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6.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8.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9.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0.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1.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2.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xml" ContentType="application/vnd.openxmlformats-officedocument.drawingml.char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 id="2147483828" r:id="rId3"/>
    <p:sldMasterId id="2147483852" r:id="rId4"/>
    <p:sldMasterId id="2147484020" r:id="rId5"/>
    <p:sldMasterId id="2147484036" r:id="rId6"/>
    <p:sldMasterId id="2147484086" r:id="rId7"/>
    <p:sldMasterId id="2147484136" r:id="rId8"/>
    <p:sldMasterId id="2147484160" r:id="rId9"/>
    <p:sldMasterId id="2147484208" r:id="rId10"/>
    <p:sldMasterId id="2147484215" r:id="rId11"/>
    <p:sldMasterId id="2147484359" r:id="rId12"/>
    <p:sldMasterId id="2147484371" r:id="rId13"/>
  </p:sldMasterIdLst>
  <p:notesMasterIdLst>
    <p:notesMasterId r:id="rId158"/>
  </p:notesMasterIdLst>
  <p:handoutMasterIdLst>
    <p:handoutMasterId r:id="rId159"/>
  </p:handoutMasterIdLst>
  <p:sldIdLst>
    <p:sldId id="261" r:id="rId14"/>
    <p:sldId id="535" r:id="rId15"/>
    <p:sldId id="666" r:id="rId16"/>
    <p:sldId id="714" r:id="rId17"/>
    <p:sldId id="303" r:id="rId18"/>
    <p:sldId id="304" r:id="rId19"/>
    <p:sldId id="583" r:id="rId20"/>
    <p:sldId id="699" r:id="rId21"/>
    <p:sldId id="438" r:id="rId22"/>
    <p:sldId id="547" r:id="rId23"/>
    <p:sldId id="582" r:id="rId24"/>
    <p:sldId id="2807" r:id="rId25"/>
    <p:sldId id="2808" r:id="rId26"/>
    <p:sldId id="517" r:id="rId27"/>
    <p:sldId id="518" r:id="rId28"/>
    <p:sldId id="288" r:id="rId29"/>
    <p:sldId id="519" r:id="rId30"/>
    <p:sldId id="531" r:id="rId31"/>
    <p:sldId id="545" r:id="rId32"/>
    <p:sldId id="301" r:id="rId33"/>
    <p:sldId id="546" r:id="rId34"/>
    <p:sldId id="455" r:id="rId35"/>
    <p:sldId id="2809" r:id="rId36"/>
    <p:sldId id="374" r:id="rId37"/>
    <p:sldId id="422" r:id="rId38"/>
    <p:sldId id="655" r:id="rId39"/>
    <p:sldId id="656" r:id="rId40"/>
    <p:sldId id="298" r:id="rId41"/>
    <p:sldId id="310" r:id="rId42"/>
    <p:sldId id="590" r:id="rId43"/>
    <p:sldId id="300" r:id="rId44"/>
    <p:sldId id="328" r:id="rId45"/>
    <p:sldId id="293" r:id="rId46"/>
    <p:sldId id="308" r:id="rId47"/>
    <p:sldId id="307" r:id="rId48"/>
    <p:sldId id="530" r:id="rId49"/>
    <p:sldId id="462" r:id="rId50"/>
    <p:sldId id="515" r:id="rId51"/>
    <p:sldId id="461" r:id="rId52"/>
    <p:sldId id="456" r:id="rId53"/>
    <p:sldId id="715" r:id="rId54"/>
    <p:sldId id="758" r:id="rId55"/>
    <p:sldId id="591" r:id="rId56"/>
    <p:sldId id="653" r:id="rId57"/>
    <p:sldId id="652" r:id="rId58"/>
    <p:sldId id="315" r:id="rId59"/>
    <p:sldId id="654" r:id="rId60"/>
    <p:sldId id="516" r:id="rId61"/>
    <p:sldId id="506" r:id="rId62"/>
    <p:sldId id="367" r:id="rId63"/>
    <p:sldId id="291" r:id="rId64"/>
    <p:sldId id="755" r:id="rId65"/>
    <p:sldId id="507" r:id="rId66"/>
    <p:sldId id="437" r:id="rId67"/>
    <p:sldId id="294" r:id="rId68"/>
    <p:sldId id="306" r:id="rId69"/>
    <p:sldId id="295" r:id="rId70"/>
    <p:sldId id="508" r:id="rId71"/>
    <p:sldId id="409" r:id="rId72"/>
    <p:sldId id="589" r:id="rId73"/>
    <p:sldId id="701" r:id="rId74"/>
    <p:sldId id="586" r:id="rId75"/>
    <p:sldId id="587" r:id="rId76"/>
    <p:sldId id="588" r:id="rId77"/>
    <p:sldId id="584" r:id="rId78"/>
    <p:sldId id="585" r:id="rId79"/>
    <p:sldId id="700" r:id="rId80"/>
    <p:sldId id="2799" r:id="rId81"/>
    <p:sldId id="665" r:id="rId82"/>
    <p:sldId id="750" r:id="rId83"/>
    <p:sldId id="387" r:id="rId84"/>
    <p:sldId id="388" r:id="rId85"/>
    <p:sldId id="534" r:id="rId86"/>
    <p:sldId id="520" r:id="rId87"/>
    <p:sldId id="257" r:id="rId88"/>
    <p:sldId id="521" r:id="rId89"/>
    <p:sldId id="532" r:id="rId90"/>
    <p:sldId id="533" r:id="rId91"/>
    <p:sldId id="756" r:id="rId92"/>
    <p:sldId id="509" r:id="rId93"/>
    <p:sldId id="453" r:id="rId94"/>
    <p:sldId id="256" r:id="rId95"/>
    <p:sldId id="260" r:id="rId96"/>
    <p:sldId id="467" r:id="rId97"/>
    <p:sldId id="2796" r:id="rId98"/>
    <p:sldId id="751" r:id="rId99"/>
    <p:sldId id="773" r:id="rId100"/>
    <p:sldId id="510" r:id="rId101"/>
    <p:sldId id="273" r:id="rId102"/>
    <p:sldId id="283" r:id="rId103"/>
    <p:sldId id="776" r:id="rId104"/>
    <p:sldId id="286" r:id="rId105"/>
    <p:sldId id="287" r:id="rId106"/>
    <p:sldId id="512" r:id="rId107"/>
    <p:sldId id="289" r:id="rId108"/>
    <p:sldId id="513" r:id="rId109"/>
    <p:sldId id="330" r:id="rId110"/>
    <p:sldId id="2810" r:id="rId111"/>
    <p:sldId id="536" r:id="rId112"/>
    <p:sldId id="2821" r:id="rId113"/>
    <p:sldId id="769" r:id="rId114"/>
    <p:sldId id="770" r:id="rId115"/>
    <p:sldId id="495" r:id="rId116"/>
    <p:sldId id="554" r:id="rId117"/>
    <p:sldId id="496" r:id="rId118"/>
    <p:sldId id="501" r:id="rId119"/>
    <p:sldId id="494" r:id="rId120"/>
    <p:sldId id="493" r:id="rId121"/>
    <p:sldId id="497" r:id="rId122"/>
    <p:sldId id="500" r:id="rId123"/>
    <p:sldId id="284" r:id="rId124"/>
    <p:sldId id="559" r:id="rId125"/>
    <p:sldId id="469" r:id="rId126"/>
    <p:sldId id="558" r:id="rId127"/>
    <p:sldId id="470" r:id="rId128"/>
    <p:sldId id="475" r:id="rId129"/>
    <p:sldId id="553" r:id="rId130"/>
    <p:sldId id="471" r:id="rId131"/>
    <p:sldId id="472" r:id="rId132"/>
    <p:sldId id="473" r:id="rId133"/>
    <p:sldId id="474" r:id="rId134"/>
    <p:sldId id="480" r:id="rId135"/>
    <p:sldId id="2822" r:id="rId136"/>
    <p:sldId id="482" r:id="rId137"/>
    <p:sldId id="483" r:id="rId138"/>
    <p:sldId id="484" r:id="rId139"/>
    <p:sldId id="2823" r:id="rId140"/>
    <p:sldId id="492" r:id="rId141"/>
    <p:sldId id="487" r:id="rId142"/>
    <p:sldId id="488" r:id="rId143"/>
    <p:sldId id="489" r:id="rId144"/>
    <p:sldId id="490" r:id="rId145"/>
    <p:sldId id="491" r:id="rId146"/>
    <p:sldId id="560" r:id="rId147"/>
    <p:sldId id="423" r:id="rId148"/>
    <p:sldId id="498" r:id="rId149"/>
    <p:sldId id="476" r:id="rId150"/>
    <p:sldId id="544" r:id="rId151"/>
    <p:sldId id="292" r:id="rId152"/>
    <p:sldId id="772" r:id="rId153"/>
    <p:sldId id="486" r:id="rId154"/>
    <p:sldId id="675" r:id="rId155"/>
    <p:sldId id="499" r:id="rId156"/>
    <p:sldId id="2824" r:id="rId157"/>
  </p:sldIdLst>
  <p:sldSz cx="9144000" cy="6858000" type="screen4x3"/>
  <p:notesSz cx="6797675" cy="9926638"/>
  <p:defaultTextStyle>
    <a:defPPr>
      <a:defRPr lang="fi-F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83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6" autoAdjust="0"/>
    <p:restoredTop sz="93740" autoAdjust="0"/>
  </p:normalViewPr>
  <p:slideViewPr>
    <p:cSldViewPr>
      <p:cViewPr varScale="1">
        <p:scale>
          <a:sx n="104" d="100"/>
          <a:sy n="104" d="100"/>
        </p:scale>
        <p:origin x="1800"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4.xml"/><Relationship Id="rId21" Type="http://schemas.openxmlformats.org/officeDocument/2006/relationships/slide" Target="slides/slide8.xml"/><Relationship Id="rId42" Type="http://schemas.openxmlformats.org/officeDocument/2006/relationships/slide" Target="slides/slide29.xml"/><Relationship Id="rId63" Type="http://schemas.openxmlformats.org/officeDocument/2006/relationships/slide" Target="slides/slide50.xml"/><Relationship Id="rId84" Type="http://schemas.openxmlformats.org/officeDocument/2006/relationships/slide" Target="slides/slide71.xml"/><Relationship Id="rId138" Type="http://schemas.openxmlformats.org/officeDocument/2006/relationships/slide" Target="slides/slide125.xml"/><Relationship Id="rId159" Type="http://schemas.openxmlformats.org/officeDocument/2006/relationships/handoutMaster" Target="handoutMasters/handoutMaster1.xml"/><Relationship Id="rId107" Type="http://schemas.openxmlformats.org/officeDocument/2006/relationships/slide" Target="slides/slide94.xml"/><Relationship Id="rId11" Type="http://schemas.openxmlformats.org/officeDocument/2006/relationships/slideMaster" Target="slideMasters/slideMaster11.xml"/><Relationship Id="rId32" Type="http://schemas.openxmlformats.org/officeDocument/2006/relationships/slide" Target="slides/slide19.xml"/><Relationship Id="rId53" Type="http://schemas.openxmlformats.org/officeDocument/2006/relationships/slide" Target="slides/slide40.xml"/><Relationship Id="rId74" Type="http://schemas.openxmlformats.org/officeDocument/2006/relationships/slide" Target="slides/slide61.xml"/><Relationship Id="rId128" Type="http://schemas.openxmlformats.org/officeDocument/2006/relationships/slide" Target="slides/slide115.xml"/><Relationship Id="rId149" Type="http://schemas.openxmlformats.org/officeDocument/2006/relationships/slide" Target="slides/slide136.xml"/><Relationship Id="rId5" Type="http://schemas.openxmlformats.org/officeDocument/2006/relationships/slideMaster" Target="slideMasters/slideMaster5.xml"/><Relationship Id="rId95" Type="http://schemas.openxmlformats.org/officeDocument/2006/relationships/slide" Target="slides/slide82.xml"/><Relationship Id="rId160" Type="http://schemas.openxmlformats.org/officeDocument/2006/relationships/presProps" Target="presProps.xml"/><Relationship Id="rId22" Type="http://schemas.openxmlformats.org/officeDocument/2006/relationships/slide" Target="slides/slide9.xml"/><Relationship Id="rId43" Type="http://schemas.openxmlformats.org/officeDocument/2006/relationships/slide" Target="slides/slide30.xml"/><Relationship Id="rId64" Type="http://schemas.openxmlformats.org/officeDocument/2006/relationships/slide" Target="slides/slide51.xml"/><Relationship Id="rId118" Type="http://schemas.openxmlformats.org/officeDocument/2006/relationships/slide" Target="slides/slide105.xml"/><Relationship Id="rId139" Type="http://schemas.openxmlformats.org/officeDocument/2006/relationships/slide" Target="slides/slide126.xml"/><Relationship Id="rId85" Type="http://schemas.openxmlformats.org/officeDocument/2006/relationships/slide" Target="slides/slide72.xml"/><Relationship Id="rId150" Type="http://schemas.openxmlformats.org/officeDocument/2006/relationships/slide" Target="slides/slide137.xml"/><Relationship Id="rId12" Type="http://schemas.openxmlformats.org/officeDocument/2006/relationships/slideMaster" Target="slideMasters/slideMaster12.xml"/><Relationship Id="rId17" Type="http://schemas.openxmlformats.org/officeDocument/2006/relationships/slide" Target="slides/slide4.xml"/><Relationship Id="rId33" Type="http://schemas.openxmlformats.org/officeDocument/2006/relationships/slide" Target="slides/slide20.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08" Type="http://schemas.openxmlformats.org/officeDocument/2006/relationships/slide" Target="slides/slide95.xml"/><Relationship Id="rId124" Type="http://schemas.openxmlformats.org/officeDocument/2006/relationships/slide" Target="slides/slide111.xml"/><Relationship Id="rId129" Type="http://schemas.openxmlformats.org/officeDocument/2006/relationships/slide" Target="slides/slide116.xml"/><Relationship Id="rId54" Type="http://schemas.openxmlformats.org/officeDocument/2006/relationships/slide" Target="slides/slide41.xml"/><Relationship Id="rId70" Type="http://schemas.openxmlformats.org/officeDocument/2006/relationships/slide" Target="slides/slide57.xml"/><Relationship Id="rId75" Type="http://schemas.openxmlformats.org/officeDocument/2006/relationships/slide" Target="slides/slide62.xml"/><Relationship Id="rId91" Type="http://schemas.openxmlformats.org/officeDocument/2006/relationships/slide" Target="slides/slide78.xml"/><Relationship Id="rId96" Type="http://schemas.openxmlformats.org/officeDocument/2006/relationships/slide" Target="slides/slide83.xml"/><Relationship Id="rId140" Type="http://schemas.openxmlformats.org/officeDocument/2006/relationships/slide" Target="slides/slide127.xml"/><Relationship Id="rId145" Type="http://schemas.openxmlformats.org/officeDocument/2006/relationships/slide" Target="slides/slide132.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slide" Target="slides/slide101.xml"/><Relationship Id="rId119" Type="http://schemas.openxmlformats.org/officeDocument/2006/relationships/slide" Target="slides/slide106.xml"/><Relationship Id="rId44" Type="http://schemas.openxmlformats.org/officeDocument/2006/relationships/slide" Target="slides/slide31.xml"/><Relationship Id="rId60" Type="http://schemas.openxmlformats.org/officeDocument/2006/relationships/slide" Target="slides/slide47.xml"/><Relationship Id="rId65" Type="http://schemas.openxmlformats.org/officeDocument/2006/relationships/slide" Target="slides/slide52.xml"/><Relationship Id="rId81" Type="http://schemas.openxmlformats.org/officeDocument/2006/relationships/slide" Target="slides/slide68.xml"/><Relationship Id="rId86" Type="http://schemas.openxmlformats.org/officeDocument/2006/relationships/slide" Target="slides/slide73.xml"/><Relationship Id="rId130" Type="http://schemas.openxmlformats.org/officeDocument/2006/relationships/slide" Target="slides/slide117.xml"/><Relationship Id="rId135" Type="http://schemas.openxmlformats.org/officeDocument/2006/relationships/slide" Target="slides/slide122.xml"/><Relationship Id="rId151" Type="http://schemas.openxmlformats.org/officeDocument/2006/relationships/slide" Target="slides/slide138.xml"/><Relationship Id="rId156" Type="http://schemas.openxmlformats.org/officeDocument/2006/relationships/slide" Target="slides/slide143.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slide" Target="slides/slide107.xml"/><Relationship Id="rId125" Type="http://schemas.openxmlformats.org/officeDocument/2006/relationships/slide" Target="slides/slide112.xml"/><Relationship Id="rId141" Type="http://schemas.openxmlformats.org/officeDocument/2006/relationships/slide" Target="slides/slide128.xml"/><Relationship Id="rId146" Type="http://schemas.openxmlformats.org/officeDocument/2006/relationships/slide" Target="slides/slide133.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16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 Id="rId131" Type="http://schemas.openxmlformats.org/officeDocument/2006/relationships/slide" Target="slides/slide118.xml"/><Relationship Id="rId136" Type="http://schemas.openxmlformats.org/officeDocument/2006/relationships/slide" Target="slides/slide123.xml"/><Relationship Id="rId157" Type="http://schemas.openxmlformats.org/officeDocument/2006/relationships/slide" Target="slides/slide144.xml"/><Relationship Id="rId61" Type="http://schemas.openxmlformats.org/officeDocument/2006/relationships/slide" Target="slides/slide48.xml"/><Relationship Id="rId82" Type="http://schemas.openxmlformats.org/officeDocument/2006/relationships/slide" Target="slides/slide69.xml"/><Relationship Id="rId152" Type="http://schemas.openxmlformats.org/officeDocument/2006/relationships/slide" Target="slides/slide13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26" Type="http://schemas.openxmlformats.org/officeDocument/2006/relationships/slide" Target="slides/slide113.xml"/><Relationship Id="rId147" Type="http://schemas.openxmlformats.org/officeDocument/2006/relationships/slide" Target="slides/slide13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slide" Target="slides/slide108.xml"/><Relationship Id="rId142" Type="http://schemas.openxmlformats.org/officeDocument/2006/relationships/slide" Target="slides/slide129.xml"/><Relationship Id="rId163"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slide" Target="slides/slide103.xml"/><Relationship Id="rId137" Type="http://schemas.openxmlformats.org/officeDocument/2006/relationships/slide" Target="slides/slide124.xml"/><Relationship Id="rId158" Type="http://schemas.openxmlformats.org/officeDocument/2006/relationships/notesMaster" Target="notesMasters/notesMaster1.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slide" Target="slides/slide98.xml"/><Relationship Id="rId132" Type="http://schemas.openxmlformats.org/officeDocument/2006/relationships/slide" Target="slides/slide119.xml"/><Relationship Id="rId153" Type="http://schemas.openxmlformats.org/officeDocument/2006/relationships/slide" Target="slides/slide140.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 Id="rId127" Type="http://schemas.openxmlformats.org/officeDocument/2006/relationships/slide" Target="slides/slide114.xml"/><Relationship Id="rId10" Type="http://schemas.openxmlformats.org/officeDocument/2006/relationships/slideMaster" Target="slideMasters/slideMaster10.xml"/><Relationship Id="rId31" Type="http://schemas.openxmlformats.org/officeDocument/2006/relationships/slide" Target="slides/slide18.xml"/><Relationship Id="rId52" Type="http://schemas.openxmlformats.org/officeDocument/2006/relationships/slide" Target="slides/slide39.xml"/><Relationship Id="rId73" Type="http://schemas.openxmlformats.org/officeDocument/2006/relationships/slide" Target="slides/slide60.xml"/><Relationship Id="rId78" Type="http://schemas.openxmlformats.org/officeDocument/2006/relationships/slide" Target="slides/slide65.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slide" Target="slides/slide109.xml"/><Relationship Id="rId143" Type="http://schemas.openxmlformats.org/officeDocument/2006/relationships/slide" Target="slides/slide130.xml"/><Relationship Id="rId148" Type="http://schemas.openxmlformats.org/officeDocument/2006/relationships/slide" Target="slides/slide135.xml"/><Relationship Id="rId164"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3.xml"/><Relationship Id="rId47" Type="http://schemas.openxmlformats.org/officeDocument/2006/relationships/slide" Target="slides/slide34.xml"/><Relationship Id="rId68" Type="http://schemas.openxmlformats.org/officeDocument/2006/relationships/slide" Target="slides/slide55.xml"/><Relationship Id="rId89" Type="http://schemas.openxmlformats.org/officeDocument/2006/relationships/slide" Target="slides/slide76.xml"/><Relationship Id="rId112" Type="http://schemas.openxmlformats.org/officeDocument/2006/relationships/slide" Target="slides/slide99.xml"/><Relationship Id="rId133" Type="http://schemas.openxmlformats.org/officeDocument/2006/relationships/slide" Target="slides/slide120.xml"/><Relationship Id="rId154" Type="http://schemas.openxmlformats.org/officeDocument/2006/relationships/slide" Target="slides/slide141.xml"/><Relationship Id="rId16" Type="http://schemas.openxmlformats.org/officeDocument/2006/relationships/slide" Target="slides/slide3.xml"/><Relationship Id="rId37" Type="http://schemas.openxmlformats.org/officeDocument/2006/relationships/slide" Target="slides/slide24.xml"/><Relationship Id="rId58" Type="http://schemas.openxmlformats.org/officeDocument/2006/relationships/slide" Target="slides/slide45.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slide" Target="slides/slide110.xml"/><Relationship Id="rId144" Type="http://schemas.openxmlformats.org/officeDocument/2006/relationships/slide" Target="slides/slide131.xml"/><Relationship Id="rId90" Type="http://schemas.openxmlformats.org/officeDocument/2006/relationships/slide" Target="slides/slide77.xml"/><Relationship Id="rId27" Type="http://schemas.openxmlformats.org/officeDocument/2006/relationships/slide" Target="slides/slide14.xml"/><Relationship Id="rId48" Type="http://schemas.openxmlformats.org/officeDocument/2006/relationships/slide" Target="slides/slide35.xml"/><Relationship Id="rId69" Type="http://schemas.openxmlformats.org/officeDocument/2006/relationships/slide" Target="slides/slide56.xml"/><Relationship Id="rId113" Type="http://schemas.openxmlformats.org/officeDocument/2006/relationships/slide" Target="slides/slide100.xml"/><Relationship Id="rId134" Type="http://schemas.openxmlformats.org/officeDocument/2006/relationships/slide" Target="slides/slide121.xml"/><Relationship Id="rId80" Type="http://schemas.openxmlformats.org/officeDocument/2006/relationships/slide" Target="slides/slide67.xml"/><Relationship Id="rId155" Type="http://schemas.openxmlformats.org/officeDocument/2006/relationships/slide" Target="slides/slide14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ku Vähäsantanen" userId="58ce6aa8-f826-4d9b-8354-554d77870b50" providerId="ADAL" clId="{EF2864A8-341A-5D4F-ACCF-2B6D6D6679E1}"/>
    <pc:docChg chg="modSld delMainMaster">
      <pc:chgData name="Saku Vähäsantanen" userId="58ce6aa8-f826-4d9b-8354-554d77870b50" providerId="ADAL" clId="{EF2864A8-341A-5D4F-ACCF-2B6D6D6679E1}" dt="2026-06-17T06:57:49.338" v="6" actId="20577"/>
      <pc:docMkLst>
        <pc:docMk/>
      </pc:docMkLst>
      <pc:sldChg chg="modSp mod">
        <pc:chgData name="Saku Vähäsantanen" userId="58ce6aa8-f826-4d9b-8354-554d77870b50" providerId="ADAL" clId="{EF2864A8-341A-5D4F-ACCF-2B6D6D6679E1}" dt="2026-06-17T06:57:49.338" v="6" actId="20577"/>
        <pc:sldMkLst>
          <pc:docMk/>
          <pc:sldMk cId="1489008122" sldId="510"/>
        </pc:sldMkLst>
        <pc:spChg chg="mod">
          <ac:chgData name="Saku Vähäsantanen" userId="58ce6aa8-f826-4d9b-8354-554d77870b50" providerId="ADAL" clId="{EF2864A8-341A-5D4F-ACCF-2B6D6D6679E1}" dt="2026-06-17T06:57:49.338" v="6" actId="20577"/>
          <ac:spMkLst>
            <pc:docMk/>
            <pc:sldMk cId="1489008122" sldId="510"/>
            <ac:spMk id="3075" creationId="{00000000-0000-0000-0000-000000000000}"/>
          </ac:spMkLst>
        </pc:spChg>
      </pc:sldChg>
      <pc:sldMasterChg chg="del delSldLayout">
        <pc:chgData name="Saku Vähäsantanen" userId="58ce6aa8-f826-4d9b-8354-554d77870b50" providerId="ADAL" clId="{EF2864A8-341A-5D4F-ACCF-2B6D6D6679E1}" dt="2026-06-17T06:57:37.538" v="4"/>
        <pc:sldMasterMkLst>
          <pc:docMk/>
          <pc:sldMasterMk cId="4053425137" sldId="2147484254"/>
        </pc:sldMasterMkLst>
        <pc:sldLayoutChg chg="del">
          <pc:chgData name="Saku Vähäsantanen" userId="58ce6aa8-f826-4d9b-8354-554d77870b50" providerId="ADAL" clId="{EF2864A8-341A-5D4F-ACCF-2B6D6D6679E1}" dt="2026-06-17T06:57:37.538" v="4"/>
          <pc:sldLayoutMkLst>
            <pc:docMk/>
            <pc:sldMasterMk cId="4053425137" sldId="2147484254"/>
            <pc:sldLayoutMk cId="840405369" sldId="2147484255"/>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366669731" sldId="2147484256"/>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2980232402" sldId="2147484257"/>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889085668" sldId="2147484258"/>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756311089" sldId="2147484259"/>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2303018836" sldId="2147484260"/>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001309913" sldId="2147484261"/>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708430329" sldId="2147484262"/>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3853999806" sldId="2147484263"/>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4180582633" sldId="2147484264"/>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3418248243" sldId="2147484265"/>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314066562" sldId="2147484266"/>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219148264" sldId="2147484267"/>
          </pc:sldLayoutMkLst>
        </pc:sldLayoutChg>
        <pc:sldLayoutChg chg="del">
          <pc:chgData name="Saku Vähäsantanen" userId="58ce6aa8-f826-4d9b-8354-554d77870b50" providerId="ADAL" clId="{EF2864A8-341A-5D4F-ACCF-2B6D6D6679E1}" dt="2026-06-17T06:57:37.538" v="4"/>
          <pc:sldLayoutMkLst>
            <pc:docMk/>
            <pc:sldMasterMk cId="4053425137" sldId="2147484254"/>
            <pc:sldLayoutMk cId="1660295560" sldId="2147484268"/>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jaanve\Documents\ProDigy%202023\Dekompositiot\Arvonlis&#228;n%20dekompositio%20Suomi%20Satakunta%20+%20seutukunnat%2020240119.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sva\AppData\Local\Temp\t3_kk.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u="none" strike="noStrike" baseline="0">
                <a:solidFill>
                  <a:srgbClr val="000000"/>
                </a:solidFill>
                <a:latin typeface="Calibri"/>
                <a:ea typeface="Calibri"/>
                <a:cs typeface="Calibri"/>
              </a:defRPr>
            </a:pPr>
            <a:r>
              <a:rPr lang="fi-FI" sz="2000" dirty="0"/>
              <a:t>Arvonlisäyksen </a:t>
            </a:r>
            <a:r>
              <a:rPr lang="fi-FI" sz="2000" dirty="0" err="1"/>
              <a:t>dekomponointi</a:t>
            </a:r>
            <a:r>
              <a:rPr lang="fi-FI" sz="2000" dirty="0"/>
              <a:t> 2000-2021</a:t>
            </a:r>
          </a:p>
        </c:rich>
      </c:tx>
      <c:overlay val="0"/>
      <c:spPr>
        <a:noFill/>
        <a:ln w="25400">
          <a:noFill/>
        </a:ln>
      </c:spPr>
    </c:title>
    <c:autoTitleDeleted val="0"/>
    <c:plotArea>
      <c:layout/>
      <c:barChart>
        <c:barDir val="col"/>
        <c:grouping val="clustered"/>
        <c:varyColors val="0"/>
        <c:ser>
          <c:idx val="0"/>
          <c:order val="0"/>
          <c:tx>
            <c:strRef>
              <c:f>'Laskenta incremental (relative)'!$I$207</c:f>
              <c:strCache>
                <c:ptCount val="1"/>
                <c:pt idx="0">
                  <c:v>Arvonlisäys</c:v>
                </c:pt>
              </c:strCache>
            </c:strRef>
          </c:tx>
          <c:spPr>
            <a:solidFill>
              <a:schemeClr val="tx1"/>
            </a:solidFill>
            <a:ln>
              <a:solidFill>
                <a:schemeClr val="tx1"/>
              </a:solidFill>
            </a:ln>
            <a:effectLst/>
          </c:spPr>
          <c:invertIfNegative val="0"/>
          <c:cat>
            <c:strRef>
              <c:f>'Laskenta incremental (relative)'!$J$206:$N$206</c:f>
              <c:strCache>
                <c:ptCount val="5"/>
                <c:pt idx="0">
                  <c:v>Koko maa</c:v>
                </c:pt>
                <c:pt idx="1">
                  <c:v>MK04 Satakunta</c:v>
                </c:pt>
                <c:pt idx="2">
                  <c:v>SK041 Rauma</c:v>
                </c:pt>
                <c:pt idx="3">
                  <c:v>SK043 Pori</c:v>
                </c:pt>
                <c:pt idx="4">
                  <c:v>SK044 Pohjois-Satakunta</c:v>
                </c:pt>
              </c:strCache>
            </c:strRef>
          </c:cat>
          <c:val>
            <c:numRef>
              <c:f>'Laskenta incremental (relative)'!$J$207:$N$207</c:f>
              <c:numCache>
                <c:formatCode>0.0</c:formatCode>
                <c:ptCount val="5"/>
                <c:pt idx="0">
                  <c:v>27.565667839434081</c:v>
                </c:pt>
                <c:pt idx="1">
                  <c:v>-2.7004581771958627</c:v>
                </c:pt>
                <c:pt idx="2">
                  <c:v>13.248295689525003</c:v>
                </c:pt>
                <c:pt idx="3">
                  <c:v>-13.166414691716867</c:v>
                </c:pt>
                <c:pt idx="4">
                  <c:v>6.4546038128864369</c:v>
                </c:pt>
              </c:numCache>
            </c:numRef>
          </c:val>
          <c:extLst>
            <c:ext xmlns:c16="http://schemas.microsoft.com/office/drawing/2014/chart" uri="{C3380CC4-5D6E-409C-BE32-E72D297353CC}">
              <c16:uniqueId val="{00000000-CAEC-4677-A7D7-D0C64E2CB4D2}"/>
            </c:ext>
          </c:extLst>
        </c:ser>
        <c:ser>
          <c:idx val="1"/>
          <c:order val="1"/>
          <c:tx>
            <c:strRef>
              <c:f>'Laskenta incremental (relative)'!$I$208</c:f>
              <c:strCache>
                <c:ptCount val="1"/>
                <c:pt idx="0">
                  <c:v>Arvonlisäys/työtunnit</c:v>
                </c:pt>
              </c:strCache>
            </c:strRef>
          </c:tx>
          <c:spPr>
            <a:solidFill>
              <a:srgbClr val="FF0000"/>
            </a:solidFill>
            <a:ln>
              <a:solidFill>
                <a:schemeClr val="tx1"/>
              </a:solidFill>
            </a:ln>
            <a:effectLst/>
          </c:spPr>
          <c:invertIfNegative val="0"/>
          <c:cat>
            <c:strRef>
              <c:f>'Laskenta incremental (relative)'!$J$206:$N$206</c:f>
              <c:strCache>
                <c:ptCount val="5"/>
                <c:pt idx="0">
                  <c:v>Koko maa</c:v>
                </c:pt>
                <c:pt idx="1">
                  <c:v>MK04 Satakunta</c:v>
                </c:pt>
                <c:pt idx="2">
                  <c:v>SK041 Rauma</c:v>
                </c:pt>
                <c:pt idx="3">
                  <c:v>SK043 Pori</c:v>
                </c:pt>
                <c:pt idx="4">
                  <c:v>SK044 Pohjois-Satakunta</c:v>
                </c:pt>
              </c:strCache>
            </c:strRef>
          </c:cat>
          <c:val>
            <c:numRef>
              <c:f>'Laskenta incremental (relative)'!$J$208:$N$208</c:f>
              <c:numCache>
                <c:formatCode>0.0</c:formatCode>
                <c:ptCount val="5"/>
                <c:pt idx="0">
                  <c:v>19.209117619135373</c:v>
                </c:pt>
                <c:pt idx="1">
                  <c:v>0.76753445496200479</c:v>
                </c:pt>
                <c:pt idx="2">
                  <c:v>14.028505132089</c:v>
                </c:pt>
                <c:pt idx="3">
                  <c:v>-9.9692014084215739</c:v>
                </c:pt>
                <c:pt idx="4">
                  <c:v>17.578182968025917</c:v>
                </c:pt>
              </c:numCache>
            </c:numRef>
          </c:val>
          <c:extLst>
            <c:ext xmlns:c16="http://schemas.microsoft.com/office/drawing/2014/chart" uri="{C3380CC4-5D6E-409C-BE32-E72D297353CC}">
              <c16:uniqueId val="{00000001-CAEC-4677-A7D7-D0C64E2CB4D2}"/>
            </c:ext>
          </c:extLst>
        </c:ser>
        <c:ser>
          <c:idx val="2"/>
          <c:order val="2"/>
          <c:tx>
            <c:strRef>
              <c:f>'Laskenta incremental (relative)'!$I$209</c:f>
              <c:strCache>
                <c:ptCount val="1"/>
                <c:pt idx="0">
                  <c:v>Työtunnit/työlliset</c:v>
                </c:pt>
              </c:strCache>
            </c:strRef>
          </c:tx>
          <c:spPr>
            <a:solidFill>
              <a:schemeClr val="tx1">
                <a:lumMod val="65000"/>
                <a:lumOff val="35000"/>
              </a:schemeClr>
            </a:solidFill>
            <a:ln>
              <a:solidFill>
                <a:schemeClr val="tx1"/>
              </a:solidFill>
            </a:ln>
            <a:effectLst/>
          </c:spPr>
          <c:invertIfNegative val="0"/>
          <c:cat>
            <c:strRef>
              <c:f>'Laskenta incremental (relative)'!$J$206:$N$206</c:f>
              <c:strCache>
                <c:ptCount val="5"/>
                <c:pt idx="0">
                  <c:v>Koko maa</c:v>
                </c:pt>
                <c:pt idx="1">
                  <c:v>MK04 Satakunta</c:v>
                </c:pt>
                <c:pt idx="2">
                  <c:v>SK041 Rauma</c:v>
                </c:pt>
                <c:pt idx="3">
                  <c:v>SK043 Pori</c:v>
                </c:pt>
                <c:pt idx="4">
                  <c:v>SK044 Pohjois-Satakunta</c:v>
                </c:pt>
              </c:strCache>
            </c:strRef>
          </c:cat>
          <c:val>
            <c:numRef>
              <c:f>'Laskenta incremental (relative)'!$J$209:$N$209</c:f>
              <c:numCache>
                <c:formatCode>0.0</c:formatCode>
                <c:ptCount val="5"/>
                <c:pt idx="0">
                  <c:v>-8.9417934864691144</c:v>
                </c:pt>
                <c:pt idx="1">
                  <c:v>-8.0003016216894327</c:v>
                </c:pt>
                <c:pt idx="2">
                  <c:v>-9.3367843205910841</c:v>
                </c:pt>
                <c:pt idx="3">
                  <c:v>-7.9379235323214621</c:v>
                </c:pt>
                <c:pt idx="4">
                  <c:v>-3.1376246406292054</c:v>
                </c:pt>
              </c:numCache>
            </c:numRef>
          </c:val>
          <c:extLst>
            <c:ext xmlns:c16="http://schemas.microsoft.com/office/drawing/2014/chart" uri="{C3380CC4-5D6E-409C-BE32-E72D297353CC}">
              <c16:uniqueId val="{00000002-CAEC-4677-A7D7-D0C64E2CB4D2}"/>
            </c:ext>
          </c:extLst>
        </c:ser>
        <c:ser>
          <c:idx val="3"/>
          <c:order val="3"/>
          <c:tx>
            <c:strRef>
              <c:f>'Laskenta incremental (relative)'!$I$210</c:f>
              <c:strCache>
                <c:ptCount val="1"/>
                <c:pt idx="0">
                  <c:v>Työlliset/väestö</c:v>
                </c:pt>
              </c:strCache>
            </c:strRef>
          </c:tx>
          <c:spPr>
            <a:solidFill>
              <a:schemeClr val="bg1">
                <a:lumMod val="75000"/>
              </a:schemeClr>
            </a:solidFill>
            <a:ln>
              <a:solidFill>
                <a:schemeClr val="tx1"/>
              </a:solidFill>
            </a:ln>
            <a:effectLst/>
          </c:spPr>
          <c:invertIfNegative val="0"/>
          <c:cat>
            <c:strRef>
              <c:f>'Laskenta incremental (relative)'!$J$206:$N$206</c:f>
              <c:strCache>
                <c:ptCount val="5"/>
                <c:pt idx="0">
                  <c:v>Koko maa</c:v>
                </c:pt>
                <c:pt idx="1">
                  <c:v>MK04 Satakunta</c:v>
                </c:pt>
                <c:pt idx="2">
                  <c:v>SK041 Rauma</c:v>
                </c:pt>
                <c:pt idx="3">
                  <c:v>SK043 Pori</c:v>
                </c:pt>
                <c:pt idx="4">
                  <c:v>SK044 Pohjois-Satakunta</c:v>
                </c:pt>
              </c:strCache>
            </c:strRef>
          </c:cat>
          <c:val>
            <c:numRef>
              <c:f>'Laskenta incremental (relative)'!$J$210:$N$210</c:f>
              <c:numCache>
                <c:formatCode>0.0</c:formatCode>
                <c:ptCount val="5"/>
                <c:pt idx="0">
                  <c:v>9.3587391526471144</c:v>
                </c:pt>
                <c:pt idx="1">
                  <c:v>12.869463564906955</c:v>
                </c:pt>
                <c:pt idx="2">
                  <c:v>16.75862197792312</c:v>
                </c:pt>
                <c:pt idx="3">
                  <c:v>10.843928279483404</c:v>
                </c:pt>
                <c:pt idx="4">
                  <c:v>15.967572896331138</c:v>
                </c:pt>
              </c:numCache>
            </c:numRef>
          </c:val>
          <c:extLst>
            <c:ext xmlns:c16="http://schemas.microsoft.com/office/drawing/2014/chart" uri="{C3380CC4-5D6E-409C-BE32-E72D297353CC}">
              <c16:uniqueId val="{00000003-CAEC-4677-A7D7-D0C64E2CB4D2}"/>
            </c:ext>
          </c:extLst>
        </c:ser>
        <c:ser>
          <c:idx val="4"/>
          <c:order val="4"/>
          <c:tx>
            <c:strRef>
              <c:f>'Laskenta incremental (relative)'!$I$211</c:f>
              <c:strCache>
                <c:ptCount val="1"/>
                <c:pt idx="0">
                  <c:v>Väestö</c:v>
                </c:pt>
              </c:strCache>
            </c:strRef>
          </c:tx>
          <c:spPr>
            <a:solidFill>
              <a:schemeClr val="bg1"/>
            </a:solidFill>
            <a:ln>
              <a:solidFill>
                <a:schemeClr val="tx1"/>
              </a:solidFill>
            </a:ln>
            <a:effectLst/>
          </c:spPr>
          <c:invertIfNegative val="0"/>
          <c:cat>
            <c:strRef>
              <c:f>'Laskenta incremental (relative)'!$J$206:$N$206</c:f>
              <c:strCache>
                <c:ptCount val="5"/>
                <c:pt idx="0">
                  <c:v>Koko maa</c:v>
                </c:pt>
                <c:pt idx="1">
                  <c:v>MK04 Satakunta</c:v>
                </c:pt>
                <c:pt idx="2">
                  <c:v>SK041 Rauma</c:v>
                </c:pt>
                <c:pt idx="3">
                  <c:v>SK043 Pori</c:v>
                </c:pt>
                <c:pt idx="4">
                  <c:v>SK044 Pohjois-Satakunta</c:v>
                </c:pt>
              </c:strCache>
            </c:strRef>
          </c:cat>
          <c:val>
            <c:numRef>
              <c:f>'Laskenta incremental (relative)'!$J$211:$N$211</c:f>
              <c:numCache>
                <c:formatCode>0.0</c:formatCode>
                <c:ptCount val="5"/>
                <c:pt idx="0">
                  <c:v>7.939604554120721</c:v>
                </c:pt>
                <c:pt idx="1">
                  <c:v>-8.3371545753753882</c:v>
                </c:pt>
                <c:pt idx="2">
                  <c:v>-8.2020470998960544</c:v>
                </c:pt>
                <c:pt idx="3">
                  <c:v>-6.1032180304572341</c:v>
                </c:pt>
                <c:pt idx="4">
                  <c:v>-23.953527410841403</c:v>
                </c:pt>
              </c:numCache>
            </c:numRef>
          </c:val>
          <c:extLst>
            <c:ext xmlns:c16="http://schemas.microsoft.com/office/drawing/2014/chart" uri="{C3380CC4-5D6E-409C-BE32-E72D297353CC}">
              <c16:uniqueId val="{00000004-CAEC-4677-A7D7-D0C64E2CB4D2}"/>
            </c:ext>
          </c:extLst>
        </c:ser>
        <c:dLbls>
          <c:showLegendKey val="0"/>
          <c:showVal val="0"/>
          <c:showCatName val="0"/>
          <c:showSerName val="0"/>
          <c:showPercent val="0"/>
          <c:showBubbleSize val="0"/>
        </c:dLbls>
        <c:gapWidth val="219"/>
        <c:overlap val="-27"/>
        <c:axId val="2121602136"/>
        <c:axId val="1"/>
      </c:barChart>
      <c:catAx>
        <c:axId val="2121602136"/>
        <c:scaling>
          <c:orientation val="minMax"/>
        </c:scaling>
        <c:delete val="0"/>
        <c:axPos val="b"/>
        <c:numFmt formatCode="General" sourceLinked="1"/>
        <c:majorTickMark val="cross"/>
        <c:minorTickMark val="none"/>
        <c:tickLblPos val="low"/>
        <c:spPr>
          <a:noFill/>
          <a:ln w="9525" cap="flat" cmpd="sng" algn="ctr">
            <a:solidFill>
              <a:schemeClr val="tx1"/>
            </a:solidFill>
            <a:round/>
          </a:ln>
          <a:effectLst/>
        </c:spPr>
        <c:txPr>
          <a:bodyPr rot="0" vert="horz"/>
          <a:lstStyle/>
          <a:p>
            <a:pPr>
              <a:defRPr sz="1600" b="0" i="0" u="none" strike="noStrike" baseline="0">
                <a:solidFill>
                  <a:srgbClr val="000000"/>
                </a:solidFill>
                <a:latin typeface="Calibri"/>
                <a:ea typeface="Calibri"/>
                <a:cs typeface="Calibri"/>
              </a:defRPr>
            </a:pPr>
            <a:endParaRPr lang="fi-FI"/>
          </a:p>
        </c:txPr>
        <c:crossAx val="1"/>
        <c:crosses val="autoZero"/>
        <c:auto val="1"/>
        <c:lblAlgn val="ctr"/>
        <c:lblOffset val="100"/>
        <c:noMultiLvlLbl val="0"/>
      </c:catAx>
      <c:valAx>
        <c:axId val="1"/>
        <c:scaling>
          <c:orientation val="minMax"/>
          <c:max val="30"/>
          <c:min val="-25"/>
        </c:scaling>
        <c:delete val="0"/>
        <c:axPos val="l"/>
        <c:majorGridlines>
          <c:spPr>
            <a:ln w="9525" cap="flat" cmpd="sng" algn="ctr">
              <a:solidFill>
                <a:schemeClr val="tx1">
                  <a:lumMod val="50000"/>
                  <a:lumOff val="50000"/>
                </a:schemeClr>
              </a:solidFill>
              <a:prstDash val="dash"/>
              <a:round/>
            </a:ln>
            <a:effectLst/>
          </c:spPr>
        </c:majorGridlines>
        <c:title>
          <c:tx>
            <c:rich>
              <a:bodyPr/>
              <a:lstStyle/>
              <a:p>
                <a:pPr>
                  <a:defRPr sz="1600" b="0" i="0" u="none" strike="noStrike" baseline="0">
                    <a:solidFill>
                      <a:srgbClr val="000000"/>
                    </a:solidFill>
                    <a:latin typeface="Calibri"/>
                    <a:ea typeface="Calibri"/>
                    <a:cs typeface="Calibri"/>
                  </a:defRPr>
                </a:pPr>
                <a:r>
                  <a:rPr lang="fi-FI"/>
                  <a:t>% vuoden 2000 arvonlisäyksestä</a:t>
                </a:r>
              </a:p>
            </c:rich>
          </c:tx>
          <c:overlay val="0"/>
          <c:spPr>
            <a:noFill/>
            <a:ln w="25400">
              <a:noFill/>
            </a:ln>
          </c:spPr>
        </c:title>
        <c:numFmt formatCode="0" sourceLinked="0"/>
        <c:majorTickMark val="none"/>
        <c:minorTickMark val="none"/>
        <c:tickLblPos val="nextTo"/>
        <c:spPr>
          <a:ln w="9525">
            <a:noFill/>
          </a:ln>
        </c:spPr>
        <c:txPr>
          <a:bodyPr rot="0" vert="horz"/>
          <a:lstStyle/>
          <a:p>
            <a:pPr>
              <a:defRPr sz="1600" b="0" i="0" u="none" strike="noStrike" baseline="0">
                <a:solidFill>
                  <a:srgbClr val="000000"/>
                </a:solidFill>
                <a:latin typeface="Calibri"/>
                <a:ea typeface="Calibri"/>
                <a:cs typeface="Calibri"/>
              </a:defRPr>
            </a:pPr>
            <a:endParaRPr lang="fi-FI"/>
          </a:p>
        </c:txPr>
        <c:crossAx val="2121602136"/>
        <c:crosses val="autoZero"/>
        <c:crossBetween val="between"/>
        <c:majorUnit val="5"/>
      </c:valAx>
      <c:spPr>
        <a:noFill/>
        <a:ln w="25400">
          <a:noFill/>
        </a:ln>
      </c:spPr>
    </c:plotArea>
    <c:legend>
      <c:legendPos val="b"/>
      <c:overlay val="0"/>
      <c:spPr>
        <a:noFill/>
        <a:ln w="25400">
          <a:noFill/>
        </a:ln>
      </c:spPr>
      <c:txPr>
        <a:bodyPr/>
        <a:lstStyle/>
        <a:p>
          <a:pPr>
            <a:defRPr sz="1470" b="0" i="0" u="none" strike="noStrike" baseline="0">
              <a:solidFill>
                <a:srgbClr val="000000"/>
              </a:solidFill>
              <a:latin typeface="Calibri"/>
              <a:ea typeface="Calibri"/>
              <a:cs typeface="Calibri"/>
            </a:defRPr>
          </a:pPr>
          <a:endParaRPr lang="fi-FI"/>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600" b="0" i="0" u="none" strike="noStrike" baseline="0">
          <a:solidFill>
            <a:srgbClr val="000000"/>
          </a:solidFill>
          <a:latin typeface="Calibri"/>
          <a:ea typeface="Calibri"/>
          <a:cs typeface="Calibri"/>
        </a:defRPr>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6575009125197717E-2"/>
          <c:y val="1.0400356396464862E-2"/>
          <c:w val="0.90342499087480233"/>
          <c:h val="0.77119215927777307"/>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fi-FI"/>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0.34715</cdr:x>
      <cdr:y>0.17647</cdr:y>
    </cdr:from>
    <cdr:to>
      <cdr:x>0.66321</cdr:x>
      <cdr:y>0.9253</cdr:y>
    </cdr:to>
    <cdr:sp macro="" textlink="">
      <cdr:nvSpPr>
        <cdr:cNvPr id="2" name="TextBox 1"/>
        <cdr:cNvSpPr txBox="1"/>
      </cdr:nvSpPr>
      <cdr:spPr>
        <a:xfrm xmlns:a="http://schemas.openxmlformats.org/drawingml/2006/main">
          <a:off x="1004333" y="21548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fi-FI" sz="1100" dirty="0"/>
        </a:p>
      </cdr:txBody>
    </cdr:sp>
  </cdr:relSizeAnchor>
  <cdr:relSizeAnchor xmlns:cdr="http://schemas.openxmlformats.org/drawingml/2006/chartDrawing">
    <cdr:from>
      <cdr:x>0.07155</cdr:x>
      <cdr:y>0.41259</cdr:y>
    </cdr:from>
    <cdr:to>
      <cdr:x>0.99775</cdr:x>
      <cdr:y>0.84149</cdr:y>
    </cdr:to>
    <cdr:sp macro="" textlink="">
      <cdr:nvSpPr>
        <cdr:cNvPr id="3" name="TextBox 22"/>
        <cdr:cNvSpPr txBox="1"/>
      </cdr:nvSpPr>
      <cdr:spPr>
        <a:xfrm xmlns:a="http://schemas.openxmlformats.org/drawingml/2006/main">
          <a:off x="123112" y="325676"/>
          <a:ext cx="1593701" cy="338551"/>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fi-FI" sz="800" dirty="0"/>
            <a:t>Vapaa-aikaan liittyvät yöpymiset, </a:t>
          </a:r>
        </a:p>
        <a:p xmlns:a="http://schemas.openxmlformats.org/drawingml/2006/main">
          <a:r>
            <a:rPr lang="fi-FI" sz="800" dirty="0"/>
            <a:t>49,9 %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fi-FI"/>
          </a:p>
        </p:txBody>
      </p:sp>
      <p:sp>
        <p:nvSpPr>
          <p:cNvPr id="3" name="Päivämäärän paikkamerkki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59C43BBC-E8F5-43B2-9048-2ABAB9258CBF}" type="datetimeFigureOut">
              <a:rPr lang="fi-FI"/>
              <a:pPr>
                <a:defRPr/>
              </a:pPr>
              <a:t>17.6.2026</a:t>
            </a:fld>
            <a:endParaRPr lang="fi-FI"/>
          </a:p>
        </p:txBody>
      </p:sp>
      <p:sp>
        <p:nvSpPr>
          <p:cNvPr id="4" name="Alatunnisteen paikkamerkki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i-FI"/>
          </a:p>
        </p:txBody>
      </p:sp>
      <p:sp>
        <p:nvSpPr>
          <p:cNvPr id="5" name="Dian numeron paikkamerkki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1692332-BE85-41BF-ABC7-4FE61B107B52}" type="slidenum">
              <a:rPr lang="fi-FI" altLang="fi-FI"/>
              <a:pPr>
                <a:defRPr/>
              </a:pPr>
              <a:t>‹#›</a:t>
            </a:fld>
            <a:endParaRPr lang="fi-FI" altLang="fi-FI"/>
          </a:p>
        </p:txBody>
      </p:sp>
    </p:spTree>
    <p:extLst>
      <p:ext uri="{BB962C8B-B14F-4D97-AF65-F5344CB8AC3E}">
        <p14:creationId xmlns:p14="http://schemas.microsoft.com/office/powerpoint/2010/main" val="2485522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fi-FI"/>
          </a:p>
        </p:txBody>
      </p:sp>
      <p:sp>
        <p:nvSpPr>
          <p:cNvPr id="3" name="Päivämäärän paikkamerkki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BF0ECCD0-F664-4DAC-B446-92A14E08974B}" type="datetimeFigureOut">
              <a:rPr lang="fi-FI"/>
              <a:pPr>
                <a:defRPr/>
              </a:pPr>
              <a:t>17.6.2026</a:t>
            </a:fld>
            <a:endParaRPr lang="fi-FI"/>
          </a:p>
        </p:txBody>
      </p:sp>
      <p:sp>
        <p:nvSpPr>
          <p:cNvPr id="4" name="Dian kuvan paikkamerkki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i-FI" noProof="0"/>
          </a:p>
        </p:txBody>
      </p:sp>
      <p:sp>
        <p:nvSpPr>
          <p:cNvPr id="5" name="Huomautusten paikkamerkki 4"/>
          <p:cNvSpPr>
            <a:spLocks noGrp="1"/>
          </p:cNvSpPr>
          <p:nvPr>
            <p:ph type="body" sz="quarter" idx="3"/>
          </p:nvPr>
        </p:nvSpPr>
        <p:spPr>
          <a:xfrm>
            <a:off x="679450" y="4716463"/>
            <a:ext cx="5438775" cy="4465637"/>
          </a:xfrm>
          <a:prstGeom prst="rect">
            <a:avLst/>
          </a:prstGeom>
        </p:spPr>
        <p:txBody>
          <a:bodyPr vert="horz" lIns="91440" tIns="45720" rIns="91440" bIns="45720" rtlCol="0"/>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Alatunnisteen paikkamerkki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i-FI"/>
          </a:p>
        </p:txBody>
      </p:sp>
      <p:sp>
        <p:nvSpPr>
          <p:cNvPr id="7" name="Dian numeron paikkamerkki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6793EE9-27EE-48AF-8F47-C1D4868B4D4B}" type="slidenum">
              <a:rPr lang="fi-FI" altLang="fi-FI"/>
              <a:pPr>
                <a:defRPr/>
              </a:pPr>
              <a:t>‹#›</a:t>
            </a:fld>
            <a:endParaRPr lang="fi-FI" altLang="fi-FI"/>
          </a:p>
        </p:txBody>
      </p:sp>
    </p:spTree>
    <p:extLst>
      <p:ext uri="{BB962C8B-B14F-4D97-AF65-F5344CB8AC3E}">
        <p14:creationId xmlns:p14="http://schemas.microsoft.com/office/powerpoint/2010/main" val="4363023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a:p>
        </p:txBody>
      </p:sp>
      <p:sp>
        <p:nvSpPr>
          <p:cNvPr id="5124"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6C2274-26AC-41B8-BC54-01A7172DAC23}" type="slidenum">
              <a:rPr lang="fi-FI" altLang="fi-FI" smtClean="0"/>
              <a:pPr/>
              <a:t>1</a:t>
            </a:fld>
            <a:endParaRPr lang="fi-FI" altLang="fi-FI"/>
          </a:p>
        </p:txBody>
      </p:sp>
    </p:spTree>
    <p:extLst>
      <p:ext uri="{BB962C8B-B14F-4D97-AF65-F5344CB8AC3E}">
        <p14:creationId xmlns:p14="http://schemas.microsoft.com/office/powerpoint/2010/main" val="41898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10</a:t>
            </a:fld>
            <a:endParaRPr lang="fi-FI" altLang="fi-FI"/>
          </a:p>
        </p:txBody>
      </p:sp>
    </p:spTree>
    <p:extLst>
      <p:ext uri="{BB962C8B-B14F-4D97-AF65-F5344CB8AC3E}">
        <p14:creationId xmlns:p14="http://schemas.microsoft.com/office/powerpoint/2010/main" val="24998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11</a:t>
            </a:fld>
            <a:endParaRPr lang="fi-FI" altLang="fi-FI"/>
          </a:p>
        </p:txBody>
      </p:sp>
    </p:spTree>
    <p:extLst>
      <p:ext uri="{BB962C8B-B14F-4D97-AF65-F5344CB8AC3E}">
        <p14:creationId xmlns:p14="http://schemas.microsoft.com/office/powerpoint/2010/main" val="4170750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7ABF4-5F02-ADE2-E955-798EC5E846B5}"/>
            </a:ext>
          </a:extLst>
        </p:cNvPr>
        <p:cNvGrpSpPr/>
        <p:nvPr/>
      </p:nvGrpSpPr>
      <p:grpSpPr>
        <a:xfrm>
          <a:off x="0" y="0"/>
          <a:ext cx="0" cy="0"/>
          <a:chOff x="0" y="0"/>
          <a:chExt cx="0" cy="0"/>
        </a:xfrm>
      </p:grpSpPr>
      <p:sp>
        <p:nvSpPr>
          <p:cNvPr id="7170" name="Dian kuvan paikkamerkki 1">
            <a:extLst>
              <a:ext uri="{FF2B5EF4-FFF2-40B4-BE49-F238E27FC236}">
                <a16:creationId xmlns:a16="http://schemas.microsoft.com/office/drawing/2014/main" id="{D155D9FF-2C99-3EE6-8E5F-225DB1CFBE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a:extLst>
              <a:ext uri="{FF2B5EF4-FFF2-40B4-BE49-F238E27FC236}">
                <a16:creationId xmlns:a16="http://schemas.microsoft.com/office/drawing/2014/main" id="{B89CB6F9-5682-C178-CC33-83B6335476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a:extLst>
              <a:ext uri="{FF2B5EF4-FFF2-40B4-BE49-F238E27FC236}">
                <a16:creationId xmlns:a16="http://schemas.microsoft.com/office/drawing/2014/main" id="{0F964E79-BB87-CCFB-B862-FF39D1C4C9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12</a:t>
            </a:fld>
            <a:endParaRPr lang="fi-FI" altLang="fi-FI"/>
          </a:p>
        </p:txBody>
      </p:sp>
    </p:spTree>
    <p:extLst>
      <p:ext uri="{BB962C8B-B14F-4D97-AF65-F5344CB8AC3E}">
        <p14:creationId xmlns:p14="http://schemas.microsoft.com/office/powerpoint/2010/main" val="3898879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1C111-219C-2315-6DDD-E0AE2B86C6F7}"/>
            </a:ext>
          </a:extLst>
        </p:cNvPr>
        <p:cNvGrpSpPr/>
        <p:nvPr/>
      </p:nvGrpSpPr>
      <p:grpSpPr>
        <a:xfrm>
          <a:off x="0" y="0"/>
          <a:ext cx="0" cy="0"/>
          <a:chOff x="0" y="0"/>
          <a:chExt cx="0" cy="0"/>
        </a:xfrm>
      </p:grpSpPr>
      <p:sp>
        <p:nvSpPr>
          <p:cNvPr id="7170" name="Dian kuvan paikkamerkki 1">
            <a:extLst>
              <a:ext uri="{FF2B5EF4-FFF2-40B4-BE49-F238E27FC236}">
                <a16:creationId xmlns:a16="http://schemas.microsoft.com/office/drawing/2014/main" id="{BC89F393-C8D6-D577-B0B5-FB9D9ECA37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a:extLst>
              <a:ext uri="{FF2B5EF4-FFF2-40B4-BE49-F238E27FC236}">
                <a16:creationId xmlns:a16="http://schemas.microsoft.com/office/drawing/2014/main" id="{2554E47C-AB40-0A94-F73A-47BC70F05B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a:extLst>
              <a:ext uri="{FF2B5EF4-FFF2-40B4-BE49-F238E27FC236}">
                <a16:creationId xmlns:a16="http://schemas.microsoft.com/office/drawing/2014/main" id="{E157CDD4-9DB1-DB0D-16B1-105C2FDE4E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13</a:t>
            </a:fld>
            <a:endParaRPr lang="fi-FI" altLang="fi-FI"/>
          </a:p>
        </p:txBody>
      </p:sp>
    </p:spTree>
    <p:extLst>
      <p:ext uri="{BB962C8B-B14F-4D97-AF65-F5344CB8AC3E}">
        <p14:creationId xmlns:p14="http://schemas.microsoft.com/office/powerpoint/2010/main" val="2308867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14</a:t>
            </a:fld>
            <a:endParaRPr lang="fi-FI" altLang="fi-FI"/>
          </a:p>
        </p:txBody>
      </p:sp>
    </p:spTree>
    <p:extLst>
      <p:ext uri="{BB962C8B-B14F-4D97-AF65-F5344CB8AC3E}">
        <p14:creationId xmlns:p14="http://schemas.microsoft.com/office/powerpoint/2010/main" val="3330934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15</a:t>
            </a:fld>
            <a:endParaRPr lang="fi-FI" altLang="fi-FI"/>
          </a:p>
        </p:txBody>
      </p:sp>
    </p:spTree>
    <p:extLst>
      <p:ext uri="{BB962C8B-B14F-4D97-AF65-F5344CB8AC3E}">
        <p14:creationId xmlns:p14="http://schemas.microsoft.com/office/powerpoint/2010/main" val="389007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16</a:t>
            </a:fld>
            <a:endParaRPr lang="fi-FI" altLang="fi-FI"/>
          </a:p>
        </p:txBody>
      </p:sp>
    </p:spTree>
    <p:extLst>
      <p:ext uri="{BB962C8B-B14F-4D97-AF65-F5344CB8AC3E}">
        <p14:creationId xmlns:p14="http://schemas.microsoft.com/office/powerpoint/2010/main" val="4169919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17</a:t>
            </a:fld>
            <a:endParaRPr lang="fi-FI" altLang="fi-FI"/>
          </a:p>
        </p:txBody>
      </p:sp>
    </p:spTree>
    <p:extLst>
      <p:ext uri="{BB962C8B-B14F-4D97-AF65-F5344CB8AC3E}">
        <p14:creationId xmlns:p14="http://schemas.microsoft.com/office/powerpoint/2010/main" val="2283226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Kulttuurilla, taiteella, laadukkaalla arkkitehtuurilla ja kulttuuriympäristöllä on merkittävä rooli identiteetin luojana, elinympäristön viihtyvyyden lisääjänä, alueen innovatiivisen ympäristön vahvistajana ja hyvinvoinnin edistäjänä. </a:t>
            </a:r>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CF4610-9CA7-4F1B-9EF9-BF2E62B0D4B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0692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CF4610-9CA7-4F1B-9EF9-BF2E62B0D4BF}" type="slidenum">
              <a:rPr kumimoji="0" lang="fi-FI"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i-FI"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681630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5124"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6C2274-26AC-41B8-BC54-01A7172DAC23}" type="slidenum">
              <a:rPr lang="fi-FI" altLang="fi-FI" smtClean="0"/>
              <a:pPr/>
              <a:t>2</a:t>
            </a:fld>
            <a:endParaRPr lang="fi-FI" altLang="fi-FI"/>
          </a:p>
        </p:txBody>
      </p:sp>
    </p:spTree>
    <p:extLst>
      <p:ext uri="{BB962C8B-B14F-4D97-AF65-F5344CB8AC3E}">
        <p14:creationId xmlns:p14="http://schemas.microsoft.com/office/powerpoint/2010/main" val="30397944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20</a:t>
            </a:fld>
            <a:endParaRPr lang="fi-FI" altLang="fi-FI"/>
          </a:p>
        </p:txBody>
      </p:sp>
    </p:spTree>
    <p:extLst>
      <p:ext uri="{BB962C8B-B14F-4D97-AF65-F5344CB8AC3E}">
        <p14:creationId xmlns:p14="http://schemas.microsoft.com/office/powerpoint/2010/main" val="3737897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21</a:t>
            </a:fld>
            <a:endParaRPr lang="fi-FI" altLang="fi-FI"/>
          </a:p>
        </p:txBody>
      </p:sp>
    </p:spTree>
    <p:extLst>
      <p:ext uri="{BB962C8B-B14F-4D97-AF65-F5344CB8AC3E}">
        <p14:creationId xmlns:p14="http://schemas.microsoft.com/office/powerpoint/2010/main" val="244231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22</a:t>
            </a:fld>
            <a:endParaRPr lang="fi-FI" altLang="fi-FI"/>
          </a:p>
        </p:txBody>
      </p:sp>
    </p:spTree>
    <p:extLst>
      <p:ext uri="{BB962C8B-B14F-4D97-AF65-F5344CB8AC3E}">
        <p14:creationId xmlns:p14="http://schemas.microsoft.com/office/powerpoint/2010/main" val="1037907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CEFB1-2864-6EE5-4896-BA7361BE6C5A}"/>
            </a:ext>
          </a:extLst>
        </p:cNvPr>
        <p:cNvGrpSpPr/>
        <p:nvPr/>
      </p:nvGrpSpPr>
      <p:grpSpPr>
        <a:xfrm>
          <a:off x="0" y="0"/>
          <a:ext cx="0" cy="0"/>
          <a:chOff x="0" y="0"/>
          <a:chExt cx="0" cy="0"/>
        </a:xfrm>
      </p:grpSpPr>
      <p:sp>
        <p:nvSpPr>
          <p:cNvPr id="7170" name="Dian kuvan paikkamerkki 1">
            <a:extLst>
              <a:ext uri="{FF2B5EF4-FFF2-40B4-BE49-F238E27FC236}">
                <a16:creationId xmlns:a16="http://schemas.microsoft.com/office/drawing/2014/main" id="{6ED903FC-A3F1-13C7-54EC-CF19B84AAE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a:extLst>
              <a:ext uri="{FF2B5EF4-FFF2-40B4-BE49-F238E27FC236}">
                <a16:creationId xmlns:a16="http://schemas.microsoft.com/office/drawing/2014/main" id="{029519D9-11FA-956A-3DAA-22A21D858B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a:extLst>
              <a:ext uri="{FF2B5EF4-FFF2-40B4-BE49-F238E27FC236}">
                <a16:creationId xmlns:a16="http://schemas.microsoft.com/office/drawing/2014/main" id="{E7B32B2C-894D-D62B-8018-4EE38E5432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23</a:t>
            </a:fld>
            <a:endParaRPr lang="fi-FI" altLang="fi-FI"/>
          </a:p>
        </p:txBody>
      </p:sp>
    </p:spTree>
    <p:extLst>
      <p:ext uri="{BB962C8B-B14F-4D97-AF65-F5344CB8AC3E}">
        <p14:creationId xmlns:p14="http://schemas.microsoft.com/office/powerpoint/2010/main" val="275759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solidFill>
                  <a:prstClr val="black"/>
                </a:solidFill>
              </a:rPr>
              <a:pPr/>
              <a:t>24</a:t>
            </a:fld>
            <a:endParaRPr lang="fi-FI" altLang="fi-FI">
              <a:solidFill>
                <a:prstClr val="black"/>
              </a:solidFill>
            </a:endParaRPr>
          </a:p>
        </p:txBody>
      </p:sp>
    </p:spTree>
    <p:extLst>
      <p:ext uri="{BB962C8B-B14F-4D97-AF65-F5344CB8AC3E}">
        <p14:creationId xmlns:p14="http://schemas.microsoft.com/office/powerpoint/2010/main" val="4256226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25</a:t>
            </a:fld>
            <a:endParaRPr lang="fi-FI" altLang="fi-FI"/>
          </a:p>
        </p:txBody>
      </p:sp>
    </p:spTree>
    <p:extLst>
      <p:ext uri="{BB962C8B-B14F-4D97-AF65-F5344CB8AC3E}">
        <p14:creationId xmlns:p14="http://schemas.microsoft.com/office/powerpoint/2010/main" val="4262357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26</a:t>
            </a:fld>
            <a:endParaRPr lang="fi-FI" altLang="fi-FI"/>
          </a:p>
        </p:txBody>
      </p:sp>
    </p:spTree>
    <p:extLst>
      <p:ext uri="{BB962C8B-B14F-4D97-AF65-F5344CB8AC3E}">
        <p14:creationId xmlns:p14="http://schemas.microsoft.com/office/powerpoint/2010/main" val="1917040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27</a:t>
            </a:fld>
            <a:endParaRPr lang="fi-FI" altLang="fi-FI"/>
          </a:p>
        </p:txBody>
      </p:sp>
    </p:spTree>
    <p:extLst>
      <p:ext uri="{BB962C8B-B14F-4D97-AF65-F5344CB8AC3E}">
        <p14:creationId xmlns:p14="http://schemas.microsoft.com/office/powerpoint/2010/main" val="4073861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28</a:t>
            </a:fld>
            <a:endParaRPr lang="fi-FI" altLang="fi-FI"/>
          </a:p>
        </p:txBody>
      </p:sp>
    </p:spTree>
    <p:extLst>
      <p:ext uri="{BB962C8B-B14F-4D97-AF65-F5344CB8AC3E}">
        <p14:creationId xmlns:p14="http://schemas.microsoft.com/office/powerpoint/2010/main" val="11609553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31</a:t>
            </a:fld>
            <a:endParaRPr lang="fi-FI" altLang="fi-FI"/>
          </a:p>
        </p:txBody>
      </p:sp>
    </p:spTree>
    <p:extLst>
      <p:ext uri="{BB962C8B-B14F-4D97-AF65-F5344CB8AC3E}">
        <p14:creationId xmlns:p14="http://schemas.microsoft.com/office/powerpoint/2010/main" val="63406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Muistiinpanoj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49325" rtl="0" eaLnBrk="1" fontAlgn="base" latinLnBrk="0" hangingPunct="1">
              <a:lnSpc>
                <a:spcPct val="100000"/>
              </a:lnSpc>
              <a:spcBef>
                <a:spcPct val="0"/>
              </a:spcBef>
              <a:spcAft>
                <a:spcPct val="0"/>
              </a:spcAft>
              <a:buClrTx/>
              <a:buSzTx/>
              <a:buFontTx/>
              <a:buNone/>
              <a:tabLst/>
              <a:defRPr/>
            </a:pPr>
            <a:fld id="{EF5E67EE-BD57-BA4B-ACD9-EA1BE85E7BA2}" type="slidenum">
              <a:rPr kumimoji="0" lang="fi-FI" sz="1200" b="0" i="0" u="none" strike="noStrike" kern="1200" cap="none" spc="0" normalizeH="0" baseline="0" noProof="0" smtClean="0">
                <a:ln>
                  <a:noFill/>
                </a:ln>
                <a:solidFill>
                  <a:srgbClr val="000000"/>
                </a:solidFill>
                <a:effectLst/>
                <a:uLnTx/>
                <a:uFillTx/>
                <a:latin typeface="Arial" charset="0"/>
                <a:ea typeface="+mn-ea"/>
                <a:cs typeface="Arial" panose="020B0604020202020204" pitchFamily="34" charset="0"/>
              </a:rPr>
              <a:pPr marL="0" marR="0" lvl="0" indent="0" algn="r" defTabSz="949325" rtl="0" eaLnBrk="1" fontAlgn="base" latinLnBrk="0" hangingPunct="1">
                <a:lnSpc>
                  <a:spcPct val="100000"/>
                </a:lnSpc>
                <a:spcBef>
                  <a:spcPct val="0"/>
                </a:spcBef>
                <a:spcAft>
                  <a:spcPct val="0"/>
                </a:spcAft>
                <a:buClrTx/>
                <a:buSzTx/>
                <a:buFontTx/>
                <a:buNone/>
                <a:tabLst/>
                <a:defRPr/>
              </a:pPr>
              <a:t>3</a:t>
            </a:fld>
            <a:endParaRPr kumimoji="0" lang="fi-FI" sz="1200" b="0" i="0" u="none" strike="noStrike" kern="1200" cap="none" spc="0" normalizeH="0" baseline="0" noProof="0" dirty="0">
              <a:ln>
                <a:noFill/>
              </a:ln>
              <a:solidFill>
                <a:srgbClr val="000000"/>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826139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ian kuvan paikkamerkki 1"/>
          <p:cNvSpPr>
            <a:spLocks noGrp="1" noRot="1" noChangeAspect="1" noTextEdit="1"/>
          </p:cNvSpPr>
          <p:nvPr>
            <p:ph type="sldImg"/>
          </p:nvPr>
        </p:nvSpPr>
        <p:spPr>
          <a:ln/>
        </p:spPr>
      </p:sp>
      <p:sp>
        <p:nvSpPr>
          <p:cNvPr id="46083" name="Huomautusten paikkamerkki 2"/>
          <p:cNvSpPr>
            <a:spLocks noGrp="1"/>
          </p:cNvSpPr>
          <p:nvPr>
            <p:ph type="body" idx="1"/>
          </p:nvPr>
        </p:nvSpPr>
        <p:spPr>
          <a:noFill/>
        </p:spPr>
        <p:txBody>
          <a:bodyPr/>
          <a:lstStyle/>
          <a:p>
            <a:endParaRPr lang="en-US" altLang="en-US"/>
          </a:p>
        </p:txBody>
      </p:sp>
      <p:sp>
        <p:nvSpPr>
          <p:cNvPr id="46084" name="Dian numeron paikkamerkki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A858ABD-7D6C-4F94-B357-232B815283F3}" type="slidenum">
              <a:rPr lang="fi-FI" altLang="en-US" smtClean="0">
                <a:solidFill>
                  <a:srgbClr val="000000"/>
                </a:solidFill>
                <a:latin typeface="Times" panose="02020603050405020304" pitchFamily="18" charset="0"/>
              </a:rPr>
              <a:pPr/>
              <a:t>32</a:t>
            </a:fld>
            <a:endParaRPr lang="fi-FI" altLang="en-US">
              <a:solidFill>
                <a:srgbClr val="000000"/>
              </a:solidFill>
              <a:latin typeface="Times" panose="02020603050405020304" pitchFamily="18" charset="0"/>
            </a:endParaRPr>
          </a:p>
        </p:txBody>
      </p:sp>
    </p:spTree>
    <p:extLst>
      <p:ext uri="{BB962C8B-B14F-4D97-AF65-F5344CB8AC3E}">
        <p14:creationId xmlns:p14="http://schemas.microsoft.com/office/powerpoint/2010/main" val="4235340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ian kuvan paikkamerkki 1"/>
          <p:cNvSpPr>
            <a:spLocks noGrp="1" noRot="1" noChangeAspect="1" noTextEdit="1"/>
          </p:cNvSpPr>
          <p:nvPr>
            <p:ph type="sldImg"/>
          </p:nvPr>
        </p:nvSpPr>
        <p:spPr>
          <a:ln/>
        </p:spPr>
      </p:sp>
      <p:sp>
        <p:nvSpPr>
          <p:cNvPr id="54275" name="Huomautusten paikkamerkki 2"/>
          <p:cNvSpPr>
            <a:spLocks noGrp="1"/>
          </p:cNvSpPr>
          <p:nvPr>
            <p:ph type="body" idx="1"/>
          </p:nvPr>
        </p:nvSpPr>
        <p:spPr>
          <a:noFill/>
        </p:spPr>
        <p:txBody>
          <a:bodyPr/>
          <a:lstStyle/>
          <a:p>
            <a:endParaRPr lang="en-US" altLang="en-US" dirty="0"/>
          </a:p>
        </p:txBody>
      </p:sp>
      <p:sp>
        <p:nvSpPr>
          <p:cNvPr id="54276" name="Dian numeron paikkamerkki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BD8FEC-2C7A-4451-BBB7-416E87EE2FBF}" type="slidenum">
              <a:rPr lang="fi-FI" altLang="en-US" smtClean="0">
                <a:solidFill>
                  <a:srgbClr val="000000"/>
                </a:solidFill>
                <a:latin typeface="Times" panose="02020603050405020304" pitchFamily="18" charset="0"/>
              </a:rPr>
              <a:pPr/>
              <a:t>35</a:t>
            </a:fld>
            <a:endParaRPr lang="fi-FI" altLang="en-US">
              <a:solidFill>
                <a:srgbClr val="000000"/>
              </a:solidFill>
              <a:latin typeface="Times" panose="02020603050405020304" pitchFamily="18" charset="0"/>
            </a:endParaRPr>
          </a:p>
        </p:txBody>
      </p:sp>
    </p:spTree>
    <p:extLst>
      <p:ext uri="{BB962C8B-B14F-4D97-AF65-F5344CB8AC3E}">
        <p14:creationId xmlns:p14="http://schemas.microsoft.com/office/powerpoint/2010/main" val="1884545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36</a:t>
            </a:fld>
            <a:endParaRPr lang="fi-FI" altLang="fi-FI"/>
          </a:p>
        </p:txBody>
      </p:sp>
    </p:spTree>
    <p:extLst>
      <p:ext uri="{BB962C8B-B14F-4D97-AF65-F5344CB8AC3E}">
        <p14:creationId xmlns:p14="http://schemas.microsoft.com/office/powerpoint/2010/main" val="2116387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37</a:t>
            </a:fld>
            <a:endParaRPr lang="fi-FI" altLang="fi-FI"/>
          </a:p>
        </p:txBody>
      </p:sp>
    </p:spTree>
    <p:extLst>
      <p:ext uri="{BB962C8B-B14F-4D97-AF65-F5344CB8AC3E}">
        <p14:creationId xmlns:p14="http://schemas.microsoft.com/office/powerpoint/2010/main" val="16862229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38</a:t>
            </a:fld>
            <a:endParaRPr lang="fi-FI" altLang="fi-FI"/>
          </a:p>
        </p:txBody>
      </p:sp>
    </p:spTree>
    <p:extLst>
      <p:ext uri="{BB962C8B-B14F-4D97-AF65-F5344CB8AC3E}">
        <p14:creationId xmlns:p14="http://schemas.microsoft.com/office/powerpoint/2010/main" val="3130672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39</a:t>
            </a:fld>
            <a:endParaRPr lang="fi-FI" altLang="fi-FI"/>
          </a:p>
        </p:txBody>
      </p:sp>
    </p:spTree>
    <p:extLst>
      <p:ext uri="{BB962C8B-B14F-4D97-AF65-F5344CB8AC3E}">
        <p14:creationId xmlns:p14="http://schemas.microsoft.com/office/powerpoint/2010/main" val="10730139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40</a:t>
            </a:fld>
            <a:endParaRPr lang="fi-FI" altLang="fi-FI"/>
          </a:p>
        </p:txBody>
      </p:sp>
    </p:spTree>
    <p:extLst>
      <p:ext uri="{BB962C8B-B14F-4D97-AF65-F5344CB8AC3E}">
        <p14:creationId xmlns:p14="http://schemas.microsoft.com/office/powerpoint/2010/main" val="3011858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3668622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6AED3-E587-9E27-FF60-B133D52FB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8F3C0-9268-FE0D-7FF1-92869B341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36DAD-989C-82B7-E0D0-9CD0ED7D89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902E50-4FF0-50A2-530E-7F0BDB7F80AA}"/>
              </a:ext>
            </a:extLst>
          </p:cNvPr>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3005241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95142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5124"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6C2274-26AC-41B8-BC54-01A7172DAC23}" type="slidenum">
              <a:rPr lang="fi-FI" altLang="fi-FI" smtClean="0"/>
              <a:pPr/>
              <a:t>4</a:t>
            </a:fld>
            <a:endParaRPr lang="fi-FI" altLang="fi-FI"/>
          </a:p>
        </p:txBody>
      </p:sp>
    </p:spTree>
    <p:extLst>
      <p:ext uri="{BB962C8B-B14F-4D97-AF65-F5344CB8AC3E}">
        <p14:creationId xmlns:p14="http://schemas.microsoft.com/office/powerpoint/2010/main" val="35629433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3985928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4282545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436C280-49E3-458C-8028-4D37337BBF82}"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358085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18.1.2017 muutettu teollisuuden viennin kasvuprosentit.</a:t>
            </a:r>
            <a:r>
              <a:rPr lang="fi-FI" baseline="0" dirty="0"/>
              <a:t> Nyt kyseessä on valmistava teollisuus (TOL C), aiemmin kyseessä oli ns. koko teollisuus sisältäen myös energiantuotannon ja kaivostoiminnan (TOL BCD). 4.9. päivitetty teollisuuden viennin kasvu v. 2016 luvulla ja lisätty vienti/</a:t>
            </a:r>
            <a:r>
              <a:rPr lang="fi-FI" baseline="0" dirty="0" err="1"/>
              <a:t>capita</a:t>
            </a:r>
            <a:r>
              <a:rPr lang="fi-FI" baseline="0" dirty="0"/>
              <a:t>. 8.12.2017 ja 13.12.2018 päivitetty BKT ja investoinnit</a:t>
            </a:r>
            <a:endParaRPr lang="fi-FI"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40EE3-C462-4FD3-ACEA-CC0C48C26273}"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251033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54</a:t>
            </a:fld>
            <a:endParaRPr lang="fi-FI" altLang="fi-FI"/>
          </a:p>
        </p:txBody>
      </p:sp>
    </p:spTree>
    <p:extLst>
      <p:ext uri="{BB962C8B-B14F-4D97-AF65-F5344CB8AC3E}">
        <p14:creationId xmlns:p14="http://schemas.microsoft.com/office/powerpoint/2010/main" val="34841913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06793EE9-27EE-48AF-8F47-C1D4868B4D4B}" type="slidenum">
              <a:rPr lang="fi-FI" altLang="fi-FI" smtClean="0"/>
              <a:pPr>
                <a:defRPr/>
              </a:pPr>
              <a:t>56</a:t>
            </a:fld>
            <a:endParaRPr lang="fi-FI" altLang="fi-FI"/>
          </a:p>
        </p:txBody>
      </p:sp>
    </p:spTree>
    <p:extLst>
      <p:ext uri="{BB962C8B-B14F-4D97-AF65-F5344CB8AC3E}">
        <p14:creationId xmlns:p14="http://schemas.microsoft.com/office/powerpoint/2010/main" val="20829566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06793EE9-27EE-48AF-8F47-C1D4868B4D4B}" type="slidenum">
              <a:rPr lang="fi-FI" altLang="fi-FI" smtClean="0"/>
              <a:pPr>
                <a:defRPr/>
              </a:pPr>
              <a:t>63</a:t>
            </a:fld>
            <a:endParaRPr lang="fi-FI" altLang="fi-FI"/>
          </a:p>
        </p:txBody>
      </p:sp>
    </p:spTree>
    <p:extLst>
      <p:ext uri="{BB962C8B-B14F-4D97-AF65-F5344CB8AC3E}">
        <p14:creationId xmlns:p14="http://schemas.microsoft.com/office/powerpoint/2010/main" val="27121805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6793EE9-27EE-48AF-8F47-C1D4868B4D4B}" type="slidenum">
              <a:rPr lang="fi-FI" altLang="fi-FI" smtClean="0"/>
              <a:pPr>
                <a:defRPr/>
              </a:pPr>
              <a:t>84</a:t>
            </a:fld>
            <a:endParaRPr lang="fi-FI" altLang="fi-FI"/>
          </a:p>
        </p:txBody>
      </p:sp>
    </p:spTree>
    <p:extLst>
      <p:ext uri="{BB962C8B-B14F-4D97-AF65-F5344CB8AC3E}">
        <p14:creationId xmlns:p14="http://schemas.microsoft.com/office/powerpoint/2010/main" val="31393750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Päivämäärän paikkamerkki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57FD12-CE8D-4646-8592-9B49650F28A1}" type="datetime1">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17.6.2026</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Dian numeron paikkamerkki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F7629C-0D63-473B-A350-E04D04C27F64}"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5976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a:defRPr/>
            </a:pPr>
            <a:fld id="{06793EE9-27EE-48AF-8F47-C1D4868B4D4B}" type="slidenum">
              <a:rPr lang="fi-FI" altLang="fi-FI" smtClean="0"/>
              <a:pPr>
                <a:defRPr/>
              </a:pPr>
              <a:t>93</a:t>
            </a:fld>
            <a:endParaRPr lang="fi-FI" altLang="fi-FI"/>
          </a:p>
        </p:txBody>
      </p:sp>
    </p:spTree>
    <p:extLst>
      <p:ext uri="{BB962C8B-B14F-4D97-AF65-F5344CB8AC3E}">
        <p14:creationId xmlns:p14="http://schemas.microsoft.com/office/powerpoint/2010/main" val="2598571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5</a:t>
            </a:fld>
            <a:endParaRPr lang="fi-FI" altLang="fi-FI"/>
          </a:p>
        </p:txBody>
      </p:sp>
    </p:spTree>
    <p:extLst>
      <p:ext uri="{BB962C8B-B14F-4D97-AF65-F5344CB8AC3E}">
        <p14:creationId xmlns:p14="http://schemas.microsoft.com/office/powerpoint/2010/main" val="83276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dirty="0"/>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6</a:t>
            </a:fld>
            <a:endParaRPr lang="fi-FI" altLang="fi-FI"/>
          </a:p>
        </p:txBody>
      </p:sp>
    </p:spTree>
    <p:extLst>
      <p:ext uri="{BB962C8B-B14F-4D97-AF65-F5344CB8AC3E}">
        <p14:creationId xmlns:p14="http://schemas.microsoft.com/office/powerpoint/2010/main" val="2734435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7</a:t>
            </a:fld>
            <a:endParaRPr lang="fi-FI" altLang="fi-FI"/>
          </a:p>
        </p:txBody>
      </p:sp>
    </p:spTree>
    <p:extLst>
      <p:ext uri="{BB962C8B-B14F-4D97-AF65-F5344CB8AC3E}">
        <p14:creationId xmlns:p14="http://schemas.microsoft.com/office/powerpoint/2010/main" val="1915303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8</a:t>
            </a:fld>
            <a:endParaRPr lang="fi-FI" altLang="fi-FI"/>
          </a:p>
        </p:txBody>
      </p:sp>
    </p:spTree>
    <p:extLst>
      <p:ext uri="{BB962C8B-B14F-4D97-AF65-F5344CB8AC3E}">
        <p14:creationId xmlns:p14="http://schemas.microsoft.com/office/powerpoint/2010/main" val="2021887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i-FI" altLang="fi-FI"/>
          </a:p>
        </p:txBody>
      </p:sp>
      <p:sp>
        <p:nvSpPr>
          <p:cNvPr id="7172" name="Dian numeron paikkamerkki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D564F2-6593-49E9-AA5B-38F46BBF27D3}" type="slidenum">
              <a:rPr lang="fi-FI" altLang="fi-FI" smtClean="0"/>
              <a:pPr/>
              <a:t>9</a:t>
            </a:fld>
            <a:endParaRPr lang="fi-FI" altLang="fi-FI"/>
          </a:p>
        </p:txBody>
      </p:sp>
    </p:spTree>
    <p:extLst>
      <p:ext uri="{BB962C8B-B14F-4D97-AF65-F5344CB8AC3E}">
        <p14:creationId xmlns:p14="http://schemas.microsoft.com/office/powerpoint/2010/main" val="2356036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lvl1pPr>
          </a:lstStyle>
          <a:p>
            <a:pPr>
              <a:defRPr/>
            </a:pPr>
            <a:fld id="{A7ED4212-4834-47B5-83BE-622E2BFE15EC}"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6EAD7CCE-63E7-4186-8D0B-81BD690CE17A}" type="slidenum">
              <a:rPr lang="fi-FI" altLang="fi-FI"/>
              <a:pPr>
                <a:defRPr/>
              </a:pPr>
              <a:t>‹#›</a:t>
            </a:fld>
            <a:endParaRPr lang="fi-FI" altLang="fi-FI"/>
          </a:p>
        </p:txBody>
      </p:sp>
    </p:spTree>
    <p:extLst>
      <p:ext uri="{BB962C8B-B14F-4D97-AF65-F5344CB8AC3E}">
        <p14:creationId xmlns:p14="http://schemas.microsoft.com/office/powerpoint/2010/main" val="999223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84E4947-2E43-4D50-8772-D74E1C876608}"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BE83689A-FF82-47E3-ADB6-17E6FCF3EB57}" type="slidenum">
              <a:rPr lang="fi-FI" altLang="fi-FI"/>
              <a:pPr>
                <a:defRPr/>
              </a:pPr>
              <a:t>‹#›</a:t>
            </a:fld>
            <a:endParaRPr lang="fi-FI" altLang="fi-FI"/>
          </a:p>
        </p:txBody>
      </p:sp>
    </p:spTree>
    <p:extLst>
      <p:ext uri="{BB962C8B-B14F-4D97-AF65-F5344CB8AC3E}">
        <p14:creationId xmlns:p14="http://schemas.microsoft.com/office/powerpoint/2010/main" val="17512807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377440"/>
          </a:xfrm>
        </p:spPr>
        <p:txBody>
          <a:bodyPr anchor="b">
            <a:normAutofit/>
          </a:bodyPr>
          <a:lstStyle>
            <a:lvl1pPr>
              <a:defRPr sz="2400" b="0"/>
            </a:lvl1pPr>
          </a:lstStyle>
          <a:p>
            <a:r>
              <a:rPr lang="fi-FI"/>
              <a:t>Muokkaa perustyyl. napsautt.</a:t>
            </a:r>
            <a:endParaRPr lang="en-US" dirty="0"/>
          </a:p>
        </p:txBody>
      </p:sp>
      <p:sp>
        <p:nvSpPr>
          <p:cNvPr id="3" name="Picture Placeholder 2"/>
          <p:cNvSpPr>
            <a:spLocks noGrp="1" noChangeAspect="1"/>
          </p:cNvSpPr>
          <p:nvPr>
            <p:ph type="pic" idx="1"/>
          </p:nvPr>
        </p:nvSpPr>
        <p:spPr>
          <a:xfrm>
            <a:off x="2677984" y="767419"/>
            <a:ext cx="6086423" cy="5330952"/>
          </a:xfrm>
          <a:solidFill>
            <a:schemeClr val="bg1">
              <a:lumMod val="75000"/>
            </a:schemeClr>
          </a:solidFill>
        </p:spPr>
        <p:txBody>
          <a:bodyPr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192024" y="3493008"/>
            <a:ext cx="2125980" cy="2322576"/>
          </a:xfrm>
        </p:spPr>
        <p:txBody>
          <a:bodyPr anchor="t">
            <a:normAutofit/>
          </a:bodyPr>
          <a:lstStyle>
            <a:lvl1pPr marL="0" indent="0">
              <a:lnSpc>
                <a:spcPct val="100000"/>
              </a:lnSpc>
              <a:buNone/>
              <a:defRPr sz="1050">
                <a:solidFill>
                  <a:srgbClr val="FFFFFF"/>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fi-FI"/>
              <a:t>Muokkaa tekstin perustyylejä napsauttamalla</a:t>
            </a:r>
          </a:p>
        </p:txBody>
      </p:sp>
      <p:sp>
        <p:nvSpPr>
          <p:cNvPr id="8" name="Date Placeholder 7"/>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a:xfrm>
            <a:off x="2624327" y="6356353"/>
            <a:ext cx="4433638" cy="365125"/>
          </a:xfrm>
        </p:spPr>
        <p:txBody>
          <a:bodyPr/>
          <a:lstStyle/>
          <a:p>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7685957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7179094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293539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DAD48-4A10-41EE-9204-E7EAB08C24F2}"/>
              </a:ext>
            </a:extLst>
          </p:cNvPr>
          <p:cNvSpPr>
            <a:spLocks noGrp="1"/>
          </p:cNvSpPr>
          <p:nvPr>
            <p:ph type="ctrTitle"/>
          </p:nvPr>
        </p:nvSpPr>
        <p:spPr>
          <a:xfrm>
            <a:off x="1143000" y="1122363"/>
            <a:ext cx="6858000" cy="2387600"/>
          </a:xfrm>
        </p:spPr>
        <p:txBody>
          <a:bodyPr anchor="b"/>
          <a:lstStyle>
            <a:lvl1pPr algn="ctr">
              <a:defRPr sz="3656"/>
            </a:lvl1pPr>
          </a:lstStyle>
          <a:p>
            <a:r>
              <a:rPr lang="en-US"/>
              <a:t>Click to edit Master title style</a:t>
            </a:r>
            <a:endParaRPr lang="en-FI"/>
          </a:p>
        </p:txBody>
      </p:sp>
      <p:sp>
        <p:nvSpPr>
          <p:cNvPr id="3" name="Subtitle 2">
            <a:extLst>
              <a:ext uri="{FF2B5EF4-FFF2-40B4-BE49-F238E27FC236}">
                <a16:creationId xmlns:a16="http://schemas.microsoft.com/office/drawing/2014/main" id="{F65EB5A2-2D75-4BF7-A3E1-C55A5123BE51}"/>
              </a:ext>
            </a:extLst>
          </p:cNvPr>
          <p:cNvSpPr>
            <a:spLocks noGrp="1"/>
          </p:cNvSpPr>
          <p:nvPr>
            <p:ph type="subTitle" idx="1"/>
          </p:nvPr>
        </p:nvSpPr>
        <p:spPr>
          <a:xfrm>
            <a:off x="1143000" y="3602038"/>
            <a:ext cx="6858000" cy="1655762"/>
          </a:xfrm>
        </p:spPr>
        <p:txBody>
          <a:bodyPr/>
          <a:lstStyle>
            <a:lvl1pPr marL="0" indent="0" algn="ctr">
              <a:buNone/>
              <a:defRPr sz="1463"/>
            </a:lvl1pPr>
            <a:lvl2pPr marL="278606" indent="0" algn="ctr">
              <a:buNone/>
              <a:defRPr sz="1219"/>
            </a:lvl2pPr>
            <a:lvl3pPr marL="557213" indent="0" algn="ctr">
              <a:buNone/>
              <a:defRPr sz="1097"/>
            </a:lvl3pPr>
            <a:lvl4pPr marL="835819" indent="0" algn="ctr">
              <a:buNone/>
              <a:defRPr sz="975"/>
            </a:lvl4pPr>
            <a:lvl5pPr marL="1114425" indent="0" algn="ctr">
              <a:buNone/>
              <a:defRPr sz="975"/>
            </a:lvl5pPr>
            <a:lvl6pPr marL="1393031" indent="0" algn="ctr">
              <a:buNone/>
              <a:defRPr sz="975"/>
            </a:lvl6pPr>
            <a:lvl7pPr marL="1671638" indent="0" algn="ctr">
              <a:buNone/>
              <a:defRPr sz="975"/>
            </a:lvl7pPr>
            <a:lvl8pPr marL="1950244" indent="0" algn="ctr">
              <a:buNone/>
              <a:defRPr sz="975"/>
            </a:lvl8pPr>
            <a:lvl9pPr marL="2228850" indent="0" algn="ctr">
              <a:buNone/>
              <a:defRPr sz="975"/>
            </a:lvl9pPr>
          </a:lstStyle>
          <a:p>
            <a:r>
              <a:rPr lang="en-US"/>
              <a:t>Click to edit Master subtitle style</a:t>
            </a:r>
            <a:endParaRPr lang="en-FI"/>
          </a:p>
        </p:txBody>
      </p:sp>
      <p:sp>
        <p:nvSpPr>
          <p:cNvPr id="4" name="Date Placeholder 3">
            <a:extLst>
              <a:ext uri="{FF2B5EF4-FFF2-40B4-BE49-F238E27FC236}">
                <a16:creationId xmlns:a16="http://schemas.microsoft.com/office/drawing/2014/main" id="{BD26BBE7-9C46-44C6-B11E-0DEAFFA7534E}"/>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5" name="Footer Placeholder 4">
            <a:extLst>
              <a:ext uri="{FF2B5EF4-FFF2-40B4-BE49-F238E27FC236}">
                <a16:creationId xmlns:a16="http://schemas.microsoft.com/office/drawing/2014/main" id="{BA6605D7-605E-441C-80CD-6FFB185F2397}"/>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C03457DF-85F0-4EFA-9E78-57755A26020C}"/>
              </a:ext>
            </a:extLst>
          </p:cNvPr>
          <p:cNvSpPr>
            <a:spLocks noGrp="1"/>
          </p:cNvSpPr>
          <p:nvPr>
            <p:ph type="sldNum" sz="quarter" idx="12"/>
          </p:nvPr>
        </p:nvSpPr>
        <p:spPr/>
        <p:txBody>
          <a:bodyPr/>
          <a:lstStyle/>
          <a:p>
            <a:fld id="{4B86599C-79B8-422A-9B5D-12401B07477D}" type="slidenum">
              <a:rPr lang="en-FI" smtClean="0"/>
              <a:t>‹#›</a:t>
            </a:fld>
            <a:endParaRPr lang="en-FI"/>
          </a:p>
        </p:txBody>
      </p:sp>
      <p:grpSp>
        <p:nvGrpSpPr>
          <p:cNvPr id="7" name="Group 6">
            <a:extLst>
              <a:ext uri="{FF2B5EF4-FFF2-40B4-BE49-F238E27FC236}">
                <a16:creationId xmlns:a16="http://schemas.microsoft.com/office/drawing/2014/main" id="{B8D5047C-3357-4670-A618-E37B615E5263}"/>
              </a:ext>
            </a:extLst>
          </p:cNvPr>
          <p:cNvGrpSpPr/>
          <p:nvPr userDrawn="1"/>
        </p:nvGrpSpPr>
        <p:grpSpPr>
          <a:xfrm>
            <a:off x="1" y="0"/>
            <a:ext cx="9158517" cy="2934560"/>
            <a:chOff x="0" y="0"/>
            <a:chExt cx="9921727" cy="2934560"/>
          </a:xfrm>
        </p:grpSpPr>
        <p:sp>
          <p:nvSpPr>
            <p:cNvPr id="8" name="Rectangle 7">
              <a:extLst>
                <a:ext uri="{FF2B5EF4-FFF2-40B4-BE49-F238E27FC236}">
                  <a16:creationId xmlns:a16="http://schemas.microsoft.com/office/drawing/2014/main" id="{F0F0667B-951B-489C-A573-940A928939B0}"/>
                </a:ext>
              </a:extLst>
            </p:cNvPr>
            <p:cNvSpPr/>
            <p:nvPr userDrawn="1"/>
          </p:nvSpPr>
          <p:spPr bwMode="auto">
            <a:xfrm>
              <a:off x="0" y="0"/>
              <a:ext cx="9906000" cy="2852936"/>
            </a:xfrm>
            <a:prstGeom prst="rect">
              <a:avLst/>
            </a:prstGeom>
            <a:solidFill>
              <a:srgbClr val="009EE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6858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noProof="0" dirty="0">
                <a:ln>
                  <a:noFill/>
                </a:ln>
                <a:solidFill>
                  <a:schemeClr val="tx1"/>
                </a:solidFill>
                <a:effectLst/>
                <a:latin typeface="Arial" charset="0"/>
              </a:endParaRPr>
            </a:p>
          </p:txBody>
        </p:sp>
        <p:pic>
          <p:nvPicPr>
            <p:cNvPr id="9" name="Picture 8">
              <a:extLst>
                <a:ext uri="{FF2B5EF4-FFF2-40B4-BE49-F238E27FC236}">
                  <a16:creationId xmlns:a16="http://schemas.microsoft.com/office/drawing/2014/main" id="{25EFAE8C-9045-491D-AD5A-2E7F82D0EA3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921727" cy="2934560"/>
            </a:xfrm>
            <a:prstGeom prst="rect">
              <a:avLst/>
            </a:prstGeom>
            <a:noFill/>
          </p:spPr>
        </p:pic>
        <p:pic>
          <p:nvPicPr>
            <p:cNvPr id="10" name="Picture 2">
              <a:extLst>
                <a:ext uri="{FF2B5EF4-FFF2-40B4-BE49-F238E27FC236}">
                  <a16:creationId xmlns:a16="http://schemas.microsoft.com/office/drawing/2014/main" id="{71040597-2B13-474C-9C06-D861B1E8EEFD}"/>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7927658" y="574590"/>
              <a:ext cx="1417955" cy="495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TextBox 10">
            <a:extLst>
              <a:ext uri="{FF2B5EF4-FFF2-40B4-BE49-F238E27FC236}">
                <a16:creationId xmlns:a16="http://schemas.microsoft.com/office/drawing/2014/main" id="{97966AB8-76FE-45BC-BC89-9349BAEC35CB}"/>
              </a:ext>
            </a:extLst>
          </p:cNvPr>
          <p:cNvSpPr txBox="1"/>
          <p:nvPr userDrawn="1"/>
        </p:nvSpPr>
        <p:spPr>
          <a:xfrm>
            <a:off x="716802" y="188641"/>
            <a:ext cx="4187543" cy="219291"/>
          </a:xfrm>
          <a:prstGeom prst="rect">
            <a:avLst/>
          </a:prstGeom>
          <a:noFill/>
        </p:spPr>
        <p:txBody>
          <a:bodyPr wrap="square" rtlCol="0">
            <a:spAutoFit/>
          </a:bodyPr>
          <a:lstStyle/>
          <a:p>
            <a:r>
              <a:rPr lang="en-GB" sz="825" b="1" dirty="0">
                <a:solidFill>
                  <a:schemeClr val="bg1"/>
                </a:solidFill>
                <a:latin typeface="Arial Black" panose="020B0A04020102020204" pitchFamily="34" charset="0"/>
              </a:rPr>
              <a:t>VTT TECHNICAL RESEARCH CENTRE OF FINLAND LTD</a:t>
            </a:r>
          </a:p>
        </p:txBody>
      </p:sp>
    </p:spTree>
    <p:extLst>
      <p:ext uri="{BB962C8B-B14F-4D97-AF65-F5344CB8AC3E}">
        <p14:creationId xmlns:p14="http://schemas.microsoft.com/office/powerpoint/2010/main" val="1919273489"/>
      </p:ext>
    </p:extLst>
  </p:cSld>
  <p:clrMapOvr>
    <a:masterClrMapping/>
  </p:clrMapOvr>
  <p:transition spd="med">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78190-36E8-4E14-AAFB-C20952EB58EF}"/>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FE3B3D7C-31FB-40B1-96B5-8D06CDC5FD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DABEB876-C338-41F8-8A3E-F2B05DDC43DD}"/>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5" name="Footer Placeholder 4">
            <a:extLst>
              <a:ext uri="{FF2B5EF4-FFF2-40B4-BE49-F238E27FC236}">
                <a16:creationId xmlns:a16="http://schemas.microsoft.com/office/drawing/2014/main" id="{16AEF448-3525-4FB7-A675-F7B4D3BB1682}"/>
              </a:ext>
            </a:extLst>
          </p:cNvPr>
          <p:cNvSpPr>
            <a:spLocks noGrp="1"/>
          </p:cNvSpPr>
          <p:nvPr>
            <p:ph type="ftr" sz="quarter" idx="11"/>
          </p:nvPr>
        </p:nvSpPr>
        <p:spPr/>
        <p:txBody>
          <a:bodyPr/>
          <a:lstStyle/>
          <a:p>
            <a:r>
              <a:rPr lang="en-GB" dirty="0">
                <a:solidFill>
                  <a:srgbClr val="000000"/>
                </a:solidFill>
              </a:rPr>
              <a:t>Merit Economics</a:t>
            </a:r>
          </a:p>
          <a:p>
            <a:endParaRPr lang="en-GB" dirty="0">
              <a:solidFill>
                <a:srgbClr val="000000"/>
              </a:solidFill>
            </a:endParaRPr>
          </a:p>
        </p:txBody>
      </p:sp>
      <p:sp>
        <p:nvSpPr>
          <p:cNvPr id="6" name="Slide Number Placeholder 5">
            <a:extLst>
              <a:ext uri="{FF2B5EF4-FFF2-40B4-BE49-F238E27FC236}">
                <a16:creationId xmlns:a16="http://schemas.microsoft.com/office/drawing/2014/main" id="{FDB518E6-D056-45AD-86F4-67E268F28C2F}"/>
              </a:ext>
            </a:extLst>
          </p:cNvPr>
          <p:cNvSpPr>
            <a:spLocks noGrp="1"/>
          </p:cNvSpPr>
          <p:nvPr>
            <p:ph type="sldNum" sz="quarter" idx="12"/>
          </p:nvPr>
        </p:nvSpPr>
        <p:spPr/>
        <p:txBody>
          <a:bodyPr/>
          <a:lstStyle/>
          <a:p>
            <a:fld id="{4B86599C-79B8-422A-9B5D-12401B07477D}" type="slidenum">
              <a:rPr lang="en-FI" smtClean="0"/>
              <a:t>‹#›</a:t>
            </a:fld>
            <a:endParaRPr lang="en-FI"/>
          </a:p>
        </p:txBody>
      </p:sp>
      <p:sp>
        <p:nvSpPr>
          <p:cNvPr id="8" name="Date Placeholder 3">
            <a:extLst>
              <a:ext uri="{FF2B5EF4-FFF2-40B4-BE49-F238E27FC236}">
                <a16:creationId xmlns:a16="http://schemas.microsoft.com/office/drawing/2014/main" id="{A22565E7-E95D-45D7-8A00-FB91BA531F5F}"/>
              </a:ext>
            </a:extLst>
          </p:cNvPr>
          <p:cNvSpPr txBox="1">
            <a:spLocks/>
          </p:cNvSpPr>
          <p:nvPr userDrawn="1"/>
        </p:nvSpPr>
        <p:spPr>
          <a:xfrm>
            <a:off x="541987" y="6376245"/>
            <a:ext cx="1969477" cy="365125"/>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68F2BA-7CF2-4A97-B4B1-A88BFC993677}" type="datetimeFigureOut">
              <a:rPr lang="en-GB" sz="675" noProof="0" smtClean="0">
                <a:solidFill>
                  <a:srgbClr val="000000"/>
                </a:solidFill>
              </a:rPr>
              <a:pPr/>
              <a:t>17/06/2026</a:t>
            </a:fld>
            <a:endParaRPr lang="en-GB" sz="675" noProof="0" dirty="0">
              <a:solidFill>
                <a:srgbClr val="000000"/>
              </a:solidFill>
            </a:endParaRPr>
          </a:p>
        </p:txBody>
      </p:sp>
      <p:sp>
        <p:nvSpPr>
          <p:cNvPr id="9" name="Slide Number Placeholder 5">
            <a:extLst>
              <a:ext uri="{FF2B5EF4-FFF2-40B4-BE49-F238E27FC236}">
                <a16:creationId xmlns:a16="http://schemas.microsoft.com/office/drawing/2014/main" id="{C9F17579-FE58-4FB1-B3B4-EC6973AFF247}"/>
              </a:ext>
            </a:extLst>
          </p:cNvPr>
          <p:cNvSpPr txBox="1">
            <a:spLocks/>
          </p:cNvSpPr>
          <p:nvPr userDrawn="1"/>
        </p:nvSpPr>
        <p:spPr>
          <a:xfrm>
            <a:off x="6989472" y="6376245"/>
            <a:ext cx="1969477"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fld id="{967D9A48-53D3-4DEC-8584-B687B021645A}" type="slidenum">
              <a:rPr lang="en-GB" sz="675" noProof="0" smtClean="0">
                <a:solidFill>
                  <a:srgbClr val="000000"/>
                </a:solidFill>
                <a:cs typeface="Arial" panose="020B0604020202020204" pitchFamily="34" charset="0"/>
              </a:rPr>
              <a:pPr fontAlgn="auto">
                <a:spcBef>
                  <a:spcPts val="0"/>
                </a:spcBef>
                <a:spcAft>
                  <a:spcPts val="0"/>
                </a:spcAft>
              </a:pPr>
              <a:t>‹#›</a:t>
            </a:fld>
            <a:endParaRPr lang="en-GB" sz="675" noProof="0" dirty="0">
              <a:solidFill>
                <a:srgbClr val="000000"/>
              </a:solidFill>
              <a:cs typeface="Arial" panose="020B0604020202020204" pitchFamily="34" charset="0"/>
            </a:endParaRPr>
          </a:p>
        </p:txBody>
      </p:sp>
    </p:spTree>
    <p:extLst>
      <p:ext uri="{BB962C8B-B14F-4D97-AF65-F5344CB8AC3E}">
        <p14:creationId xmlns:p14="http://schemas.microsoft.com/office/powerpoint/2010/main" val="2138792029"/>
      </p:ext>
    </p:extLst>
  </p:cSld>
  <p:clrMapOvr>
    <a:masterClrMapping/>
  </p:clrMapOvr>
  <p:transition spd="med">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C3144-5603-4E4D-882D-3ABAD2829925}"/>
              </a:ext>
            </a:extLst>
          </p:cNvPr>
          <p:cNvSpPr>
            <a:spLocks noGrp="1"/>
          </p:cNvSpPr>
          <p:nvPr>
            <p:ph type="title"/>
          </p:nvPr>
        </p:nvSpPr>
        <p:spPr>
          <a:xfrm>
            <a:off x="623888" y="1709741"/>
            <a:ext cx="7886700" cy="2852737"/>
          </a:xfrm>
        </p:spPr>
        <p:txBody>
          <a:bodyPr anchor="b"/>
          <a:lstStyle>
            <a:lvl1pPr>
              <a:defRPr sz="3656"/>
            </a:lvl1pPr>
          </a:lstStyle>
          <a:p>
            <a:r>
              <a:rPr lang="en-US"/>
              <a:t>Click to edit Master title style</a:t>
            </a:r>
            <a:endParaRPr lang="en-FI"/>
          </a:p>
        </p:txBody>
      </p:sp>
      <p:sp>
        <p:nvSpPr>
          <p:cNvPr id="3" name="Text Placeholder 2">
            <a:extLst>
              <a:ext uri="{FF2B5EF4-FFF2-40B4-BE49-F238E27FC236}">
                <a16:creationId xmlns:a16="http://schemas.microsoft.com/office/drawing/2014/main" id="{F610CA1D-8F65-4179-BE25-E62D443B3276}"/>
              </a:ext>
            </a:extLst>
          </p:cNvPr>
          <p:cNvSpPr>
            <a:spLocks noGrp="1"/>
          </p:cNvSpPr>
          <p:nvPr>
            <p:ph type="body" idx="1"/>
          </p:nvPr>
        </p:nvSpPr>
        <p:spPr>
          <a:xfrm>
            <a:off x="623888" y="4589466"/>
            <a:ext cx="7886700" cy="1500187"/>
          </a:xfrm>
        </p:spPr>
        <p:txBody>
          <a:bodyPr/>
          <a:lstStyle>
            <a:lvl1pPr marL="0" indent="0">
              <a:buNone/>
              <a:defRPr sz="1463">
                <a:solidFill>
                  <a:schemeClr val="tx1">
                    <a:tint val="75000"/>
                  </a:schemeClr>
                </a:solidFill>
              </a:defRPr>
            </a:lvl1pPr>
            <a:lvl2pPr marL="278606" indent="0">
              <a:buNone/>
              <a:defRPr sz="1219">
                <a:solidFill>
                  <a:schemeClr val="tx1">
                    <a:tint val="75000"/>
                  </a:schemeClr>
                </a:solidFill>
              </a:defRPr>
            </a:lvl2pPr>
            <a:lvl3pPr marL="557213" indent="0">
              <a:buNone/>
              <a:defRPr sz="1097">
                <a:solidFill>
                  <a:schemeClr val="tx1">
                    <a:tint val="75000"/>
                  </a:schemeClr>
                </a:solidFill>
              </a:defRPr>
            </a:lvl3pPr>
            <a:lvl4pPr marL="835819" indent="0">
              <a:buNone/>
              <a:defRPr sz="975">
                <a:solidFill>
                  <a:schemeClr val="tx1">
                    <a:tint val="75000"/>
                  </a:schemeClr>
                </a:solidFill>
              </a:defRPr>
            </a:lvl4pPr>
            <a:lvl5pPr marL="1114425" indent="0">
              <a:buNone/>
              <a:defRPr sz="975">
                <a:solidFill>
                  <a:schemeClr val="tx1">
                    <a:tint val="75000"/>
                  </a:schemeClr>
                </a:solidFill>
              </a:defRPr>
            </a:lvl5pPr>
            <a:lvl6pPr marL="1393031" indent="0">
              <a:buNone/>
              <a:defRPr sz="975">
                <a:solidFill>
                  <a:schemeClr val="tx1">
                    <a:tint val="75000"/>
                  </a:schemeClr>
                </a:solidFill>
              </a:defRPr>
            </a:lvl6pPr>
            <a:lvl7pPr marL="1671638" indent="0">
              <a:buNone/>
              <a:defRPr sz="975">
                <a:solidFill>
                  <a:schemeClr val="tx1">
                    <a:tint val="75000"/>
                  </a:schemeClr>
                </a:solidFill>
              </a:defRPr>
            </a:lvl7pPr>
            <a:lvl8pPr marL="1950244" indent="0">
              <a:buNone/>
              <a:defRPr sz="975">
                <a:solidFill>
                  <a:schemeClr val="tx1">
                    <a:tint val="75000"/>
                  </a:schemeClr>
                </a:solidFill>
              </a:defRPr>
            </a:lvl8pPr>
            <a:lvl9pPr marL="2228850" indent="0">
              <a:buNone/>
              <a:defRPr sz="975">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7D1FEC-A36D-4B79-B7C5-1A98E56EBF8A}"/>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5" name="Footer Placeholder 4">
            <a:extLst>
              <a:ext uri="{FF2B5EF4-FFF2-40B4-BE49-F238E27FC236}">
                <a16:creationId xmlns:a16="http://schemas.microsoft.com/office/drawing/2014/main" id="{AB747D4E-73EA-4FAE-B73A-196514748563}"/>
              </a:ext>
            </a:extLst>
          </p:cNvPr>
          <p:cNvSpPr>
            <a:spLocks noGrp="1"/>
          </p:cNvSpPr>
          <p:nvPr>
            <p:ph type="ftr" sz="quarter" idx="11"/>
          </p:nvPr>
        </p:nvSpPr>
        <p:spPr/>
        <p:txBody>
          <a:bodyPr/>
          <a:lstStyle/>
          <a:p>
            <a:endParaRPr lang="en-GB" noProof="0" dirty="0">
              <a:solidFill>
                <a:srgbClr val="000000"/>
              </a:solidFill>
            </a:endParaRPr>
          </a:p>
        </p:txBody>
      </p:sp>
      <p:sp>
        <p:nvSpPr>
          <p:cNvPr id="6" name="Slide Number Placeholder 5">
            <a:extLst>
              <a:ext uri="{FF2B5EF4-FFF2-40B4-BE49-F238E27FC236}">
                <a16:creationId xmlns:a16="http://schemas.microsoft.com/office/drawing/2014/main" id="{44977D99-6B91-4BEC-89A4-BCF588F00339}"/>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1897713394"/>
      </p:ext>
    </p:extLst>
  </p:cSld>
  <p:clrMapOvr>
    <a:masterClrMapping/>
  </p:clrMapOvr>
  <p:hf sldNum="0"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347FD-6902-465F-A449-BC01C3F806FF}"/>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1208F3B6-60A2-48FB-B43C-18ED656D62BB}"/>
              </a:ext>
            </a:extLst>
          </p:cNvPr>
          <p:cNvSpPr>
            <a:spLocks noGrp="1"/>
          </p:cNvSpPr>
          <p:nvPr>
            <p:ph sz="half" idx="1"/>
          </p:nvPr>
        </p:nvSpPr>
        <p:spPr>
          <a:xfrm>
            <a:off x="628651"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Content Placeholder 3">
            <a:extLst>
              <a:ext uri="{FF2B5EF4-FFF2-40B4-BE49-F238E27FC236}">
                <a16:creationId xmlns:a16="http://schemas.microsoft.com/office/drawing/2014/main" id="{C977696A-7ED8-4D37-8666-A2A26207ABDB}"/>
              </a:ext>
            </a:extLst>
          </p:cNvPr>
          <p:cNvSpPr>
            <a:spLocks noGrp="1"/>
          </p:cNvSpPr>
          <p:nvPr>
            <p:ph sz="half" idx="2"/>
          </p:nvPr>
        </p:nvSpPr>
        <p:spPr>
          <a:xfrm>
            <a:off x="4629151"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Date Placeholder 4">
            <a:extLst>
              <a:ext uri="{FF2B5EF4-FFF2-40B4-BE49-F238E27FC236}">
                <a16:creationId xmlns:a16="http://schemas.microsoft.com/office/drawing/2014/main" id="{F506E70E-4BDC-44EB-A772-443EF78FC2A3}"/>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6" name="Footer Placeholder 5">
            <a:extLst>
              <a:ext uri="{FF2B5EF4-FFF2-40B4-BE49-F238E27FC236}">
                <a16:creationId xmlns:a16="http://schemas.microsoft.com/office/drawing/2014/main" id="{6B761137-1A8A-4573-B73E-C9A24778F7F9}"/>
              </a:ext>
            </a:extLst>
          </p:cNvPr>
          <p:cNvSpPr>
            <a:spLocks noGrp="1"/>
          </p:cNvSpPr>
          <p:nvPr>
            <p:ph type="ftr" sz="quarter" idx="11"/>
          </p:nvPr>
        </p:nvSpPr>
        <p:spPr/>
        <p:txBody>
          <a:bodyPr/>
          <a:lstStyle/>
          <a:p>
            <a:endParaRPr lang="en-GB" noProof="0" dirty="0"/>
          </a:p>
        </p:txBody>
      </p:sp>
      <p:sp>
        <p:nvSpPr>
          <p:cNvPr id="7" name="Slide Number Placeholder 6">
            <a:extLst>
              <a:ext uri="{FF2B5EF4-FFF2-40B4-BE49-F238E27FC236}">
                <a16:creationId xmlns:a16="http://schemas.microsoft.com/office/drawing/2014/main" id="{1A506216-5729-4590-8FE6-16FD588F3F36}"/>
              </a:ext>
            </a:extLst>
          </p:cNvPr>
          <p:cNvSpPr>
            <a:spLocks noGrp="1"/>
          </p:cNvSpPr>
          <p:nvPr>
            <p:ph type="sldNum" sz="quarter" idx="12"/>
          </p:nvPr>
        </p:nvSpPr>
        <p:spPr/>
        <p:txBody>
          <a:bodyPr/>
          <a:lstStyle/>
          <a:p>
            <a:fld id="{4B86599C-79B8-422A-9B5D-12401B07477D}" type="slidenum">
              <a:rPr lang="en-FI" smtClean="0"/>
              <a:t>‹#›</a:t>
            </a:fld>
            <a:endParaRPr lang="en-FI"/>
          </a:p>
        </p:txBody>
      </p:sp>
      <p:pic>
        <p:nvPicPr>
          <p:cNvPr id="8" name="Picture 7">
            <a:extLst>
              <a:ext uri="{FF2B5EF4-FFF2-40B4-BE49-F238E27FC236}">
                <a16:creationId xmlns:a16="http://schemas.microsoft.com/office/drawing/2014/main" id="{EDD5E9CC-FE1D-467E-AC03-5AEDD91086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4507" y="188426"/>
            <a:ext cx="1127973" cy="432262"/>
          </a:xfrm>
          <a:prstGeom prst="rect">
            <a:avLst/>
          </a:prstGeom>
        </p:spPr>
      </p:pic>
      <p:sp>
        <p:nvSpPr>
          <p:cNvPr id="9" name="Slide Number Placeholder 5">
            <a:extLst>
              <a:ext uri="{FF2B5EF4-FFF2-40B4-BE49-F238E27FC236}">
                <a16:creationId xmlns:a16="http://schemas.microsoft.com/office/drawing/2014/main" id="{95B960A8-26F4-40EC-85CA-2DAC1BBF7433}"/>
              </a:ext>
            </a:extLst>
          </p:cNvPr>
          <p:cNvSpPr txBox="1">
            <a:spLocks/>
          </p:cNvSpPr>
          <p:nvPr userDrawn="1"/>
        </p:nvSpPr>
        <p:spPr>
          <a:xfrm>
            <a:off x="6989472" y="6376245"/>
            <a:ext cx="1969477" cy="365125"/>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fld id="{967D9A48-53D3-4DEC-8584-B687B021645A}" type="slidenum">
              <a:rPr lang="en-GB" sz="675" noProof="0" smtClean="0">
                <a:solidFill>
                  <a:schemeClr val="tx1"/>
                </a:solidFill>
                <a:latin typeface="Arial" panose="020B0604020202020204" pitchFamily="34" charset="0"/>
                <a:cs typeface="Arial" panose="020B0604020202020204" pitchFamily="34" charset="0"/>
              </a:rPr>
              <a:pPr fontAlgn="auto">
                <a:spcBef>
                  <a:spcPts val="0"/>
                </a:spcBef>
                <a:spcAft>
                  <a:spcPts val="0"/>
                </a:spcAft>
              </a:pPr>
              <a:t>‹#›</a:t>
            </a:fld>
            <a:endParaRPr lang="en-GB" sz="675" noProof="0" dirty="0">
              <a:solidFill>
                <a:schemeClr val="tx1"/>
              </a:solidFill>
              <a:latin typeface="Arial" panose="020B0604020202020204" pitchFamily="34" charset="0"/>
              <a:cs typeface="Arial" panose="020B0604020202020204" pitchFamily="34" charset="0"/>
            </a:endParaRPr>
          </a:p>
        </p:txBody>
      </p:sp>
      <p:sp>
        <p:nvSpPr>
          <p:cNvPr id="10" name="Date Placeholder 3">
            <a:extLst>
              <a:ext uri="{FF2B5EF4-FFF2-40B4-BE49-F238E27FC236}">
                <a16:creationId xmlns:a16="http://schemas.microsoft.com/office/drawing/2014/main" id="{A46AB749-5DD2-4187-B464-1A1BABC4B4D9}"/>
              </a:ext>
            </a:extLst>
          </p:cNvPr>
          <p:cNvSpPr txBox="1">
            <a:spLocks/>
          </p:cNvSpPr>
          <p:nvPr userDrawn="1"/>
        </p:nvSpPr>
        <p:spPr>
          <a:xfrm>
            <a:off x="541987" y="6376245"/>
            <a:ext cx="1969477" cy="365125"/>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68F2BA-7CF2-4A97-B4B1-A88BFC993677}" type="datetimeFigureOut">
              <a:rPr lang="en-GB" sz="675" noProof="0" smtClean="0">
                <a:solidFill>
                  <a:schemeClr val="tx1"/>
                </a:solidFill>
              </a:rPr>
              <a:pPr/>
              <a:t>17/06/2026</a:t>
            </a:fld>
            <a:endParaRPr lang="en-GB" sz="675" noProof="0" dirty="0">
              <a:solidFill>
                <a:schemeClr val="tx1"/>
              </a:solidFill>
            </a:endParaRPr>
          </a:p>
        </p:txBody>
      </p:sp>
    </p:spTree>
    <p:extLst>
      <p:ext uri="{BB962C8B-B14F-4D97-AF65-F5344CB8AC3E}">
        <p14:creationId xmlns:p14="http://schemas.microsoft.com/office/powerpoint/2010/main" val="3326334307"/>
      </p:ext>
    </p:extLst>
  </p:cSld>
  <p:clrMapOvr>
    <a:masterClrMapping/>
  </p:clrMapOvr>
  <p:transition spd="med">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7C92C-CE00-4BA6-B9A0-48A1872599F0}"/>
              </a:ext>
            </a:extLst>
          </p:cNvPr>
          <p:cNvSpPr>
            <a:spLocks noGrp="1"/>
          </p:cNvSpPr>
          <p:nvPr>
            <p:ph type="title"/>
          </p:nvPr>
        </p:nvSpPr>
        <p:spPr>
          <a:xfrm>
            <a:off x="629842" y="365128"/>
            <a:ext cx="7886700" cy="1325563"/>
          </a:xfrm>
        </p:spPr>
        <p:txBody>
          <a:bodyPr/>
          <a:lstStyle/>
          <a:p>
            <a:r>
              <a:rPr lang="en-US"/>
              <a:t>Click to edit Master title style</a:t>
            </a:r>
            <a:endParaRPr lang="en-FI"/>
          </a:p>
        </p:txBody>
      </p:sp>
      <p:sp>
        <p:nvSpPr>
          <p:cNvPr id="3" name="Text Placeholder 2">
            <a:extLst>
              <a:ext uri="{FF2B5EF4-FFF2-40B4-BE49-F238E27FC236}">
                <a16:creationId xmlns:a16="http://schemas.microsoft.com/office/drawing/2014/main" id="{3C494B9F-AF75-45F9-8D5A-CC03F2FF416C}"/>
              </a:ext>
            </a:extLst>
          </p:cNvPr>
          <p:cNvSpPr>
            <a:spLocks noGrp="1"/>
          </p:cNvSpPr>
          <p:nvPr>
            <p:ph type="body" idx="1"/>
          </p:nvPr>
        </p:nvSpPr>
        <p:spPr>
          <a:xfrm>
            <a:off x="629842" y="1681163"/>
            <a:ext cx="3868340" cy="823912"/>
          </a:xfrm>
        </p:spPr>
        <p:txBody>
          <a:bodyPr anchor="b"/>
          <a:lstStyle>
            <a:lvl1pPr marL="0" indent="0">
              <a:buNone/>
              <a:defRPr sz="1463" b="1"/>
            </a:lvl1pPr>
            <a:lvl2pPr marL="278606" indent="0">
              <a:buNone/>
              <a:defRPr sz="1219" b="1"/>
            </a:lvl2pPr>
            <a:lvl3pPr marL="557213" indent="0">
              <a:buNone/>
              <a:defRPr sz="1097" b="1"/>
            </a:lvl3pPr>
            <a:lvl4pPr marL="835819" indent="0">
              <a:buNone/>
              <a:defRPr sz="975" b="1"/>
            </a:lvl4pPr>
            <a:lvl5pPr marL="1114425" indent="0">
              <a:buNone/>
              <a:defRPr sz="975" b="1"/>
            </a:lvl5pPr>
            <a:lvl6pPr marL="1393031" indent="0">
              <a:buNone/>
              <a:defRPr sz="975" b="1"/>
            </a:lvl6pPr>
            <a:lvl7pPr marL="1671638" indent="0">
              <a:buNone/>
              <a:defRPr sz="975" b="1"/>
            </a:lvl7pPr>
            <a:lvl8pPr marL="1950244" indent="0">
              <a:buNone/>
              <a:defRPr sz="975" b="1"/>
            </a:lvl8pPr>
            <a:lvl9pPr marL="2228850" indent="0">
              <a:buNone/>
              <a:defRPr sz="975" b="1"/>
            </a:lvl9pPr>
          </a:lstStyle>
          <a:p>
            <a:pPr lvl="0"/>
            <a:r>
              <a:rPr lang="en-US"/>
              <a:t>Click to edit Master text styles</a:t>
            </a:r>
          </a:p>
        </p:txBody>
      </p:sp>
      <p:sp>
        <p:nvSpPr>
          <p:cNvPr id="4" name="Content Placeholder 3">
            <a:extLst>
              <a:ext uri="{FF2B5EF4-FFF2-40B4-BE49-F238E27FC236}">
                <a16:creationId xmlns:a16="http://schemas.microsoft.com/office/drawing/2014/main" id="{B3D633C0-83F1-4B80-9C1E-8E1E8FC21FF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Text Placeholder 4">
            <a:extLst>
              <a:ext uri="{FF2B5EF4-FFF2-40B4-BE49-F238E27FC236}">
                <a16:creationId xmlns:a16="http://schemas.microsoft.com/office/drawing/2014/main" id="{9A912210-9027-4289-9803-C4BE830CAB1E}"/>
              </a:ext>
            </a:extLst>
          </p:cNvPr>
          <p:cNvSpPr>
            <a:spLocks noGrp="1"/>
          </p:cNvSpPr>
          <p:nvPr>
            <p:ph type="body" sz="quarter" idx="3"/>
          </p:nvPr>
        </p:nvSpPr>
        <p:spPr>
          <a:xfrm>
            <a:off x="4629150" y="1681163"/>
            <a:ext cx="3887391" cy="823912"/>
          </a:xfrm>
        </p:spPr>
        <p:txBody>
          <a:bodyPr anchor="b"/>
          <a:lstStyle>
            <a:lvl1pPr marL="0" indent="0">
              <a:buNone/>
              <a:defRPr sz="1463" b="1"/>
            </a:lvl1pPr>
            <a:lvl2pPr marL="278606" indent="0">
              <a:buNone/>
              <a:defRPr sz="1219" b="1"/>
            </a:lvl2pPr>
            <a:lvl3pPr marL="557213" indent="0">
              <a:buNone/>
              <a:defRPr sz="1097" b="1"/>
            </a:lvl3pPr>
            <a:lvl4pPr marL="835819" indent="0">
              <a:buNone/>
              <a:defRPr sz="975" b="1"/>
            </a:lvl4pPr>
            <a:lvl5pPr marL="1114425" indent="0">
              <a:buNone/>
              <a:defRPr sz="975" b="1"/>
            </a:lvl5pPr>
            <a:lvl6pPr marL="1393031" indent="0">
              <a:buNone/>
              <a:defRPr sz="975" b="1"/>
            </a:lvl6pPr>
            <a:lvl7pPr marL="1671638" indent="0">
              <a:buNone/>
              <a:defRPr sz="975" b="1"/>
            </a:lvl7pPr>
            <a:lvl8pPr marL="1950244" indent="0">
              <a:buNone/>
              <a:defRPr sz="975" b="1"/>
            </a:lvl8pPr>
            <a:lvl9pPr marL="2228850" indent="0">
              <a:buNone/>
              <a:defRPr sz="975" b="1"/>
            </a:lvl9pPr>
          </a:lstStyle>
          <a:p>
            <a:pPr lvl="0"/>
            <a:r>
              <a:rPr lang="en-US"/>
              <a:t>Click to edit Master text styles</a:t>
            </a:r>
          </a:p>
        </p:txBody>
      </p:sp>
      <p:sp>
        <p:nvSpPr>
          <p:cNvPr id="6" name="Content Placeholder 5">
            <a:extLst>
              <a:ext uri="{FF2B5EF4-FFF2-40B4-BE49-F238E27FC236}">
                <a16:creationId xmlns:a16="http://schemas.microsoft.com/office/drawing/2014/main" id="{3790E6E0-296E-41DB-A20F-FD4EADFD82D8}"/>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7" name="Date Placeholder 6">
            <a:extLst>
              <a:ext uri="{FF2B5EF4-FFF2-40B4-BE49-F238E27FC236}">
                <a16:creationId xmlns:a16="http://schemas.microsoft.com/office/drawing/2014/main" id="{E6B6C459-3842-4874-B664-CEB2166A5634}"/>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8" name="Footer Placeholder 7">
            <a:extLst>
              <a:ext uri="{FF2B5EF4-FFF2-40B4-BE49-F238E27FC236}">
                <a16:creationId xmlns:a16="http://schemas.microsoft.com/office/drawing/2014/main" id="{57A88E79-C3FD-4498-9D1F-4AAF7ACA086A}"/>
              </a:ext>
            </a:extLst>
          </p:cNvPr>
          <p:cNvSpPr>
            <a:spLocks noGrp="1"/>
          </p:cNvSpPr>
          <p:nvPr>
            <p:ph type="ftr" sz="quarter" idx="11"/>
          </p:nvPr>
        </p:nvSpPr>
        <p:spPr/>
        <p:txBody>
          <a:bodyPr/>
          <a:lstStyle/>
          <a:p>
            <a:endParaRPr lang="en-GB" noProof="0" dirty="0">
              <a:solidFill>
                <a:srgbClr val="000000"/>
              </a:solidFill>
            </a:endParaRPr>
          </a:p>
        </p:txBody>
      </p:sp>
      <p:sp>
        <p:nvSpPr>
          <p:cNvPr id="9" name="Slide Number Placeholder 8">
            <a:extLst>
              <a:ext uri="{FF2B5EF4-FFF2-40B4-BE49-F238E27FC236}">
                <a16:creationId xmlns:a16="http://schemas.microsoft.com/office/drawing/2014/main" id="{EC8C2904-5758-4956-86A3-CF6B939FDB4D}"/>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3111691448"/>
      </p:ext>
    </p:extLst>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38F06-A7C3-4117-BA5C-CDA6D1BEFFA1}"/>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4C9AF468-F8A0-4FBE-9ECC-297F6267CE91}"/>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4" name="Footer Placeholder 3">
            <a:extLst>
              <a:ext uri="{FF2B5EF4-FFF2-40B4-BE49-F238E27FC236}">
                <a16:creationId xmlns:a16="http://schemas.microsoft.com/office/drawing/2014/main" id="{AB3693B6-6F2C-4CE7-814D-9B941A227E43}"/>
              </a:ext>
            </a:extLst>
          </p:cNvPr>
          <p:cNvSpPr>
            <a:spLocks noGrp="1"/>
          </p:cNvSpPr>
          <p:nvPr>
            <p:ph type="ftr" sz="quarter" idx="11"/>
          </p:nvPr>
        </p:nvSpPr>
        <p:spPr/>
        <p:txBody>
          <a:bodyPr/>
          <a:lstStyle/>
          <a:p>
            <a:endParaRPr lang="en-GB" noProof="0" dirty="0">
              <a:solidFill>
                <a:srgbClr val="000000"/>
              </a:solidFill>
            </a:endParaRPr>
          </a:p>
        </p:txBody>
      </p:sp>
      <p:sp>
        <p:nvSpPr>
          <p:cNvPr id="5" name="Slide Number Placeholder 4">
            <a:extLst>
              <a:ext uri="{FF2B5EF4-FFF2-40B4-BE49-F238E27FC236}">
                <a16:creationId xmlns:a16="http://schemas.microsoft.com/office/drawing/2014/main" id="{D82E15FB-BC54-476D-A2A8-628EBCE2C651}"/>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1506856031"/>
      </p:ext>
    </p:extLst>
  </p:cSld>
  <p:clrMapOvr>
    <a:masterClrMapping/>
  </p:clrMapOvr>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1B7DE5-22F9-4681-9BA4-8B78114AD0CE}"/>
              </a:ext>
            </a:extLst>
          </p:cNvPr>
          <p:cNvSpPr>
            <a:spLocks noGrp="1"/>
          </p:cNvSpPr>
          <p:nvPr>
            <p:ph type="dt" sz="half" idx="10"/>
          </p:nvPr>
        </p:nvSpPr>
        <p:spPr/>
        <p:txBody>
          <a:bodyPr/>
          <a:lstStyle/>
          <a:p>
            <a:fld id="{0D10A8D5-C494-4C86-9C65-B7FEDA1BEE6C}" type="datetimeFigureOut">
              <a:rPr lang="fi-FI" smtClean="0">
                <a:solidFill>
                  <a:prstClr val="black">
                    <a:tint val="75000"/>
                  </a:prstClr>
                </a:solidFill>
              </a:rPr>
              <a:pPr/>
              <a:t>17.6.2026</a:t>
            </a:fld>
            <a:endParaRPr lang="fi-FI">
              <a:solidFill>
                <a:prstClr val="black">
                  <a:tint val="75000"/>
                </a:prstClr>
              </a:solidFill>
            </a:endParaRPr>
          </a:p>
        </p:txBody>
      </p:sp>
      <p:sp>
        <p:nvSpPr>
          <p:cNvPr id="3" name="Footer Placeholder 2">
            <a:extLst>
              <a:ext uri="{FF2B5EF4-FFF2-40B4-BE49-F238E27FC236}">
                <a16:creationId xmlns:a16="http://schemas.microsoft.com/office/drawing/2014/main" id="{4FE43438-3D1F-41B7-9FBA-3369F237A0F4}"/>
              </a:ext>
            </a:extLst>
          </p:cNvPr>
          <p:cNvSpPr>
            <a:spLocks noGrp="1"/>
          </p:cNvSpPr>
          <p:nvPr>
            <p:ph type="ftr" sz="quarter" idx="11"/>
          </p:nvPr>
        </p:nvSpPr>
        <p:spPr/>
        <p:txBody>
          <a:bodyPr/>
          <a:lstStyle/>
          <a:p>
            <a:endParaRPr lang="fi-FI">
              <a:solidFill>
                <a:prstClr val="black">
                  <a:tint val="75000"/>
                </a:prstClr>
              </a:solidFill>
            </a:endParaRPr>
          </a:p>
        </p:txBody>
      </p:sp>
      <p:sp>
        <p:nvSpPr>
          <p:cNvPr id="4" name="Slide Number Placeholder 3">
            <a:extLst>
              <a:ext uri="{FF2B5EF4-FFF2-40B4-BE49-F238E27FC236}">
                <a16:creationId xmlns:a16="http://schemas.microsoft.com/office/drawing/2014/main" id="{9AA4CCEA-0FE9-4E86-BF7D-EE07DD6B5973}"/>
              </a:ext>
            </a:extLst>
          </p:cNvPr>
          <p:cNvSpPr>
            <a:spLocks noGrp="1"/>
          </p:cNvSpPr>
          <p:nvPr>
            <p:ph type="sldNum" sz="quarter" idx="12"/>
          </p:nvPr>
        </p:nvSpPr>
        <p:spPr/>
        <p:txBody>
          <a:bodyPr/>
          <a:lstStyle/>
          <a:p>
            <a:fld id="{990C2E08-8B10-4128-9CED-87AD43AA3649}"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477595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A738D340-9912-4E4D-9944-89A359E2C8A4}"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5E3577FC-CD45-4385-BC18-4E1DE4990E77}" type="slidenum">
              <a:rPr lang="fi-FI" altLang="fi-FI"/>
              <a:pPr>
                <a:defRPr/>
              </a:pPr>
              <a:t>‹#›</a:t>
            </a:fld>
            <a:endParaRPr lang="fi-FI" altLang="fi-FI"/>
          </a:p>
        </p:txBody>
      </p:sp>
    </p:spTree>
    <p:extLst>
      <p:ext uri="{BB962C8B-B14F-4D97-AF65-F5344CB8AC3E}">
        <p14:creationId xmlns:p14="http://schemas.microsoft.com/office/powerpoint/2010/main" val="39435757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9B30-414F-4B76-B06C-2658B5905CC5}"/>
              </a:ext>
            </a:extLst>
          </p:cNvPr>
          <p:cNvSpPr>
            <a:spLocks noGrp="1"/>
          </p:cNvSpPr>
          <p:nvPr>
            <p:ph type="title"/>
          </p:nvPr>
        </p:nvSpPr>
        <p:spPr>
          <a:xfrm>
            <a:off x="629842" y="457200"/>
            <a:ext cx="2949179" cy="1600200"/>
          </a:xfrm>
        </p:spPr>
        <p:txBody>
          <a:bodyPr anchor="b"/>
          <a:lstStyle>
            <a:lvl1pPr>
              <a:defRPr sz="1950"/>
            </a:lvl1pPr>
          </a:lstStyle>
          <a:p>
            <a:r>
              <a:rPr lang="en-US"/>
              <a:t>Click to edit Master title style</a:t>
            </a:r>
            <a:endParaRPr lang="en-FI"/>
          </a:p>
        </p:txBody>
      </p:sp>
      <p:sp>
        <p:nvSpPr>
          <p:cNvPr id="3" name="Content Placeholder 2">
            <a:extLst>
              <a:ext uri="{FF2B5EF4-FFF2-40B4-BE49-F238E27FC236}">
                <a16:creationId xmlns:a16="http://schemas.microsoft.com/office/drawing/2014/main" id="{D730AB9F-8CC9-4AFA-B275-21727518ABDA}"/>
              </a:ext>
            </a:extLst>
          </p:cNvPr>
          <p:cNvSpPr>
            <a:spLocks noGrp="1"/>
          </p:cNvSpPr>
          <p:nvPr>
            <p:ph idx="1"/>
          </p:nvPr>
        </p:nvSpPr>
        <p:spPr>
          <a:xfrm>
            <a:off x="3887391" y="987428"/>
            <a:ext cx="4629151"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Text Placeholder 3">
            <a:extLst>
              <a:ext uri="{FF2B5EF4-FFF2-40B4-BE49-F238E27FC236}">
                <a16:creationId xmlns:a16="http://schemas.microsoft.com/office/drawing/2014/main" id="{B9FE8830-37DB-4439-A4ED-F0B34F20ADC0}"/>
              </a:ext>
            </a:extLst>
          </p:cNvPr>
          <p:cNvSpPr>
            <a:spLocks noGrp="1"/>
          </p:cNvSpPr>
          <p:nvPr>
            <p:ph type="body" sz="half" idx="2"/>
          </p:nvPr>
        </p:nvSpPr>
        <p:spPr>
          <a:xfrm>
            <a:off x="629842" y="2057400"/>
            <a:ext cx="2949179" cy="3811588"/>
          </a:xfrm>
        </p:spPr>
        <p:txBody>
          <a:bodyPr/>
          <a:lstStyle>
            <a:lvl1pPr marL="0" indent="0">
              <a:buNone/>
              <a:defRPr sz="975"/>
            </a:lvl1pPr>
            <a:lvl2pPr marL="278606" indent="0">
              <a:buNone/>
              <a:defRPr sz="854"/>
            </a:lvl2pPr>
            <a:lvl3pPr marL="557213" indent="0">
              <a:buNone/>
              <a:defRPr sz="731"/>
            </a:lvl3pPr>
            <a:lvl4pPr marL="835819" indent="0">
              <a:buNone/>
              <a:defRPr sz="610"/>
            </a:lvl4pPr>
            <a:lvl5pPr marL="1114425" indent="0">
              <a:buNone/>
              <a:defRPr sz="610"/>
            </a:lvl5pPr>
            <a:lvl6pPr marL="1393031" indent="0">
              <a:buNone/>
              <a:defRPr sz="610"/>
            </a:lvl6pPr>
            <a:lvl7pPr marL="1671638" indent="0">
              <a:buNone/>
              <a:defRPr sz="610"/>
            </a:lvl7pPr>
            <a:lvl8pPr marL="1950244" indent="0">
              <a:buNone/>
              <a:defRPr sz="610"/>
            </a:lvl8pPr>
            <a:lvl9pPr marL="2228850" indent="0">
              <a:buNone/>
              <a:defRPr sz="610"/>
            </a:lvl9pPr>
          </a:lstStyle>
          <a:p>
            <a:pPr lvl="0"/>
            <a:r>
              <a:rPr lang="en-US"/>
              <a:t>Click to edit Master text styles</a:t>
            </a:r>
          </a:p>
        </p:txBody>
      </p:sp>
      <p:sp>
        <p:nvSpPr>
          <p:cNvPr id="5" name="Date Placeholder 4">
            <a:extLst>
              <a:ext uri="{FF2B5EF4-FFF2-40B4-BE49-F238E27FC236}">
                <a16:creationId xmlns:a16="http://schemas.microsoft.com/office/drawing/2014/main" id="{B7CB52EA-C54E-4942-A2B5-D9D117F9655E}"/>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6" name="Footer Placeholder 5">
            <a:extLst>
              <a:ext uri="{FF2B5EF4-FFF2-40B4-BE49-F238E27FC236}">
                <a16:creationId xmlns:a16="http://schemas.microsoft.com/office/drawing/2014/main" id="{4C2159DC-F8AA-4BE4-BD79-9A79719E058C}"/>
              </a:ext>
            </a:extLst>
          </p:cNvPr>
          <p:cNvSpPr>
            <a:spLocks noGrp="1"/>
          </p:cNvSpPr>
          <p:nvPr>
            <p:ph type="ftr" sz="quarter" idx="11"/>
          </p:nvPr>
        </p:nvSpPr>
        <p:spPr/>
        <p:txBody>
          <a:bodyPr/>
          <a:lstStyle/>
          <a:p>
            <a:endParaRPr lang="en-GB" noProof="0" dirty="0">
              <a:solidFill>
                <a:srgbClr val="000000"/>
              </a:solidFill>
            </a:endParaRPr>
          </a:p>
        </p:txBody>
      </p:sp>
      <p:sp>
        <p:nvSpPr>
          <p:cNvPr id="7" name="Slide Number Placeholder 6">
            <a:extLst>
              <a:ext uri="{FF2B5EF4-FFF2-40B4-BE49-F238E27FC236}">
                <a16:creationId xmlns:a16="http://schemas.microsoft.com/office/drawing/2014/main" id="{47E631C5-F65A-4045-B92D-B57DBB222AD9}"/>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577580804"/>
      </p:ext>
    </p:extLst>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310CC-2986-4ACE-A057-F9B59581E3AE}"/>
              </a:ext>
            </a:extLst>
          </p:cNvPr>
          <p:cNvSpPr>
            <a:spLocks noGrp="1"/>
          </p:cNvSpPr>
          <p:nvPr>
            <p:ph type="title"/>
          </p:nvPr>
        </p:nvSpPr>
        <p:spPr>
          <a:xfrm>
            <a:off x="629842" y="457200"/>
            <a:ext cx="2949179" cy="1600200"/>
          </a:xfrm>
        </p:spPr>
        <p:txBody>
          <a:bodyPr anchor="b"/>
          <a:lstStyle>
            <a:lvl1pPr>
              <a:defRPr sz="1950"/>
            </a:lvl1pPr>
          </a:lstStyle>
          <a:p>
            <a:r>
              <a:rPr lang="en-US"/>
              <a:t>Click to edit Master title style</a:t>
            </a:r>
            <a:endParaRPr lang="en-FI"/>
          </a:p>
        </p:txBody>
      </p:sp>
      <p:sp>
        <p:nvSpPr>
          <p:cNvPr id="3" name="Picture Placeholder 2">
            <a:extLst>
              <a:ext uri="{FF2B5EF4-FFF2-40B4-BE49-F238E27FC236}">
                <a16:creationId xmlns:a16="http://schemas.microsoft.com/office/drawing/2014/main" id="{B0C4F8E4-E1DB-4E82-A33A-9DB0360C5B4A}"/>
              </a:ext>
            </a:extLst>
          </p:cNvPr>
          <p:cNvSpPr>
            <a:spLocks noGrp="1"/>
          </p:cNvSpPr>
          <p:nvPr>
            <p:ph type="pic" idx="1"/>
          </p:nvPr>
        </p:nvSpPr>
        <p:spPr>
          <a:xfrm>
            <a:off x="3887391" y="987428"/>
            <a:ext cx="4629151" cy="4873625"/>
          </a:xfrm>
        </p:spPr>
        <p:txBody>
          <a:bodyPr/>
          <a:lstStyle>
            <a:lvl1pPr marL="0" indent="0">
              <a:buNone/>
              <a:defRPr sz="1950"/>
            </a:lvl1pPr>
            <a:lvl2pPr marL="278606" indent="0">
              <a:buNone/>
              <a:defRPr sz="1706"/>
            </a:lvl2pPr>
            <a:lvl3pPr marL="557213" indent="0">
              <a:buNone/>
              <a:defRPr sz="1463"/>
            </a:lvl3pPr>
            <a:lvl4pPr marL="835819" indent="0">
              <a:buNone/>
              <a:defRPr sz="1219"/>
            </a:lvl4pPr>
            <a:lvl5pPr marL="1114425" indent="0">
              <a:buNone/>
              <a:defRPr sz="1219"/>
            </a:lvl5pPr>
            <a:lvl6pPr marL="1393031" indent="0">
              <a:buNone/>
              <a:defRPr sz="1219"/>
            </a:lvl6pPr>
            <a:lvl7pPr marL="1671638" indent="0">
              <a:buNone/>
              <a:defRPr sz="1219"/>
            </a:lvl7pPr>
            <a:lvl8pPr marL="1950244" indent="0">
              <a:buNone/>
              <a:defRPr sz="1219"/>
            </a:lvl8pPr>
            <a:lvl9pPr marL="2228850" indent="0">
              <a:buNone/>
              <a:defRPr sz="1219"/>
            </a:lvl9pPr>
          </a:lstStyle>
          <a:p>
            <a:endParaRPr lang="en-FI"/>
          </a:p>
        </p:txBody>
      </p:sp>
      <p:sp>
        <p:nvSpPr>
          <p:cNvPr id="4" name="Text Placeholder 3">
            <a:extLst>
              <a:ext uri="{FF2B5EF4-FFF2-40B4-BE49-F238E27FC236}">
                <a16:creationId xmlns:a16="http://schemas.microsoft.com/office/drawing/2014/main" id="{294C3649-94D7-42C8-985A-EC2EB4BCE42E}"/>
              </a:ext>
            </a:extLst>
          </p:cNvPr>
          <p:cNvSpPr>
            <a:spLocks noGrp="1"/>
          </p:cNvSpPr>
          <p:nvPr>
            <p:ph type="body" sz="half" idx="2"/>
          </p:nvPr>
        </p:nvSpPr>
        <p:spPr>
          <a:xfrm>
            <a:off x="629842" y="2057400"/>
            <a:ext cx="2949179" cy="3811588"/>
          </a:xfrm>
        </p:spPr>
        <p:txBody>
          <a:bodyPr/>
          <a:lstStyle>
            <a:lvl1pPr marL="0" indent="0">
              <a:buNone/>
              <a:defRPr sz="975"/>
            </a:lvl1pPr>
            <a:lvl2pPr marL="278606" indent="0">
              <a:buNone/>
              <a:defRPr sz="854"/>
            </a:lvl2pPr>
            <a:lvl3pPr marL="557213" indent="0">
              <a:buNone/>
              <a:defRPr sz="731"/>
            </a:lvl3pPr>
            <a:lvl4pPr marL="835819" indent="0">
              <a:buNone/>
              <a:defRPr sz="610"/>
            </a:lvl4pPr>
            <a:lvl5pPr marL="1114425" indent="0">
              <a:buNone/>
              <a:defRPr sz="610"/>
            </a:lvl5pPr>
            <a:lvl6pPr marL="1393031" indent="0">
              <a:buNone/>
              <a:defRPr sz="610"/>
            </a:lvl6pPr>
            <a:lvl7pPr marL="1671638" indent="0">
              <a:buNone/>
              <a:defRPr sz="610"/>
            </a:lvl7pPr>
            <a:lvl8pPr marL="1950244" indent="0">
              <a:buNone/>
              <a:defRPr sz="610"/>
            </a:lvl8pPr>
            <a:lvl9pPr marL="2228850" indent="0">
              <a:buNone/>
              <a:defRPr sz="610"/>
            </a:lvl9pPr>
          </a:lstStyle>
          <a:p>
            <a:pPr lvl="0"/>
            <a:r>
              <a:rPr lang="en-US"/>
              <a:t>Click to edit Master text styles</a:t>
            </a:r>
          </a:p>
        </p:txBody>
      </p:sp>
      <p:sp>
        <p:nvSpPr>
          <p:cNvPr id="5" name="Date Placeholder 4">
            <a:extLst>
              <a:ext uri="{FF2B5EF4-FFF2-40B4-BE49-F238E27FC236}">
                <a16:creationId xmlns:a16="http://schemas.microsoft.com/office/drawing/2014/main" id="{CC484507-AD72-4821-AC85-17F6EA4AA975}"/>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6" name="Footer Placeholder 5">
            <a:extLst>
              <a:ext uri="{FF2B5EF4-FFF2-40B4-BE49-F238E27FC236}">
                <a16:creationId xmlns:a16="http://schemas.microsoft.com/office/drawing/2014/main" id="{102016B6-0C59-4368-BEF6-F407C487E1D0}"/>
              </a:ext>
            </a:extLst>
          </p:cNvPr>
          <p:cNvSpPr>
            <a:spLocks noGrp="1"/>
          </p:cNvSpPr>
          <p:nvPr>
            <p:ph type="ftr" sz="quarter" idx="11"/>
          </p:nvPr>
        </p:nvSpPr>
        <p:spPr/>
        <p:txBody>
          <a:bodyPr/>
          <a:lstStyle/>
          <a:p>
            <a:endParaRPr lang="en-GB" noProof="0" dirty="0">
              <a:solidFill>
                <a:srgbClr val="000000"/>
              </a:solidFill>
            </a:endParaRPr>
          </a:p>
        </p:txBody>
      </p:sp>
      <p:sp>
        <p:nvSpPr>
          <p:cNvPr id="7" name="Slide Number Placeholder 6">
            <a:extLst>
              <a:ext uri="{FF2B5EF4-FFF2-40B4-BE49-F238E27FC236}">
                <a16:creationId xmlns:a16="http://schemas.microsoft.com/office/drawing/2014/main" id="{EA23E4CD-6914-418D-8B0E-D23D85C158E0}"/>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1536314379"/>
      </p:ext>
    </p:extLst>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A84EE-65E2-450D-BEE3-07CEC0286401}"/>
              </a:ext>
            </a:extLst>
          </p:cNvPr>
          <p:cNvSpPr>
            <a:spLocks noGrp="1"/>
          </p:cNvSpPr>
          <p:nvPr>
            <p:ph type="title"/>
          </p:nvPr>
        </p:nvSpPr>
        <p:spPr/>
        <p:txBody>
          <a:bodyPr/>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5BC62BCA-777D-4E11-9395-F06AA61ED3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94E91642-7525-45B1-8ABC-E1B43D67BC8E}"/>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5" name="Footer Placeholder 4">
            <a:extLst>
              <a:ext uri="{FF2B5EF4-FFF2-40B4-BE49-F238E27FC236}">
                <a16:creationId xmlns:a16="http://schemas.microsoft.com/office/drawing/2014/main" id="{0DDE7D73-AC5D-49F2-8D24-F31423FBAC52}"/>
              </a:ext>
            </a:extLst>
          </p:cNvPr>
          <p:cNvSpPr>
            <a:spLocks noGrp="1"/>
          </p:cNvSpPr>
          <p:nvPr>
            <p:ph type="ftr" sz="quarter" idx="11"/>
          </p:nvPr>
        </p:nvSpPr>
        <p:spPr/>
        <p:txBody>
          <a:bodyPr/>
          <a:lstStyle/>
          <a:p>
            <a:endParaRPr lang="en-GB" noProof="0" dirty="0">
              <a:solidFill>
                <a:srgbClr val="000000"/>
              </a:solidFill>
            </a:endParaRPr>
          </a:p>
        </p:txBody>
      </p:sp>
      <p:sp>
        <p:nvSpPr>
          <p:cNvPr id="6" name="Slide Number Placeholder 5">
            <a:extLst>
              <a:ext uri="{FF2B5EF4-FFF2-40B4-BE49-F238E27FC236}">
                <a16:creationId xmlns:a16="http://schemas.microsoft.com/office/drawing/2014/main" id="{C80C209A-CB9E-434E-A6ED-922FBBD236A6}"/>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3190088720"/>
      </p:ext>
    </p:extLst>
  </p:cSld>
  <p:clrMapOvr>
    <a:masterClrMapping/>
  </p:clrMapOvr>
  <p:hf sldNum="0"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330ECF-1669-4587-B6AD-867F88014984}"/>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A3F80DA3-8D7D-4A51-A436-CDCD13D40CE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B8DDD990-D031-44FE-BC1F-5982C9B32528}"/>
              </a:ext>
            </a:extLst>
          </p:cNvPr>
          <p:cNvSpPr>
            <a:spLocks noGrp="1"/>
          </p:cNvSpPr>
          <p:nvPr>
            <p:ph type="dt" sz="half" idx="10"/>
          </p:nvPr>
        </p:nvSpPr>
        <p:spPr/>
        <p:txBody>
          <a:bodyPr/>
          <a:lstStyle/>
          <a:p>
            <a:fld id="{7CAF9BB3-017C-44DF-9B65-4F8675A3BAEE}" type="datetimeFigureOut">
              <a:rPr lang="en-FI" smtClean="0"/>
              <a:t>17.6.2026</a:t>
            </a:fld>
            <a:endParaRPr lang="en-FI"/>
          </a:p>
        </p:txBody>
      </p:sp>
      <p:sp>
        <p:nvSpPr>
          <p:cNvPr id="5" name="Footer Placeholder 4">
            <a:extLst>
              <a:ext uri="{FF2B5EF4-FFF2-40B4-BE49-F238E27FC236}">
                <a16:creationId xmlns:a16="http://schemas.microsoft.com/office/drawing/2014/main" id="{746F64DA-465A-4829-8FE2-0F43C453CEAC}"/>
              </a:ext>
            </a:extLst>
          </p:cNvPr>
          <p:cNvSpPr>
            <a:spLocks noGrp="1"/>
          </p:cNvSpPr>
          <p:nvPr>
            <p:ph type="ftr" sz="quarter" idx="11"/>
          </p:nvPr>
        </p:nvSpPr>
        <p:spPr/>
        <p:txBody>
          <a:bodyPr/>
          <a:lstStyle/>
          <a:p>
            <a:endParaRPr lang="en-GB" noProof="0" dirty="0">
              <a:solidFill>
                <a:srgbClr val="000000"/>
              </a:solidFill>
            </a:endParaRPr>
          </a:p>
        </p:txBody>
      </p:sp>
      <p:sp>
        <p:nvSpPr>
          <p:cNvPr id="6" name="Slide Number Placeholder 5">
            <a:extLst>
              <a:ext uri="{FF2B5EF4-FFF2-40B4-BE49-F238E27FC236}">
                <a16:creationId xmlns:a16="http://schemas.microsoft.com/office/drawing/2014/main" id="{21B1F782-4E40-4F87-BF9E-ADFEF6C050A9}"/>
              </a:ext>
            </a:extLst>
          </p:cNvPr>
          <p:cNvSpPr>
            <a:spLocks noGrp="1"/>
          </p:cNvSpPr>
          <p:nvPr>
            <p:ph type="sldNum" sz="quarter" idx="12"/>
          </p:nvPr>
        </p:nvSpPr>
        <p:spPr/>
        <p:txBody>
          <a:bodyPr/>
          <a:lstStyle/>
          <a:p>
            <a:fld id="{4B86599C-79B8-422A-9B5D-12401B07477D}" type="slidenum">
              <a:rPr lang="en-FI" smtClean="0"/>
              <a:t>‹#›</a:t>
            </a:fld>
            <a:endParaRPr lang="en-FI"/>
          </a:p>
        </p:txBody>
      </p:sp>
    </p:spTree>
    <p:extLst>
      <p:ext uri="{BB962C8B-B14F-4D97-AF65-F5344CB8AC3E}">
        <p14:creationId xmlns:p14="http://schemas.microsoft.com/office/powerpoint/2010/main" val="1394288013"/>
      </p:ext>
    </p:extLst>
  </p:cSld>
  <p:clrMapOvr>
    <a:masterClrMapping/>
  </p:clrMapOvr>
  <p:hf sldNum="0"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07311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919438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43390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6"/>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7"/>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951355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6"/>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76060787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pPr/>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156987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lvl1pPr>
          </a:lstStyle>
          <a:p>
            <a:pPr>
              <a:defRPr/>
            </a:pPr>
            <a:fld id="{916F690D-93D5-4F8D-B634-157702A82EA4}"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6780003A-2769-4252-8219-4C5568AF3E96}" type="slidenum">
              <a:rPr lang="fi-FI" altLang="fi-FI"/>
              <a:pPr>
                <a:defRPr/>
              </a:pPr>
              <a:t>‹#›</a:t>
            </a:fld>
            <a:endParaRPr lang="fi-FI" altLang="fi-FI"/>
          </a:p>
        </p:txBody>
      </p:sp>
    </p:spTree>
    <p:extLst>
      <p:ext uri="{BB962C8B-B14F-4D97-AF65-F5344CB8AC3E}">
        <p14:creationId xmlns:p14="http://schemas.microsoft.com/office/powerpoint/2010/main" val="517485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5" name="Rectangle 4"/>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3107660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8" name="Rectangle 7"/>
          <p:cNvSpPr/>
          <p:nvPr/>
        </p:nvSpPr>
        <p:spPr>
          <a:xfrm>
            <a:off x="14"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i-FI"/>
              <a:t>Muokkaa tekstin perustyylejä napsauttamalla</a:t>
            </a:r>
          </a:p>
        </p:txBody>
      </p:sp>
      <p:sp>
        <p:nvSpPr>
          <p:cNvPr id="5" name="Date Placeholder 4"/>
          <p:cNvSpPr>
            <a:spLocks noGrp="1"/>
          </p:cNvSpPr>
          <p:nvPr>
            <p:ph type="dt" sz="half" idx="10"/>
          </p:nvPr>
        </p:nvSpPr>
        <p:spPr>
          <a:xfrm>
            <a:off x="349135" y="6459788"/>
            <a:ext cx="1963883" cy="365125"/>
          </a:xfrm>
        </p:spPr>
        <p:txBody>
          <a:bodyPr/>
          <a:lstStyle>
            <a:lvl1pPr algn="l">
              <a:defRPr/>
            </a:lvl1p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a:xfrm>
            <a:off x="3600450" y="6459788"/>
            <a:ext cx="3486150" cy="365125"/>
          </a:xfrm>
        </p:spPr>
        <p:txBody>
          <a:bodyPr/>
          <a:lstStyle>
            <a:lvl1pPr algn="l">
              <a:defRPr>
                <a:solidFill>
                  <a:schemeClr val="tx2"/>
                </a:solidFill>
              </a:defRPr>
            </a:lvl1pPr>
          </a:lstStyle>
          <a:p>
            <a:endParaRPr lang="fi-FI">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solidFill>
                  <a:srgbClr val="344068"/>
                </a:solidFill>
              </a:rPr>
              <a:pPr/>
              <a:t>‹#›</a:t>
            </a:fld>
            <a:endParaRPr lang="fi-FI">
              <a:solidFill>
                <a:srgbClr val="344068"/>
              </a:solidFill>
            </a:endParaRPr>
          </a:p>
        </p:txBody>
      </p:sp>
    </p:spTree>
    <p:extLst>
      <p:ext uri="{BB962C8B-B14F-4D97-AF65-F5344CB8AC3E}">
        <p14:creationId xmlns:p14="http://schemas.microsoft.com/office/powerpoint/2010/main" val="295355098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8" name="Rectangle 7"/>
          <p:cNvSpPr/>
          <p:nvPr/>
        </p:nvSpPr>
        <p:spPr>
          <a:xfrm>
            <a:off x="1"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27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3"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37938620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47337151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7" name="Rectangle 6"/>
          <p:cNvSpPr/>
          <p:nvPr/>
        </p:nvSpPr>
        <p:spPr>
          <a:xfrm>
            <a:off x="2383"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6"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1"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5285063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657422"/>
            <a:ext cx="6858000" cy="2386800"/>
          </a:xfrm>
        </p:spPr>
        <p:txBody>
          <a:bodyPr anchor="b"/>
          <a:lstStyle>
            <a:lvl1pPr algn="ctr">
              <a:defRPr sz="3375">
                <a:solidFill>
                  <a:schemeClr val="bg2"/>
                </a:solidFill>
              </a:defRPr>
            </a:lvl1pPr>
          </a:lstStyle>
          <a:p>
            <a:r>
              <a:rPr lang="fi-FI"/>
              <a:t>Muokkaa perustyyl. napsautt.</a:t>
            </a:r>
            <a:endParaRPr lang="fi-FI" dirty="0"/>
          </a:p>
        </p:txBody>
      </p:sp>
      <p:sp>
        <p:nvSpPr>
          <p:cNvPr id="3" name="Subtitle 2"/>
          <p:cNvSpPr>
            <a:spLocks noGrp="1"/>
          </p:cNvSpPr>
          <p:nvPr>
            <p:ph type="subTitle" idx="1"/>
          </p:nvPr>
        </p:nvSpPr>
        <p:spPr>
          <a:xfrm>
            <a:off x="1143000" y="3345821"/>
            <a:ext cx="6858000" cy="900388"/>
          </a:xfrm>
        </p:spPr>
        <p:txBody>
          <a:bodyPr/>
          <a:lstStyle>
            <a:lvl1pPr marL="0" indent="0" algn="ctr">
              <a:buNone/>
              <a:defRPr sz="1350">
                <a:solidFill>
                  <a:schemeClr val="bg1"/>
                </a:solidFill>
              </a:defRPr>
            </a:lvl1pPr>
            <a:lvl2pPr marL="257156" indent="0" algn="ctr">
              <a:buNone/>
              <a:defRPr sz="1125"/>
            </a:lvl2pPr>
            <a:lvl3pPr marL="514312" indent="0" algn="ctr">
              <a:buNone/>
              <a:defRPr sz="1013"/>
            </a:lvl3pPr>
            <a:lvl4pPr marL="771468" indent="0" algn="ctr">
              <a:buNone/>
              <a:defRPr sz="900"/>
            </a:lvl4pPr>
            <a:lvl5pPr marL="1028624" indent="0" algn="ctr">
              <a:buNone/>
              <a:defRPr sz="900"/>
            </a:lvl5pPr>
            <a:lvl6pPr marL="1285780" indent="0" algn="ctr">
              <a:buNone/>
              <a:defRPr sz="900"/>
            </a:lvl6pPr>
            <a:lvl7pPr marL="1542935" indent="0" algn="ctr">
              <a:buNone/>
              <a:defRPr sz="900"/>
            </a:lvl7pPr>
            <a:lvl8pPr marL="1800090" indent="0" algn="ctr">
              <a:buNone/>
              <a:defRPr sz="900"/>
            </a:lvl8pPr>
            <a:lvl9pPr marL="2057246" indent="0" algn="ctr">
              <a:buNone/>
              <a:defRPr sz="900"/>
            </a:lvl9pPr>
          </a:lstStyle>
          <a:p>
            <a:r>
              <a:rPr lang="fi-FI"/>
              <a:t>Muokkaa alaotsikon perustyyliä napsautt.</a:t>
            </a:r>
            <a:endParaRPr lang="fi-FI"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72000" y="5238000"/>
            <a:ext cx="1800000" cy="912990"/>
          </a:xfrm>
          <a:prstGeom prst="rect">
            <a:avLst/>
          </a:prstGeom>
        </p:spPr>
      </p:pic>
      <p:sp>
        <p:nvSpPr>
          <p:cNvPr id="9" name="TextBox 8"/>
          <p:cNvSpPr txBox="1"/>
          <p:nvPr/>
        </p:nvSpPr>
        <p:spPr>
          <a:xfrm>
            <a:off x="7863849" y="7884163"/>
            <a:ext cx="184731" cy="209288"/>
          </a:xfrm>
          <a:prstGeom prst="rect">
            <a:avLst/>
          </a:prstGeom>
          <a:noFill/>
        </p:spPr>
        <p:txBody>
          <a:bodyPr wrap="none" rtlCol="0">
            <a:spAutoFit/>
          </a:bodyPr>
          <a:lstStyle/>
          <a:p>
            <a:endParaRPr lang="fi-FI" sz="760" dirty="0"/>
          </a:p>
        </p:txBody>
      </p:sp>
      <p:sp>
        <p:nvSpPr>
          <p:cNvPr id="10" name="TextBox 9"/>
          <p:cNvSpPr txBox="1"/>
          <p:nvPr/>
        </p:nvSpPr>
        <p:spPr>
          <a:xfrm>
            <a:off x="4191009" y="7721603"/>
            <a:ext cx="184731" cy="209288"/>
          </a:xfrm>
          <a:prstGeom prst="rect">
            <a:avLst/>
          </a:prstGeom>
          <a:noFill/>
        </p:spPr>
        <p:txBody>
          <a:bodyPr wrap="none" rtlCol="0">
            <a:spAutoFit/>
          </a:bodyPr>
          <a:lstStyle/>
          <a:p>
            <a:endParaRPr lang="fi-FI" sz="760" dirty="0"/>
          </a:p>
        </p:txBody>
      </p:sp>
    </p:spTree>
    <p:extLst>
      <p:ext uri="{BB962C8B-B14F-4D97-AF65-F5344CB8AC3E}">
        <p14:creationId xmlns:p14="http://schemas.microsoft.com/office/powerpoint/2010/main" val="310413534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628656" y="529951"/>
            <a:ext cx="7203017" cy="995915"/>
          </a:xfrm>
        </p:spPr>
        <p:txBody>
          <a:bodyPr/>
          <a:lstStyle/>
          <a:p>
            <a:r>
              <a:rPr lang="fi-FI"/>
              <a:t>Muokkaa perustyyl. napsautt.</a:t>
            </a:r>
            <a:endParaRPr lang="fi-FI" dirty="0"/>
          </a:p>
        </p:txBody>
      </p:sp>
      <p:sp>
        <p:nvSpPr>
          <p:cNvPr id="3" name="Content Placeholder 2"/>
          <p:cNvSpPr>
            <a:spLocks noGrp="1"/>
          </p:cNvSpPr>
          <p:nvPr>
            <p:ph idx="1"/>
          </p:nvPr>
        </p:nvSpPr>
        <p:spPr>
          <a:xfrm>
            <a:off x="628650" y="1525867"/>
            <a:ext cx="7886700" cy="4447369"/>
          </a:xfrm>
        </p:spPr>
        <p:txBody>
          <a:bodyPr/>
          <a:lstStyle>
            <a:lvl1pPr>
              <a:defRPr b="1"/>
            </a:lvl1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Date Placeholder 3"/>
          <p:cNvSpPr>
            <a:spLocks noGrp="1"/>
          </p:cNvSpPr>
          <p:nvPr>
            <p:ph type="dt" sz="half" idx="10"/>
          </p:nvPr>
        </p:nvSpPr>
        <p:spPr/>
        <p:txBody>
          <a:bodyPr/>
          <a:lstStyle/>
          <a:p>
            <a:pPr>
              <a:defRPr/>
            </a:pPr>
            <a:endParaRPr lang="fi-FI"/>
          </a:p>
        </p:txBody>
      </p:sp>
      <p:sp>
        <p:nvSpPr>
          <p:cNvPr id="5" name="Footer Placeholder 4"/>
          <p:cNvSpPr>
            <a:spLocks noGrp="1"/>
          </p:cNvSpPr>
          <p:nvPr>
            <p:ph type="ftr" sz="quarter" idx="11"/>
          </p:nvPr>
        </p:nvSpPr>
        <p:spPr/>
        <p:txBody>
          <a:bodyPr/>
          <a:lstStyle/>
          <a:p>
            <a:pPr>
              <a:defRPr/>
            </a:pPr>
            <a:endParaRPr lang="fi-FI"/>
          </a:p>
        </p:txBody>
      </p:sp>
      <p:sp>
        <p:nvSpPr>
          <p:cNvPr id="6" name="Slide Number Placeholder 5"/>
          <p:cNvSpPr>
            <a:spLocks noGrp="1"/>
          </p:cNvSpPr>
          <p:nvPr>
            <p:ph type="sldNum" sz="quarter" idx="12"/>
          </p:nvPr>
        </p:nvSpPr>
        <p:spPr/>
        <p:txBody>
          <a:bodyPr/>
          <a:lstStyle/>
          <a:p>
            <a:pPr>
              <a:defRPr/>
            </a:pPr>
            <a:fld id="{DA58B34B-519A-40E0-BEA4-37DB75AAEDB0}" type="slidenum">
              <a:rPr lang="fi-FI" altLang="fi-FI" smtClean="0"/>
              <a:pPr>
                <a:defRPr/>
              </a:pPr>
              <a:t>‹#›</a:t>
            </a:fld>
            <a:endParaRPr lang="fi-FI" altLang="fi-FI"/>
          </a:p>
        </p:txBody>
      </p:sp>
      <p:pic>
        <p:nvPicPr>
          <p:cNvPr id="8"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9920" y="739906"/>
            <a:ext cx="384476" cy="576000"/>
          </a:xfrm>
          <a:prstGeom prst="rect">
            <a:avLst/>
          </a:prstGeom>
        </p:spPr>
      </p:pic>
    </p:spTree>
    <p:extLst>
      <p:ext uri="{BB962C8B-B14F-4D97-AF65-F5344CB8AC3E}">
        <p14:creationId xmlns:p14="http://schemas.microsoft.com/office/powerpoint/2010/main" val="3907414715"/>
      </p:ext>
    </p:extLst>
  </p:cSld>
  <p:clrMapOvr>
    <a:masterClrMapping/>
  </p:clrMapOvr>
  <p:extLst>
    <p:ext uri="{DCECCB84-F9BA-43D5-87BE-67443E8EF086}">
      <p15:sldGuideLst xmlns:p15="http://schemas.microsoft.com/office/powerpoint/2012/main">
        <p15:guide id="1" orient="horz" pos="4997">
          <p15:clr>
            <a:srgbClr val="FBAE40"/>
          </p15:clr>
        </p15:guide>
        <p15:guide id="2" pos="385">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629842" y="529951"/>
            <a:ext cx="7201826" cy="995915"/>
          </a:xfrm>
        </p:spPr>
        <p:txBody>
          <a:bodyPr/>
          <a:lstStyle/>
          <a:p>
            <a:r>
              <a:rPr lang="fi-FI"/>
              <a:t>Muokkaa perustyyl. napsautt.</a:t>
            </a:r>
          </a:p>
        </p:txBody>
      </p:sp>
      <p:sp>
        <p:nvSpPr>
          <p:cNvPr id="3" name="Text Placeholder 2"/>
          <p:cNvSpPr>
            <a:spLocks noGrp="1"/>
          </p:cNvSpPr>
          <p:nvPr>
            <p:ph type="body" idx="1"/>
          </p:nvPr>
        </p:nvSpPr>
        <p:spPr>
          <a:xfrm>
            <a:off x="629842" y="1525870"/>
            <a:ext cx="3868340" cy="619017"/>
          </a:xfrm>
        </p:spPr>
        <p:txBody>
          <a:bodyPr anchor="b"/>
          <a:lstStyle>
            <a:lvl1pPr marL="0" indent="0">
              <a:buNone/>
              <a:defRPr sz="1350" b="1"/>
            </a:lvl1pPr>
            <a:lvl2pPr marL="257156" indent="0">
              <a:buNone/>
              <a:defRPr sz="1125" b="1"/>
            </a:lvl2pPr>
            <a:lvl3pPr marL="514312" indent="0">
              <a:buNone/>
              <a:defRPr sz="1013" b="1"/>
            </a:lvl3pPr>
            <a:lvl4pPr marL="771468" indent="0">
              <a:buNone/>
              <a:defRPr sz="900" b="1"/>
            </a:lvl4pPr>
            <a:lvl5pPr marL="1028624" indent="0">
              <a:buNone/>
              <a:defRPr sz="900" b="1"/>
            </a:lvl5pPr>
            <a:lvl6pPr marL="1285780" indent="0">
              <a:buNone/>
              <a:defRPr sz="900" b="1"/>
            </a:lvl6pPr>
            <a:lvl7pPr marL="1542935" indent="0">
              <a:buNone/>
              <a:defRPr sz="900" b="1"/>
            </a:lvl7pPr>
            <a:lvl8pPr marL="1800090" indent="0">
              <a:buNone/>
              <a:defRPr sz="900" b="1"/>
            </a:lvl8pPr>
            <a:lvl9pPr marL="2057246" indent="0">
              <a:buNone/>
              <a:defRPr sz="900" b="1"/>
            </a:lvl9pPr>
          </a:lstStyle>
          <a:p>
            <a:pPr lvl="0"/>
            <a:r>
              <a:rPr lang="fi-FI"/>
              <a:t>Muokkaa tekstin perustyylejä</a:t>
            </a:r>
          </a:p>
        </p:txBody>
      </p:sp>
      <p:sp>
        <p:nvSpPr>
          <p:cNvPr id="4" name="Content Placeholder 3"/>
          <p:cNvSpPr>
            <a:spLocks noGrp="1"/>
          </p:cNvSpPr>
          <p:nvPr>
            <p:ph sz="half" idx="2"/>
          </p:nvPr>
        </p:nvSpPr>
        <p:spPr>
          <a:xfrm>
            <a:off x="629842" y="2287351"/>
            <a:ext cx="3868340" cy="3685884"/>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Text Placeholder 4"/>
          <p:cNvSpPr>
            <a:spLocks noGrp="1"/>
          </p:cNvSpPr>
          <p:nvPr>
            <p:ph type="body" sz="quarter" idx="3"/>
          </p:nvPr>
        </p:nvSpPr>
        <p:spPr>
          <a:xfrm>
            <a:off x="4629157" y="1525870"/>
            <a:ext cx="3887391" cy="619017"/>
          </a:xfrm>
        </p:spPr>
        <p:txBody>
          <a:bodyPr anchor="b"/>
          <a:lstStyle>
            <a:lvl1pPr marL="0" indent="0">
              <a:buNone/>
              <a:defRPr sz="1350" b="1"/>
            </a:lvl1pPr>
            <a:lvl2pPr marL="257156" indent="0">
              <a:buNone/>
              <a:defRPr sz="1125" b="1"/>
            </a:lvl2pPr>
            <a:lvl3pPr marL="514312" indent="0">
              <a:buNone/>
              <a:defRPr sz="1013" b="1"/>
            </a:lvl3pPr>
            <a:lvl4pPr marL="771468" indent="0">
              <a:buNone/>
              <a:defRPr sz="900" b="1"/>
            </a:lvl4pPr>
            <a:lvl5pPr marL="1028624" indent="0">
              <a:buNone/>
              <a:defRPr sz="900" b="1"/>
            </a:lvl5pPr>
            <a:lvl6pPr marL="1285780" indent="0">
              <a:buNone/>
              <a:defRPr sz="900" b="1"/>
            </a:lvl6pPr>
            <a:lvl7pPr marL="1542935" indent="0">
              <a:buNone/>
              <a:defRPr sz="900" b="1"/>
            </a:lvl7pPr>
            <a:lvl8pPr marL="1800090" indent="0">
              <a:buNone/>
              <a:defRPr sz="900" b="1"/>
            </a:lvl8pPr>
            <a:lvl9pPr marL="2057246" indent="0">
              <a:buNone/>
              <a:defRPr sz="900" b="1"/>
            </a:lvl9pPr>
          </a:lstStyle>
          <a:p>
            <a:pPr lvl="0"/>
            <a:r>
              <a:rPr lang="fi-FI"/>
              <a:t>Muokkaa tekstin perustyylejä</a:t>
            </a:r>
          </a:p>
        </p:txBody>
      </p:sp>
      <p:sp>
        <p:nvSpPr>
          <p:cNvPr id="6" name="Content Placeholder 5"/>
          <p:cNvSpPr>
            <a:spLocks noGrp="1"/>
          </p:cNvSpPr>
          <p:nvPr>
            <p:ph sz="quarter" idx="4"/>
          </p:nvPr>
        </p:nvSpPr>
        <p:spPr>
          <a:xfrm>
            <a:off x="4629157" y="2144881"/>
            <a:ext cx="3887391" cy="382835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Date Placeholder 7"/>
          <p:cNvSpPr>
            <a:spLocks noGrp="1"/>
          </p:cNvSpPr>
          <p:nvPr>
            <p:ph type="dt" sz="half" idx="10"/>
          </p:nvPr>
        </p:nvSpPr>
        <p:spPr/>
        <p:txBody>
          <a:bodyPr/>
          <a:lstStyle/>
          <a:p>
            <a:pPr>
              <a:defRPr/>
            </a:pPr>
            <a:endParaRPr lang="fi-FI"/>
          </a:p>
        </p:txBody>
      </p:sp>
      <p:sp>
        <p:nvSpPr>
          <p:cNvPr id="9" name="Footer Placeholder 8"/>
          <p:cNvSpPr>
            <a:spLocks noGrp="1"/>
          </p:cNvSpPr>
          <p:nvPr>
            <p:ph type="ftr" sz="quarter" idx="11"/>
          </p:nvPr>
        </p:nvSpPr>
        <p:spPr/>
        <p:txBody>
          <a:bodyPr/>
          <a:lstStyle/>
          <a:p>
            <a:pPr>
              <a:defRPr/>
            </a:pPr>
            <a:endParaRPr lang="fi-FI"/>
          </a:p>
        </p:txBody>
      </p:sp>
      <p:sp>
        <p:nvSpPr>
          <p:cNvPr id="13" name="Slide Number Placeholder 12"/>
          <p:cNvSpPr>
            <a:spLocks noGrp="1"/>
          </p:cNvSpPr>
          <p:nvPr>
            <p:ph type="sldNum" sz="quarter" idx="12"/>
          </p:nvPr>
        </p:nvSpPr>
        <p:spPr/>
        <p:txBody>
          <a:bodyPr/>
          <a:lstStyle/>
          <a:p>
            <a:pPr>
              <a:defRPr/>
            </a:pPr>
            <a:fld id="{20476A6A-A2F3-4F36-89E5-8B9788BCB4CA}" type="slidenum">
              <a:rPr lang="fi-FI" altLang="fi-FI" smtClean="0"/>
              <a:pPr>
                <a:defRPr/>
              </a:pPr>
              <a:t>‹#›</a:t>
            </a:fld>
            <a:endParaRPr lang="fi-FI" altLang="fi-FI"/>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9920" y="739906"/>
            <a:ext cx="384476" cy="576000"/>
          </a:xfrm>
          <a:prstGeom prst="rect">
            <a:avLst/>
          </a:prstGeom>
        </p:spPr>
      </p:pic>
    </p:spTree>
    <p:extLst>
      <p:ext uri="{BB962C8B-B14F-4D97-AF65-F5344CB8AC3E}">
        <p14:creationId xmlns:p14="http://schemas.microsoft.com/office/powerpoint/2010/main" val="577634364"/>
      </p:ext>
    </p:extLst>
  </p:cSld>
  <p:clrMapOvr>
    <a:masterClrMapping/>
  </p:clrMapOvr>
  <p:extLst>
    <p:ext uri="{DCECCB84-F9BA-43D5-87BE-67443E8EF086}">
      <p15:sldGuideLst xmlns:p15="http://schemas.microsoft.com/office/powerpoint/2012/main">
        <p15:guide id="1" pos="385">
          <p15:clr>
            <a:srgbClr val="FBAE40"/>
          </p15:clr>
        </p15:guide>
        <p15:guide id="2" orient="horz" pos="4997">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Content with subheading">
    <p:spTree>
      <p:nvGrpSpPr>
        <p:cNvPr id="1" name=""/>
        <p:cNvGrpSpPr/>
        <p:nvPr/>
      </p:nvGrpSpPr>
      <p:grpSpPr>
        <a:xfrm>
          <a:off x="0" y="0"/>
          <a:ext cx="0" cy="0"/>
          <a:chOff x="0" y="0"/>
          <a:chExt cx="0" cy="0"/>
        </a:xfrm>
      </p:grpSpPr>
      <p:sp>
        <p:nvSpPr>
          <p:cNvPr id="2" name="Title 1"/>
          <p:cNvSpPr>
            <a:spLocks noGrp="1"/>
          </p:cNvSpPr>
          <p:nvPr>
            <p:ph type="title"/>
          </p:nvPr>
        </p:nvSpPr>
        <p:spPr>
          <a:xfrm>
            <a:off x="629842" y="529951"/>
            <a:ext cx="7201826" cy="995915"/>
          </a:xfrm>
        </p:spPr>
        <p:txBody>
          <a:bodyPr/>
          <a:lstStyle/>
          <a:p>
            <a:r>
              <a:rPr lang="fi-FI"/>
              <a:t>Muokkaa perustyyl. napsautt.</a:t>
            </a:r>
          </a:p>
        </p:txBody>
      </p:sp>
      <p:sp>
        <p:nvSpPr>
          <p:cNvPr id="3" name="Text Placeholder 2"/>
          <p:cNvSpPr>
            <a:spLocks noGrp="1"/>
          </p:cNvSpPr>
          <p:nvPr>
            <p:ph type="body" idx="1"/>
          </p:nvPr>
        </p:nvSpPr>
        <p:spPr>
          <a:xfrm>
            <a:off x="629842" y="1525870"/>
            <a:ext cx="7885508" cy="619017"/>
          </a:xfrm>
        </p:spPr>
        <p:txBody>
          <a:bodyPr anchor="b"/>
          <a:lstStyle>
            <a:lvl1pPr marL="0" indent="0">
              <a:buNone/>
              <a:defRPr sz="1350" b="1"/>
            </a:lvl1pPr>
            <a:lvl2pPr marL="257156" indent="0">
              <a:buNone/>
              <a:defRPr sz="1125" b="1"/>
            </a:lvl2pPr>
            <a:lvl3pPr marL="514312" indent="0">
              <a:buNone/>
              <a:defRPr sz="1013" b="1"/>
            </a:lvl3pPr>
            <a:lvl4pPr marL="771468" indent="0">
              <a:buNone/>
              <a:defRPr sz="900" b="1"/>
            </a:lvl4pPr>
            <a:lvl5pPr marL="1028624" indent="0">
              <a:buNone/>
              <a:defRPr sz="900" b="1"/>
            </a:lvl5pPr>
            <a:lvl6pPr marL="1285780" indent="0">
              <a:buNone/>
              <a:defRPr sz="900" b="1"/>
            </a:lvl6pPr>
            <a:lvl7pPr marL="1542935" indent="0">
              <a:buNone/>
              <a:defRPr sz="900" b="1"/>
            </a:lvl7pPr>
            <a:lvl8pPr marL="1800090" indent="0">
              <a:buNone/>
              <a:defRPr sz="900" b="1"/>
            </a:lvl8pPr>
            <a:lvl9pPr marL="2057246" indent="0">
              <a:buNone/>
              <a:defRPr sz="900" b="1"/>
            </a:lvl9pPr>
          </a:lstStyle>
          <a:p>
            <a:pPr lvl="0"/>
            <a:r>
              <a:rPr lang="fi-FI"/>
              <a:t>Muokkaa tekstin perustyylejä</a:t>
            </a:r>
          </a:p>
        </p:txBody>
      </p:sp>
      <p:sp>
        <p:nvSpPr>
          <p:cNvPr id="4" name="Content Placeholder 3"/>
          <p:cNvSpPr>
            <a:spLocks noGrp="1"/>
          </p:cNvSpPr>
          <p:nvPr>
            <p:ph sz="half" idx="2"/>
          </p:nvPr>
        </p:nvSpPr>
        <p:spPr>
          <a:xfrm>
            <a:off x="629842" y="2287351"/>
            <a:ext cx="7885508" cy="3685884"/>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Date Placeholder 7"/>
          <p:cNvSpPr>
            <a:spLocks noGrp="1"/>
          </p:cNvSpPr>
          <p:nvPr>
            <p:ph type="dt" sz="half" idx="10"/>
          </p:nvPr>
        </p:nvSpPr>
        <p:spPr/>
        <p:txBody>
          <a:bodyPr/>
          <a:lstStyle/>
          <a:p>
            <a:pPr>
              <a:defRPr/>
            </a:pPr>
            <a:endParaRPr lang="fi-FI"/>
          </a:p>
        </p:txBody>
      </p:sp>
      <p:sp>
        <p:nvSpPr>
          <p:cNvPr id="9" name="Footer Placeholder 8"/>
          <p:cNvSpPr>
            <a:spLocks noGrp="1"/>
          </p:cNvSpPr>
          <p:nvPr>
            <p:ph type="ftr" sz="quarter" idx="11"/>
          </p:nvPr>
        </p:nvSpPr>
        <p:spPr/>
        <p:txBody>
          <a:bodyPr/>
          <a:lstStyle/>
          <a:p>
            <a:pPr>
              <a:defRPr/>
            </a:pPr>
            <a:endParaRPr lang="fi-FI"/>
          </a:p>
        </p:txBody>
      </p:sp>
      <p:sp>
        <p:nvSpPr>
          <p:cNvPr id="13" name="Slide Number Placeholder 12"/>
          <p:cNvSpPr>
            <a:spLocks noGrp="1"/>
          </p:cNvSpPr>
          <p:nvPr>
            <p:ph type="sldNum" sz="quarter" idx="12"/>
          </p:nvPr>
        </p:nvSpPr>
        <p:spPr/>
        <p:txBody>
          <a:bodyPr/>
          <a:lstStyle/>
          <a:p>
            <a:pPr>
              <a:defRPr/>
            </a:pPr>
            <a:fld id="{68385311-37A0-4CFB-B748-7C92B3DE9DF4}" type="slidenum">
              <a:rPr lang="fi-FI" altLang="fi-FI" smtClean="0"/>
              <a:pPr>
                <a:defRPr/>
              </a:pPr>
              <a:t>‹#›</a:t>
            </a:fld>
            <a:endParaRPr lang="fi-FI" altLang="fi-FI"/>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9920" y="739906"/>
            <a:ext cx="384476" cy="576000"/>
          </a:xfrm>
          <a:prstGeom prst="rect">
            <a:avLst/>
          </a:prstGeom>
        </p:spPr>
      </p:pic>
    </p:spTree>
    <p:extLst>
      <p:ext uri="{BB962C8B-B14F-4D97-AF65-F5344CB8AC3E}">
        <p14:creationId xmlns:p14="http://schemas.microsoft.com/office/powerpoint/2010/main" val="3498974280"/>
      </p:ext>
    </p:extLst>
  </p:cSld>
  <p:clrMapOvr>
    <a:masterClrMapping/>
  </p:clrMapOvr>
  <p:extLst>
    <p:ext uri="{DCECCB84-F9BA-43D5-87BE-67443E8EF086}">
      <p15:sldGuideLst xmlns:p15="http://schemas.microsoft.com/office/powerpoint/2012/main">
        <p15:guide id="1" pos="385">
          <p15:clr>
            <a:srgbClr val="FBAE40"/>
          </p15:clr>
        </p15:guide>
        <p15:guide id="2" orient="horz" pos="4997">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fi-FI"/>
          </a:p>
        </p:txBody>
      </p:sp>
      <p:sp>
        <p:nvSpPr>
          <p:cNvPr id="6" name="Footer Placeholder 5"/>
          <p:cNvSpPr>
            <a:spLocks noGrp="1"/>
          </p:cNvSpPr>
          <p:nvPr>
            <p:ph type="ftr" sz="quarter" idx="11"/>
          </p:nvPr>
        </p:nvSpPr>
        <p:spPr/>
        <p:txBody>
          <a:bodyPr/>
          <a:lstStyle/>
          <a:p>
            <a:pPr>
              <a:defRPr/>
            </a:pPr>
            <a:endParaRPr lang="fi-FI"/>
          </a:p>
        </p:txBody>
      </p:sp>
      <p:sp>
        <p:nvSpPr>
          <p:cNvPr id="7" name="Slide Number Placeholder 6"/>
          <p:cNvSpPr>
            <a:spLocks noGrp="1"/>
          </p:cNvSpPr>
          <p:nvPr>
            <p:ph type="sldNum" sz="quarter" idx="12"/>
          </p:nvPr>
        </p:nvSpPr>
        <p:spPr/>
        <p:txBody>
          <a:bodyPr/>
          <a:lstStyle/>
          <a:p>
            <a:pPr>
              <a:defRPr/>
            </a:pPr>
            <a:fld id="{0C7A56C9-5A74-48BF-AF50-8021EB40E9BD}" type="slidenum">
              <a:rPr lang="fi-FI" altLang="fi-FI" smtClean="0"/>
              <a:pPr>
                <a:defRPr/>
              </a:pPr>
              <a:t>‹#›</a:t>
            </a:fld>
            <a:endParaRPr lang="fi-FI" altLang="fi-FI"/>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9920" y="739906"/>
            <a:ext cx="384476" cy="576000"/>
          </a:xfrm>
          <a:prstGeom prst="rect">
            <a:avLst/>
          </a:prstGeom>
        </p:spPr>
      </p:pic>
    </p:spTree>
    <p:extLst>
      <p:ext uri="{BB962C8B-B14F-4D97-AF65-F5344CB8AC3E}">
        <p14:creationId xmlns:p14="http://schemas.microsoft.com/office/powerpoint/2010/main" val="2861651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F735F81-20E4-4FDC-B917-BAA751FF220C}"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444E1487-90FF-481D-8950-62CC9BB416E5}" type="slidenum">
              <a:rPr lang="fi-FI" altLang="fi-FI"/>
              <a:pPr>
                <a:defRPr/>
              </a:pPr>
              <a:t>‹#›</a:t>
            </a:fld>
            <a:endParaRPr lang="fi-FI" altLang="fi-FI"/>
          </a:p>
        </p:txBody>
      </p:sp>
    </p:spTree>
    <p:extLst>
      <p:ext uri="{BB962C8B-B14F-4D97-AF65-F5344CB8AC3E}">
        <p14:creationId xmlns:p14="http://schemas.microsoft.com/office/powerpoint/2010/main" val="140117400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Subtitle">
    <p:bg>
      <p:bgPr>
        <a:solidFill>
          <a:schemeClr val="accent1"/>
        </a:solidFill>
        <a:effectLst/>
      </p:bgPr>
    </p:bg>
    <p:spTree>
      <p:nvGrpSpPr>
        <p:cNvPr id="1" name=""/>
        <p:cNvGrpSpPr/>
        <p:nvPr/>
      </p:nvGrpSpPr>
      <p:grpSpPr>
        <a:xfrm>
          <a:off x="0" y="0"/>
          <a:ext cx="0" cy="0"/>
          <a:chOff x="0" y="0"/>
          <a:chExt cx="0" cy="0"/>
        </a:xfrm>
      </p:grpSpPr>
      <p:pic>
        <p:nvPicPr>
          <p:cNvPr id="26" name="Picture 25"/>
          <p:cNvPicPr>
            <a:picLocks/>
          </p:cNvPicPr>
          <p:nvPr/>
        </p:nvPicPr>
        <p:blipFill>
          <a:blip r:embed="rId2">
            <a:alphaModFix amt="6000"/>
            <a:extLst>
              <a:ext uri="{28A0092B-C50C-407E-A947-70E740481C1C}">
                <a14:useLocalDpi xmlns:a14="http://schemas.microsoft.com/office/drawing/2010/main" val="0"/>
              </a:ext>
            </a:extLst>
          </a:blip>
          <a:stretch>
            <a:fillRect/>
          </a:stretch>
        </p:blipFill>
        <p:spPr>
          <a:xfrm>
            <a:off x="2868930" y="872490"/>
            <a:ext cx="3406140" cy="5113020"/>
          </a:xfrm>
          <a:prstGeom prst="rect">
            <a:avLst/>
          </a:prstGeom>
        </p:spPr>
      </p:pic>
      <p:sp>
        <p:nvSpPr>
          <p:cNvPr id="22" name="Text Placeholder 21"/>
          <p:cNvSpPr>
            <a:spLocks noGrp="1"/>
          </p:cNvSpPr>
          <p:nvPr>
            <p:ph type="body" sz="quarter" idx="10"/>
          </p:nvPr>
        </p:nvSpPr>
        <p:spPr>
          <a:xfrm>
            <a:off x="1710267" y="1566330"/>
            <a:ext cx="5723466" cy="3589868"/>
          </a:xfrm>
        </p:spPr>
        <p:txBody>
          <a:bodyPr lIns="90000" anchor="ctr" anchorCtr="1">
            <a:noAutofit/>
          </a:bodyPr>
          <a:lstStyle>
            <a:lvl1pPr marL="0" indent="0" algn="ctr">
              <a:buNone/>
              <a:defRPr sz="3900" baseline="0">
                <a:solidFill>
                  <a:schemeClr val="bg2"/>
                </a:solidFill>
              </a:defRPr>
            </a:lvl1pPr>
          </a:lstStyle>
          <a:p>
            <a:pPr lvl="0"/>
            <a:r>
              <a:rPr lang="fi-FI"/>
              <a:t>Muokkaa tekstin perustyylejä</a:t>
            </a:r>
          </a:p>
        </p:txBody>
      </p:sp>
    </p:spTree>
    <p:extLst>
      <p:ext uri="{BB962C8B-B14F-4D97-AF65-F5344CB8AC3E}">
        <p14:creationId xmlns:p14="http://schemas.microsoft.com/office/powerpoint/2010/main" val="15238843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1143000" y="692595"/>
            <a:ext cx="6858000" cy="2387600"/>
          </a:xfrm>
        </p:spPr>
        <p:txBody>
          <a:bodyPr anchor="b"/>
          <a:lstStyle>
            <a:lvl1pPr algn="ctr">
              <a:defRPr sz="5400"/>
            </a:lvl1pPr>
          </a:lstStyle>
          <a:p>
            <a:r>
              <a:rPr lang="en-US" noProof="0"/>
              <a:t>Click to edit Master title style</a:t>
            </a:r>
            <a:endParaRPr lang="fi-FI" noProof="0"/>
          </a:p>
        </p:txBody>
      </p:sp>
      <p:sp>
        <p:nvSpPr>
          <p:cNvPr id="4" name="Tekstin paikkamerkki 2">
            <a:extLst>
              <a:ext uri="{FF2B5EF4-FFF2-40B4-BE49-F238E27FC236}">
                <a16:creationId xmlns:a16="http://schemas.microsoft.com/office/drawing/2014/main" id="{F481ED8A-EF2D-E440-B737-7738DEFF4ED7}"/>
              </a:ext>
            </a:extLst>
          </p:cNvPr>
          <p:cNvSpPr>
            <a:spLocks noGrp="1"/>
          </p:cNvSpPr>
          <p:nvPr>
            <p:ph type="body" idx="13"/>
          </p:nvPr>
        </p:nvSpPr>
        <p:spPr>
          <a:xfrm>
            <a:off x="2637831" y="4402697"/>
            <a:ext cx="3868340" cy="823912"/>
          </a:xfrm>
        </p:spPr>
        <p:txBody>
          <a:bodyPr lIns="0" tIns="0" rIns="0" bIns="0" anchor="t" anchorCtr="0">
            <a:normAutofit/>
          </a:bodyPr>
          <a:lstStyle>
            <a:lvl1pPr marL="0" indent="0" algn="ctr">
              <a:buNone/>
              <a:defRPr sz="135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Alaotsikko 2">
            <a:extLst>
              <a:ext uri="{FF2B5EF4-FFF2-40B4-BE49-F238E27FC236}">
                <a16:creationId xmlns:a16="http://schemas.microsoft.com/office/drawing/2014/main" id="{348BFE92-E7AC-5449-A164-270A60877DFF}"/>
              </a:ext>
            </a:extLst>
          </p:cNvPr>
          <p:cNvSpPr>
            <a:spLocks noGrp="1"/>
          </p:cNvSpPr>
          <p:nvPr>
            <p:ph type="subTitle" idx="1"/>
          </p:nvPr>
        </p:nvSpPr>
        <p:spPr>
          <a:xfrm>
            <a:off x="1143000" y="3602038"/>
            <a:ext cx="6858000" cy="78207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i-FI"/>
          </a:p>
        </p:txBody>
      </p:sp>
    </p:spTree>
    <p:extLst>
      <p:ext uri="{BB962C8B-B14F-4D97-AF65-F5344CB8AC3E}">
        <p14:creationId xmlns:p14="http://schemas.microsoft.com/office/powerpoint/2010/main" val="21812709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Pictur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orakulmio 7">
            <a:extLst>
              <a:ext uri="{FF2B5EF4-FFF2-40B4-BE49-F238E27FC236}">
                <a16:creationId xmlns:a16="http://schemas.microsoft.com/office/drawing/2014/main" id="{5126C2F4-CD3E-DE40-B9E4-0D0F09D339C5}"/>
              </a:ext>
            </a:extLst>
          </p:cNvPr>
          <p:cNvSpPr/>
          <p:nvPr userDrawn="1"/>
        </p:nvSpPr>
        <p:spPr>
          <a:xfrm>
            <a:off x="0" y="-1"/>
            <a:ext cx="9144000" cy="5936347"/>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1143000" y="692595"/>
            <a:ext cx="6858000" cy="2387600"/>
          </a:xfrm>
        </p:spPr>
        <p:txBody>
          <a:bodyPr anchor="b"/>
          <a:lstStyle>
            <a:lvl1pPr algn="ctr">
              <a:defRPr sz="5400">
                <a:solidFill>
                  <a:schemeClr val="bg1"/>
                </a:solidFill>
              </a:defRPr>
            </a:lvl1pPr>
          </a:lstStyle>
          <a:p>
            <a:r>
              <a:rPr lang="en-US" noProof="0"/>
              <a:t>Click to edit Master title style</a:t>
            </a:r>
            <a:endParaRPr lang="fi-FI" noProof="0"/>
          </a:p>
        </p:txBody>
      </p:sp>
      <p:sp>
        <p:nvSpPr>
          <p:cNvPr id="3" name="Subtitle 2">
            <a:extLst>
              <a:ext uri="{FF2B5EF4-FFF2-40B4-BE49-F238E27FC236}">
                <a16:creationId xmlns:a16="http://schemas.microsoft.com/office/drawing/2014/main" id="{91FDDA9F-DC3B-4803-9730-F564F287AC8E}"/>
              </a:ext>
            </a:extLst>
          </p:cNvPr>
          <p:cNvSpPr>
            <a:spLocks noGrp="1"/>
          </p:cNvSpPr>
          <p:nvPr>
            <p:ph type="subTitle" idx="1"/>
          </p:nvPr>
        </p:nvSpPr>
        <p:spPr>
          <a:xfrm>
            <a:off x="1143000" y="3442018"/>
            <a:ext cx="6858000" cy="1655762"/>
          </a:xfrm>
        </p:spPr>
        <p:txBody>
          <a:bodyPr/>
          <a:lstStyle>
            <a:lvl1pPr marL="0" indent="0" algn="ctr">
              <a:buNone/>
              <a:defRPr sz="180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Master subtitle style</a:t>
            </a:r>
            <a:endParaRPr lang="fi-FI" noProof="0"/>
          </a:p>
        </p:txBody>
      </p:sp>
    </p:spTree>
    <p:extLst>
      <p:ext uri="{BB962C8B-B14F-4D97-AF65-F5344CB8AC3E}">
        <p14:creationId xmlns:p14="http://schemas.microsoft.com/office/powerpoint/2010/main" val="201207983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6260-E36C-484A-9F25-1346EC50A8D2}"/>
              </a:ext>
            </a:extLst>
          </p:cNvPr>
          <p:cNvSpPr>
            <a:spLocks noGrp="1"/>
          </p:cNvSpPr>
          <p:nvPr>
            <p:ph type="ctrTitle"/>
          </p:nvPr>
        </p:nvSpPr>
        <p:spPr>
          <a:xfrm>
            <a:off x="594000" y="692594"/>
            <a:ext cx="3520800" cy="4784662"/>
          </a:xfrm>
        </p:spPr>
        <p:txBody>
          <a:bodyPr anchor="ctr" anchorCtr="0"/>
          <a:lstStyle>
            <a:lvl1pPr algn="ctr">
              <a:defRPr sz="4500"/>
            </a:lvl1pPr>
          </a:lstStyle>
          <a:p>
            <a:r>
              <a:rPr lang="en-US" noProof="0"/>
              <a:t>Click to edit Master title style</a:t>
            </a:r>
            <a:endParaRPr lang="fi-FI" noProof="0"/>
          </a:p>
        </p:txBody>
      </p:sp>
      <p:sp>
        <p:nvSpPr>
          <p:cNvPr id="4" name="Picture Placeholder 7">
            <a:extLst>
              <a:ext uri="{FF2B5EF4-FFF2-40B4-BE49-F238E27FC236}">
                <a16:creationId xmlns:a16="http://schemas.microsoft.com/office/drawing/2014/main" id="{D72FC982-DA0F-4EC6-9E18-B415AECBABF0}"/>
              </a:ext>
            </a:extLst>
          </p:cNvPr>
          <p:cNvSpPr>
            <a:spLocks noGrp="1"/>
          </p:cNvSpPr>
          <p:nvPr>
            <p:ph type="pic" sz="quarter" idx="13"/>
          </p:nvPr>
        </p:nvSpPr>
        <p:spPr>
          <a:xfrm>
            <a:off x="4572001" y="1"/>
            <a:ext cx="4571999" cy="5892304"/>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Tree>
    <p:extLst>
      <p:ext uri="{BB962C8B-B14F-4D97-AF65-F5344CB8AC3E}">
        <p14:creationId xmlns:p14="http://schemas.microsoft.com/office/powerpoint/2010/main" val="10124659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376109175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628650" y="1892808"/>
            <a:ext cx="7020000" cy="363931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2386609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628650" y="1886786"/>
            <a:ext cx="3666800" cy="3645334"/>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6" name="Content Placeholder 2">
            <a:extLst>
              <a:ext uri="{FF2B5EF4-FFF2-40B4-BE49-F238E27FC236}">
                <a16:creationId xmlns:a16="http://schemas.microsoft.com/office/drawing/2014/main" id="{AC60B309-4C5E-46DE-A832-32BA260737F9}"/>
              </a:ext>
            </a:extLst>
          </p:cNvPr>
          <p:cNvSpPr>
            <a:spLocks noGrp="1"/>
          </p:cNvSpPr>
          <p:nvPr>
            <p:ph idx="10"/>
          </p:nvPr>
        </p:nvSpPr>
        <p:spPr>
          <a:xfrm>
            <a:off x="4673197" y="1886786"/>
            <a:ext cx="3666800" cy="3645334"/>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Tree>
    <p:extLst>
      <p:ext uri="{BB962C8B-B14F-4D97-AF65-F5344CB8AC3E}">
        <p14:creationId xmlns:p14="http://schemas.microsoft.com/office/powerpoint/2010/main" val="129966518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628650" y="2190100"/>
            <a:ext cx="3666800" cy="3342020"/>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6" name="Content Placeholder 2">
            <a:extLst>
              <a:ext uri="{FF2B5EF4-FFF2-40B4-BE49-F238E27FC236}">
                <a16:creationId xmlns:a16="http://schemas.microsoft.com/office/drawing/2014/main" id="{AC60B309-4C5E-46DE-A832-32BA260737F9}"/>
              </a:ext>
            </a:extLst>
          </p:cNvPr>
          <p:cNvSpPr>
            <a:spLocks noGrp="1"/>
          </p:cNvSpPr>
          <p:nvPr>
            <p:ph idx="10"/>
          </p:nvPr>
        </p:nvSpPr>
        <p:spPr>
          <a:xfrm>
            <a:off x="4673197" y="2190100"/>
            <a:ext cx="3666800" cy="3342020"/>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Text Placeholder 2">
            <a:extLst>
              <a:ext uri="{FF2B5EF4-FFF2-40B4-BE49-F238E27FC236}">
                <a16:creationId xmlns:a16="http://schemas.microsoft.com/office/drawing/2014/main" id="{07F3B56D-9577-4E8F-BADA-CE87085A9970}"/>
              </a:ext>
            </a:extLst>
          </p:cNvPr>
          <p:cNvSpPr>
            <a:spLocks noGrp="1"/>
          </p:cNvSpPr>
          <p:nvPr>
            <p:ph type="body" idx="11"/>
          </p:nvPr>
        </p:nvSpPr>
        <p:spPr>
          <a:xfrm>
            <a:off x="629842" y="1757430"/>
            <a:ext cx="3665609" cy="361299"/>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
        <p:nvSpPr>
          <p:cNvPr id="7" name="Text Placeholder 4">
            <a:extLst>
              <a:ext uri="{FF2B5EF4-FFF2-40B4-BE49-F238E27FC236}">
                <a16:creationId xmlns:a16="http://schemas.microsoft.com/office/drawing/2014/main" id="{8A5A6492-7F8A-40F8-A303-F85F69C9F3A1}"/>
              </a:ext>
            </a:extLst>
          </p:cNvPr>
          <p:cNvSpPr>
            <a:spLocks noGrp="1"/>
          </p:cNvSpPr>
          <p:nvPr>
            <p:ph type="body" sz="quarter" idx="3"/>
          </p:nvPr>
        </p:nvSpPr>
        <p:spPr>
          <a:xfrm>
            <a:off x="4673197" y="1757430"/>
            <a:ext cx="3665609" cy="361299"/>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Click to edit Master text styles</a:t>
            </a:r>
          </a:p>
        </p:txBody>
      </p:sp>
    </p:spTree>
    <p:extLst>
      <p:ext uri="{BB962C8B-B14F-4D97-AF65-F5344CB8AC3E}">
        <p14:creationId xmlns:p14="http://schemas.microsoft.com/office/powerpoint/2010/main" val="220438298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628650" y="365126"/>
            <a:ext cx="3666800" cy="1033907"/>
          </a:xfrm>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628650" y="1886786"/>
            <a:ext cx="3666800" cy="3645334"/>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Picture Placeholder 7">
            <a:extLst>
              <a:ext uri="{FF2B5EF4-FFF2-40B4-BE49-F238E27FC236}">
                <a16:creationId xmlns:a16="http://schemas.microsoft.com/office/drawing/2014/main" id="{013A0638-FECF-4E12-8249-5A24119A4769}"/>
              </a:ext>
            </a:extLst>
          </p:cNvPr>
          <p:cNvSpPr>
            <a:spLocks noGrp="1"/>
          </p:cNvSpPr>
          <p:nvPr>
            <p:ph type="pic" sz="quarter" idx="13"/>
          </p:nvPr>
        </p:nvSpPr>
        <p:spPr>
          <a:xfrm>
            <a:off x="4572001" y="1"/>
            <a:ext cx="4571999" cy="5892304"/>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Tree>
    <p:extLst>
      <p:ext uri="{BB962C8B-B14F-4D97-AF65-F5344CB8AC3E}">
        <p14:creationId xmlns:p14="http://schemas.microsoft.com/office/powerpoint/2010/main" val="32207028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ictures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B878-8E84-426A-BEF0-AF1AAFA1F994}"/>
              </a:ext>
            </a:extLst>
          </p:cNvPr>
          <p:cNvSpPr>
            <a:spLocks noGrp="1"/>
          </p:cNvSpPr>
          <p:nvPr>
            <p:ph type="title"/>
          </p:nvPr>
        </p:nvSpPr>
        <p:spPr>
          <a:xfrm>
            <a:off x="628650" y="365126"/>
            <a:ext cx="3666800" cy="1033907"/>
          </a:xfrm>
        </p:spPr>
        <p:txBody>
          <a:bodyPr/>
          <a:lstStyle/>
          <a:p>
            <a:r>
              <a:rPr lang="en-US" noProof="0"/>
              <a:t>Click to edit Master title style</a:t>
            </a:r>
            <a:endParaRPr lang="fi-FI" noProof="0"/>
          </a:p>
        </p:txBody>
      </p:sp>
      <p:sp>
        <p:nvSpPr>
          <p:cNvPr id="3" name="Content Placeholder 2">
            <a:extLst>
              <a:ext uri="{FF2B5EF4-FFF2-40B4-BE49-F238E27FC236}">
                <a16:creationId xmlns:a16="http://schemas.microsoft.com/office/drawing/2014/main" id="{6E3B6CAA-4767-42B4-A19C-0CFD9AFC8229}"/>
              </a:ext>
            </a:extLst>
          </p:cNvPr>
          <p:cNvSpPr>
            <a:spLocks noGrp="1"/>
          </p:cNvSpPr>
          <p:nvPr>
            <p:ph idx="1"/>
          </p:nvPr>
        </p:nvSpPr>
        <p:spPr>
          <a:xfrm>
            <a:off x="628650" y="1886786"/>
            <a:ext cx="3666800" cy="3645334"/>
          </a:xfrm>
        </p:spPr>
        <p:txBody>
          <a:bodyPr/>
          <a:lstStyle>
            <a:lvl1pPr>
              <a:lnSpc>
                <a:spcPct val="80000"/>
              </a:lnSpc>
              <a:defRPr sz="1500"/>
            </a:lvl1pPr>
            <a:lvl2pPr>
              <a:lnSpc>
                <a:spcPct val="80000"/>
              </a:lnSpc>
              <a:defRPr sz="1350"/>
            </a:lvl2pPr>
            <a:lvl3pPr>
              <a:lnSpc>
                <a:spcPct val="80000"/>
              </a:lnSpc>
              <a:defRPr sz="1350"/>
            </a:lvl3pPr>
            <a:lvl4pPr>
              <a:lnSpc>
                <a:spcPct val="80000"/>
              </a:lnSpc>
              <a:defRPr sz="1350"/>
            </a:lvl4pPr>
            <a:lvl5pPr>
              <a:lnSpc>
                <a:spcPct val="80000"/>
              </a:lnSpc>
              <a:defRPr sz="13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5" name="Picture Placeholder 7">
            <a:extLst>
              <a:ext uri="{FF2B5EF4-FFF2-40B4-BE49-F238E27FC236}">
                <a16:creationId xmlns:a16="http://schemas.microsoft.com/office/drawing/2014/main" id="{013A0638-FECF-4E12-8249-5A24119A4769}"/>
              </a:ext>
            </a:extLst>
          </p:cNvPr>
          <p:cNvSpPr>
            <a:spLocks noGrp="1"/>
          </p:cNvSpPr>
          <p:nvPr>
            <p:ph type="pic" sz="quarter" idx="13"/>
          </p:nvPr>
        </p:nvSpPr>
        <p:spPr>
          <a:xfrm>
            <a:off x="4759453" y="274320"/>
            <a:ext cx="4193667" cy="2633473"/>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
        <p:nvSpPr>
          <p:cNvPr id="7" name="Picture Placeholder 7">
            <a:extLst>
              <a:ext uri="{FF2B5EF4-FFF2-40B4-BE49-F238E27FC236}">
                <a16:creationId xmlns:a16="http://schemas.microsoft.com/office/drawing/2014/main" id="{AE8BC2DE-23EE-4F0E-A759-42E68FCA6E74}"/>
              </a:ext>
            </a:extLst>
          </p:cNvPr>
          <p:cNvSpPr>
            <a:spLocks noGrp="1"/>
          </p:cNvSpPr>
          <p:nvPr>
            <p:ph type="pic" sz="quarter" idx="14"/>
          </p:nvPr>
        </p:nvSpPr>
        <p:spPr>
          <a:xfrm>
            <a:off x="4759453" y="3054096"/>
            <a:ext cx="4193667" cy="2633473"/>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Tree>
    <p:extLst>
      <p:ext uri="{BB962C8B-B14F-4D97-AF65-F5344CB8AC3E}">
        <p14:creationId xmlns:p14="http://schemas.microsoft.com/office/powerpoint/2010/main" val="686992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C1FFB9CF-08F1-43F6-8FE7-0326ACE8E7FC}"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C21293E6-00CB-4C7C-8960-E9E03BA13E06}" type="slidenum">
              <a:rPr lang="fi-FI" altLang="fi-FI"/>
              <a:pPr>
                <a:defRPr/>
              </a:pPr>
              <a:t>‹#›</a:t>
            </a:fld>
            <a:endParaRPr lang="fi-FI" altLang="fi-FI"/>
          </a:p>
        </p:txBody>
      </p:sp>
    </p:spTree>
    <p:extLst>
      <p:ext uri="{BB962C8B-B14F-4D97-AF65-F5344CB8AC3E}">
        <p14:creationId xmlns:p14="http://schemas.microsoft.com/office/powerpoint/2010/main" val="38688307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013A0638-FECF-4E12-8249-5A24119A4769}"/>
              </a:ext>
            </a:extLst>
          </p:cNvPr>
          <p:cNvSpPr>
            <a:spLocks noGrp="1"/>
          </p:cNvSpPr>
          <p:nvPr>
            <p:ph type="pic" sz="quarter" idx="13"/>
          </p:nvPr>
        </p:nvSpPr>
        <p:spPr>
          <a:xfrm>
            <a:off x="1" y="1"/>
            <a:ext cx="9143999" cy="5892304"/>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Tree>
    <p:extLst>
      <p:ext uri="{BB962C8B-B14F-4D97-AF65-F5344CB8AC3E}">
        <p14:creationId xmlns:p14="http://schemas.microsoft.com/office/powerpoint/2010/main" val="377832073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icture2">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013A0638-FECF-4E12-8249-5A24119A4769}"/>
              </a:ext>
            </a:extLst>
          </p:cNvPr>
          <p:cNvSpPr>
            <a:spLocks noGrp="1"/>
          </p:cNvSpPr>
          <p:nvPr>
            <p:ph type="pic" sz="quarter" idx="13"/>
          </p:nvPr>
        </p:nvSpPr>
        <p:spPr>
          <a:xfrm>
            <a:off x="126874" y="164592"/>
            <a:ext cx="4354830" cy="5536693"/>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
        <p:nvSpPr>
          <p:cNvPr id="6" name="Picture Placeholder 7">
            <a:extLst>
              <a:ext uri="{FF2B5EF4-FFF2-40B4-BE49-F238E27FC236}">
                <a16:creationId xmlns:a16="http://schemas.microsoft.com/office/drawing/2014/main" id="{4A4925B0-A7C3-443B-83E9-526A2BE64B7D}"/>
              </a:ext>
            </a:extLst>
          </p:cNvPr>
          <p:cNvSpPr>
            <a:spLocks noGrp="1"/>
          </p:cNvSpPr>
          <p:nvPr>
            <p:ph type="pic" sz="quarter" idx="14"/>
          </p:nvPr>
        </p:nvSpPr>
        <p:spPr>
          <a:xfrm>
            <a:off x="4653154" y="164592"/>
            <a:ext cx="4354830" cy="5536693"/>
          </a:xfrm>
          <a:solidFill>
            <a:schemeClr val="bg1">
              <a:lumMod val="95000"/>
            </a:schemeClr>
          </a:solidFill>
        </p:spPr>
        <p:txBody>
          <a:bodyPr anchor="ctr" anchorCtr="0"/>
          <a:lstStyle>
            <a:lvl1pPr marL="0" indent="0" algn="ctr">
              <a:buNone/>
              <a:defRPr sz="1350"/>
            </a:lvl1pPr>
          </a:lstStyle>
          <a:p>
            <a:r>
              <a:rPr lang="en-US" noProof="0"/>
              <a:t>Click icon to add picture</a:t>
            </a:r>
            <a:endParaRPr lang="fi-FI" noProof="0"/>
          </a:p>
        </p:txBody>
      </p:sp>
    </p:spTree>
    <p:extLst>
      <p:ext uri="{BB962C8B-B14F-4D97-AF65-F5344CB8AC3E}">
        <p14:creationId xmlns:p14="http://schemas.microsoft.com/office/powerpoint/2010/main" val="54716446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DC208-0BC6-4780-8569-0CCC5C8BCBB3}"/>
              </a:ext>
            </a:extLst>
          </p:cNvPr>
          <p:cNvSpPr>
            <a:spLocks noGrp="1"/>
          </p:cNvSpPr>
          <p:nvPr>
            <p:ph type="title"/>
          </p:nvPr>
        </p:nvSpPr>
        <p:spPr>
          <a:xfrm>
            <a:off x="1035558" y="758763"/>
            <a:ext cx="7073837" cy="2852737"/>
          </a:xfrm>
        </p:spPr>
        <p:txBody>
          <a:bodyPr anchor="b"/>
          <a:lstStyle>
            <a:lvl1pPr algn="ctr">
              <a:defRPr sz="4050">
                <a:solidFill>
                  <a:schemeClr val="bg1"/>
                </a:solidFill>
              </a:defRPr>
            </a:lvl1pPr>
          </a:lstStyle>
          <a:p>
            <a:r>
              <a:rPr lang="en-US" noProof="0"/>
              <a:t>Click to edit Master title style</a:t>
            </a:r>
            <a:endParaRPr lang="fi-FI" noProof="0"/>
          </a:p>
        </p:txBody>
      </p:sp>
      <p:sp>
        <p:nvSpPr>
          <p:cNvPr id="3" name="Text Placeholder 2">
            <a:extLst>
              <a:ext uri="{FF2B5EF4-FFF2-40B4-BE49-F238E27FC236}">
                <a16:creationId xmlns:a16="http://schemas.microsoft.com/office/drawing/2014/main" id="{D7DD99AB-4804-4C60-813F-F39098C3BA1A}"/>
              </a:ext>
            </a:extLst>
          </p:cNvPr>
          <p:cNvSpPr>
            <a:spLocks noGrp="1"/>
          </p:cNvSpPr>
          <p:nvPr>
            <p:ph type="body" idx="1" hasCustomPrompt="1"/>
          </p:nvPr>
        </p:nvSpPr>
        <p:spPr>
          <a:xfrm>
            <a:off x="1042152" y="4191846"/>
            <a:ext cx="7073837" cy="360000"/>
          </a:xfrm>
        </p:spPr>
        <p:txBody>
          <a:bodyPr anchor="ctr" anchorCtr="0"/>
          <a:lstStyle>
            <a:lvl1pPr marL="0" indent="0" algn="ctr">
              <a:spcBef>
                <a:spcPts val="0"/>
              </a:spcBef>
              <a:buNone/>
              <a:defRPr sz="15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noProof="0"/>
              <a:t>Click to edit Master text styles</a:t>
            </a:r>
          </a:p>
        </p:txBody>
      </p:sp>
      <p:sp>
        <p:nvSpPr>
          <p:cNvPr id="4" name="Text Placeholder 2">
            <a:extLst>
              <a:ext uri="{FF2B5EF4-FFF2-40B4-BE49-F238E27FC236}">
                <a16:creationId xmlns:a16="http://schemas.microsoft.com/office/drawing/2014/main" id="{28107BD5-4907-45D0-8AC8-EE00C4E1E83F}"/>
              </a:ext>
            </a:extLst>
          </p:cNvPr>
          <p:cNvSpPr>
            <a:spLocks noGrp="1"/>
          </p:cNvSpPr>
          <p:nvPr>
            <p:ph type="body" idx="10" hasCustomPrompt="1"/>
          </p:nvPr>
        </p:nvSpPr>
        <p:spPr>
          <a:xfrm>
            <a:off x="1042152" y="4560256"/>
            <a:ext cx="7073837" cy="360000"/>
          </a:xfrm>
        </p:spPr>
        <p:txBody>
          <a:bodyPr anchor="ctr" anchorCtr="0"/>
          <a:lstStyle>
            <a:lvl1pPr marL="0" indent="0" algn="ctr">
              <a:spcBef>
                <a:spcPts val="0"/>
              </a:spcBef>
              <a:buNone/>
              <a:defRPr sz="15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noProof="0"/>
              <a:t>Click to edit Master text styles</a:t>
            </a:r>
          </a:p>
        </p:txBody>
      </p:sp>
    </p:spTree>
    <p:extLst>
      <p:ext uri="{BB962C8B-B14F-4D97-AF65-F5344CB8AC3E}">
        <p14:creationId xmlns:p14="http://schemas.microsoft.com/office/powerpoint/2010/main" val="45214024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5B7F3-1215-4921-A314-96E4FC2B1239}"/>
              </a:ext>
            </a:extLst>
          </p:cNvPr>
          <p:cNvSpPr>
            <a:spLocks noGrp="1"/>
          </p:cNvSpPr>
          <p:nvPr>
            <p:ph type="title"/>
          </p:nvPr>
        </p:nvSpPr>
        <p:spPr>
          <a:xfrm>
            <a:off x="517779" y="365126"/>
            <a:ext cx="7997571" cy="626999"/>
          </a:xfrm>
        </p:spPr>
        <p:txBody>
          <a:bodyPr/>
          <a:lstStyle>
            <a:lvl1pPr>
              <a:defRPr b="0">
                <a:solidFill>
                  <a:schemeClr val="tx1"/>
                </a:solidFill>
              </a:defRPr>
            </a:lvl1pPr>
          </a:lstStyle>
          <a:p>
            <a:r>
              <a:rPr lang="en-US" noProof="0"/>
              <a:t>Click to edit Master title style</a:t>
            </a:r>
            <a:endParaRPr lang="fi-FI" noProof="0"/>
          </a:p>
        </p:txBody>
      </p:sp>
    </p:spTree>
    <p:extLst>
      <p:ext uri="{BB962C8B-B14F-4D97-AF65-F5344CB8AC3E}">
        <p14:creationId xmlns:p14="http://schemas.microsoft.com/office/powerpoint/2010/main" val="9208058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28216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9"/>
            <a:ext cx="7772400" cy="1470025"/>
          </a:xfr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lvl1pPr>
          </a:lstStyle>
          <a:p>
            <a:pPr>
              <a:defRPr/>
            </a:pPr>
            <a:fld id="{A7ED4212-4834-47B5-83BE-622E2BFE15EC}"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6EAD7CCE-63E7-4186-8D0B-81BD690CE17A}" type="slidenum">
              <a:rPr lang="fi-FI" altLang="fi-FI"/>
              <a:pPr>
                <a:defRPr/>
              </a:pPr>
              <a:t>‹#›</a:t>
            </a:fld>
            <a:endParaRPr lang="fi-FI" altLang="fi-FI"/>
          </a:p>
        </p:txBody>
      </p:sp>
    </p:spTree>
    <p:extLst>
      <p:ext uri="{BB962C8B-B14F-4D97-AF65-F5344CB8AC3E}">
        <p14:creationId xmlns:p14="http://schemas.microsoft.com/office/powerpoint/2010/main" val="42099058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F9766FB-895E-4001-8060-105FF2464004}"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BD92A12E-B41F-4513-AE04-E640526D1169}" type="slidenum">
              <a:rPr lang="fi-FI" altLang="fi-FI"/>
              <a:pPr>
                <a:defRPr/>
              </a:pPr>
              <a:t>‹#›</a:t>
            </a:fld>
            <a:endParaRPr lang="fi-FI" altLang="fi-FI"/>
          </a:p>
        </p:txBody>
      </p:sp>
    </p:spTree>
    <p:extLst>
      <p:ext uri="{BB962C8B-B14F-4D97-AF65-F5344CB8AC3E}">
        <p14:creationId xmlns:p14="http://schemas.microsoft.com/office/powerpoint/2010/main" val="189231036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4"/>
            <a:ext cx="7772400" cy="1362075"/>
          </a:xfrm>
        </p:spPr>
        <p:txBody>
          <a:bodyPr anchor="t"/>
          <a:lstStyle>
            <a:lvl1pPr algn="l">
              <a:defRPr sz="225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1125">
                <a:solidFill>
                  <a:schemeClr val="tx1">
                    <a:tint val="7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90CB75B2-9935-453C-92B1-15C87306B4CE}"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C6434F58-D7E1-46A4-8DE7-F6FCF3A851D3}" type="slidenum">
              <a:rPr lang="fi-FI" altLang="fi-FI"/>
              <a:pPr>
                <a:defRPr/>
              </a:pPr>
              <a:t>‹#›</a:t>
            </a:fld>
            <a:endParaRPr lang="fi-FI" altLang="fi-FI"/>
          </a:p>
        </p:txBody>
      </p:sp>
    </p:spTree>
    <p:extLst>
      <p:ext uri="{BB962C8B-B14F-4D97-AF65-F5344CB8AC3E}">
        <p14:creationId xmlns:p14="http://schemas.microsoft.com/office/powerpoint/2010/main" val="392717286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4"/>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4"/>
            <a:ext cx="4038600" cy="4525963"/>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1BED5056-D333-4CF4-8664-6BB6CE705DAB}"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9C3B2199-B01E-42C7-A4E3-47F49B313E9A}" type="slidenum">
              <a:rPr lang="fi-FI" altLang="fi-FI"/>
              <a:pPr>
                <a:defRPr/>
              </a:pPr>
              <a:t>‹#›</a:t>
            </a:fld>
            <a:endParaRPr lang="fi-FI" altLang="fi-FI"/>
          </a:p>
        </p:txBody>
      </p:sp>
    </p:spTree>
    <p:extLst>
      <p:ext uri="{BB962C8B-B14F-4D97-AF65-F5344CB8AC3E}">
        <p14:creationId xmlns:p14="http://schemas.microsoft.com/office/powerpoint/2010/main" val="38063204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7" y="1535113"/>
            <a:ext cx="4041775" cy="63976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i-FI"/>
              <a:t>Muokkaa tekstin perustyylejä napsauttamalla</a:t>
            </a:r>
          </a:p>
        </p:txBody>
      </p:sp>
      <p:sp>
        <p:nvSpPr>
          <p:cNvPr id="6" name="Sisällön paikkamerkki 5"/>
          <p:cNvSpPr>
            <a:spLocks noGrp="1"/>
          </p:cNvSpPr>
          <p:nvPr>
            <p:ph sz="quarter" idx="4"/>
          </p:nvPr>
        </p:nvSpPr>
        <p:spPr>
          <a:xfrm>
            <a:off x="4645027" y="2174875"/>
            <a:ext cx="4041775" cy="3951288"/>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C04782F9-7AC7-4334-802C-929FC9C6FEDF}" type="datetime1">
              <a:rPr lang="fi-FI"/>
              <a:pPr>
                <a:defRPr/>
              </a:pPr>
              <a:t>17.6.2026</a:t>
            </a:fld>
            <a:endParaRPr lang="fi-FI"/>
          </a:p>
        </p:txBody>
      </p:sp>
      <p:sp>
        <p:nvSpPr>
          <p:cNvPr id="8" name="Alatunnisteen paikkamerkki 4"/>
          <p:cNvSpPr>
            <a:spLocks noGrp="1"/>
          </p:cNvSpPr>
          <p:nvPr>
            <p:ph type="ftr" sz="quarter" idx="11"/>
          </p:nvPr>
        </p:nvSpPr>
        <p:spPr/>
        <p:txBody>
          <a:bodyPr/>
          <a:lstStyle>
            <a:lvl1pPr>
              <a:defRPr/>
            </a:lvl1pPr>
          </a:lstStyle>
          <a:p>
            <a:pPr>
              <a:defRPr/>
            </a:pPr>
            <a:endParaRPr lang="fi-FI"/>
          </a:p>
        </p:txBody>
      </p:sp>
      <p:sp>
        <p:nvSpPr>
          <p:cNvPr id="9" name="Dian numeron paikkamerkki 5"/>
          <p:cNvSpPr>
            <a:spLocks noGrp="1"/>
          </p:cNvSpPr>
          <p:nvPr>
            <p:ph type="sldNum" sz="quarter" idx="12"/>
          </p:nvPr>
        </p:nvSpPr>
        <p:spPr/>
        <p:txBody>
          <a:bodyPr/>
          <a:lstStyle>
            <a:lvl1pPr>
              <a:defRPr/>
            </a:lvl1pPr>
          </a:lstStyle>
          <a:p>
            <a:pPr>
              <a:defRPr/>
            </a:pPr>
            <a:fld id="{7F6C9B4B-398F-4DB2-A692-019F5CBB31AA}" type="slidenum">
              <a:rPr lang="fi-FI" altLang="fi-FI"/>
              <a:pPr>
                <a:defRPr/>
              </a:pPr>
              <a:t>‹#›</a:t>
            </a:fld>
            <a:endParaRPr lang="fi-FI" altLang="fi-FI"/>
          </a:p>
        </p:txBody>
      </p:sp>
    </p:spTree>
    <p:extLst>
      <p:ext uri="{BB962C8B-B14F-4D97-AF65-F5344CB8AC3E}">
        <p14:creationId xmlns:p14="http://schemas.microsoft.com/office/powerpoint/2010/main" val="1220186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091CFACC-EBD0-4D10-8E21-5DE5395B411C}" type="datetimeFigureOut">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1C21283B-C3E5-46D6-9EF6-2DEDB492BEC2}" type="slidenum">
              <a:rPr lang="fi-FI" altLang="fi-FI"/>
              <a:pPr>
                <a:defRPr/>
              </a:pPr>
              <a:t>‹#›</a:t>
            </a:fld>
            <a:endParaRPr lang="fi-FI" altLang="fi-FI"/>
          </a:p>
        </p:txBody>
      </p:sp>
    </p:spTree>
    <p:extLst>
      <p:ext uri="{BB962C8B-B14F-4D97-AF65-F5344CB8AC3E}">
        <p14:creationId xmlns:p14="http://schemas.microsoft.com/office/powerpoint/2010/main" val="16426622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2620BC06-D705-4B02-8DB3-496929062F2F}" type="datetime1">
              <a:rPr lang="fi-FI"/>
              <a:pPr>
                <a:defRPr/>
              </a:pPr>
              <a:t>17.6.2026</a:t>
            </a:fld>
            <a:endParaRPr lang="fi-FI"/>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C5FB7C42-2B58-45B4-8220-6004663F2E96}" type="slidenum">
              <a:rPr lang="fi-FI" altLang="fi-FI"/>
              <a:pPr>
                <a:defRPr/>
              </a:pPr>
              <a:t>‹#›</a:t>
            </a:fld>
            <a:endParaRPr lang="fi-FI" altLang="fi-FI"/>
          </a:p>
        </p:txBody>
      </p:sp>
    </p:spTree>
    <p:extLst>
      <p:ext uri="{BB962C8B-B14F-4D97-AF65-F5344CB8AC3E}">
        <p14:creationId xmlns:p14="http://schemas.microsoft.com/office/powerpoint/2010/main" val="411869282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CB97FD87-389C-4352-A06E-0BEB418F0472}" type="datetime1">
              <a:rPr lang="fi-FI"/>
              <a:pPr>
                <a:defRPr/>
              </a:pPr>
              <a:t>17.6.2026</a:t>
            </a:fld>
            <a:endParaRPr lang="fi-FI"/>
          </a:p>
        </p:txBody>
      </p:sp>
      <p:sp>
        <p:nvSpPr>
          <p:cNvPr id="3" name="Alatunnisteen paikkamerkki 4"/>
          <p:cNvSpPr>
            <a:spLocks noGrp="1"/>
          </p:cNvSpPr>
          <p:nvPr>
            <p:ph type="ftr" sz="quarter" idx="11"/>
          </p:nvPr>
        </p:nvSpPr>
        <p:spPr/>
        <p:txBody>
          <a:bodyPr/>
          <a:lstStyle>
            <a:lvl1pPr>
              <a:defRPr/>
            </a:lvl1pPr>
          </a:lstStyle>
          <a:p>
            <a:pPr>
              <a:defRPr/>
            </a:pPr>
            <a:endParaRPr lang="fi-FI"/>
          </a:p>
        </p:txBody>
      </p:sp>
      <p:sp>
        <p:nvSpPr>
          <p:cNvPr id="4" name="Dian numeron paikkamerkki 5"/>
          <p:cNvSpPr>
            <a:spLocks noGrp="1"/>
          </p:cNvSpPr>
          <p:nvPr>
            <p:ph type="sldNum" sz="quarter" idx="12"/>
          </p:nvPr>
        </p:nvSpPr>
        <p:spPr/>
        <p:txBody>
          <a:bodyPr/>
          <a:lstStyle>
            <a:lvl1pPr>
              <a:defRPr/>
            </a:lvl1pPr>
          </a:lstStyle>
          <a:p>
            <a:pPr>
              <a:defRPr/>
            </a:pPr>
            <a:fld id="{07F772A8-FF9E-417F-9321-6AAB578CA673}" type="slidenum">
              <a:rPr lang="fi-FI" altLang="fi-FI"/>
              <a:pPr>
                <a:defRPr/>
              </a:pPr>
              <a:t>‹#›</a:t>
            </a:fld>
            <a:endParaRPr lang="fi-FI" altLang="fi-FI"/>
          </a:p>
        </p:txBody>
      </p:sp>
    </p:spTree>
    <p:extLst>
      <p:ext uri="{BB962C8B-B14F-4D97-AF65-F5344CB8AC3E}">
        <p14:creationId xmlns:p14="http://schemas.microsoft.com/office/powerpoint/2010/main" val="361338642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2" y="273050"/>
            <a:ext cx="3008313" cy="1162050"/>
          </a:xfrm>
        </p:spPr>
        <p:txBody>
          <a:bodyPr anchor="b"/>
          <a:lstStyle>
            <a:lvl1pPr algn="l">
              <a:defRPr sz="1125" b="1"/>
            </a:lvl1pPr>
          </a:lstStyle>
          <a:p>
            <a:r>
              <a:rPr lang="fi-FI"/>
              <a:t>Muokkaa perustyyl. napsautt.</a:t>
            </a:r>
          </a:p>
        </p:txBody>
      </p:sp>
      <p:sp>
        <p:nvSpPr>
          <p:cNvPr id="3" name="Sisällön paikkamerkki 2"/>
          <p:cNvSpPr>
            <a:spLocks noGrp="1"/>
          </p:cNvSpPr>
          <p:nvPr>
            <p:ph idx="1"/>
          </p:nvPr>
        </p:nvSpPr>
        <p:spPr>
          <a:xfrm>
            <a:off x="3575050" y="273054"/>
            <a:ext cx="5111750" cy="585311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2" y="1435103"/>
            <a:ext cx="3008313" cy="4691063"/>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6F55C8E4-42C7-424A-9FAF-FA02D7D8EA7C}"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E90E6CB5-91EE-4F59-B761-12C12300A82D}" type="slidenum">
              <a:rPr lang="fi-FI" altLang="fi-FI"/>
              <a:pPr>
                <a:defRPr/>
              </a:pPr>
              <a:t>‹#›</a:t>
            </a:fld>
            <a:endParaRPr lang="fi-FI" altLang="fi-FI"/>
          </a:p>
        </p:txBody>
      </p:sp>
    </p:spTree>
    <p:extLst>
      <p:ext uri="{BB962C8B-B14F-4D97-AF65-F5344CB8AC3E}">
        <p14:creationId xmlns:p14="http://schemas.microsoft.com/office/powerpoint/2010/main" val="136589363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1125"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rtlCol="0">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r>
              <a:rPr lang="fi-FI" noProof="0"/>
              <a:t>Lisää kuva napsauttamalla kuvaketta</a:t>
            </a:r>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0BE70306-BF97-4CF6-AA8C-61B5379220CD}"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52D5A102-A5F3-4953-A6D8-56411CEFAE59}" type="slidenum">
              <a:rPr lang="fi-FI" altLang="fi-FI"/>
              <a:pPr>
                <a:defRPr/>
              </a:pPr>
              <a:t>‹#›</a:t>
            </a:fld>
            <a:endParaRPr lang="fi-FI" altLang="fi-FI"/>
          </a:p>
        </p:txBody>
      </p:sp>
    </p:spTree>
    <p:extLst>
      <p:ext uri="{BB962C8B-B14F-4D97-AF65-F5344CB8AC3E}">
        <p14:creationId xmlns:p14="http://schemas.microsoft.com/office/powerpoint/2010/main" val="368636102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84E4947-2E43-4D50-8772-D74E1C876608}"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BE83689A-FF82-47E3-ADB6-17E6FCF3EB57}" type="slidenum">
              <a:rPr lang="fi-FI" altLang="fi-FI"/>
              <a:pPr>
                <a:defRPr/>
              </a:pPr>
              <a:t>‹#›</a:t>
            </a:fld>
            <a:endParaRPr lang="fi-FI" altLang="fi-FI"/>
          </a:p>
        </p:txBody>
      </p:sp>
    </p:spTree>
    <p:extLst>
      <p:ext uri="{BB962C8B-B14F-4D97-AF65-F5344CB8AC3E}">
        <p14:creationId xmlns:p14="http://schemas.microsoft.com/office/powerpoint/2010/main" val="12786905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42"/>
            <a:ext cx="20574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42"/>
            <a:ext cx="60198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A738D340-9912-4E4D-9944-89A359E2C8A4}"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5E3577FC-CD45-4385-BC18-4E1DE4990E77}" type="slidenum">
              <a:rPr lang="fi-FI" altLang="fi-FI"/>
              <a:pPr>
                <a:defRPr/>
              </a:pPr>
              <a:t>‹#›</a:t>
            </a:fld>
            <a:endParaRPr lang="fi-FI" altLang="fi-FI"/>
          </a:p>
        </p:txBody>
      </p:sp>
    </p:spTree>
    <p:extLst>
      <p:ext uri="{BB962C8B-B14F-4D97-AF65-F5344CB8AC3E}">
        <p14:creationId xmlns:p14="http://schemas.microsoft.com/office/powerpoint/2010/main" val="217949934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uorakulmio 10">
            <a:extLst>
              <a:ext uri="{FF2B5EF4-FFF2-40B4-BE49-F238E27FC236}">
                <a16:creationId xmlns:a16="http://schemas.microsoft.com/office/drawing/2014/main" id="{7E6F6CA0-765E-484B-B9C2-16E6A4F4986D}"/>
              </a:ext>
            </a:extLst>
          </p:cNvPr>
          <p:cNvSpPr/>
          <p:nvPr userDrawn="1"/>
        </p:nvSpPr>
        <p:spPr>
          <a:xfrm>
            <a:off x="0" y="4251158"/>
            <a:ext cx="9144000" cy="2606842"/>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 name="Otsikko 1">
            <a:extLst>
              <a:ext uri="{FF2B5EF4-FFF2-40B4-BE49-F238E27FC236}">
                <a16:creationId xmlns:a16="http://schemas.microsoft.com/office/drawing/2014/main" id="{A34FC0E2-CB24-439B-B95B-B8EF13A99E39}"/>
              </a:ext>
            </a:extLst>
          </p:cNvPr>
          <p:cNvSpPr>
            <a:spLocks noGrp="1"/>
          </p:cNvSpPr>
          <p:nvPr>
            <p:ph type="ctrTitle" hasCustomPrompt="1"/>
          </p:nvPr>
        </p:nvSpPr>
        <p:spPr>
          <a:xfrm>
            <a:off x="1359569" y="4700583"/>
            <a:ext cx="6605337" cy="915873"/>
          </a:xfrm>
        </p:spPr>
        <p:txBody>
          <a:bodyPr rtlCol="0" anchor="b">
            <a:normAutofit/>
          </a:bodyPr>
          <a:lstStyle>
            <a:lvl1pPr algn="l">
              <a:defRPr sz="4125" b="1">
                <a:solidFill>
                  <a:schemeClr val="bg1"/>
                </a:solidFill>
              </a:defRPr>
            </a:lvl1pPr>
          </a:lstStyle>
          <a:p>
            <a:pPr rtl="0"/>
            <a:r>
              <a:rPr lang="fi-FI" noProof="0"/>
              <a:t>ESITYKSEN OTSIKKO</a:t>
            </a:r>
          </a:p>
        </p:txBody>
      </p:sp>
      <p:sp>
        <p:nvSpPr>
          <p:cNvPr id="3" name="Alaotsikko 2">
            <a:extLst>
              <a:ext uri="{FF2B5EF4-FFF2-40B4-BE49-F238E27FC236}">
                <a16:creationId xmlns:a16="http://schemas.microsoft.com/office/drawing/2014/main" id="{5530698B-AFFB-41C1-AFEB-59EFD036622B}"/>
              </a:ext>
            </a:extLst>
          </p:cNvPr>
          <p:cNvSpPr>
            <a:spLocks noGrp="1"/>
          </p:cNvSpPr>
          <p:nvPr>
            <p:ph type="subTitle" idx="1" hasCustomPrompt="1"/>
          </p:nvPr>
        </p:nvSpPr>
        <p:spPr>
          <a:xfrm>
            <a:off x="1359569" y="5949257"/>
            <a:ext cx="6858000" cy="601840"/>
          </a:xfrm>
        </p:spPr>
        <p:txBody>
          <a:bodyPr rtlCol="0">
            <a:normAutofit/>
          </a:bodyPr>
          <a:lstStyle>
            <a:lvl1pPr marL="0" indent="0" algn="l">
              <a:buNone/>
              <a:defRPr sz="2250" b="1" i="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i-FI" noProof="0"/>
              <a:t>Lorem Ipsum Dolor</a:t>
            </a:r>
          </a:p>
        </p:txBody>
      </p:sp>
      <p:sp>
        <p:nvSpPr>
          <p:cNvPr id="4" name="Päivämäärän paikkamerkki 3">
            <a:extLst>
              <a:ext uri="{FF2B5EF4-FFF2-40B4-BE49-F238E27FC236}">
                <a16:creationId xmlns:a16="http://schemas.microsoft.com/office/drawing/2014/main" id="{3B887B92-5889-454A-83C8-E0DE513D8F3F}"/>
              </a:ext>
            </a:extLst>
          </p:cNvPr>
          <p:cNvSpPr>
            <a:spLocks noGrp="1"/>
          </p:cNvSpPr>
          <p:nvPr>
            <p:ph type="dt" sz="half" idx="10"/>
          </p:nvPr>
        </p:nvSpPr>
        <p:spPr/>
        <p:txBody>
          <a:bodyPr rtlCol="0"/>
          <a:lstStyle/>
          <a:p>
            <a:pPr rtl="0"/>
            <a:fld id="{DD551BC0-1F8E-4277-94A9-AC71465043C0}" type="datetime1">
              <a:rPr lang="fi-FI" noProof="0" smtClean="0"/>
              <a:t>17.6.2026</a:t>
            </a:fld>
            <a:endParaRPr lang="fi-FI" noProof="0"/>
          </a:p>
        </p:txBody>
      </p:sp>
      <p:sp>
        <p:nvSpPr>
          <p:cNvPr id="5" name="Alatunnisteen paikkamerkki 4">
            <a:extLst>
              <a:ext uri="{FF2B5EF4-FFF2-40B4-BE49-F238E27FC236}">
                <a16:creationId xmlns:a16="http://schemas.microsoft.com/office/drawing/2014/main" id="{0C53F66A-C669-4D83-A278-F325DE22EAC3}"/>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690F6560-92FA-4E92-B73B-21E2BA87F6F7}"/>
              </a:ext>
            </a:extLst>
          </p:cNvPr>
          <p:cNvSpPr>
            <a:spLocks noGrp="1"/>
          </p:cNvSpPr>
          <p:nvPr>
            <p:ph type="sldNum" sz="quarter" idx="12"/>
          </p:nvPr>
        </p:nvSpPr>
        <p:spPr/>
        <p:txBody>
          <a:bodyPr rtlCol="0"/>
          <a:lstStyle/>
          <a:p>
            <a:pPr rtl="0"/>
            <a:fld id="{95CBEC59-7FF9-4688-98DF-89832A0C9025}" type="slidenum">
              <a:rPr lang="fi-FI" noProof="0" smtClean="0"/>
              <a:t>‹#›</a:t>
            </a:fld>
            <a:endParaRPr lang="fi-FI" noProof="0"/>
          </a:p>
        </p:txBody>
      </p:sp>
      <p:sp>
        <p:nvSpPr>
          <p:cNvPr id="10" name="Suorakulmio 9">
            <a:extLst>
              <a:ext uri="{FF2B5EF4-FFF2-40B4-BE49-F238E27FC236}">
                <a16:creationId xmlns:a16="http://schemas.microsoft.com/office/drawing/2014/main" id="{A0AFD9A3-66C4-4954-8678-720CFA24D244}"/>
              </a:ext>
            </a:extLst>
          </p:cNvPr>
          <p:cNvSpPr/>
          <p:nvPr userDrawn="1"/>
        </p:nvSpPr>
        <p:spPr>
          <a:xfrm>
            <a:off x="1034716" y="4878000"/>
            <a:ext cx="108000" cy="19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cxnSp>
        <p:nvCxnSpPr>
          <p:cNvPr id="12" name="Suora yhdysviiva 11">
            <a:extLst>
              <a:ext uri="{FF2B5EF4-FFF2-40B4-BE49-F238E27FC236}">
                <a16:creationId xmlns:a16="http://schemas.microsoft.com/office/drawing/2014/main" id="{08240730-69E4-4798-8578-D648F7A2C4C9}"/>
              </a:ext>
            </a:extLst>
          </p:cNvPr>
          <p:cNvCxnSpPr/>
          <p:nvPr userDrawn="1"/>
        </p:nvCxnSpPr>
        <p:spPr>
          <a:xfrm>
            <a:off x="1467853" y="5794209"/>
            <a:ext cx="69783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uora yhdysviiva 13">
            <a:extLst>
              <a:ext uri="{FF2B5EF4-FFF2-40B4-BE49-F238E27FC236}">
                <a16:creationId xmlns:a16="http://schemas.microsoft.com/office/drawing/2014/main" id="{5F632EEF-732A-4DE7-BC5A-A86C31DB6F5A}"/>
              </a:ext>
            </a:extLst>
          </p:cNvPr>
          <p:cNvCxnSpPr>
            <a:cxnSpLocks/>
          </p:cNvCxnSpPr>
          <p:nvPr userDrawn="1"/>
        </p:nvCxnSpPr>
        <p:spPr>
          <a:xfrm rot="16200000">
            <a:off x="7622006" y="685801"/>
            <a:ext cx="1371600"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Tekstin paikkamerkki 14">
            <a:extLst>
              <a:ext uri="{FF2B5EF4-FFF2-40B4-BE49-F238E27FC236}">
                <a16:creationId xmlns:a16="http://schemas.microsoft.com/office/drawing/2014/main" id="{C54CE062-7CDB-4AB7-B86E-461B22E7F450}"/>
              </a:ext>
            </a:extLst>
          </p:cNvPr>
          <p:cNvSpPr>
            <a:spLocks noGrp="1"/>
          </p:cNvSpPr>
          <p:nvPr>
            <p:ph type="body" sz="quarter" idx="14" hasCustomPrompt="1"/>
          </p:nvPr>
        </p:nvSpPr>
        <p:spPr>
          <a:xfrm>
            <a:off x="7062036" y="1013970"/>
            <a:ext cx="1095375" cy="481013"/>
          </a:xfrm>
        </p:spPr>
        <p:txBody>
          <a:bodyPr rtlCol="0"/>
          <a:lstStyle>
            <a:lvl1pPr marL="0" indent="0" algn="r">
              <a:buNone/>
              <a:defRPr lang="en-US" sz="2250" b="1" i="0" kern="1200" dirty="0">
                <a:solidFill>
                  <a:schemeClr val="bg2"/>
                </a:solidFill>
                <a:latin typeface="+mn-lt"/>
                <a:ea typeface="+mn-ea"/>
                <a:cs typeface="+mn-cs"/>
              </a:defRPr>
            </a:lvl1pPr>
          </a:lstStyle>
          <a:p>
            <a:pPr lvl="0" rtl="0"/>
            <a:r>
              <a:rPr lang="fi-FI" noProof="0"/>
              <a:t>20XX</a:t>
            </a:r>
          </a:p>
        </p:txBody>
      </p:sp>
    </p:spTree>
    <p:extLst>
      <p:ext uri="{BB962C8B-B14F-4D97-AF65-F5344CB8AC3E}">
        <p14:creationId xmlns:p14="http://schemas.microsoft.com/office/powerpoint/2010/main" val="36948125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D81B98-4F10-A2CC-1FBE-26665E6D3A96}"/>
              </a:ext>
            </a:extLst>
          </p:cNvPr>
          <p:cNvSpPr>
            <a:spLocks noGrp="1"/>
          </p:cNvSpPr>
          <p:nvPr>
            <p:ph type="ctrTitle"/>
          </p:nvPr>
        </p:nvSpPr>
        <p:spPr>
          <a:xfrm>
            <a:off x="1143000" y="1122363"/>
            <a:ext cx="6858000" cy="2387600"/>
          </a:xfrm>
        </p:spPr>
        <p:txBody>
          <a:bodyPr anchor="b"/>
          <a:lstStyle>
            <a:lvl1pPr algn="ctr">
              <a:defRPr sz="4500"/>
            </a:lvl1pPr>
          </a:lstStyle>
          <a:p>
            <a:r>
              <a:rPr lang="fi-FI"/>
              <a:t>Muokkaa ots. perustyyl. napsautt.</a:t>
            </a:r>
          </a:p>
        </p:txBody>
      </p:sp>
      <p:sp>
        <p:nvSpPr>
          <p:cNvPr id="3" name="Alaotsikko 2">
            <a:extLst>
              <a:ext uri="{FF2B5EF4-FFF2-40B4-BE49-F238E27FC236}">
                <a16:creationId xmlns:a16="http://schemas.microsoft.com/office/drawing/2014/main" id="{90B981CE-E07F-0AFF-76DE-02E502E1484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E110F7E3-EB34-2566-D742-5DAF8562A221}"/>
              </a:ext>
            </a:extLst>
          </p:cNvPr>
          <p:cNvSpPr>
            <a:spLocks noGrp="1"/>
          </p:cNvSpPr>
          <p:nvPr>
            <p:ph type="dt" sz="half" idx="10"/>
          </p:nvPr>
        </p:nvSpPr>
        <p:spPr/>
        <p:txBody>
          <a:bodyPr/>
          <a:lstStyle/>
          <a:p>
            <a:fld id="{D599E9CA-46B5-4B04-9F92-637FD3BC0A1A}" type="datetimeFigureOut">
              <a:rPr lang="fi-FI" smtClean="0"/>
              <a:t>17.6.2026</a:t>
            </a:fld>
            <a:endParaRPr lang="fi-FI"/>
          </a:p>
        </p:txBody>
      </p:sp>
      <p:sp>
        <p:nvSpPr>
          <p:cNvPr id="5" name="Alatunnisteen paikkamerkki 4">
            <a:extLst>
              <a:ext uri="{FF2B5EF4-FFF2-40B4-BE49-F238E27FC236}">
                <a16:creationId xmlns:a16="http://schemas.microsoft.com/office/drawing/2014/main" id="{505CD9E6-87AC-08E6-09B2-B91F08522DF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E34FE22-861A-36B0-7A25-5CDED403478F}"/>
              </a:ext>
            </a:extLst>
          </p:cNvPr>
          <p:cNvSpPr>
            <a:spLocks noGrp="1"/>
          </p:cNvSpPr>
          <p:nvPr>
            <p:ph type="sldNum" sz="quarter" idx="12"/>
          </p:nvPr>
        </p:nvSpPr>
        <p:spPr/>
        <p:txBody>
          <a:bodyPr/>
          <a:lstStyle/>
          <a:p>
            <a:fld id="{99936F53-7C53-4B85-8160-209066FD79AF}" type="slidenum">
              <a:rPr lang="fi-FI" smtClean="0"/>
              <a:t>‹#›</a:t>
            </a:fld>
            <a:endParaRPr lang="fi-FI"/>
          </a:p>
        </p:txBody>
      </p:sp>
    </p:spTree>
    <p:extLst>
      <p:ext uri="{BB962C8B-B14F-4D97-AF65-F5344CB8AC3E}">
        <p14:creationId xmlns:p14="http://schemas.microsoft.com/office/powerpoint/2010/main" val="410975220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cSld name="5_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5586B75A-687E-405C-8A0B-8D00578BA2C3}" type="datetimeFigureOut">
              <a:rPr lang="en-US" dirty="0"/>
              <a:pPr/>
              <a:t>6/17/26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26079769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5_Osan ylätunnis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Suorakulmio 16">
            <a:extLst>
              <a:ext uri="{FF2B5EF4-FFF2-40B4-BE49-F238E27FC236}">
                <a16:creationId xmlns:a16="http://schemas.microsoft.com/office/drawing/2014/main" id="{DCC8FE21-4B79-46A0-A2D5-AA64AFC61971}"/>
              </a:ext>
            </a:extLst>
          </p:cNvPr>
          <p:cNvSpPr/>
          <p:nvPr userDrawn="1"/>
        </p:nvSpPr>
        <p:spPr>
          <a:xfrm>
            <a:off x="4572000" y="0"/>
            <a:ext cx="4572000" cy="6858000"/>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 name="Otsikko 1">
            <a:extLst>
              <a:ext uri="{FF2B5EF4-FFF2-40B4-BE49-F238E27FC236}">
                <a16:creationId xmlns:a16="http://schemas.microsoft.com/office/drawing/2014/main" id="{AF248368-1908-4FA2-8871-C97A5210E96D}"/>
              </a:ext>
            </a:extLst>
          </p:cNvPr>
          <p:cNvSpPr>
            <a:spLocks noGrp="1"/>
          </p:cNvSpPr>
          <p:nvPr>
            <p:ph type="title" hasCustomPrompt="1"/>
          </p:nvPr>
        </p:nvSpPr>
        <p:spPr>
          <a:xfrm>
            <a:off x="1145640" y="1700327"/>
            <a:ext cx="3107666" cy="1536580"/>
          </a:xfrm>
        </p:spPr>
        <p:txBody>
          <a:bodyPr rtlCol="0"/>
          <a:lstStyle>
            <a:lvl1pPr>
              <a:defRPr>
                <a:gradFill flip="none" rotWithShape="1">
                  <a:gsLst>
                    <a:gs pos="0">
                      <a:schemeClr val="bg2"/>
                    </a:gs>
                    <a:gs pos="100000">
                      <a:schemeClr val="accent1"/>
                    </a:gs>
                  </a:gsLst>
                  <a:lin ang="0" scaled="1"/>
                  <a:tileRect/>
                </a:gradFill>
              </a:defRPr>
            </a:lvl1pPr>
          </a:lstStyle>
          <a:p>
            <a:pPr rtl="0"/>
            <a:r>
              <a:rPr lang="fi-FI" noProof="0"/>
              <a:t>OSA</a:t>
            </a:r>
            <a:br>
              <a:rPr lang="fi-FI" noProof="0"/>
            </a:br>
            <a:r>
              <a:rPr lang="fi-FI" noProof="0"/>
              <a:t>EROTINDIA</a:t>
            </a:r>
          </a:p>
        </p:txBody>
      </p:sp>
      <p:sp>
        <p:nvSpPr>
          <p:cNvPr id="4" name="Päivämäärän paikkamerkki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E4AD3BE6-F3A3-4E43-ADAA-8D873B91458B}" type="datetime1">
              <a:rPr lang="fi-FI" noProof="0" smtClean="0"/>
              <a:t>17.6.2026</a:t>
            </a:fld>
            <a:endParaRPr lang="fi-FI" noProof="0"/>
          </a:p>
        </p:txBody>
      </p:sp>
      <p:sp>
        <p:nvSpPr>
          <p:cNvPr id="5" name="Alatunnisteen paikkamerkki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lvl1pPr>
              <a:defRPr>
                <a:solidFill>
                  <a:schemeClr val="accent1"/>
                </a:solidFill>
              </a:defRPr>
            </a:lvl1pPr>
          </a:lstStyle>
          <a:p>
            <a:pPr rtl="0"/>
            <a:r>
              <a:rPr lang="fi-FI" noProof="0"/>
              <a:t>Esityksen otsikko</a:t>
            </a:r>
          </a:p>
        </p:txBody>
      </p:sp>
      <p:sp>
        <p:nvSpPr>
          <p:cNvPr id="6" name="Dian numeron paikkamerkki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fi-FI" noProof="0" smtClean="0"/>
              <a:t>‹#›</a:t>
            </a:fld>
            <a:endParaRPr lang="fi-FI" noProof="0"/>
          </a:p>
        </p:txBody>
      </p:sp>
      <p:sp>
        <p:nvSpPr>
          <p:cNvPr id="9" name="Suorakulmio 8">
            <a:extLst>
              <a:ext uri="{FF2B5EF4-FFF2-40B4-BE49-F238E27FC236}">
                <a16:creationId xmlns:a16="http://schemas.microsoft.com/office/drawing/2014/main" id="{56D751D1-0AE0-4B49-A19D-74CA71D2C096}"/>
              </a:ext>
            </a:extLst>
          </p:cNvPr>
          <p:cNvSpPr/>
          <p:nvPr userDrawn="1"/>
        </p:nvSpPr>
        <p:spPr>
          <a:xfrm>
            <a:off x="963875" y="1941196"/>
            <a:ext cx="54000" cy="9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cxnSp>
        <p:nvCxnSpPr>
          <p:cNvPr id="10" name="Suora yhdysviiva 9">
            <a:extLst>
              <a:ext uri="{FF2B5EF4-FFF2-40B4-BE49-F238E27FC236}">
                <a16:creationId xmlns:a16="http://schemas.microsoft.com/office/drawing/2014/main" id="{D4D4EAA8-8E55-45C3-BD00-531D549BB77D}"/>
              </a:ext>
            </a:extLst>
          </p:cNvPr>
          <p:cNvCxnSpPr/>
          <p:nvPr userDrawn="1"/>
        </p:nvCxnSpPr>
        <p:spPr>
          <a:xfrm>
            <a:off x="1250056" y="3139153"/>
            <a:ext cx="473202"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Alaotsikko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1145640" y="3279799"/>
            <a:ext cx="3107666" cy="692595"/>
          </a:xfrm>
        </p:spPr>
        <p:txBody>
          <a:bodyPr rtlCol="0">
            <a:normAutofit/>
          </a:bodyPr>
          <a:lstStyle>
            <a:lvl1pPr marL="0" indent="0" algn="l">
              <a:buNone/>
              <a:defRPr sz="1875" b="1" i="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i-FI" noProof="0"/>
              <a:t>Dian alaotsikko</a:t>
            </a:r>
          </a:p>
        </p:txBody>
      </p:sp>
      <p:cxnSp>
        <p:nvCxnSpPr>
          <p:cNvPr id="13" name="Suora yhdysviiva 12">
            <a:extLst>
              <a:ext uri="{FF2B5EF4-FFF2-40B4-BE49-F238E27FC236}">
                <a16:creationId xmlns:a16="http://schemas.microsoft.com/office/drawing/2014/main" id="{F83713E2-6BCF-4CEB-A9B2-A0F540060B9B}"/>
              </a:ext>
            </a:extLst>
          </p:cNvPr>
          <p:cNvCxnSpPr>
            <a:cxnSpLocks/>
          </p:cNvCxnSpPr>
          <p:nvPr userDrawn="1"/>
        </p:nvCxnSpPr>
        <p:spPr>
          <a:xfrm>
            <a:off x="8393076" y="800959"/>
            <a:ext cx="750925"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kstin paikkamerkki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8312687" y="837333"/>
            <a:ext cx="458079" cy="328893"/>
          </a:xfrm>
        </p:spPr>
        <p:txBody>
          <a:bodyPr rtlCol="0">
            <a:normAutofit/>
          </a:bodyPr>
          <a:lstStyle>
            <a:lvl1pPr marL="0" indent="0" algn="l">
              <a:buNone/>
              <a:defRPr sz="900" i="1">
                <a:solidFill>
                  <a:schemeClr val="tx2"/>
                </a:solidFill>
              </a:defRPr>
            </a:lvl1pPr>
          </a:lstStyle>
          <a:p>
            <a:pPr lvl="0" rtl="0"/>
            <a:r>
              <a:rPr lang="fi-FI" noProof="0"/>
              <a:t>20XX</a:t>
            </a:r>
          </a:p>
        </p:txBody>
      </p:sp>
      <p:cxnSp>
        <p:nvCxnSpPr>
          <p:cNvPr id="18" name="Suora yhdysviiva 17">
            <a:extLst>
              <a:ext uri="{FF2B5EF4-FFF2-40B4-BE49-F238E27FC236}">
                <a16:creationId xmlns:a16="http://schemas.microsoft.com/office/drawing/2014/main" id="{DB2A467A-5EC5-4E43-861E-F15D1E487F6D}"/>
              </a:ext>
            </a:extLst>
          </p:cNvPr>
          <p:cNvCxnSpPr>
            <a:cxnSpLocks/>
          </p:cNvCxnSpPr>
          <p:nvPr userDrawn="1"/>
        </p:nvCxnSpPr>
        <p:spPr>
          <a:xfrm>
            <a:off x="0" y="6168360"/>
            <a:ext cx="132359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uora yhdysviiva 18">
            <a:extLst>
              <a:ext uri="{FF2B5EF4-FFF2-40B4-BE49-F238E27FC236}">
                <a16:creationId xmlns:a16="http://schemas.microsoft.com/office/drawing/2014/main" id="{5FCDC761-E078-4116-B4FD-B0C88CDEB3DB}"/>
              </a:ext>
            </a:extLst>
          </p:cNvPr>
          <p:cNvCxnSpPr>
            <a:cxnSpLocks/>
          </p:cNvCxnSpPr>
          <p:nvPr userDrawn="1"/>
        </p:nvCxnSpPr>
        <p:spPr>
          <a:xfrm rot="16200000">
            <a:off x="8468575"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5932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AAED808B-6626-4CAF-9785-D89AC72D7D9C}" type="datetimeFigureOut">
              <a:rPr lang="fi-FI">
                <a:solidFill>
                  <a:prstClr val="black">
                    <a:tint val="75000"/>
                  </a:prstClr>
                </a:solidFill>
              </a:rPr>
              <a:pPr>
                <a:defRPr/>
              </a:pPr>
              <a:t>17.6.2026</a:t>
            </a:fld>
            <a:endParaRPr lang="fi-FI">
              <a:solidFill>
                <a:prstClr val="black">
                  <a:tint val="75000"/>
                </a:prstClr>
              </a:solidFill>
            </a:endParaRPr>
          </a:p>
        </p:txBody>
      </p:sp>
      <p:sp>
        <p:nvSpPr>
          <p:cNvPr id="8"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9" name="Dian numeron paikkamerkki 5"/>
          <p:cNvSpPr>
            <a:spLocks noGrp="1"/>
          </p:cNvSpPr>
          <p:nvPr>
            <p:ph type="sldNum" sz="quarter" idx="12"/>
          </p:nvPr>
        </p:nvSpPr>
        <p:spPr/>
        <p:txBody>
          <a:bodyPr/>
          <a:lstStyle>
            <a:lvl1pPr>
              <a:defRPr/>
            </a:lvl1pPr>
          </a:lstStyle>
          <a:p>
            <a:pPr>
              <a:defRPr/>
            </a:pPr>
            <a:fld id="{48377880-A376-4C0A-B550-6973F27F2EEB}" type="slidenum">
              <a:rPr lang="fi-FI" altLang="fi-FI"/>
              <a:pPr>
                <a:defRPr/>
              </a:pPr>
              <a:t>‹#›</a:t>
            </a:fld>
            <a:endParaRPr lang="fi-FI" altLang="fi-FI"/>
          </a:p>
        </p:txBody>
      </p:sp>
    </p:spTree>
    <p:extLst>
      <p:ext uri="{BB962C8B-B14F-4D97-AF65-F5344CB8AC3E}">
        <p14:creationId xmlns:p14="http://schemas.microsoft.com/office/powerpoint/2010/main" val="423831121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Otsikko ja sisältö">
    <p:spTree>
      <p:nvGrpSpPr>
        <p:cNvPr id="1" name=""/>
        <p:cNvGrpSpPr/>
        <p:nvPr/>
      </p:nvGrpSpPr>
      <p:grpSpPr>
        <a:xfrm>
          <a:off x="0" y="0"/>
          <a:ext cx="0" cy="0"/>
          <a:chOff x="0" y="0"/>
          <a:chExt cx="0" cy="0"/>
        </a:xfrm>
      </p:grpSpPr>
      <p:sp>
        <p:nvSpPr>
          <p:cNvPr id="17" name="Suorakulmio 16">
            <a:extLst>
              <a:ext uri="{FF2B5EF4-FFF2-40B4-BE49-F238E27FC236}">
                <a16:creationId xmlns:a16="http://schemas.microsoft.com/office/drawing/2014/main" id="{DCC8FE21-4B79-46A0-A2D5-AA64AFC61971}"/>
              </a:ext>
            </a:extLst>
          </p:cNvPr>
          <p:cNvSpPr/>
          <p:nvPr userDrawn="1"/>
        </p:nvSpPr>
        <p:spPr>
          <a:xfrm>
            <a:off x="0" y="5532438"/>
            <a:ext cx="9144000" cy="1325563"/>
          </a:xfrm>
          <a:prstGeom prst="rect">
            <a:avLst/>
          </a:prstGeom>
          <a:gradFill flip="none" rotWithShape="1">
            <a:gsLst>
              <a:gs pos="0">
                <a:schemeClr val="bg2">
                  <a:alpha val="85000"/>
                </a:schemeClr>
              </a:gs>
              <a:gs pos="100000">
                <a:schemeClr val="accent1">
                  <a:alpha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sp>
        <p:nvSpPr>
          <p:cNvPr id="2" name="Otsikko 1">
            <a:extLst>
              <a:ext uri="{FF2B5EF4-FFF2-40B4-BE49-F238E27FC236}">
                <a16:creationId xmlns:a16="http://schemas.microsoft.com/office/drawing/2014/main" id="{AF248368-1908-4FA2-8871-C97A5210E96D}"/>
              </a:ext>
            </a:extLst>
          </p:cNvPr>
          <p:cNvSpPr>
            <a:spLocks noGrp="1"/>
          </p:cNvSpPr>
          <p:nvPr>
            <p:ph type="title" hasCustomPrompt="1"/>
          </p:nvPr>
        </p:nvSpPr>
        <p:spPr>
          <a:xfrm>
            <a:off x="697231" y="458920"/>
            <a:ext cx="7478369" cy="1325563"/>
          </a:xfrm>
        </p:spPr>
        <p:txBody>
          <a:bodyPr rtlCol="0"/>
          <a:lstStyle>
            <a:lvl1pPr>
              <a:defRPr>
                <a:gradFill>
                  <a:gsLst>
                    <a:gs pos="0">
                      <a:schemeClr val="bg2"/>
                    </a:gs>
                    <a:gs pos="100000">
                      <a:schemeClr val="accent1"/>
                    </a:gs>
                  </a:gsLst>
                  <a:lin ang="0" scaled="1"/>
                </a:gradFill>
              </a:defRPr>
            </a:lvl1pPr>
          </a:lstStyle>
          <a:p>
            <a:pPr rtl="0"/>
            <a:r>
              <a:rPr lang="fi-FI" noProof="0"/>
              <a:t>SISÄLTÖDIA</a:t>
            </a:r>
          </a:p>
        </p:txBody>
      </p:sp>
      <p:sp>
        <p:nvSpPr>
          <p:cNvPr id="3" name="Sisällön paikkamerkki 2">
            <a:extLst>
              <a:ext uri="{FF2B5EF4-FFF2-40B4-BE49-F238E27FC236}">
                <a16:creationId xmlns:a16="http://schemas.microsoft.com/office/drawing/2014/main" id="{CA18B931-E896-4471-A71A-819D3B682920}"/>
              </a:ext>
            </a:extLst>
          </p:cNvPr>
          <p:cNvSpPr>
            <a:spLocks noGrp="1"/>
          </p:cNvSpPr>
          <p:nvPr>
            <p:ph idx="1"/>
          </p:nvPr>
        </p:nvSpPr>
        <p:spPr>
          <a:xfrm>
            <a:off x="697231" y="3133485"/>
            <a:ext cx="7886700" cy="2427923"/>
          </a:xfrm>
        </p:spPr>
        <p:txBody>
          <a:bodyPr rtlCol="0">
            <a:normAutofit/>
          </a:bodyPr>
          <a:lstStyle>
            <a:lvl1pPr marL="0" indent="0">
              <a:lnSpc>
                <a:spcPct val="100000"/>
              </a:lnSpc>
              <a:spcBef>
                <a:spcPts val="450"/>
              </a:spcBef>
              <a:buNone/>
              <a:defRPr sz="1200" i="0">
                <a:solidFill>
                  <a:schemeClr val="tx1">
                    <a:lumMod val="75000"/>
                    <a:lumOff val="25000"/>
                  </a:schemeClr>
                </a:solidFill>
              </a:defRPr>
            </a:lvl1pPr>
            <a:lvl2pPr marL="342900" indent="0">
              <a:buNone/>
              <a:defRPr sz="1350" i="1">
                <a:solidFill>
                  <a:schemeClr val="tx1">
                    <a:lumMod val="75000"/>
                    <a:lumOff val="25000"/>
                  </a:schemeClr>
                </a:solidFill>
              </a:defRPr>
            </a:lvl2pPr>
            <a:lvl3pPr marL="685800" indent="0">
              <a:buNone/>
              <a:defRPr sz="1200" i="1">
                <a:solidFill>
                  <a:schemeClr val="tx1">
                    <a:lumMod val="75000"/>
                    <a:lumOff val="25000"/>
                  </a:schemeClr>
                </a:solidFill>
              </a:defRPr>
            </a:lvl3pPr>
            <a:lvl4pPr marL="1028700" indent="0">
              <a:buNone/>
              <a:defRPr sz="1050" i="1">
                <a:solidFill>
                  <a:schemeClr val="tx1">
                    <a:lumMod val="75000"/>
                    <a:lumOff val="25000"/>
                  </a:schemeClr>
                </a:solidFill>
              </a:defRPr>
            </a:lvl4pPr>
            <a:lvl5pPr marL="1371600" indent="0">
              <a:buNone/>
              <a:defRPr sz="1050" i="1">
                <a:solidFill>
                  <a:schemeClr val="tx1">
                    <a:lumMod val="75000"/>
                    <a:lumOff val="25000"/>
                  </a:schemeClr>
                </a:solidFill>
              </a:defRPr>
            </a:lvl5pPr>
          </a:lstStyle>
          <a:p>
            <a:pPr lvl="0" rtl="0"/>
            <a:r>
              <a:rPr lang="fi-FI" noProof="0"/>
              <a:t>Muokkaa tekstin perustyylejä napsauttamalla</a:t>
            </a:r>
          </a:p>
        </p:txBody>
      </p:sp>
      <p:sp>
        <p:nvSpPr>
          <p:cNvPr id="4" name="Päivämäärän paikkamerkki 3">
            <a:extLst>
              <a:ext uri="{FF2B5EF4-FFF2-40B4-BE49-F238E27FC236}">
                <a16:creationId xmlns:a16="http://schemas.microsoft.com/office/drawing/2014/main" id="{D269E74E-E12F-474D-8520-0AAEE930510D}"/>
              </a:ext>
            </a:extLst>
          </p:cNvPr>
          <p:cNvSpPr>
            <a:spLocks noGrp="1"/>
          </p:cNvSpPr>
          <p:nvPr>
            <p:ph type="dt" sz="half" idx="10"/>
          </p:nvPr>
        </p:nvSpPr>
        <p:spPr/>
        <p:txBody>
          <a:bodyPr rtlCol="0"/>
          <a:lstStyle/>
          <a:p>
            <a:pPr rtl="0"/>
            <a:fld id="{EA4F2B70-1696-4043-BDBC-53136E88B269}" type="datetime1">
              <a:rPr lang="fi-FI" noProof="0" smtClean="0"/>
              <a:t>17.6.2026</a:t>
            </a:fld>
            <a:endParaRPr lang="fi-FI" noProof="0"/>
          </a:p>
        </p:txBody>
      </p:sp>
      <p:sp>
        <p:nvSpPr>
          <p:cNvPr id="5" name="Alatunnisteen paikkamerkki 4">
            <a:extLst>
              <a:ext uri="{FF2B5EF4-FFF2-40B4-BE49-F238E27FC236}">
                <a16:creationId xmlns:a16="http://schemas.microsoft.com/office/drawing/2014/main" id="{B9568C84-3A49-4E3F-B2E7-4CE5D636B8CB}"/>
              </a:ext>
            </a:extLst>
          </p:cNvPr>
          <p:cNvSpPr>
            <a:spLocks noGrp="1"/>
          </p:cNvSpPr>
          <p:nvPr>
            <p:ph type="ftr" sz="quarter" idx="11"/>
          </p:nvPr>
        </p:nvSpPr>
        <p:spPr/>
        <p:txBody>
          <a:bodyPr rtlCol="0"/>
          <a:lstStyle/>
          <a:p>
            <a:pPr rtl="0"/>
            <a:r>
              <a:rPr lang="fi-FI" noProof="0"/>
              <a:t>Esityksen otsikko</a:t>
            </a:r>
          </a:p>
        </p:txBody>
      </p:sp>
      <p:sp>
        <p:nvSpPr>
          <p:cNvPr id="6" name="Dian numeron paikkamerkki 5">
            <a:extLst>
              <a:ext uri="{FF2B5EF4-FFF2-40B4-BE49-F238E27FC236}">
                <a16:creationId xmlns:a16="http://schemas.microsoft.com/office/drawing/2014/main" id="{A0980AB7-46B3-4911-A879-10A547487050}"/>
              </a:ext>
            </a:extLst>
          </p:cNvPr>
          <p:cNvSpPr>
            <a:spLocks noGrp="1"/>
          </p:cNvSpPr>
          <p:nvPr>
            <p:ph type="sldNum" sz="quarter" idx="12"/>
          </p:nvPr>
        </p:nvSpPr>
        <p:spPr/>
        <p:txBody>
          <a:bodyPr rtlCol="0"/>
          <a:lstStyle/>
          <a:p>
            <a:pPr rtl="0"/>
            <a:fld id="{95CBEC59-7FF9-4688-98DF-89832A0C9025}" type="slidenum">
              <a:rPr lang="fi-FI" noProof="0" smtClean="0"/>
              <a:t>‹#›</a:t>
            </a:fld>
            <a:endParaRPr lang="fi-FI" noProof="0"/>
          </a:p>
        </p:txBody>
      </p:sp>
      <p:sp>
        <p:nvSpPr>
          <p:cNvPr id="9" name="Suorakulmio 8">
            <a:extLst>
              <a:ext uri="{FF2B5EF4-FFF2-40B4-BE49-F238E27FC236}">
                <a16:creationId xmlns:a16="http://schemas.microsoft.com/office/drawing/2014/main" id="{56D751D1-0AE0-4B49-A19D-74CA71D2C096}"/>
              </a:ext>
            </a:extLst>
          </p:cNvPr>
          <p:cNvSpPr/>
          <p:nvPr userDrawn="1"/>
        </p:nvSpPr>
        <p:spPr>
          <a:xfrm>
            <a:off x="515467" y="0"/>
            <a:ext cx="54000" cy="12710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noProof="0"/>
          </a:p>
        </p:txBody>
      </p:sp>
      <p:cxnSp>
        <p:nvCxnSpPr>
          <p:cNvPr id="10" name="Suora yhdysviiva 9">
            <a:extLst>
              <a:ext uri="{FF2B5EF4-FFF2-40B4-BE49-F238E27FC236}">
                <a16:creationId xmlns:a16="http://schemas.microsoft.com/office/drawing/2014/main" id="{D4D4EAA8-8E55-45C3-BD00-531D549BB77D}"/>
              </a:ext>
            </a:extLst>
          </p:cNvPr>
          <p:cNvCxnSpPr/>
          <p:nvPr userDrawn="1"/>
        </p:nvCxnSpPr>
        <p:spPr>
          <a:xfrm>
            <a:off x="801647" y="1528464"/>
            <a:ext cx="47320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Alaotsikko 2">
            <a:extLst>
              <a:ext uri="{FF2B5EF4-FFF2-40B4-BE49-F238E27FC236}">
                <a16:creationId xmlns:a16="http://schemas.microsoft.com/office/drawing/2014/main" id="{126D1C29-9D03-4CB6-B17E-D7DC93295F21}"/>
              </a:ext>
            </a:extLst>
          </p:cNvPr>
          <p:cNvSpPr>
            <a:spLocks noGrp="1"/>
          </p:cNvSpPr>
          <p:nvPr>
            <p:ph type="subTitle" idx="13" hasCustomPrompt="1"/>
          </p:nvPr>
        </p:nvSpPr>
        <p:spPr>
          <a:xfrm>
            <a:off x="697231" y="1669111"/>
            <a:ext cx="7478369" cy="692595"/>
          </a:xfrm>
        </p:spPr>
        <p:txBody>
          <a:bodyPr rtlCol="0">
            <a:normAutofit/>
          </a:bodyPr>
          <a:lstStyle>
            <a:lvl1pPr marL="0" indent="0" algn="l">
              <a:buNone/>
              <a:defRPr sz="1875" b="1" i="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i-FI" noProof="0"/>
              <a:t>Dian alaotsikko</a:t>
            </a:r>
          </a:p>
        </p:txBody>
      </p:sp>
      <p:cxnSp>
        <p:nvCxnSpPr>
          <p:cNvPr id="13" name="Suora yhdysviiva 12">
            <a:extLst>
              <a:ext uri="{FF2B5EF4-FFF2-40B4-BE49-F238E27FC236}">
                <a16:creationId xmlns:a16="http://schemas.microsoft.com/office/drawing/2014/main" id="{F83713E2-6BCF-4CEB-A9B2-A0F540060B9B}"/>
              </a:ext>
            </a:extLst>
          </p:cNvPr>
          <p:cNvCxnSpPr>
            <a:cxnSpLocks/>
          </p:cNvCxnSpPr>
          <p:nvPr userDrawn="1"/>
        </p:nvCxnSpPr>
        <p:spPr>
          <a:xfrm>
            <a:off x="8393076" y="800959"/>
            <a:ext cx="750925"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kstin paikkamerkki 15">
            <a:extLst>
              <a:ext uri="{FF2B5EF4-FFF2-40B4-BE49-F238E27FC236}">
                <a16:creationId xmlns:a16="http://schemas.microsoft.com/office/drawing/2014/main" id="{557CF87C-3640-450C-B0F1-EAD216661178}"/>
              </a:ext>
            </a:extLst>
          </p:cNvPr>
          <p:cNvSpPr>
            <a:spLocks noGrp="1"/>
          </p:cNvSpPr>
          <p:nvPr>
            <p:ph type="body" sz="quarter" idx="14" hasCustomPrompt="1"/>
          </p:nvPr>
        </p:nvSpPr>
        <p:spPr>
          <a:xfrm>
            <a:off x="8312687" y="837333"/>
            <a:ext cx="458079" cy="328893"/>
          </a:xfrm>
        </p:spPr>
        <p:txBody>
          <a:bodyPr rtlCol="0">
            <a:normAutofit/>
          </a:bodyPr>
          <a:lstStyle>
            <a:lvl1pPr marL="0" indent="0" algn="l">
              <a:buNone/>
              <a:defRPr sz="900" i="1">
                <a:solidFill>
                  <a:schemeClr val="accent1"/>
                </a:solidFill>
              </a:defRPr>
            </a:lvl1pPr>
          </a:lstStyle>
          <a:p>
            <a:pPr lvl="0" rtl="0"/>
            <a:r>
              <a:rPr lang="fi-FI" noProof="0"/>
              <a:t>20XX</a:t>
            </a:r>
          </a:p>
        </p:txBody>
      </p:sp>
      <p:cxnSp>
        <p:nvCxnSpPr>
          <p:cNvPr id="18" name="Suora yhdysviiva 17">
            <a:extLst>
              <a:ext uri="{FF2B5EF4-FFF2-40B4-BE49-F238E27FC236}">
                <a16:creationId xmlns:a16="http://schemas.microsoft.com/office/drawing/2014/main" id="{DB2A467A-5EC5-4E43-861E-F15D1E487F6D}"/>
              </a:ext>
            </a:extLst>
          </p:cNvPr>
          <p:cNvCxnSpPr>
            <a:cxnSpLocks/>
          </p:cNvCxnSpPr>
          <p:nvPr userDrawn="1"/>
        </p:nvCxnSpPr>
        <p:spPr>
          <a:xfrm>
            <a:off x="0" y="6168360"/>
            <a:ext cx="132359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uora yhdysviiva 18">
            <a:extLst>
              <a:ext uri="{FF2B5EF4-FFF2-40B4-BE49-F238E27FC236}">
                <a16:creationId xmlns:a16="http://schemas.microsoft.com/office/drawing/2014/main" id="{5FCDC761-E078-4116-B4FD-B0C88CDEB3DB}"/>
              </a:ext>
            </a:extLst>
          </p:cNvPr>
          <p:cNvCxnSpPr>
            <a:cxnSpLocks/>
          </p:cNvCxnSpPr>
          <p:nvPr userDrawn="1"/>
        </p:nvCxnSpPr>
        <p:spPr>
          <a:xfrm rot="16200000">
            <a:off x="8468575" y="6579108"/>
            <a:ext cx="55778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767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2EA6948C-3E2E-4E81-AD15-BC99A745C932}" type="datetimeFigureOut">
              <a:rPr lang="fi-FI">
                <a:solidFill>
                  <a:prstClr val="black">
                    <a:tint val="75000"/>
                  </a:prstClr>
                </a:solidFill>
              </a:rPr>
              <a:pPr>
                <a:defRPr/>
              </a:pPr>
              <a:t>17.6.2026</a:t>
            </a:fld>
            <a:endParaRPr lang="fi-FI">
              <a:solidFill>
                <a:prstClr val="black">
                  <a:tint val="75000"/>
                </a:prstClr>
              </a:solidFill>
            </a:endParaRPr>
          </a:p>
        </p:txBody>
      </p:sp>
      <p:sp>
        <p:nvSpPr>
          <p:cNvPr id="4"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5" name="Dian numeron paikkamerkki 5"/>
          <p:cNvSpPr>
            <a:spLocks noGrp="1"/>
          </p:cNvSpPr>
          <p:nvPr>
            <p:ph type="sldNum" sz="quarter" idx="12"/>
          </p:nvPr>
        </p:nvSpPr>
        <p:spPr/>
        <p:txBody>
          <a:bodyPr/>
          <a:lstStyle>
            <a:lvl1pPr>
              <a:defRPr/>
            </a:lvl1pPr>
          </a:lstStyle>
          <a:p>
            <a:pPr>
              <a:defRPr/>
            </a:pPr>
            <a:fld id="{FD78DDFD-99E4-4EB7-A458-59D15BF83931}" type="slidenum">
              <a:rPr lang="fi-FI" altLang="fi-FI"/>
              <a:pPr>
                <a:defRPr/>
              </a:pPr>
              <a:t>‹#›</a:t>
            </a:fld>
            <a:endParaRPr lang="fi-FI" altLang="fi-FI"/>
          </a:p>
        </p:txBody>
      </p:sp>
    </p:spTree>
    <p:extLst>
      <p:ext uri="{BB962C8B-B14F-4D97-AF65-F5344CB8AC3E}">
        <p14:creationId xmlns:p14="http://schemas.microsoft.com/office/powerpoint/2010/main" val="1728036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691E859F-9978-4A94-A07D-9CCA5A648AF1}" type="datetimeFigureOut">
              <a:rPr lang="fi-FI">
                <a:solidFill>
                  <a:prstClr val="black">
                    <a:tint val="75000"/>
                  </a:prstClr>
                </a:solidFill>
              </a:rPr>
              <a:pPr>
                <a:defRPr/>
              </a:pPr>
              <a:t>17.6.2026</a:t>
            </a:fld>
            <a:endParaRPr lang="fi-FI">
              <a:solidFill>
                <a:prstClr val="black">
                  <a:tint val="75000"/>
                </a:prstClr>
              </a:solidFill>
            </a:endParaRPr>
          </a:p>
        </p:txBody>
      </p:sp>
      <p:sp>
        <p:nvSpPr>
          <p:cNvPr id="3"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4" name="Dian numeron paikkamerkki 5"/>
          <p:cNvSpPr>
            <a:spLocks noGrp="1"/>
          </p:cNvSpPr>
          <p:nvPr>
            <p:ph type="sldNum" sz="quarter" idx="12"/>
          </p:nvPr>
        </p:nvSpPr>
        <p:spPr/>
        <p:txBody>
          <a:bodyPr/>
          <a:lstStyle>
            <a:lvl1pPr>
              <a:defRPr/>
            </a:lvl1pPr>
          </a:lstStyle>
          <a:p>
            <a:pPr>
              <a:defRPr/>
            </a:pPr>
            <a:fld id="{1AC87D01-B7C3-4BF0-8083-4AF40DCC3B82}" type="slidenum">
              <a:rPr lang="fi-FI" altLang="fi-FI"/>
              <a:pPr>
                <a:defRPr/>
              </a:pPr>
              <a:t>‹#›</a:t>
            </a:fld>
            <a:endParaRPr lang="fi-FI" altLang="fi-FI"/>
          </a:p>
        </p:txBody>
      </p:sp>
    </p:spTree>
    <p:extLst>
      <p:ext uri="{BB962C8B-B14F-4D97-AF65-F5344CB8AC3E}">
        <p14:creationId xmlns:p14="http://schemas.microsoft.com/office/powerpoint/2010/main" val="2359395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409C3712-6C21-4995-ACCD-0EACA8ACB97E}" type="datetimeFigureOut">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F3D15BF6-E8C4-4F13-AAC3-6E0E79EA4C0A}" type="slidenum">
              <a:rPr lang="fi-FI" altLang="fi-FI"/>
              <a:pPr>
                <a:defRPr/>
              </a:pPr>
              <a:t>‹#›</a:t>
            </a:fld>
            <a:endParaRPr lang="fi-FI" altLang="fi-FI"/>
          </a:p>
        </p:txBody>
      </p:sp>
    </p:spTree>
    <p:extLst>
      <p:ext uri="{BB962C8B-B14F-4D97-AF65-F5344CB8AC3E}">
        <p14:creationId xmlns:p14="http://schemas.microsoft.com/office/powerpoint/2010/main" val="339943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F9766FB-895E-4001-8060-105FF2464004}"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BD92A12E-B41F-4513-AE04-E640526D1169}" type="slidenum">
              <a:rPr lang="fi-FI" altLang="fi-FI"/>
              <a:pPr>
                <a:defRPr/>
              </a:pPr>
              <a:t>‹#›</a:t>
            </a:fld>
            <a:endParaRPr lang="fi-FI" altLang="fi-FI"/>
          </a:p>
        </p:txBody>
      </p:sp>
    </p:spTree>
    <p:extLst>
      <p:ext uri="{BB962C8B-B14F-4D97-AF65-F5344CB8AC3E}">
        <p14:creationId xmlns:p14="http://schemas.microsoft.com/office/powerpoint/2010/main" val="22850058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a:t>Lisää kuva napsauttamalla kuvaketta</a:t>
            </a:r>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B716319C-71AD-4366-A670-D054ECF31C59}" type="datetimeFigureOut">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B64AEF3D-87A2-4CDC-A4CF-8B0A10D8DABA}" type="slidenum">
              <a:rPr lang="fi-FI" altLang="fi-FI"/>
              <a:pPr>
                <a:defRPr/>
              </a:pPr>
              <a:t>‹#›</a:t>
            </a:fld>
            <a:endParaRPr lang="fi-FI" altLang="fi-FI"/>
          </a:p>
        </p:txBody>
      </p:sp>
    </p:spTree>
    <p:extLst>
      <p:ext uri="{BB962C8B-B14F-4D97-AF65-F5344CB8AC3E}">
        <p14:creationId xmlns:p14="http://schemas.microsoft.com/office/powerpoint/2010/main" val="964388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35B317D-BCAA-4D87-9F74-3504BCD2E4CC}"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63CAA700-69C4-46BB-B935-44B7F91BCA60}" type="slidenum">
              <a:rPr lang="fi-FI" altLang="fi-FI"/>
              <a:pPr>
                <a:defRPr/>
              </a:pPr>
              <a:t>‹#›</a:t>
            </a:fld>
            <a:endParaRPr lang="fi-FI" altLang="fi-FI"/>
          </a:p>
        </p:txBody>
      </p:sp>
    </p:spTree>
    <p:extLst>
      <p:ext uri="{BB962C8B-B14F-4D97-AF65-F5344CB8AC3E}">
        <p14:creationId xmlns:p14="http://schemas.microsoft.com/office/powerpoint/2010/main" val="972141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A3380BA6-D3B3-4A28-AE55-E8567A43C6D6}"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942DA1CE-1ACF-4992-9A9C-742793F8AF92}" type="slidenum">
              <a:rPr lang="fi-FI" altLang="fi-FI"/>
              <a:pPr>
                <a:defRPr/>
              </a:pPr>
              <a:t>‹#›</a:t>
            </a:fld>
            <a:endParaRPr lang="fi-FI" altLang="fi-FI"/>
          </a:p>
        </p:txBody>
      </p:sp>
    </p:spTree>
    <p:extLst>
      <p:ext uri="{BB962C8B-B14F-4D97-AF65-F5344CB8AC3E}">
        <p14:creationId xmlns:p14="http://schemas.microsoft.com/office/powerpoint/2010/main" val="3876528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Otsikko ja sisältö">
    <p:spTree>
      <p:nvGrpSpPr>
        <p:cNvPr id="1" name=""/>
        <p:cNvGrpSpPr/>
        <p:nvPr/>
      </p:nvGrpSpPr>
      <p:grpSpPr>
        <a:xfrm>
          <a:off x="0" y="0"/>
          <a:ext cx="0" cy="0"/>
          <a:chOff x="0" y="0"/>
          <a:chExt cx="0" cy="0"/>
        </a:xfrm>
      </p:grpSpPr>
      <p:sp>
        <p:nvSpPr>
          <p:cNvPr id="6" name="Otsikko 6"/>
          <p:cNvSpPr>
            <a:spLocks noGrp="1"/>
          </p:cNvSpPr>
          <p:nvPr>
            <p:ph type="title"/>
          </p:nvPr>
        </p:nvSpPr>
        <p:spPr>
          <a:xfrm>
            <a:off x="827584" y="1268760"/>
            <a:ext cx="7776864" cy="642942"/>
          </a:xfrm>
          <a:prstGeom prst="rect">
            <a:avLst/>
          </a:prstGeom>
        </p:spPr>
        <p:txBody>
          <a:bodyPr/>
          <a:lstStyle>
            <a:lvl1pPr>
              <a:defRPr sz="2250" baseline="0">
                <a:solidFill>
                  <a:schemeClr val="tx1"/>
                </a:solidFill>
              </a:defRPr>
            </a:lvl1pPr>
          </a:lstStyle>
          <a:p>
            <a:r>
              <a:rPr lang="fi-FI"/>
              <a:t>Muokkaa perustyyl. napsautt.</a:t>
            </a:r>
            <a:endParaRPr lang="fi-FI" dirty="0"/>
          </a:p>
        </p:txBody>
      </p:sp>
      <p:sp>
        <p:nvSpPr>
          <p:cNvPr id="7" name="Tekstin paikkamerkki 16"/>
          <p:cNvSpPr>
            <a:spLocks noGrp="1"/>
          </p:cNvSpPr>
          <p:nvPr>
            <p:ph type="body" sz="quarter" idx="10"/>
          </p:nvPr>
        </p:nvSpPr>
        <p:spPr>
          <a:xfrm>
            <a:off x="827585" y="2084238"/>
            <a:ext cx="7782694" cy="3937050"/>
          </a:xfrm>
          <a:prstGeom prst="rect">
            <a:avLst/>
          </a:prstGeom>
        </p:spPr>
        <p:txBody>
          <a:bodyPr/>
          <a:lstStyle>
            <a:lvl1pPr>
              <a:buClr>
                <a:schemeClr val="accent6"/>
              </a:buClr>
              <a:buFont typeface="Wingdings" pitchFamily="2" charset="2"/>
              <a:buChar char="§"/>
              <a:defRPr sz="1650" baseline="0">
                <a:solidFill>
                  <a:schemeClr val="tx1"/>
                </a:solidFill>
              </a:defRPr>
            </a:lvl1pPr>
            <a:lvl2pPr>
              <a:buNone/>
              <a:defRPr sz="1650"/>
            </a:lvl2pPr>
          </a:lstStyle>
          <a:p>
            <a:pPr lvl="0"/>
            <a:r>
              <a:rPr lang="fi-FI"/>
              <a:t>Muokkaa tekstin perustyylejä napsauttamalla</a:t>
            </a:r>
          </a:p>
        </p:txBody>
      </p:sp>
      <p:sp>
        <p:nvSpPr>
          <p:cNvPr id="4" name="Dian numeron paikkamerkki 9"/>
          <p:cNvSpPr>
            <a:spLocks noGrp="1"/>
          </p:cNvSpPr>
          <p:nvPr>
            <p:ph type="sldNum" sz="quarter" idx="11"/>
          </p:nvPr>
        </p:nvSpPr>
        <p:spPr>
          <a:xfrm>
            <a:off x="7740650" y="6356352"/>
            <a:ext cx="400050" cy="365125"/>
          </a:xfrm>
        </p:spPr>
        <p:txBody>
          <a:bodyPr/>
          <a:lstStyle>
            <a:lvl1pPr>
              <a:defRPr/>
            </a:lvl1pPr>
          </a:lstStyle>
          <a:p>
            <a:pPr fontAlgn="base">
              <a:spcBef>
                <a:spcPct val="0"/>
              </a:spcBef>
              <a:spcAft>
                <a:spcPct val="0"/>
              </a:spcAft>
              <a:defRPr/>
            </a:pPr>
            <a:fld id="{AF4D4436-EA3B-4AA5-8079-86ADB86592F5}" type="slidenum">
              <a:rPr lang="fi-FI" smtClean="0">
                <a:solidFill>
                  <a:srgbClr val="58585A"/>
                </a:solidFill>
                <a:cs typeface="Arial" panose="020B0604020202020204" pitchFamily="34" charset="0"/>
              </a:rPr>
              <a:pPr fontAlgn="base">
                <a:spcBef>
                  <a:spcPct val="0"/>
                </a:spcBef>
                <a:spcAft>
                  <a:spcPct val="0"/>
                </a:spcAft>
                <a:defRPr/>
              </a:pPr>
              <a:t>‹#›</a:t>
            </a:fld>
            <a:endParaRPr lang="fi-FI" dirty="0">
              <a:solidFill>
                <a:srgbClr val="58585A"/>
              </a:solidFill>
              <a:cs typeface="Arial" panose="020B0604020202020204" pitchFamily="34" charset="0"/>
            </a:endParaRPr>
          </a:p>
        </p:txBody>
      </p:sp>
      <p:sp>
        <p:nvSpPr>
          <p:cNvPr id="5" name="Platshållare för sidfot 4"/>
          <p:cNvSpPr>
            <a:spLocks noGrp="1"/>
          </p:cNvSpPr>
          <p:nvPr>
            <p:ph type="ftr" sz="quarter" idx="12"/>
          </p:nvPr>
        </p:nvSpPr>
        <p:spPr>
          <a:xfrm>
            <a:off x="250825" y="6357940"/>
            <a:ext cx="6357938" cy="365125"/>
          </a:xfrm>
        </p:spPr>
        <p:txBody>
          <a:bodyPr/>
          <a:lstStyle>
            <a:lvl1pPr>
              <a:defRPr dirty="0"/>
            </a:lvl1pPr>
          </a:lstStyle>
          <a:p>
            <a:pPr>
              <a:defRPr/>
            </a:pPr>
            <a:endParaRPr lang="fi-FI">
              <a:solidFill>
                <a:srgbClr val="58585A"/>
              </a:solidFill>
            </a:endParaRPr>
          </a:p>
        </p:txBody>
      </p:sp>
    </p:spTree>
    <p:extLst>
      <p:ext uri="{BB962C8B-B14F-4D97-AF65-F5344CB8AC3E}">
        <p14:creationId xmlns:p14="http://schemas.microsoft.com/office/powerpoint/2010/main" val="1867583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100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462879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5425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49684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5851329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pPr/>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521348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90CB75B2-9935-453C-92B1-15C87306B4CE}" type="datetime1">
              <a:rPr lang="fi-FI"/>
              <a:pPr>
                <a:defRPr/>
              </a:pPr>
              <a:t>17.6.2026</a:t>
            </a:fld>
            <a:endParaRPr lang="fi-FI"/>
          </a:p>
        </p:txBody>
      </p:sp>
      <p:sp>
        <p:nvSpPr>
          <p:cNvPr id="5" name="Alatunnisteen paikkamerkki 4"/>
          <p:cNvSpPr>
            <a:spLocks noGrp="1"/>
          </p:cNvSpPr>
          <p:nvPr>
            <p:ph type="ftr" sz="quarter" idx="11"/>
          </p:nvPr>
        </p:nvSpPr>
        <p:spPr/>
        <p:txBody>
          <a:bodyPr/>
          <a:lstStyle>
            <a:lvl1pPr>
              <a:defRPr/>
            </a:lvl1pPr>
          </a:lstStyle>
          <a:p>
            <a:pPr>
              <a:defRPr/>
            </a:pPr>
            <a:endParaRPr lang="fi-FI"/>
          </a:p>
        </p:txBody>
      </p:sp>
      <p:sp>
        <p:nvSpPr>
          <p:cNvPr id="6" name="Dian numeron paikkamerkki 5"/>
          <p:cNvSpPr>
            <a:spLocks noGrp="1"/>
          </p:cNvSpPr>
          <p:nvPr>
            <p:ph type="sldNum" sz="quarter" idx="12"/>
          </p:nvPr>
        </p:nvSpPr>
        <p:spPr/>
        <p:txBody>
          <a:bodyPr/>
          <a:lstStyle>
            <a:lvl1pPr>
              <a:defRPr/>
            </a:lvl1pPr>
          </a:lstStyle>
          <a:p>
            <a:pPr>
              <a:defRPr/>
            </a:pPr>
            <a:fld id="{C6434F58-D7E1-46A4-8DE7-F6FCF3A851D3}" type="slidenum">
              <a:rPr lang="fi-FI" altLang="fi-FI"/>
              <a:pPr>
                <a:defRPr/>
              </a:pPr>
              <a:t>‹#›</a:t>
            </a:fld>
            <a:endParaRPr lang="fi-FI" altLang="fi-FI"/>
          </a:p>
        </p:txBody>
      </p:sp>
    </p:spTree>
    <p:extLst>
      <p:ext uri="{BB962C8B-B14F-4D97-AF65-F5344CB8AC3E}">
        <p14:creationId xmlns:p14="http://schemas.microsoft.com/office/powerpoint/2010/main" val="3329205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8136405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i-FI">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solidFill>
                  <a:srgbClr val="344068"/>
                </a:solidFill>
              </a:rPr>
              <a:pPr/>
              <a:t>‹#›</a:t>
            </a:fld>
            <a:endParaRPr lang="fi-FI">
              <a:solidFill>
                <a:srgbClr val="344068"/>
              </a:solidFill>
            </a:endParaRPr>
          </a:p>
        </p:txBody>
      </p:sp>
    </p:spTree>
    <p:extLst>
      <p:ext uri="{BB962C8B-B14F-4D97-AF65-F5344CB8AC3E}">
        <p14:creationId xmlns:p14="http://schemas.microsoft.com/office/powerpoint/2010/main" val="2487150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00966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038009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5983406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1_Otsikkodia">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4565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1_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602571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1_Osan ylätunnis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07384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Obj" preserve="1">
  <p:cSld name="1_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5968542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TxTwoObj" preserve="1">
  <p:cSld name="1_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6299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1BED5056-D333-4CF4-8664-6BB6CE705DAB}"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9C3B2199-B01E-42C7-A4E3-47F49B313E9A}" type="slidenum">
              <a:rPr lang="fi-FI" altLang="fi-FI"/>
              <a:pPr>
                <a:defRPr/>
              </a:pPr>
              <a:t>‹#›</a:t>
            </a:fld>
            <a:endParaRPr lang="fi-FI" altLang="fi-FI"/>
          </a:p>
        </p:txBody>
      </p:sp>
    </p:spTree>
    <p:extLst>
      <p:ext uri="{BB962C8B-B14F-4D97-AF65-F5344CB8AC3E}">
        <p14:creationId xmlns:p14="http://schemas.microsoft.com/office/powerpoint/2010/main" val="1988427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Only" preserve="1">
  <p:cSld name="1_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pPr/>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928829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1_Tyhjä">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9187946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1_Otsikollinen sisältö">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i-FI">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solidFill>
                  <a:srgbClr val="344068"/>
                </a:solidFill>
              </a:rPr>
              <a:pPr/>
              <a:t>‹#›</a:t>
            </a:fld>
            <a:endParaRPr lang="fi-FI">
              <a:solidFill>
                <a:srgbClr val="344068"/>
              </a:solidFill>
            </a:endParaRPr>
          </a:p>
        </p:txBody>
      </p:sp>
    </p:spTree>
    <p:extLst>
      <p:ext uri="{BB962C8B-B14F-4D97-AF65-F5344CB8AC3E}">
        <p14:creationId xmlns:p14="http://schemas.microsoft.com/office/powerpoint/2010/main" val="3733090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1_Otsikollinen kuv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146828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x" preserve="1">
  <p:cSld name="1_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3870106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1_Pystysuora otsikko ja tekst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9557108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2_Otsikkodia">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949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2_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2299551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2_Osan ylätunnis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7393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Obj" preserve="1">
  <p:cSld name="2_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281652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C04782F9-7AC7-4334-802C-929FC9C6FEDF}" type="datetime1">
              <a:rPr lang="fi-FI"/>
              <a:pPr>
                <a:defRPr/>
              </a:pPr>
              <a:t>17.6.2026</a:t>
            </a:fld>
            <a:endParaRPr lang="fi-FI"/>
          </a:p>
        </p:txBody>
      </p:sp>
      <p:sp>
        <p:nvSpPr>
          <p:cNvPr id="8" name="Alatunnisteen paikkamerkki 4"/>
          <p:cNvSpPr>
            <a:spLocks noGrp="1"/>
          </p:cNvSpPr>
          <p:nvPr>
            <p:ph type="ftr" sz="quarter" idx="11"/>
          </p:nvPr>
        </p:nvSpPr>
        <p:spPr/>
        <p:txBody>
          <a:bodyPr/>
          <a:lstStyle>
            <a:lvl1pPr>
              <a:defRPr/>
            </a:lvl1pPr>
          </a:lstStyle>
          <a:p>
            <a:pPr>
              <a:defRPr/>
            </a:pPr>
            <a:endParaRPr lang="fi-FI"/>
          </a:p>
        </p:txBody>
      </p:sp>
      <p:sp>
        <p:nvSpPr>
          <p:cNvPr id="9" name="Dian numeron paikkamerkki 5"/>
          <p:cNvSpPr>
            <a:spLocks noGrp="1"/>
          </p:cNvSpPr>
          <p:nvPr>
            <p:ph type="sldNum" sz="quarter" idx="12"/>
          </p:nvPr>
        </p:nvSpPr>
        <p:spPr/>
        <p:txBody>
          <a:bodyPr/>
          <a:lstStyle>
            <a:lvl1pPr>
              <a:defRPr/>
            </a:lvl1pPr>
          </a:lstStyle>
          <a:p>
            <a:pPr>
              <a:defRPr/>
            </a:pPr>
            <a:fld id="{7F6C9B4B-398F-4DB2-A692-019F5CBB31AA}" type="slidenum">
              <a:rPr lang="fi-FI" altLang="fi-FI"/>
              <a:pPr>
                <a:defRPr/>
              </a:pPr>
              <a:t>‹#›</a:t>
            </a:fld>
            <a:endParaRPr lang="fi-FI" altLang="fi-FI"/>
          </a:p>
        </p:txBody>
      </p:sp>
    </p:spTree>
    <p:extLst>
      <p:ext uri="{BB962C8B-B14F-4D97-AF65-F5344CB8AC3E}">
        <p14:creationId xmlns:p14="http://schemas.microsoft.com/office/powerpoint/2010/main" val="42873758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TxTwoObj" preserve="1">
  <p:cSld name="2_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9710765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Only" preserve="1">
  <p:cSld name="2_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pPr/>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425162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2_Tyhjä">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9737962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Tx" preserve="1">
  <p:cSld name="2_Otsikollinen sisältö">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i-FI">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solidFill>
                  <a:srgbClr val="344068"/>
                </a:solidFill>
              </a:rPr>
              <a:pPr/>
              <a:t>‹#›</a:t>
            </a:fld>
            <a:endParaRPr lang="fi-FI">
              <a:solidFill>
                <a:srgbClr val="344068"/>
              </a:solidFill>
            </a:endParaRPr>
          </a:p>
        </p:txBody>
      </p:sp>
    </p:spTree>
    <p:extLst>
      <p:ext uri="{BB962C8B-B14F-4D97-AF65-F5344CB8AC3E}">
        <p14:creationId xmlns:p14="http://schemas.microsoft.com/office/powerpoint/2010/main" val="16059623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2_Otsikollinen kuv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15891095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x" preserve="1">
  <p:cSld name="2_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7672252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itleAndTx" preserve="1">
  <p:cSld name="2_Pystysuora otsikko ja tekst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0636379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3_Otsikkodia">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0031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3_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9957015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3_Osan ylätunnis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2620BC06-D705-4B02-8DB3-496929062F2F}" type="datetime1">
              <a:rPr lang="fi-FI"/>
              <a:pPr>
                <a:defRPr/>
              </a:pPr>
              <a:t>17.6.2026</a:t>
            </a:fld>
            <a:endParaRPr lang="fi-FI"/>
          </a:p>
        </p:txBody>
      </p:sp>
      <p:sp>
        <p:nvSpPr>
          <p:cNvPr id="4" name="Alatunnisteen paikkamerkki 4"/>
          <p:cNvSpPr>
            <a:spLocks noGrp="1"/>
          </p:cNvSpPr>
          <p:nvPr>
            <p:ph type="ftr" sz="quarter" idx="11"/>
          </p:nvPr>
        </p:nvSpPr>
        <p:spPr/>
        <p:txBody>
          <a:bodyPr/>
          <a:lstStyle>
            <a:lvl1pPr>
              <a:defRPr/>
            </a:lvl1pPr>
          </a:lstStyle>
          <a:p>
            <a:pPr>
              <a:defRPr/>
            </a:pPr>
            <a:endParaRPr lang="fi-FI"/>
          </a:p>
        </p:txBody>
      </p:sp>
      <p:sp>
        <p:nvSpPr>
          <p:cNvPr id="5" name="Dian numeron paikkamerkki 5"/>
          <p:cNvSpPr>
            <a:spLocks noGrp="1"/>
          </p:cNvSpPr>
          <p:nvPr>
            <p:ph type="sldNum" sz="quarter" idx="12"/>
          </p:nvPr>
        </p:nvSpPr>
        <p:spPr/>
        <p:txBody>
          <a:bodyPr/>
          <a:lstStyle>
            <a:lvl1pPr>
              <a:defRPr/>
            </a:lvl1pPr>
          </a:lstStyle>
          <a:p>
            <a:pPr>
              <a:defRPr/>
            </a:pPr>
            <a:fld id="{C5FB7C42-2B58-45B4-8220-6004663F2E96}" type="slidenum">
              <a:rPr lang="fi-FI" altLang="fi-FI"/>
              <a:pPr>
                <a:defRPr/>
              </a:pPr>
              <a:t>‹#›</a:t>
            </a:fld>
            <a:endParaRPr lang="fi-FI" altLang="fi-FI"/>
          </a:p>
        </p:txBody>
      </p:sp>
    </p:spTree>
    <p:extLst>
      <p:ext uri="{BB962C8B-B14F-4D97-AF65-F5344CB8AC3E}">
        <p14:creationId xmlns:p14="http://schemas.microsoft.com/office/powerpoint/2010/main" val="36735173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Obj" preserve="1">
  <p:cSld name="3_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1511447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3_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9571139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pPr/>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3005182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3_Tyhjä">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CBECC00-8EFD-45CB-BF14-C5258F9097ED}" type="datetimeFigureOut">
              <a:rPr lang="fi-FI" smtClean="0"/>
              <a:pPr/>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0177862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3_Otsikollinen sisältö">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i-FI">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solidFill>
                  <a:srgbClr val="344068"/>
                </a:solidFill>
              </a:rPr>
              <a:pPr/>
              <a:t>‹#›</a:t>
            </a:fld>
            <a:endParaRPr lang="fi-FI">
              <a:solidFill>
                <a:srgbClr val="344068"/>
              </a:solidFill>
            </a:endParaRPr>
          </a:p>
        </p:txBody>
      </p:sp>
    </p:spTree>
    <p:extLst>
      <p:ext uri="{BB962C8B-B14F-4D97-AF65-F5344CB8AC3E}">
        <p14:creationId xmlns:p14="http://schemas.microsoft.com/office/powerpoint/2010/main" val="570642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3_Otsikollinen kuv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pPr/>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9719842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3_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27155379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3_Pystysuora otsikko ja tekst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pPr/>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pPr/>
              <a:t>‹#›</a:t>
            </a:fld>
            <a:endParaRPr lang="fi-FI"/>
          </a:p>
        </p:txBody>
      </p:sp>
    </p:spTree>
    <p:extLst>
      <p:ext uri="{BB962C8B-B14F-4D97-AF65-F5344CB8AC3E}">
        <p14:creationId xmlns:p14="http://schemas.microsoft.com/office/powerpoint/2010/main" val="32201739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lvl1pPr>
              <a:defRPr/>
            </a:lvl1pPr>
          </a:lstStyle>
          <a:p>
            <a:pPr>
              <a:defRPr/>
            </a:pPr>
            <a:fld id="{A7ED4212-4834-47B5-83BE-622E2BFE15EC}"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6EAD7CCE-63E7-4186-8D0B-81BD690CE17A}" type="slidenum">
              <a:rPr lang="fi-FI" altLang="fi-FI"/>
              <a:pPr>
                <a:defRPr/>
              </a:pPr>
              <a:t>‹#›</a:t>
            </a:fld>
            <a:endParaRPr lang="fi-FI" altLang="fi-FI"/>
          </a:p>
        </p:txBody>
      </p:sp>
    </p:spTree>
    <p:extLst>
      <p:ext uri="{BB962C8B-B14F-4D97-AF65-F5344CB8AC3E}">
        <p14:creationId xmlns:p14="http://schemas.microsoft.com/office/powerpoint/2010/main" val="9368106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F9766FB-895E-4001-8060-105FF2464004}"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BD92A12E-B41F-4513-AE04-E640526D1169}" type="slidenum">
              <a:rPr lang="fi-FI" altLang="fi-FI"/>
              <a:pPr>
                <a:defRPr/>
              </a:pPr>
              <a:t>‹#›</a:t>
            </a:fld>
            <a:endParaRPr lang="fi-FI" altLang="fi-FI"/>
          </a:p>
        </p:txBody>
      </p:sp>
    </p:spTree>
    <p:extLst>
      <p:ext uri="{BB962C8B-B14F-4D97-AF65-F5344CB8AC3E}">
        <p14:creationId xmlns:p14="http://schemas.microsoft.com/office/powerpoint/2010/main" val="23833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CB97FD87-389C-4352-A06E-0BEB418F0472}" type="datetime1">
              <a:rPr lang="fi-FI"/>
              <a:pPr>
                <a:defRPr/>
              </a:pPr>
              <a:t>17.6.2026</a:t>
            </a:fld>
            <a:endParaRPr lang="fi-FI"/>
          </a:p>
        </p:txBody>
      </p:sp>
      <p:sp>
        <p:nvSpPr>
          <p:cNvPr id="3" name="Alatunnisteen paikkamerkki 4"/>
          <p:cNvSpPr>
            <a:spLocks noGrp="1"/>
          </p:cNvSpPr>
          <p:nvPr>
            <p:ph type="ftr" sz="quarter" idx="11"/>
          </p:nvPr>
        </p:nvSpPr>
        <p:spPr/>
        <p:txBody>
          <a:bodyPr/>
          <a:lstStyle>
            <a:lvl1pPr>
              <a:defRPr/>
            </a:lvl1pPr>
          </a:lstStyle>
          <a:p>
            <a:pPr>
              <a:defRPr/>
            </a:pPr>
            <a:endParaRPr lang="fi-FI"/>
          </a:p>
        </p:txBody>
      </p:sp>
      <p:sp>
        <p:nvSpPr>
          <p:cNvPr id="4" name="Dian numeron paikkamerkki 5"/>
          <p:cNvSpPr>
            <a:spLocks noGrp="1"/>
          </p:cNvSpPr>
          <p:nvPr>
            <p:ph type="sldNum" sz="quarter" idx="12"/>
          </p:nvPr>
        </p:nvSpPr>
        <p:spPr/>
        <p:txBody>
          <a:bodyPr/>
          <a:lstStyle>
            <a:lvl1pPr>
              <a:defRPr/>
            </a:lvl1pPr>
          </a:lstStyle>
          <a:p>
            <a:pPr>
              <a:defRPr/>
            </a:pPr>
            <a:fld id="{07F772A8-FF9E-417F-9321-6AAB578CA673}" type="slidenum">
              <a:rPr lang="fi-FI" altLang="fi-FI"/>
              <a:pPr>
                <a:defRPr/>
              </a:pPr>
              <a:t>‹#›</a:t>
            </a:fld>
            <a:endParaRPr lang="fi-FI" altLang="fi-FI"/>
          </a:p>
        </p:txBody>
      </p:sp>
    </p:spTree>
    <p:extLst>
      <p:ext uri="{BB962C8B-B14F-4D97-AF65-F5344CB8AC3E}">
        <p14:creationId xmlns:p14="http://schemas.microsoft.com/office/powerpoint/2010/main" val="21794348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lvl1pPr>
              <a:defRPr/>
            </a:lvl1pPr>
          </a:lstStyle>
          <a:p>
            <a:pPr>
              <a:defRPr/>
            </a:pPr>
            <a:fld id="{90CB75B2-9935-453C-92B1-15C87306B4CE}"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C6434F58-D7E1-46A4-8DE7-F6FCF3A851D3}" type="slidenum">
              <a:rPr lang="fi-FI" altLang="fi-FI"/>
              <a:pPr>
                <a:defRPr/>
              </a:pPr>
              <a:t>‹#›</a:t>
            </a:fld>
            <a:endParaRPr lang="fi-FI" altLang="fi-FI"/>
          </a:p>
        </p:txBody>
      </p:sp>
    </p:spTree>
    <p:extLst>
      <p:ext uri="{BB962C8B-B14F-4D97-AF65-F5344CB8AC3E}">
        <p14:creationId xmlns:p14="http://schemas.microsoft.com/office/powerpoint/2010/main" val="41312107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3"/>
          <p:cNvSpPr>
            <a:spLocks noGrp="1"/>
          </p:cNvSpPr>
          <p:nvPr>
            <p:ph type="dt" sz="half" idx="10"/>
          </p:nvPr>
        </p:nvSpPr>
        <p:spPr/>
        <p:txBody>
          <a:bodyPr/>
          <a:lstStyle>
            <a:lvl1pPr>
              <a:defRPr/>
            </a:lvl1pPr>
          </a:lstStyle>
          <a:p>
            <a:pPr>
              <a:defRPr/>
            </a:pPr>
            <a:fld id="{1BED5056-D333-4CF4-8664-6BB6CE705DAB}" type="datetime1">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9C3B2199-B01E-42C7-A4E3-47F49B313E9A}" type="slidenum">
              <a:rPr lang="fi-FI" altLang="fi-FI"/>
              <a:pPr>
                <a:defRPr/>
              </a:pPr>
              <a:t>‹#›</a:t>
            </a:fld>
            <a:endParaRPr lang="fi-FI" altLang="fi-FI"/>
          </a:p>
        </p:txBody>
      </p:sp>
    </p:spTree>
    <p:extLst>
      <p:ext uri="{BB962C8B-B14F-4D97-AF65-F5344CB8AC3E}">
        <p14:creationId xmlns:p14="http://schemas.microsoft.com/office/powerpoint/2010/main" val="12791156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3"/>
          <p:cNvSpPr>
            <a:spLocks noGrp="1"/>
          </p:cNvSpPr>
          <p:nvPr>
            <p:ph type="dt" sz="half" idx="10"/>
          </p:nvPr>
        </p:nvSpPr>
        <p:spPr/>
        <p:txBody>
          <a:bodyPr/>
          <a:lstStyle>
            <a:lvl1pPr>
              <a:defRPr/>
            </a:lvl1pPr>
          </a:lstStyle>
          <a:p>
            <a:pPr>
              <a:defRPr/>
            </a:pPr>
            <a:fld id="{C04782F9-7AC7-4334-802C-929FC9C6FEDF}" type="datetime1">
              <a:rPr lang="fi-FI">
                <a:solidFill>
                  <a:prstClr val="black">
                    <a:tint val="75000"/>
                  </a:prstClr>
                </a:solidFill>
              </a:rPr>
              <a:pPr>
                <a:defRPr/>
              </a:pPr>
              <a:t>17.6.2026</a:t>
            </a:fld>
            <a:endParaRPr lang="fi-FI">
              <a:solidFill>
                <a:prstClr val="black">
                  <a:tint val="75000"/>
                </a:prstClr>
              </a:solidFill>
            </a:endParaRPr>
          </a:p>
        </p:txBody>
      </p:sp>
      <p:sp>
        <p:nvSpPr>
          <p:cNvPr id="8"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9" name="Dian numeron paikkamerkki 5"/>
          <p:cNvSpPr>
            <a:spLocks noGrp="1"/>
          </p:cNvSpPr>
          <p:nvPr>
            <p:ph type="sldNum" sz="quarter" idx="12"/>
          </p:nvPr>
        </p:nvSpPr>
        <p:spPr/>
        <p:txBody>
          <a:bodyPr/>
          <a:lstStyle>
            <a:lvl1pPr>
              <a:defRPr/>
            </a:lvl1pPr>
          </a:lstStyle>
          <a:p>
            <a:pPr>
              <a:defRPr/>
            </a:pPr>
            <a:fld id="{7F6C9B4B-398F-4DB2-A692-019F5CBB31AA}" type="slidenum">
              <a:rPr lang="fi-FI" altLang="fi-FI"/>
              <a:pPr>
                <a:defRPr/>
              </a:pPr>
              <a:t>‹#›</a:t>
            </a:fld>
            <a:endParaRPr lang="fi-FI" altLang="fi-FI"/>
          </a:p>
        </p:txBody>
      </p:sp>
    </p:spTree>
    <p:extLst>
      <p:ext uri="{BB962C8B-B14F-4D97-AF65-F5344CB8AC3E}">
        <p14:creationId xmlns:p14="http://schemas.microsoft.com/office/powerpoint/2010/main" val="34252188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3"/>
          <p:cNvSpPr>
            <a:spLocks noGrp="1"/>
          </p:cNvSpPr>
          <p:nvPr>
            <p:ph type="dt" sz="half" idx="10"/>
          </p:nvPr>
        </p:nvSpPr>
        <p:spPr/>
        <p:txBody>
          <a:bodyPr/>
          <a:lstStyle>
            <a:lvl1pPr>
              <a:defRPr/>
            </a:lvl1pPr>
          </a:lstStyle>
          <a:p>
            <a:pPr>
              <a:defRPr/>
            </a:pPr>
            <a:fld id="{2620BC06-D705-4B02-8DB3-496929062F2F}" type="datetime1">
              <a:rPr lang="fi-FI">
                <a:solidFill>
                  <a:prstClr val="black">
                    <a:tint val="75000"/>
                  </a:prstClr>
                </a:solidFill>
              </a:rPr>
              <a:pPr>
                <a:defRPr/>
              </a:pPr>
              <a:t>17.6.2026</a:t>
            </a:fld>
            <a:endParaRPr lang="fi-FI">
              <a:solidFill>
                <a:prstClr val="black">
                  <a:tint val="75000"/>
                </a:prstClr>
              </a:solidFill>
            </a:endParaRPr>
          </a:p>
        </p:txBody>
      </p:sp>
      <p:sp>
        <p:nvSpPr>
          <p:cNvPr id="4"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5" name="Dian numeron paikkamerkki 5"/>
          <p:cNvSpPr>
            <a:spLocks noGrp="1"/>
          </p:cNvSpPr>
          <p:nvPr>
            <p:ph type="sldNum" sz="quarter" idx="12"/>
          </p:nvPr>
        </p:nvSpPr>
        <p:spPr/>
        <p:txBody>
          <a:bodyPr/>
          <a:lstStyle>
            <a:lvl1pPr>
              <a:defRPr/>
            </a:lvl1pPr>
          </a:lstStyle>
          <a:p>
            <a:pPr>
              <a:defRPr/>
            </a:pPr>
            <a:fld id="{C5FB7C42-2B58-45B4-8220-6004663F2E96}" type="slidenum">
              <a:rPr lang="fi-FI" altLang="fi-FI"/>
              <a:pPr>
                <a:defRPr/>
              </a:pPr>
              <a:t>‹#›</a:t>
            </a:fld>
            <a:endParaRPr lang="fi-FI" altLang="fi-FI"/>
          </a:p>
        </p:txBody>
      </p:sp>
    </p:spTree>
    <p:extLst>
      <p:ext uri="{BB962C8B-B14F-4D97-AF65-F5344CB8AC3E}">
        <p14:creationId xmlns:p14="http://schemas.microsoft.com/office/powerpoint/2010/main" val="41491285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3"/>
          <p:cNvSpPr>
            <a:spLocks noGrp="1"/>
          </p:cNvSpPr>
          <p:nvPr>
            <p:ph type="dt" sz="half" idx="10"/>
          </p:nvPr>
        </p:nvSpPr>
        <p:spPr/>
        <p:txBody>
          <a:bodyPr/>
          <a:lstStyle>
            <a:lvl1pPr>
              <a:defRPr/>
            </a:lvl1pPr>
          </a:lstStyle>
          <a:p>
            <a:pPr>
              <a:defRPr/>
            </a:pPr>
            <a:fld id="{CB97FD87-389C-4352-A06E-0BEB418F0472}" type="datetime1">
              <a:rPr lang="fi-FI">
                <a:solidFill>
                  <a:prstClr val="black">
                    <a:tint val="75000"/>
                  </a:prstClr>
                </a:solidFill>
              </a:rPr>
              <a:pPr>
                <a:defRPr/>
              </a:pPr>
              <a:t>17.6.2026</a:t>
            </a:fld>
            <a:endParaRPr lang="fi-FI">
              <a:solidFill>
                <a:prstClr val="black">
                  <a:tint val="75000"/>
                </a:prstClr>
              </a:solidFill>
            </a:endParaRPr>
          </a:p>
        </p:txBody>
      </p:sp>
      <p:sp>
        <p:nvSpPr>
          <p:cNvPr id="3"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4" name="Dian numeron paikkamerkki 5"/>
          <p:cNvSpPr>
            <a:spLocks noGrp="1"/>
          </p:cNvSpPr>
          <p:nvPr>
            <p:ph type="sldNum" sz="quarter" idx="12"/>
          </p:nvPr>
        </p:nvSpPr>
        <p:spPr/>
        <p:txBody>
          <a:bodyPr/>
          <a:lstStyle>
            <a:lvl1pPr>
              <a:defRPr/>
            </a:lvl1pPr>
          </a:lstStyle>
          <a:p>
            <a:pPr>
              <a:defRPr/>
            </a:pPr>
            <a:fld id="{07F772A8-FF9E-417F-9321-6AAB578CA673}" type="slidenum">
              <a:rPr lang="fi-FI" altLang="fi-FI"/>
              <a:pPr>
                <a:defRPr/>
              </a:pPr>
              <a:t>‹#›</a:t>
            </a:fld>
            <a:endParaRPr lang="fi-FI" altLang="fi-FI"/>
          </a:p>
        </p:txBody>
      </p:sp>
    </p:spTree>
    <p:extLst>
      <p:ext uri="{BB962C8B-B14F-4D97-AF65-F5344CB8AC3E}">
        <p14:creationId xmlns:p14="http://schemas.microsoft.com/office/powerpoint/2010/main" val="38977916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6F55C8E4-42C7-424A-9FAF-FA02D7D8EA7C}" type="datetime1">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E90E6CB5-91EE-4F59-B761-12C12300A82D}" type="slidenum">
              <a:rPr lang="fi-FI" altLang="fi-FI"/>
              <a:pPr>
                <a:defRPr/>
              </a:pPr>
              <a:t>‹#›</a:t>
            </a:fld>
            <a:endParaRPr lang="fi-FI" altLang="fi-FI"/>
          </a:p>
        </p:txBody>
      </p:sp>
    </p:spTree>
    <p:extLst>
      <p:ext uri="{BB962C8B-B14F-4D97-AF65-F5344CB8AC3E}">
        <p14:creationId xmlns:p14="http://schemas.microsoft.com/office/powerpoint/2010/main" val="38097937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a:t>Lisää kuva napsauttamalla kuvaketta</a:t>
            </a:r>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0BE70306-BF97-4CF6-AA8C-61B5379220CD}" type="datetime1">
              <a:rPr lang="fi-FI">
                <a:solidFill>
                  <a:prstClr val="black">
                    <a:tint val="75000"/>
                  </a:prstClr>
                </a:solidFill>
              </a:rPr>
              <a:pPr>
                <a:defRPr/>
              </a:pPr>
              <a:t>17.6.2026</a:t>
            </a:fld>
            <a:endParaRPr lang="fi-FI">
              <a:solidFill>
                <a:prstClr val="black">
                  <a:tint val="75000"/>
                </a:prstClr>
              </a:solidFill>
            </a:endParaRPr>
          </a:p>
        </p:txBody>
      </p:sp>
      <p:sp>
        <p:nvSpPr>
          <p:cNvPr id="6"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7" name="Dian numeron paikkamerkki 5"/>
          <p:cNvSpPr>
            <a:spLocks noGrp="1"/>
          </p:cNvSpPr>
          <p:nvPr>
            <p:ph type="sldNum" sz="quarter" idx="12"/>
          </p:nvPr>
        </p:nvSpPr>
        <p:spPr/>
        <p:txBody>
          <a:bodyPr/>
          <a:lstStyle>
            <a:lvl1pPr>
              <a:defRPr/>
            </a:lvl1pPr>
          </a:lstStyle>
          <a:p>
            <a:pPr>
              <a:defRPr/>
            </a:pPr>
            <a:fld id="{52D5A102-A5F3-4953-A6D8-56411CEFAE59}" type="slidenum">
              <a:rPr lang="fi-FI" altLang="fi-FI"/>
              <a:pPr>
                <a:defRPr/>
              </a:pPr>
              <a:t>‹#›</a:t>
            </a:fld>
            <a:endParaRPr lang="fi-FI" altLang="fi-FI"/>
          </a:p>
        </p:txBody>
      </p:sp>
    </p:spTree>
    <p:extLst>
      <p:ext uri="{BB962C8B-B14F-4D97-AF65-F5344CB8AC3E}">
        <p14:creationId xmlns:p14="http://schemas.microsoft.com/office/powerpoint/2010/main" val="29100780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784E4947-2E43-4D50-8772-D74E1C876608}"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BE83689A-FF82-47E3-ADB6-17E6FCF3EB57}" type="slidenum">
              <a:rPr lang="fi-FI" altLang="fi-FI"/>
              <a:pPr>
                <a:defRPr/>
              </a:pPr>
              <a:t>‹#›</a:t>
            </a:fld>
            <a:endParaRPr lang="fi-FI" altLang="fi-FI"/>
          </a:p>
        </p:txBody>
      </p:sp>
    </p:spTree>
    <p:extLst>
      <p:ext uri="{BB962C8B-B14F-4D97-AF65-F5344CB8AC3E}">
        <p14:creationId xmlns:p14="http://schemas.microsoft.com/office/powerpoint/2010/main" val="3869717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lvl1pPr>
              <a:defRPr/>
            </a:lvl1pPr>
          </a:lstStyle>
          <a:p>
            <a:pPr>
              <a:defRPr/>
            </a:pPr>
            <a:fld id="{A738D340-9912-4E4D-9944-89A359E2C8A4}"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lvl1pPr>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lvl1pPr>
              <a:defRPr/>
            </a:lvl1pPr>
          </a:lstStyle>
          <a:p>
            <a:pPr>
              <a:defRPr/>
            </a:pPr>
            <a:fld id="{5E3577FC-CD45-4385-BC18-4E1DE4990E77}" type="slidenum">
              <a:rPr lang="fi-FI" altLang="fi-FI"/>
              <a:pPr>
                <a:defRPr/>
              </a:pPr>
              <a:t>‹#›</a:t>
            </a:fld>
            <a:endParaRPr lang="fi-FI" altLang="fi-FI"/>
          </a:p>
        </p:txBody>
      </p:sp>
    </p:spTree>
    <p:extLst>
      <p:ext uri="{BB962C8B-B14F-4D97-AF65-F5344CB8AC3E}">
        <p14:creationId xmlns:p14="http://schemas.microsoft.com/office/powerpoint/2010/main" val="8016877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Otsikkodia">
    <p:spTree>
      <p:nvGrpSpPr>
        <p:cNvPr id="1" name=""/>
        <p:cNvGrpSpPr/>
        <p:nvPr/>
      </p:nvGrpSpPr>
      <p:grpSpPr>
        <a:xfrm>
          <a:off x="0" y="0"/>
          <a:ext cx="0" cy="0"/>
          <a:chOff x="0" y="0"/>
          <a:chExt cx="0" cy="0"/>
        </a:xfrm>
      </p:grpSpPr>
      <p:pic>
        <p:nvPicPr>
          <p:cNvPr id="4" name="Kuva 2" descr="ELY_logo.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84163" y="285750"/>
            <a:ext cx="4702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tsikko 7"/>
          <p:cNvSpPr>
            <a:spLocks noGrp="1"/>
          </p:cNvSpPr>
          <p:nvPr>
            <p:ph type="title"/>
          </p:nvPr>
        </p:nvSpPr>
        <p:spPr>
          <a:xfrm>
            <a:off x="428596" y="2071678"/>
            <a:ext cx="8229600" cy="1714512"/>
          </a:xfrm>
          <a:prstGeom prst="rect">
            <a:avLst/>
          </a:prstGeom>
        </p:spPr>
        <p:txBody>
          <a:bodyPr/>
          <a:lstStyle>
            <a:lvl1pPr algn="ctr">
              <a:defRPr sz="3600">
                <a:solidFill>
                  <a:schemeClr val="bg1"/>
                </a:solidFill>
              </a:defRPr>
            </a:lvl1pPr>
          </a:lstStyle>
          <a:p>
            <a:r>
              <a:rPr lang="fi-FI" dirty="0"/>
              <a:t>Muokkaa </a:t>
            </a:r>
            <a:r>
              <a:rPr lang="fi-FI" dirty="0" err="1"/>
              <a:t>perustyyl</a:t>
            </a:r>
            <a:r>
              <a:rPr lang="fi-FI" dirty="0"/>
              <a:t>. </a:t>
            </a:r>
            <a:r>
              <a:rPr lang="fi-FI" dirty="0" err="1"/>
              <a:t>napsautt</a:t>
            </a:r>
            <a:r>
              <a:rPr lang="fi-FI" dirty="0"/>
              <a:t>.</a:t>
            </a:r>
          </a:p>
        </p:txBody>
      </p:sp>
      <p:sp>
        <p:nvSpPr>
          <p:cNvPr id="9" name="Tekstin paikkamerkki 10"/>
          <p:cNvSpPr>
            <a:spLocks noGrp="1"/>
          </p:cNvSpPr>
          <p:nvPr>
            <p:ph type="body" sz="quarter" idx="10"/>
          </p:nvPr>
        </p:nvSpPr>
        <p:spPr>
          <a:xfrm>
            <a:off x="2150240" y="3857625"/>
            <a:ext cx="4786312" cy="1571625"/>
          </a:xfrm>
          <a:prstGeom prst="rect">
            <a:avLst/>
          </a:prstGeom>
        </p:spPr>
        <p:txBody>
          <a:bodyPr/>
          <a:lstStyle>
            <a:lvl1pPr algn="ctr">
              <a:buNone/>
              <a:defRPr sz="2800">
                <a:solidFill>
                  <a:schemeClr val="bg1"/>
                </a:solidFill>
              </a:defRPr>
            </a:lvl1pPr>
          </a:lstStyle>
          <a:p>
            <a:pPr lvl="0"/>
            <a:r>
              <a:rPr lang="fi-FI" dirty="0"/>
              <a:t>Muokkaa tekstin perustyylejä napsauttamalla</a:t>
            </a:r>
          </a:p>
        </p:txBody>
      </p:sp>
      <p:sp>
        <p:nvSpPr>
          <p:cNvPr id="5" name="Päivämäärän paikkamerkki 9"/>
          <p:cNvSpPr>
            <a:spLocks noGrp="1"/>
          </p:cNvSpPr>
          <p:nvPr>
            <p:ph type="dt" sz="half" idx="11"/>
          </p:nvPr>
        </p:nvSpPr>
        <p:spPr/>
        <p:txBody>
          <a:bodyPr/>
          <a:lstStyle>
            <a:lvl1pPr>
              <a:defRPr baseline="0">
                <a:solidFill>
                  <a:schemeClr val="bg1"/>
                </a:solidFill>
              </a:defRPr>
            </a:lvl1pPr>
          </a:lstStyle>
          <a:p>
            <a:pPr>
              <a:defRPr/>
            </a:pPr>
            <a:fld id="{8C8377B9-EDEE-4C7D-924D-74101FE16E98}" type="datetime1">
              <a:rPr lang="fi-FI">
                <a:solidFill>
                  <a:prstClr val="white"/>
                </a:solidFill>
              </a:rPr>
              <a:pPr>
                <a:defRPr/>
              </a:pPr>
              <a:t>17.6.2026</a:t>
            </a:fld>
            <a:endParaRPr lang="fi-FI" dirty="0">
              <a:solidFill>
                <a:prstClr val="white"/>
              </a:solidFill>
            </a:endParaRPr>
          </a:p>
        </p:txBody>
      </p:sp>
      <p:sp>
        <p:nvSpPr>
          <p:cNvPr id="6" name="Dian numeron paikkamerkki 10"/>
          <p:cNvSpPr>
            <a:spLocks noGrp="1"/>
          </p:cNvSpPr>
          <p:nvPr>
            <p:ph type="sldNum" sz="quarter" idx="12"/>
          </p:nvPr>
        </p:nvSpPr>
        <p:spPr/>
        <p:txBody>
          <a:bodyPr/>
          <a:lstStyle>
            <a:lvl1pPr>
              <a:defRPr>
                <a:solidFill>
                  <a:schemeClr val="bg1"/>
                </a:solidFill>
              </a:defRPr>
            </a:lvl1pPr>
          </a:lstStyle>
          <a:p>
            <a:pPr>
              <a:defRPr/>
            </a:pPr>
            <a:fld id="{DA2C6BC4-C6EB-44ED-8DC9-D86C312601FE}" type="slidenum">
              <a:rPr lang="fi-FI" altLang="fi-FI">
                <a:solidFill>
                  <a:prstClr val="white"/>
                </a:solidFill>
              </a:rPr>
              <a:pPr>
                <a:defRPr/>
              </a:pPr>
              <a:t>‹#›</a:t>
            </a:fld>
            <a:endParaRPr lang="fi-FI" altLang="fi-FI">
              <a:solidFill>
                <a:prstClr val="white"/>
              </a:solidFill>
            </a:endParaRPr>
          </a:p>
        </p:txBody>
      </p:sp>
      <p:sp>
        <p:nvSpPr>
          <p:cNvPr id="7" name="Alatunnisteen paikkamerkki 11"/>
          <p:cNvSpPr>
            <a:spLocks noGrp="1"/>
          </p:cNvSpPr>
          <p:nvPr>
            <p:ph type="ftr" sz="quarter" idx="13"/>
          </p:nvPr>
        </p:nvSpPr>
        <p:spPr/>
        <p:txBody>
          <a:bodyPr/>
          <a:lstStyle>
            <a:lvl1pPr>
              <a:defRPr baseline="0">
                <a:solidFill>
                  <a:schemeClr val="bg1"/>
                </a:solidFill>
              </a:defRPr>
            </a:lvl1pPr>
          </a:lstStyle>
          <a:p>
            <a:pPr>
              <a:defRPr/>
            </a:pPr>
            <a:r>
              <a:rPr lang="fi-FI">
                <a:solidFill>
                  <a:prstClr val="white"/>
                </a:solidFill>
              </a:rPr>
              <a:t>viraston nimi, tekijän nimi ja osasto</a:t>
            </a:r>
            <a:endParaRPr lang="fi-FI" dirty="0">
              <a:solidFill>
                <a:prstClr val="white"/>
              </a:solidFill>
            </a:endParaRPr>
          </a:p>
        </p:txBody>
      </p:sp>
    </p:spTree>
    <p:extLst>
      <p:ext uri="{BB962C8B-B14F-4D97-AF65-F5344CB8AC3E}">
        <p14:creationId xmlns:p14="http://schemas.microsoft.com/office/powerpoint/2010/main" val="987948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6F55C8E4-42C7-424A-9FAF-FA02D7D8EA7C}"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E90E6CB5-91EE-4F59-B761-12C12300A82D}" type="slidenum">
              <a:rPr lang="fi-FI" altLang="fi-FI"/>
              <a:pPr>
                <a:defRPr/>
              </a:pPr>
              <a:t>‹#›</a:t>
            </a:fld>
            <a:endParaRPr lang="fi-FI" altLang="fi-FI"/>
          </a:p>
        </p:txBody>
      </p:sp>
    </p:spTree>
    <p:extLst>
      <p:ext uri="{BB962C8B-B14F-4D97-AF65-F5344CB8AC3E}">
        <p14:creationId xmlns:p14="http://schemas.microsoft.com/office/powerpoint/2010/main" val="28596806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Otsikko ja sisältö">
    <p:spTree>
      <p:nvGrpSpPr>
        <p:cNvPr id="1" name=""/>
        <p:cNvGrpSpPr/>
        <p:nvPr/>
      </p:nvGrpSpPr>
      <p:grpSpPr>
        <a:xfrm>
          <a:off x="0" y="0"/>
          <a:ext cx="0" cy="0"/>
          <a:chOff x="0" y="0"/>
          <a:chExt cx="0" cy="0"/>
        </a:xfrm>
      </p:grpSpPr>
      <p:sp>
        <p:nvSpPr>
          <p:cNvPr id="6" name="Otsikko 6"/>
          <p:cNvSpPr>
            <a:spLocks noGrp="1"/>
          </p:cNvSpPr>
          <p:nvPr>
            <p:ph type="title"/>
          </p:nvPr>
        </p:nvSpPr>
        <p:spPr>
          <a:xfrm>
            <a:off x="457200" y="1428736"/>
            <a:ext cx="8229600" cy="642942"/>
          </a:xfrm>
          <a:prstGeom prst="rect">
            <a:avLst/>
          </a:prstGeom>
        </p:spPr>
        <p:txBody>
          <a:bodyPr/>
          <a:lstStyle>
            <a:lvl1pPr>
              <a:defRPr sz="3200" baseline="0">
                <a:solidFill>
                  <a:schemeClr val="tx1"/>
                </a:solidFill>
              </a:defRPr>
            </a:lvl1pPr>
          </a:lstStyle>
          <a:p>
            <a:r>
              <a:rPr lang="fi-FI" dirty="0"/>
              <a:t>Muokkaa </a:t>
            </a:r>
            <a:r>
              <a:rPr lang="fi-FI" dirty="0" err="1"/>
              <a:t>perustyyl</a:t>
            </a:r>
            <a:r>
              <a:rPr lang="fi-FI" dirty="0"/>
              <a:t>. </a:t>
            </a:r>
            <a:r>
              <a:rPr lang="fi-FI" dirty="0" err="1"/>
              <a:t>napsautt</a:t>
            </a:r>
            <a:r>
              <a:rPr lang="fi-FI" dirty="0"/>
              <a:t>.</a:t>
            </a:r>
          </a:p>
        </p:txBody>
      </p:sp>
      <p:sp>
        <p:nvSpPr>
          <p:cNvPr id="7" name="Tekstin paikkamerkki 16"/>
          <p:cNvSpPr>
            <a:spLocks noGrp="1"/>
          </p:cNvSpPr>
          <p:nvPr>
            <p:ph type="body" sz="quarter" idx="10"/>
          </p:nvPr>
        </p:nvSpPr>
        <p:spPr>
          <a:xfrm>
            <a:off x="471326" y="2286000"/>
            <a:ext cx="8286750" cy="2928938"/>
          </a:xfrm>
          <a:prstGeom prst="rect">
            <a:avLst/>
          </a:prstGeom>
        </p:spPr>
        <p:txBody>
          <a:bodyPr/>
          <a:lstStyle>
            <a:lvl1pPr>
              <a:buClr>
                <a:schemeClr val="accent6"/>
              </a:buClr>
              <a:buFont typeface="Wingdings" pitchFamily="2" charset="2"/>
              <a:buChar char="§"/>
              <a:defRPr sz="2400" baseline="0">
                <a:solidFill>
                  <a:schemeClr val="tx1"/>
                </a:solidFill>
              </a:defRPr>
            </a:lvl1pPr>
          </a:lstStyle>
          <a:p>
            <a:pPr lvl="0"/>
            <a:r>
              <a:rPr lang="fi-FI" dirty="0"/>
              <a:t>Muokkaa tekstin perustyylejä napsauttamalla</a:t>
            </a:r>
          </a:p>
        </p:txBody>
      </p:sp>
      <p:sp>
        <p:nvSpPr>
          <p:cNvPr id="4" name="Päivämäärän paikkamerkki 4"/>
          <p:cNvSpPr>
            <a:spLocks noGrp="1"/>
          </p:cNvSpPr>
          <p:nvPr>
            <p:ph type="dt" sz="half" idx="11"/>
          </p:nvPr>
        </p:nvSpPr>
        <p:spPr/>
        <p:txBody>
          <a:bodyPr/>
          <a:lstStyle>
            <a:lvl1pPr>
              <a:defRPr/>
            </a:lvl1pPr>
          </a:lstStyle>
          <a:p>
            <a:pPr>
              <a:defRPr/>
            </a:pPr>
            <a:fld id="{2A969262-7972-4442-A64D-53F4B54C6527}" type="datetime1">
              <a:rPr lang="fi-FI">
                <a:solidFill>
                  <a:srgbClr val="58585A"/>
                </a:solidFill>
              </a:rPr>
              <a:pPr>
                <a:defRPr/>
              </a:pPr>
              <a:t>17.6.2026</a:t>
            </a:fld>
            <a:endParaRPr lang="fi-FI" dirty="0">
              <a:solidFill>
                <a:srgbClr val="58585A"/>
              </a:solidFill>
            </a:endParaRPr>
          </a:p>
        </p:txBody>
      </p:sp>
      <p:sp>
        <p:nvSpPr>
          <p:cNvPr id="5" name="Alatunnisteen paikkamerkki 5"/>
          <p:cNvSpPr>
            <a:spLocks noGrp="1"/>
          </p:cNvSpPr>
          <p:nvPr>
            <p:ph type="ftr" sz="quarter" idx="12"/>
          </p:nvPr>
        </p:nvSpPr>
        <p:spPr/>
        <p:txBody>
          <a:bodyPr/>
          <a:lstStyle>
            <a:lvl1pPr>
              <a:defRPr/>
            </a:lvl1pPr>
          </a:lstStyle>
          <a:p>
            <a:pPr>
              <a:defRPr/>
            </a:pPr>
            <a:r>
              <a:rPr lang="fi-FI">
                <a:solidFill>
                  <a:srgbClr val="58585A"/>
                </a:solidFill>
              </a:rPr>
              <a:t>viraston nimi, tekijän nimi ja osasto</a:t>
            </a:r>
            <a:endParaRPr lang="fi-FI" dirty="0">
              <a:solidFill>
                <a:srgbClr val="58585A"/>
              </a:solidFill>
            </a:endParaRPr>
          </a:p>
        </p:txBody>
      </p:sp>
      <p:sp>
        <p:nvSpPr>
          <p:cNvPr id="8" name="Dian numeron paikkamerkki 6"/>
          <p:cNvSpPr>
            <a:spLocks noGrp="1"/>
          </p:cNvSpPr>
          <p:nvPr>
            <p:ph type="sldNum" sz="quarter" idx="13"/>
          </p:nvPr>
        </p:nvSpPr>
        <p:spPr/>
        <p:txBody>
          <a:bodyPr/>
          <a:lstStyle>
            <a:lvl1pPr>
              <a:defRPr/>
            </a:lvl1pPr>
          </a:lstStyle>
          <a:p>
            <a:pPr>
              <a:defRPr/>
            </a:pPr>
            <a:fld id="{ED33F960-6BFB-4925-BA1D-C8C8E39BEE58}" type="slidenum">
              <a:rPr lang="fi-FI" altLang="fi-FI">
                <a:solidFill>
                  <a:srgbClr val="58585A"/>
                </a:solidFill>
              </a:rPr>
              <a:pPr>
                <a:defRPr/>
              </a:pPr>
              <a:t>‹#›</a:t>
            </a:fld>
            <a:endParaRPr lang="fi-FI" altLang="fi-FI">
              <a:solidFill>
                <a:srgbClr val="58585A"/>
              </a:solidFill>
            </a:endParaRPr>
          </a:p>
        </p:txBody>
      </p:sp>
    </p:spTree>
    <p:extLst>
      <p:ext uri="{BB962C8B-B14F-4D97-AF65-F5344CB8AC3E}">
        <p14:creationId xmlns:p14="http://schemas.microsoft.com/office/powerpoint/2010/main" val="7769168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i-FI"/>
              <a:t>Muokkaa perustyyl. napsautt.</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8039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33162536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CBECC00-8EFD-45CB-BF14-C5258F9097ED}" type="datetimeFigureOut">
              <a:rPr lang="fi-FI" smtClean="0"/>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t>‹#›</a:t>
            </a:fld>
            <a:endParaRPr lang="fi-FI"/>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3650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CBECC00-8EFD-45CB-BF14-C5258F9097ED}" type="datetimeFigureOut">
              <a:rPr lang="fi-FI" smtClean="0"/>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17488566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i-FI"/>
              <a:t>Muokkaa perustyyl. napsautt.</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22960" y="2582335"/>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4663440" y="2582334"/>
            <a:ext cx="3703320" cy="328676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CBECC00-8EFD-45CB-BF14-C5258F9097ED}" type="datetimeFigureOut">
              <a:rPr lang="fi-FI" smtClean="0"/>
              <a:t>17.6.2026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29010022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ECBECC00-8EFD-45CB-BF14-C5258F9097ED}" type="datetimeFigureOut">
              <a:rPr lang="fi-FI" smtClean="0"/>
              <a:t>17.6.2026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30122447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7" name="Date Placeholder 6"/>
          <p:cNvSpPr>
            <a:spLocks noGrp="1"/>
          </p:cNvSpPr>
          <p:nvPr>
            <p:ph type="dt" sz="half" idx="10"/>
          </p:nvPr>
        </p:nvSpPr>
        <p:spPr/>
        <p:txBody>
          <a:bodyPr/>
          <a:lstStyle/>
          <a:p>
            <a:fld id="{ECBECC00-8EFD-45CB-BF14-C5258F9097ED}" type="datetimeFigureOut">
              <a:rPr lang="fi-FI" smtClean="0"/>
              <a:t>17.6.2026</a:t>
            </a:fld>
            <a:endParaRPr lang="fi-FI"/>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i-FI"/>
          </a:p>
        </p:txBody>
      </p:sp>
      <p:sp>
        <p:nvSpPr>
          <p:cNvPr id="9" name="Slide Number Placeholder 8"/>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31366752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i-FI"/>
              <a:t>Muokkaa perustyyl. napsautt.</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ECBECC00-8EFD-45CB-BF14-C5258F9097ED}" type="datetimeFigureOut">
              <a:rPr lang="fi-FI" smtClean="0"/>
              <a:t>17.6.2026</a:t>
            </a:fld>
            <a:endParaRPr lang="fi-FI"/>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i-FI"/>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C6CB31-74F2-48E2-9CA4-7E84012E9AD4}" type="slidenum">
              <a:rPr lang="fi-FI" smtClean="0"/>
              <a:t>‹#›</a:t>
            </a:fld>
            <a:endParaRPr lang="fi-FI"/>
          </a:p>
        </p:txBody>
      </p:sp>
    </p:spTree>
    <p:extLst>
      <p:ext uri="{BB962C8B-B14F-4D97-AF65-F5344CB8AC3E}">
        <p14:creationId xmlns:p14="http://schemas.microsoft.com/office/powerpoint/2010/main" val="42228031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i-FI"/>
              <a:t>Muokkaa perustyyl. napsautt.</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CBECC00-8EFD-45CB-BF14-C5258F9097ED}" type="datetimeFigureOut">
              <a:rPr lang="fi-FI" smtClean="0"/>
              <a:t>17.6.2026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178288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a:t>Lisää kuva napsauttamalla kuvaketta</a:t>
            </a:r>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3"/>
          <p:cNvSpPr>
            <a:spLocks noGrp="1"/>
          </p:cNvSpPr>
          <p:nvPr>
            <p:ph type="dt" sz="half" idx="10"/>
          </p:nvPr>
        </p:nvSpPr>
        <p:spPr/>
        <p:txBody>
          <a:bodyPr/>
          <a:lstStyle>
            <a:lvl1pPr>
              <a:defRPr/>
            </a:lvl1pPr>
          </a:lstStyle>
          <a:p>
            <a:pPr>
              <a:defRPr/>
            </a:pPr>
            <a:fld id="{0BE70306-BF97-4CF6-AA8C-61B5379220CD}" type="datetime1">
              <a:rPr lang="fi-FI"/>
              <a:pPr>
                <a:defRPr/>
              </a:pPr>
              <a:t>17.6.2026</a:t>
            </a:fld>
            <a:endParaRPr lang="fi-FI"/>
          </a:p>
        </p:txBody>
      </p:sp>
      <p:sp>
        <p:nvSpPr>
          <p:cNvPr id="6" name="Alatunnisteen paikkamerkki 4"/>
          <p:cNvSpPr>
            <a:spLocks noGrp="1"/>
          </p:cNvSpPr>
          <p:nvPr>
            <p:ph type="ftr" sz="quarter" idx="11"/>
          </p:nvPr>
        </p:nvSpPr>
        <p:spPr/>
        <p:txBody>
          <a:bodyPr/>
          <a:lstStyle>
            <a:lvl1pPr>
              <a:defRPr/>
            </a:lvl1pPr>
          </a:lstStyle>
          <a:p>
            <a:pPr>
              <a:defRPr/>
            </a:pPr>
            <a:endParaRPr lang="fi-FI"/>
          </a:p>
        </p:txBody>
      </p:sp>
      <p:sp>
        <p:nvSpPr>
          <p:cNvPr id="7" name="Dian numeron paikkamerkki 5"/>
          <p:cNvSpPr>
            <a:spLocks noGrp="1"/>
          </p:cNvSpPr>
          <p:nvPr>
            <p:ph type="sldNum" sz="quarter" idx="12"/>
          </p:nvPr>
        </p:nvSpPr>
        <p:spPr/>
        <p:txBody>
          <a:bodyPr/>
          <a:lstStyle>
            <a:lvl1pPr>
              <a:defRPr/>
            </a:lvl1pPr>
          </a:lstStyle>
          <a:p>
            <a:pPr>
              <a:defRPr/>
            </a:pPr>
            <a:fld id="{52D5A102-A5F3-4953-A6D8-56411CEFAE59}" type="slidenum">
              <a:rPr lang="fi-FI" altLang="fi-FI"/>
              <a:pPr>
                <a:defRPr/>
              </a:pPr>
              <a:t>‹#›</a:t>
            </a:fld>
            <a:endParaRPr lang="fi-FI" altLang="fi-FI"/>
          </a:p>
        </p:txBody>
      </p:sp>
    </p:spTree>
    <p:extLst>
      <p:ext uri="{BB962C8B-B14F-4D97-AF65-F5344CB8AC3E}">
        <p14:creationId xmlns:p14="http://schemas.microsoft.com/office/powerpoint/2010/main" val="350550228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81238415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fi-FI"/>
              <a:t>Muokkaa perustyyl. napsautt.</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CBECC00-8EFD-45CB-BF14-C5258F9097ED}" type="datetimeFigureOut">
              <a:rPr lang="fi-FI" smtClean="0"/>
              <a:t>17.6.2026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C6CB31-74F2-48E2-9CA4-7E84012E9AD4}" type="slidenum">
              <a:rPr lang="fi-FI" smtClean="0"/>
              <a:t>‹#›</a:t>
            </a:fld>
            <a:endParaRPr lang="fi-FI"/>
          </a:p>
        </p:txBody>
      </p:sp>
    </p:spTree>
    <p:extLst>
      <p:ext uri="{BB962C8B-B14F-4D97-AF65-F5344CB8AC3E}">
        <p14:creationId xmlns:p14="http://schemas.microsoft.com/office/powerpoint/2010/main" val="37126102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7" name="Rectangle 6"/>
          <p:cNvSpPr/>
          <p:nvPr/>
        </p:nvSpPr>
        <p:spPr>
          <a:xfrm>
            <a:off x="1" y="762002"/>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8" y="762002"/>
            <a:ext cx="2193989"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4425" spc="-75" baseline="0">
                <a:solidFill>
                  <a:srgbClr val="FFFFFF"/>
                </a:solidFill>
              </a:defRPr>
            </a:lvl1pPr>
          </a:lstStyle>
          <a:p>
            <a:r>
              <a:rPr lang="fi-FI"/>
              <a:t>Muokkaa perustyyl. napsautt.</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1650" cap="none" spc="0" baseline="0">
                <a:solidFill>
                  <a:schemeClr val="accent1">
                    <a:lumMod val="20000"/>
                    <a:lumOff val="80000"/>
                  </a:schemeClr>
                </a:solidFill>
              </a:defRPr>
            </a:lvl1pPr>
            <a:lvl2pPr marL="342892" indent="0" algn="ctr">
              <a:buNone/>
              <a:defRPr sz="1650"/>
            </a:lvl2pPr>
            <a:lvl3pPr marL="685783" indent="0" algn="ctr">
              <a:buNone/>
              <a:defRPr sz="1650"/>
            </a:lvl3pPr>
            <a:lvl4pPr marL="1028675" indent="0" algn="ctr">
              <a:buNone/>
              <a:defRPr sz="1500"/>
            </a:lvl4pPr>
            <a:lvl5pPr marL="1371566" indent="0" algn="ctr">
              <a:buNone/>
              <a:defRPr sz="1500"/>
            </a:lvl5pPr>
            <a:lvl6pPr marL="1714457" indent="0" algn="ctr">
              <a:buNone/>
              <a:defRPr sz="1500"/>
            </a:lvl6pPr>
            <a:lvl7pPr marL="2057348" indent="0" algn="ctr">
              <a:buNone/>
              <a:defRPr sz="1500"/>
            </a:lvl7pPr>
            <a:lvl8pPr marL="2400240" indent="0" algn="ctr">
              <a:buNone/>
              <a:defRPr sz="1500"/>
            </a:lvl8pPr>
            <a:lvl9pPr marL="2743132" indent="0" algn="ctr">
              <a:buNone/>
              <a:defRPr sz="15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2832913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106079911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4425" b="0" spc="-75" baseline="0">
                <a:solidFill>
                  <a:schemeClr val="tx1">
                    <a:lumMod val="65000"/>
                    <a:lumOff val="35000"/>
                  </a:schemeClr>
                </a:solidFill>
              </a:defRPr>
            </a:lvl1pPr>
          </a:lstStyle>
          <a:p>
            <a:r>
              <a:rPr lang="fi-FI"/>
              <a:t>Muokkaa perustyyl. napsautt.</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1650" cap="none" spc="0" baseline="0">
                <a:solidFill>
                  <a:schemeClr val="tx1">
                    <a:lumMod val="65000"/>
                    <a:lumOff val="3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31070310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p:txBody>
          <a:bodyPr/>
          <a:lstStyle/>
          <a:p>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36738326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perustyyl. napsautt.</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500" b="1">
                <a:solidFill>
                  <a:schemeClr val="tx1">
                    <a:lumMod val="65000"/>
                    <a:lumOff val="35000"/>
                  </a:schemeClr>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fi-FI"/>
              <a:t>Muokkaa tekstin perustyylejä napsauttamalla</a:t>
            </a:r>
          </a:p>
        </p:txBody>
      </p:sp>
      <p:sp>
        <p:nvSpPr>
          <p:cNvPr id="4" name="Content Placeholder 3"/>
          <p:cNvSpPr>
            <a:spLocks noGrp="1"/>
          </p:cNvSpPr>
          <p:nvPr>
            <p:ph sz="half" idx="2"/>
          </p:nvPr>
        </p:nvSpPr>
        <p:spPr>
          <a:xfrm>
            <a:off x="2900934" y="1930936"/>
            <a:ext cx="2606040" cy="402336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863847" y="1023589"/>
            <a:ext cx="2606040" cy="813171"/>
          </a:xfrm>
        </p:spPr>
        <p:txBody>
          <a:bodyPr anchor="b">
            <a:normAutofit/>
          </a:bodyPr>
          <a:lstStyle>
            <a:lvl1pPr marL="0" indent="0">
              <a:spcBef>
                <a:spcPts val="0"/>
              </a:spcBef>
              <a:buNone/>
              <a:defRPr sz="1500" b="1">
                <a:solidFill>
                  <a:schemeClr val="tx1">
                    <a:lumMod val="65000"/>
                    <a:lumOff val="35000"/>
                  </a:schemeClr>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fi-FI"/>
              <a:t>Muokkaa tekstin perustyylejä napsauttamalla</a:t>
            </a:r>
          </a:p>
        </p:txBody>
      </p:sp>
      <p:sp>
        <p:nvSpPr>
          <p:cNvPr id="6" name="Content Placeholder 5"/>
          <p:cNvSpPr>
            <a:spLocks noGrp="1"/>
          </p:cNvSpPr>
          <p:nvPr>
            <p:ph sz="quarter" idx="4"/>
          </p:nvPr>
        </p:nvSpPr>
        <p:spPr>
          <a:xfrm>
            <a:off x="5863847" y="1930936"/>
            <a:ext cx="2606040" cy="402336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11" name="Footer Placeholder 10"/>
          <p:cNvSpPr>
            <a:spLocks noGrp="1"/>
          </p:cNvSpPr>
          <p:nvPr>
            <p:ph type="ftr" sz="quarter" idx="11"/>
          </p:nvPr>
        </p:nvSpPr>
        <p:spPr/>
        <p:txBody>
          <a:bodyPr/>
          <a:lstStyle/>
          <a:p>
            <a:endParaRPr lang="en-US" dirty="0">
              <a:solidFill>
                <a:prstClr val="black">
                  <a:lumMod val="50000"/>
                  <a:lumOff val="50000"/>
                </a:prst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07380914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i-FI"/>
              <a:t>Muokkaa perustyyl. napsautt.</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7" name="Footer Placeholder 6"/>
          <p:cNvSpPr>
            <a:spLocks noGrp="1"/>
          </p:cNvSpPr>
          <p:nvPr>
            <p:ph type="ftr" sz="quarter" idx="11"/>
          </p:nvPr>
        </p:nvSpPr>
        <p:spPr/>
        <p:txBody>
          <a:bodyPr/>
          <a:lstStyle/>
          <a:p>
            <a:endParaRPr lang="en-US" dirty="0">
              <a:solidFill>
                <a:prstClr val="black">
                  <a:lumMod val="50000"/>
                  <a:lumOff val="50000"/>
                </a:prst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32912190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23312787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377440"/>
          </a:xfrm>
        </p:spPr>
        <p:txBody>
          <a:bodyPr anchor="b">
            <a:normAutofit/>
          </a:bodyPr>
          <a:lstStyle>
            <a:lvl1pPr>
              <a:defRPr sz="2400" b="0" baseline="0"/>
            </a:lvl1pPr>
          </a:lstStyle>
          <a:p>
            <a:r>
              <a:rPr lang="fi-FI"/>
              <a:t>Muokkaa perustyyl. napsautt.</a:t>
            </a:r>
            <a:endParaRPr lang="en-US" dirty="0"/>
          </a:p>
        </p:txBody>
      </p:sp>
      <p:sp>
        <p:nvSpPr>
          <p:cNvPr id="3" name="Content Placeholder 2"/>
          <p:cNvSpPr>
            <a:spLocks noGrp="1"/>
          </p:cNvSpPr>
          <p:nvPr>
            <p:ph idx="1"/>
          </p:nvPr>
        </p:nvSpPr>
        <p:spPr>
          <a:xfrm>
            <a:off x="2900934" y="868680"/>
            <a:ext cx="5486400" cy="512064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92024" y="3494176"/>
            <a:ext cx="2125980" cy="2321990"/>
          </a:xfrm>
        </p:spPr>
        <p:txBody>
          <a:bodyPr anchor="t">
            <a:normAutofit/>
          </a:bodyPr>
          <a:lstStyle>
            <a:lvl1pPr marL="0" indent="0">
              <a:lnSpc>
                <a:spcPct val="100000"/>
              </a:lnSpc>
              <a:buNone/>
              <a:defRPr sz="1050">
                <a:solidFill>
                  <a:srgbClr val="FFFFFF"/>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fi-FI"/>
              <a:t>Muokkaa tekstin perustyylejä napsauttamalla</a:t>
            </a:r>
          </a:p>
        </p:txBody>
      </p:sp>
      <p:sp>
        <p:nvSpPr>
          <p:cNvPr id="8" name="Date Placeholder 7"/>
          <p:cNvSpPr>
            <a:spLocks noGrp="1"/>
          </p:cNvSpPr>
          <p:nvPr>
            <p:ph type="dt" sz="half" idx="10"/>
          </p:nvPr>
        </p:nvSpPr>
        <p:spPr/>
        <p:txBody>
          <a:bodyPr/>
          <a:lstStyle/>
          <a:p>
            <a:fld id="{5586B75A-687E-405C-8A0B-8D00578BA2C3}" type="datetimeFigureOut">
              <a:rPr lang="en-US" dirty="0">
                <a:solidFill>
                  <a:prstClr val="black">
                    <a:lumMod val="50000"/>
                    <a:lumOff val="50000"/>
                  </a:prstClr>
                </a:solidFill>
              </a:rPr>
              <a:pPr/>
              <a:t>6/17/26</a:t>
            </a:fld>
            <a:endParaRPr lang="en-US" dirty="0">
              <a:solidFill>
                <a:prstClr val="black">
                  <a:lumMod val="50000"/>
                  <a:lumOff val="50000"/>
                </a:prstClr>
              </a:solidFill>
            </a:endParaRPr>
          </a:p>
        </p:txBody>
      </p:sp>
      <p:sp>
        <p:nvSpPr>
          <p:cNvPr id="9" name="Footer Placeholder 8"/>
          <p:cNvSpPr>
            <a:spLocks noGrp="1"/>
          </p:cNvSpPr>
          <p:nvPr>
            <p:ph type="ftr" sz="quarter" idx="11"/>
          </p:nvPr>
        </p:nvSpPr>
        <p:spPr/>
        <p:txBody>
          <a:bodyPr/>
          <a:lstStyle/>
          <a:p>
            <a:endParaRPr lang="en-US" dirty="0">
              <a:solidFill>
                <a:prstClr val="black">
                  <a:lumMod val="50000"/>
                  <a:lumOff val="50000"/>
                </a:prst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0070C0"/>
                </a:solidFill>
              </a:rPr>
              <a:pPr/>
              <a:t>‹#›</a:t>
            </a:fld>
            <a:endParaRPr lang="en-US" dirty="0">
              <a:solidFill>
                <a:srgbClr val="0070C0"/>
              </a:solidFill>
            </a:endParaRPr>
          </a:p>
        </p:txBody>
      </p:sp>
    </p:spTree>
    <p:extLst>
      <p:ext uri="{BB962C8B-B14F-4D97-AF65-F5344CB8AC3E}">
        <p14:creationId xmlns:p14="http://schemas.microsoft.com/office/powerpoint/2010/main" val="399984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satakuntaliitto.fi/"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satakuntaliitto.fi/index.asp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7.xml"/><Relationship Id="rId7" Type="http://schemas.openxmlformats.org/officeDocument/2006/relationships/theme" Target="../theme/theme10.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5" Type="http://schemas.openxmlformats.org/officeDocument/2006/relationships/slideLayout" Target="../slideLayouts/slideLayout129.xml"/><Relationship Id="rId4" Type="http://schemas.openxmlformats.org/officeDocument/2006/relationships/slideLayout" Target="../slideLayouts/slideLayout12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image" Target="../media/image12.png"/><Relationship Id="rId2" Type="http://schemas.openxmlformats.org/officeDocument/2006/relationships/slideLayout" Target="../slideLayouts/slideLayout132.xml"/><Relationship Id="rId16" Type="http://schemas.openxmlformats.org/officeDocument/2006/relationships/image" Target="../media/image11.emf"/><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theme" Target="../theme/theme11.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hyperlink" Target="http://www.satakuntaliitto.fi/" TargetMode="Externa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2.xml"/><Relationship Id="rId2" Type="http://schemas.openxmlformats.org/officeDocument/2006/relationships/slideLayout" Target="../slideLayouts/slideLayout146.xml"/><Relationship Id="rId16" Type="http://schemas.openxmlformats.org/officeDocument/2006/relationships/image" Target="../media/image2.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hyperlink" Target="http://www.satakuntaliitto.fi/index.aspx" TargetMode="Externa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58.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theme" Target="../theme/theme13.xml"/><Relationship Id="rId5" Type="http://schemas.openxmlformats.org/officeDocument/2006/relationships/slideLayout" Target="../slideLayouts/slideLayout160.xml"/><Relationship Id="rId4" Type="http://schemas.openxmlformats.org/officeDocument/2006/relationships/slideLayout" Target="../slideLayouts/slideLayout1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hyperlink" Target="http://www.satakuntaliitto.fi/index.aspx" TargetMode="Externa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hyperlink" Target="http://www.satakuntaliitto.fi/"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theme" Target="../theme/theme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8" Type="http://schemas.openxmlformats.org/officeDocument/2006/relationships/slideLayout" Target="../slideLayouts/slideLayout31.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20" Type="http://schemas.openxmlformats.org/officeDocument/2006/relationships/slideLayout" Target="../slideLayouts/slideLayout43.xml"/><Relationship Id="rId41"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hyperlink" Target="http://www.satakuntaliitto.fi/" TargetMode="Externa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4.xml"/><Relationship Id="rId2" Type="http://schemas.openxmlformats.org/officeDocument/2006/relationships/slideLayout" Target="../slideLayouts/slideLayout69.xml"/><Relationship Id="rId16" Type="http://schemas.openxmlformats.org/officeDocument/2006/relationships/image" Target="../media/image2.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hyperlink" Target="http://www.satakuntaliitto.fi/index.aspx" TargetMode="Externa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4" Type="http://schemas.openxmlformats.org/officeDocument/2006/relationships/image" Target="../media/image3.w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6.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7.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8.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9.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a:t>Muokkaa perustyyl. napsautt.</a:t>
            </a:r>
          </a:p>
        </p:txBody>
      </p:sp>
      <p:sp>
        <p:nvSpPr>
          <p:cNvPr id="1027" name="Tekstin paikkamerkki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BA12224-2025-440B-AE74-E60118C6D1FE}" type="datetime1">
              <a:rPr lang="fi-FI"/>
              <a:pPr>
                <a:defRPr/>
              </a:pPr>
              <a:t>17.6.2026</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E1F6BD6-535D-41CF-8410-0280F12E1711}" type="slidenum">
              <a:rPr lang="fi-FI" altLang="fi-FI"/>
              <a:pPr>
                <a:defRPr/>
              </a:pPr>
              <a:t>‹#›</a:t>
            </a:fld>
            <a:endParaRPr lang="fi-FI" altLang="fi-FI"/>
          </a:p>
        </p:txBody>
      </p:sp>
      <p:grpSp>
        <p:nvGrpSpPr>
          <p:cNvPr id="1031" name="Ryhmä 6"/>
          <p:cNvGrpSpPr>
            <a:grpSpLocks/>
          </p:cNvGrpSpPr>
          <p:nvPr userDrawn="1"/>
        </p:nvGrpSpPr>
        <p:grpSpPr bwMode="auto">
          <a:xfrm>
            <a:off x="250825" y="6237288"/>
            <a:ext cx="3138488" cy="419100"/>
            <a:chOff x="5796136" y="6237312"/>
            <a:chExt cx="3137322" cy="419525"/>
          </a:xfrm>
        </p:grpSpPr>
        <p:pic>
          <p:nvPicPr>
            <p:cNvPr id="1032" name="Picture 7" descr="http://www.satakuntaliitto.fi/kuvat/satakunta_vaakuna.gif">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6136" y="6237312"/>
              <a:ext cx="288032" cy="4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3" descr="http://www.satakuntaliitto.fi/kuvat/satakuntaliitto_logo.gif">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156176" y="6453336"/>
              <a:ext cx="2777282" cy="13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hidden">
          <a:xfrm>
            <a:off x="0" y="6378000"/>
            <a:ext cx="9144000" cy="48000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013" dirty="0"/>
          </a:p>
        </p:txBody>
      </p:sp>
      <p:sp>
        <p:nvSpPr>
          <p:cNvPr id="2" name="Title Placeholder 1"/>
          <p:cNvSpPr>
            <a:spLocks noGrp="1"/>
          </p:cNvSpPr>
          <p:nvPr>
            <p:ph type="title"/>
          </p:nvPr>
        </p:nvSpPr>
        <p:spPr>
          <a:xfrm>
            <a:off x="628650" y="529951"/>
            <a:ext cx="7886700" cy="995915"/>
          </a:xfrm>
          <a:prstGeom prst="rect">
            <a:avLst/>
          </a:prstGeom>
        </p:spPr>
        <p:txBody>
          <a:bodyPr vert="horz" lIns="91440" tIns="45720" rIns="91440" bIns="45720" rtlCol="0" anchor="ctr">
            <a:normAutofit/>
          </a:bodyPr>
          <a:lstStyle/>
          <a:p>
            <a:r>
              <a:rPr lang="fi-FI"/>
              <a:t>Muokkaa perustyyl. napsautt.</a:t>
            </a:r>
            <a:endParaRPr lang="fi-FI" dirty="0"/>
          </a:p>
        </p:txBody>
      </p:sp>
      <p:sp>
        <p:nvSpPr>
          <p:cNvPr id="3" name="Text Placeholder 2"/>
          <p:cNvSpPr>
            <a:spLocks noGrp="1"/>
          </p:cNvSpPr>
          <p:nvPr>
            <p:ph type="body" idx="1"/>
          </p:nvPr>
        </p:nvSpPr>
        <p:spPr>
          <a:xfrm>
            <a:off x="628650" y="1525867"/>
            <a:ext cx="7886700" cy="4447369"/>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Date Placeholder 3"/>
          <p:cNvSpPr>
            <a:spLocks noGrp="1"/>
          </p:cNvSpPr>
          <p:nvPr>
            <p:ph type="dt" sz="half" idx="2"/>
          </p:nvPr>
        </p:nvSpPr>
        <p:spPr>
          <a:xfrm>
            <a:off x="7271456" y="6514955"/>
            <a:ext cx="703447" cy="206103"/>
          </a:xfrm>
          <a:prstGeom prst="rect">
            <a:avLst/>
          </a:prstGeom>
        </p:spPr>
        <p:txBody>
          <a:bodyPr vert="horz" lIns="91440" tIns="45720" rIns="91440" bIns="45720" rtlCol="0" anchor="ctr"/>
          <a:lstStyle>
            <a:lvl1pPr algn="r">
              <a:defRPr sz="600">
                <a:solidFill>
                  <a:schemeClr val="bg2"/>
                </a:solidFill>
              </a:defRPr>
            </a:lvl1pPr>
          </a:lstStyle>
          <a:p>
            <a:pPr>
              <a:defRPr/>
            </a:pPr>
            <a:endParaRPr lang="fi-FI"/>
          </a:p>
        </p:txBody>
      </p:sp>
      <p:sp>
        <p:nvSpPr>
          <p:cNvPr id="5" name="Footer Placeholder 4"/>
          <p:cNvSpPr>
            <a:spLocks noGrp="1"/>
          </p:cNvSpPr>
          <p:nvPr>
            <p:ph type="ftr" sz="quarter" idx="3"/>
          </p:nvPr>
        </p:nvSpPr>
        <p:spPr>
          <a:xfrm>
            <a:off x="628656" y="6514955"/>
            <a:ext cx="3080611" cy="206103"/>
          </a:xfrm>
          <a:prstGeom prst="rect">
            <a:avLst/>
          </a:prstGeom>
        </p:spPr>
        <p:txBody>
          <a:bodyPr vert="horz" lIns="91440" tIns="45720" rIns="91440" bIns="45720" rtlCol="0" anchor="ctr"/>
          <a:lstStyle>
            <a:lvl1pPr algn="l">
              <a:defRPr sz="600" b="0">
                <a:solidFill>
                  <a:schemeClr val="bg2"/>
                </a:solidFill>
              </a:defRPr>
            </a:lvl1pPr>
          </a:lstStyle>
          <a:p>
            <a:pPr>
              <a:defRPr/>
            </a:pPr>
            <a:endParaRPr lang="fi-FI"/>
          </a:p>
        </p:txBody>
      </p:sp>
      <p:sp>
        <p:nvSpPr>
          <p:cNvPr id="6" name="Slide Number Placeholder 5"/>
          <p:cNvSpPr>
            <a:spLocks noGrp="1"/>
          </p:cNvSpPr>
          <p:nvPr>
            <p:ph type="sldNum" sz="quarter" idx="4"/>
          </p:nvPr>
        </p:nvSpPr>
        <p:spPr>
          <a:xfrm>
            <a:off x="7976158" y="6514955"/>
            <a:ext cx="538239" cy="206103"/>
          </a:xfrm>
          <a:prstGeom prst="rect">
            <a:avLst/>
          </a:prstGeom>
        </p:spPr>
        <p:txBody>
          <a:bodyPr vert="horz" lIns="91440" tIns="45720" rIns="91440" bIns="45720" rtlCol="0" anchor="ctr"/>
          <a:lstStyle>
            <a:lvl1pPr algn="r">
              <a:defRPr sz="675" b="1">
                <a:solidFill>
                  <a:schemeClr val="bg2"/>
                </a:solidFill>
              </a:defRPr>
            </a:lvl1pPr>
          </a:lstStyle>
          <a:p>
            <a:pPr>
              <a:defRPr/>
            </a:pPr>
            <a:fld id="{68385311-37A0-4CFB-B748-7C92B3DE9DF4}" type="slidenum">
              <a:rPr lang="fi-FI" altLang="fi-FI" smtClean="0"/>
              <a:pPr>
                <a:defRPr/>
              </a:pPr>
              <a:t>‹#›</a:t>
            </a:fld>
            <a:endParaRPr lang="fi-FI" altLang="fi-FI"/>
          </a:p>
        </p:txBody>
      </p:sp>
    </p:spTree>
    <p:extLst>
      <p:ext uri="{BB962C8B-B14F-4D97-AF65-F5344CB8AC3E}">
        <p14:creationId xmlns:p14="http://schemas.microsoft.com/office/powerpoint/2010/main" val="739536748"/>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Lst>
  <p:txStyles>
    <p:titleStyle>
      <a:lvl1pPr algn="l" defTabSz="514312" rtl="0" eaLnBrk="1" latinLnBrk="0" hangingPunct="1">
        <a:lnSpc>
          <a:spcPct val="90000"/>
        </a:lnSpc>
        <a:spcBef>
          <a:spcPct val="0"/>
        </a:spcBef>
        <a:buNone/>
        <a:defRPr sz="2025" b="1" kern="1200">
          <a:solidFill>
            <a:schemeClr val="tx2"/>
          </a:solidFill>
          <a:latin typeface="+mj-lt"/>
          <a:ea typeface="+mj-ea"/>
          <a:cs typeface="+mj-cs"/>
        </a:defRPr>
      </a:lvl1pPr>
    </p:titleStyle>
    <p:bodyStyle>
      <a:lvl1pPr marL="128579" indent="-128579" algn="l" defTabSz="514312" rtl="0" eaLnBrk="1" latinLnBrk="0" hangingPunct="1">
        <a:lnSpc>
          <a:spcPct val="90000"/>
        </a:lnSpc>
        <a:spcBef>
          <a:spcPts val="563"/>
        </a:spcBef>
        <a:buFont typeface="Arial"/>
        <a:buChar char="•"/>
        <a:defRPr sz="1238" b="1" kern="1200">
          <a:solidFill>
            <a:schemeClr val="tx1"/>
          </a:solidFill>
          <a:latin typeface="+mn-lt"/>
          <a:ea typeface="+mn-ea"/>
          <a:cs typeface="+mn-cs"/>
        </a:defRPr>
      </a:lvl1pPr>
      <a:lvl2pPr marL="385735" indent="-128579" algn="l" defTabSz="514312" rtl="0" eaLnBrk="1" latinLnBrk="0" hangingPunct="1">
        <a:lnSpc>
          <a:spcPct val="90000"/>
        </a:lnSpc>
        <a:spcBef>
          <a:spcPts val="281"/>
        </a:spcBef>
        <a:buFont typeface="Arial"/>
        <a:buChar char="•"/>
        <a:defRPr sz="1013" kern="1200">
          <a:solidFill>
            <a:schemeClr val="tx1"/>
          </a:solidFill>
          <a:latin typeface="+mn-lt"/>
          <a:ea typeface="+mn-ea"/>
          <a:cs typeface="+mn-cs"/>
        </a:defRPr>
      </a:lvl2pPr>
      <a:lvl3pPr marL="642890" indent="-128579" algn="l" defTabSz="514312" rtl="0" eaLnBrk="1" latinLnBrk="0" hangingPunct="1">
        <a:lnSpc>
          <a:spcPct val="90000"/>
        </a:lnSpc>
        <a:spcBef>
          <a:spcPts val="281"/>
        </a:spcBef>
        <a:buFont typeface="Arial"/>
        <a:buChar char="•"/>
        <a:defRPr sz="900" kern="1200">
          <a:solidFill>
            <a:srgbClr val="505050"/>
          </a:solidFill>
          <a:latin typeface="+mn-lt"/>
          <a:ea typeface="+mn-ea"/>
          <a:cs typeface="+mn-cs"/>
        </a:defRPr>
      </a:lvl3pPr>
      <a:lvl4pPr marL="900045" indent="-128579" algn="l" defTabSz="514312" rtl="0" eaLnBrk="1" latinLnBrk="0" hangingPunct="1">
        <a:lnSpc>
          <a:spcPct val="90000"/>
        </a:lnSpc>
        <a:spcBef>
          <a:spcPts val="281"/>
        </a:spcBef>
        <a:buFont typeface="Arial"/>
        <a:buChar char="•"/>
        <a:defRPr sz="900" kern="1200">
          <a:solidFill>
            <a:srgbClr val="505050"/>
          </a:solidFill>
          <a:latin typeface="+mn-lt"/>
          <a:ea typeface="+mn-ea"/>
          <a:cs typeface="+mn-cs"/>
        </a:defRPr>
      </a:lvl4pPr>
      <a:lvl5pPr marL="1157201" indent="-128579" algn="l" defTabSz="514312" rtl="0" eaLnBrk="1" latinLnBrk="0" hangingPunct="1">
        <a:lnSpc>
          <a:spcPct val="90000"/>
        </a:lnSpc>
        <a:spcBef>
          <a:spcPts val="281"/>
        </a:spcBef>
        <a:buFont typeface="Arial"/>
        <a:buChar char="•"/>
        <a:defRPr sz="900" kern="1200">
          <a:solidFill>
            <a:srgbClr val="505050"/>
          </a:solidFill>
          <a:latin typeface="+mn-lt"/>
          <a:ea typeface="+mn-ea"/>
          <a:cs typeface="+mn-cs"/>
        </a:defRPr>
      </a:lvl5pPr>
      <a:lvl6pPr marL="1414357" indent="-128579" algn="l" defTabSz="514312" rtl="0" eaLnBrk="1" latinLnBrk="0" hangingPunct="1">
        <a:lnSpc>
          <a:spcPct val="90000"/>
        </a:lnSpc>
        <a:spcBef>
          <a:spcPts val="281"/>
        </a:spcBef>
        <a:buFont typeface="Arial"/>
        <a:buChar char="•"/>
        <a:defRPr sz="1013" kern="1200">
          <a:solidFill>
            <a:schemeClr val="tx1"/>
          </a:solidFill>
          <a:latin typeface="+mn-lt"/>
          <a:ea typeface="+mn-ea"/>
          <a:cs typeface="+mn-cs"/>
        </a:defRPr>
      </a:lvl6pPr>
      <a:lvl7pPr marL="1671513" indent="-128579" algn="l" defTabSz="514312" rtl="0" eaLnBrk="1" latinLnBrk="0" hangingPunct="1">
        <a:lnSpc>
          <a:spcPct val="90000"/>
        </a:lnSpc>
        <a:spcBef>
          <a:spcPts val="281"/>
        </a:spcBef>
        <a:buFont typeface="Arial"/>
        <a:buChar char="•"/>
        <a:defRPr sz="1013" kern="1200">
          <a:solidFill>
            <a:schemeClr val="tx1"/>
          </a:solidFill>
          <a:latin typeface="+mn-lt"/>
          <a:ea typeface="+mn-ea"/>
          <a:cs typeface="+mn-cs"/>
        </a:defRPr>
      </a:lvl7pPr>
      <a:lvl8pPr marL="1928669" indent="-128579" algn="l" defTabSz="514312" rtl="0" eaLnBrk="1" latinLnBrk="0" hangingPunct="1">
        <a:lnSpc>
          <a:spcPct val="90000"/>
        </a:lnSpc>
        <a:spcBef>
          <a:spcPts val="281"/>
        </a:spcBef>
        <a:buFont typeface="Arial"/>
        <a:buChar char="•"/>
        <a:defRPr sz="1013" kern="1200">
          <a:solidFill>
            <a:schemeClr val="tx1"/>
          </a:solidFill>
          <a:latin typeface="+mn-lt"/>
          <a:ea typeface="+mn-ea"/>
          <a:cs typeface="+mn-cs"/>
        </a:defRPr>
      </a:lvl8pPr>
      <a:lvl9pPr marL="2185825" indent="-128579" algn="l" defTabSz="514312" rtl="0" eaLnBrk="1" latinLnBrk="0" hangingPunct="1">
        <a:lnSpc>
          <a:spcPct val="90000"/>
        </a:lnSpc>
        <a:spcBef>
          <a:spcPts val="281"/>
        </a:spcBef>
        <a:buFont typeface="Arial"/>
        <a:buChar char="•"/>
        <a:defRPr sz="1013" kern="1200">
          <a:solidFill>
            <a:schemeClr val="tx1"/>
          </a:solidFill>
          <a:latin typeface="+mn-lt"/>
          <a:ea typeface="+mn-ea"/>
          <a:cs typeface="+mn-cs"/>
        </a:defRPr>
      </a:lvl9pPr>
    </p:bodyStyle>
    <p:otherStyle>
      <a:defPPr>
        <a:defRPr lang="en-US"/>
      </a:defPPr>
      <a:lvl1pPr marL="0" algn="l" defTabSz="514312" rtl="0" eaLnBrk="1" latinLnBrk="0" hangingPunct="1">
        <a:defRPr sz="1013" kern="1200">
          <a:solidFill>
            <a:schemeClr val="tx1"/>
          </a:solidFill>
          <a:latin typeface="+mn-lt"/>
          <a:ea typeface="+mn-ea"/>
          <a:cs typeface="+mn-cs"/>
        </a:defRPr>
      </a:lvl1pPr>
      <a:lvl2pPr marL="257156" algn="l" defTabSz="514312" rtl="0" eaLnBrk="1" latinLnBrk="0" hangingPunct="1">
        <a:defRPr sz="1013" kern="1200">
          <a:solidFill>
            <a:schemeClr val="tx1"/>
          </a:solidFill>
          <a:latin typeface="+mn-lt"/>
          <a:ea typeface="+mn-ea"/>
          <a:cs typeface="+mn-cs"/>
        </a:defRPr>
      </a:lvl2pPr>
      <a:lvl3pPr marL="514312" algn="l" defTabSz="514312" rtl="0" eaLnBrk="1" latinLnBrk="0" hangingPunct="1">
        <a:defRPr sz="1013" kern="1200">
          <a:solidFill>
            <a:schemeClr val="tx1"/>
          </a:solidFill>
          <a:latin typeface="+mn-lt"/>
          <a:ea typeface="+mn-ea"/>
          <a:cs typeface="+mn-cs"/>
        </a:defRPr>
      </a:lvl3pPr>
      <a:lvl4pPr marL="771468" algn="l" defTabSz="514312" rtl="0" eaLnBrk="1" latinLnBrk="0" hangingPunct="1">
        <a:defRPr sz="1013" kern="1200">
          <a:solidFill>
            <a:schemeClr val="tx1"/>
          </a:solidFill>
          <a:latin typeface="+mn-lt"/>
          <a:ea typeface="+mn-ea"/>
          <a:cs typeface="+mn-cs"/>
        </a:defRPr>
      </a:lvl4pPr>
      <a:lvl5pPr marL="1028624" algn="l" defTabSz="514312" rtl="0" eaLnBrk="1" latinLnBrk="0" hangingPunct="1">
        <a:defRPr sz="1013" kern="1200">
          <a:solidFill>
            <a:schemeClr val="tx1"/>
          </a:solidFill>
          <a:latin typeface="+mn-lt"/>
          <a:ea typeface="+mn-ea"/>
          <a:cs typeface="+mn-cs"/>
        </a:defRPr>
      </a:lvl5pPr>
      <a:lvl6pPr marL="1285780" algn="l" defTabSz="514312" rtl="0" eaLnBrk="1" latinLnBrk="0" hangingPunct="1">
        <a:defRPr sz="1013" kern="1200">
          <a:solidFill>
            <a:schemeClr val="tx1"/>
          </a:solidFill>
          <a:latin typeface="+mn-lt"/>
          <a:ea typeface="+mn-ea"/>
          <a:cs typeface="+mn-cs"/>
        </a:defRPr>
      </a:lvl6pPr>
      <a:lvl7pPr marL="1542935" algn="l" defTabSz="514312" rtl="0" eaLnBrk="1" latinLnBrk="0" hangingPunct="1">
        <a:defRPr sz="1013" kern="1200">
          <a:solidFill>
            <a:schemeClr val="tx1"/>
          </a:solidFill>
          <a:latin typeface="+mn-lt"/>
          <a:ea typeface="+mn-ea"/>
          <a:cs typeface="+mn-cs"/>
        </a:defRPr>
      </a:lvl7pPr>
      <a:lvl8pPr marL="1800090" algn="l" defTabSz="514312" rtl="0" eaLnBrk="1" latinLnBrk="0" hangingPunct="1">
        <a:defRPr sz="1013" kern="1200">
          <a:solidFill>
            <a:schemeClr val="tx1"/>
          </a:solidFill>
          <a:latin typeface="+mn-lt"/>
          <a:ea typeface="+mn-ea"/>
          <a:cs typeface="+mn-cs"/>
        </a:defRPr>
      </a:lvl8pPr>
      <a:lvl9pPr marL="2057246" algn="l" defTabSz="514312"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6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Suorakulmio 12">
            <a:extLst>
              <a:ext uri="{FF2B5EF4-FFF2-40B4-BE49-F238E27FC236}">
                <a16:creationId xmlns:a16="http://schemas.microsoft.com/office/drawing/2014/main" id="{D1E499DF-39A6-429A-A8B5-51C710E9F188}"/>
              </a:ext>
              <a:ext uri="{C183D7F6-B498-43B3-948B-1728B52AA6E4}">
                <adec:decorative xmlns:adec="http://schemas.microsoft.com/office/drawing/2017/decorative" val="1"/>
              </a:ext>
            </a:extLst>
          </p:cNvPr>
          <p:cNvSpPr/>
          <p:nvPr userDrawn="1"/>
        </p:nvSpPr>
        <p:spPr>
          <a:xfrm>
            <a:off x="0" y="5894173"/>
            <a:ext cx="9144000" cy="9638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Placeholder 1">
            <a:extLst>
              <a:ext uri="{FF2B5EF4-FFF2-40B4-BE49-F238E27FC236}">
                <a16:creationId xmlns:a16="http://schemas.microsoft.com/office/drawing/2014/main" id="{102BCEDC-5BF0-4641-B029-97A0073B2CA6}"/>
              </a:ext>
            </a:extLst>
          </p:cNvPr>
          <p:cNvSpPr>
            <a:spLocks noGrp="1"/>
          </p:cNvSpPr>
          <p:nvPr>
            <p:ph type="title"/>
          </p:nvPr>
        </p:nvSpPr>
        <p:spPr>
          <a:xfrm>
            <a:off x="628650" y="365126"/>
            <a:ext cx="7886700" cy="1033907"/>
          </a:xfrm>
          <a:prstGeom prst="rect">
            <a:avLst/>
          </a:prstGeom>
        </p:spPr>
        <p:txBody>
          <a:bodyPr vert="horz" lIns="0" tIns="0" rIns="0" bIns="0" rtlCol="0" anchor="b" anchorCtr="0">
            <a:noAutofit/>
          </a:bodyPr>
          <a:lstStyle/>
          <a:p>
            <a:r>
              <a:rPr lang="en-US" noProof="0"/>
              <a:t>Click to edit Master title style</a:t>
            </a:r>
            <a:endParaRPr lang="fi-FI" noProof="0"/>
          </a:p>
        </p:txBody>
      </p:sp>
      <p:sp>
        <p:nvSpPr>
          <p:cNvPr id="3" name="Text Placeholder 2">
            <a:extLst>
              <a:ext uri="{FF2B5EF4-FFF2-40B4-BE49-F238E27FC236}">
                <a16:creationId xmlns:a16="http://schemas.microsoft.com/office/drawing/2014/main" id="{F8F58EF0-5CC6-4362-996D-AE27B9C25A25}"/>
              </a:ext>
            </a:extLst>
          </p:cNvPr>
          <p:cNvSpPr>
            <a:spLocks noGrp="1"/>
          </p:cNvSpPr>
          <p:nvPr>
            <p:ph type="body" idx="1"/>
          </p:nvPr>
        </p:nvSpPr>
        <p:spPr>
          <a:xfrm>
            <a:off x="628650" y="1892808"/>
            <a:ext cx="7886700" cy="363931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i-FI" noProof="0"/>
          </a:p>
        </p:txBody>
      </p:sp>
      <p:sp>
        <p:nvSpPr>
          <p:cNvPr id="8" name="Tekstiruutu 18">
            <a:extLst>
              <a:ext uri="{FF2B5EF4-FFF2-40B4-BE49-F238E27FC236}">
                <a16:creationId xmlns:a16="http://schemas.microsoft.com/office/drawing/2014/main" id="{3B4F48B9-42BE-EE4B-AECF-066D7BD77D75}"/>
              </a:ext>
            </a:extLst>
          </p:cNvPr>
          <p:cNvSpPr txBox="1"/>
          <p:nvPr userDrawn="1"/>
        </p:nvSpPr>
        <p:spPr>
          <a:xfrm>
            <a:off x="2065123" y="6191420"/>
            <a:ext cx="5013754" cy="369332"/>
          </a:xfrm>
          <a:prstGeom prst="rect">
            <a:avLst/>
          </a:prstGeom>
          <a:noFill/>
        </p:spPr>
        <p:txBody>
          <a:bodyPr wrap="square" rtlCol="0">
            <a:spAutoFit/>
          </a:bodyPr>
          <a:lstStyle/>
          <a:p>
            <a:pPr algn="ctr"/>
            <a:r>
              <a:rPr lang="fi-FI">
                <a:solidFill>
                  <a:schemeClr val="bg1"/>
                </a:solidFill>
                <a:latin typeface="Tahoma" panose="020B0604030504040204" pitchFamily="34" charset="0"/>
                <a:ea typeface="Tahoma" panose="020B0604030504040204" pitchFamily="34" charset="0"/>
                <a:cs typeface="Tahoma" panose="020B0604030504040204" pitchFamily="34" charset="0"/>
              </a:rPr>
              <a:t>Innovation and skills in Finland 2021–2027</a:t>
            </a:r>
          </a:p>
        </p:txBody>
      </p:sp>
      <p:pic>
        <p:nvPicPr>
          <p:cNvPr id="9" name="Kuva 8">
            <a:extLst>
              <a:ext uri="{FF2B5EF4-FFF2-40B4-BE49-F238E27FC236}">
                <a16:creationId xmlns:a16="http://schemas.microsoft.com/office/drawing/2014/main" id="{DEE0F7FB-9D29-C748-8C24-0C54B5F6130F}"/>
              </a:ext>
              <a:ext uri="{C183D7F6-B498-43B3-948B-1728B52AA6E4}">
                <adec:decorative xmlns:adec="http://schemas.microsoft.com/office/drawing/2017/decorative" val="1"/>
              </a:ext>
            </a:extLst>
          </p:cNvPr>
          <p:cNvPicPr>
            <a:picLocks noChangeAspect="1"/>
          </p:cNvPicPr>
          <p:nvPr userDrawn="1"/>
        </p:nvPicPr>
        <p:blipFill>
          <a:blip r:embed="rId16"/>
          <a:stretch>
            <a:fillRect/>
          </a:stretch>
        </p:blipFill>
        <p:spPr>
          <a:xfrm>
            <a:off x="93900" y="6041234"/>
            <a:ext cx="2365521" cy="661727"/>
          </a:xfrm>
          <a:prstGeom prst="rect">
            <a:avLst/>
          </a:prstGeom>
        </p:spPr>
      </p:pic>
      <p:pic>
        <p:nvPicPr>
          <p:cNvPr id="5" name="Picture 4" descr="University of Turku Logo">
            <a:extLst>
              <a:ext uri="{FF2B5EF4-FFF2-40B4-BE49-F238E27FC236}">
                <a16:creationId xmlns:a16="http://schemas.microsoft.com/office/drawing/2014/main" id="{D4A74F65-D087-D6EB-1D8B-0EB63EFDB65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684581" y="5865292"/>
            <a:ext cx="1936905" cy="956255"/>
          </a:xfrm>
          <a:prstGeom prst="rect">
            <a:avLst/>
          </a:prstGeom>
        </p:spPr>
      </p:pic>
    </p:spTree>
    <p:extLst>
      <p:ext uri="{BB962C8B-B14F-4D97-AF65-F5344CB8AC3E}">
        <p14:creationId xmlns:p14="http://schemas.microsoft.com/office/powerpoint/2010/main" val="2553962311"/>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229" r:id="rId14"/>
  </p:sldLayoutIdLst>
  <p:hf sldNum="0" hdr="0" ftr="0" dt="0"/>
  <p:txStyles>
    <p:titleStyle>
      <a:lvl1pPr algn="l" defTabSz="6858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0"/>
        </a:spcBef>
        <a:buFont typeface="System Font Regular"/>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0"/>
        </a:spcBef>
        <a:buFont typeface="Courier New" panose="02070309020205020404" pitchFamily="49" charset="0"/>
        <a:buChar char="o"/>
        <a:defRPr sz="1500" kern="1200">
          <a:solidFill>
            <a:schemeClr val="tx1"/>
          </a:solidFill>
          <a:latin typeface="+mn-lt"/>
          <a:ea typeface="+mn-ea"/>
          <a:cs typeface="+mn-cs"/>
        </a:defRPr>
      </a:lvl3pPr>
      <a:lvl4pPr marL="1200150" indent="-171450" algn="l" defTabSz="685800" rtl="0" eaLnBrk="1" latinLnBrk="0" hangingPunct="1">
        <a:lnSpc>
          <a:spcPct val="100000"/>
        </a:lnSpc>
        <a:spcBef>
          <a:spcPts val="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100000"/>
        </a:lnSpc>
        <a:spcBef>
          <a:spcPts val="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a:t>Muokkaa perustyyl. napsautt.</a:t>
            </a:r>
          </a:p>
        </p:txBody>
      </p:sp>
      <p:sp>
        <p:nvSpPr>
          <p:cNvPr id="1027" name="Tekstin paikkamerkki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675">
                <a:solidFill>
                  <a:schemeClr val="tx1">
                    <a:tint val="75000"/>
                  </a:schemeClr>
                </a:solidFill>
                <a:latin typeface="+mn-lt"/>
                <a:cs typeface="+mn-cs"/>
              </a:defRPr>
            </a:lvl1pPr>
          </a:lstStyle>
          <a:p>
            <a:pPr>
              <a:defRPr/>
            </a:pPr>
            <a:fld id="{1BA12224-2025-440B-AE74-E60118C6D1FE}" type="datetime1">
              <a:rPr lang="fi-FI"/>
              <a:pPr>
                <a:defRPr/>
              </a:pPr>
              <a:t>17.6.2026</a:t>
            </a:fld>
            <a:endParaRPr lang="fi-FI"/>
          </a:p>
        </p:txBody>
      </p:sp>
      <p:sp>
        <p:nvSpPr>
          <p:cNvPr id="5" name="Alatunnisteen paikkamerkki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675">
                <a:solidFill>
                  <a:schemeClr val="tx1">
                    <a:tint val="75000"/>
                  </a:schemeClr>
                </a:solidFill>
                <a:latin typeface="+mn-lt"/>
                <a:cs typeface="+mn-cs"/>
              </a:defRPr>
            </a:lvl1pPr>
          </a:lstStyle>
          <a:p>
            <a:pPr>
              <a:defRPr/>
            </a:pPr>
            <a:endParaRPr lang="fi-FI"/>
          </a:p>
        </p:txBody>
      </p:sp>
      <p:sp>
        <p:nvSpPr>
          <p:cNvPr id="6" name="Dian numeron paikkamerkki 5"/>
          <p:cNvSpPr>
            <a:spLocks noGrp="1"/>
          </p:cNvSpPr>
          <p:nvPr>
            <p:ph type="sldNum" sz="quarter" idx="4"/>
          </p:nvPr>
        </p:nvSpPr>
        <p:spPr>
          <a:xfrm>
            <a:off x="6553200" y="6356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675">
                <a:solidFill>
                  <a:srgbClr val="898989"/>
                </a:solidFill>
                <a:latin typeface="Calibri" panose="020F0502020204030204" pitchFamily="34" charset="0"/>
              </a:defRPr>
            </a:lvl1pPr>
          </a:lstStyle>
          <a:p>
            <a:pPr>
              <a:defRPr/>
            </a:pPr>
            <a:fld id="{6E1F6BD6-535D-41CF-8410-0280F12E1711}" type="slidenum">
              <a:rPr lang="fi-FI" altLang="fi-FI"/>
              <a:pPr>
                <a:defRPr/>
              </a:pPr>
              <a:t>‹#›</a:t>
            </a:fld>
            <a:endParaRPr lang="fi-FI" altLang="fi-FI"/>
          </a:p>
        </p:txBody>
      </p:sp>
      <p:grpSp>
        <p:nvGrpSpPr>
          <p:cNvPr id="1031" name="Ryhmä 6"/>
          <p:cNvGrpSpPr>
            <a:grpSpLocks/>
          </p:cNvGrpSpPr>
          <p:nvPr userDrawn="1"/>
        </p:nvGrpSpPr>
        <p:grpSpPr bwMode="auto">
          <a:xfrm>
            <a:off x="250825" y="6237288"/>
            <a:ext cx="3138488" cy="419100"/>
            <a:chOff x="5796136" y="6237312"/>
            <a:chExt cx="3137322" cy="419525"/>
          </a:xfrm>
        </p:grpSpPr>
        <p:pic>
          <p:nvPicPr>
            <p:cNvPr id="1032" name="Picture 7" descr="http://www.satakuntaliitto.fi/kuvat/satakunta_vaakuna.gif">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6136" y="6237312"/>
              <a:ext cx="288032" cy="4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3" descr="http://www.satakuntaliitto.fi/kuvat/satakuntaliitto_logo.gif">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156176" y="6453336"/>
              <a:ext cx="2777282" cy="13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59116394"/>
      </p:ext>
    </p:extLst>
  </p:cSld>
  <p:clrMap bg1="lt1" tx1="dk1" bg2="lt2" tx2="dk2" accent1="accent1" accent2="accent2" accent3="accent3" accent4="accent4" accent5="accent5" accent6="accent6" hlink="hlink" folHlink="folHlink"/>
  <p:sldLayoutIdLst>
    <p:sldLayoutId id="2147484360" r:id="rId1"/>
    <p:sldLayoutId id="2147484361" r:id="rId2"/>
    <p:sldLayoutId id="2147484362" r:id="rId3"/>
    <p:sldLayoutId id="2147484363" r:id="rId4"/>
    <p:sldLayoutId id="2147484364" r:id="rId5"/>
    <p:sldLayoutId id="2147484365" r:id="rId6"/>
    <p:sldLayoutId id="2147484366" r:id="rId7"/>
    <p:sldLayoutId id="2147484367" r:id="rId8"/>
    <p:sldLayoutId id="2147484368" r:id="rId9"/>
    <p:sldLayoutId id="2147484369" r:id="rId10"/>
    <p:sldLayoutId id="2147484370" r:id="rId11"/>
  </p:sldLayoutIdLst>
  <p:hf hdr="0" ftr="0" dt="0"/>
  <p:txStyles>
    <p:titleStyle>
      <a:lvl1pPr algn="ctr" rtl="0" eaLnBrk="0" fontAlgn="base" hangingPunct="0">
        <a:spcBef>
          <a:spcPct val="0"/>
        </a:spcBef>
        <a:spcAft>
          <a:spcPct val="0"/>
        </a:spcAft>
        <a:defRPr sz="2475" kern="1200">
          <a:solidFill>
            <a:schemeClr val="tx1"/>
          </a:solidFill>
          <a:latin typeface="+mj-lt"/>
          <a:ea typeface="+mj-ea"/>
          <a:cs typeface="+mj-cs"/>
        </a:defRPr>
      </a:lvl1pPr>
      <a:lvl2pPr algn="ctr" rtl="0" eaLnBrk="0" fontAlgn="base" hangingPunct="0">
        <a:spcBef>
          <a:spcPct val="0"/>
        </a:spcBef>
        <a:spcAft>
          <a:spcPct val="0"/>
        </a:spcAft>
        <a:defRPr sz="2475">
          <a:solidFill>
            <a:schemeClr val="tx1"/>
          </a:solidFill>
          <a:latin typeface="Calibri" pitchFamily="34" charset="0"/>
        </a:defRPr>
      </a:lvl2pPr>
      <a:lvl3pPr algn="ctr" rtl="0" eaLnBrk="0" fontAlgn="base" hangingPunct="0">
        <a:spcBef>
          <a:spcPct val="0"/>
        </a:spcBef>
        <a:spcAft>
          <a:spcPct val="0"/>
        </a:spcAft>
        <a:defRPr sz="2475">
          <a:solidFill>
            <a:schemeClr val="tx1"/>
          </a:solidFill>
          <a:latin typeface="Calibri" pitchFamily="34" charset="0"/>
        </a:defRPr>
      </a:lvl3pPr>
      <a:lvl4pPr algn="ctr" rtl="0" eaLnBrk="0" fontAlgn="base" hangingPunct="0">
        <a:spcBef>
          <a:spcPct val="0"/>
        </a:spcBef>
        <a:spcAft>
          <a:spcPct val="0"/>
        </a:spcAft>
        <a:defRPr sz="2475">
          <a:solidFill>
            <a:schemeClr val="tx1"/>
          </a:solidFill>
          <a:latin typeface="Calibri" pitchFamily="34" charset="0"/>
        </a:defRPr>
      </a:lvl4pPr>
      <a:lvl5pPr algn="ctr" rtl="0" eaLnBrk="0" fontAlgn="base" hangingPunct="0">
        <a:spcBef>
          <a:spcPct val="0"/>
        </a:spcBef>
        <a:spcAft>
          <a:spcPct val="0"/>
        </a:spcAft>
        <a:defRPr sz="2475">
          <a:solidFill>
            <a:schemeClr val="tx1"/>
          </a:solidFill>
          <a:latin typeface="Calibri" pitchFamily="34" charset="0"/>
        </a:defRPr>
      </a:lvl5pPr>
      <a:lvl6pPr marL="257175" algn="ctr" rtl="0" fontAlgn="base">
        <a:spcBef>
          <a:spcPct val="0"/>
        </a:spcBef>
        <a:spcAft>
          <a:spcPct val="0"/>
        </a:spcAft>
        <a:defRPr sz="2475">
          <a:solidFill>
            <a:schemeClr val="tx1"/>
          </a:solidFill>
          <a:latin typeface="Calibri" pitchFamily="34" charset="0"/>
        </a:defRPr>
      </a:lvl6pPr>
      <a:lvl7pPr marL="514350" algn="ctr" rtl="0" fontAlgn="base">
        <a:spcBef>
          <a:spcPct val="0"/>
        </a:spcBef>
        <a:spcAft>
          <a:spcPct val="0"/>
        </a:spcAft>
        <a:defRPr sz="2475">
          <a:solidFill>
            <a:schemeClr val="tx1"/>
          </a:solidFill>
          <a:latin typeface="Calibri" pitchFamily="34" charset="0"/>
        </a:defRPr>
      </a:lvl7pPr>
      <a:lvl8pPr marL="771525" algn="ctr" rtl="0" fontAlgn="base">
        <a:spcBef>
          <a:spcPct val="0"/>
        </a:spcBef>
        <a:spcAft>
          <a:spcPct val="0"/>
        </a:spcAft>
        <a:defRPr sz="2475">
          <a:solidFill>
            <a:schemeClr val="tx1"/>
          </a:solidFill>
          <a:latin typeface="Calibri" pitchFamily="34" charset="0"/>
        </a:defRPr>
      </a:lvl8pPr>
      <a:lvl9pPr marL="1028700" algn="ctr" rtl="0" fontAlgn="base">
        <a:spcBef>
          <a:spcPct val="0"/>
        </a:spcBef>
        <a:spcAft>
          <a:spcPct val="0"/>
        </a:spcAft>
        <a:defRPr sz="2475">
          <a:solidFill>
            <a:schemeClr val="tx1"/>
          </a:solidFill>
          <a:latin typeface="Calibri" pitchFamily="34" charset="0"/>
        </a:defRPr>
      </a:lvl9pPr>
    </p:titleStyle>
    <p:bodyStyle>
      <a:lvl1pPr marL="192881" indent="-192881"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1pPr>
      <a:lvl2pPr marL="417910" indent="-160735" algn="l" rtl="0" eaLnBrk="0" fontAlgn="base" hangingPunct="0">
        <a:spcBef>
          <a:spcPct val="20000"/>
        </a:spcBef>
        <a:spcAft>
          <a:spcPct val="0"/>
        </a:spcAft>
        <a:buFont typeface="Arial" panose="020B0604020202020204" pitchFamily="34" charset="0"/>
        <a:buChar char="–"/>
        <a:defRPr sz="1575" kern="1200">
          <a:solidFill>
            <a:schemeClr val="tx1"/>
          </a:solidFill>
          <a:latin typeface="+mn-lt"/>
          <a:ea typeface="+mn-ea"/>
          <a:cs typeface="+mn-cs"/>
        </a:defRPr>
      </a:lvl2pPr>
      <a:lvl3pPr marL="642938" indent="-128588" algn="l" rtl="0" eaLnBrk="0" fontAlgn="base" hangingPunct="0">
        <a:spcBef>
          <a:spcPct val="20000"/>
        </a:spcBef>
        <a:spcAft>
          <a:spcPct val="0"/>
        </a:spcAft>
        <a:buFont typeface="Arial" panose="020B0604020202020204" pitchFamily="34" charset="0"/>
        <a:buChar char="•"/>
        <a:defRPr sz="1350" kern="1200">
          <a:solidFill>
            <a:schemeClr val="tx1"/>
          </a:solidFill>
          <a:latin typeface="+mn-lt"/>
          <a:ea typeface="+mn-ea"/>
          <a:cs typeface="+mn-cs"/>
        </a:defRPr>
      </a:lvl3pPr>
      <a:lvl4pPr marL="900113" indent="-128588" algn="l" rtl="0" eaLnBrk="0" fontAlgn="base" hangingPunct="0">
        <a:spcBef>
          <a:spcPct val="20000"/>
        </a:spcBef>
        <a:spcAft>
          <a:spcPct val="0"/>
        </a:spcAft>
        <a:buFont typeface="Arial" panose="020B0604020202020204" pitchFamily="34" charset="0"/>
        <a:buChar char="–"/>
        <a:defRPr sz="1125" kern="1200">
          <a:solidFill>
            <a:schemeClr val="tx1"/>
          </a:solidFill>
          <a:latin typeface="+mn-lt"/>
          <a:ea typeface="+mn-ea"/>
          <a:cs typeface="+mn-cs"/>
        </a:defRPr>
      </a:lvl4pPr>
      <a:lvl5pPr marL="1157288" indent="-128588" algn="l" rtl="0" eaLnBrk="0" fontAlgn="base" hangingPunct="0">
        <a:spcBef>
          <a:spcPct val="20000"/>
        </a:spcBef>
        <a:spcAft>
          <a:spcPct val="0"/>
        </a:spcAft>
        <a:buFont typeface="Arial" panose="020B0604020202020204" pitchFamily="34" charset="0"/>
        <a:buChar char="»"/>
        <a:defRPr sz="1125" kern="1200">
          <a:solidFill>
            <a:schemeClr val="tx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fi-FI"/>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Alatunnisteen paikkamerkki 4">
            <a:extLst>
              <a:ext uri="{FF2B5EF4-FFF2-40B4-BE49-F238E27FC236}">
                <a16:creationId xmlns:a16="http://schemas.microsoft.com/office/drawing/2014/main" id="{351E1EAD-812A-4236-9F79-679D72C2B82D}"/>
              </a:ext>
            </a:extLst>
          </p:cNvPr>
          <p:cNvSpPr>
            <a:spLocks noGrp="1"/>
          </p:cNvSpPr>
          <p:nvPr>
            <p:ph type="ftr" sz="quarter" idx="3"/>
          </p:nvPr>
        </p:nvSpPr>
        <p:spPr>
          <a:xfrm>
            <a:off x="461155" y="6187539"/>
            <a:ext cx="2442505" cy="365125"/>
          </a:xfrm>
          <a:prstGeom prst="rect">
            <a:avLst/>
          </a:prstGeom>
        </p:spPr>
        <p:txBody>
          <a:bodyPr vert="horz" lIns="91440" tIns="45720" rIns="91440" bIns="45720" rtlCol="0" anchor="ctr"/>
          <a:lstStyle>
            <a:lvl1pPr algn="l">
              <a:defRPr sz="900" i="1">
                <a:solidFill>
                  <a:schemeClr val="tx2"/>
                </a:solidFill>
              </a:defRPr>
            </a:lvl1pPr>
          </a:lstStyle>
          <a:p>
            <a:pPr rtl="0"/>
            <a:r>
              <a:rPr lang="fi-FI" noProof="0"/>
              <a:t>Esityksen otsikko</a:t>
            </a:r>
          </a:p>
        </p:txBody>
      </p:sp>
      <p:sp>
        <p:nvSpPr>
          <p:cNvPr id="2" name="Otsikon paikkamerkki 1">
            <a:extLst>
              <a:ext uri="{FF2B5EF4-FFF2-40B4-BE49-F238E27FC236}">
                <a16:creationId xmlns:a16="http://schemas.microsoft.com/office/drawing/2014/main" id="{65A38A25-0817-41BC-96A5-5012FE15C97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pPr rtl="0"/>
            <a:r>
              <a:rPr lang="fi-FI" noProof="0"/>
              <a:t>Muokkaa otsikon perustyyliä napsauttamalla</a:t>
            </a:r>
          </a:p>
        </p:txBody>
      </p:sp>
      <p:sp>
        <p:nvSpPr>
          <p:cNvPr id="3" name="Tekstin paikkamerkki 2">
            <a:extLst>
              <a:ext uri="{FF2B5EF4-FFF2-40B4-BE49-F238E27FC236}">
                <a16:creationId xmlns:a16="http://schemas.microsoft.com/office/drawing/2014/main" id="{1FA28A22-3D06-43EE-BD32-97F90FEA19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rtl="0"/>
            <a:r>
              <a:rPr lang="fi-FI" noProof="0"/>
              <a:t>Muokkaa tekstin perustyylejä napsauttamalla</a:t>
            </a:r>
          </a:p>
          <a:p>
            <a:pPr lvl="1" rtl="0"/>
            <a:r>
              <a:rPr lang="fi-FI" noProof="0"/>
              <a:t>Toinen taso</a:t>
            </a:r>
          </a:p>
          <a:p>
            <a:pPr lvl="2" rtl="0"/>
            <a:r>
              <a:rPr lang="fi-FI" noProof="0"/>
              <a:t>Kolmas taso</a:t>
            </a:r>
          </a:p>
          <a:p>
            <a:pPr lvl="3" rtl="0"/>
            <a:r>
              <a:rPr lang="fi-FI" noProof="0"/>
              <a:t>Neljäs taso</a:t>
            </a:r>
          </a:p>
          <a:p>
            <a:pPr lvl="4" rtl="0"/>
            <a:r>
              <a:rPr lang="fi-FI" noProof="0"/>
              <a:t>Viides taso</a:t>
            </a:r>
          </a:p>
        </p:txBody>
      </p:sp>
      <p:sp>
        <p:nvSpPr>
          <p:cNvPr id="4" name="Päivämäärän paikkamerkki 3">
            <a:extLst>
              <a:ext uri="{FF2B5EF4-FFF2-40B4-BE49-F238E27FC236}">
                <a16:creationId xmlns:a16="http://schemas.microsoft.com/office/drawing/2014/main" id="{98DAC635-0473-40DB-A82D-46D5F635BC1B}"/>
              </a:ext>
            </a:extLst>
          </p:cNvPr>
          <p:cNvSpPr>
            <a:spLocks noGrp="1"/>
          </p:cNvSpPr>
          <p:nvPr>
            <p:ph type="dt" sz="half" idx="2"/>
          </p:nvPr>
        </p:nvSpPr>
        <p:spPr>
          <a:xfrm>
            <a:off x="3543300" y="6187539"/>
            <a:ext cx="2057400" cy="365125"/>
          </a:xfrm>
          <a:prstGeom prst="rect">
            <a:avLst/>
          </a:prstGeom>
        </p:spPr>
        <p:txBody>
          <a:bodyPr vert="horz" lIns="91440" tIns="45720" rIns="91440" bIns="45720" rtlCol="0" anchor="ctr"/>
          <a:lstStyle>
            <a:lvl1pPr algn="l">
              <a:defRPr sz="900" i="1">
                <a:solidFill>
                  <a:schemeClr val="tx2"/>
                </a:solidFill>
              </a:defRPr>
            </a:lvl1pPr>
          </a:lstStyle>
          <a:p>
            <a:pPr rtl="0"/>
            <a:fld id="{F6A18893-12B9-4FEA-BB03-F5826E4C460B}" type="datetime1">
              <a:rPr lang="fi-FI" noProof="0" smtClean="0"/>
              <a:t>17.6.2026</a:t>
            </a:fld>
            <a:endParaRPr lang="fi-FI" noProof="0"/>
          </a:p>
        </p:txBody>
      </p:sp>
      <p:sp>
        <p:nvSpPr>
          <p:cNvPr id="6" name="Dian numeron paikkamerkki 5">
            <a:extLst>
              <a:ext uri="{FF2B5EF4-FFF2-40B4-BE49-F238E27FC236}">
                <a16:creationId xmlns:a16="http://schemas.microsoft.com/office/drawing/2014/main" id="{2FBD12B9-96FA-4883-88FA-2071321A4391}"/>
              </a:ext>
            </a:extLst>
          </p:cNvPr>
          <p:cNvSpPr>
            <a:spLocks noGrp="1"/>
          </p:cNvSpPr>
          <p:nvPr>
            <p:ph type="sldNum" sz="quarter" idx="4"/>
          </p:nvPr>
        </p:nvSpPr>
        <p:spPr>
          <a:xfrm>
            <a:off x="6637313" y="6187539"/>
            <a:ext cx="2057400" cy="365125"/>
          </a:xfrm>
          <a:prstGeom prst="rect">
            <a:avLst/>
          </a:prstGeom>
        </p:spPr>
        <p:txBody>
          <a:bodyPr vert="horz" lIns="91440" tIns="45720" rIns="91440" bIns="45720" rtlCol="0" anchor="ctr"/>
          <a:lstStyle>
            <a:lvl1pPr algn="r">
              <a:defRPr sz="900" i="1">
                <a:solidFill>
                  <a:schemeClr val="tx2"/>
                </a:solidFill>
              </a:defRPr>
            </a:lvl1pPr>
          </a:lstStyle>
          <a:p>
            <a:pPr rtl="0"/>
            <a:fld id="{95CBEC59-7FF9-4688-98DF-89832A0C9025}" type="slidenum">
              <a:rPr lang="fi-FI" noProof="0" smtClean="0"/>
              <a:pPr rtl="0"/>
              <a:t>‹#›</a:t>
            </a:fld>
            <a:endParaRPr lang="fi-FI" noProof="0"/>
          </a:p>
        </p:txBody>
      </p:sp>
    </p:spTree>
    <p:extLst>
      <p:ext uri="{BB962C8B-B14F-4D97-AF65-F5344CB8AC3E}">
        <p14:creationId xmlns:p14="http://schemas.microsoft.com/office/powerpoint/2010/main" val="1566584190"/>
      </p:ext>
    </p:extLst>
  </p:cSld>
  <p:clrMap bg1="lt1" tx1="dk1" bg2="lt2" tx2="dk2" accent1="accent1" accent2="accent2" accent3="accent3" accent4="accent4" accent5="accent5" accent6="accent6" hlink="hlink" folHlink="folHlink"/>
  <p:sldLayoutIdLst>
    <p:sldLayoutId id="2147484372" r:id="rId1"/>
    <p:sldLayoutId id="2147484373" r:id="rId2"/>
    <p:sldLayoutId id="2147484374" r:id="rId3"/>
    <p:sldLayoutId id="2147484375" r:id="rId4"/>
    <p:sldLayoutId id="2147484376" r:id="rId5"/>
  </p:sldLayoutIdLst>
  <p:hf hdr="0" dt="0"/>
  <p:txStyles>
    <p:titleStyle>
      <a:lvl1pPr algn="l" defTabSz="685800" rtl="0" eaLnBrk="1" latinLnBrk="0" hangingPunct="1">
        <a:lnSpc>
          <a:spcPct val="90000"/>
        </a:lnSpc>
        <a:spcBef>
          <a:spcPct val="0"/>
        </a:spcBef>
        <a:buNone/>
        <a:defRPr sz="3000" b="1"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a:t>Muokkaa perustyyl. napsautt.</a:t>
            </a:r>
          </a:p>
        </p:txBody>
      </p:sp>
      <p:sp>
        <p:nvSpPr>
          <p:cNvPr id="1027" name="Tekstin paikkamerkki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8B8B64A-4EA2-4A09-9AF2-4C903010330C}" type="datetimeFigureOut">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176C4270-2776-4A34-B42C-4D264C4EF6A9}" type="slidenum">
              <a:rPr lang="fi-FI" altLang="fi-FI"/>
              <a:pPr>
                <a:defRPr/>
              </a:pPr>
              <a:t>‹#›</a:t>
            </a:fld>
            <a:endParaRPr lang="fi-FI" altLang="fi-FI"/>
          </a:p>
        </p:txBody>
      </p:sp>
      <p:grpSp>
        <p:nvGrpSpPr>
          <p:cNvPr id="1031" name="Ryhmä 6"/>
          <p:cNvGrpSpPr>
            <a:grpSpLocks/>
          </p:cNvGrpSpPr>
          <p:nvPr userDrawn="1"/>
        </p:nvGrpSpPr>
        <p:grpSpPr bwMode="auto">
          <a:xfrm>
            <a:off x="250825" y="6237288"/>
            <a:ext cx="3138488" cy="419100"/>
            <a:chOff x="5796136" y="6237312"/>
            <a:chExt cx="3137322" cy="419525"/>
          </a:xfrm>
        </p:grpSpPr>
        <p:pic>
          <p:nvPicPr>
            <p:cNvPr id="1032" name="Picture 7" descr="http://www.satakuntaliitto.fi/kuvat/satakunta_vaakuna.gif">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96136" y="6237312"/>
              <a:ext cx="288032" cy="4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3" descr="http://www.satakuntaliitto.fi/kuvat/satakuntaliitto_logo.gif">
              <a:hlinkClick r:id="rId16"/>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56176" y="6453336"/>
              <a:ext cx="2777282" cy="13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6972933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40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i-FI"/>
              <a:t>Muokkaa perustyyl. napsautt.</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eaLnBrk="1" fontAlgn="auto" hangingPunct="1">
              <a:spcBef>
                <a:spcPts val="0"/>
              </a:spcBef>
              <a:spcAft>
                <a:spcPts val="0"/>
              </a:spcAft>
            </a:pPr>
            <a:fld id="{ECBECC00-8EFD-45CB-BF14-C5258F9097ED}" type="datetimeFigureOut">
              <a:rPr lang="fi-FI" smtClean="0">
                <a:latin typeface="Calibri" panose="020F0502020204030204"/>
                <a:cs typeface="+mn-cs"/>
              </a:rPr>
              <a:pPr eaLnBrk="1" fontAlgn="auto" hangingPunct="1">
                <a:spcBef>
                  <a:spcPts val="0"/>
                </a:spcBef>
                <a:spcAft>
                  <a:spcPts val="0"/>
                </a:spcAft>
              </a:pPr>
              <a:t>17.6.2026</a:t>
            </a:fld>
            <a:endParaRPr lang="fi-FI">
              <a:latin typeface="Calibri" panose="020F0502020204030204"/>
              <a:cs typeface="+mn-cs"/>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1" fontAlgn="auto" hangingPunct="1">
              <a:spcBef>
                <a:spcPts val="0"/>
              </a:spcBef>
              <a:spcAft>
                <a:spcPts val="0"/>
              </a:spcAft>
            </a:pPr>
            <a:endParaRPr lang="fi-FI">
              <a:latin typeface="Calibri" panose="020F0502020204030204"/>
              <a:cs typeface="+mn-cs"/>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eaLnBrk="1" fontAlgn="auto" hangingPunct="1">
              <a:spcBef>
                <a:spcPts val="0"/>
              </a:spcBef>
              <a:spcAft>
                <a:spcPts val="0"/>
              </a:spcAft>
            </a:pPr>
            <a:fld id="{CCC6CB31-74F2-48E2-9CA4-7E84012E9AD4}" type="slidenum">
              <a:rPr lang="fi-FI" smtClean="0">
                <a:latin typeface="Calibri" panose="020F0502020204030204"/>
                <a:cs typeface="+mn-cs"/>
              </a:rPr>
              <a:pPr eaLnBrk="1" fontAlgn="auto" hangingPunct="1">
                <a:spcBef>
                  <a:spcPts val="0"/>
                </a:spcBef>
                <a:spcAft>
                  <a:spcPts val="0"/>
                </a:spcAft>
              </a:pPr>
              <a:t>‹#›</a:t>
            </a:fld>
            <a:endParaRPr lang="fi-FI">
              <a:latin typeface="Calibri" panose="020F0502020204030204"/>
              <a:cs typeface="+mn-cs"/>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31000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901" r:id="rId12"/>
    <p:sldLayoutId id="2147483902" r:id="rId13"/>
    <p:sldLayoutId id="2147483903" r:id="rId14"/>
    <p:sldLayoutId id="2147483904" r:id="rId15"/>
    <p:sldLayoutId id="2147483905" r:id="rId16"/>
    <p:sldLayoutId id="2147483906" r:id="rId17"/>
    <p:sldLayoutId id="2147483907" r:id="rId18"/>
    <p:sldLayoutId id="2147483908" r:id="rId19"/>
    <p:sldLayoutId id="2147483909" r:id="rId20"/>
    <p:sldLayoutId id="2147483910" r:id="rId21"/>
    <p:sldLayoutId id="2147483911" r:id="rId22"/>
    <p:sldLayoutId id="2147483961" r:id="rId23"/>
    <p:sldLayoutId id="2147483962" r:id="rId24"/>
    <p:sldLayoutId id="2147483963" r:id="rId25"/>
    <p:sldLayoutId id="2147483964" r:id="rId26"/>
    <p:sldLayoutId id="2147483965" r:id="rId27"/>
    <p:sldLayoutId id="2147483966" r:id="rId28"/>
    <p:sldLayoutId id="2147483967" r:id="rId29"/>
    <p:sldLayoutId id="2147483968" r:id="rId30"/>
    <p:sldLayoutId id="2147483969" r:id="rId31"/>
    <p:sldLayoutId id="2147483970" r:id="rId32"/>
    <p:sldLayoutId id="2147483971"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Otsikon paikkamerkki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a:t>Muokkaa perustyyl. napsautt.</a:t>
            </a:r>
          </a:p>
        </p:txBody>
      </p:sp>
      <p:sp>
        <p:nvSpPr>
          <p:cNvPr id="1027" name="Tekstin paikkamerkki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BA12224-2025-440B-AE74-E60118C6D1FE}" type="datetime1">
              <a:rPr lang="fi-FI">
                <a:solidFill>
                  <a:prstClr val="black">
                    <a:tint val="75000"/>
                  </a:prstClr>
                </a:solidFill>
              </a:rPr>
              <a:pPr>
                <a:defRPr/>
              </a:pPr>
              <a:t>17.6.2026</a:t>
            </a:fld>
            <a:endParaRPr lang="fi-FI">
              <a:solidFill>
                <a:prstClr val="black">
                  <a:tint val="75000"/>
                </a:prstClr>
              </a:solidFill>
            </a:endParaRPr>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i-FI">
              <a:solidFill>
                <a:prstClr val="black">
                  <a:tint val="75000"/>
                </a:prstClr>
              </a:solidFill>
            </a:endParaRPr>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E1F6BD6-535D-41CF-8410-0280F12E1711}" type="slidenum">
              <a:rPr lang="fi-FI" altLang="fi-FI"/>
              <a:pPr>
                <a:defRPr/>
              </a:pPr>
              <a:t>‹#›</a:t>
            </a:fld>
            <a:endParaRPr lang="fi-FI" altLang="fi-FI"/>
          </a:p>
        </p:txBody>
      </p:sp>
      <p:grpSp>
        <p:nvGrpSpPr>
          <p:cNvPr id="1031" name="Ryhmä 6"/>
          <p:cNvGrpSpPr>
            <a:grpSpLocks/>
          </p:cNvGrpSpPr>
          <p:nvPr userDrawn="1"/>
        </p:nvGrpSpPr>
        <p:grpSpPr bwMode="auto">
          <a:xfrm>
            <a:off x="250825" y="6237288"/>
            <a:ext cx="3138488" cy="419100"/>
            <a:chOff x="5796136" y="6237312"/>
            <a:chExt cx="3137322" cy="419525"/>
          </a:xfrm>
        </p:grpSpPr>
        <p:pic>
          <p:nvPicPr>
            <p:cNvPr id="1032" name="Picture 7" descr="http://www.satakuntaliitto.fi/kuvat/satakunta_vaakuna.gif">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96136" y="6237312"/>
              <a:ext cx="288032" cy="4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3" descr="http://www.satakuntaliitto.fi/kuvat/satakuntaliitto_logo.gif">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156176" y="6453336"/>
              <a:ext cx="2777282" cy="130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1661822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Box 9"/>
          <p:cNvSpPr txBox="1">
            <a:spLocks noChangeArrowheads="1"/>
          </p:cNvSpPr>
          <p:nvPr/>
        </p:nvSpPr>
        <p:spPr bwMode="auto">
          <a:xfrm>
            <a:off x="323850" y="6021388"/>
            <a:ext cx="19446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endParaRPr lang="fi-FI" altLang="fi-FI">
              <a:solidFill>
                <a:srgbClr val="58585A"/>
              </a:solidFill>
              <a:cs typeface="+mn-cs"/>
            </a:endParaRPr>
          </a:p>
        </p:txBody>
      </p:sp>
      <p:pic>
        <p:nvPicPr>
          <p:cNvPr id="1027" name="Kuva 8" descr="ELY_logo_väri.gi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4163" y="285750"/>
            <a:ext cx="4702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äivämäärän paikkamerkki 4"/>
          <p:cNvSpPr>
            <a:spLocks noGrp="1"/>
          </p:cNvSpPr>
          <p:nvPr>
            <p:ph type="dt" sz="half" idx="2"/>
          </p:nvPr>
        </p:nvSpPr>
        <p:spPr>
          <a:xfrm>
            <a:off x="6713538" y="6357938"/>
            <a:ext cx="1357312" cy="365125"/>
          </a:xfrm>
          <a:prstGeom prst="rect">
            <a:avLst/>
          </a:prstGeom>
        </p:spPr>
        <p:txBody>
          <a:bodyPr vert="horz" lIns="91440" tIns="45720" rIns="91440" bIns="45720" rtlCol="0" anchor="ctr"/>
          <a:lstStyle>
            <a:lvl1pPr algn="l" eaLnBrk="1" hangingPunct="1">
              <a:defRPr sz="1000" baseline="0">
                <a:solidFill>
                  <a:schemeClr val="tx1"/>
                </a:solidFill>
                <a:latin typeface="Arial" charset="0"/>
              </a:defRPr>
            </a:lvl1pPr>
          </a:lstStyle>
          <a:p>
            <a:pPr>
              <a:defRPr/>
            </a:pPr>
            <a:fld id="{26757895-DAA3-4800-AAC0-BDC42D9FFF67}" type="datetime1">
              <a:rPr lang="fi-FI">
                <a:solidFill>
                  <a:srgbClr val="58585A"/>
                </a:solidFill>
                <a:cs typeface="+mn-cs"/>
              </a:rPr>
              <a:pPr>
                <a:defRPr/>
              </a:pPr>
              <a:t>17.6.2026</a:t>
            </a:fld>
            <a:endParaRPr lang="fi-FI" dirty="0">
              <a:solidFill>
                <a:srgbClr val="58585A"/>
              </a:solidFill>
              <a:cs typeface="+mn-cs"/>
            </a:endParaRPr>
          </a:p>
        </p:txBody>
      </p:sp>
      <p:sp>
        <p:nvSpPr>
          <p:cNvPr id="6" name="Alatunnisteen paikkamerkki 5"/>
          <p:cNvSpPr>
            <a:spLocks noGrp="1"/>
          </p:cNvSpPr>
          <p:nvPr>
            <p:ph type="ftr" sz="quarter" idx="3"/>
          </p:nvPr>
        </p:nvSpPr>
        <p:spPr>
          <a:xfrm>
            <a:off x="284163" y="6357938"/>
            <a:ext cx="6357937" cy="365125"/>
          </a:xfrm>
          <a:prstGeom prst="rect">
            <a:avLst/>
          </a:prstGeom>
        </p:spPr>
        <p:txBody>
          <a:bodyPr vert="horz" lIns="91440" tIns="45720" rIns="91440" bIns="45720" rtlCol="0" anchor="ctr"/>
          <a:lstStyle>
            <a:lvl1pPr algn="l" eaLnBrk="1" hangingPunct="1">
              <a:defRPr sz="1000" baseline="0">
                <a:solidFill>
                  <a:schemeClr val="tx1"/>
                </a:solidFill>
                <a:latin typeface="Arial" charset="0"/>
              </a:defRPr>
            </a:lvl1pPr>
          </a:lstStyle>
          <a:p>
            <a:pPr>
              <a:defRPr/>
            </a:pPr>
            <a:r>
              <a:rPr lang="fi-FI">
                <a:solidFill>
                  <a:srgbClr val="58585A"/>
                </a:solidFill>
                <a:cs typeface="+mn-cs"/>
              </a:rPr>
              <a:t>viraston nimi, tekijän nimi ja osasto</a:t>
            </a:r>
            <a:endParaRPr lang="fi-FI" dirty="0">
              <a:solidFill>
                <a:srgbClr val="58585A"/>
              </a:solidFill>
              <a:cs typeface="+mn-cs"/>
            </a:endParaRPr>
          </a:p>
        </p:txBody>
      </p:sp>
      <p:sp>
        <p:nvSpPr>
          <p:cNvPr id="7" name="Dian numeron paikkamerkki 6"/>
          <p:cNvSpPr>
            <a:spLocks noGrp="1"/>
          </p:cNvSpPr>
          <p:nvPr>
            <p:ph type="sldNum" sz="quarter" idx="4"/>
          </p:nvPr>
        </p:nvSpPr>
        <p:spPr>
          <a:xfrm>
            <a:off x="8215313" y="6356350"/>
            <a:ext cx="40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lvl1pPr>
          </a:lstStyle>
          <a:p>
            <a:pPr>
              <a:defRPr/>
            </a:pPr>
            <a:fld id="{583E8E16-BCF2-417B-8ED6-0885C5424EB5}" type="slidenum">
              <a:rPr lang="fi-FI" altLang="fi-FI">
                <a:solidFill>
                  <a:srgbClr val="58585A"/>
                </a:solidFill>
                <a:cs typeface="+mn-cs"/>
              </a:rPr>
              <a:pPr>
                <a:defRPr/>
              </a:pPr>
              <a:t>‹#›</a:t>
            </a:fld>
            <a:endParaRPr lang="fi-FI" altLang="fi-FI">
              <a:solidFill>
                <a:srgbClr val="58585A"/>
              </a:solidFill>
              <a:cs typeface="+mn-cs"/>
            </a:endParaRPr>
          </a:p>
        </p:txBody>
      </p:sp>
    </p:spTree>
    <p:extLst>
      <p:ext uri="{BB962C8B-B14F-4D97-AF65-F5344CB8AC3E}">
        <p14:creationId xmlns:p14="http://schemas.microsoft.com/office/powerpoint/2010/main" val="1056052442"/>
      </p:ext>
    </p:extLst>
  </p:cSld>
  <p:clrMap bg1="lt1" tx1="dk1" bg2="lt2" tx2="dk2" accent1="accent1" accent2="accent2" accent3="accent3" accent4="accent4" accent5="accent5" accent6="accent6" hlink="hlink" folHlink="folHlink"/>
  <p:sldLayoutIdLst>
    <p:sldLayoutId id="2147484021" r:id="rId1"/>
    <p:sldLayoutId id="2147484022" r:id="rId2"/>
  </p:sldLayoutIdLst>
  <p:hf hdr="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eaLnBrk="1" fontAlgn="base" hangingPunct="1">
        <a:spcBef>
          <a:spcPct val="0"/>
        </a:spcBef>
        <a:spcAft>
          <a:spcPct val="0"/>
        </a:spcAft>
        <a:defRPr sz="4000">
          <a:solidFill>
            <a:schemeClr val="tx2"/>
          </a:solidFill>
          <a:latin typeface="Verdana" pitchFamily="34" charset="0"/>
        </a:defRPr>
      </a:lvl6pPr>
      <a:lvl7pPr marL="914400" algn="l" rtl="0" eaLnBrk="1" fontAlgn="base" hangingPunct="1">
        <a:spcBef>
          <a:spcPct val="0"/>
        </a:spcBef>
        <a:spcAft>
          <a:spcPct val="0"/>
        </a:spcAft>
        <a:defRPr sz="4000">
          <a:solidFill>
            <a:schemeClr val="tx2"/>
          </a:solidFill>
          <a:latin typeface="Verdana" pitchFamily="34" charset="0"/>
        </a:defRPr>
      </a:lvl7pPr>
      <a:lvl8pPr marL="1371600" algn="l" rtl="0" eaLnBrk="1" fontAlgn="base" hangingPunct="1">
        <a:spcBef>
          <a:spcPct val="0"/>
        </a:spcBef>
        <a:spcAft>
          <a:spcPct val="0"/>
        </a:spcAft>
        <a:defRPr sz="4000">
          <a:solidFill>
            <a:schemeClr val="tx2"/>
          </a:solidFill>
          <a:latin typeface="Verdana" pitchFamily="34" charset="0"/>
        </a:defRPr>
      </a:lvl8pPr>
      <a:lvl9pPr marL="1828800" algn="l" rtl="0" eaLnBrk="1" fontAlgn="base" hangingPunct="1">
        <a:spcBef>
          <a:spcPct val="0"/>
        </a:spcBef>
        <a:spcAft>
          <a:spcPct val="0"/>
        </a:spcAft>
        <a:defRPr sz="4000">
          <a:solidFill>
            <a:schemeClr val="tx2"/>
          </a:solidFill>
          <a:latin typeface="Verdana" pitchFamily="34" charset="0"/>
        </a:defRPr>
      </a:lvl9pPr>
    </p:titleStyle>
    <p:bodyStyle>
      <a:lvl1pPr marL="342900" indent="-342900" algn="l" rtl="0" eaLnBrk="0" fontAlgn="base" hangingPunct="0">
        <a:spcBef>
          <a:spcPct val="20000"/>
        </a:spcBef>
        <a:spcAft>
          <a:spcPct val="0"/>
        </a:spcAft>
        <a:buClr>
          <a:schemeClr val="tx2"/>
        </a:buClr>
        <a:buSzPct val="150000"/>
        <a:buFont typeface="Wingdings" panose="05000000000000000000"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lr>
          <a:schemeClr val="accent2"/>
        </a:buClr>
        <a:buSzPct val="150000"/>
        <a:buFont typeface="Wingdings" panose="05000000000000000000" pitchFamily="2" charset="2"/>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Font typeface="Wingdings" panose="05000000000000000000"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150000"/>
        <a:buFont typeface="Wingdings" pitchFamily="2" charset="2"/>
        <a:buChar char="§"/>
        <a:defRPr sz="20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i-FI"/>
              <a:t>Muokkaa perustyyl. napsautt.</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ECBECC00-8EFD-45CB-BF14-C5258F9097ED}" type="datetimeFigureOut">
              <a:rPr lang="fi-FI" smtClean="0"/>
              <a:t>17.6.2026</a:t>
            </a:fld>
            <a:endParaRPr lang="fi-FI"/>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i-FI"/>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CC6CB31-74F2-48E2-9CA4-7E84012E9AD4}" type="slidenum">
              <a:rPr lang="fi-FI" smtClean="0"/>
              <a:t>‹#›</a:t>
            </a:fld>
            <a:endParaRPr lang="fi-FI"/>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591812"/>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189690" y="1123840"/>
            <a:ext cx="2210612" cy="4601183"/>
          </a:xfrm>
          <a:prstGeom prst="rect">
            <a:avLst/>
          </a:prstGeom>
        </p:spPr>
        <p:txBody>
          <a:bodyPr vert="horz" lIns="91440" tIns="45720" rIns="91440" bIns="45720" rtlCol="0" anchor="ctr">
            <a:normAutofit/>
          </a:bodyPr>
          <a:lstStyle/>
          <a:p>
            <a:r>
              <a:rPr lang="fi-FI"/>
              <a:t>Muokkaa perustyyl. napsautt.</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96849" y="6356353"/>
            <a:ext cx="2057400" cy="365125"/>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pPr defTabSz="342900"/>
            <a:fld id="{5586B75A-687E-405C-8A0B-8D00578BA2C3}" type="datetimeFigureOut">
              <a:rPr lang="en-US" smtClean="0">
                <a:solidFill>
                  <a:prstClr val="black">
                    <a:lumMod val="50000"/>
                    <a:lumOff val="50000"/>
                  </a:prstClr>
                </a:solidFill>
              </a:rPr>
              <a:pPr defTabSz="342900"/>
              <a:t>6/17/26</a:t>
            </a:fld>
            <a:endParaRPr lang="en-US" dirty="0">
              <a:solidFill>
                <a:prstClr val="black">
                  <a:lumMod val="50000"/>
                  <a:lumOff val="50000"/>
                </a:prstClr>
              </a:solidFill>
            </a:endParaRPr>
          </a:p>
        </p:txBody>
      </p:sp>
      <p:sp>
        <p:nvSpPr>
          <p:cNvPr id="5" name="Footer Placeholder 4"/>
          <p:cNvSpPr>
            <a:spLocks noGrp="1"/>
          </p:cNvSpPr>
          <p:nvPr>
            <p:ph type="ftr" sz="quarter" idx="3"/>
          </p:nvPr>
        </p:nvSpPr>
        <p:spPr>
          <a:xfrm>
            <a:off x="2901951" y="6356353"/>
            <a:ext cx="4433638" cy="365125"/>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pPr defTabSz="342900"/>
            <a:endParaRPr lang="en-US" dirty="0">
              <a:solidFill>
                <a:prstClr val="black">
                  <a:lumMod val="50000"/>
                  <a:lumOff val="50000"/>
                </a:prstClr>
              </a:solidFill>
            </a:endParaRPr>
          </a:p>
        </p:txBody>
      </p:sp>
      <p:sp>
        <p:nvSpPr>
          <p:cNvPr id="6" name="Slide Number Placeholder 5"/>
          <p:cNvSpPr>
            <a:spLocks noGrp="1"/>
          </p:cNvSpPr>
          <p:nvPr>
            <p:ph type="sldNum" sz="quarter" idx="4"/>
          </p:nvPr>
        </p:nvSpPr>
        <p:spPr>
          <a:xfrm>
            <a:off x="7975603" y="6356353"/>
            <a:ext cx="1148195" cy="365125"/>
          </a:xfrm>
          <a:prstGeom prst="rect">
            <a:avLst/>
          </a:prstGeom>
        </p:spPr>
        <p:txBody>
          <a:bodyPr vert="horz" lIns="91440" tIns="45720" rIns="91440" bIns="45720" rtlCol="0" anchor="ctr"/>
          <a:lstStyle>
            <a:lvl1pPr algn="r">
              <a:defRPr sz="900" b="1">
                <a:solidFill>
                  <a:schemeClr val="accent1"/>
                </a:solidFill>
              </a:defRPr>
            </a:lvl1pPr>
          </a:lstStyle>
          <a:p>
            <a:pPr defTabSz="342900"/>
            <a:fld id="{4FAB73BC-B049-4115-A692-8D63A059BFB8}" type="slidenum">
              <a:rPr lang="en-US" smtClean="0">
                <a:solidFill>
                  <a:srgbClr val="0070C0"/>
                </a:solidFill>
              </a:rPr>
              <a:pPr defTabSz="342900"/>
              <a:t>‹#›</a:t>
            </a:fld>
            <a:endParaRPr lang="en-US" dirty="0">
              <a:solidFill>
                <a:srgbClr val="0070C0"/>
              </a:solidFill>
            </a:endParaRPr>
          </a:p>
        </p:txBody>
      </p:sp>
    </p:spTree>
    <p:extLst>
      <p:ext uri="{BB962C8B-B14F-4D97-AF65-F5344CB8AC3E}">
        <p14:creationId xmlns:p14="http://schemas.microsoft.com/office/powerpoint/2010/main" val="3879870393"/>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Lst>
  <p:hf sldNum="0" hdr="0" ftr="0" dt="0"/>
  <p:txStyles>
    <p:titleStyle>
      <a:lvl1pPr algn="l" defTabSz="685783" rtl="0" eaLnBrk="1" latinLnBrk="0" hangingPunct="1">
        <a:lnSpc>
          <a:spcPct val="90000"/>
        </a:lnSpc>
        <a:spcBef>
          <a:spcPct val="0"/>
        </a:spcBef>
        <a:buNone/>
        <a:defRPr sz="2700" kern="1200" spc="-45" baseline="0">
          <a:solidFill>
            <a:srgbClr val="FFFFFF"/>
          </a:solidFill>
          <a:latin typeface="+mj-lt"/>
          <a:ea typeface="+mj-ea"/>
          <a:cs typeface="+mj-cs"/>
        </a:defRPr>
      </a:lvl1pPr>
    </p:titleStyle>
    <p:bodyStyle>
      <a:lvl1pPr marL="137156" indent="-137156" algn="l" defTabSz="685783" rtl="0" eaLnBrk="1" latinLnBrk="0" hangingPunct="1">
        <a:lnSpc>
          <a:spcPct val="90000"/>
        </a:lnSpc>
        <a:spcBef>
          <a:spcPts val="900"/>
        </a:spcBef>
        <a:buClr>
          <a:schemeClr val="accent1"/>
        </a:buClr>
        <a:buFont typeface="Wingdings 2" pitchFamily="18" charset="2"/>
        <a:buChar char=""/>
        <a:defRPr sz="1500" kern="1200">
          <a:solidFill>
            <a:schemeClr val="tx1">
              <a:lumMod val="65000"/>
              <a:lumOff val="35000"/>
            </a:schemeClr>
          </a:solidFill>
          <a:latin typeface="+mn-lt"/>
          <a:ea typeface="+mn-ea"/>
          <a:cs typeface="+mn-cs"/>
        </a:defRPr>
      </a:lvl1pPr>
      <a:lvl2pPr marL="514337" indent="-137156" algn="l" defTabSz="685783" rtl="0" eaLnBrk="1" latinLnBrk="0" hangingPunct="1">
        <a:lnSpc>
          <a:spcPct val="90000"/>
        </a:lnSpc>
        <a:spcBef>
          <a:spcPts val="188"/>
        </a:spcBef>
        <a:spcAft>
          <a:spcPts val="188"/>
        </a:spcAft>
        <a:buClr>
          <a:schemeClr val="accent1"/>
        </a:buClr>
        <a:buFont typeface="Wingdings 2" pitchFamily="18" charset="2"/>
        <a:buChar char=""/>
        <a:defRPr sz="1350" kern="1200">
          <a:solidFill>
            <a:schemeClr val="tx1">
              <a:lumMod val="65000"/>
              <a:lumOff val="35000"/>
            </a:schemeClr>
          </a:solidFill>
          <a:latin typeface="+mn-lt"/>
          <a:ea typeface="+mn-ea"/>
          <a:cs typeface="+mn-cs"/>
        </a:defRPr>
      </a:lvl2pPr>
      <a:lvl3pPr marL="857228" indent="-137156" algn="l" defTabSz="685783" rtl="0" eaLnBrk="1" latinLnBrk="0" hangingPunct="1">
        <a:lnSpc>
          <a:spcPct val="90000"/>
        </a:lnSpc>
        <a:spcBef>
          <a:spcPts val="188"/>
        </a:spcBef>
        <a:spcAft>
          <a:spcPts val="188"/>
        </a:spcAft>
        <a:buClr>
          <a:schemeClr val="accent1"/>
        </a:buClr>
        <a:buFont typeface="Wingdings 2" pitchFamily="18" charset="2"/>
        <a:buChar char=""/>
        <a:defRPr sz="1200" kern="1200">
          <a:solidFill>
            <a:schemeClr val="tx1">
              <a:lumMod val="65000"/>
              <a:lumOff val="35000"/>
            </a:schemeClr>
          </a:solidFill>
          <a:latin typeface="+mn-lt"/>
          <a:ea typeface="+mn-ea"/>
          <a:cs typeface="+mn-cs"/>
        </a:defRPr>
      </a:lvl3pPr>
      <a:lvl4pPr marL="1200120" indent="-13715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4pPr>
      <a:lvl5pPr marL="1543012" indent="-13715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5pPr>
      <a:lvl6pPr marL="1885903" indent="-17144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6pPr>
      <a:lvl7pPr marL="2228795" indent="-17144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7pPr>
      <a:lvl8pPr marL="2571686" indent="-17144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8pPr>
      <a:lvl9pPr marL="2914577" indent="-171446" algn="l" defTabSz="685783"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490493-2CCE-460F-A71B-A59FD117C8ED}"/>
              </a:ext>
            </a:extLst>
          </p:cNvPr>
          <p:cNvSpPr>
            <a:spLocks noGrp="1"/>
          </p:cNvSpPr>
          <p:nvPr>
            <p:ph type="title"/>
          </p:nvPr>
        </p:nvSpPr>
        <p:spPr>
          <a:xfrm>
            <a:off x="628651" y="365128"/>
            <a:ext cx="7886700" cy="1325563"/>
          </a:xfrm>
          <a:prstGeom prst="rect">
            <a:avLst/>
          </a:prstGeom>
        </p:spPr>
        <p:txBody>
          <a:bodyPr vert="horz" lIns="91440" tIns="45720" rIns="91440" bIns="45720" rtlCol="0" anchor="ctr">
            <a:normAutofit/>
          </a:bodyPr>
          <a:lstStyle/>
          <a:p>
            <a:r>
              <a:rPr lang="en-US"/>
              <a:t>Click to edit Master title style</a:t>
            </a:r>
            <a:endParaRPr lang="en-FI"/>
          </a:p>
        </p:txBody>
      </p:sp>
      <p:sp>
        <p:nvSpPr>
          <p:cNvPr id="3" name="Text Placeholder 2">
            <a:extLst>
              <a:ext uri="{FF2B5EF4-FFF2-40B4-BE49-F238E27FC236}">
                <a16:creationId xmlns:a16="http://schemas.microsoft.com/office/drawing/2014/main" id="{2896AF6D-0662-4A89-AB5E-77D7071B0F76}"/>
              </a:ext>
            </a:extLst>
          </p:cNvPr>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1CF0475C-85FF-4FC3-A2F8-27727DBE2F61}"/>
              </a:ext>
            </a:extLst>
          </p:cNvPr>
          <p:cNvSpPr>
            <a:spLocks noGrp="1"/>
          </p:cNvSpPr>
          <p:nvPr>
            <p:ph type="dt" sz="half" idx="2"/>
          </p:nvPr>
        </p:nvSpPr>
        <p:spPr>
          <a:xfrm>
            <a:off x="628651" y="6356353"/>
            <a:ext cx="2057400" cy="365125"/>
          </a:xfrm>
          <a:prstGeom prst="rect">
            <a:avLst/>
          </a:prstGeom>
        </p:spPr>
        <p:txBody>
          <a:bodyPr vert="horz" lIns="91440" tIns="45720" rIns="91440" bIns="45720" rtlCol="0" anchor="ctr"/>
          <a:lstStyle>
            <a:lvl1pPr algn="l">
              <a:defRPr sz="731">
                <a:solidFill>
                  <a:schemeClr val="tx1">
                    <a:tint val="75000"/>
                  </a:schemeClr>
                </a:solidFill>
              </a:defRPr>
            </a:lvl1pPr>
          </a:lstStyle>
          <a:p>
            <a:fld id="{4B375A75-36E2-4751-B3B8-A28F920E5721}" type="datetimeFigureOut">
              <a:rPr lang="en-FI" smtClean="0"/>
              <a:t>17.6.2026</a:t>
            </a:fld>
            <a:endParaRPr lang="en-FI"/>
          </a:p>
        </p:txBody>
      </p:sp>
      <p:sp>
        <p:nvSpPr>
          <p:cNvPr id="5" name="Footer Placeholder 4">
            <a:extLst>
              <a:ext uri="{FF2B5EF4-FFF2-40B4-BE49-F238E27FC236}">
                <a16:creationId xmlns:a16="http://schemas.microsoft.com/office/drawing/2014/main" id="{7D3A3FBE-F36E-4D56-9191-BC89C00F8B2E}"/>
              </a:ext>
            </a:extLst>
          </p:cNvPr>
          <p:cNvSpPr>
            <a:spLocks noGrp="1"/>
          </p:cNvSpPr>
          <p:nvPr>
            <p:ph type="ftr" sz="quarter" idx="3"/>
          </p:nvPr>
        </p:nvSpPr>
        <p:spPr>
          <a:xfrm>
            <a:off x="3028951" y="6356353"/>
            <a:ext cx="3086100" cy="365125"/>
          </a:xfrm>
          <a:prstGeom prst="rect">
            <a:avLst/>
          </a:prstGeom>
        </p:spPr>
        <p:txBody>
          <a:bodyPr vert="horz" lIns="91440" tIns="45720" rIns="91440" bIns="45720" rtlCol="0" anchor="ctr"/>
          <a:lstStyle>
            <a:lvl1pPr algn="ctr">
              <a:defRPr sz="731">
                <a:solidFill>
                  <a:schemeClr val="tx1">
                    <a:tint val="75000"/>
                  </a:schemeClr>
                </a:solidFill>
              </a:defRPr>
            </a:lvl1pPr>
          </a:lstStyle>
          <a:p>
            <a:endParaRPr lang="en-GB" noProof="0" dirty="0">
              <a:solidFill>
                <a:srgbClr val="000000"/>
              </a:solidFill>
            </a:endParaRPr>
          </a:p>
        </p:txBody>
      </p:sp>
      <p:sp>
        <p:nvSpPr>
          <p:cNvPr id="6" name="Slide Number Placeholder 5">
            <a:extLst>
              <a:ext uri="{FF2B5EF4-FFF2-40B4-BE49-F238E27FC236}">
                <a16:creationId xmlns:a16="http://schemas.microsoft.com/office/drawing/2014/main" id="{F67A7086-D747-4210-949D-5D859E6034AA}"/>
              </a:ext>
            </a:extLst>
          </p:cNvPr>
          <p:cNvSpPr>
            <a:spLocks noGrp="1"/>
          </p:cNvSpPr>
          <p:nvPr>
            <p:ph type="sldNum" sz="quarter" idx="4"/>
          </p:nvPr>
        </p:nvSpPr>
        <p:spPr>
          <a:xfrm>
            <a:off x="6457951" y="6356353"/>
            <a:ext cx="2057400" cy="365125"/>
          </a:xfrm>
          <a:prstGeom prst="rect">
            <a:avLst/>
          </a:prstGeom>
        </p:spPr>
        <p:txBody>
          <a:bodyPr vert="horz" lIns="91440" tIns="45720" rIns="91440" bIns="45720" rtlCol="0" anchor="ctr"/>
          <a:lstStyle>
            <a:lvl1pPr algn="r">
              <a:defRPr sz="731">
                <a:solidFill>
                  <a:schemeClr val="tx1">
                    <a:tint val="75000"/>
                  </a:schemeClr>
                </a:solidFill>
              </a:defRPr>
            </a:lvl1pPr>
          </a:lstStyle>
          <a:p>
            <a:fld id="{9632809D-6C1B-4AC2-BD1B-70BC25F43232}" type="slidenum">
              <a:rPr lang="en-FI" smtClean="0"/>
              <a:t>‹#›</a:t>
            </a:fld>
            <a:endParaRPr lang="en-FI"/>
          </a:p>
        </p:txBody>
      </p:sp>
    </p:spTree>
    <p:extLst>
      <p:ext uri="{BB962C8B-B14F-4D97-AF65-F5344CB8AC3E}">
        <p14:creationId xmlns:p14="http://schemas.microsoft.com/office/powerpoint/2010/main" val="3009957187"/>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Lst>
  <p:transition spd="med">
    <p:fade/>
  </p:transition>
  <p:hf sldNum="0" hdr="0" ftr="0" dt="0"/>
  <p:txStyles>
    <p:titleStyle>
      <a:lvl1pPr algn="l" defTabSz="557213" rtl="0" eaLnBrk="1" latinLnBrk="0" hangingPunct="1">
        <a:lnSpc>
          <a:spcPct val="90000"/>
        </a:lnSpc>
        <a:spcBef>
          <a:spcPct val="0"/>
        </a:spcBef>
        <a:buNone/>
        <a:defRPr sz="2681" kern="1200">
          <a:solidFill>
            <a:schemeClr val="tx1"/>
          </a:solidFill>
          <a:latin typeface="+mj-lt"/>
          <a:ea typeface="+mj-ea"/>
          <a:cs typeface="+mj-cs"/>
        </a:defRPr>
      </a:lvl1pPr>
    </p:titleStyle>
    <p:bodyStyle>
      <a:lvl1pPr marL="139304" indent="-139304" algn="l" defTabSz="557213" rtl="0" eaLnBrk="1" latinLnBrk="0" hangingPunct="1">
        <a:lnSpc>
          <a:spcPct val="90000"/>
        </a:lnSpc>
        <a:spcBef>
          <a:spcPts val="610"/>
        </a:spcBef>
        <a:buFont typeface="Arial" panose="020B0604020202020204" pitchFamily="34" charset="0"/>
        <a:buChar char="•"/>
        <a:defRPr sz="1706" kern="1200">
          <a:solidFill>
            <a:schemeClr val="tx1"/>
          </a:solidFill>
          <a:latin typeface="+mn-lt"/>
          <a:ea typeface="+mn-ea"/>
          <a:cs typeface="+mn-cs"/>
        </a:defRPr>
      </a:lvl1pPr>
      <a:lvl2pPr marL="417910" indent="-139304" algn="l" defTabSz="557213" rtl="0" eaLnBrk="1" latinLnBrk="0" hangingPunct="1">
        <a:lnSpc>
          <a:spcPct val="90000"/>
        </a:lnSpc>
        <a:spcBef>
          <a:spcPts val="304"/>
        </a:spcBef>
        <a:buFont typeface="Arial" panose="020B0604020202020204" pitchFamily="34" charset="0"/>
        <a:buChar char="•"/>
        <a:defRPr sz="1463" kern="1200">
          <a:solidFill>
            <a:schemeClr val="tx1"/>
          </a:solidFill>
          <a:latin typeface="+mn-lt"/>
          <a:ea typeface="+mn-ea"/>
          <a:cs typeface="+mn-cs"/>
        </a:defRPr>
      </a:lvl2pPr>
      <a:lvl3pPr marL="696516" indent="-139304" algn="l" defTabSz="557213" rtl="0" eaLnBrk="1" latinLnBrk="0" hangingPunct="1">
        <a:lnSpc>
          <a:spcPct val="90000"/>
        </a:lnSpc>
        <a:spcBef>
          <a:spcPts val="304"/>
        </a:spcBef>
        <a:buFont typeface="Arial" panose="020B0604020202020204" pitchFamily="34" charset="0"/>
        <a:buChar char="•"/>
        <a:defRPr sz="1219" kern="1200">
          <a:solidFill>
            <a:schemeClr val="tx1"/>
          </a:solidFill>
          <a:latin typeface="+mn-lt"/>
          <a:ea typeface="+mn-ea"/>
          <a:cs typeface="+mn-cs"/>
        </a:defRPr>
      </a:lvl3pPr>
      <a:lvl4pPr marL="975122"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4pPr>
      <a:lvl5pPr marL="1253729"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5pPr>
      <a:lvl6pPr marL="1532335"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6pPr>
      <a:lvl7pPr marL="1810941"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7pPr>
      <a:lvl8pPr marL="2089547"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8pPr>
      <a:lvl9pPr marL="2368154" indent="-139304" algn="l" defTabSz="557213" rtl="0" eaLnBrk="1" latinLnBrk="0" hangingPunct="1">
        <a:lnSpc>
          <a:spcPct val="90000"/>
        </a:lnSpc>
        <a:spcBef>
          <a:spcPts val="304"/>
        </a:spcBef>
        <a:buFont typeface="Arial" panose="020B0604020202020204" pitchFamily="34" charset="0"/>
        <a:buChar char="•"/>
        <a:defRPr sz="1097" kern="1200">
          <a:solidFill>
            <a:schemeClr val="tx1"/>
          </a:solidFill>
          <a:latin typeface="+mn-lt"/>
          <a:ea typeface="+mn-ea"/>
          <a:cs typeface="+mn-cs"/>
        </a:defRPr>
      </a:lvl9pPr>
    </p:bodyStyle>
    <p:otherStyle>
      <a:defPPr>
        <a:defRPr lang="en-FI"/>
      </a:defPPr>
      <a:lvl1pPr marL="0" algn="l" defTabSz="557213" rtl="0" eaLnBrk="1" latinLnBrk="0" hangingPunct="1">
        <a:defRPr sz="1097" kern="1200">
          <a:solidFill>
            <a:schemeClr val="tx1"/>
          </a:solidFill>
          <a:latin typeface="+mn-lt"/>
          <a:ea typeface="+mn-ea"/>
          <a:cs typeface="+mn-cs"/>
        </a:defRPr>
      </a:lvl1pPr>
      <a:lvl2pPr marL="278606" algn="l" defTabSz="557213" rtl="0" eaLnBrk="1" latinLnBrk="0" hangingPunct="1">
        <a:defRPr sz="1097" kern="1200">
          <a:solidFill>
            <a:schemeClr val="tx1"/>
          </a:solidFill>
          <a:latin typeface="+mn-lt"/>
          <a:ea typeface="+mn-ea"/>
          <a:cs typeface="+mn-cs"/>
        </a:defRPr>
      </a:lvl2pPr>
      <a:lvl3pPr marL="557213" algn="l" defTabSz="557213" rtl="0" eaLnBrk="1" latinLnBrk="0" hangingPunct="1">
        <a:defRPr sz="1097" kern="1200">
          <a:solidFill>
            <a:schemeClr val="tx1"/>
          </a:solidFill>
          <a:latin typeface="+mn-lt"/>
          <a:ea typeface="+mn-ea"/>
          <a:cs typeface="+mn-cs"/>
        </a:defRPr>
      </a:lvl3pPr>
      <a:lvl4pPr marL="835819" algn="l" defTabSz="557213" rtl="0" eaLnBrk="1" latinLnBrk="0" hangingPunct="1">
        <a:defRPr sz="1097" kern="1200">
          <a:solidFill>
            <a:schemeClr val="tx1"/>
          </a:solidFill>
          <a:latin typeface="+mn-lt"/>
          <a:ea typeface="+mn-ea"/>
          <a:cs typeface="+mn-cs"/>
        </a:defRPr>
      </a:lvl4pPr>
      <a:lvl5pPr marL="1114425" algn="l" defTabSz="557213" rtl="0" eaLnBrk="1" latinLnBrk="0" hangingPunct="1">
        <a:defRPr sz="1097" kern="1200">
          <a:solidFill>
            <a:schemeClr val="tx1"/>
          </a:solidFill>
          <a:latin typeface="+mn-lt"/>
          <a:ea typeface="+mn-ea"/>
          <a:cs typeface="+mn-cs"/>
        </a:defRPr>
      </a:lvl5pPr>
      <a:lvl6pPr marL="1393031" algn="l" defTabSz="557213" rtl="0" eaLnBrk="1" latinLnBrk="0" hangingPunct="1">
        <a:defRPr sz="1097" kern="1200">
          <a:solidFill>
            <a:schemeClr val="tx1"/>
          </a:solidFill>
          <a:latin typeface="+mn-lt"/>
          <a:ea typeface="+mn-ea"/>
          <a:cs typeface="+mn-cs"/>
        </a:defRPr>
      </a:lvl6pPr>
      <a:lvl7pPr marL="1671638" algn="l" defTabSz="557213" rtl="0" eaLnBrk="1" latinLnBrk="0" hangingPunct="1">
        <a:defRPr sz="1097" kern="1200">
          <a:solidFill>
            <a:schemeClr val="tx1"/>
          </a:solidFill>
          <a:latin typeface="+mn-lt"/>
          <a:ea typeface="+mn-ea"/>
          <a:cs typeface="+mn-cs"/>
        </a:defRPr>
      </a:lvl7pPr>
      <a:lvl8pPr marL="1950244" algn="l" defTabSz="557213" rtl="0" eaLnBrk="1" latinLnBrk="0" hangingPunct="1">
        <a:defRPr sz="1097" kern="1200">
          <a:solidFill>
            <a:schemeClr val="tx1"/>
          </a:solidFill>
          <a:latin typeface="+mn-lt"/>
          <a:ea typeface="+mn-ea"/>
          <a:cs typeface="+mn-cs"/>
        </a:defRPr>
      </a:lvl8pPr>
      <a:lvl9pPr marL="2228850" algn="l" defTabSz="557213" rtl="0" eaLnBrk="1" latinLnBrk="0" hangingPunct="1">
        <a:defRPr sz="1097"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9" name="Rectangle 8"/>
          <p:cNvSpPr/>
          <p:nvPr/>
        </p:nvSpPr>
        <p:spPr>
          <a:xfrm>
            <a:off x="1"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822960" y="286606"/>
            <a:ext cx="7543800" cy="1450757"/>
          </a:xfrm>
          <a:prstGeom prst="rect">
            <a:avLst/>
          </a:prstGeom>
        </p:spPr>
        <p:txBody>
          <a:bodyPr vert="horz" lIns="91440" tIns="45720" rIns="91440" bIns="45720" rtlCol="0" anchor="b">
            <a:normAutofit/>
          </a:bodyPr>
          <a:lstStyle/>
          <a:p>
            <a:r>
              <a:rPr lang="fi-FI"/>
              <a:t>Muokkaa perustyyl. napsautt.</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822962" y="6459788"/>
            <a:ext cx="1854203" cy="365125"/>
          </a:xfrm>
          <a:prstGeom prst="rect">
            <a:avLst/>
          </a:prstGeom>
        </p:spPr>
        <p:txBody>
          <a:bodyPr vert="horz" lIns="91440" tIns="45720" rIns="91440" bIns="45720" rtlCol="0" anchor="ctr"/>
          <a:lstStyle>
            <a:lvl1pPr algn="l">
              <a:defRPr sz="675">
                <a:solidFill>
                  <a:srgbClr val="FFFFFF"/>
                </a:solidFill>
              </a:defRPr>
            </a:lvl1pPr>
          </a:lstStyle>
          <a:p>
            <a:fld id="{ECBECC00-8EFD-45CB-BF14-C5258F9097ED}" type="datetimeFigureOut">
              <a:rPr lang="fi-FI" smtClean="0"/>
              <a:pPr/>
              <a:t>17.6.2026</a:t>
            </a:fld>
            <a:endParaRPr lang="fi-FI"/>
          </a:p>
        </p:txBody>
      </p:sp>
      <p:sp>
        <p:nvSpPr>
          <p:cNvPr id="5" name="Footer Placeholder 4"/>
          <p:cNvSpPr>
            <a:spLocks noGrp="1"/>
          </p:cNvSpPr>
          <p:nvPr>
            <p:ph type="ftr" sz="quarter" idx="3"/>
          </p:nvPr>
        </p:nvSpPr>
        <p:spPr>
          <a:xfrm>
            <a:off x="2764640" y="6459788"/>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fi-FI"/>
          </a:p>
        </p:txBody>
      </p:sp>
      <p:sp>
        <p:nvSpPr>
          <p:cNvPr id="6" name="Slide Number Placeholder 5"/>
          <p:cNvSpPr>
            <a:spLocks noGrp="1"/>
          </p:cNvSpPr>
          <p:nvPr>
            <p:ph type="sldNum" sz="quarter" idx="4"/>
          </p:nvPr>
        </p:nvSpPr>
        <p:spPr>
          <a:xfrm>
            <a:off x="7425345" y="6459788"/>
            <a:ext cx="984019" cy="365125"/>
          </a:xfrm>
          <a:prstGeom prst="rect">
            <a:avLst/>
          </a:prstGeom>
        </p:spPr>
        <p:txBody>
          <a:bodyPr vert="horz" lIns="91440" tIns="45720" rIns="91440" bIns="45720" rtlCol="0" anchor="ctr"/>
          <a:lstStyle>
            <a:lvl1pPr algn="r">
              <a:defRPr sz="788">
                <a:solidFill>
                  <a:srgbClr val="FFFFFF"/>
                </a:solidFill>
              </a:defRPr>
            </a:lvl1pPr>
          </a:lstStyle>
          <a:p>
            <a:fld id="{CCC6CB31-74F2-48E2-9CA4-7E84012E9AD4}" type="slidenum">
              <a:rPr lang="fi-FI" smtClean="0"/>
              <a:pPr/>
              <a:t>‹#›</a:t>
            </a:fld>
            <a:endParaRPr lang="fi-FI"/>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0080643"/>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0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 Id="rId4" Type="http://schemas.openxmlformats.org/officeDocument/2006/relationships/image" Target="../media/image156.emf"/></Relationships>
</file>

<file path=ppt/slides/_rels/slide10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4.png"/><Relationship Id="rId1" Type="http://schemas.openxmlformats.org/officeDocument/2006/relationships/slideLayout" Target="../slideLayouts/slideLayout2.xml"/><Relationship Id="rId4" Type="http://schemas.openxmlformats.org/officeDocument/2006/relationships/image" Target="../media/image158.emf"/></Relationships>
</file>

<file path=ppt/slides/_rels/slide10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160.sv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161.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162.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163.emf"/></Relationships>
</file>

<file path=ppt/slides/_rels/slide107.xml.rels><?xml version="1.0" encoding="UTF-8" standalone="yes"?>
<Relationships xmlns="http://schemas.openxmlformats.org/package/2006/relationships"><Relationship Id="rId3" Type="http://schemas.openxmlformats.org/officeDocument/2006/relationships/image" Target="../media/image164.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165.emf"/></Relationships>
</file>

<file path=ppt/slides/_rels/slide108.xml.rels><?xml version="1.0" encoding="UTF-8" standalone="yes"?>
<Relationships xmlns="http://schemas.openxmlformats.org/package/2006/relationships"><Relationship Id="rId3" Type="http://schemas.openxmlformats.org/officeDocument/2006/relationships/image" Target="../media/image166.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167.emf"/></Relationships>
</file>

<file path=ppt/slides/_rels/slide10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169.emf"/></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10.xml.rels><?xml version="1.0" encoding="UTF-8" standalone="yes"?>
<Relationships xmlns="http://schemas.openxmlformats.org/package/2006/relationships"><Relationship Id="rId3" Type="http://schemas.openxmlformats.org/officeDocument/2006/relationships/image" Target="../media/image170.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171.emf"/></Relationships>
</file>

<file path=ppt/slides/_rels/slide111.xml.rels><?xml version="1.0" encoding="UTF-8" standalone="yes"?>
<Relationships xmlns="http://schemas.openxmlformats.org/package/2006/relationships"><Relationship Id="rId3" Type="http://schemas.openxmlformats.org/officeDocument/2006/relationships/image" Target="../media/image172.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173.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75.svg"/><Relationship Id="rId4" Type="http://schemas.openxmlformats.org/officeDocument/2006/relationships/image" Target="../media/image174.svg"/></Relationships>
</file>

<file path=ppt/slides/_rels/slide113.xml.rels><?xml version="1.0" encoding="UTF-8" standalone="yes"?>
<Relationships xmlns="http://schemas.openxmlformats.org/package/2006/relationships"><Relationship Id="rId3" Type="http://schemas.openxmlformats.org/officeDocument/2006/relationships/image" Target="../media/image176.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177.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79.svg"/><Relationship Id="rId4" Type="http://schemas.openxmlformats.org/officeDocument/2006/relationships/image" Target="../media/image178.svg"/></Relationships>
</file>

<file path=ppt/slides/_rels/slide115.xml.rels><?xml version="1.0" encoding="UTF-8" standalone="yes"?>
<Relationships xmlns="http://schemas.openxmlformats.org/package/2006/relationships"><Relationship Id="rId3" Type="http://schemas.openxmlformats.org/officeDocument/2006/relationships/image" Target="../media/image180.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82.emf"/><Relationship Id="rId4" Type="http://schemas.openxmlformats.org/officeDocument/2006/relationships/image" Target="../media/image181.svg"/></Relationships>
</file>

<file path=ppt/slides/_rels/slide116.xml.rels><?xml version="1.0" encoding="UTF-8" standalone="yes"?>
<Relationships xmlns="http://schemas.openxmlformats.org/package/2006/relationships"><Relationship Id="rId3" Type="http://schemas.openxmlformats.org/officeDocument/2006/relationships/image" Target="../media/image183.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184.svg"/><Relationship Id="rId2" Type="http://schemas.openxmlformats.org/officeDocument/2006/relationships/image" Target="../media/image153.png"/><Relationship Id="rId1" Type="http://schemas.openxmlformats.org/officeDocument/2006/relationships/slideLayout" Target="../slideLayouts/slideLayout4.xml"/><Relationship Id="rId6" Type="http://schemas.openxmlformats.org/officeDocument/2006/relationships/image" Target="../media/image187.svg"/><Relationship Id="rId5" Type="http://schemas.openxmlformats.org/officeDocument/2006/relationships/image" Target="../media/image186.svg"/><Relationship Id="rId4" Type="http://schemas.openxmlformats.org/officeDocument/2006/relationships/image" Target="../media/image185.svg"/></Relationships>
</file>

<file path=ppt/slides/_rels/slide118.xml.rels><?xml version="1.0" encoding="UTF-8" standalone="yes"?>
<Relationships xmlns="http://schemas.openxmlformats.org/package/2006/relationships"><Relationship Id="rId3" Type="http://schemas.openxmlformats.org/officeDocument/2006/relationships/image" Target="../media/image188.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90.emf"/><Relationship Id="rId4" Type="http://schemas.openxmlformats.org/officeDocument/2006/relationships/image" Target="../media/image189.svg"/></Relationships>
</file>

<file path=ppt/slides/_rels/slide119.xml.rels><?xml version="1.0" encoding="UTF-8" standalone="yes"?>
<Relationships xmlns="http://schemas.openxmlformats.org/package/2006/relationships"><Relationship Id="rId3" Type="http://schemas.openxmlformats.org/officeDocument/2006/relationships/image" Target="../media/image191.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93.emf"/><Relationship Id="rId4" Type="http://schemas.openxmlformats.org/officeDocument/2006/relationships/image" Target="../media/image192.sv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20.xml.rels><?xml version="1.0" encoding="UTF-8" standalone="yes"?>
<Relationships xmlns="http://schemas.openxmlformats.org/package/2006/relationships"><Relationship Id="rId3" Type="http://schemas.openxmlformats.org/officeDocument/2006/relationships/image" Target="../media/image194.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96.emf"/><Relationship Id="rId4" Type="http://schemas.openxmlformats.org/officeDocument/2006/relationships/image" Target="../media/image195.svg"/></Relationships>
</file>

<file path=ppt/slides/_rels/slide121.xml.rels><?xml version="1.0" encoding="UTF-8" standalone="yes"?>
<Relationships xmlns="http://schemas.openxmlformats.org/package/2006/relationships"><Relationship Id="rId3" Type="http://schemas.openxmlformats.org/officeDocument/2006/relationships/image" Target="../media/image197.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199.emf"/><Relationship Id="rId4" Type="http://schemas.openxmlformats.org/officeDocument/2006/relationships/image" Target="../media/image198.svg"/></Relationships>
</file>

<file path=ppt/slides/_rels/slide122.xml.rels><?xml version="1.0" encoding="UTF-8" standalone="yes"?>
<Relationships xmlns="http://schemas.openxmlformats.org/package/2006/relationships"><Relationship Id="rId3" Type="http://schemas.openxmlformats.org/officeDocument/2006/relationships/image" Target="../media/image200.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02.emf"/><Relationship Id="rId4" Type="http://schemas.openxmlformats.org/officeDocument/2006/relationships/image" Target="../media/image201.svg"/></Relationships>
</file>

<file path=ppt/slides/_rels/slide1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03.png"/><Relationship Id="rId1" Type="http://schemas.openxmlformats.org/officeDocument/2006/relationships/slideLayout" Target="../slideLayouts/slideLayout1.xml"/><Relationship Id="rId5" Type="http://schemas.openxmlformats.org/officeDocument/2006/relationships/image" Target="../media/image153.png"/><Relationship Id="rId4" Type="http://schemas.microsoft.com/office/2007/relationships/hdphoto" Target="../media/hdphoto1.wdp"/></Relationships>
</file>

<file path=ppt/slides/_rels/slide124.xml.rels><?xml version="1.0" encoding="UTF-8" standalone="yes"?>
<Relationships xmlns="http://schemas.openxmlformats.org/package/2006/relationships"><Relationship Id="rId3" Type="http://schemas.openxmlformats.org/officeDocument/2006/relationships/image" Target="../media/image204.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06.emf"/><Relationship Id="rId4" Type="http://schemas.openxmlformats.org/officeDocument/2006/relationships/image" Target="../media/image205.svg"/></Relationships>
</file>

<file path=ppt/slides/_rels/slide125.xml.rels><?xml version="1.0" encoding="UTF-8" standalone="yes"?>
<Relationships xmlns="http://schemas.openxmlformats.org/package/2006/relationships"><Relationship Id="rId3" Type="http://schemas.openxmlformats.org/officeDocument/2006/relationships/image" Target="../media/image207.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09.emf"/><Relationship Id="rId4" Type="http://schemas.openxmlformats.org/officeDocument/2006/relationships/image" Target="../media/image208.svg"/></Relationships>
</file>

<file path=ppt/slides/_rels/slide126.xml.rels><?xml version="1.0" encoding="UTF-8" standalone="yes"?>
<Relationships xmlns="http://schemas.openxmlformats.org/package/2006/relationships"><Relationship Id="rId3" Type="http://schemas.openxmlformats.org/officeDocument/2006/relationships/image" Target="../media/image210.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12.emf"/><Relationship Id="rId4" Type="http://schemas.openxmlformats.org/officeDocument/2006/relationships/image" Target="../media/image211.svg"/></Relationships>
</file>

<file path=ppt/slides/_rels/slide1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1.xml"/><Relationship Id="rId5" Type="http://schemas.openxmlformats.org/officeDocument/2006/relationships/image" Target="../media/image213.png"/><Relationship Id="rId4" Type="http://schemas.openxmlformats.org/officeDocument/2006/relationships/image" Target="../media/image153.png"/></Relationships>
</file>

<file path=ppt/slides/_rels/slide128.xml.rels><?xml version="1.0" encoding="UTF-8" standalone="yes"?>
<Relationships xmlns="http://schemas.openxmlformats.org/package/2006/relationships"><Relationship Id="rId3" Type="http://schemas.openxmlformats.org/officeDocument/2006/relationships/image" Target="../media/image214.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16.emf"/><Relationship Id="rId4" Type="http://schemas.openxmlformats.org/officeDocument/2006/relationships/image" Target="../media/image215.svg"/></Relationships>
</file>

<file path=ppt/slides/_rels/slide12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217.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30.xml.rels><?xml version="1.0" encoding="UTF-8" standalone="yes"?>
<Relationships xmlns="http://schemas.openxmlformats.org/package/2006/relationships"><Relationship Id="rId3" Type="http://schemas.openxmlformats.org/officeDocument/2006/relationships/image" Target="../media/image218.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20.emf"/><Relationship Id="rId4" Type="http://schemas.openxmlformats.org/officeDocument/2006/relationships/image" Target="../media/image219.svg"/></Relationships>
</file>

<file path=ppt/slides/_rels/slide131.xml.rels><?xml version="1.0" encoding="UTF-8" standalone="yes"?>
<Relationships xmlns="http://schemas.openxmlformats.org/package/2006/relationships"><Relationship Id="rId3" Type="http://schemas.openxmlformats.org/officeDocument/2006/relationships/image" Target="../media/image221.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23.emf"/><Relationship Id="rId4" Type="http://schemas.openxmlformats.org/officeDocument/2006/relationships/image" Target="../media/image222.svg"/></Relationships>
</file>

<file path=ppt/slides/_rels/slide132.xml.rels><?xml version="1.0" encoding="UTF-8" standalone="yes"?>
<Relationships xmlns="http://schemas.openxmlformats.org/package/2006/relationships"><Relationship Id="rId3" Type="http://schemas.openxmlformats.org/officeDocument/2006/relationships/image" Target="../media/image224.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26.emf"/><Relationship Id="rId4" Type="http://schemas.openxmlformats.org/officeDocument/2006/relationships/image" Target="../media/image225.svg"/></Relationships>
</file>

<file path=ppt/slides/_rels/slide133.xml.rels><?xml version="1.0" encoding="UTF-8" standalone="yes"?>
<Relationships xmlns="http://schemas.openxmlformats.org/package/2006/relationships"><Relationship Id="rId3" Type="http://schemas.openxmlformats.org/officeDocument/2006/relationships/image" Target="../media/image227.svg"/><Relationship Id="rId2" Type="http://schemas.openxmlformats.org/officeDocument/2006/relationships/image" Target="../media/image153.png"/><Relationship Id="rId1" Type="http://schemas.openxmlformats.org/officeDocument/2006/relationships/slideLayout" Target="../slideLayouts/slideLayout4.xml"/><Relationship Id="rId5" Type="http://schemas.openxmlformats.org/officeDocument/2006/relationships/image" Target="../media/image229.emf"/><Relationship Id="rId4" Type="http://schemas.openxmlformats.org/officeDocument/2006/relationships/image" Target="../media/image228.emf"/></Relationships>
</file>

<file path=ppt/slides/_rels/slide134.xml.rels><?xml version="1.0" encoding="UTF-8" standalone="yes"?>
<Relationships xmlns="http://schemas.openxmlformats.org/package/2006/relationships"><Relationship Id="rId3" Type="http://schemas.openxmlformats.org/officeDocument/2006/relationships/image" Target="../media/image230.svg"/><Relationship Id="rId2" Type="http://schemas.openxmlformats.org/officeDocument/2006/relationships/image" Target="../media/image153.png"/><Relationship Id="rId1" Type="http://schemas.openxmlformats.org/officeDocument/2006/relationships/slideLayout" Target="../slideLayouts/slideLayout4.xml"/><Relationship Id="rId4" Type="http://schemas.openxmlformats.org/officeDocument/2006/relationships/image" Target="../media/image231.emf"/></Relationships>
</file>

<file path=ppt/slides/_rels/slide135.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3" Type="http://schemas.openxmlformats.org/officeDocument/2006/relationships/image" Target="../media/image234.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3" Type="http://schemas.openxmlformats.org/officeDocument/2006/relationships/image" Target="../media/image235.emf"/><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15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4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237.pn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15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93.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9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7.emf"/><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56.emf"/><Relationship Id="rId4" Type="http://schemas.openxmlformats.org/officeDocument/2006/relationships/image" Target="../media/image55.emf"/></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104.xml"/><Relationship Id="rId5" Type="http://schemas.openxmlformats.org/officeDocument/2006/relationships/hyperlink" Target="https://satamittari.fi/satakunnan-elinkeinotoiminnan-tuottavuuden-kehitys-prodigy-hankkeen-tuloksia/" TargetMode="Externa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104.xml"/><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104.xml"/><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4.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04.xml"/><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24.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1.png"/><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4.png"/><Relationship Id="rId1" Type="http://schemas.openxmlformats.org/officeDocument/2006/relationships/slideLayout" Target="../slideLayouts/slideLayout7.xml"/><Relationship Id="rId5" Type="http://schemas.openxmlformats.org/officeDocument/2006/relationships/image" Target="../media/image76.emf"/><Relationship Id="rId4" Type="http://schemas.openxmlformats.org/officeDocument/2006/relationships/image" Target="../media/image75.emf"/></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84.emf"/><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6.png"/><Relationship Id="rId1" Type="http://schemas.openxmlformats.org/officeDocument/2006/relationships/slideLayout" Target="../slideLayouts/slideLayout1.xml"/><Relationship Id="rId4" Type="http://schemas.openxmlformats.org/officeDocument/2006/relationships/image" Target="../media/image85.emf"/></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6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6.xml"/></Relationships>
</file>

<file path=ppt/slides/_rels/slide6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2.emf"/></Relationships>
</file>

<file path=ppt/slides/_rels/slide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114.xml"/><Relationship Id="rId5" Type="http://schemas.openxmlformats.org/officeDocument/2006/relationships/image" Target="../media/image99.png"/><Relationship Id="rId4" Type="http://schemas.openxmlformats.org/officeDocument/2006/relationships/image" Target="../media/image16.png"/></Relationships>
</file>

<file path=ppt/slides/_rels/slide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24.xml"/><Relationship Id="rId5" Type="http://schemas.openxmlformats.org/officeDocument/2006/relationships/image" Target="../media/image73.png"/><Relationship Id="rId4" Type="http://schemas.openxmlformats.org/officeDocument/2006/relationships/image" Target="../media/image16.png"/></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2.png"/><Relationship Id="rId2" Type="http://schemas.openxmlformats.org/officeDocument/2006/relationships/image" Target="../media/image72.png"/><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01.png"/><Relationship Id="rId4" Type="http://schemas.openxmlformats.org/officeDocument/2006/relationships/image" Target="../media/image100.png"/></Relationships>
</file>

<file path=ppt/slides/_rels/slide73.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6.png"/><Relationship Id="rId1" Type="http://schemas.openxmlformats.org/officeDocument/2006/relationships/slideLayout" Target="../slideLayouts/slideLayout29.xml"/><Relationship Id="rId4" Type="http://schemas.openxmlformats.org/officeDocument/2006/relationships/image" Target="../media/image104.emf"/></Relationships>
</file>

<file path=ppt/slides/_rels/slide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81.xml"/><Relationship Id="rId5" Type="http://schemas.openxmlformats.org/officeDocument/2006/relationships/image" Target="../media/image105.png"/><Relationship Id="rId4" Type="http://schemas.openxmlformats.org/officeDocument/2006/relationships/image" Target="../media/image16.png"/></Relationships>
</file>

<file path=ppt/slides/_rels/slide75.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6.png"/><Relationship Id="rId1" Type="http://schemas.openxmlformats.org/officeDocument/2006/relationships/slideLayout" Target="../slideLayouts/slideLayout81.xml"/><Relationship Id="rId5" Type="http://schemas.openxmlformats.org/officeDocument/2006/relationships/image" Target="../media/image107.png"/><Relationship Id="rId4" Type="http://schemas.openxmlformats.org/officeDocument/2006/relationships/image" Target="../media/image105.png"/></Relationships>
</file>

<file path=ppt/slides/_rels/slide7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05.png"/><Relationship Id="rId1" Type="http://schemas.openxmlformats.org/officeDocument/2006/relationships/slideLayout" Target="../slideLayouts/slideLayout81.xml"/><Relationship Id="rId5" Type="http://schemas.openxmlformats.org/officeDocument/2006/relationships/image" Target="../media/image16.png"/><Relationship Id="rId4" Type="http://schemas.microsoft.com/office/2007/relationships/hdphoto" Target="../media/hdphoto1.wdp"/></Relationships>
</file>

<file path=ppt/slides/_rels/slide7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87.xml"/><Relationship Id="rId4" Type="http://schemas.openxmlformats.org/officeDocument/2006/relationships/image" Target="../media/image16.png"/></Relationships>
</file>

<file path=ppt/slides/_rels/slide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0.png"/><Relationship Id="rId1" Type="http://schemas.openxmlformats.org/officeDocument/2006/relationships/slideLayout" Target="../slideLayouts/slideLayout87.xml"/></Relationships>
</file>

<file path=ppt/slides/_rels/slide7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87.xml"/><Relationship Id="rId4" Type="http://schemas.openxmlformats.org/officeDocument/2006/relationships/image" Target="../media/image1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3.emf"/></Relationships>
</file>

<file path=ppt/slides/_rels/slide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81.xml"/><Relationship Id="rId6" Type="http://schemas.openxmlformats.org/officeDocument/2006/relationships/image" Target="../media/image115.png"/><Relationship Id="rId5" Type="http://schemas.openxmlformats.org/officeDocument/2006/relationships/image" Target="../media/image16.png"/><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6.png"/><Relationship Id="rId1" Type="http://schemas.openxmlformats.org/officeDocument/2006/relationships/slideLayout" Target="../slideLayouts/slideLayout87.xml"/></Relationships>
</file>

<file path=ppt/slides/_rels/slide82.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8.png"/><Relationship Id="rId7" Type="http://schemas.openxmlformats.org/officeDocument/2006/relationships/image" Target="../media/image121.png"/><Relationship Id="rId2" Type="http://schemas.openxmlformats.org/officeDocument/2006/relationships/image" Target="../media/image117.png"/><Relationship Id="rId1" Type="http://schemas.openxmlformats.org/officeDocument/2006/relationships/slideLayout" Target="../slideLayouts/slideLayout81.xml"/><Relationship Id="rId6" Type="http://schemas.microsoft.com/office/2007/relationships/hdphoto" Target="../media/hdphoto2.wdp"/><Relationship Id="rId11" Type="http://schemas.openxmlformats.org/officeDocument/2006/relationships/image" Target="../media/image123.emf"/><Relationship Id="rId5" Type="http://schemas.openxmlformats.org/officeDocument/2006/relationships/image" Target="../media/image120.png"/><Relationship Id="rId10" Type="http://schemas.openxmlformats.org/officeDocument/2006/relationships/image" Target="../media/image16.png"/><Relationship Id="rId4" Type="http://schemas.openxmlformats.org/officeDocument/2006/relationships/image" Target="../media/image119.png"/><Relationship Id="rId9" Type="http://schemas.openxmlformats.org/officeDocument/2006/relationships/chart" Target="../charts/chart2.xml"/></Relationships>
</file>

<file path=ppt/slides/_rels/slide83.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6.png"/><Relationship Id="rId1" Type="http://schemas.openxmlformats.org/officeDocument/2006/relationships/slideLayout" Target="../slideLayouts/slideLayout82.xml"/><Relationship Id="rId5" Type="http://schemas.openxmlformats.org/officeDocument/2006/relationships/image" Target="../media/image126.png"/><Relationship Id="rId4" Type="http://schemas.openxmlformats.org/officeDocument/2006/relationships/image" Target="../media/image125.png"/></Relationships>
</file>

<file path=ppt/slides/_rels/slide8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71.png"/><Relationship Id="rId7" Type="http://schemas.openxmlformats.org/officeDocument/2006/relationships/image" Target="../media/image127.png"/><Relationship Id="rId2" Type="http://schemas.openxmlformats.org/officeDocument/2006/relationships/notesSlide" Target="../notesSlides/notesSlide47.xml"/><Relationship Id="rId1" Type="http://schemas.openxmlformats.org/officeDocument/2006/relationships/slideLayout" Target="../slideLayouts/slideLayout24.xml"/><Relationship Id="rId6" Type="http://schemas.openxmlformats.org/officeDocument/2006/relationships/image" Target="../media/image101.png"/><Relationship Id="rId11" Type="http://schemas.openxmlformats.org/officeDocument/2006/relationships/image" Target="../media/image16.png"/><Relationship Id="rId5" Type="http://schemas.microsoft.com/office/2007/relationships/hdphoto" Target="../media/hdphoto1.wdp"/><Relationship Id="rId10" Type="http://schemas.openxmlformats.org/officeDocument/2006/relationships/image" Target="../media/image100.png"/><Relationship Id="rId4" Type="http://schemas.openxmlformats.org/officeDocument/2006/relationships/image" Target="../media/image72.png"/><Relationship Id="rId9" Type="http://schemas.openxmlformats.org/officeDocument/2006/relationships/image" Target="../media/image128.png"/></Relationships>
</file>

<file path=ppt/slides/_rels/slide85.xml.rels><?xml version="1.0" encoding="UTF-8" standalone="yes"?>
<Relationships xmlns="http://schemas.openxmlformats.org/package/2006/relationships"><Relationship Id="rId3" Type="http://schemas.openxmlformats.org/officeDocument/2006/relationships/image" Target="../media/image129.svg"/><Relationship Id="rId2" Type="http://schemas.openxmlformats.org/officeDocument/2006/relationships/notesSlide" Target="../notesSlides/notesSlide48.xml"/><Relationship Id="rId1" Type="http://schemas.openxmlformats.org/officeDocument/2006/relationships/slideLayout" Target="../slideLayouts/slideLayout158.xml"/></Relationships>
</file>

<file path=ppt/slides/_rels/slide86.xml.rels><?xml version="1.0" encoding="UTF-8" standalone="yes"?>
<Relationships xmlns="http://schemas.openxmlformats.org/package/2006/relationships"><Relationship Id="rId3" Type="http://schemas.openxmlformats.org/officeDocument/2006/relationships/hyperlink" Target="https://ek.fi/wp-content/uploads/2023/10/Maakuntien_vaylaraportti.pdf" TargetMode="External"/><Relationship Id="rId2" Type="http://schemas.openxmlformats.org/officeDocument/2006/relationships/image" Target="../media/image13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8" Type="http://schemas.openxmlformats.org/officeDocument/2006/relationships/image" Target="../media/image136.emf"/><Relationship Id="rId3" Type="http://schemas.openxmlformats.org/officeDocument/2006/relationships/hyperlink" Target="https://www.ostro.chamber.fi/selvitys-lentoliikenteen-taloudelliset-vaikutukset/" TargetMode="External"/><Relationship Id="rId7" Type="http://schemas.openxmlformats.org/officeDocument/2006/relationships/image" Target="../media/image135.emf"/><Relationship Id="rId2" Type="http://schemas.openxmlformats.org/officeDocument/2006/relationships/image" Target="../media/image131.emf"/><Relationship Id="rId1" Type="http://schemas.openxmlformats.org/officeDocument/2006/relationships/slideLayout" Target="../slideLayouts/slideLayout6.xml"/><Relationship Id="rId6" Type="http://schemas.openxmlformats.org/officeDocument/2006/relationships/image" Target="../media/image134.emf"/><Relationship Id="rId5" Type="http://schemas.openxmlformats.org/officeDocument/2006/relationships/image" Target="../media/image133.emf"/><Relationship Id="rId4" Type="http://schemas.openxmlformats.org/officeDocument/2006/relationships/image" Target="../media/image132.emf"/><Relationship Id="rId9" Type="http://schemas.openxmlformats.org/officeDocument/2006/relationships/image" Target="../media/image137.emf"/></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8.jpe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0.png"/><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26.xml"/></Relationships>
</file>

<file path=ppt/slides/_rels/slide9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6.png"/><Relationship Id="rId1" Type="http://schemas.openxmlformats.org/officeDocument/2006/relationships/slideLayout" Target="../slideLayouts/slideLayout23.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9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9.xml"/><Relationship Id="rId1" Type="http://schemas.openxmlformats.org/officeDocument/2006/relationships/slideLayout" Target="../slideLayouts/slideLayout23.xml"/><Relationship Id="rId4" Type="http://schemas.openxmlformats.org/officeDocument/2006/relationships/image" Target="../media/image147.png"/></Relationships>
</file>

<file path=ppt/slides/_rels/slide9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9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9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51.png"/><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16.png"/></Relationships>
</file>

<file path=ppt/slides/_rels/slide98.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tsikko 4"/>
          <p:cNvSpPr>
            <a:spLocks noGrp="1"/>
          </p:cNvSpPr>
          <p:nvPr>
            <p:ph type="ctrTitle"/>
          </p:nvPr>
        </p:nvSpPr>
        <p:spPr>
          <a:xfrm>
            <a:off x="685800" y="620713"/>
            <a:ext cx="7772400" cy="5472112"/>
          </a:xfrm>
          <a:gradFill>
            <a:gsLst>
              <a:gs pos="3500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p:spPr>
        <p:txBody>
          <a:bodyPr/>
          <a:lstStyle/>
          <a:p>
            <a:pPr>
              <a:defRPr/>
            </a:pPr>
            <a:r>
              <a:rPr lang="fi-FI" sz="3600" b="1" dirty="0">
                <a:solidFill>
                  <a:schemeClr val="tx2"/>
                </a:solidFill>
              </a:rPr>
              <a:t>SATAKUNTA LUKUINA</a:t>
            </a:r>
            <a:br>
              <a:rPr lang="fi-FI" sz="3600" b="1" dirty="0">
                <a:solidFill>
                  <a:schemeClr val="tx2"/>
                </a:solidFill>
              </a:rPr>
            </a:br>
            <a:r>
              <a:rPr lang="fi-FI" sz="3600" b="1" dirty="0">
                <a:solidFill>
                  <a:schemeClr val="tx2"/>
                </a:solidFill>
              </a:rPr>
              <a:t>Satakunnan toimintaympäristö</a:t>
            </a:r>
            <a:br>
              <a:rPr lang="fi-FI" sz="3600" b="1" dirty="0">
                <a:solidFill>
                  <a:schemeClr val="tx2"/>
                </a:solidFill>
              </a:rPr>
            </a:br>
            <a:r>
              <a:rPr lang="fi-FI" sz="3600" b="1" dirty="0">
                <a:solidFill>
                  <a:schemeClr val="tx2"/>
                </a:solidFill>
              </a:rPr>
              <a:t>-infograafeja väestöstä, aluetaloudesta, suhdannekehityksestä ja positiivisesta rakennemuutoksesta</a:t>
            </a:r>
            <a:br>
              <a:rPr lang="fi-FI" sz="4800" b="1" dirty="0">
                <a:solidFill>
                  <a:schemeClr val="tx2"/>
                </a:solidFill>
              </a:rPr>
            </a:br>
            <a:br>
              <a:rPr lang="fi-FI" sz="4800" dirty="0">
                <a:solidFill>
                  <a:schemeClr val="tx2"/>
                </a:solidFill>
              </a:rPr>
            </a:br>
            <a:r>
              <a:rPr lang="fi-FI" sz="4000" dirty="0">
                <a:solidFill>
                  <a:schemeClr val="tx2"/>
                </a:solidFill>
              </a:rPr>
              <a:t>kesäkuu 2026</a:t>
            </a:r>
            <a:br>
              <a:rPr lang="fi-FI" sz="3600" dirty="0">
                <a:solidFill>
                  <a:schemeClr val="tx2"/>
                </a:solidFill>
              </a:rPr>
            </a:br>
            <a:br>
              <a:rPr lang="fi-FI" sz="2000" dirty="0">
                <a:solidFill>
                  <a:schemeClr val="tx2"/>
                </a:solidFill>
              </a:rPr>
            </a:br>
            <a:r>
              <a:rPr lang="fi-FI" sz="2000" dirty="0">
                <a:solidFill>
                  <a:schemeClr val="tx2"/>
                </a:solidFill>
              </a:rPr>
              <a:t>Aluekehitysasiantuntija Saku Vähäsantanen, Satakuntaliitto</a:t>
            </a:r>
            <a:br>
              <a:rPr lang="fi-FI" sz="2000" dirty="0">
                <a:solidFill>
                  <a:schemeClr val="tx2"/>
                </a:solidFill>
              </a:rPr>
            </a:br>
            <a:r>
              <a:rPr lang="fi-FI" sz="2000" dirty="0">
                <a:solidFill>
                  <a:schemeClr val="tx2"/>
                </a:solidFill>
              </a:rPr>
              <a:t>044 711 4350, etunimi.sukunimi at satakunta.fi</a:t>
            </a:r>
            <a:endParaRPr lang="fi-FI" sz="2000" b="1" dirty="0">
              <a:solidFill>
                <a:schemeClr val="tx2"/>
              </a:solidFill>
            </a:endParaRPr>
          </a:p>
        </p:txBody>
      </p:sp>
      <p:sp>
        <p:nvSpPr>
          <p:cNvPr id="4099"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0A254CD-3298-4562-96E7-FF5BE32B8A8D}" type="slidenum">
              <a:rPr lang="fi-FI" altLang="fi-FI" sz="1200" smtClean="0">
                <a:solidFill>
                  <a:srgbClr val="898989"/>
                </a:solidFill>
              </a:rPr>
              <a:pPr>
                <a:spcBef>
                  <a:spcPct val="0"/>
                </a:spcBef>
                <a:buFontTx/>
                <a:buNone/>
              </a:pPr>
              <a:t>1</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BF7EE811-56B5-A15B-71DA-0672935D9B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37287"/>
            <a:ext cx="1856812" cy="480765"/>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600474" y="281030"/>
            <a:ext cx="7982942" cy="1174229"/>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Väestörakenne</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10</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FC1D5F3B-9CB9-E273-6304-1AABB33655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780" y="6298530"/>
            <a:ext cx="1856812" cy="480765"/>
          </a:xfrm>
          <a:prstGeom prst="rect">
            <a:avLst/>
          </a:prstGeom>
        </p:spPr>
      </p:pic>
      <p:pic>
        <p:nvPicPr>
          <p:cNvPr id="4" name="Picture 3">
            <a:extLst>
              <a:ext uri="{FF2B5EF4-FFF2-40B4-BE49-F238E27FC236}">
                <a16:creationId xmlns:a16="http://schemas.microsoft.com/office/drawing/2014/main" id="{51F3BDA0-0240-DBE6-9B3A-08E00996CE49}"/>
              </a:ext>
            </a:extLst>
          </p:cNvPr>
          <p:cNvPicPr>
            <a:picLocks noChangeAspect="1"/>
          </p:cNvPicPr>
          <p:nvPr/>
        </p:nvPicPr>
        <p:blipFill>
          <a:blip r:embed="rId4"/>
          <a:stretch>
            <a:fillRect/>
          </a:stretch>
        </p:blipFill>
        <p:spPr>
          <a:xfrm>
            <a:off x="600473" y="1455259"/>
            <a:ext cx="7982943" cy="4782053"/>
          </a:xfrm>
          <a:prstGeom prst="rect">
            <a:avLst/>
          </a:prstGeom>
        </p:spPr>
      </p:pic>
    </p:spTree>
    <p:extLst>
      <p:ext uri="{BB962C8B-B14F-4D97-AF65-F5344CB8AC3E}">
        <p14:creationId xmlns:p14="http://schemas.microsoft.com/office/powerpoint/2010/main" val="14999732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2DD63A-7A56-6190-632D-37BD3688251F}"/>
              </a:ext>
            </a:extLst>
          </p:cNvPr>
          <p:cNvPicPr>
            <a:picLocks noChangeAspect="1"/>
          </p:cNvPicPr>
          <p:nvPr/>
        </p:nvPicPr>
        <p:blipFill>
          <a:blip r:embed="rId2"/>
          <a:stretch>
            <a:fillRect/>
          </a:stretch>
        </p:blipFill>
        <p:spPr>
          <a:xfrm>
            <a:off x="484522" y="985600"/>
            <a:ext cx="7453613" cy="4975286"/>
          </a:xfrm>
          <a:prstGeom prst="rect">
            <a:avLst/>
          </a:prstGeom>
          <a:noFill/>
        </p:spPr>
      </p:pic>
      <p:sp>
        <p:nvSpPr>
          <p:cNvPr id="4" name="Slide Number Placeholder 3" hidden="1">
            <a:extLst>
              <a:ext uri="{FF2B5EF4-FFF2-40B4-BE49-F238E27FC236}">
                <a16:creationId xmlns:a16="http://schemas.microsoft.com/office/drawing/2014/main" id="{4D33DF12-0357-8279-9D8E-53421A8B21A1}"/>
              </a:ext>
            </a:extLst>
          </p:cNvPr>
          <p:cNvSpPr>
            <a:spLocks noGrp="1"/>
          </p:cNvSpPr>
          <p:nvPr>
            <p:ph type="sldNum" sz="quarter" idx="12"/>
          </p:nvPr>
        </p:nvSpPr>
        <p:spPr/>
        <p:txBody>
          <a:bodyPr/>
          <a:lstStyle/>
          <a:p>
            <a:pPr>
              <a:spcAft>
                <a:spcPts val="450"/>
              </a:spcAft>
              <a:defRPr/>
            </a:pPr>
            <a:fld id="{BD92A12E-B41F-4513-AE04-E640526D1169}" type="slidenum">
              <a:rPr lang="fi-FI" altLang="fi-FI" smtClean="0"/>
              <a:pPr>
                <a:spcAft>
                  <a:spcPts val="450"/>
                </a:spcAft>
                <a:defRPr/>
              </a:pPr>
              <a:t>100</a:t>
            </a:fld>
            <a:endParaRPr lang="fi-FI" altLang="fi-FI"/>
          </a:p>
        </p:txBody>
      </p:sp>
    </p:spTree>
    <p:extLst>
      <p:ext uri="{BB962C8B-B14F-4D97-AF65-F5344CB8AC3E}">
        <p14:creationId xmlns:p14="http://schemas.microsoft.com/office/powerpoint/2010/main" val="7488508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417910" indent="-160735">
              <a:defRPr>
                <a:solidFill>
                  <a:schemeClr val="tx1"/>
                </a:solidFill>
                <a:latin typeface="Arial" panose="020B0604020202020204" pitchFamily="34" charset="0"/>
              </a:defRPr>
            </a:lvl2pPr>
            <a:lvl3pPr marL="642938" indent="-128588">
              <a:defRPr>
                <a:solidFill>
                  <a:schemeClr val="tx1"/>
                </a:solidFill>
                <a:latin typeface="Arial" panose="020B0604020202020204" pitchFamily="34" charset="0"/>
              </a:defRPr>
            </a:lvl3pPr>
            <a:lvl4pPr marL="900113" indent="-128588">
              <a:defRPr>
                <a:solidFill>
                  <a:schemeClr val="tx1"/>
                </a:solidFill>
                <a:latin typeface="Arial" panose="020B0604020202020204" pitchFamily="34" charset="0"/>
              </a:defRPr>
            </a:lvl4pPr>
            <a:lvl5pPr marL="1157288" indent="-128588">
              <a:defRPr>
                <a:solidFill>
                  <a:schemeClr val="tx1"/>
                </a:solidFill>
                <a:latin typeface="Arial" panose="020B0604020202020204" pitchFamily="34" charset="0"/>
              </a:defRPr>
            </a:lvl5pPr>
            <a:lvl6pPr marL="1414463" indent="-128588" eaLnBrk="0" fontAlgn="base" hangingPunct="0">
              <a:spcBef>
                <a:spcPct val="0"/>
              </a:spcBef>
              <a:spcAft>
                <a:spcPct val="0"/>
              </a:spcAft>
              <a:defRPr>
                <a:solidFill>
                  <a:schemeClr val="tx1"/>
                </a:solidFill>
                <a:latin typeface="Arial" panose="020B0604020202020204" pitchFamily="34" charset="0"/>
              </a:defRPr>
            </a:lvl6pPr>
            <a:lvl7pPr marL="1671638" indent="-128588" eaLnBrk="0" fontAlgn="base" hangingPunct="0">
              <a:spcBef>
                <a:spcPct val="0"/>
              </a:spcBef>
              <a:spcAft>
                <a:spcPct val="0"/>
              </a:spcAft>
              <a:defRPr>
                <a:solidFill>
                  <a:schemeClr val="tx1"/>
                </a:solidFill>
                <a:latin typeface="Arial" panose="020B0604020202020204" pitchFamily="34" charset="0"/>
              </a:defRPr>
            </a:lvl7pPr>
            <a:lvl8pPr marL="1928813" indent="-128588" eaLnBrk="0" fontAlgn="base" hangingPunct="0">
              <a:spcBef>
                <a:spcPct val="0"/>
              </a:spcBef>
              <a:spcAft>
                <a:spcPct val="0"/>
              </a:spcAft>
              <a:defRPr>
                <a:solidFill>
                  <a:schemeClr val="tx1"/>
                </a:solidFill>
                <a:latin typeface="Arial" panose="020B0604020202020204" pitchFamily="34" charset="0"/>
              </a:defRPr>
            </a:lvl8pPr>
            <a:lvl9pPr marL="2185988" indent="-128588" eaLnBrk="0" fontAlgn="base" hangingPunct="0">
              <a:spcBef>
                <a:spcPct val="0"/>
              </a:spcBef>
              <a:spcAft>
                <a:spcPct val="0"/>
              </a:spcAft>
              <a:defRPr>
                <a:solidFill>
                  <a:schemeClr val="tx1"/>
                </a:solidFill>
                <a:latin typeface="Arial" panose="020B0604020202020204" pitchFamily="34" charset="0"/>
              </a:defRPr>
            </a:lvl9pPr>
          </a:lstStyle>
          <a:p>
            <a:pPr defTabSz="514350"/>
            <a:fld id="{5B3087D9-6CC8-4239-9F79-CBB91022B82F}" type="slidenum">
              <a:rPr lang="fi-FI" altLang="fi-FI">
                <a:solidFill>
                  <a:prstClr val="white"/>
                </a:solidFill>
                <a:cs typeface="Arial" panose="020B0604020202020204" pitchFamily="34" charset="0"/>
              </a:rPr>
              <a:pPr defTabSz="514350"/>
              <a:t>101</a:t>
            </a:fld>
            <a:endParaRPr lang="fi-FI" altLang="fi-FI">
              <a:solidFill>
                <a:prstClr val="white"/>
              </a:solidFill>
              <a:cs typeface="Arial" panose="020B0604020202020204" pitchFamily="34" charset="0"/>
            </a:endParaRPr>
          </a:p>
        </p:txBody>
      </p:sp>
      <p:sp>
        <p:nvSpPr>
          <p:cNvPr id="19459" name="Rectangle 2"/>
          <p:cNvSpPr>
            <a:spLocks noGrp="1" noChangeArrowheads="1"/>
          </p:cNvSpPr>
          <p:nvPr>
            <p:ph type="title"/>
          </p:nvPr>
        </p:nvSpPr>
        <p:spPr>
          <a:xfrm>
            <a:off x="1426904" y="956869"/>
            <a:ext cx="5915025" cy="745629"/>
          </a:xfrm>
        </p:spPr>
        <p:txBody>
          <a:bodyPr/>
          <a:lstStyle/>
          <a:p>
            <a:r>
              <a:rPr lang="en-GB" altLang="fi-FI" sz="1519" b="1" cap="all" spc="-28" dirty="0" err="1">
                <a:solidFill>
                  <a:srgbClr val="0070C0"/>
                </a:solidFill>
                <a:effectLst>
                  <a:outerShdw blurRad="38100" dist="38100" dir="2700000" algn="tl">
                    <a:srgbClr val="000000">
                      <a:alpha val="43137"/>
                    </a:srgbClr>
                  </a:outerShdw>
                </a:effectLst>
              </a:rPr>
              <a:t>Satakunnan</a:t>
            </a:r>
            <a:r>
              <a:rPr lang="en-GB" altLang="fi-FI" sz="1519" b="1" cap="all" spc="-28" dirty="0">
                <a:solidFill>
                  <a:srgbClr val="0070C0"/>
                </a:solidFill>
                <a:effectLst>
                  <a:outerShdw blurRad="38100" dist="38100" dir="2700000" algn="tl">
                    <a:srgbClr val="000000">
                      <a:alpha val="43137"/>
                    </a:srgbClr>
                  </a:outerShdw>
                </a:effectLst>
              </a:rPr>
              <a:t> </a:t>
            </a:r>
            <a:r>
              <a:rPr lang="en-GB" altLang="fi-FI" sz="1519" b="1" cap="all" spc="-28" dirty="0" err="1">
                <a:solidFill>
                  <a:srgbClr val="0070C0"/>
                </a:solidFill>
                <a:effectLst>
                  <a:outerShdw blurRad="38100" dist="38100" dir="2700000" algn="tl">
                    <a:srgbClr val="000000">
                      <a:alpha val="43137"/>
                    </a:srgbClr>
                  </a:outerShdw>
                </a:effectLst>
              </a:rPr>
              <a:t>talouskehitys</a:t>
            </a:r>
            <a:r>
              <a:rPr lang="en-GB" altLang="fi-FI" sz="1519" b="1" cap="all" spc="-28" dirty="0">
                <a:solidFill>
                  <a:srgbClr val="0070C0"/>
                </a:solidFill>
                <a:effectLst>
                  <a:outerShdw blurRad="38100" dist="38100" dir="2700000" algn="tl">
                    <a:srgbClr val="000000">
                      <a:alpha val="43137"/>
                    </a:srgbClr>
                  </a:outerShdw>
                </a:effectLst>
              </a:rPr>
              <a:t> </a:t>
            </a:r>
            <a:r>
              <a:rPr lang="en-GB" altLang="fi-FI" sz="900" b="1" cap="all" spc="-28" dirty="0">
                <a:solidFill>
                  <a:srgbClr val="0070C0"/>
                </a:solidFill>
                <a:effectLst>
                  <a:outerShdw blurRad="38100" dist="38100" dir="2700000" algn="tl">
                    <a:srgbClr val="000000">
                      <a:alpha val="43137"/>
                    </a:srgbClr>
                  </a:outerShdw>
                </a:effectLst>
              </a:rPr>
              <a:t>(</a:t>
            </a:r>
            <a:r>
              <a:rPr lang="en-GB" altLang="fi-FI" sz="900" b="1" cap="all" spc="-28" dirty="0" err="1">
                <a:solidFill>
                  <a:srgbClr val="0070C0"/>
                </a:solidFill>
                <a:effectLst>
                  <a:outerShdw blurRad="38100" dist="38100" dir="2700000" algn="tl">
                    <a:srgbClr val="000000">
                      <a:alpha val="43137"/>
                    </a:srgbClr>
                  </a:outerShdw>
                </a:effectLst>
              </a:rPr>
              <a:t>Lähde</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Tilastokeskus</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asiakaskohtainen</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suhdannepalvelu</a:t>
            </a:r>
            <a:r>
              <a:rPr lang="en-GB" altLang="fi-FI" sz="900" b="1" cap="all" spc="-28" dirty="0">
                <a:solidFill>
                  <a:srgbClr val="0070C0"/>
                </a:solidFill>
                <a:effectLst>
                  <a:outerShdw blurRad="38100" dist="38100" dir="2700000" algn="tl">
                    <a:srgbClr val="000000">
                      <a:alpha val="43137"/>
                    </a:srgbClr>
                  </a:outerShdw>
                </a:effectLst>
              </a:rPr>
              <a:t>)</a:t>
            </a:r>
            <a:endParaRPr lang="en-US" altLang="fi-FI" sz="900" b="1" cap="all" spc="-28" dirty="0">
              <a:solidFill>
                <a:srgbClr val="0070C0"/>
              </a:solidFill>
              <a:effectLst>
                <a:outerShdw blurRad="38100" dist="38100" dir="2700000" algn="tl">
                  <a:srgbClr val="000000">
                    <a:alpha val="43137"/>
                  </a:srgbClr>
                </a:outerShdw>
              </a:effectLst>
            </a:endParaRPr>
          </a:p>
        </p:txBody>
      </p:sp>
      <p:sp>
        <p:nvSpPr>
          <p:cNvPr id="19460" name="Rectangle 3"/>
          <p:cNvSpPr>
            <a:spLocks noGrp="1" noChangeArrowheads="1"/>
          </p:cNvSpPr>
          <p:nvPr>
            <p:ph type="body" idx="1"/>
          </p:nvPr>
        </p:nvSpPr>
        <p:spPr>
          <a:xfrm>
            <a:off x="228741" y="1329684"/>
            <a:ext cx="4607719" cy="2708374"/>
          </a:xfrm>
        </p:spPr>
        <p:txBody>
          <a:bodyPr/>
          <a:lstStyle/>
          <a:p>
            <a:pPr>
              <a:buFontTx/>
              <a:buNone/>
            </a:pPr>
            <a:r>
              <a:rPr lang="en-GB" altLang="fi-FI" sz="1013" b="1" dirty="0"/>
              <a:t>         </a:t>
            </a:r>
          </a:p>
          <a:p>
            <a:pPr>
              <a:buFontTx/>
              <a:buNone/>
            </a:pPr>
            <a:r>
              <a:rPr lang="en-GB" altLang="fi-FI" sz="1500" b="1" dirty="0"/>
              <a:t>LIIKEVAIHTO</a:t>
            </a:r>
          </a:p>
          <a:p>
            <a:pPr>
              <a:buFontTx/>
              <a:buNone/>
            </a:pPr>
            <a:endParaRPr lang="fi-FI" altLang="fi-FI" sz="1013" b="1" dirty="0"/>
          </a:p>
        </p:txBody>
      </p:sp>
      <p:sp>
        <p:nvSpPr>
          <p:cNvPr id="19464" name="Rectangle 1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5" name="Rectangle 1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6" name="Rectangle 1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7" name="Rectangle 15"/>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8" name="Rectangle 15"/>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9" name="Rectangle 17"/>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0" name="Rectangle 17"/>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1" name="Rectangle 19"/>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2" name="Rectangle 19"/>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3" name="Rectangle 2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4" name="Rectangle 2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5" name="Rectangle 2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6" name="Rectangle 23"/>
          <p:cNvSpPr>
            <a:spLocks noChangeArrowheads="1"/>
          </p:cNvSpPr>
          <p:nvPr/>
        </p:nvSpPr>
        <p:spPr bwMode="auto">
          <a:xfrm>
            <a:off x="2306541" y="353885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514350"/>
            <a:endParaRPr lang="en-US" altLang="en-US" sz="1013">
              <a:solidFill>
                <a:prstClr val="black"/>
              </a:solidFill>
            </a:endParaRPr>
          </a:p>
        </p:txBody>
      </p:sp>
      <p:sp>
        <p:nvSpPr>
          <p:cNvPr id="19477" name="Rectangle 25"/>
          <p:cNvSpPr>
            <a:spLocks noChangeArrowheads="1"/>
          </p:cNvSpPr>
          <p:nvPr/>
        </p:nvSpPr>
        <p:spPr bwMode="auto">
          <a:xfrm>
            <a:off x="4697911" y="353885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514350"/>
            <a:endParaRPr lang="en-US" altLang="en-US" sz="1013">
              <a:solidFill>
                <a:prstClr val="black"/>
              </a:solidFill>
            </a:endParaRPr>
          </a:p>
        </p:txBody>
      </p:sp>
      <p:pic>
        <p:nvPicPr>
          <p:cNvPr id="3" name="Kuva 8" descr="Kuva, joka sisältää kohteen teksti, merkki, clipart-kuva&#10;&#10;Kuvaus luotu automaattisesti">
            <a:extLst>
              <a:ext uri="{FF2B5EF4-FFF2-40B4-BE49-F238E27FC236}">
                <a16:creationId xmlns:a16="http://schemas.microsoft.com/office/drawing/2014/main" id="{1297B530-2E4D-83AE-9AD0-5747893A80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02445" y="5538463"/>
            <a:ext cx="1044457" cy="270431"/>
          </a:xfrm>
          <a:prstGeom prst="rect">
            <a:avLst/>
          </a:prstGeom>
        </p:spPr>
      </p:pic>
      <p:pic>
        <p:nvPicPr>
          <p:cNvPr id="12" name="Picture 11">
            <a:extLst>
              <a:ext uri="{FF2B5EF4-FFF2-40B4-BE49-F238E27FC236}">
                <a16:creationId xmlns:a16="http://schemas.microsoft.com/office/drawing/2014/main" id="{30302CFD-1D73-3F8D-9C6F-3D92A8181BA8}"/>
              </a:ext>
            </a:extLst>
          </p:cNvPr>
          <p:cNvPicPr>
            <a:picLocks noChangeAspect="1"/>
          </p:cNvPicPr>
          <p:nvPr/>
        </p:nvPicPr>
        <p:blipFill>
          <a:blip r:embed="rId3"/>
          <a:stretch>
            <a:fillRect/>
          </a:stretch>
        </p:blipFill>
        <p:spPr>
          <a:xfrm>
            <a:off x="4522889" y="1805039"/>
            <a:ext cx="4548950" cy="3402235"/>
          </a:xfrm>
          <a:prstGeom prst="rect">
            <a:avLst/>
          </a:prstGeom>
        </p:spPr>
      </p:pic>
      <p:pic>
        <p:nvPicPr>
          <p:cNvPr id="23" name="Picture 22">
            <a:extLst>
              <a:ext uri="{FF2B5EF4-FFF2-40B4-BE49-F238E27FC236}">
                <a16:creationId xmlns:a16="http://schemas.microsoft.com/office/drawing/2014/main" id="{7FDC8773-C7B0-6C9A-3EB5-9C4547FEAD7C}"/>
              </a:ext>
            </a:extLst>
          </p:cNvPr>
          <p:cNvPicPr>
            <a:picLocks noChangeAspect="1"/>
          </p:cNvPicPr>
          <p:nvPr/>
        </p:nvPicPr>
        <p:blipFill>
          <a:blip r:embed="rId4"/>
          <a:stretch>
            <a:fillRect/>
          </a:stretch>
        </p:blipFill>
        <p:spPr>
          <a:xfrm>
            <a:off x="27884" y="1805038"/>
            <a:ext cx="4490627" cy="3402235"/>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417910" indent="-160735">
              <a:defRPr>
                <a:solidFill>
                  <a:schemeClr val="tx1"/>
                </a:solidFill>
                <a:latin typeface="Arial" panose="020B0604020202020204" pitchFamily="34" charset="0"/>
              </a:defRPr>
            </a:lvl2pPr>
            <a:lvl3pPr marL="642938" indent="-128588">
              <a:defRPr>
                <a:solidFill>
                  <a:schemeClr val="tx1"/>
                </a:solidFill>
                <a:latin typeface="Arial" panose="020B0604020202020204" pitchFamily="34" charset="0"/>
              </a:defRPr>
            </a:lvl3pPr>
            <a:lvl4pPr marL="900113" indent="-128588">
              <a:defRPr>
                <a:solidFill>
                  <a:schemeClr val="tx1"/>
                </a:solidFill>
                <a:latin typeface="Arial" panose="020B0604020202020204" pitchFamily="34" charset="0"/>
              </a:defRPr>
            </a:lvl4pPr>
            <a:lvl5pPr marL="1157288" indent="-128588">
              <a:defRPr>
                <a:solidFill>
                  <a:schemeClr val="tx1"/>
                </a:solidFill>
                <a:latin typeface="Arial" panose="020B0604020202020204" pitchFamily="34" charset="0"/>
              </a:defRPr>
            </a:lvl5pPr>
            <a:lvl6pPr marL="1414463" indent="-128588" eaLnBrk="0" fontAlgn="base" hangingPunct="0">
              <a:spcBef>
                <a:spcPct val="0"/>
              </a:spcBef>
              <a:spcAft>
                <a:spcPct val="0"/>
              </a:spcAft>
              <a:defRPr>
                <a:solidFill>
                  <a:schemeClr val="tx1"/>
                </a:solidFill>
                <a:latin typeface="Arial" panose="020B0604020202020204" pitchFamily="34" charset="0"/>
              </a:defRPr>
            </a:lvl6pPr>
            <a:lvl7pPr marL="1671638" indent="-128588" eaLnBrk="0" fontAlgn="base" hangingPunct="0">
              <a:spcBef>
                <a:spcPct val="0"/>
              </a:spcBef>
              <a:spcAft>
                <a:spcPct val="0"/>
              </a:spcAft>
              <a:defRPr>
                <a:solidFill>
                  <a:schemeClr val="tx1"/>
                </a:solidFill>
                <a:latin typeface="Arial" panose="020B0604020202020204" pitchFamily="34" charset="0"/>
              </a:defRPr>
            </a:lvl7pPr>
            <a:lvl8pPr marL="1928813" indent="-128588" eaLnBrk="0" fontAlgn="base" hangingPunct="0">
              <a:spcBef>
                <a:spcPct val="0"/>
              </a:spcBef>
              <a:spcAft>
                <a:spcPct val="0"/>
              </a:spcAft>
              <a:defRPr>
                <a:solidFill>
                  <a:schemeClr val="tx1"/>
                </a:solidFill>
                <a:latin typeface="Arial" panose="020B0604020202020204" pitchFamily="34" charset="0"/>
              </a:defRPr>
            </a:lvl8pPr>
            <a:lvl9pPr marL="2185988" indent="-128588" eaLnBrk="0" fontAlgn="base" hangingPunct="0">
              <a:spcBef>
                <a:spcPct val="0"/>
              </a:spcBef>
              <a:spcAft>
                <a:spcPct val="0"/>
              </a:spcAft>
              <a:defRPr>
                <a:solidFill>
                  <a:schemeClr val="tx1"/>
                </a:solidFill>
                <a:latin typeface="Arial" panose="020B0604020202020204" pitchFamily="34" charset="0"/>
              </a:defRPr>
            </a:lvl9pPr>
          </a:lstStyle>
          <a:p>
            <a:pPr defTabSz="514350"/>
            <a:fld id="{5B3087D9-6CC8-4239-9F79-CBB91022B82F}" type="slidenum">
              <a:rPr lang="fi-FI" altLang="fi-FI">
                <a:solidFill>
                  <a:prstClr val="white"/>
                </a:solidFill>
                <a:cs typeface="Arial" panose="020B0604020202020204" pitchFamily="34" charset="0"/>
              </a:rPr>
              <a:pPr defTabSz="514350"/>
              <a:t>102</a:t>
            </a:fld>
            <a:endParaRPr lang="fi-FI" altLang="fi-FI">
              <a:solidFill>
                <a:prstClr val="white"/>
              </a:solidFill>
              <a:cs typeface="Arial" panose="020B0604020202020204" pitchFamily="34" charset="0"/>
            </a:endParaRPr>
          </a:p>
        </p:txBody>
      </p:sp>
      <p:sp>
        <p:nvSpPr>
          <p:cNvPr id="19459" name="Rectangle 2"/>
          <p:cNvSpPr>
            <a:spLocks noGrp="1" noChangeArrowheads="1"/>
          </p:cNvSpPr>
          <p:nvPr>
            <p:ph type="title"/>
          </p:nvPr>
        </p:nvSpPr>
        <p:spPr>
          <a:xfrm>
            <a:off x="1878947" y="960033"/>
            <a:ext cx="5915025" cy="745629"/>
          </a:xfrm>
        </p:spPr>
        <p:txBody>
          <a:bodyPr/>
          <a:lstStyle/>
          <a:p>
            <a:r>
              <a:rPr lang="en-GB" altLang="fi-FI" sz="1519" b="1" cap="all" spc="-28" dirty="0" err="1">
                <a:solidFill>
                  <a:srgbClr val="0070C0"/>
                </a:solidFill>
                <a:effectLst>
                  <a:outerShdw blurRad="38100" dist="38100" dir="2700000" algn="tl">
                    <a:srgbClr val="000000">
                      <a:alpha val="43137"/>
                    </a:srgbClr>
                  </a:outerShdw>
                </a:effectLst>
              </a:rPr>
              <a:t>Satakunnan</a:t>
            </a:r>
            <a:r>
              <a:rPr lang="en-GB" altLang="fi-FI" sz="1519" b="1" cap="all" spc="-28" dirty="0">
                <a:solidFill>
                  <a:srgbClr val="0070C0"/>
                </a:solidFill>
                <a:effectLst>
                  <a:outerShdw blurRad="38100" dist="38100" dir="2700000" algn="tl">
                    <a:srgbClr val="000000">
                      <a:alpha val="43137"/>
                    </a:srgbClr>
                  </a:outerShdw>
                </a:effectLst>
              </a:rPr>
              <a:t> </a:t>
            </a:r>
            <a:r>
              <a:rPr lang="en-GB" altLang="fi-FI" sz="1519" b="1" cap="all" spc="-28" dirty="0" err="1">
                <a:solidFill>
                  <a:srgbClr val="0070C0"/>
                </a:solidFill>
                <a:effectLst>
                  <a:outerShdw blurRad="38100" dist="38100" dir="2700000" algn="tl">
                    <a:srgbClr val="000000">
                      <a:alpha val="43137"/>
                    </a:srgbClr>
                  </a:outerShdw>
                </a:effectLst>
              </a:rPr>
              <a:t>talouskehitys</a:t>
            </a:r>
            <a:r>
              <a:rPr lang="en-GB" altLang="fi-FI" sz="1519" b="1" cap="all" spc="-28" dirty="0">
                <a:solidFill>
                  <a:srgbClr val="0070C0"/>
                </a:solidFill>
                <a:effectLst>
                  <a:outerShdw blurRad="38100" dist="38100" dir="2700000" algn="tl">
                    <a:srgbClr val="000000">
                      <a:alpha val="43137"/>
                    </a:srgbClr>
                  </a:outerShdw>
                </a:effectLst>
              </a:rPr>
              <a:t> </a:t>
            </a:r>
            <a:r>
              <a:rPr lang="en-GB" altLang="fi-FI" sz="900" b="1" cap="all" spc="-28" dirty="0">
                <a:solidFill>
                  <a:srgbClr val="0070C0"/>
                </a:solidFill>
                <a:effectLst>
                  <a:outerShdw blurRad="38100" dist="38100" dir="2700000" algn="tl">
                    <a:srgbClr val="000000">
                      <a:alpha val="43137"/>
                    </a:srgbClr>
                  </a:outerShdw>
                </a:effectLst>
              </a:rPr>
              <a:t>(</a:t>
            </a:r>
            <a:r>
              <a:rPr lang="en-GB" altLang="fi-FI" sz="900" b="1" cap="all" spc="-28" dirty="0" err="1">
                <a:solidFill>
                  <a:srgbClr val="0070C0"/>
                </a:solidFill>
                <a:effectLst>
                  <a:outerShdw blurRad="38100" dist="38100" dir="2700000" algn="tl">
                    <a:srgbClr val="000000">
                      <a:alpha val="43137"/>
                    </a:srgbClr>
                  </a:outerShdw>
                </a:effectLst>
              </a:rPr>
              <a:t>Lähde</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Tilastokeskus</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asiakaskohtainen</a:t>
            </a:r>
            <a:r>
              <a:rPr lang="en-GB" altLang="fi-FI" sz="900" b="1" cap="all" spc="-28" dirty="0">
                <a:solidFill>
                  <a:srgbClr val="0070C0"/>
                </a:solidFill>
                <a:effectLst>
                  <a:outerShdw blurRad="38100" dist="38100" dir="2700000" algn="tl">
                    <a:srgbClr val="000000">
                      <a:alpha val="43137"/>
                    </a:srgbClr>
                  </a:outerShdw>
                </a:effectLst>
              </a:rPr>
              <a:t> </a:t>
            </a:r>
            <a:r>
              <a:rPr lang="en-GB" altLang="fi-FI" sz="900" b="1" cap="all" spc="-28" dirty="0" err="1">
                <a:solidFill>
                  <a:srgbClr val="0070C0"/>
                </a:solidFill>
                <a:effectLst>
                  <a:outerShdw blurRad="38100" dist="38100" dir="2700000" algn="tl">
                    <a:srgbClr val="000000">
                      <a:alpha val="43137"/>
                    </a:srgbClr>
                  </a:outerShdw>
                </a:effectLst>
              </a:rPr>
              <a:t>suhdannepalvelu</a:t>
            </a:r>
            <a:r>
              <a:rPr lang="en-GB" altLang="fi-FI" sz="900" b="1" cap="all" spc="-28" dirty="0">
                <a:solidFill>
                  <a:srgbClr val="0070C0"/>
                </a:solidFill>
                <a:effectLst>
                  <a:outerShdw blurRad="38100" dist="38100" dir="2700000" algn="tl">
                    <a:srgbClr val="000000">
                      <a:alpha val="43137"/>
                    </a:srgbClr>
                  </a:outerShdw>
                </a:effectLst>
              </a:rPr>
              <a:t>)</a:t>
            </a:r>
            <a:endParaRPr lang="en-US" altLang="fi-FI" sz="900" b="1" cap="all" spc="-28" dirty="0">
              <a:solidFill>
                <a:srgbClr val="0070C0"/>
              </a:solidFill>
              <a:effectLst>
                <a:outerShdw blurRad="38100" dist="38100" dir="2700000" algn="tl">
                  <a:srgbClr val="000000">
                    <a:alpha val="43137"/>
                  </a:srgbClr>
                </a:outerShdw>
              </a:effectLst>
            </a:endParaRPr>
          </a:p>
        </p:txBody>
      </p:sp>
      <p:sp>
        <p:nvSpPr>
          <p:cNvPr id="19460" name="Rectangle 3"/>
          <p:cNvSpPr>
            <a:spLocks noGrp="1" noChangeArrowheads="1"/>
          </p:cNvSpPr>
          <p:nvPr>
            <p:ph type="body" idx="1"/>
          </p:nvPr>
        </p:nvSpPr>
        <p:spPr>
          <a:xfrm>
            <a:off x="228741" y="1332848"/>
            <a:ext cx="4607719" cy="2708374"/>
          </a:xfrm>
        </p:spPr>
        <p:txBody>
          <a:bodyPr/>
          <a:lstStyle/>
          <a:p>
            <a:pPr>
              <a:buFontTx/>
              <a:buNone/>
            </a:pPr>
            <a:r>
              <a:rPr lang="en-GB" altLang="fi-FI" sz="1013" b="1" dirty="0"/>
              <a:t>         </a:t>
            </a:r>
          </a:p>
          <a:p>
            <a:pPr>
              <a:buFontTx/>
              <a:buNone/>
            </a:pPr>
            <a:r>
              <a:rPr lang="en-GB" altLang="fi-FI" sz="1500" b="1" dirty="0"/>
              <a:t>HENKILÖSTÖMÄÄRÄ</a:t>
            </a:r>
          </a:p>
          <a:p>
            <a:pPr>
              <a:buFontTx/>
              <a:buNone/>
            </a:pPr>
            <a:endParaRPr lang="fi-FI" altLang="fi-FI" sz="1013" b="1" dirty="0"/>
          </a:p>
        </p:txBody>
      </p:sp>
      <p:sp>
        <p:nvSpPr>
          <p:cNvPr id="19464" name="Rectangle 1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5" name="Rectangle 1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6" name="Rectangle 1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7" name="Rectangle 15"/>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8" name="Rectangle 15"/>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69" name="Rectangle 17"/>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0" name="Rectangle 17"/>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1" name="Rectangle 19"/>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2" name="Rectangle 19"/>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3" name="Rectangle 2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4" name="Rectangle 21"/>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5" name="Rectangle 23"/>
          <p:cNvSpPr>
            <a:spLocks noChangeArrowheads="1"/>
          </p:cNvSpPr>
          <p:nvPr/>
        </p:nvSpPr>
        <p:spPr bwMode="auto">
          <a:xfrm>
            <a:off x="4479637" y="137608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514350"/>
            <a:endParaRPr lang="fi-FI" altLang="fi-FI" sz="1013">
              <a:solidFill>
                <a:prstClr val="black"/>
              </a:solidFill>
            </a:endParaRPr>
          </a:p>
        </p:txBody>
      </p:sp>
      <p:sp>
        <p:nvSpPr>
          <p:cNvPr id="19476" name="Rectangle 23"/>
          <p:cNvSpPr>
            <a:spLocks noChangeArrowheads="1"/>
          </p:cNvSpPr>
          <p:nvPr/>
        </p:nvSpPr>
        <p:spPr bwMode="auto">
          <a:xfrm>
            <a:off x="2306541" y="353885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514350"/>
            <a:endParaRPr lang="en-US" altLang="en-US" sz="1013">
              <a:solidFill>
                <a:prstClr val="black"/>
              </a:solidFill>
            </a:endParaRPr>
          </a:p>
        </p:txBody>
      </p:sp>
      <p:sp>
        <p:nvSpPr>
          <p:cNvPr id="19477" name="Rectangle 25"/>
          <p:cNvSpPr>
            <a:spLocks noChangeArrowheads="1"/>
          </p:cNvSpPr>
          <p:nvPr/>
        </p:nvSpPr>
        <p:spPr bwMode="auto">
          <a:xfrm>
            <a:off x="4697911" y="353885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514350"/>
            <a:endParaRPr lang="en-US" altLang="en-US" sz="1013">
              <a:solidFill>
                <a:prstClr val="black"/>
              </a:solidFill>
            </a:endParaRPr>
          </a:p>
        </p:txBody>
      </p:sp>
      <p:pic>
        <p:nvPicPr>
          <p:cNvPr id="8" name="Kuva 8" descr="Kuva, joka sisältää kohteen teksti, merkki, clipart-kuva&#10;&#10;Kuvaus luotu automaattisesti">
            <a:extLst>
              <a:ext uri="{FF2B5EF4-FFF2-40B4-BE49-F238E27FC236}">
                <a16:creationId xmlns:a16="http://schemas.microsoft.com/office/drawing/2014/main" id="{C51816C6-8CDB-E06C-50CC-72BAF0E408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6078" y="5624514"/>
            <a:ext cx="1044457" cy="270431"/>
          </a:xfrm>
          <a:prstGeom prst="rect">
            <a:avLst/>
          </a:prstGeom>
        </p:spPr>
      </p:pic>
      <p:pic>
        <p:nvPicPr>
          <p:cNvPr id="7" name="Picture 6">
            <a:extLst>
              <a:ext uri="{FF2B5EF4-FFF2-40B4-BE49-F238E27FC236}">
                <a16:creationId xmlns:a16="http://schemas.microsoft.com/office/drawing/2014/main" id="{083AAB51-8BC3-67B2-6FED-ECDC54DF9E5F}"/>
              </a:ext>
            </a:extLst>
          </p:cNvPr>
          <p:cNvPicPr>
            <a:picLocks noChangeAspect="1"/>
          </p:cNvPicPr>
          <p:nvPr/>
        </p:nvPicPr>
        <p:blipFill>
          <a:blip r:embed="rId3"/>
          <a:stretch>
            <a:fillRect/>
          </a:stretch>
        </p:blipFill>
        <p:spPr>
          <a:xfrm>
            <a:off x="4420145" y="1981441"/>
            <a:ext cx="4643134" cy="3394678"/>
          </a:xfrm>
          <a:prstGeom prst="rect">
            <a:avLst/>
          </a:prstGeom>
        </p:spPr>
      </p:pic>
      <p:pic>
        <p:nvPicPr>
          <p:cNvPr id="14" name="Picture 13">
            <a:extLst>
              <a:ext uri="{FF2B5EF4-FFF2-40B4-BE49-F238E27FC236}">
                <a16:creationId xmlns:a16="http://schemas.microsoft.com/office/drawing/2014/main" id="{2FEC0582-4520-7546-CD3E-153FC80B8799}"/>
              </a:ext>
            </a:extLst>
          </p:cNvPr>
          <p:cNvPicPr>
            <a:picLocks noChangeAspect="1"/>
          </p:cNvPicPr>
          <p:nvPr/>
        </p:nvPicPr>
        <p:blipFill>
          <a:blip r:embed="rId4"/>
          <a:stretch>
            <a:fillRect/>
          </a:stretch>
        </p:blipFill>
        <p:spPr>
          <a:xfrm>
            <a:off x="80722" y="1981442"/>
            <a:ext cx="4307141" cy="3394677"/>
          </a:xfrm>
          <a:prstGeom prst="rect">
            <a:avLst/>
          </a:prstGeom>
        </p:spPr>
      </p:pic>
    </p:spTree>
    <p:extLst>
      <p:ext uri="{BB962C8B-B14F-4D97-AF65-F5344CB8AC3E}">
        <p14:creationId xmlns:p14="http://schemas.microsoft.com/office/powerpoint/2010/main" val="9584929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31877" y="1224350"/>
            <a:ext cx="4631553" cy="4656355"/>
          </a:xfrm>
        </p:spPr>
        <p:txBody>
          <a:bodyPr>
            <a:noAutofit/>
          </a:bodyPr>
          <a:lstStyle/>
          <a:p>
            <a:pPr algn="just">
              <a:defRPr/>
            </a:pPr>
            <a:r>
              <a:rPr lang="fi-FI" altLang="fi-FI" sz="1350" b="1" dirty="0"/>
              <a:t>Satakunnan talous alkoi näyttää käänteen merkkejä vuoden 2025 lopussa. Sen pysyvyydestä ei kuitenkaan ole takeita maailmantalouden epävarmuuden vuoksi. Vaikka teollisuuden liikevaihto ja vienti alenivat edelleen keskimäärin vuoden 2025 heinä-joulukuussa, oli vuoden viimeinen neljännes varsin menestyksekäs maakunnan merkittävimmällä teollisuudenhaaralla, teknologia-teollisuudessa. Muutos nosti maakunnan talouden pinnalle. Käänne näkyy myös teollisuuden keskimääräisen henkilöstömäärän hienoisena kasvuna. </a:t>
            </a:r>
          </a:p>
          <a:p>
            <a:pPr algn="just">
              <a:defRPr/>
            </a:pPr>
            <a:r>
              <a:rPr lang="fi-FI" altLang="fi-FI" sz="1350" b="1" dirty="0"/>
              <a:t>Automaatio, kone- ja metallituoteteollisuus sekä elektroniikka- ja sähkötuotteiden valmistus olivat osin vahvassa nousussa. Kuten aiemmin, osa teollisuuden liikevaihdon laskusta syyskesällä on syntynyt maakunnassa vahvan metallien jalostuksen tuottajahintojen pudotuksesta, joten tuotantomäärät eivät ole supistuneet aivan yhtä paljon kuin mitä liikevaihdon lasku antaisi ymmärtää. Tilanne muuttui vuoden lopussa mm. kuparin hinnan vahvan nousun myötä, mikä käänsi metallien jalostuksen liikevaihdon nousuun. Palkkasumman kasvu jatkui kohtalaisena. </a:t>
            </a:r>
          </a:p>
          <a:p>
            <a:pPr algn="just">
              <a:defRPr/>
            </a:pPr>
            <a:r>
              <a:rPr lang="fi-FI" altLang="fi-FI" sz="1350" b="1" dirty="0"/>
              <a:t>Rakentamisessa liikevaihto laski yhä selvästi. Henkilöstömääräkin aleni edelleen huomattavasti. Palvelualojen kehitys jatkui vaimeana ja ainoastaan kaupassa sekä luovilla aloilla liikevaihto kohosi vähän. </a:t>
            </a: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103</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92006" y="607845"/>
            <a:ext cx="9019780" cy="88957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yleiskatsaus</a:t>
            </a:r>
            <a:endParaRPr lang="en-US" altLang="fi-FI" sz="2025" b="1" cap="all" spc="-38" dirty="0">
              <a:solidFill>
                <a:srgbClr val="0070C0"/>
              </a:solidFill>
              <a:effectLst>
                <a:outerShdw blurRad="38100" dist="38100" dir="2700000" algn="tl">
                  <a:srgbClr val="000000">
                    <a:alpha val="43137"/>
                  </a:srgbClr>
                </a:outerShdw>
              </a:effectLst>
            </a:endParaRPr>
          </a:p>
        </p:txBody>
      </p:sp>
      <p:sp>
        <p:nvSpPr>
          <p:cNvPr id="11" name="Rectangle 4">
            <a:extLst>
              <a:ext uri="{FF2B5EF4-FFF2-40B4-BE49-F238E27FC236}">
                <a16:creationId xmlns:a16="http://schemas.microsoft.com/office/drawing/2014/main" id="{1924C4A4-EEE3-4802-9E1C-0D9016983B35}"/>
              </a:ext>
            </a:extLst>
          </p:cNvPr>
          <p:cNvSpPr>
            <a:spLocks noChangeArrowheads="1"/>
          </p:cNvSpPr>
          <p:nvPr/>
        </p:nvSpPr>
        <p:spPr bwMode="auto">
          <a:xfrm flipV="1">
            <a:off x="3970090" y="2899435"/>
            <a:ext cx="248786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E6DA5759-3627-F6FE-F407-6EAB5FAF39A9}"/>
              </a:ext>
            </a:extLst>
          </p:cNvPr>
          <p:cNvSpPr>
            <a:spLocks noChangeArrowheads="1"/>
          </p:cNvSpPr>
          <p:nvPr/>
        </p:nvSpPr>
        <p:spPr bwMode="auto">
          <a:xfrm>
            <a:off x="3726307" y="1449928"/>
            <a:ext cx="4187429"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71242A82-0980-67B1-C195-3C9344EB59CB}"/>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pic>
        <p:nvPicPr>
          <p:cNvPr id="15" name="Kuva 8" descr="Kuva, joka sisältää kohteen teksti, merkki, clipart-kuva&#10;&#10;Kuvaus luotu automaattisesti">
            <a:extLst>
              <a:ext uri="{FF2B5EF4-FFF2-40B4-BE49-F238E27FC236}">
                <a16:creationId xmlns:a16="http://schemas.microsoft.com/office/drawing/2014/main" id="{BFFEBD89-8CF5-B8D9-71D7-23C9540069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5489587"/>
            <a:ext cx="1392609" cy="360574"/>
          </a:xfrm>
          <a:prstGeom prst="rect">
            <a:avLst/>
          </a:prstGeom>
        </p:spPr>
      </p:pic>
      <p:sp>
        <p:nvSpPr>
          <p:cNvPr id="16" name="Rectangle 2">
            <a:extLst>
              <a:ext uri="{FF2B5EF4-FFF2-40B4-BE49-F238E27FC236}">
                <a16:creationId xmlns:a16="http://schemas.microsoft.com/office/drawing/2014/main" id="{79507CE6-6A18-9204-72BD-1E76E91E5EF5}"/>
              </a:ext>
            </a:extLst>
          </p:cNvPr>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FAEE0283-0C8B-C66C-F1AD-0A4A84ED76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52756" y="1244976"/>
            <a:ext cx="4429968" cy="2895176"/>
          </a:xfrm>
          <a:prstGeom prst="rect">
            <a:avLst/>
          </a:prstGeom>
        </p:spPr>
      </p:pic>
    </p:spTree>
    <p:extLst>
      <p:ext uri="{BB962C8B-B14F-4D97-AF65-F5344CB8AC3E}">
        <p14:creationId xmlns:p14="http://schemas.microsoft.com/office/powerpoint/2010/main" val="23522823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24943" y="1154073"/>
            <a:ext cx="5277548" cy="5094119"/>
          </a:xfrm>
        </p:spPr>
        <p:txBody>
          <a:bodyPr>
            <a:noAutofit/>
          </a:bodyPr>
          <a:lstStyle/>
          <a:p>
            <a:pPr marL="0" indent="0">
              <a:buNone/>
              <a:defRPr/>
            </a:pPr>
            <a:endParaRPr lang="fi-FI" altLang="fi-FI" sz="1253" b="1" dirty="0"/>
          </a:p>
          <a:p>
            <a:pPr algn="just">
              <a:defRPr/>
            </a:pPr>
            <a:r>
              <a:rPr lang="fi-FI" altLang="fi-FI" sz="1350" b="1" dirty="0"/>
              <a:t>Teknologiateollisuudessa keskimäärin liikevaihto ja vienti kääntyivät nousuun aivan loppuvuodesta. Muutos on peräisin metallien jalostuksesta sekä koneiden ja laitteiden valmistuksesta. Koko loppuvuoden ajan henkilöstömäärä kasvoi kuitenkin jonkin verran merkkinä tuotannon vireytymisestä. Liikevaihto nousi selvästi automaatiossa ja robotiikassa sekä konepajoilla, metalli- sekä elektroniikka- ja sähkötuotteiden valmistuksessa. Meriteollisuudessa liikevaihto laski, mutta henkilöstömäärä kasvoi. Taustalla vaikuttanee laskutusaikataulujen osuminen vertailuajankohtaan. Meri-Porin teollisuusalueella liikevaihto ja henkilöstömäärä supistuivat loppuvuonna. </a:t>
            </a:r>
          </a:p>
          <a:p>
            <a:pPr algn="just">
              <a:defRPr/>
            </a:pPr>
            <a:r>
              <a:rPr lang="fi-FI" altLang="fi-FI" sz="1350" b="1" dirty="0"/>
              <a:t>Elintarvikkeiden valmistuksen liikevaihto ja etenkin vienti supistuivat merkittävästi loppuvuodesta. Henkilöstömäärä laski vähän. Metsä- ja kemianteollisuuden liikevaihto putosi yhä ja ainakin</a:t>
            </a:r>
            <a:r>
              <a:rPr lang="fi-FI" altLang="fi-FI" sz="1350" b="1" dirty="0">
                <a:solidFill>
                  <a:srgbClr val="FF0000"/>
                </a:solidFill>
              </a:rPr>
              <a:t> </a:t>
            </a:r>
            <a:r>
              <a:rPr lang="fi-FI" altLang="fi-FI" sz="1350" b="1" dirty="0"/>
              <a:t>metsäteollisuuden viennin arvo romahti. </a:t>
            </a:r>
          </a:p>
          <a:p>
            <a:pPr algn="just">
              <a:defRPr/>
            </a:pPr>
            <a:r>
              <a:rPr lang="fi-FI" altLang="fi-FI" sz="1350" b="1" dirty="0"/>
              <a:t>Rakentamisen liikevaihto aleni huomattavasti ja henkilöstöä vähennettiin jonkin verran. </a:t>
            </a:r>
          </a:p>
          <a:p>
            <a:pPr algn="just">
              <a:defRPr/>
            </a:pPr>
            <a:r>
              <a:rPr lang="fi-FI" altLang="fi-FI" sz="1350" b="1" dirty="0"/>
              <a:t>Satakunnan palvelualojen kehitys jatkui vuoden 2025 heinä-joulukuussa edelleen alavireisen vaihtelevana. Liikevaihdon nousu on jatkunut enää luovilla aloilla ja kaupassa. Henkilöstöä vähennettiin jokaisella alalla. Majoitus- ja ravitsemistoiminnan liikevaihto aleni yhä. Liike-elämän palveluidenkin liikevaihto supistui. </a:t>
            </a:r>
          </a:p>
          <a:p>
            <a:pPr algn="just">
              <a:defRPr/>
            </a:pPr>
            <a:endParaRPr lang="fi-FI" altLang="fi-FI" sz="1350" b="1" dirty="0">
              <a:solidFill>
                <a:srgbClr val="FF0000"/>
              </a:solidFill>
            </a:endParaRP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104</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92006" y="607845"/>
            <a:ext cx="9019780" cy="88957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 </a:t>
            </a:r>
            <a:r>
              <a:rPr lang="en-GB" altLang="fi-FI" sz="2025" b="1" cap="all" spc="-38" dirty="0" err="1">
                <a:solidFill>
                  <a:srgbClr val="0070C0"/>
                </a:solidFill>
                <a:effectLst>
                  <a:outerShdw blurRad="38100" dist="38100" dir="2700000" algn="tl">
                    <a:srgbClr val="000000">
                      <a:alpha val="43137"/>
                    </a:srgbClr>
                  </a:outerShdw>
                </a:effectLst>
              </a:rPr>
              <a:t>yleiskatsaus</a:t>
            </a:r>
            <a:endParaRPr lang="en-US" altLang="fi-FI" sz="2025" b="1" cap="all" spc="-38" dirty="0">
              <a:solidFill>
                <a:srgbClr val="0070C0"/>
              </a:solidFill>
              <a:effectLst>
                <a:outerShdw blurRad="38100" dist="38100" dir="2700000" algn="tl">
                  <a:srgbClr val="000000">
                    <a:alpha val="43137"/>
                  </a:srgbClr>
                </a:outerShdw>
              </a:effectLst>
            </a:endParaRPr>
          </a:p>
        </p:txBody>
      </p:sp>
      <p:sp>
        <p:nvSpPr>
          <p:cNvPr id="6" name="Rectangle 2">
            <a:extLst>
              <a:ext uri="{FF2B5EF4-FFF2-40B4-BE49-F238E27FC236}">
                <a16:creationId xmlns:a16="http://schemas.microsoft.com/office/drawing/2014/main" id="{3349801B-79E9-43E4-AEAF-2BCB63A9B7F3}"/>
              </a:ext>
            </a:extLst>
          </p:cNvPr>
          <p:cNvSpPr>
            <a:spLocks noChangeArrowheads="1"/>
          </p:cNvSpPr>
          <p:nvPr/>
        </p:nvSpPr>
        <p:spPr bwMode="auto">
          <a:xfrm>
            <a:off x="4424145" y="1054143"/>
            <a:ext cx="3580688"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CE0555D7-BEA6-582A-0B90-9D1333749858}"/>
              </a:ext>
            </a:extLst>
          </p:cNvPr>
          <p:cNvSpPr>
            <a:spLocks noChangeArrowheads="1"/>
          </p:cNvSpPr>
          <p:nvPr/>
        </p:nvSpPr>
        <p:spPr bwMode="auto">
          <a:xfrm>
            <a:off x="4565709" y="1939987"/>
            <a:ext cx="365338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4DB1A3B2-3651-5DB5-9D9A-2A97D7544099}"/>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pic>
        <p:nvPicPr>
          <p:cNvPr id="15" name="Kuva 8" descr="Kuva, joka sisältää kohteen teksti, merkki, clipart-kuva&#10;&#10;Kuvaus luotu automaattisesti">
            <a:extLst>
              <a:ext uri="{FF2B5EF4-FFF2-40B4-BE49-F238E27FC236}">
                <a16:creationId xmlns:a16="http://schemas.microsoft.com/office/drawing/2014/main" id="{340EE6A2-7B86-27FB-CEF8-25B64B417F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806" y="5444226"/>
            <a:ext cx="1392609" cy="360574"/>
          </a:xfrm>
          <a:prstGeom prst="rect">
            <a:avLst/>
          </a:prstGeom>
        </p:spPr>
      </p:pic>
      <p:pic>
        <p:nvPicPr>
          <p:cNvPr id="11" name="Picture 10">
            <a:extLst>
              <a:ext uri="{FF2B5EF4-FFF2-40B4-BE49-F238E27FC236}">
                <a16:creationId xmlns:a16="http://schemas.microsoft.com/office/drawing/2014/main" id="{17EFC183-BEF0-F497-E341-3B01426B38D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98608" y="1336355"/>
            <a:ext cx="3779834" cy="2466961"/>
          </a:xfrm>
          <a:prstGeom prst="rect">
            <a:avLst/>
          </a:prstGeom>
        </p:spPr>
      </p:pic>
    </p:spTree>
    <p:extLst>
      <p:ext uri="{BB962C8B-B14F-4D97-AF65-F5344CB8AC3E}">
        <p14:creationId xmlns:p14="http://schemas.microsoft.com/office/powerpoint/2010/main" val="12525940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0" y="1354837"/>
            <a:ext cx="9144000" cy="3557682"/>
          </a:xfrm>
        </p:spPr>
        <p:txBody>
          <a:bodyPr>
            <a:noAutofit/>
          </a:bodyPr>
          <a:lstStyle/>
          <a:p>
            <a:pPr algn="just">
              <a:defRPr/>
            </a:pPr>
            <a:r>
              <a:rPr lang="fi-FI" altLang="fi-FI" sz="1350" b="1" dirty="0"/>
              <a:t>Tilastokeskuksen tuoreimpien suhdannetietojen mukaan Satakunnan yritysten yhteenlaskettu liikevaihto laski</a:t>
            </a:r>
            <a:r>
              <a:rPr lang="fi-FI" altLang="fi-FI" sz="1350" b="1" dirty="0">
                <a:solidFill>
                  <a:srgbClr val="FF0000"/>
                </a:solidFill>
              </a:rPr>
              <a:t> </a:t>
            </a:r>
            <a:r>
              <a:rPr lang="fi-FI" altLang="fi-FI" sz="1350" b="1" dirty="0"/>
              <a:t>vuoden 2025 heinä-syyskuussa 5,5 % vuoden 2024 vastaavaan aikaan verrattuna. Laskusta osa selittyy metallien tuottajahintojen alenemalla, jolla ei ole tuotannon määrään yhtä suurta vaikutusta. Loka-joulukuussa liikevaihto kasvoi jo 1,1 % metallien jalostuksen kasvun myötä. Yhteensä liikevaihto laski 2,2 % heinä-joulukuussa.  Koko maassa keskimäärin liikevaihto kasvoi jo hieman koko loppuvuoden ajan, mikä on jo varsin selkeä käänteen merkki. Satakunnassa tuotannon tason ero valtakunnalliseen kehitykseen ei ole yhtä suuri kuin liikevaihdon ero antaa ymmärtää johtuen metallien hintakehityksestä. </a:t>
            </a:r>
          </a:p>
          <a:p>
            <a:pPr algn="just">
              <a:defRPr/>
            </a:pPr>
            <a:r>
              <a:rPr lang="fi-FI" altLang="fi-FI" sz="1350" b="1" dirty="0"/>
              <a:t>47 % maakunnan yrityksistä saavutti heinä-joulukuussa liikevaihdon kasvua. 31 % yrityskannasta ylsi vähintään 15 %:n nousuun. Molemmat osuudet olivat hieman aiempaa korkeampia. Toimiala- ja yrityskohtainen vaihtelu on edelleen ollut suurta etenkin teollisuudessa, mutta myös rakentamisessa ja palveluissa. Eniten laski alle viiden sekä yli 20 henkilön yritysten liikevaihto, kolmisen prosenttia. 5-19 työntekijän yritysten liikevaihto sen sijaan pysyi ennallaan. Suurin muutosvaikutus talouden suuntaviivoihin on edelleen ollut yli 20 hengen lähinnä teollisuudessa toimivilla yrityksillä. Alle viisi vuotta toimineiden yritysten liikevaihto kohosi loppuvuoden aikana 17 %. Yli viisi vuotta toimineiden yritysten liikevaihto laski vajaat kolme prosenttia. </a:t>
            </a:r>
          </a:p>
          <a:p>
            <a:pPr algn="just">
              <a:defRPr/>
            </a:pPr>
            <a:r>
              <a:rPr lang="fi-FI" altLang="fi-FI" sz="1350" b="1" dirty="0"/>
              <a:t>Koko maassa keskimäärin talouden kehitys oli jo aiempaa selvästi pirteämpää, mutta edelleen aloittain vaihtelevaa. Myönteistä oli viennin hienoinen kasvu ja liikevaihdon orastava nousu useilla päätoimialoilla. Teollisuudessa liikevaihdon kasvua kertyi lähes kautta linjan, vain metallien jalostuksessa ja metsäteollisuudessa liikevaihto supistui. Teknologiateollisuus kehittyi Satakuntaa suotuisammin, koska suhteellisen heikosti kehittyneen metallien jalostuksen painoarvo on Satakuntaa pienempi. Rakentamisen liikevaihto kohosi. Palvelualoilla nousu jatkui kautta linjan. </a:t>
            </a: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97875" y="847428"/>
            <a:ext cx="7886700" cy="68213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liikevaihto</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EF309731-A5FC-317B-0095-156A0E9331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04110" y="959644"/>
            <a:ext cx="1392609" cy="360574"/>
          </a:xfrm>
          <a:prstGeom prst="rect">
            <a:avLst/>
          </a:prstGeom>
        </p:spPr>
      </p:pic>
      <p:pic>
        <p:nvPicPr>
          <p:cNvPr id="14" name="Picture 13">
            <a:extLst>
              <a:ext uri="{FF2B5EF4-FFF2-40B4-BE49-F238E27FC236}">
                <a16:creationId xmlns:a16="http://schemas.microsoft.com/office/drawing/2014/main" id="{8D3F2C75-5A9F-B838-A659-44730C005B18}"/>
              </a:ext>
            </a:extLst>
          </p:cNvPr>
          <p:cNvPicPr>
            <a:picLocks noChangeAspect="1"/>
          </p:cNvPicPr>
          <p:nvPr/>
        </p:nvPicPr>
        <p:blipFill>
          <a:blip r:embed="rId3"/>
          <a:stretch>
            <a:fillRect/>
          </a:stretch>
        </p:blipFill>
        <p:spPr>
          <a:xfrm>
            <a:off x="297875" y="5539057"/>
            <a:ext cx="7000875" cy="985838"/>
          </a:xfrm>
          <a:prstGeom prst="rect">
            <a:avLst/>
          </a:prstGeom>
        </p:spPr>
      </p:pic>
    </p:spTree>
    <p:extLst>
      <p:ext uri="{BB962C8B-B14F-4D97-AF65-F5344CB8AC3E}">
        <p14:creationId xmlns:p14="http://schemas.microsoft.com/office/powerpoint/2010/main" val="19814625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53990" y="1486704"/>
            <a:ext cx="3991485" cy="2852961"/>
          </a:xfrm>
        </p:spPr>
        <p:txBody>
          <a:bodyPr>
            <a:noAutofit/>
          </a:bodyPr>
          <a:lstStyle/>
          <a:p>
            <a:pPr algn="just">
              <a:defRPr/>
            </a:pPr>
            <a:r>
              <a:rPr lang="fi-FI" altLang="fi-FI" sz="1500" b="1" dirty="0"/>
              <a:t>Vuoden 2025 tammi- ja syyskuun välillä yritysten liikevaihto laski selvästi Rauman seutukunnassa. Myös Porin seutukunnassa liikevaihto laski poikkeuksena myönteinen tammi-maaliskuun jakso. Pohjois-Satakunnan seutukunnassa liikevaihto taasen kohosi pääosin poikkeuksena huhti-kesäkuu. </a:t>
            </a:r>
          </a:p>
          <a:p>
            <a:pPr algn="just">
              <a:defRPr/>
            </a:pPr>
            <a:r>
              <a:rPr lang="fi-FI" altLang="fi-FI" sz="1500" b="1" dirty="0"/>
              <a:t>Satakunnan kehitys on jäänyt keskimäärin alle valtakunnallisen tason. Suurin syy on metallien jalostuksen suuri painoarvo. Pudotus on kuitenkin osin hintojen laskua, ei varsinaisen tuotannon supistumista. </a:t>
            </a: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106</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67465" y="666703"/>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2025: </a:t>
            </a:r>
            <a:r>
              <a:rPr lang="en-GB" altLang="fi-FI" sz="2025" b="1" cap="all" spc="-38" dirty="0" err="1">
                <a:solidFill>
                  <a:srgbClr val="0070C0"/>
                </a:solidFill>
                <a:effectLst>
                  <a:outerShdw blurRad="38100" dist="38100" dir="2700000" algn="tl">
                    <a:srgbClr val="000000">
                      <a:alpha val="43137"/>
                    </a:srgbClr>
                  </a:outerShdw>
                </a:effectLst>
              </a:rPr>
              <a:t>Liikevaihto</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seutukunnittain</a:t>
            </a:r>
            <a:endParaRPr lang="en-US" altLang="fi-FI" sz="2025" b="1" cap="all" spc="-38" dirty="0">
              <a:solidFill>
                <a:srgbClr val="0070C0"/>
              </a:solidFill>
              <a:effectLst>
                <a:outerShdw blurRad="38100" dist="38100" dir="2700000" algn="tl">
                  <a:srgbClr val="000000">
                    <a:alpha val="43137"/>
                  </a:srgbClr>
                </a:outerShdw>
              </a:effectLst>
            </a:endParaRPr>
          </a:p>
        </p:txBody>
      </p:sp>
      <p:sp>
        <p:nvSpPr>
          <p:cNvPr id="11" name="Rectangle 2">
            <a:extLst>
              <a:ext uri="{FF2B5EF4-FFF2-40B4-BE49-F238E27FC236}">
                <a16:creationId xmlns:a16="http://schemas.microsoft.com/office/drawing/2014/main" id="{4BCA54AF-B114-46D8-BA8E-0DC9709D083D}"/>
              </a:ext>
            </a:extLst>
          </p:cNvPr>
          <p:cNvSpPr>
            <a:spLocks noChangeArrowheads="1"/>
          </p:cNvSpPr>
          <p:nvPr/>
        </p:nvSpPr>
        <p:spPr bwMode="auto">
          <a:xfrm>
            <a:off x="4014133" y="1370090"/>
            <a:ext cx="325406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6" name="Rectangle 2">
            <a:extLst>
              <a:ext uri="{FF2B5EF4-FFF2-40B4-BE49-F238E27FC236}">
                <a16:creationId xmlns:a16="http://schemas.microsoft.com/office/drawing/2014/main" id="{CF6ECC8B-9548-273A-52CD-C834CA682447}"/>
              </a:ext>
            </a:extLst>
          </p:cNvPr>
          <p:cNvSpPr>
            <a:spLocks noChangeArrowheads="1"/>
          </p:cNvSpPr>
          <p:nvPr/>
        </p:nvSpPr>
        <p:spPr bwMode="auto">
          <a:xfrm>
            <a:off x="4110815" y="1392697"/>
            <a:ext cx="3665465"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89249E88-1FDF-9FCF-CADF-53A0DCCAE4C2}"/>
              </a:ext>
            </a:extLst>
          </p:cNvPr>
          <p:cNvSpPr>
            <a:spLocks noChangeArrowheads="1"/>
          </p:cNvSpPr>
          <p:nvPr/>
        </p:nvSpPr>
        <p:spPr bwMode="auto">
          <a:xfrm>
            <a:off x="4259511" y="1216538"/>
            <a:ext cx="584674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Kuva 8" descr="Kuva, joka sisältää kohteen teksti, merkki, clipart-kuva&#10;&#10;Kuvaus luotu automaattisesti">
            <a:extLst>
              <a:ext uri="{FF2B5EF4-FFF2-40B4-BE49-F238E27FC236}">
                <a16:creationId xmlns:a16="http://schemas.microsoft.com/office/drawing/2014/main" id="{D5169158-DB3C-34B1-F4E6-514642E6A7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3879" y="989410"/>
            <a:ext cx="1392609" cy="360574"/>
          </a:xfrm>
          <a:prstGeom prst="rect">
            <a:avLst/>
          </a:prstGeom>
        </p:spPr>
      </p:pic>
      <p:sp>
        <p:nvSpPr>
          <p:cNvPr id="17" name="Rectangle 2">
            <a:extLst>
              <a:ext uri="{FF2B5EF4-FFF2-40B4-BE49-F238E27FC236}">
                <a16:creationId xmlns:a16="http://schemas.microsoft.com/office/drawing/2014/main" id="{2C5FEBF6-C5E8-EC3D-C7A2-E303A87C02E9}"/>
              </a:ext>
            </a:extLst>
          </p:cNvPr>
          <p:cNvSpPr>
            <a:spLocks noChangeArrowheads="1"/>
          </p:cNvSpPr>
          <p:nvPr/>
        </p:nvSpPr>
        <p:spPr bwMode="auto">
          <a:xfrm>
            <a:off x="3865875" y="1240532"/>
            <a:ext cx="6875197"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6" name="Picture 15">
            <a:extLst>
              <a:ext uri="{FF2B5EF4-FFF2-40B4-BE49-F238E27FC236}">
                <a16:creationId xmlns:a16="http://schemas.microsoft.com/office/drawing/2014/main" id="{11198F80-8F76-EB7A-3F13-40223D1BBF2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14132" y="1387710"/>
            <a:ext cx="5019475" cy="3048096"/>
          </a:xfrm>
          <a:prstGeom prst="rect">
            <a:avLst/>
          </a:prstGeom>
        </p:spPr>
      </p:pic>
      <p:sp>
        <p:nvSpPr>
          <p:cNvPr id="15" name="TextBox 14">
            <a:extLst>
              <a:ext uri="{FF2B5EF4-FFF2-40B4-BE49-F238E27FC236}">
                <a16:creationId xmlns:a16="http://schemas.microsoft.com/office/drawing/2014/main" id="{C5E0C1C7-FB16-1646-60F9-D733D06E92D4}"/>
              </a:ext>
            </a:extLst>
          </p:cNvPr>
          <p:cNvSpPr txBox="1"/>
          <p:nvPr/>
        </p:nvSpPr>
        <p:spPr>
          <a:xfrm>
            <a:off x="1" y="4262091"/>
            <a:ext cx="8886695" cy="1015663"/>
          </a:xfrm>
          <a:prstGeom prst="rect">
            <a:avLst/>
          </a:prstGeom>
          <a:noFill/>
        </p:spPr>
        <p:txBody>
          <a:bodyPr wrap="square" rtlCol="0">
            <a:spAutoFit/>
          </a:bodyPr>
          <a:lstStyle/>
          <a:p>
            <a:pPr marL="257175" indent="-257175" algn="just">
              <a:buFont typeface="Arial" panose="020B0604020202020204" pitchFamily="34" charset="0"/>
              <a:buChar char="•"/>
              <a:defRPr/>
            </a:pPr>
            <a:r>
              <a:rPr lang="fi-FI" altLang="fi-FI" sz="1500" b="1" dirty="0"/>
              <a:t>Porin seutukunnassa liikevaihdon laskusta osa on peräisin metallien jalostuksesta. Sen suuren painoarvon vuoksi alan tuottajahintojen lasku on painanut koko seutukunnan kehitystä alaspäin viime vuonna. Tuotantoon vaikutus on ollut kuitenkin huomattavasti vähäisempi. Alan kehitys on parantunut aivan viime vuoden lopussa. </a:t>
            </a:r>
          </a:p>
        </p:txBody>
      </p:sp>
      <p:pic>
        <p:nvPicPr>
          <p:cNvPr id="22" name="Picture 21">
            <a:extLst>
              <a:ext uri="{FF2B5EF4-FFF2-40B4-BE49-F238E27FC236}">
                <a16:creationId xmlns:a16="http://schemas.microsoft.com/office/drawing/2014/main" id="{DDA396BF-1567-4956-C518-EB70681515BC}"/>
              </a:ext>
            </a:extLst>
          </p:cNvPr>
          <p:cNvPicPr>
            <a:picLocks noChangeAspect="1"/>
          </p:cNvPicPr>
          <p:nvPr/>
        </p:nvPicPr>
        <p:blipFill>
          <a:blip r:embed="rId4"/>
          <a:stretch>
            <a:fillRect/>
          </a:stretch>
        </p:blipFill>
        <p:spPr>
          <a:xfrm>
            <a:off x="241396" y="5200487"/>
            <a:ext cx="8408194" cy="728663"/>
          </a:xfrm>
          <a:prstGeom prst="rect">
            <a:avLst/>
          </a:prstGeom>
        </p:spPr>
      </p:pic>
    </p:spTree>
    <p:extLst>
      <p:ext uri="{BB962C8B-B14F-4D97-AF65-F5344CB8AC3E}">
        <p14:creationId xmlns:p14="http://schemas.microsoft.com/office/powerpoint/2010/main" val="2343266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107</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28615" y="800904"/>
            <a:ext cx="7886700" cy="65131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FFC00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FFC00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FFC000"/>
                </a:solidFill>
                <a:effectLst>
                  <a:outerShdw blurRad="38100" dist="38100" dir="2700000" algn="tl">
                    <a:srgbClr val="000000">
                      <a:alpha val="43137"/>
                    </a:srgbClr>
                  </a:outerShdw>
                </a:effectLst>
                <a:latin typeface="Calibri Light" panose="020F0302020204030204"/>
              </a:rPr>
              <a:t> h</a:t>
            </a:r>
            <a:r>
              <a:rPr lang="en-GB" altLang="fi-FI" sz="2025" b="1" cap="all" spc="-38" dirty="0" err="1">
                <a:solidFill>
                  <a:srgbClr val="FFC000"/>
                </a:solidFill>
                <a:effectLst>
                  <a:outerShdw blurRad="38100" dist="38100" dir="2700000" algn="tl">
                    <a:srgbClr val="000000">
                      <a:alpha val="43137"/>
                    </a:srgbClr>
                  </a:outerShdw>
                </a:effectLst>
                <a:latin typeface="Calibri Light" panose="020F0302020204030204"/>
              </a:rPr>
              <a:t>einä−joulukuu</a:t>
            </a:r>
            <a:r>
              <a:rPr lang="en-GB" altLang="fi-FI" sz="2025" b="1" cap="all" spc="-38" dirty="0">
                <a:solidFill>
                  <a:srgbClr val="FFC000"/>
                </a:solidFill>
                <a:effectLst>
                  <a:outerShdw blurRad="38100" dist="38100" dir="2700000" algn="tl">
                    <a:srgbClr val="000000">
                      <a:alpha val="43137"/>
                    </a:srgbClr>
                  </a:outerShdw>
                </a:effectLst>
                <a:latin typeface="Calibri Light" panose="020F0302020204030204"/>
              </a:rPr>
              <a:t> 2025: </a:t>
            </a:r>
            <a:r>
              <a:rPr lang="en-GB" altLang="fi-FI" sz="2025" b="1" cap="all" spc="-38" dirty="0" err="1">
                <a:solidFill>
                  <a:srgbClr val="FFC000"/>
                </a:solidFill>
                <a:effectLst>
                  <a:outerShdw blurRad="38100" dist="38100" dir="2700000" algn="tl">
                    <a:srgbClr val="000000">
                      <a:alpha val="43137"/>
                    </a:srgbClr>
                  </a:outerShdw>
                </a:effectLst>
                <a:latin typeface="Calibri Light" panose="020F0302020204030204"/>
              </a:rPr>
              <a:t>vienti</a:t>
            </a:r>
            <a:endParaRPr lang="en-US" altLang="fi-FI" sz="2025" b="1" cap="all" spc="-38" dirty="0">
              <a:solidFill>
                <a:srgbClr val="FFC00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1" y="1307234"/>
            <a:ext cx="8936410" cy="1654221"/>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425" b="1" dirty="0"/>
              <a:t>Satakunnassa teollisuuden viennin arvo supistui edelleen vuoden 2025 heinä-joulukuussa. Tosin aivan vuoden lopussa lasku lähes tyrehtyi mm. metallien jalostuksen nousun ansiosta. Teknologiateollisuudessa viennin arvo kasvoi jo loka-joulukuussa selvästi, vaikka syyskesällä kirjattiin vielä selvä notkahdus. Sen haarat olivat pääosin aiempaa mainiommassa vedossa. Elintarviketeollisuuden viennin arvo aleni selvästi loppuvuonna. Metsäteollisuudessa viennin kehitys jäi myös heikoksi. </a:t>
            </a:r>
          </a:p>
          <a:p>
            <a:pPr algn="just">
              <a:defRPr/>
            </a:pPr>
            <a:r>
              <a:rPr lang="fi-FI" altLang="fi-FI" sz="1425" b="1" dirty="0"/>
              <a:t>Maassa keskimäärin viennin arvo jatkoi nousuaan kaikilla päähaaroilla metsäteollisuutta lukuun ottamatta, mikä on myönteinen merkki suhdannekäänteen vahvistumisesta. Huomionarvoista on metallien jalostuksen suurempi painoarvo Satakunnassa. Siten tuottajahintojen pudotus, joka näkyy Satakunnan viennin arvon kehityksessä syyskesällä, ei vaikuta niin paljon valtakunnallisiin kehityslukuihin. Siten reaalisesti hintakehitys poistaen Satakunnan viennin kehitys on ollut todennäköisesti parempaa kuin mitä luvut antavat ymmärtää. </a:t>
            </a:r>
          </a:p>
          <a:p>
            <a:pPr>
              <a:defRPr/>
            </a:pPr>
            <a:endParaRPr lang="fi-FI" altLang="fi-FI" sz="1425" b="1" dirty="0"/>
          </a:p>
          <a:p>
            <a:pPr>
              <a:defRPr/>
            </a:pPr>
            <a:endParaRPr lang="fi-FI" altLang="fi-FI" sz="1050" b="1" dirty="0"/>
          </a:p>
        </p:txBody>
      </p:sp>
      <p:sp>
        <p:nvSpPr>
          <p:cNvPr id="9" name="TextBox 8">
            <a:extLst>
              <a:ext uri="{FF2B5EF4-FFF2-40B4-BE49-F238E27FC236}">
                <a16:creationId xmlns:a16="http://schemas.microsoft.com/office/drawing/2014/main" id="{68D7291F-5797-49D9-BE6D-B609C8C9A6D5}"/>
              </a:ext>
            </a:extLst>
          </p:cNvPr>
          <p:cNvSpPr txBox="1"/>
          <p:nvPr/>
        </p:nvSpPr>
        <p:spPr>
          <a:xfrm>
            <a:off x="-36556" y="3002897"/>
            <a:ext cx="4855879" cy="1206612"/>
          </a:xfrm>
          <a:prstGeom prst="rect">
            <a:avLst/>
          </a:prstGeom>
          <a:noFill/>
        </p:spPr>
        <p:txBody>
          <a:bodyPr wrap="square" rtlCol="0">
            <a:spAutoFit/>
          </a:bodyPr>
          <a:lstStyle/>
          <a:p>
            <a:pPr marL="129600" indent="-129600" defTabSz="514350" eaLnBrk="1" fontAlgn="auto" hangingPunct="1">
              <a:lnSpc>
                <a:spcPct val="80000"/>
              </a:lnSpc>
              <a:spcBef>
                <a:spcPts val="563"/>
              </a:spcBef>
              <a:spcAft>
                <a:spcPts val="0"/>
              </a:spcAft>
              <a:buFont typeface="Arial" panose="020B0604020202020204" pitchFamily="34" charset="0"/>
              <a:buChar char="•"/>
            </a:pPr>
            <a:r>
              <a:rPr lang="sv-SE" sz="1050" b="1" dirty="0">
                <a:solidFill>
                  <a:prstClr val="black"/>
                </a:solidFill>
                <a:highlight>
                  <a:srgbClr val="FFFF00"/>
                </a:highlight>
                <a:latin typeface="Calibri" panose="020F0502020204030204"/>
                <a:cs typeface="+mn-cs"/>
              </a:rPr>
              <a:t>Satakunnan </a:t>
            </a:r>
            <a:r>
              <a:rPr lang="sv-SE" sz="1050" b="1" dirty="0" err="1">
                <a:solidFill>
                  <a:prstClr val="black"/>
                </a:solidFill>
                <a:highlight>
                  <a:srgbClr val="FFFF00"/>
                </a:highlight>
                <a:latin typeface="Calibri" panose="020F0502020204030204"/>
                <a:cs typeface="+mn-cs"/>
              </a:rPr>
              <a:t>teollisuuden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viennin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arvosta</a:t>
            </a:r>
            <a:r>
              <a:rPr lang="sv-SE" sz="1050" b="1" dirty="0">
                <a:solidFill>
                  <a:prstClr val="black"/>
                </a:solidFill>
                <a:highlight>
                  <a:srgbClr val="FFFF00"/>
                </a:highlight>
                <a:latin typeface="Calibri" panose="020F0502020204030204"/>
                <a:cs typeface="+mn-cs"/>
              </a:rPr>
              <a:t> 64 % </a:t>
            </a:r>
            <a:r>
              <a:rPr lang="sv-SE" sz="1050" b="1" dirty="0" err="1">
                <a:solidFill>
                  <a:prstClr val="black"/>
                </a:solidFill>
                <a:highlight>
                  <a:srgbClr val="FFFF00"/>
                </a:highlight>
                <a:latin typeface="Calibri" panose="020F0502020204030204"/>
                <a:cs typeface="+mn-cs"/>
              </a:rPr>
              <a:t>syntyy</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teknologiateollisuudessa</a:t>
            </a:r>
            <a:r>
              <a:rPr lang="sv-SE" sz="1050" b="1" dirty="0">
                <a:solidFill>
                  <a:prstClr val="black"/>
                </a:solidFill>
                <a:highlight>
                  <a:srgbClr val="FFFF00"/>
                </a:highlight>
                <a:latin typeface="Calibri" panose="020F0502020204030204"/>
                <a:cs typeface="+mn-cs"/>
              </a:rPr>
              <a:t> (3,1 </a:t>
            </a:r>
            <a:r>
              <a:rPr lang="sv-SE" sz="1050" b="1" dirty="0" err="1">
                <a:solidFill>
                  <a:prstClr val="black"/>
                </a:solidFill>
                <a:highlight>
                  <a:srgbClr val="FFFF00"/>
                </a:highlight>
                <a:latin typeface="Calibri" panose="020F0502020204030204"/>
                <a:cs typeface="+mn-cs"/>
              </a:rPr>
              <a:t>mrd</a:t>
            </a:r>
            <a:r>
              <a:rPr lang="sv-SE" sz="1050" b="1" dirty="0">
                <a:solidFill>
                  <a:prstClr val="black"/>
                </a:solidFill>
                <a:highlight>
                  <a:srgbClr val="FFFF00"/>
                </a:highlight>
                <a:latin typeface="Calibri" panose="020F0502020204030204"/>
                <a:cs typeface="+mn-cs"/>
              </a:rPr>
              <a:t>. €), 29 % </a:t>
            </a:r>
            <a:r>
              <a:rPr lang="sv-SE" sz="1050" b="1" dirty="0" err="1">
                <a:solidFill>
                  <a:prstClr val="black"/>
                </a:solidFill>
                <a:highlight>
                  <a:srgbClr val="FFFF00"/>
                </a:highlight>
                <a:latin typeface="Calibri" panose="020F0502020204030204"/>
                <a:cs typeface="+mn-cs"/>
              </a:rPr>
              <a:t>metsäteollisuudessa</a:t>
            </a:r>
            <a:r>
              <a:rPr lang="sv-SE" sz="1050" b="1" dirty="0">
                <a:solidFill>
                  <a:prstClr val="black"/>
                </a:solidFill>
                <a:highlight>
                  <a:srgbClr val="FFFF00"/>
                </a:highlight>
                <a:latin typeface="Calibri" panose="020F0502020204030204"/>
                <a:cs typeface="+mn-cs"/>
              </a:rPr>
              <a:t> (1,4 </a:t>
            </a:r>
            <a:r>
              <a:rPr lang="sv-SE" sz="1050" b="1" dirty="0" err="1">
                <a:solidFill>
                  <a:prstClr val="black"/>
                </a:solidFill>
                <a:highlight>
                  <a:srgbClr val="FFFF00"/>
                </a:highlight>
                <a:latin typeface="Calibri" panose="020F0502020204030204"/>
                <a:cs typeface="+mn-cs"/>
              </a:rPr>
              <a:t>mrd</a:t>
            </a:r>
            <a:r>
              <a:rPr lang="sv-SE" sz="1050" b="1" dirty="0">
                <a:solidFill>
                  <a:prstClr val="black"/>
                </a:solidFill>
                <a:highlight>
                  <a:srgbClr val="FFFF00"/>
                </a:highlight>
                <a:latin typeface="Calibri" panose="020F0502020204030204"/>
                <a:cs typeface="+mn-cs"/>
              </a:rPr>
              <a:t>. €) ja 1 % </a:t>
            </a:r>
            <a:r>
              <a:rPr lang="sv-SE" sz="1050" b="1" dirty="0" err="1">
                <a:solidFill>
                  <a:prstClr val="black"/>
                </a:solidFill>
                <a:highlight>
                  <a:srgbClr val="FFFF00"/>
                </a:highlight>
                <a:latin typeface="Calibri" panose="020F0502020204030204"/>
                <a:cs typeface="+mn-cs"/>
              </a:rPr>
              <a:t>elintarviketeollisuudessa</a:t>
            </a:r>
            <a:r>
              <a:rPr lang="sv-SE" sz="1050" b="1" dirty="0">
                <a:solidFill>
                  <a:prstClr val="black"/>
                </a:solidFill>
                <a:highlight>
                  <a:srgbClr val="FFFF00"/>
                </a:highlight>
                <a:latin typeface="Calibri" panose="020F0502020204030204"/>
                <a:cs typeface="+mn-cs"/>
              </a:rPr>
              <a:t> (43 milj. €) v. 2024. </a:t>
            </a:r>
            <a:r>
              <a:rPr lang="sv-SE" sz="1050" b="1" dirty="0" err="1">
                <a:solidFill>
                  <a:prstClr val="black"/>
                </a:solidFill>
                <a:highlight>
                  <a:srgbClr val="FFFF00"/>
                </a:highlight>
                <a:latin typeface="Calibri" panose="020F0502020204030204"/>
                <a:cs typeface="+mn-cs"/>
              </a:rPr>
              <a:t>Lopusta</a:t>
            </a:r>
            <a:r>
              <a:rPr lang="sv-SE" sz="1050" b="1" dirty="0">
                <a:solidFill>
                  <a:prstClr val="black"/>
                </a:solidFill>
                <a:highlight>
                  <a:srgbClr val="FFFF00"/>
                </a:highlight>
                <a:latin typeface="Calibri" panose="020F0502020204030204"/>
                <a:cs typeface="+mn-cs"/>
              </a:rPr>
              <a:t> n. 7 %:sta (314 milj. €) </a:t>
            </a:r>
            <a:r>
              <a:rPr lang="sv-SE" sz="1050" b="1" dirty="0" err="1">
                <a:solidFill>
                  <a:prstClr val="black"/>
                </a:solidFill>
                <a:highlight>
                  <a:srgbClr val="FFFF00"/>
                </a:highlight>
                <a:latin typeface="Calibri" panose="020F0502020204030204"/>
                <a:cs typeface="+mn-cs"/>
              </a:rPr>
              <a:t>valtaosa</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muodostuu</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kemianteollisuudesta</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Yhteensä</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teollisuuden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viennin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arvo</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oli</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ennakkotietojen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mukaan</a:t>
            </a:r>
            <a:r>
              <a:rPr lang="sv-SE" sz="1050" b="1" dirty="0">
                <a:solidFill>
                  <a:prstClr val="black"/>
                </a:solidFill>
                <a:highlight>
                  <a:srgbClr val="FFFF00"/>
                </a:highlight>
                <a:latin typeface="Calibri" panose="020F0502020204030204"/>
                <a:cs typeface="+mn-cs"/>
              </a:rPr>
              <a:t> </a:t>
            </a:r>
            <a:r>
              <a:rPr lang="sv-SE" sz="1050" b="1" dirty="0">
                <a:solidFill>
                  <a:prstClr val="black"/>
                </a:solidFill>
                <a:highlight>
                  <a:srgbClr val="FFFF00"/>
                </a:highlight>
                <a:latin typeface="Calibri" panose="020F0502020204030204"/>
              </a:rPr>
              <a:t>4,8</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mrd</a:t>
            </a:r>
            <a:r>
              <a:rPr lang="sv-SE" sz="1050" b="1" dirty="0">
                <a:solidFill>
                  <a:prstClr val="black"/>
                </a:solidFill>
                <a:highlight>
                  <a:srgbClr val="FFFF00"/>
                </a:highlight>
                <a:latin typeface="Calibri" panose="020F0502020204030204"/>
                <a:cs typeface="+mn-cs"/>
              </a:rPr>
              <a:t>. € </a:t>
            </a:r>
            <a:r>
              <a:rPr lang="sv-SE" sz="1050" b="1" dirty="0" err="1">
                <a:solidFill>
                  <a:prstClr val="black"/>
                </a:solidFill>
                <a:highlight>
                  <a:srgbClr val="FFFF00"/>
                </a:highlight>
                <a:latin typeface="Calibri" panose="020F0502020204030204"/>
                <a:cs typeface="+mn-cs"/>
              </a:rPr>
              <a:t>v</a:t>
            </a:r>
            <a:r>
              <a:rPr lang="sv-SE" sz="1050" b="1" dirty="0" err="1">
                <a:solidFill>
                  <a:prstClr val="black"/>
                </a:solidFill>
                <a:highlight>
                  <a:srgbClr val="FFFF00"/>
                </a:highlight>
                <a:latin typeface="Calibri" panose="020F0502020204030204"/>
              </a:rPr>
              <a:t>uonna</a:t>
            </a:r>
            <a:r>
              <a:rPr lang="sv-SE" sz="1050" b="1" dirty="0">
                <a:solidFill>
                  <a:prstClr val="black"/>
                </a:solidFill>
                <a:highlight>
                  <a:srgbClr val="FFFF00"/>
                </a:highlight>
                <a:latin typeface="Calibri" panose="020F0502020204030204"/>
              </a:rPr>
              <a:t> 2025</a:t>
            </a:r>
            <a:r>
              <a:rPr lang="sv-SE" sz="1050" b="1" dirty="0">
                <a:solidFill>
                  <a:prstClr val="black"/>
                </a:solidFill>
                <a:highlight>
                  <a:srgbClr val="FFFF00"/>
                </a:highlight>
                <a:latin typeface="Calibri" panose="020F0502020204030204"/>
                <a:cs typeface="+mn-cs"/>
              </a:rPr>
              <a:t>. </a:t>
            </a:r>
          </a:p>
          <a:p>
            <a:pPr marL="129600" indent="-129600" defTabSz="514350" eaLnBrk="1" fontAlgn="auto" hangingPunct="1">
              <a:lnSpc>
                <a:spcPct val="80000"/>
              </a:lnSpc>
              <a:spcBef>
                <a:spcPts val="563"/>
              </a:spcBef>
              <a:spcAft>
                <a:spcPts val="0"/>
              </a:spcAft>
              <a:buFont typeface="Arial" panose="020B0604020202020204" pitchFamily="34" charset="0"/>
              <a:buChar char="•"/>
            </a:pPr>
            <a:r>
              <a:rPr lang="sv-SE" sz="1050" b="1" dirty="0" err="1">
                <a:solidFill>
                  <a:prstClr val="black"/>
                </a:solidFill>
                <a:highlight>
                  <a:srgbClr val="FFFF00"/>
                </a:highlight>
                <a:latin typeface="Calibri" panose="020F0502020204030204"/>
                <a:cs typeface="+mn-cs"/>
              </a:rPr>
              <a:t>Tullin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mukaan</a:t>
            </a:r>
            <a:r>
              <a:rPr lang="sv-SE" sz="1050" b="1" dirty="0">
                <a:solidFill>
                  <a:prstClr val="black"/>
                </a:solidFill>
                <a:highlight>
                  <a:srgbClr val="FFFF00"/>
                </a:highlight>
                <a:latin typeface="Calibri" panose="020F0502020204030204"/>
                <a:cs typeface="+mn-cs"/>
              </a:rPr>
              <a:t> </a:t>
            </a:r>
            <a:r>
              <a:rPr lang="fi-FI" sz="1050" b="1" dirty="0">
                <a:solidFill>
                  <a:prstClr val="black"/>
                </a:solidFill>
                <a:highlight>
                  <a:srgbClr val="FFFF00"/>
                </a:highlight>
                <a:latin typeface="Calibri" panose="020F0502020204030204"/>
                <a:cs typeface="+mn-cs"/>
              </a:rPr>
              <a:t>Satakunnan osuus oli 8,2 % Suomen viennistä ja sija 4 (19 maakuntaa) v. 2024. Väestöosuus on 3,7 %.</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Henkeä</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kohti</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laskettuna</a:t>
            </a:r>
            <a:r>
              <a:rPr lang="sv-SE" sz="1050" b="1" dirty="0">
                <a:solidFill>
                  <a:prstClr val="black"/>
                </a:solidFill>
                <a:highlight>
                  <a:srgbClr val="FFFF00"/>
                </a:highlight>
                <a:latin typeface="Calibri" panose="020F0502020204030204"/>
                <a:cs typeface="+mn-cs"/>
              </a:rPr>
              <a:t> Satakunta </a:t>
            </a:r>
            <a:r>
              <a:rPr lang="sv-SE" sz="1050" b="1" dirty="0" err="1">
                <a:solidFill>
                  <a:prstClr val="black"/>
                </a:solidFill>
                <a:highlight>
                  <a:srgbClr val="FFFF00"/>
                </a:highlight>
                <a:latin typeface="Calibri" panose="020F0502020204030204"/>
                <a:cs typeface="+mn-cs"/>
              </a:rPr>
              <a:t>oli</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toisena</a:t>
            </a:r>
            <a:r>
              <a:rPr lang="sv-SE" sz="1050" b="1" dirty="0">
                <a:solidFill>
                  <a:prstClr val="black"/>
                </a:solidFill>
                <a:highlight>
                  <a:srgbClr val="FFFF00"/>
                </a:highlight>
                <a:latin typeface="Calibri" panose="020F0502020204030204"/>
                <a:cs typeface="+mn-cs"/>
              </a:rPr>
              <a:t> 19 </a:t>
            </a:r>
            <a:r>
              <a:rPr lang="sv-SE" sz="1050" b="1" dirty="0" err="1">
                <a:solidFill>
                  <a:prstClr val="black"/>
                </a:solidFill>
                <a:highlight>
                  <a:srgbClr val="FFFF00"/>
                </a:highlight>
                <a:latin typeface="Calibri" panose="020F0502020204030204"/>
                <a:cs typeface="+mn-cs"/>
              </a:rPr>
              <a:t>maakunnan</a:t>
            </a:r>
            <a:r>
              <a:rPr lang="sv-SE" sz="1050" b="1" dirty="0">
                <a:solidFill>
                  <a:prstClr val="black"/>
                </a:solidFill>
                <a:highlight>
                  <a:srgbClr val="FFFF00"/>
                </a:highlight>
                <a:latin typeface="Calibri" panose="020F0502020204030204"/>
                <a:cs typeface="+mn-cs"/>
              </a:rPr>
              <a:t> </a:t>
            </a:r>
            <a:r>
              <a:rPr lang="sv-SE" sz="1050" b="1" dirty="0" err="1">
                <a:solidFill>
                  <a:prstClr val="black"/>
                </a:solidFill>
                <a:highlight>
                  <a:srgbClr val="FFFF00"/>
                </a:highlight>
                <a:latin typeface="Calibri" panose="020F0502020204030204"/>
                <a:cs typeface="+mn-cs"/>
              </a:rPr>
              <a:t>joukossa</a:t>
            </a:r>
            <a:r>
              <a:rPr lang="sv-SE" sz="1050" b="1" dirty="0">
                <a:solidFill>
                  <a:prstClr val="black"/>
                </a:solidFill>
                <a:highlight>
                  <a:srgbClr val="FFFF00"/>
                </a:highlight>
                <a:latin typeface="Calibri" panose="020F0502020204030204"/>
                <a:cs typeface="+mn-cs"/>
              </a:rPr>
              <a:t>. </a:t>
            </a:r>
            <a:r>
              <a:rPr lang="fi-FI" sz="1050" b="1" dirty="0">
                <a:solidFill>
                  <a:prstClr val="black"/>
                </a:solidFill>
                <a:highlight>
                  <a:srgbClr val="FFFF00"/>
                </a:highlight>
                <a:latin typeface="Calibri" panose="020F0502020204030204"/>
                <a:cs typeface="+mn-cs"/>
              </a:rPr>
              <a:t> </a:t>
            </a:r>
          </a:p>
        </p:txBody>
      </p:sp>
      <p:sp>
        <p:nvSpPr>
          <p:cNvPr id="11" name="Rectangle 2">
            <a:extLst>
              <a:ext uri="{FF2B5EF4-FFF2-40B4-BE49-F238E27FC236}">
                <a16:creationId xmlns:a16="http://schemas.microsoft.com/office/drawing/2014/main" id="{AD8ABFF8-8276-48A5-A32A-CBA62EEB665F}"/>
              </a:ext>
            </a:extLst>
          </p:cNvPr>
          <p:cNvSpPr>
            <a:spLocks noChangeArrowheads="1"/>
          </p:cNvSpPr>
          <p:nvPr/>
        </p:nvSpPr>
        <p:spPr bwMode="auto">
          <a:xfrm>
            <a:off x="4902302" y="2315214"/>
            <a:ext cx="303079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5" name="Kuva 8" descr="Kuva, joka sisältää kohteen teksti, merkki, clipart-kuva&#10;&#10;Kuvaus luotu automaattisesti">
            <a:extLst>
              <a:ext uri="{FF2B5EF4-FFF2-40B4-BE49-F238E27FC236}">
                <a16:creationId xmlns:a16="http://schemas.microsoft.com/office/drawing/2014/main" id="{7BE55D7E-7D62-037B-4287-E4A949CFDB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17" name="Picture 16">
            <a:extLst>
              <a:ext uri="{FF2B5EF4-FFF2-40B4-BE49-F238E27FC236}">
                <a16:creationId xmlns:a16="http://schemas.microsoft.com/office/drawing/2014/main" id="{541650F8-EB07-4C73-F30C-CD5F8DFA6D2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792194" y="2887931"/>
            <a:ext cx="4296106" cy="2803913"/>
          </a:xfrm>
          <a:prstGeom prst="rect">
            <a:avLst/>
          </a:prstGeom>
        </p:spPr>
      </p:pic>
      <p:pic>
        <p:nvPicPr>
          <p:cNvPr id="16" name="Picture 15">
            <a:extLst>
              <a:ext uri="{FF2B5EF4-FFF2-40B4-BE49-F238E27FC236}">
                <a16:creationId xmlns:a16="http://schemas.microsoft.com/office/drawing/2014/main" id="{8C5964D4-A0B6-6B61-E14A-592963EEF1C8}"/>
              </a:ext>
            </a:extLst>
          </p:cNvPr>
          <p:cNvPicPr>
            <a:picLocks noChangeAspect="1"/>
          </p:cNvPicPr>
          <p:nvPr/>
        </p:nvPicPr>
        <p:blipFill>
          <a:blip r:embed="rId4"/>
          <a:stretch>
            <a:fillRect/>
          </a:stretch>
        </p:blipFill>
        <p:spPr>
          <a:xfrm>
            <a:off x="55700" y="4251343"/>
            <a:ext cx="4614863" cy="1714500"/>
          </a:xfrm>
          <a:prstGeom prst="rect">
            <a:avLst/>
          </a:prstGeom>
        </p:spPr>
      </p:pic>
    </p:spTree>
    <p:extLst>
      <p:ext uri="{BB962C8B-B14F-4D97-AF65-F5344CB8AC3E}">
        <p14:creationId xmlns:p14="http://schemas.microsoft.com/office/powerpoint/2010/main" val="14372080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108</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75540" y="85519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defRPr/>
            </a:pPr>
            <a:r>
              <a:rPr lang="en-GB" altLang="fi-FI" sz="2025" b="1" cap="all" spc="-38" dirty="0">
                <a:solidFill>
                  <a:srgbClr val="00B05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B05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B05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B050"/>
                </a:solidFill>
                <a:effectLst>
                  <a:outerShdw blurRad="38100" dist="38100" dir="2700000" algn="tl">
                    <a:srgbClr val="000000">
                      <a:alpha val="43137"/>
                    </a:srgbClr>
                  </a:outerShdw>
                </a:effectLst>
                <a:latin typeface="Calibri Light" panose="020F0302020204030204"/>
              </a:rPr>
              <a:t>heinä-joulukuu</a:t>
            </a:r>
            <a:r>
              <a:rPr lang="en-GB" altLang="fi-FI" sz="2025" b="1" cap="all" spc="-38" dirty="0">
                <a:solidFill>
                  <a:srgbClr val="00B050"/>
                </a:solidFill>
                <a:effectLst>
                  <a:outerShdw blurRad="38100" dist="38100" dir="2700000" algn="tl">
                    <a:srgbClr val="000000">
                      <a:alpha val="43137"/>
                    </a:srgbClr>
                  </a:outerShdw>
                </a:effectLst>
                <a:latin typeface="Calibri Light" panose="020F0302020204030204"/>
              </a:rPr>
              <a:t> 2025: </a:t>
            </a:r>
            <a:r>
              <a:rPr lang="en-GB" altLang="fi-FI" sz="2025" b="1" cap="all" spc="-38" dirty="0" err="1">
                <a:solidFill>
                  <a:srgbClr val="00B050"/>
                </a:solidFill>
                <a:effectLst>
                  <a:outerShdw blurRad="38100" dist="38100" dir="2700000" algn="tl">
                    <a:srgbClr val="000000">
                      <a:alpha val="43137"/>
                    </a:srgbClr>
                  </a:outerShdw>
                </a:effectLst>
                <a:latin typeface="Calibri Light" panose="020F0302020204030204"/>
              </a:rPr>
              <a:t>palkkasumma</a:t>
            </a:r>
            <a:endParaRPr lang="en-US" altLang="fi-FI" sz="2025" b="1" cap="all" spc="-38" dirty="0">
              <a:solidFill>
                <a:srgbClr val="00B05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0" y="1744957"/>
            <a:ext cx="4394525" cy="3240554"/>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Satakunnassa palkkasumma kohosi koronakriisin alkuun saakka. Vuoden 2021 alussa palkkasumma kääntyi selvään nousuun sekä Satakunnassa että valtakunnallisesti. </a:t>
            </a:r>
          </a:p>
          <a:p>
            <a:pPr algn="just">
              <a:defRPr/>
            </a:pPr>
            <a:r>
              <a:rPr lang="fi-FI" altLang="fi-FI" sz="1500" b="1" dirty="0"/>
              <a:t>Siitä alkaen nousu on jatkunut ainakin vuoden 2025 joulukuun loppuun saakka toisaalta henkilöstömäärän kohotessa ajoittaisesti, toisaalta myös palkkojen yleisesti noustessa. Tosin vuoden 2025 lopun nousu jäi maakunnassa aiempaa vaisummaksi, koska henkilöstöä on vähennetty edelleen. Vaikka kasvu itsessään osoittaakin talouden rattaiden pyörineen edelleen, niin reaalinen kehitys on jäänyt aiempaa vaimeammaksi. </a:t>
            </a:r>
          </a:p>
          <a:p>
            <a:pPr algn="just">
              <a:defRPr/>
            </a:pPr>
            <a:r>
              <a:rPr lang="fi-FI" altLang="fi-FI" sz="1500" b="1" dirty="0"/>
              <a:t>Satakunnassa liikevaihdon pudotuksesta osa on peräisin mm. värimetallien hintojen laskusta, mikä selittää eroa liikevaihdon ja palkkasumman kehityspoluissa. Tosin alakohtaiset erot ovat yhä suuria. Satakunnassa palkkasumman nousu jäi loppuvuonna 2025 aiempaa vähemmän alle maan keskiarvon.</a:t>
            </a:r>
          </a:p>
          <a:p>
            <a:pPr marL="0" indent="0">
              <a:buNone/>
              <a:defRPr/>
            </a:pPr>
            <a:endParaRPr lang="fi-FI" altLang="fi-FI" sz="1050" b="1" dirty="0"/>
          </a:p>
          <a:p>
            <a:pPr marL="0" indent="0">
              <a:buNone/>
              <a:defRPr/>
            </a:pPr>
            <a:endParaRPr lang="fi-FI" altLang="fi-FI" sz="1050" b="1" dirty="0"/>
          </a:p>
        </p:txBody>
      </p:sp>
      <p:pic>
        <p:nvPicPr>
          <p:cNvPr id="6" name="Kuva 8" descr="Kuva, joka sisältää kohteen teksti, merkki, clipart-kuva&#10;&#10;Kuvaus luotu automaattisesti">
            <a:extLst>
              <a:ext uri="{FF2B5EF4-FFF2-40B4-BE49-F238E27FC236}">
                <a16:creationId xmlns:a16="http://schemas.microsoft.com/office/drawing/2014/main" id="{84132186-34E8-A46E-FC3E-130854E0A4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9" name="Picture 8">
            <a:extLst>
              <a:ext uri="{FF2B5EF4-FFF2-40B4-BE49-F238E27FC236}">
                <a16:creationId xmlns:a16="http://schemas.microsoft.com/office/drawing/2014/main" id="{282BF59C-D31F-7E9A-E305-BF9702112F6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73636" y="1583840"/>
            <a:ext cx="4391252" cy="2866011"/>
          </a:xfrm>
          <a:prstGeom prst="rect">
            <a:avLst/>
          </a:prstGeom>
        </p:spPr>
      </p:pic>
      <p:pic>
        <p:nvPicPr>
          <p:cNvPr id="15" name="Picture 14">
            <a:extLst>
              <a:ext uri="{FF2B5EF4-FFF2-40B4-BE49-F238E27FC236}">
                <a16:creationId xmlns:a16="http://schemas.microsoft.com/office/drawing/2014/main" id="{BCD1E5D5-CF94-D840-69F4-F513D6015C18}"/>
              </a:ext>
            </a:extLst>
          </p:cNvPr>
          <p:cNvPicPr>
            <a:picLocks noChangeAspect="1"/>
          </p:cNvPicPr>
          <p:nvPr/>
        </p:nvPicPr>
        <p:blipFill>
          <a:blip r:embed="rId4"/>
          <a:stretch>
            <a:fillRect/>
          </a:stretch>
        </p:blipFill>
        <p:spPr>
          <a:xfrm>
            <a:off x="266918" y="5021095"/>
            <a:ext cx="4600575" cy="621506"/>
          </a:xfrm>
          <a:prstGeom prst="rect">
            <a:avLst/>
          </a:prstGeom>
        </p:spPr>
      </p:pic>
    </p:spTree>
    <p:extLst>
      <p:ext uri="{BB962C8B-B14F-4D97-AF65-F5344CB8AC3E}">
        <p14:creationId xmlns:p14="http://schemas.microsoft.com/office/powerpoint/2010/main" val="6839484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109</a:t>
            </a:fld>
            <a:endParaRPr lang="fi-FI" altLang="fi-FI" sz="900" dirty="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4012" y="660796"/>
            <a:ext cx="849332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defRPr/>
            </a:pP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heinä-joulukuu</a:t>
            </a: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 2025: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työllisyys</a:t>
            </a:r>
            <a:endParaRPr lang="en-US" altLang="fi-FI" sz="2025" b="1" cap="all" spc="-38" dirty="0">
              <a:solidFill>
                <a:srgbClr val="FF000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32672" y="1287068"/>
            <a:ext cx="9137143" cy="15175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275" b="1" dirty="0"/>
              <a:t>Satakunnassa henkilöstömäärä aleni yhä jonkin verran (-1,6 %) vuoden 2025 heinä-joulukuussa. Teollisuudessa henkilöstömäärä kasvoi aavistuksen verran. Henkilöstöä lisättiin jonkin verran teknologiateollisuudessa keskimäärin sekä runsaasti meriteollisuudessa. Metallien jalostuksessa määrä aleni hieman. Elintarvike- ja metsäteollisuudessa henkilöstöä vähennettiin. Kemianteollisuudessa työllisyys pysyi lähes ennallaan. Rakentamisessa väkeä vähennettiin loppuvuodesta yhä selvästi. Palveluissa henkilöstömäärä aleni kaikilla aloilla.</a:t>
            </a:r>
          </a:p>
        </p:txBody>
      </p:sp>
      <p:sp>
        <p:nvSpPr>
          <p:cNvPr id="6" name="Rectangle 2">
            <a:extLst>
              <a:ext uri="{FF2B5EF4-FFF2-40B4-BE49-F238E27FC236}">
                <a16:creationId xmlns:a16="http://schemas.microsoft.com/office/drawing/2014/main" id="{FD9D2BE4-BA61-4753-A506-AD74DC0389E2}"/>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9" name="Rectangle 4">
            <a:extLst>
              <a:ext uri="{FF2B5EF4-FFF2-40B4-BE49-F238E27FC236}">
                <a16:creationId xmlns:a16="http://schemas.microsoft.com/office/drawing/2014/main" id="{49D8B2FB-9746-4B4B-9C01-05D9344DBF00}"/>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pic>
        <p:nvPicPr>
          <p:cNvPr id="14" name="Kuva 8" descr="Kuva, joka sisältää kohteen teksti, merkki, clipart-kuva&#10;&#10;Kuvaus luotu automaattisesti">
            <a:extLst>
              <a:ext uri="{FF2B5EF4-FFF2-40B4-BE49-F238E27FC236}">
                <a16:creationId xmlns:a16="http://schemas.microsoft.com/office/drawing/2014/main" id="{AD21977F-404F-CE8B-BEC0-6B77ECF741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964677"/>
            <a:ext cx="1392609" cy="360574"/>
          </a:xfrm>
          <a:prstGeom prst="rect">
            <a:avLst/>
          </a:prstGeom>
        </p:spPr>
      </p:pic>
      <p:sp>
        <p:nvSpPr>
          <p:cNvPr id="18" name="TextBox 17">
            <a:extLst>
              <a:ext uri="{FF2B5EF4-FFF2-40B4-BE49-F238E27FC236}">
                <a16:creationId xmlns:a16="http://schemas.microsoft.com/office/drawing/2014/main" id="{FF52EA35-2A42-4D52-6D6D-D85ED42419EF}"/>
              </a:ext>
            </a:extLst>
          </p:cNvPr>
          <p:cNvSpPr txBox="1"/>
          <p:nvPr/>
        </p:nvSpPr>
        <p:spPr>
          <a:xfrm>
            <a:off x="-32673" y="2164920"/>
            <a:ext cx="9032180" cy="975267"/>
          </a:xfrm>
          <a:prstGeom prst="rect">
            <a:avLst/>
          </a:prstGeom>
          <a:noFill/>
        </p:spPr>
        <p:txBody>
          <a:bodyPr wrap="square">
            <a:spAutoFit/>
          </a:bodyPr>
          <a:lstStyle/>
          <a:p>
            <a:pPr marL="171450" indent="-171450" algn="just">
              <a:lnSpc>
                <a:spcPct val="90000"/>
              </a:lnSpc>
              <a:spcBef>
                <a:spcPts val="750"/>
              </a:spcBef>
              <a:buFont typeface="Arial" panose="020B0604020202020204" pitchFamily="34" charset="0"/>
              <a:buChar char="•"/>
              <a:defRPr/>
            </a:pPr>
            <a:r>
              <a:rPr lang="fi-FI" altLang="fi-FI" sz="1275" b="1" dirty="0"/>
              <a:t>Satakunnan työllisyyskatsauksen mukaan työttömyys kasvoi maaliskuussa hieman verrattuna edelliseen kuukauteen, vaikka tavanomaisesti se vähenee vuodenvaihteen jälkeen. Heikko työvoiman kysyntä näkyy etenkin pitkäaikaistyöttömien ja alle 25-vuotiaiden työttömien määrän kasvuna. Satakunnassa oli maaliskuun lopussa 11 570 työtöntä työnhakijaa. Se on noin 560 henkeä eli 5,1 % enemmän kuin vuotta aikaisemmin. Työttömyysaste oli 12,0 %.</a:t>
            </a:r>
          </a:p>
        </p:txBody>
      </p:sp>
      <p:pic>
        <p:nvPicPr>
          <p:cNvPr id="15" name="Picture 14">
            <a:extLst>
              <a:ext uri="{FF2B5EF4-FFF2-40B4-BE49-F238E27FC236}">
                <a16:creationId xmlns:a16="http://schemas.microsoft.com/office/drawing/2014/main" id="{39935412-23A6-9E6B-9102-4E0F34FAB86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426" y="3193022"/>
            <a:ext cx="4725405" cy="3084101"/>
          </a:xfrm>
          <a:prstGeom prst="rect">
            <a:avLst/>
          </a:prstGeom>
        </p:spPr>
      </p:pic>
      <p:pic>
        <p:nvPicPr>
          <p:cNvPr id="19" name="Picture 18">
            <a:extLst>
              <a:ext uri="{FF2B5EF4-FFF2-40B4-BE49-F238E27FC236}">
                <a16:creationId xmlns:a16="http://schemas.microsoft.com/office/drawing/2014/main" id="{FFF4A09D-EAFE-43B3-2568-57265E221D7D}"/>
              </a:ext>
            </a:extLst>
          </p:cNvPr>
          <p:cNvPicPr>
            <a:picLocks noChangeAspect="1"/>
          </p:cNvPicPr>
          <p:nvPr/>
        </p:nvPicPr>
        <p:blipFill>
          <a:blip r:embed="rId4"/>
          <a:stretch>
            <a:fillRect/>
          </a:stretch>
        </p:blipFill>
        <p:spPr>
          <a:xfrm>
            <a:off x="5336406" y="3127015"/>
            <a:ext cx="3542853" cy="3216116"/>
          </a:xfrm>
          <a:prstGeom prst="rect">
            <a:avLst/>
          </a:prstGeom>
        </p:spPr>
      </p:pic>
    </p:spTree>
    <p:extLst>
      <p:ext uri="{BB962C8B-B14F-4D97-AF65-F5344CB8AC3E}">
        <p14:creationId xmlns:p14="http://schemas.microsoft.com/office/powerpoint/2010/main" val="1544120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8E4471-DD20-B8EC-7ED3-3F35E10B1A65}"/>
              </a:ext>
            </a:extLst>
          </p:cNvPr>
          <p:cNvPicPr>
            <a:picLocks noChangeAspect="1"/>
          </p:cNvPicPr>
          <p:nvPr/>
        </p:nvPicPr>
        <p:blipFill>
          <a:blip r:embed="rId3"/>
          <a:stretch>
            <a:fillRect/>
          </a:stretch>
        </p:blipFill>
        <p:spPr>
          <a:xfrm>
            <a:off x="1331640" y="0"/>
            <a:ext cx="5820578" cy="6858000"/>
          </a:xfrm>
          <a:prstGeom prst="rect">
            <a:avLst/>
          </a:prstGeom>
        </p:spPr>
      </p:pic>
      <p:sp>
        <p:nvSpPr>
          <p:cNvPr id="2" name="Otsikko 1"/>
          <p:cNvSpPr>
            <a:spLocks noGrp="1"/>
          </p:cNvSpPr>
          <p:nvPr>
            <p:ph type="title"/>
          </p:nvPr>
        </p:nvSpPr>
        <p:spPr>
          <a:xfrm>
            <a:off x="5148064" y="123137"/>
            <a:ext cx="3744416" cy="857591"/>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Väestörakenne</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11</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88E66E29-A2CC-F8B7-F132-FEF47CA34D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6115967"/>
            <a:ext cx="1856812" cy="480765"/>
          </a:xfrm>
          <a:prstGeom prst="rect">
            <a:avLst/>
          </a:prstGeom>
        </p:spPr>
      </p:pic>
    </p:spTree>
    <p:extLst>
      <p:ext uri="{BB962C8B-B14F-4D97-AF65-F5344CB8AC3E}">
        <p14:creationId xmlns:p14="http://schemas.microsoft.com/office/powerpoint/2010/main" val="32692692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110</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3103" y="679345"/>
            <a:ext cx="9360225"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defRPr/>
            </a:pP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 2025: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Henkilöstömäärien</a:t>
            </a: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kehitys</a:t>
            </a:r>
            <a:r>
              <a:rPr lang="en-GB" altLang="fi-FI" sz="2025" b="1" cap="all" spc="-38" dirty="0">
                <a:solidFill>
                  <a:srgbClr val="FF000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FF0000"/>
                </a:solidFill>
                <a:effectLst>
                  <a:outerShdw blurRad="38100" dist="38100" dir="2700000" algn="tl">
                    <a:srgbClr val="000000">
                      <a:alpha val="43137"/>
                    </a:srgbClr>
                  </a:outerShdw>
                </a:effectLst>
                <a:latin typeface="Calibri Light" panose="020F0302020204030204"/>
              </a:rPr>
              <a:t>seutukunnittain</a:t>
            </a:r>
            <a:endParaRPr lang="en-US" altLang="fi-FI" sz="2025" b="1" cap="all" spc="-38" dirty="0">
              <a:solidFill>
                <a:srgbClr val="FF000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0" y="1424940"/>
            <a:ext cx="8764524" cy="191122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350" b="1" dirty="0"/>
              <a:t>Vuoden 2025 tammi- ja syyskuun välillä henkilöstömäärä pysyi lähes ennallaan Rauman seutukunnassa, aleni jonkin verran Porin seutukunnassa, mutta laski yhä varsin voimakkaasti Pohjois-Satakunnan seutukunnassa. Satakunnan kehitys on silti edelleen ollut keskimäärin hieman maan keskitasoa parempaa.</a:t>
            </a:r>
          </a:p>
          <a:p>
            <a:pPr>
              <a:defRPr/>
            </a:pPr>
            <a:endParaRPr lang="fi-FI" altLang="fi-FI" sz="1050" b="1" dirty="0"/>
          </a:p>
          <a:p>
            <a:pPr>
              <a:defRPr/>
            </a:pPr>
            <a:endParaRPr lang="fi-FI" altLang="fi-FI" sz="1050" b="1" dirty="0"/>
          </a:p>
          <a:p>
            <a:pPr>
              <a:defRPr/>
            </a:pPr>
            <a:endParaRPr lang="fi-FI" altLang="fi-FI" sz="1050" b="1" dirty="0"/>
          </a:p>
        </p:txBody>
      </p:sp>
      <p:sp>
        <p:nvSpPr>
          <p:cNvPr id="6" name="Rectangle 2">
            <a:extLst>
              <a:ext uri="{FF2B5EF4-FFF2-40B4-BE49-F238E27FC236}">
                <a16:creationId xmlns:a16="http://schemas.microsoft.com/office/drawing/2014/main" id="{FD9D2BE4-BA61-4753-A506-AD74DC0389E2}"/>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9" name="Rectangle 4">
            <a:extLst>
              <a:ext uri="{FF2B5EF4-FFF2-40B4-BE49-F238E27FC236}">
                <a16:creationId xmlns:a16="http://schemas.microsoft.com/office/drawing/2014/main" id="{49D8B2FB-9746-4B4B-9C01-05D9344DBF00}"/>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pic>
        <p:nvPicPr>
          <p:cNvPr id="11" name="Kuva 8" descr="Kuva, joka sisältää kohteen teksti, merkki, clipart-kuva&#10;&#10;Kuvaus luotu automaattisesti">
            <a:extLst>
              <a:ext uri="{FF2B5EF4-FFF2-40B4-BE49-F238E27FC236}">
                <a16:creationId xmlns:a16="http://schemas.microsoft.com/office/drawing/2014/main" id="{B3BE78DC-7902-A831-08A7-FDB6272852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17" name="Picture 16">
            <a:extLst>
              <a:ext uri="{FF2B5EF4-FFF2-40B4-BE49-F238E27FC236}">
                <a16:creationId xmlns:a16="http://schemas.microsoft.com/office/drawing/2014/main" id="{1A101FDF-8899-62C4-44D9-7A9591EB618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0078" y="2935934"/>
            <a:ext cx="5096446" cy="3094836"/>
          </a:xfrm>
          <a:prstGeom prst="rect">
            <a:avLst/>
          </a:prstGeom>
        </p:spPr>
      </p:pic>
      <p:pic>
        <p:nvPicPr>
          <p:cNvPr id="16" name="Picture 15">
            <a:extLst>
              <a:ext uri="{FF2B5EF4-FFF2-40B4-BE49-F238E27FC236}">
                <a16:creationId xmlns:a16="http://schemas.microsoft.com/office/drawing/2014/main" id="{96F5712C-9DC9-396F-CCAB-565EF99B500D}"/>
              </a:ext>
            </a:extLst>
          </p:cNvPr>
          <p:cNvPicPr>
            <a:picLocks noChangeAspect="1"/>
          </p:cNvPicPr>
          <p:nvPr/>
        </p:nvPicPr>
        <p:blipFill>
          <a:blip r:embed="rId4"/>
          <a:stretch>
            <a:fillRect/>
          </a:stretch>
        </p:blipFill>
        <p:spPr>
          <a:xfrm>
            <a:off x="180077" y="2089029"/>
            <a:ext cx="8301038" cy="728663"/>
          </a:xfrm>
          <a:prstGeom prst="rect">
            <a:avLst/>
          </a:prstGeom>
        </p:spPr>
      </p:pic>
    </p:spTree>
    <p:extLst>
      <p:ext uri="{BB962C8B-B14F-4D97-AF65-F5344CB8AC3E}">
        <p14:creationId xmlns:p14="http://schemas.microsoft.com/office/powerpoint/2010/main" val="125462071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20768" y="1732665"/>
            <a:ext cx="8999012" cy="3501624"/>
          </a:xfrm>
        </p:spPr>
        <p:txBody>
          <a:bodyPr>
            <a:normAutofit fontScale="92500" lnSpcReduction="20000"/>
          </a:bodyPr>
          <a:lstStyle/>
          <a:p>
            <a:pPr algn="just">
              <a:defRPr/>
            </a:pPr>
            <a:r>
              <a:rPr lang="fi-FI" altLang="fi-FI" sz="1500" b="1" dirty="0"/>
              <a:t>Elintarviketeollisuuden liikevaihto jatkoi laskuaan entistä jyrkempänä vuoden 2025 heinä-joulukuussa Satakunnassa. Valtakunnallisesti alan liikevaihto jatkoi yhä nousuaan. Viennin arvokin supistui tuntuvasti loppuvuonna Satakunnassa, mutta maassa keskimäärin viennin arvo kohosi yhä selvästi. Henkilöstömäärä aleni silti vain vähän loppuvuodesta 2025 Satakunnassa. Satakunnassa liikevaihdon, henkilöstömäärän ja viennin arvon kehitys jäi poikkeuksellisesti heikommaksi kuin teollisuuden keskitason. Valtakunnallisesti elintarviketeollisuus kehittyi selvästi myönteisemmin kuin teollisuuden keskiarvo.  </a:t>
            </a:r>
          </a:p>
          <a:p>
            <a:pPr algn="just">
              <a:defRPr/>
            </a:pPr>
            <a:r>
              <a:rPr lang="fi-FI" altLang="fi-FI" sz="1500" b="1" dirty="0"/>
              <a:t>Pellervon taloustutkimus PTT:n kevään katsauksen mukaan maamme elintarviketeollisuuden kasvu jää vaimeaksi. Riittämätön kysyntä muodostaa edelleen keskeisen kasvurajoitteen elintarviketeollisuudessa, vaikka peruskysyntä kotimarkkinoilla pysyykin suhteellisen vakaana. Kotimarkkinoilla kulutuksen elpyminen on hidasta ja voi ottaa jopa takapakkia taloudellisesti ja geopoliittisesti epävakaassa toimintaympäristössä, vaikka ostovoima on toipunut aiemmasta heikentymisestä.</a:t>
            </a:r>
          </a:p>
          <a:p>
            <a:pPr algn="just">
              <a:defRPr/>
            </a:pPr>
            <a:r>
              <a:rPr lang="fi-FI" altLang="fi-FI" sz="1500" b="1" dirty="0"/>
              <a:t>Elintarviketeollisuuden tuotannon määrä kasvaa tänä vuonna Suomessa 1,2 prosenttia.  Liikevaihto kasvaa noin 3 prosenttia. Hintakehitys kotimarkkinassa tukee kotimaan liikevaihdon kasvua, kun taas vientihintojen lasku painaa vientiliikevaihtoa.  </a:t>
            </a:r>
          </a:p>
          <a:p>
            <a:pPr algn="just">
              <a:defRPr/>
            </a:pPr>
            <a:r>
              <a:rPr lang="fi-FI" altLang="fi-FI" sz="1500" b="1" dirty="0"/>
              <a:t>Positiivista näkymää alalle luovat kasvussa olevat elintarviketeollisuuden investoinnit. Ne painottuvat edelleen korvaus- ja tehostamisinvestointeihin sekä vastuullisuuteen, energiatehokkuuteen ja kiristyvään sääntelyyn liittyviin hankkeisiin. Kapasiteettia merkittävästi lisäävät kasvuinvestoinnit ovat toistaiseksi varovaisia ja niiden käynnistyminen edellyttää kysynnän selvempää vahvistumista sekä vientimarkkinoiden näkymien kirkastumista.</a:t>
            </a: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24220" y="857251"/>
            <a:ext cx="8821382"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endParaRPr lang="en-GB" altLang="fi-FI" sz="2025" b="1" cap="all" spc="-38" dirty="0">
              <a:solidFill>
                <a:srgbClr val="0070C0"/>
              </a:solidFill>
              <a:effectLst>
                <a:outerShdw blurRad="38100" dist="38100" dir="2700000" algn="tl">
                  <a:srgbClr val="000000">
                    <a:alpha val="43137"/>
                  </a:srgbClr>
                </a:outerShdw>
              </a:effectLst>
            </a:endParaRPr>
          </a:p>
          <a:p>
            <a:r>
              <a:rPr lang="en-GB" altLang="fi-FI" sz="2025" b="1" cap="all" spc="-38" dirty="0" err="1">
                <a:solidFill>
                  <a:srgbClr val="0070C0"/>
                </a:solidFill>
                <a:effectLst>
                  <a:outerShdw blurRad="38100" dist="38100" dir="2700000" algn="tl">
                    <a:srgbClr val="000000">
                      <a:alpha val="43137"/>
                    </a:srgbClr>
                  </a:outerShdw>
                </a:effectLst>
              </a:rPr>
              <a:t>elintarviketeollisuus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F3699E27-A2B6-3CA0-3520-A3D3C38A62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5712" y="995750"/>
            <a:ext cx="1392609" cy="360574"/>
          </a:xfrm>
          <a:prstGeom prst="rect">
            <a:avLst/>
          </a:prstGeom>
        </p:spPr>
      </p:pic>
      <p:pic>
        <p:nvPicPr>
          <p:cNvPr id="14" name="Picture 13">
            <a:extLst>
              <a:ext uri="{FF2B5EF4-FFF2-40B4-BE49-F238E27FC236}">
                <a16:creationId xmlns:a16="http://schemas.microsoft.com/office/drawing/2014/main" id="{52EF506D-BA22-512C-995C-9374CB9E68CD}"/>
              </a:ext>
            </a:extLst>
          </p:cNvPr>
          <p:cNvPicPr>
            <a:picLocks noChangeAspect="1"/>
          </p:cNvPicPr>
          <p:nvPr/>
        </p:nvPicPr>
        <p:blipFill>
          <a:blip r:embed="rId3"/>
          <a:stretch>
            <a:fillRect/>
          </a:stretch>
        </p:blipFill>
        <p:spPr>
          <a:xfrm>
            <a:off x="253561" y="5206336"/>
            <a:ext cx="6057900" cy="621506"/>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xfrm>
            <a:off x="6443663" y="5657592"/>
            <a:ext cx="2057400" cy="273844"/>
          </a:xfrm>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112</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61309" y="640069"/>
            <a:ext cx="8821382"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Elintarviketeollisuus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D4F73A05-A28C-6AF5-A0D4-A72F9A3023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
        <p:nvSpPr>
          <p:cNvPr id="9" name="Rectangle 2">
            <a:extLst>
              <a:ext uri="{FF2B5EF4-FFF2-40B4-BE49-F238E27FC236}">
                <a16:creationId xmlns:a16="http://schemas.microsoft.com/office/drawing/2014/main" id="{DB823042-11FF-152F-E835-32187E74CA9F}"/>
              </a:ext>
            </a:extLst>
          </p:cNvPr>
          <p:cNvSpPr>
            <a:spLocks noChangeArrowheads="1"/>
          </p:cNvSpPr>
          <p:nvPr/>
        </p:nvSpPr>
        <p:spPr bwMode="auto">
          <a:xfrm>
            <a:off x="124220" y="1331171"/>
            <a:ext cx="503773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1" name="Rectangle 4">
            <a:extLst>
              <a:ext uri="{FF2B5EF4-FFF2-40B4-BE49-F238E27FC236}">
                <a16:creationId xmlns:a16="http://schemas.microsoft.com/office/drawing/2014/main" id="{A1B02FFE-6E38-1F7E-6C4F-30270754C5AB}"/>
              </a:ext>
            </a:extLst>
          </p:cNvPr>
          <p:cNvSpPr>
            <a:spLocks noChangeArrowheads="1"/>
          </p:cNvSpPr>
          <p:nvPr/>
        </p:nvSpPr>
        <p:spPr bwMode="auto">
          <a:xfrm>
            <a:off x="75501" y="3155265"/>
            <a:ext cx="520213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2">
            <a:extLst>
              <a:ext uri="{FF2B5EF4-FFF2-40B4-BE49-F238E27FC236}">
                <a16:creationId xmlns:a16="http://schemas.microsoft.com/office/drawing/2014/main" id="{FF949ACB-D4F6-B29D-CACF-BC4815EF5F11}"/>
              </a:ext>
            </a:extLst>
          </p:cNvPr>
          <p:cNvSpPr>
            <a:spLocks noChangeArrowheads="1"/>
          </p:cNvSpPr>
          <p:nvPr/>
        </p:nvSpPr>
        <p:spPr bwMode="auto">
          <a:xfrm>
            <a:off x="75501" y="992523"/>
            <a:ext cx="516685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7" name="Picture 16">
            <a:extLst>
              <a:ext uri="{FF2B5EF4-FFF2-40B4-BE49-F238E27FC236}">
                <a16:creationId xmlns:a16="http://schemas.microsoft.com/office/drawing/2014/main" id="{120D23AE-BCC2-23AA-02ED-55691BF05AE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11989" y="1156340"/>
            <a:ext cx="3962345" cy="2586080"/>
          </a:xfrm>
          <a:prstGeom prst="rect">
            <a:avLst/>
          </a:prstGeom>
        </p:spPr>
      </p:pic>
      <p:sp>
        <p:nvSpPr>
          <p:cNvPr id="18" name="Rectangle 2">
            <a:extLst>
              <a:ext uri="{FF2B5EF4-FFF2-40B4-BE49-F238E27FC236}">
                <a16:creationId xmlns:a16="http://schemas.microsoft.com/office/drawing/2014/main" id="{9C2371E2-0872-04CB-8AA5-FC4CF15CBAB8}"/>
              </a:ext>
            </a:extLst>
          </p:cNvPr>
          <p:cNvSpPr>
            <a:spLocks noChangeArrowheads="1"/>
          </p:cNvSpPr>
          <p:nvPr/>
        </p:nvSpPr>
        <p:spPr bwMode="auto">
          <a:xfrm>
            <a:off x="0" y="85557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pic>
        <p:nvPicPr>
          <p:cNvPr id="2049" name="Picture 1">
            <a:extLst>
              <a:ext uri="{FF2B5EF4-FFF2-40B4-BE49-F238E27FC236}">
                <a16:creationId xmlns:a16="http://schemas.microsoft.com/office/drawing/2014/main" id="{E01C6B91-DA02-5C0D-F823-E18C594A4590}"/>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207591" y="3618969"/>
            <a:ext cx="3862622" cy="252099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7492C676-04D5-7A1F-F7C6-AF597F6A159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370784" y="1229695"/>
            <a:ext cx="3988896" cy="2603408"/>
          </a:xfrm>
          <a:prstGeom prst="rect">
            <a:avLst/>
          </a:prstGeom>
        </p:spPr>
      </p:pic>
    </p:spTree>
    <p:extLst>
      <p:ext uri="{BB962C8B-B14F-4D97-AF65-F5344CB8AC3E}">
        <p14:creationId xmlns:p14="http://schemas.microsoft.com/office/powerpoint/2010/main" val="16701574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146995" y="1511586"/>
            <a:ext cx="8658338" cy="2964880"/>
          </a:xfrm>
        </p:spPr>
        <p:txBody>
          <a:bodyPr>
            <a:noAutofit/>
          </a:bodyPr>
          <a:lstStyle/>
          <a:p>
            <a:pPr algn="just">
              <a:defRPr/>
            </a:pPr>
            <a:r>
              <a:rPr lang="fi-FI" altLang="fi-FI" sz="1500" b="1" dirty="0"/>
              <a:t>Metsäteollisuuden liikevaihto supistui edelleen selvästi vuoden 2025 heinä-joulukuussa Satakunnassa. Viennin arvokin laski merkittävästi etenkin viimeisellä vuosineljänneksellä. Koko maassa keskimäärin alan liikevaihto ja viennin arvo alenivat myös selvästi. Satakunnassa kehitystä on aiemmin taannuttanut vuosikymmenen vaihteen tienoilla paperikoneen sulkeminen Raumalla, mutta uuden sahan avaaminen on tasapainottanut osaltaan alan kehitystä, vaikka suhdannetilanne onkin heikko. Myös uusia, merkittäviä investointeja on suunnitteilla. </a:t>
            </a:r>
          </a:p>
          <a:p>
            <a:pPr algn="just">
              <a:defRPr/>
            </a:pPr>
            <a:r>
              <a:rPr lang="fi-FI" altLang="fi-FI" sz="1500" b="1" dirty="0"/>
              <a:t>Pellervon taloustutkimus PTT:n kevään metsäalan ennusteen mukaan Suomen metsäteollisuuden kasvua jarruttavat lähivuosina epävarmuus maailmanmarkkinoilla, Iranin sodan seurauksena nousevat kuljetuskustannukset ja heiveröinen talouskasvu. Lisäksi kansallisen ennallistamissuunnitelman toimeenpano lisää epävarmuutta metsäalalla.</a:t>
            </a:r>
          </a:p>
          <a:p>
            <a:pPr algn="just">
              <a:defRPr/>
            </a:pPr>
            <a:r>
              <a:rPr lang="fi-FI" altLang="fi-FI" sz="1500" b="1" dirty="0"/>
              <a:t>Vaikeasta markkinatilanteesta huolimatta Suomen metsäteollisuuden viennin arvo kasvaa varovaisesti lähivuosina mm. sahatavaran ja massan viennin arvon nousun myötä. Suomen metsäteollisuuden vientiin vaikuttavat kielteisesti Kiinan ja mahdollisesti Kanadan pyrkimys ohjata omaa tuotantoaan uusille markkina-alueille. Kartongin ja massan vienti säilyy kuluvana vuonna pitkälti viime vuoden kaltaisena, sen sijaan paperin vienti laskee kahden paperikoneen sulkeutumisen myötä. Sahatavaran vienti kasvaa, mutta kasvuvauhti hidastuu viime vuodesta. Sahatavaran viennin kasvua tukee rakentamisen varovainen elpyminen Euroopassa sekä keskieurooppalaisten sahojen tuotannon väheneminen.</a:t>
            </a: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83405" y="650281"/>
            <a:ext cx="8838642"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metsäteollisuus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1551DC7E-119F-F328-137F-54FFEE208A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7300" y="907014"/>
            <a:ext cx="1392609" cy="360574"/>
          </a:xfrm>
          <a:prstGeom prst="rect">
            <a:avLst/>
          </a:prstGeom>
        </p:spPr>
      </p:pic>
      <p:pic>
        <p:nvPicPr>
          <p:cNvPr id="11" name="Picture 10">
            <a:extLst>
              <a:ext uri="{FF2B5EF4-FFF2-40B4-BE49-F238E27FC236}">
                <a16:creationId xmlns:a16="http://schemas.microsoft.com/office/drawing/2014/main" id="{8C4A68DD-AA66-3A02-BE60-C58F18184F08}"/>
              </a:ext>
            </a:extLst>
          </p:cNvPr>
          <p:cNvPicPr>
            <a:picLocks noChangeAspect="1"/>
          </p:cNvPicPr>
          <p:nvPr/>
        </p:nvPicPr>
        <p:blipFill>
          <a:blip r:embed="rId3"/>
          <a:stretch>
            <a:fillRect/>
          </a:stretch>
        </p:blipFill>
        <p:spPr>
          <a:xfrm>
            <a:off x="467544" y="5918763"/>
            <a:ext cx="6057900" cy="621506"/>
          </a:xfrm>
          <a:prstGeom prst="rect">
            <a:avLst/>
          </a:prstGeom>
        </p:spPr>
      </p:pic>
    </p:spTree>
    <p:extLst>
      <p:ext uri="{BB962C8B-B14F-4D97-AF65-F5344CB8AC3E}">
        <p14:creationId xmlns:p14="http://schemas.microsoft.com/office/powerpoint/2010/main" val="27399834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114</a:t>
            </a:fld>
            <a:endParaRPr lang="fi-FI" altLang="fi-FI" dirty="0">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83405" y="650281"/>
            <a:ext cx="8838642"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metsäteollisuus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A75CD0E3-BBBE-EBCC-A1D3-D6005DE5E1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
        <p:nvSpPr>
          <p:cNvPr id="9" name="Rectangle 2">
            <a:extLst>
              <a:ext uri="{FF2B5EF4-FFF2-40B4-BE49-F238E27FC236}">
                <a16:creationId xmlns:a16="http://schemas.microsoft.com/office/drawing/2014/main" id="{4B31DCAF-C1BE-7680-F312-417CD8A173D1}"/>
              </a:ext>
            </a:extLst>
          </p:cNvPr>
          <p:cNvSpPr>
            <a:spLocks noChangeArrowheads="1"/>
          </p:cNvSpPr>
          <p:nvPr/>
        </p:nvSpPr>
        <p:spPr bwMode="auto">
          <a:xfrm>
            <a:off x="19276" y="1142010"/>
            <a:ext cx="4351508"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4">
            <a:extLst>
              <a:ext uri="{FF2B5EF4-FFF2-40B4-BE49-F238E27FC236}">
                <a16:creationId xmlns:a16="http://schemas.microsoft.com/office/drawing/2014/main" id="{E6716B09-7047-B32D-6984-1416100D883D}"/>
              </a:ext>
            </a:extLst>
          </p:cNvPr>
          <p:cNvSpPr>
            <a:spLocks noChangeArrowheads="1"/>
          </p:cNvSpPr>
          <p:nvPr/>
        </p:nvSpPr>
        <p:spPr bwMode="auto">
          <a:xfrm>
            <a:off x="0" y="3163743"/>
            <a:ext cx="474170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7" name="Rectangle 6">
            <a:extLst>
              <a:ext uri="{FF2B5EF4-FFF2-40B4-BE49-F238E27FC236}">
                <a16:creationId xmlns:a16="http://schemas.microsoft.com/office/drawing/2014/main" id="{AF2A87D0-0FE5-D969-4ED5-FD35154F8572}"/>
              </a:ext>
            </a:extLst>
          </p:cNvPr>
          <p:cNvSpPr>
            <a:spLocks noChangeArrowheads="1"/>
          </p:cNvSpPr>
          <p:nvPr/>
        </p:nvSpPr>
        <p:spPr bwMode="auto">
          <a:xfrm>
            <a:off x="4419600" y="869630"/>
            <a:ext cx="506470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0CDD9DF2-CB43-8AA3-E27E-DE171E4D829E}"/>
              </a:ext>
            </a:extLst>
          </p:cNvPr>
          <p:cNvSpPr>
            <a:spLocks noChangeArrowheads="1"/>
          </p:cNvSpPr>
          <p:nvPr/>
        </p:nvSpPr>
        <p:spPr bwMode="auto">
          <a:xfrm>
            <a:off x="131085" y="1151154"/>
            <a:ext cx="566296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20" name="Rectangle 6">
            <a:extLst>
              <a:ext uri="{FF2B5EF4-FFF2-40B4-BE49-F238E27FC236}">
                <a16:creationId xmlns:a16="http://schemas.microsoft.com/office/drawing/2014/main" id="{4DB69345-8CBF-63CA-EACA-B52387DF709B}"/>
              </a:ext>
            </a:extLst>
          </p:cNvPr>
          <p:cNvSpPr>
            <a:spLocks noChangeArrowheads="1"/>
          </p:cNvSpPr>
          <p:nvPr/>
        </p:nvSpPr>
        <p:spPr bwMode="auto">
          <a:xfrm>
            <a:off x="62430" y="3153820"/>
            <a:ext cx="4265492"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821D54BD-D98C-B654-6F78-76E0E067C81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1275" y="1203064"/>
            <a:ext cx="3885812" cy="2536130"/>
          </a:xfrm>
          <a:prstGeom prst="rect">
            <a:avLst/>
          </a:prstGeom>
        </p:spPr>
      </p:pic>
      <p:pic>
        <p:nvPicPr>
          <p:cNvPr id="15" name="Picture 14">
            <a:extLst>
              <a:ext uri="{FF2B5EF4-FFF2-40B4-BE49-F238E27FC236}">
                <a16:creationId xmlns:a16="http://schemas.microsoft.com/office/drawing/2014/main" id="{5708A6B1-100C-77A3-25F0-EF4276647CD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6665" y="3549758"/>
            <a:ext cx="3855032" cy="2516040"/>
          </a:xfrm>
          <a:prstGeom prst="rect">
            <a:avLst/>
          </a:prstGeom>
        </p:spPr>
      </p:pic>
      <p:pic>
        <p:nvPicPr>
          <p:cNvPr id="21" name="Picture 20">
            <a:extLst>
              <a:ext uri="{FF2B5EF4-FFF2-40B4-BE49-F238E27FC236}">
                <a16:creationId xmlns:a16="http://schemas.microsoft.com/office/drawing/2014/main" id="{C5292CA4-9874-9D2B-C7C0-63286FD8E49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189803" y="1236670"/>
            <a:ext cx="3935792" cy="2568749"/>
          </a:xfrm>
          <a:prstGeom prst="rect">
            <a:avLst/>
          </a:prstGeom>
        </p:spPr>
      </p:pic>
    </p:spTree>
    <p:extLst>
      <p:ext uri="{BB962C8B-B14F-4D97-AF65-F5344CB8AC3E}">
        <p14:creationId xmlns:p14="http://schemas.microsoft.com/office/powerpoint/2010/main" val="409332050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0" y="1579769"/>
            <a:ext cx="5136358" cy="3721008"/>
          </a:xfrm>
        </p:spPr>
        <p:txBody>
          <a:bodyPr>
            <a:noAutofit/>
          </a:bodyPr>
          <a:lstStyle/>
          <a:p>
            <a:pPr algn="just">
              <a:defRPr/>
            </a:pPr>
            <a:r>
              <a:rPr lang="fi-FI" altLang="fi-FI" sz="1500" b="1" dirty="0"/>
              <a:t>Kemianteollisuuden (TOL 20-22) liikevaihdon voimakas lasku jatkui yhä vuoden 2025 loppupuolella Satakunnassa, jossa </a:t>
            </a:r>
            <a:r>
              <a:rPr lang="fi-FI" altLang="fi-FI" sz="1500" b="1" dirty="0" err="1"/>
              <a:t>Venatorin</a:t>
            </a:r>
            <a:r>
              <a:rPr lang="fi-FI" altLang="fi-FI" sz="1500" b="1" dirty="0"/>
              <a:t> lopettamisen jättämä aukko on edelleen suuri. Alan liikevaihto on Satakunnassa yhä huomattavasti matalampi kuin runsaat 10 vuotta sitten, jolloin liikevaihdon taantuminen alkoi. Alan henkilöstömäärä oli Satakunnassa viime vuodenvaihteessa noin kolmanneksen pienempi kuin seitsemisen vuotta aiemmin. Myönteistä on kuitenkin henkilöstömäärän hentoinen kasvu loppuvuoden aikana.</a:t>
            </a:r>
          </a:p>
          <a:p>
            <a:pPr algn="just">
              <a:defRPr/>
            </a:pPr>
            <a:r>
              <a:rPr lang="fi-FI" altLang="fi-FI" sz="1500" b="1" dirty="0"/>
              <a:t>Satakunnassa alalle on tullut ja tulossa uusia investointeja, mm. </a:t>
            </a:r>
            <a:r>
              <a:rPr lang="fi-FI" altLang="fi-FI" sz="1500" b="1" dirty="0" err="1"/>
              <a:t>Forcitin</a:t>
            </a:r>
            <a:r>
              <a:rPr lang="fi-FI" altLang="fi-FI" sz="1500" b="1" dirty="0"/>
              <a:t> räjähdetehdas Poriin ja vihreän vedyn tuotantoa (P2X Solutions, Harjavalta). </a:t>
            </a:r>
          </a:p>
          <a:p>
            <a:pPr algn="just">
              <a:defRPr/>
            </a:pPr>
            <a:r>
              <a:rPr lang="fi-FI" altLang="fi-FI" sz="1500" b="1" dirty="0"/>
              <a:t>Koko maassa kemianteollisuuden liikevaihto nousi selvästi etenkin aivan vuoden lopussa ja koko vuoden loppupuolen kehitys ylitti selvästi teollisuuden keskitason. Kemianteollisuus ry:n mukaan näkymät ovat varovaisen myönteiset, vaikka suhdannetila on varsin hauras edelleen. </a:t>
            </a: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115</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18707" y="774312"/>
            <a:ext cx="7187933"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kemianteollisuus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78DE7F6D-3CE2-B96F-8C3D-DCA519DCAB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2684" y="959644"/>
            <a:ext cx="1392609" cy="360574"/>
          </a:xfrm>
          <a:prstGeom prst="rect">
            <a:avLst/>
          </a:prstGeom>
        </p:spPr>
      </p:pic>
      <p:pic>
        <p:nvPicPr>
          <p:cNvPr id="14" name="Picture 13">
            <a:extLst>
              <a:ext uri="{FF2B5EF4-FFF2-40B4-BE49-F238E27FC236}">
                <a16:creationId xmlns:a16="http://schemas.microsoft.com/office/drawing/2014/main" id="{BE160731-3799-5C33-13F7-669C65281DC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74458" y="3531296"/>
            <a:ext cx="3781436" cy="2468006"/>
          </a:xfrm>
          <a:prstGeom prst="rect">
            <a:avLst/>
          </a:prstGeom>
        </p:spPr>
      </p:pic>
      <p:pic>
        <p:nvPicPr>
          <p:cNvPr id="11" name="Picture 10">
            <a:extLst>
              <a:ext uri="{FF2B5EF4-FFF2-40B4-BE49-F238E27FC236}">
                <a16:creationId xmlns:a16="http://schemas.microsoft.com/office/drawing/2014/main" id="{7BAAD000-FF74-43D2-2157-E1A68094850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41478" y="1213639"/>
            <a:ext cx="3751298" cy="2448337"/>
          </a:xfrm>
          <a:prstGeom prst="rect">
            <a:avLst/>
          </a:prstGeom>
        </p:spPr>
      </p:pic>
      <p:pic>
        <p:nvPicPr>
          <p:cNvPr id="16" name="Picture 15">
            <a:extLst>
              <a:ext uri="{FF2B5EF4-FFF2-40B4-BE49-F238E27FC236}">
                <a16:creationId xmlns:a16="http://schemas.microsoft.com/office/drawing/2014/main" id="{58059891-E451-A4CB-4BCB-3D9F0C6C6D00}"/>
              </a:ext>
            </a:extLst>
          </p:cNvPr>
          <p:cNvPicPr>
            <a:picLocks noChangeAspect="1"/>
          </p:cNvPicPr>
          <p:nvPr/>
        </p:nvPicPr>
        <p:blipFill>
          <a:blip r:embed="rId5"/>
          <a:stretch>
            <a:fillRect/>
          </a:stretch>
        </p:blipFill>
        <p:spPr>
          <a:xfrm>
            <a:off x="73820" y="6167297"/>
            <a:ext cx="5100638" cy="621506"/>
          </a:xfrm>
          <a:prstGeom prst="rect">
            <a:avLst/>
          </a:prstGeom>
        </p:spPr>
      </p:pic>
    </p:spTree>
    <p:extLst>
      <p:ext uri="{BB962C8B-B14F-4D97-AF65-F5344CB8AC3E}">
        <p14:creationId xmlns:p14="http://schemas.microsoft.com/office/powerpoint/2010/main" val="6047594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28713" y="1411802"/>
            <a:ext cx="9172713" cy="4037427"/>
          </a:xfrm>
        </p:spPr>
        <p:txBody>
          <a:bodyPr>
            <a:noAutofit/>
          </a:bodyPr>
          <a:lstStyle/>
          <a:p>
            <a:pPr algn="just">
              <a:defRPr/>
            </a:pPr>
            <a:r>
              <a:rPr lang="fi-FI" altLang="fi-FI" sz="1500" b="1" dirty="0"/>
              <a:t>Satakunnan teknologiateollisuudessa vuoden 2025 heinä-joulukuu sujui aiempaa myönteisemmin. Kolmannen vuosineljänneksen roima lasku vaihtui kasvuksi viimeisellä vuosineljänneksellä. Suurin tekijä on maakunnassa merkittävän metallien jalostuksen kasvun käynnistyminen etenkin kuparin hinnan nousun myötä. Liikevaihto kohosi jonkin verran metallien jalostuksessa, metallituotteiden valmistuksessa, konepajoilla, elektroniikka- ja sähkötuotteiden valmistuksessa sekä automaatiossa ja robotiikassa. Sen sijaan meriteollisuudessa liikevaihto supistui, mutta todennäköisesti siinä laskutusaikataulut selittävät muutosta, sillä henkilöstömäärä kasvoi selvästi viitaten tuotannon vilkastumiseen. Teknologiateollisuuden viennin arvo aleni heinä-syyskuussa, mutta kohosi selvästi loka-joulukuussa. Henkilöstöä lisättiin jonkin verran koko loppuvuoden ajan, mikä viittaa osaltaan myönteiseen tuotantokehitykseen. Ainoastaan metallien jalostuksessa henkilöstöä vähennettiin hieman. Teknologiateollisuuden kehitys on ollut keskimäärin suotuisampaa kuin teollisuuden keskitason. </a:t>
            </a:r>
          </a:p>
          <a:p>
            <a:pPr algn="just">
              <a:defRPr/>
            </a:pPr>
            <a:r>
              <a:rPr lang="fi-FI" altLang="fi-FI" sz="1500" b="1" dirty="0"/>
              <a:t>Valtakunnallisesti liikevaihdon kehitys oli samansuuntaista kuin Satakunnassa. Suurin ero syntyi metallien jalostuksessa, jossa tuotantorakenteen erojen vuoksi liikevaihto aleni enemmän. Satakunnassa merkittävän kuparin hintakehitys on ollut muita värimetalleja nousujohteisempaa. Vienti kehittyi Satakuntaa paremmin, mutta syynä on erot metallien hintakehityksessä sekä mahdollisesti meriteollisuuden tilausten laskutuksessa.</a:t>
            </a:r>
          </a:p>
          <a:p>
            <a:pPr algn="just">
              <a:defRPr/>
            </a:pPr>
            <a:r>
              <a:rPr lang="fi-FI" altLang="fi-FI" sz="1500" b="1" dirty="0"/>
              <a:t>Teknologiateollisuus ry:n mukaan uusien tilausten arvo oli maassa keskimäärin tammi–maaliskuussa 23 % pienempi kuin edellisellä neljänneksellä mutta 11 % suurempi kuin vuoden 2025 vastaavalla ajanjaksolla. Tilauskannan arvo oli maaliskuun lopussa kaksi prosenttia pienempi kuin joulukuun lopussa mutta 18 % suurempi kuin vuotta aiemmin. Tämän perusteella alan yritysten liikevaihdon arvioidaan kasvavan.</a:t>
            </a:r>
            <a:endParaRPr lang="fi-FI" altLang="fi-FI" sz="1350" b="1" dirty="0"/>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9648" y="636466"/>
            <a:ext cx="8675618"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teknologiateollisuus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EB4FF29E-92E7-447F-4C81-E7CCA6C232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14" name="Picture 13">
            <a:extLst>
              <a:ext uri="{FF2B5EF4-FFF2-40B4-BE49-F238E27FC236}">
                <a16:creationId xmlns:a16="http://schemas.microsoft.com/office/drawing/2014/main" id="{6833896A-27C2-731A-A390-056738679053}"/>
              </a:ext>
            </a:extLst>
          </p:cNvPr>
          <p:cNvPicPr>
            <a:picLocks noChangeAspect="1"/>
          </p:cNvPicPr>
          <p:nvPr/>
        </p:nvPicPr>
        <p:blipFill>
          <a:blip r:embed="rId3"/>
          <a:stretch>
            <a:fillRect/>
          </a:stretch>
        </p:blipFill>
        <p:spPr>
          <a:xfrm>
            <a:off x="251520" y="6110290"/>
            <a:ext cx="6057900" cy="621506"/>
          </a:xfrm>
          <a:prstGeom prst="rect">
            <a:avLst/>
          </a:prstGeom>
        </p:spPr>
      </p:pic>
    </p:spTree>
    <p:extLst>
      <p:ext uri="{BB962C8B-B14F-4D97-AF65-F5344CB8AC3E}">
        <p14:creationId xmlns:p14="http://schemas.microsoft.com/office/powerpoint/2010/main" val="137328927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117</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52044" y="712735"/>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 </a:t>
            </a:r>
          </a:p>
          <a:p>
            <a:r>
              <a:rPr lang="en-GB" altLang="fi-FI" sz="2025" b="1" cap="all" spc="-38" dirty="0" err="1">
                <a:solidFill>
                  <a:srgbClr val="0070C0"/>
                </a:solidFill>
                <a:effectLst>
                  <a:outerShdw blurRad="38100" dist="38100" dir="2700000" algn="tl">
                    <a:srgbClr val="000000">
                      <a:alpha val="43137"/>
                    </a:srgbClr>
                  </a:outerShdw>
                </a:effectLst>
              </a:rPr>
              <a:t>teknologiateollisuus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AC0231E4-BCD3-7A37-C676-3714A6B978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9347" y="971550"/>
            <a:ext cx="1392609" cy="360574"/>
          </a:xfrm>
          <a:prstGeom prst="rect">
            <a:avLst/>
          </a:prstGeom>
        </p:spPr>
      </p:pic>
      <p:sp>
        <p:nvSpPr>
          <p:cNvPr id="11" name="Rectangle 2">
            <a:extLst>
              <a:ext uri="{FF2B5EF4-FFF2-40B4-BE49-F238E27FC236}">
                <a16:creationId xmlns:a16="http://schemas.microsoft.com/office/drawing/2014/main" id="{CFB0453F-67DA-A20B-B3DE-5762A3581619}"/>
              </a:ext>
            </a:extLst>
          </p:cNvPr>
          <p:cNvSpPr>
            <a:spLocks noChangeArrowheads="1"/>
          </p:cNvSpPr>
          <p:nvPr/>
        </p:nvSpPr>
        <p:spPr bwMode="auto">
          <a:xfrm>
            <a:off x="185999" y="1193160"/>
            <a:ext cx="396357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4" name="Rectangle 4">
            <a:extLst>
              <a:ext uri="{FF2B5EF4-FFF2-40B4-BE49-F238E27FC236}">
                <a16:creationId xmlns:a16="http://schemas.microsoft.com/office/drawing/2014/main" id="{77918D03-7D31-2B67-018F-954C20A558C5}"/>
              </a:ext>
            </a:extLst>
          </p:cNvPr>
          <p:cNvSpPr>
            <a:spLocks noChangeArrowheads="1"/>
          </p:cNvSpPr>
          <p:nvPr/>
        </p:nvSpPr>
        <p:spPr bwMode="auto">
          <a:xfrm>
            <a:off x="79978" y="3226008"/>
            <a:ext cx="429080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8" name="Rectangle 6">
            <a:extLst>
              <a:ext uri="{FF2B5EF4-FFF2-40B4-BE49-F238E27FC236}">
                <a16:creationId xmlns:a16="http://schemas.microsoft.com/office/drawing/2014/main" id="{A32958C4-9CBE-CF7F-34A2-623BA2CAA1E9}"/>
              </a:ext>
            </a:extLst>
          </p:cNvPr>
          <p:cNvSpPr>
            <a:spLocks noChangeArrowheads="1"/>
          </p:cNvSpPr>
          <p:nvPr/>
        </p:nvSpPr>
        <p:spPr bwMode="auto">
          <a:xfrm>
            <a:off x="3947120" y="1261823"/>
            <a:ext cx="5784529"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9" name="Rectangle 8">
            <a:extLst>
              <a:ext uri="{FF2B5EF4-FFF2-40B4-BE49-F238E27FC236}">
                <a16:creationId xmlns:a16="http://schemas.microsoft.com/office/drawing/2014/main" id="{7B1EC288-A428-7A33-00CE-40A52E961B95}"/>
              </a:ext>
            </a:extLst>
          </p:cNvPr>
          <p:cNvSpPr>
            <a:spLocks noChangeArrowheads="1"/>
          </p:cNvSpPr>
          <p:nvPr/>
        </p:nvSpPr>
        <p:spPr bwMode="auto">
          <a:xfrm>
            <a:off x="4345780" y="3554199"/>
            <a:ext cx="3547229"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C0F29DAB-1C39-5645-8053-ECD31B050DF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12914" y="1411155"/>
            <a:ext cx="3478037" cy="2269989"/>
          </a:xfrm>
          <a:prstGeom prst="rect">
            <a:avLst/>
          </a:prstGeom>
        </p:spPr>
      </p:pic>
      <p:pic>
        <p:nvPicPr>
          <p:cNvPr id="15" name="Picture 14">
            <a:extLst>
              <a:ext uri="{FF2B5EF4-FFF2-40B4-BE49-F238E27FC236}">
                <a16:creationId xmlns:a16="http://schemas.microsoft.com/office/drawing/2014/main" id="{026F08AB-901A-73EB-6FD6-FB53C2F86AB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4606" y="3693111"/>
            <a:ext cx="3594653" cy="2346100"/>
          </a:xfrm>
          <a:prstGeom prst="rect">
            <a:avLst/>
          </a:prstGeom>
        </p:spPr>
      </p:pic>
      <p:pic>
        <p:nvPicPr>
          <p:cNvPr id="16" name="Picture 15">
            <a:extLst>
              <a:ext uri="{FF2B5EF4-FFF2-40B4-BE49-F238E27FC236}">
                <a16:creationId xmlns:a16="http://schemas.microsoft.com/office/drawing/2014/main" id="{0CD982DA-D40C-60D2-2799-BDEF6586C1B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741614" y="1443533"/>
            <a:ext cx="3496437" cy="2281998"/>
          </a:xfrm>
          <a:prstGeom prst="rect">
            <a:avLst/>
          </a:prstGeom>
        </p:spPr>
      </p:pic>
      <p:pic>
        <p:nvPicPr>
          <p:cNvPr id="17" name="Picture 16">
            <a:extLst>
              <a:ext uri="{FF2B5EF4-FFF2-40B4-BE49-F238E27FC236}">
                <a16:creationId xmlns:a16="http://schemas.microsoft.com/office/drawing/2014/main" id="{2EE16A71-7A4F-8082-F6F1-88795A9F4E6C}"/>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708607" y="3594588"/>
            <a:ext cx="3679076" cy="2401200"/>
          </a:xfrm>
          <a:prstGeom prst="rect">
            <a:avLst/>
          </a:prstGeom>
        </p:spPr>
      </p:pic>
    </p:spTree>
    <p:extLst>
      <p:ext uri="{BB962C8B-B14F-4D97-AF65-F5344CB8AC3E}">
        <p14:creationId xmlns:p14="http://schemas.microsoft.com/office/powerpoint/2010/main" val="32726786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51158" y="1422224"/>
            <a:ext cx="5351101" cy="3577223"/>
          </a:xfrm>
        </p:spPr>
        <p:txBody>
          <a:bodyPr>
            <a:noAutofit/>
          </a:bodyPr>
          <a:lstStyle/>
          <a:p>
            <a:pPr algn="just">
              <a:defRPr/>
            </a:pPr>
            <a:r>
              <a:rPr lang="fi-FI" altLang="fi-FI" sz="1500" b="1" dirty="0"/>
              <a:t>Metallien jalostuksen liikevaihto alkoi kasvaa vuoden 2025 loka-joulukuussa Satakunnassa. Taustalla vaikuttaa tuottajahintojen vaihtelut, jotka ovat seurausta muutoksista yleisessä talouskehityksessä. Valtakunnallisestikin alan liikevaihto kehittyi samansuuntaisesti kuin Satakunnassa, mutta vuoden lopun nousu jäi selvästi niukemmaksi, sillä tuottajahinnat ovat olleet yhä laskussa. Satakunnassa kasvun taustalla vaikuttaa kuparin vahva hinnan nousu. Sen sijaan nikkelin hintakehitys on ollut vaisumpaa. Yrityskohtaisesti tilanne toki vaihtelee. Henkilöstömäärä laski silti vähän Satakunnassa liikevaihdon kasvusta huolimatta. </a:t>
            </a:r>
          </a:p>
          <a:p>
            <a:pPr algn="just">
              <a:defRPr/>
            </a:pPr>
            <a:r>
              <a:rPr lang="fi-FI" altLang="fi-FI" sz="1500" b="1" dirty="0"/>
              <a:t>Teknologiateollisuus ry:n mukaan toimialan yhteenlaskettu tuotannon määrä (liikevaihto deflatoituna tuottajahintojen muutoksella) oli koko maassa keskimäärin viime vuoden tammi–marraskuussa kaksi prosenttia pienempi kuin vuoden 2024 vastaavalla ajanjaksolla. Vuoden 2026 tammi-helmikuussa tuotanto pysyi ennallaan vuodentakaiseen aikaan verrattuna. Henkilöstömäärä aleni Suomessa 0,7 % viime vuonna.</a:t>
            </a: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118</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62052" y="36486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3143" y="717952"/>
            <a:ext cx="8939166" cy="97472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Metallien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jalostus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B32E6749-830B-FAD3-D4DA-DFB0A92A8C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248" y="923676"/>
            <a:ext cx="1392609" cy="360574"/>
          </a:xfrm>
          <a:prstGeom prst="rect">
            <a:avLst/>
          </a:prstGeom>
        </p:spPr>
      </p:pic>
      <p:pic>
        <p:nvPicPr>
          <p:cNvPr id="16" name="Picture 15">
            <a:extLst>
              <a:ext uri="{FF2B5EF4-FFF2-40B4-BE49-F238E27FC236}">
                <a16:creationId xmlns:a16="http://schemas.microsoft.com/office/drawing/2014/main" id="{7569750D-7FEB-2A7C-BA34-5AF03E66C97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384293" y="1308326"/>
            <a:ext cx="3475484" cy="2268323"/>
          </a:xfrm>
          <a:prstGeom prst="rect">
            <a:avLst/>
          </a:prstGeom>
        </p:spPr>
      </p:pic>
      <p:pic>
        <p:nvPicPr>
          <p:cNvPr id="19" name="Picture 18">
            <a:extLst>
              <a:ext uri="{FF2B5EF4-FFF2-40B4-BE49-F238E27FC236}">
                <a16:creationId xmlns:a16="http://schemas.microsoft.com/office/drawing/2014/main" id="{415C64B2-44B7-CA7E-CA07-539BCB93225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74170" y="3484336"/>
            <a:ext cx="3867192" cy="2523977"/>
          </a:xfrm>
          <a:prstGeom prst="rect">
            <a:avLst/>
          </a:prstGeom>
        </p:spPr>
      </p:pic>
      <p:pic>
        <p:nvPicPr>
          <p:cNvPr id="14" name="Picture 13">
            <a:extLst>
              <a:ext uri="{FF2B5EF4-FFF2-40B4-BE49-F238E27FC236}">
                <a16:creationId xmlns:a16="http://schemas.microsoft.com/office/drawing/2014/main" id="{FC3B26BE-0F10-4AA9-A818-DEC4057FCDA4}"/>
              </a:ext>
            </a:extLst>
          </p:cNvPr>
          <p:cNvPicPr>
            <a:picLocks noChangeAspect="1"/>
          </p:cNvPicPr>
          <p:nvPr/>
        </p:nvPicPr>
        <p:blipFill>
          <a:blip r:embed="rId5"/>
          <a:stretch>
            <a:fillRect/>
          </a:stretch>
        </p:blipFill>
        <p:spPr>
          <a:xfrm>
            <a:off x="158011" y="6008522"/>
            <a:ext cx="5100638" cy="621506"/>
          </a:xfrm>
          <a:prstGeom prst="rect">
            <a:avLst/>
          </a:prstGeom>
        </p:spPr>
      </p:pic>
    </p:spTree>
    <p:extLst>
      <p:ext uri="{BB962C8B-B14F-4D97-AF65-F5344CB8AC3E}">
        <p14:creationId xmlns:p14="http://schemas.microsoft.com/office/powerpoint/2010/main" val="311078197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25277" y="787215"/>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endParaRPr lang="en-GB" altLang="fi-FI" sz="2025" b="1" cap="all" spc="-38" dirty="0">
              <a:solidFill>
                <a:srgbClr val="0070C0"/>
              </a:solidFill>
              <a:effectLst>
                <a:outerShdw blurRad="38100" dist="38100" dir="2700000" algn="tl">
                  <a:srgbClr val="000000">
                    <a:alpha val="43137"/>
                  </a:srgbClr>
                </a:outerShdw>
              </a:effectLst>
            </a:endParaRPr>
          </a:p>
          <a:p>
            <a:r>
              <a:rPr lang="en-GB" altLang="fi-FI" sz="2025" b="1" cap="all" spc="-38" dirty="0" err="1">
                <a:solidFill>
                  <a:srgbClr val="0070C0"/>
                </a:solidFill>
                <a:effectLst>
                  <a:outerShdw blurRad="38100" dist="38100" dir="2700000" algn="tl">
                    <a:srgbClr val="000000">
                      <a:alpha val="43137"/>
                    </a:srgbClr>
                  </a:outerShdw>
                </a:effectLst>
              </a:rPr>
              <a:t>Metallituotteiden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valmistus</a:t>
            </a:r>
            <a:endParaRPr lang="en-US" altLang="fi-FI" sz="2025" b="1" cap="all" spc="-38" dirty="0">
              <a:solidFill>
                <a:srgbClr val="0070C0"/>
              </a:solidFill>
              <a:effectLst>
                <a:outerShdw blurRad="38100" dist="38100" dir="2700000" algn="tl">
                  <a:srgbClr val="000000">
                    <a:alpha val="43137"/>
                  </a:srgbClr>
                </a:outerShdw>
              </a:effectLst>
            </a:endParaRPr>
          </a:p>
        </p:txBody>
      </p:sp>
      <p:sp>
        <p:nvSpPr>
          <p:cNvPr id="47" name="Content Placeholder 1">
            <a:extLst>
              <a:ext uri="{FF2B5EF4-FFF2-40B4-BE49-F238E27FC236}">
                <a16:creationId xmlns:a16="http://schemas.microsoft.com/office/drawing/2014/main" id="{934F6862-B3BF-40CB-9056-8262B9586CC5}"/>
              </a:ext>
            </a:extLst>
          </p:cNvPr>
          <p:cNvSpPr txBox="1">
            <a:spLocks/>
          </p:cNvSpPr>
          <p:nvPr/>
        </p:nvSpPr>
        <p:spPr>
          <a:xfrm>
            <a:off x="225278" y="1585293"/>
            <a:ext cx="5293032" cy="357085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fi-FI" altLang="fi-FI" sz="1050" b="1" dirty="0"/>
          </a:p>
        </p:txBody>
      </p:sp>
      <p:sp>
        <p:nvSpPr>
          <p:cNvPr id="48" name="Content Placeholder 1">
            <a:extLst>
              <a:ext uri="{FF2B5EF4-FFF2-40B4-BE49-F238E27FC236}">
                <a16:creationId xmlns:a16="http://schemas.microsoft.com/office/drawing/2014/main" id="{F34CC473-4C4F-4734-92AD-FBB06F09F4F1}"/>
              </a:ext>
            </a:extLst>
          </p:cNvPr>
          <p:cNvSpPr txBox="1">
            <a:spLocks/>
          </p:cNvSpPr>
          <p:nvPr/>
        </p:nvSpPr>
        <p:spPr>
          <a:xfrm>
            <a:off x="-9711" y="1585292"/>
            <a:ext cx="5540546" cy="351906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350" b="1" dirty="0"/>
              <a:t>Metallituotteiden valmistuksen liikevaihto kasvoi hieman koko vuoden 2025 heinä-joulukuun ajan Satakunnassa. Valtakunnallisesti liikevaihto kääntyi nousuun aivan loppuvuodesta 2025. Myös tuottajahinnat ovat kääntyneet loivaan kasvuun. Satakunnassa henkilöstöäkin lisättiin hieman.  </a:t>
            </a:r>
          </a:p>
          <a:p>
            <a:r>
              <a:rPr lang="fi-FI" altLang="fi-FI" sz="1350" b="1" dirty="0"/>
              <a:t>Teknologiateollisuus ry:n mukaan maamme kone- ja metallituote-teollisuuden yritysten saamien uusien tilausten arvo oli tammi–maaliskuussa 25 % pienempi kuin edellisellä neljänneksellä. Vuoden 2025 vastaavaan ajanjaksoon verrattuna saatujen uusien tilausten arvo nousi 22 %. Suurta pudotusta tilauskertymässä selittävät edelliselle neljännekselle osuneet, arvoltaan merkittävät meriteollisuuden tilaukset. Viime vuoden kolmen ensimmäisen vuosineljänneksen tilauskertymään verrattuna tammi–maaliskuun tilauskertymää voi kuvata kohtalaiseksi. </a:t>
            </a:r>
          </a:p>
          <a:p>
            <a:r>
              <a:rPr lang="fi-FI" altLang="fi-FI" sz="1350" b="1" dirty="0"/>
              <a:t>Tilauskannan arvo oli maaliskuun lopussa samalla tasolla kuin joulukuun lopussa mutta 21 prosenttia suurempi kuin vuoden 2025 maaliskuussa. Vuodenvaihteen ympäryksen tilauskehityksen perusteella kone- ja metallituoteteollisuuden yritysten liikevaihdon arvioidaan kääntyvän nousuun kuluvan vuoden aikana.</a:t>
            </a:r>
          </a:p>
        </p:txBody>
      </p:sp>
      <p:pic>
        <p:nvPicPr>
          <p:cNvPr id="6" name="Kuva 8" descr="Kuva, joka sisältää kohteen teksti, merkki, clipart-kuva&#10;&#10;Kuvaus luotu automaattisesti">
            <a:extLst>
              <a:ext uri="{FF2B5EF4-FFF2-40B4-BE49-F238E27FC236}">
                <a16:creationId xmlns:a16="http://schemas.microsoft.com/office/drawing/2014/main" id="{7B7FB0D4-DD78-5B45-D98E-81C4034F51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9872" y="1013693"/>
            <a:ext cx="1392609" cy="360574"/>
          </a:xfrm>
          <a:prstGeom prst="rect">
            <a:avLst/>
          </a:prstGeom>
        </p:spPr>
      </p:pic>
      <p:pic>
        <p:nvPicPr>
          <p:cNvPr id="14" name="Picture 13">
            <a:extLst>
              <a:ext uri="{FF2B5EF4-FFF2-40B4-BE49-F238E27FC236}">
                <a16:creationId xmlns:a16="http://schemas.microsoft.com/office/drawing/2014/main" id="{07457160-2374-9F6C-2EF6-ACC8CB1BAF5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543361" y="1396116"/>
            <a:ext cx="3410580" cy="2225963"/>
          </a:xfrm>
          <a:prstGeom prst="rect">
            <a:avLst/>
          </a:prstGeom>
        </p:spPr>
      </p:pic>
      <p:pic>
        <p:nvPicPr>
          <p:cNvPr id="15" name="Picture 14">
            <a:extLst>
              <a:ext uri="{FF2B5EF4-FFF2-40B4-BE49-F238E27FC236}">
                <a16:creationId xmlns:a16="http://schemas.microsoft.com/office/drawing/2014/main" id="{57213383-6679-25D2-AAB9-516BA5FA7C7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591517" y="3678839"/>
            <a:ext cx="3344461" cy="2182808"/>
          </a:xfrm>
          <a:prstGeom prst="rect">
            <a:avLst/>
          </a:prstGeom>
        </p:spPr>
      </p:pic>
      <p:pic>
        <p:nvPicPr>
          <p:cNvPr id="17" name="Picture 16">
            <a:extLst>
              <a:ext uri="{FF2B5EF4-FFF2-40B4-BE49-F238E27FC236}">
                <a16:creationId xmlns:a16="http://schemas.microsoft.com/office/drawing/2014/main" id="{76732428-2267-7558-C537-89E83A53D931}"/>
              </a:ext>
            </a:extLst>
          </p:cNvPr>
          <p:cNvPicPr>
            <a:picLocks noChangeAspect="1"/>
          </p:cNvPicPr>
          <p:nvPr/>
        </p:nvPicPr>
        <p:blipFill>
          <a:blip r:embed="rId5"/>
          <a:stretch>
            <a:fillRect/>
          </a:stretch>
        </p:blipFill>
        <p:spPr>
          <a:xfrm>
            <a:off x="107504" y="5521909"/>
            <a:ext cx="5100638" cy="621506"/>
          </a:xfrm>
          <a:prstGeom prst="rect">
            <a:avLst/>
          </a:prstGeom>
        </p:spPr>
      </p:pic>
    </p:spTree>
    <p:extLst>
      <p:ext uri="{BB962C8B-B14F-4D97-AF65-F5344CB8AC3E}">
        <p14:creationId xmlns:p14="http://schemas.microsoft.com/office/powerpoint/2010/main" val="564204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2A9D-6BD2-18E7-0EDB-36511534A134}"/>
            </a:ext>
          </a:extLst>
        </p:cNvPr>
        <p:cNvGrpSpPr/>
        <p:nvPr/>
      </p:nvGrpSpPr>
      <p:grpSpPr>
        <a:xfrm>
          <a:off x="0" y="0"/>
          <a:ext cx="0" cy="0"/>
          <a:chOff x="0" y="0"/>
          <a:chExt cx="0" cy="0"/>
        </a:xfrm>
      </p:grpSpPr>
      <p:sp>
        <p:nvSpPr>
          <p:cNvPr id="6148" name="Dian numeron paikkamerkki 3">
            <a:extLst>
              <a:ext uri="{FF2B5EF4-FFF2-40B4-BE49-F238E27FC236}">
                <a16:creationId xmlns:a16="http://schemas.microsoft.com/office/drawing/2014/main" id="{9E0788A1-6C24-683A-F5E7-2AF44E2D271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12</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94D6FE2F-50E6-B02F-B75E-7B717A5289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3" y="6356350"/>
            <a:ext cx="1856812" cy="480765"/>
          </a:xfrm>
          <a:prstGeom prst="rect">
            <a:avLst/>
          </a:prstGeom>
        </p:spPr>
      </p:pic>
      <p:sp>
        <p:nvSpPr>
          <p:cNvPr id="6" name="Otsikko 1">
            <a:extLst>
              <a:ext uri="{FF2B5EF4-FFF2-40B4-BE49-F238E27FC236}">
                <a16:creationId xmlns:a16="http://schemas.microsoft.com/office/drawing/2014/main" id="{8FB6C738-525C-3919-BD96-041D8D8812E5}"/>
              </a:ext>
            </a:extLst>
          </p:cNvPr>
          <p:cNvSpPr txBox="1">
            <a:spLocks/>
          </p:cNvSpPr>
          <p:nvPr/>
        </p:nvSpPr>
        <p:spPr bwMode="auto">
          <a:xfrm>
            <a:off x="2012548" y="12863"/>
            <a:ext cx="6375876" cy="480766"/>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b="1">
                <a:solidFill>
                  <a:schemeClr val="tx2"/>
                </a:solidFill>
              </a:rPr>
              <a:t>Väestörakenne</a:t>
            </a:r>
            <a:endParaRPr lang="fi-FI" dirty="0"/>
          </a:p>
        </p:txBody>
      </p:sp>
      <p:pic>
        <p:nvPicPr>
          <p:cNvPr id="8" name="Picture 7">
            <a:extLst>
              <a:ext uri="{FF2B5EF4-FFF2-40B4-BE49-F238E27FC236}">
                <a16:creationId xmlns:a16="http://schemas.microsoft.com/office/drawing/2014/main" id="{51BEF503-8C3A-B351-597A-BD1593266EB0}"/>
              </a:ext>
            </a:extLst>
          </p:cNvPr>
          <p:cNvPicPr>
            <a:picLocks noChangeAspect="1"/>
          </p:cNvPicPr>
          <p:nvPr/>
        </p:nvPicPr>
        <p:blipFill>
          <a:blip r:embed="rId4"/>
          <a:stretch>
            <a:fillRect/>
          </a:stretch>
        </p:blipFill>
        <p:spPr>
          <a:xfrm>
            <a:off x="2012548" y="489716"/>
            <a:ext cx="6375876" cy="6368445"/>
          </a:xfrm>
          <a:prstGeom prst="rect">
            <a:avLst/>
          </a:prstGeom>
        </p:spPr>
      </p:pic>
    </p:spTree>
    <p:extLst>
      <p:ext uri="{BB962C8B-B14F-4D97-AF65-F5344CB8AC3E}">
        <p14:creationId xmlns:p14="http://schemas.microsoft.com/office/powerpoint/2010/main" val="102013536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1"/>
          <p:cNvSpPr>
            <a:spLocks noGrp="1"/>
          </p:cNvSpPr>
          <p:nvPr>
            <p:ph sz="half" idx="2"/>
          </p:nvPr>
        </p:nvSpPr>
        <p:spPr>
          <a:xfrm>
            <a:off x="0" y="1708107"/>
            <a:ext cx="5370681" cy="2825045"/>
          </a:xfrm>
        </p:spPr>
        <p:txBody>
          <a:bodyPr>
            <a:noAutofit/>
          </a:bodyPr>
          <a:lstStyle/>
          <a:p>
            <a:pPr algn="just">
              <a:defRPr/>
            </a:pPr>
            <a:r>
              <a:rPr lang="fi-FI" altLang="fi-FI" sz="1500" b="1" dirty="0"/>
              <a:t>Satakunnan koneiden ja laitteiden valmistus kärsi merkittävästi koronakriisistä ja alan tilanne oli Satakunnassa haastava, sillä jokunen merkittävä valmistaja oli kohdannut kysyntähäiriöitä. Käänne tapahtui vuoden 2025 alussa. Etenkin loka-joulukuussa liikevaihto on kohonnut huomattavasti. Sen sijaan syyskesä jäi heikoksi. Liikevaihdon taso jää silti yhä alle vuoden 2014 huipputason reaalisesti, eli alan tuotannossa on elpymisvaraa edelleen. Henkilöstöäkin lisättiin loppuvuonna, joten sekin on merkki alan noususta.</a:t>
            </a:r>
          </a:p>
          <a:p>
            <a:pPr algn="just">
              <a:defRPr/>
            </a:pPr>
            <a:r>
              <a:rPr lang="fi-FI" altLang="fi-FI" sz="1500" b="1" dirty="0"/>
              <a:t>Koko maassa keskimäärin koronakriisi piti liikevaihdon tiukassa laskussa vuoden 2021 kevääseen saakka, jolloin monen muun alan tavoin rivakka elpyminen käynnistyi. Ripeää kasvua riitti vain vuoden 2023 loppuun saakka, sillä alkuvuodesta 2024 liikevaihto alkoi supistua. Käänne näyttäisi tapahtuneen vuoden 2025 heinä-syyskuussa, jonka jälkeen liikevaihdon kasvu on voimistunut. Nousua selittää osaltaan voimakas tuottajahintojen kasvu. </a:t>
            </a:r>
          </a:p>
        </p:txBody>
      </p:sp>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120</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0" name="Rectangle 30"/>
          <p:cNvSpPr>
            <a:spLocks noChangeArrowheads="1"/>
          </p:cNvSpPr>
          <p:nvPr/>
        </p:nvSpPr>
        <p:spPr bwMode="auto">
          <a:xfrm>
            <a:off x="1563292" y="1490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15808" y="844982"/>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endParaRPr lang="en-GB" altLang="fi-FI" sz="2025" b="1" cap="all" spc="-38" dirty="0">
              <a:solidFill>
                <a:srgbClr val="0070C0"/>
              </a:solidFill>
              <a:effectLst>
                <a:outerShdw blurRad="38100" dist="38100" dir="2700000" algn="tl">
                  <a:srgbClr val="000000">
                    <a:alpha val="43137"/>
                  </a:srgbClr>
                </a:outerShdw>
              </a:effectLst>
            </a:endParaRPr>
          </a:p>
          <a:p>
            <a:r>
              <a:rPr lang="en-GB" altLang="fi-FI" sz="2025" b="1" cap="all" spc="-38" dirty="0" err="1">
                <a:solidFill>
                  <a:srgbClr val="0070C0"/>
                </a:solidFill>
                <a:effectLst>
                  <a:outerShdw blurRad="38100" dist="38100" dir="2700000" algn="tl">
                    <a:srgbClr val="000000">
                      <a:alpha val="43137"/>
                    </a:srgbClr>
                  </a:outerShdw>
                </a:effectLst>
              </a:rPr>
              <a:t>Koneiden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ja</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laitteiden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valmistus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6" name="Kuva 8" descr="Kuva, joka sisältää kohteen teksti, merkki, clipart-kuva&#10;&#10;Kuvaus luotu automaattisesti">
            <a:extLst>
              <a:ext uri="{FF2B5EF4-FFF2-40B4-BE49-F238E27FC236}">
                <a16:creationId xmlns:a16="http://schemas.microsoft.com/office/drawing/2014/main" id="{19EA7BC5-EA07-E78F-39D0-33AF08738D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1022266"/>
            <a:ext cx="1392609" cy="360574"/>
          </a:xfrm>
          <a:prstGeom prst="rect">
            <a:avLst/>
          </a:prstGeom>
        </p:spPr>
      </p:pic>
      <p:sp>
        <p:nvSpPr>
          <p:cNvPr id="9" name="Rectangle 2">
            <a:extLst>
              <a:ext uri="{FF2B5EF4-FFF2-40B4-BE49-F238E27FC236}">
                <a16:creationId xmlns:a16="http://schemas.microsoft.com/office/drawing/2014/main" id="{6C593545-94FA-BA46-430A-7605B514E755}"/>
              </a:ext>
            </a:extLst>
          </p:cNvPr>
          <p:cNvSpPr>
            <a:spLocks noChangeArrowheads="1"/>
          </p:cNvSpPr>
          <p:nvPr/>
        </p:nvSpPr>
        <p:spPr bwMode="auto">
          <a:xfrm>
            <a:off x="5259682" y="943047"/>
            <a:ext cx="5030105"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B2D13940-C07D-BC26-8214-90C8B9FA45D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364116" y="1331960"/>
            <a:ext cx="3587260" cy="2341275"/>
          </a:xfrm>
          <a:prstGeom prst="rect">
            <a:avLst/>
          </a:prstGeom>
        </p:spPr>
      </p:pic>
      <p:pic>
        <p:nvPicPr>
          <p:cNvPr id="14" name="Picture 13">
            <a:extLst>
              <a:ext uri="{FF2B5EF4-FFF2-40B4-BE49-F238E27FC236}">
                <a16:creationId xmlns:a16="http://schemas.microsoft.com/office/drawing/2014/main" id="{0D7BA9F6-65B7-1BF3-093F-674F08A523D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363404" y="3623146"/>
            <a:ext cx="3545824" cy="2314231"/>
          </a:xfrm>
          <a:prstGeom prst="rect">
            <a:avLst/>
          </a:prstGeom>
        </p:spPr>
      </p:pic>
      <p:pic>
        <p:nvPicPr>
          <p:cNvPr id="17" name="Picture 16">
            <a:extLst>
              <a:ext uri="{FF2B5EF4-FFF2-40B4-BE49-F238E27FC236}">
                <a16:creationId xmlns:a16="http://schemas.microsoft.com/office/drawing/2014/main" id="{E6C09BE2-1655-E004-486F-F9475A242516}"/>
              </a:ext>
            </a:extLst>
          </p:cNvPr>
          <p:cNvPicPr>
            <a:picLocks noChangeAspect="1"/>
          </p:cNvPicPr>
          <p:nvPr/>
        </p:nvPicPr>
        <p:blipFill>
          <a:blip r:embed="rId5"/>
          <a:stretch>
            <a:fillRect/>
          </a:stretch>
        </p:blipFill>
        <p:spPr>
          <a:xfrm>
            <a:off x="72540" y="5907786"/>
            <a:ext cx="5100638" cy="621506"/>
          </a:xfrm>
          <a:prstGeom prst="rect">
            <a:avLst/>
          </a:prstGeom>
        </p:spPr>
      </p:pic>
    </p:spTree>
    <p:extLst>
      <p:ext uri="{BB962C8B-B14F-4D97-AF65-F5344CB8AC3E}">
        <p14:creationId xmlns:p14="http://schemas.microsoft.com/office/powerpoint/2010/main" val="8499989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121</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90642" y="844737"/>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Elektroniikka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sähkötuotteiden</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valmistus</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0859" y="1570879"/>
            <a:ext cx="5530784" cy="354173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defRPr/>
            </a:pPr>
            <a:r>
              <a:rPr lang="fi-FI" altLang="fi-FI" sz="1200" b="1" dirty="0"/>
              <a:t>Elektroniikka- ja sähkötuotteiden valmistuksen liikevaihto kohosi jälleen Satakunnassa vuoden 2025 heinä-joulukuussa. Maassa keskimäärin liikevaihto kasvoi vain hieman, sillä tuottajahinnat ovat nousseet erittäin maltillisesti. Satakunnassa pitkän ajan kasvuun vaikuttaa se, että osa automaatio- ja robotiikka-alan yrityksistä sijoittuu tälle toimialalle ja niiden kasvu on ollut ajoittain hyvinkin ripeää. Siksi myös henkilöstömäärä on kasvanut teollisuudenaloista nopeimmin viimeisten 10 vuoden aikana. </a:t>
            </a:r>
          </a:p>
          <a:p>
            <a:pPr algn="just">
              <a:lnSpc>
                <a:spcPct val="100000"/>
              </a:lnSpc>
              <a:defRPr/>
            </a:pPr>
            <a:r>
              <a:rPr lang="fi-FI" altLang="fi-FI" sz="1200" b="1" dirty="0"/>
              <a:t>Teknologiateollisuus ry:n mukaan Suomessa keskimäärin sekä uusien tilausten että tilauskannan arvo laskivat vuoden 2026 tammi–maaliskuussa edelliseen neljännekseen verrattuna. Alalle ovat viime vuosina olleet tyypillisiä voimakkaat tilausvaihtelut vuosineljännesten välillä.</a:t>
            </a:r>
          </a:p>
          <a:p>
            <a:pPr algn="just">
              <a:lnSpc>
                <a:spcPct val="100000"/>
              </a:lnSpc>
              <a:defRPr/>
            </a:pPr>
            <a:r>
              <a:rPr lang="fi-FI" altLang="fi-FI" sz="1200" b="1" dirty="0"/>
              <a:t>Uusia tilauksia saatiin tammi–maaliskuussa euroina 21 prosenttia vähemmän kuin loka–joulukuussa, mutta suunnilleen saman verran kuin vastaavalla ajanjaksolla vuonna 2025.</a:t>
            </a:r>
          </a:p>
          <a:p>
            <a:pPr algn="just">
              <a:lnSpc>
                <a:spcPct val="100000"/>
              </a:lnSpc>
              <a:defRPr/>
            </a:pPr>
            <a:r>
              <a:rPr lang="fi-FI" altLang="fi-FI" sz="1200" b="1" dirty="0"/>
              <a:t>Tilauskannan arvo oli maaliskuun lopussa kahdeksan prosenttia pienempi kuin joulukuun lopussa mutta 18 prosenttia suurempi kuin vuoden 2025 maaliskuussa.</a:t>
            </a:r>
          </a:p>
          <a:p>
            <a:pPr algn="just">
              <a:lnSpc>
                <a:spcPct val="100000"/>
              </a:lnSpc>
              <a:defRPr/>
            </a:pPr>
            <a:r>
              <a:rPr lang="fi-FI" altLang="fi-FI" sz="1200" b="1" dirty="0"/>
              <a:t>Vuodenvaihteen ympäryksen tilauskehityksen perusteella elektroniikka- ja sähköteollisuuden yritysten liikevaihdon arvioidaan kasvavan vuoden 2026 aikana.</a:t>
            </a:r>
          </a:p>
        </p:txBody>
      </p:sp>
      <p:pic>
        <p:nvPicPr>
          <p:cNvPr id="6" name="Kuva 8" descr="Kuva, joka sisältää kohteen teksti, merkki, clipart-kuva&#10;&#10;Kuvaus luotu automaattisesti">
            <a:extLst>
              <a:ext uri="{FF2B5EF4-FFF2-40B4-BE49-F238E27FC236}">
                <a16:creationId xmlns:a16="http://schemas.microsoft.com/office/drawing/2014/main" id="{979C35E0-6942-8F48-A798-519A6BD8E4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1044063"/>
            <a:ext cx="1392609" cy="360574"/>
          </a:xfrm>
          <a:prstGeom prst="rect">
            <a:avLst/>
          </a:prstGeom>
        </p:spPr>
      </p:pic>
      <p:sp>
        <p:nvSpPr>
          <p:cNvPr id="9" name="Rectangle 2">
            <a:extLst>
              <a:ext uri="{FF2B5EF4-FFF2-40B4-BE49-F238E27FC236}">
                <a16:creationId xmlns:a16="http://schemas.microsoft.com/office/drawing/2014/main" id="{F69F2F40-0CAC-3F14-0DCA-A222AF154F79}"/>
              </a:ext>
            </a:extLst>
          </p:cNvPr>
          <p:cNvSpPr>
            <a:spLocks noChangeArrowheads="1"/>
          </p:cNvSpPr>
          <p:nvPr/>
        </p:nvSpPr>
        <p:spPr bwMode="auto">
          <a:xfrm>
            <a:off x="5540892" y="1097546"/>
            <a:ext cx="4612081"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5" name="Rectangle 4">
            <a:extLst>
              <a:ext uri="{FF2B5EF4-FFF2-40B4-BE49-F238E27FC236}">
                <a16:creationId xmlns:a16="http://schemas.microsoft.com/office/drawing/2014/main" id="{CE85E03B-E61A-E288-8330-49FD4517558C}"/>
              </a:ext>
            </a:extLst>
          </p:cNvPr>
          <p:cNvSpPr>
            <a:spLocks noChangeArrowheads="1"/>
          </p:cNvSpPr>
          <p:nvPr/>
        </p:nvSpPr>
        <p:spPr bwMode="auto">
          <a:xfrm>
            <a:off x="5563119" y="3196369"/>
            <a:ext cx="3590245"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271A87F3-17D0-ACB2-8B3B-9E60D480D4E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509926" y="1354351"/>
            <a:ext cx="3421543" cy="2233118"/>
          </a:xfrm>
          <a:prstGeom prst="rect">
            <a:avLst/>
          </a:prstGeom>
        </p:spPr>
      </p:pic>
      <p:pic>
        <p:nvPicPr>
          <p:cNvPr id="18" name="Picture 17">
            <a:extLst>
              <a:ext uri="{FF2B5EF4-FFF2-40B4-BE49-F238E27FC236}">
                <a16:creationId xmlns:a16="http://schemas.microsoft.com/office/drawing/2014/main" id="{50D86D86-9585-5035-A5AB-ECA7DCFA595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429894" y="3663309"/>
            <a:ext cx="3482721" cy="2273046"/>
          </a:xfrm>
          <a:prstGeom prst="rect">
            <a:avLst/>
          </a:prstGeom>
        </p:spPr>
      </p:pic>
      <p:pic>
        <p:nvPicPr>
          <p:cNvPr id="17" name="Picture 16">
            <a:extLst>
              <a:ext uri="{FF2B5EF4-FFF2-40B4-BE49-F238E27FC236}">
                <a16:creationId xmlns:a16="http://schemas.microsoft.com/office/drawing/2014/main" id="{76D9BC10-FAFD-90B8-E610-4A345F7AA652}"/>
              </a:ext>
            </a:extLst>
          </p:cNvPr>
          <p:cNvPicPr>
            <a:picLocks noChangeAspect="1"/>
          </p:cNvPicPr>
          <p:nvPr/>
        </p:nvPicPr>
        <p:blipFill>
          <a:blip r:embed="rId5"/>
          <a:stretch>
            <a:fillRect/>
          </a:stretch>
        </p:blipFill>
        <p:spPr>
          <a:xfrm>
            <a:off x="188441" y="5949435"/>
            <a:ext cx="5100638" cy="621506"/>
          </a:xfrm>
          <a:prstGeom prst="rect">
            <a:avLst/>
          </a:prstGeom>
        </p:spPr>
      </p:pic>
    </p:spTree>
    <p:extLst>
      <p:ext uri="{BB962C8B-B14F-4D97-AF65-F5344CB8AC3E}">
        <p14:creationId xmlns:p14="http://schemas.microsoft.com/office/powerpoint/2010/main" val="25232573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122</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88452" y="793632"/>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Automaatio</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robotiikka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robocoast</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16725" y="1630256"/>
            <a:ext cx="5002016" cy="328491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350" b="1" dirty="0"/>
              <a:t>Satakunnan automaatio- ja robotiikkaklusteriin (ml. tekoäly) luetaan yli sata yritystä ja organisaatiota. Tähän tarkasteluun on valittu tilastoinnin luotettavuuden varmistamiseksi viitisenkymmentä ydinorganisaatiota, joiden toiminnasta suurin osa lukeutuu alaan. </a:t>
            </a:r>
          </a:p>
          <a:p>
            <a:pPr algn="just">
              <a:defRPr/>
            </a:pPr>
            <a:r>
              <a:rPr lang="fi-FI" altLang="fi-FI" sz="1350" b="1" dirty="0"/>
              <a:t>Automaatio- ja robotiikka-alan yritysten liikevaihto aleni vuoden 2025 heinä-syyskuussa. Loka-joulukuussa liikevaihto kohosi huomattavasti. Alalle tyypillisiin vuosineljännesten välisiin suuriin eroihin syynä saattaa olla ainakin osin tilausten laskutusaikataulut. Henkilöstömäärä pysyi käytännössä ennallaan loppuvuoden 2025 aikana. Tämä viittaa tuotannon muutosten olevan huomattavasti vähäisempiä kuin liikevaihdon kehityksestä voisi päätellä. Pitkällä aikavälillä ala on ollut yksi kovimmista kasvajista sekä liikevaihdossa että henkilöstömäärässä. Loppuvuonna 2025 liikevaihdon kehitys oli sekä teollisuuden että kaikkien yritysten keskitasoa selvästi suotuisampaa. Henkilöstömäärän muutos oli jokseenkin sama kuin teollisuuden keskimääräinen, mutta selvästi myönteisempi kuin kaikkien toimialojen keskiarvo. </a:t>
            </a:r>
          </a:p>
        </p:txBody>
      </p:sp>
      <p:pic>
        <p:nvPicPr>
          <p:cNvPr id="9" name="Kuva 8" descr="Kuva, joka sisältää kohteen teksti, merkki, clipart-kuva&#10;&#10;Kuvaus luotu automaattisesti">
            <a:extLst>
              <a:ext uri="{FF2B5EF4-FFF2-40B4-BE49-F238E27FC236}">
                <a16:creationId xmlns:a16="http://schemas.microsoft.com/office/drawing/2014/main" id="{D0765EC1-F8D0-70F6-3EF6-81B8B69D69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5648" y="985051"/>
            <a:ext cx="1392609" cy="360574"/>
          </a:xfrm>
          <a:prstGeom prst="rect">
            <a:avLst/>
          </a:prstGeom>
        </p:spPr>
      </p:pic>
      <p:sp>
        <p:nvSpPr>
          <p:cNvPr id="11" name="Rectangle 2">
            <a:extLst>
              <a:ext uri="{FF2B5EF4-FFF2-40B4-BE49-F238E27FC236}">
                <a16:creationId xmlns:a16="http://schemas.microsoft.com/office/drawing/2014/main" id="{0EA917E5-8D94-CA43-49C8-D9E7E1D384AA}"/>
              </a:ext>
            </a:extLst>
          </p:cNvPr>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pic>
        <p:nvPicPr>
          <p:cNvPr id="6" name="Picture 5">
            <a:extLst>
              <a:ext uri="{FF2B5EF4-FFF2-40B4-BE49-F238E27FC236}">
                <a16:creationId xmlns:a16="http://schemas.microsoft.com/office/drawing/2014/main" id="{90F23558-B22C-8D66-ED04-2FA84316BDF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59857" y="1306958"/>
            <a:ext cx="3513650" cy="2293232"/>
          </a:xfrm>
          <a:prstGeom prst="rect">
            <a:avLst/>
          </a:prstGeom>
        </p:spPr>
      </p:pic>
      <p:pic>
        <p:nvPicPr>
          <p:cNvPr id="14" name="Picture 13">
            <a:extLst>
              <a:ext uri="{FF2B5EF4-FFF2-40B4-BE49-F238E27FC236}">
                <a16:creationId xmlns:a16="http://schemas.microsoft.com/office/drawing/2014/main" id="{7210BE12-2DE7-44EC-88BD-C601DFF24C5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156601" y="3508073"/>
            <a:ext cx="3816239" cy="2490722"/>
          </a:xfrm>
          <a:prstGeom prst="rect">
            <a:avLst/>
          </a:prstGeom>
        </p:spPr>
      </p:pic>
      <p:pic>
        <p:nvPicPr>
          <p:cNvPr id="18" name="Picture 17">
            <a:extLst>
              <a:ext uri="{FF2B5EF4-FFF2-40B4-BE49-F238E27FC236}">
                <a16:creationId xmlns:a16="http://schemas.microsoft.com/office/drawing/2014/main" id="{D3B1D5D8-3728-CDC8-97FF-A302828CC54D}"/>
              </a:ext>
            </a:extLst>
          </p:cNvPr>
          <p:cNvPicPr>
            <a:picLocks noChangeAspect="1"/>
          </p:cNvPicPr>
          <p:nvPr/>
        </p:nvPicPr>
        <p:blipFill>
          <a:blip r:embed="rId5"/>
          <a:stretch>
            <a:fillRect/>
          </a:stretch>
        </p:blipFill>
        <p:spPr>
          <a:xfrm>
            <a:off x="90489" y="5515056"/>
            <a:ext cx="4707731" cy="621506"/>
          </a:xfrm>
          <a:prstGeom prst="rect">
            <a:avLst/>
          </a:prstGeom>
        </p:spPr>
      </p:pic>
    </p:spTree>
    <p:extLst>
      <p:ext uri="{BB962C8B-B14F-4D97-AF65-F5344CB8AC3E}">
        <p14:creationId xmlns:p14="http://schemas.microsoft.com/office/powerpoint/2010/main" val="276165099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9170686-CF57-77E2-D425-F50C0DB41F0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165276" y="1671844"/>
            <a:ext cx="2790923" cy="1827391"/>
          </a:xfrm>
          <a:prstGeom prst="rect">
            <a:avLst/>
          </a:prstGeom>
        </p:spPr>
      </p:pic>
      <p:sp>
        <p:nvSpPr>
          <p:cNvPr id="48" name="Pyöristetty suorakulmio 9"/>
          <p:cNvSpPr/>
          <p:nvPr/>
        </p:nvSpPr>
        <p:spPr>
          <a:xfrm>
            <a:off x="1181710" y="3924891"/>
            <a:ext cx="1482691" cy="377153"/>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endParaRPr lang="fi-FI" sz="900" dirty="0">
              <a:solidFill>
                <a:prstClr val="white">
                  <a:lumMod val="50000"/>
                </a:prstClr>
              </a:solidFill>
              <a:latin typeface="Calibri" panose="020F0502020204030204"/>
            </a:endParaRPr>
          </a:p>
        </p:txBody>
      </p:sp>
      <p:sp>
        <p:nvSpPr>
          <p:cNvPr id="20" name="Ylös kääntyvä nuoli 19"/>
          <p:cNvSpPr/>
          <p:nvPr/>
        </p:nvSpPr>
        <p:spPr>
          <a:xfrm flipV="1">
            <a:off x="3337990" y="1583190"/>
            <a:ext cx="1333814" cy="8865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i-FI">
              <a:solidFill>
                <a:prstClr val="white"/>
              </a:solidFill>
              <a:latin typeface="Calibri" panose="020F0502020204030204"/>
            </a:endParaRPr>
          </a:p>
        </p:txBody>
      </p:sp>
      <p:pic>
        <p:nvPicPr>
          <p:cNvPr id="43" name="Kuva 42"/>
          <p:cNvPicPr>
            <a:picLocks noChangeAspect="1"/>
          </p:cNvPicPr>
          <p:nvPr/>
        </p:nvPicPr>
        <p:blipFill>
          <a:blip r:embed="rId3" cstate="print">
            <a:duotone>
              <a:prstClr val="black"/>
              <a:schemeClr val="tx2">
                <a:tint val="45000"/>
                <a:satMod val="400000"/>
              </a:schemeClr>
            </a:duotone>
            <a:lum bright="21000"/>
            <a:extLst>
              <a:ext uri="{BEBA8EAE-BF5A-486C-A8C5-ECC9F3942E4B}">
                <a14:imgProps xmlns:a14="http://schemas.microsoft.com/office/drawing/2010/main">
                  <a14:imgLayer r:embed="rId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92936" y="1712432"/>
            <a:ext cx="1459735" cy="1392327"/>
          </a:xfrm>
          <a:prstGeom prst="rect">
            <a:avLst/>
          </a:prstGeom>
        </p:spPr>
      </p:pic>
      <p:sp>
        <p:nvSpPr>
          <p:cNvPr id="2" name="Otsikko 1"/>
          <p:cNvSpPr>
            <a:spLocks noGrp="1"/>
          </p:cNvSpPr>
          <p:nvPr>
            <p:ph type="ctrTitle"/>
          </p:nvPr>
        </p:nvSpPr>
        <p:spPr>
          <a:xfrm>
            <a:off x="1169358" y="912081"/>
            <a:ext cx="6831642" cy="349495"/>
          </a:xfrm>
        </p:spPr>
        <p:txBody>
          <a:bodyPr>
            <a:noAutofit/>
          </a:bodyPr>
          <a:lstStyle/>
          <a:p>
            <a:r>
              <a:rPr lang="fi-FI" sz="2025" b="1" cap="all" dirty="0">
                <a:solidFill>
                  <a:srgbClr val="0070C0"/>
                </a:solidFill>
                <a:effectLst>
                  <a:outerShdw blurRad="38100" dist="38100" dir="2700000" algn="tl">
                    <a:srgbClr val="000000">
                      <a:alpha val="43137"/>
                    </a:srgbClr>
                  </a:outerShdw>
                </a:effectLst>
              </a:rPr>
              <a:t>AUTOMAATIO- JA robotiikka-ala (</a:t>
            </a:r>
            <a:r>
              <a:rPr lang="fi-FI" sz="2025" b="1" cap="all" dirty="0" err="1">
                <a:solidFill>
                  <a:srgbClr val="0070C0"/>
                </a:solidFill>
                <a:effectLst>
                  <a:outerShdw blurRad="38100" dist="38100" dir="2700000" algn="tl">
                    <a:srgbClr val="000000">
                      <a:alpha val="43137"/>
                    </a:srgbClr>
                  </a:outerShdw>
                </a:effectLst>
              </a:rPr>
              <a:t>RoboCoast</a:t>
            </a:r>
            <a:r>
              <a:rPr lang="fi-FI" sz="2025" b="1" cap="all" dirty="0">
                <a:solidFill>
                  <a:srgbClr val="0070C0"/>
                </a:solidFill>
                <a:effectLst>
                  <a:outerShdw blurRad="38100" dist="38100" dir="2700000" algn="tl">
                    <a:srgbClr val="000000">
                      <a:alpha val="43137"/>
                    </a:srgbClr>
                  </a:outerShdw>
                </a:effectLst>
              </a:rPr>
              <a:t>) satakunnassa</a:t>
            </a:r>
          </a:p>
        </p:txBody>
      </p:sp>
      <p:sp>
        <p:nvSpPr>
          <p:cNvPr id="35" name="Tekstiruutu 34"/>
          <p:cNvSpPr txBox="1"/>
          <p:nvPr/>
        </p:nvSpPr>
        <p:spPr>
          <a:xfrm>
            <a:off x="1096710" y="3453615"/>
            <a:ext cx="2565511" cy="323165"/>
          </a:xfrm>
          <a:prstGeom prst="rect">
            <a:avLst/>
          </a:prstGeom>
          <a:noFill/>
        </p:spPr>
        <p:txBody>
          <a:bodyPr wrap="none" rtlCol="0">
            <a:spAutoFit/>
          </a:bodyPr>
          <a:lstStyle/>
          <a:p>
            <a:pPr>
              <a:defRPr/>
            </a:pPr>
            <a:r>
              <a:rPr lang="fi-FI" sz="1500" b="1" dirty="0">
                <a:solidFill>
                  <a:prstClr val="white">
                    <a:lumMod val="50000"/>
                  </a:prstClr>
                </a:solidFill>
                <a:effectLst>
                  <a:outerShdw blurRad="38100" dist="38100" dir="2700000" algn="tl">
                    <a:srgbClr val="000000">
                      <a:alpha val="43137"/>
                    </a:srgbClr>
                  </a:outerShdw>
                </a:effectLst>
                <a:latin typeface="Calibri" panose="020F0502020204030204"/>
              </a:rPr>
              <a:t>Liikevaihdon kasvu 2010-2025</a:t>
            </a:r>
            <a:endPar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Arial" panose="020B0604020202020204" pitchFamily="34" charset="0"/>
            </a:endParaRPr>
          </a:p>
        </p:txBody>
      </p:sp>
      <p:sp>
        <p:nvSpPr>
          <p:cNvPr id="9" name="Tekstiruutu 8"/>
          <p:cNvSpPr txBox="1"/>
          <p:nvPr/>
        </p:nvSpPr>
        <p:spPr>
          <a:xfrm>
            <a:off x="8463003" y="4287542"/>
            <a:ext cx="369332" cy="1203085"/>
          </a:xfrm>
          <a:prstGeom prst="rect">
            <a:avLst/>
          </a:prstGeom>
          <a:noFill/>
        </p:spPr>
        <p:txBody>
          <a:bodyPr vert="vert270" wrap="square" rtlCol="0">
            <a:spAutoFit/>
          </a:bodyPr>
          <a:lstStyle/>
          <a:p>
            <a:pPr>
              <a:defRPr/>
            </a:pPr>
            <a:r>
              <a:rPr lang="fi-FI" sz="600" dirty="0">
                <a:solidFill>
                  <a:prstClr val="black"/>
                </a:solidFill>
                <a:latin typeface="Calibri" panose="020F0502020204030204"/>
              </a:rPr>
              <a:t>Tilastokeskus ja Satakuntaliitto 2026</a:t>
            </a:r>
          </a:p>
        </p:txBody>
      </p:sp>
      <p:sp>
        <p:nvSpPr>
          <p:cNvPr id="42" name="Tekstiruutu 41"/>
          <p:cNvSpPr txBox="1"/>
          <p:nvPr/>
        </p:nvSpPr>
        <p:spPr>
          <a:xfrm>
            <a:off x="4709763" y="1449141"/>
            <a:ext cx="3269255" cy="1569660"/>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a:defRPr/>
            </a:pPr>
            <a:r>
              <a:rPr lang="fi-FI" b="1" dirty="0">
                <a:solidFill>
                  <a:prstClr val="black"/>
                </a:solidFill>
                <a:latin typeface="Calibri" panose="020F0502020204030204"/>
                <a:cs typeface="Arial" panose="020B0604020202020204" pitchFamily="34" charset="0"/>
              </a:rPr>
              <a:t>Automaatio- ja robotiikka-alan ydinyritykset tuottivat liikevaihtoa v. 2025 </a:t>
            </a:r>
          </a:p>
          <a:p>
            <a:pPr>
              <a:defRPr/>
            </a:pPr>
            <a:r>
              <a:rPr lang="fi-FI" sz="2700" b="1" dirty="0">
                <a:solidFill>
                  <a:srgbClr val="2683C6">
                    <a:lumMod val="75000"/>
                  </a:srgbClr>
                </a:solidFill>
                <a:effectLst>
                  <a:outerShdw blurRad="38100" dist="38100" dir="2700000" algn="tl">
                    <a:srgbClr val="000000">
                      <a:alpha val="43137"/>
                    </a:srgbClr>
                  </a:outerShdw>
                </a:effectLst>
                <a:latin typeface="Calibri" panose="020F0502020204030204"/>
              </a:rPr>
              <a:t>453 milj. €</a:t>
            </a:r>
          </a:p>
          <a:p>
            <a:pPr>
              <a:defRPr/>
            </a:pPr>
            <a:endParaRPr lang="fi-FI" sz="1500" dirty="0">
              <a:solidFill>
                <a:prstClr val="black"/>
              </a:solidFill>
              <a:latin typeface="Calibri" panose="020F0502020204030204"/>
            </a:endParaRPr>
          </a:p>
        </p:txBody>
      </p:sp>
      <p:sp>
        <p:nvSpPr>
          <p:cNvPr id="6" name="Pyöristetty suorakulmio 5"/>
          <p:cNvSpPr/>
          <p:nvPr/>
        </p:nvSpPr>
        <p:spPr>
          <a:xfrm>
            <a:off x="1070943" y="1393222"/>
            <a:ext cx="2682685" cy="2150863"/>
          </a:xfrm>
          <a:prstGeom prst="roundRect">
            <a:avLst>
              <a:gd name="adj" fmla="val 6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defRPr/>
            </a:pPr>
            <a:r>
              <a:rPr lang="fi-FI" sz="900" b="1" dirty="0">
                <a:solidFill>
                  <a:prstClr val="black"/>
                </a:solidFill>
                <a:latin typeface="Calibri" panose="020F0502020204030204"/>
              </a:rPr>
              <a:t>Satakunnassa toimii n. 52 puhtaasti</a:t>
            </a:r>
          </a:p>
          <a:p>
            <a:pPr>
              <a:defRPr/>
            </a:pPr>
            <a:r>
              <a:rPr lang="fi-FI" sz="900" b="1" dirty="0">
                <a:solidFill>
                  <a:prstClr val="black"/>
                </a:solidFill>
                <a:latin typeface="Calibri" panose="020F0502020204030204"/>
              </a:rPr>
              <a:t>automaatio- ja robotiikka-alaan keskittyvää  yritystä           </a:t>
            </a:r>
          </a:p>
        </p:txBody>
      </p:sp>
      <p:sp>
        <p:nvSpPr>
          <p:cNvPr id="10" name="Pyöristetty suorakulmio 9"/>
          <p:cNvSpPr/>
          <p:nvPr/>
        </p:nvSpPr>
        <p:spPr>
          <a:xfrm>
            <a:off x="1188446" y="5029776"/>
            <a:ext cx="1482691" cy="377153"/>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defRPr/>
            </a:pPr>
            <a:endParaRPr lang="fi-FI" sz="900" dirty="0">
              <a:solidFill>
                <a:prstClr val="white">
                  <a:lumMod val="50000"/>
                </a:prstClr>
              </a:solidFill>
              <a:latin typeface="Calibri" panose="020F0502020204030204"/>
            </a:endParaRPr>
          </a:p>
        </p:txBody>
      </p:sp>
      <p:sp>
        <p:nvSpPr>
          <p:cNvPr id="18" name="Ylös kääntyvä nuoli 17"/>
          <p:cNvSpPr/>
          <p:nvPr/>
        </p:nvSpPr>
        <p:spPr>
          <a:xfrm flipH="1" flipV="1">
            <a:off x="3913821" y="2785690"/>
            <a:ext cx="472308" cy="6171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i-FI">
              <a:solidFill>
                <a:prstClr val="white"/>
              </a:solidFill>
              <a:latin typeface="Calibri" panose="020F0502020204030204"/>
            </a:endParaRPr>
          </a:p>
        </p:txBody>
      </p:sp>
      <p:sp>
        <p:nvSpPr>
          <p:cNvPr id="5" name="Pyöristetty suorakulmio 4"/>
          <p:cNvSpPr/>
          <p:nvPr/>
        </p:nvSpPr>
        <p:spPr>
          <a:xfrm>
            <a:off x="5971454" y="4430861"/>
            <a:ext cx="1996783" cy="750630"/>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i-FI" sz="1050" b="1" dirty="0">
                <a:solidFill>
                  <a:srgbClr val="0070C0"/>
                </a:solidFill>
                <a:latin typeface="Calibri" panose="020F0502020204030204"/>
              </a:rPr>
              <a:t>Automaatio- ja robotiikka-alan kasvu on ollut merkittävää ja sillä on potentiaalia alueen talouskasvuun.</a:t>
            </a:r>
          </a:p>
        </p:txBody>
      </p:sp>
      <p:sp>
        <p:nvSpPr>
          <p:cNvPr id="21" name="Suorakulmio 20"/>
          <p:cNvSpPr/>
          <p:nvPr/>
        </p:nvSpPr>
        <p:spPr>
          <a:xfrm>
            <a:off x="2671484" y="3961977"/>
            <a:ext cx="1554291" cy="2641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fi-FI" sz="900" dirty="0">
                <a:solidFill>
                  <a:prstClr val="white">
                    <a:lumMod val="50000"/>
                  </a:prstClr>
                </a:solidFill>
                <a:latin typeface="Calibri" panose="020F0502020204030204"/>
              </a:rPr>
              <a:t>Toimialat keskimäärin  22,9%</a:t>
            </a:r>
          </a:p>
          <a:p>
            <a:pPr algn="ctr">
              <a:defRPr/>
            </a:pPr>
            <a:r>
              <a:rPr lang="fi-FI" sz="900" dirty="0">
                <a:solidFill>
                  <a:prstClr val="white">
                    <a:lumMod val="50000"/>
                  </a:prstClr>
                </a:solidFill>
                <a:latin typeface="Calibri" panose="020F0502020204030204"/>
              </a:rPr>
              <a:t>Teollisuus </a:t>
            </a:r>
            <a:r>
              <a:rPr lang="fi-FI" sz="900" dirty="0">
                <a:solidFill>
                  <a:prstClr val="black"/>
                </a:solidFill>
                <a:latin typeface="Calibri" panose="020F0502020204030204"/>
              </a:rPr>
              <a:t>keskimäärin 3,8 </a:t>
            </a:r>
            <a:r>
              <a:rPr lang="fi-FI" sz="900" dirty="0">
                <a:solidFill>
                  <a:prstClr val="white">
                    <a:lumMod val="50000"/>
                  </a:prstClr>
                </a:solidFill>
                <a:latin typeface="Calibri" panose="020F0502020204030204"/>
              </a:rPr>
              <a:t>% </a:t>
            </a:r>
          </a:p>
        </p:txBody>
      </p:sp>
      <p:sp>
        <p:nvSpPr>
          <p:cNvPr id="19" name="Rectangle 18"/>
          <p:cNvSpPr/>
          <p:nvPr/>
        </p:nvSpPr>
        <p:spPr>
          <a:xfrm>
            <a:off x="1270234" y="3819155"/>
            <a:ext cx="1369286" cy="611706"/>
          </a:xfrm>
          <a:prstGeom prst="rect">
            <a:avLst/>
          </a:prstGeom>
        </p:spPr>
        <p:txBody>
          <a:bodyPr wrap="none">
            <a:spAutoFit/>
          </a:bodyPr>
          <a:lstStyle/>
          <a:p>
            <a:pPr>
              <a:defRPr/>
            </a:pPr>
            <a:r>
              <a:rPr lang="fi-FI" sz="3375" b="1" dirty="0">
                <a:solidFill>
                  <a:prstClr val="black"/>
                </a:solidFill>
                <a:effectLst>
                  <a:outerShdw blurRad="38100" dist="38100" dir="2700000" algn="tl">
                    <a:srgbClr val="000000">
                      <a:alpha val="43137"/>
                    </a:srgbClr>
                  </a:outerShdw>
                </a:effectLst>
                <a:latin typeface="Calibri" panose="020F0502020204030204"/>
              </a:rPr>
              <a:t>91,8 %</a:t>
            </a:r>
          </a:p>
        </p:txBody>
      </p:sp>
      <p:sp>
        <p:nvSpPr>
          <p:cNvPr id="23" name="Rectangle 22"/>
          <p:cNvSpPr/>
          <p:nvPr/>
        </p:nvSpPr>
        <p:spPr>
          <a:xfrm>
            <a:off x="4629889" y="2951738"/>
            <a:ext cx="3429000" cy="1338828"/>
          </a:xfrm>
          <a:prstGeom prst="rect">
            <a:avLst/>
          </a:prstGeom>
        </p:spPr>
        <p:txBody>
          <a:bodyPr>
            <a:spAutoFit/>
          </a:bodyPr>
          <a:lstStyle/>
          <a:p>
            <a:pPr>
              <a:defRPr/>
            </a:pPr>
            <a:r>
              <a:rPr lang="fi-FI" b="1" dirty="0">
                <a:solidFill>
                  <a:prstClr val="black"/>
                </a:solidFill>
                <a:latin typeface="Calibri" panose="020F0502020204030204"/>
                <a:cs typeface="Arial" panose="020B0604020202020204" pitchFamily="34" charset="0"/>
              </a:rPr>
              <a:t>Automaatio- ja robotiikka-alan ydin-yrityksissä tehtiin Satakunnassa v. 2025</a:t>
            </a:r>
          </a:p>
          <a:p>
            <a:pPr>
              <a:defRPr/>
            </a:pPr>
            <a:r>
              <a:rPr lang="fi-FI" sz="2700" b="1" dirty="0">
                <a:solidFill>
                  <a:srgbClr val="FF5050"/>
                </a:solidFill>
                <a:effectLst>
                  <a:outerShdw blurRad="38100" dist="38100" dir="2700000" algn="tl">
                    <a:srgbClr val="000000">
                      <a:alpha val="43137"/>
                    </a:srgbClr>
                  </a:outerShdw>
                </a:effectLst>
                <a:latin typeface="Calibri" panose="020F0502020204030204"/>
              </a:rPr>
              <a:t>1226 henkilötyövuotta</a:t>
            </a:r>
          </a:p>
        </p:txBody>
      </p:sp>
      <p:sp>
        <p:nvSpPr>
          <p:cNvPr id="45" name="Tekstiruutu 34"/>
          <p:cNvSpPr txBox="1"/>
          <p:nvPr/>
        </p:nvSpPr>
        <p:spPr>
          <a:xfrm>
            <a:off x="1096710" y="4305409"/>
            <a:ext cx="2524024" cy="553998"/>
          </a:xfrm>
          <a:prstGeom prst="rect">
            <a:avLst/>
          </a:prstGeom>
          <a:noFill/>
        </p:spPr>
        <p:txBody>
          <a:bodyPr wrap="none" rtlCol="0">
            <a:spAutoFit/>
          </a:bodyPr>
          <a:lstStyle/>
          <a:p>
            <a:pPr>
              <a:defRPr/>
            </a:pPr>
            <a:endParaRPr lang="fi-FI" sz="1500" b="1" dirty="0">
              <a:solidFill>
                <a:prstClr val="white">
                  <a:lumMod val="50000"/>
                </a:prstClr>
              </a:solidFill>
              <a:effectLst>
                <a:outerShdw blurRad="38100" dist="38100" dir="2700000" algn="tl">
                  <a:srgbClr val="000000">
                    <a:alpha val="43137"/>
                  </a:srgbClr>
                </a:outerShdw>
              </a:effectLst>
              <a:latin typeface="Calibri" panose="020F0502020204030204"/>
            </a:endParaRPr>
          </a:p>
          <a:p>
            <a:pPr>
              <a:defRPr/>
            </a:pPr>
            <a:r>
              <a:rPr lang="fi-FI" sz="1500" b="1" dirty="0">
                <a:solidFill>
                  <a:prstClr val="white">
                    <a:lumMod val="50000"/>
                  </a:prstClr>
                </a:solidFill>
                <a:effectLst>
                  <a:outerShdw blurRad="38100" dist="38100" dir="2700000" algn="tl">
                    <a:srgbClr val="000000">
                      <a:alpha val="43137"/>
                    </a:srgbClr>
                  </a:outerShdw>
                </a:effectLst>
                <a:latin typeface="Calibri" panose="020F0502020204030204"/>
              </a:rPr>
              <a:t>Henkilöstön kasvu 2010-2025</a:t>
            </a:r>
            <a:endPar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Arial" panose="020B0604020202020204" pitchFamily="34" charset="0"/>
            </a:endParaRPr>
          </a:p>
        </p:txBody>
      </p:sp>
      <p:sp>
        <p:nvSpPr>
          <p:cNvPr id="50" name="Rectangle 49"/>
          <p:cNvSpPr/>
          <p:nvPr/>
        </p:nvSpPr>
        <p:spPr>
          <a:xfrm>
            <a:off x="1175763" y="4939687"/>
            <a:ext cx="1588897" cy="611706"/>
          </a:xfrm>
          <a:prstGeom prst="rect">
            <a:avLst/>
          </a:prstGeom>
        </p:spPr>
        <p:txBody>
          <a:bodyPr wrap="none">
            <a:spAutoFit/>
          </a:bodyPr>
          <a:lstStyle/>
          <a:p>
            <a:pPr>
              <a:defRPr/>
            </a:pPr>
            <a:r>
              <a:rPr lang="fi-FI" sz="3375" b="1" dirty="0">
                <a:solidFill>
                  <a:prstClr val="black"/>
                </a:solidFill>
                <a:effectLst>
                  <a:outerShdw blurRad="38100" dist="38100" dir="2700000" algn="tl">
                    <a:srgbClr val="000000">
                      <a:alpha val="43137"/>
                    </a:srgbClr>
                  </a:outerShdw>
                </a:effectLst>
                <a:latin typeface="Calibri" panose="020F0502020204030204"/>
              </a:rPr>
              <a:t>101,9 %</a:t>
            </a:r>
          </a:p>
        </p:txBody>
      </p:sp>
      <p:sp>
        <p:nvSpPr>
          <p:cNvPr id="51" name="Suorakulmio 20"/>
          <p:cNvSpPr/>
          <p:nvPr/>
        </p:nvSpPr>
        <p:spPr>
          <a:xfrm>
            <a:off x="2642573" y="5058198"/>
            <a:ext cx="1554291" cy="302561"/>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fi-FI" sz="900" dirty="0">
                <a:solidFill>
                  <a:prstClr val="white">
                    <a:lumMod val="50000"/>
                  </a:prstClr>
                </a:solidFill>
                <a:latin typeface="Calibri" panose="020F0502020204030204"/>
              </a:rPr>
              <a:t>Toimialat keskimäärin 0,6</a:t>
            </a:r>
            <a:r>
              <a:rPr lang="fi-FI" sz="900" dirty="0">
                <a:solidFill>
                  <a:srgbClr val="00B0F0"/>
                </a:solidFill>
                <a:latin typeface="Calibri" panose="020F0502020204030204"/>
              </a:rPr>
              <a:t> </a:t>
            </a:r>
            <a:r>
              <a:rPr lang="fi-FI" sz="900" dirty="0">
                <a:solidFill>
                  <a:prstClr val="white">
                    <a:lumMod val="50000"/>
                  </a:prstClr>
                </a:solidFill>
                <a:latin typeface="Calibri" panose="020F0502020204030204"/>
              </a:rPr>
              <a:t>%</a:t>
            </a:r>
          </a:p>
          <a:p>
            <a:pPr algn="ctr">
              <a:defRPr/>
            </a:pPr>
            <a:r>
              <a:rPr lang="fi-FI" sz="900" dirty="0">
                <a:solidFill>
                  <a:prstClr val="white">
                    <a:lumMod val="50000"/>
                  </a:prstClr>
                </a:solidFill>
                <a:latin typeface="Calibri" panose="020F0502020204030204"/>
              </a:rPr>
              <a:t>  Teollisuus keskimäärin </a:t>
            </a:r>
            <a:r>
              <a:rPr lang="fi-FI" sz="900" dirty="0">
                <a:solidFill>
                  <a:srgbClr val="00B0F0"/>
                </a:solidFill>
                <a:latin typeface="Calibri" panose="020F0502020204030204"/>
              </a:rPr>
              <a:t>-7,8 </a:t>
            </a:r>
            <a:r>
              <a:rPr lang="fi-FI" sz="900" dirty="0">
                <a:solidFill>
                  <a:prstClr val="white">
                    <a:lumMod val="50000"/>
                  </a:prstClr>
                </a:solidFill>
                <a:latin typeface="Calibri" panose="020F0502020204030204"/>
              </a:rPr>
              <a:t>% </a:t>
            </a:r>
          </a:p>
        </p:txBody>
      </p:sp>
      <p:sp>
        <p:nvSpPr>
          <p:cNvPr id="4" name="Tekstiruutu 3"/>
          <p:cNvSpPr txBox="1"/>
          <p:nvPr/>
        </p:nvSpPr>
        <p:spPr>
          <a:xfrm>
            <a:off x="1162162" y="5701153"/>
            <a:ext cx="1816363" cy="369332"/>
          </a:xfrm>
          <a:prstGeom prst="rect">
            <a:avLst/>
          </a:prstGeom>
          <a:noFill/>
        </p:spPr>
        <p:txBody>
          <a:bodyPr wrap="square" rtlCol="0">
            <a:spAutoFit/>
          </a:bodyPr>
          <a:lstStyle/>
          <a:p>
            <a:pPr>
              <a:defRPr/>
            </a:pPr>
            <a:r>
              <a:rPr lang="fi-FI" dirty="0">
                <a:solidFill>
                  <a:prstClr val="black"/>
                </a:solidFill>
                <a:latin typeface="Calibri" panose="020F0502020204030204"/>
                <a:cs typeface="Arial" panose="020B0604020202020204" pitchFamily="34" charset="0"/>
              </a:rPr>
              <a:t>21.4.2026</a:t>
            </a:r>
          </a:p>
        </p:txBody>
      </p:sp>
      <p:sp>
        <p:nvSpPr>
          <p:cNvPr id="7" name="TextBox 6"/>
          <p:cNvSpPr txBox="1"/>
          <p:nvPr/>
        </p:nvSpPr>
        <p:spPr>
          <a:xfrm>
            <a:off x="3959311" y="1880354"/>
            <a:ext cx="866181" cy="1015663"/>
          </a:xfrm>
          <a:prstGeom prst="rect">
            <a:avLst/>
          </a:prstGeom>
          <a:noFill/>
        </p:spPr>
        <p:txBody>
          <a:bodyPr wrap="square" rtlCol="0">
            <a:spAutoFit/>
          </a:bodyPr>
          <a:lstStyle/>
          <a:p>
            <a:pPr>
              <a:defRPr/>
            </a:pPr>
            <a:r>
              <a:rPr lang="fi-FI" sz="600" dirty="0">
                <a:solidFill>
                  <a:prstClr val="black"/>
                </a:solidFill>
                <a:latin typeface="Calibri" panose="020F0502020204030204"/>
              </a:rPr>
              <a:t>HUOM</a:t>
            </a:r>
            <a:r>
              <a:rPr lang="fi-FI" sz="600" b="1" i="1" u="sng" dirty="0">
                <a:solidFill>
                  <a:prstClr val="black"/>
                </a:solidFill>
                <a:latin typeface="Calibri" panose="020F0502020204030204"/>
              </a:rPr>
              <a:t>! Luvut ovat minimiarvioita</a:t>
            </a:r>
            <a:r>
              <a:rPr lang="fi-FI" sz="600" dirty="0">
                <a:solidFill>
                  <a:prstClr val="black"/>
                </a:solidFill>
                <a:latin typeface="Calibri" panose="020F0502020204030204"/>
              </a:rPr>
              <a:t>. Koko yli sadan organisaation klusterin liikevaihto ja työllistävyys ovat korkeampia. Klusteri sisältää myös  tekoälyyn keskittyvät yritykset.</a:t>
            </a:r>
          </a:p>
        </p:txBody>
      </p:sp>
      <p:sp>
        <p:nvSpPr>
          <p:cNvPr id="31" name="Pyöristetty suorakulmio 4">
            <a:extLst>
              <a:ext uri="{FF2B5EF4-FFF2-40B4-BE49-F238E27FC236}">
                <a16:creationId xmlns:a16="http://schemas.microsoft.com/office/drawing/2014/main" id="{3355FCD5-3132-4A82-A875-8BF57463512E}"/>
              </a:ext>
            </a:extLst>
          </p:cNvPr>
          <p:cNvSpPr/>
          <p:nvPr/>
        </p:nvSpPr>
        <p:spPr>
          <a:xfrm>
            <a:off x="4174601" y="4379762"/>
            <a:ext cx="1585121" cy="900246"/>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i-FI" sz="1050" b="1" dirty="0" err="1">
                <a:solidFill>
                  <a:srgbClr val="0070C0"/>
                </a:solidFill>
                <a:latin typeface="Calibri" panose="020F0502020204030204"/>
              </a:rPr>
              <a:t>Robocoast</a:t>
            </a:r>
            <a:r>
              <a:rPr lang="fi-FI" sz="1050" b="1" dirty="0">
                <a:solidFill>
                  <a:srgbClr val="0070C0"/>
                </a:solidFill>
                <a:latin typeface="Calibri" panose="020F0502020204030204"/>
              </a:rPr>
              <a:t> </a:t>
            </a:r>
            <a:r>
              <a:rPr lang="fi-FI" sz="1050" b="1" dirty="0">
                <a:solidFill>
                  <a:prstClr val="black"/>
                </a:solidFill>
                <a:latin typeface="Calibri" panose="020F0502020204030204"/>
              </a:rPr>
              <a:t>7-12/25 vs. </a:t>
            </a:r>
          </a:p>
          <a:p>
            <a:pPr algn="ctr">
              <a:defRPr/>
            </a:pPr>
            <a:r>
              <a:rPr lang="fi-FI" sz="1050" b="1" dirty="0">
                <a:solidFill>
                  <a:prstClr val="black"/>
                </a:solidFill>
                <a:latin typeface="Calibri" panose="020F0502020204030204"/>
              </a:rPr>
              <a:t>7-12/24:</a:t>
            </a:r>
          </a:p>
          <a:p>
            <a:pPr>
              <a:defRPr/>
            </a:pPr>
            <a:r>
              <a:rPr lang="fi-FI" sz="1050" b="1" dirty="0">
                <a:solidFill>
                  <a:srgbClr val="0070C0"/>
                </a:solidFill>
                <a:latin typeface="Calibri" panose="020F0502020204030204"/>
              </a:rPr>
              <a:t>Liikevaihto </a:t>
            </a:r>
            <a:r>
              <a:rPr lang="fi-FI" sz="1050" b="1" dirty="0">
                <a:solidFill>
                  <a:prstClr val="black"/>
                </a:solidFill>
                <a:latin typeface="Calibri" panose="020F0502020204030204"/>
              </a:rPr>
              <a:t>+5,6 %</a:t>
            </a:r>
          </a:p>
          <a:p>
            <a:pPr>
              <a:defRPr/>
            </a:pPr>
            <a:r>
              <a:rPr lang="fi-FI" sz="1050" b="1" dirty="0">
                <a:solidFill>
                  <a:srgbClr val="0070C0"/>
                </a:solidFill>
                <a:latin typeface="Calibri" panose="020F0502020204030204"/>
              </a:rPr>
              <a:t>Henkilöstömäärä </a:t>
            </a:r>
            <a:r>
              <a:rPr lang="fi-FI" sz="1050" b="1" dirty="0">
                <a:solidFill>
                  <a:prstClr val="black"/>
                </a:solidFill>
                <a:latin typeface="Calibri" panose="020F0502020204030204"/>
              </a:rPr>
              <a:t>+0,2 %</a:t>
            </a:r>
          </a:p>
        </p:txBody>
      </p:sp>
      <p:sp>
        <p:nvSpPr>
          <p:cNvPr id="3" name="Kaarinuoli vasemmalle 2"/>
          <p:cNvSpPr/>
          <p:nvPr/>
        </p:nvSpPr>
        <p:spPr>
          <a:xfrm rot="15675779" flipH="1">
            <a:off x="4929620" y="4551690"/>
            <a:ext cx="801566" cy="2831891"/>
          </a:xfrm>
          <a:prstGeom prst="curvedLeftArrow">
            <a:avLst>
              <a:gd name="adj1" fmla="val 25000"/>
              <a:gd name="adj2" fmla="val 99647"/>
              <a:gd name="adj3" fmla="val 358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i-FI">
              <a:solidFill>
                <a:prstClr val="black"/>
              </a:solidFill>
              <a:latin typeface="Calibri" panose="020F0502020204030204"/>
            </a:endParaRPr>
          </a:p>
        </p:txBody>
      </p:sp>
      <p:pic>
        <p:nvPicPr>
          <p:cNvPr id="8" name="Kuva 7" descr="Kuva, joka sisältää kohteen teksti, merkki, clipart-kuva&#10;&#10;Kuvaus luotu automaattisesti">
            <a:extLst>
              <a:ext uri="{FF2B5EF4-FFF2-40B4-BE49-F238E27FC236}">
                <a16:creationId xmlns:a16="http://schemas.microsoft.com/office/drawing/2014/main" id="{AA869A09-106A-9830-CEFE-A2B55F4E74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3306" y="5578098"/>
            <a:ext cx="1392609" cy="360574"/>
          </a:xfrm>
          <a:prstGeom prst="rect">
            <a:avLst/>
          </a:prstGeom>
        </p:spPr>
      </p:pic>
    </p:spTree>
    <p:extLst>
      <p:ext uri="{BB962C8B-B14F-4D97-AF65-F5344CB8AC3E}">
        <p14:creationId xmlns:p14="http://schemas.microsoft.com/office/powerpoint/2010/main" val="305384124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124</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5459" y="641748"/>
            <a:ext cx="8653265"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meriteollisuus</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9990" y="1366135"/>
            <a:ext cx="5646347" cy="385788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350" b="1" dirty="0"/>
              <a:t>Satakunnan meriklusteriin luetaan tässä yhteydessä noin 40 alueella toimivaa meriteollisuuden kone- ja laitevalmistajaa sekä telakkaa. Laivanrakennuksessa Rauma </a:t>
            </a:r>
            <a:r>
              <a:rPr lang="fi-FI" altLang="fi-FI" sz="1350" b="1" dirty="0" err="1"/>
              <a:t>Marine</a:t>
            </a:r>
            <a:r>
              <a:rPr lang="fi-FI" altLang="fi-FI" sz="1350" b="1" dirty="0"/>
              <a:t> </a:t>
            </a:r>
            <a:r>
              <a:rPr lang="fi-FI" altLang="fi-FI" sz="1350" b="1" dirty="0" err="1"/>
              <a:t>Constructions</a:t>
            </a:r>
            <a:r>
              <a:rPr lang="fi-FI" altLang="fi-FI" sz="1350" b="1" dirty="0"/>
              <a:t> Oy:llä (RMC) on tällä hetkellä vankka tilauskanta. Mäntyluodon telakan kehitys näyttäisi olevan jatkossa edelleen piristymässä uuden omistajan (</a:t>
            </a:r>
            <a:r>
              <a:rPr lang="fi-FI" altLang="fi-FI" sz="1350" b="1" dirty="0" err="1"/>
              <a:t>Davie</a:t>
            </a:r>
            <a:r>
              <a:rPr lang="fi-FI" altLang="fi-FI" sz="1350" b="1" dirty="0"/>
              <a:t>) myötä. Telakan uusi nimi on Sata </a:t>
            </a:r>
            <a:r>
              <a:rPr lang="fi-FI" altLang="fi-FI" sz="1350" b="1" dirty="0" err="1"/>
              <a:t>Shipbuilding</a:t>
            </a:r>
            <a:r>
              <a:rPr lang="fi-FI" altLang="fi-FI" sz="1350" b="1" dirty="0"/>
              <a:t>. </a:t>
            </a:r>
          </a:p>
          <a:p>
            <a:pPr algn="just">
              <a:defRPr/>
            </a:pPr>
            <a:r>
              <a:rPr lang="fi-FI" altLang="fi-FI" sz="1350" b="1" dirty="0"/>
              <a:t>Meriteollisuuden liikevaihto supistui selvästi vuoden 2025 heinä-joulukuussa. Todennäköisesti pudotus on peräisin laskutusaikatauluista, sillä henkilöstömäärä kasvoi selvästi loppuvuonna. Jatkossa jäänmurtajatilaukset tuovat maakunnan telakoille täydennystä tilauskirjoihin. Rauman telakalla tehdään ainakin kaksi ensimmäistä jäänmurtajaa Yhdysvaltain rannikkovartiostolle. Kauppa tuo lisää töitä myös Porin Mäntyluodon telakalle.</a:t>
            </a:r>
          </a:p>
          <a:p>
            <a:pPr algn="just">
              <a:defRPr/>
            </a:pPr>
            <a:r>
              <a:rPr lang="fi-FI" altLang="fi-FI" sz="1350" b="1" dirty="0"/>
              <a:t>RMC rakentaa Suomen merivoimille neljän monitoimikorvetin laivuetta, jotka ovat tällä hetkellä rinnakkain tuotannossa. Tilauskannan arvo on noin 1,4 miljardia euroa ja työllistämisvaikutus yli 7 000 henkilötyövuotta. </a:t>
            </a:r>
          </a:p>
          <a:p>
            <a:pPr algn="just">
              <a:defRPr/>
            </a:pPr>
            <a:r>
              <a:rPr lang="fi-FI" altLang="fi-FI" sz="1350" b="1" dirty="0" err="1"/>
              <a:t>RMC:n</a:t>
            </a:r>
            <a:r>
              <a:rPr lang="fi-FI" altLang="fi-FI" sz="1350" b="1" dirty="0"/>
              <a:t> verkostomainen toimintatapa luo kuitenkin haasteen tilastoinnin luotettavuuteen. </a:t>
            </a:r>
          </a:p>
        </p:txBody>
      </p:sp>
      <p:pic>
        <p:nvPicPr>
          <p:cNvPr id="6" name="Kuva 8" descr="Kuva, joka sisältää kohteen teksti, merkki, clipart-kuva&#10;&#10;Kuvaus luotu automaattisesti">
            <a:extLst>
              <a:ext uri="{FF2B5EF4-FFF2-40B4-BE49-F238E27FC236}">
                <a16:creationId xmlns:a16="http://schemas.microsoft.com/office/drawing/2014/main" id="{332063A1-F017-1898-1284-0685673871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9872" y="937416"/>
            <a:ext cx="1392609" cy="360574"/>
          </a:xfrm>
          <a:prstGeom prst="rect">
            <a:avLst/>
          </a:prstGeom>
        </p:spPr>
      </p:pic>
      <p:sp>
        <p:nvSpPr>
          <p:cNvPr id="9" name="Rectangle 2">
            <a:extLst>
              <a:ext uri="{FF2B5EF4-FFF2-40B4-BE49-F238E27FC236}">
                <a16:creationId xmlns:a16="http://schemas.microsoft.com/office/drawing/2014/main" id="{EF87EC22-307C-6E28-1FBC-54BAE84A9686}"/>
              </a:ext>
            </a:extLst>
          </p:cNvPr>
          <p:cNvSpPr>
            <a:spLocks noChangeArrowheads="1"/>
          </p:cNvSpPr>
          <p:nvPr/>
        </p:nvSpPr>
        <p:spPr bwMode="auto">
          <a:xfrm>
            <a:off x="5676337" y="1243830"/>
            <a:ext cx="440604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E364B36D-41E9-9207-8AF9-537729BCC9C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806374" y="1257155"/>
            <a:ext cx="3277044" cy="2138808"/>
          </a:xfrm>
          <a:prstGeom prst="rect">
            <a:avLst/>
          </a:prstGeom>
        </p:spPr>
      </p:pic>
      <p:pic>
        <p:nvPicPr>
          <p:cNvPr id="16" name="Picture 15">
            <a:extLst>
              <a:ext uri="{FF2B5EF4-FFF2-40B4-BE49-F238E27FC236}">
                <a16:creationId xmlns:a16="http://schemas.microsoft.com/office/drawing/2014/main" id="{53AE90BD-7FD9-CEA5-9FAF-3EE0BB63E2D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62601" y="3501534"/>
            <a:ext cx="3500623" cy="2284730"/>
          </a:xfrm>
          <a:prstGeom prst="rect">
            <a:avLst/>
          </a:prstGeom>
        </p:spPr>
      </p:pic>
      <p:pic>
        <p:nvPicPr>
          <p:cNvPr id="17" name="Picture 16">
            <a:extLst>
              <a:ext uri="{FF2B5EF4-FFF2-40B4-BE49-F238E27FC236}">
                <a16:creationId xmlns:a16="http://schemas.microsoft.com/office/drawing/2014/main" id="{D6F16B1D-4AEB-13BF-D0AF-CF7C69DB80B9}"/>
              </a:ext>
            </a:extLst>
          </p:cNvPr>
          <p:cNvPicPr>
            <a:picLocks noChangeAspect="1"/>
          </p:cNvPicPr>
          <p:nvPr/>
        </p:nvPicPr>
        <p:blipFill>
          <a:blip r:embed="rId5"/>
          <a:stretch>
            <a:fillRect/>
          </a:stretch>
        </p:blipFill>
        <p:spPr>
          <a:xfrm>
            <a:off x="275220" y="5305652"/>
            <a:ext cx="4707731" cy="621506"/>
          </a:xfrm>
          <a:prstGeom prst="rect">
            <a:avLst/>
          </a:prstGeom>
        </p:spPr>
      </p:pic>
    </p:spTree>
    <p:extLst>
      <p:ext uri="{BB962C8B-B14F-4D97-AF65-F5344CB8AC3E}">
        <p14:creationId xmlns:p14="http://schemas.microsoft.com/office/powerpoint/2010/main" val="38864120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125</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20886" y="823163"/>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Pori-</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huittinen</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teollisuusvyöhyke</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39221" y="1616679"/>
            <a:ext cx="5568306" cy="303528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Pori–Huittinen-teollisuusvyöhyke koostuu noin 700:sta teollisuus- ja insinööripalveluyrityksestä, jotka toimivat Porin Reposaaresta Huittisiin ulottuvalla vyöhykkeellä. Mukana ovat myös Noormarkku sekä Porin lähiöt.</a:t>
            </a:r>
          </a:p>
          <a:p>
            <a:pPr algn="just">
              <a:defRPr/>
            </a:pPr>
            <a:r>
              <a:rPr lang="fi-FI" altLang="fi-FI" sz="1500" b="1" dirty="0"/>
              <a:t>Teollisuusvyöhykkeellä liikevaihto tippui heinä-syyskuussa, mutta kohosi jälleen selvästi loka-joulukuussa. Koko vuoden loppupuoliskon liikevaihto ei siten juuri muuttunut. Taustalla vaikuttaa metallien jalostuksen liikevaihdon nopeat ja rajut muutokset tuottajahintojen vaihteluiden myötä. Itse tuotannon määrä ei liene muuttunut kovin paljon, mihin viittaa myös henkilöstömäärän pysyminen ennallaan. Yrityskohtaisesti kehitys toki vaihtelee. </a:t>
            </a:r>
          </a:p>
          <a:p>
            <a:pPr algn="just">
              <a:defRPr/>
            </a:pPr>
            <a:r>
              <a:rPr lang="fi-FI" altLang="fi-FI" sz="1500" b="1" dirty="0"/>
              <a:t>Muun teollisuuden kehitys on ollut ainakin osin alavireistä. Liike-elämän palveluidenkin kehitys on ollut suhteellisen vaisua, ja tämä pätee mahdollisesti myös insinööripalveluyrityksiin. Alueelle on kuitenkin tulossa uusia investointeja lisää, joten pitkän ajan näkymät ovat varsin mainiot.</a:t>
            </a:r>
          </a:p>
        </p:txBody>
      </p:sp>
      <p:pic>
        <p:nvPicPr>
          <p:cNvPr id="9" name="Kuva 8" descr="Kuva, joka sisältää kohteen teksti, merkki, clipart-kuva&#10;&#10;Kuvaus luotu automaattisesti">
            <a:extLst>
              <a:ext uri="{FF2B5EF4-FFF2-40B4-BE49-F238E27FC236}">
                <a16:creationId xmlns:a16="http://schemas.microsoft.com/office/drawing/2014/main" id="{AEE6814C-3BDA-AF1B-00FC-610B3A67AC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6325" y="959644"/>
            <a:ext cx="1392609" cy="360574"/>
          </a:xfrm>
          <a:prstGeom prst="rect">
            <a:avLst/>
          </a:prstGeom>
        </p:spPr>
      </p:pic>
      <p:sp>
        <p:nvSpPr>
          <p:cNvPr id="11" name="Rectangle 2">
            <a:extLst>
              <a:ext uri="{FF2B5EF4-FFF2-40B4-BE49-F238E27FC236}">
                <a16:creationId xmlns:a16="http://schemas.microsoft.com/office/drawing/2014/main" id="{DA5E912A-6A4C-55B1-9EC5-7CDEA479734D}"/>
              </a:ext>
            </a:extLst>
          </p:cNvPr>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pic>
        <p:nvPicPr>
          <p:cNvPr id="6" name="Picture 5">
            <a:extLst>
              <a:ext uri="{FF2B5EF4-FFF2-40B4-BE49-F238E27FC236}">
                <a16:creationId xmlns:a16="http://schemas.microsoft.com/office/drawing/2014/main" id="{1EC44309-05F6-557D-0DD0-E9A0A88647C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66068" y="1363845"/>
            <a:ext cx="3361271" cy="2193780"/>
          </a:xfrm>
          <a:prstGeom prst="rect">
            <a:avLst/>
          </a:prstGeom>
        </p:spPr>
      </p:pic>
      <p:pic>
        <p:nvPicPr>
          <p:cNvPr id="16" name="Picture 15">
            <a:extLst>
              <a:ext uri="{FF2B5EF4-FFF2-40B4-BE49-F238E27FC236}">
                <a16:creationId xmlns:a16="http://schemas.microsoft.com/office/drawing/2014/main" id="{7E673723-61EE-96EE-CD8C-2A46E70683F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603438" y="3662141"/>
            <a:ext cx="3445328" cy="2248641"/>
          </a:xfrm>
          <a:prstGeom prst="rect">
            <a:avLst/>
          </a:prstGeom>
        </p:spPr>
      </p:pic>
      <p:pic>
        <p:nvPicPr>
          <p:cNvPr id="17" name="Picture 16">
            <a:extLst>
              <a:ext uri="{FF2B5EF4-FFF2-40B4-BE49-F238E27FC236}">
                <a16:creationId xmlns:a16="http://schemas.microsoft.com/office/drawing/2014/main" id="{7B39EBD1-2DAC-F7FB-6F2F-8AE364433AFD}"/>
              </a:ext>
            </a:extLst>
          </p:cNvPr>
          <p:cNvPicPr>
            <a:picLocks noChangeAspect="1"/>
          </p:cNvPicPr>
          <p:nvPr/>
        </p:nvPicPr>
        <p:blipFill>
          <a:blip r:embed="rId5"/>
          <a:stretch>
            <a:fillRect/>
          </a:stretch>
        </p:blipFill>
        <p:spPr>
          <a:xfrm>
            <a:off x="126008" y="5724084"/>
            <a:ext cx="4707731" cy="621506"/>
          </a:xfrm>
          <a:prstGeom prst="rect">
            <a:avLst/>
          </a:prstGeom>
        </p:spPr>
      </p:pic>
    </p:spTree>
    <p:extLst>
      <p:ext uri="{BB962C8B-B14F-4D97-AF65-F5344CB8AC3E}">
        <p14:creationId xmlns:p14="http://schemas.microsoft.com/office/powerpoint/2010/main" val="13990383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126</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85668" y="857251"/>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Meri-porin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teollisuusalue</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2970" y="1651993"/>
            <a:ext cx="5560243" cy="322571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Meri-Porin teollisuusalue koostuu noin 170 yrityksestä, jotka toimivat Porin Mäntyluodon, </a:t>
            </a:r>
            <a:r>
              <a:rPr lang="fi-FI" altLang="fi-FI" sz="1500" b="1" dirty="0" err="1"/>
              <a:t>Kirrisannan</a:t>
            </a:r>
            <a:r>
              <a:rPr lang="fi-FI" altLang="fi-FI" sz="1500" b="1" dirty="0"/>
              <a:t>, Reposaaren, Tahkoluodon, Ahlaisten ja </a:t>
            </a:r>
            <a:r>
              <a:rPr lang="fi-FI" altLang="fi-FI" sz="1500" b="1" dirty="0" err="1"/>
              <a:t>Lampin</a:t>
            </a:r>
            <a:r>
              <a:rPr lang="fi-FI" altLang="fi-FI" sz="1500" b="1" dirty="0"/>
              <a:t> alueella. Meriteollisuudella on vahva rooli telakan ansiosta. Kaanaa ja entinen </a:t>
            </a:r>
            <a:r>
              <a:rPr lang="fi-FI" altLang="fi-FI" sz="1500" b="1" dirty="0" err="1"/>
              <a:t>Venatorin</a:t>
            </a:r>
            <a:r>
              <a:rPr lang="fi-FI" altLang="fi-FI" sz="1500" b="1" dirty="0"/>
              <a:t> alue eivät sisälly alueen tietoihin. </a:t>
            </a:r>
          </a:p>
          <a:p>
            <a:pPr algn="just">
              <a:defRPr/>
            </a:pPr>
            <a:r>
              <a:rPr lang="fi-FI" altLang="fi-FI" sz="1500" b="1" dirty="0"/>
              <a:t>Pitkään jatkunut alavireinen kehitys päättyi vuoden 2021 alussa. Mäntyluodon telakan kehitys lienee myönteisten lukujen takana ja telakka näyttääkin saaneen uutta puhtia omistajanvaihdosten myötä. Alueella on myös mm. energian tuotantoa. Kausittaisten vaihtelujen jälkeen liikevaihtoon kirjattiin vuosi sitten keväällä jo selvää kasvua. Nousu on jatkunut aina vuoden 2025 keväälle asti, jolloin liikevaihto alkoi jälleen laskea. Pudotus on ollut suuri loppuvuoden aikana. Tilausten laskutusaikataulut saattavat selittää suurta kausivaihtelua. Huomionarvoista on se, että 10 vuoden takainen  liikevaihto saadaan tällä hetkellä aikaiseksi puolta pienemmällä henkilöstöllä. </a:t>
            </a:r>
            <a:endParaRPr lang="fi-FI" altLang="fi-FI" sz="1350" b="1" dirty="0"/>
          </a:p>
          <a:p>
            <a:pPr>
              <a:defRPr/>
            </a:pPr>
            <a:endParaRPr lang="fi-FI" altLang="fi-FI" sz="1350" b="1" dirty="0"/>
          </a:p>
          <a:p>
            <a:pPr>
              <a:defRPr/>
            </a:pPr>
            <a:endParaRPr lang="fi-FI" altLang="fi-FI" sz="1350" b="1" dirty="0"/>
          </a:p>
        </p:txBody>
      </p:sp>
      <p:pic>
        <p:nvPicPr>
          <p:cNvPr id="6" name="Kuva 8" descr="Kuva, joka sisältää kohteen teksti, merkki, clipart-kuva&#10;&#10;Kuvaus luotu automaattisesti">
            <a:extLst>
              <a:ext uri="{FF2B5EF4-FFF2-40B4-BE49-F238E27FC236}">
                <a16:creationId xmlns:a16="http://schemas.microsoft.com/office/drawing/2014/main" id="{6E4D7EA7-2B9D-A097-37FC-A014393C9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7413" y="950654"/>
            <a:ext cx="1392609" cy="360574"/>
          </a:xfrm>
          <a:prstGeom prst="rect">
            <a:avLst/>
          </a:prstGeom>
        </p:spPr>
      </p:pic>
      <p:sp>
        <p:nvSpPr>
          <p:cNvPr id="11" name="Rectangle 2">
            <a:extLst>
              <a:ext uri="{FF2B5EF4-FFF2-40B4-BE49-F238E27FC236}">
                <a16:creationId xmlns:a16="http://schemas.microsoft.com/office/drawing/2014/main" id="{D2E38AA9-3E4D-1333-DFCA-6DAD4241D393}"/>
              </a:ext>
            </a:extLst>
          </p:cNvPr>
          <p:cNvSpPr>
            <a:spLocks noChangeArrowheads="1"/>
          </p:cNvSpPr>
          <p:nvPr/>
        </p:nvSpPr>
        <p:spPr bwMode="auto">
          <a:xfrm>
            <a:off x="5513965" y="1299045"/>
            <a:ext cx="4603020"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271FBA77-A67E-B5C7-3BC4-56A5EC5B6E2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615719" y="1314327"/>
            <a:ext cx="3316067" cy="2164277"/>
          </a:xfrm>
          <a:prstGeom prst="rect">
            <a:avLst/>
          </a:prstGeom>
        </p:spPr>
      </p:pic>
      <p:pic>
        <p:nvPicPr>
          <p:cNvPr id="16" name="Picture 15">
            <a:extLst>
              <a:ext uri="{FF2B5EF4-FFF2-40B4-BE49-F238E27FC236}">
                <a16:creationId xmlns:a16="http://schemas.microsoft.com/office/drawing/2014/main" id="{A5564C65-05C2-6B0E-95B2-D2AAEB6B603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584330" y="3596576"/>
            <a:ext cx="3480756" cy="2271764"/>
          </a:xfrm>
          <a:prstGeom prst="rect">
            <a:avLst/>
          </a:prstGeom>
        </p:spPr>
      </p:pic>
      <p:pic>
        <p:nvPicPr>
          <p:cNvPr id="17" name="Picture 16">
            <a:extLst>
              <a:ext uri="{FF2B5EF4-FFF2-40B4-BE49-F238E27FC236}">
                <a16:creationId xmlns:a16="http://schemas.microsoft.com/office/drawing/2014/main" id="{5E3D0A01-0E98-0617-F5C9-0AB3C6E2BCB8}"/>
              </a:ext>
            </a:extLst>
          </p:cNvPr>
          <p:cNvPicPr>
            <a:picLocks noChangeAspect="1"/>
          </p:cNvPicPr>
          <p:nvPr/>
        </p:nvPicPr>
        <p:blipFill>
          <a:blip r:embed="rId5"/>
          <a:stretch>
            <a:fillRect/>
          </a:stretch>
        </p:blipFill>
        <p:spPr>
          <a:xfrm>
            <a:off x="47844" y="5336272"/>
            <a:ext cx="4707731" cy="621506"/>
          </a:xfrm>
          <a:prstGeom prst="rect">
            <a:avLst/>
          </a:prstGeom>
        </p:spPr>
      </p:pic>
    </p:spTree>
    <p:extLst>
      <p:ext uri="{BB962C8B-B14F-4D97-AF65-F5344CB8AC3E}">
        <p14:creationId xmlns:p14="http://schemas.microsoft.com/office/powerpoint/2010/main" val="30255497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92936" y="1712432"/>
            <a:ext cx="1459735" cy="1392327"/>
          </a:xfrm>
          <a:prstGeom prst="rect">
            <a:avLst/>
          </a:prstGeom>
        </p:spPr>
      </p:pic>
      <p:sp>
        <p:nvSpPr>
          <p:cNvPr id="2" name="Otsikko 1"/>
          <p:cNvSpPr>
            <a:spLocks noGrp="1"/>
          </p:cNvSpPr>
          <p:nvPr>
            <p:ph type="ctrTitle"/>
          </p:nvPr>
        </p:nvSpPr>
        <p:spPr>
          <a:xfrm>
            <a:off x="1185766" y="369616"/>
            <a:ext cx="5848834" cy="349495"/>
          </a:xfrm>
        </p:spPr>
        <p:txBody>
          <a:bodyPr>
            <a:noAutofit/>
          </a:bodyPr>
          <a:lstStyle/>
          <a:p>
            <a:r>
              <a:rPr lang="fi-FI" sz="2025" b="1" cap="all" dirty="0">
                <a:solidFill>
                  <a:srgbClr val="0070C0"/>
                </a:solidFill>
                <a:effectLst>
                  <a:outerShdw blurRad="38100" dist="38100" dir="2700000" algn="tl">
                    <a:srgbClr val="000000">
                      <a:alpha val="43137"/>
                    </a:srgbClr>
                  </a:outerShdw>
                </a:effectLst>
              </a:rPr>
              <a:t>TEOLLISUUDEN SUHDANNEKUVA satakunnassa</a:t>
            </a:r>
          </a:p>
        </p:txBody>
      </p:sp>
      <p:sp>
        <p:nvSpPr>
          <p:cNvPr id="9" name="Tekstiruutu 8"/>
          <p:cNvSpPr txBox="1"/>
          <p:nvPr/>
        </p:nvSpPr>
        <p:spPr>
          <a:xfrm rot="5400000">
            <a:off x="8332634" y="6010549"/>
            <a:ext cx="276999" cy="1266941"/>
          </a:xfrm>
          <a:prstGeom prst="rect">
            <a:avLst/>
          </a:prstGeom>
          <a:noFill/>
        </p:spPr>
        <p:txBody>
          <a:bodyPr vert="vert270" wrap="square" rtlCol="0">
            <a:spAutoFit/>
          </a:bodyPr>
          <a:lstStyle/>
          <a:p>
            <a:r>
              <a:rPr lang="fi-FI" sz="600" dirty="0">
                <a:solidFill>
                  <a:prstClr val="black"/>
                </a:solidFill>
                <a:latin typeface="Calibri" panose="020F0502020204030204"/>
              </a:rPr>
              <a:t>Tilastokeskus ja Satakuntaliitto 2026</a:t>
            </a:r>
          </a:p>
        </p:txBody>
      </p:sp>
      <p:sp>
        <p:nvSpPr>
          <p:cNvPr id="42" name="Tekstiruutu 41"/>
          <p:cNvSpPr txBox="1"/>
          <p:nvPr/>
        </p:nvSpPr>
        <p:spPr>
          <a:xfrm>
            <a:off x="5586985" y="1221459"/>
            <a:ext cx="2976961" cy="2262158"/>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r>
              <a:rPr lang="fi-FI" b="1" dirty="0">
                <a:solidFill>
                  <a:prstClr val="black"/>
                </a:solidFill>
                <a:latin typeface="Calibri" panose="020F0502020204030204"/>
                <a:cs typeface="Arial" panose="020B0604020202020204" pitchFamily="34" charset="0"/>
              </a:rPr>
              <a:t>Valmistava teollisuus tuotti Satakunnassa liikevaihtoa v. 2025 </a:t>
            </a:r>
          </a:p>
          <a:p>
            <a:r>
              <a:rPr lang="fi-FI" sz="2700" b="1" dirty="0">
                <a:solidFill>
                  <a:srgbClr val="2683C6">
                    <a:lumMod val="75000"/>
                  </a:srgbClr>
                </a:solidFill>
                <a:effectLst>
                  <a:outerShdw blurRad="38100" dist="38100" dir="2700000" algn="tl">
                    <a:srgbClr val="000000">
                      <a:alpha val="43137"/>
                    </a:srgbClr>
                  </a:outerShdw>
                </a:effectLst>
                <a:latin typeface="Calibri" panose="020F0502020204030204"/>
              </a:rPr>
              <a:t>7,5 miljardia € </a:t>
            </a:r>
            <a:r>
              <a:rPr lang="fi-FI" b="1" dirty="0">
                <a:solidFill>
                  <a:prstClr val="black"/>
                </a:solidFill>
                <a:effectLst>
                  <a:outerShdw blurRad="38100" dist="38100" dir="2700000" algn="tl">
                    <a:srgbClr val="000000">
                      <a:alpha val="43137"/>
                    </a:srgbClr>
                  </a:outerShdw>
                </a:effectLst>
                <a:latin typeface="Calibri" panose="020F0502020204030204"/>
                <a:cs typeface="Arial" panose="020B0604020202020204" pitchFamily="34" charset="0"/>
              </a:rPr>
              <a:t>ja vientiä</a:t>
            </a:r>
          </a:p>
          <a:p>
            <a:r>
              <a:rPr lang="fi-FI" sz="2700" b="1" dirty="0">
                <a:solidFill>
                  <a:srgbClr val="2683C6">
                    <a:lumMod val="75000"/>
                  </a:srgbClr>
                </a:solidFill>
                <a:effectLst>
                  <a:outerShdw blurRad="38100" dist="38100" dir="2700000" algn="tl">
                    <a:srgbClr val="000000">
                      <a:alpha val="43137"/>
                    </a:srgbClr>
                  </a:outerShdw>
                </a:effectLst>
                <a:latin typeface="Calibri" panose="020F0502020204030204"/>
              </a:rPr>
              <a:t>4,8 miljardia €</a:t>
            </a:r>
            <a:endParaRPr lang="fi-FI" sz="2700" b="1" dirty="0">
              <a:solidFill>
                <a:prstClr val="black"/>
              </a:solidFill>
              <a:effectLst>
                <a:outerShdw blurRad="38100" dist="38100" dir="2700000" algn="tl">
                  <a:srgbClr val="000000">
                    <a:alpha val="43137"/>
                  </a:srgbClr>
                </a:outerShdw>
              </a:effectLst>
              <a:latin typeface="Calibri" panose="020F0502020204030204"/>
            </a:endParaRPr>
          </a:p>
          <a:p>
            <a:endParaRPr lang="fi-FI" sz="1500" dirty="0">
              <a:solidFill>
                <a:prstClr val="black"/>
              </a:solidFill>
              <a:latin typeface="Calibri" panose="020F0502020204030204"/>
            </a:endParaRPr>
          </a:p>
        </p:txBody>
      </p:sp>
      <p:sp>
        <p:nvSpPr>
          <p:cNvPr id="10" name="Pyöristetty suorakulmio 9"/>
          <p:cNvSpPr/>
          <p:nvPr/>
        </p:nvSpPr>
        <p:spPr>
          <a:xfrm>
            <a:off x="3593210" y="4666014"/>
            <a:ext cx="1482691" cy="377153"/>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fi-FI" sz="900" dirty="0">
              <a:solidFill>
                <a:prstClr val="white">
                  <a:lumMod val="50000"/>
                </a:prstClr>
              </a:solidFill>
              <a:latin typeface="Calibri" panose="020F0502020204030204"/>
            </a:endParaRPr>
          </a:p>
        </p:txBody>
      </p:sp>
      <p:sp>
        <p:nvSpPr>
          <p:cNvPr id="44" name="Rectangle 43"/>
          <p:cNvSpPr/>
          <p:nvPr/>
        </p:nvSpPr>
        <p:spPr>
          <a:xfrm>
            <a:off x="4848925" y="2118694"/>
            <a:ext cx="3429000" cy="646331"/>
          </a:xfrm>
          <a:prstGeom prst="rect">
            <a:avLst/>
          </a:prstGeom>
        </p:spPr>
        <p:txBody>
          <a:bodyPr>
            <a:spAutoFit/>
          </a:bodyPr>
          <a:lstStyle/>
          <a:p>
            <a:endParaRPr lang="fi-FI" b="1" dirty="0">
              <a:solidFill>
                <a:prstClr val="black"/>
              </a:solidFill>
              <a:latin typeface="Calibri" panose="020F0502020204030204"/>
              <a:cs typeface="Arial" panose="020B0604020202020204" pitchFamily="34" charset="0"/>
            </a:endParaRPr>
          </a:p>
          <a:p>
            <a:endParaRPr lang="fi-FI" b="1" dirty="0">
              <a:solidFill>
                <a:prstClr val="black"/>
              </a:solidFill>
              <a:latin typeface="Calibri" panose="020F0502020204030204"/>
              <a:cs typeface="Arial" panose="020B0604020202020204" pitchFamily="34" charset="0"/>
            </a:endParaRPr>
          </a:p>
        </p:txBody>
      </p:sp>
      <p:sp>
        <p:nvSpPr>
          <p:cNvPr id="45" name="Tekstiruutu 34"/>
          <p:cNvSpPr txBox="1"/>
          <p:nvPr/>
        </p:nvSpPr>
        <p:spPr>
          <a:xfrm>
            <a:off x="1121875" y="3999777"/>
            <a:ext cx="2292615" cy="692497"/>
          </a:xfrm>
          <a:prstGeom prst="rect">
            <a:avLst/>
          </a:prstGeom>
          <a:noFill/>
        </p:spPr>
        <p:txBody>
          <a:bodyPr wrap="none" rtlCol="0">
            <a:spAutoFit/>
          </a:bodyPr>
          <a:lstStyle/>
          <a:p>
            <a:endParaRPr lang="fi-FI" sz="1500" b="1" dirty="0">
              <a:solidFill>
                <a:prstClr val="white">
                  <a:lumMod val="50000"/>
                </a:prstClr>
              </a:solidFill>
              <a:effectLst>
                <a:outerShdw blurRad="38100" dist="38100" dir="2700000" algn="tl">
                  <a:srgbClr val="000000">
                    <a:alpha val="43137"/>
                  </a:srgbClr>
                </a:outerShdw>
              </a:effectLst>
              <a:latin typeface="Calibri" panose="020F0502020204030204"/>
            </a:endParaRPr>
          </a:p>
          <a:p>
            <a:r>
              <a:rPr lang="fi-FI" sz="1500" b="1" dirty="0">
                <a:solidFill>
                  <a:prstClr val="black"/>
                </a:solidFill>
                <a:latin typeface="Britannic Bold" panose="020B0903060703020204" pitchFamily="34" charset="0"/>
              </a:rPr>
              <a:t>Automaatio ja robotiikka</a:t>
            </a:r>
          </a:p>
          <a:p>
            <a:endParaRPr lang="fi-FI" sz="900" b="1" dirty="0">
              <a:solidFill>
                <a:prstClr val="white">
                  <a:lumMod val="50000"/>
                </a:prstClr>
              </a:solidFill>
              <a:latin typeface="Calibri" panose="020F0502020204030204"/>
            </a:endParaRPr>
          </a:p>
        </p:txBody>
      </p:sp>
      <p:sp>
        <p:nvSpPr>
          <p:cNvPr id="47" name="Tekstiruutu 34"/>
          <p:cNvSpPr txBox="1"/>
          <p:nvPr/>
        </p:nvSpPr>
        <p:spPr>
          <a:xfrm>
            <a:off x="1099916" y="5142137"/>
            <a:ext cx="1678665" cy="323165"/>
          </a:xfrm>
          <a:prstGeom prst="rect">
            <a:avLst/>
          </a:prstGeom>
          <a:noFill/>
        </p:spPr>
        <p:txBody>
          <a:bodyPr wrap="none" rtlCol="0">
            <a:spAutoFit/>
          </a:bodyPr>
          <a:lstStyle/>
          <a:p>
            <a:r>
              <a:rPr lang="fi-FI" sz="1500" b="1" dirty="0">
                <a:solidFill>
                  <a:prstClr val="black"/>
                </a:solidFill>
                <a:latin typeface="Britannic Bold" panose="020B0903060703020204" pitchFamily="34" charset="0"/>
              </a:rPr>
              <a:t>Metallien jalostus</a:t>
            </a:r>
          </a:p>
        </p:txBody>
      </p:sp>
      <p:sp>
        <p:nvSpPr>
          <p:cNvPr id="50" name="Rectangle 49"/>
          <p:cNvSpPr/>
          <p:nvPr/>
        </p:nvSpPr>
        <p:spPr>
          <a:xfrm>
            <a:off x="3796202" y="4530713"/>
            <a:ext cx="1149674" cy="611706"/>
          </a:xfrm>
          <a:prstGeom prst="rect">
            <a:avLst/>
          </a:prstGeom>
        </p:spPr>
        <p:txBody>
          <a:bodyPr wrap="none">
            <a:spAutoFit/>
          </a:bodyPr>
          <a:lstStyle/>
          <a:p>
            <a:r>
              <a:rPr lang="fi-FI" sz="3375" b="1" dirty="0">
                <a:solidFill>
                  <a:prstClr val="black"/>
                </a:solidFill>
                <a:effectLst>
                  <a:outerShdw blurRad="38100" dist="38100" dir="2700000" algn="tl">
                    <a:srgbClr val="000000">
                      <a:alpha val="43137"/>
                    </a:srgbClr>
                  </a:outerShdw>
                </a:effectLst>
                <a:latin typeface="Calibri" panose="020F0502020204030204"/>
              </a:rPr>
              <a:t>4,8 %</a:t>
            </a:r>
          </a:p>
        </p:txBody>
      </p:sp>
      <p:sp>
        <p:nvSpPr>
          <p:cNvPr id="58" name="Pyöristetty suorakulmio 9"/>
          <p:cNvSpPr/>
          <p:nvPr/>
        </p:nvSpPr>
        <p:spPr>
          <a:xfrm>
            <a:off x="3593211" y="5163900"/>
            <a:ext cx="1482691" cy="377153"/>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fi-FI" sz="900" dirty="0">
              <a:solidFill>
                <a:prstClr val="white">
                  <a:lumMod val="50000"/>
                </a:prstClr>
              </a:solidFill>
              <a:latin typeface="Calibri" panose="020F0502020204030204"/>
            </a:endParaRPr>
          </a:p>
        </p:txBody>
      </p:sp>
      <p:sp>
        <p:nvSpPr>
          <p:cNvPr id="61" name="Rectangle 60"/>
          <p:cNvSpPr/>
          <p:nvPr/>
        </p:nvSpPr>
        <p:spPr>
          <a:xfrm>
            <a:off x="3802298" y="5041069"/>
            <a:ext cx="1149674" cy="611706"/>
          </a:xfrm>
          <a:prstGeom prst="rect">
            <a:avLst/>
          </a:prstGeom>
        </p:spPr>
        <p:txBody>
          <a:bodyPr wrap="none">
            <a:spAutoFit/>
          </a:bodyPr>
          <a:lstStyle/>
          <a:p>
            <a:r>
              <a:rPr lang="fi-FI" sz="3375" b="1" dirty="0">
                <a:solidFill>
                  <a:prstClr val="black"/>
                </a:solidFill>
                <a:effectLst>
                  <a:outerShdw blurRad="38100" dist="38100" dir="2700000" algn="tl">
                    <a:srgbClr val="000000">
                      <a:alpha val="43137"/>
                    </a:srgbClr>
                  </a:outerShdw>
                </a:effectLst>
                <a:latin typeface="Calibri" panose="020F0502020204030204"/>
              </a:rPr>
              <a:t>3,5 %</a:t>
            </a:r>
          </a:p>
        </p:txBody>
      </p:sp>
      <p:sp>
        <p:nvSpPr>
          <p:cNvPr id="4" name="TextBox 3"/>
          <p:cNvSpPr txBox="1"/>
          <p:nvPr/>
        </p:nvSpPr>
        <p:spPr>
          <a:xfrm>
            <a:off x="1123151" y="3616868"/>
            <a:ext cx="4495333" cy="369332"/>
          </a:xfrm>
          <a:prstGeom prst="rect">
            <a:avLst/>
          </a:prstGeom>
          <a:noFill/>
        </p:spPr>
        <p:txBody>
          <a:bodyPr wrap="none" rtlCol="0">
            <a:spAutoFit/>
          </a:bodyPr>
          <a:lstStyle/>
          <a:p>
            <a:r>
              <a:rPr lang="fi-FI" b="1" cap="all" dirty="0">
                <a:solidFill>
                  <a:srgbClr val="0070C0"/>
                </a:solidFill>
                <a:effectLst>
                  <a:outerShdw blurRad="38100" dist="38100" dir="2700000" algn="tl">
                    <a:srgbClr val="000000">
                      <a:alpha val="43137"/>
                    </a:srgbClr>
                  </a:outerShdw>
                </a:effectLst>
                <a:latin typeface="Calibri" panose="020F0502020204030204"/>
                <a:cs typeface="Arial" panose="020B0604020202020204" pitchFamily="34" charset="0"/>
              </a:rPr>
              <a:t>TEOLLISUUDEN kärkialoja tällä hetkellä</a:t>
            </a:r>
            <a:endParaRPr lang="en-US" dirty="0">
              <a:solidFill>
                <a:prstClr val="black"/>
              </a:solidFill>
              <a:latin typeface="Calibri" panose="020F0502020204030204"/>
              <a:cs typeface="Arial" panose="020B0604020202020204" pitchFamily="34" charset="0"/>
            </a:endParaRPr>
          </a:p>
        </p:txBody>
      </p:sp>
      <p:sp>
        <p:nvSpPr>
          <p:cNvPr id="29" name="Tekstiruutu 34"/>
          <p:cNvSpPr txBox="1"/>
          <p:nvPr/>
        </p:nvSpPr>
        <p:spPr>
          <a:xfrm>
            <a:off x="1121874" y="3655562"/>
            <a:ext cx="3361433" cy="600164"/>
          </a:xfrm>
          <a:prstGeom prst="rect">
            <a:avLst/>
          </a:prstGeom>
          <a:noFill/>
        </p:spPr>
        <p:txBody>
          <a:bodyPr wrap="none" rtlCol="0">
            <a:spAutoFit/>
          </a:bodyPr>
          <a:lstStyle/>
          <a:p>
            <a:endParaRPr lang="fi-FI" dirty="0">
              <a:solidFill>
                <a:prstClr val="black"/>
              </a:solidFill>
              <a:latin typeface="Calibri" panose="020F0502020204030204"/>
              <a:cs typeface="Arial" panose="020B0604020202020204" pitchFamily="34" charset="0"/>
            </a:endParaRPr>
          </a:p>
          <a:p>
            <a:r>
              <a:rPr lang="fi-FI" sz="1500" b="1" dirty="0">
                <a:solidFill>
                  <a:prstClr val="white">
                    <a:lumMod val="50000"/>
                  </a:prstClr>
                </a:solidFill>
                <a:latin typeface="Calibri" panose="020F0502020204030204"/>
              </a:rPr>
              <a:t>Liikevaihdon kasvu heinä-joulukuu 2025</a:t>
            </a:r>
          </a:p>
        </p:txBody>
      </p:sp>
      <p:sp>
        <p:nvSpPr>
          <p:cNvPr id="30" name="Pyöristetty suorakulmio 9"/>
          <p:cNvSpPr/>
          <p:nvPr/>
        </p:nvSpPr>
        <p:spPr>
          <a:xfrm>
            <a:off x="3582993" y="4161146"/>
            <a:ext cx="1482691" cy="377153"/>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fi-FI" sz="900" dirty="0">
              <a:solidFill>
                <a:prstClr val="white">
                  <a:lumMod val="50000"/>
                </a:prstClr>
              </a:solidFill>
              <a:latin typeface="Calibri" panose="020F0502020204030204"/>
            </a:endParaRPr>
          </a:p>
        </p:txBody>
      </p:sp>
      <p:sp>
        <p:nvSpPr>
          <p:cNvPr id="31" name="Rectangle 30"/>
          <p:cNvSpPr/>
          <p:nvPr/>
        </p:nvSpPr>
        <p:spPr>
          <a:xfrm>
            <a:off x="3774187" y="4055109"/>
            <a:ext cx="1149674" cy="611706"/>
          </a:xfrm>
          <a:prstGeom prst="rect">
            <a:avLst/>
          </a:prstGeom>
        </p:spPr>
        <p:txBody>
          <a:bodyPr wrap="none">
            <a:spAutoFit/>
          </a:bodyPr>
          <a:lstStyle/>
          <a:p>
            <a:r>
              <a:rPr lang="fi-FI" sz="3375" b="1" dirty="0">
                <a:solidFill>
                  <a:prstClr val="black"/>
                </a:solidFill>
                <a:effectLst>
                  <a:outerShdw blurRad="38100" dist="38100" dir="2700000" algn="tl">
                    <a:srgbClr val="000000">
                      <a:alpha val="43137"/>
                    </a:srgbClr>
                  </a:outerShdw>
                </a:effectLst>
                <a:latin typeface="Calibri" panose="020F0502020204030204"/>
              </a:rPr>
              <a:t>5,6 %</a:t>
            </a:r>
          </a:p>
        </p:txBody>
      </p:sp>
      <p:sp>
        <p:nvSpPr>
          <p:cNvPr id="32" name="Tekstiruutu 34"/>
          <p:cNvSpPr txBox="1"/>
          <p:nvPr/>
        </p:nvSpPr>
        <p:spPr>
          <a:xfrm>
            <a:off x="1092899" y="4432567"/>
            <a:ext cx="2473754" cy="553998"/>
          </a:xfrm>
          <a:prstGeom prst="rect">
            <a:avLst/>
          </a:prstGeom>
          <a:noFill/>
        </p:spPr>
        <p:txBody>
          <a:bodyPr wrap="none" rtlCol="0">
            <a:spAutoFit/>
          </a:bodyPr>
          <a:lstStyle/>
          <a:p>
            <a:endParaRPr lang="fi-FI" sz="1500" b="1" dirty="0">
              <a:solidFill>
                <a:prstClr val="white">
                  <a:lumMod val="50000"/>
                </a:prstClr>
              </a:solidFill>
              <a:effectLst>
                <a:outerShdw blurRad="38100" dist="38100" dir="2700000" algn="tl">
                  <a:srgbClr val="000000">
                    <a:alpha val="43137"/>
                  </a:srgbClr>
                </a:outerShdw>
              </a:effectLst>
              <a:latin typeface="Calibri" panose="020F0502020204030204"/>
            </a:endParaRPr>
          </a:p>
          <a:p>
            <a:r>
              <a:rPr lang="fi-FI" sz="1500" b="1" dirty="0">
                <a:solidFill>
                  <a:prstClr val="black"/>
                </a:solidFill>
                <a:latin typeface="Britannic Bold" panose="020B0903060703020204" pitchFamily="34" charset="0"/>
              </a:rPr>
              <a:t>Metallituotteiden valmistus</a:t>
            </a:r>
          </a:p>
        </p:txBody>
      </p:sp>
      <p:sp>
        <p:nvSpPr>
          <p:cNvPr id="14" name="Rectangle 2"/>
          <p:cNvSpPr>
            <a:spLocks noChangeArrowheads="1"/>
          </p:cNvSpPr>
          <p:nvPr/>
        </p:nvSpPr>
        <p:spPr bwMode="auto">
          <a:xfrm>
            <a:off x="1234422" y="1559884"/>
            <a:ext cx="530330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solidFill>
                <a:prstClr val="black"/>
              </a:solidFill>
              <a:latin typeface="Calibri" panose="020F0502020204030204"/>
              <a:cs typeface="Arial" panose="020B0604020202020204" pitchFamily="34" charset="0"/>
            </a:endParaRPr>
          </a:p>
        </p:txBody>
      </p:sp>
      <p:sp>
        <p:nvSpPr>
          <p:cNvPr id="33" name="Tekstiruutu 3"/>
          <p:cNvSpPr txBox="1"/>
          <p:nvPr/>
        </p:nvSpPr>
        <p:spPr>
          <a:xfrm>
            <a:off x="1225228" y="5662782"/>
            <a:ext cx="1604909" cy="30008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350" dirty="0">
                <a:solidFill>
                  <a:prstClr val="black"/>
                </a:solidFill>
                <a:latin typeface="Calibri" panose="020F0502020204030204"/>
              </a:rPr>
              <a:t>17.4.2026</a:t>
            </a:r>
          </a:p>
        </p:txBody>
      </p:sp>
      <p:sp>
        <p:nvSpPr>
          <p:cNvPr id="18" name="Ylös kääntyvä nuoli 17"/>
          <p:cNvSpPr/>
          <p:nvPr/>
        </p:nvSpPr>
        <p:spPr>
          <a:xfrm flipH="1" flipV="1">
            <a:off x="4533805" y="2104279"/>
            <a:ext cx="362699" cy="1434323"/>
          </a:xfrm>
          <a:prstGeom prst="bentUpArrow">
            <a:avLst>
              <a:gd name="adj1" fmla="val 25000"/>
              <a:gd name="adj2" fmla="val 204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prstClr val="white"/>
              </a:solidFill>
              <a:latin typeface="Calibri" panose="020F0502020204030204"/>
            </a:endParaRPr>
          </a:p>
        </p:txBody>
      </p:sp>
      <p:pic>
        <p:nvPicPr>
          <p:cNvPr id="5" name="Kuva 4" descr="Kuva, joka sisältää kohteen teksti, merkki, clipart-kuva&#10;&#10;Kuvaus luotu automaattisesti">
            <a:extLst>
              <a:ext uri="{FF2B5EF4-FFF2-40B4-BE49-F238E27FC236}">
                <a16:creationId xmlns:a16="http://schemas.microsoft.com/office/drawing/2014/main" id="{309C135D-C066-EEA8-13E3-35B6E668C1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3662" y="6283446"/>
            <a:ext cx="1392609" cy="360574"/>
          </a:xfrm>
          <a:prstGeom prst="rect">
            <a:avLst/>
          </a:prstGeom>
        </p:spPr>
      </p:pic>
      <p:sp>
        <p:nvSpPr>
          <p:cNvPr id="11" name="Suorakulmio 20">
            <a:extLst>
              <a:ext uri="{FF2B5EF4-FFF2-40B4-BE49-F238E27FC236}">
                <a16:creationId xmlns:a16="http://schemas.microsoft.com/office/drawing/2014/main" id="{49DD8965-B444-36FA-830C-7ADBCD927127}"/>
              </a:ext>
            </a:extLst>
          </p:cNvPr>
          <p:cNvSpPr/>
          <p:nvPr/>
        </p:nvSpPr>
        <p:spPr>
          <a:xfrm>
            <a:off x="1153050" y="3011339"/>
            <a:ext cx="2803382" cy="47644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eaLnBrk="0" fontAlgn="base" hangingPunct="0">
              <a:spcBef>
                <a:spcPct val="0"/>
              </a:spcBef>
              <a:spcAft>
                <a:spcPct val="0"/>
              </a:spcAft>
            </a:pPr>
            <a:r>
              <a:rPr lang="fi-FI" sz="1050" b="1" dirty="0">
                <a:solidFill>
                  <a:prstClr val="white">
                    <a:lumMod val="50000"/>
                  </a:prstClr>
                </a:solidFill>
                <a:latin typeface="Calibri" panose="020F0502020204030204"/>
              </a:rPr>
              <a:t>Teknologiateollisuuden viennin arvon kasvu 2000-2025</a:t>
            </a:r>
          </a:p>
          <a:p>
            <a:pPr eaLnBrk="0" fontAlgn="base" hangingPunct="0">
              <a:spcBef>
                <a:spcPct val="0"/>
              </a:spcBef>
              <a:spcAft>
                <a:spcPct val="0"/>
              </a:spcAft>
            </a:pPr>
            <a:r>
              <a:rPr lang="fi-FI" sz="1050" dirty="0">
                <a:solidFill>
                  <a:prstClr val="white">
                    <a:lumMod val="50000"/>
                  </a:prstClr>
                </a:solidFill>
                <a:latin typeface="Calibri" panose="020F0502020204030204"/>
              </a:rPr>
              <a:t>Satakunta:</a:t>
            </a:r>
            <a:r>
              <a:rPr lang="fi-FI" sz="1050" dirty="0">
                <a:solidFill>
                  <a:srgbClr val="FF0000"/>
                </a:solidFill>
                <a:latin typeface="Calibri" panose="020F0502020204030204"/>
              </a:rPr>
              <a:t> 152 %</a:t>
            </a:r>
          </a:p>
          <a:p>
            <a:pPr eaLnBrk="0" fontAlgn="base" hangingPunct="0">
              <a:spcBef>
                <a:spcPct val="0"/>
              </a:spcBef>
              <a:spcAft>
                <a:spcPct val="0"/>
              </a:spcAft>
            </a:pPr>
            <a:r>
              <a:rPr lang="fi-FI" sz="1050" dirty="0">
                <a:solidFill>
                  <a:prstClr val="white">
                    <a:lumMod val="50000"/>
                  </a:prstClr>
                </a:solidFill>
                <a:latin typeface="Calibri" panose="020F0502020204030204"/>
              </a:rPr>
              <a:t>Koko maa keskimäärin: 72 %</a:t>
            </a:r>
          </a:p>
        </p:txBody>
      </p:sp>
      <p:sp>
        <p:nvSpPr>
          <p:cNvPr id="13" name="Pyöristetty suorakulmio 4">
            <a:extLst>
              <a:ext uri="{FF2B5EF4-FFF2-40B4-BE49-F238E27FC236}">
                <a16:creationId xmlns:a16="http://schemas.microsoft.com/office/drawing/2014/main" id="{A6DA4E0D-D3E0-DD83-CD6C-7F7D795893A8}"/>
              </a:ext>
            </a:extLst>
          </p:cNvPr>
          <p:cNvSpPr/>
          <p:nvPr/>
        </p:nvSpPr>
        <p:spPr>
          <a:xfrm>
            <a:off x="5733429" y="5957678"/>
            <a:ext cx="2104234" cy="824841"/>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prstMaterial="translucentPowder">
            <a:bevelT w="190500" h="381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fi-FI" sz="900" b="1" dirty="0">
                <a:solidFill>
                  <a:srgbClr val="0070C0"/>
                </a:solidFill>
                <a:latin typeface="Calibri" panose="020F0502020204030204"/>
              </a:rPr>
              <a:t>Jalostuksen (TOL 05-43)</a:t>
            </a:r>
          </a:p>
          <a:p>
            <a:pPr eaLnBrk="0" fontAlgn="base" hangingPunct="0">
              <a:spcBef>
                <a:spcPct val="0"/>
              </a:spcBef>
              <a:spcAft>
                <a:spcPct val="0"/>
              </a:spcAft>
            </a:pPr>
            <a:r>
              <a:rPr lang="fi-FI" sz="900" b="1" dirty="0">
                <a:solidFill>
                  <a:srgbClr val="0070C0"/>
                </a:solidFill>
                <a:latin typeface="Calibri" panose="020F0502020204030204"/>
              </a:rPr>
              <a:t>arvonlisäys/asukas Rauman seutu </a:t>
            </a:r>
            <a:r>
              <a:rPr lang="fi-FI" sz="900" b="1" dirty="0">
                <a:solidFill>
                  <a:srgbClr val="002060"/>
                </a:solidFill>
                <a:latin typeface="Calibri" panose="020F0502020204030204"/>
              </a:rPr>
              <a:t>3.</a:t>
            </a:r>
            <a:r>
              <a:rPr lang="fi-FI" sz="900" b="1" dirty="0">
                <a:solidFill>
                  <a:srgbClr val="0070C0"/>
                </a:solidFill>
                <a:latin typeface="Calibri" panose="020F0502020204030204"/>
              </a:rPr>
              <a:t>,</a:t>
            </a:r>
          </a:p>
          <a:p>
            <a:pPr eaLnBrk="0" fontAlgn="base" hangingPunct="0">
              <a:spcBef>
                <a:spcPct val="0"/>
              </a:spcBef>
              <a:spcAft>
                <a:spcPct val="0"/>
              </a:spcAft>
            </a:pPr>
            <a:r>
              <a:rPr lang="fi-FI" sz="900" b="1" dirty="0">
                <a:solidFill>
                  <a:srgbClr val="0070C0"/>
                </a:solidFill>
                <a:latin typeface="Calibri" panose="020F0502020204030204"/>
              </a:rPr>
              <a:t>Porin seutu </a:t>
            </a:r>
            <a:r>
              <a:rPr lang="fi-FI" sz="900" b="1" dirty="0">
                <a:solidFill>
                  <a:srgbClr val="002060"/>
                </a:solidFill>
                <a:latin typeface="Calibri" panose="020F0502020204030204"/>
              </a:rPr>
              <a:t>21.</a:t>
            </a:r>
            <a:r>
              <a:rPr lang="fi-FI" sz="900" b="1" dirty="0">
                <a:solidFill>
                  <a:srgbClr val="0070C0"/>
                </a:solidFill>
                <a:latin typeface="Calibri" panose="020F0502020204030204"/>
              </a:rPr>
              <a:t>, ja Pohjois-Satakunta </a:t>
            </a:r>
            <a:r>
              <a:rPr lang="fi-FI" sz="900" b="1" dirty="0">
                <a:solidFill>
                  <a:srgbClr val="002060"/>
                </a:solidFill>
                <a:latin typeface="Calibri" panose="020F0502020204030204"/>
              </a:rPr>
              <a:t>16.</a:t>
            </a:r>
          </a:p>
          <a:p>
            <a:pPr eaLnBrk="0" fontAlgn="base" hangingPunct="0">
              <a:spcBef>
                <a:spcPct val="0"/>
              </a:spcBef>
              <a:spcAft>
                <a:spcPct val="0"/>
              </a:spcAft>
            </a:pPr>
            <a:r>
              <a:rPr lang="fi-FI" sz="900" b="1" dirty="0">
                <a:solidFill>
                  <a:srgbClr val="0070C0"/>
                </a:solidFill>
                <a:latin typeface="Calibri" panose="020F0502020204030204"/>
              </a:rPr>
              <a:t>(69 seutukuntaa, 2023)</a:t>
            </a:r>
          </a:p>
          <a:p>
            <a:pPr eaLnBrk="0" fontAlgn="base" hangingPunct="0">
              <a:spcBef>
                <a:spcPct val="0"/>
              </a:spcBef>
              <a:spcAft>
                <a:spcPct val="0"/>
              </a:spcAft>
            </a:pPr>
            <a:endParaRPr lang="fi-FI" sz="900" b="1" dirty="0">
              <a:solidFill>
                <a:srgbClr val="0070C0"/>
              </a:solidFill>
              <a:latin typeface="Calibri" panose="020F0502020204030204"/>
            </a:endParaRPr>
          </a:p>
          <a:p>
            <a:pPr eaLnBrk="0" fontAlgn="base" hangingPunct="0">
              <a:spcBef>
                <a:spcPct val="0"/>
              </a:spcBef>
              <a:spcAft>
                <a:spcPct val="0"/>
              </a:spcAft>
            </a:pPr>
            <a:r>
              <a:rPr lang="fi-FI" sz="900" b="1" dirty="0">
                <a:solidFill>
                  <a:srgbClr val="0070C0"/>
                </a:solidFill>
                <a:latin typeface="Calibri" panose="020F0502020204030204"/>
              </a:rPr>
              <a:t>Maakunnittain </a:t>
            </a:r>
            <a:r>
              <a:rPr lang="fi-FI" sz="900" b="1" dirty="0">
                <a:solidFill>
                  <a:srgbClr val="002060"/>
                </a:solidFill>
                <a:latin typeface="Calibri" panose="020F0502020204030204"/>
              </a:rPr>
              <a:t>2.</a:t>
            </a:r>
            <a:r>
              <a:rPr lang="fi-FI" sz="900" b="1" dirty="0">
                <a:solidFill>
                  <a:srgbClr val="0070C0"/>
                </a:solidFill>
                <a:latin typeface="Calibri" panose="020F0502020204030204"/>
              </a:rPr>
              <a:t> sija (19:stä) v. 2024</a:t>
            </a:r>
          </a:p>
        </p:txBody>
      </p:sp>
      <p:sp>
        <p:nvSpPr>
          <p:cNvPr id="7" name="Pyöristetty suorakulmio 4">
            <a:extLst>
              <a:ext uri="{FF2B5EF4-FFF2-40B4-BE49-F238E27FC236}">
                <a16:creationId xmlns:a16="http://schemas.microsoft.com/office/drawing/2014/main" id="{D5EFE454-7ABA-3C37-11C7-F4902FFF1C29}"/>
              </a:ext>
            </a:extLst>
          </p:cNvPr>
          <p:cNvSpPr/>
          <p:nvPr/>
        </p:nvSpPr>
        <p:spPr>
          <a:xfrm>
            <a:off x="5674895" y="4327740"/>
            <a:ext cx="2031414" cy="1335042"/>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050" b="1" dirty="0">
              <a:solidFill>
                <a:srgbClr val="0070C0"/>
              </a:solidFill>
              <a:latin typeface="Calibri" panose="020F0502020204030204"/>
            </a:endParaRPr>
          </a:p>
          <a:p>
            <a:pPr algn="ctr"/>
            <a:endParaRPr lang="fi-FI" sz="1050" b="1" dirty="0">
              <a:solidFill>
                <a:srgbClr val="0070C0"/>
              </a:solidFill>
              <a:latin typeface="Calibri" panose="020F0502020204030204"/>
            </a:endParaRPr>
          </a:p>
          <a:p>
            <a:pPr algn="ctr"/>
            <a:r>
              <a:rPr lang="fi-FI" sz="750" b="1" dirty="0">
                <a:solidFill>
                  <a:srgbClr val="0070C0"/>
                </a:solidFill>
                <a:latin typeface="Calibri" panose="020F0502020204030204"/>
              </a:rPr>
              <a:t>Teollisuus on tuottavaa: arvonlisäys/työtunti Satakunnassa, teollisuuden top 5 v. 2023:</a:t>
            </a:r>
          </a:p>
          <a:p>
            <a:pPr algn="ctr"/>
            <a:r>
              <a:rPr lang="fi-FI" sz="750" u="sng" dirty="0">
                <a:solidFill>
                  <a:srgbClr val="0070C0"/>
                </a:solidFill>
                <a:latin typeface="Calibri" panose="020F0502020204030204"/>
              </a:rPr>
              <a:t>Energiantuotanto 266 €/työtunti</a:t>
            </a:r>
          </a:p>
          <a:p>
            <a:pPr algn="ctr"/>
            <a:r>
              <a:rPr lang="fi-FI" sz="750" u="sng" dirty="0">
                <a:solidFill>
                  <a:srgbClr val="0070C0"/>
                </a:solidFill>
                <a:latin typeface="Calibri" panose="020F0502020204030204"/>
              </a:rPr>
              <a:t>Kemiallinen metsäteollisuus 126 €/työtunti</a:t>
            </a:r>
          </a:p>
          <a:p>
            <a:pPr algn="ctr"/>
            <a:r>
              <a:rPr lang="fi-FI" sz="750" u="sng" dirty="0">
                <a:solidFill>
                  <a:srgbClr val="0070C0"/>
                </a:solidFill>
                <a:latin typeface="Calibri" panose="020F0502020204030204"/>
              </a:rPr>
              <a:t>Metallien jalostus ja metallituotteiden valmistus 99 €/työtunti</a:t>
            </a:r>
          </a:p>
          <a:p>
            <a:pPr algn="ctr"/>
            <a:r>
              <a:rPr lang="fi-FI" sz="750" u="sng" dirty="0">
                <a:solidFill>
                  <a:srgbClr val="0070C0"/>
                </a:solidFill>
                <a:latin typeface="Calibri" panose="020F0502020204030204"/>
              </a:rPr>
              <a:t>Kemianteollisuus 88 €/työtunti</a:t>
            </a:r>
          </a:p>
          <a:p>
            <a:pPr algn="ctr"/>
            <a:r>
              <a:rPr lang="fi-FI" sz="750" u="sng" dirty="0">
                <a:solidFill>
                  <a:srgbClr val="0070C0"/>
                </a:solidFill>
                <a:latin typeface="Calibri" panose="020F0502020204030204"/>
              </a:rPr>
              <a:t>Mekaaninen metsäteollisuus 87 €/työtunti</a:t>
            </a:r>
          </a:p>
          <a:p>
            <a:pPr algn="ctr"/>
            <a:r>
              <a:rPr lang="fi-FI" sz="750" u="sng" dirty="0">
                <a:solidFill>
                  <a:srgbClr val="0070C0"/>
                </a:solidFill>
                <a:latin typeface="Calibri" panose="020F0502020204030204"/>
              </a:rPr>
              <a:t>Toimialat keskimäärin 54 €/työtunti</a:t>
            </a:r>
          </a:p>
          <a:p>
            <a:pPr algn="ctr"/>
            <a:endParaRPr lang="fi-FI" sz="1050" u="sng" dirty="0">
              <a:solidFill>
                <a:srgbClr val="0070C0"/>
              </a:solidFill>
              <a:latin typeface="Calibri" panose="020F0502020204030204"/>
            </a:endParaRPr>
          </a:p>
          <a:p>
            <a:pPr algn="ctr"/>
            <a:endParaRPr lang="fi-FI" sz="1050" u="sng" dirty="0">
              <a:solidFill>
                <a:srgbClr val="0070C0"/>
              </a:solidFill>
              <a:latin typeface="Calibri" panose="020F0502020204030204"/>
            </a:endParaRPr>
          </a:p>
        </p:txBody>
      </p:sp>
      <p:sp>
        <p:nvSpPr>
          <p:cNvPr id="23" name="Rectangle 22"/>
          <p:cNvSpPr/>
          <p:nvPr/>
        </p:nvSpPr>
        <p:spPr>
          <a:xfrm>
            <a:off x="5533985" y="3201369"/>
            <a:ext cx="3429000" cy="1200329"/>
          </a:xfrm>
          <a:prstGeom prst="rect">
            <a:avLst/>
          </a:prstGeom>
        </p:spPr>
        <p:txBody>
          <a:bodyPr>
            <a:spAutoFit/>
          </a:bodyPr>
          <a:lstStyle/>
          <a:p>
            <a:r>
              <a:rPr lang="fi-FI" b="1" dirty="0">
                <a:solidFill>
                  <a:prstClr val="black"/>
                </a:solidFill>
                <a:latin typeface="Calibri" panose="020F0502020204030204"/>
                <a:cs typeface="Arial" panose="020B0604020202020204" pitchFamily="34" charset="0"/>
              </a:rPr>
              <a:t>Teollisuudessa tehtiin Satakunnassa v. 2025</a:t>
            </a:r>
            <a:endParaRPr lang="fi-FI" sz="2700" b="1" dirty="0">
              <a:solidFill>
                <a:srgbClr val="FF5050"/>
              </a:solidFill>
              <a:effectLst>
                <a:outerShdw blurRad="38100" dist="38100" dir="2700000" algn="tl">
                  <a:srgbClr val="000000">
                    <a:alpha val="43137"/>
                  </a:srgbClr>
                </a:outerShdw>
              </a:effectLst>
              <a:latin typeface="Calibri" panose="020F0502020204030204"/>
            </a:endParaRPr>
          </a:p>
          <a:p>
            <a:r>
              <a:rPr lang="fi-FI" sz="2700" b="1" dirty="0">
                <a:solidFill>
                  <a:srgbClr val="FF5050"/>
                </a:solidFill>
                <a:effectLst>
                  <a:outerShdw blurRad="38100" dist="38100" dir="2700000" algn="tl">
                    <a:srgbClr val="000000">
                      <a:alpha val="43137"/>
                    </a:srgbClr>
                  </a:outerShdw>
                </a:effectLst>
                <a:latin typeface="Calibri" panose="020F0502020204030204"/>
              </a:rPr>
              <a:t>16 400 hlötyövuotta</a:t>
            </a:r>
          </a:p>
        </p:txBody>
      </p:sp>
      <p:pic>
        <p:nvPicPr>
          <p:cNvPr id="8" name="Picture 7">
            <a:extLst>
              <a:ext uri="{FF2B5EF4-FFF2-40B4-BE49-F238E27FC236}">
                <a16:creationId xmlns:a16="http://schemas.microsoft.com/office/drawing/2014/main" id="{81F55CED-A5A1-CB5F-328F-5FEE6A30820B}"/>
              </a:ext>
            </a:extLst>
          </p:cNvPr>
          <p:cNvPicPr>
            <a:picLocks noChangeAspect="1"/>
          </p:cNvPicPr>
          <p:nvPr/>
        </p:nvPicPr>
        <p:blipFill>
          <a:blip r:embed="rId5"/>
          <a:stretch>
            <a:fillRect/>
          </a:stretch>
        </p:blipFill>
        <p:spPr>
          <a:xfrm>
            <a:off x="1185766" y="1053555"/>
            <a:ext cx="2995952" cy="1957783"/>
          </a:xfrm>
          <a:prstGeom prst="rect">
            <a:avLst/>
          </a:prstGeom>
        </p:spPr>
      </p:pic>
    </p:spTree>
    <p:extLst>
      <p:ext uri="{BB962C8B-B14F-4D97-AF65-F5344CB8AC3E}">
        <p14:creationId xmlns:p14="http://schemas.microsoft.com/office/powerpoint/2010/main" val="271866018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128</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05067" y="579205"/>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defRPr/>
            </a:pPr>
            <a:r>
              <a:rPr lang="en-GB" altLang="fi-FI" sz="2025" b="1" cap="all" spc="-38" dirty="0">
                <a:solidFill>
                  <a:schemeClr val="accent4">
                    <a:lumMod val="50000"/>
                  </a:schemeClr>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chemeClr val="accent4">
                    <a:lumMod val="50000"/>
                  </a:schemeClr>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chemeClr val="accent4">
                    <a:lumMod val="50000"/>
                  </a:schemeClr>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chemeClr val="accent4">
                    <a:lumMod val="50000"/>
                  </a:schemeClr>
                </a:solidFill>
                <a:effectLst>
                  <a:outerShdw blurRad="38100" dist="38100" dir="2700000" algn="tl">
                    <a:srgbClr val="000000">
                      <a:alpha val="43137"/>
                    </a:srgbClr>
                  </a:outerShdw>
                </a:effectLst>
                <a:latin typeface="Calibri Light" panose="020F0302020204030204"/>
              </a:rPr>
              <a:t>heinä-joulukuu</a:t>
            </a:r>
            <a:r>
              <a:rPr lang="en-GB" altLang="fi-FI" sz="2025" b="1" cap="all" spc="-38" dirty="0">
                <a:solidFill>
                  <a:schemeClr val="accent4">
                    <a:lumMod val="50000"/>
                  </a:schemeClr>
                </a:solidFill>
                <a:effectLst>
                  <a:outerShdw blurRad="38100" dist="38100" dir="2700000" algn="tl">
                    <a:srgbClr val="000000">
                      <a:alpha val="43137"/>
                    </a:srgbClr>
                  </a:outerShdw>
                </a:effectLst>
                <a:latin typeface="Calibri Light" panose="020F0302020204030204"/>
              </a:rPr>
              <a:t> 2025: </a:t>
            </a:r>
            <a:r>
              <a:rPr lang="en-GB" altLang="fi-FI" sz="2025" b="1" cap="all" spc="-38" dirty="0" err="1">
                <a:solidFill>
                  <a:schemeClr val="accent4">
                    <a:lumMod val="50000"/>
                  </a:schemeClr>
                </a:solidFill>
                <a:effectLst>
                  <a:outerShdw blurRad="38100" dist="38100" dir="2700000" algn="tl">
                    <a:srgbClr val="000000">
                      <a:alpha val="43137"/>
                    </a:srgbClr>
                  </a:outerShdw>
                </a:effectLst>
                <a:latin typeface="Calibri Light" panose="020F0302020204030204"/>
              </a:rPr>
              <a:t>rakentaminen</a:t>
            </a:r>
            <a:endParaRPr lang="en-US" altLang="fi-FI" sz="2025" b="1" cap="all" spc="-38" dirty="0">
              <a:solidFill>
                <a:schemeClr val="accent4">
                  <a:lumMod val="50000"/>
                </a:schemeClr>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74149" y="1203260"/>
            <a:ext cx="8857154" cy="341522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200" b="1" dirty="0"/>
              <a:t>Rakentamisessa on jo pitkään vallinnut voimakkaasti hiipuva suhdannekuva. Satakunnassa rakentamisen liikevaihto aleni yhä huomattavasti heinä-joulukuussa 2025. Heikointa kehitys on ollut yli 20 henkilöä työllistävissä yrityksissä. Pienemmissä kokoluokissa syntyi jo osin kasvua. Henkilöstömäärä laski edelleen jonkin verran. Maassa keskimäärin rakennusalan liikevaihdon kehitys oli aiempaa myönteisempää, sillä liikevaihdon nousu jatkui etenkin aivan loppuvuodesta. </a:t>
            </a:r>
          </a:p>
          <a:p>
            <a:pPr algn="just">
              <a:defRPr/>
            </a:pPr>
            <a:r>
              <a:rPr lang="fi-FI" altLang="fi-FI" sz="1200" b="1" dirty="0"/>
              <a:t>Rakennusteollisuus RT ry:n kevään suhdannekatsauksen mukaan viime vuonna rakentaminen väheni 1,5 prosenttia ja täksi vuodeksi odotettavissa on korkeintaan saman verran kasvua. Rakentamisen liikevaihto on noussut, mutta se on tullut pääosin valmistuvista hankkeista, ei uusista aloituksista. Kokonaisuudessaan uudisasuinrakentamisen aloitukset vähenivät viime vuonna tilastohistorian matalimmalle tasolle. Vaikein tilanne on edelleen asuntorakentamisessa, kun taas rakentamisen muissa lajeissa on nähtävissä piristymistä. </a:t>
            </a:r>
            <a:r>
              <a:rPr lang="fi-FI" altLang="fi-FI" sz="1200" b="1" dirty="0" err="1"/>
              <a:t>EK:n</a:t>
            </a:r>
            <a:r>
              <a:rPr lang="fi-FI" altLang="fi-FI" sz="1200" b="1" dirty="0"/>
              <a:t> mukaan maamme rakentamisen luottamus kääntyi huhtikuussa jälleen laskuun. Indikaattorin huhtikuun lukema oli -19, kun se maaliskuussa oli -15. Luottamus on selvästi pitkän aikavälin keskiarvoa (-9) heikompaa.​</a:t>
            </a:r>
          </a:p>
        </p:txBody>
      </p:sp>
      <p:pic>
        <p:nvPicPr>
          <p:cNvPr id="6" name="Kuva 8" descr="Kuva, joka sisältää kohteen teksti, merkki, clipart-kuva&#10;&#10;Kuvaus luotu automaattisesti">
            <a:extLst>
              <a:ext uri="{FF2B5EF4-FFF2-40B4-BE49-F238E27FC236}">
                <a16:creationId xmlns:a16="http://schemas.microsoft.com/office/drawing/2014/main" id="{0BBB2D09-501E-6473-9B25-D7680C3E7F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
        <p:nvSpPr>
          <p:cNvPr id="11" name="Rectangle 2">
            <a:extLst>
              <a:ext uri="{FF2B5EF4-FFF2-40B4-BE49-F238E27FC236}">
                <a16:creationId xmlns:a16="http://schemas.microsoft.com/office/drawing/2014/main" id="{A69998A1-2825-CFC1-E7C3-1305A08EE3BB}"/>
              </a:ext>
            </a:extLst>
          </p:cNvPr>
          <p:cNvSpPr>
            <a:spLocks noChangeArrowheads="1"/>
          </p:cNvSpPr>
          <p:nvPr/>
        </p:nvSpPr>
        <p:spPr bwMode="auto">
          <a:xfrm>
            <a:off x="164579" y="2729916"/>
            <a:ext cx="4521468"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5" name="Rectangle 4">
            <a:extLst>
              <a:ext uri="{FF2B5EF4-FFF2-40B4-BE49-F238E27FC236}">
                <a16:creationId xmlns:a16="http://schemas.microsoft.com/office/drawing/2014/main" id="{3BCC9CF0-46CB-99D0-5492-CD00CD78DDD1}"/>
              </a:ext>
            </a:extLst>
          </p:cNvPr>
          <p:cNvSpPr>
            <a:spLocks noChangeArrowheads="1"/>
          </p:cNvSpPr>
          <p:nvPr/>
        </p:nvSpPr>
        <p:spPr bwMode="auto">
          <a:xfrm>
            <a:off x="4164128" y="2661672"/>
            <a:ext cx="507825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FC857FB7-7DA5-1EFA-36AA-72F5D11EE54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86617" y="2975183"/>
            <a:ext cx="3646193" cy="2379738"/>
          </a:xfrm>
          <a:prstGeom prst="rect">
            <a:avLst/>
          </a:prstGeom>
        </p:spPr>
      </p:pic>
      <p:pic>
        <p:nvPicPr>
          <p:cNvPr id="14" name="Picture 13">
            <a:extLst>
              <a:ext uri="{FF2B5EF4-FFF2-40B4-BE49-F238E27FC236}">
                <a16:creationId xmlns:a16="http://schemas.microsoft.com/office/drawing/2014/main" id="{5085A5D4-951B-E51B-8C63-2CFF0A7256E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47994" y="2975183"/>
            <a:ext cx="3790895" cy="2474180"/>
          </a:xfrm>
          <a:prstGeom prst="rect">
            <a:avLst/>
          </a:prstGeom>
        </p:spPr>
      </p:pic>
      <p:pic>
        <p:nvPicPr>
          <p:cNvPr id="18" name="Picture 17">
            <a:extLst>
              <a:ext uri="{FF2B5EF4-FFF2-40B4-BE49-F238E27FC236}">
                <a16:creationId xmlns:a16="http://schemas.microsoft.com/office/drawing/2014/main" id="{DE50A752-E148-0F1F-4E66-EEA4775FE96B}"/>
              </a:ext>
            </a:extLst>
          </p:cNvPr>
          <p:cNvPicPr>
            <a:picLocks noChangeAspect="1"/>
          </p:cNvPicPr>
          <p:nvPr/>
        </p:nvPicPr>
        <p:blipFill>
          <a:blip r:embed="rId5"/>
          <a:stretch>
            <a:fillRect/>
          </a:stretch>
        </p:blipFill>
        <p:spPr>
          <a:xfrm>
            <a:off x="69748" y="5564767"/>
            <a:ext cx="5100638" cy="621506"/>
          </a:xfrm>
          <a:prstGeom prst="rect">
            <a:avLst/>
          </a:prstGeom>
        </p:spPr>
      </p:pic>
    </p:spTree>
    <p:extLst>
      <p:ext uri="{BB962C8B-B14F-4D97-AF65-F5344CB8AC3E}">
        <p14:creationId xmlns:p14="http://schemas.microsoft.com/office/powerpoint/2010/main" val="173672740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05066" y="802728"/>
            <a:ext cx="8232161"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Palvelut </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kauppa</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majoitus</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ravitsemistoiminta</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liike-elämän</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Palvelut,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Luovat</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alat</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sekä</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1350" b="1" cap="all" spc="-38" dirty="0" err="1">
                <a:solidFill>
                  <a:srgbClr val="0070C0"/>
                </a:solidFill>
                <a:effectLst>
                  <a:outerShdw blurRad="38100" dist="38100" dir="2700000" algn="tl">
                    <a:srgbClr val="000000">
                      <a:alpha val="43137"/>
                    </a:srgbClr>
                  </a:outerShdw>
                </a:effectLst>
                <a:latin typeface="Calibri Light" panose="020F0302020204030204"/>
              </a:rPr>
              <a:t>yksityinen</a:t>
            </a:r>
            <a:r>
              <a:rPr lang="en-GB" altLang="fi-FI" sz="1350" b="1" cap="all" spc="-38" dirty="0">
                <a:solidFill>
                  <a:srgbClr val="0070C0"/>
                </a:solidFill>
                <a:effectLst>
                  <a:outerShdw blurRad="38100" dist="38100" dir="2700000" algn="tl">
                    <a:srgbClr val="000000">
                      <a:alpha val="43137"/>
                    </a:srgbClr>
                  </a:outerShdw>
                </a:effectLst>
                <a:latin typeface="Calibri Light" panose="020F0302020204030204"/>
              </a:rPr>
              <a:t> SOTE )</a:t>
            </a:r>
            <a:endParaRPr lang="en-US" altLang="fi-FI" sz="1350"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2293" y="1678573"/>
            <a:ext cx="4065979" cy="423221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275" b="1" dirty="0"/>
              <a:t>Satakunnan palvelualojen kehitys jatkui vuoden 2025 heinä-joulukuussa edelleen alavireisen vaihtelevana. Liikevaihto on noussut ainoastaan kaupassa sekä luovilla aloilla. Majoitus- ja ravitsemistoiminnan liikevaihto aleni yhä. Liike-elämän palveluidenkin liikevaihto supistui. </a:t>
            </a:r>
          </a:p>
          <a:p>
            <a:pPr algn="just">
              <a:defRPr/>
            </a:pPr>
            <a:r>
              <a:rPr lang="fi-FI" altLang="fi-FI" sz="1275" b="1" dirty="0"/>
              <a:t>Palvelualojen yhteenlaskettu henkilöstömäärä laski jonkin verran heinä-joulukuussa. Kehitys oli toimialojen keskiarvoa vähän heikompaa. Laskua kirjattiin jokaisella alalla, eniten yksityisissä sosiaali- ja terveyspalveluissa sekä majoitus- ja ravitsemistoiminnassa. </a:t>
            </a:r>
          </a:p>
          <a:p>
            <a:pPr algn="just">
              <a:defRPr/>
            </a:pPr>
            <a:r>
              <a:rPr lang="fi-FI" altLang="fi-FI" sz="1275" b="1" dirty="0"/>
              <a:t>Maassa keskimäärin liike-elämän palveluiden liikevaihto kasvoi selvästi. Majoitus- ja ravitsemistoiminnan liikevaihto kohosi jonkin verran. Kaupan  ja luovien alojen  liikevaihto sen sijaan nousi vain aavistuksen. </a:t>
            </a:r>
          </a:p>
          <a:p>
            <a:pPr algn="just">
              <a:defRPr/>
            </a:pPr>
            <a:r>
              <a:rPr lang="fi-FI" altLang="fi-FI" sz="1275" b="1" dirty="0" err="1"/>
              <a:t>EK:n</a:t>
            </a:r>
            <a:r>
              <a:rPr lang="fi-FI" altLang="fi-FI" sz="1275" b="1" dirty="0"/>
              <a:t> mukaan palveluiden luottamus pysyi miltei ennallaan huhtikuussa. Luottamusindikaattori nousi 0 pisteeseen maaliskuun saldoluvusta -1. Luottamus on heikompaa kuin pitkän aikavälin keskiarvo (+11).​</a:t>
            </a:r>
          </a:p>
        </p:txBody>
      </p:sp>
      <p:pic>
        <p:nvPicPr>
          <p:cNvPr id="9" name="Kuva 8" descr="Kuva, joka sisältää kohteen teksti, merkki, clipart-kuva&#10;&#10;Kuvaus luotu automaattisesti">
            <a:extLst>
              <a:ext uri="{FF2B5EF4-FFF2-40B4-BE49-F238E27FC236}">
                <a16:creationId xmlns:a16="http://schemas.microsoft.com/office/drawing/2014/main" id="{F1813B69-039D-A3C9-7DE7-B3956C5984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6325" y="894150"/>
            <a:ext cx="1392609" cy="360574"/>
          </a:xfrm>
          <a:prstGeom prst="rect">
            <a:avLst/>
          </a:prstGeom>
        </p:spPr>
      </p:pic>
      <p:pic>
        <p:nvPicPr>
          <p:cNvPr id="6" name="Picture 5">
            <a:extLst>
              <a:ext uri="{FF2B5EF4-FFF2-40B4-BE49-F238E27FC236}">
                <a16:creationId xmlns:a16="http://schemas.microsoft.com/office/drawing/2014/main" id="{FEA75927-BEDB-7CE5-5274-FB088567FB6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75809" y="1622761"/>
            <a:ext cx="4564282" cy="2978942"/>
          </a:xfrm>
          <a:prstGeom prst="rect">
            <a:avLst/>
          </a:prstGeom>
        </p:spPr>
      </p:pic>
      <p:pic>
        <p:nvPicPr>
          <p:cNvPr id="15" name="Picture 14">
            <a:extLst>
              <a:ext uri="{FF2B5EF4-FFF2-40B4-BE49-F238E27FC236}">
                <a16:creationId xmlns:a16="http://schemas.microsoft.com/office/drawing/2014/main" id="{36D7500F-72C4-F34C-E02E-BBAD4F74BF8C}"/>
              </a:ext>
            </a:extLst>
          </p:cNvPr>
          <p:cNvPicPr>
            <a:picLocks noChangeAspect="1"/>
          </p:cNvPicPr>
          <p:nvPr/>
        </p:nvPicPr>
        <p:blipFill>
          <a:blip r:embed="rId4"/>
          <a:stretch>
            <a:fillRect/>
          </a:stretch>
        </p:blipFill>
        <p:spPr>
          <a:xfrm>
            <a:off x="4382690" y="4803662"/>
            <a:ext cx="4150519" cy="621506"/>
          </a:xfrm>
          <a:prstGeom prst="rect">
            <a:avLst/>
          </a:prstGeom>
        </p:spPr>
      </p:pic>
    </p:spTree>
    <p:extLst>
      <p:ext uri="{BB962C8B-B14F-4D97-AF65-F5344CB8AC3E}">
        <p14:creationId xmlns:p14="http://schemas.microsoft.com/office/powerpoint/2010/main" val="3898302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2E618-0D42-AD03-2A10-64363F760987}"/>
            </a:ext>
          </a:extLst>
        </p:cNvPr>
        <p:cNvGrpSpPr/>
        <p:nvPr/>
      </p:nvGrpSpPr>
      <p:grpSpPr>
        <a:xfrm>
          <a:off x="0" y="0"/>
          <a:ext cx="0" cy="0"/>
          <a:chOff x="0" y="0"/>
          <a:chExt cx="0" cy="0"/>
        </a:xfrm>
      </p:grpSpPr>
      <p:sp>
        <p:nvSpPr>
          <p:cNvPr id="6148" name="Dian numeron paikkamerkki 3">
            <a:extLst>
              <a:ext uri="{FF2B5EF4-FFF2-40B4-BE49-F238E27FC236}">
                <a16:creationId xmlns:a16="http://schemas.microsoft.com/office/drawing/2014/main" id="{E1845D51-EC8F-627D-8C2C-6CDDB33A384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13</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12632249-9E9F-222F-C23E-4E594A7B8A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3" y="6356350"/>
            <a:ext cx="1856812" cy="480765"/>
          </a:xfrm>
          <a:prstGeom prst="rect">
            <a:avLst/>
          </a:prstGeom>
        </p:spPr>
      </p:pic>
      <p:sp>
        <p:nvSpPr>
          <p:cNvPr id="6" name="Otsikko 1">
            <a:extLst>
              <a:ext uri="{FF2B5EF4-FFF2-40B4-BE49-F238E27FC236}">
                <a16:creationId xmlns:a16="http://schemas.microsoft.com/office/drawing/2014/main" id="{3AB908DD-A36E-5E90-D47E-7987F8E2779D}"/>
              </a:ext>
            </a:extLst>
          </p:cNvPr>
          <p:cNvSpPr txBox="1">
            <a:spLocks/>
          </p:cNvSpPr>
          <p:nvPr/>
        </p:nvSpPr>
        <p:spPr bwMode="auto">
          <a:xfrm>
            <a:off x="1763688" y="0"/>
            <a:ext cx="6375876" cy="480766"/>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b="1">
                <a:solidFill>
                  <a:schemeClr val="tx2"/>
                </a:solidFill>
              </a:rPr>
              <a:t>Väestörakenne</a:t>
            </a:r>
            <a:endParaRPr lang="fi-FI" dirty="0"/>
          </a:p>
        </p:txBody>
      </p:sp>
      <p:pic>
        <p:nvPicPr>
          <p:cNvPr id="5" name="Picture 4">
            <a:extLst>
              <a:ext uri="{FF2B5EF4-FFF2-40B4-BE49-F238E27FC236}">
                <a16:creationId xmlns:a16="http://schemas.microsoft.com/office/drawing/2014/main" id="{84DDE941-23B7-EFD8-B1D7-2C4485D4A2A4}"/>
              </a:ext>
            </a:extLst>
          </p:cNvPr>
          <p:cNvPicPr>
            <a:picLocks noChangeAspect="1"/>
          </p:cNvPicPr>
          <p:nvPr/>
        </p:nvPicPr>
        <p:blipFill>
          <a:blip r:embed="rId4"/>
          <a:stretch>
            <a:fillRect/>
          </a:stretch>
        </p:blipFill>
        <p:spPr>
          <a:xfrm>
            <a:off x="0" y="470786"/>
            <a:ext cx="4932040" cy="3822099"/>
          </a:xfrm>
          <a:prstGeom prst="rect">
            <a:avLst/>
          </a:prstGeom>
        </p:spPr>
      </p:pic>
      <p:pic>
        <p:nvPicPr>
          <p:cNvPr id="7" name="Picture 6">
            <a:extLst>
              <a:ext uri="{FF2B5EF4-FFF2-40B4-BE49-F238E27FC236}">
                <a16:creationId xmlns:a16="http://schemas.microsoft.com/office/drawing/2014/main" id="{D8B3307B-5DCD-2464-9214-3F7A02A0A598}"/>
              </a:ext>
            </a:extLst>
          </p:cNvPr>
          <p:cNvPicPr>
            <a:picLocks noChangeAspect="1"/>
          </p:cNvPicPr>
          <p:nvPr/>
        </p:nvPicPr>
        <p:blipFill>
          <a:blip r:embed="rId5"/>
          <a:stretch>
            <a:fillRect/>
          </a:stretch>
        </p:blipFill>
        <p:spPr>
          <a:xfrm>
            <a:off x="4305531" y="3125986"/>
            <a:ext cx="4838468" cy="3732014"/>
          </a:xfrm>
          <a:prstGeom prst="rect">
            <a:avLst/>
          </a:prstGeom>
        </p:spPr>
      </p:pic>
    </p:spTree>
    <p:extLst>
      <p:ext uri="{BB962C8B-B14F-4D97-AF65-F5344CB8AC3E}">
        <p14:creationId xmlns:p14="http://schemas.microsoft.com/office/powerpoint/2010/main" val="74484068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130</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10610967" y="732558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49658" y="806965"/>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Tukku</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vähittäiskauppa</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0" y="1602761"/>
            <a:ext cx="5118409" cy="248802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Satakunnassa tukku- ja vähittäiskaupan liikevaihto laski aavistuksen vuoden 2025 heinä-syyskuussa, mutta kohosi jälleen vähän loka-joulukuussa. Siten heinä-joulukuussa keskimäärin liikevaihdon nousu jäi hyvin niukaksi.  Kuitenkin yli 20 henkilöä työllistävien yritysten liikevaihto nousi vajaat kolme prosenttia. Alle viiden henkilön yritysten liikevaihto taasen laski parisen prosenttia ja 5-19 työntekijän pysyi ennallaan. Henkilöstömäärän lasku jatkui suhteellisen suurena.</a:t>
            </a:r>
          </a:p>
          <a:p>
            <a:pPr algn="just">
              <a:defRPr/>
            </a:pPr>
            <a:r>
              <a:rPr lang="fi-FI" altLang="fi-FI" sz="1500" b="1" dirty="0"/>
              <a:t>Valtakunnallisesti liikevaihdon kehitys oli erisuuntaista kuin Satakunnassa, sillä liikevaihto kohosi koko loppuvuoden ajan voimistuen vuodenvaihdetta kohti mentäessä. </a:t>
            </a:r>
          </a:p>
          <a:p>
            <a:pPr algn="just">
              <a:defRPr/>
            </a:pPr>
            <a:r>
              <a:rPr lang="fi-FI" altLang="fi-FI" sz="1500" b="1" dirty="0" err="1"/>
              <a:t>EK:n</a:t>
            </a:r>
            <a:r>
              <a:rPr lang="fi-FI" altLang="fi-FI" sz="1500" b="1" dirty="0"/>
              <a:t> mukaan maamme vähittäiskaupassa luottamus vahvistui selvästi huhtikuussa. Sen saldoluku on +9, kun maaliskuun lukema oli vielä -1. Luottamus ylitti jo pitkäaikaisen keskiarvonsa (-2).</a:t>
            </a:r>
          </a:p>
        </p:txBody>
      </p:sp>
      <p:pic>
        <p:nvPicPr>
          <p:cNvPr id="6" name="Kuva 8" descr="Kuva, joka sisältää kohteen teksti, merkki, clipart-kuva&#10;&#10;Kuvaus luotu automaattisesti">
            <a:extLst>
              <a:ext uri="{FF2B5EF4-FFF2-40B4-BE49-F238E27FC236}">
                <a16:creationId xmlns:a16="http://schemas.microsoft.com/office/drawing/2014/main" id="{5EB76E3C-B129-351B-6AFF-5E2F76DAA7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5893" y="971550"/>
            <a:ext cx="1392609" cy="360574"/>
          </a:xfrm>
          <a:prstGeom prst="rect">
            <a:avLst/>
          </a:prstGeom>
        </p:spPr>
      </p:pic>
      <p:sp>
        <p:nvSpPr>
          <p:cNvPr id="14" name="Rectangle 2">
            <a:extLst>
              <a:ext uri="{FF2B5EF4-FFF2-40B4-BE49-F238E27FC236}">
                <a16:creationId xmlns:a16="http://schemas.microsoft.com/office/drawing/2014/main" id="{533C1254-8BE0-D521-A564-04E130F33B00}"/>
              </a:ext>
            </a:extLst>
          </p:cNvPr>
          <p:cNvSpPr>
            <a:spLocks noChangeArrowheads="1"/>
          </p:cNvSpPr>
          <p:nvPr/>
        </p:nvSpPr>
        <p:spPr bwMode="auto">
          <a:xfrm>
            <a:off x="5117077" y="1380730"/>
            <a:ext cx="540333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6" name="Rectangle 4">
            <a:extLst>
              <a:ext uri="{FF2B5EF4-FFF2-40B4-BE49-F238E27FC236}">
                <a16:creationId xmlns:a16="http://schemas.microsoft.com/office/drawing/2014/main" id="{B120E977-9A84-775E-5CDA-F0CC21C083F5}"/>
              </a:ext>
            </a:extLst>
          </p:cNvPr>
          <p:cNvSpPr>
            <a:spLocks noChangeArrowheads="1"/>
          </p:cNvSpPr>
          <p:nvPr/>
        </p:nvSpPr>
        <p:spPr bwMode="auto">
          <a:xfrm>
            <a:off x="1" y="701270"/>
            <a:ext cx="3545672"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F6D8A325-2B4C-A73F-CF31-4CA89BB6A39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56134" y="1334492"/>
            <a:ext cx="3406624" cy="2223380"/>
          </a:xfrm>
          <a:prstGeom prst="rect">
            <a:avLst/>
          </a:prstGeom>
        </p:spPr>
      </p:pic>
      <p:pic>
        <p:nvPicPr>
          <p:cNvPr id="11" name="Picture 10">
            <a:extLst>
              <a:ext uri="{FF2B5EF4-FFF2-40B4-BE49-F238E27FC236}">
                <a16:creationId xmlns:a16="http://schemas.microsoft.com/office/drawing/2014/main" id="{EEC87224-C10D-4DE3-8B77-1F1AFA42256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327782" y="3546374"/>
            <a:ext cx="3757601" cy="2452451"/>
          </a:xfrm>
          <a:prstGeom prst="rect">
            <a:avLst/>
          </a:prstGeom>
        </p:spPr>
      </p:pic>
      <p:pic>
        <p:nvPicPr>
          <p:cNvPr id="18" name="Picture 17">
            <a:extLst>
              <a:ext uri="{FF2B5EF4-FFF2-40B4-BE49-F238E27FC236}">
                <a16:creationId xmlns:a16="http://schemas.microsoft.com/office/drawing/2014/main" id="{42208662-8076-0A37-69CD-A563B7DE63F2}"/>
              </a:ext>
            </a:extLst>
          </p:cNvPr>
          <p:cNvPicPr>
            <a:picLocks noChangeAspect="1"/>
          </p:cNvPicPr>
          <p:nvPr/>
        </p:nvPicPr>
        <p:blipFill>
          <a:blip r:embed="rId5"/>
          <a:stretch>
            <a:fillRect/>
          </a:stretch>
        </p:blipFill>
        <p:spPr>
          <a:xfrm>
            <a:off x="16439" y="5353071"/>
            <a:ext cx="5100638" cy="628650"/>
          </a:xfrm>
          <a:prstGeom prst="rect">
            <a:avLst/>
          </a:prstGeom>
        </p:spPr>
      </p:pic>
    </p:spTree>
    <p:extLst>
      <p:ext uri="{BB962C8B-B14F-4D97-AF65-F5344CB8AC3E}">
        <p14:creationId xmlns:p14="http://schemas.microsoft.com/office/powerpoint/2010/main" val="26842445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131</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311076" y="795773"/>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Majoitus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ravitsemistoiminta</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68059" y="1662812"/>
            <a:ext cx="4937700" cy="3658478"/>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Satakunnassa majoitus- ja ravitsemistoiminnan liikevaihto laski voimakkaasti korona-aikaan. Pudotus oli toimialojen pahimpia. Toipumisen jatkuminen näyttäisi edelleen odottavan itseään, sillä vuoden 2025 heinä-joulukuussa liikevaihto putosi edelleen. Lasku oli katsauksessa tarkasteltavissa palvelualoista niukasti syvin. Koronaa edeltänyt tasokin on edelleen reaalisesti saavuttamatta, vaikka hintojen nousu on viime vuosina vaikuttanut osaltaan liikevaihtoa kohottavasti. Myönteistä on kuitenkin alle viiden henkilön yritysten liikevaihdon lähes viiden prosentin kasvu. Sen sijaan yli 20 henkilön yritysten liikevaihto laski lähes 28 % ja 5-19 työntekijän yli kolme prosenttia. Taustalla voi vaikuttaa Yyterin hotellin sulkeminen. </a:t>
            </a:r>
          </a:p>
          <a:p>
            <a:pPr algn="just">
              <a:defRPr/>
            </a:pPr>
            <a:r>
              <a:rPr lang="fi-FI" altLang="fi-FI" sz="1500" b="1" dirty="0"/>
              <a:t>Henkilöstöä vähennettiin selvästi, mutta osa laskusta on voinut syntyä henkilöstövuokrausyritysten käytöstä, jolloin niiden käyttö kirjataan liike-elämän palveluihin.</a:t>
            </a:r>
          </a:p>
          <a:p>
            <a:pPr algn="just">
              <a:defRPr/>
            </a:pPr>
            <a:r>
              <a:rPr lang="fi-FI" altLang="fi-FI" sz="1500" b="1" dirty="0"/>
              <a:t>Maassa keskimäärin käänne parempaan näyttäisi tapahtuneen vuoden 2024 syyskesällä. Liikevaihdon nousua on kirjattu koko loppuvuoden 2025 ajan. Satakunnasta poiketen koronaa edeltänyt taso on selvästi ylittynyt. </a:t>
            </a:r>
          </a:p>
        </p:txBody>
      </p:sp>
      <p:pic>
        <p:nvPicPr>
          <p:cNvPr id="6" name="Kuva 8" descr="Kuva, joka sisältää kohteen teksti, merkki, clipart-kuva&#10;&#10;Kuvaus luotu automaattisesti">
            <a:extLst>
              <a:ext uri="{FF2B5EF4-FFF2-40B4-BE49-F238E27FC236}">
                <a16:creationId xmlns:a16="http://schemas.microsoft.com/office/drawing/2014/main" id="{2F70917C-945C-2A8E-CF19-58EAAAEAD1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3973" y="947351"/>
            <a:ext cx="1392609" cy="360574"/>
          </a:xfrm>
          <a:prstGeom prst="rect">
            <a:avLst/>
          </a:prstGeom>
        </p:spPr>
      </p:pic>
      <p:sp>
        <p:nvSpPr>
          <p:cNvPr id="9" name="Rectangle 2">
            <a:extLst>
              <a:ext uri="{FF2B5EF4-FFF2-40B4-BE49-F238E27FC236}">
                <a16:creationId xmlns:a16="http://schemas.microsoft.com/office/drawing/2014/main" id="{6DA58A42-39CD-9AB2-54A8-C6D8FC42E5EF}"/>
              </a:ext>
            </a:extLst>
          </p:cNvPr>
          <p:cNvSpPr>
            <a:spLocks noChangeArrowheads="1"/>
          </p:cNvSpPr>
          <p:nvPr/>
        </p:nvSpPr>
        <p:spPr bwMode="auto">
          <a:xfrm>
            <a:off x="4954628" y="1262701"/>
            <a:ext cx="5395785"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sp>
        <p:nvSpPr>
          <p:cNvPr id="16" name="Rectangle 4">
            <a:extLst>
              <a:ext uri="{FF2B5EF4-FFF2-40B4-BE49-F238E27FC236}">
                <a16:creationId xmlns:a16="http://schemas.microsoft.com/office/drawing/2014/main" id="{6DCD9C4D-F1BC-B117-C9C1-9C88EFF87153}"/>
              </a:ext>
            </a:extLst>
          </p:cNvPr>
          <p:cNvSpPr>
            <a:spLocks noChangeArrowheads="1"/>
          </p:cNvSpPr>
          <p:nvPr/>
        </p:nvSpPr>
        <p:spPr bwMode="auto">
          <a:xfrm>
            <a:off x="0" y="773112"/>
            <a:ext cx="4516406"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2D0AA809-AA41-803A-899D-C2B9EE06736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336180" y="1309761"/>
            <a:ext cx="3470700" cy="2265200"/>
          </a:xfrm>
          <a:prstGeom prst="rect">
            <a:avLst/>
          </a:prstGeom>
        </p:spPr>
      </p:pic>
      <p:pic>
        <p:nvPicPr>
          <p:cNvPr id="15" name="Picture 14">
            <a:extLst>
              <a:ext uri="{FF2B5EF4-FFF2-40B4-BE49-F238E27FC236}">
                <a16:creationId xmlns:a16="http://schemas.microsoft.com/office/drawing/2014/main" id="{A20863CA-99F4-0FC7-634A-9F314102597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89322" y="3578200"/>
            <a:ext cx="3666296" cy="2392859"/>
          </a:xfrm>
          <a:prstGeom prst="rect">
            <a:avLst/>
          </a:prstGeom>
        </p:spPr>
      </p:pic>
      <p:pic>
        <p:nvPicPr>
          <p:cNvPr id="18" name="Picture 17">
            <a:extLst>
              <a:ext uri="{FF2B5EF4-FFF2-40B4-BE49-F238E27FC236}">
                <a16:creationId xmlns:a16="http://schemas.microsoft.com/office/drawing/2014/main" id="{B2A51F0A-7F20-4FF9-9401-BBC71FF91E67}"/>
              </a:ext>
            </a:extLst>
          </p:cNvPr>
          <p:cNvPicPr>
            <a:picLocks noChangeAspect="1"/>
          </p:cNvPicPr>
          <p:nvPr/>
        </p:nvPicPr>
        <p:blipFill>
          <a:blip r:embed="rId5"/>
          <a:stretch>
            <a:fillRect/>
          </a:stretch>
        </p:blipFill>
        <p:spPr>
          <a:xfrm>
            <a:off x="46903" y="5372100"/>
            <a:ext cx="5100638" cy="628650"/>
          </a:xfrm>
          <a:prstGeom prst="rect">
            <a:avLst/>
          </a:prstGeom>
        </p:spPr>
      </p:pic>
    </p:spTree>
    <p:extLst>
      <p:ext uri="{BB962C8B-B14F-4D97-AF65-F5344CB8AC3E}">
        <p14:creationId xmlns:p14="http://schemas.microsoft.com/office/powerpoint/2010/main" val="241953454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132</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83268" y="889703"/>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Liike-elämän</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palvelut</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43765" y="1686193"/>
            <a:ext cx="5020811" cy="3049475"/>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Liike-elämän palveluiden (TOL JLMN) liikevaihto kääntyi Satakunnassa monen muun alan tavoin nousuun vuoden 2021 keväällä. Kasvu jatkui nopeana vuosina 2022-2024. Vuoden 2025 alussa kehitys taantui. Vuoden 2025 heinä-joulukuussa liikevaihto aleni yhä hieman, koska talouden vire ei ole ollut paras mahdollinen. Lasku on syntynyt pääosin alle 20 henkilön yrityksissä. Kysyntä tuki- ja suunnittelupalveluille sekä henkilöstövuokraukselle lienee hiipunut talouden jäähtymisen vuoksi. </a:t>
            </a:r>
          </a:p>
          <a:p>
            <a:pPr algn="just">
              <a:defRPr/>
            </a:pPr>
            <a:r>
              <a:rPr lang="fi-FI" altLang="fi-FI" sz="1500" b="1" dirty="0"/>
              <a:t>On mahdollista, että pitkällä aikavälillä joillain aloilla vuokratyövoiman käyttö on yleistynyt, mikä on näkynyt liike-elämän palveluiden henkilöstömäärän nousuna, mutta vastaavasti laskuna muilla aloilla esim. majoitus- ja ravitsemistoiminnassa.</a:t>
            </a:r>
          </a:p>
          <a:p>
            <a:pPr algn="just">
              <a:defRPr/>
            </a:pPr>
            <a:r>
              <a:rPr lang="fi-FI" altLang="fi-FI" sz="1500" b="1" dirty="0"/>
              <a:t>Valtakunnallisesti alan liikevaihto kehittyi suotuisasti koko vuoden jälkimmäisen puoliskon ajan ja kasvua kertyi katsauksessa tarkasteltavista palvelualoista eniten. </a:t>
            </a:r>
          </a:p>
        </p:txBody>
      </p:sp>
      <p:pic>
        <p:nvPicPr>
          <p:cNvPr id="6" name="Kuva 8" descr="Kuva, joka sisältää kohteen teksti, merkki, clipart-kuva&#10;&#10;Kuvaus luotu automaattisesti">
            <a:extLst>
              <a:ext uri="{FF2B5EF4-FFF2-40B4-BE49-F238E27FC236}">
                <a16:creationId xmlns:a16="http://schemas.microsoft.com/office/drawing/2014/main" id="{5ACA730A-C19E-7A74-1ED7-67F235D94C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8251" y="924320"/>
            <a:ext cx="1392609" cy="360574"/>
          </a:xfrm>
          <a:prstGeom prst="rect">
            <a:avLst/>
          </a:prstGeom>
        </p:spPr>
      </p:pic>
      <p:sp>
        <p:nvSpPr>
          <p:cNvPr id="14" name="Rectangle 2">
            <a:extLst>
              <a:ext uri="{FF2B5EF4-FFF2-40B4-BE49-F238E27FC236}">
                <a16:creationId xmlns:a16="http://schemas.microsoft.com/office/drawing/2014/main" id="{916D3340-CEE2-D4D9-970F-B1A3E9E4010C}"/>
              </a:ext>
            </a:extLst>
          </p:cNvPr>
          <p:cNvSpPr>
            <a:spLocks noChangeArrowheads="1"/>
          </p:cNvSpPr>
          <p:nvPr/>
        </p:nvSpPr>
        <p:spPr bwMode="auto">
          <a:xfrm>
            <a:off x="5412544" y="964417"/>
            <a:ext cx="4404892"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44E50715-0D0F-1F79-8620-13E46B00640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49089" y="1352624"/>
            <a:ext cx="3517214" cy="2295558"/>
          </a:xfrm>
          <a:prstGeom prst="rect">
            <a:avLst/>
          </a:prstGeom>
        </p:spPr>
      </p:pic>
      <p:pic>
        <p:nvPicPr>
          <p:cNvPr id="15" name="Picture 14">
            <a:extLst>
              <a:ext uri="{FF2B5EF4-FFF2-40B4-BE49-F238E27FC236}">
                <a16:creationId xmlns:a16="http://schemas.microsoft.com/office/drawing/2014/main" id="{96104873-1455-59BC-6CDC-04DCAEE026F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217388" y="3587035"/>
            <a:ext cx="3518239" cy="2296227"/>
          </a:xfrm>
          <a:prstGeom prst="rect">
            <a:avLst/>
          </a:prstGeom>
        </p:spPr>
      </p:pic>
      <p:pic>
        <p:nvPicPr>
          <p:cNvPr id="18" name="Picture 17">
            <a:extLst>
              <a:ext uri="{FF2B5EF4-FFF2-40B4-BE49-F238E27FC236}">
                <a16:creationId xmlns:a16="http://schemas.microsoft.com/office/drawing/2014/main" id="{1DAEC10D-F54C-2375-E038-753155D8C40C}"/>
              </a:ext>
            </a:extLst>
          </p:cNvPr>
          <p:cNvPicPr>
            <a:picLocks noChangeAspect="1"/>
          </p:cNvPicPr>
          <p:nvPr/>
        </p:nvPicPr>
        <p:blipFill>
          <a:blip r:embed="rId5"/>
          <a:stretch>
            <a:fillRect/>
          </a:stretch>
        </p:blipFill>
        <p:spPr>
          <a:xfrm>
            <a:off x="-10585" y="5767774"/>
            <a:ext cx="5100638" cy="628650"/>
          </a:xfrm>
          <a:prstGeom prst="rect">
            <a:avLst/>
          </a:prstGeom>
        </p:spPr>
      </p:pic>
    </p:spTree>
    <p:extLst>
      <p:ext uri="{BB962C8B-B14F-4D97-AF65-F5344CB8AC3E}">
        <p14:creationId xmlns:p14="http://schemas.microsoft.com/office/powerpoint/2010/main" val="35448387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133</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10595516" y="721833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dirty="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51864" y="872203"/>
            <a:ext cx="8945832" cy="90164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Luovat</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alat</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1" y="1773849"/>
            <a:ext cx="5169098" cy="282650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Luoviin aloihin luetaan tässä yhteydessä joukkoviestintä, muotoilu, mainonta, taide, kulttuuriperintö, viihde, urheilu ja käsityöalat. Suhdannevaihtelut heijastuvat varsin vahvasti alan kehitykseen. </a:t>
            </a:r>
          </a:p>
          <a:p>
            <a:pPr algn="just">
              <a:defRPr/>
            </a:pPr>
            <a:r>
              <a:rPr lang="fi-FI" altLang="fi-FI" sz="1500" b="1" dirty="0"/>
              <a:t>Satakunnassa alan liikevaihto kohosi vuoden 2025 heinä-joulukuussa edelleen hieman. Kasvu on syntynyt pääosin yli 20 henkilön yrityksissä, mutta myös alle viiden työntekijän yritysten liikevaihto kasvoi. Sen sijaan 5-19 hengen yritysten liikevaihto supistui. Henkilöstöä alennettiin jonkin verran loppuvuonna.</a:t>
            </a:r>
          </a:p>
          <a:p>
            <a:pPr algn="just">
              <a:defRPr/>
            </a:pPr>
            <a:r>
              <a:rPr lang="fi-FI" altLang="fi-FI" sz="1500" b="1" dirty="0"/>
              <a:t>Valtakunnallisesti liikevaihto kohosi hieman, sillä heinä-syyskuun hienoinen lasku vaihtui loka-joulukuussa selvemmäksi kasvuksi. Vaimeahkon kehityksen taustalla vaikuttanee ainakin kuluttajien luottamuksen lasku, joka lienee pienentänyt kysyntää kulttuuri- ja taidealoilla sekä viihde-elektroniikassa. </a:t>
            </a:r>
          </a:p>
        </p:txBody>
      </p:sp>
      <p:pic>
        <p:nvPicPr>
          <p:cNvPr id="6" name="Kuva 8" descr="Kuva, joka sisältää kohteen teksti, merkki, clipart-kuva&#10;&#10;Kuvaus luotu automaattisesti">
            <a:extLst>
              <a:ext uri="{FF2B5EF4-FFF2-40B4-BE49-F238E27FC236}">
                <a16:creationId xmlns:a16="http://schemas.microsoft.com/office/drawing/2014/main" id="{2077BAE7-CEA3-6B54-820B-43AFD1CD7F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36656" y="934716"/>
            <a:ext cx="1392609" cy="360574"/>
          </a:xfrm>
          <a:prstGeom prst="rect">
            <a:avLst/>
          </a:prstGeom>
        </p:spPr>
      </p:pic>
      <p:sp>
        <p:nvSpPr>
          <p:cNvPr id="9" name="Rectangle 2">
            <a:extLst>
              <a:ext uri="{FF2B5EF4-FFF2-40B4-BE49-F238E27FC236}">
                <a16:creationId xmlns:a16="http://schemas.microsoft.com/office/drawing/2014/main" id="{DD3C7AB1-ECAC-5190-03C0-95A978297047}"/>
              </a:ext>
            </a:extLst>
          </p:cNvPr>
          <p:cNvSpPr>
            <a:spLocks noChangeArrowheads="1"/>
          </p:cNvSpPr>
          <p:nvPr/>
        </p:nvSpPr>
        <p:spPr bwMode="auto">
          <a:xfrm>
            <a:off x="5321476" y="860759"/>
            <a:ext cx="5023283"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5" name="Picture 14">
            <a:extLst>
              <a:ext uri="{FF2B5EF4-FFF2-40B4-BE49-F238E27FC236}">
                <a16:creationId xmlns:a16="http://schemas.microsoft.com/office/drawing/2014/main" id="{443F48B3-E747-2704-82E2-7CB340CF8C8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91089" y="3604061"/>
            <a:ext cx="3572222" cy="2331461"/>
          </a:xfrm>
          <a:prstGeom prst="rect">
            <a:avLst/>
          </a:prstGeom>
        </p:spPr>
      </p:pic>
      <p:pic>
        <p:nvPicPr>
          <p:cNvPr id="18" name="Picture 17">
            <a:extLst>
              <a:ext uri="{FF2B5EF4-FFF2-40B4-BE49-F238E27FC236}">
                <a16:creationId xmlns:a16="http://schemas.microsoft.com/office/drawing/2014/main" id="{557BFFE1-2E34-4CE3-EF9A-C798F8CA6993}"/>
              </a:ext>
            </a:extLst>
          </p:cNvPr>
          <p:cNvPicPr>
            <a:picLocks noChangeAspect="1"/>
          </p:cNvPicPr>
          <p:nvPr/>
        </p:nvPicPr>
        <p:blipFill>
          <a:blip r:embed="rId4"/>
          <a:stretch>
            <a:fillRect/>
          </a:stretch>
        </p:blipFill>
        <p:spPr>
          <a:xfrm>
            <a:off x="5259150" y="1239331"/>
            <a:ext cx="3802666" cy="2484682"/>
          </a:xfrm>
          <a:prstGeom prst="rect">
            <a:avLst/>
          </a:prstGeom>
        </p:spPr>
      </p:pic>
      <p:pic>
        <p:nvPicPr>
          <p:cNvPr id="20" name="Picture 19">
            <a:extLst>
              <a:ext uri="{FF2B5EF4-FFF2-40B4-BE49-F238E27FC236}">
                <a16:creationId xmlns:a16="http://schemas.microsoft.com/office/drawing/2014/main" id="{EC5A76E5-E0B1-4B19-8EB7-1A82CEF785CC}"/>
              </a:ext>
            </a:extLst>
          </p:cNvPr>
          <p:cNvPicPr>
            <a:picLocks noChangeAspect="1"/>
          </p:cNvPicPr>
          <p:nvPr/>
        </p:nvPicPr>
        <p:blipFill>
          <a:blip r:embed="rId5"/>
          <a:stretch>
            <a:fillRect/>
          </a:stretch>
        </p:blipFill>
        <p:spPr>
          <a:xfrm>
            <a:off x="34231" y="5598289"/>
            <a:ext cx="5100638" cy="628650"/>
          </a:xfrm>
          <a:prstGeom prst="rect">
            <a:avLst/>
          </a:prstGeom>
        </p:spPr>
      </p:pic>
    </p:spTree>
    <p:extLst>
      <p:ext uri="{BB962C8B-B14F-4D97-AF65-F5344CB8AC3E}">
        <p14:creationId xmlns:p14="http://schemas.microsoft.com/office/powerpoint/2010/main" val="400972298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134</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10595516" y="721833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dirty="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51864" y="872203"/>
            <a:ext cx="8945832" cy="901646"/>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defTabSz="685800" fontAlgn="auto">
              <a:spcAft>
                <a:spcPts val="0"/>
              </a:spcAft>
              <a:defRPr/>
            </a:pP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Yksityiset</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sosiaali</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ja</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terveyspalvelut</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0923" y="1742046"/>
            <a:ext cx="3776936" cy="313761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defRPr/>
            </a:pPr>
            <a:r>
              <a:rPr lang="fi-FI" altLang="fi-FI" sz="1500" b="1" dirty="0"/>
              <a:t>Satakunnassa yksityisten sosiaali- ja terveyspalvelujen henkilöstömäärä laski poikkeuksellisesti koko vuoden 2025 ajan. Lasku on syventynyt vuoden loppua kohti, sillä vuoden 2025 tammi-maaliskuussa pudotusta kirjattiin 2,2 % ja huhti-kesäkuussa supistumista syntyi 4,6 % vuoden 2024 vastaavaan ajanjaksoon </a:t>
            </a:r>
            <a:r>
              <a:rPr lang="fi-FI" altLang="fi-FI" sz="1500" b="1" dirty="0" err="1"/>
              <a:t>verattuna</a:t>
            </a:r>
            <a:r>
              <a:rPr lang="fi-FI" altLang="fi-FI" sz="1500" b="1" dirty="0"/>
              <a:t>. Laskua on kiihdyttänyt ainakin hyvinvointialueen ostojen väheneminen sekä yleinen kysynnän hiipuminen.</a:t>
            </a:r>
          </a:p>
          <a:p>
            <a:pPr algn="just">
              <a:defRPr/>
            </a:pPr>
            <a:r>
              <a:rPr lang="fi-FI" altLang="fi-FI" sz="1500" b="1" dirty="0"/>
              <a:t>Pitkällä aikavälillä nousu on silti ollut jo kauan toimialojen kärkiluokkaa. Ala työllisti vuoden 2025 lopussa vajaan neljänneksen enemmän väkeä kuin vuonna 2015. </a:t>
            </a:r>
          </a:p>
        </p:txBody>
      </p:sp>
      <p:pic>
        <p:nvPicPr>
          <p:cNvPr id="9" name="Kuva 8" descr="Kuva, joka sisältää kohteen teksti, merkki, clipart-kuva&#10;&#10;Kuvaus luotu automaattisesti">
            <a:extLst>
              <a:ext uri="{FF2B5EF4-FFF2-40B4-BE49-F238E27FC236}">
                <a16:creationId xmlns:a16="http://schemas.microsoft.com/office/drawing/2014/main" id="{A070F1E6-9170-C26F-31ED-4A0B8BD459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6650" y="947351"/>
            <a:ext cx="1392609" cy="360574"/>
          </a:xfrm>
          <a:prstGeom prst="rect">
            <a:avLst/>
          </a:prstGeom>
        </p:spPr>
      </p:pic>
      <p:sp>
        <p:nvSpPr>
          <p:cNvPr id="14" name="Rectangle 2">
            <a:extLst>
              <a:ext uri="{FF2B5EF4-FFF2-40B4-BE49-F238E27FC236}">
                <a16:creationId xmlns:a16="http://schemas.microsoft.com/office/drawing/2014/main" id="{8C788F4C-08A1-832B-5153-5DC81F3B2CFA}"/>
              </a:ext>
            </a:extLst>
          </p:cNvPr>
          <p:cNvSpPr>
            <a:spLocks noChangeArrowheads="1"/>
          </p:cNvSpPr>
          <p:nvPr/>
        </p:nvSpPr>
        <p:spPr bwMode="auto">
          <a:xfrm>
            <a:off x="3629873" y="1330725"/>
            <a:ext cx="688158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a:p>
        </p:txBody>
      </p:sp>
      <p:pic>
        <p:nvPicPr>
          <p:cNvPr id="15" name="Picture 14">
            <a:extLst>
              <a:ext uri="{FF2B5EF4-FFF2-40B4-BE49-F238E27FC236}">
                <a16:creationId xmlns:a16="http://schemas.microsoft.com/office/drawing/2014/main" id="{37BF3500-B62A-5330-F7F4-79F59C8AE7F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846355" y="1520994"/>
            <a:ext cx="4549688" cy="2969417"/>
          </a:xfrm>
          <a:prstGeom prst="rect">
            <a:avLst/>
          </a:prstGeom>
        </p:spPr>
      </p:pic>
      <p:pic>
        <p:nvPicPr>
          <p:cNvPr id="18" name="Picture 17">
            <a:extLst>
              <a:ext uri="{FF2B5EF4-FFF2-40B4-BE49-F238E27FC236}">
                <a16:creationId xmlns:a16="http://schemas.microsoft.com/office/drawing/2014/main" id="{034EEBCD-921B-6130-682B-44297804A1F2}"/>
              </a:ext>
            </a:extLst>
          </p:cNvPr>
          <p:cNvPicPr>
            <a:picLocks noChangeAspect="1"/>
          </p:cNvPicPr>
          <p:nvPr/>
        </p:nvPicPr>
        <p:blipFill>
          <a:blip r:embed="rId4"/>
          <a:stretch>
            <a:fillRect/>
          </a:stretch>
        </p:blipFill>
        <p:spPr>
          <a:xfrm>
            <a:off x="3941581" y="4801480"/>
            <a:ext cx="4150519" cy="621506"/>
          </a:xfrm>
          <a:prstGeom prst="rect">
            <a:avLst/>
          </a:prstGeom>
        </p:spPr>
      </p:pic>
    </p:spTree>
    <p:extLst>
      <p:ext uri="{BB962C8B-B14F-4D97-AF65-F5344CB8AC3E}">
        <p14:creationId xmlns:p14="http://schemas.microsoft.com/office/powerpoint/2010/main" val="2541529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B153B1B3-2CC2-46D0-8CB5-F97288AABB1B}" type="slidenum">
              <a:rPr lang="fi-FI" altLang="fi-FI" smtClean="0">
                <a:solidFill>
                  <a:schemeClr val="bg1"/>
                </a:solidFill>
              </a:rPr>
              <a:pPr/>
              <a:t>135</a:t>
            </a:fld>
            <a:endParaRPr lang="fi-FI" altLang="fi-FI">
              <a:solidFill>
                <a:schemeClr val="bg1"/>
              </a:solidFill>
            </a:endParaRPr>
          </a:p>
        </p:txBody>
      </p:sp>
      <p:sp>
        <p:nvSpPr>
          <p:cNvPr id="32772" name="Rectangle 3"/>
          <p:cNvSpPr>
            <a:spLocks noGrp="1" noChangeArrowheads="1"/>
          </p:cNvSpPr>
          <p:nvPr>
            <p:ph type="body" idx="1"/>
          </p:nvPr>
        </p:nvSpPr>
        <p:spPr>
          <a:xfrm>
            <a:off x="-106019" y="1969920"/>
            <a:ext cx="7561735" cy="3846909"/>
          </a:xfrm>
        </p:spPr>
        <p:txBody>
          <a:bodyPr>
            <a:normAutofit fontScale="25000" lnSpcReduction="20000"/>
          </a:bodyPr>
          <a:lstStyle/>
          <a:p>
            <a:pPr marL="134541" indent="-134541">
              <a:buNone/>
            </a:pPr>
            <a:r>
              <a:rPr lang="fi-FI" altLang="fi-FI" sz="5400" b="1" dirty="0"/>
              <a:t>    KEHITYS SATAKUNTA VS. KOKO MAA KESKIMÄÄRIN </a:t>
            </a:r>
          </a:p>
          <a:p>
            <a:pPr marL="134541" indent="-134541">
              <a:buNone/>
            </a:pPr>
            <a:r>
              <a:rPr lang="fi-FI" altLang="fi-FI" sz="5400" b="1" dirty="0"/>
              <a:t>	 HEINÄ</a:t>
            </a:r>
            <a:r>
              <a:rPr lang="en-GB" altLang="fi-FI" sz="5400" b="1" dirty="0"/>
              <a:t>−JOULUK</a:t>
            </a:r>
            <a:r>
              <a:rPr lang="fi-FI" altLang="fi-FI" sz="5400" b="1" dirty="0"/>
              <a:t>UUSSA 2025 (SATAKUNTA ALLEVIIVATTU, JOS PAREMPI):</a:t>
            </a:r>
          </a:p>
          <a:p>
            <a:pPr marL="134541" indent="-134541">
              <a:buNone/>
            </a:pPr>
            <a:endParaRPr lang="fi-FI" altLang="fi-FI" sz="2775" dirty="0"/>
          </a:p>
          <a:p>
            <a:pPr lvl="1">
              <a:buFont typeface="Wingdings" panose="05000000000000000000" pitchFamily="2" charset="2"/>
              <a:buChar char="§"/>
            </a:pPr>
            <a:r>
              <a:rPr lang="fi-FI" altLang="fi-FI" sz="5400" b="1" dirty="0"/>
              <a:t>Kaikki toimialat yhteensä </a:t>
            </a:r>
            <a:r>
              <a:rPr lang="fi-FI" altLang="fi-FI" sz="5400" dirty="0"/>
              <a:t>(Satakunta -2,2 % / Koko maa 2,3 %)</a:t>
            </a:r>
          </a:p>
          <a:p>
            <a:pPr lvl="1">
              <a:buFont typeface="Wingdings" panose="05000000000000000000" pitchFamily="2" charset="2"/>
              <a:buChar char="§"/>
            </a:pPr>
            <a:endParaRPr lang="fi-FI" altLang="fi-FI" sz="5400" dirty="0"/>
          </a:p>
          <a:p>
            <a:pPr lvl="1">
              <a:buFont typeface="Wingdings" panose="05000000000000000000" pitchFamily="2" charset="2"/>
              <a:buChar char="§"/>
            </a:pPr>
            <a:r>
              <a:rPr lang="fi-FI" altLang="fi-FI" sz="5400" b="1" dirty="0"/>
              <a:t>Teollisuus yhteensä </a:t>
            </a:r>
            <a:r>
              <a:rPr lang="fi-FI" altLang="fi-FI" sz="5400" dirty="0"/>
              <a:t>(Satakunta -4,7 % / Koko maa 0,9 %)</a:t>
            </a:r>
          </a:p>
          <a:p>
            <a:pPr lvl="1">
              <a:buFont typeface="Wingdings" panose="05000000000000000000" pitchFamily="2" charset="2"/>
              <a:buChar char="§"/>
            </a:pPr>
            <a:endParaRPr lang="fi-FI" altLang="fi-FI" sz="5400" b="1" dirty="0"/>
          </a:p>
          <a:p>
            <a:pPr lvl="1">
              <a:buFont typeface="Wingdings" panose="05000000000000000000" pitchFamily="2" charset="2"/>
              <a:buChar char="§"/>
            </a:pPr>
            <a:r>
              <a:rPr lang="fi-FI" altLang="fi-FI" sz="5400" b="1" dirty="0"/>
              <a:t>Elintarviketeollisuus </a:t>
            </a:r>
            <a:r>
              <a:rPr lang="fi-FI" altLang="fi-FI" sz="5400" dirty="0"/>
              <a:t>(Satakunta -6,8 % / Koko maa 4,9 %)</a:t>
            </a:r>
          </a:p>
          <a:p>
            <a:pPr lvl="1">
              <a:buFont typeface="Wingdings" panose="05000000000000000000" pitchFamily="2" charset="2"/>
              <a:buChar char="§"/>
            </a:pPr>
            <a:endParaRPr lang="fi-FI" altLang="fi-FI" sz="5400" dirty="0"/>
          </a:p>
          <a:p>
            <a:pPr lvl="1">
              <a:buFont typeface="Wingdings" panose="05000000000000000000" pitchFamily="2" charset="2"/>
              <a:buChar char="§"/>
            </a:pPr>
            <a:r>
              <a:rPr lang="fi-FI" altLang="fi-FI" sz="5400" b="1" dirty="0"/>
              <a:t>Metsäteollisuus</a:t>
            </a:r>
            <a:r>
              <a:rPr lang="fi-FI" altLang="fi-FI" sz="5400" dirty="0"/>
              <a:t> (Satakunta -8,3 % / Koko maa -5,3 %)</a:t>
            </a:r>
          </a:p>
          <a:p>
            <a:pPr lvl="1">
              <a:buFont typeface="Wingdings" panose="05000000000000000000" pitchFamily="2" charset="2"/>
              <a:buChar char="§"/>
            </a:pPr>
            <a:endParaRPr lang="fi-FI" altLang="fi-FI" sz="5400" dirty="0"/>
          </a:p>
          <a:p>
            <a:pPr lvl="1">
              <a:buFont typeface="Wingdings" panose="05000000000000000000" pitchFamily="2" charset="2"/>
              <a:buChar char="§"/>
            </a:pPr>
            <a:r>
              <a:rPr lang="fi-FI" altLang="fi-FI" sz="5400" b="1" dirty="0"/>
              <a:t>Kemikaalien sekä kumi- ja muovituotteiden valmistus</a:t>
            </a:r>
            <a:r>
              <a:rPr lang="fi-FI" altLang="fi-FI" sz="5400" dirty="0"/>
              <a:t> (Satakunta -4,6 % / Koko maa 7,0 %)</a:t>
            </a:r>
          </a:p>
          <a:p>
            <a:pPr lvl="1">
              <a:buFont typeface="Wingdings" panose="05000000000000000000" pitchFamily="2" charset="2"/>
              <a:buChar char="§"/>
            </a:pPr>
            <a:endParaRPr lang="fi-FI" altLang="fi-FI" sz="5400" dirty="0"/>
          </a:p>
          <a:p>
            <a:pPr lvl="1">
              <a:buFont typeface="Wingdings" panose="05000000000000000000" pitchFamily="2" charset="2"/>
              <a:buChar char="§"/>
            </a:pPr>
            <a:r>
              <a:rPr lang="fi-FI" altLang="fi-FI" sz="5400" b="1" dirty="0"/>
              <a:t>Teknologiateollisuus yhteensä sis. telakat </a:t>
            </a:r>
            <a:r>
              <a:rPr lang="fi-FI" altLang="fi-FI" sz="5400" dirty="0"/>
              <a:t>(Satakunta -3,3 % / Koko maa 1,7 %) </a:t>
            </a:r>
          </a:p>
          <a:p>
            <a:pPr lvl="2">
              <a:buFont typeface="Wingdings" panose="05000000000000000000" pitchFamily="2" charset="2"/>
              <a:buChar char="Ä"/>
            </a:pPr>
            <a:r>
              <a:rPr lang="fi-FI" altLang="fi-FI" sz="5400" b="1" u="sng" dirty="0"/>
              <a:t>Metallien jalostus</a:t>
            </a:r>
            <a:r>
              <a:rPr lang="fi-FI" altLang="fi-FI" sz="5400" u="sng" dirty="0"/>
              <a:t> (Satakunta 3,5 % / Koko maa -4,5 %)</a:t>
            </a:r>
          </a:p>
          <a:p>
            <a:pPr lvl="2">
              <a:buFont typeface="Wingdings" panose="05000000000000000000" pitchFamily="2" charset="2"/>
              <a:buChar char="Ä"/>
            </a:pPr>
            <a:r>
              <a:rPr lang="fi-FI" altLang="fi-FI" sz="5400" b="1" u="sng" dirty="0"/>
              <a:t>Metallituotteiden valmistus </a:t>
            </a:r>
            <a:r>
              <a:rPr lang="fi-FI" altLang="fi-FI" sz="5400" u="sng" dirty="0"/>
              <a:t>(Satakunta 4,8 % / Koko maa 2,7 %)</a:t>
            </a:r>
          </a:p>
          <a:p>
            <a:pPr lvl="2">
              <a:buFont typeface="Wingdings" panose="05000000000000000000" pitchFamily="2" charset="2"/>
              <a:buChar char="Ä"/>
            </a:pPr>
            <a:r>
              <a:rPr lang="fi-FI" altLang="fi-FI" sz="5400" b="1" dirty="0"/>
              <a:t>Koneiden ja laitteiden valmistus </a:t>
            </a:r>
            <a:r>
              <a:rPr lang="fi-FI" altLang="fi-FI" sz="5400" dirty="0"/>
              <a:t>(Satakunta 3,0 % / Koko maa 3,2 %)</a:t>
            </a:r>
          </a:p>
          <a:p>
            <a:pPr lvl="2">
              <a:buFont typeface="Wingdings" panose="05000000000000000000" pitchFamily="2" charset="2"/>
              <a:buChar char="Ä"/>
            </a:pPr>
            <a:r>
              <a:rPr lang="fi-FI" altLang="fi-FI" sz="5400" b="1" u="sng" dirty="0"/>
              <a:t>Elektroniikka- ja sähkötuotteiden valmistus </a:t>
            </a:r>
            <a:r>
              <a:rPr lang="fi-FI" altLang="fi-FI" sz="5400" u="sng" dirty="0"/>
              <a:t>(Satakunta 3,2 % / Koko maa 1,6 %)</a:t>
            </a:r>
            <a:endParaRPr lang="fi-FI" altLang="fi-FI" sz="5400" b="1" u="sng" dirty="0"/>
          </a:p>
          <a:p>
            <a:pPr lvl="1">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2">
              <a:buFont typeface="Wingdings" panose="05000000000000000000" pitchFamily="2" charset="2"/>
              <a:buChar char="Ä"/>
            </a:pPr>
            <a:endParaRPr lang="fi-FI" altLang="fi-FI" sz="975" dirty="0"/>
          </a:p>
          <a:p>
            <a:pPr lvl="1">
              <a:buFont typeface="Wingdings" panose="05000000000000000000" pitchFamily="2" charset="2"/>
              <a:buChar char="§"/>
            </a:pPr>
            <a:endParaRPr lang="fi-FI" altLang="fi-FI" sz="975" dirty="0"/>
          </a:p>
          <a:p>
            <a:pPr lvl="1">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975" dirty="0"/>
          </a:p>
          <a:p>
            <a:pPr lvl="1">
              <a:lnSpc>
                <a:spcPct val="70000"/>
              </a:lnSpc>
              <a:spcBef>
                <a:spcPct val="40000"/>
              </a:spcBef>
              <a:buFont typeface="Wingdings" panose="05000000000000000000" pitchFamily="2" charset="2"/>
              <a:buChar char="§"/>
            </a:pPr>
            <a:endParaRPr lang="fi-FI" altLang="fi-FI" sz="1050" dirty="0"/>
          </a:p>
          <a:p>
            <a:pPr lvl="1">
              <a:buFont typeface="Wingdings" panose="05000000000000000000" pitchFamily="2" charset="2"/>
              <a:buChar char="§"/>
            </a:pPr>
            <a:endParaRPr lang="fi-FI" altLang="fi-FI" sz="750" dirty="0"/>
          </a:p>
          <a:p>
            <a:pPr lvl="1">
              <a:buFont typeface="Wingdings" panose="05000000000000000000" pitchFamily="2" charset="2"/>
              <a:buNone/>
            </a:pPr>
            <a:endParaRPr lang="fi-FI" altLang="fi-FI" sz="675" dirty="0"/>
          </a:p>
          <a:p>
            <a:pPr lvl="1">
              <a:buFont typeface="Wingdings" panose="05000000000000000000" pitchFamily="2" charset="2"/>
              <a:buChar char="§"/>
            </a:pPr>
            <a:endParaRPr lang="fi-FI" altLang="fi-FI" sz="675" dirty="0"/>
          </a:p>
          <a:p>
            <a:pPr marL="134541" indent="-134541">
              <a:spcBef>
                <a:spcPct val="40000"/>
              </a:spcBef>
            </a:pPr>
            <a:endParaRPr lang="fi-FI" altLang="fi-FI" sz="150" dirty="0"/>
          </a:p>
          <a:p>
            <a:pPr marL="134541" indent="-134541">
              <a:spcBef>
                <a:spcPct val="40000"/>
              </a:spcBef>
            </a:pPr>
            <a:endParaRPr lang="fi-FI" altLang="fi-FI" sz="150" dirty="0"/>
          </a:p>
          <a:p>
            <a:pPr marL="134541" indent="-134541">
              <a:spcBef>
                <a:spcPct val="40000"/>
              </a:spcBef>
            </a:pPr>
            <a:endParaRPr lang="fi-FI" altLang="fi-FI" sz="150" dirty="0"/>
          </a:p>
          <a:p>
            <a:pPr marL="134541" indent="-134541"/>
            <a:endParaRPr lang="fi-FI" altLang="fi-FI" dirty="0"/>
          </a:p>
          <a:p>
            <a:pPr marL="134541" indent="-134541"/>
            <a:endParaRPr lang="fi-FI" altLang="fi-FI" dirty="0"/>
          </a:p>
          <a:p>
            <a:pPr marL="134541" indent="-134541">
              <a:buNone/>
            </a:pPr>
            <a:endParaRPr lang="fi-FI" altLang="fi-FI" dirty="0"/>
          </a:p>
          <a:p>
            <a:pPr marL="134541" indent="-134541">
              <a:buNone/>
            </a:pPr>
            <a:endParaRPr lang="fi-FI" altLang="fi-FI" dirty="0"/>
          </a:p>
          <a:p>
            <a:pPr marL="134541" indent="-134541">
              <a:buNone/>
            </a:pPr>
            <a:endParaRPr lang="fi-FI" altLang="fi-FI" dirty="0"/>
          </a:p>
          <a:p>
            <a:pPr marL="134541" indent="-134541"/>
            <a:endParaRPr lang="fi-FI" altLang="fi-FI" dirty="0"/>
          </a:p>
          <a:p>
            <a:pPr marL="134541" indent="-134541"/>
            <a:endParaRPr lang="fi-FI" altLang="fi-FI" dirty="0"/>
          </a:p>
          <a:p>
            <a:pPr marL="134541" indent="-134541">
              <a:buNone/>
            </a:pPr>
            <a:r>
              <a:rPr lang="fi-FI" altLang="fi-FI" dirty="0"/>
              <a:t>	</a:t>
            </a:r>
          </a:p>
          <a:p>
            <a:pPr marL="134541" indent="-134541">
              <a:buNone/>
            </a:pPr>
            <a:endParaRPr lang="fi-FI" altLang="fi-FI" dirty="0"/>
          </a:p>
          <a:p>
            <a:pPr marL="134541" indent="-134541">
              <a:buNone/>
            </a:pPr>
            <a:endParaRPr lang="fi-FI" altLang="fi-FI" dirty="0"/>
          </a:p>
        </p:txBody>
      </p:sp>
      <p:sp>
        <p:nvSpPr>
          <p:cNvPr id="10" name="Rectangle 2">
            <a:extLst>
              <a:ext uri="{FF2B5EF4-FFF2-40B4-BE49-F238E27FC236}">
                <a16:creationId xmlns:a16="http://schemas.microsoft.com/office/drawing/2014/main" id="{B44C9604-B0D6-4399-9C0A-731977A835F8}"/>
              </a:ext>
            </a:extLst>
          </p:cNvPr>
          <p:cNvSpPr txBox="1">
            <a:spLocks noChangeArrowheads="1"/>
          </p:cNvSpPr>
          <p:nvPr/>
        </p:nvSpPr>
        <p:spPr>
          <a:xfrm>
            <a:off x="877995" y="959644"/>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p>
          <a:p>
            <a:r>
              <a:rPr lang="fi-FI" altLang="fi-FI" sz="2025" b="1" cap="all" spc="-38" dirty="0">
                <a:solidFill>
                  <a:srgbClr val="0070C0"/>
                </a:solidFill>
                <a:effectLst>
                  <a:outerShdw blurRad="38100" dist="38100" dir="2700000" algn="tl">
                    <a:srgbClr val="000000">
                      <a:alpha val="43137"/>
                    </a:srgbClr>
                  </a:outerShdw>
                </a:effectLst>
              </a:rPr>
              <a:t>KEHITYS SATAKUNTA VS. KOKO MAA KESKIMÄÄRIN </a:t>
            </a:r>
          </a:p>
          <a:p>
            <a:endParaRPr lang="en-US" altLang="fi-FI" sz="2025" b="1" cap="all" spc="-38" dirty="0">
              <a:solidFill>
                <a:srgbClr val="0070C0"/>
              </a:solidFill>
              <a:effectLst>
                <a:outerShdw blurRad="38100" dist="38100" dir="2700000" algn="tl">
                  <a:srgbClr val="000000">
                    <a:alpha val="43137"/>
                  </a:srgbClr>
                </a:outerShdw>
              </a:effectLst>
            </a:endParaRPr>
          </a:p>
        </p:txBody>
      </p:sp>
      <p:sp>
        <p:nvSpPr>
          <p:cNvPr id="5" name="Rectangle 2">
            <a:extLst>
              <a:ext uri="{FF2B5EF4-FFF2-40B4-BE49-F238E27FC236}">
                <a16:creationId xmlns:a16="http://schemas.microsoft.com/office/drawing/2014/main" id="{86498561-5533-4264-B7D4-DCFD99C01A0C}"/>
              </a:ext>
            </a:extLst>
          </p:cNvPr>
          <p:cNvSpPr>
            <a:spLocks noGrp="1" noChangeArrowheads="1"/>
          </p:cNvSpPr>
          <p:nvPr>
            <p:ph type="title"/>
          </p:nvPr>
        </p:nvSpPr>
        <p:spPr>
          <a:xfrm>
            <a:off x="807190" y="1488115"/>
            <a:ext cx="5398294" cy="539354"/>
          </a:xfrm>
        </p:spPr>
        <p:txBody>
          <a:bodyPr/>
          <a:lstStyle/>
          <a:p>
            <a:r>
              <a:rPr lang="fi-FI" altLang="fi-FI" sz="1650" dirty="0"/>
              <a:t>Liikevaihdon toimialoittainen kehitys Satakunnassa</a:t>
            </a:r>
            <a:endParaRPr lang="en-US" altLang="fi-FI" sz="1650" dirty="0"/>
          </a:p>
        </p:txBody>
      </p:sp>
      <p:pic>
        <p:nvPicPr>
          <p:cNvPr id="2" name="Kuva 8" descr="Kuva, joka sisältää kohteen teksti, merkki, clipart-kuva&#10;&#10;Kuvaus luotu automaattisesti">
            <a:extLst>
              <a:ext uri="{FF2B5EF4-FFF2-40B4-BE49-F238E27FC236}">
                <a16:creationId xmlns:a16="http://schemas.microsoft.com/office/drawing/2014/main" id="{00123CA0-FC03-A9D0-B29C-8D3FCB6969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4" name="Picture 3">
            <a:extLst>
              <a:ext uri="{FF2B5EF4-FFF2-40B4-BE49-F238E27FC236}">
                <a16:creationId xmlns:a16="http://schemas.microsoft.com/office/drawing/2014/main" id="{61326EDE-E280-00E8-68D1-0845ED3B1B59}"/>
              </a:ext>
            </a:extLst>
          </p:cNvPr>
          <p:cNvPicPr>
            <a:picLocks noChangeAspect="1"/>
          </p:cNvPicPr>
          <p:nvPr/>
        </p:nvPicPr>
        <p:blipFill>
          <a:blip r:embed="rId3"/>
          <a:stretch>
            <a:fillRect/>
          </a:stretch>
        </p:blipFill>
        <p:spPr>
          <a:xfrm>
            <a:off x="5508630" y="1888393"/>
            <a:ext cx="3427779" cy="1928126"/>
          </a:xfrm>
          <a:prstGeom prst="rect">
            <a:avLst/>
          </a:prstGeo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136</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1058902" y="857251"/>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Satakunnan </a:t>
            </a:r>
            <a:r>
              <a:rPr lang="en-GB" altLang="fi-FI" sz="2025" b="1" cap="all" spc="-38" dirty="0" err="1">
                <a:solidFill>
                  <a:srgbClr val="0070C0"/>
                </a:solidFill>
                <a:effectLst>
                  <a:outerShdw blurRad="38100" dist="38100" dir="2700000" algn="tl">
                    <a:srgbClr val="000000">
                      <a:alpha val="43137"/>
                    </a:srgbClr>
                  </a:outerShdw>
                </a:effectLst>
                <a:latin typeface="Calibri Light" panose="020F0302020204030204"/>
              </a:rPr>
              <a:t>talouskehitys</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a:t>
            </a:r>
            <a:r>
              <a:rPr lang="en-GB" altLang="fi-FI" sz="2025" b="1" cap="all" spc="-38" dirty="0">
                <a:solidFill>
                  <a:srgbClr val="0070C0"/>
                </a:solidFill>
                <a:effectLst>
                  <a:outerShdw blurRad="38100" dist="38100" dir="2700000" algn="tl">
                    <a:srgbClr val="000000">
                      <a:alpha val="43137"/>
                    </a:srgbClr>
                  </a:outerShdw>
                </a:effectLst>
                <a:latin typeface="Calibri Light" panose="020F0302020204030204"/>
              </a:rPr>
              <a:t>: </a:t>
            </a:r>
          </a:p>
          <a:p>
            <a:pPr marL="134541" indent="-134541"/>
            <a: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t>KEHITYS SATAKUNTA VS. KOKO MAA KESKIMÄÄRIN </a:t>
            </a:r>
          </a:p>
        </p:txBody>
      </p:sp>
      <p:sp>
        <p:nvSpPr>
          <p:cNvPr id="41" name="Rectangle 3">
            <a:extLst>
              <a:ext uri="{FF2B5EF4-FFF2-40B4-BE49-F238E27FC236}">
                <a16:creationId xmlns:a16="http://schemas.microsoft.com/office/drawing/2014/main" id="{B791F6EB-3ED6-4ED4-AA35-0A46E1A3A9C2}"/>
              </a:ext>
            </a:extLst>
          </p:cNvPr>
          <p:cNvSpPr txBox="1">
            <a:spLocks noChangeArrowheads="1"/>
          </p:cNvSpPr>
          <p:nvPr/>
        </p:nvSpPr>
        <p:spPr>
          <a:xfrm>
            <a:off x="0" y="2284324"/>
            <a:ext cx="6210300" cy="361403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defRPr/>
            </a:pPr>
            <a:r>
              <a:rPr lang="fi-FI" altLang="fi-FI" sz="1350" b="1" dirty="0"/>
              <a:t>KEHITYS SATAKUNTA VS. KOKO MAA KESKIMÄÄRIN </a:t>
            </a:r>
          </a:p>
          <a:p>
            <a:pPr>
              <a:buFontTx/>
              <a:buNone/>
              <a:defRPr/>
            </a:pPr>
            <a:r>
              <a:rPr lang="fi-FI" altLang="fi-FI" sz="1350" b="1" dirty="0"/>
              <a:t> HEINÄ</a:t>
            </a:r>
            <a:r>
              <a:rPr lang="en-GB" altLang="fi-FI" sz="1350" b="1" dirty="0"/>
              <a:t>−JOULUK</a:t>
            </a:r>
            <a:r>
              <a:rPr lang="fi-FI" altLang="fi-FI" sz="1350" b="1" dirty="0"/>
              <a:t>UUSSA 2025:</a:t>
            </a:r>
          </a:p>
          <a:p>
            <a:pPr>
              <a:buFontTx/>
              <a:buNone/>
              <a:defRPr/>
            </a:pPr>
            <a:endParaRPr lang="fi-FI" altLang="fi-FI" sz="1350" dirty="0"/>
          </a:p>
          <a:p>
            <a:pPr lvl="1">
              <a:lnSpc>
                <a:spcPct val="70000"/>
              </a:lnSpc>
              <a:spcBef>
                <a:spcPct val="40000"/>
              </a:spcBef>
              <a:buFont typeface="Wingdings" pitchFamily="2" charset="2"/>
              <a:buChar char="§"/>
              <a:defRPr/>
            </a:pPr>
            <a:r>
              <a:rPr lang="fi-FI" altLang="fi-FI" sz="1350" b="1" dirty="0"/>
              <a:t>Rakentaminen </a:t>
            </a:r>
            <a:r>
              <a:rPr lang="fi-FI" altLang="fi-FI" sz="1350" dirty="0"/>
              <a:t>(Satakunta -10,2 % / Koko maa 3,6 %)</a:t>
            </a:r>
          </a:p>
          <a:p>
            <a:pPr marL="431006" lvl="1" indent="0">
              <a:lnSpc>
                <a:spcPct val="70000"/>
              </a:lnSpc>
              <a:spcBef>
                <a:spcPct val="40000"/>
              </a:spcBef>
              <a:buNone/>
              <a:defRPr/>
            </a:pPr>
            <a:endParaRPr lang="fi-FI" altLang="fi-FI" sz="1350" u="sng" dirty="0"/>
          </a:p>
          <a:p>
            <a:pPr lvl="1">
              <a:lnSpc>
                <a:spcPct val="70000"/>
              </a:lnSpc>
              <a:spcBef>
                <a:spcPct val="40000"/>
              </a:spcBef>
              <a:buFont typeface="Wingdings" pitchFamily="2" charset="2"/>
              <a:buChar char="§"/>
              <a:defRPr/>
            </a:pPr>
            <a:r>
              <a:rPr lang="fi-FI" altLang="fi-FI" sz="1350" b="1" dirty="0"/>
              <a:t>Tukku- ja vähittäiskauppa </a:t>
            </a:r>
            <a:r>
              <a:rPr lang="fi-FI" altLang="fi-FI" sz="1350" dirty="0"/>
              <a:t>(Satakunta 0,3 % / Koko maa 1,8 %)</a:t>
            </a:r>
          </a:p>
          <a:p>
            <a:pPr lvl="1">
              <a:lnSpc>
                <a:spcPct val="70000"/>
              </a:lnSpc>
              <a:spcBef>
                <a:spcPct val="40000"/>
              </a:spcBef>
              <a:buFont typeface="Wingdings" pitchFamily="2" charset="2"/>
              <a:buChar char="§"/>
              <a:defRPr/>
            </a:pPr>
            <a:endParaRPr lang="fi-FI" altLang="fi-FI" sz="1350" dirty="0"/>
          </a:p>
          <a:p>
            <a:pPr lvl="1">
              <a:lnSpc>
                <a:spcPct val="70000"/>
              </a:lnSpc>
              <a:spcBef>
                <a:spcPct val="40000"/>
              </a:spcBef>
              <a:buFont typeface="Wingdings" pitchFamily="2" charset="2"/>
              <a:buChar char="§"/>
              <a:defRPr/>
            </a:pPr>
            <a:r>
              <a:rPr lang="fi-FI" altLang="fi-FI" sz="1350" b="1" dirty="0"/>
              <a:t>Majoitus- ja ravitsemistoiminta</a:t>
            </a:r>
            <a:r>
              <a:rPr lang="fi-FI" altLang="fi-FI" sz="1350" dirty="0"/>
              <a:t> (Satakunta -2,1 % / Koko maa 3,0 %)</a:t>
            </a:r>
          </a:p>
          <a:p>
            <a:pPr lvl="1">
              <a:buFont typeface="Wingdings" pitchFamily="2" charset="2"/>
              <a:buChar char="§"/>
              <a:defRPr/>
            </a:pPr>
            <a:endParaRPr lang="fi-FI" altLang="fi-FI" sz="1350" u="sng" dirty="0"/>
          </a:p>
          <a:p>
            <a:pPr lvl="1">
              <a:lnSpc>
                <a:spcPct val="70000"/>
              </a:lnSpc>
              <a:spcBef>
                <a:spcPct val="40000"/>
              </a:spcBef>
              <a:buFont typeface="Wingdings" pitchFamily="2" charset="2"/>
              <a:buChar char="§"/>
              <a:defRPr/>
            </a:pPr>
            <a:r>
              <a:rPr lang="fi-FI" altLang="fi-FI" sz="1350" b="1" dirty="0"/>
              <a:t>Liike-elämän palvelut </a:t>
            </a:r>
            <a:r>
              <a:rPr lang="fi-FI" altLang="fi-FI" sz="1350" dirty="0"/>
              <a:t>(Satakunta -2,0 % / Koko maa 4,7 %)</a:t>
            </a:r>
          </a:p>
          <a:p>
            <a:pPr lvl="1">
              <a:lnSpc>
                <a:spcPct val="70000"/>
              </a:lnSpc>
              <a:spcBef>
                <a:spcPct val="40000"/>
              </a:spcBef>
              <a:buFont typeface="Wingdings" pitchFamily="2" charset="2"/>
              <a:buChar char="§"/>
              <a:defRPr/>
            </a:pPr>
            <a:endParaRPr lang="fi-FI" altLang="fi-FI" sz="1350" dirty="0"/>
          </a:p>
          <a:p>
            <a:pPr lvl="1">
              <a:lnSpc>
                <a:spcPct val="70000"/>
              </a:lnSpc>
              <a:spcBef>
                <a:spcPct val="40000"/>
              </a:spcBef>
              <a:buFont typeface="Wingdings" pitchFamily="2" charset="2"/>
              <a:buChar char="§"/>
              <a:defRPr/>
            </a:pPr>
            <a:r>
              <a:rPr lang="fi-FI" altLang="fi-FI" sz="1350" b="1" u="sng" dirty="0"/>
              <a:t>Luovat alat (kulttuuri- ja käsityöalat)</a:t>
            </a:r>
            <a:r>
              <a:rPr lang="fi-FI" altLang="fi-FI" sz="1350" u="sng" dirty="0"/>
              <a:t> (Satakunta 1,4 % / Koko maa 0,6 %)</a:t>
            </a:r>
          </a:p>
          <a:p>
            <a:pPr lvl="1">
              <a:lnSpc>
                <a:spcPct val="70000"/>
              </a:lnSpc>
              <a:spcBef>
                <a:spcPct val="40000"/>
              </a:spcBef>
              <a:buFont typeface="Wingdings" pitchFamily="2" charset="2"/>
              <a:buChar char="§"/>
              <a:defRPr/>
            </a:pPr>
            <a:endParaRPr lang="fi-FI" altLang="fi-FI" sz="1350" u="sng" dirty="0"/>
          </a:p>
          <a:p>
            <a:pPr lvl="1">
              <a:buFont typeface="Wingdings" pitchFamily="2" charset="2"/>
              <a:buChar char="§"/>
              <a:defRPr/>
            </a:pPr>
            <a:endParaRPr lang="fi-FI" altLang="fi-FI" sz="975" dirty="0"/>
          </a:p>
          <a:p>
            <a:pPr lvl="1">
              <a:buFont typeface="Wingdings" pitchFamily="2" charset="2"/>
              <a:buChar char="§"/>
              <a:defRPr/>
            </a:pPr>
            <a:endParaRPr lang="fi-FI" altLang="fi-FI" sz="1125" dirty="0"/>
          </a:p>
          <a:p>
            <a:pPr lvl="1">
              <a:buFont typeface="Wingdings" pitchFamily="2" charset="2"/>
              <a:buNone/>
              <a:defRPr/>
            </a:pPr>
            <a:endParaRPr lang="fi-FI" altLang="fi-FI" sz="1125" b="1" dirty="0"/>
          </a:p>
          <a:p>
            <a:pPr lvl="1">
              <a:buFont typeface="Wingdings" pitchFamily="2" charset="2"/>
              <a:buChar char="§"/>
              <a:defRPr/>
            </a:pPr>
            <a:endParaRPr lang="fi-FI" altLang="fi-FI" sz="1575" b="1" dirty="0"/>
          </a:p>
          <a:p>
            <a:pPr lvl="1">
              <a:buFont typeface="Wingdings" pitchFamily="2" charset="2"/>
              <a:buChar char="§"/>
              <a:defRPr/>
            </a:pPr>
            <a:endParaRPr lang="fi-FI" altLang="fi-FI" sz="1575" b="1" dirty="0"/>
          </a:p>
          <a:p>
            <a:pPr lvl="1">
              <a:spcBef>
                <a:spcPct val="40000"/>
              </a:spcBef>
              <a:buFont typeface="Wingdings" pitchFamily="2" charset="2"/>
              <a:buChar char="§"/>
              <a:defRPr/>
            </a:pPr>
            <a:endParaRPr lang="fi-FI" altLang="fi-FI" sz="3300" dirty="0"/>
          </a:p>
          <a:p>
            <a:pPr lvl="1">
              <a:buFont typeface="Wingdings" pitchFamily="2" charset="2"/>
              <a:buChar char="§"/>
              <a:defRPr/>
            </a:pPr>
            <a:endParaRPr lang="fi-FI" altLang="fi-FI" sz="1950" dirty="0"/>
          </a:p>
          <a:p>
            <a:pPr lvl="1">
              <a:buFont typeface="Wingdings" pitchFamily="2" charset="2"/>
              <a:buChar char="§"/>
              <a:defRPr/>
            </a:pPr>
            <a:endParaRPr lang="fi-FI" altLang="fi-FI" sz="3300" dirty="0"/>
          </a:p>
          <a:p>
            <a:pPr lvl="1">
              <a:buFont typeface="Wingdings" pitchFamily="2" charset="2"/>
              <a:buChar char="§"/>
              <a:defRPr/>
            </a:pPr>
            <a:endParaRPr lang="fi-FI" altLang="fi-FI" sz="3600" dirty="0"/>
          </a:p>
          <a:p>
            <a:pPr lvl="1">
              <a:buFont typeface="Wingdings" pitchFamily="2" charset="2"/>
              <a:buChar char="§"/>
              <a:defRPr/>
            </a:pPr>
            <a:endParaRPr lang="fi-FI" altLang="fi-FI" sz="4050" dirty="0"/>
          </a:p>
        </p:txBody>
      </p:sp>
      <p:sp>
        <p:nvSpPr>
          <p:cNvPr id="43" name="Rectangle 2">
            <a:extLst>
              <a:ext uri="{FF2B5EF4-FFF2-40B4-BE49-F238E27FC236}">
                <a16:creationId xmlns:a16="http://schemas.microsoft.com/office/drawing/2014/main" id="{F71F292C-C711-43ED-A704-5F2C97A3CC8A}"/>
              </a:ext>
            </a:extLst>
          </p:cNvPr>
          <p:cNvSpPr>
            <a:spLocks noGrp="1" noChangeArrowheads="1"/>
          </p:cNvSpPr>
          <p:nvPr>
            <p:ph type="title"/>
          </p:nvPr>
        </p:nvSpPr>
        <p:spPr>
          <a:xfrm>
            <a:off x="1489473" y="1731540"/>
            <a:ext cx="5398294" cy="539354"/>
          </a:xfrm>
        </p:spPr>
        <p:txBody>
          <a:bodyPr/>
          <a:lstStyle/>
          <a:p>
            <a:r>
              <a:rPr lang="fi-FI" altLang="fi-FI" sz="1650" dirty="0"/>
              <a:t>Liikevaihdon toimialoittainen kehitys Satakunnassa</a:t>
            </a:r>
            <a:endParaRPr lang="en-US" altLang="fi-FI" sz="1650" dirty="0"/>
          </a:p>
        </p:txBody>
      </p:sp>
      <p:pic>
        <p:nvPicPr>
          <p:cNvPr id="6" name="Kuva 8" descr="Kuva, joka sisältää kohteen teksti, merkki, clipart-kuva&#10;&#10;Kuvaus luotu automaattisesti">
            <a:extLst>
              <a:ext uri="{FF2B5EF4-FFF2-40B4-BE49-F238E27FC236}">
                <a16:creationId xmlns:a16="http://schemas.microsoft.com/office/drawing/2014/main" id="{9E3F680B-4FA6-FC89-91E3-0DFBB48EDA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14" name="Picture 13">
            <a:extLst>
              <a:ext uri="{FF2B5EF4-FFF2-40B4-BE49-F238E27FC236}">
                <a16:creationId xmlns:a16="http://schemas.microsoft.com/office/drawing/2014/main" id="{47B8EEC1-3351-4B92-8663-F35360A34AF8}"/>
              </a:ext>
            </a:extLst>
          </p:cNvPr>
          <p:cNvPicPr>
            <a:picLocks noChangeAspect="1"/>
          </p:cNvPicPr>
          <p:nvPr/>
        </p:nvPicPr>
        <p:blipFill>
          <a:blip r:embed="rId3"/>
          <a:stretch>
            <a:fillRect/>
          </a:stretch>
        </p:blipFill>
        <p:spPr>
          <a:xfrm>
            <a:off x="5531256" y="2314260"/>
            <a:ext cx="3405154" cy="2208029"/>
          </a:xfrm>
          <a:prstGeom prst="rect">
            <a:avLst/>
          </a:prstGeom>
        </p:spPr>
      </p:pic>
    </p:spTree>
    <p:extLst>
      <p:ext uri="{BB962C8B-B14F-4D97-AF65-F5344CB8AC3E}">
        <p14:creationId xmlns:p14="http://schemas.microsoft.com/office/powerpoint/2010/main" val="224296137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137</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05067" y="87932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 </a:t>
            </a:r>
          </a:p>
          <a:p>
            <a:r>
              <a:rPr lang="en-GB" altLang="fi-FI" sz="2025" b="1" cap="all" spc="-38" dirty="0" err="1">
                <a:solidFill>
                  <a:srgbClr val="0070C0"/>
                </a:solidFill>
                <a:effectLst>
                  <a:outerShdw blurRad="38100" dist="38100" dir="2700000" algn="tl">
                    <a:srgbClr val="000000">
                      <a:alpha val="43137"/>
                    </a:srgbClr>
                  </a:outerShdw>
                </a:effectLst>
              </a:rPr>
              <a:t>liikevaihdon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kasvukatsaus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4287B36F-C5EE-1C9C-61D1-8FDC59F782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16" name="Picture 15">
            <a:extLst>
              <a:ext uri="{FF2B5EF4-FFF2-40B4-BE49-F238E27FC236}">
                <a16:creationId xmlns:a16="http://schemas.microsoft.com/office/drawing/2014/main" id="{C59569F7-C1AA-13FC-29F4-99C9719969D3}"/>
              </a:ext>
            </a:extLst>
          </p:cNvPr>
          <p:cNvPicPr>
            <a:picLocks noChangeAspect="1"/>
          </p:cNvPicPr>
          <p:nvPr/>
        </p:nvPicPr>
        <p:blipFill>
          <a:blip r:embed="rId3"/>
          <a:stretch>
            <a:fillRect/>
          </a:stretch>
        </p:blipFill>
        <p:spPr>
          <a:xfrm>
            <a:off x="261184" y="1831734"/>
            <a:ext cx="5356472" cy="3277476"/>
          </a:xfrm>
          <a:prstGeom prst="rect">
            <a:avLst/>
          </a:prstGeom>
        </p:spPr>
      </p:pic>
    </p:spTree>
    <p:extLst>
      <p:ext uri="{BB962C8B-B14F-4D97-AF65-F5344CB8AC3E}">
        <p14:creationId xmlns:p14="http://schemas.microsoft.com/office/powerpoint/2010/main" val="23845294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A4D88758-6F26-4E0F-8C14-550F5C0188B8}" type="slidenum">
              <a:rPr lang="fi-FI" altLang="fi-FI" smtClean="0">
                <a:solidFill>
                  <a:schemeClr val="bg1"/>
                </a:solidFill>
              </a:rPr>
              <a:pPr/>
              <a:t>138</a:t>
            </a:fld>
            <a:endParaRPr lang="fi-FI" altLang="fi-FI">
              <a:solidFill>
                <a:schemeClr val="bg1"/>
              </a:solidFill>
            </a:endParaRPr>
          </a:p>
        </p:txBody>
      </p:sp>
      <p:sp>
        <p:nvSpPr>
          <p:cNvPr id="21512" name="Rectangle 1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3" name="Rectangle 1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4" name="Rectangle 1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5" name="Rectangle 15"/>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6" name="Rectangle 1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7" name="Rectangle 19"/>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8" name="Rectangle 1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19" name="Rectangle 20"/>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0" name="Rectangle 22"/>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1" name="Rectangle 21"/>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2" name="Rectangle 23"/>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3" name="Rectangle 25"/>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4" name="Rectangle 24"/>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5" name="Rectangle 26"/>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6" name="Rectangle 28"/>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7" name="Rectangle 27"/>
          <p:cNvSpPr>
            <a:spLocks noChangeArrowheads="1"/>
          </p:cNvSpPr>
          <p:nvPr/>
        </p:nvSpPr>
        <p:spPr bwMode="auto">
          <a:xfrm>
            <a:off x="4479636" y="6725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8" name="Rectangle 29"/>
          <p:cNvSpPr>
            <a:spLocks noChangeArrowheads="1"/>
          </p:cNvSpPr>
          <p:nvPr/>
        </p:nvSpPr>
        <p:spPr bwMode="auto">
          <a:xfrm>
            <a:off x="4593936" y="786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29" name="Rectangle 31"/>
          <p:cNvSpPr>
            <a:spLocks noChangeArrowheads="1"/>
          </p:cNvSpPr>
          <p:nvPr/>
        </p:nvSpPr>
        <p:spPr bwMode="auto">
          <a:xfrm>
            <a:off x="4708236" y="9011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fi-FI" altLang="fi-FI"/>
          </a:p>
        </p:txBody>
      </p:sp>
      <p:sp>
        <p:nvSpPr>
          <p:cNvPr id="21531" name="Rectangle 32"/>
          <p:cNvSpPr>
            <a:spLocks noChangeArrowheads="1"/>
          </p:cNvSpPr>
          <p:nvPr/>
        </p:nvSpPr>
        <p:spPr bwMode="auto">
          <a:xfrm>
            <a:off x="1538289"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2" name="Rectangle 34"/>
          <p:cNvSpPr>
            <a:spLocks noChangeArrowheads="1"/>
          </p:cNvSpPr>
          <p:nvPr/>
        </p:nvSpPr>
        <p:spPr bwMode="auto">
          <a:xfrm>
            <a:off x="4773217" y="361581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3" name="Rectangle 33"/>
          <p:cNvSpPr>
            <a:spLocks noChangeArrowheads="1"/>
          </p:cNvSpPr>
          <p:nvPr/>
        </p:nvSpPr>
        <p:spPr bwMode="auto">
          <a:xfrm>
            <a:off x="1527574" y="144053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5" name="Rectangle 35"/>
          <p:cNvSpPr>
            <a:spLocks noChangeArrowheads="1"/>
          </p:cNvSpPr>
          <p:nvPr/>
        </p:nvSpPr>
        <p:spPr bwMode="auto">
          <a:xfrm>
            <a:off x="1527574" y="362295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1537" name="Rectangle 37"/>
          <p:cNvSpPr>
            <a:spLocks noChangeArrowheads="1"/>
          </p:cNvSpPr>
          <p:nvPr/>
        </p:nvSpPr>
        <p:spPr bwMode="auto">
          <a:xfrm>
            <a:off x="4798220" y="362890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2" name="Rectangle 2"/>
          <p:cNvSpPr>
            <a:spLocks noChangeArrowheads="1"/>
          </p:cNvSpPr>
          <p:nvPr/>
        </p:nvSpPr>
        <p:spPr bwMode="auto">
          <a:xfrm>
            <a:off x="1538289" y="144729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 name="Rectangle 6"/>
          <p:cNvSpPr>
            <a:spLocks noChangeArrowheads="1"/>
          </p:cNvSpPr>
          <p:nvPr/>
        </p:nvSpPr>
        <p:spPr bwMode="auto">
          <a:xfrm>
            <a:off x="4647010" y="36665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5" name="Rectangle 8"/>
          <p:cNvSpPr>
            <a:spLocks noChangeArrowheads="1"/>
          </p:cNvSpPr>
          <p:nvPr/>
        </p:nvSpPr>
        <p:spPr bwMode="auto">
          <a:xfrm>
            <a:off x="1489473" y="3588060"/>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3" name="Rectangle 2"/>
          <p:cNvSpPr>
            <a:spLocks noChangeArrowheads="1"/>
          </p:cNvSpPr>
          <p:nvPr/>
        </p:nvSpPr>
        <p:spPr bwMode="auto">
          <a:xfrm>
            <a:off x="1554129" y="1250268"/>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8" name="Rectangle 6"/>
          <p:cNvSpPr>
            <a:spLocks noChangeArrowheads="1"/>
          </p:cNvSpPr>
          <p:nvPr/>
        </p:nvSpPr>
        <p:spPr bwMode="auto">
          <a:xfrm>
            <a:off x="4707878" y="37702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0" name="Rectangle 8"/>
          <p:cNvSpPr>
            <a:spLocks noChangeArrowheads="1"/>
          </p:cNvSpPr>
          <p:nvPr/>
        </p:nvSpPr>
        <p:spPr bwMode="auto">
          <a:xfrm>
            <a:off x="1532335" y="378710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7" name="Rectangle 2"/>
          <p:cNvSpPr>
            <a:spLocks noChangeArrowheads="1"/>
          </p:cNvSpPr>
          <p:nvPr/>
        </p:nvSpPr>
        <p:spPr bwMode="auto">
          <a:xfrm>
            <a:off x="1538289" y="1263365"/>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2" name="Rectangle 4"/>
          <p:cNvSpPr>
            <a:spLocks noChangeArrowheads="1"/>
          </p:cNvSpPr>
          <p:nvPr/>
        </p:nvSpPr>
        <p:spPr bwMode="auto">
          <a:xfrm>
            <a:off x="1611496" y="37753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13" name="Rectangle 6"/>
          <p:cNvSpPr>
            <a:spLocks noChangeArrowheads="1"/>
          </p:cNvSpPr>
          <p:nvPr/>
        </p:nvSpPr>
        <p:spPr bwMode="auto">
          <a:xfrm>
            <a:off x="4816080" y="3780529"/>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i-FI"/>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205067" y="87932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tLang="fi-FI" sz="2025" b="1" cap="all" spc="-38" dirty="0">
                <a:solidFill>
                  <a:srgbClr val="0070C0"/>
                </a:solidFill>
                <a:effectLst>
                  <a:outerShdw blurRad="38100" dist="38100" dir="2700000" algn="tl">
                    <a:srgbClr val="000000">
                      <a:alpha val="43137"/>
                    </a:srgbClr>
                  </a:outerShdw>
                </a:effectLst>
              </a:rPr>
              <a:t>Satakunnan </a:t>
            </a:r>
            <a:r>
              <a:rPr lang="en-GB" altLang="fi-FI" sz="2025" b="1" cap="all" spc="-38" dirty="0" err="1">
                <a:solidFill>
                  <a:srgbClr val="0070C0"/>
                </a:solidFill>
                <a:effectLst>
                  <a:outerShdw blurRad="38100" dist="38100" dir="2700000" algn="tl">
                    <a:srgbClr val="000000">
                      <a:alpha val="43137"/>
                    </a:srgbClr>
                  </a:outerShdw>
                </a:effectLst>
              </a:rPr>
              <a:t>talouskehitys</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heinä-joulukuu</a:t>
            </a:r>
            <a:r>
              <a:rPr lang="en-GB" altLang="fi-FI" sz="2025" b="1" cap="all" spc="-38" dirty="0">
                <a:solidFill>
                  <a:srgbClr val="0070C0"/>
                </a:solidFill>
                <a:effectLst>
                  <a:outerShdw blurRad="38100" dist="38100" dir="2700000" algn="tl">
                    <a:srgbClr val="000000">
                      <a:alpha val="43137"/>
                    </a:srgbClr>
                  </a:outerShdw>
                </a:effectLst>
              </a:rPr>
              <a:t> 2025: </a:t>
            </a:r>
          </a:p>
          <a:p>
            <a:r>
              <a:rPr lang="en-GB" altLang="fi-FI" sz="2025" b="1" cap="all" spc="-38" dirty="0" err="1">
                <a:solidFill>
                  <a:srgbClr val="0070C0"/>
                </a:solidFill>
                <a:effectLst>
                  <a:outerShdw blurRad="38100" dist="38100" dir="2700000" algn="tl">
                    <a:srgbClr val="000000">
                      <a:alpha val="43137"/>
                    </a:srgbClr>
                  </a:outerShdw>
                </a:effectLst>
              </a:rPr>
              <a:t>liikevaihdon</a:t>
            </a:r>
            <a:r>
              <a:rPr lang="en-GB" altLang="fi-FI" sz="2025" b="1" cap="all" spc="-38" dirty="0">
                <a:solidFill>
                  <a:srgbClr val="0070C0"/>
                </a:solidFill>
                <a:effectLst>
                  <a:outerShdw blurRad="38100" dist="38100" dir="2700000" algn="tl">
                    <a:srgbClr val="000000">
                      <a:alpha val="43137"/>
                    </a:srgbClr>
                  </a:outerShdw>
                </a:effectLst>
              </a:rPr>
              <a:t> </a:t>
            </a:r>
            <a:r>
              <a:rPr lang="en-GB" altLang="fi-FI" sz="2025" b="1" cap="all" spc="-38" dirty="0" err="1">
                <a:solidFill>
                  <a:srgbClr val="0070C0"/>
                </a:solidFill>
                <a:effectLst>
                  <a:outerShdw blurRad="38100" dist="38100" dir="2700000" algn="tl">
                    <a:srgbClr val="000000">
                      <a:alpha val="43137"/>
                    </a:srgbClr>
                  </a:outerShdw>
                </a:effectLst>
              </a:rPr>
              <a:t>kasvukatsaus</a:t>
            </a:r>
            <a:endParaRPr lang="en-US" altLang="fi-FI" sz="2025" b="1" cap="all" spc="-38" dirty="0">
              <a:solidFill>
                <a:srgbClr val="0070C0"/>
              </a:solidFill>
              <a:effectLst>
                <a:outerShdw blurRad="38100" dist="38100" dir="2700000" algn="tl">
                  <a:srgbClr val="000000">
                    <a:alpha val="43137"/>
                  </a:srgbClr>
                </a:outerShdw>
              </a:effectLst>
            </a:endParaRPr>
          </a:p>
        </p:txBody>
      </p:sp>
      <p:pic>
        <p:nvPicPr>
          <p:cNvPr id="9" name="Kuva 8" descr="Kuva, joka sisältää kohteen teksti, merkki, clipart-kuva&#10;&#10;Kuvaus luotu automaattisesti">
            <a:extLst>
              <a:ext uri="{FF2B5EF4-FFF2-40B4-BE49-F238E27FC236}">
                <a16:creationId xmlns:a16="http://schemas.microsoft.com/office/drawing/2014/main" id="{CF967D5A-F804-52A1-A54B-7B388887A7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06177" y="1015832"/>
            <a:ext cx="1392609" cy="360574"/>
          </a:xfrm>
          <a:prstGeom prst="rect">
            <a:avLst/>
          </a:prstGeom>
        </p:spPr>
      </p:pic>
      <p:pic>
        <p:nvPicPr>
          <p:cNvPr id="18" name="Picture 17">
            <a:extLst>
              <a:ext uri="{FF2B5EF4-FFF2-40B4-BE49-F238E27FC236}">
                <a16:creationId xmlns:a16="http://schemas.microsoft.com/office/drawing/2014/main" id="{F8173CBD-4E09-58C6-EC23-BD285F669707}"/>
              </a:ext>
            </a:extLst>
          </p:cNvPr>
          <p:cNvPicPr>
            <a:picLocks noChangeAspect="1"/>
          </p:cNvPicPr>
          <p:nvPr/>
        </p:nvPicPr>
        <p:blipFill>
          <a:blip r:embed="rId3"/>
          <a:stretch>
            <a:fillRect/>
          </a:stretch>
        </p:blipFill>
        <p:spPr>
          <a:xfrm>
            <a:off x="114300" y="1921669"/>
            <a:ext cx="8915400" cy="3014663"/>
          </a:xfrm>
          <a:prstGeom prst="rect">
            <a:avLst/>
          </a:prstGeom>
        </p:spPr>
      </p:pic>
    </p:spTree>
    <p:extLst>
      <p:ext uri="{BB962C8B-B14F-4D97-AF65-F5344CB8AC3E}">
        <p14:creationId xmlns:p14="http://schemas.microsoft.com/office/powerpoint/2010/main" val="231277196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74106"/>
            <a:ext cx="7886700" cy="241688"/>
          </a:xfrm>
        </p:spPr>
        <p:txBody>
          <a:bodyPr>
            <a:normAutofit fontScale="90000"/>
          </a:bodyPr>
          <a:lstStyle/>
          <a:p>
            <a: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t>SUMMA SUMMARUM, SATAKUNNAN SUHDANNEKEHITYS 7-12/2025:</a:t>
            </a:r>
            <a:b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br>
            <a:endParaRPr lang="en-US"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3481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fld id="{4F88903F-8CA2-42DB-AA27-EDB89A1886DB}" type="slidenum">
              <a:rPr lang="fi-FI" altLang="fi-FI" smtClean="0">
                <a:solidFill>
                  <a:schemeClr val="bg1"/>
                </a:solidFill>
              </a:rPr>
              <a:pPr/>
              <a:t>139</a:t>
            </a:fld>
            <a:endParaRPr lang="fi-FI" altLang="fi-FI">
              <a:solidFill>
                <a:schemeClr val="bg1"/>
              </a:solidFill>
            </a:endParaRPr>
          </a:p>
        </p:txBody>
      </p:sp>
      <p:sp>
        <p:nvSpPr>
          <p:cNvPr id="3" name="Rectangle 2">
            <a:extLst>
              <a:ext uri="{FF2B5EF4-FFF2-40B4-BE49-F238E27FC236}">
                <a16:creationId xmlns:a16="http://schemas.microsoft.com/office/drawing/2014/main" id="{A2BD7D64-AF07-4EDD-A1ED-54661EB2EDA7}"/>
              </a:ext>
            </a:extLst>
          </p:cNvPr>
          <p:cNvSpPr/>
          <p:nvPr/>
        </p:nvSpPr>
        <p:spPr>
          <a:xfrm>
            <a:off x="139990" y="1452508"/>
            <a:ext cx="8375360" cy="5586145"/>
          </a:xfrm>
          <a:prstGeom prst="rect">
            <a:avLst/>
          </a:prstGeom>
        </p:spPr>
        <p:txBody>
          <a:bodyPr wrap="square">
            <a:spAutoFit/>
          </a:bodyPr>
          <a:lstStyle/>
          <a:p>
            <a:pPr>
              <a:spcAft>
                <a:spcPts val="0"/>
              </a:spcAft>
            </a:pPr>
            <a:r>
              <a:rPr lang="fi-FI" sz="1500" b="1" kern="0" dirty="0">
                <a:latin typeface="Times New Roman" panose="02020603050405020304" pitchFamily="18" charset="0"/>
              </a:rPr>
              <a:t>PLUSSAT</a:t>
            </a:r>
            <a:r>
              <a:rPr lang="fi-FI" dirty="0">
                <a:latin typeface="Times New Roman" panose="02020603050405020304" pitchFamily="18" charset="0"/>
                <a:ea typeface="Times New Roman" panose="02020603050405020304" pitchFamily="18" charset="0"/>
              </a:rPr>
              <a:t> </a:t>
            </a:r>
          </a:p>
          <a:p>
            <a:pPr>
              <a:spcAft>
                <a:spcPts val="0"/>
              </a:spcAft>
            </a:pPr>
            <a:endParaRPr lang="fi-FI" dirty="0">
              <a:latin typeface="Times New Roman" panose="02020603050405020304" pitchFamily="18" charset="0"/>
              <a:ea typeface="Times New Roman" panose="02020603050405020304" pitchFamily="18" charset="0"/>
            </a:endParaRPr>
          </a:p>
          <a:p>
            <a:pPr>
              <a:spcAft>
                <a:spcPts val="0"/>
              </a:spcAft>
            </a:pPr>
            <a:r>
              <a:rPr lang="fi-FI" dirty="0">
                <a:latin typeface="Times New Roman" panose="02020603050405020304" pitchFamily="18" charset="0"/>
                <a:ea typeface="Times New Roman" panose="02020603050405020304" pitchFamily="18" charset="0"/>
              </a:rPr>
              <a:t>+ Maakunnan yritysten liikevaihto kasvussa loka-joulukuussa</a:t>
            </a:r>
          </a:p>
          <a:p>
            <a:pPr>
              <a:spcAft>
                <a:spcPts val="0"/>
              </a:spcAft>
            </a:pPr>
            <a:r>
              <a:rPr lang="fi-FI" dirty="0">
                <a:latin typeface="Times New Roman" panose="02020603050405020304" pitchFamily="18" charset="0"/>
                <a:ea typeface="Times New Roman" panose="02020603050405020304" pitchFamily="18" charset="0"/>
              </a:rPr>
              <a:t>+ Teknologiateollisuudessa henkilöstöä lisättiin, ala yleisesti nousussa aivan loppuvuodesta</a:t>
            </a:r>
          </a:p>
          <a:p>
            <a:pPr>
              <a:spcAft>
                <a:spcPts val="0"/>
              </a:spcAft>
            </a:pPr>
            <a:r>
              <a:rPr lang="fi-FI" dirty="0">
                <a:latin typeface="Times New Roman" panose="02020603050405020304" pitchFamily="18" charset="0"/>
                <a:ea typeface="Times New Roman" panose="02020603050405020304" pitchFamily="18" charset="0"/>
              </a:rPr>
              <a:t>+ Metallituotteiden valmistuksen liikevaihto nousussa</a:t>
            </a:r>
          </a:p>
          <a:p>
            <a:pPr>
              <a:spcAft>
                <a:spcPts val="0"/>
              </a:spcAft>
            </a:pPr>
            <a:r>
              <a:rPr lang="fi-FI" dirty="0">
                <a:latin typeface="Times New Roman" panose="02020603050405020304" pitchFamily="18" charset="0"/>
                <a:ea typeface="Times New Roman" panose="02020603050405020304" pitchFamily="18" charset="0"/>
              </a:rPr>
              <a:t>+ Konepajat yhä vauhdissa</a:t>
            </a:r>
          </a:p>
          <a:p>
            <a:pPr>
              <a:spcAft>
                <a:spcPts val="0"/>
              </a:spcAft>
            </a:pPr>
            <a:r>
              <a:rPr lang="fi-FI" dirty="0">
                <a:latin typeface="Times New Roman" panose="02020603050405020304" pitchFamily="18" charset="0"/>
                <a:ea typeface="Times New Roman" panose="02020603050405020304" pitchFamily="18" charset="0"/>
              </a:rPr>
              <a:t>+ Elektroniikka- ja sähkötuotteiden valmistus vireässä vedossa</a:t>
            </a:r>
          </a:p>
          <a:p>
            <a:pPr>
              <a:spcAft>
                <a:spcPts val="0"/>
              </a:spcAft>
            </a:pPr>
            <a:r>
              <a:rPr lang="fi-FI" dirty="0">
                <a:latin typeface="Times New Roman" panose="02020603050405020304" pitchFamily="18" charset="0"/>
                <a:ea typeface="Times New Roman" panose="02020603050405020304" pitchFamily="18" charset="0"/>
              </a:rPr>
              <a:t>+ Meriteollisuus myötätuulessa, väkeä lisätty</a:t>
            </a:r>
          </a:p>
          <a:p>
            <a:pPr>
              <a:spcAft>
                <a:spcPts val="0"/>
              </a:spcAft>
            </a:pPr>
            <a:r>
              <a:rPr lang="fi-FI" dirty="0">
                <a:latin typeface="Times New Roman" panose="02020603050405020304" pitchFamily="18" charset="0"/>
                <a:ea typeface="Times New Roman" panose="02020603050405020304" pitchFamily="18" charset="0"/>
              </a:rPr>
              <a:t>+ Automaatio ja robotiikka hyvässä iskussa</a:t>
            </a:r>
          </a:p>
          <a:p>
            <a:pPr>
              <a:spcAft>
                <a:spcPts val="0"/>
              </a:spcAft>
            </a:pPr>
            <a:endParaRPr lang="fi-FI" dirty="0">
              <a:latin typeface="Times New Roman" panose="02020603050405020304" pitchFamily="18" charset="0"/>
              <a:ea typeface="Times New Roman" panose="02020603050405020304" pitchFamily="18" charset="0"/>
            </a:endParaRPr>
          </a:p>
          <a:p>
            <a:pPr>
              <a:spcAft>
                <a:spcPts val="0"/>
              </a:spcAft>
            </a:pPr>
            <a:r>
              <a:rPr lang="fi-FI" dirty="0">
                <a:latin typeface="Times New Roman" panose="02020603050405020304" pitchFamily="18" charset="0"/>
                <a:ea typeface="Times New Roman" panose="02020603050405020304" pitchFamily="18" charset="0"/>
              </a:rPr>
              <a:t> </a:t>
            </a:r>
            <a:r>
              <a:rPr lang="fi-FI" sz="1500" b="1" kern="0" dirty="0">
                <a:latin typeface="Times New Roman" panose="02020603050405020304" pitchFamily="18" charset="0"/>
              </a:rPr>
              <a:t>MIINUKSET</a:t>
            </a:r>
          </a:p>
          <a:p>
            <a:pPr>
              <a:spcAft>
                <a:spcPts val="0"/>
              </a:spcAft>
            </a:pPr>
            <a:r>
              <a:rPr lang="fi-FI" sz="1500" b="1" kern="0" dirty="0">
                <a:latin typeface="Times New Roman" panose="02020603050405020304" pitchFamily="18" charset="0"/>
              </a:rPr>
              <a:t> </a:t>
            </a:r>
          </a:p>
          <a:p>
            <a:pPr>
              <a:spcAft>
                <a:spcPts val="0"/>
              </a:spcAft>
            </a:pPr>
            <a:r>
              <a:rPr lang="fi-FI" dirty="0">
                <a:latin typeface="Times New Roman" panose="02020603050405020304" pitchFamily="18" charset="0"/>
                <a:ea typeface="Times New Roman" panose="02020603050405020304" pitchFamily="18" charset="0"/>
              </a:rPr>
              <a:t>- Elintarviketeollisuuden kehitys poikkeuksellisen kehnoa</a:t>
            </a:r>
          </a:p>
          <a:p>
            <a:pPr>
              <a:spcAft>
                <a:spcPts val="0"/>
              </a:spcAft>
            </a:pPr>
            <a:r>
              <a:rPr lang="fi-FI" dirty="0">
                <a:latin typeface="Times New Roman" panose="02020603050405020304" pitchFamily="18" charset="0"/>
                <a:ea typeface="Times New Roman" panose="02020603050405020304" pitchFamily="18" charset="0"/>
              </a:rPr>
              <a:t>- Metsäteollisuus yhä alamäessä</a:t>
            </a:r>
          </a:p>
          <a:p>
            <a:pPr>
              <a:spcAft>
                <a:spcPts val="0"/>
              </a:spcAft>
            </a:pPr>
            <a:r>
              <a:rPr lang="fi-FI" dirty="0">
                <a:latin typeface="Times New Roman" panose="02020603050405020304" pitchFamily="18" charset="0"/>
                <a:ea typeface="Times New Roman" panose="02020603050405020304" pitchFamily="18" charset="0"/>
              </a:rPr>
              <a:t>- Kemianteollisuudessa edelleen hyvin alavireinen suhdannekuva</a:t>
            </a:r>
          </a:p>
          <a:p>
            <a:pPr>
              <a:spcAft>
                <a:spcPts val="0"/>
              </a:spcAft>
            </a:pPr>
            <a:r>
              <a:rPr lang="fi-FI" dirty="0">
                <a:latin typeface="Times New Roman" panose="02020603050405020304" pitchFamily="18" charset="0"/>
                <a:ea typeface="Times New Roman" panose="02020603050405020304" pitchFamily="18" charset="0"/>
              </a:rPr>
              <a:t>- Rakentamisen tilanne edelleen kehno</a:t>
            </a:r>
          </a:p>
          <a:p>
            <a:pPr>
              <a:spcAft>
                <a:spcPts val="0"/>
              </a:spcAft>
            </a:pPr>
            <a:r>
              <a:rPr lang="fi-FI" dirty="0">
                <a:latin typeface="Times New Roman" panose="02020603050405020304" pitchFamily="18" charset="0"/>
                <a:ea typeface="Times New Roman" panose="02020603050405020304" pitchFamily="18" charset="0"/>
              </a:rPr>
              <a:t>- Palvelualat yleisesti laskussa, poikkeuksena luovat alat ja osin kauppa</a:t>
            </a:r>
          </a:p>
          <a:p>
            <a:pPr>
              <a:spcAft>
                <a:spcPts val="0"/>
              </a:spcAft>
            </a:pPr>
            <a:endParaRPr lang="fi-FI" dirty="0">
              <a:latin typeface="Times New Roman" panose="02020603050405020304" pitchFamily="18" charset="0"/>
              <a:ea typeface="Times New Roman" panose="02020603050405020304" pitchFamily="18" charset="0"/>
            </a:endParaRPr>
          </a:p>
          <a:p>
            <a:pPr>
              <a:spcAft>
                <a:spcPts val="0"/>
              </a:spcAft>
            </a:pPr>
            <a:endParaRPr lang="fi-FI" dirty="0">
              <a:latin typeface="Times New Roman" panose="02020603050405020304" pitchFamily="18" charset="0"/>
              <a:ea typeface="Times New Roman" panose="02020603050405020304" pitchFamily="18" charset="0"/>
            </a:endParaRPr>
          </a:p>
        </p:txBody>
      </p:sp>
      <p:pic>
        <p:nvPicPr>
          <p:cNvPr id="4" name="Kuva 8" descr="Kuva, joka sisältää kohteen teksti, merkki, clipart-kuva&#10;&#10;Kuvaus luotu automaattisesti">
            <a:extLst>
              <a:ext uri="{FF2B5EF4-FFF2-40B4-BE49-F238E27FC236}">
                <a16:creationId xmlns:a16="http://schemas.microsoft.com/office/drawing/2014/main" id="{CCC51750-793E-52D3-8A76-0A28687FB8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6" name="Picture 5">
            <a:extLst>
              <a:ext uri="{FF2B5EF4-FFF2-40B4-BE49-F238E27FC236}">
                <a16:creationId xmlns:a16="http://schemas.microsoft.com/office/drawing/2014/main" id="{328E94E8-369D-8FA3-0F99-DB1267D4303E}"/>
              </a:ext>
            </a:extLst>
          </p:cNvPr>
          <p:cNvPicPr>
            <a:picLocks noChangeAspect="1"/>
          </p:cNvPicPr>
          <p:nvPr/>
        </p:nvPicPr>
        <p:blipFill>
          <a:blip r:embed="rId3"/>
          <a:stretch>
            <a:fillRect/>
          </a:stretch>
        </p:blipFill>
        <p:spPr>
          <a:xfrm>
            <a:off x="5793799" y="2520795"/>
            <a:ext cx="2446306" cy="16321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778098"/>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Väestöennuste 2024</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14</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4AD104AB-5BE9-3D60-23B1-5B2CE8D967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5" name="Picture 4">
            <a:extLst>
              <a:ext uri="{FF2B5EF4-FFF2-40B4-BE49-F238E27FC236}">
                <a16:creationId xmlns:a16="http://schemas.microsoft.com/office/drawing/2014/main" id="{4FE1942A-2974-320D-D4A5-F7B4B68FAF92}"/>
              </a:ext>
            </a:extLst>
          </p:cNvPr>
          <p:cNvPicPr>
            <a:picLocks noChangeAspect="1"/>
          </p:cNvPicPr>
          <p:nvPr/>
        </p:nvPicPr>
        <p:blipFill>
          <a:blip r:embed="rId4"/>
          <a:stretch>
            <a:fillRect/>
          </a:stretch>
        </p:blipFill>
        <p:spPr>
          <a:xfrm>
            <a:off x="469032" y="1142802"/>
            <a:ext cx="7463338" cy="5097908"/>
          </a:xfrm>
          <a:prstGeom prst="rect">
            <a:avLst/>
          </a:prstGeom>
        </p:spPr>
      </p:pic>
    </p:spTree>
    <p:extLst>
      <p:ext uri="{BB962C8B-B14F-4D97-AF65-F5344CB8AC3E}">
        <p14:creationId xmlns:p14="http://schemas.microsoft.com/office/powerpoint/2010/main" val="69044275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94A0B5-ADA5-B374-D115-14FAA78A795D}"/>
              </a:ext>
            </a:extLst>
          </p:cNvPr>
          <p:cNvPicPr>
            <a:picLocks noChangeAspect="1"/>
          </p:cNvPicPr>
          <p:nvPr/>
        </p:nvPicPr>
        <p:blipFill>
          <a:blip r:embed="rId2"/>
          <a:stretch>
            <a:fillRect/>
          </a:stretch>
        </p:blipFill>
        <p:spPr>
          <a:xfrm>
            <a:off x="4716284" y="1533409"/>
            <a:ext cx="4373860" cy="3575801"/>
          </a:xfrm>
          <a:prstGeom prst="rect">
            <a:avLst/>
          </a:prstGeom>
        </p:spPr>
      </p:pic>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140</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742950" y="822431"/>
            <a:ext cx="7886700" cy="62945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t>Talouden kehityksessä epävarmuutta ilmassa</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1" y="1347755"/>
            <a:ext cx="4742696" cy="4162491"/>
          </a:xfrm>
          <a:prstGeom prst="rect">
            <a:avLst/>
          </a:prstGeom>
        </p:spPr>
        <p:txBody>
          <a:bodyPr vert="horz" lIns="68580" tIns="34290" rIns="68580" bIns="3429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i-FI" altLang="fi-FI" sz="1425" b="1" u="sng" dirty="0"/>
              <a:t>Maailmantalouden kasvunäkymissä laimentumista</a:t>
            </a:r>
          </a:p>
          <a:p>
            <a:pPr marL="0" indent="0">
              <a:buNone/>
              <a:defRPr/>
            </a:pPr>
            <a:endParaRPr lang="fi-FI" altLang="fi-FI" sz="1050" b="1" dirty="0">
              <a:solidFill>
                <a:srgbClr val="FF0000"/>
              </a:solidFill>
            </a:endParaRPr>
          </a:p>
          <a:p>
            <a:pPr lvl="1">
              <a:buFont typeface="Wingdings" panose="05000000000000000000" pitchFamily="2" charset="2"/>
              <a:buChar char="Ä"/>
              <a:defRPr/>
            </a:pPr>
            <a:r>
              <a:rPr lang="fi-FI" altLang="fi-FI" sz="1500" dirty="0"/>
              <a:t>IMF:n leikkasi maailmantalouden kasvuennustetta tälle vuodelle huhtikuun katsauksessaan. Maailmantalouden ennustetaan kasvavan tänä vuonna 3,1 prosenttia, kun tammikuussa odotettiin 3,3 prosentin kasvua.</a:t>
            </a:r>
          </a:p>
          <a:p>
            <a:pPr lvl="1">
              <a:buFont typeface="Wingdings" panose="05000000000000000000" pitchFamily="2" charset="2"/>
              <a:buChar char="Ä"/>
              <a:defRPr/>
            </a:pPr>
            <a:endParaRPr lang="fi-FI" altLang="fi-FI" sz="1500" dirty="0"/>
          </a:p>
          <a:p>
            <a:pPr lvl="1">
              <a:buFont typeface="Wingdings" panose="05000000000000000000" pitchFamily="2" charset="2"/>
              <a:buChar char="Ä"/>
              <a:defRPr/>
            </a:pPr>
            <a:r>
              <a:rPr lang="fi-FI" altLang="fi-FI" sz="1500" dirty="0"/>
              <a:t>IMF varoittaa, että maailmantalous voi suistua raiteiltaan Lähi-idän sodan vuoksi. Konflikti myllertää hyödykemarkkinoita ja nostaa hintoja.</a:t>
            </a:r>
          </a:p>
          <a:p>
            <a:pPr lvl="1">
              <a:buFont typeface="Wingdings" panose="05000000000000000000" pitchFamily="2" charset="2"/>
              <a:buChar char="Ä"/>
              <a:defRPr/>
            </a:pPr>
            <a:endParaRPr lang="fi-FI" altLang="fi-FI" sz="1500" dirty="0"/>
          </a:p>
          <a:p>
            <a:pPr lvl="1">
              <a:buFont typeface="Wingdings" panose="05000000000000000000" pitchFamily="2" charset="2"/>
              <a:buChar char="Ä"/>
              <a:defRPr/>
            </a:pPr>
            <a:r>
              <a:rPr lang="fi-FI" altLang="fi-FI" sz="1500" dirty="0"/>
              <a:t>IMF leikkasi myös euroalueen kasvuennustetta tälle vuodelle 0,2 prosenttiyksiköllä 1,1 prosenttiin. Saksan talouden odotetaan kasvavan 0,8 prosenttia, Ranskan 0,9 prosenttia, Espanjan 2,1 prosenttia ja Italian 0,5 prosenttia. Suomen talous kasvaisi 1,0 prosenttia. </a:t>
            </a:r>
          </a:p>
          <a:p>
            <a:pPr lvl="1">
              <a:buFont typeface="Wingdings" panose="05000000000000000000" pitchFamily="2" charset="2"/>
              <a:buChar char="Ä"/>
              <a:defRPr/>
            </a:pPr>
            <a:endParaRPr lang="fi-FI" altLang="fi-FI" sz="1500" dirty="0"/>
          </a:p>
          <a:p>
            <a:pPr lvl="1">
              <a:buFont typeface="Wingdings" panose="05000000000000000000" pitchFamily="2" charset="2"/>
              <a:buChar char="Ä"/>
              <a:defRPr/>
            </a:pPr>
            <a:r>
              <a:rPr lang="fi-FI" altLang="fi-FI" sz="1500" dirty="0"/>
              <a:t>Euroalueen ulkopuolella Britannian talouden odotetaan nyt kasvavan 0,8 prosenttia tänä vuonna, mikä on jyrkkä pudotus vuoden alussa ennustetusta 1,3 prosentin kasvusta.</a:t>
            </a:r>
          </a:p>
          <a:p>
            <a:pPr marL="342900" lvl="1" indent="0">
              <a:buNone/>
              <a:defRPr/>
            </a:pPr>
            <a:endParaRPr lang="fi-FI" altLang="fi-FI" sz="1500" b="1" dirty="0"/>
          </a:p>
        </p:txBody>
      </p:sp>
      <p:pic>
        <p:nvPicPr>
          <p:cNvPr id="6" name="Kuva 8" descr="Kuva, joka sisältää kohteen teksti, merkki, clipart-kuva&#10;&#10;Kuvaus luotu automaattisesti">
            <a:extLst>
              <a:ext uri="{FF2B5EF4-FFF2-40B4-BE49-F238E27FC236}">
                <a16:creationId xmlns:a16="http://schemas.microsoft.com/office/drawing/2014/main" id="{CA021AF9-15A5-AB0C-22C9-A1687A1D35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Tree>
    <p:extLst>
      <p:ext uri="{BB962C8B-B14F-4D97-AF65-F5344CB8AC3E}">
        <p14:creationId xmlns:p14="http://schemas.microsoft.com/office/powerpoint/2010/main" val="29966476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141</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2" name="Rectangle 2">
            <a:extLst>
              <a:ext uri="{FF2B5EF4-FFF2-40B4-BE49-F238E27FC236}">
                <a16:creationId xmlns:a16="http://schemas.microsoft.com/office/drawing/2014/main" id="{00A9B00C-87A1-48F6-8483-2694F3054190}"/>
              </a:ext>
            </a:extLst>
          </p:cNvPr>
          <p:cNvSpPr txBox="1">
            <a:spLocks noChangeArrowheads="1"/>
          </p:cNvSpPr>
          <p:nvPr/>
        </p:nvSpPr>
        <p:spPr>
          <a:xfrm>
            <a:off x="742950" y="822431"/>
            <a:ext cx="7886700" cy="62945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t>Talouden kehityksessä epävarmuutta</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44" name="Content Placeholder 1">
            <a:extLst>
              <a:ext uri="{FF2B5EF4-FFF2-40B4-BE49-F238E27FC236}">
                <a16:creationId xmlns:a16="http://schemas.microsoft.com/office/drawing/2014/main" id="{CCD58A97-409F-4C3D-BA7D-6AB4A0D13C8C}"/>
              </a:ext>
            </a:extLst>
          </p:cNvPr>
          <p:cNvSpPr txBox="1">
            <a:spLocks/>
          </p:cNvSpPr>
          <p:nvPr/>
        </p:nvSpPr>
        <p:spPr>
          <a:xfrm>
            <a:off x="-2525" y="1363244"/>
            <a:ext cx="8938934" cy="4398189"/>
          </a:xfrm>
          <a:prstGeom prst="rect">
            <a:avLst/>
          </a:prstGeom>
        </p:spPr>
        <p:txBody>
          <a:bodyPr vert="horz" lIns="68580" tIns="34290" rIns="68580" bIns="3429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i-FI" altLang="fi-FI" sz="1425" b="1" u="sng" dirty="0" err="1"/>
              <a:t>EK:n</a:t>
            </a:r>
            <a:r>
              <a:rPr lang="fi-FI" altLang="fi-FI" sz="1425" b="1" u="sng" dirty="0"/>
              <a:t> mukaan suhdanteet vahvistuivat hieman alkuvuonna, Yrittäjien pk-yritysbarometrissa käänne huonompaan</a:t>
            </a:r>
          </a:p>
          <a:p>
            <a:pPr>
              <a:defRPr/>
            </a:pPr>
            <a:endParaRPr lang="fi-FI" altLang="fi-FI" sz="1050" dirty="0">
              <a:solidFill>
                <a:srgbClr val="FF0000"/>
              </a:solidFill>
            </a:endParaRPr>
          </a:p>
          <a:p>
            <a:pPr lvl="1">
              <a:buFont typeface="Wingdings" panose="05000000000000000000" pitchFamily="2" charset="2"/>
              <a:buChar char="Ä"/>
              <a:defRPr/>
            </a:pPr>
            <a:r>
              <a:rPr lang="fi-FI" sz="1500" dirty="0" err="1"/>
              <a:t>EK:n</a:t>
            </a:r>
            <a:r>
              <a:rPr lang="fi-FI" sz="1500" dirty="0"/>
              <a:t> huhtikuussa tekemän suhdannebarometrin mukaan Suomen elinkeinoelämän suhdannekuva vahvistui jonkin verran alkuvuonna, vaikka monien toimialojen tilanne onkin vielä heikko. Voimakkaimmin paranivat teollisuuden suhdanteet, kun tuotanto kasvoi laajalti ja myös henkilöstöä lisättiin vähän. Palveluissa ja erityisesti rakentamisessa kokonaiskuva on selvästi heikompi.</a:t>
            </a:r>
          </a:p>
          <a:p>
            <a:pPr lvl="1">
              <a:buFont typeface="Wingdings" panose="05000000000000000000" pitchFamily="2" charset="2"/>
              <a:buChar char="Ä"/>
              <a:defRPr/>
            </a:pPr>
            <a:r>
              <a:rPr lang="fi-FI" sz="1500" dirty="0"/>
              <a:t>Näkymät lähikuukausille ovat uudelleen vaatimattomammat. Kaikkien päätoimialojen suhdannenäkymät ovat lähellä nollaviivaa eikä suuria muutoksia odoteta. Tuotannon kasvu kuitenkin jatkuisi teollisuudessa melko yleisesti. Palveluissa loiva nousu jatkuisi, ja nyt myös rakentamisen tuotanto voisi vähän kasvaa. Henkilöstön määrä kasvaisi lähikuukausina ainoastaan teollisuudessa – muilla päätoimialoilla lasku loivenisi.</a:t>
            </a:r>
          </a:p>
          <a:p>
            <a:pPr lvl="1">
              <a:buFont typeface="Wingdings" panose="05000000000000000000" pitchFamily="2" charset="2"/>
              <a:buChar char="Ä"/>
              <a:defRPr/>
            </a:pPr>
            <a:r>
              <a:rPr lang="fi-FI" altLang="fi-FI" sz="1500" dirty="0"/>
              <a:t>Suomen Yrittäjien ja Finnveran kevään 2026 pk-yritysbarometrin mukaan maamme pk-yritysten suhdanneodotukset laskivat hieman viime syksystä päätyen takaisin vuoden takaiselle tasolleen. Yhdysvaltojen asettamat tullit ja kansainvälisten suhteiden kiristyminen, Venäjän hyökkäyssodan jatkuminen sekä yleinen geopoliittinen epävakaus käänsivät odotukset laskuun vuoden 2025 jälkimmäisellä puoliskolla. Myös odotuksia vaisumpi kotimainen kulutuskysyntä heikentää pk-yritysten näkymiä suhdanteen kehityksestä. Nyt suhdannenäkymien saldoluku saa arvon yksi. Pk-yrityksistä 23 % arvioi suhdanteiden paranevan seuraavien 12 kuukauden aikana ja 23 % uskoo niiden heikkenevän. Yli puolet pk-yrityksistä arvioi suhdanteiden pysyvän samana. Syksyn 2025 barometrissa parempia suhdanteita ennakoivia oli yksi prosenttiyksikkö enemmän ja heikkeneviä suhdanteita ennakoivia kaksi prosenttiyksikköä vähemmän. Pk-yritysten suhdanneodotukset ennakoivat siis Suomen taloudelle suunnilleen vastaavaa tai hieman heikompaa kehitystä kuin suurin osa talousennusteista. Sekä talouden tilaan että pk-yritysten odotuksiin liittyy joka tapauksessa edelleen poikkeuksellisen merkittävää epävarmuutta, kuten on ollut keväällä 2020 alkaneesta koronapandemiasta lähtien.</a:t>
            </a:r>
          </a:p>
          <a:p>
            <a:pPr lvl="1">
              <a:buFont typeface="Wingdings" panose="05000000000000000000" pitchFamily="2" charset="2"/>
              <a:buChar char="Ä"/>
              <a:defRPr/>
            </a:pPr>
            <a:r>
              <a:rPr lang="fi-FI" altLang="fi-FI" sz="1500" dirty="0"/>
              <a:t>Pk-yritysbarometrissa Satakunnan yritysten suhdanneodotukset ovat myös heikentyneet ja odotuksia kuvaava saldoluku on 0, joka on vähän heikompi kuin koko maassa keskimäärin. Satakunnan alueen yleiset suhdannenäkymät ovat siten koko maan keskitasoa hieman heikommat. Lisäksi arviot liikevaihdon, kannattavuuden ja innovaatioiden kehityksestä jäävät hieman keskimääräisestä tasosta.</a:t>
            </a:r>
          </a:p>
        </p:txBody>
      </p:sp>
      <p:pic>
        <p:nvPicPr>
          <p:cNvPr id="6" name="Kuva 8" descr="Kuva, joka sisältää kohteen teksti, merkki, clipart-kuva&#10;&#10;Kuvaus luotu automaattisesti">
            <a:extLst>
              <a:ext uri="{FF2B5EF4-FFF2-40B4-BE49-F238E27FC236}">
                <a16:creationId xmlns:a16="http://schemas.microsoft.com/office/drawing/2014/main" id="{CA021AF9-15A5-AB0C-22C9-A1687A1D35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Tree>
    <p:extLst>
      <p:ext uri="{BB962C8B-B14F-4D97-AF65-F5344CB8AC3E}">
        <p14:creationId xmlns:p14="http://schemas.microsoft.com/office/powerpoint/2010/main" val="31295300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142</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5" name="TextBox 14">
            <a:extLst>
              <a:ext uri="{FF2B5EF4-FFF2-40B4-BE49-F238E27FC236}">
                <a16:creationId xmlns:a16="http://schemas.microsoft.com/office/drawing/2014/main" id="{5F618B92-C10F-9B6F-5CF9-0DFE2EF9236E}"/>
              </a:ext>
            </a:extLst>
          </p:cNvPr>
          <p:cNvSpPr txBox="1"/>
          <p:nvPr/>
        </p:nvSpPr>
        <p:spPr>
          <a:xfrm>
            <a:off x="5011182" y="935941"/>
            <a:ext cx="3925228" cy="8125301"/>
          </a:xfrm>
          <a:prstGeom prst="rect">
            <a:avLst/>
          </a:prstGeom>
          <a:noFill/>
        </p:spPr>
        <p:txBody>
          <a:bodyPr wrap="square">
            <a:spAutoFit/>
          </a:bodyPr>
          <a:lstStyle/>
          <a:p>
            <a:r>
              <a:rPr lang="en-US" b="1" dirty="0" err="1"/>
              <a:t>Teollisuuden</a:t>
            </a:r>
            <a:r>
              <a:rPr lang="en-US" b="1" dirty="0"/>
              <a:t> </a:t>
            </a:r>
            <a:r>
              <a:rPr lang="en-US" b="1" dirty="0" err="1"/>
              <a:t>luottamusindikaattori</a:t>
            </a:r>
            <a:r>
              <a:rPr lang="en-US" b="1" dirty="0"/>
              <a:t> </a:t>
            </a:r>
            <a:r>
              <a:rPr lang="en-US" dirty="0" err="1"/>
              <a:t>vahvistui</a:t>
            </a:r>
            <a:r>
              <a:rPr lang="en-US" dirty="0"/>
              <a:t> </a:t>
            </a:r>
            <a:r>
              <a:rPr lang="en-US" dirty="0" err="1"/>
              <a:t>hieman</a:t>
            </a:r>
            <a:r>
              <a:rPr lang="en-US" dirty="0"/>
              <a:t> </a:t>
            </a:r>
            <a:r>
              <a:rPr lang="en-US" dirty="0" err="1"/>
              <a:t>huhtikuussa</a:t>
            </a:r>
            <a:r>
              <a:rPr lang="en-US" dirty="0"/>
              <a:t>. Se </a:t>
            </a:r>
            <a:r>
              <a:rPr lang="en-US" dirty="0" err="1"/>
              <a:t>nousi</a:t>
            </a:r>
            <a:r>
              <a:rPr lang="en-US" dirty="0"/>
              <a:t> </a:t>
            </a:r>
            <a:r>
              <a:rPr lang="en-US" dirty="0" err="1"/>
              <a:t>saldolukuun</a:t>
            </a:r>
            <a:r>
              <a:rPr lang="en-US" dirty="0"/>
              <a:t> +1, </a:t>
            </a:r>
            <a:r>
              <a:rPr lang="en-US" dirty="0" err="1"/>
              <a:t>kun</a:t>
            </a:r>
            <a:r>
              <a:rPr lang="en-US" dirty="0"/>
              <a:t> </a:t>
            </a:r>
            <a:r>
              <a:rPr lang="en-US" dirty="0" err="1"/>
              <a:t>maaliskuun</a:t>
            </a:r>
            <a:r>
              <a:rPr lang="en-US" dirty="0"/>
              <a:t> </a:t>
            </a:r>
            <a:r>
              <a:rPr lang="en-US" dirty="0" err="1"/>
              <a:t>lukema</a:t>
            </a:r>
            <a:r>
              <a:rPr lang="en-US" dirty="0"/>
              <a:t> </a:t>
            </a:r>
            <a:r>
              <a:rPr lang="en-US" dirty="0" err="1"/>
              <a:t>oli</a:t>
            </a:r>
            <a:r>
              <a:rPr lang="en-US" dirty="0"/>
              <a:t> -1 </a:t>
            </a:r>
            <a:r>
              <a:rPr lang="en-US" dirty="0" err="1"/>
              <a:t>pistettä</a:t>
            </a:r>
            <a:r>
              <a:rPr lang="en-US" dirty="0"/>
              <a:t>. </a:t>
            </a:r>
            <a:r>
              <a:rPr lang="en-US" dirty="0" err="1"/>
              <a:t>Luottamus</a:t>
            </a:r>
            <a:r>
              <a:rPr lang="en-US" dirty="0"/>
              <a:t> on </a:t>
            </a:r>
            <a:r>
              <a:rPr lang="en-US" dirty="0" err="1"/>
              <a:t>lähellä</a:t>
            </a:r>
            <a:r>
              <a:rPr lang="en-US" dirty="0"/>
              <a:t> </a:t>
            </a:r>
            <a:r>
              <a:rPr lang="en-US" dirty="0" err="1"/>
              <a:t>pitkän</a:t>
            </a:r>
            <a:r>
              <a:rPr lang="en-US" dirty="0"/>
              <a:t> </a:t>
            </a:r>
            <a:r>
              <a:rPr lang="en-US" dirty="0" err="1"/>
              <a:t>aikavälin</a:t>
            </a:r>
            <a:r>
              <a:rPr lang="en-US" dirty="0"/>
              <a:t> </a:t>
            </a:r>
            <a:r>
              <a:rPr lang="en-US" dirty="0" err="1"/>
              <a:t>keskiarvotasoa</a:t>
            </a:r>
            <a:r>
              <a:rPr lang="en-US" dirty="0"/>
              <a:t> (0).​</a:t>
            </a:r>
          </a:p>
          <a:p>
            <a:endParaRPr lang="en-US" dirty="0"/>
          </a:p>
          <a:p>
            <a:r>
              <a:rPr lang="en-US" b="1" dirty="0" err="1"/>
              <a:t>Rakentamisen</a:t>
            </a:r>
            <a:r>
              <a:rPr lang="en-US" b="1" dirty="0"/>
              <a:t> </a:t>
            </a:r>
            <a:r>
              <a:rPr lang="en-US" b="1" dirty="0" err="1"/>
              <a:t>luottamus</a:t>
            </a:r>
            <a:r>
              <a:rPr lang="en-US" b="1" dirty="0"/>
              <a:t> </a:t>
            </a:r>
            <a:r>
              <a:rPr lang="en-US" dirty="0" err="1"/>
              <a:t>painui</a:t>
            </a:r>
            <a:r>
              <a:rPr lang="en-US" dirty="0"/>
              <a:t> </a:t>
            </a:r>
            <a:r>
              <a:rPr lang="en-US" dirty="0" err="1"/>
              <a:t>jonkin</a:t>
            </a:r>
            <a:r>
              <a:rPr lang="en-US" dirty="0"/>
              <a:t> </a:t>
            </a:r>
            <a:r>
              <a:rPr lang="en-US" dirty="0" err="1"/>
              <a:t>verran</a:t>
            </a:r>
            <a:r>
              <a:rPr lang="en-US" dirty="0"/>
              <a:t> </a:t>
            </a:r>
            <a:r>
              <a:rPr lang="en-US" dirty="0" err="1"/>
              <a:t>heikommaksi</a:t>
            </a:r>
            <a:r>
              <a:rPr lang="en-US" dirty="0"/>
              <a:t> </a:t>
            </a:r>
            <a:r>
              <a:rPr lang="en-US" dirty="0" err="1"/>
              <a:t>huhtikuussa</a:t>
            </a:r>
            <a:r>
              <a:rPr lang="en-US" dirty="0"/>
              <a:t>. Luottamusindikaattorin </a:t>
            </a:r>
            <a:r>
              <a:rPr lang="en-US" dirty="0" err="1"/>
              <a:t>uusin</a:t>
            </a:r>
            <a:r>
              <a:rPr lang="en-US" dirty="0"/>
              <a:t> </a:t>
            </a:r>
            <a:r>
              <a:rPr lang="en-US" dirty="0" err="1"/>
              <a:t>lukema</a:t>
            </a:r>
            <a:r>
              <a:rPr lang="en-US" dirty="0"/>
              <a:t> on -19, </a:t>
            </a:r>
            <a:r>
              <a:rPr lang="en-US" dirty="0" err="1"/>
              <a:t>kun</a:t>
            </a:r>
            <a:r>
              <a:rPr lang="en-US" dirty="0"/>
              <a:t> se </a:t>
            </a:r>
            <a:r>
              <a:rPr lang="en-US" dirty="0" err="1"/>
              <a:t>oli</a:t>
            </a:r>
            <a:r>
              <a:rPr lang="en-US" dirty="0"/>
              <a:t> </a:t>
            </a:r>
            <a:r>
              <a:rPr lang="en-US" dirty="0" err="1"/>
              <a:t>maaliskuussa</a:t>
            </a:r>
            <a:r>
              <a:rPr lang="en-US" dirty="0"/>
              <a:t> -15. Luottamus on </a:t>
            </a:r>
            <a:r>
              <a:rPr lang="en-US" dirty="0" err="1"/>
              <a:t>edelleen</a:t>
            </a:r>
            <a:r>
              <a:rPr lang="en-US" dirty="0"/>
              <a:t> </a:t>
            </a:r>
            <a:r>
              <a:rPr lang="en-US" dirty="0" err="1"/>
              <a:t>pitkän</a:t>
            </a:r>
            <a:r>
              <a:rPr lang="en-US" dirty="0"/>
              <a:t> </a:t>
            </a:r>
            <a:r>
              <a:rPr lang="en-US" dirty="0" err="1"/>
              <a:t>aikavälin</a:t>
            </a:r>
            <a:r>
              <a:rPr lang="en-US" dirty="0"/>
              <a:t> </a:t>
            </a:r>
            <a:r>
              <a:rPr lang="en-US" dirty="0" err="1"/>
              <a:t>keskiarvoa</a:t>
            </a:r>
            <a:r>
              <a:rPr lang="en-US" dirty="0"/>
              <a:t> (-9) </a:t>
            </a:r>
            <a:r>
              <a:rPr lang="en-US" dirty="0" err="1"/>
              <a:t>heikompaa</a:t>
            </a:r>
            <a:r>
              <a:rPr lang="en-US" dirty="0"/>
              <a:t>.​</a:t>
            </a:r>
          </a:p>
          <a:p>
            <a:endParaRPr lang="en-US" dirty="0"/>
          </a:p>
          <a:p>
            <a:r>
              <a:rPr lang="en-US" b="1" dirty="0" err="1"/>
              <a:t>Palveluiden</a:t>
            </a:r>
            <a:r>
              <a:rPr lang="en-US" b="1" dirty="0"/>
              <a:t> </a:t>
            </a:r>
            <a:r>
              <a:rPr lang="en-US" b="1" dirty="0" err="1"/>
              <a:t>luottamus</a:t>
            </a:r>
            <a:r>
              <a:rPr lang="en-US" b="1" dirty="0"/>
              <a:t> </a:t>
            </a:r>
            <a:r>
              <a:rPr lang="en-US" dirty="0" err="1"/>
              <a:t>pysyi</a:t>
            </a:r>
            <a:r>
              <a:rPr lang="en-US" dirty="0"/>
              <a:t> </a:t>
            </a:r>
            <a:r>
              <a:rPr lang="en-US" dirty="0" err="1"/>
              <a:t>lähes</a:t>
            </a:r>
            <a:r>
              <a:rPr lang="en-US" dirty="0"/>
              <a:t> </a:t>
            </a:r>
            <a:r>
              <a:rPr lang="en-US" dirty="0" err="1"/>
              <a:t>ennallaan</a:t>
            </a:r>
            <a:r>
              <a:rPr lang="en-US" dirty="0"/>
              <a:t>. Luottamusindikaattorin </a:t>
            </a:r>
            <a:r>
              <a:rPr lang="en-US" dirty="0" err="1"/>
              <a:t>uusin</a:t>
            </a:r>
            <a:r>
              <a:rPr lang="en-US" dirty="0"/>
              <a:t> </a:t>
            </a:r>
            <a:r>
              <a:rPr lang="en-US" dirty="0" err="1"/>
              <a:t>lukema</a:t>
            </a:r>
            <a:r>
              <a:rPr lang="en-US" dirty="0"/>
              <a:t> on 0, </a:t>
            </a:r>
            <a:r>
              <a:rPr lang="en-US" dirty="0" err="1"/>
              <a:t>kun</a:t>
            </a:r>
            <a:r>
              <a:rPr lang="en-US" dirty="0"/>
              <a:t> </a:t>
            </a:r>
            <a:r>
              <a:rPr lang="en-US" dirty="0" err="1"/>
              <a:t>edelliskuun</a:t>
            </a:r>
            <a:r>
              <a:rPr lang="en-US" dirty="0"/>
              <a:t> </a:t>
            </a:r>
            <a:r>
              <a:rPr lang="en-US" dirty="0" err="1"/>
              <a:t>tarkistettu</a:t>
            </a:r>
            <a:r>
              <a:rPr lang="en-US" dirty="0"/>
              <a:t> </a:t>
            </a:r>
            <a:r>
              <a:rPr lang="en-US" dirty="0" err="1"/>
              <a:t>luku</a:t>
            </a:r>
            <a:r>
              <a:rPr lang="en-US" dirty="0"/>
              <a:t> </a:t>
            </a:r>
            <a:r>
              <a:rPr lang="en-US" dirty="0" err="1"/>
              <a:t>oli</a:t>
            </a:r>
            <a:r>
              <a:rPr lang="en-US" dirty="0"/>
              <a:t> -1. Luottamus on </a:t>
            </a:r>
            <a:r>
              <a:rPr lang="en-US" dirty="0" err="1"/>
              <a:t>heikompaa</a:t>
            </a:r>
            <a:r>
              <a:rPr lang="en-US" dirty="0"/>
              <a:t> </a:t>
            </a:r>
            <a:r>
              <a:rPr lang="en-US" dirty="0" err="1"/>
              <a:t>kuin</a:t>
            </a:r>
            <a:r>
              <a:rPr lang="en-US" dirty="0"/>
              <a:t> </a:t>
            </a:r>
            <a:r>
              <a:rPr lang="en-US" dirty="0" err="1"/>
              <a:t>pitkän</a:t>
            </a:r>
            <a:r>
              <a:rPr lang="en-US" dirty="0"/>
              <a:t> </a:t>
            </a:r>
            <a:r>
              <a:rPr lang="en-US" dirty="0" err="1"/>
              <a:t>aikavälin</a:t>
            </a:r>
            <a:r>
              <a:rPr lang="en-US" dirty="0"/>
              <a:t> </a:t>
            </a:r>
            <a:r>
              <a:rPr lang="en-US" dirty="0" err="1"/>
              <a:t>keskiarvo</a:t>
            </a:r>
            <a:r>
              <a:rPr lang="en-US" dirty="0"/>
              <a:t> (+11).​</a:t>
            </a:r>
          </a:p>
          <a:p>
            <a:endParaRPr lang="en-US" dirty="0"/>
          </a:p>
          <a:p>
            <a:r>
              <a:rPr lang="en-US" b="1" dirty="0" err="1"/>
              <a:t>Vähittäiskaupan</a:t>
            </a:r>
            <a:r>
              <a:rPr lang="en-US" b="1" dirty="0"/>
              <a:t> </a:t>
            </a:r>
            <a:r>
              <a:rPr lang="en-US" b="1" dirty="0" err="1"/>
              <a:t>luottamusindikaattori</a:t>
            </a:r>
            <a:r>
              <a:rPr lang="en-US" b="1" dirty="0"/>
              <a:t> </a:t>
            </a:r>
            <a:r>
              <a:rPr lang="en-US" dirty="0" err="1"/>
              <a:t>vahvistui</a:t>
            </a:r>
            <a:r>
              <a:rPr lang="en-US" dirty="0"/>
              <a:t> </a:t>
            </a:r>
            <a:r>
              <a:rPr lang="en-US" dirty="0" err="1"/>
              <a:t>huhtikuussa</a:t>
            </a:r>
            <a:r>
              <a:rPr lang="en-US" dirty="0"/>
              <a:t>. Sen </a:t>
            </a:r>
            <a:r>
              <a:rPr lang="en-US" dirty="0" err="1"/>
              <a:t>saldoluku</a:t>
            </a:r>
            <a:r>
              <a:rPr lang="en-US" dirty="0"/>
              <a:t> on </a:t>
            </a:r>
            <a:r>
              <a:rPr lang="en-US" dirty="0" err="1"/>
              <a:t>nyt</a:t>
            </a:r>
            <a:r>
              <a:rPr lang="en-US" dirty="0"/>
              <a:t> +9, </a:t>
            </a:r>
            <a:r>
              <a:rPr lang="en-US" dirty="0" err="1"/>
              <a:t>kun</a:t>
            </a:r>
            <a:r>
              <a:rPr lang="en-US" dirty="0"/>
              <a:t> </a:t>
            </a:r>
            <a:r>
              <a:rPr lang="en-US" dirty="0" err="1"/>
              <a:t>maaliskuun</a:t>
            </a:r>
            <a:r>
              <a:rPr lang="en-US" dirty="0"/>
              <a:t> </a:t>
            </a:r>
            <a:r>
              <a:rPr lang="en-US" dirty="0" err="1"/>
              <a:t>lukema</a:t>
            </a:r>
            <a:r>
              <a:rPr lang="en-US" dirty="0"/>
              <a:t> </a:t>
            </a:r>
            <a:r>
              <a:rPr lang="en-US" dirty="0" err="1"/>
              <a:t>oli</a:t>
            </a:r>
            <a:r>
              <a:rPr lang="en-US" dirty="0"/>
              <a:t> -1. Luottamus </a:t>
            </a:r>
            <a:r>
              <a:rPr lang="en-US" dirty="0" err="1"/>
              <a:t>nousi</a:t>
            </a:r>
            <a:r>
              <a:rPr lang="en-US" dirty="0"/>
              <a:t> </a:t>
            </a:r>
            <a:r>
              <a:rPr lang="en-US" dirty="0" err="1"/>
              <a:t>samalla</a:t>
            </a:r>
            <a:r>
              <a:rPr lang="en-US" dirty="0"/>
              <a:t> </a:t>
            </a:r>
            <a:r>
              <a:rPr lang="en-US" dirty="0" err="1"/>
              <a:t>yli</a:t>
            </a:r>
            <a:r>
              <a:rPr lang="en-US" dirty="0"/>
              <a:t> </a:t>
            </a:r>
            <a:r>
              <a:rPr lang="en-US" dirty="0" err="1"/>
              <a:t>pitkäaikaisen</a:t>
            </a:r>
            <a:r>
              <a:rPr lang="en-US" dirty="0"/>
              <a:t> </a:t>
            </a:r>
            <a:r>
              <a:rPr lang="en-US" dirty="0" err="1"/>
              <a:t>keskiarvonsa</a:t>
            </a:r>
            <a:r>
              <a:rPr lang="en-US" dirty="0"/>
              <a:t> (-2).</a:t>
            </a:r>
          </a:p>
        </p:txBody>
      </p:sp>
      <p:pic>
        <p:nvPicPr>
          <p:cNvPr id="6" name="Kuva 8" descr="Kuva, joka sisältää kohteen teksti, merkki, clipart-kuva&#10;&#10;Kuvaus luotu automaattisesti">
            <a:extLst>
              <a:ext uri="{FF2B5EF4-FFF2-40B4-BE49-F238E27FC236}">
                <a16:creationId xmlns:a16="http://schemas.microsoft.com/office/drawing/2014/main" id="{F1755102-1376-353E-9BBC-3E5B2B8BA0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
        <p:nvSpPr>
          <p:cNvPr id="14" name="TextBox 13">
            <a:extLst>
              <a:ext uri="{FF2B5EF4-FFF2-40B4-BE49-F238E27FC236}">
                <a16:creationId xmlns:a16="http://schemas.microsoft.com/office/drawing/2014/main" id="{2F0C6899-B3DF-7D2C-E598-F3978015E217}"/>
              </a:ext>
            </a:extLst>
          </p:cNvPr>
          <p:cNvSpPr txBox="1"/>
          <p:nvPr/>
        </p:nvSpPr>
        <p:spPr>
          <a:xfrm>
            <a:off x="45240" y="952316"/>
            <a:ext cx="4833041" cy="2308324"/>
          </a:xfrm>
          <a:prstGeom prst="rect">
            <a:avLst/>
          </a:prstGeom>
          <a:noFill/>
        </p:spPr>
        <p:txBody>
          <a:bodyPr wrap="square">
            <a:spAutoFit/>
          </a:bodyPr>
          <a:lstStyle/>
          <a:p>
            <a:r>
              <a:rPr lang="en-US" dirty="0" err="1"/>
              <a:t>Suomen</a:t>
            </a:r>
            <a:r>
              <a:rPr lang="en-US" dirty="0"/>
              <a:t> </a:t>
            </a:r>
            <a:r>
              <a:rPr lang="en-US" dirty="0" err="1"/>
              <a:t>elinkeinoelämän</a:t>
            </a:r>
            <a:r>
              <a:rPr lang="en-US" dirty="0"/>
              <a:t> </a:t>
            </a:r>
            <a:r>
              <a:rPr lang="en-US" dirty="0" err="1"/>
              <a:t>luottamus</a:t>
            </a:r>
            <a:r>
              <a:rPr lang="en-US" dirty="0"/>
              <a:t> </a:t>
            </a:r>
            <a:r>
              <a:rPr lang="en-US" dirty="0" err="1"/>
              <a:t>vahvistui</a:t>
            </a:r>
            <a:r>
              <a:rPr lang="en-US" dirty="0"/>
              <a:t> </a:t>
            </a:r>
            <a:r>
              <a:rPr lang="en-US" dirty="0" err="1"/>
              <a:t>vähän</a:t>
            </a:r>
            <a:r>
              <a:rPr lang="en-US" dirty="0"/>
              <a:t> </a:t>
            </a:r>
            <a:r>
              <a:rPr lang="en-US" dirty="0" err="1"/>
              <a:t>huhtikuussa</a:t>
            </a:r>
            <a:r>
              <a:rPr lang="en-US" dirty="0"/>
              <a:t>. Rakentamisen </a:t>
            </a:r>
            <a:r>
              <a:rPr lang="en-US" dirty="0" err="1"/>
              <a:t>luottamus</a:t>
            </a:r>
            <a:r>
              <a:rPr lang="en-US" dirty="0"/>
              <a:t> </a:t>
            </a:r>
            <a:r>
              <a:rPr lang="en-US" dirty="0" err="1"/>
              <a:t>laski</a:t>
            </a:r>
            <a:r>
              <a:rPr lang="en-US" dirty="0"/>
              <a:t>, </a:t>
            </a:r>
            <a:r>
              <a:rPr lang="en-US" dirty="0" err="1"/>
              <a:t>mutta</a:t>
            </a:r>
            <a:r>
              <a:rPr lang="en-US" dirty="0"/>
              <a:t> </a:t>
            </a:r>
            <a:r>
              <a:rPr lang="en-US" dirty="0" err="1"/>
              <a:t>muiden</a:t>
            </a:r>
            <a:r>
              <a:rPr lang="en-US" dirty="0"/>
              <a:t> </a:t>
            </a:r>
            <a:r>
              <a:rPr lang="en-US" dirty="0" err="1"/>
              <a:t>toimialojen</a:t>
            </a:r>
            <a:r>
              <a:rPr lang="en-US" dirty="0"/>
              <a:t> </a:t>
            </a:r>
            <a:r>
              <a:rPr lang="en-US" dirty="0" err="1"/>
              <a:t>indikaattorit</a:t>
            </a:r>
            <a:r>
              <a:rPr lang="en-US" dirty="0"/>
              <a:t> </a:t>
            </a:r>
            <a:r>
              <a:rPr lang="en-US" dirty="0" err="1"/>
              <a:t>vahvistuivat</a:t>
            </a:r>
            <a:r>
              <a:rPr lang="en-US" dirty="0"/>
              <a:t> </a:t>
            </a:r>
            <a:r>
              <a:rPr lang="en-US" dirty="0" err="1"/>
              <a:t>hieman</a:t>
            </a:r>
            <a:r>
              <a:rPr lang="en-US" dirty="0"/>
              <a:t>. ”</a:t>
            </a:r>
            <a:r>
              <a:rPr lang="en-US" dirty="0" err="1"/>
              <a:t>Talouden</a:t>
            </a:r>
            <a:r>
              <a:rPr lang="en-US" dirty="0"/>
              <a:t> </a:t>
            </a:r>
            <a:r>
              <a:rPr lang="en-US" dirty="0" err="1"/>
              <a:t>epävarmuus</a:t>
            </a:r>
            <a:r>
              <a:rPr lang="en-US" dirty="0"/>
              <a:t> on </a:t>
            </a:r>
            <a:r>
              <a:rPr lang="en-US" dirty="0" err="1"/>
              <a:t>suurta</a:t>
            </a:r>
            <a:r>
              <a:rPr lang="en-US" dirty="0"/>
              <a:t>, </a:t>
            </a:r>
            <a:r>
              <a:rPr lang="en-US" dirty="0" err="1"/>
              <a:t>mutta</a:t>
            </a:r>
            <a:r>
              <a:rPr lang="en-US" dirty="0"/>
              <a:t> </a:t>
            </a:r>
            <a:r>
              <a:rPr lang="en-US" dirty="0" err="1"/>
              <a:t>valtaosalla</a:t>
            </a:r>
            <a:r>
              <a:rPr lang="en-US" dirty="0"/>
              <a:t> </a:t>
            </a:r>
            <a:r>
              <a:rPr lang="en-US" dirty="0" err="1"/>
              <a:t>suomalaisyrityksistä</a:t>
            </a:r>
            <a:r>
              <a:rPr lang="en-US" dirty="0"/>
              <a:t> </a:t>
            </a:r>
            <a:r>
              <a:rPr lang="en-US" dirty="0" err="1"/>
              <a:t>tuotanto</a:t>
            </a:r>
            <a:r>
              <a:rPr lang="en-US" dirty="0"/>
              <a:t> ja </a:t>
            </a:r>
            <a:r>
              <a:rPr lang="en-US" dirty="0" err="1"/>
              <a:t>myynti</a:t>
            </a:r>
            <a:r>
              <a:rPr lang="en-US" dirty="0"/>
              <a:t> </a:t>
            </a:r>
            <a:r>
              <a:rPr lang="en-US" dirty="0" err="1"/>
              <a:t>ovat</a:t>
            </a:r>
            <a:r>
              <a:rPr lang="en-US" dirty="0"/>
              <a:t> </a:t>
            </a:r>
            <a:r>
              <a:rPr lang="en-US" dirty="0" err="1"/>
              <a:t>olleet</a:t>
            </a:r>
            <a:r>
              <a:rPr lang="en-US" dirty="0"/>
              <a:t> </a:t>
            </a:r>
            <a:r>
              <a:rPr lang="en-US" dirty="0" err="1"/>
              <a:t>pienessä</a:t>
            </a:r>
            <a:r>
              <a:rPr lang="en-US" dirty="0"/>
              <a:t> </a:t>
            </a:r>
            <a:r>
              <a:rPr lang="en-US" dirty="0" err="1"/>
              <a:t>kasvussa</a:t>
            </a:r>
            <a:r>
              <a:rPr lang="en-US" dirty="0"/>
              <a:t> </a:t>
            </a:r>
            <a:r>
              <a:rPr lang="en-US" dirty="0" err="1"/>
              <a:t>alkuvuoden</a:t>
            </a:r>
            <a:r>
              <a:rPr lang="en-US" dirty="0"/>
              <a:t> </a:t>
            </a:r>
            <a:r>
              <a:rPr lang="en-US" dirty="0" err="1"/>
              <a:t>aikana</a:t>
            </a:r>
            <a:r>
              <a:rPr lang="en-US" dirty="0"/>
              <a:t>”, </a:t>
            </a:r>
            <a:r>
              <a:rPr lang="en-US" dirty="0" err="1"/>
              <a:t>EK:n</a:t>
            </a:r>
            <a:r>
              <a:rPr lang="en-US" dirty="0"/>
              <a:t> </a:t>
            </a:r>
            <a:r>
              <a:rPr lang="en-US" dirty="0" err="1"/>
              <a:t>pääekonomisti</a:t>
            </a:r>
            <a:r>
              <a:rPr lang="en-US" dirty="0"/>
              <a:t> </a:t>
            </a:r>
            <a:r>
              <a:rPr lang="en-US" b="1" dirty="0"/>
              <a:t>Penna Urrila</a:t>
            </a:r>
            <a:r>
              <a:rPr lang="en-US" dirty="0"/>
              <a:t> </a:t>
            </a:r>
            <a:r>
              <a:rPr lang="en-US" dirty="0" err="1"/>
              <a:t>sanoo</a:t>
            </a:r>
            <a:r>
              <a:rPr lang="en-US" dirty="0"/>
              <a:t>.</a:t>
            </a:r>
          </a:p>
        </p:txBody>
      </p:sp>
      <p:pic>
        <p:nvPicPr>
          <p:cNvPr id="16" name="Picture 15">
            <a:extLst>
              <a:ext uri="{FF2B5EF4-FFF2-40B4-BE49-F238E27FC236}">
                <a16:creationId xmlns:a16="http://schemas.microsoft.com/office/drawing/2014/main" id="{5025FFDE-3DDE-9ED9-6EA0-DD3DBCBE7C9B}"/>
              </a:ext>
            </a:extLst>
          </p:cNvPr>
          <p:cNvPicPr>
            <a:picLocks noChangeAspect="1"/>
          </p:cNvPicPr>
          <p:nvPr/>
        </p:nvPicPr>
        <p:blipFill>
          <a:blip r:embed="rId3"/>
          <a:stretch>
            <a:fillRect/>
          </a:stretch>
        </p:blipFill>
        <p:spPr>
          <a:xfrm>
            <a:off x="45240" y="2537671"/>
            <a:ext cx="4423141" cy="3463079"/>
          </a:xfrm>
          <a:prstGeom prst="rect">
            <a:avLst/>
          </a:prstGeom>
        </p:spPr>
      </p:pic>
    </p:spTree>
    <p:extLst>
      <p:ext uri="{BB962C8B-B14F-4D97-AF65-F5344CB8AC3E}">
        <p14:creationId xmlns:p14="http://schemas.microsoft.com/office/powerpoint/2010/main" val="181515396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143</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pic>
        <p:nvPicPr>
          <p:cNvPr id="9" name="Kuva 8" descr="Kuva, joka sisältää kohteen teksti, merkki, clipart-kuva&#10;&#10;Kuvaus luotu automaattisesti">
            <a:extLst>
              <a:ext uri="{FF2B5EF4-FFF2-40B4-BE49-F238E27FC236}">
                <a16:creationId xmlns:a16="http://schemas.microsoft.com/office/drawing/2014/main" id="{4D656BFA-6CB1-41B3-94B9-DB14E17D2C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sp>
        <p:nvSpPr>
          <p:cNvPr id="21" name="Rectangle 2">
            <a:extLst>
              <a:ext uri="{FF2B5EF4-FFF2-40B4-BE49-F238E27FC236}">
                <a16:creationId xmlns:a16="http://schemas.microsoft.com/office/drawing/2014/main" id="{1E1017DB-479E-47EF-9E9C-77EF72286038}"/>
              </a:ext>
            </a:extLst>
          </p:cNvPr>
          <p:cNvSpPr txBox="1">
            <a:spLocks noChangeArrowheads="1"/>
          </p:cNvSpPr>
          <p:nvPr/>
        </p:nvSpPr>
        <p:spPr>
          <a:xfrm>
            <a:off x="559376" y="764381"/>
            <a:ext cx="7886700" cy="62945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fi-FI" altLang="fi-FI" sz="2025" b="1" cap="all" spc="-38" dirty="0">
                <a:solidFill>
                  <a:srgbClr val="0070C0"/>
                </a:solidFill>
                <a:effectLst>
                  <a:outerShdw blurRad="38100" dist="38100" dir="2700000" algn="tl">
                    <a:srgbClr val="000000">
                      <a:alpha val="43137"/>
                    </a:srgbClr>
                  </a:outerShdw>
                </a:effectLst>
                <a:latin typeface="Calibri Light" panose="020F0302020204030204"/>
              </a:rPr>
              <a:t>Teknologiateollisuuden tilauskanta kasvanut telakoiden ansiosta</a:t>
            </a:r>
            <a:endParaRPr lang="en-US" altLang="fi-FI" sz="2025" b="1" cap="all" spc="-38" dirty="0">
              <a:solidFill>
                <a:srgbClr val="0070C0"/>
              </a:solidFill>
              <a:effectLst>
                <a:outerShdw blurRad="38100" dist="38100" dir="2700000" algn="tl">
                  <a:srgbClr val="000000">
                    <a:alpha val="43137"/>
                  </a:srgbClr>
                </a:outerShdw>
              </a:effectLst>
              <a:latin typeface="Calibri Light" panose="020F0302020204030204"/>
            </a:endParaRPr>
          </a:p>
        </p:txBody>
      </p:sp>
      <p:sp>
        <p:nvSpPr>
          <p:cNvPr id="23" name="TextBox 22">
            <a:extLst>
              <a:ext uri="{FF2B5EF4-FFF2-40B4-BE49-F238E27FC236}">
                <a16:creationId xmlns:a16="http://schemas.microsoft.com/office/drawing/2014/main" id="{E8B7EAB8-27B5-0FE1-6C35-3A181233A27B}"/>
              </a:ext>
            </a:extLst>
          </p:cNvPr>
          <p:cNvSpPr txBox="1"/>
          <p:nvPr/>
        </p:nvSpPr>
        <p:spPr>
          <a:xfrm>
            <a:off x="-22931" y="1255823"/>
            <a:ext cx="9166931" cy="4916731"/>
          </a:xfrm>
          <a:prstGeom prst="rect">
            <a:avLst/>
          </a:prstGeom>
          <a:noFill/>
        </p:spPr>
        <p:txBody>
          <a:bodyPr wrap="square">
            <a:spAutoFit/>
          </a:bodyPr>
          <a:lstStyle/>
          <a:p>
            <a:pPr marL="257175" indent="-257175">
              <a:buFont typeface="Arial" panose="020B0604020202020204" pitchFamily="34" charset="0"/>
              <a:buChar char="•"/>
            </a:pPr>
            <a:r>
              <a:rPr lang="fi-FI" sz="1425" dirty="0"/>
              <a:t>Teknologiateollisuus ry:n mukaan vuoden 2025 viimeinen kvartaali oli teknologiateollisuudessa poikkeuksellisen vahva. Siihen verrattuna teknologiateollisuuden uudet tilaukset laskivat lähes neljänneksellä tammi–maaliskuun aikana. Tämä oli odotettavissa, koska edelliselle kvartaalille kohdistui muun muassa erittäin merkittäviä meriteollisuuden tilauksia. Vuodentakaiseen verrattuna uusien tilausten kertymässä oli alkuvuonna kasvua 11 prosenttia. Tilauskannat heikkenivät aavistuksen vuoden loppuun verrattuna, mutta kasvoivat lähes viidenneksellä vuoden takaiseen verrattuna.</a:t>
            </a:r>
          </a:p>
          <a:p>
            <a:pPr marL="257175" indent="-257175">
              <a:buFont typeface="Arial" panose="020B0604020202020204" pitchFamily="34" charset="0"/>
              <a:buChar char="•"/>
            </a:pPr>
            <a:endParaRPr lang="fi-FI" sz="1425" dirty="0"/>
          </a:p>
          <a:p>
            <a:pPr marL="257175" indent="-257175">
              <a:buFont typeface="Arial" panose="020B0604020202020204" pitchFamily="34" charset="0"/>
              <a:buChar char="•"/>
            </a:pPr>
            <a:r>
              <a:rPr lang="fi-FI" sz="1425" dirty="0"/>
              <a:t>Tilauskertymää voi kuvata maltilliseksi. Alkuvuosi ei ole tarjoillut merkittävää kasvua, mutta vertailukvartaalin vahvuus ja maailmantilanteen epävarmuus huomioiden kokonaisuus on siedettävällä tasolla.</a:t>
            </a:r>
          </a:p>
          <a:p>
            <a:pPr marL="257175" indent="-257175">
              <a:buFont typeface="Arial" panose="020B0604020202020204" pitchFamily="34" charset="0"/>
              <a:buChar char="•"/>
            </a:pPr>
            <a:endParaRPr lang="fi-FI" sz="1425" dirty="0"/>
          </a:p>
          <a:p>
            <a:pPr marL="257175" indent="-257175">
              <a:buFont typeface="Arial" panose="020B0604020202020204" pitchFamily="34" charset="0"/>
              <a:buChar char="•"/>
            </a:pPr>
            <a:r>
              <a:rPr lang="fi-FI" sz="1425" dirty="0"/>
              <a:t>Kysymyksiä herättää teknologiateollisuuden suurimman päätoimialan eli kone- ja metallituoteteollisuuden tilanne: jos uusien tilausten kertymää tarkastellaan ilman meriteollisuuden merkittäviä tilauksia, kertymä laski hieman vuodentakaiseen verrattuna. Nimenomaan suhdannetilannetta arvioitaessa tämä on merkittävä asia. Lasku voi olla kausivaihtelun piikkiin menevää heiluntaa, mutta herättää toisaalta pientä huolta, painaako maailmantalouden epävarmuus kuitenkin kysyntää tällä hetkellä.  </a:t>
            </a:r>
          </a:p>
          <a:p>
            <a:pPr marL="257175" indent="-257175">
              <a:buFont typeface="Arial" panose="020B0604020202020204" pitchFamily="34" charset="0"/>
              <a:buChar char="•"/>
            </a:pPr>
            <a:endParaRPr lang="fi-FI" sz="1425" dirty="0"/>
          </a:p>
          <a:p>
            <a:pPr marL="257175" indent="-257175">
              <a:buFont typeface="Arial" panose="020B0604020202020204" pitchFamily="34" charset="0"/>
              <a:buChar char="•"/>
            </a:pPr>
            <a:r>
              <a:rPr lang="fi-FI" sz="1425" dirty="0"/>
              <a:t>Yleistä kysyntätilannetta mittaava tarjouspyyntöjen saldoluku nousi alkuvuoden aikana ja oli huhtikuussa 14. Saldoluku ei ole ollut näin korkealla tammikuun 2022 jälkeen. Kysynnän piristyminen näyttäisi tämän perusteella jatkuneen alkuvuoden aikana. Viime vuodesta alkaen yritysten viesti on ollut, että tarjouspyyntöjä kyllä tulee, mutta lopulliset ostopäätökset ovat pitkän harkinnan ja viivyttelyn takana. Yleisen epävarmuuden vuoksi kukaan ei uskalla tilata, vaikka tarvetta olisi. Siten tarjouspyyntöjen saldoluvun piristyminen ei välttämättä näy suoraan uusien tilausten kertymässä.</a:t>
            </a:r>
            <a:endParaRPr lang="en-US" sz="1425" dirty="0"/>
          </a:p>
        </p:txBody>
      </p:sp>
    </p:spTree>
    <p:extLst>
      <p:ext uri="{BB962C8B-B14F-4D97-AF65-F5344CB8AC3E}">
        <p14:creationId xmlns:p14="http://schemas.microsoft.com/office/powerpoint/2010/main" val="9360997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defTabSz="685800" fontAlgn="auto">
              <a:spcBef>
                <a:spcPts val="0"/>
              </a:spcBef>
              <a:spcAft>
                <a:spcPts val="0"/>
              </a:spcAft>
              <a:defRPr/>
            </a:pPr>
            <a:fld id="{A4D88758-6F26-4E0F-8C14-550F5C0188B8}" type="slidenum">
              <a:rPr lang="fi-FI" altLang="fi-FI" sz="900">
                <a:solidFill>
                  <a:prstClr val="white"/>
                </a:solidFill>
                <a:cs typeface="+mn-cs"/>
              </a:rPr>
              <a:pPr defTabSz="685800" fontAlgn="auto">
                <a:spcBef>
                  <a:spcPts val="0"/>
                </a:spcBef>
                <a:spcAft>
                  <a:spcPts val="0"/>
                </a:spcAft>
                <a:defRPr/>
              </a:pPr>
              <a:t>144</a:t>
            </a:fld>
            <a:endParaRPr lang="fi-FI" altLang="fi-FI" sz="900">
              <a:solidFill>
                <a:prstClr val="white"/>
              </a:solidFill>
              <a:cs typeface="+mn-cs"/>
            </a:endParaRPr>
          </a:p>
        </p:txBody>
      </p:sp>
      <p:sp>
        <p:nvSpPr>
          <p:cNvPr id="21512" name="Rectangle 1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3" name="Rectangle 1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4" name="Rectangle 1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5" name="Rectangle 15"/>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6" name="Rectangle 1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7" name="Rectangle 19"/>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8" name="Rectangle 1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19" name="Rectangle 20"/>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0" name="Rectangle 22"/>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1" name="Rectangle 21"/>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2" name="Rectangle 23"/>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3" name="Rectangle 25"/>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4" name="Rectangle 24"/>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5" name="Rectangle 26"/>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6" name="Rectangle 28"/>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7" name="Rectangle 27"/>
          <p:cNvSpPr>
            <a:spLocks noChangeArrowheads="1"/>
          </p:cNvSpPr>
          <p:nvPr/>
        </p:nvSpPr>
        <p:spPr bwMode="auto">
          <a:xfrm>
            <a:off x="4479636" y="7072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8" name="Rectangle 29"/>
          <p:cNvSpPr>
            <a:spLocks noChangeArrowheads="1"/>
          </p:cNvSpPr>
          <p:nvPr/>
        </p:nvSpPr>
        <p:spPr bwMode="auto">
          <a:xfrm>
            <a:off x="4593936" y="8215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29" name="Rectangle 31"/>
          <p:cNvSpPr>
            <a:spLocks noChangeArrowheads="1"/>
          </p:cNvSpPr>
          <p:nvPr/>
        </p:nvSpPr>
        <p:spPr bwMode="auto">
          <a:xfrm>
            <a:off x="4708236" y="93580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800" eaLnBrk="1" fontAlgn="auto" hangingPunct="1">
              <a:spcBef>
                <a:spcPts val="0"/>
              </a:spcBef>
              <a:spcAft>
                <a:spcPts val="0"/>
              </a:spcAft>
              <a:defRPr/>
            </a:pPr>
            <a:endParaRPr lang="fi-FI" altLang="fi-FI" sz="1350">
              <a:solidFill>
                <a:prstClr val="black"/>
              </a:solidFill>
              <a:cs typeface="+mn-cs"/>
            </a:endParaRPr>
          </a:p>
        </p:txBody>
      </p:sp>
      <p:sp>
        <p:nvSpPr>
          <p:cNvPr id="21530" name="Rectangle 30"/>
          <p:cNvSpPr>
            <a:spLocks noChangeArrowheads="1"/>
          </p:cNvSpPr>
          <p:nvPr/>
        </p:nvSpPr>
        <p:spPr bwMode="auto">
          <a:xfrm>
            <a:off x="1563292" y="152516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1" name="Rectangle 32"/>
          <p:cNvSpPr>
            <a:spLocks noChangeArrowheads="1"/>
          </p:cNvSpPr>
          <p:nvPr/>
        </p:nvSpPr>
        <p:spPr bwMode="auto">
          <a:xfrm>
            <a:off x="1538289"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2" name="Rectangle 34"/>
          <p:cNvSpPr>
            <a:spLocks noChangeArrowheads="1"/>
          </p:cNvSpPr>
          <p:nvPr/>
        </p:nvSpPr>
        <p:spPr bwMode="auto">
          <a:xfrm>
            <a:off x="4773217" y="3650434"/>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3" name="Rectangle 33"/>
          <p:cNvSpPr>
            <a:spLocks noChangeArrowheads="1"/>
          </p:cNvSpPr>
          <p:nvPr/>
        </p:nvSpPr>
        <p:spPr bwMode="auto">
          <a:xfrm>
            <a:off x="1527574" y="1475163"/>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5" name="Rectangle 35"/>
          <p:cNvSpPr>
            <a:spLocks noChangeArrowheads="1"/>
          </p:cNvSpPr>
          <p:nvPr/>
        </p:nvSpPr>
        <p:spPr bwMode="auto">
          <a:xfrm>
            <a:off x="1527574" y="365757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1537" name="Rectangle 37"/>
          <p:cNvSpPr>
            <a:spLocks noChangeArrowheads="1"/>
          </p:cNvSpPr>
          <p:nvPr/>
        </p:nvSpPr>
        <p:spPr bwMode="auto">
          <a:xfrm>
            <a:off x="4798220" y="366353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800" eaLnBrk="1" fontAlgn="auto" hangingPunct="1">
              <a:spcBef>
                <a:spcPts val="0"/>
              </a:spcBef>
              <a:spcAft>
                <a:spcPts val="0"/>
              </a:spcAft>
              <a:defRPr/>
            </a:pPr>
            <a:endParaRPr lang="en-US" altLang="en-US" sz="1350">
              <a:solidFill>
                <a:prstClr val="black"/>
              </a:solidFill>
              <a:cs typeface="+mn-cs"/>
            </a:endParaRPr>
          </a:p>
        </p:txBody>
      </p:sp>
      <p:sp>
        <p:nvSpPr>
          <p:cNvPr id="2" name="Rectangle 2"/>
          <p:cNvSpPr>
            <a:spLocks noChangeArrowheads="1"/>
          </p:cNvSpPr>
          <p:nvPr/>
        </p:nvSpPr>
        <p:spPr bwMode="auto">
          <a:xfrm>
            <a:off x="1538289" y="148192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4" name="Rectangle 6"/>
          <p:cNvSpPr>
            <a:spLocks noChangeArrowheads="1"/>
          </p:cNvSpPr>
          <p:nvPr/>
        </p:nvSpPr>
        <p:spPr bwMode="auto">
          <a:xfrm>
            <a:off x="4647010" y="370113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5" name="Rectangle 8"/>
          <p:cNvSpPr>
            <a:spLocks noChangeArrowheads="1"/>
          </p:cNvSpPr>
          <p:nvPr/>
        </p:nvSpPr>
        <p:spPr bwMode="auto">
          <a:xfrm>
            <a:off x="1489473" y="3622686"/>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3" name="Rectangle 2"/>
          <p:cNvSpPr>
            <a:spLocks noChangeArrowheads="1"/>
          </p:cNvSpPr>
          <p:nvPr/>
        </p:nvSpPr>
        <p:spPr bwMode="auto">
          <a:xfrm>
            <a:off x="1554129" y="1284894"/>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8" name="Rectangle 6"/>
          <p:cNvSpPr>
            <a:spLocks noChangeArrowheads="1"/>
          </p:cNvSpPr>
          <p:nvPr/>
        </p:nvSpPr>
        <p:spPr bwMode="auto">
          <a:xfrm>
            <a:off x="4707878" y="38048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0" name="Rectangle 8"/>
          <p:cNvSpPr>
            <a:spLocks noChangeArrowheads="1"/>
          </p:cNvSpPr>
          <p:nvPr/>
        </p:nvSpPr>
        <p:spPr bwMode="auto">
          <a:xfrm>
            <a:off x="1532335" y="382173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7" name="Rectangle 2"/>
          <p:cNvSpPr>
            <a:spLocks noChangeArrowheads="1"/>
          </p:cNvSpPr>
          <p:nvPr/>
        </p:nvSpPr>
        <p:spPr bwMode="auto">
          <a:xfrm>
            <a:off x="1538289" y="1297990"/>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2" name="Rectangle 4"/>
          <p:cNvSpPr>
            <a:spLocks noChangeArrowheads="1"/>
          </p:cNvSpPr>
          <p:nvPr/>
        </p:nvSpPr>
        <p:spPr bwMode="auto">
          <a:xfrm>
            <a:off x="1611496" y="381000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sp>
        <p:nvSpPr>
          <p:cNvPr id="13" name="Rectangle 6"/>
          <p:cNvSpPr>
            <a:spLocks noChangeArrowheads="1"/>
          </p:cNvSpPr>
          <p:nvPr/>
        </p:nvSpPr>
        <p:spPr bwMode="auto">
          <a:xfrm>
            <a:off x="4816080" y="381515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1" fontAlgn="auto" hangingPunct="1">
              <a:spcBef>
                <a:spcPts val="0"/>
              </a:spcBef>
              <a:spcAft>
                <a:spcPts val="0"/>
              </a:spcAft>
              <a:defRPr/>
            </a:pPr>
            <a:endParaRPr lang="fi-FI" sz="1350">
              <a:solidFill>
                <a:prstClr val="black"/>
              </a:solidFill>
              <a:latin typeface="Calibri" panose="020F0502020204030204"/>
              <a:cs typeface="+mn-cs"/>
            </a:endParaRPr>
          </a:p>
        </p:txBody>
      </p:sp>
      <p:pic>
        <p:nvPicPr>
          <p:cNvPr id="6" name="Kuva 8" descr="Kuva, joka sisältää kohteen teksti, merkki, clipart-kuva&#10;&#10;Kuvaus luotu automaattisesti">
            <a:extLst>
              <a:ext uri="{FF2B5EF4-FFF2-40B4-BE49-F238E27FC236}">
                <a16:creationId xmlns:a16="http://schemas.microsoft.com/office/drawing/2014/main" id="{94C80F1C-D796-D4CD-DD03-847E4D8EE8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5581147"/>
            <a:ext cx="1392609" cy="360574"/>
          </a:xfrm>
          <a:prstGeom prst="rect">
            <a:avLst/>
          </a:prstGeom>
        </p:spPr>
      </p:pic>
      <p:pic>
        <p:nvPicPr>
          <p:cNvPr id="9" name="Picture 8">
            <a:extLst>
              <a:ext uri="{FF2B5EF4-FFF2-40B4-BE49-F238E27FC236}">
                <a16:creationId xmlns:a16="http://schemas.microsoft.com/office/drawing/2014/main" id="{412348EA-2583-3D84-6BCC-E43082E14D74}"/>
              </a:ext>
            </a:extLst>
          </p:cNvPr>
          <p:cNvPicPr>
            <a:picLocks noChangeAspect="1"/>
          </p:cNvPicPr>
          <p:nvPr/>
        </p:nvPicPr>
        <p:blipFill>
          <a:blip r:embed="rId3"/>
          <a:stretch>
            <a:fillRect/>
          </a:stretch>
        </p:blipFill>
        <p:spPr>
          <a:xfrm>
            <a:off x="491490" y="932306"/>
            <a:ext cx="5829300" cy="4978344"/>
          </a:xfrm>
          <a:prstGeom prst="rect">
            <a:avLst/>
          </a:prstGeom>
        </p:spPr>
      </p:pic>
    </p:spTree>
    <p:extLst>
      <p:ext uri="{BB962C8B-B14F-4D97-AF65-F5344CB8AC3E}">
        <p14:creationId xmlns:p14="http://schemas.microsoft.com/office/powerpoint/2010/main" val="1430542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922114"/>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Väestöennuste osa-alueittain 2024</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15</a:t>
            </a:fld>
            <a:endParaRPr lang="fi-FI" altLang="fi-FI" sz="1200">
              <a:solidFill>
                <a:srgbClr val="898989"/>
              </a:solidFill>
            </a:endParaRPr>
          </a:p>
        </p:txBody>
      </p:sp>
      <p:sp>
        <p:nvSpPr>
          <p:cNvPr id="5" name="Rectangle 4">
            <a:extLst>
              <a:ext uri="{FF2B5EF4-FFF2-40B4-BE49-F238E27FC236}">
                <a16:creationId xmlns:a16="http://schemas.microsoft.com/office/drawing/2014/main" id="{D0DBA904-4728-4980-BFC4-129A6A89AFB0}"/>
              </a:ext>
            </a:extLst>
          </p:cNvPr>
          <p:cNvSpPr/>
          <p:nvPr/>
        </p:nvSpPr>
        <p:spPr>
          <a:xfrm>
            <a:off x="7236296" y="1419309"/>
            <a:ext cx="1856812" cy="5478423"/>
          </a:xfrm>
          <a:prstGeom prst="rect">
            <a:avLst/>
          </a:prstGeom>
        </p:spPr>
        <p:txBody>
          <a:bodyPr wrap="square">
            <a:spAutoFit/>
          </a:bodyPr>
          <a:lstStyle/>
          <a:p>
            <a:r>
              <a:rPr lang="fi-FI" sz="1400" dirty="0"/>
              <a:t>Satakunnassa kuolleiden määrä pysyy lähes ennallaan ennusteajanjakson loppua kohti. Syntyneiden määrä jatkaa hienoista laskuaan, joskin 2030-luvulla taso alkaa vakiintua.</a:t>
            </a:r>
          </a:p>
          <a:p>
            <a:endParaRPr lang="fi-FI" sz="1400" dirty="0"/>
          </a:p>
          <a:p>
            <a:r>
              <a:rPr lang="fi-FI" sz="1400" dirty="0"/>
              <a:t>Muuttoliikkeessä Satakunta nousee pysyy koko ajan voitollisena maahanmuuton ansiosta. Tämän ansiosta väestökato alkaa merkittävästi loiventua kuluvan vuosikymmenen lopulta lähtien. Kato pienenee vuosi vuodelta.  </a:t>
            </a:r>
          </a:p>
        </p:txBody>
      </p:sp>
      <p:pic>
        <p:nvPicPr>
          <p:cNvPr id="4" name="Kuva 3" descr="Kuva, joka sisältää kohteen teksti, merkki, clipart-kuva&#10;&#10;Kuvaus luotu automaattisesti">
            <a:extLst>
              <a:ext uri="{FF2B5EF4-FFF2-40B4-BE49-F238E27FC236}">
                <a16:creationId xmlns:a16="http://schemas.microsoft.com/office/drawing/2014/main" id="{4A7A725C-19E2-72C6-2D44-B47701B40C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3" name="Picture 2">
            <a:extLst>
              <a:ext uri="{FF2B5EF4-FFF2-40B4-BE49-F238E27FC236}">
                <a16:creationId xmlns:a16="http://schemas.microsoft.com/office/drawing/2014/main" id="{A05E32DB-D5F9-8702-0E03-AA8911F0FC16}"/>
              </a:ext>
            </a:extLst>
          </p:cNvPr>
          <p:cNvPicPr>
            <a:picLocks noChangeAspect="1"/>
          </p:cNvPicPr>
          <p:nvPr/>
        </p:nvPicPr>
        <p:blipFill>
          <a:blip r:embed="rId4"/>
          <a:stretch>
            <a:fillRect/>
          </a:stretch>
        </p:blipFill>
        <p:spPr>
          <a:xfrm>
            <a:off x="464418" y="1340768"/>
            <a:ext cx="6594822" cy="4317115"/>
          </a:xfrm>
          <a:prstGeom prst="rect">
            <a:avLst/>
          </a:prstGeom>
        </p:spPr>
      </p:pic>
    </p:spTree>
    <p:extLst>
      <p:ext uri="{BB962C8B-B14F-4D97-AF65-F5344CB8AC3E}">
        <p14:creationId xmlns:p14="http://schemas.microsoft.com/office/powerpoint/2010/main" val="4261811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188640"/>
            <a:ext cx="8229600" cy="850106"/>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Väestöennuste 2024</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16</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419132C7-7FF7-8187-5614-88F774ADF6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303644"/>
            <a:ext cx="1856812" cy="480765"/>
          </a:xfrm>
          <a:prstGeom prst="rect">
            <a:avLst/>
          </a:prstGeom>
        </p:spPr>
      </p:pic>
      <p:pic>
        <p:nvPicPr>
          <p:cNvPr id="5" name="Picture 4">
            <a:extLst>
              <a:ext uri="{FF2B5EF4-FFF2-40B4-BE49-F238E27FC236}">
                <a16:creationId xmlns:a16="http://schemas.microsoft.com/office/drawing/2014/main" id="{51CB3010-446D-71C0-7F2A-8B1ED69A2F61}"/>
              </a:ext>
            </a:extLst>
          </p:cNvPr>
          <p:cNvPicPr>
            <a:picLocks noChangeAspect="1"/>
          </p:cNvPicPr>
          <p:nvPr/>
        </p:nvPicPr>
        <p:blipFill>
          <a:blip r:embed="rId4"/>
          <a:stretch>
            <a:fillRect/>
          </a:stretch>
        </p:blipFill>
        <p:spPr>
          <a:xfrm>
            <a:off x="530001" y="1066575"/>
            <a:ext cx="8083997" cy="535275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850106"/>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Väestöennuste 2024</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17</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3976128B-A4D8-51D8-6B80-3712AD8952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29" y="6333454"/>
            <a:ext cx="1856812" cy="480765"/>
          </a:xfrm>
          <a:prstGeom prst="rect">
            <a:avLst/>
          </a:prstGeom>
        </p:spPr>
      </p:pic>
      <p:pic>
        <p:nvPicPr>
          <p:cNvPr id="5" name="Picture 4">
            <a:extLst>
              <a:ext uri="{FF2B5EF4-FFF2-40B4-BE49-F238E27FC236}">
                <a16:creationId xmlns:a16="http://schemas.microsoft.com/office/drawing/2014/main" id="{D0634507-75E8-9AEC-B4B0-1634B6994F61}"/>
              </a:ext>
            </a:extLst>
          </p:cNvPr>
          <p:cNvPicPr>
            <a:picLocks noChangeAspect="1"/>
          </p:cNvPicPr>
          <p:nvPr/>
        </p:nvPicPr>
        <p:blipFill>
          <a:blip r:embed="rId4"/>
          <a:stretch>
            <a:fillRect/>
          </a:stretch>
        </p:blipFill>
        <p:spPr>
          <a:xfrm>
            <a:off x="457200" y="1196752"/>
            <a:ext cx="7571184" cy="5109178"/>
          </a:xfrm>
          <a:prstGeom prst="rect">
            <a:avLst/>
          </a:prstGeom>
        </p:spPr>
      </p:pic>
    </p:spTree>
    <p:extLst>
      <p:ext uri="{BB962C8B-B14F-4D97-AF65-F5344CB8AC3E}">
        <p14:creationId xmlns:p14="http://schemas.microsoft.com/office/powerpoint/2010/main" val="4060069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Otsikko 1">
            <a:extLst>
              <a:ext uri="{FF2B5EF4-FFF2-40B4-BE49-F238E27FC236}">
                <a16:creationId xmlns:a16="http://schemas.microsoft.com/office/drawing/2014/main" id="{840EBCA5-76EE-4F5A-8033-B186AFB98F1F}"/>
              </a:ext>
            </a:extLst>
          </p:cNvPr>
          <p:cNvSpPr txBox="1">
            <a:spLocks/>
          </p:cNvSpPr>
          <p:nvPr/>
        </p:nvSpPr>
        <p:spPr bwMode="auto">
          <a:xfrm>
            <a:off x="323528" y="31322"/>
            <a:ext cx="8229600" cy="1143000"/>
          </a:xfrm>
          <a:prstGeom prst="rect">
            <a:avLst/>
          </a:prstGeom>
          <a:gradFill flip="none" rotWithShape="1">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i-FI" sz="4400" b="1" i="0" u="none" strike="noStrike" kern="1200" cap="none" spc="0" normalizeH="0" baseline="0" noProof="0">
                <a:ln>
                  <a:noFill/>
                </a:ln>
                <a:solidFill>
                  <a:srgbClr val="1F497D"/>
                </a:solidFill>
                <a:effectLst/>
                <a:uLnTx/>
                <a:uFillTx/>
                <a:latin typeface="Calibri"/>
                <a:ea typeface="+mj-ea"/>
                <a:cs typeface="+mj-cs"/>
              </a:rPr>
              <a:t>Hyvinvointi</a:t>
            </a:r>
            <a:endParaRPr kumimoji="0" lang="fi-FI"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pic>
        <p:nvPicPr>
          <p:cNvPr id="2" name="Kuva 1" descr="Kuva, joka sisältää kohteen teksti, merkki, clipart-kuva&#10;&#10;Kuvaus luotu automaattisesti">
            <a:extLst>
              <a:ext uri="{FF2B5EF4-FFF2-40B4-BE49-F238E27FC236}">
                <a16:creationId xmlns:a16="http://schemas.microsoft.com/office/drawing/2014/main" id="{CA8AF09E-2FAB-326B-EA5C-E1306E3469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A19A7EFF-7904-8742-8DBC-753A665D6A51}"/>
              </a:ext>
            </a:extLst>
          </p:cNvPr>
          <p:cNvPicPr>
            <a:picLocks noChangeAspect="1"/>
          </p:cNvPicPr>
          <p:nvPr/>
        </p:nvPicPr>
        <p:blipFill>
          <a:blip r:embed="rId4"/>
          <a:stretch>
            <a:fillRect/>
          </a:stretch>
        </p:blipFill>
        <p:spPr>
          <a:xfrm>
            <a:off x="164012" y="1174322"/>
            <a:ext cx="8784976" cy="4941549"/>
          </a:xfrm>
          <a:prstGeom prst="rect">
            <a:avLst/>
          </a:prstGeom>
        </p:spPr>
      </p:pic>
      <p:sp>
        <p:nvSpPr>
          <p:cNvPr id="3" name="TextBox 2">
            <a:extLst>
              <a:ext uri="{FF2B5EF4-FFF2-40B4-BE49-F238E27FC236}">
                <a16:creationId xmlns:a16="http://schemas.microsoft.com/office/drawing/2014/main" id="{22B96CE5-1496-A6BD-B58D-90FFCDACCA9E}"/>
              </a:ext>
            </a:extLst>
          </p:cNvPr>
          <p:cNvSpPr txBox="1"/>
          <p:nvPr/>
        </p:nvSpPr>
        <p:spPr>
          <a:xfrm>
            <a:off x="195012" y="1484784"/>
            <a:ext cx="432048" cy="432048"/>
          </a:xfrm>
          <a:prstGeom prst="rect">
            <a:avLst/>
          </a:prstGeom>
          <a:solidFill>
            <a:schemeClr val="bg1"/>
          </a:solidFill>
        </p:spPr>
        <p:txBody>
          <a:bodyPr wrap="square" rtlCol="0">
            <a:spAutoFit/>
          </a:bodyPr>
          <a:lstStyle/>
          <a:p>
            <a:endParaRPr lang="fi-FI" dirty="0"/>
          </a:p>
        </p:txBody>
      </p:sp>
    </p:spTree>
    <p:extLst>
      <p:ext uri="{BB962C8B-B14F-4D97-AF65-F5344CB8AC3E}">
        <p14:creationId xmlns:p14="http://schemas.microsoft.com/office/powerpoint/2010/main" val="1333261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508028-CC10-4850-B2E2-061EC83E04B2}"/>
              </a:ext>
            </a:extLst>
          </p:cNvPr>
          <p:cNvPicPr>
            <a:picLocks noChangeAspect="1"/>
          </p:cNvPicPr>
          <p:nvPr/>
        </p:nvPicPr>
        <p:blipFill>
          <a:blip r:embed="rId3"/>
          <a:stretch>
            <a:fillRect/>
          </a:stretch>
        </p:blipFill>
        <p:spPr>
          <a:xfrm>
            <a:off x="2915816" y="908720"/>
            <a:ext cx="6644639" cy="5184576"/>
          </a:xfrm>
          <a:prstGeom prst="rect">
            <a:avLst/>
          </a:prstGeom>
        </p:spPr>
      </p:pic>
      <p:sp>
        <p:nvSpPr>
          <p:cNvPr id="3" name="Sisällön paikkamerkki 2"/>
          <p:cNvSpPr>
            <a:spLocks noGrp="1"/>
          </p:cNvSpPr>
          <p:nvPr>
            <p:ph idx="1"/>
          </p:nvPr>
        </p:nvSpPr>
        <p:spPr>
          <a:xfrm>
            <a:off x="179512" y="1052736"/>
            <a:ext cx="3741393" cy="3733404"/>
          </a:xfrm>
        </p:spPr>
        <p:txBody>
          <a:bodyPr anchor="t">
            <a:noAutofit/>
          </a:bodyPr>
          <a:lstStyle/>
          <a:p>
            <a:pPr marL="0" indent="0">
              <a:buNone/>
            </a:pPr>
            <a:r>
              <a:rPr lang="fi-FI" sz="1400" b="1" dirty="0">
                <a:solidFill>
                  <a:schemeClr val="tx1"/>
                </a:solidFill>
                <a:latin typeface="Calibri" panose="020F0502020204030204" pitchFamily="34" charset="0"/>
              </a:rPr>
              <a:t>Pyramidin huipulla ja ylimpänä tavoitteena on nykyisten ja tulevien kansalaisten hyvinvointi.</a:t>
            </a:r>
          </a:p>
          <a:p>
            <a:pPr marL="0" indent="0">
              <a:buNone/>
            </a:pPr>
            <a:r>
              <a:rPr lang="fi-FI" sz="1400" b="1" dirty="0">
                <a:solidFill>
                  <a:schemeClr val="tx1"/>
                </a:solidFill>
                <a:latin typeface="Calibri" panose="020F0502020204030204" pitchFamily="34" charset="0"/>
              </a:rPr>
              <a:t>Pyramidin kivijalkana ovat kilpailukyvyn perusteet – pitkävaikutteiset ja hidasliikkeiset tekijät, jotka toimivat välttämättöminä kilpailukyvyn edellytyksinä. Pyramidin keskelle jäävänä osiona ovat ajurit, jotka ovat mittaamisen ja politiikkatoimenpiteiden kannalta kiinnostavin luokka. Kilpailukyvyn ajurit ovat asiakokonaisuuksia, joihin liittyvät politiikkatoimet voivat vaikuttaa kilpailukykytulemiin jo muutaman vuoden aikajänteellä.</a:t>
            </a:r>
          </a:p>
          <a:p>
            <a:pPr marL="0" indent="0">
              <a:buNone/>
            </a:pPr>
            <a:r>
              <a:rPr lang="fi-FI" sz="1400" b="1" dirty="0">
                <a:solidFill>
                  <a:schemeClr val="tx1"/>
                </a:solidFill>
                <a:latin typeface="Calibri" panose="020F0502020204030204" pitchFamily="34" charset="0"/>
              </a:rPr>
              <a:t>Toisaalta ajureihin kohdistuvien interventioiden lopulliset vaikutukset saattavat realisoitua vasta pidemmällä aikavälillä. Usein käytännössä hyvinvoinnin mittarina käytetään henkeä kohti laskettua bruttokansantuotetta (BKT), vaikka tiedämme ettei BKT ole hyvinvoinnin mittari. Tämä on kuitenkin perusteltua, koska tutkimus on osoittanut, että talouskasvu lisää kansalaisten onnellisuutta. Näin tapahtuu </a:t>
            </a:r>
            <a:br>
              <a:rPr lang="fi-FI" sz="1400" b="1" dirty="0">
                <a:solidFill>
                  <a:schemeClr val="tx1"/>
                </a:solidFill>
                <a:latin typeface="Calibri" panose="020F0502020204030204" pitchFamily="34" charset="0"/>
              </a:rPr>
            </a:br>
            <a:r>
              <a:rPr lang="fi-FI" sz="1400" b="1" dirty="0">
                <a:solidFill>
                  <a:schemeClr val="tx1"/>
                </a:solidFill>
                <a:latin typeface="Calibri" panose="020F0502020204030204" pitchFamily="34" charset="0"/>
              </a:rPr>
              <a:t>myös jo myös vauraissa maissa (Stevenson ja </a:t>
            </a:r>
            <a:r>
              <a:rPr lang="fi-FI" sz="1400" b="1" dirty="0" err="1">
                <a:solidFill>
                  <a:schemeClr val="tx1"/>
                </a:solidFill>
                <a:latin typeface="Calibri" panose="020F0502020204030204" pitchFamily="34" charset="0"/>
              </a:rPr>
              <a:t>Wolfers</a:t>
            </a:r>
            <a:r>
              <a:rPr lang="fi-FI" sz="1400" b="1" dirty="0">
                <a:solidFill>
                  <a:schemeClr val="tx1"/>
                </a:solidFill>
                <a:latin typeface="Calibri" panose="020F0502020204030204" pitchFamily="34" charset="0"/>
              </a:rPr>
              <a:t>, 2008; </a:t>
            </a:r>
            <a:r>
              <a:rPr lang="fi-FI" sz="1400" b="1" dirty="0" err="1">
                <a:solidFill>
                  <a:schemeClr val="tx1"/>
                </a:solidFill>
                <a:latin typeface="Calibri" panose="020F0502020204030204" pitchFamily="34" charset="0"/>
              </a:rPr>
              <a:t>Sacks</a:t>
            </a:r>
            <a:r>
              <a:rPr lang="fi-FI" sz="1400" b="1" dirty="0">
                <a:solidFill>
                  <a:schemeClr val="tx1"/>
                </a:solidFill>
                <a:latin typeface="Calibri" panose="020F0502020204030204" pitchFamily="34" charset="0"/>
              </a:rPr>
              <a:t>, </a:t>
            </a:r>
            <a:r>
              <a:rPr lang="fi-FI" sz="1400" b="1" dirty="0" err="1">
                <a:solidFill>
                  <a:schemeClr val="tx1"/>
                </a:solidFill>
                <a:latin typeface="Calibri" panose="020F0502020204030204" pitchFamily="34" charset="0"/>
              </a:rPr>
              <a:t>Stevensonja</a:t>
            </a:r>
            <a:r>
              <a:rPr lang="fi-FI" sz="1400" b="1" dirty="0">
                <a:solidFill>
                  <a:schemeClr val="tx1"/>
                </a:solidFill>
                <a:latin typeface="Calibri" panose="020F0502020204030204" pitchFamily="34" charset="0"/>
              </a:rPr>
              <a:t> </a:t>
            </a:r>
            <a:r>
              <a:rPr lang="fi-FI" sz="1400" b="1" dirty="0" err="1">
                <a:solidFill>
                  <a:schemeClr val="tx1"/>
                </a:solidFill>
                <a:latin typeface="Calibri" panose="020F0502020204030204" pitchFamily="34" charset="0"/>
              </a:rPr>
              <a:t>Wolfers</a:t>
            </a:r>
            <a:r>
              <a:rPr lang="fi-FI" sz="1400" b="1" dirty="0">
                <a:solidFill>
                  <a:schemeClr val="tx1"/>
                </a:solidFill>
                <a:latin typeface="Calibri" panose="020F0502020204030204" pitchFamily="34" charset="0"/>
              </a:rPr>
              <a:t>, 2011).</a:t>
            </a:r>
          </a:p>
        </p:txBody>
      </p:sp>
      <p:sp>
        <p:nvSpPr>
          <p:cNvPr id="31" name="Otsikko 1">
            <a:extLst>
              <a:ext uri="{FF2B5EF4-FFF2-40B4-BE49-F238E27FC236}">
                <a16:creationId xmlns:a16="http://schemas.microsoft.com/office/drawing/2014/main" id="{840EBCA5-76EE-4F5A-8033-B186AFB98F1F}"/>
              </a:ext>
            </a:extLst>
          </p:cNvPr>
          <p:cNvSpPr txBox="1">
            <a:spLocks/>
          </p:cNvSpPr>
          <p:nvPr/>
        </p:nvSpPr>
        <p:spPr bwMode="auto">
          <a:xfrm>
            <a:off x="285428" y="78051"/>
            <a:ext cx="8607052" cy="877398"/>
          </a:xfrm>
          <a:prstGeom prst="rect">
            <a:avLst/>
          </a:prstGeom>
          <a:gradFill flip="none" rotWithShape="1">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i-FI" sz="4400" b="1" i="0" u="none" strike="noStrike" kern="1200" cap="none" spc="0" normalizeH="0" baseline="0" noProof="0" dirty="0">
                <a:ln>
                  <a:noFill/>
                </a:ln>
                <a:solidFill>
                  <a:srgbClr val="1F497D"/>
                </a:solidFill>
                <a:effectLst/>
                <a:uLnTx/>
                <a:uFillTx/>
                <a:latin typeface="Calibri"/>
                <a:ea typeface="+mj-ea"/>
                <a:cs typeface="+mj-cs"/>
              </a:rPr>
              <a:t>Hyvinvointi</a:t>
            </a:r>
            <a:endParaRPr kumimoji="0" lang="fi-FI" sz="4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6" name="TextBox 5">
            <a:extLst>
              <a:ext uri="{FF2B5EF4-FFF2-40B4-BE49-F238E27FC236}">
                <a16:creationId xmlns:a16="http://schemas.microsoft.com/office/drawing/2014/main" id="{1DA3D2CC-B4AE-48C1-82BD-CEC51968A39A}"/>
              </a:ext>
            </a:extLst>
          </p:cNvPr>
          <p:cNvSpPr txBox="1"/>
          <p:nvPr/>
        </p:nvSpPr>
        <p:spPr>
          <a:xfrm>
            <a:off x="5894392" y="6023676"/>
            <a:ext cx="3249608" cy="769441"/>
          </a:xfrm>
          <a:prstGeom prst="rect">
            <a:avLst/>
          </a:prstGeom>
          <a:noFill/>
        </p:spPr>
        <p:txBody>
          <a:bodyPr wrap="none" rtlCol="0">
            <a:spAutoFit/>
          </a:bodyPr>
          <a:lstStyle/>
          <a:p>
            <a:r>
              <a:rPr lang="fi-FI" sz="1100" dirty="0"/>
              <a:t>Lähde: Tuottavuus ja kilpailukyky Suomessa</a:t>
            </a:r>
          </a:p>
          <a:p>
            <a:r>
              <a:rPr lang="fi-FI" sz="1100" dirty="0"/>
              <a:t>Mistä kilpailukyky koostuu ja mihin sitä tarvitaan?</a:t>
            </a:r>
          </a:p>
          <a:p>
            <a:r>
              <a:rPr lang="fi-FI" sz="1100" dirty="0"/>
              <a:t>Tuottavuuslautakunta</a:t>
            </a:r>
          </a:p>
          <a:p>
            <a:r>
              <a:rPr lang="fi-FI" sz="1100" dirty="0"/>
              <a:t>Valtiovarainministeriön julkaisuja – 2020:81</a:t>
            </a:r>
          </a:p>
        </p:txBody>
      </p:sp>
      <p:pic>
        <p:nvPicPr>
          <p:cNvPr id="2" name="Kuva 1" descr="Kuva, joka sisältää kohteen teksti, merkki, clipart-kuva&#10;&#10;Kuvaus luotu automaattisesti">
            <a:extLst>
              <a:ext uri="{FF2B5EF4-FFF2-40B4-BE49-F238E27FC236}">
                <a16:creationId xmlns:a16="http://schemas.microsoft.com/office/drawing/2014/main" id="{DAC35853-FEB7-318D-CFE7-A3362B8E88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477106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tsikko 4"/>
          <p:cNvSpPr>
            <a:spLocks noGrp="1"/>
          </p:cNvSpPr>
          <p:nvPr>
            <p:ph type="ctrTitle"/>
          </p:nvPr>
        </p:nvSpPr>
        <p:spPr>
          <a:xfrm>
            <a:off x="685800" y="620713"/>
            <a:ext cx="7772400" cy="5472112"/>
          </a:xfrm>
          <a:gradFill>
            <a:gsLst>
              <a:gs pos="35000">
                <a:schemeClr val="accent1">
                  <a:lumMod val="60000"/>
                  <a:lumOff val="40000"/>
                </a:schemeClr>
              </a:gs>
              <a:gs pos="50000">
                <a:schemeClr val="accent1">
                  <a:tint val="44500"/>
                  <a:satMod val="160000"/>
                </a:schemeClr>
              </a:gs>
              <a:gs pos="100000">
                <a:schemeClr val="accent1">
                  <a:tint val="23500"/>
                  <a:satMod val="160000"/>
                </a:schemeClr>
              </a:gs>
            </a:gsLst>
            <a:lin ang="5400000" scaled="0"/>
          </a:gradFill>
        </p:spPr>
        <p:txBody>
          <a:bodyPr/>
          <a:lstStyle/>
          <a:p>
            <a:pPr marL="85725" algn="l">
              <a:spcAft>
                <a:spcPts val="600"/>
              </a:spcAft>
              <a:defRPr/>
            </a:pPr>
            <a:r>
              <a:rPr lang="fi-FI" sz="3600" b="1" dirty="0">
                <a:solidFill>
                  <a:schemeClr val="tx2"/>
                </a:solidFill>
              </a:rPr>
              <a:t> SISÄLTÖ</a:t>
            </a:r>
            <a:br>
              <a:rPr lang="fi-FI" sz="3600" b="1" dirty="0">
                <a:solidFill>
                  <a:schemeClr val="tx2"/>
                </a:solidFill>
              </a:rPr>
            </a:br>
            <a:br>
              <a:rPr lang="fi-FI" sz="3600" b="1" dirty="0">
                <a:solidFill>
                  <a:schemeClr val="tx2"/>
                </a:solidFill>
              </a:rPr>
            </a:br>
            <a:r>
              <a:rPr lang="fi-FI" sz="2000" b="1" dirty="0">
                <a:solidFill>
                  <a:schemeClr val="tx2"/>
                </a:solidFill>
              </a:rPr>
              <a:t>Kalvot 3-27: 	Väestö, koulutus, </a:t>
            </a:r>
            <a:r>
              <a:rPr lang="fi-FI" sz="2000" b="1" dirty="0" err="1">
                <a:solidFill>
                  <a:schemeClr val="tx2"/>
                </a:solidFill>
              </a:rPr>
              <a:t>t&amp;k-toiminta</a:t>
            </a:r>
            <a:r>
              <a:rPr lang="fi-FI" sz="2000" b="1" dirty="0">
                <a:solidFill>
                  <a:schemeClr val="tx2"/>
                </a:solidFill>
              </a:rPr>
              <a:t>, hyvinvointi ja 			työllisyys</a:t>
            </a:r>
            <a:br>
              <a:rPr lang="fi-FI" sz="2000" b="1" dirty="0">
                <a:solidFill>
                  <a:schemeClr val="tx2"/>
                </a:solidFill>
              </a:rPr>
            </a:br>
            <a:r>
              <a:rPr lang="fi-FI" sz="2000" b="1" dirty="0">
                <a:solidFill>
                  <a:schemeClr val="tx2"/>
                </a:solidFill>
              </a:rPr>
              <a:t>Kalvot 28-35: 	Työpaikkarakenne ja </a:t>
            </a:r>
            <a:r>
              <a:rPr lang="fi-FI" sz="2000" b="1" dirty="0" err="1">
                <a:solidFill>
                  <a:schemeClr val="tx2"/>
                </a:solidFill>
              </a:rPr>
              <a:t>resilienssi</a:t>
            </a:r>
            <a:br>
              <a:rPr lang="fi-FI" sz="2000" b="1" dirty="0">
                <a:solidFill>
                  <a:schemeClr val="tx2"/>
                </a:solidFill>
              </a:rPr>
            </a:br>
            <a:r>
              <a:rPr lang="fi-FI" sz="2000" b="1" dirty="0">
                <a:solidFill>
                  <a:schemeClr val="tx2"/>
                </a:solidFill>
              </a:rPr>
              <a:t>Kalvot 36-59: 	Aluetalous, tuottavuus ja vienti</a:t>
            </a:r>
            <a:br>
              <a:rPr lang="fi-FI" sz="2000" b="1" dirty="0">
                <a:solidFill>
                  <a:schemeClr val="tx2"/>
                </a:solidFill>
              </a:rPr>
            </a:br>
            <a:r>
              <a:rPr lang="fi-FI" sz="2000" b="1" dirty="0">
                <a:solidFill>
                  <a:schemeClr val="tx2"/>
                </a:solidFill>
              </a:rPr>
              <a:t>Kalvot 60-87: 	Suurimmat työnantajat, yrityskanta, kasvualat, 			teollisuus, automaatio, liikenne, matkailu, ruokaketju</a:t>
            </a:r>
            <a:br>
              <a:rPr lang="fi-FI" sz="2000" b="1" dirty="0">
                <a:solidFill>
                  <a:schemeClr val="tx2"/>
                </a:solidFill>
              </a:rPr>
            </a:br>
            <a:r>
              <a:rPr lang="fi-FI" sz="2000" b="1" dirty="0">
                <a:solidFill>
                  <a:schemeClr val="tx2"/>
                </a:solidFill>
              </a:rPr>
              <a:t>Kalvot 88-97: 	Positiivinen rakennemuutos</a:t>
            </a:r>
            <a:br>
              <a:rPr lang="fi-FI" sz="2000" b="1" dirty="0">
                <a:solidFill>
                  <a:schemeClr val="tx2"/>
                </a:solidFill>
              </a:rPr>
            </a:br>
            <a:r>
              <a:rPr lang="fi-FI" sz="2000" b="1" dirty="0">
                <a:solidFill>
                  <a:schemeClr val="tx2"/>
                </a:solidFill>
              </a:rPr>
              <a:t>Kalvot 98-144: 	Satakunnan talous -suhdannekatsaus toukokuu 2026</a:t>
            </a:r>
            <a:br>
              <a:rPr lang="fi-FI" sz="2000" b="1" dirty="0">
                <a:solidFill>
                  <a:schemeClr val="tx2"/>
                </a:solidFill>
              </a:rPr>
            </a:br>
            <a:br>
              <a:rPr lang="fi-FI" sz="2000" dirty="0">
                <a:solidFill>
                  <a:schemeClr val="tx2"/>
                </a:solidFill>
              </a:rPr>
            </a:br>
            <a:endParaRPr lang="fi-FI" sz="2000" b="1" dirty="0">
              <a:solidFill>
                <a:schemeClr val="tx2"/>
              </a:solidFill>
            </a:endParaRPr>
          </a:p>
        </p:txBody>
      </p:sp>
      <p:sp>
        <p:nvSpPr>
          <p:cNvPr id="4099"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0A254CD-3298-4562-96E7-FF5BE32B8A8D}" type="slidenum">
              <a:rPr lang="fi-FI" altLang="fi-FI" sz="1200" smtClean="0">
                <a:solidFill>
                  <a:srgbClr val="898989"/>
                </a:solidFill>
              </a:rPr>
              <a:pPr>
                <a:spcBef>
                  <a:spcPct val="0"/>
                </a:spcBef>
                <a:buFontTx/>
                <a:buNone/>
              </a:pPr>
              <a:t>2</a:t>
            </a:fld>
            <a:endParaRPr lang="fi-FI" altLang="fi-FI" sz="1200">
              <a:solidFill>
                <a:srgbClr val="898989"/>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72BB9DB6-F7FA-A9DD-0E64-780287E2D7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37287"/>
            <a:ext cx="1856812" cy="480765"/>
          </a:xfrm>
          <a:prstGeom prst="rect">
            <a:avLst/>
          </a:prstGeom>
        </p:spPr>
      </p:pic>
    </p:spTree>
    <p:extLst>
      <p:ext uri="{BB962C8B-B14F-4D97-AF65-F5344CB8AC3E}">
        <p14:creationId xmlns:p14="http://schemas.microsoft.com/office/powerpoint/2010/main" val="11346939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611560" y="140852"/>
            <a:ext cx="7964961" cy="929428"/>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Työllisyys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20</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BF002F10-3E40-F798-457A-9ED83661B2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5" name="Picture 4">
            <a:extLst>
              <a:ext uri="{FF2B5EF4-FFF2-40B4-BE49-F238E27FC236}">
                <a16:creationId xmlns:a16="http://schemas.microsoft.com/office/drawing/2014/main" id="{50630C63-7D08-2520-5721-0D8A8C44B79F}"/>
              </a:ext>
            </a:extLst>
          </p:cNvPr>
          <p:cNvPicPr>
            <a:picLocks noChangeAspect="1"/>
          </p:cNvPicPr>
          <p:nvPr/>
        </p:nvPicPr>
        <p:blipFill>
          <a:blip r:embed="rId4"/>
          <a:stretch>
            <a:fillRect/>
          </a:stretch>
        </p:blipFill>
        <p:spPr>
          <a:xfrm>
            <a:off x="611559" y="1196752"/>
            <a:ext cx="7964961" cy="5157510"/>
          </a:xfrm>
          <a:prstGeom prst="rect">
            <a:avLst/>
          </a:prstGeom>
        </p:spPr>
      </p:pic>
    </p:spTree>
    <p:extLst>
      <p:ext uri="{BB962C8B-B14F-4D97-AF65-F5344CB8AC3E}">
        <p14:creationId xmlns:p14="http://schemas.microsoft.com/office/powerpoint/2010/main" val="2510297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757929" y="171764"/>
            <a:ext cx="7628142" cy="93600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Työllisyys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21</a:t>
            </a:fld>
            <a:endParaRPr lang="fi-FI" altLang="fi-FI" sz="1200">
              <a:solidFill>
                <a:srgbClr val="898989"/>
              </a:solidFill>
            </a:endParaRPr>
          </a:p>
        </p:txBody>
      </p:sp>
      <p:sp>
        <p:nvSpPr>
          <p:cNvPr id="4" name="TextBox 3">
            <a:extLst>
              <a:ext uri="{FF2B5EF4-FFF2-40B4-BE49-F238E27FC236}">
                <a16:creationId xmlns:a16="http://schemas.microsoft.com/office/drawing/2014/main" id="{73091564-FAEC-4021-8311-C1B24610EBA6}"/>
              </a:ext>
            </a:extLst>
          </p:cNvPr>
          <p:cNvSpPr txBox="1"/>
          <p:nvPr/>
        </p:nvSpPr>
        <p:spPr>
          <a:xfrm>
            <a:off x="2699792" y="6140906"/>
            <a:ext cx="5151966" cy="430887"/>
          </a:xfrm>
          <a:prstGeom prst="rect">
            <a:avLst/>
          </a:prstGeom>
          <a:noFill/>
        </p:spPr>
        <p:txBody>
          <a:bodyPr wrap="square" rtlCol="0">
            <a:spAutoFit/>
          </a:bodyPr>
          <a:lstStyle/>
          <a:p>
            <a:r>
              <a:rPr lang="fi-FI" sz="1100" dirty="0"/>
              <a:t>Tiedot perustuvat Tilastokeskuksen haastattelututkimukseen, eivätkä siten ole vertailukelpoisia työvoimaviranomaisten ilmoittamiin työttömyysasteisiin.</a:t>
            </a:r>
          </a:p>
        </p:txBody>
      </p:sp>
      <p:pic>
        <p:nvPicPr>
          <p:cNvPr id="3" name="Kuva 2" descr="Kuva, joka sisältää kohteen teksti, merkki, clipart-kuva&#10;&#10;Kuvaus luotu automaattisesti">
            <a:extLst>
              <a:ext uri="{FF2B5EF4-FFF2-40B4-BE49-F238E27FC236}">
                <a16:creationId xmlns:a16="http://schemas.microsoft.com/office/drawing/2014/main" id="{1F2B8FC4-B398-7E6B-A02A-9BE7E7F711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6205471"/>
            <a:ext cx="1856812" cy="480765"/>
          </a:xfrm>
          <a:prstGeom prst="rect">
            <a:avLst/>
          </a:prstGeom>
        </p:spPr>
      </p:pic>
      <p:pic>
        <p:nvPicPr>
          <p:cNvPr id="6" name="Picture 5">
            <a:extLst>
              <a:ext uri="{FF2B5EF4-FFF2-40B4-BE49-F238E27FC236}">
                <a16:creationId xmlns:a16="http://schemas.microsoft.com/office/drawing/2014/main" id="{F49FDD28-7FE9-F1AD-F9D9-11688386276A}"/>
              </a:ext>
            </a:extLst>
          </p:cNvPr>
          <p:cNvPicPr>
            <a:picLocks noChangeAspect="1"/>
          </p:cNvPicPr>
          <p:nvPr/>
        </p:nvPicPr>
        <p:blipFill>
          <a:blip r:embed="rId4"/>
          <a:stretch>
            <a:fillRect/>
          </a:stretch>
        </p:blipFill>
        <p:spPr>
          <a:xfrm>
            <a:off x="757928" y="1268759"/>
            <a:ext cx="7628141" cy="4859927"/>
          </a:xfrm>
          <a:prstGeom prst="rect">
            <a:avLst/>
          </a:prstGeom>
        </p:spPr>
      </p:pic>
    </p:spTree>
    <p:extLst>
      <p:ext uri="{BB962C8B-B14F-4D97-AF65-F5344CB8AC3E}">
        <p14:creationId xmlns:p14="http://schemas.microsoft.com/office/powerpoint/2010/main" val="1888899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539552" y="136525"/>
            <a:ext cx="8147248" cy="886148"/>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Työllisyys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22</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0CA3EA34-A845-74D3-B956-C4DFB8817B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5" name="Picture 4">
            <a:extLst>
              <a:ext uri="{FF2B5EF4-FFF2-40B4-BE49-F238E27FC236}">
                <a16:creationId xmlns:a16="http://schemas.microsoft.com/office/drawing/2014/main" id="{8A8005C4-8BD9-F9BC-EF43-039FC6B924BF}"/>
              </a:ext>
            </a:extLst>
          </p:cNvPr>
          <p:cNvPicPr>
            <a:picLocks noChangeAspect="1"/>
          </p:cNvPicPr>
          <p:nvPr/>
        </p:nvPicPr>
        <p:blipFill>
          <a:blip r:embed="rId4"/>
          <a:stretch>
            <a:fillRect/>
          </a:stretch>
        </p:blipFill>
        <p:spPr>
          <a:xfrm>
            <a:off x="539552" y="1124744"/>
            <a:ext cx="8147248" cy="5098277"/>
          </a:xfrm>
          <a:prstGeom prst="rect">
            <a:avLst/>
          </a:prstGeom>
        </p:spPr>
      </p:pic>
    </p:spTree>
    <p:extLst>
      <p:ext uri="{BB962C8B-B14F-4D97-AF65-F5344CB8AC3E}">
        <p14:creationId xmlns:p14="http://schemas.microsoft.com/office/powerpoint/2010/main" val="2733228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CF360-617F-DC88-6C3F-981BC7F9982D}"/>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FF004C7A-2DF8-07BF-3748-C885A8ECC04E}"/>
              </a:ext>
            </a:extLst>
          </p:cNvPr>
          <p:cNvSpPr>
            <a:spLocks noGrp="1"/>
          </p:cNvSpPr>
          <p:nvPr>
            <p:ph type="title"/>
          </p:nvPr>
        </p:nvSpPr>
        <p:spPr>
          <a:xfrm>
            <a:off x="539552" y="136525"/>
            <a:ext cx="8147248" cy="886148"/>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Työllisyys</a:t>
            </a:r>
            <a:endParaRPr lang="fi-FI" dirty="0"/>
          </a:p>
        </p:txBody>
      </p:sp>
      <p:sp>
        <p:nvSpPr>
          <p:cNvPr id="6148" name="Dian numeron paikkamerkki 3">
            <a:extLst>
              <a:ext uri="{FF2B5EF4-FFF2-40B4-BE49-F238E27FC236}">
                <a16:creationId xmlns:a16="http://schemas.microsoft.com/office/drawing/2014/main" id="{3B896254-5738-17F7-452A-528DED85AAA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23</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5856DF48-95E0-98D6-082F-3882103DE6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C2F58D65-762C-74C2-1521-60F9FDE825C7}"/>
              </a:ext>
            </a:extLst>
          </p:cNvPr>
          <p:cNvPicPr>
            <a:picLocks noChangeAspect="1"/>
          </p:cNvPicPr>
          <p:nvPr/>
        </p:nvPicPr>
        <p:blipFill>
          <a:blip r:embed="rId4"/>
          <a:stretch>
            <a:fillRect/>
          </a:stretch>
        </p:blipFill>
        <p:spPr>
          <a:xfrm>
            <a:off x="804345" y="1165548"/>
            <a:ext cx="7535309" cy="5047926"/>
          </a:xfrm>
          <a:prstGeom prst="rect">
            <a:avLst/>
          </a:prstGeom>
        </p:spPr>
      </p:pic>
    </p:spTree>
    <p:extLst>
      <p:ext uri="{BB962C8B-B14F-4D97-AF65-F5344CB8AC3E}">
        <p14:creationId xmlns:p14="http://schemas.microsoft.com/office/powerpoint/2010/main" val="2446871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C9FFEC6-4533-13C1-2405-D00B5F23618A}"/>
              </a:ext>
            </a:extLst>
          </p:cNvPr>
          <p:cNvPicPr>
            <a:picLocks noChangeAspect="1"/>
          </p:cNvPicPr>
          <p:nvPr/>
        </p:nvPicPr>
        <p:blipFill>
          <a:blip r:embed="rId3"/>
          <a:stretch>
            <a:fillRect/>
          </a:stretch>
        </p:blipFill>
        <p:spPr>
          <a:xfrm>
            <a:off x="67658" y="882654"/>
            <a:ext cx="4467831" cy="3225329"/>
          </a:xfrm>
          <a:prstGeom prst="rect">
            <a:avLst/>
          </a:prstGeom>
        </p:spPr>
      </p:pic>
      <p:sp>
        <p:nvSpPr>
          <p:cNvPr id="2" name="Otsikko 1"/>
          <p:cNvSpPr>
            <a:spLocks noGrp="1"/>
          </p:cNvSpPr>
          <p:nvPr>
            <p:ph type="title"/>
          </p:nvPr>
        </p:nvSpPr>
        <p:spPr>
          <a:xfrm>
            <a:off x="400159" y="82793"/>
            <a:ext cx="8286641" cy="85725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Koulutus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1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18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15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1500">
                <a:solidFill>
                  <a:schemeClr val="tx1"/>
                </a:solidFill>
                <a:latin typeface="Calibri" panose="020F0502020204030204" pitchFamily="34" charset="0"/>
              </a:defRPr>
            </a:lvl5pPr>
            <a:lvl6pPr marL="18859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2288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25717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2914650" indent="-17145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900">
                <a:solidFill>
                  <a:srgbClr val="898989"/>
                </a:solidFill>
              </a:rPr>
              <a:pPr>
                <a:spcBef>
                  <a:spcPct val="0"/>
                </a:spcBef>
                <a:buFontTx/>
                <a:buNone/>
              </a:pPr>
              <a:t>24</a:t>
            </a:fld>
            <a:endParaRPr lang="fi-FI" altLang="fi-FI" sz="900">
              <a:solidFill>
                <a:srgbClr val="898989"/>
              </a:solidFill>
            </a:endParaRPr>
          </a:p>
        </p:txBody>
      </p:sp>
      <p:sp>
        <p:nvSpPr>
          <p:cNvPr id="3" name="TextBox 2">
            <a:extLst>
              <a:ext uri="{FF2B5EF4-FFF2-40B4-BE49-F238E27FC236}">
                <a16:creationId xmlns:a16="http://schemas.microsoft.com/office/drawing/2014/main" id="{B21CD1FD-9909-47DF-9CC8-1DC83CB56C5B}"/>
              </a:ext>
            </a:extLst>
          </p:cNvPr>
          <p:cNvSpPr txBox="1"/>
          <p:nvPr/>
        </p:nvSpPr>
        <p:spPr>
          <a:xfrm>
            <a:off x="188533" y="924763"/>
            <a:ext cx="1989647" cy="338554"/>
          </a:xfrm>
          <a:prstGeom prst="rect">
            <a:avLst/>
          </a:prstGeom>
          <a:noFill/>
        </p:spPr>
        <p:txBody>
          <a:bodyPr wrap="none" rtlCol="0">
            <a:spAutoFit/>
          </a:bodyPr>
          <a:lstStyle/>
          <a:p>
            <a:r>
              <a:rPr lang="fi-FI" sz="800" dirty="0"/>
              <a:t>Tutkinnon suorittaneiden osuus v. 2024</a:t>
            </a:r>
          </a:p>
          <a:p>
            <a:r>
              <a:rPr lang="fi-FI" sz="800" dirty="0"/>
              <a:t>Satakunta ja koko maa</a:t>
            </a:r>
          </a:p>
        </p:txBody>
      </p:sp>
      <p:sp>
        <p:nvSpPr>
          <p:cNvPr id="9" name="TextBox 8">
            <a:extLst>
              <a:ext uri="{FF2B5EF4-FFF2-40B4-BE49-F238E27FC236}">
                <a16:creationId xmlns:a16="http://schemas.microsoft.com/office/drawing/2014/main" id="{A0551E76-6E35-4921-84D9-872BCBBADB0A}"/>
              </a:ext>
            </a:extLst>
          </p:cNvPr>
          <p:cNvSpPr txBox="1"/>
          <p:nvPr/>
        </p:nvSpPr>
        <p:spPr>
          <a:xfrm>
            <a:off x="107504" y="3328688"/>
            <a:ext cx="1777849" cy="646331"/>
          </a:xfrm>
          <a:prstGeom prst="rect">
            <a:avLst/>
          </a:prstGeom>
          <a:noFill/>
        </p:spPr>
        <p:txBody>
          <a:bodyPr wrap="square" rtlCol="0">
            <a:spAutoFit/>
          </a:bodyPr>
          <a:lstStyle/>
          <a:p>
            <a:r>
              <a:rPr lang="fi-FI" sz="1200" dirty="0"/>
              <a:t>Korkea-aste</a:t>
            </a:r>
          </a:p>
          <a:p>
            <a:r>
              <a:rPr lang="fi-FI" sz="1200" dirty="0"/>
              <a:t>yht. Satakunta 27,7 %</a:t>
            </a:r>
          </a:p>
          <a:p>
            <a:r>
              <a:rPr lang="fi-FI" sz="1200" dirty="0"/>
              <a:t>Koko maa 34,1 %</a:t>
            </a:r>
          </a:p>
        </p:txBody>
      </p:sp>
      <p:pic>
        <p:nvPicPr>
          <p:cNvPr id="5" name="Kuva 4" descr="Kuva, joka sisältää kohteen teksti, merkki, clipart-kuva&#10;&#10;Kuvaus luotu automaattisesti">
            <a:extLst>
              <a:ext uri="{FF2B5EF4-FFF2-40B4-BE49-F238E27FC236}">
                <a16:creationId xmlns:a16="http://schemas.microsoft.com/office/drawing/2014/main" id="{E52FF645-6E38-0EAC-EC61-1D8BBC9C97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1594" y="304830"/>
            <a:ext cx="1856812" cy="480765"/>
          </a:xfrm>
          <a:prstGeom prst="rect">
            <a:avLst/>
          </a:prstGeom>
        </p:spPr>
      </p:pic>
      <p:pic>
        <p:nvPicPr>
          <p:cNvPr id="6" name="Picture 5">
            <a:extLst>
              <a:ext uri="{FF2B5EF4-FFF2-40B4-BE49-F238E27FC236}">
                <a16:creationId xmlns:a16="http://schemas.microsoft.com/office/drawing/2014/main" id="{2C520424-1DFE-EF2C-9FDC-F332044AAD8B}"/>
              </a:ext>
            </a:extLst>
          </p:cNvPr>
          <p:cNvPicPr>
            <a:picLocks noChangeAspect="1"/>
          </p:cNvPicPr>
          <p:nvPr/>
        </p:nvPicPr>
        <p:blipFill>
          <a:blip r:embed="rId5"/>
          <a:stretch>
            <a:fillRect/>
          </a:stretch>
        </p:blipFill>
        <p:spPr>
          <a:xfrm>
            <a:off x="4696302" y="940043"/>
            <a:ext cx="3982855" cy="2921005"/>
          </a:xfrm>
          <a:prstGeom prst="rect">
            <a:avLst/>
          </a:prstGeom>
        </p:spPr>
      </p:pic>
      <p:pic>
        <p:nvPicPr>
          <p:cNvPr id="7" name="Picture 6">
            <a:extLst>
              <a:ext uri="{FF2B5EF4-FFF2-40B4-BE49-F238E27FC236}">
                <a16:creationId xmlns:a16="http://schemas.microsoft.com/office/drawing/2014/main" id="{59634737-8F96-434C-D6EF-EA14A1C224A4}"/>
              </a:ext>
            </a:extLst>
          </p:cNvPr>
          <p:cNvPicPr>
            <a:picLocks noChangeAspect="1"/>
          </p:cNvPicPr>
          <p:nvPr/>
        </p:nvPicPr>
        <p:blipFill>
          <a:blip r:embed="rId6"/>
          <a:stretch>
            <a:fillRect/>
          </a:stretch>
        </p:blipFill>
        <p:spPr>
          <a:xfrm>
            <a:off x="4608512" y="4076277"/>
            <a:ext cx="3970086" cy="2698930"/>
          </a:xfrm>
          <a:prstGeom prst="rect">
            <a:avLst/>
          </a:prstGeom>
        </p:spPr>
      </p:pic>
      <p:pic>
        <p:nvPicPr>
          <p:cNvPr id="10" name="Picture 9">
            <a:extLst>
              <a:ext uri="{FF2B5EF4-FFF2-40B4-BE49-F238E27FC236}">
                <a16:creationId xmlns:a16="http://schemas.microsoft.com/office/drawing/2014/main" id="{B623876D-F948-3B03-5452-A04692856110}"/>
              </a:ext>
            </a:extLst>
          </p:cNvPr>
          <p:cNvPicPr>
            <a:picLocks noChangeAspect="1"/>
          </p:cNvPicPr>
          <p:nvPr/>
        </p:nvPicPr>
        <p:blipFill>
          <a:blip r:embed="rId7"/>
          <a:stretch>
            <a:fillRect/>
          </a:stretch>
        </p:blipFill>
        <p:spPr>
          <a:xfrm>
            <a:off x="16396" y="4070531"/>
            <a:ext cx="3798644" cy="2785906"/>
          </a:xfrm>
          <a:prstGeom prst="rect">
            <a:avLst/>
          </a:prstGeom>
        </p:spPr>
      </p:pic>
    </p:spTree>
    <p:extLst>
      <p:ext uri="{BB962C8B-B14F-4D97-AF65-F5344CB8AC3E}">
        <p14:creationId xmlns:p14="http://schemas.microsoft.com/office/powerpoint/2010/main" val="816757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120082"/>
            <a:ext cx="8352928" cy="677428"/>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err="1">
                <a:solidFill>
                  <a:schemeClr val="tx2"/>
                </a:solidFill>
              </a:rPr>
              <a:t>T&amp;k-toiminta</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25</a:t>
            </a:fld>
            <a:endParaRPr lang="fi-FI" altLang="fi-FI" sz="1200">
              <a:solidFill>
                <a:srgbClr val="898989"/>
              </a:solidFill>
            </a:endParaRPr>
          </a:p>
        </p:txBody>
      </p:sp>
      <p:sp>
        <p:nvSpPr>
          <p:cNvPr id="8" name="TextBox 7">
            <a:extLst>
              <a:ext uri="{FF2B5EF4-FFF2-40B4-BE49-F238E27FC236}">
                <a16:creationId xmlns:a16="http://schemas.microsoft.com/office/drawing/2014/main" id="{4D5398AB-01EF-45B9-91BC-BEAC04CA2C90}"/>
              </a:ext>
            </a:extLst>
          </p:cNvPr>
          <p:cNvSpPr txBox="1"/>
          <p:nvPr/>
        </p:nvSpPr>
        <p:spPr>
          <a:xfrm>
            <a:off x="126950" y="885204"/>
            <a:ext cx="4445050" cy="246221"/>
          </a:xfrm>
          <a:prstGeom prst="rect">
            <a:avLst/>
          </a:prstGeom>
          <a:noFill/>
        </p:spPr>
        <p:txBody>
          <a:bodyPr wrap="square" rtlCol="0">
            <a:spAutoFit/>
          </a:bodyPr>
          <a:lstStyle/>
          <a:p>
            <a:endParaRPr lang="en-US" sz="1000" dirty="0"/>
          </a:p>
        </p:txBody>
      </p:sp>
      <p:sp>
        <p:nvSpPr>
          <p:cNvPr id="15" name="TextBox 14">
            <a:extLst>
              <a:ext uri="{FF2B5EF4-FFF2-40B4-BE49-F238E27FC236}">
                <a16:creationId xmlns:a16="http://schemas.microsoft.com/office/drawing/2014/main" id="{D9F8F0BE-074B-4987-9A21-DF40F04F6E45}"/>
              </a:ext>
            </a:extLst>
          </p:cNvPr>
          <p:cNvSpPr txBox="1"/>
          <p:nvPr/>
        </p:nvSpPr>
        <p:spPr>
          <a:xfrm>
            <a:off x="395536" y="916244"/>
            <a:ext cx="8621514" cy="5262979"/>
          </a:xfrm>
          <a:prstGeom prst="rect">
            <a:avLst/>
          </a:prstGeom>
          <a:solidFill>
            <a:schemeClr val="bg1"/>
          </a:solidFill>
        </p:spPr>
        <p:txBody>
          <a:bodyPr wrap="square">
            <a:spAutoFit/>
          </a:bodyPr>
          <a:lstStyle/>
          <a:p>
            <a:r>
              <a:rPr lang="fi-FI" sz="1600" dirty="0"/>
              <a:t>Vuonna 2024 Satakunnan </a:t>
            </a:r>
            <a:r>
              <a:rPr lang="fi-FI" sz="1600" dirty="0" err="1"/>
              <a:t>t&amp;k-toiminnan</a:t>
            </a:r>
            <a:r>
              <a:rPr lang="fi-FI" sz="1600" dirty="0"/>
              <a:t> menot kasvoivat 19,6 % etenkin yritys- mutta osin myös julkissektorin panosten nousun myötä (25 % ja 5,4 % vastaavasti). Julkinen puoli koostuu lähinnä korkeakouluista. Tehdyt tutkimustyövuodet laskivat kuitenkin 1,4 %. Yrityksissä kirjattiin laskua (-5,7 %). Julkisella sektorilla kasvua kertyi kuitenkin 6,4 %. </a:t>
            </a:r>
            <a:r>
              <a:rPr lang="fi-FI" sz="1600" dirty="0" err="1"/>
              <a:t>T&amp;k-toimintaan</a:t>
            </a:r>
            <a:r>
              <a:rPr lang="fi-FI" sz="1600" dirty="0"/>
              <a:t> osallistuneen henkilöstön määrä nousi Satakunnassa hieman (2,0 %). Yrityksissä kasvua kertyi 1,6 % ja julkisella sektorilla 2,7 %. Koko maassa </a:t>
            </a:r>
            <a:r>
              <a:rPr lang="fi-FI" sz="1600" dirty="0" err="1"/>
              <a:t>t&amp;k-menot</a:t>
            </a:r>
            <a:r>
              <a:rPr lang="fi-FI" sz="1600" dirty="0"/>
              <a:t> kohosivat 5,4 %. Henkilöstö nousi 2,9 %. Satakunnassa yritysten osuus </a:t>
            </a:r>
            <a:r>
              <a:rPr lang="fi-FI" sz="1600" dirty="0" err="1"/>
              <a:t>t&amp;k-menoista</a:t>
            </a:r>
            <a:r>
              <a:rPr lang="fi-FI" sz="1600" dirty="0"/>
              <a:t> on 75 %, kun taas maassa keskimäärin osuus on 69 %. Satakunnassa osuus kasvoi edellisvuodesta.</a:t>
            </a:r>
          </a:p>
          <a:p>
            <a:endParaRPr lang="fi-FI" sz="1600" dirty="0"/>
          </a:p>
          <a:p>
            <a:r>
              <a:rPr lang="fi-FI" sz="1600" b="1" dirty="0"/>
              <a:t>Satakunnan osuus maamme </a:t>
            </a:r>
            <a:r>
              <a:rPr lang="fi-FI" sz="1600" b="1" dirty="0" err="1"/>
              <a:t>t&amp;k-toiminnasta</a:t>
            </a:r>
            <a:r>
              <a:rPr lang="fi-FI" sz="1600" b="1" dirty="0"/>
              <a:t> on hyvin pieni asukaslukuun nähden</a:t>
            </a:r>
            <a:r>
              <a:rPr lang="fi-FI" sz="1600" dirty="0"/>
              <a:t>. Väestöosuus on </a:t>
            </a:r>
            <a:r>
              <a:rPr lang="fi-FI" sz="1600" b="1" dirty="0"/>
              <a:t>3,7 %</a:t>
            </a:r>
            <a:r>
              <a:rPr lang="fi-FI" sz="1600" dirty="0"/>
              <a:t> ja viennin </a:t>
            </a:r>
            <a:r>
              <a:rPr lang="fi-FI" sz="1600" b="1" dirty="0"/>
              <a:t>8,2 %</a:t>
            </a:r>
            <a:r>
              <a:rPr lang="fi-FI" sz="1600" dirty="0"/>
              <a:t> v. 2024, mutta osuus maamme </a:t>
            </a:r>
            <a:r>
              <a:rPr lang="fi-FI" sz="1600" dirty="0" err="1"/>
              <a:t>t&amp;k-toiminnan</a:t>
            </a:r>
            <a:r>
              <a:rPr lang="fi-FI" sz="1600" dirty="0"/>
              <a:t> menoista on vain </a:t>
            </a:r>
            <a:r>
              <a:rPr lang="fi-FI" sz="1600" b="1" dirty="0"/>
              <a:t>1,1 %</a:t>
            </a:r>
            <a:r>
              <a:rPr lang="fi-FI" sz="1600" dirty="0"/>
              <a:t>. Julkisen ja korkeakoulusektorin osuus on ainoastaan </a:t>
            </a:r>
            <a:r>
              <a:rPr lang="fi-FI" sz="1600" b="1" dirty="0"/>
              <a:t>0,8 %</a:t>
            </a:r>
            <a:r>
              <a:rPr lang="fi-FI" sz="1600" dirty="0"/>
              <a:t>! </a:t>
            </a:r>
            <a:r>
              <a:rPr lang="fi-FI" sz="1600" dirty="0" err="1"/>
              <a:t>SAMK:n</a:t>
            </a:r>
            <a:r>
              <a:rPr lang="fi-FI" sz="1600" dirty="0"/>
              <a:t> osuus AMK:n </a:t>
            </a:r>
            <a:r>
              <a:rPr lang="fi-FI" sz="1600" dirty="0" err="1"/>
              <a:t>t&amp;k-menojen</a:t>
            </a:r>
            <a:r>
              <a:rPr lang="fi-FI" sz="1600" dirty="0"/>
              <a:t> budjettirahoituksesta on 3,1 %. Ulkopuolisessa </a:t>
            </a:r>
            <a:r>
              <a:rPr lang="fi-FI" sz="1600" dirty="0" err="1"/>
              <a:t>t&amp;k-rahoituksessa</a:t>
            </a:r>
            <a:r>
              <a:rPr lang="fi-FI" sz="1600" dirty="0"/>
              <a:t> osuus on 2,8 %. Koko maan yritysten </a:t>
            </a:r>
            <a:r>
              <a:rPr lang="fi-FI" sz="1600" dirty="0" err="1"/>
              <a:t>t&amp;k-toiminnan</a:t>
            </a:r>
            <a:r>
              <a:rPr lang="fi-FI" sz="1600" dirty="0"/>
              <a:t> menoista Satakunnan osuus on kaikkiaan vain 1,2 %. </a:t>
            </a:r>
          </a:p>
          <a:p>
            <a:endParaRPr lang="fi-FI" sz="1600" dirty="0">
              <a:solidFill>
                <a:srgbClr val="FF0000"/>
              </a:solidFill>
            </a:endParaRPr>
          </a:p>
          <a:p>
            <a:r>
              <a:rPr lang="fi-FI" sz="1600" b="1" dirty="0"/>
              <a:t>Satakunnan </a:t>
            </a:r>
            <a:r>
              <a:rPr lang="fi-FI" sz="1600" b="1" dirty="0" err="1"/>
              <a:t>t&amp;k-menot</a:t>
            </a:r>
            <a:r>
              <a:rPr lang="fi-FI" sz="1600" b="1" dirty="0"/>
              <a:t> henkeä kohden ovat murto-osa maan keskiarvosta </a:t>
            </a:r>
            <a:r>
              <a:rPr lang="fi-FI" sz="1600" dirty="0"/>
              <a:t>v. 2024, </a:t>
            </a:r>
            <a:r>
              <a:rPr lang="fi-FI" sz="1600" b="1" dirty="0"/>
              <a:t>447 € vs. 1578 €</a:t>
            </a:r>
            <a:r>
              <a:rPr lang="fi-FI" sz="1600" dirty="0"/>
              <a:t>. Satakunnan lukema kohosi selvästi edellisvuodesta, myös maassa keskimäärin suhdeluku kohosi. Satakunta on 18 maakunnasta sijalla 13. V. 2024 seutukunnittain Porissa lukema oli 501 €, Raumalla 445 € ja Pohjois-Satakunnassa vain 63 € henkeä kohti. T&amp;k-menojen suhde BKT:hen oli Suomessa 3,3 % ja Satakunnassa 1,0 % (v. 2023).  </a:t>
            </a:r>
          </a:p>
        </p:txBody>
      </p:sp>
      <p:pic>
        <p:nvPicPr>
          <p:cNvPr id="3" name="Kuva 2" descr="Kuva, joka sisältää kohteen teksti, merkki, clipart-kuva&#10;&#10;Kuvaus luotu automaattisesti">
            <a:extLst>
              <a:ext uri="{FF2B5EF4-FFF2-40B4-BE49-F238E27FC236}">
                <a16:creationId xmlns:a16="http://schemas.microsoft.com/office/drawing/2014/main" id="{12E5DB73-144B-B1E7-8741-FF23BBB818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243" y="6240710"/>
            <a:ext cx="1856812" cy="480765"/>
          </a:xfrm>
          <a:prstGeom prst="rect">
            <a:avLst/>
          </a:prstGeom>
        </p:spPr>
      </p:pic>
    </p:spTree>
    <p:extLst>
      <p:ext uri="{BB962C8B-B14F-4D97-AF65-F5344CB8AC3E}">
        <p14:creationId xmlns:p14="http://schemas.microsoft.com/office/powerpoint/2010/main" val="3820503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30487"/>
            <a:ext cx="8352928" cy="572614"/>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err="1">
                <a:solidFill>
                  <a:schemeClr val="tx2"/>
                </a:solidFill>
              </a:rPr>
              <a:t>T&amp;k-toiminta</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26</a:t>
            </a:fld>
            <a:endParaRPr lang="fi-FI" altLang="fi-FI" sz="1200">
              <a:solidFill>
                <a:srgbClr val="898989"/>
              </a:solidFill>
            </a:endParaRPr>
          </a:p>
        </p:txBody>
      </p:sp>
      <p:sp>
        <p:nvSpPr>
          <p:cNvPr id="8" name="TextBox 7">
            <a:extLst>
              <a:ext uri="{FF2B5EF4-FFF2-40B4-BE49-F238E27FC236}">
                <a16:creationId xmlns:a16="http://schemas.microsoft.com/office/drawing/2014/main" id="{4D5398AB-01EF-45B9-91BC-BEAC04CA2C90}"/>
              </a:ext>
            </a:extLst>
          </p:cNvPr>
          <p:cNvSpPr txBox="1"/>
          <p:nvPr/>
        </p:nvSpPr>
        <p:spPr>
          <a:xfrm>
            <a:off x="126950" y="885204"/>
            <a:ext cx="4445050" cy="246221"/>
          </a:xfrm>
          <a:prstGeom prst="rect">
            <a:avLst/>
          </a:prstGeom>
          <a:noFill/>
        </p:spPr>
        <p:txBody>
          <a:bodyPr wrap="square" rtlCol="0">
            <a:spAutoFit/>
          </a:bodyPr>
          <a:lstStyle/>
          <a:p>
            <a:endParaRPr lang="en-US" sz="1000" dirty="0"/>
          </a:p>
        </p:txBody>
      </p:sp>
      <p:pic>
        <p:nvPicPr>
          <p:cNvPr id="6" name="Kuva 5" descr="Kuva, joka sisältää kohteen teksti, merkki, clipart-kuva&#10;&#10;Kuvaus luotu automaattisesti">
            <a:extLst>
              <a:ext uri="{FF2B5EF4-FFF2-40B4-BE49-F238E27FC236}">
                <a16:creationId xmlns:a16="http://schemas.microsoft.com/office/drawing/2014/main" id="{F3B76DD3-AA03-BB6D-8AD3-A66970836E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7" name="Picture 6">
            <a:extLst>
              <a:ext uri="{FF2B5EF4-FFF2-40B4-BE49-F238E27FC236}">
                <a16:creationId xmlns:a16="http://schemas.microsoft.com/office/drawing/2014/main" id="{BDF0BE30-31DD-662A-9ABD-DD49A769108A}"/>
              </a:ext>
            </a:extLst>
          </p:cNvPr>
          <p:cNvPicPr>
            <a:picLocks noChangeAspect="1"/>
          </p:cNvPicPr>
          <p:nvPr/>
        </p:nvPicPr>
        <p:blipFill>
          <a:blip r:embed="rId4"/>
          <a:stretch>
            <a:fillRect/>
          </a:stretch>
        </p:blipFill>
        <p:spPr>
          <a:xfrm>
            <a:off x="93549" y="765138"/>
            <a:ext cx="4306505" cy="2863974"/>
          </a:xfrm>
          <a:prstGeom prst="rect">
            <a:avLst/>
          </a:prstGeom>
        </p:spPr>
      </p:pic>
      <p:pic>
        <p:nvPicPr>
          <p:cNvPr id="9" name="Picture 8">
            <a:extLst>
              <a:ext uri="{FF2B5EF4-FFF2-40B4-BE49-F238E27FC236}">
                <a16:creationId xmlns:a16="http://schemas.microsoft.com/office/drawing/2014/main" id="{062818A5-54CF-E84D-3861-779D5C31DD3F}"/>
              </a:ext>
            </a:extLst>
          </p:cNvPr>
          <p:cNvPicPr>
            <a:picLocks noChangeAspect="1"/>
          </p:cNvPicPr>
          <p:nvPr/>
        </p:nvPicPr>
        <p:blipFill>
          <a:blip r:embed="rId5"/>
          <a:stretch>
            <a:fillRect/>
          </a:stretch>
        </p:blipFill>
        <p:spPr>
          <a:xfrm>
            <a:off x="4806320" y="765138"/>
            <a:ext cx="3942144" cy="2873217"/>
          </a:xfrm>
          <a:prstGeom prst="rect">
            <a:avLst/>
          </a:prstGeom>
        </p:spPr>
      </p:pic>
      <p:pic>
        <p:nvPicPr>
          <p:cNvPr id="10" name="Picture 9">
            <a:extLst>
              <a:ext uri="{FF2B5EF4-FFF2-40B4-BE49-F238E27FC236}">
                <a16:creationId xmlns:a16="http://schemas.microsoft.com/office/drawing/2014/main" id="{C30375EE-C3A5-96AF-4FD7-409B3B2EC6F5}"/>
              </a:ext>
            </a:extLst>
          </p:cNvPr>
          <p:cNvPicPr>
            <a:picLocks noChangeAspect="1"/>
          </p:cNvPicPr>
          <p:nvPr/>
        </p:nvPicPr>
        <p:blipFill>
          <a:blip r:embed="rId6"/>
          <a:stretch>
            <a:fillRect/>
          </a:stretch>
        </p:blipFill>
        <p:spPr>
          <a:xfrm>
            <a:off x="4806320" y="3691306"/>
            <a:ext cx="3958557" cy="2782785"/>
          </a:xfrm>
          <a:prstGeom prst="rect">
            <a:avLst/>
          </a:prstGeom>
        </p:spPr>
      </p:pic>
      <p:pic>
        <p:nvPicPr>
          <p:cNvPr id="11" name="Picture 10">
            <a:extLst>
              <a:ext uri="{FF2B5EF4-FFF2-40B4-BE49-F238E27FC236}">
                <a16:creationId xmlns:a16="http://schemas.microsoft.com/office/drawing/2014/main" id="{CCD3B67E-828C-4E88-26FC-1E03D2D9EF8B}"/>
              </a:ext>
            </a:extLst>
          </p:cNvPr>
          <p:cNvPicPr>
            <a:picLocks noChangeAspect="1"/>
          </p:cNvPicPr>
          <p:nvPr/>
        </p:nvPicPr>
        <p:blipFill>
          <a:blip r:embed="rId7"/>
          <a:stretch>
            <a:fillRect/>
          </a:stretch>
        </p:blipFill>
        <p:spPr>
          <a:xfrm>
            <a:off x="93091" y="4703872"/>
            <a:ext cx="4668511" cy="1407521"/>
          </a:xfrm>
          <a:prstGeom prst="rect">
            <a:avLst/>
          </a:prstGeom>
        </p:spPr>
      </p:pic>
      <p:graphicFrame>
        <p:nvGraphicFramePr>
          <p:cNvPr id="14" name="Table 13">
            <a:extLst>
              <a:ext uri="{FF2B5EF4-FFF2-40B4-BE49-F238E27FC236}">
                <a16:creationId xmlns:a16="http://schemas.microsoft.com/office/drawing/2014/main" id="{25F1C1FF-9032-5CCD-DBC0-0944C040630F}"/>
              </a:ext>
            </a:extLst>
          </p:cNvPr>
          <p:cNvGraphicFramePr>
            <a:graphicFrameLocks noGrp="1"/>
          </p:cNvGraphicFramePr>
          <p:nvPr>
            <p:extLst>
              <p:ext uri="{D42A27DB-BD31-4B8C-83A1-F6EECF244321}">
                <p14:modId xmlns:p14="http://schemas.microsoft.com/office/powerpoint/2010/main" val="3501779695"/>
              </p:ext>
            </p:extLst>
          </p:nvPr>
        </p:nvGraphicFramePr>
        <p:xfrm>
          <a:off x="93091" y="3722278"/>
          <a:ext cx="4306505" cy="879656"/>
        </p:xfrm>
        <a:graphic>
          <a:graphicData uri="http://schemas.openxmlformats.org/drawingml/2006/table">
            <a:tbl>
              <a:tblPr/>
              <a:tblGrid>
                <a:gridCol w="1352507">
                  <a:extLst>
                    <a:ext uri="{9D8B030D-6E8A-4147-A177-3AD203B41FA5}">
                      <a16:colId xmlns:a16="http://schemas.microsoft.com/office/drawing/2014/main" val="1625482639"/>
                    </a:ext>
                  </a:extLst>
                </a:gridCol>
                <a:gridCol w="811505">
                  <a:extLst>
                    <a:ext uri="{9D8B030D-6E8A-4147-A177-3AD203B41FA5}">
                      <a16:colId xmlns:a16="http://schemas.microsoft.com/office/drawing/2014/main" val="356124159"/>
                    </a:ext>
                  </a:extLst>
                </a:gridCol>
                <a:gridCol w="654736">
                  <a:extLst>
                    <a:ext uri="{9D8B030D-6E8A-4147-A177-3AD203B41FA5}">
                      <a16:colId xmlns:a16="http://schemas.microsoft.com/office/drawing/2014/main" val="1604509859"/>
                    </a:ext>
                  </a:extLst>
                </a:gridCol>
                <a:gridCol w="1487757">
                  <a:extLst>
                    <a:ext uri="{9D8B030D-6E8A-4147-A177-3AD203B41FA5}">
                      <a16:colId xmlns:a16="http://schemas.microsoft.com/office/drawing/2014/main" val="3271023342"/>
                    </a:ext>
                  </a:extLst>
                </a:gridCol>
              </a:tblGrid>
              <a:tr h="219914">
                <a:tc>
                  <a:txBody>
                    <a:bodyPr/>
                    <a:lstStyle/>
                    <a:p>
                      <a:pPr algn="ctr" fontAlgn="b">
                        <a:buNone/>
                      </a:pPr>
                      <a:r>
                        <a:rPr lang="fi-FI" sz="1100" b="1" i="0" u="none" strike="noStrike">
                          <a:solidFill>
                            <a:srgbClr val="000000"/>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1" i="0" u="none" strike="noStrike">
                          <a:solidFill>
                            <a:srgbClr val="000000"/>
                          </a:solidFill>
                          <a:effectLst/>
                          <a:latin typeface="Calibri" panose="020F0502020204030204" pitchFamily="34" charset="0"/>
                        </a:rPr>
                        <a:t>Rauman sk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1" i="0" u="none" strike="noStrike">
                          <a:solidFill>
                            <a:srgbClr val="000000"/>
                          </a:solidFill>
                          <a:effectLst/>
                          <a:latin typeface="Calibri" panose="020F0502020204030204" pitchFamily="34" charset="0"/>
                        </a:rPr>
                        <a:t>Porin sk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1" i="0" u="none" strike="noStrike">
                          <a:solidFill>
                            <a:srgbClr val="000000"/>
                          </a:solidFill>
                          <a:effectLst/>
                          <a:latin typeface="Calibri" panose="020F0502020204030204" pitchFamily="34" charset="0"/>
                        </a:rPr>
                        <a:t>SK044 Pohjois-Satakunta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8481490"/>
                  </a:ext>
                </a:extLst>
              </a:tr>
              <a:tr h="219914">
                <a:tc>
                  <a:txBody>
                    <a:bodyPr/>
                    <a:lstStyle/>
                    <a:p>
                      <a:pPr algn="ctr" fontAlgn="b">
                        <a:buNone/>
                      </a:pPr>
                      <a:r>
                        <a:rPr lang="fi-FI" sz="1100" b="1" i="0" u="none" strike="noStrike" dirty="0" err="1">
                          <a:solidFill>
                            <a:srgbClr val="000000"/>
                          </a:solidFill>
                          <a:effectLst/>
                          <a:latin typeface="Calibri" panose="020F0502020204030204" pitchFamily="34" charset="0"/>
                        </a:rPr>
                        <a:t>T&amp;k-menot</a:t>
                      </a:r>
                      <a:r>
                        <a:rPr lang="fi-FI" sz="1100" b="1" i="0" u="none" strike="noStrike" dirty="0">
                          <a:solidFill>
                            <a:srgbClr val="000000"/>
                          </a:solidFill>
                          <a:effectLst/>
                          <a:latin typeface="Calibri" panose="020F0502020204030204" pitchFamily="34" charset="0"/>
                        </a:rPr>
                        <a:t> (</a:t>
                      </a:r>
                      <a:r>
                        <a:rPr lang="fi-FI" sz="1100" b="1" i="0" u="none" strike="noStrike" dirty="0" err="1">
                          <a:solidFill>
                            <a:srgbClr val="000000"/>
                          </a:solidFill>
                          <a:effectLst/>
                          <a:latin typeface="Calibri" panose="020F0502020204030204" pitchFamily="34" charset="0"/>
                        </a:rPr>
                        <a:t>milj.EUR</a:t>
                      </a:r>
                      <a:r>
                        <a:rPr lang="fi-FI" sz="1100" b="1" i="0" u="none" strike="noStrike" dirty="0">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29,1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64,3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dirty="0">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1771400"/>
                  </a:ext>
                </a:extLst>
              </a:tr>
              <a:tr h="219914">
                <a:tc>
                  <a:txBody>
                    <a:bodyPr/>
                    <a:lstStyle/>
                    <a:p>
                      <a:pPr algn="ctr" fontAlgn="b">
                        <a:buNone/>
                      </a:pPr>
                      <a:r>
                        <a:rPr lang="fi-FI" sz="1100" b="1" i="0" u="none" strike="noStrike" dirty="0" err="1">
                          <a:solidFill>
                            <a:srgbClr val="000000"/>
                          </a:solidFill>
                          <a:effectLst/>
                          <a:latin typeface="Calibri" panose="020F0502020204030204" pitchFamily="34" charset="0"/>
                        </a:rPr>
                        <a:t>T&amp;k-henkilöstö</a:t>
                      </a:r>
                      <a:r>
                        <a:rPr lang="fi-FI" sz="1100" b="1" i="0" u="none" strike="noStrike" dirty="0">
                          <a:solidFill>
                            <a:srgbClr val="000000"/>
                          </a:solidFill>
                          <a:effectLst/>
                          <a:latin typeface="Calibri" panose="020F0502020204030204" pitchFamily="34" charset="0"/>
                        </a:rPr>
                        <a:t> (lkm)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dirty="0">
                          <a:solidFill>
                            <a:srgbClr val="000000"/>
                          </a:solidFill>
                          <a:effectLst/>
                          <a:latin typeface="Calibri" panose="020F0502020204030204" pitchFamily="34" charset="0"/>
                        </a:rPr>
                        <a:t>404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2500761"/>
                  </a:ext>
                </a:extLst>
              </a:tr>
              <a:tr h="219914">
                <a:tc>
                  <a:txBody>
                    <a:bodyPr/>
                    <a:lstStyle/>
                    <a:p>
                      <a:pPr algn="ctr" fontAlgn="b">
                        <a:buNone/>
                      </a:pPr>
                      <a:r>
                        <a:rPr lang="fi-FI" sz="1100" b="1" i="0" u="none" strike="noStrike" dirty="0" err="1">
                          <a:solidFill>
                            <a:srgbClr val="000000"/>
                          </a:solidFill>
                          <a:effectLst/>
                          <a:latin typeface="Calibri" panose="020F0502020204030204" pitchFamily="34" charset="0"/>
                        </a:rPr>
                        <a:t>T&amp;k-työvuodet</a:t>
                      </a:r>
                      <a:r>
                        <a:rPr lang="fi-FI" sz="1100" b="1" i="0" u="none" strike="noStrike" dirty="0">
                          <a:solidFill>
                            <a:srgbClr val="000000"/>
                          </a:solidFill>
                          <a:effectLst/>
                          <a:latin typeface="Calibri" panose="020F0502020204030204" pitchFamily="34" charset="0"/>
                        </a:rPr>
                        <a:t> (htv)</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248,7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a:solidFill>
                            <a:srgbClr val="000000"/>
                          </a:solidFill>
                          <a:effectLst/>
                          <a:latin typeface="Calibri" panose="020F0502020204030204" pitchFamily="34" charset="0"/>
                        </a:rPr>
                        <a:t>433,5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fi-FI" sz="1100" b="0" i="0" u="none" strike="noStrike" dirty="0">
                          <a:solidFill>
                            <a:srgbClr val="000000"/>
                          </a:solidFill>
                          <a:effectLst/>
                          <a:latin typeface="Calibri" panose="020F0502020204030204" pitchFamily="34" charset="0"/>
                        </a:rPr>
                        <a:t>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556786"/>
                  </a:ext>
                </a:extLst>
              </a:tr>
            </a:tbl>
          </a:graphicData>
        </a:graphic>
      </p:graphicFrame>
    </p:spTree>
    <p:extLst>
      <p:ext uri="{BB962C8B-B14F-4D97-AF65-F5344CB8AC3E}">
        <p14:creationId xmlns:p14="http://schemas.microsoft.com/office/powerpoint/2010/main" val="3821315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30487"/>
            <a:ext cx="8352928" cy="572614"/>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err="1">
                <a:solidFill>
                  <a:schemeClr val="tx2"/>
                </a:solidFill>
              </a:rPr>
              <a:t>T&amp;k-toiminta</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27</a:t>
            </a:fld>
            <a:endParaRPr lang="fi-FI" altLang="fi-FI" sz="1200">
              <a:solidFill>
                <a:srgbClr val="898989"/>
              </a:solidFill>
            </a:endParaRPr>
          </a:p>
        </p:txBody>
      </p:sp>
      <p:sp>
        <p:nvSpPr>
          <p:cNvPr id="8" name="TextBox 7">
            <a:extLst>
              <a:ext uri="{FF2B5EF4-FFF2-40B4-BE49-F238E27FC236}">
                <a16:creationId xmlns:a16="http://schemas.microsoft.com/office/drawing/2014/main" id="{4D5398AB-01EF-45B9-91BC-BEAC04CA2C90}"/>
              </a:ext>
            </a:extLst>
          </p:cNvPr>
          <p:cNvSpPr txBox="1"/>
          <p:nvPr/>
        </p:nvSpPr>
        <p:spPr>
          <a:xfrm>
            <a:off x="126950" y="885204"/>
            <a:ext cx="4445050" cy="246221"/>
          </a:xfrm>
          <a:prstGeom prst="rect">
            <a:avLst/>
          </a:prstGeom>
          <a:noFill/>
        </p:spPr>
        <p:txBody>
          <a:bodyPr wrap="square" rtlCol="0">
            <a:spAutoFit/>
          </a:bodyPr>
          <a:lstStyle/>
          <a:p>
            <a:endParaRPr lang="en-US" sz="1000" dirty="0"/>
          </a:p>
        </p:txBody>
      </p:sp>
      <p:pic>
        <p:nvPicPr>
          <p:cNvPr id="3" name="Kuva 2" descr="Kuva, joka sisältää kohteen teksti, merkki, clipart-kuva&#10;&#10;Kuvaus luotu automaattisesti">
            <a:extLst>
              <a:ext uri="{FF2B5EF4-FFF2-40B4-BE49-F238E27FC236}">
                <a16:creationId xmlns:a16="http://schemas.microsoft.com/office/drawing/2014/main" id="{9A5F5923-6C44-8FA3-C5D2-65C667E87A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5" name="Picture 4">
            <a:extLst>
              <a:ext uri="{FF2B5EF4-FFF2-40B4-BE49-F238E27FC236}">
                <a16:creationId xmlns:a16="http://schemas.microsoft.com/office/drawing/2014/main" id="{71F92FF9-978D-93FF-1CB4-BCD29D2D9CE1}"/>
              </a:ext>
            </a:extLst>
          </p:cNvPr>
          <p:cNvPicPr>
            <a:picLocks noChangeAspect="1"/>
          </p:cNvPicPr>
          <p:nvPr/>
        </p:nvPicPr>
        <p:blipFill>
          <a:blip r:embed="rId4"/>
          <a:stretch>
            <a:fillRect/>
          </a:stretch>
        </p:blipFill>
        <p:spPr>
          <a:xfrm>
            <a:off x="1107918" y="603101"/>
            <a:ext cx="6638839" cy="5637609"/>
          </a:xfrm>
          <a:prstGeom prst="rect">
            <a:avLst/>
          </a:prstGeom>
        </p:spPr>
      </p:pic>
    </p:spTree>
    <p:extLst>
      <p:ext uri="{BB962C8B-B14F-4D97-AF65-F5344CB8AC3E}">
        <p14:creationId xmlns:p14="http://schemas.microsoft.com/office/powerpoint/2010/main" val="935473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B17F71-DF37-612E-DAFC-5460EE3695F2}"/>
              </a:ext>
            </a:extLst>
          </p:cNvPr>
          <p:cNvPicPr>
            <a:picLocks noChangeAspect="1"/>
          </p:cNvPicPr>
          <p:nvPr/>
        </p:nvPicPr>
        <p:blipFill>
          <a:blip r:embed="rId3"/>
          <a:stretch>
            <a:fillRect/>
          </a:stretch>
        </p:blipFill>
        <p:spPr>
          <a:xfrm>
            <a:off x="611560" y="902364"/>
            <a:ext cx="8229600" cy="5762942"/>
          </a:xfrm>
          <a:prstGeom prst="rect">
            <a:avLst/>
          </a:prstGeom>
        </p:spPr>
      </p:pic>
      <p:sp>
        <p:nvSpPr>
          <p:cNvPr id="2" name="Otsikko 1"/>
          <p:cNvSpPr>
            <a:spLocks noGrp="1"/>
          </p:cNvSpPr>
          <p:nvPr>
            <p:ph type="title"/>
          </p:nvPr>
        </p:nvSpPr>
        <p:spPr>
          <a:xfrm>
            <a:off x="611560" y="191553"/>
            <a:ext cx="8229600" cy="717167"/>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Työpaikkarakenne</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28</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9130B5AB-E392-D70E-57F1-239AD8424A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900" y="6332611"/>
            <a:ext cx="1856812" cy="480765"/>
          </a:xfrm>
          <a:prstGeom prst="rect">
            <a:avLst/>
          </a:prstGeom>
        </p:spPr>
      </p:pic>
    </p:spTree>
    <p:extLst>
      <p:ext uri="{BB962C8B-B14F-4D97-AF65-F5344CB8AC3E}">
        <p14:creationId xmlns:p14="http://schemas.microsoft.com/office/powerpoint/2010/main" val="1816309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B21F97-7AA4-6754-613E-B09EBFEE3692}"/>
              </a:ext>
            </a:extLst>
          </p:cNvPr>
          <p:cNvPicPr>
            <a:picLocks noChangeAspect="1"/>
          </p:cNvPicPr>
          <p:nvPr/>
        </p:nvPicPr>
        <p:blipFill>
          <a:blip r:embed="rId2"/>
          <a:stretch>
            <a:fillRect/>
          </a:stretch>
        </p:blipFill>
        <p:spPr>
          <a:xfrm>
            <a:off x="-1" y="0"/>
            <a:ext cx="8888225" cy="6858000"/>
          </a:xfrm>
          <a:prstGeom prst="rect">
            <a:avLst/>
          </a:prstGeom>
        </p:spPr>
      </p:pic>
      <p:pic>
        <p:nvPicPr>
          <p:cNvPr id="2" name="Kuva 1" descr="Kuva, joka sisältää kohteen teksti, merkki, clipart-kuva&#10;&#10;Kuvaus luotu automaattisesti">
            <a:extLst>
              <a:ext uri="{FF2B5EF4-FFF2-40B4-BE49-F238E27FC236}">
                <a16:creationId xmlns:a16="http://schemas.microsoft.com/office/drawing/2014/main" id="{75EDD42E-3469-153A-BA80-85343749D6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6165304"/>
            <a:ext cx="1856812" cy="480765"/>
          </a:xfrm>
          <a:prstGeom prst="rect">
            <a:avLst/>
          </a:prstGeom>
        </p:spPr>
      </p:pic>
    </p:spTree>
    <p:extLst>
      <p:ext uri="{BB962C8B-B14F-4D97-AF65-F5344CB8AC3E}">
        <p14:creationId xmlns:p14="http://schemas.microsoft.com/office/powerpoint/2010/main" val="460031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7" name="Suorakulmio 216"/>
          <p:cNvSpPr/>
          <p:nvPr/>
        </p:nvSpPr>
        <p:spPr>
          <a:xfrm>
            <a:off x="3983296" y="2458984"/>
            <a:ext cx="4132004" cy="2656057"/>
          </a:xfrm>
          <a:prstGeom prst="rect">
            <a:avLst/>
          </a:prstGeom>
          <a:solidFill>
            <a:srgbClr val="0038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fi-FI" sz="1013" b="0" i="0" u="none" strike="noStrike" kern="1200" cap="none" spc="0" normalizeH="0" baseline="0" noProof="0" dirty="0">
              <a:ln>
                <a:noFill/>
              </a:ln>
              <a:solidFill>
                <a:srgbClr val="FFFFFF"/>
              </a:solidFill>
              <a:effectLst/>
              <a:uLnTx/>
              <a:uFillTx/>
              <a:latin typeface="Arial"/>
              <a:ea typeface="+mn-ea"/>
              <a:cs typeface="+mn-cs"/>
            </a:endParaRPr>
          </a:p>
        </p:txBody>
      </p:sp>
      <p:sp>
        <p:nvSpPr>
          <p:cNvPr id="220" name="Suorakulmio 219"/>
          <p:cNvSpPr/>
          <p:nvPr/>
        </p:nvSpPr>
        <p:spPr>
          <a:xfrm>
            <a:off x="6767599" y="3548652"/>
            <a:ext cx="1240373" cy="707799"/>
          </a:xfrm>
          <a:prstGeom prst="rect">
            <a:avLst/>
          </a:prstGeom>
          <a:solidFill>
            <a:srgbClr val="D964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fi-FI" sz="1013" b="0" i="0" u="none" strike="noStrike" kern="1200" cap="none" spc="0" normalizeH="0" baseline="0" noProof="0">
              <a:ln>
                <a:noFill/>
              </a:ln>
              <a:solidFill>
                <a:srgbClr val="FFFFFF"/>
              </a:solidFill>
              <a:effectLst/>
              <a:uLnTx/>
              <a:uFillTx/>
              <a:latin typeface="Arial"/>
              <a:ea typeface="+mn-ea"/>
              <a:cs typeface="+mn-cs"/>
            </a:endParaRPr>
          </a:p>
        </p:txBody>
      </p:sp>
      <p:sp>
        <p:nvSpPr>
          <p:cNvPr id="2" name="Otsikko 1">
            <a:extLst>
              <a:ext uri="{FF2B5EF4-FFF2-40B4-BE49-F238E27FC236}">
                <a16:creationId xmlns:a16="http://schemas.microsoft.com/office/drawing/2014/main" id="{40E6DB64-82C4-F949-8551-9CFFE05EE8D4}"/>
              </a:ext>
            </a:extLst>
          </p:cNvPr>
          <p:cNvSpPr>
            <a:spLocks noGrp="1"/>
          </p:cNvSpPr>
          <p:nvPr>
            <p:ph type="title"/>
          </p:nvPr>
        </p:nvSpPr>
        <p:spPr>
          <a:xfrm>
            <a:off x="2627784" y="378707"/>
            <a:ext cx="6652042" cy="745629"/>
          </a:xfrm>
        </p:spPr>
        <p:txBody>
          <a:bodyPr>
            <a:normAutofit/>
          </a:bodyPr>
          <a:lstStyle/>
          <a:p>
            <a:r>
              <a:rPr lang="fi-FI" sz="3300" dirty="0">
                <a:solidFill>
                  <a:schemeClr val="bg1">
                    <a:lumMod val="50000"/>
                  </a:schemeClr>
                </a:solidFill>
                <a:latin typeface="+mn-lt"/>
              </a:rPr>
              <a:t>Satakunta 2024-25</a:t>
            </a:r>
          </a:p>
        </p:txBody>
      </p:sp>
      <p:sp>
        <p:nvSpPr>
          <p:cNvPr id="3" name="Suorakulmio 2"/>
          <p:cNvSpPr/>
          <p:nvPr/>
        </p:nvSpPr>
        <p:spPr>
          <a:xfrm>
            <a:off x="718458" y="2503300"/>
            <a:ext cx="2701414" cy="607859"/>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350" b="0" i="0" u="none" strike="noStrike" kern="1200" cap="none" spc="0" normalizeH="0" baseline="0" noProof="0" dirty="0">
                <a:ln>
                  <a:noFill/>
                </a:ln>
                <a:solidFill>
                  <a:prstClr val="black"/>
                </a:solidFill>
                <a:effectLst/>
                <a:uLnTx/>
                <a:uFillTx/>
                <a:latin typeface="Arial" charset="0"/>
                <a:ea typeface="+mn-ea"/>
                <a:cs typeface="Arial" charset="0"/>
              </a:rPr>
              <a:t>Väkiluku</a:t>
            </a:r>
            <a:r>
              <a:rPr kumimoji="0" lang="fi-FI" sz="1013" b="0" i="0" u="none" strike="noStrike" kern="1200" cap="none" spc="0" normalizeH="0" baseline="0" noProof="0" dirty="0">
                <a:ln>
                  <a:noFill/>
                </a:ln>
                <a:solidFill>
                  <a:prstClr val="black"/>
                </a:solidFill>
                <a:effectLst/>
                <a:uLnTx/>
                <a:uFillTx/>
                <a:latin typeface="Arial" charset="0"/>
                <a:ea typeface="+mn-ea"/>
                <a:cs typeface="Arial" charset="0"/>
              </a:rPr>
              <a:t> </a:t>
            </a:r>
          </a:p>
          <a:p>
            <a:pPr marL="0" marR="0" lvl="0" indent="0" algn="l" defTabSz="685800" rtl="0" eaLnBrk="1" fontAlgn="base" latinLnBrk="0" hangingPunct="1">
              <a:lnSpc>
                <a:spcPts val="2419"/>
              </a:lnSpc>
              <a:spcBef>
                <a:spcPct val="0"/>
              </a:spcBef>
              <a:spcAft>
                <a:spcPct val="0"/>
              </a:spcAft>
              <a:buClrTx/>
              <a:buSzTx/>
              <a:buFontTx/>
              <a:buNone/>
              <a:tabLst/>
              <a:defRPr/>
            </a:pPr>
            <a:r>
              <a:rPr kumimoji="0" lang="fi-FI" sz="2400" b="1" i="0" u="none" strike="noStrike" kern="1200" cap="none" spc="0" normalizeH="0" baseline="0" noProof="0" dirty="0">
                <a:ln>
                  <a:noFill/>
                </a:ln>
                <a:solidFill>
                  <a:prstClr val="black"/>
                </a:solidFill>
                <a:effectLst/>
                <a:uLnTx/>
                <a:uFillTx/>
                <a:latin typeface="Arial" charset="0"/>
                <a:ea typeface="+mn-ea"/>
                <a:cs typeface="Arial" charset="0"/>
              </a:rPr>
              <a:t>210 112</a:t>
            </a:r>
            <a:r>
              <a:rPr kumimoji="0" lang="fi-FI" sz="2475"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fi-FI" sz="750" b="1" i="0" u="none" strike="noStrike" kern="1200" cap="none" spc="0" normalizeH="0" baseline="0" noProof="0" dirty="0">
                <a:ln>
                  <a:noFill/>
                </a:ln>
                <a:solidFill>
                  <a:prstClr val="black"/>
                </a:solidFill>
                <a:effectLst/>
                <a:uLnTx/>
                <a:uFillTx/>
                <a:latin typeface="Arial" charset="0"/>
                <a:ea typeface="+mn-ea"/>
                <a:cs typeface="Arial" charset="0"/>
              </a:rPr>
              <a:t>(31.12.2025</a:t>
            </a:r>
            <a:r>
              <a:rPr lang="fi-FI" sz="750" b="1" dirty="0">
                <a:solidFill>
                  <a:prstClr val="black"/>
                </a:solidFill>
                <a:latin typeface="Arial" charset="0"/>
                <a:cs typeface="Arial" charset="0"/>
              </a:rPr>
              <a:t>)</a:t>
            </a:r>
            <a:endParaRPr kumimoji="0" lang="fi-FI" sz="750" b="1"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4" name="Suorakulmio 3"/>
          <p:cNvSpPr/>
          <p:nvPr/>
        </p:nvSpPr>
        <p:spPr>
          <a:xfrm>
            <a:off x="718458" y="3070134"/>
            <a:ext cx="3408443" cy="577081"/>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350" b="0" i="0" u="none" strike="noStrike" kern="1200" cap="none" spc="0" normalizeH="0" baseline="0" noProof="0" dirty="0">
                <a:ln>
                  <a:noFill/>
                </a:ln>
                <a:solidFill>
                  <a:prstClr val="black"/>
                </a:solidFill>
                <a:effectLst/>
                <a:uLnTx/>
                <a:uFillTx/>
                <a:latin typeface="Arial" charset="0"/>
                <a:ea typeface="+mn-ea"/>
                <a:cs typeface="Arial" charset="0"/>
              </a:rPr>
              <a:t>joista ulkomaan kansalaisia</a:t>
            </a:r>
            <a:br>
              <a:rPr kumimoji="0" lang="fi-FI" sz="1350" b="0" i="0" u="none" strike="noStrike" kern="1200" cap="none" spc="0" normalizeH="0" baseline="0" noProof="0" dirty="0">
                <a:ln>
                  <a:noFill/>
                </a:ln>
                <a:solidFill>
                  <a:prstClr val="black"/>
                </a:solidFill>
                <a:effectLst/>
                <a:uLnTx/>
                <a:uFillTx/>
                <a:latin typeface="Arial" charset="0"/>
                <a:ea typeface="+mn-ea"/>
                <a:cs typeface="Arial" charset="0"/>
              </a:rPr>
            </a:br>
            <a:r>
              <a:rPr lang="fi-FI" b="1" dirty="0">
                <a:solidFill>
                  <a:prstClr val="black"/>
                </a:solidFill>
              </a:rPr>
              <a:t>10 796</a:t>
            </a:r>
            <a:r>
              <a:rPr kumimoji="0" lang="fi-FI" sz="1800" b="1" i="0" u="none" strike="noStrike" kern="1200" cap="none" spc="0" normalizeH="0" baseline="0" noProof="0" dirty="0">
                <a:ln>
                  <a:noFill/>
                </a:ln>
                <a:solidFill>
                  <a:prstClr val="black"/>
                </a:solidFill>
                <a:effectLst/>
                <a:uLnTx/>
                <a:uFillTx/>
                <a:latin typeface="Arial" charset="0"/>
                <a:ea typeface="+mn-ea"/>
                <a:cs typeface="Arial" charset="0"/>
              </a:rPr>
              <a:t> (</a:t>
            </a:r>
            <a:r>
              <a:rPr lang="fi-FI" b="1" dirty="0">
                <a:solidFill>
                  <a:prstClr val="black"/>
                </a:solidFill>
                <a:latin typeface="Arial" charset="0"/>
                <a:cs typeface="Arial" charset="0"/>
              </a:rPr>
              <a:t>5,1</a:t>
            </a:r>
            <a:r>
              <a:rPr kumimoji="0" lang="fi-FI" sz="1800" b="1" i="0" u="none" strike="noStrike" kern="1200" cap="none" spc="0" normalizeH="0" baseline="0" noProof="0" dirty="0">
                <a:ln>
                  <a:noFill/>
                </a:ln>
                <a:solidFill>
                  <a:prstClr val="black"/>
                </a:solidFill>
                <a:effectLst/>
                <a:uLnTx/>
                <a:uFillTx/>
                <a:latin typeface="Arial" charset="0"/>
                <a:ea typeface="+mn-ea"/>
                <a:cs typeface="Arial" charset="0"/>
              </a:rPr>
              <a:t> %) </a:t>
            </a:r>
            <a:r>
              <a:rPr kumimoji="0" lang="fi-FI" sz="800" b="1" i="0" u="none" strike="noStrike" kern="1200" cap="none" spc="0" normalizeH="0" baseline="0" noProof="0" dirty="0">
                <a:ln>
                  <a:noFill/>
                </a:ln>
                <a:solidFill>
                  <a:prstClr val="black"/>
                </a:solidFill>
                <a:effectLst/>
                <a:uLnTx/>
                <a:uFillTx/>
                <a:latin typeface="Arial" charset="0"/>
                <a:ea typeface="+mn-ea"/>
                <a:cs typeface="Arial" charset="0"/>
              </a:rPr>
              <a:t>(31.12.2025</a:t>
            </a:r>
            <a:r>
              <a:rPr lang="fi-FI" sz="800" b="1" dirty="0">
                <a:solidFill>
                  <a:prstClr val="black"/>
                </a:solidFill>
                <a:latin typeface="Arial" charset="0"/>
                <a:cs typeface="Arial" charset="0"/>
              </a:rPr>
              <a:t>)</a:t>
            </a:r>
            <a:endParaRPr kumimoji="0" lang="fi-FI" sz="1800" b="1"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04" name="Suorakulmio 203"/>
          <p:cNvSpPr/>
          <p:nvPr/>
        </p:nvSpPr>
        <p:spPr>
          <a:xfrm>
            <a:off x="718458" y="3587681"/>
            <a:ext cx="2962424" cy="607859"/>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350" b="0" i="0" u="none" strike="noStrike" kern="1200" cap="none" spc="0" normalizeH="0" baseline="0" noProof="0" dirty="0">
                <a:ln>
                  <a:noFill/>
                </a:ln>
                <a:solidFill>
                  <a:prstClr val="black"/>
                </a:solidFill>
                <a:effectLst/>
                <a:uLnTx/>
                <a:uFillTx/>
                <a:latin typeface="Arial" charset="0"/>
                <a:ea typeface="+mn-ea"/>
                <a:cs typeface="Arial" charset="0"/>
              </a:rPr>
              <a:t>Työllisiä</a:t>
            </a:r>
            <a:endParaRPr kumimoji="0" lang="fi-FI" sz="750" b="1"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685800" rtl="0" eaLnBrk="1" fontAlgn="base" latinLnBrk="0" hangingPunct="1">
              <a:lnSpc>
                <a:spcPts val="2419"/>
              </a:lnSpc>
              <a:spcBef>
                <a:spcPct val="0"/>
              </a:spcBef>
              <a:spcAft>
                <a:spcPct val="0"/>
              </a:spcAft>
              <a:buClrTx/>
              <a:buSzTx/>
              <a:buFontTx/>
              <a:buNone/>
              <a:tabLst/>
              <a:defRPr/>
            </a:pPr>
            <a:r>
              <a:rPr kumimoji="0" lang="fi-FI" sz="2400" b="1" i="0" u="none" strike="noStrike" kern="1200" cap="none" spc="0" normalizeH="0" baseline="0" noProof="0" dirty="0">
                <a:ln>
                  <a:noFill/>
                </a:ln>
                <a:solidFill>
                  <a:prstClr val="black"/>
                </a:solidFill>
                <a:effectLst/>
                <a:uLnTx/>
                <a:uFillTx/>
                <a:latin typeface="Arial" charset="0"/>
                <a:ea typeface="+mn-ea"/>
                <a:cs typeface="Arial" charset="0"/>
              </a:rPr>
              <a:t>85 </a:t>
            </a:r>
            <a:r>
              <a:rPr lang="fi-FI" sz="2400" b="1" dirty="0">
                <a:solidFill>
                  <a:prstClr val="black"/>
                </a:solidFill>
                <a:latin typeface="Arial" charset="0"/>
                <a:cs typeface="Arial" charset="0"/>
              </a:rPr>
              <a:t>526</a:t>
            </a:r>
            <a:r>
              <a:rPr kumimoji="0" lang="fi-FI"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fi-FI" sz="750" b="1" i="0" u="none" strike="noStrike" kern="1200" cap="none" spc="0" normalizeH="0" baseline="0" noProof="0" dirty="0">
                <a:ln>
                  <a:noFill/>
                </a:ln>
                <a:solidFill>
                  <a:prstClr val="black"/>
                </a:solidFill>
                <a:effectLst/>
                <a:uLnTx/>
                <a:uFillTx/>
                <a:latin typeface="Arial" charset="0"/>
                <a:ea typeface="+mn-ea"/>
                <a:cs typeface="Arial" charset="0"/>
              </a:rPr>
              <a:t>(Työssäkäyntitilasto 2024)</a:t>
            </a:r>
          </a:p>
        </p:txBody>
      </p:sp>
      <p:sp>
        <p:nvSpPr>
          <p:cNvPr id="205" name="Suorakulmio 204"/>
          <p:cNvSpPr/>
          <p:nvPr/>
        </p:nvSpPr>
        <p:spPr>
          <a:xfrm>
            <a:off x="4443344" y="2518404"/>
            <a:ext cx="2296712" cy="979755"/>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Työttömiä työnhakijoita keskimäärin (1-12/2025)</a:t>
            </a:r>
          </a:p>
          <a:p>
            <a:pPr marL="0" marR="0" lvl="0" indent="0" algn="l" defTabSz="685800" rtl="0" eaLnBrk="1" fontAlgn="base" latinLnBrk="0" hangingPunct="1">
              <a:lnSpc>
                <a:spcPts val="4444"/>
              </a:lnSpc>
              <a:spcBef>
                <a:spcPct val="0"/>
              </a:spcBef>
              <a:spcAft>
                <a:spcPct val="0"/>
              </a:spcAft>
              <a:buClrTx/>
              <a:buSzTx/>
              <a:buFontTx/>
              <a:buNone/>
              <a:tabLst/>
              <a:defRPr/>
            </a:pPr>
            <a:r>
              <a:rPr kumimoji="0" lang="fi-FI" sz="4050" b="1" i="0" u="none" strike="noStrike" kern="1200" cap="none" spc="0" normalizeH="0" baseline="0" noProof="0" dirty="0">
                <a:ln>
                  <a:noFill/>
                </a:ln>
                <a:solidFill>
                  <a:srgbClr val="FFFFFF"/>
                </a:solidFill>
                <a:effectLst/>
                <a:uLnTx/>
                <a:uFillTx/>
                <a:latin typeface="Arial" charset="0"/>
                <a:ea typeface="+mn-ea"/>
                <a:cs typeface="Arial" charset="0"/>
              </a:rPr>
              <a:t>10 803 </a:t>
            </a:r>
            <a:endParaRPr kumimoji="0" lang="fi-FI" sz="405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206" name="Suorakulmio 205"/>
          <p:cNvSpPr/>
          <p:nvPr/>
        </p:nvSpPr>
        <p:spPr>
          <a:xfrm>
            <a:off x="5449209" y="3389023"/>
            <a:ext cx="1520744" cy="574516"/>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Pitkäaikaistyöttömiä</a:t>
            </a:r>
          </a:p>
          <a:p>
            <a:pPr marL="0" marR="0" lvl="0" indent="0" algn="l" defTabSz="685800" rtl="0" eaLnBrk="1" fontAlgn="base" latinLnBrk="0" hangingPunct="1">
              <a:lnSpc>
                <a:spcPts val="2531"/>
              </a:lnSpc>
              <a:spcBef>
                <a:spcPct val="0"/>
              </a:spcBef>
              <a:spcAft>
                <a:spcPct val="0"/>
              </a:spcAft>
              <a:buClrTx/>
              <a:buSzTx/>
              <a:buFontTx/>
              <a:buNone/>
              <a:tabLst/>
              <a:defRPr/>
            </a:pPr>
            <a:r>
              <a:rPr lang="fi-FI" sz="2400" b="1" dirty="0">
                <a:solidFill>
                  <a:srgbClr val="FFFFFF"/>
                </a:solidFill>
                <a:latin typeface="Arial" charset="0"/>
                <a:cs typeface="Arial" charset="0"/>
              </a:rPr>
              <a:t>3 606</a:t>
            </a:r>
            <a:endParaRPr kumimoji="0" lang="fi-FI" sz="2400" b="1"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208" name="Suorakulmio 207"/>
          <p:cNvSpPr/>
          <p:nvPr/>
        </p:nvSpPr>
        <p:spPr>
          <a:xfrm>
            <a:off x="4644787" y="4123591"/>
            <a:ext cx="1894109" cy="966931"/>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Yritysten toimipaikkojen määrä (vuonna 2024)</a:t>
            </a:r>
          </a:p>
          <a:p>
            <a:pPr marL="0" marR="0" lvl="0" indent="0" algn="l" defTabSz="685800" rtl="0" eaLnBrk="1" fontAlgn="base" latinLnBrk="0" hangingPunct="1">
              <a:lnSpc>
                <a:spcPts val="4331"/>
              </a:lnSpc>
              <a:spcBef>
                <a:spcPct val="0"/>
              </a:spcBef>
              <a:spcAft>
                <a:spcPct val="0"/>
              </a:spcAft>
              <a:buClrTx/>
              <a:buSzTx/>
              <a:buFontTx/>
              <a:buNone/>
              <a:tabLst/>
              <a:defRPr/>
            </a:pPr>
            <a:r>
              <a:rPr lang="fi-FI" sz="4050" b="1" dirty="0">
                <a:solidFill>
                  <a:srgbClr val="FFFFFF"/>
                </a:solidFill>
                <a:latin typeface="Arial" charset="0"/>
                <a:cs typeface="Arial" charset="0"/>
              </a:rPr>
              <a:t>23</a:t>
            </a:r>
            <a:r>
              <a:rPr kumimoji="0" lang="fi-FI" sz="4050" b="1" i="0" u="none" strike="noStrike" kern="1200" cap="none" spc="0" normalizeH="0" baseline="0" noProof="0" dirty="0">
                <a:ln>
                  <a:noFill/>
                </a:ln>
                <a:solidFill>
                  <a:srgbClr val="FFFFFF"/>
                </a:solidFill>
                <a:effectLst/>
                <a:uLnTx/>
                <a:uFillTx/>
                <a:latin typeface="Arial" charset="0"/>
                <a:ea typeface="+mn-ea"/>
                <a:cs typeface="Arial" charset="0"/>
              </a:rPr>
              <a:t> 6</a:t>
            </a:r>
            <a:r>
              <a:rPr lang="fi-FI" sz="4050" b="1" dirty="0">
                <a:solidFill>
                  <a:srgbClr val="FFFFFF"/>
                </a:solidFill>
                <a:latin typeface="Arial" charset="0"/>
                <a:cs typeface="Arial" charset="0"/>
              </a:rPr>
              <a:t>86</a:t>
            </a:r>
            <a:r>
              <a:rPr kumimoji="0" lang="fi-FI" sz="4050" b="1" i="0" u="none" strike="noStrike" kern="1200" cap="none" spc="0" normalizeH="0" baseline="0" noProof="0" dirty="0">
                <a:ln>
                  <a:noFill/>
                </a:ln>
                <a:solidFill>
                  <a:srgbClr val="FFFFFF"/>
                </a:solidFill>
                <a:effectLst/>
                <a:uLnTx/>
                <a:uFillTx/>
                <a:latin typeface="Arial" charset="0"/>
                <a:ea typeface="+mn-ea"/>
                <a:cs typeface="Arial" charset="0"/>
              </a:rPr>
              <a:t> </a:t>
            </a:r>
          </a:p>
        </p:txBody>
      </p:sp>
      <p:sp>
        <p:nvSpPr>
          <p:cNvPr id="215" name="Ellipsi 214"/>
          <p:cNvSpPr/>
          <p:nvPr/>
        </p:nvSpPr>
        <p:spPr>
          <a:xfrm>
            <a:off x="6857651" y="1460795"/>
            <a:ext cx="1179675" cy="1179675"/>
          </a:xfrm>
          <a:prstGeom prst="ellipse">
            <a:avLst/>
          </a:prstGeom>
          <a:solidFill>
            <a:srgbClr val="D964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fi-FI" sz="1013" b="0" i="0" u="none" strike="noStrike" kern="1200" cap="none" spc="0" normalizeH="0" baseline="0" noProof="0" dirty="0">
              <a:ln>
                <a:noFill/>
              </a:ln>
              <a:solidFill>
                <a:srgbClr val="FFFFFF"/>
              </a:solidFill>
              <a:effectLst/>
              <a:uLnTx/>
              <a:uFillTx/>
              <a:latin typeface="Arial"/>
              <a:ea typeface="+mn-ea"/>
              <a:cs typeface="+mn-cs"/>
            </a:endParaRPr>
          </a:p>
        </p:txBody>
      </p:sp>
      <p:sp>
        <p:nvSpPr>
          <p:cNvPr id="207" name="Suorakulmio 206"/>
          <p:cNvSpPr/>
          <p:nvPr/>
        </p:nvSpPr>
        <p:spPr>
          <a:xfrm>
            <a:off x="718458" y="4137057"/>
            <a:ext cx="2424425" cy="941283"/>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350" b="0" i="0" u="none" strike="noStrike" kern="1200" cap="none" spc="0" normalizeH="0" baseline="0" noProof="0" dirty="0">
                <a:ln>
                  <a:noFill/>
                </a:ln>
                <a:solidFill>
                  <a:prstClr val="black"/>
                </a:solidFill>
                <a:effectLst/>
                <a:uLnTx/>
                <a:uFillTx/>
                <a:latin typeface="Arial" charset="0"/>
                <a:ea typeface="+mn-ea"/>
                <a:cs typeface="Arial" charset="0"/>
              </a:rPr>
              <a:t>Työllisyysaste</a:t>
            </a:r>
            <a:endParaRPr kumimoji="0" lang="fi-FI" sz="750" b="1"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685800" rtl="0" eaLnBrk="1" fontAlgn="base" latinLnBrk="0" hangingPunct="1">
              <a:lnSpc>
                <a:spcPts val="2475"/>
              </a:lnSpc>
              <a:spcBef>
                <a:spcPct val="0"/>
              </a:spcBef>
              <a:spcAft>
                <a:spcPct val="0"/>
              </a:spcAft>
              <a:buClrTx/>
              <a:buSzTx/>
              <a:buFontTx/>
              <a:buNone/>
              <a:tabLst/>
              <a:defRPr/>
            </a:pPr>
            <a:r>
              <a:rPr kumimoji="0" lang="fi-FI"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74,9</a:t>
            </a:r>
            <a:r>
              <a:rPr kumimoji="0" lang="fi-FI"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fi-FI" sz="2475"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fi-FI" sz="750" b="1" i="0" u="none" strike="noStrike" kern="1200" cap="none" spc="0" normalizeH="0" baseline="0" noProof="0" dirty="0">
                <a:ln>
                  <a:noFill/>
                </a:ln>
                <a:solidFill>
                  <a:prstClr val="black"/>
                </a:solidFill>
                <a:effectLst/>
                <a:uLnTx/>
                <a:uFillTx/>
                <a:latin typeface="Arial" charset="0"/>
                <a:ea typeface="+mn-ea"/>
                <a:cs typeface="Arial" charset="0"/>
              </a:rPr>
              <a:t>(Työvoimatutkimus 2025)</a:t>
            </a:r>
          </a:p>
          <a:p>
            <a:pPr marL="0" marR="0" lvl="0" indent="0" algn="l" defTabSz="685800" rtl="0" eaLnBrk="1" fontAlgn="base" latinLnBrk="0" hangingPunct="1">
              <a:lnSpc>
                <a:spcPts val="2475"/>
              </a:lnSpc>
              <a:spcBef>
                <a:spcPct val="0"/>
              </a:spcBef>
              <a:spcAft>
                <a:spcPct val="0"/>
              </a:spcAft>
              <a:buClrTx/>
              <a:buSzTx/>
              <a:buFontTx/>
              <a:buNone/>
              <a:tabLst/>
              <a:defRPr/>
            </a:pPr>
            <a:r>
              <a:rPr kumimoji="0" lang="fi-FI" sz="2475" b="1" i="0" u="none" strike="noStrike" kern="1200" cap="none" spc="0" normalizeH="0" baseline="0" noProof="0" dirty="0">
                <a:ln>
                  <a:noFill/>
                </a:ln>
                <a:solidFill>
                  <a:prstClr val="black"/>
                </a:solidFill>
                <a:effectLst/>
                <a:uLnTx/>
                <a:uFillTx/>
                <a:latin typeface="Arial" charset="0"/>
                <a:ea typeface="+mn-ea"/>
                <a:cs typeface="Arial" charset="0"/>
              </a:rPr>
              <a:t> </a:t>
            </a:r>
            <a:endParaRPr kumimoji="0" lang="fi-FI" sz="1013"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6" name="Tekstiruutu 5">
            <a:extLst>
              <a:ext uri="{FF2B5EF4-FFF2-40B4-BE49-F238E27FC236}">
                <a16:creationId xmlns:a16="http://schemas.microsoft.com/office/drawing/2014/main" id="{FD3B6DA0-938E-4F48-B31E-E7496F5BEB11}"/>
              </a:ext>
            </a:extLst>
          </p:cNvPr>
          <p:cNvSpPr txBox="1"/>
          <p:nvPr/>
        </p:nvSpPr>
        <p:spPr>
          <a:xfrm>
            <a:off x="4895744" y="5339016"/>
            <a:ext cx="3812700" cy="438582"/>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750" b="0" i="0" u="none" strike="noStrike" kern="1200" cap="none" spc="0" normalizeH="0" baseline="0" noProof="0" dirty="0">
                <a:ln>
                  <a:noFill/>
                </a:ln>
                <a:solidFill>
                  <a:prstClr val="black"/>
                </a:solidFill>
                <a:effectLst/>
                <a:uLnTx/>
                <a:uFillTx/>
                <a:latin typeface="Arial" charset="0"/>
                <a:ea typeface="+mn-ea"/>
                <a:cs typeface="Arial" charset="0"/>
              </a:rPr>
              <a:t>Lähteet: TEM Työnvälitystilasto; Tilastokeskus väestörakenne, työssäkäynti, </a:t>
            </a:r>
            <a:r>
              <a:rPr kumimoji="0" lang="fi-FI" sz="750" b="0" i="0" u="none" strike="noStrike" kern="1200" cap="none" spc="0" normalizeH="0" baseline="0" noProof="0" dirty="0" err="1">
                <a:ln>
                  <a:noFill/>
                </a:ln>
                <a:solidFill>
                  <a:prstClr val="black"/>
                </a:solidFill>
                <a:effectLst/>
                <a:uLnTx/>
                <a:uFillTx/>
                <a:latin typeface="Arial" charset="0"/>
                <a:ea typeface="+mn-ea"/>
                <a:cs typeface="Arial" charset="0"/>
              </a:rPr>
              <a:t>työvoimatutkimus</a:t>
            </a:r>
            <a:r>
              <a:rPr kumimoji="0" lang="fi-FI" sz="750" b="0" i="0" u="none" strike="noStrike" kern="1200" cap="none" spc="0" normalizeH="0" baseline="0" noProof="0" dirty="0">
                <a:ln>
                  <a:noFill/>
                </a:ln>
                <a:solidFill>
                  <a:prstClr val="black"/>
                </a:solidFill>
                <a:effectLst/>
                <a:uLnTx/>
                <a:uFillTx/>
                <a:latin typeface="Arial" charset="0"/>
                <a:ea typeface="+mn-ea"/>
                <a:cs typeface="Arial" charset="0"/>
              </a:rPr>
              <a:t>, alueellinen yritystoimintatilasto</a:t>
            </a: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fi-FI" sz="75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11" name="Suorakulmio 210"/>
          <p:cNvSpPr/>
          <p:nvPr/>
        </p:nvSpPr>
        <p:spPr>
          <a:xfrm>
            <a:off x="6847660" y="1696344"/>
            <a:ext cx="1167060" cy="746358"/>
          </a:xfrm>
          <a:prstGeom prst="rect">
            <a:avLst/>
          </a:prstGeom>
        </p:spPr>
        <p:txBody>
          <a:bodyPr wrap="square">
            <a:spAutoFit/>
          </a:bodyPr>
          <a:lstStyle/>
          <a:p>
            <a:pPr marL="0" marR="0" lvl="0" indent="0" algn="ctr" defTabSz="685800" rtl="0" eaLnBrk="1" fontAlgn="base" latinLnBrk="0" hangingPunct="1">
              <a:lnSpc>
                <a:spcPts val="1125"/>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Työttömyysaste</a:t>
            </a:r>
          </a:p>
          <a:p>
            <a:pPr marL="0" marR="0" lvl="0" indent="0" algn="ctr" defTabSz="685800" rtl="0" eaLnBrk="1" fontAlgn="base" latinLnBrk="0" hangingPunct="1">
              <a:lnSpc>
                <a:spcPts val="1294"/>
              </a:lnSpc>
              <a:spcBef>
                <a:spcPct val="0"/>
              </a:spcBef>
              <a:spcAft>
                <a:spcPct val="0"/>
              </a:spcAft>
              <a:buClrTx/>
              <a:buSzTx/>
              <a:buFontTx/>
              <a:buNone/>
              <a:tabLst/>
              <a:defRPr/>
            </a:pPr>
            <a:endParaRPr kumimoji="0" lang="fi-FI" sz="1013" b="0"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ctr" defTabSz="685800" rtl="0" eaLnBrk="1" fontAlgn="base" latinLnBrk="0" hangingPunct="1">
              <a:lnSpc>
                <a:spcPts val="1013"/>
              </a:lnSpc>
              <a:spcBef>
                <a:spcPct val="0"/>
              </a:spcBef>
              <a:spcAft>
                <a:spcPct val="0"/>
              </a:spcAft>
              <a:buClrTx/>
              <a:buSzTx/>
              <a:buFontTx/>
              <a:buNone/>
              <a:tabLst/>
              <a:defRPr/>
            </a:pPr>
            <a:r>
              <a:rPr lang="fi-FI" sz="2400" b="1" dirty="0">
                <a:solidFill>
                  <a:srgbClr val="FFFFFF"/>
                </a:solidFill>
                <a:latin typeface="Arial" charset="0"/>
                <a:cs typeface="Arial" charset="0"/>
              </a:rPr>
              <a:t>11</a:t>
            </a: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a:t>
            </a:r>
            <a:r>
              <a:rPr lang="fi-FI" sz="2400" b="1" dirty="0">
                <a:solidFill>
                  <a:srgbClr val="FFFFFF"/>
                </a:solidFill>
                <a:latin typeface="Arial" charset="0"/>
                <a:cs typeface="Arial" charset="0"/>
              </a:rPr>
              <a:t>3</a:t>
            </a: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 %</a:t>
            </a:r>
          </a:p>
          <a:p>
            <a:pPr marL="0" marR="0" lvl="0" indent="0" algn="ctr" defTabSz="685800" rtl="0" eaLnBrk="1" fontAlgn="base" latinLnBrk="0" hangingPunct="1">
              <a:lnSpc>
                <a:spcPts val="1688"/>
              </a:lnSpc>
              <a:spcBef>
                <a:spcPct val="0"/>
              </a:spcBef>
              <a:spcAft>
                <a:spcPct val="0"/>
              </a:spcAft>
              <a:buClrTx/>
              <a:buSzTx/>
              <a:buFontTx/>
              <a:buNone/>
              <a:tabLst/>
              <a:defRPr/>
            </a:pPr>
            <a:r>
              <a:rPr lang="fi-FI" sz="1050" dirty="0">
                <a:solidFill>
                  <a:srgbClr val="FFFFFF"/>
                </a:solidFill>
              </a:rPr>
              <a:t>k</a:t>
            </a:r>
            <a:r>
              <a:rPr kumimoji="0" lang="fi-FI" sz="105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eskim</a:t>
            </a:r>
            <a:r>
              <a:rPr kumimoji="0" lang="fi-FI" sz="105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v.</a:t>
            </a: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 2025</a:t>
            </a:r>
          </a:p>
        </p:txBody>
      </p:sp>
      <p:sp>
        <p:nvSpPr>
          <p:cNvPr id="7" name="Suorakulmio 6"/>
          <p:cNvSpPr/>
          <p:nvPr/>
        </p:nvSpPr>
        <p:spPr>
          <a:xfrm>
            <a:off x="4442711" y="3389023"/>
            <a:ext cx="1040670" cy="574516"/>
          </a:xfrm>
          <a:prstGeom prst="rect">
            <a:avLst/>
          </a:prstGeom>
        </p:spPr>
        <p:txBody>
          <a:bodyPr wrap="non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Palveluissa</a:t>
            </a:r>
          </a:p>
          <a:p>
            <a:pPr marL="0" marR="0" lvl="0" indent="0" algn="l" defTabSz="685800" rtl="0" eaLnBrk="1" fontAlgn="base" latinLnBrk="0" hangingPunct="1">
              <a:lnSpc>
                <a:spcPts val="2531"/>
              </a:lnSpc>
              <a:spcBef>
                <a:spcPct val="0"/>
              </a:spcBef>
              <a:spcAft>
                <a:spcPct val="0"/>
              </a:spcAft>
              <a:buClrTx/>
              <a:buSzTx/>
              <a:buFontTx/>
              <a:buNone/>
              <a:tabLst/>
              <a:defRPr/>
            </a:pPr>
            <a:r>
              <a:rPr lang="fi-FI" sz="2400" b="1" dirty="0">
                <a:solidFill>
                  <a:srgbClr val="FFFFFF"/>
                </a:solidFill>
                <a:latin typeface="Arial" charset="0"/>
                <a:cs typeface="Arial" charset="0"/>
              </a:rPr>
              <a:t>3</a:t>
            </a: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 </a:t>
            </a:r>
            <a:r>
              <a:rPr lang="fi-FI" sz="2400" b="1" dirty="0">
                <a:solidFill>
                  <a:srgbClr val="FFFFFF"/>
                </a:solidFill>
                <a:latin typeface="Arial" charset="0"/>
                <a:cs typeface="Arial" charset="0"/>
              </a:rPr>
              <a:t>599</a:t>
            </a:r>
            <a:r>
              <a:rPr kumimoji="0" lang="fi-FI" sz="2400" b="0" i="0" u="none" strike="noStrike" kern="1200" cap="none" spc="0" normalizeH="0" baseline="0" noProof="0" dirty="0">
                <a:ln>
                  <a:noFill/>
                </a:ln>
                <a:solidFill>
                  <a:srgbClr val="FFFFFF"/>
                </a:solidFill>
                <a:effectLst/>
                <a:uLnTx/>
                <a:uFillTx/>
                <a:latin typeface="Arial" charset="0"/>
                <a:ea typeface="+mn-ea"/>
                <a:cs typeface="Arial" charset="0"/>
              </a:rPr>
              <a:t> </a:t>
            </a:r>
          </a:p>
        </p:txBody>
      </p:sp>
      <p:sp>
        <p:nvSpPr>
          <p:cNvPr id="9" name="Suorakulmio 8"/>
          <p:cNvSpPr/>
          <p:nvPr/>
        </p:nvSpPr>
        <p:spPr>
          <a:xfrm>
            <a:off x="718458" y="4653391"/>
            <a:ext cx="2497777" cy="253916"/>
          </a:xfrm>
          <a:prstGeom prst="rect">
            <a:avLst/>
          </a:prstGeom>
        </p:spPr>
        <p:txBody>
          <a:bodyPr wrap="square">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fi-FI" sz="1050" b="0" i="0" u="none" strike="noStrike" kern="1200" cap="none" spc="0" normalizeH="0" baseline="0" noProof="0" dirty="0">
                <a:ln>
                  <a:noFill/>
                </a:ln>
                <a:solidFill>
                  <a:prstClr val="black"/>
                </a:solidFill>
                <a:effectLst/>
                <a:uLnTx/>
                <a:uFillTx/>
                <a:latin typeface="Arial" charset="0"/>
                <a:ea typeface="+mn-ea"/>
                <a:cs typeface="Arial" charset="0"/>
              </a:rPr>
              <a:t>Koko Suomi </a:t>
            </a:r>
            <a:r>
              <a:rPr kumimoji="0" lang="fi-FI"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71,4 </a:t>
            </a:r>
            <a:r>
              <a:rPr kumimoji="0" lang="fi-FI" sz="1050" b="0" i="0" u="none" strike="noStrike" kern="1200" cap="none" spc="0" normalizeH="0" baseline="0" noProof="0" dirty="0">
                <a:ln>
                  <a:noFill/>
                </a:ln>
                <a:solidFill>
                  <a:prstClr val="black"/>
                </a:solidFill>
                <a:effectLst/>
                <a:uLnTx/>
                <a:uFillTx/>
                <a:latin typeface="Arial" charset="0"/>
                <a:ea typeface="+mn-ea"/>
                <a:cs typeface="Arial" charset="0"/>
              </a:rPr>
              <a:t>%</a:t>
            </a:r>
          </a:p>
        </p:txBody>
      </p:sp>
      <p:sp>
        <p:nvSpPr>
          <p:cNvPr id="13" name="Suorakulmio 12"/>
          <p:cNvSpPr/>
          <p:nvPr/>
        </p:nvSpPr>
        <p:spPr>
          <a:xfrm>
            <a:off x="6782159" y="4331237"/>
            <a:ext cx="1240372" cy="707799"/>
          </a:xfrm>
          <a:prstGeom prst="rect">
            <a:avLst/>
          </a:prstGeom>
          <a:solidFill>
            <a:srgbClr val="D964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fi-FI" sz="1013" b="0" i="0" u="none" strike="noStrike" kern="1200" cap="none" spc="0" normalizeH="0" baseline="0" noProof="0">
              <a:ln>
                <a:noFill/>
              </a:ln>
              <a:solidFill>
                <a:srgbClr val="FFFFFF"/>
              </a:solidFill>
              <a:effectLst/>
              <a:uLnTx/>
              <a:uFillTx/>
              <a:latin typeface="Arial"/>
              <a:ea typeface="+mn-ea"/>
              <a:cs typeface="+mn-cs"/>
            </a:endParaRPr>
          </a:p>
        </p:txBody>
      </p:sp>
      <p:sp>
        <p:nvSpPr>
          <p:cNvPr id="221" name="Suorakulmio 220"/>
          <p:cNvSpPr/>
          <p:nvPr/>
        </p:nvSpPr>
        <p:spPr>
          <a:xfrm>
            <a:off x="6847660" y="4377775"/>
            <a:ext cx="1003027" cy="412934"/>
          </a:xfrm>
          <a:prstGeom prst="rect">
            <a:avLst/>
          </a:prstGeom>
        </p:spPr>
        <p:txBody>
          <a:bodyPr wrap="square">
            <a:spAutoFit/>
          </a:bodyPr>
          <a:lstStyle/>
          <a:p>
            <a:pPr marL="0" marR="0" lvl="0" indent="0" algn="l" defTabSz="685800" rtl="0" eaLnBrk="1" fontAlgn="base" latinLnBrk="0" hangingPunct="1">
              <a:lnSpc>
                <a:spcPts val="2475"/>
              </a:lnSpc>
              <a:spcBef>
                <a:spcPct val="0"/>
              </a:spcBef>
              <a:spcAft>
                <a:spcPct val="0"/>
              </a:spcAft>
              <a:buClrTx/>
              <a:buSzTx/>
              <a:buFontTx/>
              <a:buNone/>
              <a:tabLst/>
              <a:defRPr/>
            </a:pPr>
            <a:r>
              <a:rPr lang="fi-FI" sz="2400" b="1" dirty="0">
                <a:solidFill>
                  <a:srgbClr val="FFFFFF"/>
                </a:solidFill>
                <a:latin typeface="Arial" charset="0"/>
                <a:cs typeface="Arial" charset="0"/>
              </a:rPr>
              <a:t>8,2</a:t>
            </a: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 %</a:t>
            </a:r>
            <a:endParaRPr kumimoji="0" lang="fi-FI" sz="24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222" name="Suorakulmio 221"/>
          <p:cNvSpPr/>
          <p:nvPr/>
        </p:nvSpPr>
        <p:spPr>
          <a:xfrm>
            <a:off x="6828296" y="4713504"/>
            <a:ext cx="1287004" cy="348813"/>
          </a:xfrm>
          <a:prstGeom prst="rect">
            <a:avLst/>
          </a:prstGeom>
        </p:spPr>
        <p:txBody>
          <a:bodyPr wrap="square">
            <a:spAutoFit/>
          </a:bodyPr>
          <a:lstStyle/>
          <a:p>
            <a:pPr marL="0" marR="0" lvl="0" indent="0" defTabSz="685800" rtl="0" eaLnBrk="1" fontAlgn="base" latinLnBrk="0" hangingPunct="1">
              <a:lnSpc>
                <a:spcPts val="956"/>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Suomen viennin arvosta (v. 2024)</a:t>
            </a:r>
          </a:p>
        </p:txBody>
      </p:sp>
      <p:pic>
        <p:nvPicPr>
          <p:cNvPr id="5" name="Kuva 4"/>
          <p:cNvPicPr>
            <a:picLocks noChangeAspect="1"/>
          </p:cNvPicPr>
          <p:nvPr/>
        </p:nvPicPr>
        <p:blipFill>
          <a:blip r:embed="rId3"/>
          <a:stretch>
            <a:fillRect/>
          </a:stretch>
        </p:blipFill>
        <p:spPr>
          <a:xfrm>
            <a:off x="2753750" y="2266752"/>
            <a:ext cx="1775187" cy="3058338"/>
          </a:xfrm>
          <a:prstGeom prst="rect">
            <a:avLst/>
          </a:prstGeom>
          <a:ln>
            <a:noFill/>
          </a:ln>
        </p:spPr>
      </p:pic>
      <p:sp>
        <p:nvSpPr>
          <p:cNvPr id="23" name="Suorakulmio 22"/>
          <p:cNvSpPr/>
          <p:nvPr/>
        </p:nvSpPr>
        <p:spPr>
          <a:xfrm>
            <a:off x="6774347" y="2775770"/>
            <a:ext cx="1240373" cy="690354"/>
          </a:xfrm>
          <a:prstGeom prst="rect">
            <a:avLst/>
          </a:prstGeom>
          <a:solidFill>
            <a:srgbClr val="D964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fi-FI" sz="1013" b="0" i="0" u="none" strike="noStrike" kern="1200" cap="none" spc="0" normalizeH="0" baseline="0" noProof="0">
              <a:ln>
                <a:noFill/>
              </a:ln>
              <a:solidFill>
                <a:srgbClr val="FFFFFF"/>
              </a:solidFill>
              <a:effectLst/>
              <a:uLnTx/>
              <a:uFillTx/>
              <a:latin typeface="Arial"/>
              <a:ea typeface="+mn-ea"/>
              <a:cs typeface="+mn-cs"/>
            </a:endParaRPr>
          </a:p>
        </p:txBody>
      </p:sp>
      <p:sp>
        <p:nvSpPr>
          <p:cNvPr id="24" name="Suorakulmio 23"/>
          <p:cNvSpPr/>
          <p:nvPr/>
        </p:nvSpPr>
        <p:spPr>
          <a:xfrm>
            <a:off x="6847660" y="2808335"/>
            <a:ext cx="975119" cy="412934"/>
          </a:xfrm>
          <a:prstGeom prst="rect">
            <a:avLst/>
          </a:prstGeom>
        </p:spPr>
        <p:txBody>
          <a:bodyPr wrap="square">
            <a:spAutoFit/>
          </a:bodyPr>
          <a:lstStyle/>
          <a:p>
            <a:pPr marL="0" marR="0" lvl="0" indent="0" algn="l" defTabSz="685800" rtl="0" eaLnBrk="1" fontAlgn="base" latinLnBrk="0" hangingPunct="1">
              <a:lnSpc>
                <a:spcPts val="2475"/>
              </a:lnSpc>
              <a:spcBef>
                <a:spcPct val="0"/>
              </a:spcBef>
              <a:spcAft>
                <a:spcPct val="0"/>
              </a:spcAft>
              <a:buClrTx/>
              <a:buSzTx/>
              <a:buFontTx/>
              <a:buNone/>
              <a:tabLst/>
              <a:defRPr/>
            </a:pPr>
            <a:r>
              <a:rPr lang="fi-FI" sz="2400" b="1" dirty="0">
                <a:solidFill>
                  <a:srgbClr val="FFFFFF"/>
                </a:solidFill>
                <a:latin typeface="Arial" charset="0"/>
                <a:cs typeface="Arial" charset="0"/>
              </a:rPr>
              <a:t>3,7</a:t>
            </a: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 %</a:t>
            </a:r>
            <a:endParaRPr kumimoji="0" lang="fi-FI" sz="24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25" name="Suorakulmio 24"/>
          <p:cNvSpPr/>
          <p:nvPr/>
        </p:nvSpPr>
        <p:spPr>
          <a:xfrm>
            <a:off x="6811778" y="3111159"/>
            <a:ext cx="1382973" cy="348813"/>
          </a:xfrm>
          <a:prstGeom prst="rect">
            <a:avLst/>
          </a:prstGeom>
        </p:spPr>
        <p:txBody>
          <a:bodyPr wrap="square">
            <a:spAutoFit/>
          </a:bodyPr>
          <a:lstStyle/>
          <a:p>
            <a:pPr marL="0" marR="0" lvl="0" indent="0" algn="l" defTabSz="685800" rtl="0" eaLnBrk="1" fontAlgn="base" latinLnBrk="0" hangingPunct="1">
              <a:lnSpc>
                <a:spcPts val="956"/>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koko Suomen väestöstä</a:t>
            </a:r>
          </a:p>
        </p:txBody>
      </p:sp>
      <p:sp>
        <p:nvSpPr>
          <p:cNvPr id="218" name="Suorakulmio 217"/>
          <p:cNvSpPr/>
          <p:nvPr/>
        </p:nvSpPr>
        <p:spPr>
          <a:xfrm>
            <a:off x="6847660" y="3601046"/>
            <a:ext cx="1003027" cy="412934"/>
          </a:xfrm>
          <a:prstGeom prst="rect">
            <a:avLst/>
          </a:prstGeom>
        </p:spPr>
        <p:txBody>
          <a:bodyPr wrap="square">
            <a:spAutoFit/>
          </a:bodyPr>
          <a:lstStyle/>
          <a:p>
            <a:pPr marL="0" marR="0" lvl="0" indent="0" algn="l" defTabSz="685800" rtl="0" eaLnBrk="1" fontAlgn="base" latinLnBrk="0" hangingPunct="1">
              <a:lnSpc>
                <a:spcPts val="2475"/>
              </a:lnSpc>
              <a:spcBef>
                <a:spcPct val="0"/>
              </a:spcBef>
              <a:spcAft>
                <a:spcPct val="0"/>
              </a:spcAft>
              <a:buClrTx/>
              <a:buSzTx/>
              <a:buFontTx/>
              <a:buNone/>
              <a:tabLst/>
              <a:defRPr/>
            </a:pPr>
            <a:r>
              <a:rPr kumimoji="0" lang="fi-FI" sz="2400" b="1" i="0" u="none" strike="noStrike" kern="1200" cap="none" spc="0" normalizeH="0" baseline="0" noProof="0" dirty="0">
                <a:ln>
                  <a:noFill/>
                </a:ln>
                <a:solidFill>
                  <a:srgbClr val="FFFFFF"/>
                </a:solidFill>
                <a:effectLst/>
                <a:uLnTx/>
                <a:uFillTx/>
                <a:latin typeface="Arial" charset="0"/>
                <a:ea typeface="+mn-ea"/>
                <a:cs typeface="Arial" charset="0"/>
              </a:rPr>
              <a:t>3,4 %</a:t>
            </a:r>
            <a:endParaRPr kumimoji="0" lang="fi-FI" sz="24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8" name="Suorakulmio 7"/>
          <p:cNvSpPr/>
          <p:nvPr/>
        </p:nvSpPr>
        <p:spPr>
          <a:xfrm>
            <a:off x="6828297" y="3917832"/>
            <a:ext cx="1396865" cy="348813"/>
          </a:xfrm>
          <a:prstGeom prst="rect">
            <a:avLst/>
          </a:prstGeom>
        </p:spPr>
        <p:txBody>
          <a:bodyPr wrap="square">
            <a:spAutoFit/>
          </a:bodyPr>
          <a:lstStyle/>
          <a:p>
            <a:pPr marL="0" marR="0" lvl="0" indent="0" algn="l" defTabSz="685800" rtl="0" eaLnBrk="1" fontAlgn="base" latinLnBrk="0" hangingPunct="1">
              <a:lnSpc>
                <a:spcPts val="956"/>
              </a:lnSpc>
              <a:spcBef>
                <a:spcPct val="0"/>
              </a:spcBef>
              <a:spcAft>
                <a:spcPct val="0"/>
              </a:spcAft>
              <a:buClrTx/>
              <a:buSzTx/>
              <a:buFontTx/>
              <a:buNone/>
              <a:tabLst/>
              <a:defRPr/>
            </a:pPr>
            <a:r>
              <a:rPr kumimoji="0" lang="fi-FI" sz="1050" b="0" i="0" u="none" strike="noStrike" kern="1200" cap="none" spc="0" normalizeH="0" baseline="0" noProof="0" dirty="0">
                <a:ln>
                  <a:noFill/>
                </a:ln>
                <a:solidFill>
                  <a:srgbClr val="FFFFFF"/>
                </a:solidFill>
                <a:effectLst/>
                <a:uLnTx/>
                <a:uFillTx/>
                <a:latin typeface="Arial" charset="0"/>
                <a:ea typeface="+mn-ea"/>
                <a:cs typeface="Arial" charset="0"/>
              </a:rPr>
              <a:t>koko Suomen työttömistä</a:t>
            </a:r>
          </a:p>
        </p:txBody>
      </p:sp>
      <p:sp>
        <p:nvSpPr>
          <p:cNvPr id="10" name="Dian numeron paikkamerkki 9"/>
          <p:cNvSpPr>
            <a:spLocks noGrp="1"/>
          </p:cNvSpPr>
          <p:nvPr>
            <p:ph type="sldNum" sz="quarter" idx="12"/>
          </p:nvPr>
        </p:nvSpPr>
        <p:spPr/>
        <p:txBody>
          <a:bodyPr/>
          <a:lstStyle/>
          <a:p>
            <a:pPr marL="0" marR="0" lvl="0" indent="0" algn="r" defTabSz="685800" rtl="0" eaLnBrk="1" fontAlgn="base" latinLnBrk="0" hangingPunct="1">
              <a:lnSpc>
                <a:spcPct val="100000"/>
              </a:lnSpc>
              <a:spcBef>
                <a:spcPct val="0"/>
              </a:spcBef>
              <a:spcAft>
                <a:spcPct val="0"/>
              </a:spcAft>
              <a:buClrTx/>
              <a:buSzTx/>
              <a:buFontTx/>
              <a:buNone/>
              <a:tabLst/>
              <a:defRPr/>
            </a:pPr>
            <a:fld id="{D3C89A02-2183-4EC2-9978-996C81F899C4}" type="slidenum">
              <a:rPr kumimoji="0" lang="fi-FI" sz="75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rPr>
              <a:pPr marL="0" marR="0" lvl="0" indent="0" algn="r" defTabSz="685800" rtl="0" eaLnBrk="1" fontAlgn="base" latinLnBrk="0" hangingPunct="1">
                <a:lnSpc>
                  <a:spcPct val="100000"/>
                </a:lnSpc>
                <a:spcBef>
                  <a:spcPct val="0"/>
                </a:spcBef>
                <a:spcAft>
                  <a:spcPct val="0"/>
                </a:spcAft>
                <a:buClrTx/>
                <a:buSzTx/>
                <a:buFontTx/>
                <a:buNone/>
                <a:tabLst/>
                <a:defRPr/>
              </a:pPr>
              <a:t>3</a:t>
            </a:fld>
            <a:endParaRPr kumimoji="0" lang="fi-FI" sz="750" b="0" i="0" u="none" strike="noStrike" kern="1200" cap="none" spc="0" normalizeH="0" baseline="0" noProof="0">
              <a:ln>
                <a:noFill/>
              </a:ln>
              <a:solidFill>
                <a:prstClr val="black"/>
              </a:solidFill>
              <a:effectLst/>
              <a:uLnTx/>
              <a:uFillTx/>
              <a:latin typeface="Arial" charset="0"/>
              <a:ea typeface="+mn-ea"/>
              <a:cs typeface="Arial" panose="020B0604020202020204" pitchFamily="34" charset="0"/>
            </a:endParaRPr>
          </a:p>
        </p:txBody>
      </p:sp>
      <p:pic>
        <p:nvPicPr>
          <p:cNvPr id="12" name="Kuva 11" descr="Kuva, joka sisältää kohteen teksti, merkki, clipart-kuva&#10;&#10;Kuvaus luotu automaattisesti">
            <a:extLst>
              <a:ext uri="{FF2B5EF4-FFF2-40B4-BE49-F238E27FC236}">
                <a16:creationId xmlns:a16="http://schemas.microsoft.com/office/drawing/2014/main" id="{D87ED72D-5A11-D11D-8724-C8D8A111FF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37287"/>
            <a:ext cx="1856812" cy="480765"/>
          </a:xfrm>
          <a:prstGeom prst="rect">
            <a:avLst/>
          </a:prstGeom>
        </p:spPr>
      </p:pic>
      <p:pic>
        <p:nvPicPr>
          <p:cNvPr id="11" name="Picture 10">
            <a:extLst>
              <a:ext uri="{FF2B5EF4-FFF2-40B4-BE49-F238E27FC236}">
                <a16:creationId xmlns:a16="http://schemas.microsoft.com/office/drawing/2014/main" id="{B6A84A3C-4504-AF88-324C-298FC3E7034D}"/>
              </a:ext>
            </a:extLst>
          </p:cNvPr>
          <p:cNvPicPr>
            <a:picLocks noChangeAspect="1"/>
          </p:cNvPicPr>
          <p:nvPr/>
        </p:nvPicPr>
        <p:blipFill>
          <a:blip r:embed="rId5"/>
          <a:stretch>
            <a:fillRect/>
          </a:stretch>
        </p:blipFill>
        <p:spPr>
          <a:xfrm>
            <a:off x="1" y="17022"/>
            <a:ext cx="3679384" cy="2315246"/>
          </a:xfrm>
          <a:prstGeom prst="rect">
            <a:avLst/>
          </a:prstGeom>
        </p:spPr>
      </p:pic>
    </p:spTree>
    <p:extLst>
      <p:ext uri="{BB962C8B-B14F-4D97-AF65-F5344CB8AC3E}">
        <p14:creationId xmlns:p14="http://schemas.microsoft.com/office/powerpoint/2010/main" val="10912422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Kuva 2" descr="Kuva, joka sisältää kohteen teksti, merkki, clipart-kuva&#10;&#10;Kuvaus luotu automaattisesti">
            <a:extLst>
              <a:ext uri="{FF2B5EF4-FFF2-40B4-BE49-F238E27FC236}">
                <a16:creationId xmlns:a16="http://schemas.microsoft.com/office/drawing/2014/main" id="{1938DDE7-147A-C5BC-4F30-FFB4598299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5" name="Otsikko 1">
            <a:extLst>
              <a:ext uri="{FF2B5EF4-FFF2-40B4-BE49-F238E27FC236}">
                <a16:creationId xmlns:a16="http://schemas.microsoft.com/office/drawing/2014/main" id="{1ABCDFE3-3083-7D85-684A-BE673D537D78}"/>
              </a:ext>
            </a:extLst>
          </p:cNvPr>
          <p:cNvSpPr txBox="1">
            <a:spLocks/>
          </p:cNvSpPr>
          <p:nvPr/>
        </p:nvSpPr>
        <p:spPr>
          <a:xfrm>
            <a:off x="0" y="220002"/>
            <a:ext cx="9144000" cy="71716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b="1" dirty="0">
                <a:solidFill>
                  <a:schemeClr val="tx2"/>
                </a:solidFill>
              </a:rPr>
              <a:t>Työpaikkojen muutos 1995-2023</a:t>
            </a:r>
            <a:endParaRPr lang="fi-FI" dirty="0"/>
          </a:p>
        </p:txBody>
      </p:sp>
      <p:pic>
        <p:nvPicPr>
          <p:cNvPr id="4" name="Picture 3">
            <a:extLst>
              <a:ext uri="{FF2B5EF4-FFF2-40B4-BE49-F238E27FC236}">
                <a16:creationId xmlns:a16="http://schemas.microsoft.com/office/drawing/2014/main" id="{32892FE2-45A8-1384-414B-BFFCC4A61FDC}"/>
              </a:ext>
            </a:extLst>
          </p:cNvPr>
          <p:cNvPicPr>
            <a:picLocks noChangeAspect="1"/>
          </p:cNvPicPr>
          <p:nvPr/>
        </p:nvPicPr>
        <p:blipFill>
          <a:blip r:embed="rId3"/>
          <a:stretch>
            <a:fillRect/>
          </a:stretch>
        </p:blipFill>
        <p:spPr>
          <a:xfrm>
            <a:off x="0" y="1082040"/>
            <a:ext cx="9144000" cy="4693920"/>
          </a:xfrm>
          <a:prstGeom prst="rect">
            <a:avLst/>
          </a:prstGeom>
        </p:spPr>
      </p:pic>
    </p:spTree>
    <p:extLst>
      <p:ext uri="{BB962C8B-B14F-4D97-AF65-F5344CB8AC3E}">
        <p14:creationId xmlns:p14="http://schemas.microsoft.com/office/powerpoint/2010/main" val="3537527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FB2A88-AC60-0004-3672-FF2ECE7F6BBE}"/>
              </a:ext>
            </a:extLst>
          </p:cNvPr>
          <p:cNvPicPr>
            <a:picLocks noChangeAspect="1"/>
          </p:cNvPicPr>
          <p:nvPr/>
        </p:nvPicPr>
        <p:blipFill>
          <a:blip r:embed="rId3"/>
          <a:stretch>
            <a:fillRect/>
          </a:stretch>
        </p:blipFill>
        <p:spPr>
          <a:xfrm>
            <a:off x="428203" y="819915"/>
            <a:ext cx="7749738" cy="6023660"/>
          </a:xfrm>
          <a:prstGeom prst="rect">
            <a:avLst/>
          </a:prstGeom>
        </p:spPr>
      </p:pic>
      <p:sp>
        <p:nvSpPr>
          <p:cNvPr id="2" name="Otsikko 1"/>
          <p:cNvSpPr>
            <a:spLocks noGrp="1"/>
          </p:cNvSpPr>
          <p:nvPr>
            <p:ph type="title"/>
          </p:nvPr>
        </p:nvSpPr>
        <p:spPr>
          <a:xfrm>
            <a:off x="425044" y="14425"/>
            <a:ext cx="8261756" cy="80549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Työpaikkojen kehitys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31</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AE9C265D-9391-8EF9-EDBE-FD06AE7907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0114" y="6240710"/>
            <a:ext cx="1856812" cy="480765"/>
          </a:xfrm>
          <a:prstGeom prst="rect">
            <a:avLst/>
          </a:prstGeom>
        </p:spPr>
      </p:pic>
    </p:spTree>
    <p:extLst>
      <p:ext uri="{BB962C8B-B14F-4D97-AF65-F5344CB8AC3E}">
        <p14:creationId xmlns:p14="http://schemas.microsoft.com/office/powerpoint/2010/main" val="3550047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661"/>
            <a:ext cx="8229600" cy="5400675"/>
          </a:xfrm>
        </p:spPr>
        <p:txBody>
          <a:bodyPr>
            <a:normAutofit fontScale="55000" lnSpcReduction="20000"/>
          </a:bodyPr>
          <a:lstStyle/>
          <a:p>
            <a:pPr eaLnBrk="1" hangingPunct="1">
              <a:defRPr/>
            </a:pPr>
            <a:r>
              <a:rPr lang="fi-FI" dirty="0"/>
              <a:t>Satakunnan ja sen seutukuntien taloudellista </a:t>
            </a:r>
            <a:r>
              <a:rPr lang="fi-FI" b="1" dirty="0" err="1"/>
              <a:t>resilienssiä</a:t>
            </a:r>
            <a:r>
              <a:rPr lang="fi-FI" b="1" dirty="0"/>
              <a:t> eli muutosjoustavuutta </a:t>
            </a:r>
            <a:r>
              <a:rPr lang="fi-FI" dirty="0"/>
              <a:t>on analysoitu teollisen rakenteen monipuolisuutta ja eri toimialojen työpaikkojen osuutta kuvaavilla indekseillä. Tilastot ovat ajankohdalta 31.12.2023.</a:t>
            </a:r>
          </a:p>
          <a:p>
            <a:pPr eaLnBrk="1" hangingPunct="1">
              <a:defRPr/>
            </a:pPr>
            <a:r>
              <a:rPr lang="fi-FI" dirty="0"/>
              <a:t>Satakunnan suurimmat toimialat ovat työpaikkamääriltään</a:t>
            </a:r>
            <a:r>
              <a:rPr lang="fi-FI" b="1" dirty="0"/>
              <a:t> sosiaali- ja terveysalat (19,3 %), valmistava teollisuus (osuus 19,1 %) </a:t>
            </a:r>
            <a:r>
              <a:rPr lang="fi-FI" dirty="0"/>
              <a:t>sekä </a:t>
            </a:r>
            <a:r>
              <a:rPr lang="fi-FI" b="1" dirty="0"/>
              <a:t>tukku- ja vähittäiskauppa (9,4 %). </a:t>
            </a:r>
            <a:endParaRPr lang="fi-FI" dirty="0"/>
          </a:p>
          <a:p>
            <a:pPr eaLnBrk="1" hangingPunct="1">
              <a:defRPr/>
            </a:pPr>
            <a:r>
              <a:rPr lang="fi-FI" dirty="0"/>
              <a:t>Niiden yhteenlaskettu osuus maakunnan työpaikoista on 47,9 %. </a:t>
            </a:r>
            <a:r>
              <a:rPr lang="fi-FI" b="1" dirty="0"/>
              <a:t>Teollisuus on riskialttein johtuen mm. suhdanneherkkyydestä maailmantaloudelle, mikä välittyy viennin kautta aluetalouteen. </a:t>
            </a:r>
          </a:p>
          <a:p>
            <a:pPr eaLnBrk="1" hangingPunct="1">
              <a:defRPr/>
            </a:pPr>
            <a:r>
              <a:rPr lang="fi-FI" dirty="0"/>
              <a:t>Teollisuuden osuus valtakunnalliseen keskiarvoon nähden (B-H) on 1,55, mikä tarkoittaa paitsi sen suurta osuutta, myös mahdollista aluetaloudellista riskiä. Sitä kuitenkin pienentää teollisuuden monipuolinen toimialarakenne. </a:t>
            </a:r>
          </a:p>
          <a:p>
            <a:pPr eaLnBrk="1" hangingPunct="1">
              <a:defRPr/>
            </a:pPr>
            <a:r>
              <a:rPr lang="fi-FI" dirty="0"/>
              <a:t>Satakunnan </a:t>
            </a:r>
            <a:r>
              <a:rPr lang="fi-FI" b="1" dirty="0"/>
              <a:t>teollisuuden rakenne </a:t>
            </a:r>
            <a:r>
              <a:rPr lang="fi-FI" dirty="0"/>
              <a:t>on monimuotoinen. </a:t>
            </a:r>
          </a:p>
          <a:p>
            <a:pPr lvl="1" eaLnBrk="1" hangingPunct="1">
              <a:defRPr/>
            </a:pPr>
            <a:r>
              <a:rPr lang="fi-FI" sz="2900" b="1" dirty="0"/>
              <a:t>Teknologiateollisuuden osuus (kulkuneuvojen, koneiden ja laitteiden sekä elektr.- ja sähkötuotteiden valmistus, metallituotteiden valmistus, metallien jalostus) </a:t>
            </a:r>
            <a:r>
              <a:rPr lang="fi-FI" sz="2900" dirty="0"/>
              <a:t>on korkein, 51 % valmistavan teollisuuden työpaikoista, mutta sen rakenne on monipuolinen. </a:t>
            </a:r>
          </a:p>
          <a:p>
            <a:pPr lvl="1" eaLnBrk="1" hangingPunct="1">
              <a:defRPr/>
            </a:pPr>
            <a:r>
              <a:rPr lang="fi-FI" sz="2900" b="1" dirty="0"/>
              <a:t>Metallien jalostus, metallituotteiden sekä koneiden ja laitteiden valmistus ovat selvät tukipilarit, </a:t>
            </a:r>
            <a:r>
              <a:rPr lang="fi-FI" sz="2900" dirty="0"/>
              <a:t>sillä niiden osuus on 85 % metallialojen työpaikoista. Etenkin koneiden ja laitteiden valmistuksessa on monimuotoista valmistustoimintaa.  Elintarviketeollisuuden osuus on 14 %, metsäteollisuuden 10 %, ja kemianteollisuuden 5 % valmistavan teollisuuden työpaikoista. (31.12.2023). </a:t>
            </a:r>
            <a:endParaRPr lang="fi-FI" dirty="0"/>
          </a:p>
        </p:txBody>
      </p:sp>
      <p:pic>
        <p:nvPicPr>
          <p:cNvPr id="2" name="Kuva 1" descr="Kuva, joka sisältää kohteen teksti, merkki, clipart-kuva&#10;&#10;Kuvaus luotu automaattisesti">
            <a:extLst>
              <a:ext uri="{FF2B5EF4-FFF2-40B4-BE49-F238E27FC236}">
                <a16:creationId xmlns:a16="http://schemas.microsoft.com/office/drawing/2014/main" id="{CB054A02-741F-C50D-077B-55B2321658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4" name="Otsikko 1">
            <a:extLst>
              <a:ext uri="{FF2B5EF4-FFF2-40B4-BE49-F238E27FC236}">
                <a16:creationId xmlns:a16="http://schemas.microsoft.com/office/drawing/2014/main" id="{BB542909-2BAE-5986-F319-EDA6AD4D7BFB}"/>
              </a:ext>
            </a:extLst>
          </p:cNvPr>
          <p:cNvSpPr txBox="1">
            <a:spLocks/>
          </p:cNvSpPr>
          <p:nvPr/>
        </p:nvSpPr>
        <p:spPr bwMode="auto">
          <a:xfrm>
            <a:off x="457200" y="137319"/>
            <a:ext cx="8261756" cy="80549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altLang="en-US" sz="3000" b="1" dirty="0">
                <a:solidFill>
                  <a:schemeClr val="tx2"/>
                </a:solidFill>
              </a:rPr>
              <a:t>Taloudellinen </a:t>
            </a:r>
            <a:r>
              <a:rPr lang="fi-FI" altLang="en-US" sz="3000" b="1" dirty="0" err="1">
                <a:solidFill>
                  <a:schemeClr val="tx2"/>
                </a:solidFill>
              </a:rPr>
              <a:t>resilienssi</a:t>
            </a:r>
            <a:r>
              <a:rPr lang="fi-FI" altLang="en-US" sz="3000" b="1" dirty="0">
                <a:solidFill>
                  <a:schemeClr val="tx2"/>
                </a:solidFill>
              </a:rPr>
              <a:t> eli muutosjoustavuus</a:t>
            </a:r>
            <a:endParaRPr lang="fi-FI" sz="3000" b="1" dirty="0">
              <a:solidFill>
                <a:schemeClr val="tx2"/>
              </a:solidFill>
            </a:endParaRPr>
          </a:p>
        </p:txBody>
      </p:sp>
    </p:spTree>
    <p:extLst>
      <p:ext uri="{BB962C8B-B14F-4D97-AF65-F5344CB8AC3E}">
        <p14:creationId xmlns:p14="http://schemas.microsoft.com/office/powerpoint/2010/main" val="2342016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FB1DBF4-7A66-CD68-16EE-BCCC0A6308D7}"/>
              </a:ext>
            </a:extLst>
          </p:cNvPr>
          <p:cNvPicPr>
            <a:picLocks noChangeAspect="1"/>
          </p:cNvPicPr>
          <p:nvPr/>
        </p:nvPicPr>
        <p:blipFill>
          <a:blip r:embed="rId2"/>
          <a:stretch>
            <a:fillRect/>
          </a:stretch>
        </p:blipFill>
        <p:spPr>
          <a:xfrm>
            <a:off x="142607" y="0"/>
            <a:ext cx="4849292" cy="6858000"/>
          </a:xfrm>
          <a:prstGeom prst="rect">
            <a:avLst/>
          </a:prstGeom>
        </p:spPr>
      </p:pic>
      <p:sp>
        <p:nvSpPr>
          <p:cNvPr id="4" name="TextBox 3"/>
          <p:cNvSpPr txBox="1"/>
          <p:nvPr/>
        </p:nvSpPr>
        <p:spPr>
          <a:xfrm>
            <a:off x="4557117" y="687745"/>
            <a:ext cx="4604787" cy="2862322"/>
          </a:xfrm>
          <a:prstGeom prst="rect">
            <a:avLst/>
          </a:prstGeom>
          <a:noFill/>
        </p:spPr>
        <p:txBody>
          <a:bodyPr wrap="none" rtlCol="0">
            <a:spAutoFit/>
          </a:bodyPr>
          <a:lstStyle/>
          <a:p>
            <a:r>
              <a:rPr lang="fi-FI" b="1" dirty="0"/>
              <a:t>Vihreällä monipuolisimman teollisuuden</a:t>
            </a:r>
          </a:p>
          <a:p>
            <a:r>
              <a:rPr lang="fi-FI" b="1" dirty="0"/>
              <a:t>rakenteen (TOL C) seutukunnat,</a:t>
            </a:r>
          </a:p>
          <a:p>
            <a:r>
              <a:rPr lang="fi-FI" b="1" dirty="0"/>
              <a:t>punaisella heikoimmat (v. 2023),</a:t>
            </a:r>
          </a:p>
          <a:p>
            <a:r>
              <a:rPr lang="fi-FI" dirty="0"/>
              <a:t>Porin seutukunta sijalla 12, </a:t>
            </a:r>
          </a:p>
          <a:p>
            <a:r>
              <a:rPr lang="en-US" dirty="0" err="1"/>
              <a:t>Pohjois</a:t>
            </a:r>
            <a:r>
              <a:rPr lang="en-US" dirty="0"/>
              <a:t>-Satakunta </a:t>
            </a:r>
            <a:r>
              <a:rPr lang="en-US" dirty="0" err="1"/>
              <a:t>sijalla</a:t>
            </a:r>
            <a:r>
              <a:rPr lang="en-US" dirty="0"/>
              <a:t> 14 ja</a:t>
            </a:r>
          </a:p>
          <a:p>
            <a:r>
              <a:rPr lang="fi-FI" dirty="0"/>
              <a:t>Rauman seutukunta sijalla 17</a:t>
            </a:r>
            <a:endParaRPr lang="en-US" dirty="0"/>
          </a:p>
          <a:p>
            <a:r>
              <a:rPr lang="en-US" dirty="0"/>
              <a:t>69 </a:t>
            </a:r>
            <a:r>
              <a:rPr lang="en-US" dirty="0" err="1"/>
              <a:t>seutukunnan</a:t>
            </a:r>
            <a:r>
              <a:rPr lang="en-US" dirty="0"/>
              <a:t> </a:t>
            </a:r>
            <a:r>
              <a:rPr lang="en-US" dirty="0" err="1"/>
              <a:t>joukossa</a:t>
            </a:r>
            <a:r>
              <a:rPr lang="en-US" dirty="0"/>
              <a:t>.</a:t>
            </a:r>
          </a:p>
          <a:p>
            <a:endParaRPr lang="en-US" dirty="0"/>
          </a:p>
          <a:p>
            <a:r>
              <a:rPr lang="en-US" dirty="0" err="1"/>
              <a:t>Maakunnittain</a:t>
            </a:r>
            <a:r>
              <a:rPr lang="en-US" dirty="0"/>
              <a:t> Satakunta on </a:t>
            </a:r>
            <a:r>
              <a:rPr lang="en-US" dirty="0" err="1"/>
              <a:t>sijalla</a:t>
            </a:r>
            <a:r>
              <a:rPr lang="en-US" dirty="0"/>
              <a:t> 5 </a:t>
            </a:r>
          </a:p>
          <a:p>
            <a:r>
              <a:rPr lang="en-US" dirty="0"/>
              <a:t>19 </a:t>
            </a:r>
            <a:r>
              <a:rPr lang="en-US" dirty="0" err="1"/>
              <a:t>maakunnan</a:t>
            </a:r>
            <a:r>
              <a:rPr lang="en-US" dirty="0"/>
              <a:t> </a:t>
            </a:r>
            <a:r>
              <a:rPr lang="en-US" dirty="0" err="1"/>
              <a:t>joukossa</a:t>
            </a:r>
            <a:r>
              <a:rPr lang="en-US" dirty="0"/>
              <a:t>.</a:t>
            </a:r>
            <a:endParaRPr lang="fi-FI" dirty="0"/>
          </a:p>
        </p:txBody>
      </p:sp>
      <p:sp>
        <p:nvSpPr>
          <p:cNvPr id="8" name="Right Arrow 7"/>
          <p:cNvSpPr/>
          <p:nvPr/>
        </p:nvSpPr>
        <p:spPr>
          <a:xfrm>
            <a:off x="4572372" y="3645064"/>
            <a:ext cx="835978" cy="360000"/>
          </a:xfrm>
          <a:prstGeom prst="rightArrow">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 name="Rectangle 1"/>
          <p:cNvSpPr/>
          <p:nvPr/>
        </p:nvSpPr>
        <p:spPr>
          <a:xfrm>
            <a:off x="4536901" y="4005064"/>
            <a:ext cx="4557658" cy="646331"/>
          </a:xfrm>
          <a:prstGeom prst="rect">
            <a:avLst/>
          </a:prstGeom>
        </p:spPr>
        <p:txBody>
          <a:bodyPr wrap="none">
            <a:spAutoFit/>
          </a:bodyPr>
          <a:lstStyle/>
          <a:p>
            <a:r>
              <a:rPr lang="fi-FI" b="1" u="sng" dirty="0">
                <a:solidFill>
                  <a:srgbClr val="002060"/>
                </a:solidFill>
              </a:rPr>
              <a:t>Satakunnan resilienssi on melko vahva!</a:t>
            </a:r>
          </a:p>
          <a:p>
            <a:endParaRPr lang="fi-FI" b="1" u="sng" dirty="0">
              <a:solidFill>
                <a:srgbClr val="002060"/>
              </a:solidFill>
            </a:endParaRPr>
          </a:p>
        </p:txBody>
      </p:sp>
      <p:pic>
        <p:nvPicPr>
          <p:cNvPr id="7" name="Kuva 6" descr="Kuva, joka sisältää kohteen teksti, merkki, clipart-kuva&#10;&#10;Kuvaus luotu automaattisesti">
            <a:extLst>
              <a:ext uri="{FF2B5EF4-FFF2-40B4-BE49-F238E27FC236}">
                <a16:creationId xmlns:a16="http://schemas.microsoft.com/office/drawing/2014/main" id="{E09F36E0-CBF1-3F8B-1BA1-9BF9F8C5F3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6363" y="6216651"/>
            <a:ext cx="1856812" cy="480765"/>
          </a:xfrm>
          <a:prstGeom prst="rect">
            <a:avLst/>
          </a:prstGeom>
        </p:spPr>
      </p:pic>
    </p:spTree>
    <p:extLst>
      <p:ext uri="{BB962C8B-B14F-4D97-AF65-F5344CB8AC3E}">
        <p14:creationId xmlns:p14="http://schemas.microsoft.com/office/powerpoint/2010/main" val="923398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300" name="TextBox 4"/>
          <p:cNvSpPr txBox="1">
            <a:spLocks noChangeArrowheads="1"/>
          </p:cNvSpPr>
          <p:nvPr/>
        </p:nvSpPr>
        <p:spPr bwMode="auto">
          <a:xfrm>
            <a:off x="0" y="824746"/>
            <a:ext cx="4248949"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en-US" sz="1800" dirty="0">
                <a:solidFill>
                  <a:srgbClr val="000000"/>
                </a:solidFill>
                <a:latin typeface="Arial" panose="020B0604020202020204" pitchFamily="34" charset="0"/>
                <a:cs typeface="Arial" panose="020B0604020202020204" pitchFamily="34" charset="0"/>
              </a:rPr>
              <a:t>B-H (</a:t>
            </a:r>
            <a:r>
              <a:rPr lang="fi-FI" altLang="en-US" sz="1800" dirty="0" err="1">
                <a:solidFill>
                  <a:srgbClr val="000000"/>
                </a:solidFill>
                <a:latin typeface="Arial" panose="020B0604020202020204" pitchFamily="34" charset="0"/>
                <a:cs typeface="Arial" panose="020B0604020202020204" pitchFamily="34" charset="0"/>
              </a:rPr>
              <a:t>Balassa-Hoover</a:t>
            </a:r>
            <a:r>
              <a:rPr lang="fi-FI" altLang="en-US" sz="1800" dirty="0">
                <a:solidFill>
                  <a:srgbClr val="000000"/>
                </a:solidFill>
                <a:latin typeface="Arial" panose="020B0604020202020204" pitchFamily="34" charset="0"/>
                <a:cs typeface="Arial" panose="020B0604020202020204" pitchFamily="34" charset="0"/>
              </a:rPr>
              <a:t>) kertoo alueen </a:t>
            </a:r>
          </a:p>
          <a:p>
            <a:pPr eaLnBrk="1" hangingPunct="1">
              <a:spcBef>
                <a:spcPct val="0"/>
              </a:spcBef>
              <a:buFontTx/>
              <a:buNone/>
            </a:pPr>
            <a:r>
              <a:rPr lang="fi-FI" altLang="en-US" sz="1800" dirty="0">
                <a:solidFill>
                  <a:srgbClr val="000000"/>
                </a:solidFill>
                <a:latin typeface="Arial" panose="020B0604020202020204" pitchFamily="34" charset="0"/>
                <a:cs typeface="Arial" panose="020B0604020202020204" pitchFamily="34" charset="0"/>
              </a:rPr>
              <a:t>työpaikkojen osuuden verrattuna maan keskiarvoon, esim. B-H 2,00 tarkoittaa </a:t>
            </a:r>
          </a:p>
          <a:p>
            <a:pPr eaLnBrk="1" hangingPunct="1">
              <a:spcBef>
                <a:spcPct val="0"/>
              </a:spcBef>
              <a:buFontTx/>
              <a:buNone/>
            </a:pPr>
            <a:r>
              <a:rPr lang="fi-FI" altLang="en-US" sz="1800" dirty="0">
                <a:solidFill>
                  <a:srgbClr val="000000"/>
                </a:solidFill>
                <a:latin typeface="Arial" panose="020B0604020202020204" pitchFamily="34" charset="0"/>
                <a:cs typeface="Arial" panose="020B0604020202020204" pitchFamily="34" charset="0"/>
              </a:rPr>
              <a:t>kaksinkertaista osuutta.</a:t>
            </a:r>
          </a:p>
          <a:p>
            <a:pPr eaLnBrk="1" hangingPunct="1">
              <a:spcBef>
                <a:spcPct val="0"/>
              </a:spcBef>
              <a:buFontTx/>
              <a:buNone/>
            </a:pPr>
            <a:endParaRPr lang="fi-FI" altLang="en-US" sz="1800" dirty="0">
              <a:solidFill>
                <a:srgbClr val="000000"/>
              </a:solidFill>
              <a:latin typeface="Arial" panose="020B0604020202020204" pitchFamily="34" charset="0"/>
            </a:endParaRPr>
          </a:p>
          <a:p>
            <a:pPr eaLnBrk="1" hangingPunct="1">
              <a:spcBef>
                <a:spcPct val="0"/>
              </a:spcBef>
              <a:buFontTx/>
              <a:buNone/>
            </a:pPr>
            <a:r>
              <a:rPr lang="fi-FI" altLang="en-US" sz="1800" dirty="0">
                <a:solidFill>
                  <a:srgbClr val="000000"/>
                </a:solidFill>
                <a:latin typeface="Arial" panose="020B0604020202020204" pitchFamily="34" charset="0"/>
                <a:ea typeface="+mn-ea"/>
                <a:cs typeface="Arial" panose="020B0604020202020204" pitchFamily="34" charset="0"/>
              </a:rPr>
              <a:t>Seutukuntien toimialat, joissa on suurimmat erot maan keskiarvoon (B-H &gt;1,1), ja jotka ovat samalla merkittäviä työllistäjiä (osuus </a:t>
            </a:r>
            <a:r>
              <a:rPr lang="fi-FI" altLang="en-US" sz="1800" dirty="0">
                <a:solidFill>
                  <a:srgbClr val="000000"/>
                </a:solidFill>
                <a:latin typeface="Arial" panose="020B0604020202020204" pitchFamily="34" charset="0"/>
              </a:rPr>
              <a:t>vähintään</a:t>
            </a:r>
            <a:r>
              <a:rPr lang="fi-FI" altLang="en-US" sz="1800" dirty="0">
                <a:solidFill>
                  <a:srgbClr val="000000"/>
                </a:solidFill>
                <a:latin typeface="Arial" panose="020B0604020202020204" pitchFamily="34" charset="0"/>
                <a:ea typeface="+mn-ea"/>
                <a:cs typeface="Arial" panose="020B0604020202020204" pitchFamily="34" charset="0"/>
              </a:rPr>
              <a:t> 1 % alueen työpaikoista), 31.12.2023.</a:t>
            </a:r>
            <a:endParaRPr lang="fi-FI" altLang="en-US" sz="1800" dirty="0">
              <a:solidFill>
                <a:srgbClr val="000000"/>
              </a:solidFill>
              <a:latin typeface="Arial" panose="020B0604020202020204" pitchFamily="34" charset="0"/>
              <a:cs typeface="Arial" panose="020B0604020202020204" pitchFamily="34" charset="0"/>
            </a:endParaRPr>
          </a:p>
          <a:p>
            <a:pPr eaLnBrk="1" hangingPunct="1">
              <a:spcBef>
                <a:spcPct val="0"/>
              </a:spcBef>
              <a:buFontTx/>
              <a:buNone/>
            </a:pPr>
            <a:endParaRPr lang="fi-FI" altLang="en-US" sz="1800" dirty="0">
              <a:solidFill>
                <a:srgbClr val="000000"/>
              </a:solidFill>
              <a:latin typeface="Arial" panose="020B0604020202020204" pitchFamily="34" charset="0"/>
            </a:endParaRPr>
          </a:p>
          <a:p>
            <a:pPr eaLnBrk="1" hangingPunct="1">
              <a:spcBef>
                <a:spcPct val="0"/>
              </a:spcBef>
              <a:buFontTx/>
              <a:buNone/>
            </a:pPr>
            <a:r>
              <a:rPr lang="fi-FI" altLang="en-US" sz="1800" dirty="0">
                <a:solidFill>
                  <a:srgbClr val="000000"/>
                </a:solidFill>
                <a:latin typeface="Arial" panose="020B0604020202020204" pitchFamily="34" charset="0"/>
              </a:rPr>
              <a:t>Analyysillä voidaan löytää tärkeät toimialat, joiden osuus ja t</a:t>
            </a:r>
            <a:r>
              <a:rPr lang="fi-FI" altLang="en-US" sz="1800" dirty="0">
                <a:solidFill>
                  <a:srgbClr val="000000"/>
                </a:solidFill>
                <a:latin typeface="Arial" panose="020B0604020202020204" pitchFamily="34" charset="0"/>
                <a:cs typeface="Arial" panose="020B0604020202020204" pitchFamily="34" charset="0"/>
              </a:rPr>
              <a:t>yöpaikkamäärä ovat korkeat, mutta </a:t>
            </a:r>
            <a:r>
              <a:rPr lang="fi-FI" altLang="en-US" sz="1800" dirty="0">
                <a:solidFill>
                  <a:srgbClr val="000000"/>
                </a:solidFill>
                <a:latin typeface="Arial" panose="020B0604020202020204" pitchFamily="34" charset="0"/>
              </a:rPr>
              <a:t>r</a:t>
            </a:r>
            <a:r>
              <a:rPr lang="fi-FI" altLang="en-US" sz="1800" dirty="0">
                <a:solidFill>
                  <a:srgbClr val="000000"/>
                </a:solidFill>
                <a:latin typeface="Arial" panose="020B0604020202020204" pitchFamily="34" charset="0"/>
                <a:cs typeface="Arial" panose="020B0604020202020204" pitchFamily="34" charset="0"/>
              </a:rPr>
              <a:t>iski maailmantalouden vaihteluille esim. suuren vientiosuuden vuoksi on kohonnut. Se </a:t>
            </a:r>
            <a:r>
              <a:rPr lang="fi-FI" altLang="en-US" sz="1800" dirty="0">
                <a:solidFill>
                  <a:srgbClr val="000000"/>
                </a:solidFill>
                <a:latin typeface="Arial" panose="020B0604020202020204" pitchFamily="34" charset="0"/>
              </a:rPr>
              <a:t>heikentää mahdollisesti alan </a:t>
            </a:r>
            <a:r>
              <a:rPr lang="fi-FI" altLang="en-US" sz="1800" dirty="0" err="1">
                <a:solidFill>
                  <a:srgbClr val="000000"/>
                </a:solidFill>
                <a:latin typeface="Arial" panose="020B0604020202020204" pitchFamily="34" charset="0"/>
              </a:rPr>
              <a:t>resilienssiä</a:t>
            </a:r>
            <a:r>
              <a:rPr lang="fi-FI" altLang="en-US" sz="1800" dirty="0">
                <a:solidFill>
                  <a:srgbClr val="000000"/>
                </a:solidFill>
                <a:latin typeface="Arial" panose="020B0604020202020204" pitchFamily="34" charset="0"/>
              </a:rPr>
              <a:t>, esim. jos tärkeä toimija joutuu vaikeuksiin.</a:t>
            </a:r>
            <a:endParaRPr lang="en-US" altLang="en-US" sz="1800" dirty="0">
              <a:solidFill>
                <a:srgbClr val="000000"/>
              </a:solidFill>
              <a:latin typeface="Arial" panose="020B0604020202020204" pitchFamily="34" charset="0"/>
              <a:cs typeface="Arial" panose="020B0604020202020204" pitchFamily="34" charset="0"/>
            </a:endParaRPr>
          </a:p>
        </p:txBody>
      </p:sp>
      <p:pic>
        <p:nvPicPr>
          <p:cNvPr id="3" name="Kuva 2" descr="Kuva, joka sisältää kohteen teksti, merkki, clipart-kuva&#10;&#10;Kuvaus luotu automaattisesti">
            <a:extLst>
              <a:ext uri="{FF2B5EF4-FFF2-40B4-BE49-F238E27FC236}">
                <a16:creationId xmlns:a16="http://schemas.microsoft.com/office/drawing/2014/main" id="{436B4164-9D63-F7A5-48D3-1C0E4E369E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4" name="Otsikko 1">
            <a:extLst>
              <a:ext uri="{FF2B5EF4-FFF2-40B4-BE49-F238E27FC236}">
                <a16:creationId xmlns:a16="http://schemas.microsoft.com/office/drawing/2014/main" id="{5B7F1842-6B49-9E82-E6D4-887770EFFB22}"/>
              </a:ext>
            </a:extLst>
          </p:cNvPr>
          <p:cNvSpPr txBox="1">
            <a:spLocks/>
          </p:cNvSpPr>
          <p:nvPr/>
        </p:nvSpPr>
        <p:spPr bwMode="auto">
          <a:xfrm>
            <a:off x="107504" y="136525"/>
            <a:ext cx="4032448" cy="556171"/>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altLang="en-US" sz="3000" b="1" dirty="0">
                <a:solidFill>
                  <a:schemeClr val="tx2"/>
                </a:solidFill>
              </a:rPr>
              <a:t>B-H-analyysi </a:t>
            </a:r>
            <a:endParaRPr lang="fi-FI" sz="3000" b="1" dirty="0">
              <a:solidFill>
                <a:schemeClr val="tx2"/>
              </a:solidFill>
            </a:endParaRPr>
          </a:p>
        </p:txBody>
      </p:sp>
      <p:pic>
        <p:nvPicPr>
          <p:cNvPr id="6" name="Picture 5">
            <a:extLst>
              <a:ext uri="{FF2B5EF4-FFF2-40B4-BE49-F238E27FC236}">
                <a16:creationId xmlns:a16="http://schemas.microsoft.com/office/drawing/2014/main" id="{4FEEF64F-7008-3D1D-E802-A79575A822A8}"/>
              </a:ext>
            </a:extLst>
          </p:cNvPr>
          <p:cNvPicPr>
            <a:picLocks noChangeAspect="1"/>
          </p:cNvPicPr>
          <p:nvPr/>
        </p:nvPicPr>
        <p:blipFill>
          <a:blip r:embed="rId3"/>
          <a:stretch>
            <a:fillRect/>
          </a:stretch>
        </p:blipFill>
        <p:spPr>
          <a:xfrm>
            <a:off x="4386677" y="0"/>
            <a:ext cx="4433795" cy="2163155"/>
          </a:xfrm>
          <a:prstGeom prst="rect">
            <a:avLst/>
          </a:prstGeom>
        </p:spPr>
      </p:pic>
      <p:pic>
        <p:nvPicPr>
          <p:cNvPr id="7" name="Picture 6">
            <a:extLst>
              <a:ext uri="{FF2B5EF4-FFF2-40B4-BE49-F238E27FC236}">
                <a16:creationId xmlns:a16="http://schemas.microsoft.com/office/drawing/2014/main" id="{0F8A8154-E134-7883-D040-13A8C38F4574}"/>
              </a:ext>
            </a:extLst>
          </p:cNvPr>
          <p:cNvPicPr>
            <a:picLocks noChangeAspect="1"/>
          </p:cNvPicPr>
          <p:nvPr/>
        </p:nvPicPr>
        <p:blipFill>
          <a:blip r:embed="rId4"/>
          <a:stretch>
            <a:fillRect/>
          </a:stretch>
        </p:blipFill>
        <p:spPr>
          <a:xfrm>
            <a:off x="4381691" y="2184698"/>
            <a:ext cx="4433795" cy="2258990"/>
          </a:xfrm>
          <a:prstGeom prst="rect">
            <a:avLst/>
          </a:prstGeom>
        </p:spPr>
      </p:pic>
      <p:pic>
        <p:nvPicPr>
          <p:cNvPr id="10" name="Picture 9">
            <a:extLst>
              <a:ext uri="{FF2B5EF4-FFF2-40B4-BE49-F238E27FC236}">
                <a16:creationId xmlns:a16="http://schemas.microsoft.com/office/drawing/2014/main" id="{F7F11B95-C4BF-5CDF-A137-3F6C00281FA9}"/>
              </a:ext>
            </a:extLst>
          </p:cNvPr>
          <p:cNvPicPr>
            <a:picLocks noChangeAspect="1"/>
          </p:cNvPicPr>
          <p:nvPr/>
        </p:nvPicPr>
        <p:blipFill>
          <a:blip r:embed="rId5"/>
          <a:stretch>
            <a:fillRect/>
          </a:stretch>
        </p:blipFill>
        <p:spPr>
          <a:xfrm>
            <a:off x="4374027" y="4482346"/>
            <a:ext cx="4441460" cy="2325447"/>
          </a:xfrm>
          <a:prstGeom prst="rect">
            <a:avLst/>
          </a:prstGeom>
        </p:spPr>
      </p:pic>
    </p:spTree>
    <p:extLst>
      <p:ext uri="{BB962C8B-B14F-4D97-AF65-F5344CB8AC3E}">
        <p14:creationId xmlns:p14="http://schemas.microsoft.com/office/powerpoint/2010/main" val="4239750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Otsikko 1"/>
          <p:cNvSpPr>
            <a:spLocks noGrp="1"/>
          </p:cNvSpPr>
          <p:nvPr>
            <p:ph type="title"/>
          </p:nvPr>
        </p:nvSpPr>
        <p:spPr>
          <a:xfrm>
            <a:off x="162335" y="27790"/>
            <a:ext cx="7816850" cy="706437"/>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fi-FI" altLang="en-US" sz="2400" b="1" dirty="0">
                <a:solidFill>
                  <a:schemeClr val="tx2"/>
                </a:solidFill>
              </a:rPr>
              <a:t>Teollisuuden erikoistuminen, B-H Satakunta</a:t>
            </a:r>
          </a:p>
        </p:txBody>
      </p:sp>
      <p:grpSp>
        <p:nvGrpSpPr>
          <p:cNvPr id="4" name="Ryhmä 3">
            <a:extLst>
              <a:ext uri="{FF2B5EF4-FFF2-40B4-BE49-F238E27FC236}">
                <a16:creationId xmlns:a16="http://schemas.microsoft.com/office/drawing/2014/main" id="{1599CB6C-3115-1768-BE7A-D9A0EE55152F}"/>
              </a:ext>
            </a:extLst>
          </p:cNvPr>
          <p:cNvGrpSpPr/>
          <p:nvPr/>
        </p:nvGrpSpPr>
        <p:grpSpPr>
          <a:xfrm>
            <a:off x="7878186" y="1295819"/>
            <a:ext cx="514069" cy="4787638"/>
            <a:chOff x="7853508" y="1172742"/>
            <a:chExt cx="514069" cy="4787638"/>
          </a:xfrm>
        </p:grpSpPr>
        <p:sp>
          <p:nvSpPr>
            <p:cNvPr id="9" name="Nuoli oikealle 8"/>
            <p:cNvSpPr/>
            <p:nvPr/>
          </p:nvSpPr>
          <p:spPr>
            <a:xfrm flipH="1">
              <a:off x="7864079" y="3472659"/>
              <a:ext cx="500062"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0" name="Nuoli oikealle 9"/>
            <p:cNvSpPr/>
            <p:nvPr/>
          </p:nvSpPr>
          <p:spPr>
            <a:xfrm flipH="1">
              <a:off x="7860686" y="3828431"/>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1" name="Nuoli oikealle 10"/>
            <p:cNvSpPr/>
            <p:nvPr/>
          </p:nvSpPr>
          <p:spPr>
            <a:xfrm flipH="1">
              <a:off x="7865862" y="4602133"/>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2" name="Nuoli oikealle 11"/>
            <p:cNvSpPr/>
            <p:nvPr/>
          </p:nvSpPr>
          <p:spPr>
            <a:xfrm flipH="1">
              <a:off x="7853508" y="1750242"/>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3" name="Nuoli oikealle 11"/>
            <p:cNvSpPr/>
            <p:nvPr/>
          </p:nvSpPr>
          <p:spPr>
            <a:xfrm flipH="1">
              <a:off x="7867514" y="2493310"/>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4" name="Nuoli oikealle 2"/>
            <p:cNvSpPr/>
            <p:nvPr/>
          </p:nvSpPr>
          <p:spPr>
            <a:xfrm flipH="1">
              <a:off x="7867514" y="5195076"/>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5" name="Nuoli oikealle 11"/>
            <p:cNvSpPr/>
            <p:nvPr/>
          </p:nvSpPr>
          <p:spPr>
            <a:xfrm flipH="1">
              <a:off x="7853508" y="1172742"/>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6" name="Nuoli oikealle 2"/>
            <p:cNvSpPr/>
            <p:nvPr/>
          </p:nvSpPr>
          <p:spPr>
            <a:xfrm flipH="1">
              <a:off x="7867514" y="4961652"/>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7" name="Nuoli oikealle 2"/>
            <p:cNvSpPr/>
            <p:nvPr/>
          </p:nvSpPr>
          <p:spPr>
            <a:xfrm flipH="1">
              <a:off x="7860687" y="5744480"/>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8" name="Nuoli oikealle 9"/>
            <p:cNvSpPr/>
            <p:nvPr/>
          </p:nvSpPr>
          <p:spPr>
            <a:xfrm flipH="1">
              <a:off x="7867514" y="4033434"/>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grpSp>
      <p:sp>
        <p:nvSpPr>
          <p:cNvPr id="53253" name="TextBox 7"/>
          <p:cNvSpPr txBox="1">
            <a:spLocks noChangeArrowheads="1"/>
          </p:cNvSpPr>
          <p:nvPr/>
        </p:nvSpPr>
        <p:spPr bwMode="auto">
          <a:xfrm>
            <a:off x="143657" y="6107815"/>
            <a:ext cx="7574509" cy="584775"/>
          </a:xfrm>
          <a:prstGeom prst="rect">
            <a:avLst/>
          </a:prstGeom>
          <a:solidFill>
            <a:schemeClr val="bg1"/>
          </a:solid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en-US" sz="1600" dirty="0">
                <a:solidFill>
                  <a:srgbClr val="000000"/>
                </a:solidFill>
                <a:latin typeface="Arial" panose="020B0604020202020204" pitchFamily="34" charset="0"/>
                <a:cs typeface="Arial" panose="020B0604020202020204" pitchFamily="34" charset="0"/>
              </a:rPr>
              <a:t>B-H (</a:t>
            </a:r>
            <a:r>
              <a:rPr lang="fi-FI" altLang="en-US" sz="1600" dirty="0" err="1">
                <a:solidFill>
                  <a:srgbClr val="000000"/>
                </a:solidFill>
                <a:latin typeface="Arial" panose="020B0604020202020204" pitchFamily="34" charset="0"/>
                <a:cs typeface="Arial" panose="020B0604020202020204" pitchFamily="34" charset="0"/>
              </a:rPr>
              <a:t>Balassa-Hoover</a:t>
            </a:r>
            <a:r>
              <a:rPr lang="fi-FI" altLang="en-US" sz="1600" dirty="0">
                <a:solidFill>
                  <a:srgbClr val="000000"/>
                </a:solidFill>
                <a:latin typeface="Arial" panose="020B0604020202020204" pitchFamily="34" charset="0"/>
                <a:cs typeface="Arial" panose="020B0604020202020204" pitchFamily="34" charset="0"/>
              </a:rPr>
              <a:t>) kertoo Satakunnan osuuden verrattuna koko maan lukuun,</a:t>
            </a:r>
          </a:p>
          <a:p>
            <a:pPr eaLnBrk="1" hangingPunct="1">
              <a:spcBef>
                <a:spcPct val="0"/>
              </a:spcBef>
              <a:buFontTx/>
              <a:buNone/>
            </a:pPr>
            <a:r>
              <a:rPr lang="fi-FI" altLang="en-US" sz="1600" dirty="0">
                <a:solidFill>
                  <a:srgbClr val="000000"/>
                </a:solidFill>
                <a:latin typeface="Arial" panose="020B0604020202020204" pitchFamily="34" charset="0"/>
              </a:rPr>
              <a:t>punaiset nuolet osoittavat Satakunnan erikoistumisalat, joissa B-H&gt;1,3</a:t>
            </a:r>
            <a:endParaRPr lang="en-US" altLang="en-US" sz="1600" dirty="0">
              <a:solidFill>
                <a:srgbClr val="000000"/>
              </a:solidFill>
              <a:latin typeface="Arial" panose="020B0604020202020204" pitchFamily="34" charset="0"/>
              <a:cs typeface="Arial" panose="020B0604020202020204" pitchFamily="34" charset="0"/>
            </a:endParaRPr>
          </a:p>
        </p:txBody>
      </p:sp>
      <p:pic>
        <p:nvPicPr>
          <p:cNvPr id="2" name="Kuva 1" descr="Kuva, joka sisältää kohteen teksti, merkki, clipart-kuva&#10;&#10;Kuvaus luotu automaattisesti">
            <a:extLst>
              <a:ext uri="{FF2B5EF4-FFF2-40B4-BE49-F238E27FC236}">
                <a16:creationId xmlns:a16="http://schemas.microsoft.com/office/drawing/2014/main" id="{3ACB4AA8-2B16-F0EA-EDD9-A4BBAB586F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3531" y="6361832"/>
            <a:ext cx="1856812" cy="480765"/>
          </a:xfrm>
          <a:prstGeom prst="rect">
            <a:avLst/>
          </a:prstGeom>
        </p:spPr>
      </p:pic>
      <p:pic>
        <p:nvPicPr>
          <p:cNvPr id="5" name="Picture 4">
            <a:extLst>
              <a:ext uri="{FF2B5EF4-FFF2-40B4-BE49-F238E27FC236}">
                <a16:creationId xmlns:a16="http://schemas.microsoft.com/office/drawing/2014/main" id="{20A27530-4667-F5FF-7CE3-3E1839750CDF}"/>
              </a:ext>
            </a:extLst>
          </p:cNvPr>
          <p:cNvPicPr>
            <a:picLocks noChangeAspect="1"/>
          </p:cNvPicPr>
          <p:nvPr/>
        </p:nvPicPr>
        <p:blipFill>
          <a:blip r:embed="rId4"/>
          <a:stretch>
            <a:fillRect/>
          </a:stretch>
        </p:blipFill>
        <p:spPr>
          <a:xfrm>
            <a:off x="279810" y="734227"/>
            <a:ext cx="7581900" cy="5353050"/>
          </a:xfrm>
          <a:prstGeom prst="rect">
            <a:avLst/>
          </a:prstGeom>
        </p:spPr>
      </p:pic>
      <p:sp>
        <p:nvSpPr>
          <p:cNvPr id="6" name="Nuoli oikealle 2">
            <a:extLst>
              <a:ext uri="{FF2B5EF4-FFF2-40B4-BE49-F238E27FC236}">
                <a16:creationId xmlns:a16="http://schemas.microsoft.com/office/drawing/2014/main" id="{6636B9B4-C2D0-141B-33DF-44FF9BCD9307}"/>
              </a:ext>
            </a:extLst>
          </p:cNvPr>
          <p:cNvSpPr/>
          <p:nvPr/>
        </p:nvSpPr>
        <p:spPr>
          <a:xfrm flipH="1">
            <a:off x="7892493" y="5506757"/>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7" name="Nuoli oikealle 2">
            <a:extLst>
              <a:ext uri="{FF2B5EF4-FFF2-40B4-BE49-F238E27FC236}">
                <a16:creationId xmlns:a16="http://schemas.microsoft.com/office/drawing/2014/main" id="{5F689625-7314-1EA2-24ED-275203C41EE6}"/>
              </a:ext>
            </a:extLst>
          </p:cNvPr>
          <p:cNvSpPr/>
          <p:nvPr/>
        </p:nvSpPr>
        <p:spPr>
          <a:xfrm flipH="1">
            <a:off x="7899433" y="5689475"/>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Tree>
    <p:extLst>
      <p:ext uri="{BB962C8B-B14F-4D97-AF65-F5344CB8AC3E}">
        <p14:creationId xmlns:p14="http://schemas.microsoft.com/office/powerpoint/2010/main" val="4133825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BE8652-19F2-4D95-B2EF-48C31A6706AC}"/>
              </a:ext>
            </a:extLst>
          </p:cNvPr>
          <p:cNvSpPr txBox="1"/>
          <p:nvPr/>
        </p:nvSpPr>
        <p:spPr>
          <a:xfrm>
            <a:off x="323528" y="3586156"/>
            <a:ext cx="4176464" cy="2862322"/>
          </a:xfrm>
          <a:prstGeom prst="rect">
            <a:avLst/>
          </a:prstGeom>
          <a:noFill/>
        </p:spPr>
        <p:txBody>
          <a:bodyPr wrap="square" rtlCol="0">
            <a:spAutoFit/>
          </a:bodyPr>
          <a:lstStyle/>
          <a:p>
            <a:pPr marL="285750" indent="-285750">
              <a:buFont typeface="Arial" panose="020B0604020202020204" pitchFamily="34" charset="0"/>
              <a:buChar char="•"/>
            </a:pPr>
            <a:r>
              <a:rPr lang="fi-FI" sz="1500" dirty="0">
                <a:latin typeface="+mn-lt"/>
                <a:cs typeface="+mn-cs"/>
              </a:rPr>
              <a:t>Seutukunnittain talous kasvoi v. 2023 reaalisesti nopeimmin Rauman seutukunnassa, 21,4 %, energiantuotannon (OL3) rajun nousun ansiosta. Myös metsäteollisuus kasvoi ripeästi. Teknologiateollisuus supistui selvästi. Porin seutukunnassa nousu jäi 1,2 %:iin. Kasvua kirjattiin mm. metallien jalostuksessa, </a:t>
            </a:r>
            <a:r>
              <a:rPr lang="fi-FI" sz="1500" dirty="0" err="1">
                <a:latin typeface="+mn-lt"/>
                <a:cs typeface="+mn-cs"/>
              </a:rPr>
              <a:t>SOTEssa</a:t>
            </a:r>
            <a:r>
              <a:rPr lang="fi-FI" sz="1500" dirty="0">
                <a:latin typeface="+mn-lt"/>
                <a:cs typeface="+mn-cs"/>
              </a:rPr>
              <a:t> ja koulutuksessa. Pohjois-Satakunnassa talous supistui 6,0 %. Alkutuotanto hiipui hieman. Teollisuudessa mm. elintarvikkeiden valmistus vaimeni, mutta teknologiateollisuus kasvoi vankasti. Palveluiden arvonlisäys aleni selvästi.</a:t>
            </a:r>
            <a:endParaRPr lang="fi-FI" sz="1400" dirty="0">
              <a:latin typeface="+mn-lt"/>
              <a:cs typeface="+mn-cs"/>
            </a:endParaRPr>
          </a:p>
        </p:txBody>
      </p:sp>
      <p:sp>
        <p:nvSpPr>
          <p:cNvPr id="2" name="Otsikko 1"/>
          <p:cNvSpPr>
            <a:spLocks noGrp="1"/>
          </p:cNvSpPr>
          <p:nvPr>
            <p:ph type="ctrTitle"/>
          </p:nvPr>
        </p:nvSpPr>
        <p:spPr>
          <a:xfrm>
            <a:off x="178061" y="115889"/>
            <a:ext cx="8787880" cy="648816"/>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Aluetalous</a:t>
            </a:r>
            <a:endParaRPr lang="fi-FI" dirty="0"/>
          </a:p>
        </p:txBody>
      </p:sp>
      <p:sp>
        <p:nvSpPr>
          <p:cNvPr id="6147" name="Alaotsikko 2"/>
          <p:cNvSpPr>
            <a:spLocks noGrp="1"/>
          </p:cNvSpPr>
          <p:nvPr>
            <p:ph type="subTitle" idx="1"/>
          </p:nvPr>
        </p:nvSpPr>
        <p:spPr>
          <a:xfrm>
            <a:off x="178061" y="846137"/>
            <a:ext cx="8965940" cy="2485451"/>
          </a:xfrm>
        </p:spPr>
        <p:txBody>
          <a:bodyPr/>
          <a:lstStyle/>
          <a:p>
            <a:pPr marL="457200" indent="-457200" algn="l">
              <a:buFont typeface="Arial" panose="020B0604020202020204" pitchFamily="34" charset="0"/>
              <a:buChar char="•"/>
              <a:defRPr/>
            </a:pPr>
            <a:r>
              <a:rPr lang="fi-FI" altLang="fi-FI" sz="1500" dirty="0">
                <a:solidFill>
                  <a:schemeClr val="tx1"/>
                </a:solidFill>
              </a:rPr>
              <a:t>Vuoden 2024 ennakkotietojen mukaan Satakunnassa reaalinen arvonlisäys laski 0,5 % (myös nimellisesti saman verran). Toimialoittain tarkasteltuna reaalinen arvonlisäys laski vuoden 2023 aikana edellisvuoteen verrattuna alkutuotannossa (-0,1 %) ja jalostuksessa (-1,8 %). Kasvua kirjattiin palveluissa (0,4 %) Koko maassa vastaavat luvut ovat alkutuotannossa -1,9 %, jalostuksessa 1,5 % ja palveluissa 0,0 %. Koko Suomessa arvonlisäys kasvoi reaalisesti 0,3 % ja nimellisesti 1,0 %. </a:t>
            </a:r>
          </a:p>
          <a:p>
            <a:pPr algn="l">
              <a:defRPr/>
            </a:pPr>
            <a:r>
              <a:rPr lang="fi-FI" altLang="fi-FI" sz="600" dirty="0">
                <a:solidFill>
                  <a:schemeClr val="tx1"/>
                </a:solidFill>
              </a:rPr>
              <a:t> </a:t>
            </a:r>
          </a:p>
          <a:p>
            <a:pPr marL="457200" indent="-457200" algn="l">
              <a:buFont typeface="Arial" panose="020B0604020202020204" pitchFamily="34" charset="0"/>
              <a:buChar char="•"/>
              <a:defRPr/>
            </a:pPr>
            <a:r>
              <a:rPr lang="fi-FI" altLang="fi-FI" sz="1500" dirty="0">
                <a:solidFill>
                  <a:schemeClr val="tx1"/>
                </a:solidFill>
              </a:rPr>
              <a:t>Vuoden 2023 aikana Satakunnan BKT kasvoi 8,1 % (käyvin hinnoin ilman inflaatiokorjausta), ja reaalisesti (edellisen vuoden 2022 hinnoin) 7,5 % vuoteen 2022 verrattaessa. Koko maassa BKT nousi vastaavasti 2,5 % käyvin hinnoin, mutta aleni 0,9 % reaalisesti. Satakunnassa kehityksen taustalla vaikuttaa etenkin energiantuotannon, metsäteollisuuden ja metallien jalostuksen arvonlisäyksen nopea nousu. BKT per capita kasvoi Satakunnassa v. 2023 nimellisesti 8,7 %, kun koko maassa se kohosi 2,0 %. Reaalisesti henkeä kohden laskettu BKT kasvoi Satakunnassa 6,2 %, kun koko maassa se laski 2,2 %.</a:t>
            </a:r>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36</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9FB7F7E7-075E-0886-958D-AB4B65D323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060" y="6298529"/>
            <a:ext cx="1856812" cy="480765"/>
          </a:xfrm>
          <a:prstGeom prst="rect">
            <a:avLst/>
          </a:prstGeom>
        </p:spPr>
      </p:pic>
      <p:pic>
        <p:nvPicPr>
          <p:cNvPr id="5" name="Picture 4">
            <a:extLst>
              <a:ext uri="{FF2B5EF4-FFF2-40B4-BE49-F238E27FC236}">
                <a16:creationId xmlns:a16="http://schemas.microsoft.com/office/drawing/2014/main" id="{9A242F04-72D4-8D1A-4010-75EC87D46683}"/>
              </a:ext>
            </a:extLst>
          </p:cNvPr>
          <p:cNvPicPr>
            <a:picLocks noChangeAspect="1"/>
          </p:cNvPicPr>
          <p:nvPr/>
        </p:nvPicPr>
        <p:blipFill>
          <a:blip r:embed="rId4"/>
          <a:stretch>
            <a:fillRect/>
          </a:stretch>
        </p:blipFill>
        <p:spPr>
          <a:xfrm>
            <a:off x="4427984" y="3748897"/>
            <a:ext cx="4716016" cy="2752284"/>
          </a:xfrm>
          <a:prstGeom prst="rect">
            <a:avLst/>
          </a:prstGeom>
        </p:spPr>
      </p:pic>
    </p:spTree>
    <p:extLst>
      <p:ext uri="{BB962C8B-B14F-4D97-AF65-F5344CB8AC3E}">
        <p14:creationId xmlns:p14="http://schemas.microsoft.com/office/powerpoint/2010/main" val="846618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8163" y="115889"/>
            <a:ext cx="7922269" cy="818802"/>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Kansantalous, työn tuottavuus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37</a:t>
            </a:fld>
            <a:endParaRPr lang="fi-FI" altLang="fi-FI" sz="1200">
              <a:solidFill>
                <a:srgbClr val="898989"/>
              </a:solidFill>
            </a:endParaRPr>
          </a:p>
        </p:txBody>
      </p:sp>
      <p:pic>
        <p:nvPicPr>
          <p:cNvPr id="7" name="Picture 6">
            <a:extLst>
              <a:ext uri="{FF2B5EF4-FFF2-40B4-BE49-F238E27FC236}">
                <a16:creationId xmlns:a16="http://schemas.microsoft.com/office/drawing/2014/main" id="{0EFCDB0F-874F-401B-A256-47693CFF1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561" y="1340768"/>
            <a:ext cx="6552728" cy="4825811"/>
          </a:xfrm>
          <a:prstGeom prst="rect">
            <a:avLst/>
          </a:prstGeom>
        </p:spPr>
      </p:pic>
      <p:sp>
        <p:nvSpPr>
          <p:cNvPr id="8" name="TextBox 7">
            <a:extLst>
              <a:ext uri="{FF2B5EF4-FFF2-40B4-BE49-F238E27FC236}">
                <a16:creationId xmlns:a16="http://schemas.microsoft.com/office/drawing/2014/main" id="{D6ACDBD1-2D24-42B7-A3D9-A77FA6F7F5F1}"/>
              </a:ext>
            </a:extLst>
          </p:cNvPr>
          <p:cNvSpPr txBox="1"/>
          <p:nvPr/>
        </p:nvSpPr>
        <p:spPr>
          <a:xfrm>
            <a:off x="5940152" y="6342473"/>
            <a:ext cx="1350050" cy="246221"/>
          </a:xfrm>
          <a:prstGeom prst="rect">
            <a:avLst/>
          </a:prstGeom>
          <a:noFill/>
        </p:spPr>
        <p:txBody>
          <a:bodyPr wrap="none" rtlCol="0">
            <a:spAutoFit/>
          </a:bodyPr>
          <a:lstStyle/>
          <a:p>
            <a:r>
              <a:rPr lang="fi-FI" sz="1000" dirty="0"/>
              <a:t>Lähde: Pohjola 2014</a:t>
            </a:r>
          </a:p>
        </p:txBody>
      </p:sp>
      <p:pic>
        <p:nvPicPr>
          <p:cNvPr id="3" name="Kuva 2" descr="Kuva, joka sisältää kohteen teksti, merkki, clipart-kuva&#10;&#10;Kuvaus luotu automaattisesti">
            <a:extLst>
              <a:ext uri="{FF2B5EF4-FFF2-40B4-BE49-F238E27FC236}">
                <a16:creationId xmlns:a16="http://schemas.microsoft.com/office/drawing/2014/main" id="{FC76EAEE-6306-52BA-9518-6A9D78FFE9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16438294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8163" y="115889"/>
            <a:ext cx="7922269" cy="818802"/>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Kansantalous, työn tuottavuus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38</a:t>
            </a:fld>
            <a:endParaRPr lang="fi-FI" altLang="fi-FI" sz="1200">
              <a:solidFill>
                <a:srgbClr val="898989"/>
              </a:solidFill>
            </a:endParaRPr>
          </a:p>
        </p:txBody>
      </p:sp>
      <p:pic>
        <p:nvPicPr>
          <p:cNvPr id="3" name="Picture 2">
            <a:extLst>
              <a:ext uri="{FF2B5EF4-FFF2-40B4-BE49-F238E27FC236}">
                <a16:creationId xmlns:a16="http://schemas.microsoft.com/office/drawing/2014/main" id="{9404C903-1CA0-4999-9E1B-34BEE5EFEAF9}"/>
              </a:ext>
            </a:extLst>
          </p:cNvPr>
          <p:cNvPicPr>
            <a:picLocks noChangeAspect="1"/>
          </p:cNvPicPr>
          <p:nvPr/>
        </p:nvPicPr>
        <p:blipFill>
          <a:blip r:embed="rId3"/>
          <a:stretch>
            <a:fillRect/>
          </a:stretch>
        </p:blipFill>
        <p:spPr>
          <a:xfrm>
            <a:off x="-11827" y="977006"/>
            <a:ext cx="9144000" cy="5242697"/>
          </a:xfrm>
          <a:prstGeom prst="rect">
            <a:avLst/>
          </a:prstGeom>
        </p:spPr>
      </p:pic>
      <p:pic>
        <p:nvPicPr>
          <p:cNvPr id="4" name="Kuva 3" descr="Kuva, joka sisältää kohteen teksti, merkki, clipart-kuva&#10;&#10;Kuvaus luotu automaattisesti">
            <a:extLst>
              <a:ext uri="{FF2B5EF4-FFF2-40B4-BE49-F238E27FC236}">
                <a16:creationId xmlns:a16="http://schemas.microsoft.com/office/drawing/2014/main" id="{CA26B9FF-9812-FD02-7955-B420492D79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2137734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538163" y="115889"/>
            <a:ext cx="7922269" cy="818802"/>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Kansantalous, työn tuottavuus</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39</a:t>
            </a:fld>
            <a:endParaRPr lang="fi-FI" altLang="fi-FI" sz="1200">
              <a:solidFill>
                <a:srgbClr val="898989"/>
              </a:solidFill>
            </a:endParaRPr>
          </a:p>
        </p:txBody>
      </p:sp>
      <p:pic>
        <p:nvPicPr>
          <p:cNvPr id="3" name="Picture 2">
            <a:extLst>
              <a:ext uri="{FF2B5EF4-FFF2-40B4-BE49-F238E27FC236}">
                <a16:creationId xmlns:a16="http://schemas.microsoft.com/office/drawing/2014/main" id="{C9101AFC-6160-4091-8FEF-D081B6D9A27E}"/>
              </a:ext>
            </a:extLst>
          </p:cNvPr>
          <p:cNvPicPr>
            <a:picLocks noChangeAspect="1"/>
          </p:cNvPicPr>
          <p:nvPr/>
        </p:nvPicPr>
        <p:blipFill>
          <a:blip r:embed="rId3"/>
          <a:stretch>
            <a:fillRect/>
          </a:stretch>
        </p:blipFill>
        <p:spPr>
          <a:xfrm>
            <a:off x="18681" y="994581"/>
            <a:ext cx="7701955" cy="5786785"/>
          </a:xfrm>
          <a:prstGeom prst="rect">
            <a:avLst/>
          </a:prstGeom>
        </p:spPr>
      </p:pic>
      <p:sp>
        <p:nvSpPr>
          <p:cNvPr id="4" name="Rectangle 3">
            <a:extLst>
              <a:ext uri="{FF2B5EF4-FFF2-40B4-BE49-F238E27FC236}">
                <a16:creationId xmlns:a16="http://schemas.microsoft.com/office/drawing/2014/main" id="{77C42493-F194-41C0-8420-C463248C48FE}"/>
              </a:ext>
            </a:extLst>
          </p:cNvPr>
          <p:cNvSpPr/>
          <p:nvPr/>
        </p:nvSpPr>
        <p:spPr>
          <a:xfrm>
            <a:off x="394751" y="1205101"/>
            <a:ext cx="8209091" cy="646331"/>
          </a:xfrm>
          <a:prstGeom prst="rect">
            <a:avLst/>
          </a:prstGeom>
        </p:spPr>
        <p:txBody>
          <a:bodyPr wrap="square">
            <a:spAutoFit/>
          </a:bodyPr>
          <a:lstStyle/>
          <a:p>
            <a:r>
              <a:rPr lang="fi-FI" sz="1200" dirty="0"/>
              <a:t>Talouden kasvu on keskeisin hyvinvoinnin kohenemisen lähde. Tuottavuus ei ole kaikki kaikessa, mutta pitkällä tähtäimellä kansantalouden kyky kohentaa elintasoa ja elämän laatua riippuu lähinnä vain työn tuottavuudesta, sillä työntekijöiden keskimääräinen työ-tuntimäärä ei voi olla miten suuri hyvänsä (</a:t>
            </a:r>
            <a:r>
              <a:rPr lang="fi-FI" sz="1200" dirty="0" err="1"/>
              <a:t>Krugman</a:t>
            </a:r>
            <a:r>
              <a:rPr lang="fi-FI" sz="1200" dirty="0"/>
              <a:t>, 1994)</a:t>
            </a:r>
          </a:p>
        </p:txBody>
      </p:sp>
      <p:sp>
        <p:nvSpPr>
          <p:cNvPr id="6" name="TextBox 5">
            <a:extLst>
              <a:ext uri="{FF2B5EF4-FFF2-40B4-BE49-F238E27FC236}">
                <a16:creationId xmlns:a16="http://schemas.microsoft.com/office/drawing/2014/main" id="{B7529E4F-0012-4C7A-88DA-67D15F45E9D7}"/>
              </a:ext>
            </a:extLst>
          </p:cNvPr>
          <p:cNvSpPr txBox="1"/>
          <p:nvPr/>
        </p:nvSpPr>
        <p:spPr>
          <a:xfrm>
            <a:off x="7189863" y="1902973"/>
            <a:ext cx="1653429" cy="1015663"/>
          </a:xfrm>
          <a:prstGeom prst="rect">
            <a:avLst/>
          </a:prstGeom>
          <a:noFill/>
        </p:spPr>
        <p:txBody>
          <a:bodyPr wrap="square" rtlCol="0">
            <a:spAutoFit/>
          </a:bodyPr>
          <a:lstStyle/>
          <a:p>
            <a:r>
              <a:rPr lang="fi-FI" sz="1000" i="1" dirty="0"/>
              <a:t>Kokonaistuottavuudella tarkoitetaan sitä osaa arvonlisäyksen kasvusta, jota ei voida selittää tuotantopanosten (työ, pääoma) kasvulla.</a:t>
            </a:r>
          </a:p>
        </p:txBody>
      </p:sp>
      <p:sp>
        <p:nvSpPr>
          <p:cNvPr id="5" name="TextBox 4">
            <a:extLst>
              <a:ext uri="{FF2B5EF4-FFF2-40B4-BE49-F238E27FC236}">
                <a16:creationId xmlns:a16="http://schemas.microsoft.com/office/drawing/2014/main" id="{1A3D5EDC-8523-4113-9CA0-A644F9336CAC}"/>
              </a:ext>
            </a:extLst>
          </p:cNvPr>
          <p:cNvSpPr txBox="1"/>
          <p:nvPr/>
        </p:nvSpPr>
        <p:spPr>
          <a:xfrm>
            <a:off x="7189863" y="3309362"/>
            <a:ext cx="1797446" cy="2631490"/>
          </a:xfrm>
          <a:prstGeom prst="rect">
            <a:avLst/>
          </a:prstGeom>
          <a:noFill/>
        </p:spPr>
        <p:txBody>
          <a:bodyPr wrap="square" rtlCol="0">
            <a:spAutoFit/>
          </a:bodyPr>
          <a:lstStyle/>
          <a:p>
            <a:r>
              <a:rPr lang="fi-FI" sz="1100" dirty="0"/>
              <a:t>Taloustieteen nobelisti </a:t>
            </a:r>
            <a:r>
              <a:rPr lang="fi-FI" sz="1100" dirty="0" err="1"/>
              <a:t>Solow</a:t>
            </a:r>
            <a:r>
              <a:rPr lang="fi-FI" sz="1100" dirty="0"/>
              <a:t> on osoittanut, </a:t>
            </a:r>
            <a:br>
              <a:rPr lang="fi-FI" sz="1100" dirty="0"/>
            </a:br>
            <a:r>
              <a:rPr lang="fi-FI" sz="1100" dirty="0"/>
              <a:t>että Yhdysvaltain talous kasvoi henkeä kohti</a:t>
            </a:r>
          </a:p>
          <a:p>
            <a:r>
              <a:rPr lang="fi-FI" sz="1100" dirty="0"/>
              <a:t>lasketun BKT:n mukaan vuosittain keskimäärin 1,64 % ajanjaksolla 1890–1995, josta </a:t>
            </a:r>
          </a:p>
          <a:p>
            <a:r>
              <a:rPr lang="fi-FI" sz="1100" dirty="0"/>
              <a:t>aineettoman pääoman osuus oli 0,55 %, 0,17 % aiheutui työvoiman kasvusta ja loput</a:t>
            </a:r>
          </a:p>
          <a:p>
            <a:r>
              <a:rPr lang="fi-FI" sz="1100" dirty="0"/>
              <a:t>n. 0,92 % teknisen kehityksen aiheuttamasta tuottavuuden kasvusta.</a:t>
            </a:r>
          </a:p>
        </p:txBody>
      </p:sp>
      <p:pic>
        <p:nvPicPr>
          <p:cNvPr id="7" name="Kuva 6" descr="Kuva, joka sisältää kohteen teksti, merkki, clipart-kuva&#10;&#10;Kuvaus luotu automaattisesti">
            <a:extLst>
              <a:ext uri="{FF2B5EF4-FFF2-40B4-BE49-F238E27FC236}">
                <a16:creationId xmlns:a16="http://schemas.microsoft.com/office/drawing/2014/main" id="{4C2A41FF-90B7-B2DB-2CF8-69DB32A161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5152" y="6253269"/>
            <a:ext cx="1856812" cy="480765"/>
          </a:xfrm>
          <a:prstGeom prst="rect">
            <a:avLst/>
          </a:prstGeom>
        </p:spPr>
      </p:pic>
    </p:spTree>
    <p:extLst>
      <p:ext uri="{BB962C8B-B14F-4D97-AF65-F5344CB8AC3E}">
        <p14:creationId xmlns:p14="http://schemas.microsoft.com/office/powerpoint/2010/main" val="176191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Dian numeron paikkamerkki 3" hidden="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FontTx/>
              <a:buNone/>
            </a:pPr>
            <a:fld id="{C0A254CD-3298-4562-96E7-FF5BE32B8A8D}" type="slidenum">
              <a:rPr lang="fi-FI" altLang="fi-FI" sz="1200" smtClean="0">
                <a:solidFill>
                  <a:srgbClr val="898989"/>
                </a:solidFill>
              </a:rPr>
              <a:pPr>
                <a:spcBef>
                  <a:spcPct val="0"/>
                </a:spcBef>
                <a:spcAft>
                  <a:spcPts val="600"/>
                </a:spcAft>
                <a:buFontTx/>
                <a:buNone/>
              </a:pPr>
              <a:t>4</a:t>
            </a:fld>
            <a:endParaRPr lang="fi-FI" altLang="fi-FI" sz="1200">
              <a:solidFill>
                <a:srgbClr val="898989"/>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9D9C7F3E-58DA-84A6-7E0F-8F5DB3FC11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37287"/>
            <a:ext cx="1856812" cy="480765"/>
          </a:xfrm>
          <a:prstGeom prst="rect">
            <a:avLst/>
          </a:prstGeom>
        </p:spPr>
      </p:pic>
      <p:pic>
        <p:nvPicPr>
          <p:cNvPr id="1026" name="Picture 2">
            <a:extLst>
              <a:ext uri="{FF2B5EF4-FFF2-40B4-BE49-F238E27FC236}">
                <a16:creationId xmlns:a16="http://schemas.microsoft.com/office/drawing/2014/main" id="{1C248057-E9A9-C1E4-5491-BE941EB214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34547"/>
            <a:ext cx="8074489" cy="6023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73997"/>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0624F4-AA3B-3EBF-5B75-6F10ABB7F9BB}"/>
              </a:ext>
            </a:extLst>
          </p:cNvPr>
          <p:cNvPicPr>
            <a:picLocks noChangeAspect="1"/>
          </p:cNvPicPr>
          <p:nvPr/>
        </p:nvPicPr>
        <p:blipFill>
          <a:blip r:embed="rId3"/>
          <a:stretch>
            <a:fillRect/>
          </a:stretch>
        </p:blipFill>
        <p:spPr>
          <a:xfrm>
            <a:off x="675130" y="345630"/>
            <a:ext cx="8059278" cy="6522241"/>
          </a:xfrm>
          <a:prstGeom prst="rect">
            <a:avLst/>
          </a:prstGeom>
        </p:spPr>
      </p:pic>
      <p:sp>
        <p:nvSpPr>
          <p:cNvPr id="2" name="Otsikko 1"/>
          <p:cNvSpPr>
            <a:spLocks noGrp="1"/>
          </p:cNvSpPr>
          <p:nvPr>
            <p:ph type="ctrTitle"/>
          </p:nvPr>
        </p:nvSpPr>
        <p:spPr>
          <a:xfrm>
            <a:off x="675130" y="1"/>
            <a:ext cx="8465397" cy="365126"/>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sz="3600" b="1" dirty="0">
                <a:solidFill>
                  <a:schemeClr val="tx2"/>
                </a:solidFill>
              </a:rPr>
              <a:t>Aluetalous, työn tuottavuus Satakunnassa</a:t>
            </a:r>
            <a:endParaRPr lang="fi-FI" sz="3600"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40</a:t>
            </a:fld>
            <a:endParaRPr lang="fi-FI" altLang="fi-FI" sz="1200">
              <a:solidFill>
                <a:srgbClr val="898989"/>
              </a:solidFill>
            </a:endParaRPr>
          </a:p>
        </p:txBody>
      </p:sp>
      <p:sp>
        <p:nvSpPr>
          <p:cNvPr id="6" name="TextBox 5">
            <a:extLst>
              <a:ext uri="{FF2B5EF4-FFF2-40B4-BE49-F238E27FC236}">
                <a16:creationId xmlns:a16="http://schemas.microsoft.com/office/drawing/2014/main" id="{605B4C4F-1E8B-B655-F616-03204872F3B6}"/>
              </a:ext>
            </a:extLst>
          </p:cNvPr>
          <p:cNvSpPr txBox="1"/>
          <p:nvPr/>
        </p:nvSpPr>
        <p:spPr>
          <a:xfrm>
            <a:off x="-25260" y="1196752"/>
            <a:ext cx="780836" cy="2400657"/>
          </a:xfrm>
          <a:prstGeom prst="rect">
            <a:avLst/>
          </a:prstGeom>
          <a:noFill/>
        </p:spPr>
        <p:txBody>
          <a:bodyPr wrap="square" rtlCol="0">
            <a:spAutoFit/>
          </a:bodyPr>
          <a:lstStyle/>
          <a:p>
            <a:pPr eaLnBrk="0" fontAlgn="base" hangingPunct="0">
              <a:spcBef>
                <a:spcPct val="0"/>
              </a:spcBef>
              <a:spcAft>
                <a:spcPct val="0"/>
              </a:spcAft>
            </a:pPr>
            <a:r>
              <a:rPr lang="fi-FI" sz="1000" dirty="0">
                <a:solidFill>
                  <a:prstClr val="black"/>
                </a:solidFill>
                <a:latin typeface="Arial" panose="020B0604020202020204" pitchFamily="34" charset="0"/>
                <a:cs typeface="Arial" panose="020B0604020202020204" pitchFamily="34" charset="0"/>
              </a:rPr>
              <a:t>Arvon-lisäys sisältää palkat, voitot, vuokrat  ja poistot yms. eriä. Toimialoit-</a:t>
            </a:r>
            <a:r>
              <a:rPr lang="fi-FI" sz="1000" dirty="0" err="1">
                <a:solidFill>
                  <a:prstClr val="black"/>
                </a:solidFill>
                <a:latin typeface="Arial" panose="020B0604020202020204" pitchFamily="34" charset="0"/>
                <a:cs typeface="Arial" panose="020B0604020202020204" pitchFamily="34" charset="0"/>
              </a:rPr>
              <a:t>taisten</a:t>
            </a:r>
            <a:r>
              <a:rPr lang="fi-FI" sz="1000" dirty="0">
                <a:solidFill>
                  <a:prstClr val="black"/>
                </a:solidFill>
                <a:latin typeface="Arial" panose="020B0604020202020204" pitchFamily="34" charset="0"/>
                <a:cs typeface="Arial" panose="020B0604020202020204" pitchFamily="34" charset="0"/>
              </a:rPr>
              <a:t> arvon-lisäysten summasta </a:t>
            </a:r>
            <a:r>
              <a:rPr lang="fi-FI" sz="1000" dirty="0" err="1">
                <a:solidFill>
                  <a:prstClr val="black"/>
                </a:solidFill>
                <a:latin typeface="Arial" panose="020B0604020202020204" pitchFamily="34" charset="0"/>
                <a:cs typeface="Arial" panose="020B0604020202020204" pitchFamily="34" charset="0"/>
              </a:rPr>
              <a:t>muodos-tuu</a:t>
            </a:r>
            <a:r>
              <a:rPr lang="fi-FI" sz="1000" dirty="0">
                <a:solidFill>
                  <a:prstClr val="black"/>
                </a:solidFill>
                <a:latin typeface="Arial" panose="020B0604020202020204" pitchFamily="34" charset="0"/>
                <a:cs typeface="Arial" panose="020B0604020202020204" pitchFamily="34" charset="0"/>
              </a:rPr>
              <a:t> BKT.</a:t>
            </a:r>
          </a:p>
        </p:txBody>
      </p:sp>
    </p:spTree>
    <p:extLst>
      <p:ext uri="{BB962C8B-B14F-4D97-AF65-F5344CB8AC3E}">
        <p14:creationId xmlns:p14="http://schemas.microsoft.com/office/powerpoint/2010/main" val="32411397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teksti, merkki, clipart-kuva&#10;&#10;Kuvaus luotu automaattisesti">
            <a:extLst>
              <a:ext uri="{FF2B5EF4-FFF2-40B4-BE49-F238E27FC236}">
                <a16:creationId xmlns:a16="http://schemas.microsoft.com/office/drawing/2014/main" id="{5F1A83DA-6830-2102-8E36-56397E58D7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1026" name="0991292C-1819-4D20-9F34-1CE62EFEDC78" descr="IMG_3096.jpg">
            <a:extLst>
              <a:ext uri="{FF2B5EF4-FFF2-40B4-BE49-F238E27FC236}">
                <a16:creationId xmlns:a16="http://schemas.microsoft.com/office/drawing/2014/main" id="{400BB9BA-8DE2-3C47-8FF8-9F03F551039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524779" y="-880094"/>
            <a:ext cx="6094442" cy="812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770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4B759-60CD-9EC1-0B7E-2A1A9F9CAF13}"/>
            </a:ext>
          </a:extLst>
        </p:cNvPr>
        <p:cNvGrpSpPr/>
        <p:nvPr/>
      </p:nvGrpSpPr>
      <p:grpSpPr>
        <a:xfrm>
          <a:off x="0" y="0"/>
          <a:ext cx="0" cy="0"/>
          <a:chOff x="0" y="0"/>
          <a:chExt cx="0" cy="0"/>
        </a:xfrm>
      </p:grpSpPr>
      <p:pic>
        <p:nvPicPr>
          <p:cNvPr id="4" name="Kuva 3" descr="Kuva, joka sisältää kohteen teksti, merkki, clipart-kuva&#10;&#10;Kuvaus luotu automaattisesti">
            <a:extLst>
              <a:ext uri="{FF2B5EF4-FFF2-40B4-BE49-F238E27FC236}">
                <a16:creationId xmlns:a16="http://schemas.microsoft.com/office/drawing/2014/main" id="{6F8DB5DA-2C6F-A26C-4BC5-242B104916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5" name="TextBox 4">
            <a:extLst>
              <a:ext uri="{FF2B5EF4-FFF2-40B4-BE49-F238E27FC236}">
                <a16:creationId xmlns:a16="http://schemas.microsoft.com/office/drawing/2014/main" id="{2D15F938-1FE8-7DBD-1F58-6BB65C943819}"/>
              </a:ext>
            </a:extLst>
          </p:cNvPr>
          <p:cNvSpPr txBox="1"/>
          <p:nvPr/>
        </p:nvSpPr>
        <p:spPr>
          <a:xfrm>
            <a:off x="287524" y="1196752"/>
            <a:ext cx="8568952" cy="5232202"/>
          </a:xfrm>
          <a:prstGeom prst="rect">
            <a:avLst/>
          </a:prstGeom>
          <a:noFill/>
        </p:spPr>
        <p:txBody>
          <a:bodyPr wrap="square" rtlCol="0">
            <a:spAutoFit/>
          </a:bodyPr>
          <a:lstStyle/>
          <a:p>
            <a:r>
              <a:rPr lang="fi-FI" sz="1400" dirty="0"/>
              <a:t>Tutkimuksen keskeisin johtopäätös on, että pääoman laadun kontribuutio työn tuottavuuden kasvuun on Suomessa ollut pienempi kuin verrokkimaissamme. Investoinnit ovat meillä kohdistuneet enemmän matalan rajatuottavuuden pääomaan – asuntoihin, muihin rakennuksiin ja rakennelmiin – kuin Ruotsissa. Siellä puolestaan investoinnit korkeamman rajatuottavuuden pääomaan – ICT-laitteisiin, ohjelmistoihin ja tietokantoihin sekä tutkimukseen ja kehittämiseen – ovat olleet suuremmat kuin meillä suhteessa kokonaistuotantoon.</a:t>
            </a:r>
          </a:p>
          <a:p>
            <a:endParaRPr lang="fi-FI" sz="1400" dirty="0"/>
          </a:p>
          <a:p>
            <a:r>
              <a:rPr lang="fi-FI" sz="1400" dirty="0"/>
              <a:t>Vastaavanlainen ero näkyy myös elinkeinorakenteissa. Suomessa kiinteistötoiminnan osuus kansantalouden bruttoarvonlisäyksestä on 12 prosenttia, naapurimaassamme 8 prosenttia. Rakentamisen osuudet ovat vastaavasti 7 ja 6 prosenttia ja teollisuuden osuudet 18 ja 14 prosenttia. Ruotsissa puolestaan tietointensiiviset palvelut luovat arvonlisäyksestä 25 prosenttia, mutta meillä 19 prosenttia. Tietointensiivisiksi palveluiksi luokitellaan kansantalouden toimialoista informaatio ja viestintä, rahoitus ja vakuutus sekä ammatillinen, tieteellinen ja tekninen toiminta. Toimialoittain tarkastellen Ruotsin työn tuottavuuden paremman kasvun tiedetään syntyneen näissä palveluissa. Maiden välinen ero investoinneissa korkean rajatuottavuuden pääomaan on syntynyt nimenomaan tietointensiivissä palveluissa. Suomi on Ruotsia selvästi jäljessä elinkeinorakenteen muutoksessa teollisesta tietointensiiviseen palveluyhteiskuntaan. Ruotsin etumatkaa ei ole helppo kuroa umpeen ilman muutosta investointien  kohdentumisessa ja laadussa.  </a:t>
            </a:r>
          </a:p>
          <a:p>
            <a:endParaRPr lang="fi-FI" sz="1400" dirty="0"/>
          </a:p>
          <a:p>
            <a:r>
              <a:rPr lang="fi-FI" sz="1400" dirty="0"/>
              <a:t>Työn tuottavuuden kasvun hidastumisen syitä on tutkittu jo pitkään, mutta yhtä yksittäistä syytä ei sille ole löydetty. Ilmiötä ei voi selittää talouspoliittisessa keskustelussamme suosituilla työmarkkinoiden jäykkyyksillä eikä yritysten heikolla hintakilpailukyvyllä. Tuottavuuden kasvu on nimittäin hidastunut sekä työmarkkinarakenteeltaan että hintakilpailukyvyltään erilaisissa kansantalouksissa.</a:t>
            </a:r>
          </a:p>
          <a:p>
            <a:endParaRPr lang="fi-FI" sz="1200" dirty="0"/>
          </a:p>
        </p:txBody>
      </p:sp>
      <p:sp>
        <p:nvSpPr>
          <p:cNvPr id="7" name="TextBox 6">
            <a:extLst>
              <a:ext uri="{FF2B5EF4-FFF2-40B4-BE49-F238E27FC236}">
                <a16:creationId xmlns:a16="http://schemas.microsoft.com/office/drawing/2014/main" id="{D05F549B-3B69-242C-3353-E82095E97F35}"/>
              </a:ext>
            </a:extLst>
          </p:cNvPr>
          <p:cNvSpPr txBox="1"/>
          <p:nvPr/>
        </p:nvSpPr>
        <p:spPr>
          <a:xfrm>
            <a:off x="395536" y="102535"/>
            <a:ext cx="7992888" cy="1015663"/>
          </a:xfrm>
          <a:prstGeom prst="rect">
            <a:avLst/>
          </a:prstGeom>
          <a:noFill/>
        </p:spPr>
        <p:txBody>
          <a:bodyPr wrap="square">
            <a:spAutoFit/>
          </a:bodyPr>
          <a:lstStyle/>
          <a:p>
            <a:r>
              <a:rPr lang="fi-FI" sz="2000" b="1" dirty="0"/>
              <a:t>Pääoma työn tuottavuuden kasvun lähteenä –</a:t>
            </a:r>
          </a:p>
          <a:p>
            <a:r>
              <a:rPr lang="fi-FI" sz="2000" b="1" dirty="0"/>
              <a:t>Suomi kansainvälisessä vertailussa</a:t>
            </a:r>
          </a:p>
          <a:p>
            <a:r>
              <a:rPr lang="fi-FI" sz="2000" b="1" dirty="0"/>
              <a:t>Prof. Matti Pohjola</a:t>
            </a:r>
            <a:endParaRPr lang="en-US" sz="2000" b="1" dirty="0"/>
          </a:p>
        </p:txBody>
      </p:sp>
      <p:sp>
        <p:nvSpPr>
          <p:cNvPr id="9" name="TextBox 8">
            <a:extLst>
              <a:ext uri="{FF2B5EF4-FFF2-40B4-BE49-F238E27FC236}">
                <a16:creationId xmlns:a16="http://schemas.microsoft.com/office/drawing/2014/main" id="{8CF295DC-8D54-5D6F-5A8F-0336E6DDFA92}"/>
              </a:ext>
            </a:extLst>
          </p:cNvPr>
          <p:cNvSpPr txBox="1"/>
          <p:nvPr/>
        </p:nvSpPr>
        <p:spPr>
          <a:xfrm>
            <a:off x="2081474" y="6276607"/>
            <a:ext cx="6808284" cy="276999"/>
          </a:xfrm>
          <a:prstGeom prst="rect">
            <a:avLst/>
          </a:prstGeom>
          <a:noFill/>
        </p:spPr>
        <p:txBody>
          <a:bodyPr wrap="square">
            <a:spAutoFit/>
          </a:bodyPr>
          <a:lstStyle/>
          <a:p>
            <a:r>
              <a:rPr lang="en-US" sz="1200" dirty="0"/>
              <a:t>https://aaltodoc.aalto.fi/items/651832d5-9968-4da7-bd61-9a73537a5844</a:t>
            </a:r>
          </a:p>
        </p:txBody>
      </p:sp>
    </p:spTree>
    <p:extLst>
      <p:ext uri="{BB962C8B-B14F-4D97-AF65-F5344CB8AC3E}">
        <p14:creationId xmlns:p14="http://schemas.microsoft.com/office/powerpoint/2010/main" val="103809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713B2E-1D54-71D3-92D3-6A987E890E36}"/>
              </a:ext>
            </a:extLst>
          </p:cNvPr>
          <p:cNvPicPr>
            <a:picLocks noChangeAspect="1"/>
          </p:cNvPicPr>
          <p:nvPr/>
        </p:nvPicPr>
        <p:blipFill>
          <a:blip r:embed="rId3"/>
          <a:stretch>
            <a:fillRect/>
          </a:stretch>
        </p:blipFill>
        <p:spPr>
          <a:xfrm>
            <a:off x="0" y="605747"/>
            <a:ext cx="9144000" cy="5724478"/>
          </a:xfrm>
          <a:prstGeom prst="rect">
            <a:avLst/>
          </a:prstGeom>
        </p:spPr>
      </p:pic>
      <p:pic>
        <p:nvPicPr>
          <p:cNvPr id="4" name="Kuva 3" descr="Kuva, joka sisältää kohteen teksti, merkki, clipart-kuva&#10;&#10;Kuvaus luotu automaattisesti">
            <a:extLst>
              <a:ext uri="{FF2B5EF4-FFF2-40B4-BE49-F238E27FC236}">
                <a16:creationId xmlns:a16="http://schemas.microsoft.com/office/drawing/2014/main" id="{5F1A83DA-6830-2102-8E36-56397E58D7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6" name="Title 5">
            <a:extLst>
              <a:ext uri="{FF2B5EF4-FFF2-40B4-BE49-F238E27FC236}">
                <a16:creationId xmlns:a16="http://schemas.microsoft.com/office/drawing/2014/main" id="{37F374BE-A1F3-043E-79CE-5AAC77EFC5F9}"/>
              </a:ext>
            </a:extLst>
          </p:cNvPr>
          <p:cNvSpPr>
            <a:spLocks noGrp="1"/>
          </p:cNvSpPr>
          <p:nvPr>
            <p:ph type="title"/>
          </p:nvPr>
        </p:nvSpPr>
        <p:spPr>
          <a:xfrm>
            <a:off x="434062" y="35209"/>
            <a:ext cx="8275875" cy="1325563"/>
          </a:xfrm>
        </p:spPr>
        <p:txBody>
          <a:bodyPr>
            <a:normAutofit fontScale="90000"/>
          </a:bodyPr>
          <a:lstStyle/>
          <a:p>
            <a:r>
              <a:rPr lang="fi-FI" sz="1800" b="1" i="0" u="none" strike="noStrike" baseline="0" dirty="0">
                <a:solidFill>
                  <a:srgbClr val="195C99"/>
                </a:solidFill>
                <a:latin typeface="Tahoma" panose="020B0604030504040204" pitchFamily="34" charset="0"/>
              </a:rPr>
              <a:t>Satakunnan toimialojen tuottavuusanalyysit</a:t>
            </a:r>
            <a:br>
              <a:rPr lang="fi-FI" sz="1800" b="1" i="0" u="none" strike="noStrike" baseline="0" dirty="0">
                <a:solidFill>
                  <a:srgbClr val="195C99"/>
                </a:solidFill>
                <a:latin typeface="Tahoma" panose="020B0604030504040204" pitchFamily="34" charset="0"/>
              </a:rPr>
            </a:br>
            <a:r>
              <a:rPr lang="fi-FI" sz="1800" b="0" i="0" u="none" strike="noStrike" baseline="0" dirty="0">
                <a:solidFill>
                  <a:srgbClr val="000000"/>
                </a:solidFill>
                <a:latin typeface="Tahoma" panose="020B0604030504040204" pitchFamily="34" charset="0"/>
              </a:rPr>
              <a:t>Aluepäällikkö Jarmo Vehmas &amp; tutkimusjohtaja Jari Kaivo-oja</a:t>
            </a:r>
            <a:br>
              <a:rPr lang="fi-FI" sz="1800" b="0" i="0" u="none" strike="noStrike" baseline="0" dirty="0">
                <a:solidFill>
                  <a:srgbClr val="000000"/>
                </a:solidFill>
                <a:latin typeface="Tahoma" panose="020B0604030504040204" pitchFamily="34" charset="0"/>
              </a:rPr>
            </a:br>
            <a:r>
              <a:rPr lang="fi-FI" sz="1800" b="0" i="0" u="none" strike="noStrike" baseline="0" dirty="0">
                <a:solidFill>
                  <a:srgbClr val="000000"/>
                </a:solidFill>
                <a:latin typeface="Tahoma" panose="020B0604030504040204" pitchFamily="34" charset="0"/>
              </a:rPr>
              <a:t>11/2024 </a:t>
            </a:r>
            <a:r>
              <a:rPr lang="fi-FI" sz="1800" b="1" i="0" u="none" strike="noStrike" baseline="0" dirty="0" err="1">
                <a:solidFill>
                  <a:srgbClr val="000000"/>
                </a:solidFill>
                <a:latin typeface="Tahoma" panose="020B0604030504040204" pitchFamily="34" charset="0"/>
              </a:rPr>
              <a:t>ProDigy</a:t>
            </a:r>
            <a:r>
              <a:rPr lang="fi-FI" sz="1800" b="1" i="0" u="none" strike="noStrike" baseline="0" dirty="0">
                <a:solidFill>
                  <a:srgbClr val="000000"/>
                </a:solidFill>
                <a:latin typeface="Tahoma" panose="020B0604030504040204" pitchFamily="34" charset="0"/>
              </a:rPr>
              <a:t>-hanke </a:t>
            </a:r>
            <a:br>
              <a:rPr lang="fi-FI" sz="1800" b="1" i="0" u="none" strike="noStrike" baseline="0" dirty="0">
                <a:solidFill>
                  <a:srgbClr val="000000"/>
                </a:solidFill>
                <a:latin typeface="Tahoma" panose="020B0604030504040204" pitchFamily="34" charset="0"/>
              </a:rPr>
            </a:br>
            <a:r>
              <a:rPr lang="fi-FI" sz="1800" b="1" i="0" u="none" strike="noStrike" baseline="0" dirty="0">
                <a:solidFill>
                  <a:srgbClr val="000000"/>
                </a:solidFill>
                <a:latin typeface="Tahoma" panose="020B0604030504040204" pitchFamily="34" charset="0"/>
                <a:hlinkClick r:id="rId5"/>
              </a:rPr>
              <a:t>https://satamittari.fi/satakunnan-elinkeinotoiminnan-tuottavuuden-kehitys-prodigy-hankkeen-tuloksia/</a:t>
            </a:r>
            <a:r>
              <a:rPr lang="fi-FI" sz="1800" b="1" i="0" u="none" strike="noStrike" baseline="0" dirty="0">
                <a:solidFill>
                  <a:srgbClr val="000000"/>
                </a:solidFill>
                <a:latin typeface="Tahoma" panose="020B0604030504040204" pitchFamily="34" charset="0"/>
              </a:rPr>
              <a:t> </a:t>
            </a:r>
            <a:endParaRPr lang="fi-FI" dirty="0"/>
          </a:p>
        </p:txBody>
      </p:sp>
    </p:spTree>
    <p:extLst>
      <p:ext uri="{BB962C8B-B14F-4D97-AF65-F5344CB8AC3E}">
        <p14:creationId xmlns:p14="http://schemas.microsoft.com/office/powerpoint/2010/main" val="94231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Kuva 1" descr="Kuva, joka sisältää kohteen teksti, merkki, clipart-kuva&#10;&#10;Kuvaus luotu automaattisesti">
            <a:extLst>
              <a:ext uri="{FF2B5EF4-FFF2-40B4-BE49-F238E27FC236}">
                <a16:creationId xmlns:a16="http://schemas.microsoft.com/office/drawing/2014/main" id="{FB2A770A-6D13-66FE-B0BD-EF951C2DFC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784" y="6293899"/>
            <a:ext cx="1856812" cy="480765"/>
          </a:xfrm>
          <a:prstGeom prst="rect">
            <a:avLst/>
          </a:prstGeom>
        </p:spPr>
      </p:pic>
      <p:pic>
        <p:nvPicPr>
          <p:cNvPr id="6" name="Picture 5">
            <a:extLst>
              <a:ext uri="{FF2B5EF4-FFF2-40B4-BE49-F238E27FC236}">
                <a16:creationId xmlns:a16="http://schemas.microsoft.com/office/drawing/2014/main" id="{8B24FAC0-227F-C368-5EF6-5A091B062D80}"/>
              </a:ext>
            </a:extLst>
          </p:cNvPr>
          <p:cNvPicPr>
            <a:picLocks noChangeAspect="1"/>
          </p:cNvPicPr>
          <p:nvPr/>
        </p:nvPicPr>
        <p:blipFill>
          <a:blip r:embed="rId4"/>
          <a:stretch>
            <a:fillRect/>
          </a:stretch>
        </p:blipFill>
        <p:spPr>
          <a:xfrm>
            <a:off x="0" y="404664"/>
            <a:ext cx="9144000" cy="5787437"/>
          </a:xfrm>
          <a:prstGeom prst="rect">
            <a:avLst/>
          </a:prstGeom>
        </p:spPr>
      </p:pic>
      <p:sp>
        <p:nvSpPr>
          <p:cNvPr id="7" name="TextBox 6">
            <a:extLst>
              <a:ext uri="{FF2B5EF4-FFF2-40B4-BE49-F238E27FC236}">
                <a16:creationId xmlns:a16="http://schemas.microsoft.com/office/drawing/2014/main" id="{131BD492-FDA2-2E4B-67D5-509B295AA600}"/>
              </a:ext>
            </a:extLst>
          </p:cNvPr>
          <p:cNvSpPr txBox="1"/>
          <p:nvPr/>
        </p:nvSpPr>
        <p:spPr>
          <a:xfrm>
            <a:off x="2123728" y="332656"/>
            <a:ext cx="5186100" cy="369332"/>
          </a:xfrm>
          <a:prstGeom prst="rect">
            <a:avLst/>
          </a:prstGeom>
          <a:noFill/>
        </p:spPr>
        <p:txBody>
          <a:bodyPr wrap="none" rtlCol="0">
            <a:spAutoFit/>
          </a:bodyPr>
          <a:lstStyle/>
          <a:p>
            <a:r>
              <a:rPr lang="fi-FI" dirty="0"/>
              <a:t>Työn tuottavuus 2000-2021 vuoden 2000 hinnoin</a:t>
            </a:r>
          </a:p>
        </p:txBody>
      </p:sp>
    </p:spTree>
    <p:extLst>
      <p:ext uri="{BB962C8B-B14F-4D97-AF65-F5344CB8AC3E}">
        <p14:creationId xmlns:p14="http://schemas.microsoft.com/office/powerpoint/2010/main" val="4157762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Kuva 1" descr="Kuva, joka sisältää kohteen teksti, merkki, clipart-kuva&#10;&#10;Kuvaus luotu automaattisesti">
            <a:extLst>
              <a:ext uri="{FF2B5EF4-FFF2-40B4-BE49-F238E27FC236}">
                <a16:creationId xmlns:a16="http://schemas.microsoft.com/office/drawing/2014/main" id="{426EC981-0F9D-A236-6404-4850FABF09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332611"/>
            <a:ext cx="1856812" cy="480765"/>
          </a:xfrm>
          <a:prstGeom prst="rect">
            <a:avLst/>
          </a:prstGeom>
        </p:spPr>
      </p:pic>
      <p:pic>
        <p:nvPicPr>
          <p:cNvPr id="6" name="Picture 5">
            <a:extLst>
              <a:ext uri="{FF2B5EF4-FFF2-40B4-BE49-F238E27FC236}">
                <a16:creationId xmlns:a16="http://schemas.microsoft.com/office/drawing/2014/main" id="{220A4A1D-198E-AAEA-F74E-9A3BB9943072}"/>
              </a:ext>
            </a:extLst>
          </p:cNvPr>
          <p:cNvPicPr>
            <a:picLocks noChangeAspect="1"/>
          </p:cNvPicPr>
          <p:nvPr/>
        </p:nvPicPr>
        <p:blipFill>
          <a:blip r:embed="rId4"/>
          <a:stretch>
            <a:fillRect/>
          </a:stretch>
        </p:blipFill>
        <p:spPr>
          <a:xfrm>
            <a:off x="19050" y="1076135"/>
            <a:ext cx="9144000" cy="5256476"/>
          </a:xfrm>
          <a:prstGeom prst="rect">
            <a:avLst/>
          </a:prstGeom>
        </p:spPr>
      </p:pic>
      <p:sp>
        <p:nvSpPr>
          <p:cNvPr id="7" name="TextBox 6">
            <a:extLst>
              <a:ext uri="{FF2B5EF4-FFF2-40B4-BE49-F238E27FC236}">
                <a16:creationId xmlns:a16="http://schemas.microsoft.com/office/drawing/2014/main" id="{3E635497-E5A0-6A94-6C4A-DE83A6C9ACAB}"/>
              </a:ext>
            </a:extLst>
          </p:cNvPr>
          <p:cNvSpPr txBox="1"/>
          <p:nvPr/>
        </p:nvSpPr>
        <p:spPr>
          <a:xfrm>
            <a:off x="2123728" y="332656"/>
            <a:ext cx="5186100" cy="369332"/>
          </a:xfrm>
          <a:prstGeom prst="rect">
            <a:avLst/>
          </a:prstGeom>
          <a:noFill/>
        </p:spPr>
        <p:txBody>
          <a:bodyPr wrap="none" rtlCol="0">
            <a:spAutoFit/>
          </a:bodyPr>
          <a:lstStyle/>
          <a:p>
            <a:r>
              <a:rPr lang="fi-FI" dirty="0"/>
              <a:t>Työn tuottavuus 2000-2021 vuoden 2000 hinnoin</a:t>
            </a:r>
          </a:p>
        </p:txBody>
      </p:sp>
    </p:spTree>
    <p:extLst>
      <p:ext uri="{BB962C8B-B14F-4D97-AF65-F5344CB8AC3E}">
        <p14:creationId xmlns:p14="http://schemas.microsoft.com/office/powerpoint/2010/main" val="2696391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3FBD837-2AA4-849B-2D94-7BA8632CAEE5}"/>
              </a:ext>
            </a:extLst>
          </p:cNvPr>
          <p:cNvGraphicFramePr>
            <a:graphicFrameLocks noGrp="1"/>
          </p:cNvGraphicFramePr>
          <p:nvPr>
            <p:extLst>
              <p:ext uri="{D42A27DB-BD31-4B8C-83A1-F6EECF244321}">
                <p14:modId xmlns:p14="http://schemas.microsoft.com/office/powerpoint/2010/main" val="3163932252"/>
              </p:ext>
            </p:extLst>
          </p:nvPr>
        </p:nvGraphicFramePr>
        <p:xfrm>
          <a:off x="323528" y="260648"/>
          <a:ext cx="8568952"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5330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Kuva 3" descr="Kuva, joka sisältää kohteen teksti, merkki, clipart-kuva&#10;&#10;Kuvaus luotu automaattisesti">
            <a:extLst>
              <a:ext uri="{FF2B5EF4-FFF2-40B4-BE49-F238E27FC236}">
                <a16:creationId xmlns:a16="http://schemas.microsoft.com/office/drawing/2014/main" id="{0B8805D7-6B30-BCBF-FE9D-677564FB79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309320"/>
            <a:ext cx="1856812" cy="480765"/>
          </a:xfrm>
          <a:prstGeom prst="rect">
            <a:avLst/>
          </a:prstGeom>
        </p:spPr>
      </p:pic>
      <p:pic>
        <p:nvPicPr>
          <p:cNvPr id="12" name="Picture 11">
            <a:extLst>
              <a:ext uri="{FF2B5EF4-FFF2-40B4-BE49-F238E27FC236}">
                <a16:creationId xmlns:a16="http://schemas.microsoft.com/office/drawing/2014/main" id="{B5FF9B7A-6CC8-F7E6-36FE-FB5467AF8D94}"/>
              </a:ext>
            </a:extLst>
          </p:cNvPr>
          <p:cNvPicPr>
            <a:picLocks noChangeAspect="1"/>
          </p:cNvPicPr>
          <p:nvPr/>
        </p:nvPicPr>
        <p:blipFill>
          <a:blip r:embed="rId4"/>
          <a:stretch>
            <a:fillRect/>
          </a:stretch>
        </p:blipFill>
        <p:spPr>
          <a:xfrm>
            <a:off x="2267744" y="116632"/>
            <a:ext cx="5573382" cy="2873528"/>
          </a:xfrm>
          <a:prstGeom prst="rect">
            <a:avLst/>
          </a:prstGeom>
        </p:spPr>
      </p:pic>
      <p:pic>
        <p:nvPicPr>
          <p:cNvPr id="14" name="Picture 13">
            <a:extLst>
              <a:ext uri="{FF2B5EF4-FFF2-40B4-BE49-F238E27FC236}">
                <a16:creationId xmlns:a16="http://schemas.microsoft.com/office/drawing/2014/main" id="{21617727-4521-CCBD-7A29-2F98147D17A4}"/>
              </a:ext>
            </a:extLst>
          </p:cNvPr>
          <p:cNvPicPr>
            <a:picLocks noChangeAspect="1"/>
          </p:cNvPicPr>
          <p:nvPr/>
        </p:nvPicPr>
        <p:blipFill>
          <a:blip r:embed="rId5"/>
          <a:stretch>
            <a:fillRect/>
          </a:stretch>
        </p:blipFill>
        <p:spPr>
          <a:xfrm>
            <a:off x="2036324" y="3234231"/>
            <a:ext cx="6236650" cy="3507137"/>
          </a:xfrm>
          <a:prstGeom prst="rect">
            <a:avLst/>
          </a:prstGeom>
        </p:spPr>
      </p:pic>
    </p:spTree>
    <p:extLst>
      <p:ext uri="{BB962C8B-B14F-4D97-AF65-F5344CB8AC3E}">
        <p14:creationId xmlns:p14="http://schemas.microsoft.com/office/powerpoint/2010/main" val="355769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1CFFC-C51E-D501-270D-44379E0C0F2A}"/>
              </a:ext>
            </a:extLst>
          </p:cNvPr>
          <p:cNvPicPr>
            <a:picLocks noChangeAspect="1"/>
          </p:cNvPicPr>
          <p:nvPr/>
        </p:nvPicPr>
        <p:blipFill>
          <a:blip r:embed="rId2"/>
          <a:stretch>
            <a:fillRect/>
          </a:stretch>
        </p:blipFill>
        <p:spPr>
          <a:xfrm>
            <a:off x="6802880" y="3071311"/>
            <a:ext cx="2341120" cy="3312368"/>
          </a:xfrm>
          <a:prstGeom prst="rect">
            <a:avLst/>
          </a:prstGeom>
        </p:spPr>
      </p:pic>
      <p:pic>
        <p:nvPicPr>
          <p:cNvPr id="5" name="Picture 4">
            <a:extLst>
              <a:ext uri="{FF2B5EF4-FFF2-40B4-BE49-F238E27FC236}">
                <a16:creationId xmlns:a16="http://schemas.microsoft.com/office/drawing/2014/main" id="{839A176E-0540-08CB-6ACA-ACE49B51DDD2}"/>
              </a:ext>
            </a:extLst>
          </p:cNvPr>
          <p:cNvPicPr>
            <a:picLocks noChangeAspect="1"/>
          </p:cNvPicPr>
          <p:nvPr/>
        </p:nvPicPr>
        <p:blipFill>
          <a:blip r:embed="rId3"/>
          <a:stretch>
            <a:fillRect/>
          </a:stretch>
        </p:blipFill>
        <p:spPr>
          <a:xfrm>
            <a:off x="6871162" y="38104"/>
            <a:ext cx="2167737" cy="3065672"/>
          </a:xfrm>
          <a:prstGeom prst="rect">
            <a:avLst/>
          </a:prstGeom>
        </p:spPr>
      </p:pic>
      <p:sp>
        <p:nvSpPr>
          <p:cNvPr id="42" name="Tekstiruutu 41"/>
          <p:cNvSpPr txBox="1"/>
          <p:nvPr/>
        </p:nvSpPr>
        <p:spPr>
          <a:xfrm>
            <a:off x="0" y="537463"/>
            <a:ext cx="8049685" cy="6432530"/>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teollinen rakenne</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on maan monipuolisimpia: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Porin sk maan 12., Pohjois-Satakunta </a:t>
            </a:r>
            <a:r>
              <a:rPr lang="fi-FI" sz="1400" b="1" dirty="0">
                <a:solidFill>
                  <a:prstClr val="black"/>
                </a:solidFill>
                <a:latin typeface="Calibri" panose="020F0502020204030204"/>
              </a:rPr>
              <a:t>14</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ja Rauman sk</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lang="fi-FI" sz="1400" b="1" dirty="0">
                <a:solidFill>
                  <a:prstClr val="black"/>
                </a:solidFill>
                <a:latin typeface="Calibri" panose="020F0502020204030204"/>
              </a:rPr>
              <a:t>17</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monipuolisin teollisuuden henkilöstössä Suomen </a:t>
            </a:r>
            <a:r>
              <a:rPr lang="fi-FI" sz="1400" b="1" dirty="0">
                <a:solidFill>
                  <a:prstClr val="black"/>
                </a:solidFill>
                <a:latin typeface="Calibri" panose="020F0502020204030204"/>
              </a:rPr>
              <a:t>69</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seutukunnan joukossa</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(kartassa vihreällä monipuolisimmat ja punaisella yksipuolisimmat teolliset rakenteet, v. 2023)</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avoimuusindeksi</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(vienti Tullin mukaan/BKT) 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maan korkeimpia: </a:t>
            </a:r>
            <a:r>
              <a:rPr lang="fi-FI" b="1" dirty="0">
                <a:solidFill>
                  <a:srgbClr val="099BDD"/>
                </a:solidFill>
                <a:latin typeface="Calibri" panose="020F0502020204030204"/>
              </a:rPr>
              <a:t>58</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 %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(koko maa </a:t>
            </a:r>
            <a:r>
              <a:rPr lang="fi-FI" b="1" dirty="0">
                <a:solidFill>
                  <a:prstClr val="black"/>
                </a:solidFill>
                <a:latin typeface="Calibri" panose="020F0502020204030204"/>
              </a:rPr>
              <a:t>28</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 v. 2023). </a:t>
            </a:r>
            <a:r>
              <a:rPr lang="fi-FI" b="1" dirty="0">
                <a:solidFill>
                  <a:srgbClr val="344068">
                    <a:lumMod val="60000"/>
                    <a:lumOff val="40000"/>
                  </a:srgbClr>
                </a:solidFill>
                <a:latin typeface="Calibri" panose="020F0502020204030204"/>
              </a:rPr>
              <a:t>Viennin arvo henkeä</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solidFill>
                  <a:srgbClr val="344068">
                    <a:lumMod val="60000"/>
                    <a:lumOff val="40000"/>
                  </a:srgbClr>
                </a:solidFill>
                <a:latin typeface="Calibri" panose="020F0502020204030204"/>
              </a:rPr>
              <a:t>     kohti</a:t>
            </a:r>
            <a:r>
              <a:rPr lang="fi-FI" b="1" dirty="0">
                <a:solidFill>
                  <a:prstClr val="black"/>
                </a:solidFill>
                <a:latin typeface="Calibri" panose="020F0502020204030204"/>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 </a:t>
            </a:r>
            <a:r>
              <a:rPr lang="fi-FI" b="1" dirty="0">
                <a:solidFill>
                  <a:prstClr val="black"/>
                </a:solidFill>
                <a:latin typeface="Calibri" panose="020F0502020204030204"/>
              </a:rPr>
              <a:t>Suomen korkein (v. 2025, Tulli).</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fi-FI" b="1" i="0" u="none" strike="noStrike" kern="1200" cap="none" spc="0" normalizeH="0" baseline="0" noProof="0" dirty="0">
                <a:ln>
                  <a:noFill/>
                </a:ln>
                <a:solidFill>
                  <a:srgbClr val="2683C6">
                    <a:lumMod val="75000"/>
                  </a:srgbClr>
                </a:solidFill>
                <a:effectLst/>
                <a:uLnTx/>
                <a:uFillTx/>
                <a:latin typeface="Calibri" panose="020F0502020204030204"/>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viennin arvo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maakunnista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4.</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korkein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 2024 (Tulli</a:t>
            </a:r>
            <a:r>
              <a:rPr lang="fi-FI" b="1" dirty="0">
                <a:solidFill>
                  <a:prstClr val="black"/>
                </a:solidFill>
                <a:latin typeface="Calibri" panose="020F0502020204030204"/>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arvo </a:t>
            </a:r>
          </a:p>
          <a:p>
            <a:pPr marR="0" lvl="0" algn="l" defTabSz="914400" rtl="0" eaLnBrk="1" fontAlgn="auto" latinLnBrk="0" hangingPunct="1">
              <a:lnSpc>
                <a:spcPct val="100000"/>
              </a:lnSpc>
              <a:spcBef>
                <a:spcPts val="0"/>
              </a:spcBef>
              <a:spcAft>
                <a:spcPts val="0"/>
              </a:spcAft>
              <a:buClrTx/>
              <a:buSzTx/>
              <a:tabLst/>
              <a:defRPr/>
            </a:pPr>
            <a:r>
              <a:rPr lang="fi-FI" b="1" dirty="0">
                <a:solidFill>
                  <a:prstClr val="black"/>
                </a:solidFill>
                <a:latin typeface="Calibri" panose="020F0502020204030204"/>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 6,5 mrd. €), osuus Suomen viennistä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8,8 %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(väestöosuus </a:t>
            </a:r>
            <a:r>
              <a:rPr lang="fi-FI" b="1" dirty="0">
                <a:solidFill>
                  <a:prstClr val="black"/>
                </a:solidFill>
                <a:latin typeface="Calibri" panose="020F0502020204030204"/>
              </a:rPr>
              <a:t>3,7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osuus maan </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teollisuuden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työpaikoista</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effectLst/>
                <a:uLnTx/>
                <a:uFillTx/>
                <a:latin typeface="Calibri" panose="020F0502020204030204"/>
                <a:ea typeface="+mn-ea"/>
                <a:cs typeface="Arial" panose="020B0604020202020204" pitchFamily="34" charset="0"/>
              </a:rPr>
              <a:t>on</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korkea</a:t>
            </a:r>
            <a:r>
              <a:rPr lang="fi-FI" b="1" dirty="0">
                <a:solidFill>
                  <a:prstClr val="black"/>
                </a:solidFill>
                <a:latin typeface="Calibri" panose="020F0502020204030204"/>
              </a:rPr>
              <a:t>,</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5,5 %</a:t>
            </a:r>
            <a:r>
              <a:rPr lang="fi-FI" b="1" dirty="0">
                <a:solidFill>
                  <a:prstClr val="black"/>
                </a:solidFill>
                <a:latin typeface="Calibri" panose="020F0502020204030204"/>
              </a:rPr>
              <a:t>;</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liikevaihdosta osuus on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5,0 %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ja toimipaikoista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5,4 %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 2024). </a:t>
            </a:r>
            <a:r>
              <a:rPr lang="fi-FI" b="1" dirty="0">
                <a:solidFill>
                  <a:prstClr val="black"/>
                </a:solidFill>
                <a:latin typeface="Calibri" panose="020F0502020204030204"/>
              </a:rPr>
              <a:t>Sata-</a:t>
            </a:r>
          </a:p>
          <a:p>
            <a:pPr marR="0" lvl="0" algn="l" defTabSz="914400" rtl="0" eaLnBrk="1" fontAlgn="auto" latinLnBrk="0" hangingPunct="1">
              <a:lnSpc>
                <a:spcPct val="100000"/>
              </a:lnSpc>
              <a:spcBef>
                <a:spcPts val="0"/>
              </a:spcBef>
              <a:spcAft>
                <a:spcPts val="0"/>
              </a:spcAft>
              <a:buClrTx/>
              <a:buSzTx/>
              <a:tabLst/>
              <a:defRPr/>
            </a:pPr>
            <a:r>
              <a:rPr lang="fi-FI" b="1" dirty="0">
                <a:solidFill>
                  <a:prstClr val="black"/>
                </a:solidFill>
                <a:latin typeface="Calibri" panose="020F0502020204030204"/>
              </a:rPr>
              <a:t>      kunta tuottaa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Suomen sähköstä </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32,5</a:t>
            </a:r>
            <a:r>
              <a:rPr lang="fi-FI" b="1" dirty="0">
                <a:solidFill>
                  <a:srgbClr val="099BDD"/>
                </a:solidFill>
                <a:latin typeface="Calibri" panose="020F0502020204030204"/>
              </a:rPr>
              <a:t> % </a:t>
            </a:r>
            <a:r>
              <a:rPr lang="fi-FI" b="1" dirty="0">
                <a:latin typeface="Calibri" panose="020F0502020204030204"/>
              </a:rPr>
              <a:t>(v. 2024)</a:t>
            </a:r>
            <a:r>
              <a:rPr kumimoji="0" lang="fi-FI" sz="1800" b="1" i="0" u="none" strike="noStrike" kern="1200" cap="none" spc="0" normalizeH="0" baseline="0" noProof="0" dirty="0">
                <a:ln>
                  <a:noFill/>
                </a:ln>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a:t>
            </a:r>
            <a:r>
              <a:rPr kumimoji="0" lang="fi-FI" sz="1800" b="1" i="0" u="none" strike="noStrike" kern="1200" cap="none" spc="0" normalizeH="0" baseline="0" noProof="0" dirty="0">
                <a:ln>
                  <a:noFill/>
                </a:ln>
                <a:solidFill>
                  <a:srgbClr val="7182B8"/>
                </a:solidFill>
                <a:effectLst/>
                <a:uLnTx/>
                <a:uFillTx/>
                <a:latin typeface="Calibri" panose="020F0502020204030204"/>
                <a:ea typeface="+mn-ea"/>
                <a:cs typeface="Arial" panose="020B0604020202020204" pitchFamily="34" charset="0"/>
              </a:rPr>
              <a:t>kilpailukyky </a:t>
            </a:r>
            <a:r>
              <a:rPr lang="fi-FI" b="1" dirty="0">
                <a:solidFill>
                  <a:srgbClr val="7182B8"/>
                </a:solidFill>
                <a:latin typeface="Calibri" panose="020F0502020204030204"/>
              </a:rPr>
              <a:t>pysynyt suhteellisen hyvänä</a:t>
            </a:r>
            <a:r>
              <a:rPr kumimoji="0" lang="fi-FI" sz="1800" b="1" i="0" u="none" strike="noStrike" kern="1200" cap="none" spc="0" normalizeH="0" baseline="0" noProof="0" dirty="0">
                <a:ln>
                  <a:noFill/>
                </a:ln>
                <a:solidFill>
                  <a:srgbClr val="7182B8"/>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vv. 2011-24:</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latin typeface="Calibri" panose="020F0502020204030204"/>
              </a:rPr>
              <a:t>Viiden</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osatekijän mittaristo, joka kuvaa seutukunnan kykyä tuottaa BKT:tä</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lang="fi-FI" sz="1400" b="1" dirty="0">
                <a:solidFill>
                  <a:prstClr val="black"/>
                </a:solidFill>
                <a:latin typeface="Calibri" panose="020F0502020204030204"/>
              </a:rPr>
              <a:t>työn tuottavuus, koulutusaste, työllisyysaste, teollisuus, yritysdynamiikka</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Rauman seutukunta on</a:t>
            </a:r>
            <a:r>
              <a:rPr lang="fi-FI" sz="1400" b="1" dirty="0">
                <a:solidFill>
                  <a:prstClr val="black"/>
                </a:solidFill>
                <a:latin typeface="Calibri" panose="020F0502020204030204"/>
              </a:rPr>
              <a:t> </a:t>
            </a:r>
            <a:r>
              <a:rPr lang="fi-FI" sz="1400" b="1" dirty="0">
                <a:solidFill>
                  <a:srgbClr val="099BDD"/>
                </a:solidFill>
                <a:latin typeface="Calibri" panose="020F0502020204030204"/>
              </a:rPr>
              <a:t>sijalla 3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lang="fi-FI" sz="1400" b="1" dirty="0">
                <a:solidFill>
                  <a:prstClr val="black"/>
                </a:solidFill>
                <a:latin typeface="Calibri" panose="020F0502020204030204"/>
              </a:rPr>
              <a:t>69</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seutukunnan joukossa), Porin seutukunta </a:t>
            </a:r>
            <a:r>
              <a:rPr kumimoji="0" lang="fi-FI" sz="14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sijalla 14 </a:t>
            </a:r>
            <a:r>
              <a:rPr kumimoji="0" lang="fi-FI" sz="1400" b="1" i="0" u="none" strike="noStrike" kern="1200" cap="none" spc="0" normalizeH="0" baseline="0" noProof="0" dirty="0">
                <a:ln>
                  <a:noFill/>
                </a:ln>
                <a:effectLst/>
                <a:uLnTx/>
                <a:uFillTx/>
                <a:latin typeface="Calibri" panose="020F0502020204030204"/>
                <a:ea typeface="+mn-ea"/>
                <a:cs typeface="Arial" panose="020B0604020202020204" pitchFamily="34" charset="0"/>
              </a:rPr>
              <a:t>ja</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Pohjois-Satakunta </a:t>
            </a:r>
            <a:r>
              <a:rPr kumimoji="0" lang="fi-FI" sz="14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sijalla 57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(BKT/</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capita</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silti tulosta selvästi parempi).</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Rauman seutukunnan </a:t>
            </a:r>
            <a:r>
              <a:rPr kumimoji="0" lang="fi-FI" sz="1800" b="1" i="0" u="none" strike="noStrike" kern="1200" cap="none" spc="0" normalizeH="0" baseline="0" noProof="0" dirty="0">
                <a:ln>
                  <a:noFill/>
                </a:ln>
                <a:solidFill>
                  <a:srgbClr val="344068">
                    <a:lumMod val="60000"/>
                    <a:lumOff val="40000"/>
                  </a:srgbClr>
                </a:solidFill>
                <a:effectLst/>
                <a:uLnTx/>
                <a:uFillTx/>
                <a:latin typeface="Calibri" panose="020F0502020204030204"/>
                <a:ea typeface="+mn-ea"/>
                <a:cs typeface="Arial" panose="020B0604020202020204" pitchFamily="34" charset="0"/>
              </a:rPr>
              <a:t>BKT/capita</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on </a:t>
            </a:r>
            <a:r>
              <a:rPr lang="fi-FI" b="1" dirty="0">
                <a:solidFill>
                  <a:srgbClr val="099BDD"/>
                </a:solidFill>
                <a:latin typeface="Calibri" panose="020F0502020204030204"/>
              </a:rPr>
              <a:t>7</a:t>
            </a:r>
            <a:r>
              <a:rPr kumimoji="0" lang="fi-FI" sz="1800" b="1" i="0" u="none" strike="noStrike" kern="1200" cap="none" spc="0" normalizeH="0" baseline="0" noProof="0" dirty="0">
                <a:ln>
                  <a:noFill/>
                </a:ln>
                <a:solidFill>
                  <a:srgbClr val="099BDD"/>
                </a:solidFill>
                <a:effectLst/>
                <a:uLnTx/>
                <a:uFillTx/>
                <a:latin typeface="Calibri" panose="020F0502020204030204"/>
                <a:ea typeface="+mn-ea"/>
                <a:cs typeface="Arial" panose="020B0604020202020204" pitchFamily="34" charset="0"/>
              </a:rPr>
              <a:t>. korkein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 2023. </a:t>
            </a:r>
            <a:r>
              <a:rPr lang="fi-FI" b="1" dirty="0">
                <a:solidFill>
                  <a:prstClr val="black"/>
                </a:solidFill>
                <a:latin typeface="Calibri" panose="020F0502020204030204"/>
              </a:rPr>
              <a:t>Satakunnan </a:t>
            </a:r>
          </a:p>
          <a:p>
            <a:pPr marR="0" lvl="0" algn="l" defTabSz="914400" rtl="0" eaLnBrk="1" fontAlgn="auto" latinLnBrk="0" hangingPunct="1">
              <a:lnSpc>
                <a:spcPct val="100000"/>
              </a:lnSpc>
              <a:spcBef>
                <a:spcPts val="0"/>
              </a:spcBef>
              <a:spcAft>
                <a:spcPts val="0"/>
              </a:spcAft>
              <a:buClrTx/>
              <a:buSzTx/>
              <a:tabLst/>
              <a:defRPr/>
            </a:pPr>
            <a:r>
              <a:rPr lang="fi-FI" b="1" dirty="0">
                <a:solidFill>
                  <a:prstClr val="black"/>
                </a:solidFill>
                <a:latin typeface="Calibri" panose="020F0502020204030204"/>
              </a:rPr>
              <a:t>      jalostuksen arvonlisäys per capita on 2. korkein 19 maakunnasta (v. 24).</a:t>
            </a:r>
            <a:endPar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 name="Otsikko 1"/>
          <p:cNvSpPr>
            <a:spLocks noGrp="1"/>
          </p:cNvSpPr>
          <p:nvPr>
            <p:ph type="ctrTitle"/>
          </p:nvPr>
        </p:nvSpPr>
        <p:spPr>
          <a:xfrm>
            <a:off x="87843" y="151769"/>
            <a:ext cx="7798445"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vahvuuksia</a:t>
            </a:r>
          </a:p>
        </p:txBody>
      </p:sp>
      <p:sp>
        <p:nvSpPr>
          <p:cNvPr id="9" name="Tekstiruutu 8"/>
          <p:cNvSpPr txBox="1"/>
          <p:nvPr/>
        </p:nvSpPr>
        <p:spPr>
          <a:xfrm>
            <a:off x="8852925" y="1203143"/>
            <a:ext cx="307777" cy="1223879"/>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Tilastokeskus ja Tulli 2025</a:t>
            </a:r>
          </a:p>
        </p:txBody>
      </p:sp>
      <p:sp>
        <p:nvSpPr>
          <p:cNvPr id="37" name="Tekstiruutu 36"/>
          <p:cNvSpPr txBox="1"/>
          <p:nvPr/>
        </p:nvSpPr>
        <p:spPr>
          <a:xfrm rot="16200000">
            <a:off x="7970497" y="4690935"/>
            <a:ext cx="2088866"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p>
        </p:txBody>
      </p:sp>
      <p:sp>
        <p:nvSpPr>
          <p:cNvPr id="13" name="Tekstiruutu 3"/>
          <p:cNvSpPr txBox="1"/>
          <p:nvPr/>
        </p:nvSpPr>
        <p:spPr>
          <a:xfrm>
            <a:off x="137186" y="6444671"/>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rPr>
              <a:t>27</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.11.2019</a:t>
            </a:r>
          </a:p>
        </p:txBody>
      </p:sp>
      <p:sp>
        <p:nvSpPr>
          <p:cNvPr id="4" name="TextBox 3">
            <a:extLst>
              <a:ext uri="{FF2B5EF4-FFF2-40B4-BE49-F238E27FC236}">
                <a16:creationId xmlns:a16="http://schemas.microsoft.com/office/drawing/2014/main" id="{12F620F0-EF7E-41D7-8380-C4F95223CDAC}"/>
              </a:ext>
            </a:extLst>
          </p:cNvPr>
          <p:cNvSpPr txBox="1"/>
          <p:nvPr/>
        </p:nvSpPr>
        <p:spPr>
          <a:xfrm>
            <a:off x="0" y="6519446"/>
            <a:ext cx="1269899" cy="338554"/>
          </a:xfrm>
          <a:prstGeom prst="rect">
            <a:avLst/>
          </a:prstGeom>
          <a:solidFill>
            <a:srgbClr val="2683C6"/>
          </a:solidFill>
        </p:spPr>
        <p:txBody>
          <a:bodyPr wrap="none" rtlCol="0">
            <a:spAutoFit/>
          </a:bodyPr>
          <a:lstStyle/>
          <a:p>
            <a:r>
              <a:rPr lang="fi-FI" sz="1600" dirty="0"/>
              <a:t>16.6.2026   </a:t>
            </a:r>
          </a:p>
        </p:txBody>
      </p:sp>
      <p:pic>
        <p:nvPicPr>
          <p:cNvPr id="3" name="Kuva 2" descr="Kuva, joka sisältää kohteen teksti, merkki, clipart-kuva&#10;&#10;Kuvaus luotu automaattisesti">
            <a:extLst>
              <a:ext uri="{FF2B5EF4-FFF2-40B4-BE49-F238E27FC236}">
                <a16:creationId xmlns:a16="http://schemas.microsoft.com/office/drawing/2014/main" id="{F887C2FD-A0E6-BF11-3F41-66BDC96503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2257" y="6295655"/>
            <a:ext cx="1856812" cy="480765"/>
          </a:xfrm>
          <a:prstGeom prst="rect">
            <a:avLst/>
          </a:prstGeom>
        </p:spPr>
      </p:pic>
    </p:spTree>
    <p:extLst>
      <p:ext uri="{BB962C8B-B14F-4D97-AF65-F5344CB8AC3E}">
        <p14:creationId xmlns:p14="http://schemas.microsoft.com/office/powerpoint/2010/main" val="26978488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C44A2E-7D9A-E52D-AA6E-AD313E85D74D}"/>
              </a:ext>
            </a:extLst>
          </p:cNvPr>
          <p:cNvPicPr>
            <a:picLocks noChangeAspect="1"/>
          </p:cNvPicPr>
          <p:nvPr/>
        </p:nvPicPr>
        <p:blipFill>
          <a:blip r:embed="rId3"/>
          <a:stretch>
            <a:fillRect/>
          </a:stretch>
        </p:blipFill>
        <p:spPr>
          <a:xfrm>
            <a:off x="2573380" y="323490"/>
            <a:ext cx="2271693" cy="3212592"/>
          </a:xfrm>
          <a:prstGeom prst="rect">
            <a:avLst/>
          </a:prstGeom>
        </p:spPr>
      </p:pic>
      <p:sp>
        <p:nvSpPr>
          <p:cNvPr id="38" name="Pyöristetty suorakulmio 9"/>
          <p:cNvSpPr/>
          <p:nvPr/>
        </p:nvSpPr>
        <p:spPr>
          <a:xfrm>
            <a:off x="2367902" y="5752023"/>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43" name="Kuva 42"/>
          <p:cNvPicPr>
            <a:picLocks noChangeAspect="1"/>
          </p:cNvPicPr>
          <p:nvPr/>
        </p:nvPicPr>
        <p:blipFill>
          <a:blip r:embed="rId4" cstate="print">
            <a:duotone>
              <a:prstClr val="black"/>
              <a:schemeClr val="tx2">
                <a:tint val="45000"/>
                <a:satMod val="400000"/>
              </a:schemeClr>
            </a:duotone>
            <a:lum bright="21000"/>
            <a:extLst>
              <a:ext uri="{BEBA8EAE-BF5A-486C-A8C5-ECC9F3942E4B}">
                <a14:imgProps xmlns:a14="http://schemas.microsoft.com/office/drawing/2010/main">
                  <a14:imgLayer r:embed="rId5">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378792" y="-170065"/>
            <a:ext cx="1946313" cy="1856436"/>
          </a:xfrm>
          <a:prstGeom prst="rect">
            <a:avLst/>
          </a:prstGeom>
        </p:spPr>
      </p:pic>
      <p:sp>
        <p:nvSpPr>
          <p:cNvPr id="2" name="Otsikko 1"/>
          <p:cNvSpPr>
            <a:spLocks noGrp="1"/>
          </p:cNvSpPr>
          <p:nvPr>
            <p:ph type="ctrTitle"/>
          </p:nvPr>
        </p:nvSpPr>
        <p:spPr>
          <a:xfrm>
            <a:off x="59165" y="0"/>
            <a:ext cx="7798445"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Satakunnan aluetalous</a:t>
            </a:r>
          </a:p>
        </p:txBody>
      </p:sp>
      <p:sp>
        <p:nvSpPr>
          <p:cNvPr id="9" name="Tekstiruutu 8"/>
          <p:cNvSpPr txBox="1"/>
          <p:nvPr/>
        </p:nvSpPr>
        <p:spPr>
          <a:xfrm>
            <a:off x="8869498" y="2837005"/>
            <a:ext cx="307777" cy="1549951"/>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Tilastokeskus  ja Satakuntaliitto</a:t>
            </a:r>
          </a:p>
        </p:txBody>
      </p:sp>
      <p:sp>
        <p:nvSpPr>
          <p:cNvPr id="42" name="Tekstiruutu 41"/>
          <p:cNvSpPr txBox="1"/>
          <p:nvPr/>
        </p:nvSpPr>
        <p:spPr>
          <a:xfrm>
            <a:off x="5103509" y="-15246"/>
            <a:ext cx="3969281" cy="1138773"/>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Satakunnan jalostuksen </a:t>
            </a:r>
            <a:r>
              <a:rPr lang="fi-FI" b="1" dirty="0">
                <a:solidFill>
                  <a:srgbClr val="0070C0"/>
                </a:solidFill>
                <a:latin typeface="Calibri" panose="020F0502020204030204"/>
              </a:rPr>
              <a:t>arvonlisäys (BKT)</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effectLst/>
                <a:uLnTx/>
                <a:uFillTx/>
                <a:latin typeface="Calibri" panose="020F0502020204030204"/>
                <a:ea typeface="+mn-ea"/>
                <a:cs typeface="Arial" panose="020B0604020202020204" pitchFamily="34" charset="0"/>
              </a:rPr>
              <a:t>per capita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on</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v.</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2024</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Suomen 19 maakunnasta  </a:t>
            </a:r>
            <a:r>
              <a:rPr kumimoji="0" lang="fi-FI" sz="32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2. korkein</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57" name="Suorakulmio 56"/>
          <p:cNvSpPr/>
          <p:nvPr/>
        </p:nvSpPr>
        <p:spPr>
          <a:xfrm>
            <a:off x="2180444" y="1953806"/>
            <a:ext cx="138145" cy="41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kstiruutu 36"/>
          <p:cNvSpPr txBox="1"/>
          <p:nvPr/>
        </p:nvSpPr>
        <p:spPr>
          <a:xfrm rot="16200000">
            <a:off x="8028357" y="5029476"/>
            <a:ext cx="2088866"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p:txBody>
      </p:sp>
      <p:sp>
        <p:nvSpPr>
          <p:cNvPr id="10" name="Pyöristetty suorakulmio 9"/>
          <p:cNvSpPr/>
          <p:nvPr/>
        </p:nvSpPr>
        <p:spPr>
          <a:xfrm>
            <a:off x="2378976" y="5231621"/>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44" name="Rectangle 43"/>
          <p:cNvSpPr/>
          <p:nvPr/>
        </p:nvSpPr>
        <p:spPr>
          <a:xfrm>
            <a:off x="5064126" y="851296"/>
            <a:ext cx="4572000" cy="2554545"/>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BKT per </a:t>
            </a:r>
            <a:r>
              <a:rPr kumimoji="0" lang="fi-FI" sz="1800" b="1" i="0" u="none" strike="noStrike" kern="120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capita</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Suomen </a:t>
            </a:r>
            <a:r>
              <a:rPr lang="fi-FI" b="1" dirty="0">
                <a:solidFill>
                  <a:srgbClr val="0070C0"/>
                </a:solidFill>
                <a:latin typeface="Calibri" panose="020F0502020204030204"/>
              </a:rPr>
              <a:t>69</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seutukunnassa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Rauman seutukunta on sijalla </a:t>
            </a:r>
            <a:r>
              <a:rPr lang="fi-FI" b="1" dirty="0">
                <a:solidFill>
                  <a:srgbClr val="FF5050"/>
                </a:solidFill>
                <a:latin typeface="Calibri" panose="020F0502020204030204"/>
              </a:rPr>
              <a:t>7</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p>
          <a:p>
            <a:pPr lvl="0" eaLnBrk="1" fontAlgn="auto" hangingPunct="1">
              <a:spcBef>
                <a:spcPts val="0"/>
              </a:spcBef>
              <a:spcAft>
                <a:spcPts val="0"/>
              </a:spcAft>
              <a:defRPr/>
            </a:pPr>
            <a:r>
              <a:rPr lang="fi-FI" b="1" dirty="0">
                <a:solidFill>
                  <a:prstClr val="black"/>
                </a:solidFill>
                <a:latin typeface="Calibri" panose="020F0502020204030204"/>
              </a:rPr>
              <a:t>Pohjois-Satakunta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sijalla </a:t>
            </a:r>
            <a:r>
              <a:rPr lang="fi-FI" b="1" dirty="0">
                <a:solidFill>
                  <a:srgbClr val="FF5050"/>
                </a:solidFill>
                <a:latin typeface="Calibri" panose="020F0502020204030204"/>
              </a:rPr>
              <a:t>20</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ja</a:t>
            </a:r>
          </a:p>
          <a:p>
            <a:pPr lvl="0" eaLnBrk="1" fontAlgn="auto" hangingPunct="1">
              <a:spcBef>
                <a:spcPts val="0"/>
              </a:spcBef>
              <a:spcAft>
                <a:spcPts val="0"/>
              </a:spcAft>
              <a:defRPr/>
            </a:pPr>
            <a:r>
              <a:rPr lang="fi-FI" b="1" dirty="0">
                <a:solidFill>
                  <a:prstClr val="black"/>
                </a:solidFill>
                <a:latin typeface="Calibri" panose="020F0502020204030204"/>
              </a:rPr>
              <a:t>Porin seutukunta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sijalla </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23</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Satakunnassa BKT per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capita</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on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solidFill>
                  <a:srgbClr val="FF0000"/>
                </a:solidFill>
                <a:latin typeface="Calibri" panose="020F0502020204030204"/>
              </a:rPr>
              <a:t>4</a:t>
            </a:r>
            <a:r>
              <a:rPr kumimoji="0" lang="fi-FI" sz="1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korkein (2023) 19 maakunnasta.</a:t>
            </a:r>
          </a:p>
        </p:txBody>
      </p:sp>
      <p:sp>
        <p:nvSpPr>
          <p:cNvPr id="45" name="Tekstiruutu 34"/>
          <p:cNvSpPr txBox="1"/>
          <p:nvPr/>
        </p:nvSpPr>
        <p:spPr>
          <a:xfrm>
            <a:off x="-18883" y="5496744"/>
            <a:ext cx="2223686" cy="86177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ritannic Bold" panose="020B0903060703020204" pitchFamily="34" charset="0"/>
                <a:ea typeface="+mn-ea"/>
                <a:cs typeface="Arial" panose="020B0604020202020204" pitchFamily="34" charset="0"/>
              </a:rPr>
              <a:t> Suomi keskimäärin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50" name="Rectangle 49"/>
          <p:cNvSpPr/>
          <p:nvPr/>
        </p:nvSpPr>
        <p:spPr>
          <a:xfrm>
            <a:off x="2630495" y="5066228"/>
            <a:ext cx="1643399"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a:t>
            </a:r>
            <a:r>
              <a:rPr lang="fi-FI" sz="4500" b="1" dirty="0">
                <a:solidFill>
                  <a:prstClr val="black"/>
                </a:solidFill>
                <a:effectLst>
                  <a:outerShdw blurRad="38100" dist="38100" dir="2700000" algn="tl">
                    <a:srgbClr val="000000">
                      <a:alpha val="43137"/>
                    </a:srgbClr>
                  </a:outerShdw>
                </a:effectLst>
                <a:latin typeface="Calibri" panose="020F0502020204030204"/>
              </a:rPr>
              <a:t>6,0</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61" name="Rectangle 60"/>
          <p:cNvSpPr/>
          <p:nvPr/>
        </p:nvSpPr>
        <p:spPr>
          <a:xfrm>
            <a:off x="2628464" y="5611043"/>
            <a:ext cx="1643399"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rPr>
              <a:t>-0,9</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29" name="Tekstiruutu 34"/>
          <p:cNvSpPr txBox="1"/>
          <p:nvPr/>
        </p:nvSpPr>
        <p:spPr>
          <a:xfrm>
            <a:off x="-22990" y="2995803"/>
            <a:ext cx="2660215"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BKT:n kasvu 2023 (real)</a:t>
            </a:r>
          </a:p>
        </p:txBody>
      </p:sp>
      <p:sp>
        <p:nvSpPr>
          <p:cNvPr id="30" name="Pyöristetty suorakulmio 9"/>
          <p:cNvSpPr/>
          <p:nvPr/>
        </p:nvSpPr>
        <p:spPr>
          <a:xfrm>
            <a:off x="2360635" y="4707266"/>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1" name="Rectangle 30"/>
          <p:cNvSpPr/>
          <p:nvPr/>
        </p:nvSpPr>
        <p:spPr>
          <a:xfrm>
            <a:off x="2518028" y="4569246"/>
            <a:ext cx="1754006"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rPr>
              <a:t>+1,2</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32" name="Tekstiruutu 34"/>
          <p:cNvSpPr txBox="1"/>
          <p:nvPr/>
        </p:nvSpPr>
        <p:spPr>
          <a:xfrm>
            <a:off x="-5146" y="4447973"/>
            <a:ext cx="2024913"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rPr>
              <a:t> Porin seutukunta</a:t>
            </a: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8" name="TextBox 27"/>
          <p:cNvSpPr txBox="1"/>
          <p:nvPr/>
        </p:nvSpPr>
        <p:spPr>
          <a:xfrm>
            <a:off x="-21424" y="5273977"/>
            <a:ext cx="20986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rPr>
              <a:t> Pohjois-Satakunta</a:t>
            </a:r>
            <a:endParaRPr kumimoji="0" lang="en-US"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endParaRPr>
          </a:p>
        </p:txBody>
      </p:sp>
      <p:sp>
        <p:nvSpPr>
          <p:cNvPr id="33" name="Pyöristetty suorakulmio 9"/>
          <p:cNvSpPr/>
          <p:nvPr/>
        </p:nvSpPr>
        <p:spPr>
          <a:xfrm>
            <a:off x="2319242" y="3694395"/>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5" name="Pyöristetty suorakulmio 9"/>
          <p:cNvSpPr/>
          <p:nvPr/>
        </p:nvSpPr>
        <p:spPr>
          <a:xfrm>
            <a:off x="2339416" y="4210028"/>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49" name="Rectangle 48"/>
          <p:cNvSpPr/>
          <p:nvPr/>
        </p:nvSpPr>
        <p:spPr>
          <a:xfrm>
            <a:off x="2081904" y="4060915"/>
            <a:ext cx="2175596"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rPr>
              <a:t> +21,4</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51" name="Rectangle 50"/>
          <p:cNvSpPr/>
          <p:nvPr/>
        </p:nvSpPr>
        <p:spPr>
          <a:xfrm>
            <a:off x="2503494" y="3520855"/>
            <a:ext cx="1754006"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rPr>
              <a:t>+7,5 %</a:t>
            </a:r>
            <a:endPar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endParaRPr>
          </a:p>
        </p:txBody>
      </p:sp>
      <p:sp>
        <p:nvSpPr>
          <p:cNvPr id="36" name="TextBox 35"/>
          <p:cNvSpPr txBox="1"/>
          <p:nvPr/>
        </p:nvSpPr>
        <p:spPr>
          <a:xfrm>
            <a:off x="57673" y="4299077"/>
            <a:ext cx="223985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rPr>
              <a:t>Rauman seutukunta</a:t>
            </a:r>
            <a:endParaRPr kumimoji="0" lang="en-US"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endParaRPr>
          </a:p>
        </p:txBody>
      </p:sp>
      <p:sp>
        <p:nvSpPr>
          <p:cNvPr id="3" name="TextBox 2"/>
          <p:cNvSpPr txBox="1"/>
          <p:nvPr/>
        </p:nvSpPr>
        <p:spPr>
          <a:xfrm>
            <a:off x="5106435" y="4241983"/>
            <a:ext cx="3329146"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6" name="TextBox 5"/>
          <p:cNvSpPr txBox="1"/>
          <p:nvPr/>
        </p:nvSpPr>
        <p:spPr>
          <a:xfrm>
            <a:off x="4315667" y="4229515"/>
            <a:ext cx="7907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2" name="Rectangle 2"/>
          <p:cNvSpPr>
            <a:spLocks noChangeArrowheads="1"/>
          </p:cNvSpPr>
          <p:nvPr/>
        </p:nvSpPr>
        <p:spPr bwMode="auto">
          <a:xfrm>
            <a:off x="291747" y="572790"/>
            <a:ext cx="692234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3" name="Rectangle 4"/>
          <p:cNvSpPr>
            <a:spLocks noChangeArrowheads="1"/>
          </p:cNvSpPr>
          <p:nvPr/>
        </p:nvSpPr>
        <p:spPr bwMode="auto">
          <a:xfrm>
            <a:off x="5314535" y="4116488"/>
            <a:ext cx="339071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9" name="Suorakulmio 20"/>
          <p:cNvSpPr/>
          <p:nvPr/>
        </p:nvSpPr>
        <p:spPr>
          <a:xfrm>
            <a:off x="26318" y="350290"/>
            <a:ext cx="3249538" cy="146428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Investointien arvon kehitys jalostuksessa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2010-2023</a:t>
            </a:r>
            <a:endPar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lang="fi-FI" sz="1400" b="1" dirty="0">
                <a:solidFill>
                  <a:srgbClr val="FF0000"/>
                </a:solidFill>
                <a:latin typeface="Calibri" panose="020F0502020204030204"/>
              </a:rPr>
              <a:t>303</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 %  </a:t>
            </a:r>
            <a:endPar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Koko maa:    </a:t>
            </a:r>
            <a:r>
              <a:rPr lang="fi-FI" sz="1400" b="1" dirty="0">
                <a:solidFill>
                  <a:prstClr val="white">
                    <a:lumMod val="50000"/>
                  </a:prstClr>
                </a:solidFill>
                <a:latin typeface="Calibri" panose="020F0502020204030204"/>
              </a:rPr>
              <a:t>70</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600" b="1" i="0"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41" name="Suorakulmio 20"/>
          <p:cNvSpPr/>
          <p:nvPr/>
        </p:nvSpPr>
        <p:spPr>
          <a:xfrm>
            <a:off x="8103161" y="4653897"/>
            <a:ext cx="1038498" cy="94236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Oheinen kartogrammi kuvaa maakuntien kokoa suhteessa jalostuksen arvon-lisäykseen per </a:t>
            </a:r>
            <a:r>
              <a:rPr kumimoji="0" lang="fi-FI" sz="12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capita</a:t>
            </a:r>
            <a:endParaRPr kumimoji="0" lang="fi-FI" sz="1200" b="1" i="0" u="none" strike="noStrike" kern="1200" cap="none" spc="0" normalizeH="0" baseline="0" noProof="0" dirty="0">
              <a:ln>
                <a:noFill/>
              </a:ln>
              <a:solidFill>
                <a:srgbClr val="099BDD"/>
              </a:solidFill>
              <a:effectLst/>
              <a:uLnTx/>
              <a:uFillTx/>
              <a:latin typeface="Calibri" panose="020F0502020204030204"/>
              <a:ea typeface="+mn-ea"/>
              <a:cs typeface="+mn-cs"/>
            </a:endParaRPr>
          </a:p>
        </p:txBody>
      </p:sp>
      <p:sp>
        <p:nvSpPr>
          <p:cNvPr id="46" name="Tekstiruutu 3"/>
          <p:cNvSpPr txBox="1"/>
          <p:nvPr/>
        </p:nvSpPr>
        <p:spPr>
          <a:xfrm>
            <a:off x="85648" y="6434720"/>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2.12.2025</a:t>
            </a:r>
          </a:p>
        </p:txBody>
      </p:sp>
      <p:sp>
        <p:nvSpPr>
          <p:cNvPr id="34" name="TextBox 33"/>
          <p:cNvSpPr txBox="1"/>
          <p:nvPr/>
        </p:nvSpPr>
        <p:spPr>
          <a:xfrm>
            <a:off x="38259" y="3811627"/>
            <a:ext cx="225562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rPr>
              <a:t>Satakunta</a:t>
            </a:r>
            <a:endParaRPr kumimoji="0" lang="en-US" sz="18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Arial" panose="020B0604020202020204" pitchFamily="34" charset="0"/>
            </a:endParaRPr>
          </a:p>
        </p:txBody>
      </p:sp>
      <p:sp>
        <p:nvSpPr>
          <p:cNvPr id="47" name="Suorakulmio 20">
            <a:extLst>
              <a:ext uri="{FF2B5EF4-FFF2-40B4-BE49-F238E27FC236}">
                <a16:creationId xmlns:a16="http://schemas.microsoft.com/office/drawing/2014/main" id="{6AA75AAB-D6E5-49D1-9B77-CEAF76646C11}"/>
              </a:ext>
            </a:extLst>
          </p:cNvPr>
          <p:cNvSpPr/>
          <p:nvPr/>
        </p:nvSpPr>
        <p:spPr>
          <a:xfrm>
            <a:off x="4408702" y="3641945"/>
            <a:ext cx="1522236" cy="282520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V. 2024 ennakkotiedot,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arvonlisäyksen reaalinen kasvu: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Satakunta -0,5 %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Koko maa 0,3 %.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prstClr val="white">
                    <a:lumMod val="50000"/>
                  </a:prstClr>
                </a:solidFill>
                <a:latin typeface="Calibri" panose="020F0502020204030204"/>
              </a:rPr>
              <a:t>Vuonna 2023 Satakunnassa kasvu oli maakunnista toiseksi nopeinta.</a:t>
            </a:r>
            <a:endParaRPr kumimoji="0" lang="fi-FI" sz="1400" b="1" i="0" u="none" strike="noStrike" kern="1200" cap="none" spc="0" normalizeH="0" baseline="0" noProof="0" dirty="0">
              <a:ln>
                <a:noFill/>
              </a:ln>
              <a:solidFill>
                <a:srgbClr val="099BDD"/>
              </a:solidFill>
              <a:effectLst/>
              <a:uLnTx/>
              <a:uFillTx/>
              <a:latin typeface="Calibri" panose="020F0502020204030204"/>
              <a:ea typeface="+mn-ea"/>
              <a:cs typeface="+mn-cs"/>
            </a:endParaRPr>
          </a:p>
        </p:txBody>
      </p:sp>
      <p:sp>
        <p:nvSpPr>
          <p:cNvPr id="40" name="Suorakulmio 20"/>
          <p:cNvSpPr/>
          <p:nvPr/>
        </p:nvSpPr>
        <p:spPr>
          <a:xfrm>
            <a:off x="0" y="2073025"/>
            <a:ext cx="2823690" cy="53297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Teollisuuden viennin arvon kasvu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2000-2024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lang="fi-FI" sz="1400" b="1" dirty="0">
                <a:solidFill>
                  <a:srgbClr val="FF0000"/>
                </a:solidFill>
                <a:latin typeface="Calibri" panose="020F0502020204030204"/>
              </a:rPr>
              <a:t>63</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Koko maa:  </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latin typeface="Calibri" panose="020F0502020204030204"/>
              </a:rPr>
              <a:t>V</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ienti</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capita</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2. korkein maakunnista (2024)!</a:t>
            </a:r>
          </a:p>
        </p:txBody>
      </p:sp>
      <p:pic>
        <p:nvPicPr>
          <p:cNvPr id="4" name="Kuva 3" descr="Kuva, joka sisältää kohteen teksti, merkki, clipart-kuva&#10;&#10;Kuvaus luotu automaattisesti">
            <a:extLst>
              <a:ext uri="{FF2B5EF4-FFF2-40B4-BE49-F238E27FC236}">
                <a16:creationId xmlns:a16="http://schemas.microsoft.com/office/drawing/2014/main" id="{9EEEADC5-3A2D-93DB-E485-9C9B827083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90155" y="6325695"/>
            <a:ext cx="1856812" cy="480765"/>
          </a:xfrm>
          <a:prstGeom prst="rect">
            <a:avLst/>
          </a:prstGeom>
        </p:spPr>
      </p:pic>
      <p:pic>
        <p:nvPicPr>
          <p:cNvPr id="16" name="Picture 15">
            <a:extLst>
              <a:ext uri="{FF2B5EF4-FFF2-40B4-BE49-F238E27FC236}">
                <a16:creationId xmlns:a16="http://schemas.microsoft.com/office/drawing/2014/main" id="{5D483FFB-F21C-C513-10FA-B9CC671117C2}"/>
              </a:ext>
            </a:extLst>
          </p:cNvPr>
          <p:cNvPicPr>
            <a:picLocks noChangeAspect="1"/>
          </p:cNvPicPr>
          <p:nvPr/>
        </p:nvPicPr>
        <p:blipFill>
          <a:blip r:embed="rId7"/>
          <a:stretch>
            <a:fillRect/>
          </a:stretch>
        </p:blipFill>
        <p:spPr>
          <a:xfrm>
            <a:off x="5804168" y="3382789"/>
            <a:ext cx="2364274" cy="3343519"/>
          </a:xfrm>
          <a:prstGeom prst="rect">
            <a:avLst/>
          </a:prstGeom>
        </p:spPr>
      </p:pic>
    </p:spTree>
    <p:extLst>
      <p:ext uri="{BB962C8B-B14F-4D97-AF65-F5344CB8AC3E}">
        <p14:creationId xmlns:p14="http://schemas.microsoft.com/office/powerpoint/2010/main" val="379676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E194FD-81EF-9E8F-35B4-69AE9A350BEB}"/>
              </a:ext>
            </a:extLst>
          </p:cNvPr>
          <p:cNvPicPr>
            <a:picLocks noChangeAspect="1"/>
          </p:cNvPicPr>
          <p:nvPr/>
        </p:nvPicPr>
        <p:blipFill>
          <a:blip r:embed="rId3"/>
          <a:stretch>
            <a:fillRect/>
          </a:stretch>
        </p:blipFill>
        <p:spPr>
          <a:xfrm>
            <a:off x="107504" y="836712"/>
            <a:ext cx="8757801" cy="5610466"/>
          </a:xfrm>
          <a:prstGeom prst="rect">
            <a:avLst/>
          </a:prstGeom>
        </p:spPr>
      </p:pic>
      <p:sp>
        <p:nvSpPr>
          <p:cNvPr id="6148" name="Dian numeron paikkamerkki 3"/>
          <p:cNvSpPr>
            <a:spLocks noGrp="1"/>
          </p:cNvSpPr>
          <p:nvPr>
            <p:ph type="sldNum" sz="quarter" idx="12"/>
          </p:nvPr>
        </p:nvSpPr>
        <p:spPr bwMode="auto">
          <a:xfrm>
            <a:off x="6553200" y="6356350"/>
            <a:ext cx="21336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FontTx/>
              <a:buNone/>
            </a:pPr>
            <a:fld id="{E50E393C-88B3-4481-A7BE-E469CA16A396}" type="slidenum">
              <a:rPr lang="fi-FI" altLang="fi-FI" sz="1200" smtClean="0">
                <a:solidFill>
                  <a:srgbClr val="898989"/>
                </a:solidFill>
              </a:rPr>
              <a:pPr>
                <a:spcBef>
                  <a:spcPct val="0"/>
                </a:spcBef>
                <a:spcAft>
                  <a:spcPts val="600"/>
                </a:spcAft>
                <a:buFontTx/>
                <a:buNone/>
              </a:pPr>
              <a:t>5</a:t>
            </a:fld>
            <a:endParaRPr lang="fi-FI" altLang="fi-FI" sz="1200">
              <a:solidFill>
                <a:srgbClr val="898989"/>
              </a:solidFill>
            </a:endParaRPr>
          </a:p>
        </p:txBody>
      </p:sp>
      <p:sp>
        <p:nvSpPr>
          <p:cNvPr id="7" name="Otsikko 1">
            <a:extLst>
              <a:ext uri="{FF2B5EF4-FFF2-40B4-BE49-F238E27FC236}">
                <a16:creationId xmlns:a16="http://schemas.microsoft.com/office/drawing/2014/main" id="{A39401ED-8D13-444D-95AF-FFFCE356909A}"/>
              </a:ext>
            </a:extLst>
          </p:cNvPr>
          <p:cNvSpPr txBox="1">
            <a:spLocks/>
          </p:cNvSpPr>
          <p:nvPr/>
        </p:nvSpPr>
        <p:spPr bwMode="auto">
          <a:xfrm>
            <a:off x="107504" y="136525"/>
            <a:ext cx="8757801" cy="70018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fi-FI" b="1" dirty="0">
                <a:solidFill>
                  <a:schemeClr val="tx2"/>
                </a:solidFill>
              </a:rPr>
              <a:t>Väestökehitys vuoteen 2025 asti</a:t>
            </a:r>
            <a:endParaRPr lang="fi-FI" dirty="0"/>
          </a:p>
        </p:txBody>
      </p:sp>
      <p:pic>
        <p:nvPicPr>
          <p:cNvPr id="2" name="Kuva 1" descr="Kuva, joka sisältää kohteen teksti, merkki, clipart-kuva&#10;&#10;Kuvaus luotu automaattisesti">
            <a:extLst>
              <a:ext uri="{FF2B5EF4-FFF2-40B4-BE49-F238E27FC236}">
                <a16:creationId xmlns:a16="http://schemas.microsoft.com/office/drawing/2014/main" id="{8F54BA83-AD89-BC6B-416D-6EE4BD703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325194"/>
            <a:ext cx="1856812" cy="480765"/>
          </a:xfrm>
          <a:prstGeom prst="rect">
            <a:avLst/>
          </a:prstGeom>
        </p:spPr>
      </p:pic>
      <p:sp>
        <p:nvSpPr>
          <p:cNvPr id="5" name="TextBox 4">
            <a:extLst>
              <a:ext uri="{FF2B5EF4-FFF2-40B4-BE49-F238E27FC236}">
                <a16:creationId xmlns:a16="http://schemas.microsoft.com/office/drawing/2014/main" id="{1E273C5A-2C6D-779A-B846-0EF5618D8586}"/>
              </a:ext>
            </a:extLst>
          </p:cNvPr>
          <p:cNvSpPr txBox="1"/>
          <p:nvPr/>
        </p:nvSpPr>
        <p:spPr>
          <a:xfrm>
            <a:off x="3419872" y="6380910"/>
            <a:ext cx="1755609" cy="369332"/>
          </a:xfrm>
          <a:prstGeom prst="rect">
            <a:avLst/>
          </a:prstGeom>
          <a:noFill/>
        </p:spPr>
        <p:txBody>
          <a:bodyPr wrap="none" rtlCol="0">
            <a:spAutoFit/>
          </a:bodyPr>
          <a:lstStyle/>
          <a:p>
            <a:r>
              <a:rPr lang="fi-FI" dirty="0"/>
              <a:t>e=ennakkotieto</a:t>
            </a:r>
          </a:p>
        </p:txBody>
      </p:sp>
    </p:spTree>
    <p:extLst>
      <p:ext uri="{BB962C8B-B14F-4D97-AF65-F5344CB8AC3E}">
        <p14:creationId xmlns:p14="http://schemas.microsoft.com/office/powerpoint/2010/main" val="238067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BD37FE-AA85-B9F8-18B5-722A5B05CFE6}"/>
              </a:ext>
            </a:extLst>
          </p:cNvPr>
          <p:cNvPicPr>
            <a:picLocks noChangeAspect="1"/>
          </p:cNvPicPr>
          <p:nvPr/>
        </p:nvPicPr>
        <p:blipFill>
          <a:blip r:embed="rId2"/>
          <a:stretch>
            <a:fillRect/>
          </a:stretch>
        </p:blipFill>
        <p:spPr>
          <a:xfrm>
            <a:off x="0" y="336182"/>
            <a:ext cx="4121898" cy="5829122"/>
          </a:xfrm>
          <a:prstGeom prst="rect">
            <a:avLst/>
          </a:prstGeom>
        </p:spPr>
      </p:pic>
      <p:sp>
        <p:nvSpPr>
          <p:cNvPr id="3" name="Rectangle 2"/>
          <p:cNvSpPr/>
          <p:nvPr/>
        </p:nvSpPr>
        <p:spPr>
          <a:xfrm>
            <a:off x="3546602" y="430276"/>
            <a:ext cx="5597397" cy="5632311"/>
          </a:xfrm>
          <a:prstGeom prst="rect">
            <a:avLst/>
          </a:prstGeom>
          <a:solidFill>
            <a:schemeClr val="bg1"/>
          </a:solidFill>
        </p:spPr>
        <p:txBody>
          <a:bodyPr wrap="square">
            <a:spAutoFit/>
          </a:bodyPr>
          <a:lstStyle/>
          <a:p>
            <a:r>
              <a:rPr lang="fi-FI" b="1" dirty="0">
                <a:solidFill>
                  <a:srgbClr val="0070C0"/>
                </a:solidFill>
              </a:rPr>
              <a:t>Satakunnan BKT henkeä kohden on </a:t>
            </a:r>
            <a:r>
              <a:rPr lang="fi-FI" b="1" dirty="0">
                <a:solidFill>
                  <a:prstClr val="black"/>
                </a:solidFill>
              </a:rPr>
              <a:t>19 maakunnasta </a:t>
            </a:r>
            <a:r>
              <a:rPr lang="fi-FI" b="1" dirty="0">
                <a:solidFill>
                  <a:srgbClr val="C0504D">
                    <a:lumMod val="75000"/>
                  </a:srgbClr>
                </a:solidFill>
                <a:effectLst>
                  <a:outerShdw blurRad="38100" dist="38100" dir="2700000" algn="tl">
                    <a:srgbClr val="000000">
                      <a:alpha val="43137"/>
                    </a:srgbClr>
                  </a:outerShdw>
                </a:effectLst>
              </a:rPr>
              <a:t>4. korkein (46 185 €</a:t>
            </a:r>
            <a:r>
              <a:rPr lang="fi-FI" b="1" dirty="0">
                <a:solidFill>
                  <a:prstClr val="black"/>
                </a:solidFill>
                <a:effectLst>
                  <a:outerShdw blurRad="38100" dist="38100" dir="2700000" algn="tl">
                    <a:srgbClr val="000000">
                      <a:alpha val="43137"/>
                    </a:srgbClr>
                  </a:outerShdw>
                </a:effectLst>
              </a:rPr>
              <a:t>) </a:t>
            </a:r>
            <a:r>
              <a:rPr lang="fi-FI" b="1" dirty="0">
                <a:solidFill>
                  <a:prstClr val="black"/>
                </a:solidFill>
              </a:rPr>
              <a:t>v. 2023, reaalista kasvua 6,2 % edellisvuodesta. Merkittävää on viennin hyvin suuri osuus siitä,  58 %. Koko maassa BKT/</a:t>
            </a:r>
            <a:r>
              <a:rPr lang="fi-FI" b="1" dirty="0" err="1">
                <a:solidFill>
                  <a:prstClr val="black"/>
                </a:solidFill>
              </a:rPr>
              <a:t>capita</a:t>
            </a:r>
            <a:r>
              <a:rPr lang="fi-FI" b="1" dirty="0">
                <a:solidFill>
                  <a:prstClr val="black"/>
                </a:solidFill>
              </a:rPr>
              <a:t> laski 2,2 %. </a:t>
            </a:r>
          </a:p>
          <a:p>
            <a:endParaRPr lang="fi-FI" b="1" dirty="0">
              <a:solidFill>
                <a:prstClr val="black"/>
              </a:solidFill>
            </a:endParaRPr>
          </a:p>
          <a:p>
            <a:r>
              <a:rPr lang="fi-FI" sz="1500" b="1" dirty="0">
                <a:solidFill>
                  <a:prstClr val="black"/>
                </a:solidFill>
              </a:rPr>
              <a:t>Sijaluku nousi vuonna 2023 edellisvuoteen verrattuna peräti viidellä. Satakunnassa reaalinen BKT per capita kasvoi 6,2 %, kun koko maassa keskimäärin kirjattiin laskua 2,2 %. Rauman seudulla se kohosi 21,2 %, Porin seudulla ja Pohjois-Satakunnassa laskua kertyi 0,8 % ja 5,1 % vastaavasti. </a:t>
            </a:r>
          </a:p>
          <a:p>
            <a:endParaRPr lang="fi-FI" sz="1500" b="1" dirty="0">
              <a:solidFill>
                <a:prstClr val="black"/>
              </a:solidFill>
            </a:endParaRPr>
          </a:p>
          <a:p>
            <a:r>
              <a:rPr lang="fi-FI" sz="1500" b="1" dirty="0">
                <a:solidFill>
                  <a:prstClr val="black"/>
                </a:solidFill>
              </a:rPr>
              <a:t>Rauman seutukunnan sijaluku kohosi selvästi, sillä mm. metsäteollisuuden ja energiantuotannon arvonlisäys kasvoi, etenkin jälkimmäisessä selvästikin. Metallialat olivat keskimäärin laskussa. Porin seutukunnassa sijaluku nousi, sillä arvonlisäys kasvoi teknologiateollisuudessa ja palveluissa. Pohjois-Satakunnan sijoitus kohosi myös. Arvonlisäys kasvoi mm. teknologiateollisuudessa, mutta aleni alkutuotannossa, rakentamisessa ja palveluissa.</a:t>
            </a:r>
          </a:p>
          <a:p>
            <a:r>
              <a:rPr lang="fi-FI" sz="1500" b="1" dirty="0">
                <a:solidFill>
                  <a:prstClr val="black"/>
                </a:solidFill>
              </a:rPr>
              <a:t> </a:t>
            </a:r>
          </a:p>
          <a:p>
            <a:endParaRPr lang="fi-FI" sz="1200" b="1" dirty="0">
              <a:solidFill>
                <a:prstClr val="black"/>
              </a:solidFill>
            </a:endParaRPr>
          </a:p>
        </p:txBody>
      </p:sp>
      <p:sp>
        <p:nvSpPr>
          <p:cNvPr id="8" name="Rectangle 7"/>
          <p:cNvSpPr/>
          <p:nvPr/>
        </p:nvSpPr>
        <p:spPr>
          <a:xfrm>
            <a:off x="4245745" y="5500700"/>
            <a:ext cx="4898255" cy="1323439"/>
          </a:xfrm>
          <a:prstGeom prst="rect">
            <a:avLst/>
          </a:prstGeom>
        </p:spPr>
        <p:txBody>
          <a:bodyPr wrap="square">
            <a:spAutoFit/>
          </a:bodyPr>
          <a:lstStyle/>
          <a:p>
            <a:endParaRPr lang="fi-FI" sz="1600" b="1" dirty="0">
              <a:solidFill>
                <a:prstClr val="black"/>
              </a:solidFill>
            </a:endParaRPr>
          </a:p>
          <a:p>
            <a:r>
              <a:rPr lang="fi-FI" sz="1600" b="1" dirty="0">
                <a:solidFill>
                  <a:srgbClr val="0070C0"/>
                </a:solidFill>
              </a:rPr>
              <a:t>BKT per </a:t>
            </a:r>
            <a:r>
              <a:rPr lang="fi-FI" sz="1600" b="1" dirty="0" err="1">
                <a:solidFill>
                  <a:srgbClr val="0070C0"/>
                </a:solidFill>
              </a:rPr>
              <a:t>capita</a:t>
            </a:r>
            <a:r>
              <a:rPr lang="fi-FI" sz="1600" b="1" dirty="0">
                <a:solidFill>
                  <a:srgbClr val="0070C0"/>
                </a:solidFill>
              </a:rPr>
              <a:t> Suomen 69 seutukunnassa</a:t>
            </a:r>
            <a:endParaRPr lang="fi-FI" sz="1600" b="1" dirty="0">
              <a:solidFill>
                <a:prstClr val="black"/>
              </a:solidFill>
            </a:endParaRPr>
          </a:p>
          <a:p>
            <a:r>
              <a:rPr lang="fi-FI" sz="1600" b="1" dirty="0">
                <a:solidFill>
                  <a:prstClr val="black"/>
                </a:solidFill>
              </a:rPr>
              <a:t>Rauman seutukunta on sijalla </a:t>
            </a:r>
            <a:r>
              <a:rPr lang="fi-FI" sz="1600" b="1" dirty="0">
                <a:solidFill>
                  <a:srgbClr val="FF5050"/>
                </a:solidFill>
              </a:rPr>
              <a:t>7</a:t>
            </a:r>
            <a:r>
              <a:rPr lang="fi-FI" sz="1600" b="1" dirty="0">
                <a:solidFill>
                  <a:prstClr val="black"/>
                </a:solidFill>
              </a:rPr>
              <a:t>,</a:t>
            </a:r>
            <a:r>
              <a:rPr lang="fi-FI" sz="1600" b="1" dirty="0">
                <a:solidFill>
                  <a:srgbClr val="FF5050"/>
                </a:solidFill>
              </a:rPr>
              <a:t> </a:t>
            </a:r>
          </a:p>
          <a:p>
            <a:r>
              <a:rPr lang="fi-FI" sz="1600" b="1" dirty="0">
                <a:solidFill>
                  <a:prstClr val="black"/>
                </a:solidFill>
              </a:rPr>
              <a:t>Pohjois-Satakunta sijalla </a:t>
            </a:r>
            <a:r>
              <a:rPr lang="fi-FI" sz="1600" b="1" dirty="0">
                <a:solidFill>
                  <a:srgbClr val="FF5050"/>
                </a:solidFill>
              </a:rPr>
              <a:t>20 </a:t>
            </a:r>
            <a:r>
              <a:rPr lang="fi-FI" sz="1600" b="1" dirty="0">
                <a:solidFill>
                  <a:prstClr val="black"/>
                </a:solidFill>
              </a:rPr>
              <a:t>ja</a:t>
            </a:r>
          </a:p>
          <a:p>
            <a:r>
              <a:rPr lang="fi-FI" sz="1600" b="1" dirty="0">
                <a:solidFill>
                  <a:prstClr val="black"/>
                </a:solidFill>
              </a:rPr>
              <a:t>Porin seutukunta sijalla </a:t>
            </a:r>
            <a:r>
              <a:rPr lang="fi-FI" sz="1600" b="1" dirty="0">
                <a:solidFill>
                  <a:srgbClr val="FF5050"/>
                </a:solidFill>
              </a:rPr>
              <a:t>23</a:t>
            </a:r>
            <a:r>
              <a:rPr lang="fi-FI" sz="1600" b="1" dirty="0">
                <a:solidFill>
                  <a:prstClr val="black"/>
                </a:solidFill>
              </a:rPr>
              <a:t>.</a:t>
            </a:r>
            <a:r>
              <a:rPr lang="fi-FI" sz="1600" b="1" dirty="0">
                <a:solidFill>
                  <a:srgbClr val="FF5050"/>
                </a:solidFill>
              </a:rPr>
              <a:t> </a:t>
            </a:r>
            <a:endParaRPr lang="fi-FI" sz="1600" b="1" dirty="0">
              <a:solidFill>
                <a:prstClr val="black"/>
              </a:solidFill>
            </a:endParaRPr>
          </a:p>
        </p:txBody>
      </p:sp>
      <p:sp>
        <p:nvSpPr>
          <p:cNvPr id="9" name="Otsikko 1"/>
          <p:cNvSpPr txBox="1">
            <a:spLocks/>
          </p:cNvSpPr>
          <p:nvPr/>
        </p:nvSpPr>
        <p:spPr>
          <a:xfrm>
            <a:off x="603214" y="-102554"/>
            <a:ext cx="7798445" cy="465993"/>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BKT henkeä kohden</a:t>
            </a:r>
          </a:p>
        </p:txBody>
      </p:sp>
      <p:sp>
        <p:nvSpPr>
          <p:cNvPr id="11" name="TextBox 10"/>
          <p:cNvSpPr txBox="1"/>
          <p:nvPr/>
        </p:nvSpPr>
        <p:spPr>
          <a:xfrm>
            <a:off x="2186128" y="5993142"/>
            <a:ext cx="1907895" cy="830997"/>
          </a:xfrm>
          <a:prstGeom prst="rect">
            <a:avLst/>
          </a:prstGeom>
          <a:solidFill>
            <a:schemeClr val="bg1"/>
          </a:solidFill>
        </p:spPr>
        <p:txBody>
          <a:bodyPr wrap="none" rtlCol="0">
            <a:spAutoFit/>
          </a:bodyPr>
          <a:lstStyle/>
          <a:p>
            <a:r>
              <a:rPr lang="fi-FI" sz="1200" dirty="0"/>
              <a:t>Sinisellä mediaania</a:t>
            </a:r>
          </a:p>
          <a:p>
            <a:r>
              <a:rPr lang="fi-FI" sz="1200" dirty="0"/>
              <a:t>korkeammat seutukunnat</a:t>
            </a:r>
          </a:p>
          <a:p>
            <a:r>
              <a:rPr lang="fi-FI" sz="1200" dirty="0"/>
              <a:t>(sijat 1-35), punaisella</a:t>
            </a:r>
          </a:p>
          <a:p>
            <a:r>
              <a:rPr lang="fi-FI" sz="1200" dirty="0"/>
              <a:t>matalammat (sijat 36-70)</a:t>
            </a:r>
            <a:endParaRPr lang="en-US" sz="1200" dirty="0"/>
          </a:p>
        </p:txBody>
      </p:sp>
      <p:pic>
        <p:nvPicPr>
          <p:cNvPr id="2" name="Kuva 1" descr="Kuva, joka sisältää kohteen teksti, merkki, clipart-kuva&#10;&#10;Kuvaus luotu automaattisesti">
            <a:extLst>
              <a:ext uri="{FF2B5EF4-FFF2-40B4-BE49-F238E27FC236}">
                <a16:creationId xmlns:a16="http://schemas.microsoft.com/office/drawing/2014/main" id="{495DAEDA-174A-CD16-0E18-51F186E0CD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519" y="6281474"/>
            <a:ext cx="1856812" cy="480765"/>
          </a:xfrm>
          <a:prstGeom prst="rect">
            <a:avLst/>
          </a:prstGeom>
        </p:spPr>
      </p:pic>
    </p:spTree>
    <p:extLst>
      <p:ext uri="{BB962C8B-B14F-4D97-AF65-F5344CB8AC3E}">
        <p14:creationId xmlns:p14="http://schemas.microsoft.com/office/powerpoint/2010/main" val="2540905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14F711-A1EF-FD8F-A2F4-3695F2D47454}"/>
              </a:ext>
            </a:extLst>
          </p:cNvPr>
          <p:cNvPicPr>
            <a:picLocks noChangeAspect="1"/>
          </p:cNvPicPr>
          <p:nvPr/>
        </p:nvPicPr>
        <p:blipFill>
          <a:blip r:embed="rId2"/>
          <a:stretch>
            <a:fillRect/>
          </a:stretch>
        </p:blipFill>
        <p:spPr>
          <a:xfrm>
            <a:off x="-1" y="332656"/>
            <a:ext cx="3869799" cy="5472608"/>
          </a:xfrm>
          <a:prstGeom prst="rect">
            <a:avLst/>
          </a:prstGeom>
        </p:spPr>
      </p:pic>
      <p:pic>
        <p:nvPicPr>
          <p:cNvPr id="2" name="Kuva 1" descr="Kuva, joka sisältää kohteen teksti, merkki, clipart-kuva&#10;&#10;Kuvaus luotu automaattisesti">
            <a:extLst>
              <a:ext uri="{FF2B5EF4-FFF2-40B4-BE49-F238E27FC236}">
                <a16:creationId xmlns:a16="http://schemas.microsoft.com/office/drawing/2014/main" id="{0819CC28-85CA-E3CD-A089-E184F0BE2B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3" name="Picture 2">
            <a:extLst>
              <a:ext uri="{FF2B5EF4-FFF2-40B4-BE49-F238E27FC236}">
                <a16:creationId xmlns:a16="http://schemas.microsoft.com/office/drawing/2014/main" id="{30DB6F93-7F0E-01B9-242C-6C9E218B32D7}"/>
              </a:ext>
            </a:extLst>
          </p:cNvPr>
          <p:cNvPicPr>
            <a:picLocks noChangeAspect="1"/>
          </p:cNvPicPr>
          <p:nvPr/>
        </p:nvPicPr>
        <p:blipFill>
          <a:blip r:embed="rId4"/>
          <a:stretch>
            <a:fillRect/>
          </a:stretch>
        </p:blipFill>
        <p:spPr>
          <a:xfrm>
            <a:off x="3275856" y="20588"/>
            <a:ext cx="2783094" cy="6858000"/>
          </a:xfrm>
          <a:prstGeom prst="rect">
            <a:avLst/>
          </a:prstGeom>
        </p:spPr>
      </p:pic>
      <p:pic>
        <p:nvPicPr>
          <p:cNvPr id="7" name="Picture 6">
            <a:extLst>
              <a:ext uri="{FF2B5EF4-FFF2-40B4-BE49-F238E27FC236}">
                <a16:creationId xmlns:a16="http://schemas.microsoft.com/office/drawing/2014/main" id="{8B0E89CA-6444-DB61-63A3-556B1D6DBD98}"/>
              </a:ext>
            </a:extLst>
          </p:cNvPr>
          <p:cNvPicPr>
            <a:picLocks noChangeAspect="1"/>
          </p:cNvPicPr>
          <p:nvPr/>
        </p:nvPicPr>
        <p:blipFill>
          <a:blip r:embed="rId5"/>
          <a:stretch>
            <a:fillRect/>
          </a:stretch>
        </p:blipFill>
        <p:spPr>
          <a:xfrm>
            <a:off x="6300192" y="20588"/>
            <a:ext cx="2783094" cy="6858000"/>
          </a:xfrm>
          <a:prstGeom prst="rect">
            <a:avLst/>
          </a:prstGeom>
        </p:spPr>
      </p:pic>
    </p:spTree>
    <p:extLst>
      <p:ext uri="{BB962C8B-B14F-4D97-AF65-F5344CB8AC3E}">
        <p14:creationId xmlns:p14="http://schemas.microsoft.com/office/powerpoint/2010/main" val="2982890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A3B480-1454-BEC9-29BE-BF0AC70592DB}"/>
              </a:ext>
            </a:extLst>
          </p:cNvPr>
          <p:cNvSpPr>
            <a:spLocks noGrp="1"/>
          </p:cNvSpPr>
          <p:nvPr>
            <p:ph type="sldNum" sz="quarter" idx="12"/>
          </p:nvPr>
        </p:nvSpPr>
        <p:spPr/>
        <p:txBody>
          <a:bodyPr/>
          <a:lstStyle/>
          <a:p>
            <a:pPr>
              <a:defRPr/>
            </a:pPr>
            <a:fld id="{07F772A8-FF9E-417F-9321-6AAB578CA673}" type="slidenum">
              <a:rPr lang="fi-FI" altLang="fi-FI" smtClean="0"/>
              <a:pPr>
                <a:defRPr/>
              </a:pPr>
              <a:t>52</a:t>
            </a:fld>
            <a:endParaRPr lang="fi-FI" altLang="fi-FI"/>
          </a:p>
        </p:txBody>
      </p:sp>
      <p:pic>
        <p:nvPicPr>
          <p:cNvPr id="3" name="Kuva 1" descr="Kuva, joka sisältää kohteen teksti, merkki, clipart-kuva&#10;&#10;Kuvaus luotu automaattisesti">
            <a:extLst>
              <a:ext uri="{FF2B5EF4-FFF2-40B4-BE49-F238E27FC236}">
                <a16:creationId xmlns:a16="http://schemas.microsoft.com/office/drawing/2014/main" id="{4823112E-7180-A7E1-BD20-61FD560BB1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10" name="TextBox 9">
            <a:extLst>
              <a:ext uri="{FF2B5EF4-FFF2-40B4-BE49-F238E27FC236}">
                <a16:creationId xmlns:a16="http://schemas.microsoft.com/office/drawing/2014/main" id="{BC9B9077-6700-D756-CA09-D227FE5A7D8D}"/>
              </a:ext>
            </a:extLst>
          </p:cNvPr>
          <p:cNvSpPr txBox="1"/>
          <p:nvPr/>
        </p:nvSpPr>
        <p:spPr>
          <a:xfrm>
            <a:off x="4554253" y="3003027"/>
            <a:ext cx="4432931" cy="3554819"/>
          </a:xfrm>
          <a:prstGeom prst="rect">
            <a:avLst/>
          </a:prstGeom>
          <a:noFill/>
        </p:spPr>
        <p:txBody>
          <a:bodyPr wrap="square" rtlCol="0">
            <a:spAutoFit/>
          </a:bodyPr>
          <a:lstStyle/>
          <a:p>
            <a:r>
              <a:rPr lang="fi-FI" sz="1500" dirty="0"/>
              <a:t>Reaalinen BKT henkeä kohden kasvoi </a:t>
            </a:r>
          </a:p>
          <a:p>
            <a:r>
              <a:rPr lang="fi-FI" sz="1500" dirty="0"/>
              <a:t>vuonna 2023 edellisvuodesta Satakunnassa 6,2 %, kun maassa keskimäärin se laski 2,2 %. </a:t>
            </a:r>
          </a:p>
          <a:p>
            <a:r>
              <a:rPr lang="fi-FI" sz="1500" dirty="0"/>
              <a:t>Porin ja Pohjois-Satakunnan BKT per </a:t>
            </a:r>
            <a:r>
              <a:rPr lang="fi-FI" sz="1500" dirty="0" err="1"/>
              <a:t>capita</a:t>
            </a:r>
            <a:r>
              <a:rPr lang="fi-FI" sz="1500" dirty="0"/>
              <a:t> laski 0,8 ja 5,1 %, kun taas Rauman seutukunnassa nousua kirjattiin 21,2 % lähinnä metsäteollisuuden ja etenkin energiantuotannon nousun ansiosta. Rauman seudun BKT/capita on Satakunnan seutukunnista selkeästi korkein.</a:t>
            </a:r>
          </a:p>
          <a:p>
            <a:endParaRPr lang="fi-FI" sz="1500" dirty="0"/>
          </a:p>
          <a:p>
            <a:r>
              <a:rPr lang="fi-FI" sz="1500" dirty="0"/>
              <a:t>BKT:n kasvu on ollut 2000-luvulla nopeinta Rauman seutukunnassa, sitten Pohjois-Satakunnassa ja hitainta Porin seutukunnassa. Kaikissa kasvu on jäänyt kuitenkin alle maan keskitason.</a:t>
            </a:r>
          </a:p>
        </p:txBody>
      </p:sp>
      <p:pic>
        <p:nvPicPr>
          <p:cNvPr id="4" name="Picture 3">
            <a:extLst>
              <a:ext uri="{FF2B5EF4-FFF2-40B4-BE49-F238E27FC236}">
                <a16:creationId xmlns:a16="http://schemas.microsoft.com/office/drawing/2014/main" id="{834AC5A2-FD28-DD13-71E3-E18FAE45758E}"/>
              </a:ext>
            </a:extLst>
          </p:cNvPr>
          <p:cNvPicPr>
            <a:picLocks noChangeAspect="1"/>
          </p:cNvPicPr>
          <p:nvPr/>
        </p:nvPicPr>
        <p:blipFill>
          <a:blip r:embed="rId3"/>
          <a:stretch>
            <a:fillRect/>
          </a:stretch>
        </p:blipFill>
        <p:spPr>
          <a:xfrm>
            <a:off x="33621" y="69321"/>
            <a:ext cx="4466371" cy="2783615"/>
          </a:xfrm>
          <a:prstGeom prst="rect">
            <a:avLst/>
          </a:prstGeom>
        </p:spPr>
      </p:pic>
      <p:pic>
        <p:nvPicPr>
          <p:cNvPr id="5" name="Picture 4">
            <a:extLst>
              <a:ext uri="{FF2B5EF4-FFF2-40B4-BE49-F238E27FC236}">
                <a16:creationId xmlns:a16="http://schemas.microsoft.com/office/drawing/2014/main" id="{72E0E744-AA05-C250-8CAB-9743BB1ED1AB}"/>
              </a:ext>
            </a:extLst>
          </p:cNvPr>
          <p:cNvPicPr>
            <a:picLocks noChangeAspect="1"/>
          </p:cNvPicPr>
          <p:nvPr/>
        </p:nvPicPr>
        <p:blipFill>
          <a:blip r:embed="rId4"/>
          <a:stretch>
            <a:fillRect/>
          </a:stretch>
        </p:blipFill>
        <p:spPr>
          <a:xfrm>
            <a:off x="4644008" y="69321"/>
            <a:ext cx="4466371" cy="2783615"/>
          </a:xfrm>
          <a:prstGeom prst="rect">
            <a:avLst/>
          </a:prstGeom>
        </p:spPr>
      </p:pic>
      <p:pic>
        <p:nvPicPr>
          <p:cNvPr id="6" name="Picture 5">
            <a:extLst>
              <a:ext uri="{FF2B5EF4-FFF2-40B4-BE49-F238E27FC236}">
                <a16:creationId xmlns:a16="http://schemas.microsoft.com/office/drawing/2014/main" id="{F9E10F36-8140-02D4-6D04-1DB69B804BD5}"/>
              </a:ext>
            </a:extLst>
          </p:cNvPr>
          <p:cNvPicPr>
            <a:picLocks noChangeAspect="1"/>
          </p:cNvPicPr>
          <p:nvPr/>
        </p:nvPicPr>
        <p:blipFill>
          <a:blip r:embed="rId5"/>
          <a:stretch>
            <a:fillRect/>
          </a:stretch>
        </p:blipFill>
        <p:spPr>
          <a:xfrm>
            <a:off x="46579" y="3140968"/>
            <a:ext cx="4432931" cy="2313630"/>
          </a:xfrm>
          <a:prstGeom prst="rect">
            <a:avLst/>
          </a:prstGeom>
        </p:spPr>
      </p:pic>
    </p:spTree>
    <p:extLst>
      <p:ext uri="{BB962C8B-B14F-4D97-AF65-F5344CB8AC3E}">
        <p14:creationId xmlns:p14="http://schemas.microsoft.com/office/powerpoint/2010/main" val="33479080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FFBDB9-43D1-EB56-3495-C71D0E21F6A4}"/>
              </a:ext>
            </a:extLst>
          </p:cNvPr>
          <p:cNvPicPr>
            <a:picLocks noChangeAspect="1"/>
          </p:cNvPicPr>
          <p:nvPr/>
        </p:nvPicPr>
        <p:blipFill>
          <a:blip r:embed="rId2"/>
          <a:stretch>
            <a:fillRect/>
          </a:stretch>
        </p:blipFill>
        <p:spPr>
          <a:xfrm>
            <a:off x="4281024" y="248"/>
            <a:ext cx="4849439" cy="6858000"/>
          </a:xfrm>
          <a:prstGeom prst="rect">
            <a:avLst/>
          </a:prstGeom>
        </p:spPr>
      </p:pic>
      <p:sp>
        <p:nvSpPr>
          <p:cNvPr id="9" name="Suorakulmio 20"/>
          <p:cNvSpPr/>
          <p:nvPr/>
        </p:nvSpPr>
        <p:spPr>
          <a:xfrm>
            <a:off x="25963" y="2924944"/>
            <a:ext cx="4474029" cy="80108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fi-FI" sz="2400" b="1" cap="all" spc="-50" dirty="0">
                <a:solidFill>
                  <a:srgbClr val="0070C0"/>
                </a:solidFill>
                <a:effectLst>
                  <a:outerShdw blurRad="38100" dist="38100" dir="2700000" algn="tl">
                    <a:srgbClr val="000000">
                      <a:alpha val="43137"/>
                    </a:srgbClr>
                  </a:outerShdw>
                </a:effectLst>
                <a:latin typeface="+mj-lt"/>
                <a:ea typeface="+mj-ea"/>
                <a:cs typeface="+mj-cs"/>
              </a:rPr>
              <a:t>Jalostuksen (teollisuus, energia ja rakentaminen) arvonlisäys per capita </a:t>
            </a:r>
            <a:r>
              <a:rPr lang="fi-FI" sz="2000" dirty="0">
                <a:solidFill>
                  <a:schemeClr val="tx1"/>
                </a:solidFill>
              </a:rPr>
              <a:t>vuonna 2024 (ennakkotieto) on Satakunnassa toiseksi korkein 19 maakunnasta (eli tavallaan BKT per capita jalostuksen, eli teollisuuden, energiantuotannon ja rakentamisen osalta). </a:t>
            </a:r>
          </a:p>
          <a:p>
            <a:endParaRPr lang="fi-FI" sz="2000" dirty="0">
              <a:solidFill>
                <a:schemeClr val="tx1"/>
              </a:solidFill>
            </a:endParaRPr>
          </a:p>
          <a:p>
            <a:r>
              <a:rPr lang="fi-FI" sz="2000" dirty="0">
                <a:solidFill>
                  <a:schemeClr val="tx1"/>
                </a:solidFill>
              </a:rPr>
              <a:t>Tämä kuvaa Satakunnan vahvaa kykyä tuottaa korkean jalostusarvon tuotteita, joita menee runsaasti myös vientiin. Siten Satakunta on kokoaan suurempi hyvinvoinnin tuottaja Suomessa. </a:t>
            </a:r>
          </a:p>
          <a:p>
            <a:endParaRPr lang="fi-FI" sz="2000" dirty="0">
              <a:solidFill>
                <a:schemeClr val="tx1"/>
              </a:solidFill>
            </a:endParaRPr>
          </a:p>
          <a:p>
            <a:r>
              <a:rPr lang="fi-FI" sz="2000" dirty="0">
                <a:solidFill>
                  <a:schemeClr val="tx1"/>
                </a:solidFill>
              </a:rPr>
              <a:t>V. 2023 Rauman seutu oli sijalla 3,  Pohjois-Satakunta sijalla 16 ja Porin seutu sijalla 21 69:stä seutukunnasta. Jokaisen seutukunnan sijoitus koheni selvästi edellisvuodesta.</a:t>
            </a:r>
          </a:p>
          <a:p>
            <a:endParaRPr lang="fi-FI" sz="1400" b="1" dirty="0"/>
          </a:p>
          <a:p>
            <a:endParaRPr lang="fi-FI" sz="1400" dirty="0">
              <a:solidFill>
                <a:schemeClr val="bg1">
                  <a:lumMod val="50000"/>
                </a:schemeClr>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B130C9C4-A744-7E44-5EB2-39C65FD9EA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2095890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27482" y="115889"/>
            <a:ext cx="8838003" cy="864840"/>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Aluetalous, investoinnit</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54</a:t>
            </a:fld>
            <a:endParaRPr lang="fi-FI" altLang="fi-FI" sz="1200">
              <a:solidFill>
                <a:srgbClr val="898989"/>
              </a:solidFill>
            </a:endParaRPr>
          </a:p>
        </p:txBody>
      </p:sp>
      <p:sp>
        <p:nvSpPr>
          <p:cNvPr id="10" name="Suorakulmio 20">
            <a:extLst>
              <a:ext uri="{FF2B5EF4-FFF2-40B4-BE49-F238E27FC236}">
                <a16:creationId xmlns:a16="http://schemas.microsoft.com/office/drawing/2014/main" id="{82EFAC2F-5233-4A99-B208-7F4BE7B4CD3D}"/>
              </a:ext>
            </a:extLst>
          </p:cNvPr>
          <p:cNvSpPr/>
          <p:nvPr/>
        </p:nvSpPr>
        <p:spPr>
          <a:xfrm>
            <a:off x="196677" y="3995838"/>
            <a:ext cx="4375323" cy="224487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500" b="1" i="0" u="none" strike="noStrike" kern="1200" cap="none" spc="0" normalizeH="0" baseline="0" noProof="0" dirty="0">
                <a:ln>
                  <a:noFill/>
                </a:ln>
                <a:solidFill>
                  <a:schemeClr val="tx1"/>
                </a:solidFill>
                <a:effectLst/>
                <a:uLnTx/>
                <a:uFillTx/>
                <a:latin typeface="Calibri" panose="020F0502020204030204"/>
                <a:ea typeface="+mn-ea"/>
                <a:cs typeface="+mn-cs"/>
              </a:rPr>
              <a:t>Vuosien 2010-2023 välinen investointien nimellinen kasvu: </a:t>
            </a:r>
            <a:r>
              <a:rPr kumimoji="0" lang="fi-FI" sz="15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Satakunta +</a:t>
            </a:r>
            <a:r>
              <a:rPr lang="fi-FI" sz="1500" b="1" dirty="0">
                <a:solidFill>
                  <a:srgbClr val="0070C0"/>
                </a:solidFill>
                <a:effectLst>
                  <a:outerShdw blurRad="38100" dist="38100" dir="2700000" algn="tl">
                    <a:srgbClr val="000000">
                      <a:alpha val="43137"/>
                    </a:srgbClr>
                  </a:outerShdw>
                </a:effectLst>
                <a:latin typeface="Calibri" panose="020F0502020204030204"/>
              </a:rPr>
              <a:t>108</a:t>
            </a:r>
            <a:r>
              <a:rPr kumimoji="0" lang="fi-FI" sz="15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 %</a:t>
            </a:r>
            <a:r>
              <a:rPr kumimoji="0" lang="fi-FI" sz="15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500" b="1" i="0" u="none" strike="noStrike" kern="1200" cap="none" spc="0" normalizeH="0" baseline="0" noProof="0" dirty="0">
                <a:ln>
                  <a:noFill/>
                </a:ln>
                <a:solidFill>
                  <a:schemeClr val="tx1"/>
                </a:solidFill>
                <a:effectLst/>
                <a:uLnTx/>
                <a:uFillTx/>
                <a:latin typeface="Calibri" panose="020F0502020204030204"/>
                <a:ea typeface="+mn-ea"/>
                <a:cs typeface="+mn-cs"/>
              </a:rPr>
              <a:t>k</a:t>
            </a:r>
            <a:r>
              <a:rPr lang="fi-FI" sz="1500" b="1" dirty="0">
                <a:solidFill>
                  <a:schemeClr val="tx1"/>
                </a:solidFill>
              </a:rPr>
              <a:t>oko maa +56 %, </a:t>
            </a:r>
            <a:endParaRPr kumimoji="0" lang="fi-FI" sz="1500" b="1" i="0" u="none" strike="noStrike" kern="1200" cap="none" spc="0" normalizeH="0" baseline="0" noProof="0" dirty="0">
              <a:ln>
                <a:noFill/>
              </a:ln>
              <a:solidFill>
                <a:schemeClr val="tx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500" b="1" dirty="0">
                <a:solidFill>
                  <a:schemeClr val="tx1"/>
                </a:solidFill>
                <a:latin typeface="Calibri" panose="020F0502020204030204"/>
              </a:rPr>
              <a:t>jalostuksen</a:t>
            </a:r>
            <a:r>
              <a:rPr kumimoji="0" lang="fi-FI" sz="1500" b="1" i="0" u="none" strike="noStrike" kern="1200" cap="none" spc="0" normalizeH="0" baseline="0" noProof="0" dirty="0">
                <a:ln>
                  <a:noFill/>
                </a:ln>
                <a:solidFill>
                  <a:schemeClr val="tx1"/>
                </a:solidFill>
                <a:effectLst/>
                <a:uLnTx/>
                <a:uFillTx/>
                <a:latin typeface="Calibri" panose="020F0502020204030204"/>
                <a:ea typeface="+mn-ea"/>
                <a:cs typeface="+mn-cs"/>
              </a:rPr>
              <a:t> investoinnit </a:t>
            </a:r>
            <a:r>
              <a:rPr lang="fi-FI" sz="1500" b="1" dirty="0">
                <a:solidFill>
                  <a:srgbClr val="0070C0"/>
                </a:solidFill>
                <a:effectLst>
                  <a:outerShdw blurRad="38100" dist="38100" dir="2700000" algn="tl">
                    <a:srgbClr val="000000">
                      <a:alpha val="43137"/>
                    </a:srgbClr>
                  </a:outerShdw>
                </a:effectLst>
                <a:latin typeface="Calibri" panose="020F0502020204030204"/>
              </a:rPr>
              <a:t>+303 %, </a:t>
            </a:r>
            <a:r>
              <a:rPr lang="fi-FI" sz="1500" b="1" dirty="0">
                <a:solidFill>
                  <a:schemeClr val="tx1"/>
                </a:solidFill>
                <a:latin typeface="Calibri" panose="020F0502020204030204"/>
              </a:rPr>
              <a:t>koko maa 70 %.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500" b="1" dirty="0">
              <a:solidFill>
                <a:schemeClr val="tx1"/>
              </a:solidFill>
              <a:latin typeface="Calibri" panose="020F0502020204030204"/>
            </a:endParaRP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1" dirty="0">
                <a:solidFill>
                  <a:schemeClr val="tx1"/>
                </a:solidFill>
                <a:latin typeface="Calibri" panose="020F0502020204030204"/>
              </a:rPr>
              <a:t>Pohjois-Satakunta </a:t>
            </a:r>
            <a:r>
              <a:rPr lang="fi-FI" sz="1400" b="1" dirty="0">
                <a:solidFill>
                  <a:srgbClr val="0070C0"/>
                </a:solidFill>
                <a:effectLst>
                  <a:outerShdw blurRad="38100" dist="38100" dir="2700000" algn="tl">
                    <a:srgbClr val="000000">
                      <a:alpha val="43137"/>
                    </a:srgbClr>
                  </a:outerShdw>
                </a:effectLst>
                <a:latin typeface="Calibri" panose="020F0502020204030204"/>
              </a:rPr>
              <a:t>+113 % </a:t>
            </a:r>
            <a:r>
              <a:rPr lang="fi-FI" sz="1400" b="1" dirty="0">
                <a:solidFill>
                  <a:schemeClr val="tx1"/>
                </a:solidFill>
                <a:latin typeface="Calibri" panose="020F0502020204030204"/>
              </a:rPr>
              <a:t>(jalostuksen investoinnit)</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1" dirty="0">
                <a:solidFill>
                  <a:schemeClr val="tx1"/>
                </a:solidFill>
                <a:latin typeface="Calibri" panose="020F0502020204030204"/>
              </a:rPr>
              <a:t>Porin seutukunta </a:t>
            </a:r>
            <a:r>
              <a:rPr lang="fi-FI" sz="1400" b="1" dirty="0">
                <a:solidFill>
                  <a:srgbClr val="0070C0"/>
                </a:solidFill>
                <a:effectLst>
                  <a:outerShdw blurRad="38100" dist="38100" dir="2700000" algn="tl">
                    <a:srgbClr val="000000">
                      <a:alpha val="43137"/>
                    </a:srgbClr>
                  </a:outerShdw>
                </a:effectLst>
                <a:latin typeface="Calibri" panose="020F0502020204030204"/>
              </a:rPr>
              <a:t>+97 % </a:t>
            </a:r>
            <a:r>
              <a:rPr lang="fi-FI" sz="1400" b="1" dirty="0">
                <a:solidFill>
                  <a:schemeClr val="tx1"/>
                </a:solidFill>
              </a:rPr>
              <a:t>(jalostuksen investoinnit)</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1400" b="1" dirty="0">
                <a:solidFill>
                  <a:schemeClr val="tx1"/>
                </a:solidFill>
                <a:latin typeface="Calibri" panose="020F0502020204030204"/>
              </a:rPr>
              <a:t>Rauman seutukunta </a:t>
            </a:r>
            <a:r>
              <a:rPr lang="fi-FI" sz="1400" b="1" dirty="0">
                <a:solidFill>
                  <a:srgbClr val="0070C0"/>
                </a:solidFill>
                <a:effectLst>
                  <a:outerShdw blurRad="38100" dist="38100" dir="2700000" algn="tl">
                    <a:srgbClr val="000000">
                      <a:alpha val="43137"/>
                    </a:srgbClr>
                  </a:outerShdw>
                </a:effectLst>
                <a:latin typeface="Calibri" panose="020F0502020204030204"/>
              </a:rPr>
              <a:t>+443 % </a:t>
            </a:r>
            <a:r>
              <a:rPr lang="fi-FI" sz="1400" b="1" dirty="0">
                <a:solidFill>
                  <a:schemeClr val="tx1"/>
                </a:solidFill>
              </a:rPr>
              <a:t>(jalostuksen investoinnit),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5" name="Kuva 4" descr="Kuva, joka sisältää kohteen teksti, merkki, clipart-kuva&#10;&#10;Kuvaus luotu automaattisesti">
            <a:extLst>
              <a:ext uri="{FF2B5EF4-FFF2-40B4-BE49-F238E27FC236}">
                <a16:creationId xmlns:a16="http://schemas.microsoft.com/office/drawing/2014/main" id="{6D79E6B8-2249-EFE5-6EEC-823712B0DB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9" name="Picture 8">
            <a:extLst>
              <a:ext uri="{FF2B5EF4-FFF2-40B4-BE49-F238E27FC236}">
                <a16:creationId xmlns:a16="http://schemas.microsoft.com/office/drawing/2014/main" id="{3A44442F-F12D-9C3A-1CE7-636EC09DF6F0}"/>
              </a:ext>
            </a:extLst>
          </p:cNvPr>
          <p:cNvPicPr>
            <a:picLocks noChangeAspect="1"/>
          </p:cNvPicPr>
          <p:nvPr/>
        </p:nvPicPr>
        <p:blipFill>
          <a:blip r:embed="rId4"/>
          <a:stretch>
            <a:fillRect/>
          </a:stretch>
        </p:blipFill>
        <p:spPr>
          <a:xfrm>
            <a:off x="121008" y="1061071"/>
            <a:ext cx="4397764" cy="2734451"/>
          </a:xfrm>
          <a:prstGeom prst="rect">
            <a:avLst/>
          </a:prstGeom>
        </p:spPr>
      </p:pic>
      <p:pic>
        <p:nvPicPr>
          <p:cNvPr id="11" name="Picture 10">
            <a:extLst>
              <a:ext uri="{FF2B5EF4-FFF2-40B4-BE49-F238E27FC236}">
                <a16:creationId xmlns:a16="http://schemas.microsoft.com/office/drawing/2014/main" id="{5BB2B6EA-B67A-44BC-976D-BB4188891260}"/>
              </a:ext>
            </a:extLst>
          </p:cNvPr>
          <p:cNvPicPr>
            <a:picLocks noChangeAspect="1"/>
          </p:cNvPicPr>
          <p:nvPr/>
        </p:nvPicPr>
        <p:blipFill>
          <a:blip r:embed="rId5"/>
          <a:stretch>
            <a:fillRect/>
          </a:stretch>
        </p:blipFill>
        <p:spPr>
          <a:xfrm>
            <a:off x="4793202" y="1057719"/>
            <a:ext cx="4180314" cy="2736662"/>
          </a:xfrm>
          <a:prstGeom prst="rect">
            <a:avLst/>
          </a:prstGeom>
        </p:spPr>
      </p:pic>
      <p:pic>
        <p:nvPicPr>
          <p:cNvPr id="12" name="Picture 11">
            <a:extLst>
              <a:ext uri="{FF2B5EF4-FFF2-40B4-BE49-F238E27FC236}">
                <a16:creationId xmlns:a16="http://schemas.microsoft.com/office/drawing/2014/main" id="{CB34613E-3304-82A2-583C-14059361CD52}"/>
              </a:ext>
            </a:extLst>
          </p:cNvPr>
          <p:cNvPicPr>
            <a:picLocks noChangeAspect="1"/>
          </p:cNvPicPr>
          <p:nvPr/>
        </p:nvPicPr>
        <p:blipFill>
          <a:blip r:embed="rId6"/>
          <a:stretch>
            <a:fillRect/>
          </a:stretch>
        </p:blipFill>
        <p:spPr>
          <a:xfrm>
            <a:off x="4793202" y="3798548"/>
            <a:ext cx="4189120" cy="2652971"/>
          </a:xfrm>
          <a:prstGeom prst="rect">
            <a:avLst/>
          </a:prstGeom>
        </p:spPr>
      </p:pic>
    </p:spTree>
    <p:extLst>
      <p:ext uri="{BB962C8B-B14F-4D97-AF65-F5344CB8AC3E}">
        <p14:creationId xmlns:p14="http://schemas.microsoft.com/office/powerpoint/2010/main" val="38932959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317E1D-C53A-0638-E4AA-9EE4EEE4F576}"/>
              </a:ext>
            </a:extLst>
          </p:cNvPr>
          <p:cNvPicPr>
            <a:picLocks noChangeAspect="1"/>
          </p:cNvPicPr>
          <p:nvPr/>
        </p:nvPicPr>
        <p:blipFill>
          <a:blip r:embed="rId2"/>
          <a:stretch>
            <a:fillRect/>
          </a:stretch>
        </p:blipFill>
        <p:spPr>
          <a:xfrm>
            <a:off x="107504" y="0"/>
            <a:ext cx="4845632" cy="6858000"/>
          </a:xfrm>
          <a:prstGeom prst="rect">
            <a:avLst/>
          </a:prstGeom>
        </p:spPr>
      </p:pic>
      <p:sp>
        <p:nvSpPr>
          <p:cNvPr id="9" name="Suorakulmio 20"/>
          <p:cNvSpPr/>
          <p:nvPr/>
        </p:nvSpPr>
        <p:spPr>
          <a:xfrm>
            <a:off x="4788024" y="1844824"/>
            <a:ext cx="4041450" cy="260319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fi-FI" sz="2400" b="1" cap="all" spc="-50" dirty="0">
                <a:solidFill>
                  <a:srgbClr val="0070C0"/>
                </a:solidFill>
                <a:effectLst>
                  <a:outerShdw blurRad="38100" dist="38100" dir="2700000" algn="tl">
                    <a:srgbClr val="000000">
                      <a:alpha val="43137"/>
                    </a:srgbClr>
                  </a:outerShdw>
                </a:effectLst>
                <a:latin typeface="+mj-lt"/>
                <a:ea typeface="+mj-ea"/>
                <a:cs typeface="+mj-cs"/>
              </a:rPr>
              <a:t>Suomen seutukuntien kilpailukyky  </a:t>
            </a:r>
            <a:r>
              <a:rPr lang="fi-FI" sz="1400" b="1" dirty="0">
                <a:solidFill>
                  <a:schemeClr val="tx1"/>
                </a:solidFill>
              </a:rPr>
              <a:t>vuonna 2024: viiden tekijän mittaristo (seutukuntia 69 kpl). Muuttujat ovat </a:t>
            </a:r>
          </a:p>
          <a:p>
            <a:endParaRPr lang="fi-FI" sz="1400" b="1" dirty="0">
              <a:solidFill>
                <a:schemeClr val="tx1"/>
              </a:solidFill>
            </a:endParaRPr>
          </a:p>
          <a:p>
            <a:pPr marL="285750" indent="-285750">
              <a:buFont typeface="Arial" panose="020B0604020202020204" pitchFamily="34" charset="0"/>
              <a:buChar char="•"/>
            </a:pPr>
            <a:r>
              <a:rPr lang="fi-FI" sz="1400" b="1" dirty="0">
                <a:solidFill>
                  <a:schemeClr val="tx1"/>
                </a:solidFill>
              </a:rPr>
              <a:t>työn tuottavuus (liikevaihto/henkilötyövuosi), </a:t>
            </a:r>
          </a:p>
          <a:p>
            <a:pPr marL="285750" indent="-285750">
              <a:buFont typeface="Arial" panose="020B0604020202020204" pitchFamily="34" charset="0"/>
              <a:buChar char="•"/>
            </a:pPr>
            <a:r>
              <a:rPr lang="fi-FI" sz="1400" b="1" dirty="0">
                <a:solidFill>
                  <a:schemeClr val="tx1"/>
                </a:solidFill>
              </a:rPr>
              <a:t>työllisyysaste,</a:t>
            </a:r>
          </a:p>
          <a:p>
            <a:pPr marL="285750" indent="-285750">
              <a:buFont typeface="Arial" panose="020B0604020202020204" pitchFamily="34" charset="0"/>
              <a:buChar char="•"/>
            </a:pPr>
            <a:r>
              <a:rPr lang="fi-FI" sz="1400" b="1" dirty="0">
                <a:solidFill>
                  <a:schemeClr val="tx1"/>
                </a:solidFill>
              </a:rPr>
              <a:t>koulutustaso (korkeakoulutettujen osuus), </a:t>
            </a:r>
          </a:p>
          <a:p>
            <a:pPr marL="285750" indent="-285750">
              <a:buFont typeface="Arial" panose="020B0604020202020204" pitchFamily="34" charset="0"/>
              <a:buChar char="•"/>
            </a:pPr>
            <a:r>
              <a:rPr lang="fi-FI" sz="1400" b="1" dirty="0">
                <a:solidFill>
                  <a:schemeClr val="tx1"/>
                </a:solidFill>
              </a:rPr>
              <a:t>yritysdynamiikka (aloittaneet ja lopettaneet/yrityskanta) ja </a:t>
            </a:r>
          </a:p>
          <a:p>
            <a:pPr marL="285750" indent="-285750">
              <a:buFont typeface="Arial" panose="020B0604020202020204" pitchFamily="34" charset="0"/>
              <a:buChar char="•"/>
            </a:pPr>
            <a:r>
              <a:rPr lang="fi-FI" sz="1400" b="1" dirty="0">
                <a:solidFill>
                  <a:schemeClr val="tx1"/>
                </a:solidFill>
              </a:rPr>
              <a:t>teollisuusvaltaisuus (teollisuuden osuus liikevaihdosta).</a:t>
            </a:r>
          </a:p>
          <a:p>
            <a:pPr marL="285750" indent="-285750">
              <a:buFont typeface="Arial" panose="020B0604020202020204" pitchFamily="34" charset="0"/>
              <a:buChar char="•"/>
            </a:pPr>
            <a:endParaRPr lang="fi-FI" sz="1400" b="1" dirty="0">
              <a:solidFill>
                <a:schemeClr val="tx1"/>
              </a:solidFill>
            </a:endParaRPr>
          </a:p>
          <a:p>
            <a:r>
              <a:rPr lang="fi-FI" sz="1400" b="1" dirty="0">
                <a:solidFill>
                  <a:schemeClr val="tx1"/>
                </a:solidFill>
              </a:rPr>
              <a:t>Ne kuvaavat karkeasti alueen kykyä luoda arvonlisäystä eli BKT:tä. Satakunnasta Porin ja etenkin Rauman seutukunta menestyvät mainiosti vahvan teollisuutensa ansiosta. Pohjois-Satakunnan BKT/</a:t>
            </a:r>
            <a:r>
              <a:rPr lang="fi-FI" sz="1400" b="1" dirty="0" err="1">
                <a:solidFill>
                  <a:schemeClr val="tx1"/>
                </a:solidFill>
              </a:rPr>
              <a:t>capita</a:t>
            </a:r>
            <a:r>
              <a:rPr lang="fi-FI" sz="1400" b="1" dirty="0">
                <a:solidFill>
                  <a:schemeClr val="tx1"/>
                </a:solidFill>
              </a:rPr>
              <a:t> on silti selvästi parempi kuin mittari antaa olettaa. Suluissa on sijoitus v. 2023.</a:t>
            </a:r>
          </a:p>
          <a:p>
            <a:endParaRPr lang="fi-FI" sz="1400" b="1" dirty="0">
              <a:solidFill>
                <a:schemeClr val="tx1"/>
              </a:solidFill>
            </a:endParaRPr>
          </a:p>
          <a:p>
            <a:r>
              <a:rPr lang="fi-FI" sz="1400" b="1" dirty="0"/>
              <a:t>Rauman seutukunta on sijalla</a:t>
            </a:r>
            <a:r>
              <a:rPr lang="fi-FI" sz="1400" b="1" dirty="0">
                <a:solidFill>
                  <a:srgbClr val="FF5050"/>
                </a:solidFill>
              </a:rPr>
              <a:t> 3</a:t>
            </a:r>
            <a:r>
              <a:rPr lang="fi-FI" sz="1400" b="1" dirty="0">
                <a:solidFill>
                  <a:schemeClr val="tx1"/>
                </a:solidFill>
              </a:rPr>
              <a:t> (4),</a:t>
            </a:r>
          </a:p>
          <a:p>
            <a:r>
              <a:rPr lang="fi-FI" sz="1400" b="1" dirty="0"/>
              <a:t>Porin seutukunta on sijalla </a:t>
            </a:r>
            <a:r>
              <a:rPr lang="fi-FI" sz="1400" b="1" dirty="0">
                <a:solidFill>
                  <a:srgbClr val="FF5050"/>
                </a:solidFill>
              </a:rPr>
              <a:t>14 </a:t>
            </a:r>
            <a:r>
              <a:rPr lang="fi-FI" sz="1400" b="1" dirty="0">
                <a:solidFill>
                  <a:schemeClr val="tx1"/>
                </a:solidFill>
              </a:rPr>
              <a:t>(11) </a:t>
            </a:r>
            <a:r>
              <a:rPr lang="fi-FI" sz="1400" b="1" dirty="0"/>
              <a:t>ja</a:t>
            </a:r>
            <a:endParaRPr lang="fi-FI" sz="1400" b="1" dirty="0">
              <a:solidFill>
                <a:srgbClr val="FF5050"/>
              </a:solidFill>
            </a:endParaRPr>
          </a:p>
          <a:p>
            <a:r>
              <a:rPr lang="fi-FI" sz="1400" b="1" dirty="0"/>
              <a:t>Pohjois-Satakunta sijalla </a:t>
            </a:r>
            <a:r>
              <a:rPr lang="fi-FI" sz="1400" b="1" dirty="0">
                <a:solidFill>
                  <a:srgbClr val="FF5050"/>
                </a:solidFill>
              </a:rPr>
              <a:t>57 </a:t>
            </a:r>
            <a:r>
              <a:rPr lang="fi-FI" sz="1400" b="1" dirty="0">
                <a:solidFill>
                  <a:schemeClr val="tx1"/>
                </a:solidFill>
              </a:rPr>
              <a:t>(50)</a:t>
            </a:r>
          </a:p>
          <a:p>
            <a:endParaRPr lang="fi-FI" sz="1400" dirty="0">
              <a:solidFill>
                <a:schemeClr val="bg1">
                  <a:lumMod val="50000"/>
                </a:schemeClr>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B97C8F22-57A1-E49A-64C4-FC086CB87F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6237312"/>
            <a:ext cx="1856812" cy="480765"/>
          </a:xfrm>
          <a:prstGeom prst="rect">
            <a:avLst/>
          </a:prstGeom>
        </p:spPr>
      </p:pic>
    </p:spTree>
    <p:extLst>
      <p:ext uri="{BB962C8B-B14F-4D97-AF65-F5344CB8AC3E}">
        <p14:creationId xmlns:p14="http://schemas.microsoft.com/office/powerpoint/2010/main" val="3755601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Title 2"/>
          <p:cNvSpPr>
            <a:spLocks noGrp="1"/>
          </p:cNvSpPr>
          <p:nvPr>
            <p:ph type="title"/>
          </p:nvPr>
        </p:nvSpPr>
        <p:spPr>
          <a:xfrm>
            <a:off x="0" y="-28575"/>
            <a:ext cx="7812088" cy="577255"/>
          </a:xfrm>
        </p:spPr>
        <p:txBody>
          <a:bodyPr/>
          <a:lstStyle/>
          <a:p>
            <a:pPr eaLnBrk="1" hangingPunct="1"/>
            <a:r>
              <a:rPr lang="fi-FI" altLang="en-US" sz="2400" dirty="0"/>
              <a:t>Seutukuntien kilpailukyky 2024</a:t>
            </a:r>
            <a:endParaRPr lang="en-US" altLang="en-US" sz="2400" dirty="0"/>
          </a:p>
        </p:txBody>
      </p:sp>
      <p:sp>
        <p:nvSpPr>
          <p:cNvPr id="37893" name="TextBox 6"/>
          <p:cNvSpPr txBox="1">
            <a:spLocks noChangeArrowheads="1"/>
          </p:cNvSpPr>
          <p:nvPr/>
        </p:nvSpPr>
        <p:spPr bwMode="auto">
          <a:xfrm>
            <a:off x="-15821" y="4200442"/>
            <a:ext cx="755741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i-FI" altLang="en-US" sz="1800" dirty="0">
                <a:solidFill>
                  <a:srgbClr val="000000"/>
                </a:solidFill>
                <a:latin typeface="Arial" panose="020B0604020202020204" pitchFamily="34" charset="0"/>
              </a:rPr>
              <a:t>Satakunnan seutukuntien sijoittuminen osatekijöittäin</a:t>
            </a:r>
          </a:p>
          <a:p>
            <a:pPr>
              <a:spcBef>
                <a:spcPct val="0"/>
              </a:spcBef>
              <a:buFontTx/>
              <a:buNone/>
            </a:pPr>
            <a:r>
              <a:rPr lang="fi-FI" altLang="en-US" sz="1800" dirty="0">
                <a:solidFill>
                  <a:srgbClr val="000000"/>
                </a:solidFill>
                <a:latin typeface="Arial" panose="020B0604020202020204" pitchFamily="34" charset="0"/>
              </a:rPr>
              <a:t>Teollisuus ja tuottavuus vahvoja </a:t>
            </a:r>
            <a:r>
              <a:rPr lang="fi-FI" altLang="en-US" sz="1400" dirty="0">
                <a:solidFill>
                  <a:srgbClr val="000000"/>
                </a:solidFill>
                <a:latin typeface="Arial" panose="020B0604020202020204" pitchFamily="34" charset="0"/>
              </a:rPr>
              <a:t>(numerot ovat sijalukuja 69 seutukunnan joukossa)</a:t>
            </a:r>
          </a:p>
        </p:txBody>
      </p:sp>
      <p:sp>
        <p:nvSpPr>
          <p:cNvPr id="8" name="Right Arrow 7"/>
          <p:cNvSpPr/>
          <p:nvPr/>
        </p:nvSpPr>
        <p:spPr>
          <a:xfrm>
            <a:off x="6732240" y="2636911"/>
            <a:ext cx="360363" cy="1793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prstClr val="white"/>
                </a:solidFill>
              </a:rPr>
              <a:t> </a:t>
            </a:r>
            <a:endParaRPr lang="en-US" dirty="0">
              <a:solidFill>
                <a:prstClr val="white"/>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68CE86C9-C9C2-FBB3-D917-C9F686F16B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CB46DD8D-92A1-4C2F-CFE0-8FAE00597F80}"/>
              </a:ext>
            </a:extLst>
          </p:cNvPr>
          <p:cNvPicPr>
            <a:picLocks noChangeAspect="1"/>
          </p:cNvPicPr>
          <p:nvPr/>
        </p:nvPicPr>
        <p:blipFill>
          <a:blip r:embed="rId4"/>
          <a:stretch>
            <a:fillRect/>
          </a:stretch>
        </p:blipFill>
        <p:spPr>
          <a:xfrm>
            <a:off x="0" y="387901"/>
            <a:ext cx="7395089" cy="4170025"/>
          </a:xfrm>
          <a:prstGeom prst="rect">
            <a:avLst/>
          </a:prstGeom>
        </p:spPr>
      </p:pic>
      <p:graphicFrame>
        <p:nvGraphicFramePr>
          <p:cNvPr id="14" name="Table 13">
            <a:extLst>
              <a:ext uri="{FF2B5EF4-FFF2-40B4-BE49-F238E27FC236}">
                <a16:creationId xmlns:a16="http://schemas.microsoft.com/office/drawing/2014/main" id="{597FF91D-0739-8868-2F0A-EB1390A5C7F7}"/>
              </a:ext>
            </a:extLst>
          </p:cNvPr>
          <p:cNvGraphicFramePr>
            <a:graphicFrameLocks noGrp="1"/>
          </p:cNvGraphicFramePr>
          <p:nvPr>
            <p:extLst>
              <p:ext uri="{D42A27DB-BD31-4B8C-83A1-F6EECF244321}">
                <p14:modId xmlns:p14="http://schemas.microsoft.com/office/powerpoint/2010/main" val="4022013998"/>
              </p:ext>
            </p:extLst>
          </p:nvPr>
        </p:nvGraphicFramePr>
        <p:xfrm>
          <a:off x="2267744" y="5886450"/>
          <a:ext cx="4318000" cy="971550"/>
        </p:xfrm>
        <a:graphic>
          <a:graphicData uri="http://schemas.openxmlformats.org/drawingml/2006/table">
            <a:tbl>
              <a:tblPr>
                <a:tableStyleId>{5C22544A-7EE6-4342-B048-85BDC9FD1C3A}</a:tableStyleId>
              </a:tblPr>
              <a:tblGrid>
                <a:gridCol w="1028700">
                  <a:extLst>
                    <a:ext uri="{9D8B030D-6E8A-4147-A177-3AD203B41FA5}">
                      <a16:colId xmlns:a16="http://schemas.microsoft.com/office/drawing/2014/main" val="1149705889"/>
                    </a:ext>
                  </a:extLst>
                </a:gridCol>
                <a:gridCol w="1016000">
                  <a:extLst>
                    <a:ext uri="{9D8B030D-6E8A-4147-A177-3AD203B41FA5}">
                      <a16:colId xmlns:a16="http://schemas.microsoft.com/office/drawing/2014/main" val="2365285590"/>
                    </a:ext>
                  </a:extLst>
                </a:gridCol>
                <a:gridCol w="1193800">
                  <a:extLst>
                    <a:ext uri="{9D8B030D-6E8A-4147-A177-3AD203B41FA5}">
                      <a16:colId xmlns:a16="http://schemas.microsoft.com/office/drawing/2014/main" val="870793291"/>
                    </a:ext>
                  </a:extLst>
                </a:gridCol>
                <a:gridCol w="1079500">
                  <a:extLst>
                    <a:ext uri="{9D8B030D-6E8A-4147-A177-3AD203B41FA5}">
                      <a16:colId xmlns:a16="http://schemas.microsoft.com/office/drawing/2014/main" val="1312755785"/>
                    </a:ext>
                  </a:extLst>
                </a:gridCol>
              </a:tblGrid>
              <a:tr h="161925">
                <a:tc>
                  <a:txBody>
                    <a:bodyPr/>
                    <a:lstStyle/>
                    <a:p>
                      <a:pPr algn="l" fontAlgn="b">
                        <a:buNone/>
                      </a:pPr>
                      <a:r>
                        <a:rPr lang="fi-FI" sz="1000" u="none" strike="noStrike">
                          <a:effectLst/>
                        </a:rPr>
                        <a:t>Muutos 2023-24</a:t>
                      </a:r>
                      <a:endParaRPr lang="fi-FI" sz="1000" b="0" i="0" u="none" strike="noStrike">
                        <a:effectLst/>
                        <a:latin typeface="Arial" panose="020B0604020202020204" pitchFamily="34" charset="0"/>
                      </a:endParaRPr>
                    </a:p>
                  </a:txBody>
                  <a:tcPr marL="9525" marR="9525" marT="9525" marB="0" anchor="b"/>
                </a:tc>
                <a:tc>
                  <a:txBody>
                    <a:bodyPr/>
                    <a:lstStyle/>
                    <a:p>
                      <a:pPr algn="l" fontAlgn="b">
                        <a:buNone/>
                      </a:pPr>
                      <a:r>
                        <a:rPr lang="fi-FI" sz="1000" u="none" strike="noStrike">
                          <a:effectLst/>
                        </a:rPr>
                        <a:t>Porin seutukunta</a:t>
                      </a:r>
                      <a:endParaRPr lang="fi-FI" sz="1000" b="0" i="0" u="none" strike="noStrike">
                        <a:effectLst/>
                        <a:latin typeface="Arial" panose="020B0604020202020204" pitchFamily="34" charset="0"/>
                      </a:endParaRPr>
                    </a:p>
                  </a:txBody>
                  <a:tcPr marL="9525" marR="9525" marT="9525" marB="0" anchor="b"/>
                </a:tc>
                <a:tc>
                  <a:txBody>
                    <a:bodyPr/>
                    <a:lstStyle/>
                    <a:p>
                      <a:pPr algn="l" fontAlgn="b">
                        <a:buNone/>
                      </a:pPr>
                      <a:r>
                        <a:rPr lang="fi-FI" sz="1000" u="none" strike="noStrike">
                          <a:effectLst/>
                        </a:rPr>
                        <a:t>Rauman seutukunta</a:t>
                      </a:r>
                      <a:endParaRPr lang="fi-FI" sz="1000" b="0" i="0" u="none" strike="noStrike">
                        <a:effectLst/>
                        <a:latin typeface="Arial" panose="020B0604020202020204" pitchFamily="34" charset="0"/>
                      </a:endParaRPr>
                    </a:p>
                  </a:txBody>
                  <a:tcPr marL="9525" marR="9525" marT="9525" marB="0" anchor="b"/>
                </a:tc>
                <a:tc>
                  <a:txBody>
                    <a:bodyPr/>
                    <a:lstStyle/>
                    <a:p>
                      <a:pPr algn="l" fontAlgn="b">
                        <a:buNone/>
                      </a:pPr>
                      <a:r>
                        <a:rPr lang="fi-FI" sz="1000" u="none" strike="noStrike">
                          <a:effectLst/>
                        </a:rPr>
                        <a:t>Pohjois-Satakunta</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598225440"/>
                  </a:ext>
                </a:extLst>
              </a:tr>
              <a:tr h="161925">
                <a:tc>
                  <a:txBody>
                    <a:bodyPr/>
                    <a:lstStyle/>
                    <a:p>
                      <a:pPr algn="l" fontAlgn="b">
                        <a:buNone/>
                      </a:pPr>
                      <a:r>
                        <a:rPr lang="fi-FI" sz="1000" u="none" strike="noStrike">
                          <a:effectLst/>
                        </a:rPr>
                        <a:t>Työllisyysaste</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-5</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0</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501728728"/>
                  </a:ext>
                </a:extLst>
              </a:tr>
              <a:tr h="161925">
                <a:tc>
                  <a:txBody>
                    <a:bodyPr/>
                    <a:lstStyle/>
                    <a:p>
                      <a:pPr algn="l" fontAlgn="b">
                        <a:buNone/>
                      </a:pPr>
                      <a:r>
                        <a:rPr lang="fi-FI" sz="1000" u="none" strike="noStrike">
                          <a:effectLst/>
                        </a:rPr>
                        <a:t>Yritysdynamiikka</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3</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-13</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77707135"/>
                  </a:ext>
                </a:extLst>
              </a:tr>
              <a:tr h="161925">
                <a:tc>
                  <a:txBody>
                    <a:bodyPr/>
                    <a:lstStyle/>
                    <a:p>
                      <a:pPr algn="l" fontAlgn="b">
                        <a:buNone/>
                      </a:pPr>
                      <a:r>
                        <a:rPr lang="fi-FI" sz="1000" u="none" strike="noStrike">
                          <a:effectLst/>
                        </a:rPr>
                        <a:t>Työn tuottavuus</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-1</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-11</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288839349"/>
                  </a:ext>
                </a:extLst>
              </a:tr>
              <a:tr h="161925">
                <a:tc>
                  <a:txBody>
                    <a:bodyPr/>
                    <a:lstStyle/>
                    <a:p>
                      <a:pPr algn="l" fontAlgn="b">
                        <a:buNone/>
                      </a:pPr>
                      <a:r>
                        <a:rPr lang="fi-FI" sz="1000" u="none" strike="noStrike">
                          <a:effectLst/>
                        </a:rPr>
                        <a:t>Koulutustaso</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0</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0</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1</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545179074"/>
                  </a:ext>
                </a:extLst>
              </a:tr>
              <a:tr h="161925">
                <a:tc>
                  <a:txBody>
                    <a:bodyPr/>
                    <a:lstStyle/>
                    <a:p>
                      <a:pPr algn="l" fontAlgn="b">
                        <a:buNone/>
                      </a:pPr>
                      <a:r>
                        <a:rPr lang="fi-FI" sz="1000" u="none" strike="noStrike">
                          <a:effectLst/>
                        </a:rPr>
                        <a:t>Teollisuus</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-1</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7</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-5</a:t>
                      </a:r>
                      <a:endParaRPr lang="fi-FI" sz="10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2022482938"/>
                  </a:ext>
                </a:extLst>
              </a:tr>
            </a:tbl>
          </a:graphicData>
        </a:graphic>
      </p:graphicFrame>
      <p:graphicFrame>
        <p:nvGraphicFramePr>
          <p:cNvPr id="15" name="Table 14">
            <a:extLst>
              <a:ext uri="{FF2B5EF4-FFF2-40B4-BE49-F238E27FC236}">
                <a16:creationId xmlns:a16="http://schemas.microsoft.com/office/drawing/2014/main" id="{4A2427CE-80A3-6C32-8CF0-0B6D7F6EA864}"/>
              </a:ext>
            </a:extLst>
          </p:cNvPr>
          <p:cNvGraphicFramePr>
            <a:graphicFrameLocks noGrp="1"/>
          </p:cNvGraphicFramePr>
          <p:nvPr>
            <p:extLst>
              <p:ext uri="{D42A27DB-BD31-4B8C-83A1-F6EECF244321}">
                <p14:modId xmlns:p14="http://schemas.microsoft.com/office/powerpoint/2010/main" val="2733134896"/>
              </p:ext>
            </p:extLst>
          </p:nvPr>
        </p:nvGraphicFramePr>
        <p:xfrm>
          <a:off x="2267744" y="4803895"/>
          <a:ext cx="4013200" cy="971550"/>
        </p:xfrm>
        <a:graphic>
          <a:graphicData uri="http://schemas.openxmlformats.org/drawingml/2006/table">
            <a:tbl>
              <a:tblPr>
                <a:tableStyleId>{5C22544A-7EE6-4342-B048-85BDC9FD1C3A}</a:tableStyleId>
              </a:tblPr>
              <a:tblGrid>
                <a:gridCol w="962915">
                  <a:extLst>
                    <a:ext uri="{9D8B030D-6E8A-4147-A177-3AD203B41FA5}">
                      <a16:colId xmlns:a16="http://schemas.microsoft.com/office/drawing/2014/main" val="4011653769"/>
                    </a:ext>
                  </a:extLst>
                </a:gridCol>
                <a:gridCol w="940742">
                  <a:extLst>
                    <a:ext uri="{9D8B030D-6E8A-4147-A177-3AD203B41FA5}">
                      <a16:colId xmlns:a16="http://schemas.microsoft.com/office/drawing/2014/main" val="2249696364"/>
                    </a:ext>
                  </a:extLst>
                </a:gridCol>
                <a:gridCol w="1092781">
                  <a:extLst>
                    <a:ext uri="{9D8B030D-6E8A-4147-A177-3AD203B41FA5}">
                      <a16:colId xmlns:a16="http://schemas.microsoft.com/office/drawing/2014/main" val="2257621337"/>
                    </a:ext>
                  </a:extLst>
                </a:gridCol>
                <a:gridCol w="1016762">
                  <a:extLst>
                    <a:ext uri="{9D8B030D-6E8A-4147-A177-3AD203B41FA5}">
                      <a16:colId xmlns:a16="http://schemas.microsoft.com/office/drawing/2014/main" val="720397994"/>
                    </a:ext>
                  </a:extLst>
                </a:gridCol>
              </a:tblGrid>
              <a:tr h="161925">
                <a:tc>
                  <a:txBody>
                    <a:bodyPr/>
                    <a:lstStyle/>
                    <a:p>
                      <a:pPr algn="ctr" fontAlgn="b">
                        <a:buNone/>
                      </a:pPr>
                      <a:r>
                        <a:rPr lang="fi-FI" sz="1000" u="none" strike="noStrike">
                          <a:effectLst/>
                        </a:rPr>
                        <a:t>2024</a:t>
                      </a:r>
                      <a:endParaRPr lang="fi-FI" sz="1000" b="0" i="0" u="none" strike="noStrike">
                        <a:effectLst/>
                        <a:latin typeface="Arial" panose="020B0604020202020204" pitchFamily="34" charset="0"/>
                      </a:endParaRPr>
                    </a:p>
                  </a:txBody>
                  <a:tcPr marL="9525" marR="9525" marT="9525" marB="0" anchor="b"/>
                </a:tc>
                <a:tc>
                  <a:txBody>
                    <a:bodyPr/>
                    <a:lstStyle/>
                    <a:p>
                      <a:pPr algn="l" fontAlgn="b">
                        <a:buNone/>
                      </a:pPr>
                      <a:r>
                        <a:rPr lang="fi-FI" sz="900" u="none" strike="noStrike">
                          <a:effectLst/>
                        </a:rPr>
                        <a:t>Porin seutukunta</a:t>
                      </a:r>
                      <a:endParaRPr lang="fi-FI" sz="900" b="0" i="0" u="none" strike="noStrike">
                        <a:effectLst/>
                        <a:latin typeface="Arial" panose="020B0604020202020204" pitchFamily="34" charset="0"/>
                      </a:endParaRPr>
                    </a:p>
                  </a:txBody>
                  <a:tcPr marL="9525" marR="9525" marT="9525" marB="0" anchor="b"/>
                </a:tc>
                <a:tc>
                  <a:txBody>
                    <a:bodyPr/>
                    <a:lstStyle/>
                    <a:p>
                      <a:pPr algn="l" fontAlgn="b">
                        <a:buNone/>
                      </a:pPr>
                      <a:r>
                        <a:rPr lang="fi-FI" sz="900" u="none" strike="noStrike">
                          <a:effectLst/>
                        </a:rPr>
                        <a:t>Rauman seutukunta</a:t>
                      </a:r>
                      <a:endParaRPr lang="fi-FI" sz="900" b="0" i="0" u="none" strike="noStrike">
                        <a:effectLst/>
                        <a:latin typeface="Arial" panose="020B0604020202020204" pitchFamily="34" charset="0"/>
                      </a:endParaRPr>
                    </a:p>
                  </a:txBody>
                  <a:tcPr marL="9525" marR="9525" marT="9525" marB="0" anchor="b"/>
                </a:tc>
                <a:tc>
                  <a:txBody>
                    <a:bodyPr/>
                    <a:lstStyle/>
                    <a:p>
                      <a:pPr algn="l" fontAlgn="b">
                        <a:buNone/>
                      </a:pPr>
                      <a:r>
                        <a:rPr lang="fi-FI" sz="900" u="none" strike="noStrike">
                          <a:effectLst/>
                        </a:rPr>
                        <a:t>Pohjois-Satakunta</a:t>
                      </a:r>
                      <a:endParaRPr lang="fi-FI" sz="9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3259499898"/>
                  </a:ext>
                </a:extLst>
              </a:tr>
              <a:tr h="161925">
                <a:tc>
                  <a:txBody>
                    <a:bodyPr/>
                    <a:lstStyle/>
                    <a:p>
                      <a:pPr algn="l" fontAlgn="b">
                        <a:buNone/>
                      </a:pPr>
                      <a:r>
                        <a:rPr lang="fi-FI" sz="1000" u="none" strike="noStrike">
                          <a:effectLst/>
                        </a:rPr>
                        <a:t>Työllisyysaste</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42</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14</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33</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3701736330"/>
                  </a:ext>
                </a:extLst>
              </a:tr>
              <a:tr h="161925">
                <a:tc>
                  <a:txBody>
                    <a:bodyPr/>
                    <a:lstStyle/>
                    <a:p>
                      <a:pPr algn="l" fontAlgn="b">
                        <a:buNone/>
                      </a:pPr>
                      <a:r>
                        <a:rPr lang="fi-FI" sz="1000" u="none" strike="noStrike">
                          <a:effectLst/>
                        </a:rPr>
                        <a:t>Yritysdynamiikka</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20</a:t>
                      </a:r>
                      <a:endParaRPr lang="fi-FI"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26</a:t>
                      </a:r>
                      <a:endParaRPr lang="fi-FI"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63</a:t>
                      </a:r>
                      <a:endParaRPr lang="fi-FI"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151059913"/>
                  </a:ext>
                </a:extLst>
              </a:tr>
              <a:tr h="161925">
                <a:tc>
                  <a:txBody>
                    <a:bodyPr/>
                    <a:lstStyle/>
                    <a:p>
                      <a:pPr algn="l" fontAlgn="b">
                        <a:buNone/>
                      </a:pPr>
                      <a:r>
                        <a:rPr lang="fi-FI" sz="1000" u="none" strike="noStrike">
                          <a:effectLst/>
                        </a:rPr>
                        <a:t>Työn tuottavuus</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13</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6</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59</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564946608"/>
                  </a:ext>
                </a:extLst>
              </a:tr>
              <a:tr h="161925">
                <a:tc>
                  <a:txBody>
                    <a:bodyPr/>
                    <a:lstStyle/>
                    <a:p>
                      <a:pPr algn="l" fontAlgn="b">
                        <a:buNone/>
                      </a:pPr>
                      <a:r>
                        <a:rPr lang="fi-FI" sz="1000" u="none" strike="noStrike">
                          <a:effectLst/>
                        </a:rPr>
                        <a:t>Koulutustaso</a:t>
                      </a:r>
                      <a:endParaRPr lang="fi-FI"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24</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25</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56</a:t>
                      </a:r>
                      <a:endParaRPr lang="fi-FI" sz="1000" b="0" i="0" u="none" strike="noStrike">
                        <a:effectLst/>
                        <a:latin typeface="Arial" panose="020B0604020202020204" pitchFamily="34" charset="0"/>
                      </a:endParaRPr>
                    </a:p>
                  </a:txBody>
                  <a:tcPr marL="9525" marR="9525" marT="9525" marB="0" anchor="b"/>
                </a:tc>
                <a:extLst>
                  <a:ext uri="{0D108BD9-81ED-4DB2-BD59-A6C34878D82A}">
                    <a16:rowId xmlns:a16="http://schemas.microsoft.com/office/drawing/2014/main" val="1335677131"/>
                  </a:ext>
                </a:extLst>
              </a:tr>
              <a:tr h="161925">
                <a:tc>
                  <a:txBody>
                    <a:bodyPr/>
                    <a:lstStyle/>
                    <a:p>
                      <a:pPr algn="l" fontAlgn="b">
                        <a:buNone/>
                      </a:pPr>
                      <a:r>
                        <a:rPr lang="fi-FI" sz="1000" u="none" strike="noStrike">
                          <a:effectLst/>
                        </a:rPr>
                        <a:t>Teollisuus</a:t>
                      </a:r>
                      <a:endParaRPr lang="fi-FI"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20</a:t>
                      </a:r>
                      <a:endParaRPr lang="fi-FI" sz="1000" b="0" i="0" u="none" strike="noStrike" dirty="0">
                        <a:effectLst/>
                        <a:latin typeface="Arial" panose="020B0604020202020204" pitchFamily="34" charset="0"/>
                      </a:endParaRPr>
                    </a:p>
                  </a:txBody>
                  <a:tcPr marL="9525" marR="9525" marT="9525" marB="0" anchor="b"/>
                </a:tc>
                <a:tc>
                  <a:txBody>
                    <a:bodyPr/>
                    <a:lstStyle/>
                    <a:p>
                      <a:pPr algn="ctr" fontAlgn="b">
                        <a:buNone/>
                      </a:pPr>
                      <a:r>
                        <a:rPr lang="fi-FI" sz="1000" u="none" strike="noStrike">
                          <a:effectLst/>
                        </a:rPr>
                        <a:t>9</a:t>
                      </a:r>
                      <a:endParaRPr lang="fi-FI" sz="1000" b="0" i="0" u="none" strike="noStrike">
                        <a:effectLst/>
                        <a:latin typeface="Arial" panose="020B0604020202020204" pitchFamily="34" charset="0"/>
                      </a:endParaRPr>
                    </a:p>
                  </a:txBody>
                  <a:tcPr marL="9525" marR="9525" marT="9525" marB="0" anchor="b"/>
                </a:tc>
                <a:tc>
                  <a:txBody>
                    <a:bodyPr/>
                    <a:lstStyle/>
                    <a:p>
                      <a:pPr algn="ctr" fontAlgn="b">
                        <a:buNone/>
                      </a:pPr>
                      <a:r>
                        <a:rPr lang="fi-FI" sz="1000" u="none" strike="noStrike" dirty="0">
                          <a:effectLst/>
                        </a:rPr>
                        <a:t>32</a:t>
                      </a:r>
                      <a:endParaRPr lang="fi-FI" sz="1000" b="0"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167591382"/>
                  </a:ext>
                </a:extLst>
              </a:tr>
            </a:tbl>
          </a:graphicData>
        </a:graphic>
      </p:graphicFrame>
      <p:pic>
        <p:nvPicPr>
          <p:cNvPr id="17" name="Picture 16">
            <a:extLst>
              <a:ext uri="{FF2B5EF4-FFF2-40B4-BE49-F238E27FC236}">
                <a16:creationId xmlns:a16="http://schemas.microsoft.com/office/drawing/2014/main" id="{337C9A10-04C5-6D33-A9D6-53819F59231D}"/>
              </a:ext>
            </a:extLst>
          </p:cNvPr>
          <p:cNvPicPr>
            <a:picLocks noChangeAspect="1"/>
          </p:cNvPicPr>
          <p:nvPr/>
        </p:nvPicPr>
        <p:blipFill>
          <a:blip r:embed="rId5"/>
          <a:stretch>
            <a:fillRect/>
          </a:stretch>
        </p:blipFill>
        <p:spPr>
          <a:xfrm>
            <a:off x="7541591" y="11113"/>
            <a:ext cx="1607880" cy="6858000"/>
          </a:xfrm>
          <a:prstGeom prst="rect">
            <a:avLst/>
          </a:prstGeom>
        </p:spPr>
      </p:pic>
    </p:spTree>
    <p:extLst>
      <p:ext uri="{BB962C8B-B14F-4D97-AF65-F5344CB8AC3E}">
        <p14:creationId xmlns:p14="http://schemas.microsoft.com/office/powerpoint/2010/main" val="18770705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7798445"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vahvuuksia: </a:t>
            </a:r>
            <a:r>
              <a:rPr lang="fi-FI" sz="3200" b="1" cap="all" dirty="0" err="1">
                <a:solidFill>
                  <a:srgbClr val="0070C0"/>
                </a:solidFill>
                <a:effectLst>
                  <a:outerShdw blurRad="38100" dist="38100" dir="2700000" algn="tl">
                    <a:srgbClr val="000000">
                      <a:alpha val="43137"/>
                    </a:srgbClr>
                  </a:outerShdw>
                </a:effectLst>
              </a:rPr>
              <a:t>vIENTI</a:t>
            </a:r>
            <a:endParaRPr lang="fi-FI" sz="3200" b="1" cap="all" dirty="0">
              <a:solidFill>
                <a:srgbClr val="0070C0"/>
              </a:solidFill>
              <a:effectLst>
                <a:outerShdw blurRad="38100" dist="38100" dir="2700000" algn="tl">
                  <a:srgbClr val="000000">
                    <a:alpha val="43137"/>
                  </a:srgbClr>
                </a:outerShdw>
              </a:effectLst>
            </a:endParaRPr>
          </a:p>
        </p:txBody>
      </p:sp>
      <p:sp>
        <p:nvSpPr>
          <p:cNvPr id="9" name="Tekstiruutu 8"/>
          <p:cNvSpPr txBox="1"/>
          <p:nvPr/>
        </p:nvSpPr>
        <p:spPr>
          <a:xfrm>
            <a:off x="8880049" y="3153399"/>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ja Tulli </a:t>
            </a:r>
          </a:p>
        </p:txBody>
      </p:sp>
      <p:sp>
        <p:nvSpPr>
          <p:cNvPr id="42" name="Tekstiruutu 41"/>
          <p:cNvSpPr txBox="1"/>
          <p:nvPr/>
        </p:nvSpPr>
        <p:spPr>
          <a:xfrm>
            <a:off x="-37778" y="812165"/>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sp>
        <p:nvSpPr>
          <p:cNvPr id="37" name="Tekstiruutu 36"/>
          <p:cNvSpPr txBox="1"/>
          <p:nvPr/>
        </p:nvSpPr>
        <p:spPr>
          <a:xfrm rot="16200000">
            <a:off x="7970497" y="4690935"/>
            <a:ext cx="2088866" cy="215444"/>
          </a:xfrm>
          <a:prstGeom prst="rect">
            <a:avLst/>
          </a:prstGeom>
          <a:noFill/>
        </p:spPr>
        <p:txBody>
          <a:bodyPr vert="horz" wrap="square" rtlCol="0">
            <a:spAutoFit/>
          </a:bodyPr>
          <a:lstStyle/>
          <a:p>
            <a:pPr eaLnBrk="1" fontAlgn="auto" hangingPunct="1">
              <a:spcBef>
                <a:spcPts val="0"/>
              </a:spcBef>
              <a:spcAft>
                <a:spcPts val="0"/>
              </a:spcAft>
            </a:pPr>
            <a:r>
              <a:rPr lang="fi-FI" sz="800" dirty="0">
                <a:solidFill>
                  <a:prstClr val="white">
                    <a:lumMod val="50000"/>
                  </a:prstClr>
                </a:solidFill>
                <a:latin typeface="Calibri" panose="020F0502020204030204"/>
              </a:rPr>
              <a:t>                </a:t>
            </a:r>
          </a:p>
        </p:txBody>
      </p:sp>
      <p:sp>
        <p:nvSpPr>
          <p:cNvPr id="3" name="TextBox 2"/>
          <p:cNvSpPr txBox="1"/>
          <p:nvPr/>
        </p:nvSpPr>
        <p:spPr>
          <a:xfrm>
            <a:off x="234477" y="826502"/>
            <a:ext cx="5417643" cy="5632311"/>
          </a:xfrm>
          <a:prstGeom prst="rect">
            <a:avLst/>
          </a:prstGeom>
          <a:noFill/>
        </p:spPr>
        <p:txBody>
          <a:bodyPr wrap="square" rtlCol="0">
            <a:spAutoFit/>
          </a:bodyPr>
          <a:lstStyle/>
          <a:p>
            <a:r>
              <a:rPr lang="fi-FI" dirty="0"/>
              <a:t>Satakunnan </a:t>
            </a:r>
            <a:r>
              <a:rPr lang="fi-FI" b="1" dirty="0"/>
              <a:t>avoimuusindeksi</a:t>
            </a:r>
            <a:r>
              <a:rPr lang="fi-FI" dirty="0"/>
              <a:t> </a:t>
            </a:r>
          </a:p>
          <a:p>
            <a:r>
              <a:rPr lang="fi-FI" dirty="0"/>
              <a:t>(vienti Tullin mukaan/BKT) on maan korkeimpia): 58 %, koko maa 28 % (v. 2023)</a:t>
            </a:r>
          </a:p>
          <a:p>
            <a:endParaRPr lang="fi-FI" dirty="0"/>
          </a:p>
          <a:p>
            <a:r>
              <a:rPr lang="fi-FI" dirty="0"/>
              <a:t>Satakunnan </a:t>
            </a:r>
            <a:r>
              <a:rPr lang="fi-FI" b="1" dirty="0"/>
              <a:t>viennin arvo </a:t>
            </a:r>
            <a:r>
              <a:rPr lang="fi-FI" dirty="0"/>
              <a:t>on</a:t>
            </a:r>
            <a:r>
              <a:rPr lang="fi-FI" b="1" dirty="0"/>
              <a:t> </a:t>
            </a:r>
            <a:r>
              <a:rPr lang="fi-FI" dirty="0"/>
              <a:t>maakunnista </a:t>
            </a:r>
          </a:p>
          <a:p>
            <a:r>
              <a:rPr lang="fi-FI" dirty="0"/>
              <a:t>neljänneksi korkein v. 2025 (6,5 mrd. €, Tulli);</a:t>
            </a:r>
          </a:p>
          <a:p>
            <a:r>
              <a:rPr lang="fi-FI" b="1" dirty="0"/>
              <a:t>osuus Suomen viennistä on 8,8 % </a:t>
            </a:r>
            <a:r>
              <a:rPr lang="fi-FI" dirty="0"/>
              <a:t>(väestöosuus 3,7 %)</a:t>
            </a:r>
            <a:r>
              <a:rPr lang="fi-FI" sz="1400" dirty="0"/>
              <a:t>. </a:t>
            </a:r>
            <a:r>
              <a:rPr lang="fi-FI" dirty="0"/>
              <a:t>Satakunnan viennin arvon muutos oli +10,7 % vuoden 2025 aikana (koko maa +3,0 %). </a:t>
            </a:r>
          </a:p>
          <a:p>
            <a:endParaRPr lang="fi-FI" b="1" dirty="0"/>
          </a:p>
          <a:p>
            <a:r>
              <a:rPr lang="fi-FI" b="1" dirty="0"/>
              <a:t>Viennin arvo/</a:t>
            </a:r>
            <a:r>
              <a:rPr lang="fi-FI" b="1" dirty="0" err="1"/>
              <a:t>capita</a:t>
            </a:r>
            <a:r>
              <a:rPr lang="fi-FI" b="1" dirty="0"/>
              <a:t> on korkein 19 maakunnasta! </a:t>
            </a:r>
            <a:r>
              <a:rPr lang="fi-FI" dirty="0"/>
              <a:t>(v. 2025 tiedot, Tulli). </a:t>
            </a:r>
          </a:p>
          <a:p>
            <a:endParaRPr lang="fi-FI" dirty="0"/>
          </a:p>
          <a:p>
            <a:r>
              <a:rPr lang="fi-FI" b="1" dirty="0"/>
              <a:t>Satakunnan satamien osuus Suomen viennistä </a:t>
            </a:r>
            <a:r>
              <a:rPr lang="fi-FI" dirty="0"/>
              <a:t>tonneissa</a:t>
            </a:r>
            <a:r>
              <a:rPr lang="fi-FI" b="1" dirty="0"/>
              <a:t> </a:t>
            </a:r>
            <a:r>
              <a:rPr lang="fi-FI" dirty="0"/>
              <a:t>on </a:t>
            </a:r>
            <a:r>
              <a:rPr lang="fi-FI" b="1" dirty="0"/>
              <a:t>10,7 % </a:t>
            </a:r>
            <a:r>
              <a:rPr lang="fi-FI" dirty="0"/>
              <a:t>ja tuonnista 6,8 % (yht. 8,8 %), kun väestöosuus on 3,7 % (v. 2025). Esim. viennissä osuus on lähes kolminkertainen väestöosuuteen nähden. </a:t>
            </a:r>
          </a:p>
          <a:p>
            <a:endParaRPr lang="fi-FI" dirty="0"/>
          </a:p>
          <a:p>
            <a:endParaRPr lang="fi-FI" dirty="0"/>
          </a:p>
        </p:txBody>
      </p:sp>
      <p:pic>
        <p:nvPicPr>
          <p:cNvPr id="4" name="Kuva 3" descr="Kuva, joka sisältää kohteen teksti, merkki, clipart-kuva&#10;&#10;Kuvaus luotu automaattisesti">
            <a:extLst>
              <a:ext uri="{FF2B5EF4-FFF2-40B4-BE49-F238E27FC236}">
                <a16:creationId xmlns:a16="http://schemas.microsoft.com/office/drawing/2014/main" id="{A6312008-1049-8188-2088-7174D28D87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4CB4E763-823E-733A-4BC2-A5DC75DA6B8B}"/>
              </a:ext>
            </a:extLst>
          </p:cNvPr>
          <p:cNvPicPr>
            <a:picLocks noChangeAspect="1"/>
          </p:cNvPicPr>
          <p:nvPr/>
        </p:nvPicPr>
        <p:blipFill>
          <a:blip r:embed="rId3"/>
          <a:stretch>
            <a:fillRect/>
          </a:stretch>
        </p:blipFill>
        <p:spPr>
          <a:xfrm>
            <a:off x="5811109" y="855172"/>
            <a:ext cx="2543175" cy="5219700"/>
          </a:xfrm>
          <a:prstGeom prst="rect">
            <a:avLst/>
          </a:prstGeom>
        </p:spPr>
      </p:pic>
    </p:spTree>
    <p:extLst>
      <p:ext uri="{BB962C8B-B14F-4D97-AF65-F5344CB8AC3E}">
        <p14:creationId xmlns:p14="http://schemas.microsoft.com/office/powerpoint/2010/main" val="13009524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4C4A805-58B7-A803-AE49-9DCB7CB462FC}"/>
              </a:ext>
            </a:extLst>
          </p:cNvPr>
          <p:cNvPicPr>
            <a:picLocks noChangeAspect="1"/>
          </p:cNvPicPr>
          <p:nvPr/>
        </p:nvPicPr>
        <p:blipFill>
          <a:blip r:embed="rId2"/>
          <a:stretch>
            <a:fillRect/>
          </a:stretch>
        </p:blipFill>
        <p:spPr>
          <a:xfrm>
            <a:off x="0" y="0"/>
            <a:ext cx="4512783" cy="6381328"/>
          </a:xfrm>
          <a:prstGeom prst="rect">
            <a:avLst/>
          </a:prstGeom>
        </p:spPr>
      </p:pic>
      <p:sp>
        <p:nvSpPr>
          <p:cNvPr id="2" name="Otsikko 1"/>
          <p:cNvSpPr>
            <a:spLocks noGrp="1"/>
          </p:cNvSpPr>
          <p:nvPr>
            <p:ph type="ctrTitle"/>
          </p:nvPr>
        </p:nvSpPr>
        <p:spPr>
          <a:xfrm>
            <a:off x="3661390" y="70275"/>
            <a:ext cx="6048672"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vIENTI</a:t>
            </a:r>
            <a:r>
              <a:rPr lang="fi-FI" sz="3200" b="1" cap="all" dirty="0">
                <a:solidFill>
                  <a:srgbClr val="0070C0"/>
                </a:solidFill>
                <a:effectLst>
                  <a:outerShdw blurRad="38100" dist="38100" dir="2700000" algn="tl">
                    <a:srgbClr val="000000">
                      <a:alpha val="43137"/>
                    </a:srgbClr>
                  </a:outerShdw>
                </a:effectLst>
              </a:rPr>
              <a:t> </a:t>
            </a:r>
            <a:r>
              <a:rPr lang="fi-FI" sz="3200" b="1" cap="all" dirty="0" err="1">
                <a:solidFill>
                  <a:srgbClr val="0070C0"/>
                </a:solidFill>
                <a:effectLst>
                  <a:outerShdw blurRad="38100" dist="38100" dir="2700000" algn="tl">
                    <a:srgbClr val="000000">
                      <a:alpha val="43137"/>
                    </a:srgbClr>
                  </a:outerShdw>
                </a:effectLst>
              </a:rPr>
              <a:t>VAHVuutena</a:t>
            </a:r>
            <a:endParaRPr lang="fi-FI" sz="3200" b="1" cap="all" dirty="0">
              <a:solidFill>
                <a:srgbClr val="0070C0"/>
              </a:solidFill>
              <a:effectLst>
                <a:outerShdw blurRad="38100" dist="38100" dir="2700000" algn="tl">
                  <a:srgbClr val="000000">
                    <a:alpha val="43137"/>
                  </a:srgbClr>
                </a:outerShdw>
              </a:effectLst>
            </a:endParaRPr>
          </a:p>
        </p:txBody>
      </p:sp>
      <p:sp>
        <p:nvSpPr>
          <p:cNvPr id="9" name="Tekstiruutu 8"/>
          <p:cNvSpPr txBox="1"/>
          <p:nvPr/>
        </p:nvSpPr>
        <p:spPr>
          <a:xfrm>
            <a:off x="8880049" y="3153399"/>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ja Tulli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37" name="Tekstiruutu 36"/>
          <p:cNvSpPr txBox="1"/>
          <p:nvPr/>
        </p:nvSpPr>
        <p:spPr>
          <a:xfrm rot="16200000">
            <a:off x="7970497" y="4690935"/>
            <a:ext cx="2088866" cy="215444"/>
          </a:xfrm>
          <a:prstGeom prst="rect">
            <a:avLst/>
          </a:prstGeom>
          <a:noFill/>
        </p:spPr>
        <p:txBody>
          <a:bodyPr vert="horz" wrap="square" rtlCol="0">
            <a:spAutoFit/>
          </a:bodyPr>
          <a:lstStyle/>
          <a:p>
            <a:pPr eaLnBrk="1" fontAlgn="auto" hangingPunct="1">
              <a:spcBef>
                <a:spcPts val="0"/>
              </a:spcBef>
              <a:spcAft>
                <a:spcPts val="0"/>
              </a:spcAft>
            </a:pPr>
            <a:r>
              <a:rPr lang="fi-FI" sz="800" dirty="0">
                <a:solidFill>
                  <a:prstClr val="white">
                    <a:lumMod val="50000"/>
                  </a:prstClr>
                </a:solidFill>
                <a:latin typeface="Calibri" panose="020F0502020204030204"/>
              </a:rPr>
              <a:t>                </a:t>
            </a:r>
          </a:p>
        </p:txBody>
      </p:sp>
      <p:sp>
        <p:nvSpPr>
          <p:cNvPr id="4" name="TextBox 3">
            <a:extLst>
              <a:ext uri="{FF2B5EF4-FFF2-40B4-BE49-F238E27FC236}">
                <a16:creationId xmlns:a16="http://schemas.microsoft.com/office/drawing/2014/main" id="{1313D3A1-400B-4B85-8566-906490A26E32}"/>
              </a:ext>
            </a:extLst>
          </p:cNvPr>
          <p:cNvSpPr txBox="1"/>
          <p:nvPr/>
        </p:nvSpPr>
        <p:spPr>
          <a:xfrm>
            <a:off x="4525720" y="5872240"/>
            <a:ext cx="4561615" cy="738664"/>
          </a:xfrm>
          <a:prstGeom prst="rect">
            <a:avLst/>
          </a:prstGeom>
          <a:noFill/>
        </p:spPr>
        <p:txBody>
          <a:bodyPr wrap="square" rtlCol="0">
            <a:spAutoFit/>
          </a:bodyPr>
          <a:lstStyle/>
          <a:p>
            <a:r>
              <a:rPr lang="sv-SE" sz="1400" b="1" dirty="0" err="1"/>
              <a:t>Satakunnassa</a:t>
            </a:r>
            <a:r>
              <a:rPr lang="sv-SE" sz="1400" b="1" dirty="0"/>
              <a:t> </a:t>
            </a:r>
            <a:r>
              <a:rPr lang="sv-SE" sz="1400" b="1" dirty="0" err="1"/>
              <a:t>henkeä</a:t>
            </a:r>
            <a:r>
              <a:rPr lang="sv-SE" sz="1400" b="1" dirty="0"/>
              <a:t> </a:t>
            </a:r>
            <a:r>
              <a:rPr lang="sv-SE" sz="1400" b="1" dirty="0" err="1"/>
              <a:t>kohti</a:t>
            </a:r>
            <a:r>
              <a:rPr lang="sv-SE" sz="1400" b="1" dirty="0"/>
              <a:t> </a:t>
            </a:r>
            <a:r>
              <a:rPr lang="sv-SE" sz="1400" b="1" dirty="0" err="1"/>
              <a:t>laskettu</a:t>
            </a:r>
            <a:r>
              <a:rPr lang="sv-SE" sz="1400" b="1" dirty="0"/>
              <a:t> </a:t>
            </a:r>
            <a:r>
              <a:rPr lang="sv-SE" sz="1400" b="1" dirty="0" err="1"/>
              <a:t>viennin</a:t>
            </a:r>
            <a:r>
              <a:rPr lang="sv-SE" sz="1400" b="1" dirty="0"/>
              <a:t> </a:t>
            </a:r>
            <a:r>
              <a:rPr lang="sv-SE" sz="1400" b="1" dirty="0" err="1"/>
              <a:t>arvo</a:t>
            </a:r>
            <a:r>
              <a:rPr lang="sv-SE" sz="1400" b="1" dirty="0"/>
              <a:t> on </a:t>
            </a:r>
            <a:r>
              <a:rPr lang="sv-SE" sz="1400" b="1" dirty="0" err="1"/>
              <a:t>yli</a:t>
            </a:r>
            <a:r>
              <a:rPr lang="sv-SE" sz="1400" b="1" dirty="0"/>
              <a:t> </a:t>
            </a:r>
            <a:r>
              <a:rPr lang="sv-SE" sz="1400" b="1" dirty="0" err="1"/>
              <a:t>kaksinkertainen</a:t>
            </a:r>
            <a:r>
              <a:rPr lang="sv-SE" sz="1400" b="1" dirty="0"/>
              <a:t> </a:t>
            </a:r>
            <a:r>
              <a:rPr lang="sv-SE" sz="1400" b="1" dirty="0" err="1"/>
              <a:t>maan</a:t>
            </a:r>
            <a:r>
              <a:rPr lang="sv-SE" sz="1400" b="1" dirty="0"/>
              <a:t> </a:t>
            </a:r>
            <a:r>
              <a:rPr lang="sv-SE" sz="1400" b="1" dirty="0" err="1"/>
              <a:t>keskiarvoon</a:t>
            </a:r>
            <a:r>
              <a:rPr lang="sv-SE" sz="1400" b="1" dirty="0"/>
              <a:t> </a:t>
            </a:r>
            <a:r>
              <a:rPr lang="sv-SE" sz="1400" b="1" dirty="0" err="1"/>
              <a:t>verrattuna</a:t>
            </a:r>
            <a:r>
              <a:rPr lang="sv-SE" sz="1400" b="1" dirty="0"/>
              <a:t> ja </a:t>
            </a:r>
            <a:r>
              <a:rPr lang="sv-SE" sz="1400" b="1" dirty="0" err="1"/>
              <a:t>ohittaa</a:t>
            </a:r>
            <a:r>
              <a:rPr lang="sv-SE" sz="1400" b="1" dirty="0"/>
              <a:t> </a:t>
            </a:r>
            <a:r>
              <a:rPr lang="sv-SE" sz="1400" b="1" dirty="0" err="1"/>
              <a:t>selvästi</a:t>
            </a:r>
            <a:r>
              <a:rPr lang="sv-SE" sz="1400" b="1" dirty="0"/>
              <a:t> </a:t>
            </a:r>
            <a:r>
              <a:rPr lang="sv-SE" sz="1400" b="1" dirty="0" err="1"/>
              <a:t>kasvukeskusmaakunnat</a:t>
            </a:r>
            <a:r>
              <a:rPr lang="sv-SE" sz="1400" b="1" dirty="0"/>
              <a:t>.</a:t>
            </a:r>
          </a:p>
        </p:txBody>
      </p:sp>
      <p:pic>
        <p:nvPicPr>
          <p:cNvPr id="5" name="Kuva 4" descr="Kuva, joka sisältää kohteen teksti, merkki, clipart-kuva&#10;&#10;Kuvaus luotu automaattisesti">
            <a:extLst>
              <a:ext uri="{FF2B5EF4-FFF2-40B4-BE49-F238E27FC236}">
                <a16:creationId xmlns:a16="http://schemas.microsoft.com/office/drawing/2014/main" id="{21D88417-2354-578C-DFA0-13268BDBAC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10" name="Picture 9">
            <a:extLst>
              <a:ext uri="{FF2B5EF4-FFF2-40B4-BE49-F238E27FC236}">
                <a16:creationId xmlns:a16="http://schemas.microsoft.com/office/drawing/2014/main" id="{BB849825-B360-C268-912F-CA9BDE1517EF}"/>
              </a:ext>
            </a:extLst>
          </p:cNvPr>
          <p:cNvPicPr>
            <a:picLocks noChangeAspect="1"/>
          </p:cNvPicPr>
          <p:nvPr/>
        </p:nvPicPr>
        <p:blipFill>
          <a:blip r:embed="rId4"/>
          <a:stretch>
            <a:fillRect/>
          </a:stretch>
        </p:blipFill>
        <p:spPr>
          <a:xfrm>
            <a:off x="6012160" y="546023"/>
            <a:ext cx="2543175" cy="5219700"/>
          </a:xfrm>
          <a:prstGeom prst="rect">
            <a:avLst/>
          </a:prstGeom>
        </p:spPr>
      </p:pic>
    </p:spTree>
    <p:extLst>
      <p:ext uri="{BB962C8B-B14F-4D97-AF65-F5344CB8AC3E}">
        <p14:creationId xmlns:p14="http://schemas.microsoft.com/office/powerpoint/2010/main" val="22645852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7798445"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vahvuuksia: </a:t>
            </a:r>
            <a:r>
              <a:rPr lang="fi-FI" sz="3200" b="1" cap="all" dirty="0" err="1">
                <a:solidFill>
                  <a:srgbClr val="0070C0"/>
                </a:solidFill>
                <a:effectLst>
                  <a:outerShdw blurRad="38100" dist="38100" dir="2700000" algn="tl">
                    <a:srgbClr val="000000">
                      <a:alpha val="43137"/>
                    </a:srgbClr>
                  </a:outerShdw>
                </a:effectLst>
              </a:rPr>
              <a:t>vIENTI</a:t>
            </a:r>
            <a:endParaRPr lang="fi-FI" sz="3200" b="1" cap="all" dirty="0">
              <a:solidFill>
                <a:srgbClr val="0070C0"/>
              </a:solidFill>
              <a:effectLst>
                <a:outerShdw blurRad="38100" dist="38100" dir="2700000" algn="tl">
                  <a:srgbClr val="000000">
                    <a:alpha val="43137"/>
                  </a:srgbClr>
                </a:outerShdw>
              </a:effectLst>
            </a:endParaRPr>
          </a:p>
        </p:txBody>
      </p:sp>
      <p:sp>
        <p:nvSpPr>
          <p:cNvPr id="9" name="Tekstiruutu 8"/>
          <p:cNvSpPr txBox="1"/>
          <p:nvPr/>
        </p:nvSpPr>
        <p:spPr>
          <a:xfrm>
            <a:off x="8880049" y="3153399"/>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2018</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5" name="Picture 4">
            <a:extLst>
              <a:ext uri="{FF2B5EF4-FFF2-40B4-BE49-F238E27FC236}">
                <a16:creationId xmlns:a16="http://schemas.microsoft.com/office/drawing/2014/main" id="{E3E485D3-06C5-436C-A06F-B5FFFA895943}"/>
              </a:ext>
            </a:extLst>
          </p:cNvPr>
          <p:cNvPicPr>
            <a:picLocks noChangeAspect="1"/>
          </p:cNvPicPr>
          <p:nvPr/>
        </p:nvPicPr>
        <p:blipFill>
          <a:blip r:embed="rId2"/>
          <a:stretch>
            <a:fillRect/>
          </a:stretch>
        </p:blipFill>
        <p:spPr>
          <a:xfrm>
            <a:off x="691241" y="637942"/>
            <a:ext cx="7709275" cy="5450137"/>
          </a:xfrm>
          <a:prstGeom prst="rect">
            <a:avLst/>
          </a:prstGeom>
        </p:spPr>
      </p:pic>
      <p:pic>
        <p:nvPicPr>
          <p:cNvPr id="3" name="Kuva 2" descr="Kuva, joka sisältää kohteen teksti, merkki, clipart-kuva&#10;&#10;Kuvaus luotu automaattisesti">
            <a:extLst>
              <a:ext uri="{FF2B5EF4-FFF2-40B4-BE49-F238E27FC236}">
                <a16:creationId xmlns:a16="http://schemas.microsoft.com/office/drawing/2014/main" id="{AE181563-2A38-27C3-5AA1-E33252000A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3265259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611560" y="179745"/>
            <a:ext cx="8379072" cy="512951"/>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 kehitys 1993-2025</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6</a:t>
            </a:fld>
            <a:endParaRPr lang="fi-FI" altLang="fi-FI" sz="1200" dirty="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BF204655-6A1F-B1E6-2684-1AE16EFBA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37287"/>
            <a:ext cx="1856812" cy="480765"/>
          </a:xfrm>
          <a:prstGeom prst="rect">
            <a:avLst/>
          </a:prstGeom>
        </p:spPr>
      </p:pic>
      <p:sp>
        <p:nvSpPr>
          <p:cNvPr id="7" name="TextBox 1">
            <a:extLst>
              <a:ext uri="{FF2B5EF4-FFF2-40B4-BE49-F238E27FC236}">
                <a16:creationId xmlns:a16="http://schemas.microsoft.com/office/drawing/2014/main" id="{4F1AD883-6966-CA96-B67F-0FF5C64CD06A}"/>
              </a:ext>
            </a:extLst>
          </p:cNvPr>
          <p:cNvSpPr txBox="1"/>
          <p:nvPr/>
        </p:nvSpPr>
        <p:spPr>
          <a:xfrm>
            <a:off x="7884368" y="5733256"/>
            <a:ext cx="1072730" cy="21544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fi-FI" sz="800" dirty="0"/>
              <a:t>2022 2023 2024 2025</a:t>
            </a:r>
          </a:p>
        </p:txBody>
      </p:sp>
      <p:pic>
        <p:nvPicPr>
          <p:cNvPr id="9" name="Picture 8">
            <a:extLst>
              <a:ext uri="{FF2B5EF4-FFF2-40B4-BE49-F238E27FC236}">
                <a16:creationId xmlns:a16="http://schemas.microsoft.com/office/drawing/2014/main" id="{598D711B-0975-638E-1883-34DDB91A69BF}"/>
              </a:ext>
            </a:extLst>
          </p:cNvPr>
          <p:cNvPicPr>
            <a:picLocks noChangeAspect="1"/>
          </p:cNvPicPr>
          <p:nvPr/>
        </p:nvPicPr>
        <p:blipFill>
          <a:blip r:embed="rId4"/>
          <a:stretch>
            <a:fillRect/>
          </a:stretch>
        </p:blipFill>
        <p:spPr>
          <a:xfrm>
            <a:off x="611559" y="793166"/>
            <a:ext cx="8386709" cy="5563184"/>
          </a:xfrm>
          <a:prstGeom prst="rect">
            <a:avLst/>
          </a:prstGeom>
        </p:spPr>
      </p:pic>
    </p:spTree>
    <p:extLst>
      <p:ext uri="{BB962C8B-B14F-4D97-AF65-F5344CB8AC3E}">
        <p14:creationId xmlns:p14="http://schemas.microsoft.com/office/powerpoint/2010/main" val="599184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SUURIMMAT TYÖNANTAJAT 2024</a:t>
            </a:r>
          </a:p>
        </p:txBody>
      </p:sp>
      <p:sp>
        <p:nvSpPr>
          <p:cNvPr id="9" name="Tekstiruutu 8"/>
          <p:cNvSpPr txBox="1"/>
          <p:nvPr/>
        </p:nvSpPr>
        <p:spPr>
          <a:xfrm rot="5400000">
            <a:off x="8246627" y="6021222"/>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ECEF3BE1-4EF6-F842-C6C1-116239CE72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843" y="6317803"/>
            <a:ext cx="1856812" cy="480765"/>
          </a:xfrm>
          <a:prstGeom prst="rect">
            <a:avLst/>
          </a:prstGeom>
        </p:spPr>
      </p:pic>
      <p:pic>
        <p:nvPicPr>
          <p:cNvPr id="6" name="Picture 5">
            <a:extLst>
              <a:ext uri="{FF2B5EF4-FFF2-40B4-BE49-F238E27FC236}">
                <a16:creationId xmlns:a16="http://schemas.microsoft.com/office/drawing/2014/main" id="{58E96E16-8E0A-7D9E-CCC0-CDCF4CFFF410}"/>
              </a:ext>
            </a:extLst>
          </p:cNvPr>
          <p:cNvPicPr>
            <a:picLocks noChangeAspect="1"/>
          </p:cNvPicPr>
          <p:nvPr/>
        </p:nvPicPr>
        <p:blipFill>
          <a:blip r:embed="rId3"/>
          <a:stretch>
            <a:fillRect/>
          </a:stretch>
        </p:blipFill>
        <p:spPr>
          <a:xfrm>
            <a:off x="77932" y="620011"/>
            <a:ext cx="8988136" cy="5669646"/>
          </a:xfrm>
          <a:prstGeom prst="rect">
            <a:avLst/>
          </a:prstGeom>
        </p:spPr>
      </p:pic>
    </p:spTree>
    <p:extLst>
      <p:ext uri="{BB962C8B-B14F-4D97-AF65-F5344CB8AC3E}">
        <p14:creationId xmlns:p14="http://schemas.microsoft.com/office/powerpoint/2010/main" val="6935166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2" name="Otsikko 1"/>
          <p:cNvSpPr>
            <a:spLocks noGrp="1"/>
          </p:cNvSpPr>
          <p:nvPr>
            <p:ph type="ctrTitle"/>
          </p:nvPr>
        </p:nvSpPr>
        <p:spPr>
          <a:xfrm>
            <a:off x="87843" y="151769"/>
            <a:ext cx="8827992" cy="396911"/>
          </a:xfrm>
        </p:spPr>
        <p:txBody>
          <a:bodyPr>
            <a:noAutofit/>
          </a:bodyPr>
          <a:lstStyle/>
          <a:p>
            <a:r>
              <a:rPr lang="fi-FI" sz="3200" b="1" cap="all" dirty="0">
                <a:solidFill>
                  <a:srgbClr val="0070C0"/>
                </a:solidFill>
                <a:effectLst>
                  <a:outerShdw blurRad="38100" dist="38100" dir="2700000" algn="tl">
                    <a:srgbClr val="000000">
                      <a:alpha val="43137"/>
                    </a:srgbClr>
                  </a:outerShdw>
                </a:effectLst>
              </a:rPr>
              <a:t>seutukuntien SUURIMMAT TYÖNANTAJAT 2024</a:t>
            </a:r>
          </a:p>
        </p:txBody>
      </p:sp>
      <p:sp>
        <p:nvSpPr>
          <p:cNvPr id="9" name="Tekstiruutu 8"/>
          <p:cNvSpPr txBox="1"/>
          <p:nvPr/>
        </p:nvSpPr>
        <p:spPr>
          <a:xfrm rot="5400000">
            <a:off x="8246627" y="6021222"/>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136A1042-9470-1C7A-71FC-30EC9C1B5B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BF6FF348-1930-38B0-16D6-C081405E7758}"/>
              </a:ext>
            </a:extLst>
          </p:cNvPr>
          <p:cNvPicPr>
            <a:picLocks noChangeAspect="1"/>
          </p:cNvPicPr>
          <p:nvPr/>
        </p:nvPicPr>
        <p:blipFill>
          <a:blip r:embed="rId3"/>
          <a:stretch>
            <a:fillRect/>
          </a:stretch>
        </p:blipFill>
        <p:spPr>
          <a:xfrm>
            <a:off x="0" y="1556792"/>
            <a:ext cx="9144000" cy="3238500"/>
          </a:xfrm>
          <a:prstGeom prst="rect">
            <a:avLst/>
          </a:prstGeom>
        </p:spPr>
      </p:pic>
    </p:spTree>
    <p:extLst>
      <p:ext uri="{BB962C8B-B14F-4D97-AF65-F5344CB8AC3E}">
        <p14:creationId xmlns:p14="http://schemas.microsoft.com/office/powerpoint/2010/main" val="42241918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yrityskanta</a:t>
            </a:r>
          </a:p>
        </p:txBody>
      </p:sp>
      <p:sp>
        <p:nvSpPr>
          <p:cNvPr id="9" name="Tekstiruutu 8"/>
          <p:cNvSpPr txBox="1"/>
          <p:nvPr/>
        </p:nvSpPr>
        <p:spPr>
          <a:xfrm rot="5400000">
            <a:off x="8594575" y="5774399"/>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783C8639-43CB-CACC-67E0-E2EEF7A789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282" y="6300426"/>
            <a:ext cx="1856812" cy="480765"/>
          </a:xfrm>
          <a:prstGeom prst="rect">
            <a:avLst/>
          </a:prstGeom>
        </p:spPr>
      </p:pic>
      <p:pic>
        <p:nvPicPr>
          <p:cNvPr id="5" name="Picture 4">
            <a:extLst>
              <a:ext uri="{FF2B5EF4-FFF2-40B4-BE49-F238E27FC236}">
                <a16:creationId xmlns:a16="http://schemas.microsoft.com/office/drawing/2014/main" id="{E848CE04-B0BD-8979-5846-0EA4E3554026}"/>
              </a:ext>
            </a:extLst>
          </p:cNvPr>
          <p:cNvPicPr>
            <a:picLocks noChangeAspect="1"/>
          </p:cNvPicPr>
          <p:nvPr/>
        </p:nvPicPr>
        <p:blipFill>
          <a:blip r:embed="rId3"/>
          <a:stretch>
            <a:fillRect/>
          </a:stretch>
        </p:blipFill>
        <p:spPr>
          <a:xfrm>
            <a:off x="89009" y="617761"/>
            <a:ext cx="7699689" cy="5187503"/>
          </a:xfrm>
          <a:prstGeom prst="rect">
            <a:avLst/>
          </a:prstGeom>
        </p:spPr>
      </p:pic>
      <p:sp>
        <p:nvSpPr>
          <p:cNvPr id="7" name="TextBox 6">
            <a:extLst>
              <a:ext uri="{FF2B5EF4-FFF2-40B4-BE49-F238E27FC236}">
                <a16:creationId xmlns:a16="http://schemas.microsoft.com/office/drawing/2014/main" id="{08F3018C-8C43-B834-47AA-C5EE21FE0F96}"/>
              </a:ext>
            </a:extLst>
          </p:cNvPr>
          <p:cNvSpPr txBox="1"/>
          <p:nvPr/>
        </p:nvSpPr>
        <p:spPr>
          <a:xfrm>
            <a:off x="2228850" y="5838761"/>
            <a:ext cx="4686300" cy="923330"/>
          </a:xfrm>
          <a:prstGeom prst="rect">
            <a:avLst/>
          </a:prstGeom>
          <a:noFill/>
        </p:spPr>
        <p:txBody>
          <a:bodyPr wrap="square">
            <a:spAutoFit/>
          </a:bodyPr>
          <a:lstStyle/>
          <a:p>
            <a:r>
              <a:rPr lang="fi-FI" sz="1800" dirty="0">
                <a:effectLst/>
                <a:latin typeface="Aptos" panose="020B0004020202020204" pitchFamily="34" charset="0"/>
                <a:ea typeface="Aptos" panose="020B0004020202020204" pitchFamily="34" charset="0"/>
                <a:cs typeface="Aptos" panose="020B0004020202020204" pitchFamily="34" charset="0"/>
              </a:rPr>
              <a:t>Tilastokeskus on lopettanut </a:t>
            </a:r>
            <a:r>
              <a:rPr lang="fi-FI"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yrityskannan muutoksia seuraavan tilaston v. 2025 ja tilalla on jatkossa vain maakuntatason arviot. </a:t>
            </a:r>
            <a:endParaRPr lang="fi-FI" dirty="0"/>
          </a:p>
        </p:txBody>
      </p:sp>
    </p:spTree>
    <p:extLst>
      <p:ext uri="{BB962C8B-B14F-4D97-AF65-F5344CB8AC3E}">
        <p14:creationId xmlns:p14="http://schemas.microsoft.com/office/powerpoint/2010/main" val="11042941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173D14-B4C6-3EB8-7714-2E8B07D3C64A}"/>
              </a:ext>
            </a:extLst>
          </p:cNvPr>
          <p:cNvPicPr>
            <a:picLocks noChangeAspect="1"/>
          </p:cNvPicPr>
          <p:nvPr/>
        </p:nvPicPr>
        <p:blipFill>
          <a:blip r:embed="rId3"/>
          <a:stretch>
            <a:fillRect/>
          </a:stretch>
        </p:blipFill>
        <p:spPr>
          <a:xfrm>
            <a:off x="9896" y="617762"/>
            <a:ext cx="7514432" cy="5024368"/>
          </a:xfrm>
          <a:prstGeom prst="rect">
            <a:avLst/>
          </a:prstGeom>
        </p:spPr>
      </p:pic>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yrityskanta</a:t>
            </a:r>
          </a:p>
        </p:txBody>
      </p:sp>
      <p:sp>
        <p:nvSpPr>
          <p:cNvPr id="9" name="Tekstiruutu 8"/>
          <p:cNvSpPr txBox="1"/>
          <p:nvPr/>
        </p:nvSpPr>
        <p:spPr>
          <a:xfrm rot="5400000">
            <a:off x="8618369" y="5707004"/>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6" name="TextBox 5">
            <a:extLst>
              <a:ext uri="{FF2B5EF4-FFF2-40B4-BE49-F238E27FC236}">
                <a16:creationId xmlns:a16="http://schemas.microsoft.com/office/drawing/2014/main" id="{A804EDB9-96E7-6685-B69E-F39F14BF03F0}"/>
              </a:ext>
            </a:extLst>
          </p:cNvPr>
          <p:cNvSpPr txBox="1"/>
          <p:nvPr/>
        </p:nvSpPr>
        <p:spPr>
          <a:xfrm>
            <a:off x="2256234" y="5619066"/>
            <a:ext cx="2872902" cy="307777"/>
          </a:xfrm>
          <a:prstGeom prst="rect">
            <a:avLst/>
          </a:prstGeom>
          <a:noFill/>
        </p:spPr>
        <p:txBody>
          <a:bodyPr wrap="none" rtlCol="0">
            <a:spAutoFit/>
          </a:bodyPr>
          <a:lstStyle/>
          <a:p>
            <a:r>
              <a:rPr lang="fi-FI" sz="1400" dirty="0"/>
              <a:t>Katkoviiva kuvaa trendiä kuviossa</a:t>
            </a:r>
            <a:endParaRPr lang="en-US" sz="1400" dirty="0"/>
          </a:p>
        </p:txBody>
      </p:sp>
      <p:pic>
        <p:nvPicPr>
          <p:cNvPr id="3" name="Kuva 2" descr="Kuva, joka sisältää kohteen teksti, merkki, clipart-kuva&#10;&#10;Kuvaus luotu automaattisesti">
            <a:extLst>
              <a:ext uri="{FF2B5EF4-FFF2-40B4-BE49-F238E27FC236}">
                <a16:creationId xmlns:a16="http://schemas.microsoft.com/office/drawing/2014/main" id="{1FCE12A1-9392-787B-0B1B-9FD8BD6949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
        <p:nvSpPr>
          <p:cNvPr id="7" name="TextBox 6">
            <a:extLst>
              <a:ext uri="{FF2B5EF4-FFF2-40B4-BE49-F238E27FC236}">
                <a16:creationId xmlns:a16="http://schemas.microsoft.com/office/drawing/2014/main" id="{DB8F2354-2D88-19B2-7B9B-EA2A2908F0EB}"/>
              </a:ext>
            </a:extLst>
          </p:cNvPr>
          <p:cNvSpPr txBox="1"/>
          <p:nvPr/>
        </p:nvSpPr>
        <p:spPr>
          <a:xfrm>
            <a:off x="2228850" y="5917264"/>
            <a:ext cx="4686300" cy="923330"/>
          </a:xfrm>
          <a:prstGeom prst="rect">
            <a:avLst/>
          </a:prstGeom>
          <a:noFill/>
        </p:spPr>
        <p:txBody>
          <a:bodyPr wrap="square">
            <a:spAutoFit/>
          </a:bodyPr>
          <a:lstStyle/>
          <a:p>
            <a:r>
              <a:rPr lang="fi-FI" sz="1800" dirty="0">
                <a:effectLst/>
                <a:latin typeface="Aptos" panose="020B0004020202020204" pitchFamily="34" charset="0"/>
                <a:ea typeface="Aptos" panose="020B0004020202020204" pitchFamily="34" charset="0"/>
                <a:cs typeface="Aptos" panose="020B0004020202020204" pitchFamily="34" charset="0"/>
              </a:rPr>
              <a:t>Tilastokeskus on lopettanut </a:t>
            </a:r>
            <a:r>
              <a:rPr lang="fi-FI"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yrityskannan muutoksia seuraavan tilaston v. 2025 ja tilalla on jatkossa vain maakuntatason arviot. </a:t>
            </a:r>
            <a:endParaRPr lang="fi-FI" dirty="0"/>
          </a:p>
        </p:txBody>
      </p:sp>
    </p:spTree>
    <p:extLst>
      <p:ext uri="{BB962C8B-B14F-4D97-AF65-F5344CB8AC3E}">
        <p14:creationId xmlns:p14="http://schemas.microsoft.com/office/powerpoint/2010/main" val="339446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yrityskanta</a:t>
            </a:r>
          </a:p>
        </p:txBody>
      </p:sp>
      <p:sp>
        <p:nvSpPr>
          <p:cNvPr id="9" name="Tekstiruutu 8"/>
          <p:cNvSpPr txBox="1"/>
          <p:nvPr/>
        </p:nvSpPr>
        <p:spPr>
          <a:xfrm rot="5400000">
            <a:off x="8246627" y="6021222"/>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599033C7-B4B1-AD47-3384-8DEEA2EBD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86" y="6314546"/>
            <a:ext cx="1856812" cy="480765"/>
          </a:xfrm>
          <a:prstGeom prst="rect">
            <a:avLst/>
          </a:prstGeom>
        </p:spPr>
      </p:pic>
      <p:pic>
        <p:nvPicPr>
          <p:cNvPr id="5" name="Picture 4">
            <a:extLst>
              <a:ext uri="{FF2B5EF4-FFF2-40B4-BE49-F238E27FC236}">
                <a16:creationId xmlns:a16="http://schemas.microsoft.com/office/drawing/2014/main" id="{9F2000D2-891F-A54E-9096-54EA468B2BD6}"/>
              </a:ext>
            </a:extLst>
          </p:cNvPr>
          <p:cNvPicPr>
            <a:picLocks noChangeAspect="1"/>
          </p:cNvPicPr>
          <p:nvPr/>
        </p:nvPicPr>
        <p:blipFill>
          <a:blip r:embed="rId3"/>
          <a:stretch>
            <a:fillRect/>
          </a:stretch>
        </p:blipFill>
        <p:spPr>
          <a:xfrm>
            <a:off x="829448" y="650554"/>
            <a:ext cx="7595283" cy="5082702"/>
          </a:xfrm>
          <a:prstGeom prst="rect">
            <a:avLst/>
          </a:prstGeom>
        </p:spPr>
      </p:pic>
      <p:sp>
        <p:nvSpPr>
          <p:cNvPr id="7" name="TextBox 6">
            <a:extLst>
              <a:ext uri="{FF2B5EF4-FFF2-40B4-BE49-F238E27FC236}">
                <a16:creationId xmlns:a16="http://schemas.microsoft.com/office/drawing/2014/main" id="{6306C047-CBF8-F4C3-3570-1EED4F7F4339}"/>
              </a:ext>
            </a:extLst>
          </p:cNvPr>
          <p:cNvSpPr txBox="1"/>
          <p:nvPr/>
        </p:nvSpPr>
        <p:spPr>
          <a:xfrm>
            <a:off x="2228850" y="5871981"/>
            <a:ext cx="4686300" cy="923330"/>
          </a:xfrm>
          <a:prstGeom prst="rect">
            <a:avLst/>
          </a:prstGeom>
          <a:noFill/>
        </p:spPr>
        <p:txBody>
          <a:bodyPr wrap="square">
            <a:spAutoFit/>
          </a:bodyPr>
          <a:lstStyle/>
          <a:p>
            <a:r>
              <a:rPr lang="fi-FI" sz="1800" dirty="0">
                <a:effectLst/>
                <a:latin typeface="Aptos" panose="020B0004020202020204" pitchFamily="34" charset="0"/>
                <a:ea typeface="Aptos" panose="020B0004020202020204" pitchFamily="34" charset="0"/>
                <a:cs typeface="Aptos" panose="020B0004020202020204" pitchFamily="34" charset="0"/>
              </a:rPr>
              <a:t>Tilastokeskus on lopettanut </a:t>
            </a:r>
            <a:r>
              <a:rPr lang="fi-FI" sz="1800" dirty="0">
                <a:solidFill>
                  <a:srgbClr val="000000"/>
                </a:solidFill>
                <a:effectLst/>
                <a:latin typeface="Aptos" panose="020B0004020202020204" pitchFamily="34" charset="0"/>
                <a:ea typeface="Aptos" panose="020B0004020202020204" pitchFamily="34" charset="0"/>
                <a:cs typeface="Aptos" panose="020B0004020202020204" pitchFamily="34" charset="0"/>
              </a:rPr>
              <a:t>yrityskannan muutoksia seuraavan tilaston v. 2025 ja tilalla on jatkossa vain maakuntatason arviot. </a:t>
            </a:r>
            <a:endParaRPr lang="fi-FI" dirty="0"/>
          </a:p>
        </p:txBody>
      </p:sp>
    </p:spTree>
    <p:extLst>
      <p:ext uri="{BB962C8B-B14F-4D97-AF65-F5344CB8AC3E}">
        <p14:creationId xmlns:p14="http://schemas.microsoft.com/office/powerpoint/2010/main" val="34506549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yrityskanta: kasvuyritykset</a:t>
            </a:r>
          </a:p>
        </p:txBody>
      </p:sp>
      <p:sp>
        <p:nvSpPr>
          <p:cNvPr id="9" name="Tekstiruutu 8"/>
          <p:cNvSpPr txBox="1"/>
          <p:nvPr/>
        </p:nvSpPr>
        <p:spPr>
          <a:xfrm rot="5400000">
            <a:off x="8246627" y="6021222"/>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4BCFD73A-2BA0-0015-8DEE-80185CB875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5" name="Picture 4">
            <a:extLst>
              <a:ext uri="{FF2B5EF4-FFF2-40B4-BE49-F238E27FC236}">
                <a16:creationId xmlns:a16="http://schemas.microsoft.com/office/drawing/2014/main" id="{46EDAF03-F23B-5C39-2ED2-80B36A5C9482}"/>
              </a:ext>
            </a:extLst>
          </p:cNvPr>
          <p:cNvPicPr>
            <a:picLocks noChangeAspect="1"/>
          </p:cNvPicPr>
          <p:nvPr/>
        </p:nvPicPr>
        <p:blipFill>
          <a:blip r:embed="rId3"/>
          <a:stretch>
            <a:fillRect/>
          </a:stretch>
        </p:blipFill>
        <p:spPr>
          <a:xfrm>
            <a:off x="87843" y="708110"/>
            <a:ext cx="8918971" cy="5342011"/>
          </a:xfrm>
          <a:prstGeom prst="rect">
            <a:avLst/>
          </a:prstGeom>
        </p:spPr>
      </p:pic>
    </p:spTree>
    <p:extLst>
      <p:ext uri="{BB962C8B-B14F-4D97-AF65-F5344CB8AC3E}">
        <p14:creationId xmlns:p14="http://schemas.microsoft.com/office/powerpoint/2010/main" val="7242227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kstiruutu 8"/>
          <p:cNvSpPr txBox="1"/>
          <p:nvPr/>
        </p:nvSpPr>
        <p:spPr>
          <a:xfrm>
            <a:off x="8880049" y="3153399"/>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84A65FF3-0C6E-DA59-BB7D-93379CD46F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309320"/>
            <a:ext cx="1856812" cy="480765"/>
          </a:xfrm>
          <a:prstGeom prst="rect">
            <a:avLst/>
          </a:prstGeom>
        </p:spPr>
      </p:pic>
      <p:pic>
        <p:nvPicPr>
          <p:cNvPr id="5" name="Picture 4">
            <a:extLst>
              <a:ext uri="{FF2B5EF4-FFF2-40B4-BE49-F238E27FC236}">
                <a16:creationId xmlns:a16="http://schemas.microsoft.com/office/drawing/2014/main" id="{F0BECCF0-5166-2245-71D9-2D311CF2EF2C}"/>
              </a:ext>
            </a:extLst>
          </p:cNvPr>
          <p:cNvPicPr>
            <a:picLocks noChangeAspect="1"/>
          </p:cNvPicPr>
          <p:nvPr/>
        </p:nvPicPr>
        <p:blipFill>
          <a:blip r:embed="rId3"/>
          <a:stretch>
            <a:fillRect/>
          </a:stretch>
        </p:blipFill>
        <p:spPr>
          <a:xfrm>
            <a:off x="2037541" y="19270"/>
            <a:ext cx="5715000" cy="6858000"/>
          </a:xfrm>
          <a:prstGeom prst="rect">
            <a:avLst/>
          </a:prstGeom>
        </p:spPr>
      </p:pic>
      <p:sp>
        <p:nvSpPr>
          <p:cNvPr id="6" name="TextBox 5">
            <a:extLst>
              <a:ext uri="{FF2B5EF4-FFF2-40B4-BE49-F238E27FC236}">
                <a16:creationId xmlns:a16="http://schemas.microsoft.com/office/drawing/2014/main" id="{527233E6-18EB-1F86-2A61-E76351E25010}"/>
              </a:ext>
            </a:extLst>
          </p:cNvPr>
          <p:cNvSpPr txBox="1"/>
          <p:nvPr/>
        </p:nvSpPr>
        <p:spPr>
          <a:xfrm>
            <a:off x="1986782" y="131665"/>
            <a:ext cx="1742785" cy="276999"/>
          </a:xfrm>
          <a:prstGeom prst="rect">
            <a:avLst/>
          </a:prstGeom>
          <a:noFill/>
        </p:spPr>
        <p:txBody>
          <a:bodyPr wrap="none" rtlCol="0">
            <a:spAutoFit/>
          </a:bodyPr>
          <a:lstStyle/>
          <a:p>
            <a:r>
              <a:rPr lang="fi-FI" sz="1200" dirty="0"/>
              <a:t>Kasvukausi 2019-2022</a:t>
            </a:r>
            <a:endParaRPr lang="en-US" sz="1200" dirty="0"/>
          </a:p>
        </p:txBody>
      </p:sp>
    </p:spTree>
    <p:extLst>
      <p:ext uri="{BB962C8B-B14F-4D97-AF65-F5344CB8AC3E}">
        <p14:creationId xmlns:p14="http://schemas.microsoft.com/office/powerpoint/2010/main" val="32549785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7843" y="151769"/>
            <a:ext cx="8312673" cy="465993"/>
          </a:xfrm>
        </p:spPr>
        <p:txBody>
          <a:bodyPr>
            <a:noAutofit/>
          </a:bodyPr>
          <a:lstStyle/>
          <a:p>
            <a:r>
              <a:rPr lang="fi-FI" sz="3200" b="1" cap="all" dirty="0" err="1">
                <a:solidFill>
                  <a:srgbClr val="0070C0"/>
                </a:solidFill>
                <a:effectLst>
                  <a:outerShdw blurRad="38100" dist="38100" dir="2700000" algn="tl">
                    <a:srgbClr val="000000">
                      <a:alpha val="43137"/>
                    </a:srgbClr>
                  </a:outerShdw>
                </a:effectLst>
              </a:rPr>
              <a:t>satakunnaN</a:t>
            </a:r>
            <a:r>
              <a:rPr lang="fi-FI" sz="3200" b="1" cap="all" dirty="0">
                <a:solidFill>
                  <a:srgbClr val="0070C0"/>
                </a:solidFill>
                <a:effectLst>
                  <a:outerShdw blurRad="38100" dist="38100" dir="2700000" algn="tl">
                    <a:srgbClr val="000000">
                      <a:alpha val="43137"/>
                    </a:srgbClr>
                  </a:outerShdw>
                </a:effectLst>
              </a:rPr>
              <a:t> yritysten kasvu</a:t>
            </a:r>
          </a:p>
        </p:txBody>
      </p:sp>
      <p:sp>
        <p:nvSpPr>
          <p:cNvPr id="9" name="Tekstiruutu 8"/>
          <p:cNvSpPr txBox="1"/>
          <p:nvPr/>
        </p:nvSpPr>
        <p:spPr>
          <a:xfrm rot="5400000">
            <a:off x="8246627" y="6021222"/>
            <a:ext cx="307777" cy="1240400"/>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rPr>
              <a:t>Tilastokeskus </a:t>
            </a:r>
          </a:p>
        </p:txBody>
      </p:sp>
      <p:sp>
        <p:nvSpPr>
          <p:cNvPr id="42" name="Tekstiruutu 41"/>
          <p:cNvSpPr txBox="1"/>
          <p:nvPr/>
        </p:nvSpPr>
        <p:spPr>
          <a:xfrm>
            <a:off x="137186" y="798059"/>
            <a:ext cx="8049685" cy="892552"/>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endParaRPr lang="fi-FI" sz="1400" b="1" dirty="0">
              <a:solidFill>
                <a:prstClr val="black"/>
              </a:solidFill>
              <a:latin typeface="Calibri" panose="020F0502020204030204"/>
            </a:endParaRPr>
          </a:p>
          <a:p>
            <a:pPr eaLnBrk="1" fontAlgn="auto" hangingPunct="1">
              <a:spcBef>
                <a:spcPts val="0"/>
              </a:spcBef>
              <a:spcAft>
                <a:spcPts val="0"/>
              </a:spcAft>
            </a:pPr>
            <a:endParaRPr lang="fi-FI" b="1" dirty="0">
              <a:solidFill>
                <a:prstClr val="black"/>
              </a:solidFill>
              <a:latin typeface="Calibri" panose="020F0502020204030204"/>
            </a:endParaRPr>
          </a:p>
          <a:p>
            <a:pPr marL="285750" indent="-285750" eaLnBrk="1" fontAlgn="auto" hangingPunct="1">
              <a:spcBef>
                <a:spcPts val="0"/>
              </a:spcBef>
              <a:spcAft>
                <a:spcPts val="0"/>
              </a:spcAft>
              <a:buFont typeface="Arial" panose="020B0604020202020204" pitchFamily="34" charset="0"/>
              <a:buChar char="•"/>
            </a:pPr>
            <a:endParaRPr lang="fi-FI" sz="2000" dirty="0">
              <a:solidFill>
                <a:prstClr val="black"/>
              </a:solidFill>
              <a:latin typeface="Calibri" panose="020F0502020204030204"/>
            </a:endParaRPr>
          </a:p>
        </p:txBody>
      </p:sp>
      <p:sp>
        <p:nvSpPr>
          <p:cNvPr id="57" name="Suorakulmio 56"/>
          <p:cNvSpPr/>
          <p:nvPr/>
        </p:nvSpPr>
        <p:spPr>
          <a:xfrm>
            <a:off x="856461" y="4227024"/>
            <a:ext cx="7544055" cy="166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4" name="Picture 3">
            <a:extLst>
              <a:ext uri="{FF2B5EF4-FFF2-40B4-BE49-F238E27FC236}">
                <a16:creationId xmlns:a16="http://schemas.microsoft.com/office/drawing/2014/main" id="{E4D4494B-CDCF-6967-A9E8-503D93F5EF19}"/>
              </a:ext>
            </a:extLst>
          </p:cNvPr>
          <p:cNvPicPr>
            <a:picLocks noChangeAspect="1"/>
          </p:cNvPicPr>
          <p:nvPr/>
        </p:nvPicPr>
        <p:blipFill>
          <a:blip r:embed="rId2"/>
          <a:stretch>
            <a:fillRect/>
          </a:stretch>
        </p:blipFill>
        <p:spPr>
          <a:xfrm>
            <a:off x="105745" y="703390"/>
            <a:ext cx="8907897" cy="5451219"/>
          </a:xfrm>
          <a:prstGeom prst="rect">
            <a:avLst/>
          </a:prstGeom>
        </p:spPr>
      </p:pic>
      <p:pic>
        <p:nvPicPr>
          <p:cNvPr id="3" name="Kuva 2" descr="Kuva, joka sisältää kohteen teksti, merkki, clipart-kuva&#10;&#10;Kuvaus luotu automaattisesti">
            <a:extLst>
              <a:ext uri="{FF2B5EF4-FFF2-40B4-BE49-F238E27FC236}">
                <a16:creationId xmlns:a16="http://schemas.microsoft.com/office/drawing/2014/main" id="{CD5009A3-104A-3C80-70B7-835FF66015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spTree>
    <p:extLst>
      <p:ext uri="{BB962C8B-B14F-4D97-AF65-F5344CB8AC3E}">
        <p14:creationId xmlns:p14="http://schemas.microsoft.com/office/powerpoint/2010/main" val="2957823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2DD63A-7A56-6190-632D-37BD3688251F}"/>
              </a:ext>
            </a:extLst>
          </p:cNvPr>
          <p:cNvPicPr>
            <a:picLocks noChangeAspect="1"/>
          </p:cNvPicPr>
          <p:nvPr/>
        </p:nvPicPr>
        <p:blipFill>
          <a:blip r:embed="rId2"/>
          <a:stretch>
            <a:fillRect/>
          </a:stretch>
        </p:blipFill>
        <p:spPr>
          <a:xfrm>
            <a:off x="41159" y="404664"/>
            <a:ext cx="9061682" cy="6048672"/>
          </a:xfrm>
          <a:prstGeom prst="rect">
            <a:avLst/>
          </a:prstGeom>
          <a:noFill/>
        </p:spPr>
      </p:pic>
      <p:sp>
        <p:nvSpPr>
          <p:cNvPr id="4" name="Slide Number Placeholder 3" hidden="1">
            <a:extLst>
              <a:ext uri="{FF2B5EF4-FFF2-40B4-BE49-F238E27FC236}">
                <a16:creationId xmlns:a16="http://schemas.microsoft.com/office/drawing/2014/main" id="{4D33DF12-0357-8279-9D8E-53421A8B21A1}"/>
              </a:ext>
            </a:extLst>
          </p:cNvPr>
          <p:cNvSpPr>
            <a:spLocks noGrp="1"/>
          </p:cNvSpPr>
          <p:nvPr>
            <p:ph type="sldNum" sz="quarter" idx="12"/>
          </p:nvPr>
        </p:nvSpPr>
        <p:spPr/>
        <p:txBody>
          <a:bodyPr/>
          <a:lstStyle/>
          <a:p>
            <a:pPr defTabSz="685800" fontAlgn="auto">
              <a:spcBef>
                <a:spcPts val="0"/>
              </a:spcBef>
              <a:spcAft>
                <a:spcPts val="450"/>
              </a:spcAft>
              <a:defRPr/>
            </a:pPr>
            <a:fld id="{BD92A12E-B41F-4513-AE04-E640526D1169}" type="slidenum">
              <a:rPr lang="fi-FI" altLang="fi-FI">
                <a:cs typeface="+mn-cs"/>
              </a:rPr>
              <a:pPr defTabSz="685800" fontAlgn="auto">
                <a:spcBef>
                  <a:spcPts val="0"/>
                </a:spcBef>
                <a:spcAft>
                  <a:spcPts val="450"/>
                </a:spcAft>
                <a:defRPr/>
              </a:pPr>
              <a:t>68</a:t>
            </a:fld>
            <a:endParaRPr lang="fi-FI" altLang="fi-FI">
              <a:cs typeface="+mn-cs"/>
            </a:endParaRPr>
          </a:p>
        </p:txBody>
      </p:sp>
    </p:spTree>
    <p:extLst>
      <p:ext uri="{BB962C8B-B14F-4D97-AF65-F5344CB8AC3E}">
        <p14:creationId xmlns:p14="http://schemas.microsoft.com/office/powerpoint/2010/main" val="18380626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B95DF-A883-4EB6-9E73-1E09BECC0506}"/>
              </a:ext>
            </a:extLst>
          </p:cNvPr>
          <p:cNvSpPr>
            <a:spLocks noGrp="1"/>
          </p:cNvSpPr>
          <p:nvPr>
            <p:ph type="title"/>
          </p:nvPr>
        </p:nvSpPr>
        <p:spPr>
          <a:xfrm>
            <a:off x="107504" y="-6480"/>
            <a:ext cx="8686800" cy="483152"/>
          </a:xfrm>
        </p:spPr>
        <p:txBody>
          <a:bodyPr/>
          <a:lstStyle/>
          <a:p>
            <a:r>
              <a:rPr lang="fi-FI" sz="2800" b="1" cap="all" dirty="0" err="1">
                <a:solidFill>
                  <a:srgbClr val="0070C0"/>
                </a:solidFill>
                <a:effectLst>
                  <a:outerShdw blurRad="38100" dist="38100" dir="2700000" algn="tl">
                    <a:srgbClr val="000000">
                      <a:alpha val="43137"/>
                    </a:srgbClr>
                  </a:outerShdw>
                </a:effectLst>
              </a:rPr>
              <a:t>satakunnaN</a:t>
            </a:r>
            <a:r>
              <a:rPr lang="fi-FI" sz="2800" b="1" cap="all" dirty="0">
                <a:solidFill>
                  <a:srgbClr val="0070C0"/>
                </a:solidFill>
                <a:effectLst>
                  <a:outerShdw blurRad="38100" dist="38100" dir="2700000" algn="tl">
                    <a:srgbClr val="000000">
                      <a:alpha val="43137"/>
                    </a:srgbClr>
                  </a:outerShdw>
                </a:effectLst>
              </a:rPr>
              <a:t> ja koko maan liikevaihdon jakauma</a:t>
            </a:r>
            <a:endParaRPr lang="en-US" sz="2800" dirty="0"/>
          </a:p>
        </p:txBody>
      </p:sp>
      <p:sp>
        <p:nvSpPr>
          <p:cNvPr id="4" name="Slide Number Placeholder 3">
            <a:extLst>
              <a:ext uri="{FF2B5EF4-FFF2-40B4-BE49-F238E27FC236}">
                <a16:creationId xmlns:a16="http://schemas.microsoft.com/office/drawing/2014/main" id="{DEFAEA8D-1616-4B7E-AF36-3A935380340E}"/>
              </a:ext>
            </a:extLst>
          </p:cNvPr>
          <p:cNvSpPr>
            <a:spLocks noGrp="1"/>
          </p:cNvSpPr>
          <p:nvPr>
            <p:ph type="sldNum" sz="quarter" idx="12"/>
          </p:nvPr>
        </p:nvSpPr>
        <p:spPr/>
        <p:txBody>
          <a:bodyPr/>
          <a:lstStyle/>
          <a:p>
            <a:pPr>
              <a:defRPr/>
            </a:pPr>
            <a:fld id="{BD92A12E-B41F-4513-AE04-E640526D1169}" type="slidenum">
              <a:rPr lang="fi-FI" altLang="fi-FI" smtClean="0"/>
              <a:pPr>
                <a:defRPr/>
              </a:pPr>
              <a:t>69</a:t>
            </a:fld>
            <a:endParaRPr lang="fi-FI" altLang="fi-FI"/>
          </a:p>
        </p:txBody>
      </p:sp>
      <p:pic>
        <p:nvPicPr>
          <p:cNvPr id="5" name="Kuva 4" descr="Kuva, joka sisältää kohteen teksti, merkki, clipart-kuva&#10;&#10;Kuvaus luotu automaattisesti">
            <a:extLst>
              <a:ext uri="{FF2B5EF4-FFF2-40B4-BE49-F238E27FC236}">
                <a16:creationId xmlns:a16="http://schemas.microsoft.com/office/drawing/2014/main" id="{F18B6C3F-FA28-FEF1-22C6-977A130CA4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240710"/>
            <a:ext cx="1856812" cy="480765"/>
          </a:xfrm>
          <a:prstGeom prst="rect">
            <a:avLst/>
          </a:prstGeom>
        </p:spPr>
      </p:pic>
      <p:pic>
        <p:nvPicPr>
          <p:cNvPr id="6" name="Picture 5">
            <a:extLst>
              <a:ext uri="{FF2B5EF4-FFF2-40B4-BE49-F238E27FC236}">
                <a16:creationId xmlns:a16="http://schemas.microsoft.com/office/drawing/2014/main" id="{A4E2E4E3-ED0A-2397-51EC-C7FFD107E673}"/>
              </a:ext>
            </a:extLst>
          </p:cNvPr>
          <p:cNvPicPr>
            <a:picLocks noChangeAspect="1"/>
          </p:cNvPicPr>
          <p:nvPr/>
        </p:nvPicPr>
        <p:blipFill>
          <a:blip r:embed="rId3"/>
          <a:stretch>
            <a:fillRect/>
          </a:stretch>
        </p:blipFill>
        <p:spPr>
          <a:xfrm>
            <a:off x="2073258" y="503734"/>
            <a:ext cx="5472504" cy="3229247"/>
          </a:xfrm>
          <a:prstGeom prst="rect">
            <a:avLst/>
          </a:prstGeom>
        </p:spPr>
      </p:pic>
      <p:pic>
        <p:nvPicPr>
          <p:cNvPr id="8" name="Picture 7">
            <a:extLst>
              <a:ext uri="{FF2B5EF4-FFF2-40B4-BE49-F238E27FC236}">
                <a16:creationId xmlns:a16="http://schemas.microsoft.com/office/drawing/2014/main" id="{04818543-104E-C56F-713C-45C9E34DE81D}"/>
              </a:ext>
            </a:extLst>
          </p:cNvPr>
          <p:cNvPicPr>
            <a:picLocks noChangeAspect="1"/>
          </p:cNvPicPr>
          <p:nvPr/>
        </p:nvPicPr>
        <p:blipFill>
          <a:blip r:embed="rId4"/>
          <a:stretch>
            <a:fillRect/>
          </a:stretch>
        </p:blipFill>
        <p:spPr>
          <a:xfrm>
            <a:off x="2064899" y="3604739"/>
            <a:ext cx="5480863" cy="3253261"/>
          </a:xfrm>
          <a:prstGeom prst="rect">
            <a:avLst/>
          </a:prstGeom>
        </p:spPr>
      </p:pic>
    </p:spTree>
    <p:extLst>
      <p:ext uri="{BB962C8B-B14F-4D97-AF65-F5344CB8AC3E}">
        <p14:creationId xmlns:p14="http://schemas.microsoft.com/office/powerpoint/2010/main" val="905350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611560" y="116443"/>
            <a:ext cx="7920880" cy="582666"/>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Väestökehitys vuonna 2025</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7</a:t>
            </a:fld>
            <a:endParaRPr lang="fi-FI" altLang="fi-FI" sz="1200">
              <a:solidFill>
                <a:srgbClr val="898989"/>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33E3CCD7-5347-099B-A939-96464C4458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049" y="6325542"/>
            <a:ext cx="1856812" cy="480765"/>
          </a:xfrm>
          <a:prstGeom prst="rect">
            <a:avLst/>
          </a:prstGeom>
        </p:spPr>
      </p:pic>
      <p:pic>
        <p:nvPicPr>
          <p:cNvPr id="6" name="Picture 5">
            <a:extLst>
              <a:ext uri="{FF2B5EF4-FFF2-40B4-BE49-F238E27FC236}">
                <a16:creationId xmlns:a16="http://schemas.microsoft.com/office/drawing/2014/main" id="{4335880B-A5B3-C79F-2329-D305A2977B35}"/>
              </a:ext>
            </a:extLst>
          </p:cNvPr>
          <p:cNvPicPr>
            <a:picLocks noChangeAspect="1"/>
          </p:cNvPicPr>
          <p:nvPr/>
        </p:nvPicPr>
        <p:blipFill>
          <a:blip r:embed="rId4"/>
          <a:stretch>
            <a:fillRect/>
          </a:stretch>
        </p:blipFill>
        <p:spPr>
          <a:xfrm>
            <a:off x="611560" y="836712"/>
            <a:ext cx="7947435" cy="4968552"/>
          </a:xfrm>
          <a:prstGeom prst="rect">
            <a:avLst/>
          </a:prstGeom>
        </p:spPr>
      </p:pic>
    </p:spTree>
    <p:extLst>
      <p:ext uri="{BB962C8B-B14F-4D97-AF65-F5344CB8AC3E}">
        <p14:creationId xmlns:p14="http://schemas.microsoft.com/office/powerpoint/2010/main" val="32037074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599913" y="1140243"/>
            <a:ext cx="1946313" cy="1856436"/>
          </a:xfrm>
          <a:prstGeom prst="rect">
            <a:avLst/>
          </a:prstGeom>
        </p:spPr>
      </p:pic>
      <p:sp>
        <p:nvSpPr>
          <p:cNvPr id="2" name="Otsikko 1"/>
          <p:cNvSpPr>
            <a:spLocks noGrp="1"/>
          </p:cNvSpPr>
          <p:nvPr>
            <p:ph type="ctrTitle"/>
          </p:nvPr>
        </p:nvSpPr>
        <p:spPr>
          <a:xfrm>
            <a:off x="2274628" y="33120"/>
            <a:ext cx="7798445"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TEOLLISUUDEN SUHDANNEKUVA satakunnassa</a:t>
            </a:r>
          </a:p>
        </p:txBody>
      </p:sp>
      <p:sp>
        <p:nvSpPr>
          <p:cNvPr id="9" name="Tekstiruutu 8"/>
          <p:cNvSpPr txBox="1"/>
          <p:nvPr/>
        </p:nvSpPr>
        <p:spPr>
          <a:xfrm>
            <a:off x="8921194" y="3077834"/>
            <a:ext cx="307777" cy="1689255"/>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cs typeface="+mn-cs"/>
              </a:rPr>
              <a:t>Tilastokeskus ja Satakuntaliitto 2025</a:t>
            </a:r>
          </a:p>
        </p:txBody>
      </p:sp>
      <p:sp>
        <p:nvSpPr>
          <p:cNvPr id="42" name="Tekstiruutu 41"/>
          <p:cNvSpPr txBox="1"/>
          <p:nvPr/>
        </p:nvSpPr>
        <p:spPr>
          <a:xfrm>
            <a:off x="4956934" y="528204"/>
            <a:ext cx="3969281" cy="2062103"/>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eaLnBrk="1" fontAlgn="auto" hangingPunct="1">
              <a:spcBef>
                <a:spcPts val="0"/>
              </a:spcBef>
              <a:spcAft>
                <a:spcPts val="0"/>
              </a:spcAft>
            </a:pPr>
            <a:r>
              <a:rPr lang="fi-FI" b="1" dirty="0">
                <a:solidFill>
                  <a:prstClr val="black"/>
                </a:solidFill>
                <a:latin typeface="Calibri" panose="020F0502020204030204"/>
                <a:cs typeface="+mn-cs"/>
              </a:rPr>
              <a:t>Valmistava teollisuus tuotti Satakunnassa liikevaihtoa v. 2025 </a:t>
            </a:r>
          </a:p>
          <a:p>
            <a:pPr eaLnBrk="1" fontAlgn="auto" hangingPunct="1">
              <a:spcBef>
                <a:spcPts val="0"/>
              </a:spcBef>
              <a:spcAft>
                <a:spcPts val="0"/>
              </a:spcAft>
            </a:pPr>
            <a:r>
              <a:rPr lang="fi-FI" sz="36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7,5 miljardia € </a:t>
            </a:r>
            <a:r>
              <a:rPr lang="fi-FI" b="1" dirty="0">
                <a:solidFill>
                  <a:prstClr val="black"/>
                </a:solidFill>
                <a:effectLst>
                  <a:outerShdw blurRad="38100" dist="38100" dir="2700000" algn="tl">
                    <a:srgbClr val="000000">
                      <a:alpha val="43137"/>
                    </a:srgbClr>
                  </a:outerShdw>
                </a:effectLst>
                <a:latin typeface="Calibri" panose="020F0502020204030204"/>
                <a:cs typeface="+mn-cs"/>
              </a:rPr>
              <a:t>ja vientiä</a:t>
            </a:r>
          </a:p>
          <a:p>
            <a:pPr eaLnBrk="1" fontAlgn="auto" hangingPunct="1">
              <a:spcBef>
                <a:spcPts val="0"/>
              </a:spcBef>
              <a:spcAft>
                <a:spcPts val="0"/>
              </a:spcAft>
            </a:pPr>
            <a:r>
              <a:rPr lang="fi-FI" sz="36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4,8 miljardia €</a:t>
            </a:r>
            <a:endParaRPr lang="fi-FI" sz="3600" b="1" dirty="0">
              <a:solidFill>
                <a:prstClr val="black"/>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endParaRPr lang="fi-FI" sz="2000" dirty="0">
              <a:solidFill>
                <a:prstClr val="black"/>
              </a:solidFill>
              <a:latin typeface="Calibri" panose="020F0502020204030204"/>
              <a:cs typeface="+mn-cs"/>
            </a:endParaRPr>
          </a:p>
        </p:txBody>
      </p:sp>
      <p:sp>
        <p:nvSpPr>
          <p:cNvPr id="10" name="Pyöristetty suorakulmio 9"/>
          <p:cNvSpPr/>
          <p:nvPr/>
        </p:nvSpPr>
        <p:spPr>
          <a:xfrm>
            <a:off x="3266945" y="5078350"/>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44" name="Rectangle 43"/>
          <p:cNvSpPr/>
          <p:nvPr/>
        </p:nvSpPr>
        <p:spPr>
          <a:xfrm>
            <a:off x="4941233" y="1681924"/>
            <a:ext cx="4572000" cy="646331"/>
          </a:xfrm>
          <a:prstGeom prst="rect">
            <a:avLst/>
          </a:prstGeom>
        </p:spPr>
        <p:txBody>
          <a:bodyPr>
            <a:spAutoFit/>
          </a:bodyPr>
          <a:lstStyle/>
          <a:p>
            <a:pPr eaLnBrk="1" fontAlgn="auto" hangingPunct="1">
              <a:spcBef>
                <a:spcPts val="0"/>
              </a:spcBef>
              <a:spcAft>
                <a:spcPts val="0"/>
              </a:spcAft>
            </a:pPr>
            <a:endParaRPr lang="fi-FI" b="1" dirty="0">
              <a:solidFill>
                <a:prstClr val="black"/>
              </a:solidFill>
              <a:latin typeface="Calibri" panose="020F0502020204030204"/>
              <a:cs typeface="+mn-cs"/>
            </a:endParaRPr>
          </a:p>
          <a:p>
            <a:pPr eaLnBrk="1" fontAlgn="auto" hangingPunct="1">
              <a:spcBef>
                <a:spcPts val="0"/>
              </a:spcBef>
              <a:spcAft>
                <a:spcPts val="0"/>
              </a:spcAft>
            </a:pPr>
            <a:endParaRPr lang="fi-FI" b="1" dirty="0">
              <a:solidFill>
                <a:prstClr val="black"/>
              </a:solidFill>
              <a:latin typeface="Calibri" panose="020F0502020204030204"/>
              <a:cs typeface="+mn-cs"/>
            </a:endParaRPr>
          </a:p>
        </p:txBody>
      </p:sp>
      <p:sp>
        <p:nvSpPr>
          <p:cNvPr id="45" name="Tekstiruutu 34"/>
          <p:cNvSpPr txBox="1"/>
          <p:nvPr/>
        </p:nvSpPr>
        <p:spPr>
          <a:xfrm>
            <a:off x="-28168" y="4190036"/>
            <a:ext cx="2994731" cy="892552"/>
          </a:xfrm>
          <a:prstGeom prst="rect">
            <a:avLst/>
          </a:prstGeom>
          <a:noFill/>
        </p:spPr>
        <p:txBody>
          <a:bodyPr wrap="none" rtlCol="0">
            <a:spAutoFit/>
          </a:bodyPr>
          <a:lstStyle/>
          <a:p>
            <a:pPr eaLnBrk="1" fontAlgn="auto" hangingPunct="1">
              <a:spcBef>
                <a:spcPts val="0"/>
              </a:spcBef>
              <a:spcAft>
                <a:spcPts val="0"/>
              </a:spcAft>
            </a:pPr>
            <a:endParaRPr lang="fi-FI" sz="2000" b="1" dirty="0">
              <a:solidFill>
                <a:prstClr val="white">
                  <a:lumMod val="50000"/>
                </a:prstClr>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Automaatio ja robotiikka</a:t>
            </a:r>
          </a:p>
          <a:p>
            <a:pPr eaLnBrk="1" fontAlgn="auto" hangingPunct="1">
              <a:spcBef>
                <a:spcPts val="0"/>
              </a:spcBef>
              <a:spcAft>
                <a:spcPts val="0"/>
              </a:spcAft>
            </a:pPr>
            <a:endParaRPr lang="fi-FI" sz="1200" b="1" dirty="0">
              <a:solidFill>
                <a:prstClr val="white">
                  <a:lumMod val="50000"/>
                </a:prstClr>
              </a:solidFill>
              <a:latin typeface="Calibri" panose="020F0502020204030204"/>
              <a:cs typeface="+mn-cs"/>
            </a:endParaRPr>
          </a:p>
        </p:txBody>
      </p:sp>
      <p:sp>
        <p:nvSpPr>
          <p:cNvPr id="47" name="Tekstiruutu 34"/>
          <p:cNvSpPr txBox="1"/>
          <p:nvPr/>
        </p:nvSpPr>
        <p:spPr>
          <a:xfrm>
            <a:off x="-32119" y="5780004"/>
            <a:ext cx="2178802" cy="400110"/>
          </a:xfrm>
          <a:prstGeom prst="rect">
            <a:avLst/>
          </a:prstGeom>
          <a:noFill/>
        </p:spPr>
        <p:txBody>
          <a:bodyPr wrap="none" rtlCol="0">
            <a:spAutoFit/>
          </a:bodyPr>
          <a:lstStyle/>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Metallien jalostus</a:t>
            </a:r>
          </a:p>
        </p:txBody>
      </p:sp>
      <p:sp>
        <p:nvSpPr>
          <p:cNvPr id="50" name="Rectangle 49"/>
          <p:cNvSpPr/>
          <p:nvPr/>
        </p:nvSpPr>
        <p:spPr>
          <a:xfrm>
            <a:off x="3537603" y="4897951"/>
            <a:ext cx="1467068"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4,8 %</a:t>
            </a:r>
          </a:p>
        </p:txBody>
      </p:sp>
      <p:sp>
        <p:nvSpPr>
          <p:cNvPr id="58" name="Pyöristetty suorakulmio 9"/>
          <p:cNvSpPr/>
          <p:nvPr/>
        </p:nvSpPr>
        <p:spPr>
          <a:xfrm>
            <a:off x="3266946" y="5742198"/>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61" name="Rectangle 60"/>
          <p:cNvSpPr/>
          <p:nvPr/>
        </p:nvSpPr>
        <p:spPr>
          <a:xfrm>
            <a:off x="3545731" y="5578425"/>
            <a:ext cx="1467068"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3,5 %</a:t>
            </a:r>
          </a:p>
        </p:txBody>
      </p:sp>
      <p:sp>
        <p:nvSpPr>
          <p:cNvPr id="4" name="TextBox 3"/>
          <p:cNvSpPr txBox="1"/>
          <p:nvPr/>
        </p:nvSpPr>
        <p:spPr>
          <a:xfrm>
            <a:off x="-26467" y="3679490"/>
            <a:ext cx="4495333" cy="369332"/>
          </a:xfrm>
          <a:prstGeom prst="rect">
            <a:avLst/>
          </a:prstGeom>
          <a:noFill/>
        </p:spPr>
        <p:txBody>
          <a:bodyPr wrap="none" rtlCol="0">
            <a:spAutoFit/>
          </a:bodyPr>
          <a:lstStyle/>
          <a:p>
            <a:pPr eaLnBrk="1" fontAlgn="auto" hangingPunct="1">
              <a:spcBef>
                <a:spcPts val="0"/>
              </a:spcBef>
              <a:spcAft>
                <a:spcPts val="0"/>
              </a:spcAft>
            </a:pPr>
            <a:r>
              <a:rPr lang="fi-FI" b="1" cap="all" dirty="0">
                <a:solidFill>
                  <a:srgbClr val="0070C0"/>
                </a:solidFill>
                <a:effectLst>
                  <a:outerShdw blurRad="38100" dist="38100" dir="2700000" algn="tl">
                    <a:srgbClr val="000000">
                      <a:alpha val="43137"/>
                    </a:srgbClr>
                  </a:outerShdw>
                </a:effectLst>
                <a:latin typeface="Calibri" panose="020F0502020204030204"/>
                <a:cs typeface="+mn-cs"/>
              </a:rPr>
              <a:t>TEOLLISUUDEN kärkialoja tällä hetkellä</a:t>
            </a:r>
            <a:endParaRPr lang="en-US" dirty="0">
              <a:solidFill>
                <a:prstClr val="black"/>
              </a:solidFill>
              <a:latin typeface="Calibri" panose="020F0502020204030204"/>
              <a:cs typeface="+mn-cs"/>
            </a:endParaRPr>
          </a:p>
        </p:txBody>
      </p:sp>
      <p:sp>
        <p:nvSpPr>
          <p:cNvPr id="29" name="Tekstiruutu 34"/>
          <p:cNvSpPr txBox="1"/>
          <p:nvPr/>
        </p:nvSpPr>
        <p:spPr>
          <a:xfrm>
            <a:off x="-28168" y="3731082"/>
            <a:ext cx="4431598" cy="677108"/>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sz="2000" b="1" dirty="0">
                <a:solidFill>
                  <a:prstClr val="white">
                    <a:lumMod val="50000"/>
                  </a:prstClr>
                </a:solidFill>
                <a:latin typeface="Calibri" panose="020F0502020204030204"/>
                <a:cs typeface="+mn-cs"/>
              </a:rPr>
              <a:t>Liikevaihdon kasvu heinä-joulukuu 2025</a:t>
            </a:r>
          </a:p>
        </p:txBody>
      </p:sp>
      <p:sp>
        <p:nvSpPr>
          <p:cNvPr id="30" name="Pyöristetty suorakulmio 9"/>
          <p:cNvSpPr/>
          <p:nvPr/>
        </p:nvSpPr>
        <p:spPr>
          <a:xfrm>
            <a:off x="3253323" y="4405193"/>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31" name="Rectangle 30"/>
          <p:cNvSpPr/>
          <p:nvPr/>
        </p:nvSpPr>
        <p:spPr>
          <a:xfrm>
            <a:off x="3508249" y="4263812"/>
            <a:ext cx="1467068"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5,6 %</a:t>
            </a:r>
          </a:p>
        </p:txBody>
      </p:sp>
      <p:sp>
        <p:nvSpPr>
          <p:cNvPr id="32" name="Tekstiruutu 34"/>
          <p:cNvSpPr txBox="1"/>
          <p:nvPr/>
        </p:nvSpPr>
        <p:spPr>
          <a:xfrm>
            <a:off x="-46602" y="4802019"/>
            <a:ext cx="3233578" cy="707886"/>
          </a:xfrm>
          <a:prstGeom prst="rect">
            <a:avLst/>
          </a:prstGeom>
          <a:noFill/>
        </p:spPr>
        <p:txBody>
          <a:bodyPr wrap="none" rtlCol="0">
            <a:spAutoFit/>
          </a:bodyPr>
          <a:lstStyle/>
          <a:p>
            <a:pPr eaLnBrk="1" fontAlgn="auto" hangingPunct="1">
              <a:spcBef>
                <a:spcPts val="0"/>
              </a:spcBef>
              <a:spcAft>
                <a:spcPts val="0"/>
              </a:spcAft>
            </a:pPr>
            <a:endParaRPr lang="fi-FI" sz="2000" b="1" dirty="0">
              <a:solidFill>
                <a:prstClr val="white">
                  <a:lumMod val="50000"/>
                </a:prstClr>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Metallituotteiden valmistus</a:t>
            </a: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fontAlgn="auto" hangingPunct="1">
              <a:spcBef>
                <a:spcPts val="0"/>
              </a:spcBef>
              <a:spcAft>
                <a:spcPts val="0"/>
              </a:spcAft>
            </a:pPr>
            <a:endParaRPr lang="en-US">
              <a:solidFill>
                <a:prstClr val="black"/>
              </a:solidFill>
              <a:latin typeface="Calibri" panose="020F0502020204030204"/>
              <a:cs typeface="+mn-cs"/>
            </a:endParaRPr>
          </a:p>
        </p:txBody>
      </p:sp>
      <p:sp>
        <p:nvSpPr>
          <p:cNvPr id="33"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fi-FI" dirty="0">
                <a:solidFill>
                  <a:prstClr val="black"/>
                </a:solidFill>
              </a:rPr>
              <a:t>21.5.2026</a:t>
            </a:r>
          </a:p>
        </p:txBody>
      </p:sp>
      <p:sp>
        <p:nvSpPr>
          <p:cNvPr id="18" name="Ylös kääntyvä nuoli 17"/>
          <p:cNvSpPr/>
          <p:nvPr/>
        </p:nvSpPr>
        <p:spPr>
          <a:xfrm flipH="1" flipV="1">
            <a:off x="4521073" y="1662705"/>
            <a:ext cx="483598" cy="1912430"/>
          </a:xfrm>
          <a:prstGeom prst="bentUpArrow">
            <a:avLst>
              <a:gd name="adj1" fmla="val 25000"/>
              <a:gd name="adj2" fmla="val 204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5" name="Kuva 4" descr="Kuva, joka sisältää kohteen teksti, merkki, clipart-kuva&#10;&#10;Kuvaus luotu automaattisesti">
            <a:extLst>
              <a:ext uri="{FF2B5EF4-FFF2-40B4-BE49-F238E27FC236}">
                <a16:creationId xmlns:a16="http://schemas.microsoft.com/office/drawing/2014/main" id="{309C135D-C066-EEA8-13E3-35B6E668C1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730" y="6304746"/>
            <a:ext cx="1856812" cy="480765"/>
          </a:xfrm>
          <a:prstGeom prst="rect">
            <a:avLst/>
          </a:prstGeom>
        </p:spPr>
      </p:pic>
      <p:sp>
        <p:nvSpPr>
          <p:cNvPr id="11" name="Suorakulmio 20">
            <a:extLst>
              <a:ext uri="{FF2B5EF4-FFF2-40B4-BE49-F238E27FC236}">
                <a16:creationId xmlns:a16="http://schemas.microsoft.com/office/drawing/2014/main" id="{49DD8965-B444-36FA-830C-7ADBCD927127}"/>
              </a:ext>
            </a:extLst>
          </p:cNvPr>
          <p:cNvSpPr/>
          <p:nvPr/>
        </p:nvSpPr>
        <p:spPr>
          <a:xfrm>
            <a:off x="13400" y="2872117"/>
            <a:ext cx="3737842"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fi-FI" sz="1400" b="1" dirty="0">
                <a:solidFill>
                  <a:prstClr val="white">
                    <a:lumMod val="50000"/>
                  </a:prstClr>
                </a:solidFill>
                <a:latin typeface="Calibri" panose="020F0502020204030204"/>
              </a:rPr>
              <a:t>Teknologiateollisuuden viennin arvon kasvu 2000-2024</a:t>
            </a:r>
          </a:p>
          <a:p>
            <a:r>
              <a:rPr lang="fi-FI" sz="1400" dirty="0">
                <a:solidFill>
                  <a:prstClr val="white">
                    <a:lumMod val="50000"/>
                  </a:prstClr>
                </a:solidFill>
                <a:latin typeface="Calibri" panose="020F0502020204030204"/>
              </a:rPr>
              <a:t>Satakunta:</a:t>
            </a:r>
            <a:r>
              <a:rPr lang="fi-FI" sz="1400" dirty="0">
                <a:solidFill>
                  <a:srgbClr val="FF0000"/>
                </a:solidFill>
                <a:latin typeface="Calibri" panose="020F0502020204030204"/>
              </a:rPr>
              <a:t> 152 %</a:t>
            </a:r>
          </a:p>
          <a:p>
            <a:r>
              <a:rPr lang="fi-FI" sz="1400" dirty="0">
                <a:solidFill>
                  <a:prstClr val="white">
                    <a:lumMod val="50000"/>
                  </a:prstClr>
                </a:solidFill>
                <a:latin typeface="Calibri" panose="020F0502020204030204"/>
              </a:rPr>
              <a:t>Koko maa keskimäärin: 72 %</a:t>
            </a:r>
          </a:p>
        </p:txBody>
      </p:sp>
      <p:sp>
        <p:nvSpPr>
          <p:cNvPr id="13" name="Pyöristetty suorakulmio 4">
            <a:extLst>
              <a:ext uri="{FF2B5EF4-FFF2-40B4-BE49-F238E27FC236}">
                <a16:creationId xmlns:a16="http://schemas.microsoft.com/office/drawing/2014/main" id="{A6DA4E0D-D3E0-DD83-CD6C-7F7D795893A8}"/>
              </a:ext>
            </a:extLst>
          </p:cNvPr>
          <p:cNvSpPr/>
          <p:nvPr/>
        </p:nvSpPr>
        <p:spPr>
          <a:xfrm>
            <a:off x="5740581" y="5155514"/>
            <a:ext cx="2805645" cy="1099788"/>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prstMaterial="translucentPowder">
            <a:bevelT w="190500" h="381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1200" b="1" dirty="0">
                <a:solidFill>
                  <a:srgbClr val="0070C0"/>
                </a:solidFill>
                <a:latin typeface="Calibri" panose="020F0502020204030204"/>
              </a:rPr>
              <a:t>Jalostuksen (TOL 05-43)</a:t>
            </a:r>
          </a:p>
          <a:p>
            <a:r>
              <a:rPr lang="fi-FI" sz="1200" b="1" dirty="0">
                <a:solidFill>
                  <a:srgbClr val="0070C0"/>
                </a:solidFill>
                <a:latin typeface="Calibri" panose="020F0502020204030204"/>
              </a:rPr>
              <a:t>arvonlisäys/asukas Rauman seutu </a:t>
            </a:r>
            <a:r>
              <a:rPr lang="fi-FI" sz="1200" b="1" dirty="0">
                <a:solidFill>
                  <a:srgbClr val="002060"/>
                </a:solidFill>
                <a:latin typeface="Calibri" panose="020F0502020204030204"/>
              </a:rPr>
              <a:t>3.</a:t>
            </a:r>
            <a:r>
              <a:rPr lang="fi-FI" sz="1200" b="1" dirty="0">
                <a:solidFill>
                  <a:srgbClr val="0070C0"/>
                </a:solidFill>
                <a:latin typeface="Calibri" panose="020F0502020204030204"/>
              </a:rPr>
              <a:t>,</a:t>
            </a:r>
          </a:p>
          <a:p>
            <a:r>
              <a:rPr lang="fi-FI" sz="1200" b="1" dirty="0">
                <a:solidFill>
                  <a:srgbClr val="0070C0"/>
                </a:solidFill>
                <a:latin typeface="Calibri" panose="020F0502020204030204"/>
              </a:rPr>
              <a:t>Porin seutu </a:t>
            </a:r>
            <a:r>
              <a:rPr lang="fi-FI" sz="1200" b="1" dirty="0">
                <a:solidFill>
                  <a:srgbClr val="002060"/>
                </a:solidFill>
                <a:latin typeface="Calibri" panose="020F0502020204030204"/>
              </a:rPr>
              <a:t>21.</a:t>
            </a:r>
            <a:r>
              <a:rPr lang="fi-FI" sz="1200" b="1" dirty="0">
                <a:solidFill>
                  <a:srgbClr val="0070C0"/>
                </a:solidFill>
                <a:latin typeface="Calibri" panose="020F0502020204030204"/>
              </a:rPr>
              <a:t>, ja Pohjois-Satakunta </a:t>
            </a:r>
            <a:r>
              <a:rPr lang="fi-FI" sz="1200" b="1" dirty="0">
                <a:solidFill>
                  <a:srgbClr val="002060"/>
                </a:solidFill>
                <a:latin typeface="Calibri" panose="020F0502020204030204"/>
              </a:rPr>
              <a:t>16.</a:t>
            </a:r>
          </a:p>
          <a:p>
            <a:r>
              <a:rPr lang="fi-FI" sz="1200" b="1" dirty="0">
                <a:solidFill>
                  <a:srgbClr val="0070C0"/>
                </a:solidFill>
                <a:latin typeface="Calibri" panose="020F0502020204030204"/>
              </a:rPr>
              <a:t>(69 seutukuntaa, 2023)</a:t>
            </a:r>
          </a:p>
          <a:p>
            <a:endParaRPr lang="fi-FI" sz="1200" b="1" dirty="0">
              <a:solidFill>
                <a:srgbClr val="0070C0"/>
              </a:solidFill>
              <a:latin typeface="Calibri" panose="020F0502020204030204"/>
            </a:endParaRPr>
          </a:p>
          <a:p>
            <a:r>
              <a:rPr lang="fi-FI" sz="1200" b="1" dirty="0">
                <a:solidFill>
                  <a:srgbClr val="0070C0"/>
                </a:solidFill>
                <a:latin typeface="Calibri" panose="020F0502020204030204"/>
              </a:rPr>
              <a:t>Maakunnittain </a:t>
            </a:r>
            <a:r>
              <a:rPr lang="fi-FI" sz="1200" b="1" dirty="0">
                <a:solidFill>
                  <a:srgbClr val="002060"/>
                </a:solidFill>
                <a:latin typeface="Calibri" panose="020F0502020204030204"/>
              </a:rPr>
              <a:t>2.</a:t>
            </a:r>
            <a:r>
              <a:rPr lang="fi-FI" sz="1200" b="1" dirty="0">
                <a:solidFill>
                  <a:srgbClr val="0070C0"/>
                </a:solidFill>
                <a:latin typeface="Calibri" panose="020F0502020204030204"/>
              </a:rPr>
              <a:t> sija (19:stä) v. 2024</a:t>
            </a:r>
          </a:p>
        </p:txBody>
      </p:sp>
      <p:sp>
        <p:nvSpPr>
          <p:cNvPr id="7" name="Pyöristetty suorakulmio 4">
            <a:extLst>
              <a:ext uri="{FF2B5EF4-FFF2-40B4-BE49-F238E27FC236}">
                <a16:creationId xmlns:a16="http://schemas.microsoft.com/office/drawing/2014/main" id="{D5EFE454-7ABA-3C37-11C7-F4902FFF1C29}"/>
              </a:ext>
            </a:extLst>
          </p:cNvPr>
          <p:cNvSpPr/>
          <p:nvPr/>
        </p:nvSpPr>
        <p:spPr>
          <a:xfrm>
            <a:off x="5766663" y="3298294"/>
            <a:ext cx="2708552" cy="1780056"/>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r>
              <a:rPr lang="fi-FI" sz="1000" b="1" dirty="0">
                <a:solidFill>
                  <a:srgbClr val="0070C0"/>
                </a:solidFill>
              </a:rPr>
              <a:t>Teollisuus on tuottavaa: arvonlisäys/työtunti Satakunnassa, teollisuuden top 5 v. 2023:</a:t>
            </a:r>
          </a:p>
          <a:p>
            <a:pPr algn="ctr" eaLnBrk="1" fontAlgn="auto" hangingPunct="1">
              <a:spcBef>
                <a:spcPts val="0"/>
              </a:spcBef>
              <a:spcAft>
                <a:spcPts val="0"/>
              </a:spcAft>
            </a:pPr>
            <a:r>
              <a:rPr lang="fi-FI" sz="1000" u="sng" dirty="0">
                <a:solidFill>
                  <a:srgbClr val="0070C0"/>
                </a:solidFill>
              </a:rPr>
              <a:t>Energiantuotanto 266 €/työtunti</a:t>
            </a:r>
          </a:p>
          <a:p>
            <a:pPr algn="ctr" eaLnBrk="1" fontAlgn="auto" hangingPunct="1">
              <a:spcBef>
                <a:spcPts val="0"/>
              </a:spcBef>
              <a:spcAft>
                <a:spcPts val="0"/>
              </a:spcAft>
            </a:pPr>
            <a:r>
              <a:rPr lang="fi-FI" sz="1000" u="sng" dirty="0">
                <a:solidFill>
                  <a:srgbClr val="0070C0"/>
                </a:solidFill>
              </a:rPr>
              <a:t>Kemiallinen metsäteollisuus 126 €/työtunti</a:t>
            </a:r>
          </a:p>
          <a:p>
            <a:pPr algn="ctr" eaLnBrk="1" fontAlgn="auto" hangingPunct="1">
              <a:spcBef>
                <a:spcPts val="0"/>
              </a:spcBef>
              <a:spcAft>
                <a:spcPts val="0"/>
              </a:spcAft>
            </a:pPr>
            <a:r>
              <a:rPr lang="fi-FI" sz="1000" u="sng" dirty="0">
                <a:solidFill>
                  <a:srgbClr val="0070C0"/>
                </a:solidFill>
              </a:rPr>
              <a:t>Metallien jalostus ja metallituotteiden valmistus 99 €/työtunti</a:t>
            </a:r>
          </a:p>
          <a:p>
            <a:pPr algn="ctr" eaLnBrk="1" fontAlgn="auto" hangingPunct="1">
              <a:spcBef>
                <a:spcPts val="0"/>
              </a:spcBef>
              <a:spcAft>
                <a:spcPts val="0"/>
              </a:spcAft>
            </a:pPr>
            <a:r>
              <a:rPr lang="fi-FI" sz="1000" u="sng" dirty="0">
                <a:solidFill>
                  <a:srgbClr val="0070C0"/>
                </a:solidFill>
              </a:rPr>
              <a:t>Kemianteollisuus 88 €/työtunti</a:t>
            </a:r>
          </a:p>
          <a:p>
            <a:pPr algn="ctr" eaLnBrk="1" fontAlgn="auto" hangingPunct="1">
              <a:spcBef>
                <a:spcPts val="0"/>
              </a:spcBef>
              <a:spcAft>
                <a:spcPts val="0"/>
              </a:spcAft>
            </a:pPr>
            <a:r>
              <a:rPr lang="fi-FI" sz="1000" u="sng" dirty="0">
                <a:solidFill>
                  <a:srgbClr val="0070C0"/>
                </a:solidFill>
              </a:rPr>
              <a:t>Mekaaninen metsäteollisuus 87 €/työtunti</a:t>
            </a:r>
          </a:p>
          <a:p>
            <a:pPr algn="ctr" eaLnBrk="1" fontAlgn="auto" hangingPunct="1">
              <a:spcBef>
                <a:spcPts val="0"/>
              </a:spcBef>
              <a:spcAft>
                <a:spcPts val="0"/>
              </a:spcAft>
            </a:pPr>
            <a:r>
              <a:rPr lang="fi-FI" sz="1000" u="sng" dirty="0">
                <a:solidFill>
                  <a:srgbClr val="0070C0"/>
                </a:solidFill>
              </a:rPr>
              <a:t>Toimialat keskimäärin 54 €/työtunti</a:t>
            </a:r>
          </a:p>
          <a:p>
            <a:pPr algn="ctr" eaLnBrk="1" fontAlgn="auto" hangingPunct="1">
              <a:spcBef>
                <a:spcPts val="0"/>
              </a:spcBef>
              <a:spcAft>
                <a:spcPts val="0"/>
              </a:spcAft>
            </a:pPr>
            <a:endParaRPr lang="fi-FI" sz="1400" u="sng" dirty="0">
              <a:solidFill>
                <a:srgbClr val="0070C0"/>
              </a:solidFill>
            </a:endParaRPr>
          </a:p>
          <a:p>
            <a:pPr algn="ctr" eaLnBrk="1" fontAlgn="auto" hangingPunct="1">
              <a:spcBef>
                <a:spcPts val="0"/>
              </a:spcBef>
              <a:spcAft>
                <a:spcPts val="0"/>
              </a:spcAft>
            </a:pPr>
            <a:endParaRPr lang="fi-FI" sz="1400" u="sng" dirty="0">
              <a:solidFill>
                <a:srgbClr val="0070C0"/>
              </a:solidFill>
            </a:endParaRPr>
          </a:p>
        </p:txBody>
      </p:sp>
      <p:sp>
        <p:nvSpPr>
          <p:cNvPr id="23" name="Rectangle 22"/>
          <p:cNvSpPr/>
          <p:nvPr/>
        </p:nvSpPr>
        <p:spPr>
          <a:xfrm>
            <a:off x="4941233" y="2234225"/>
            <a:ext cx="4572000" cy="1200329"/>
          </a:xfrm>
          <a:prstGeom prst="rect">
            <a:avLst/>
          </a:prstGeom>
        </p:spPr>
        <p:txBody>
          <a:bodyPr>
            <a:spAutoFit/>
          </a:bodyPr>
          <a:lstStyle/>
          <a:p>
            <a:pPr eaLnBrk="1" fontAlgn="auto" hangingPunct="1">
              <a:spcBef>
                <a:spcPts val="0"/>
              </a:spcBef>
              <a:spcAft>
                <a:spcPts val="0"/>
              </a:spcAft>
            </a:pPr>
            <a:r>
              <a:rPr lang="fi-FI" b="1" dirty="0">
                <a:solidFill>
                  <a:prstClr val="black"/>
                </a:solidFill>
                <a:latin typeface="Calibri" panose="020F0502020204030204"/>
                <a:cs typeface="+mn-cs"/>
              </a:rPr>
              <a:t>Teollisuudessa tehtiin Satakunnassa v. 2025</a:t>
            </a:r>
            <a:endParaRPr lang="fi-FI" sz="3600" b="1" dirty="0">
              <a:solidFill>
                <a:srgbClr val="FF5050"/>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3600" b="1" dirty="0">
                <a:solidFill>
                  <a:srgbClr val="FF5050"/>
                </a:solidFill>
                <a:effectLst>
                  <a:outerShdw blurRad="38100" dist="38100" dir="2700000" algn="tl">
                    <a:srgbClr val="000000">
                      <a:alpha val="43137"/>
                    </a:srgbClr>
                  </a:outerShdw>
                </a:effectLst>
                <a:latin typeface="Calibri" panose="020F0502020204030204"/>
                <a:cs typeface="+mn-cs"/>
              </a:rPr>
              <a:t>16 400 hlötyövuotta</a:t>
            </a:r>
          </a:p>
        </p:txBody>
      </p:sp>
      <p:pic>
        <p:nvPicPr>
          <p:cNvPr id="8" name="Picture 7">
            <a:extLst>
              <a:ext uri="{FF2B5EF4-FFF2-40B4-BE49-F238E27FC236}">
                <a16:creationId xmlns:a16="http://schemas.microsoft.com/office/drawing/2014/main" id="{FF826D78-F82F-C1C0-AF0C-B86E5680D2D5}"/>
              </a:ext>
            </a:extLst>
          </p:cNvPr>
          <p:cNvPicPr>
            <a:picLocks noChangeAspect="1"/>
          </p:cNvPicPr>
          <p:nvPr/>
        </p:nvPicPr>
        <p:blipFill>
          <a:blip r:embed="rId5"/>
          <a:stretch>
            <a:fillRect/>
          </a:stretch>
        </p:blipFill>
        <p:spPr>
          <a:xfrm>
            <a:off x="12511" y="280288"/>
            <a:ext cx="3999323" cy="2609314"/>
          </a:xfrm>
          <a:prstGeom prst="rect">
            <a:avLst/>
          </a:prstGeom>
        </p:spPr>
      </p:pic>
    </p:spTree>
    <p:extLst>
      <p:ext uri="{BB962C8B-B14F-4D97-AF65-F5344CB8AC3E}">
        <p14:creationId xmlns:p14="http://schemas.microsoft.com/office/powerpoint/2010/main" val="25744292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599913" y="1140243"/>
            <a:ext cx="1946313" cy="1856436"/>
          </a:xfrm>
          <a:prstGeom prst="rect">
            <a:avLst/>
          </a:prstGeom>
        </p:spPr>
      </p:pic>
      <p:sp>
        <p:nvSpPr>
          <p:cNvPr id="2" name="Otsikko 1"/>
          <p:cNvSpPr>
            <a:spLocks noGrp="1"/>
          </p:cNvSpPr>
          <p:nvPr>
            <p:ph type="ctrTitle"/>
          </p:nvPr>
        </p:nvSpPr>
        <p:spPr>
          <a:xfrm>
            <a:off x="2274628" y="33120"/>
            <a:ext cx="7798445"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TEOLLISUUDEN SUHDANNEKUVA satakunnassa</a:t>
            </a:r>
          </a:p>
        </p:txBody>
      </p:sp>
      <p:sp>
        <p:nvSpPr>
          <p:cNvPr id="9" name="Tekstiruutu 8"/>
          <p:cNvSpPr txBox="1"/>
          <p:nvPr/>
        </p:nvSpPr>
        <p:spPr>
          <a:xfrm>
            <a:off x="8921194" y="3077834"/>
            <a:ext cx="307777" cy="1689255"/>
          </a:xfrm>
          <a:prstGeom prst="rect">
            <a:avLst/>
          </a:prstGeom>
          <a:noFill/>
        </p:spPr>
        <p:txBody>
          <a:bodyPr vert="vert270" wrap="square" rtlCol="0">
            <a:spAutoFit/>
          </a:bodyPr>
          <a:lstStyle/>
          <a:p>
            <a:pPr eaLnBrk="1" fontAlgn="auto" hangingPunct="1">
              <a:spcBef>
                <a:spcPts val="0"/>
              </a:spcBef>
              <a:spcAft>
                <a:spcPts val="0"/>
              </a:spcAft>
            </a:pPr>
            <a:r>
              <a:rPr lang="fi-FI" sz="800" dirty="0">
                <a:solidFill>
                  <a:prstClr val="black"/>
                </a:solidFill>
                <a:latin typeface="Calibri" panose="020F0502020204030204"/>
                <a:cs typeface="+mn-cs"/>
              </a:rPr>
              <a:t>Tilastokeskus ja Satakuntaliitto 2026</a:t>
            </a:r>
          </a:p>
        </p:txBody>
      </p:sp>
      <p:sp>
        <p:nvSpPr>
          <p:cNvPr id="42" name="Tekstiruutu 41"/>
          <p:cNvSpPr txBox="1"/>
          <p:nvPr/>
        </p:nvSpPr>
        <p:spPr>
          <a:xfrm>
            <a:off x="4956934" y="528204"/>
            <a:ext cx="3969281" cy="2062103"/>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eaLnBrk="1" fontAlgn="auto" hangingPunct="1">
              <a:spcBef>
                <a:spcPts val="0"/>
              </a:spcBef>
              <a:spcAft>
                <a:spcPts val="0"/>
              </a:spcAft>
            </a:pPr>
            <a:r>
              <a:rPr lang="fi-FI" b="1" dirty="0">
                <a:solidFill>
                  <a:prstClr val="black"/>
                </a:solidFill>
                <a:latin typeface="Calibri" panose="020F0502020204030204"/>
                <a:cs typeface="+mn-cs"/>
              </a:rPr>
              <a:t>Valmistava teollisuus tuotti Satakunnassa liikevaihtoa v. 2025</a:t>
            </a:r>
          </a:p>
          <a:p>
            <a:pPr eaLnBrk="1" fontAlgn="auto" hangingPunct="1">
              <a:spcBef>
                <a:spcPts val="0"/>
              </a:spcBef>
              <a:spcAft>
                <a:spcPts val="0"/>
              </a:spcAft>
            </a:pPr>
            <a:r>
              <a:rPr lang="fi-FI" sz="36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7,5 miljardia € </a:t>
            </a:r>
            <a:r>
              <a:rPr lang="fi-FI" b="1" dirty="0">
                <a:solidFill>
                  <a:prstClr val="black"/>
                </a:solidFill>
                <a:effectLst>
                  <a:outerShdw blurRad="38100" dist="38100" dir="2700000" algn="tl">
                    <a:srgbClr val="000000">
                      <a:alpha val="43137"/>
                    </a:srgbClr>
                  </a:outerShdw>
                </a:effectLst>
                <a:latin typeface="Calibri" panose="020F0502020204030204"/>
                <a:cs typeface="+mn-cs"/>
              </a:rPr>
              <a:t>ja vientiä</a:t>
            </a:r>
          </a:p>
          <a:p>
            <a:pPr eaLnBrk="1" fontAlgn="auto" hangingPunct="1">
              <a:spcBef>
                <a:spcPts val="0"/>
              </a:spcBef>
              <a:spcAft>
                <a:spcPts val="0"/>
              </a:spcAft>
            </a:pPr>
            <a:r>
              <a:rPr lang="fi-FI" sz="36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4,8 miljardia €</a:t>
            </a:r>
            <a:endParaRPr lang="fi-FI" sz="3600" b="1" dirty="0">
              <a:solidFill>
                <a:prstClr val="black"/>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endParaRPr lang="fi-FI" sz="2000" dirty="0">
              <a:solidFill>
                <a:prstClr val="black"/>
              </a:solidFill>
              <a:latin typeface="Calibri" panose="020F0502020204030204"/>
              <a:cs typeface="+mn-cs"/>
            </a:endParaRPr>
          </a:p>
        </p:txBody>
      </p:sp>
      <p:sp>
        <p:nvSpPr>
          <p:cNvPr id="57" name="Suorakulmio 56"/>
          <p:cNvSpPr/>
          <p:nvPr/>
        </p:nvSpPr>
        <p:spPr>
          <a:xfrm>
            <a:off x="2180444" y="1953806"/>
            <a:ext cx="138145" cy="41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sp>
        <p:nvSpPr>
          <p:cNvPr id="10" name="Pyöristetty suorakulmio 9"/>
          <p:cNvSpPr/>
          <p:nvPr/>
        </p:nvSpPr>
        <p:spPr>
          <a:xfrm>
            <a:off x="3177497" y="5077092"/>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23" name="Rectangle 22"/>
          <p:cNvSpPr/>
          <p:nvPr/>
        </p:nvSpPr>
        <p:spPr>
          <a:xfrm>
            <a:off x="4941233" y="2234225"/>
            <a:ext cx="4572000" cy="1200329"/>
          </a:xfrm>
          <a:prstGeom prst="rect">
            <a:avLst/>
          </a:prstGeom>
        </p:spPr>
        <p:txBody>
          <a:bodyPr>
            <a:spAutoFit/>
          </a:bodyPr>
          <a:lstStyle/>
          <a:p>
            <a:pPr eaLnBrk="1" fontAlgn="auto" hangingPunct="1">
              <a:spcBef>
                <a:spcPts val="0"/>
              </a:spcBef>
              <a:spcAft>
                <a:spcPts val="0"/>
              </a:spcAft>
            </a:pPr>
            <a:r>
              <a:rPr lang="fi-FI" b="1" dirty="0">
                <a:solidFill>
                  <a:prstClr val="black"/>
                </a:solidFill>
                <a:latin typeface="Calibri" panose="020F0502020204030204"/>
                <a:cs typeface="+mn-cs"/>
              </a:rPr>
              <a:t>Teollisuudessa tehtiin Satakunnassa v. 2025</a:t>
            </a:r>
            <a:endParaRPr lang="fi-FI" sz="3600" b="1" dirty="0">
              <a:solidFill>
                <a:srgbClr val="FF5050"/>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3600" b="1" dirty="0">
                <a:solidFill>
                  <a:srgbClr val="FF5050"/>
                </a:solidFill>
                <a:effectLst>
                  <a:outerShdw blurRad="38100" dist="38100" dir="2700000" algn="tl">
                    <a:srgbClr val="000000">
                      <a:alpha val="43137"/>
                    </a:srgbClr>
                  </a:outerShdw>
                </a:effectLst>
                <a:latin typeface="Calibri" panose="020F0502020204030204"/>
                <a:cs typeface="+mn-cs"/>
              </a:rPr>
              <a:t>16 400 hlötyövuotta</a:t>
            </a:r>
          </a:p>
        </p:txBody>
      </p:sp>
      <p:sp>
        <p:nvSpPr>
          <p:cNvPr id="44" name="Rectangle 43"/>
          <p:cNvSpPr/>
          <p:nvPr/>
        </p:nvSpPr>
        <p:spPr>
          <a:xfrm>
            <a:off x="4941233" y="1681924"/>
            <a:ext cx="4572000" cy="646331"/>
          </a:xfrm>
          <a:prstGeom prst="rect">
            <a:avLst/>
          </a:prstGeom>
        </p:spPr>
        <p:txBody>
          <a:bodyPr>
            <a:spAutoFit/>
          </a:bodyPr>
          <a:lstStyle/>
          <a:p>
            <a:pPr eaLnBrk="1" fontAlgn="auto" hangingPunct="1">
              <a:spcBef>
                <a:spcPts val="0"/>
              </a:spcBef>
              <a:spcAft>
                <a:spcPts val="0"/>
              </a:spcAft>
            </a:pPr>
            <a:endParaRPr lang="fi-FI" b="1" dirty="0">
              <a:solidFill>
                <a:prstClr val="black"/>
              </a:solidFill>
              <a:latin typeface="Calibri" panose="020F0502020204030204"/>
              <a:cs typeface="+mn-cs"/>
            </a:endParaRPr>
          </a:p>
          <a:p>
            <a:pPr eaLnBrk="1" fontAlgn="auto" hangingPunct="1">
              <a:spcBef>
                <a:spcPts val="0"/>
              </a:spcBef>
              <a:spcAft>
                <a:spcPts val="0"/>
              </a:spcAft>
            </a:pPr>
            <a:endParaRPr lang="fi-FI" b="1" dirty="0">
              <a:solidFill>
                <a:prstClr val="black"/>
              </a:solidFill>
              <a:latin typeface="Calibri" panose="020F0502020204030204"/>
              <a:cs typeface="+mn-cs"/>
            </a:endParaRPr>
          </a:p>
        </p:txBody>
      </p:sp>
      <p:sp>
        <p:nvSpPr>
          <p:cNvPr id="45" name="Tekstiruutu 34"/>
          <p:cNvSpPr txBox="1"/>
          <p:nvPr/>
        </p:nvSpPr>
        <p:spPr>
          <a:xfrm>
            <a:off x="-62835" y="4798578"/>
            <a:ext cx="3233578" cy="892552"/>
          </a:xfrm>
          <a:prstGeom prst="rect">
            <a:avLst/>
          </a:prstGeom>
          <a:noFill/>
        </p:spPr>
        <p:txBody>
          <a:bodyPr wrap="none" rtlCol="0">
            <a:spAutoFit/>
          </a:bodyPr>
          <a:lstStyle/>
          <a:p>
            <a:pPr eaLnBrk="1" fontAlgn="auto" hangingPunct="1">
              <a:spcBef>
                <a:spcPts val="0"/>
              </a:spcBef>
              <a:spcAft>
                <a:spcPts val="0"/>
              </a:spcAft>
            </a:pPr>
            <a:endParaRPr lang="fi-FI" sz="2000" b="1" dirty="0">
              <a:solidFill>
                <a:prstClr val="white">
                  <a:lumMod val="50000"/>
                </a:prstClr>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Metallituotteiden valmistus</a:t>
            </a:r>
          </a:p>
          <a:p>
            <a:pPr eaLnBrk="1" fontAlgn="auto" hangingPunct="1">
              <a:spcBef>
                <a:spcPts val="0"/>
              </a:spcBef>
              <a:spcAft>
                <a:spcPts val="0"/>
              </a:spcAft>
            </a:pPr>
            <a:endParaRPr lang="fi-FI" sz="1200" b="1" dirty="0">
              <a:solidFill>
                <a:prstClr val="white">
                  <a:lumMod val="50000"/>
                </a:prstClr>
              </a:solidFill>
              <a:latin typeface="Calibri" panose="020F0502020204030204"/>
              <a:cs typeface="+mn-cs"/>
            </a:endParaRPr>
          </a:p>
        </p:txBody>
      </p:sp>
      <p:sp>
        <p:nvSpPr>
          <p:cNvPr id="47" name="Tekstiruutu 34"/>
          <p:cNvSpPr txBox="1"/>
          <p:nvPr/>
        </p:nvSpPr>
        <p:spPr>
          <a:xfrm>
            <a:off x="-49465" y="4510820"/>
            <a:ext cx="2994731" cy="400110"/>
          </a:xfrm>
          <a:prstGeom prst="rect">
            <a:avLst/>
          </a:prstGeom>
          <a:noFill/>
        </p:spPr>
        <p:txBody>
          <a:bodyPr wrap="none" rtlCol="0">
            <a:spAutoFit/>
          </a:bodyPr>
          <a:lstStyle/>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Automaatio ja robotiikka</a:t>
            </a:r>
          </a:p>
        </p:txBody>
      </p:sp>
      <p:sp>
        <p:nvSpPr>
          <p:cNvPr id="50" name="Rectangle 49"/>
          <p:cNvSpPr/>
          <p:nvPr/>
        </p:nvSpPr>
        <p:spPr>
          <a:xfrm>
            <a:off x="3299203" y="4906300"/>
            <a:ext cx="1726755"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  4,8 %</a:t>
            </a:r>
          </a:p>
        </p:txBody>
      </p:sp>
      <p:sp>
        <p:nvSpPr>
          <p:cNvPr id="58" name="Pyöristetty suorakulmio 9"/>
          <p:cNvSpPr/>
          <p:nvPr/>
        </p:nvSpPr>
        <p:spPr>
          <a:xfrm>
            <a:off x="3185998" y="5748990"/>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61" name="Rectangle 60"/>
          <p:cNvSpPr/>
          <p:nvPr/>
        </p:nvSpPr>
        <p:spPr>
          <a:xfrm>
            <a:off x="3578673" y="5575202"/>
            <a:ext cx="1467068"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3,5 %</a:t>
            </a:r>
          </a:p>
        </p:txBody>
      </p:sp>
      <p:sp>
        <p:nvSpPr>
          <p:cNvPr id="4" name="TextBox 3"/>
          <p:cNvSpPr txBox="1"/>
          <p:nvPr/>
        </p:nvSpPr>
        <p:spPr>
          <a:xfrm>
            <a:off x="-26467" y="3679490"/>
            <a:ext cx="4495333" cy="369332"/>
          </a:xfrm>
          <a:prstGeom prst="rect">
            <a:avLst/>
          </a:prstGeom>
          <a:noFill/>
        </p:spPr>
        <p:txBody>
          <a:bodyPr wrap="none" rtlCol="0">
            <a:spAutoFit/>
          </a:bodyPr>
          <a:lstStyle/>
          <a:p>
            <a:pPr eaLnBrk="1" fontAlgn="auto" hangingPunct="1">
              <a:spcBef>
                <a:spcPts val="0"/>
              </a:spcBef>
              <a:spcAft>
                <a:spcPts val="0"/>
              </a:spcAft>
            </a:pPr>
            <a:r>
              <a:rPr lang="fi-FI" b="1" cap="all" dirty="0">
                <a:solidFill>
                  <a:srgbClr val="0070C0"/>
                </a:solidFill>
                <a:effectLst>
                  <a:outerShdw blurRad="38100" dist="38100" dir="2700000" algn="tl">
                    <a:srgbClr val="000000">
                      <a:alpha val="43137"/>
                    </a:srgbClr>
                  </a:outerShdw>
                </a:effectLst>
                <a:latin typeface="Calibri" panose="020F0502020204030204"/>
                <a:cs typeface="+mn-cs"/>
              </a:rPr>
              <a:t>TEOLLISUUDEN kärkialoja tällä hetkellä</a:t>
            </a:r>
            <a:endParaRPr lang="en-US" dirty="0">
              <a:solidFill>
                <a:prstClr val="black"/>
              </a:solidFill>
              <a:latin typeface="Calibri" panose="020F0502020204030204"/>
              <a:cs typeface="+mn-cs"/>
            </a:endParaRPr>
          </a:p>
        </p:txBody>
      </p:sp>
      <p:sp>
        <p:nvSpPr>
          <p:cNvPr id="29" name="Tekstiruutu 34"/>
          <p:cNvSpPr txBox="1"/>
          <p:nvPr/>
        </p:nvSpPr>
        <p:spPr>
          <a:xfrm>
            <a:off x="-28168" y="3731082"/>
            <a:ext cx="4431598" cy="677108"/>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sz="2000" b="1" dirty="0">
                <a:solidFill>
                  <a:prstClr val="white">
                    <a:lumMod val="50000"/>
                  </a:prstClr>
                </a:solidFill>
                <a:latin typeface="Calibri" panose="020F0502020204030204"/>
                <a:cs typeface="+mn-cs"/>
              </a:rPr>
              <a:t>Liikevaihdon kasvu heinä-joulukuu 2025</a:t>
            </a:r>
          </a:p>
        </p:txBody>
      </p:sp>
      <p:sp>
        <p:nvSpPr>
          <p:cNvPr id="30" name="Pyöristetty suorakulmio 9"/>
          <p:cNvSpPr/>
          <p:nvPr/>
        </p:nvSpPr>
        <p:spPr>
          <a:xfrm>
            <a:off x="3162815" y="4405194"/>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31" name="Rectangle 30"/>
          <p:cNvSpPr/>
          <p:nvPr/>
        </p:nvSpPr>
        <p:spPr>
          <a:xfrm>
            <a:off x="3537603" y="4263332"/>
            <a:ext cx="1467068" cy="784830"/>
          </a:xfrm>
          <a:prstGeom prst="rect">
            <a:avLst/>
          </a:prstGeom>
        </p:spPr>
        <p:txBody>
          <a:bodyPr wrap="none">
            <a:spAutoFit/>
          </a:bodyPr>
          <a:lstStyle/>
          <a:p>
            <a:pPr eaLnBrk="1" fontAlgn="auto" hangingPunct="1">
              <a:spcBef>
                <a:spcPts val="0"/>
              </a:spcBef>
              <a:spcAft>
                <a:spcPts val="0"/>
              </a:spcAft>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5,6 %</a:t>
            </a:r>
          </a:p>
        </p:txBody>
      </p:sp>
      <p:sp>
        <p:nvSpPr>
          <p:cNvPr id="32" name="Tekstiruutu 34"/>
          <p:cNvSpPr txBox="1"/>
          <p:nvPr/>
        </p:nvSpPr>
        <p:spPr>
          <a:xfrm>
            <a:off x="-49465" y="5480857"/>
            <a:ext cx="2178802" cy="707886"/>
          </a:xfrm>
          <a:prstGeom prst="rect">
            <a:avLst/>
          </a:prstGeom>
          <a:noFill/>
        </p:spPr>
        <p:txBody>
          <a:bodyPr wrap="none" rtlCol="0">
            <a:spAutoFit/>
          </a:bodyPr>
          <a:lstStyle/>
          <a:p>
            <a:pPr eaLnBrk="1" fontAlgn="auto" hangingPunct="1">
              <a:spcBef>
                <a:spcPts val="0"/>
              </a:spcBef>
              <a:spcAft>
                <a:spcPts val="0"/>
              </a:spcAft>
            </a:pPr>
            <a:endParaRPr lang="fi-FI" sz="2000" b="1" dirty="0">
              <a:solidFill>
                <a:prstClr val="white">
                  <a:lumMod val="50000"/>
                </a:prstClr>
              </a:solidFill>
              <a:effectLst>
                <a:outerShdw blurRad="38100" dist="38100" dir="2700000" algn="tl">
                  <a:srgbClr val="000000">
                    <a:alpha val="43137"/>
                  </a:srgbClr>
                </a:outerShdw>
              </a:effectLst>
              <a:latin typeface="Calibri" panose="020F0502020204030204"/>
              <a:cs typeface="+mn-cs"/>
            </a:endParaRPr>
          </a:p>
          <a:p>
            <a:pPr eaLnBrk="1" fontAlgn="auto" hangingPunct="1">
              <a:spcBef>
                <a:spcPts val="0"/>
              </a:spcBef>
              <a:spcAft>
                <a:spcPts val="0"/>
              </a:spcAft>
            </a:pPr>
            <a:r>
              <a:rPr lang="fi-FI" sz="2000" b="1" dirty="0">
                <a:solidFill>
                  <a:prstClr val="black"/>
                </a:solidFill>
                <a:latin typeface="Britannic Bold" panose="020B0903060703020204" pitchFamily="34" charset="0"/>
                <a:cs typeface="+mn-cs"/>
              </a:rPr>
              <a:t>Metallien jalostus</a:t>
            </a: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fontAlgn="auto" hangingPunct="1">
              <a:spcBef>
                <a:spcPts val="0"/>
              </a:spcBef>
              <a:spcAft>
                <a:spcPts val="0"/>
              </a:spcAft>
            </a:pPr>
            <a:endParaRPr lang="en-US">
              <a:solidFill>
                <a:prstClr val="black"/>
              </a:solidFill>
              <a:latin typeface="Calibri" panose="020F0502020204030204"/>
              <a:cs typeface="+mn-cs"/>
            </a:endParaRPr>
          </a:p>
        </p:txBody>
      </p:sp>
      <p:sp>
        <p:nvSpPr>
          <p:cNvPr id="39" name="Suorakulmio 20"/>
          <p:cNvSpPr/>
          <p:nvPr/>
        </p:nvSpPr>
        <p:spPr>
          <a:xfrm>
            <a:off x="5031264" y="3502260"/>
            <a:ext cx="3862867" cy="6427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eaLnBrk="1" fontAlgn="auto" hangingPunct="1">
              <a:spcBef>
                <a:spcPts val="0"/>
              </a:spcBef>
              <a:spcAft>
                <a:spcPts val="0"/>
              </a:spcAft>
            </a:pPr>
            <a:r>
              <a:rPr lang="fi-FI" sz="1400" b="1" dirty="0">
                <a:solidFill>
                  <a:prstClr val="white">
                    <a:lumMod val="50000"/>
                  </a:prstClr>
                </a:solidFill>
              </a:rPr>
              <a:t>Teknologiateollisuuden viennin arvon kasvu </a:t>
            </a:r>
          </a:p>
          <a:p>
            <a:pPr eaLnBrk="1" fontAlgn="auto" hangingPunct="1">
              <a:spcBef>
                <a:spcPts val="0"/>
              </a:spcBef>
              <a:spcAft>
                <a:spcPts val="0"/>
              </a:spcAft>
            </a:pPr>
            <a:r>
              <a:rPr lang="fi-FI" sz="1400" b="1" dirty="0">
                <a:solidFill>
                  <a:prstClr val="white">
                    <a:lumMod val="50000"/>
                  </a:prstClr>
                </a:solidFill>
              </a:rPr>
              <a:t>2000-2025</a:t>
            </a:r>
          </a:p>
          <a:p>
            <a:pPr eaLnBrk="1" fontAlgn="auto" hangingPunct="1">
              <a:spcBef>
                <a:spcPts val="0"/>
              </a:spcBef>
              <a:spcAft>
                <a:spcPts val="0"/>
              </a:spcAft>
            </a:pPr>
            <a:r>
              <a:rPr lang="fi-FI" sz="1400" dirty="0">
                <a:solidFill>
                  <a:prstClr val="white">
                    <a:lumMod val="50000"/>
                  </a:prstClr>
                </a:solidFill>
              </a:rPr>
              <a:t>Satakunta:</a:t>
            </a:r>
            <a:r>
              <a:rPr lang="fi-FI" sz="1400" dirty="0">
                <a:solidFill>
                  <a:srgbClr val="FF0000"/>
                </a:solidFill>
              </a:rPr>
              <a:t> 152 % </a:t>
            </a:r>
            <a:endParaRPr lang="fi-FI" sz="1400" dirty="0">
              <a:solidFill>
                <a:schemeClr val="tx1"/>
              </a:solidFill>
              <a:latin typeface="Calibri" panose="020F0502020204030204"/>
            </a:endParaRPr>
          </a:p>
          <a:p>
            <a:pPr eaLnBrk="1" fontAlgn="auto" hangingPunct="1">
              <a:spcBef>
                <a:spcPts val="0"/>
              </a:spcBef>
              <a:spcAft>
                <a:spcPts val="0"/>
              </a:spcAft>
            </a:pPr>
            <a:r>
              <a:rPr lang="fi-FI" sz="1400" dirty="0">
                <a:solidFill>
                  <a:prstClr val="white">
                    <a:lumMod val="50000"/>
                  </a:prstClr>
                </a:solidFill>
              </a:rPr>
              <a:t>Koko maa keskimäärin: 72 % </a:t>
            </a:r>
          </a:p>
        </p:txBody>
      </p:sp>
      <p:sp>
        <p:nvSpPr>
          <p:cNvPr id="33"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fi-FI" dirty="0">
                <a:solidFill>
                  <a:prstClr val="black"/>
                </a:solidFill>
              </a:rPr>
              <a:t>21.5.2026</a:t>
            </a:r>
          </a:p>
        </p:txBody>
      </p:sp>
      <p:sp>
        <p:nvSpPr>
          <p:cNvPr id="34" name="Suorakulmio 20"/>
          <p:cNvSpPr/>
          <p:nvPr/>
        </p:nvSpPr>
        <p:spPr>
          <a:xfrm>
            <a:off x="2318589" y="482509"/>
            <a:ext cx="2361565" cy="240833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eaLnBrk="1" fontAlgn="auto" hangingPunct="1">
              <a:spcBef>
                <a:spcPts val="0"/>
              </a:spcBef>
              <a:spcAft>
                <a:spcPts val="0"/>
              </a:spcAft>
            </a:pPr>
            <a:r>
              <a:rPr lang="fi-FI" sz="1200" b="1" dirty="0">
                <a:solidFill>
                  <a:prstClr val="white">
                    <a:lumMod val="50000"/>
                  </a:prstClr>
                </a:solidFill>
              </a:rPr>
              <a:t>Oheinen kartogrammi kuvaa maakuntien kokoa suhteessa jalostuksen tuottamaan arvonlisäykseen henkeä kohden. Satakunta on sijalla 2 (v. 2023)!</a:t>
            </a:r>
          </a:p>
          <a:p>
            <a:pPr eaLnBrk="1" fontAlgn="auto" hangingPunct="1">
              <a:spcBef>
                <a:spcPts val="0"/>
              </a:spcBef>
              <a:spcAft>
                <a:spcPts val="0"/>
              </a:spcAft>
            </a:pPr>
            <a:endParaRPr lang="fi-FI" sz="1200" b="1" dirty="0">
              <a:solidFill>
                <a:prstClr val="white">
                  <a:lumMod val="50000"/>
                </a:prstClr>
              </a:solidFill>
            </a:endParaRPr>
          </a:p>
          <a:p>
            <a:pPr eaLnBrk="1" fontAlgn="auto" hangingPunct="1">
              <a:spcBef>
                <a:spcPts val="0"/>
              </a:spcBef>
              <a:spcAft>
                <a:spcPts val="0"/>
              </a:spcAft>
            </a:pPr>
            <a:r>
              <a:rPr lang="fi-FI" sz="1200" b="1" dirty="0">
                <a:solidFill>
                  <a:prstClr val="white">
                    <a:lumMod val="50000"/>
                  </a:prstClr>
                </a:solidFill>
              </a:rPr>
              <a:t>Satakunnassa on 3. eniten teollisuuden toimipaikkoja väkilukuun nähden</a:t>
            </a:r>
          </a:p>
          <a:p>
            <a:pPr eaLnBrk="1" fontAlgn="auto" hangingPunct="1">
              <a:spcBef>
                <a:spcPts val="0"/>
              </a:spcBef>
              <a:spcAft>
                <a:spcPts val="0"/>
              </a:spcAft>
            </a:pPr>
            <a:r>
              <a:rPr lang="fi-FI" sz="1200" b="1" dirty="0">
                <a:solidFill>
                  <a:prstClr val="white">
                    <a:lumMod val="50000"/>
                  </a:prstClr>
                </a:solidFill>
              </a:rPr>
              <a:t> (8,4 per 1000 as., koko maa 5,8)!</a:t>
            </a:r>
          </a:p>
          <a:p>
            <a:pPr eaLnBrk="1" fontAlgn="auto" hangingPunct="1">
              <a:spcBef>
                <a:spcPts val="0"/>
              </a:spcBef>
              <a:spcAft>
                <a:spcPts val="0"/>
              </a:spcAft>
            </a:pPr>
            <a:r>
              <a:rPr lang="fi-FI" sz="1200" b="1" dirty="0">
                <a:solidFill>
                  <a:prstClr val="white">
                    <a:lumMod val="50000"/>
                  </a:prstClr>
                </a:solidFill>
              </a:rPr>
              <a:t>Liikevaihtoa on 3:nneksi ja henkilöstöä toiseksi eniten henkeä kohti 19 maakunnasta (2024).</a:t>
            </a:r>
            <a:endParaRPr lang="fi-FI" sz="1200" b="1" dirty="0">
              <a:solidFill>
                <a:srgbClr val="099BDD"/>
              </a:solidFill>
            </a:endParaRPr>
          </a:p>
        </p:txBody>
      </p:sp>
      <p:sp>
        <p:nvSpPr>
          <p:cNvPr id="18" name="Ylös kääntyvä nuoli 17"/>
          <p:cNvSpPr/>
          <p:nvPr/>
        </p:nvSpPr>
        <p:spPr>
          <a:xfrm flipH="1" flipV="1">
            <a:off x="4521073" y="1662705"/>
            <a:ext cx="483598" cy="1912430"/>
          </a:xfrm>
          <a:prstGeom prst="bentUpArrow">
            <a:avLst>
              <a:gd name="adj1" fmla="val 25000"/>
              <a:gd name="adj2" fmla="val 204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5" name="Kuva 4" descr="Kuva, joka sisältää kohteen teksti, merkki, clipart-kuva&#10;&#10;Kuvaus luotu automaattisesti">
            <a:extLst>
              <a:ext uri="{FF2B5EF4-FFF2-40B4-BE49-F238E27FC236}">
                <a16:creationId xmlns:a16="http://schemas.microsoft.com/office/drawing/2014/main" id="{309C135D-C066-EEA8-13E3-35B6E668C1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730" y="6304746"/>
            <a:ext cx="1856812" cy="480765"/>
          </a:xfrm>
          <a:prstGeom prst="rect">
            <a:avLst/>
          </a:prstGeom>
        </p:spPr>
      </p:pic>
      <p:sp>
        <p:nvSpPr>
          <p:cNvPr id="3" name="Pyöristetty suorakulmio 4">
            <a:extLst>
              <a:ext uri="{FF2B5EF4-FFF2-40B4-BE49-F238E27FC236}">
                <a16:creationId xmlns:a16="http://schemas.microsoft.com/office/drawing/2014/main" id="{869CFB49-FC57-3AAA-32F7-445EE5A322F5}"/>
              </a:ext>
            </a:extLst>
          </p:cNvPr>
          <p:cNvSpPr/>
          <p:nvPr/>
        </p:nvSpPr>
        <p:spPr>
          <a:xfrm>
            <a:off x="5573519" y="4408687"/>
            <a:ext cx="2708552" cy="1780056"/>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r>
              <a:rPr lang="fi-FI" sz="1000" b="1" dirty="0">
                <a:solidFill>
                  <a:srgbClr val="0070C0"/>
                </a:solidFill>
              </a:rPr>
              <a:t>Teollisuus on tuottavaa: arvonlisäys/työtunti Satakunnassa, teollisuuden top 5 v. 2023:</a:t>
            </a:r>
          </a:p>
          <a:p>
            <a:pPr algn="ctr" eaLnBrk="1" fontAlgn="auto" hangingPunct="1">
              <a:spcBef>
                <a:spcPts val="0"/>
              </a:spcBef>
              <a:spcAft>
                <a:spcPts val="0"/>
              </a:spcAft>
            </a:pPr>
            <a:r>
              <a:rPr lang="fi-FI" sz="1000" u="sng" dirty="0">
                <a:solidFill>
                  <a:srgbClr val="0070C0"/>
                </a:solidFill>
              </a:rPr>
              <a:t>Energiantuotanto 266 €/työtunti</a:t>
            </a:r>
          </a:p>
          <a:p>
            <a:pPr algn="ctr" eaLnBrk="1" fontAlgn="auto" hangingPunct="1">
              <a:spcBef>
                <a:spcPts val="0"/>
              </a:spcBef>
              <a:spcAft>
                <a:spcPts val="0"/>
              </a:spcAft>
            </a:pPr>
            <a:r>
              <a:rPr lang="fi-FI" sz="1000" u="sng" dirty="0">
                <a:solidFill>
                  <a:srgbClr val="0070C0"/>
                </a:solidFill>
              </a:rPr>
              <a:t>Kemiallinen metsäteollisuus 126 €/työtunti</a:t>
            </a:r>
          </a:p>
          <a:p>
            <a:pPr algn="ctr" eaLnBrk="1" fontAlgn="auto" hangingPunct="1">
              <a:spcBef>
                <a:spcPts val="0"/>
              </a:spcBef>
              <a:spcAft>
                <a:spcPts val="0"/>
              </a:spcAft>
            </a:pPr>
            <a:r>
              <a:rPr lang="fi-FI" sz="1000" u="sng" dirty="0">
                <a:solidFill>
                  <a:srgbClr val="0070C0"/>
                </a:solidFill>
              </a:rPr>
              <a:t>Metallien jalostus ja metallituotteiden valmistus 99 €/työtunti</a:t>
            </a:r>
          </a:p>
          <a:p>
            <a:pPr algn="ctr" eaLnBrk="1" fontAlgn="auto" hangingPunct="1">
              <a:spcBef>
                <a:spcPts val="0"/>
              </a:spcBef>
              <a:spcAft>
                <a:spcPts val="0"/>
              </a:spcAft>
            </a:pPr>
            <a:r>
              <a:rPr lang="fi-FI" sz="1000" u="sng" dirty="0">
                <a:solidFill>
                  <a:srgbClr val="0070C0"/>
                </a:solidFill>
              </a:rPr>
              <a:t>Kemianteollisuus 88 €/työtunti</a:t>
            </a:r>
          </a:p>
          <a:p>
            <a:pPr algn="ctr" eaLnBrk="1" fontAlgn="auto" hangingPunct="1">
              <a:spcBef>
                <a:spcPts val="0"/>
              </a:spcBef>
              <a:spcAft>
                <a:spcPts val="0"/>
              </a:spcAft>
            </a:pPr>
            <a:r>
              <a:rPr lang="fi-FI" sz="1000" u="sng" dirty="0">
                <a:solidFill>
                  <a:srgbClr val="0070C0"/>
                </a:solidFill>
              </a:rPr>
              <a:t>Mekaaninen metsäteollisuus 87 €/työtunti</a:t>
            </a:r>
          </a:p>
          <a:p>
            <a:pPr algn="ctr" eaLnBrk="1" fontAlgn="auto" hangingPunct="1">
              <a:spcBef>
                <a:spcPts val="0"/>
              </a:spcBef>
              <a:spcAft>
                <a:spcPts val="0"/>
              </a:spcAft>
            </a:pPr>
            <a:r>
              <a:rPr lang="fi-FI" sz="1000" u="sng" dirty="0">
                <a:solidFill>
                  <a:srgbClr val="0070C0"/>
                </a:solidFill>
              </a:rPr>
              <a:t>Toimialat keskimäärin 54 €/työtunti</a:t>
            </a:r>
          </a:p>
          <a:p>
            <a:pPr algn="ctr" eaLnBrk="1" fontAlgn="auto" hangingPunct="1">
              <a:spcBef>
                <a:spcPts val="0"/>
              </a:spcBef>
              <a:spcAft>
                <a:spcPts val="0"/>
              </a:spcAft>
            </a:pPr>
            <a:endParaRPr lang="fi-FI" sz="1400" u="sng" dirty="0">
              <a:solidFill>
                <a:srgbClr val="0070C0"/>
              </a:solidFill>
            </a:endParaRPr>
          </a:p>
          <a:p>
            <a:pPr algn="ctr" eaLnBrk="1" fontAlgn="auto" hangingPunct="1">
              <a:spcBef>
                <a:spcPts val="0"/>
              </a:spcBef>
              <a:spcAft>
                <a:spcPts val="0"/>
              </a:spcAft>
            </a:pPr>
            <a:endParaRPr lang="fi-FI" sz="1400" u="sng" dirty="0">
              <a:solidFill>
                <a:srgbClr val="0070C0"/>
              </a:solidFill>
            </a:endParaRPr>
          </a:p>
        </p:txBody>
      </p:sp>
      <p:pic>
        <p:nvPicPr>
          <p:cNvPr id="8" name="Picture 7">
            <a:extLst>
              <a:ext uri="{FF2B5EF4-FFF2-40B4-BE49-F238E27FC236}">
                <a16:creationId xmlns:a16="http://schemas.microsoft.com/office/drawing/2014/main" id="{37EAEE8C-AF22-91A5-4556-456F07FDF089}"/>
              </a:ext>
            </a:extLst>
          </p:cNvPr>
          <p:cNvPicPr>
            <a:picLocks noChangeAspect="1"/>
          </p:cNvPicPr>
          <p:nvPr/>
        </p:nvPicPr>
        <p:blipFill>
          <a:blip r:embed="rId5"/>
          <a:stretch>
            <a:fillRect/>
          </a:stretch>
        </p:blipFill>
        <p:spPr>
          <a:xfrm>
            <a:off x="3663" y="11802"/>
            <a:ext cx="2314926" cy="3273732"/>
          </a:xfrm>
          <a:prstGeom prst="rect">
            <a:avLst/>
          </a:prstGeom>
        </p:spPr>
      </p:pic>
    </p:spTree>
    <p:extLst>
      <p:ext uri="{BB962C8B-B14F-4D97-AF65-F5344CB8AC3E}">
        <p14:creationId xmlns:p14="http://schemas.microsoft.com/office/powerpoint/2010/main" val="22190908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599913" y="1140243"/>
            <a:ext cx="1946313" cy="1856436"/>
          </a:xfrm>
          <a:prstGeom prst="rect">
            <a:avLst/>
          </a:prstGeom>
        </p:spPr>
      </p:pic>
      <p:sp>
        <p:nvSpPr>
          <p:cNvPr id="2" name="Otsikko 1"/>
          <p:cNvSpPr>
            <a:spLocks noGrp="1"/>
          </p:cNvSpPr>
          <p:nvPr>
            <p:ph type="ctrTitle"/>
          </p:nvPr>
        </p:nvSpPr>
        <p:spPr>
          <a:xfrm>
            <a:off x="910232" y="8794"/>
            <a:ext cx="7798445" cy="465993"/>
          </a:xfrm>
        </p:spPr>
        <p:txBody>
          <a:bodyPr>
            <a:noAutofit/>
          </a:bodyPr>
          <a:lstStyle/>
          <a:p>
            <a:r>
              <a:rPr lang="fi-FI" sz="2700" b="1" cap="all" dirty="0" err="1">
                <a:solidFill>
                  <a:srgbClr val="0070C0"/>
                </a:solidFill>
                <a:effectLst>
                  <a:outerShdw blurRad="38100" dist="38100" dir="2700000" algn="tl">
                    <a:srgbClr val="000000">
                      <a:alpha val="43137"/>
                    </a:srgbClr>
                  </a:outerShdw>
                </a:effectLst>
              </a:rPr>
              <a:t>TEKNOLOGIATEOLLISUUs</a:t>
            </a:r>
            <a:r>
              <a:rPr lang="fi-FI" sz="2700" b="1" cap="all" dirty="0">
                <a:solidFill>
                  <a:srgbClr val="0070C0"/>
                </a:solidFill>
                <a:effectLst>
                  <a:outerShdw blurRad="38100" dist="38100" dir="2700000" algn="tl">
                    <a:srgbClr val="000000">
                      <a:alpha val="43137"/>
                    </a:srgbClr>
                  </a:outerShdw>
                </a:effectLst>
              </a:rPr>
              <a:t> satakunnassa</a:t>
            </a:r>
          </a:p>
        </p:txBody>
      </p:sp>
      <p:sp>
        <p:nvSpPr>
          <p:cNvPr id="10" name="Pyöristetty suorakulmio 9"/>
          <p:cNvSpPr/>
          <p:nvPr/>
        </p:nvSpPr>
        <p:spPr>
          <a:xfrm>
            <a:off x="3998287" y="4964114"/>
            <a:ext cx="1736954" cy="403779"/>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3200" dirty="0">
              <a:solidFill>
                <a:prstClr val="white">
                  <a:lumMod val="50000"/>
                </a:prstClr>
              </a:solidFill>
            </a:endParaRPr>
          </a:p>
        </p:txBody>
      </p:sp>
      <p:sp>
        <p:nvSpPr>
          <p:cNvPr id="5" name="Pyöristetty suorakulmio 4"/>
          <p:cNvSpPr/>
          <p:nvPr/>
        </p:nvSpPr>
        <p:spPr>
          <a:xfrm>
            <a:off x="5961500" y="4086553"/>
            <a:ext cx="2708552" cy="2047581"/>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endParaRPr lang="fi-FI" sz="1400" b="1" dirty="0">
              <a:solidFill>
                <a:srgbClr val="0070C0"/>
              </a:solidFill>
            </a:endParaRPr>
          </a:p>
          <a:p>
            <a:pPr algn="ctr" eaLnBrk="1" fontAlgn="auto" hangingPunct="1">
              <a:spcBef>
                <a:spcPts val="0"/>
              </a:spcBef>
              <a:spcAft>
                <a:spcPts val="0"/>
              </a:spcAft>
            </a:pPr>
            <a:r>
              <a:rPr lang="fi-FI" sz="1000" b="1" dirty="0">
                <a:solidFill>
                  <a:srgbClr val="0070C0"/>
                </a:solidFill>
              </a:rPr>
              <a:t>Teknologiateollisuus on tuottavaa, arvonlisäys/työtunti Satakunnassa v. 2023:</a:t>
            </a:r>
          </a:p>
          <a:p>
            <a:pPr algn="ctr" eaLnBrk="1" fontAlgn="auto" hangingPunct="1">
              <a:spcBef>
                <a:spcPts val="0"/>
              </a:spcBef>
              <a:spcAft>
                <a:spcPts val="0"/>
              </a:spcAft>
            </a:pPr>
            <a:endParaRPr lang="fi-FI" sz="1000" u="sng" dirty="0">
              <a:solidFill>
                <a:srgbClr val="0070C0"/>
              </a:solidFill>
            </a:endParaRPr>
          </a:p>
          <a:p>
            <a:pPr algn="ctr" eaLnBrk="1" fontAlgn="auto" hangingPunct="1">
              <a:spcBef>
                <a:spcPts val="0"/>
              </a:spcBef>
              <a:spcAft>
                <a:spcPts val="0"/>
              </a:spcAft>
            </a:pPr>
            <a:r>
              <a:rPr lang="fi-FI" sz="1000" u="sng" dirty="0">
                <a:solidFill>
                  <a:srgbClr val="0070C0"/>
                </a:solidFill>
              </a:rPr>
              <a:t>Metallien jalostus ja metallituotteiden valmistus 99 €/työtunti</a:t>
            </a:r>
          </a:p>
          <a:p>
            <a:pPr algn="ctr" eaLnBrk="1" fontAlgn="auto" hangingPunct="1">
              <a:spcBef>
                <a:spcPts val="0"/>
              </a:spcBef>
              <a:spcAft>
                <a:spcPts val="0"/>
              </a:spcAft>
            </a:pPr>
            <a:endParaRPr lang="fi-FI" sz="1000" u="sng" dirty="0">
              <a:solidFill>
                <a:srgbClr val="0070C0"/>
              </a:solidFill>
            </a:endParaRPr>
          </a:p>
          <a:p>
            <a:pPr algn="ctr" eaLnBrk="1" fontAlgn="auto" hangingPunct="1">
              <a:spcBef>
                <a:spcPts val="0"/>
              </a:spcBef>
              <a:spcAft>
                <a:spcPts val="0"/>
              </a:spcAft>
            </a:pPr>
            <a:r>
              <a:rPr lang="fi-FI" sz="1000" u="sng" dirty="0">
                <a:solidFill>
                  <a:srgbClr val="0070C0"/>
                </a:solidFill>
              </a:rPr>
              <a:t>Koneiden ja laitteiden valmistus 62 €/työtunti</a:t>
            </a:r>
          </a:p>
          <a:p>
            <a:pPr algn="ctr" eaLnBrk="1" fontAlgn="auto" hangingPunct="1">
              <a:spcBef>
                <a:spcPts val="0"/>
              </a:spcBef>
              <a:spcAft>
                <a:spcPts val="0"/>
              </a:spcAft>
            </a:pPr>
            <a:endParaRPr lang="fi-FI" sz="1000" u="sng" dirty="0">
              <a:solidFill>
                <a:srgbClr val="0070C0"/>
              </a:solidFill>
            </a:endParaRPr>
          </a:p>
          <a:p>
            <a:pPr algn="ctr" eaLnBrk="1" fontAlgn="auto" hangingPunct="1">
              <a:spcBef>
                <a:spcPts val="0"/>
              </a:spcBef>
              <a:spcAft>
                <a:spcPts val="0"/>
              </a:spcAft>
            </a:pPr>
            <a:r>
              <a:rPr lang="fi-FI" sz="1000" u="sng" dirty="0">
                <a:solidFill>
                  <a:srgbClr val="0070C0"/>
                </a:solidFill>
              </a:rPr>
              <a:t>Teknologiateollisuus keskimäärin 76 €/työtunti</a:t>
            </a:r>
          </a:p>
          <a:p>
            <a:pPr algn="ctr" eaLnBrk="1" fontAlgn="auto" hangingPunct="1">
              <a:spcBef>
                <a:spcPts val="0"/>
              </a:spcBef>
              <a:spcAft>
                <a:spcPts val="0"/>
              </a:spcAft>
            </a:pPr>
            <a:endParaRPr lang="fi-FI" sz="1000" u="sng" dirty="0">
              <a:solidFill>
                <a:srgbClr val="0070C0"/>
              </a:solidFill>
            </a:endParaRPr>
          </a:p>
          <a:p>
            <a:pPr algn="ctr" eaLnBrk="1" fontAlgn="auto" hangingPunct="1">
              <a:spcBef>
                <a:spcPts val="0"/>
              </a:spcBef>
              <a:spcAft>
                <a:spcPts val="0"/>
              </a:spcAft>
            </a:pPr>
            <a:r>
              <a:rPr lang="fi-FI" sz="1000" u="sng" dirty="0">
                <a:solidFill>
                  <a:srgbClr val="0070C0"/>
                </a:solidFill>
              </a:rPr>
              <a:t> Toimialat keskimäärin 54 €/työtunti</a:t>
            </a:r>
          </a:p>
          <a:p>
            <a:pPr algn="ctr" eaLnBrk="1" fontAlgn="auto" hangingPunct="1">
              <a:spcBef>
                <a:spcPts val="0"/>
              </a:spcBef>
              <a:spcAft>
                <a:spcPts val="0"/>
              </a:spcAft>
            </a:pPr>
            <a:endParaRPr lang="fi-FI" sz="1400" u="sng" dirty="0">
              <a:solidFill>
                <a:srgbClr val="0070C0"/>
              </a:solidFill>
            </a:endParaRPr>
          </a:p>
          <a:p>
            <a:pPr algn="ctr" eaLnBrk="1" fontAlgn="auto" hangingPunct="1">
              <a:spcBef>
                <a:spcPts val="0"/>
              </a:spcBef>
              <a:spcAft>
                <a:spcPts val="0"/>
              </a:spcAft>
            </a:pPr>
            <a:endParaRPr lang="fi-FI" sz="1400" u="sng" dirty="0">
              <a:solidFill>
                <a:srgbClr val="0070C0"/>
              </a:solidFill>
            </a:endParaRPr>
          </a:p>
        </p:txBody>
      </p:sp>
      <p:sp>
        <p:nvSpPr>
          <p:cNvPr id="58" name="Pyöristetty suorakulmio 9"/>
          <p:cNvSpPr/>
          <p:nvPr/>
        </p:nvSpPr>
        <p:spPr>
          <a:xfrm>
            <a:off x="3998287" y="5462619"/>
            <a:ext cx="1800112" cy="387318"/>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30" name="Pyöristetty suorakulmio 9"/>
          <p:cNvSpPr/>
          <p:nvPr/>
        </p:nvSpPr>
        <p:spPr>
          <a:xfrm>
            <a:off x="3979753" y="4470889"/>
            <a:ext cx="1750182" cy="410189"/>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31" name="Rectangle 30"/>
          <p:cNvSpPr/>
          <p:nvPr/>
        </p:nvSpPr>
        <p:spPr>
          <a:xfrm>
            <a:off x="4009610" y="4485045"/>
            <a:ext cx="1750800" cy="369332"/>
          </a:xfrm>
          <a:prstGeom prst="rect">
            <a:avLst/>
          </a:prstGeom>
        </p:spPr>
        <p:txBody>
          <a:bodyPr wrap="none">
            <a:spAutoFit/>
          </a:bodyPr>
          <a:lstStyle/>
          <a:p>
            <a:pPr eaLnBrk="1" fontAlgn="auto" hangingPunct="1">
              <a:spcBef>
                <a:spcPts val="0"/>
              </a:spcBef>
              <a:spcAft>
                <a:spcPts val="0"/>
              </a:spcAft>
            </a:pPr>
            <a:r>
              <a:rPr lang="fi-FI" b="1" dirty="0">
                <a:solidFill>
                  <a:prstClr val="black"/>
                </a:solidFill>
                <a:effectLst>
                  <a:outerShdw blurRad="38100" dist="38100" dir="2700000" algn="tl">
                    <a:srgbClr val="000000">
                      <a:alpha val="43137"/>
                    </a:srgbClr>
                  </a:outerShdw>
                </a:effectLst>
                <a:latin typeface="Calibri" panose="020F0502020204030204"/>
                <a:cs typeface="+mn-cs"/>
              </a:rPr>
              <a:t>730 milj. €; 65 %</a:t>
            </a: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fontAlgn="auto" hangingPunct="1">
              <a:spcBef>
                <a:spcPts val="0"/>
              </a:spcBef>
              <a:spcAft>
                <a:spcPts val="0"/>
              </a:spcAft>
            </a:pPr>
            <a:endParaRPr lang="en-US">
              <a:solidFill>
                <a:prstClr val="black"/>
              </a:solidFill>
              <a:latin typeface="Calibri" panose="020F0502020204030204"/>
              <a:cs typeface="+mn-cs"/>
            </a:endParaRPr>
          </a:p>
        </p:txBody>
      </p:sp>
      <p:sp>
        <p:nvSpPr>
          <p:cNvPr id="33"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fi-FI" dirty="0">
                <a:solidFill>
                  <a:prstClr val="black"/>
                </a:solidFill>
              </a:rPr>
              <a:t>21.5.2026</a:t>
            </a:r>
          </a:p>
        </p:txBody>
      </p:sp>
      <p:pic>
        <p:nvPicPr>
          <p:cNvPr id="40" name="Picture 39"/>
          <p:cNvPicPr>
            <a:picLocks noChangeAspect="1"/>
          </p:cNvPicPr>
          <p:nvPr/>
        </p:nvPicPr>
        <p:blipFill>
          <a:blip r:embed="rId4"/>
          <a:stretch>
            <a:fillRect/>
          </a:stretch>
        </p:blipFill>
        <p:spPr>
          <a:xfrm>
            <a:off x="166583" y="3790589"/>
            <a:ext cx="578432" cy="564550"/>
          </a:xfrm>
          <a:prstGeom prst="rect">
            <a:avLst/>
          </a:prstGeom>
        </p:spPr>
      </p:pic>
      <p:sp>
        <p:nvSpPr>
          <p:cNvPr id="41" name="Tekstiruutu 34"/>
          <p:cNvSpPr txBox="1"/>
          <p:nvPr/>
        </p:nvSpPr>
        <p:spPr>
          <a:xfrm>
            <a:off x="90118" y="3111956"/>
            <a:ext cx="4909870" cy="646331"/>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b="1" dirty="0">
                <a:solidFill>
                  <a:srgbClr val="0070C0"/>
                </a:solidFill>
                <a:effectLst>
                  <a:outerShdw blurRad="38100" dist="38100" dir="2700000" algn="tl">
                    <a:srgbClr val="000000">
                      <a:alpha val="43137"/>
                    </a:srgbClr>
                  </a:outerShdw>
                </a:effectLst>
                <a:latin typeface="Calibri" panose="020F0502020204030204"/>
                <a:cs typeface="+mn-cs"/>
              </a:rPr>
              <a:t>Teollisuuden arvonlisäys, yht. 1,92 mrd. €, v. 2023</a:t>
            </a:r>
          </a:p>
        </p:txBody>
      </p:sp>
      <p:sp>
        <p:nvSpPr>
          <p:cNvPr id="51" name="Tekstiruutu 34"/>
          <p:cNvSpPr txBox="1"/>
          <p:nvPr/>
        </p:nvSpPr>
        <p:spPr>
          <a:xfrm>
            <a:off x="787056" y="3794166"/>
            <a:ext cx="3903636" cy="584775"/>
          </a:xfrm>
          <a:prstGeom prst="rect">
            <a:avLst/>
          </a:prstGeom>
          <a:solidFill>
            <a:schemeClr val="bg1"/>
          </a:solidFill>
        </p:spPr>
        <p:txBody>
          <a:bodyPr wrap="square" rtlCol="0">
            <a:spAutoFit/>
          </a:bodyPr>
          <a:lstStyle/>
          <a:p>
            <a:pPr eaLnBrk="1" fontAlgn="auto" hangingPunct="1">
              <a:spcBef>
                <a:spcPts val="0"/>
              </a:spcBef>
              <a:spcAft>
                <a:spcPts val="0"/>
              </a:spcAft>
            </a:pP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Teknologiateollisuus</a:t>
            </a:r>
            <a:r>
              <a:rPr lang="fi-FI" dirty="0">
                <a:solidFill>
                  <a:prstClr val="white">
                    <a:lumMod val="50000"/>
                  </a:prstClr>
                </a:solidFill>
                <a:latin typeface="Calibri" panose="020F0502020204030204"/>
                <a:cs typeface="+mn-cs"/>
              </a:rPr>
              <a:t> </a:t>
            </a:r>
            <a:r>
              <a:rPr lang="fi-FI" b="1" dirty="0">
                <a:solidFill>
                  <a:srgbClr val="0070C0"/>
                </a:solidFill>
                <a:effectLst>
                  <a:outerShdw blurRad="38100" dist="38100" dir="2700000" algn="tl">
                    <a:srgbClr val="000000">
                      <a:alpha val="43137"/>
                    </a:srgbClr>
                  </a:outerShdw>
                </a:effectLst>
                <a:latin typeface="Calibri" panose="020F0502020204030204"/>
                <a:cs typeface="+mn-cs"/>
              </a:rPr>
              <a:t>58 % (1,12 mrd. €) </a:t>
            </a:r>
            <a:r>
              <a:rPr lang="fi-FI" sz="1400" b="1" dirty="0">
                <a:solidFill>
                  <a:srgbClr val="0070C0"/>
                </a:solidFill>
                <a:latin typeface="Calibri" panose="020F0502020204030204"/>
                <a:cs typeface="+mn-cs"/>
              </a:rPr>
              <a:t>osuus koko maasta 5,5 %, kun väestö-osuus 3,8 % </a:t>
            </a:r>
          </a:p>
        </p:txBody>
      </p:sp>
      <p:sp>
        <p:nvSpPr>
          <p:cNvPr id="52" name="Pyöristetty suorakulmio 9"/>
          <p:cNvSpPr/>
          <p:nvPr/>
        </p:nvSpPr>
        <p:spPr>
          <a:xfrm>
            <a:off x="4002588" y="5941654"/>
            <a:ext cx="1808754" cy="356848"/>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1" fontAlgn="auto" hangingPunct="1">
              <a:spcBef>
                <a:spcPts val="0"/>
              </a:spcBef>
              <a:spcAft>
                <a:spcPts val="0"/>
              </a:spcAft>
            </a:pPr>
            <a:endParaRPr lang="fi-FI" sz="1200" dirty="0">
              <a:solidFill>
                <a:prstClr val="white">
                  <a:lumMod val="50000"/>
                </a:prstClr>
              </a:solidFill>
            </a:endParaRPr>
          </a:p>
        </p:txBody>
      </p:sp>
      <p:sp>
        <p:nvSpPr>
          <p:cNvPr id="53" name="Rectangle 52"/>
          <p:cNvSpPr/>
          <p:nvPr/>
        </p:nvSpPr>
        <p:spPr>
          <a:xfrm>
            <a:off x="4148584" y="5914773"/>
            <a:ext cx="1399742" cy="369332"/>
          </a:xfrm>
          <a:prstGeom prst="rect">
            <a:avLst/>
          </a:prstGeom>
        </p:spPr>
        <p:txBody>
          <a:bodyPr wrap="none">
            <a:spAutoFit/>
          </a:bodyPr>
          <a:lstStyle/>
          <a:p>
            <a:pPr eaLnBrk="1" fontAlgn="auto" hangingPunct="1">
              <a:spcBef>
                <a:spcPts val="0"/>
              </a:spcBef>
              <a:spcAft>
                <a:spcPts val="0"/>
              </a:spcAft>
            </a:pPr>
            <a:r>
              <a:rPr lang="fi-FI" b="1" dirty="0">
                <a:solidFill>
                  <a:prstClr val="black"/>
                </a:solidFill>
                <a:effectLst>
                  <a:outerShdw blurRad="38100" dist="38100" dir="2700000" algn="tl">
                    <a:srgbClr val="000000">
                      <a:alpha val="43137"/>
                    </a:srgbClr>
                  </a:outerShdw>
                </a:effectLst>
                <a:latin typeface="Calibri" panose="020F0502020204030204"/>
                <a:cs typeface="+mn-cs"/>
              </a:rPr>
              <a:t>8 milj. €; 1 %</a:t>
            </a:r>
          </a:p>
        </p:txBody>
      </p:sp>
      <p:sp>
        <p:nvSpPr>
          <p:cNvPr id="55" name="Tekstiruutu 34"/>
          <p:cNvSpPr txBox="1"/>
          <p:nvPr/>
        </p:nvSpPr>
        <p:spPr>
          <a:xfrm>
            <a:off x="7329" y="4225043"/>
            <a:ext cx="3951403" cy="646331"/>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Metallien jalostus ja </a:t>
            </a:r>
            <a:r>
              <a:rPr lang="fi-FI" b="1" dirty="0" err="1">
                <a:solidFill>
                  <a:prstClr val="white">
                    <a:lumMod val="50000"/>
                  </a:prstClr>
                </a:solidFill>
                <a:effectLst>
                  <a:outerShdw blurRad="38100" dist="38100" dir="2700000" algn="tl">
                    <a:srgbClr val="000000">
                      <a:alpha val="43137"/>
                    </a:srgbClr>
                  </a:outerShdw>
                </a:effectLst>
                <a:latin typeface="Calibri" panose="020F0502020204030204"/>
                <a:cs typeface="+mn-cs"/>
              </a:rPr>
              <a:t>metallituott</a:t>
            </a: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 </a:t>
            </a:r>
            <a:r>
              <a:rPr lang="fi-FI" b="1" dirty="0" err="1">
                <a:solidFill>
                  <a:prstClr val="white">
                    <a:lumMod val="50000"/>
                  </a:prstClr>
                </a:solidFill>
                <a:effectLst>
                  <a:outerShdw blurRad="38100" dist="38100" dir="2700000" algn="tl">
                    <a:srgbClr val="000000">
                      <a:alpha val="43137"/>
                    </a:srgbClr>
                  </a:outerShdw>
                </a:effectLst>
                <a:latin typeface="Calibri" panose="020F0502020204030204"/>
                <a:cs typeface="+mn-cs"/>
              </a:rPr>
              <a:t>valm</a:t>
            </a: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a:t>
            </a:r>
            <a:endParaRPr lang="fi-FI" b="1" dirty="0">
              <a:solidFill>
                <a:srgbClr val="0070C0"/>
              </a:solidFill>
              <a:effectLst>
                <a:outerShdw blurRad="38100" dist="38100" dir="2700000" algn="tl">
                  <a:srgbClr val="000000">
                    <a:alpha val="43137"/>
                  </a:srgbClr>
                </a:outerShdw>
              </a:effectLst>
              <a:latin typeface="Calibri" panose="020F0502020204030204"/>
              <a:cs typeface="+mn-cs"/>
            </a:endParaRPr>
          </a:p>
        </p:txBody>
      </p:sp>
      <p:sp>
        <p:nvSpPr>
          <p:cNvPr id="56" name="Tekstiruutu 34"/>
          <p:cNvSpPr txBox="1"/>
          <p:nvPr/>
        </p:nvSpPr>
        <p:spPr>
          <a:xfrm>
            <a:off x="7329" y="5160381"/>
            <a:ext cx="3266600" cy="923330"/>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Sähkö- ja elektroniikkateollisuus</a:t>
            </a:r>
          </a:p>
          <a:p>
            <a:pPr eaLnBrk="1" fontAlgn="auto" hangingPunct="1">
              <a:spcBef>
                <a:spcPts val="0"/>
              </a:spcBef>
              <a:spcAft>
                <a:spcPts val="0"/>
              </a:spcAft>
            </a:pPr>
            <a:endParaRPr lang="fi-FI" b="1" dirty="0">
              <a:solidFill>
                <a:srgbClr val="0070C0"/>
              </a:solidFill>
              <a:effectLst>
                <a:outerShdw blurRad="38100" dist="38100" dir="2700000" algn="tl">
                  <a:srgbClr val="000000">
                    <a:alpha val="43137"/>
                  </a:srgbClr>
                </a:outerShdw>
              </a:effectLst>
              <a:latin typeface="Calibri" panose="020F0502020204030204"/>
              <a:cs typeface="+mn-cs"/>
            </a:endParaRPr>
          </a:p>
        </p:txBody>
      </p:sp>
      <p:sp>
        <p:nvSpPr>
          <p:cNvPr id="59" name="Tekstiruutu 34"/>
          <p:cNvSpPr txBox="1"/>
          <p:nvPr/>
        </p:nvSpPr>
        <p:spPr>
          <a:xfrm>
            <a:off x="12482" y="4687040"/>
            <a:ext cx="3237119" cy="923330"/>
          </a:xfrm>
          <a:prstGeom prst="rect">
            <a:avLst/>
          </a:prstGeom>
          <a:noFill/>
        </p:spPr>
        <p:txBody>
          <a:bodyPr wrap="squar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Koneiden ja laitteiden valmistus</a:t>
            </a:r>
          </a:p>
          <a:p>
            <a:pPr eaLnBrk="1" fontAlgn="auto" hangingPunct="1">
              <a:spcBef>
                <a:spcPts val="0"/>
              </a:spcBef>
              <a:spcAft>
                <a:spcPts val="0"/>
              </a:spcAft>
            </a:pPr>
            <a:endParaRPr lang="fi-FI" dirty="0">
              <a:solidFill>
                <a:prstClr val="white">
                  <a:lumMod val="50000"/>
                </a:prstClr>
              </a:solidFill>
              <a:latin typeface="Calibri" panose="020F0502020204030204"/>
              <a:cs typeface="+mn-cs"/>
            </a:endParaRPr>
          </a:p>
        </p:txBody>
      </p:sp>
      <p:sp>
        <p:nvSpPr>
          <p:cNvPr id="60" name="Tekstiruutu 34"/>
          <p:cNvSpPr txBox="1"/>
          <p:nvPr/>
        </p:nvSpPr>
        <p:spPr>
          <a:xfrm>
            <a:off x="34896" y="5633721"/>
            <a:ext cx="2566152" cy="646331"/>
          </a:xfrm>
          <a:prstGeom prst="rect">
            <a:avLst/>
          </a:prstGeom>
          <a:noFill/>
        </p:spPr>
        <p:txBody>
          <a:bodyPr wrap="non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a:p>
            <a:pPr eaLnBrk="1" fontAlgn="auto" hangingPunct="1">
              <a:spcBef>
                <a:spcPts val="0"/>
              </a:spcBef>
              <a:spcAft>
                <a:spcPts val="0"/>
              </a:spcAft>
            </a:pP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Kulkuneuvojen</a:t>
            </a:r>
            <a:r>
              <a:rPr lang="fi-FI" b="1" dirty="0">
                <a:solidFill>
                  <a:srgbClr val="0070C0"/>
                </a:solidFill>
                <a:effectLst>
                  <a:outerShdw blurRad="38100" dist="38100" dir="2700000" algn="tl">
                    <a:srgbClr val="000000">
                      <a:alpha val="43137"/>
                    </a:srgbClr>
                  </a:outerShdw>
                </a:effectLst>
                <a:latin typeface="Calibri" panose="020F0502020204030204"/>
                <a:cs typeface="+mn-cs"/>
              </a:rPr>
              <a:t> </a:t>
            </a:r>
            <a:r>
              <a:rPr lang="fi-FI" b="1" dirty="0">
                <a:solidFill>
                  <a:prstClr val="white">
                    <a:lumMod val="50000"/>
                  </a:prstClr>
                </a:solidFill>
                <a:effectLst>
                  <a:outerShdw blurRad="38100" dist="38100" dir="2700000" algn="tl">
                    <a:srgbClr val="000000">
                      <a:alpha val="43137"/>
                    </a:srgbClr>
                  </a:outerShdw>
                </a:effectLst>
                <a:latin typeface="Calibri" panose="020F0502020204030204"/>
                <a:cs typeface="+mn-cs"/>
              </a:rPr>
              <a:t>valmistus</a:t>
            </a:r>
          </a:p>
        </p:txBody>
      </p:sp>
      <p:sp>
        <p:nvSpPr>
          <p:cNvPr id="50" name="Rectangle 49"/>
          <p:cNvSpPr/>
          <p:nvPr/>
        </p:nvSpPr>
        <p:spPr>
          <a:xfrm>
            <a:off x="4148584" y="5470480"/>
            <a:ext cx="1516762" cy="369332"/>
          </a:xfrm>
          <a:prstGeom prst="rect">
            <a:avLst/>
          </a:prstGeom>
        </p:spPr>
        <p:txBody>
          <a:bodyPr wrap="none">
            <a:spAutoFit/>
          </a:bodyPr>
          <a:lstStyle/>
          <a:p>
            <a:pPr eaLnBrk="1" fontAlgn="auto" hangingPunct="1">
              <a:spcBef>
                <a:spcPts val="0"/>
              </a:spcBef>
              <a:spcAft>
                <a:spcPts val="0"/>
              </a:spcAft>
            </a:pPr>
            <a:r>
              <a:rPr lang="fi-FI" b="1" dirty="0">
                <a:solidFill>
                  <a:prstClr val="black"/>
                </a:solidFill>
                <a:effectLst>
                  <a:outerShdw blurRad="38100" dist="38100" dir="2700000" algn="tl">
                    <a:srgbClr val="000000">
                      <a:alpha val="43137"/>
                    </a:srgbClr>
                  </a:outerShdw>
                </a:effectLst>
                <a:latin typeface="Calibri" panose="020F0502020204030204"/>
                <a:cs typeface="+mn-cs"/>
              </a:rPr>
              <a:t>58 milj. €; 5 %</a:t>
            </a:r>
          </a:p>
        </p:txBody>
      </p:sp>
      <p:sp>
        <p:nvSpPr>
          <p:cNvPr id="61" name="Rectangle 60"/>
          <p:cNvSpPr/>
          <p:nvPr/>
        </p:nvSpPr>
        <p:spPr>
          <a:xfrm>
            <a:off x="4017159" y="4952532"/>
            <a:ext cx="1803699" cy="369332"/>
          </a:xfrm>
          <a:prstGeom prst="rect">
            <a:avLst/>
          </a:prstGeom>
        </p:spPr>
        <p:txBody>
          <a:bodyPr wrap="none">
            <a:spAutoFit/>
          </a:bodyPr>
          <a:lstStyle/>
          <a:p>
            <a:pPr eaLnBrk="1" fontAlgn="auto" hangingPunct="1">
              <a:spcBef>
                <a:spcPts val="0"/>
              </a:spcBef>
              <a:spcAft>
                <a:spcPts val="0"/>
              </a:spcAft>
            </a:pPr>
            <a:r>
              <a:rPr lang="fi-FI" b="1" dirty="0">
                <a:solidFill>
                  <a:prstClr val="black"/>
                </a:solidFill>
                <a:effectLst>
                  <a:outerShdw blurRad="38100" dist="38100" dir="2700000" algn="tl">
                    <a:srgbClr val="000000">
                      <a:alpha val="43137"/>
                    </a:srgbClr>
                  </a:outerShdw>
                </a:effectLst>
                <a:latin typeface="Calibri" panose="020F0502020204030204"/>
                <a:cs typeface="+mn-cs"/>
              </a:rPr>
              <a:t>324 milj. €; 29 % </a:t>
            </a:r>
          </a:p>
        </p:txBody>
      </p:sp>
      <p:sp>
        <p:nvSpPr>
          <p:cNvPr id="54" name="Tekstiruutu 34"/>
          <p:cNvSpPr txBox="1"/>
          <p:nvPr/>
        </p:nvSpPr>
        <p:spPr>
          <a:xfrm>
            <a:off x="4553446" y="4045114"/>
            <a:ext cx="1442731" cy="369332"/>
          </a:xfrm>
          <a:prstGeom prst="rect">
            <a:avLst/>
          </a:prstGeom>
          <a:solidFill>
            <a:schemeClr val="bg1"/>
          </a:solidFill>
        </p:spPr>
        <p:txBody>
          <a:bodyPr wrap="square" rtlCol="0">
            <a:spAutoFit/>
          </a:bodyPr>
          <a:lstStyle/>
          <a:p>
            <a:pPr eaLnBrk="1" fontAlgn="auto" hangingPunct="1">
              <a:spcBef>
                <a:spcPts val="0"/>
              </a:spcBef>
              <a:spcAft>
                <a:spcPts val="0"/>
              </a:spcAft>
            </a:pPr>
            <a:endParaRPr lang="fi-FI" dirty="0">
              <a:solidFill>
                <a:prstClr val="black"/>
              </a:solidFill>
              <a:latin typeface="Calibri" panose="020F0502020204030204"/>
              <a:cs typeface="+mn-cs"/>
            </a:endParaRPr>
          </a:p>
        </p:txBody>
      </p:sp>
      <p:sp>
        <p:nvSpPr>
          <p:cNvPr id="18" name="Ylös kääntyvä nuoli 17"/>
          <p:cNvSpPr/>
          <p:nvPr/>
        </p:nvSpPr>
        <p:spPr>
          <a:xfrm flipV="1">
            <a:off x="4534599" y="3995388"/>
            <a:ext cx="443943" cy="384674"/>
          </a:xfrm>
          <a:prstGeom prst="bentUpArrow">
            <a:avLst>
              <a:gd name="adj1" fmla="val 25000"/>
              <a:gd name="adj2" fmla="val 204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fi-FI">
              <a:solidFill>
                <a:prstClr val="white"/>
              </a:solidFill>
            </a:endParaRPr>
          </a:p>
        </p:txBody>
      </p:sp>
      <p:pic>
        <p:nvPicPr>
          <p:cNvPr id="63" name="Picture 62"/>
          <p:cNvPicPr>
            <a:picLocks noChangeAspect="1"/>
          </p:cNvPicPr>
          <p:nvPr/>
        </p:nvPicPr>
        <p:blipFill>
          <a:blip r:embed="rId5"/>
          <a:stretch>
            <a:fillRect/>
          </a:stretch>
        </p:blipFill>
        <p:spPr>
          <a:xfrm>
            <a:off x="7885655" y="12579"/>
            <a:ext cx="1148281" cy="1056083"/>
          </a:xfrm>
          <a:prstGeom prst="rect">
            <a:avLst/>
          </a:prstGeom>
        </p:spPr>
      </p:pic>
      <p:sp>
        <p:nvSpPr>
          <p:cNvPr id="42" name="Tekstiruutu 41"/>
          <p:cNvSpPr txBox="1"/>
          <p:nvPr/>
        </p:nvSpPr>
        <p:spPr>
          <a:xfrm>
            <a:off x="4956934" y="528204"/>
            <a:ext cx="3969281" cy="2492990"/>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eaLnBrk="1" fontAlgn="auto" hangingPunct="1">
              <a:spcBef>
                <a:spcPts val="0"/>
              </a:spcBef>
              <a:spcAft>
                <a:spcPts val="0"/>
              </a:spcAft>
            </a:pPr>
            <a:r>
              <a:rPr lang="fi-FI" b="1" dirty="0">
                <a:solidFill>
                  <a:prstClr val="black"/>
                </a:solidFill>
                <a:latin typeface="Calibri" panose="020F0502020204030204"/>
                <a:cs typeface="+mn-cs"/>
              </a:rPr>
              <a:t>Teknologiateollisuus tuotti Satakunnassa </a:t>
            </a:r>
            <a:r>
              <a:rPr lang="fi-FI" b="1" dirty="0">
                <a:solidFill>
                  <a:srgbClr val="0070C0"/>
                </a:solidFill>
                <a:effectLst>
                  <a:outerShdw blurRad="38100" dist="38100" dir="2700000" algn="tl">
                    <a:srgbClr val="000000">
                      <a:alpha val="43137"/>
                    </a:srgbClr>
                  </a:outerShdw>
                </a:effectLst>
                <a:latin typeface="Calibri" panose="020F0502020204030204"/>
                <a:cs typeface="+mn-cs"/>
              </a:rPr>
              <a:t>liikevaihtoa</a:t>
            </a:r>
            <a:r>
              <a:rPr lang="fi-FI" b="1" dirty="0">
                <a:solidFill>
                  <a:prstClr val="black"/>
                </a:solidFill>
                <a:latin typeface="Calibri" panose="020F0502020204030204"/>
                <a:cs typeface="+mn-cs"/>
              </a:rPr>
              <a:t> v. 2025</a:t>
            </a:r>
          </a:p>
          <a:p>
            <a:pPr eaLnBrk="1" fontAlgn="auto" hangingPunct="1">
              <a:spcBef>
                <a:spcPts val="0"/>
              </a:spcBef>
              <a:spcAft>
                <a:spcPts val="0"/>
              </a:spcAft>
            </a:pPr>
            <a:r>
              <a:rPr lang="fi-FI" sz="32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4,4 miljardia € </a:t>
            </a:r>
            <a:r>
              <a:rPr lang="fi-FI" b="1" dirty="0">
                <a:solidFill>
                  <a:prstClr val="black"/>
                </a:solidFill>
                <a:effectLst>
                  <a:outerShdw blurRad="38100" dist="38100" dir="2700000" algn="tl">
                    <a:srgbClr val="000000">
                      <a:alpha val="43137"/>
                    </a:srgbClr>
                  </a:outerShdw>
                </a:effectLst>
                <a:latin typeface="Calibri" panose="020F0502020204030204"/>
                <a:cs typeface="+mn-cs"/>
              </a:rPr>
              <a:t>ja </a:t>
            </a:r>
          </a:p>
          <a:p>
            <a:pPr eaLnBrk="1" fontAlgn="auto" hangingPunct="1">
              <a:spcBef>
                <a:spcPts val="0"/>
              </a:spcBef>
              <a:spcAft>
                <a:spcPts val="0"/>
              </a:spcAft>
            </a:pPr>
            <a:r>
              <a:rPr lang="fi-FI" b="1" dirty="0">
                <a:solidFill>
                  <a:srgbClr val="0070C0"/>
                </a:solidFill>
                <a:effectLst>
                  <a:outerShdw blurRad="38100" dist="38100" dir="2700000" algn="tl">
                    <a:srgbClr val="000000">
                      <a:alpha val="43137"/>
                    </a:srgbClr>
                  </a:outerShdw>
                </a:effectLst>
                <a:latin typeface="Calibri" panose="020F0502020204030204"/>
                <a:cs typeface="+mn-cs"/>
              </a:rPr>
              <a:t>vientiä</a:t>
            </a:r>
          </a:p>
          <a:p>
            <a:pPr eaLnBrk="1" fontAlgn="auto" hangingPunct="1">
              <a:spcBef>
                <a:spcPts val="0"/>
              </a:spcBef>
              <a:spcAft>
                <a:spcPts val="0"/>
              </a:spcAft>
            </a:pPr>
            <a:r>
              <a:rPr lang="fi-FI" sz="32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3,1 miljardia € </a:t>
            </a:r>
          </a:p>
          <a:p>
            <a:pPr eaLnBrk="1" fontAlgn="auto" hangingPunct="1">
              <a:spcBef>
                <a:spcPts val="0"/>
              </a:spcBef>
              <a:spcAft>
                <a:spcPts val="0"/>
              </a:spcAft>
            </a:pPr>
            <a:r>
              <a:rPr lang="fi-FI" b="1" dirty="0">
                <a:solidFill>
                  <a:prstClr val="black"/>
                </a:solidFill>
                <a:effectLst>
                  <a:outerShdw blurRad="38100" dist="38100" dir="2700000" algn="tl">
                    <a:srgbClr val="000000">
                      <a:alpha val="43137"/>
                    </a:srgbClr>
                  </a:outerShdw>
                </a:effectLst>
                <a:latin typeface="Calibri" panose="020F0502020204030204"/>
                <a:cs typeface="+mn-cs"/>
              </a:rPr>
              <a:t>(osuus 64 % teollisuuden viennistä)</a:t>
            </a:r>
          </a:p>
          <a:p>
            <a:pPr eaLnBrk="1" fontAlgn="auto" hangingPunct="1">
              <a:spcBef>
                <a:spcPts val="0"/>
              </a:spcBef>
              <a:spcAft>
                <a:spcPts val="0"/>
              </a:spcAft>
            </a:pPr>
            <a:endParaRPr lang="fi-FI" sz="2000" dirty="0">
              <a:solidFill>
                <a:prstClr val="black"/>
              </a:solidFill>
              <a:latin typeface="Calibri" panose="020F0502020204030204"/>
              <a:cs typeface="+mn-cs"/>
            </a:endParaRPr>
          </a:p>
        </p:txBody>
      </p:sp>
      <p:sp>
        <p:nvSpPr>
          <p:cNvPr id="23" name="Rectangle 22"/>
          <p:cNvSpPr/>
          <p:nvPr/>
        </p:nvSpPr>
        <p:spPr>
          <a:xfrm>
            <a:off x="4870296" y="2800379"/>
            <a:ext cx="4572000" cy="1077218"/>
          </a:xfrm>
          <a:prstGeom prst="rect">
            <a:avLst/>
          </a:prstGeom>
        </p:spPr>
        <p:txBody>
          <a:bodyPr>
            <a:spAutoFit/>
          </a:bodyPr>
          <a:lstStyle/>
          <a:p>
            <a:pPr eaLnBrk="1" fontAlgn="auto" hangingPunct="1">
              <a:spcBef>
                <a:spcPts val="0"/>
              </a:spcBef>
              <a:spcAft>
                <a:spcPts val="0"/>
              </a:spcAft>
            </a:pPr>
            <a:r>
              <a:rPr lang="fi-FI" b="1" dirty="0">
                <a:solidFill>
                  <a:prstClr val="black"/>
                </a:solidFill>
                <a:latin typeface="Calibri" panose="020F0502020204030204"/>
                <a:cs typeface="+mn-cs"/>
              </a:rPr>
              <a:t>Teknologiateollisuus tarjosi Satakunnassa </a:t>
            </a:r>
            <a:r>
              <a:rPr lang="fi-FI" sz="3200" b="1" dirty="0">
                <a:solidFill>
                  <a:srgbClr val="FF5050"/>
                </a:solidFill>
                <a:effectLst>
                  <a:outerShdw blurRad="38100" dist="38100" dir="2700000" algn="tl">
                    <a:srgbClr val="000000">
                      <a:alpha val="43137"/>
                    </a:srgbClr>
                  </a:outerShdw>
                </a:effectLst>
                <a:latin typeface="Calibri" panose="020F0502020204030204"/>
                <a:cs typeface="+mn-cs"/>
              </a:rPr>
              <a:t>8551</a:t>
            </a:r>
            <a:r>
              <a:rPr lang="fi-FI" sz="3200" b="1" dirty="0">
                <a:solidFill>
                  <a:prstClr val="black"/>
                </a:solidFill>
                <a:latin typeface="Calibri" panose="020F0502020204030204"/>
                <a:cs typeface="+mn-cs"/>
              </a:rPr>
              <a:t> </a:t>
            </a:r>
            <a:r>
              <a:rPr lang="fi-FI" sz="3200" b="1" dirty="0">
                <a:solidFill>
                  <a:srgbClr val="FF5050"/>
                </a:solidFill>
                <a:effectLst>
                  <a:outerShdw blurRad="38100" dist="38100" dir="2700000" algn="tl">
                    <a:srgbClr val="000000">
                      <a:alpha val="43137"/>
                    </a:srgbClr>
                  </a:outerShdw>
                </a:effectLst>
                <a:latin typeface="Calibri" panose="020F0502020204030204"/>
                <a:cs typeface="+mn-cs"/>
              </a:rPr>
              <a:t>työpaikkaa </a:t>
            </a:r>
            <a:r>
              <a:rPr lang="fi-FI" b="1" dirty="0">
                <a:solidFill>
                  <a:prstClr val="black"/>
                </a:solidFill>
                <a:latin typeface="Calibri" panose="020F0502020204030204"/>
                <a:cs typeface="+mn-cs"/>
              </a:rPr>
              <a:t>v. 2025</a:t>
            </a:r>
          </a:p>
          <a:p>
            <a:pPr eaLnBrk="1" fontAlgn="auto" hangingPunct="1">
              <a:spcBef>
                <a:spcPts val="0"/>
              </a:spcBef>
              <a:spcAft>
                <a:spcPts val="0"/>
              </a:spcAft>
            </a:pPr>
            <a:r>
              <a:rPr lang="fi-FI" sz="1400" b="1" dirty="0">
                <a:solidFill>
                  <a:prstClr val="black"/>
                </a:solidFill>
                <a:latin typeface="Calibri" panose="020F0502020204030204"/>
                <a:cs typeface="+mn-cs"/>
              </a:rPr>
              <a:t>(osuus 52 % teollisuudesta ja 12 % kaikista työpaikoista)</a:t>
            </a:r>
            <a:endParaRPr lang="fi-FI" sz="1400" dirty="0">
              <a:solidFill>
                <a:prstClr val="white">
                  <a:lumMod val="50000"/>
                </a:prstClr>
              </a:solidFill>
              <a:latin typeface="Calibri" panose="020F0502020204030204"/>
              <a:cs typeface="+mn-cs"/>
            </a:endParaRPr>
          </a:p>
        </p:txBody>
      </p:sp>
      <p:sp>
        <p:nvSpPr>
          <p:cNvPr id="32" name="Tekstiruutu 8"/>
          <p:cNvSpPr txBox="1"/>
          <p:nvPr/>
        </p:nvSpPr>
        <p:spPr>
          <a:xfrm>
            <a:off x="8811776" y="3907542"/>
            <a:ext cx="307777" cy="1902614"/>
          </a:xfrm>
          <a:prstGeom prst="rect">
            <a:avLst/>
          </a:prstGeom>
          <a:noFill/>
        </p:spPr>
        <p:txBody>
          <a:bodyPr vert="vert270" wrap="square" rtlCol="0">
            <a:spAutoFit/>
          </a:bodyPr>
          <a:lstStyle/>
          <a:p>
            <a:r>
              <a:rPr lang="fi-FI" sz="800" dirty="0"/>
              <a:t>Tilastokeskus ja Satakuntaliitto 2025</a:t>
            </a:r>
          </a:p>
        </p:txBody>
      </p:sp>
      <p:pic>
        <p:nvPicPr>
          <p:cNvPr id="4" name="Kuva 3" descr="Kuva, joka sisältää kohteen teksti, merkki, clipart-kuva&#10;&#10;Kuvaus luotu automaattisesti">
            <a:extLst>
              <a:ext uri="{FF2B5EF4-FFF2-40B4-BE49-F238E27FC236}">
                <a16:creationId xmlns:a16="http://schemas.microsoft.com/office/drawing/2014/main" id="{D81E6542-F696-D52F-96C8-B09D7BD563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28324" y="6298502"/>
            <a:ext cx="1856812" cy="480765"/>
          </a:xfrm>
          <a:prstGeom prst="rect">
            <a:avLst/>
          </a:prstGeom>
        </p:spPr>
      </p:pic>
      <p:pic>
        <p:nvPicPr>
          <p:cNvPr id="6" name="Picture 5">
            <a:extLst>
              <a:ext uri="{FF2B5EF4-FFF2-40B4-BE49-F238E27FC236}">
                <a16:creationId xmlns:a16="http://schemas.microsoft.com/office/drawing/2014/main" id="{67069C2C-B5DB-9B4A-ECD9-021D50AB2DDB}"/>
              </a:ext>
            </a:extLst>
          </p:cNvPr>
          <p:cNvPicPr>
            <a:picLocks noChangeAspect="1"/>
          </p:cNvPicPr>
          <p:nvPr/>
        </p:nvPicPr>
        <p:blipFill>
          <a:blip r:embed="rId7"/>
          <a:stretch>
            <a:fillRect/>
          </a:stretch>
        </p:blipFill>
        <p:spPr>
          <a:xfrm>
            <a:off x="0" y="414442"/>
            <a:ext cx="4857990" cy="2938149"/>
          </a:xfrm>
          <a:prstGeom prst="rect">
            <a:avLst/>
          </a:prstGeom>
        </p:spPr>
      </p:pic>
    </p:spTree>
    <p:extLst>
      <p:ext uri="{BB962C8B-B14F-4D97-AF65-F5344CB8AC3E}">
        <p14:creationId xmlns:p14="http://schemas.microsoft.com/office/powerpoint/2010/main" val="28869173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29DE85-1864-47C4-AF1C-5B1C92BF8792}"/>
              </a:ext>
            </a:extLst>
          </p:cNvPr>
          <p:cNvSpPr>
            <a:spLocks noGrp="1"/>
          </p:cNvSpPr>
          <p:nvPr>
            <p:ph type="title"/>
          </p:nvPr>
        </p:nvSpPr>
        <p:spPr>
          <a:xfrm>
            <a:off x="1115616" y="-75651"/>
            <a:ext cx="6429375" cy="622116"/>
          </a:xfrm>
        </p:spPr>
        <p:txBody>
          <a:bodyPr>
            <a:normAutofit/>
          </a:bodyPr>
          <a:lstStyle/>
          <a:p>
            <a:r>
              <a:rPr lang="fi-FI" sz="2700" b="1" cap="all" dirty="0">
                <a:solidFill>
                  <a:srgbClr val="0070C0"/>
                </a:solidFill>
                <a:effectLst>
                  <a:outerShdw blurRad="38100" dist="38100" dir="2700000" algn="tl">
                    <a:srgbClr val="000000">
                      <a:alpha val="43137"/>
                    </a:srgbClr>
                  </a:outerShdw>
                </a:effectLst>
              </a:rPr>
              <a:t>Satakunnan teollinen rakenne</a:t>
            </a:r>
          </a:p>
        </p:txBody>
      </p:sp>
      <p:sp>
        <p:nvSpPr>
          <p:cNvPr id="4" name="Slide Number Placeholder 3">
            <a:extLst>
              <a:ext uri="{FF2B5EF4-FFF2-40B4-BE49-F238E27FC236}">
                <a16:creationId xmlns:a16="http://schemas.microsoft.com/office/drawing/2014/main" id="{2516B751-985E-4207-9F7E-3FA0FC60D5A3}"/>
              </a:ext>
            </a:extLst>
          </p:cNvPr>
          <p:cNvSpPr>
            <a:spLocks noGrp="1"/>
          </p:cNvSpPr>
          <p:nvPr>
            <p:ph type="sldNum" sz="quarter" idx="12"/>
          </p:nvPr>
        </p:nvSpPr>
        <p:spPr/>
        <p:txBody>
          <a:bodyPr/>
          <a:lstStyle/>
          <a:p>
            <a:pPr>
              <a:defRPr/>
            </a:pPr>
            <a:fld id="{BD92A12E-B41F-4513-AE04-E640526D1169}" type="slidenum">
              <a:rPr lang="fi-FI" altLang="fi-FI" smtClean="0"/>
              <a:pPr>
                <a:defRPr/>
              </a:pPr>
              <a:t>73</a:t>
            </a:fld>
            <a:endParaRPr lang="fi-FI" altLang="fi-FI"/>
          </a:p>
        </p:txBody>
      </p:sp>
      <p:sp>
        <p:nvSpPr>
          <p:cNvPr id="7" name="Tekstiruutu 3">
            <a:extLst>
              <a:ext uri="{FF2B5EF4-FFF2-40B4-BE49-F238E27FC236}">
                <a16:creationId xmlns:a16="http://schemas.microsoft.com/office/drawing/2014/main" id="{B4400789-D2F6-42DF-9AB3-490723895D47}"/>
              </a:ext>
            </a:extLst>
          </p:cNvPr>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fi-FI" dirty="0">
                <a:solidFill>
                  <a:prstClr val="black"/>
                </a:solidFill>
              </a:rPr>
              <a:t>8.1.2026</a:t>
            </a:r>
          </a:p>
        </p:txBody>
      </p:sp>
      <p:pic>
        <p:nvPicPr>
          <p:cNvPr id="2" name="Kuva 1" descr="Kuva, joka sisältää kohteen teksti, merkki, clipart-kuva&#10;&#10;Kuvaus luotu automaattisesti">
            <a:extLst>
              <a:ext uri="{FF2B5EF4-FFF2-40B4-BE49-F238E27FC236}">
                <a16:creationId xmlns:a16="http://schemas.microsoft.com/office/drawing/2014/main" id="{2994C92F-7FFC-E266-7500-EE94DE8A35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pic>
        <p:nvPicPr>
          <p:cNvPr id="13" name="Picture 12">
            <a:extLst>
              <a:ext uri="{FF2B5EF4-FFF2-40B4-BE49-F238E27FC236}">
                <a16:creationId xmlns:a16="http://schemas.microsoft.com/office/drawing/2014/main" id="{46936ADC-80E3-2239-4B6E-DBD35D1E08E3}"/>
              </a:ext>
            </a:extLst>
          </p:cNvPr>
          <p:cNvPicPr>
            <a:picLocks noChangeAspect="1"/>
          </p:cNvPicPr>
          <p:nvPr/>
        </p:nvPicPr>
        <p:blipFill>
          <a:blip r:embed="rId3"/>
          <a:stretch>
            <a:fillRect/>
          </a:stretch>
        </p:blipFill>
        <p:spPr>
          <a:xfrm>
            <a:off x="1475656" y="6125226"/>
            <a:ext cx="3705225" cy="209550"/>
          </a:xfrm>
          <a:prstGeom prst="rect">
            <a:avLst/>
          </a:prstGeom>
        </p:spPr>
      </p:pic>
      <p:pic>
        <p:nvPicPr>
          <p:cNvPr id="3" name="Picture 2">
            <a:extLst>
              <a:ext uri="{FF2B5EF4-FFF2-40B4-BE49-F238E27FC236}">
                <a16:creationId xmlns:a16="http://schemas.microsoft.com/office/drawing/2014/main" id="{AD0192C2-697B-A61B-1A86-AC7E91ED9C21}"/>
              </a:ext>
            </a:extLst>
          </p:cNvPr>
          <p:cNvPicPr>
            <a:picLocks noChangeAspect="1"/>
          </p:cNvPicPr>
          <p:nvPr/>
        </p:nvPicPr>
        <p:blipFill>
          <a:blip r:embed="rId4"/>
          <a:stretch>
            <a:fillRect/>
          </a:stretch>
        </p:blipFill>
        <p:spPr>
          <a:xfrm>
            <a:off x="0" y="695790"/>
            <a:ext cx="9144000" cy="5222579"/>
          </a:xfrm>
          <a:prstGeom prst="rect">
            <a:avLst/>
          </a:prstGeom>
        </p:spPr>
      </p:pic>
    </p:spTree>
    <p:extLst>
      <p:ext uri="{BB962C8B-B14F-4D97-AF65-F5344CB8AC3E}">
        <p14:creationId xmlns:p14="http://schemas.microsoft.com/office/powerpoint/2010/main" val="19245846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 name="Pyöristetty suorakulmio 9"/>
          <p:cNvSpPr/>
          <p:nvPr/>
        </p:nvSpPr>
        <p:spPr>
          <a:xfrm>
            <a:off x="18313" y="3849814"/>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20" name="Ylös kääntyvä nuoli 19"/>
          <p:cNvSpPr/>
          <p:nvPr/>
        </p:nvSpPr>
        <p:spPr>
          <a:xfrm flipV="1">
            <a:off x="2926653" y="967919"/>
            <a:ext cx="1778418" cy="11820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599913" y="1140243"/>
            <a:ext cx="1946313" cy="1856436"/>
          </a:xfrm>
          <a:prstGeom prst="rect">
            <a:avLst/>
          </a:prstGeom>
        </p:spPr>
      </p:pic>
      <p:sp>
        <p:nvSpPr>
          <p:cNvPr id="2" name="Otsikko 1"/>
          <p:cNvSpPr>
            <a:spLocks noGrp="1"/>
          </p:cNvSpPr>
          <p:nvPr>
            <p:ph type="ctrTitle"/>
          </p:nvPr>
        </p:nvSpPr>
        <p:spPr>
          <a:xfrm>
            <a:off x="35144" y="73107"/>
            <a:ext cx="9108856"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AUTOMAATIO- JA robotiikka-ala (</a:t>
            </a:r>
            <a:r>
              <a:rPr lang="fi-FI" sz="2700" b="1" cap="all" dirty="0" err="1">
                <a:solidFill>
                  <a:srgbClr val="0070C0"/>
                </a:solidFill>
                <a:effectLst>
                  <a:outerShdw blurRad="38100" dist="38100" dir="2700000" algn="tl">
                    <a:srgbClr val="000000">
                      <a:alpha val="43137"/>
                    </a:srgbClr>
                  </a:outerShdw>
                </a:effectLst>
              </a:rPr>
              <a:t>RoboCoast</a:t>
            </a:r>
            <a:r>
              <a:rPr lang="fi-FI" sz="2700" b="1" cap="all" dirty="0">
                <a:solidFill>
                  <a:srgbClr val="0070C0"/>
                </a:solidFill>
                <a:effectLst>
                  <a:outerShdw blurRad="38100" dist="38100" dir="2700000" algn="tl">
                    <a:srgbClr val="000000">
                      <a:alpha val="43137"/>
                    </a:srgbClr>
                  </a:outerShdw>
                </a:effectLst>
              </a:rPr>
              <a:t>) satakunnassa</a:t>
            </a:r>
          </a:p>
        </p:txBody>
      </p:sp>
      <p:sp>
        <p:nvSpPr>
          <p:cNvPr id="35" name="Tekstiruutu 34"/>
          <p:cNvSpPr txBox="1"/>
          <p:nvPr/>
        </p:nvSpPr>
        <p:spPr>
          <a:xfrm>
            <a:off x="-61721" y="3461819"/>
            <a:ext cx="336072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Liikevaihdon kasvu 2010-2025</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Tekstiruutu 8"/>
          <p:cNvSpPr txBox="1"/>
          <p:nvPr/>
        </p:nvSpPr>
        <p:spPr>
          <a:xfrm>
            <a:off x="8889998" y="4547786"/>
            <a:ext cx="307777" cy="1604113"/>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Tilastokeskus ja Satakuntaliitto 2026</a:t>
            </a:r>
          </a:p>
        </p:txBody>
      </p:sp>
      <p:sp>
        <p:nvSpPr>
          <p:cNvPr id="42" name="Tekstiruutu 41"/>
          <p:cNvSpPr txBox="1"/>
          <p:nvPr/>
        </p:nvSpPr>
        <p:spPr>
          <a:xfrm>
            <a:off x="4755682" y="789187"/>
            <a:ext cx="4359007" cy="1508105"/>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Automaatio- ja robotiikka-alan ydinyritykset tuottivat liikevaihtoa v.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453 milj.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Pyöristetty suorakulmio 5"/>
          <p:cNvSpPr/>
          <p:nvPr/>
        </p:nvSpPr>
        <p:spPr>
          <a:xfrm>
            <a:off x="-96078" y="714628"/>
            <a:ext cx="3576913" cy="2867817"/>
          </a:xfrm>
          <a:prstGeom prst="roundRect">
            <a:avLst>
              <a:gd name="adj" fmla="val 6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Satakunnassa toimii n. 52 puhtaasti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automaatio- ja robotiikka-alaan keskittyvää  yritystä           </a:t>
            </a:r>
          </a:p>
        </p:txBody>
      </p:sp>
      <p:sp>
        <p:nvSpPr>
          <p:cNvPr id="10" name="Pyöristetty suorakulmio 9"/>
          <p:cNvSpPr/>
          <p:nvPr/>
        </p:nvSpPr>
        <p:spPr>
          <a:xfrm>
            <a:off x="18313" y="4846972"/>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18" name="Ylös kääntyvä nuoli 17"/>
          <p:cNvSpPr/>
          <p:nvPr/>
        </p:nvSpPr>
        <p:spPr>
          <a:xfrm flipH="1" flipV="1">
            <a:off x="3694428" y="2571253"/>
            <a:ext cx="629744" cy="82282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yöristetty suorakulmio 4"/>
          <p:cNvSpPr/>
          <p:nvPr/>
        </p:nvSpPr>
        <p:spPr>
          <a:xfrm>
            <a:off x="6236469" y="4524809"/>
            <a:ext cx="2662377" cy="1000840"/>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Automaatio- ja robotiikka-alan kasvu on ollut merkittävää ja sillä on potentiaalia alueen talouskasvuun.</a:t>
            </a:r>
          </a:p>
        </p:txBody>
      </p:sp>
      <p:sp>
        <p:nvSpPr>
          <p:cNvPr id="21" name="Suorakulmio 20"/>
          <p:cNvSpPr/>
          <p:nvPr/>
        </p:nvSpPr>
        <p:spPr>
          <a:xfrm>
            <a:off x="2060408" y="3879998"/>
            <a:ext cx="2072388" cy="35222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Toimialat keskimäärin  </a:t>
            </a:r>
            <a:r>
              <a:rPr lang="fi-FI" sz="1200" dirty="0">
                <a:solidFill>
                  <a:prstClr val="white">
                    <a:lumMod val="50000"/>
                  </a:prstClr>
                </a:solidFill>
                <a:latin typeface="Calibri" panose="020F0502020204030204"/>
              </a:rPr>
              <a:t>22,9</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Teollisuus </a:t>
            </a:r>
            <a:r>
              <a:rPr kumimoji="0" lang="fi-FI" sz="1200" i="0" u="none" strike="noStrike" kern="1200" cap="none" spc="0" normalizeH="0" baseline="0" noProof="0" dirty="0">
                <a:ln>
                  <a:noFill/>
                </a:ln>
                <a:solidFill>
                  <a:schemeClr val="tx1"/>
                </a:solidFill>
                <a:effectLst/>
                <a:uLnTx/>
                <a:uFillTx/>
                <a:latin typeface="Calibri" panose="020F0502020204030204"/>
                <a:ea typeface="+mn-ea"/>
                <a:cs typeface="+mn-cs"/>
              </a:rPr>
              <a:t>keskimäärin </a:t>
            </a:r>
            <a:r>
              <a:rPr lang="fi-FI" sz="1200" dirty="0">
                <a:solidFill>
                  <a:schemeClr val="tx1"/>
                </a:solidFill>
                <a:latin typeface="Calibri" panose="020F0502020204030204"/>
              </a:rPr>
              <a:t>3,8 </a:t>
            </a:r>
            <a:r>
              <a:rPr kumimoji="0" lang="fi-FI" sz="120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19" name="Rectangle 18"/>
          <p:cNvSpPr/>
          <p:nvPr/>
        </p:nvSpPr>
        <p:spPr>
          <a:xfrm>
            <a:off x="164470" y="3687589"/>
            <a:ext cx="1758815"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91</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,8 %</a:t>
            </a:r>
          </a:p>
        </p:txBody>
      </p:sp>
      <p:sp>
        <p:nvSpPr>
          <p:cNvPr id="23" name="Rectangle 22"/>
          <p:cNvSpPr/>
          <p:nvPr/>
        </p:nvSpPr>
        <p:spPr>
          <a:xfrm>
            <a:off x="4687901" y="3125717"/>
            <a:ext cx="4572000" cy="120032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Automaatio- ja robotiikka-alan ydin-yrityksissä tehtiin Satakunnassa v.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1226 henkilötyövuotta</a:t>
            </a:r>
          </a:p>
        </p:txBody>
      </p:sp>
      <p:sp>
        <p:nvSpPr>
          <p:cNvPr id="44" name="Rectangle 43"/>
          <p:cNvSpPr/>
          <p:nvPr/>
        </p:nvSpPr>
        <p:spPr>
          <a:xfrm>
            <a:off x="4755683" y="1931790"/>
            <a:ext cx="4572000" cy="120032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Automaatio- ja robotiikka-alan ydinyritykset maksoivat palkkoja Satakunnassa v. 2017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3E8853">
                    <a:lumMod val="75000"/>
                  </a:srgbClr>
                </a:solidFill>
                <a:effectLst>
                  <a:outerShdw blurRad="38100" dist="38100" dir="2700000" algn="tl">
                    <a:srgbClr val="000000">
                      <a:alpha val="43137"/>
                    </a:srgbClr>
                  </a:outerShdw>
                </a:effectLst>
                <a:uLnTx/>
                <a:uFillTx/>
                <a:latin typeface="Calibri" panose="020F0502020204030204"/>
                <a:ea typeface="+mn-ea"/>
                <a:cs typeface="+mn-cs"/>
              </a:rPr>
              <a:t>56 milj. €</a:t>
            </a:r>
          </a:p>
        </p:txBody>
      </p:sp>
      <p:sp>
        <p:nvSpPr>
          <p:cNvPr id="45" name="Tekstiruutu 34"/>
          <p:cNvSpPr txBox="1"/>
          <p:nvPr/>
        </p:nvSpPr>
        <p:spPr>
          <a:xfrm>
            <a:off x="-61721" y="4099698"/>
            <a:ext cx="330007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Henkilöstön kasvu 2010-2025</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47" name="Tekstiruutu 34"/>
          <p:cNvSpPr txBox="1"/>
          <p:nvPr/>
        </p:nvSpPr>
        <p:spPr>
          <a:xfrm>
            <a:off x="-89128" y="5469211"/>
            <a:ext cx="36355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Palkkasumman kasvu 2010-2017</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0" name="Rectangle 49"/>
          <p:cNvSpPr/>
          <p:nvPr/>
        </p:nvSpPr>
        <p:spPr>
          <a:xfrm>
            <a:off x="0" y="4663166"/>
            <a:ext cx="2050561"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101</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,9 %</a:t>
            </a:r>
          </a:p>
        </p:txBody>
      </p:sp>
      <p:sp>
        <p:nvSpPr>
          <p:cNvPr id="51" name="Suorakulmio 20"/>
          <p:cNvSpPr/>
          <p:nvPr/>
        </p:nvSpPr>
        <p:spPr>
          <a:xfrm>
            <a:off x="1990431" y="4902981"/>
            <a:ext cx="2072388" cy="40341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Toimialat keskimäärin </a:t>
            </a:r>
            <a:r>
              <a:rPr lang="fi-FI" sz="1200" dirty="0">
                <a:solidFill>
                  <a:prstClr val="white">
                    <a:lumMod val="50000"/>
                  </a:prstClr>
                </a:solidFill>
                <a:latin typeface="Calibri" panose="020F0502020204030204"/>
              </a:rPr>
              <a:t>0,6</a:t>
            </a:r>
            <a:r>
              <a:rPr lang="fi-FI" sz="1200" dirty="0">
                <a:solidFill>
                  <a:srgbClr val="00B0F0"/>
                </a:solidFill>
                <a:latin typeface="Calibri" panose="020F0502020204030204"/>
              </a:rPr>
              <a:t> </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Teollisuus keskimäärin </a:t>
            </a:r>
            <a:r>
              <a:rPr kumimoji="0" lang="fi-FI" sz="1200" b="0" i="0" u="none" strike="noStrike" kern="1200" cap="none" spc="0" normalizeH="0" baseline="0" noProof="0" dirty="0">
                <a:ln>
                  <a:noFill/>
                </a:ln>
                <a:solidFill>
                  <a:srgbClr val="00B0F0"/>
                </a:solidFill>
                <a:effectLst/>
                <a:uLnTx/>
                <a:uFillTx/>
                <a:latin typeface="Calibri" panose="020F0502020204030204"/>
                <a:ea typeface="+mn-ea"/>
                <a:cs typeface="+mn-cs"/>
              </a:rPr>
              <a:t>-7,8 </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58" name="Pyöristetty suorakulmio 9"/>
          <p:cNvSpPr/>
          <p:nvPr/>
        </p:nvSpPr>
        <p:spPr>
          <a:xfrm>
            <a:off x="25548" y="5829805"/>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1" name="Rectangle 60"/>
          <p:cNvSpPr/>
          <p:nvPr/>
        </p:nvSpPr>
        <p:spPr>
          <a:xfrm>
            <a:off x="187106" y="5673707"/>
            <a:ext cx="1758815"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61,4 %</a:t>
            </a:r>
          </a:p>
        </p:txBody>
      </p:sp>
      <p:sp>
        <p:nvSpPr>
          <p:cNvPr id="62" name="Suorakulmio 20"/>
          <p:cNvSpPr/>
          <p:nvPr/>
        </p:nvSpPr>
        <p:spPr>
          <a:xfrm>
            <a:off x="2083766" y="5924301"/>
            <a:ext cx="1997692" cy="40341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Toimialat keskimäärin   9,6</a:t>
            </a:r>
            <a:r>
              <a:rPr kumimoji="0" lang="fi-FI" sz="12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Teollisuus keskimäärin  0,0 % </a:t>
            </a:r>
          </a:p>
        </p:txBody>
      </p:sp>
      <p:sp>
        <p:nvSpPr>
          <p:cNvPr id="4" name="Tekstiruutu 3"/>
          <p:cNvSpPr txBox="1"/>
          <p:nvPr/>
        </p:nvSpPr>
        <p:spPr>
          <a:xfrm>
            <a:off x="25548" y="6458537"/>
            <a:ext cx="24218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cs typeface="+mn-cs"/>
              </a:rPr>
              <a:t>21.5</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.2026</a:t>
            </a:r>
          </a:p>
        </p:txBody>
      </p:sp>
      <p:sp>
        <p:nvSpPr>
          <p:cNvPr id="7" name="TextBox 6"/>
          <p:cNvSpPr txBox="1"/>
          <p:nvPr/>
        </p:nvSpPr>
        <p:spPr>
          <a:xfrm>
            <a:off x="3755081" y="1364137"/>
            <a:ext cx="115490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HUOM</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Luvut ovat minimiarvioita</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Koko yli sadan organisaation klusterin liikevaihto ja työllistävyys ovat korkeampia. Klusteri sisältää myös  tekoälyyn keskittyvät yritykset.</a:t>
            </a:r>
          </a:p>
        </p:txBody>
      </p:sp>
      <p:sp>
        <p:nvSpPr>
          <p:cNvPr id="31" name="Pyöristetty suorakulmio 4">
            <a:extLst>
              <a:ext uri="{FF2B5EF4-FFF2-40B4-BE49-F238E27FC236}">
                <a16:creationId xmlns:a16="http://schemas.microsoft.com/office/drawing/2014/main" id="{3355FCD5-3132-4A82-A875-8BF57463512E}"/>
              </a:ext>
            </a:extLst>
          </p:cNvPr>
          <p:cNvSpPr/>
          <p:nvPr/>
        </p:nvSpPr>
        <p:spPr>
          <a:xfrm>
            <a:off x="4045821" y="4363038"/>
            <a:ext cx="2113494" cy="1200328"/>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Robocoast</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lang="fi-FI" sz="1400" b="1" dirty="0">
                <a:solidFill>
                  <a:prstClr val="black"/>
                </a:solidFill>
                <a:latin typeface="Calibri" panose="020F0502020204030204"/>
              </a:rPr>
              <a:t>7-12</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/25 vs. </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latin typeface="Calibri" panose="020F0502020204030204"/>
              </a:rPr>
              <a:t>7-12</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/24</a:t>
            </a:r>
            <a:r>
              <a:rPr kumimoji="0" lang="fi-FI" sz="1400" b="1" i="0" u="none" strike="noStrike" kern="1200" cap="none" spc="0" normalizeH="0" baseline="0" noProof="0" dirty="0">
                <a:ln>
                  <a:noFill/>
                </a:ln>
                <a:solidFill>
                  <a:schemeClr val="tx1"/>
                </a:solidFill>
                <a:effectLst/>
                <a:uLnTx/>
                <a:uFillTx/>
                <a:latin typeface="Calibri" panose="020F0502020204030204"/>
                <a:ea typeface="+mn-ea"/>
                <a:cs typeface="+mn-cs"/>
              </a:rPr>
              <a:t>:</a:t>
            </a:r>
          </a:p>
          <a:p>
            <a:pPr lvl="0" eaLnBrk="1" fontAlgn="auto" hangingPunct="1">
              <a:spcBef>
                <a:spcPts val="0"/>
              </a:spcBef>
              <a:spcAft>
                <a:spcPts val="0"/>
              </a:spcAf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Liikevaihto </a:t>
            </a:r>
            <a:r>
              <a:rPr kumimoji="0" lang="fi-FI" sz="1400" b="1" i="0" u="none" strike="noStrike" kern="1200" cap="none" spc="0" normalizeH="0" baseline="0" noProof="0" dirty="0">
                <a:ln>
                  <a:noFill/>
                </a:ln>
                <a:solidFill>
                  <a:schemeClr val="tx1"/>
                </a:solidFill>
                <a:effectLst/>
                <a:uLnTx/>
                <a:uFillTx/>
                <a:latin typeface="Calibri" panose="020F0502020204030204"/>
                <a:ea typeface="+mn-ea"/>
                <a:cs typeface="+mn-cs"/>
              </a:rPr>
              <a:t>+5,6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Henkilöstömäärä </a:t>
            </a:r>
            <a:r>
              <a:rPr kumimoji="0" lang="fi-FI" sz="1400" b="1" i="0" u="none" strike="noStrike" kern="1200" cap="none" spc="0" normalizeH="0" baseline="0" noProof="0" dirty="0">
                <a:ln>
                  <a:noFill/>
                </a:ln>
                <a:solidFill>
                  <a:schemeClr val="tx1"/>
                </a:solidFill>
                <a:effectLst/>
                <a:uLnTx/>
                <a:uFillTx/>
                <a:latin typeface="Calibri" panose="020F0502020204030204"/>
                <a:ea typeface="+mn-ea"/>
                <a:cs typeface="+mn-cs"/>
              </a:rPr>
              <a:t>+</a:t>
            </a:r>
            <a:r>
              <a:rPr lang="fi-FI" sz="1400" b="1" dirty="0">
                <a:solidFill>
                  <a:prstClr val="black"/>
                </a:solidFill>
                <a:latin typeface="Calibri" panose="020F0502020204030204"/>
              </a:rPr>
              <a:t>0,2</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Kaarinuoli vasemmalle 2"/>
          <p:cNvSpPr/>
          <p:nvPr/>
        </p:nvSpPr>
        <p:spPr>
          <a:xfrm rot="16200000" flipH="1">
            <a:off x="5016605" y="4605567"/>
            <a:ext cx="704998" cy="2569027"/>
          </a:xfrm>
          <a:prstGeom prst="curvedLeftArrow">
            <a:avLst>
              <a:gd name="adj1" fmla="val 25000"/>
              <a:gd name="adj2" fmla="val 99647"/>
              <a:gd name="adj3" fmla="val 358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Kuva 7" descr="Kuva, joka sisältää kohteen teksti, merkki, clipart-kuva&#10;&#10;Kuvaus luotu automaattisesti">
            <a:extLst>
              <a:ext uri="{FF2B5EF4-FFF2-40B4-BE49-F238E27FC236}">
                <a16:creationId xmlns:a16="http://schemas.microsoft.com/office/drawing/2014/main" id="{AA869A09-106A-9830-CEFE-A2B55F4E74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pic>
        <p:nvPicPr>
          <p:cNvPr id="13" name="Picture 12">
            <a:extLst>
              <a:ext uri="{FF2B5EF4-FFF2-40B4-BE49-F238E27FC236}">
                <a16:creationId xmlns:a16="http://schemas.microsoft.com/office/drawing/2014/main" id="{66808A02-636D-E871-FC99-191C3BDC3490}"/>
              </a:ext>
            </a:extLst>
          </p:cNvPr>
          <p:cNvPicPr>
            <a:picLocks noChangeAspect="1"/>
          </p:cNvPicPr>
          <p:nvPr/>
        </p:nvPicPr>
        <p:blipFill>
          <a:blip r:embed="rId5"/>
          <a:stretch>
            <a:fillRect/>
          </a:stretch>
        </p:blipFill>
        <p:spPr>
          <a:xfrm>
            <a:off x="36199" y="1100870"/>
            <a:ext cx="3718882" cy="2438611"/>
          </a:xfrm>
          <a:prstGeom prst="rect">
            <a:avLst/>
          </a:prstGeom>
        </p:spPr>
      </p:pic>
    </p:spTree>
    <p:extLst>
      <p:ext uri="{BB962C8B-B14F-4D97-AF65-F5344CB8AC3E}">
        <p14:creationId xmlns:p14="http://schemas.microsoft.com/office/powerpoint/2010/main" val="37070877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Tekstiruutu 3"/>
          <p:cNvSpPr txBox="1"/>
          <p:nvPr/>
        </p:nvSpPr>
        <p:spPr>
          <a:xfrm>
            <a:off x="25548" y="6458537"/>
            <a:ext cx="24218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cs typeface="+mn-cs"/>
              </a:rPr>
              <a:t>21.5</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.2026</a:t>
            </a:r>
          </a:p>
        </p:txBody>
      </p:sp>
      <p:sp>
        <p:nvSpPr>
          <p:cNvPr id="17" name="TextBox 16"/>
          <p:cNvSpPr txBox="1"/>
          <p:nvPr/>
        </p:nvSpPr>
        <p:spPr>
          <a:xfrm>
            <a:off x="841952" y="4169007"/>
            <a:ext cx="7592747"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kstiruutu 8"/>
          <p:cNvSpPr txBox="1"/>
          <p:nvPr/>
        </p:nvSpPr>
        <p:spPr>
          <a:xfrm>
            <a:off x="8836223" y="1916832"/>
            <a:ext cx="307777" cy="3386909"/>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Tilastokeskus, Taloustutka, Prizztech ja Satakuntaliitto </a:t>
            </a:r>
            <a:r>
              <a:rPr lang="fi-FI" sz="800" dirty="0">
                <a:solidFill>
                  <a:prstClr val="black"/>
                </a:solidFill>
                <a:latin typeface="Calibri" panose="020F0502020204030204"/>
                <a:cs typeface="+mn-cs"/>
              </a:rPr>
              <a:t>2026</a:t>
            </a:r>
            <a:endPar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a:spLocks noChangeArrowheads="1"/>
          </p:cNvSpPr>
          <p:nvPr/>
        </p:nvSpPr>
        <p:spPr bwMode="auto">
          <a:xfrm>
            <a:off x="4570524" y="682647"/>
            <a:ext cx="33219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Suurimmat yritykset,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lähde: Taloustutka ja Prizztech Oy</a:t>
            </a:r>
          </a:p>
        </p:txBody>
      </p:sp>
      <p:sp>
        <p:nvSpPr>
          <p:cNvPr id="8"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tsikko 1"/>
          <p:cNvSpPr>
            <a:spLocks noGrp="1"/>
          </p:cNvSpPr>
          <p:nvPr>
            <p:ph type="ctrTitle"/>
          </p:nvPr>
        </p:nvSpPr>
        <p:spPr>
          <a:xfrm>
            <a:off x="35144" y="73107"/>
            <a:ext cx="9108856"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AUTOMAATIO- JA robotiikka-ala (</a:t>
            </a:r>
            <a:r>
              <a:rPr lang="fi-FI" sz="2700" b="1" cap="all" dirty="0" err="1">
                <a:solidFill>
                  <a:srgbClr val="0070C0"/>
                </a:solidFill>
                <a:effectLst>
                  <a:outerShdw blurRad="38100" dist="38100" dir="2700000" algn="tl">
                    <a:srgbClr val="000000">
                      <a:alpha val="43137"/>
                    </a:srgbClr>
                  </a:outerShdw>
                </a:effectLst>
              </a:rPr>
              <a:t>RoboCoast</a:t>
            </a:r>
            <a:r>
              <a:rPr lang="fi-FI" sz="2700" b="1" cap="all" dirty="0">
                <a:solidFill>
                  <a:srgbClr val="0070C0"/>
                </a:solidFill>
                <a:effectLst>
                  <a:outerShdw blurRad="38100" dist="38100" dir="2700000" algn="tl">
                    <a:srgbClr val="000000">
                      <a:alpha val="43137"/>
                    </a:srgbClr>
                  </a:outerShdw>
                </a:effectLst>
              </a:rPr>
              <a:t>) satakunnassa</a:t>
            </a:r>
          </a:p>
        </p:txBody>
      </p:sp>
      <p:pic>
        <p:nvPicPr>
          <p:cNvPr id="4" name="Kuva 3" descr="Kuva, joka sisältää kohteen teksti, merkki, clipart-kuva&#10;&#10;Kuvaus luotu automaattisesti">
            <a:extLst>
              <a:ext uri="{FF2B5EF4-FFF2-40B4-BE49-F238E27FC236}">
                <a16:creationId xmlns:a16="http://schemas.microsoft.com/office/drawing/2014/main" id="{8B12BE7F-FAB3-21F1-9BE4-619F74BC3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pic>
        <p:nvPicPr>
          <p:cNvPr id="5" name="Picture 4">
            <a:extLst>
              <a:ext uri="{FF2B5EF4-FFF2-40B4-BE49-F238E27FC236}">
                <a16:creationId xmlns:a16="http://schemas.microsoft.com/office/drawing/2014/main" id="{AEA85ED3-3D9E-B9D6-0921-0D00D956FEF1}"/>
              </a:ext>
            </a:extLst>
          </p:cNvPr>
          <p:cNvPicPr>
            <a:picLocks noChangeAspect="1"/>
          </p:cNvPicPr>
          <p:nvPr/>
        </p:nvPicPr>
        <p:blipFill>
          <a:blip r:embed="rId3"/>
          <a:stretch>
            <a:fillRect/>
          </a:stretch>
        </p:blipFill>
        <p:spPr>
          <a:xfrm>
            <a:off x="4556024" y="1763978"/>
            <a:ext cx="4197067" cy="3812122"/>
          </a:xfrm>
          <a:prstGeom prst="rect">
            <a:avLst/>
          </a:prstGeom>
        </p:spPr>
      </p:pic>
      <p:pic>
        <p:nvPicPr>
          <p:cNvPr id="10" name="Picture 9">
            <a:extLst>
              <a:ext uri="{FF2B5EF4-FFF2-40B4-BE49-F238E27FC236}">
                <a16:creationId xmlns:a16="http://schemas.microsoft.com/office/drawing/2014/main" id="{2432F894-8CBE-BCF6-8CBD-4DD3D6AF7EF1}"/>
              </a:ext>
            </a:extLst>
          </p:cNvPr>
          <p:cNvPicPr>
            <a:picLocks noChangeAspect="1"/>
          </p:cNvPicPr>
          <p:nvPr/>
        </p:nvPicPr>
        <p:blipFill>
          <a:blip r:embed="rId4"/>
          <a:stretch>
            <a:fillRect/>
          </a:stretch>
        </p:blipFill>
        <p:spPr>
          <a:xfrm>
            <a:off x="107503" y="616609"/>
            <a:ext cx="4288897" cy="2812391"/>
          </a:xfrm>
          <a:prstGeom prst="rect">
            <a:avLst/>
          </a:prstGeom>
        </p:spPr>
      </p:pic>
      <p:pic>
        <p:nvPicPr>
          <p:cNvPr id="12" name="Picture 11">
            <a:extLst>
              <a:ext uri="{FF2B5EF4-FFF2-40B4-BE49-F238E27FC236}">
                <a16:creationId xmlns:a16="http://schemas.microsoft.com/office/drawing/2014/main" id="{D5D0EF81-DEAB-6C20-2A72-1AA00421E696}"/>
              </a:ext>
            </a:extLst>
          </p:cNvPr>
          <p:cNvPicPr>
            <a:picLocks noChangeAspect="1"/>
          </p:cNvPicPr>
          <p:nvPr/>
        </p:nvPicPr>
        <p:blipFill>
          <a:blip r:embed="rId5"/>
          <a:stretch>
            <a:fillRect/>
          </a:stretch>
        </p:blipFill>
        <p:spPr>
          <a:xfrm>
            <a:off x="25548" y="3568637"/>
            <a:ext cx="4345709" cy="2836421"/>
          </a:xfrm>
          <a:prstGeom prst="rect">
            <a:avLst/>
          </a:prstGeom>
        </p:spPr>
      </p:pic>
    </p:spTree>
    <p:extLst>
      <p:ext uri="{BB962C8B-B14F-4D97-AF65-F5344CB8AC3E}">
        <p14:creationId xmlns:p14="http://schemas.microsoft.com/office/powerpoint/2010/main" val="16428561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7053BE3-FCE6-2F57-62E0-368507CAB39F}"/>
              </a:ext>
            </a:extLst>
          </p:cNvPr>
          <p:cNvPicPr>
            <a:picLocks noChangeAspect="1"/>
          </p:cNvPicPr>
          <p:nvPr/>
        </p:nvPicPr>
        <p:blipFill>
          <a:blip r:embed="rId2"/>
          <a:stretch>
            <a:fillRect/>
          </a:stretch>
        </p:blipFill>
        <p:spPr>
          <a:xfrm>
            <a:off x="22963" y="697547"/>
            <a:ext cx="3718882" cy="2438611"/>
          </a:xfrm>
          <a:prstGeom prst="rect">
            <a:avLst/>
          </a:prstGeom>
        </p:spPr>
      </p:pic>
      <p:sp>
        <p:nvSpPr>
          <p:cNvPr id="13" name="TextBox 12">
            <a:extLst>
              <a:ext uri="{FF2B5EF4-FFF2-40B4-BE49-F238E27FC236}">
                <a16:creationId xmlns:a16="http://schemas.microsoft.com/office/drawing/2014/main" id="{646E92E6-88AB-D1E1-C97D-2C25A65E4ED2}"/>
              </a:ext>
            </a:extLst>
          </p:cNvPr>
          <p:cNvSpPr txBox="1"/>
          <p:nvPr/>
        </p:nvSpPr>
        <p:spPr>
          <a:xfrm>
            <a:off x="288818" y="873218"/>
            <a:ext cx="3359381" cy="307777"/>
          </a:xfrm>
          <a:prstGeom prst="rect">
            <a:avLst/>
          </a:prstGeom>
          <a:solidFill>
            <a:schemeClr val="bg1"/>
          </a:solidFill>
        </p:spPr>
        <p:txBody>
          <a:bodyPr wrap="square" rtlCol="0">
            <a:spAutoFit/>
          </a:bodyPr>
          <a:lstStyle/>
          <a:p>
            <a:r>
              <a:rPr lang="fi-FI" sz="1400" dirty="0" err="1"/>
              <a:t>Turnover</a:t>
            </a:r>
            <a:r>
              <a:rPr lang="fi-FI" sz="1400" dirty="0"/>
              <a:t> 2010-2025</a:t>
            </a:r>
            <a:endParaRPr lang="en-US" sz="1400" dirty="0"/>
          </a:p>
        </p:txBody>
      </p:sp>
      <p:sp>
        <p:nvSpPr>
          <p:cNvPr id="48" name="Pyöristetty suorakulmio 9"/>
          <p:cNvSpPr/>
          <p:nvPr/>
        </p:nvSpPr>
        <p:spPr>
          <a:xfrm>
            <a:off x="18313" y="3849814"/>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20" name="Ylös kääntyvä nuoli 19"/>
          <p:cNvSpPr/>
          <p:nvPr/>
        </p:nvSpPr>
        <p:spPr>
          <a:xfrm flipV="1">
            <a:off x="3006645" y="968005"/>
            <a:ext cx="1778418" cy="11820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Kuva 42"/>
          <p:cNvPicPr>
            <a:picLocks noChangeAspect="1"/>
          </p:cNvPicPr>
          <p:nvPr/>
        </p:nvPicPr>
        <p:blipFill>
          <a:blip r:embed="rId3" cstate="print">
            <a:duotone>
              <a:prstClr val="black"/>
              <a:schemeClr val="tx2">
                <a:tint val="45000"/>
                <a:satMod val="400000"/>
              </a:schemeClr>
            </a:duotone>
            <a:lum bright="21000"/>
            <a:extLst>
              <a:ext uri="{BEBA8EAE-BF5A-486C-A8C5-ECC9F3942E4B}">
                <a14:imgProps xmlns:a14="http://schemas.microsoft.com/office/drawing/2010/main">
                  <a14:imgLayer r:embed="rId4">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599913" y="1140243"/>
            <a:ext cx="1946313" cy="1856436"/>
          </a:xfrm>
          <a:prstGeom prst="rect">
            <a:avLst/>
          </a:prstGeom>
        </p:spPr>
      </p:pic>
      <p:sp>
        <p:nvSpPr>
          <p:cNvPr id="2" name="Otsikko 1"/>
          <p:cNvSpPr>
            <a:spLocks noGrp="1"/>
          </p:cNvSpPr>
          <p:nvPr>
            <p:ph type="ctrTitle"/>
          </p:nvPr>
        </p:nvSpPr>
        <p:spPr>
          <a:xfrm>
            <a:off x="443053" y="79193"/>
            <a:ext cx="8491647" cy="465993"/>
          </a:xfrm>
        </p:spPr>
        <p:txBody>
          <a:bodyPr>
            <a:noAutofit/>
          </a:bodyPr>
          <a:lstStyle/>
          <a:p>
            <a:r>
              <a:rPr lang="fi-FI" sz="2700" b="1" cap="all" dirty="0">
                <a:solidFill>
                  <a:srgbClr val="0070C0"/>
                </a:solidFill>
                <a:effectLst>
                  <a:outerShdw blurRad="38100" dist="38100" dir="2700000" algn="tl">
                    <a:srgbClr val="000000">
                      <a:alpha val="43137"/>
                    </a:srgbClr>
                  </a:outerShdw>
                </a:effectLst>
              </a:rPr>
              <a:t>AUTOMATION AND </a:t>
            </a:r>
            <a:r>
              <a:rPr lang="fi-FI" sz="2700" b="1" cap="all" dirty="0" err="1">
                <a:solidFill>
                  <a:srgbClr val="0070C0"/>
                </a:solidFill>
                <a:effectLst>
                  <a:outerShdw blurRad="38100" dist="38100" dir="2700000" algn="tl">
                    <a:srgbClr val="000000">
                      <a:alpha val="43137"/>
                    </a:srgbClr>
                  </a:outerShdw>
                </a:effectLst>
              </a:rPr>
              <a:t>robotiCS</a:t>
            </a:r>
            <a:r>
              <a:rPr lang="fi-FI" sz="2700" b="1" cap="all" dirty="0">
                <a:solidFill>
                  <a:srgbClr val="0070C0"/>
                </a:solidFill>
                <a:effectLst>
                  <a:outerShdw blurRad="38100" dist="38100" dir="2700000" algn="tl">
                    <a:srgbClr val="000000">
                      <a:alpha val="43137"/>
                    </a:srgbClr>
                  </a:outerShdw>
                </a:effectLst>
              </a:rPr>
              <a:t> (</a:t>
            </a:r>
            <a:r>
              <a:rPr lang="fi-FI" sz="2700" b="1" cap="all" dirty="0" err="1">
                <a:solidFill>
                  <a:srgbClr val="0070C0"/>
                </a:solidFill>
                <a:effectLst>
                  <a:outerShdw blurRad="38100" dist="38100" dir="2700000" algn="tl">
                    <a:srgbClr val="000000">
                      <a:alpha val="43137"/>
                    </a:srgbClr>
                  </a:outerShdw>
                </a:effectLst>
              </a:rPr>
              <a:t>robocoast</a:t>
            </a:r>
            <a:r>
              <a:rPr lang="fi-FI" sz="2700" b="1" cap="all" dirty="0">
                <a:solidFill>
                  <a:srgbClr val="0070C0"/>
                </a:solidFill>
                <a:effectLst>
                  <a:outerShdw blurRad="38100" dist="38100" dir="2700000" algn="tl">
                    <a:srgbClr val="000000">
                      <a:alpha val="43137"/>
                    </a:srgbClr>
                  </a:outerShdw>
                </a:effectLst>
              </a:rPr>
              <a:t>) IN </a:t>
            </a:r>
            <a:r>
              <a:rPr lang="fi-FI" sz="2700" b="1" cap="all" dirty="0" err="1">
                <a:solidFill>
                  <a:srgbClr val="0070C0"/>
                </a:solidFill>
                <a:effectLst>
                  <a:outerShdw blurRad="38100" dist="38100" dir="2700000" algn="tl">
                    <a:srgbClr val="000000">
                      <a:alpha val="43137"/>
                    </a:srgbClr>
                  </a:outerShdw>
                </a:effectLst>
              </a:rPr>
              <a:t>satakunTa</a:t>
            </a:r>
            <a:endParaRPr lang="fi-FI" sz="2700" b="1" cap="all" dirty="0">
              <a:solidFill>
                <a:srgbClr val="0070C0"/>
              </a:solidFill>
              <a:effectLst>
                <a:outerShdw blurRad="38100" dist="38100" dir="2700000" algn="tl">
                  <a:srgbClr val="000000">
                    <a:alpha val="43137"/>
                  </a:srgbClr>
                </a:outerShdw>
              </a:effectLst>
            </a:endParaRPr>
          </a:p>
        </p:txBody>
      </p:sp>
      <p:sp>
        <p:nvSpPr>
          <p:cNvPr id="35" name="Tekstiruutu 34"/>
          <p:cNvSpPr txBox="1"/>
          <p:nvPr/>
        </p:nvSpPr>
        <p:spPr>
          <a:xfrm>
            <a:off x="-19507" y="3453989"/>
            <a:ext cx="343433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Growth</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of </a:t>
            </a: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turnover</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2010-2025</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9" name="Tekstiruutu 8"/>
          <p:cNvSpPr txBox="1"/>
          <p:nvPr/>
        </p:nvSpPr>
        <p:spPr>
          <a:xfrm>
            <a:off x="8713796" y="3107564"/>
            <a:ext cx="307777" cy="2446495"/>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Statistics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Finland and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Regional</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Council</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of Satakunta 2025</a:t>
            </a:r>
          </a:p>
        </p:txBody>
      </p:sp>
      <p:sp>
        <p:nvSpPr>
          <p:cNvPr id="42" name="Tekstiruutu 41"/>
          <p:cNvSpPr txBox="1"/>
          <p:nvPr/>
        </p:nvSpPr>
        <p:spPr>
          <a:xfrm>
            <a:off x="4971400" y="807428"/>
            <a:ext cx="3837038" cy="1508105"/>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Automation</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robotics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industries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created</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turnover</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in Satakunta in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453 </a:t>
            </a:r>
            <a:r>
              <a:rPr kumimoji="0" lang="fi-FI" sz="3600" b="1" i="0" u="none" strike="noStrike" kern="1200" cap="none" spc="0" normalizeH="0" baseline="0" noProof="0" dirty="0" err="1">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million</a:t>
            </a:r>
            <a:r>
              <a:rPr kumimoji="0" lang="fi-FI" sz="36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Pyöristetty suorakulmio 5"/>
          <p:cNvSpPr/>
          <p:nvPr/>
        </p:nvSpPr>
        <p:spPr>
          <a:xfrm>
            <a:off x="209300" y="435356"/>
            <a:ext cx="3586337" cy="448053"/>
          </a:xfrm>
          <a:prstGeom prst="roundRect">
            <a:avLst>
              <a:gd name="adj" fmla="val 60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There</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are</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ca</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52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companies</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purely</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focused</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automation</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i-FI" sz="1200" b="1" i="0" u="none" strike="noStrike" kern="1200" cap="none" spc="0" normalizeH="0" baseline="0" noProof="0" dirty="0" err="1">
                <a:ln>
                  <a:noFill/>
                </a:ln>
                <a:solidFill>
                  <a:prstClr val="black"/>
                </a:solidFill>
                <a:effectLst/>
                <a:uLnTx/>
                <a:uFillTx/>
                <a:latin typeface="Calibri" panose="020F0502020204030204"/>
                <a:ea typeface="+mn-ea"/>
                <a:cs typeface="+mn-cs"/>
              </a:rPr>
              <a:t>robotics</a:t>
            </a: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 in Satakunta          </a:t>
            </a:r>
          </a:p>
        </p:txBody>
      </p:sp>
      <p:sp>
        <p:nvSpPr>
          <p:cNvPr id="10" name="Pyöristetty suorakulmio 9"/>
          <p:cNvSpPr/>
          <p:nvPr/>
        </p:nvSpPr>
        <p:spPr>
          <a:xfrm>
            <a:off x="18313" y="4846972"/>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18" name="Ylös kääntyvä nuoli 17"/>
          <p:cNvSpPr/>
          <p:nvPr/>
        </p:nvSpPr>
        <p:spPr>
          <a:xfrm flipH="1" flipV="1">
            <a:off x="4219126" y="2731122"/>
            <a:ext cx="629744" cy="82282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yöristetty suorakulmio 4"/>
          <p:cNvSpPr/>
          <p:nvPr/>
        </p:nvSpPr>
        <p:spPr>
          <a:xfrm>
            <a:off x="5392364" y="4517264"/>
            <a:ext cx="2662377" cy="1000840"/>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The</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growth</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of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automation</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and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robotics</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has</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been</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very</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significant</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and it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has</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contributed</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to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the</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vitality</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of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the</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whole</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srgbClr val="0070C0"/>
                </a:solidFill>
                <a:effectLst/>
                <a:uLnTx/>
                <a:uFillTx/>
                <a:latin typeface="Calibri" panose="020F0502020204030204"/>
                <a:ea typeface="+mn-ea"/>
                <a:cs typeface="+mn-cs"/>
              </a:rPr>
              <a:t>region</a:t>
            </a:r>
            <a:endPar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21" name="Suorakulmio 20"/>
          <p:cNvSpPr/>
          <p:nvPr/>
        </p:nvSpPr>
        <p:spPr>
          <a:xfrm>
            <a:off x="1945921" y="3899780"/>
            <a:ext cx="3025479" cy="37839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Companies</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the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lang="fi-FI" sz="1200" dirty="0">
                <a:solidFill>
                  <a:prstClr val="white">
                    <a:lumMod val="50000"/>
                  </a:prstClr>
                </a:solidFill>
                <a:latin typeface="Calibri" panose="020F0502020204030204"/>
              </a:rPr>
              <a:t> 22,9</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Manufacturing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industry</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lang="fi-FI" sz="1200" dirty="0">
                <a:solidFill>
                  <a:prstClr val="white">
                    <a:lumMod val="50000"/>
                  </a:prstClr>
                </a:solidFill>
                <a:latin typeface="Calibri" panose="020F0502020204030204"/>
              </a:rPr>
              <a:t>3,8</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 </a:t>
            </a:r>
          </a:p>
        </p:txBody>
      </p:sp>
      <p:sp>
        <p:nvSpPr>
          <p:cNvPr id="19" name="Rectangle 18"/>
          <p:cNvSpPr/>
          <p:nvPr/>
        </p:nvSpPr>
        <p:spPr>
          <a:xfrm>
            <a:off x="160896" y="3676191"/>
            <a:ext cx="1758815"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91</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,8 %</a:t>
            </a:r>
          </a:p>
        </p:txBody>
      </p:sp>
      <p:sp>
        <p:nvSpPr>
          <p:cNvPr id="23" name="Rectangle 22"/>
          <p:cNvSpPr/>
          <p:nvPr/>
        </p:nvSpPr>
        <p:spPr>
          <a:xfrm>
            <a:off x="5023820" y="3142535"/>
            <a:ext cx="4572000" cy="120032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Automation</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robotics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industries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employed</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in Satakunta in 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1226 </a:t>
            </a:r>
            <a:r>
              <a:rPr kumimoji="0" lang="fi-FI" sz="3600" b="1" i="0" u="none" strike="noStrike" kern="1200" cap="none" spc="0" normalizeH="0" baseline="0" noProof="0" dirty="0" err="1">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specialists</a:t>
            </a:r>
            <a:endPar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44" name="Rectangle 43"/>
          <p:cNvSpPr/>
          <p:nvPr/>
        </p:nvSpPr>
        <p:spPr>
          <a:xfrm>
            <a:off x="5023820" y="1967488"/>
            <a:ext cx="4572000" cy="120032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Amount</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payroll</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paid</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automation</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robotics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mn-cs"/>
              </a:rPr>
              <a:t>industries</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in Satakunta in 2017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3E8853">
                    <a:lumMod val="75000"/>
                  </a:srgbClr>
                </a:solidFill>
                <a:effectLst>
                  <a:outerShdw blurRad="38100" dist="38100" dir="2700000" algn="tl">
                    <a:srgbClr val="000000">
                      <a:alpha val="43137"/>
                    </a:srgbClr>
                  </a:outerShdw>
                </a:effectLst>
                <a:uLnTx/>
                <a:uFillTx/>
                <a:latin typeface="Calibri" panose="020F0502020204030204"/>
                <a:ea typeface="+mn-ea"/>
                <a:cs typeface="+mn-cs"/>
              </a:rPr>
              <a:t>56 </a:t>
            </a:r>
            <a:r>
              <a:rPr kumimoji="0" lang="fi-FI" sz="3600" b="1" i="0" u="none" strike="noStrike" kern="1200" cap="none" spc="0" normalizeH="0" baseline="0" noProof="0" dirty="0" err="1">
                <a:ln>
                  <a:noFill/>
                </a:ln>
                <a:solidFill>
                  <a:srgbClr val="3E8853">
                    <a:lumMod val="75000"/>
                  </a:srgbClr>
                </a:solidFill>
                <a:effectLst>
                  <a:outerShdw blurRad="38100" dist="38100" dir="2700000" algn="tl">
                    <a:srgbClr val="000000">
                      <a:alpha val="43137"/>
                    </a:srgbClr>
                  </a:outerShdw>
                </a:effectLst>
                <a:uLnTx/>
                <a:uFillTx/>
                <a:latin typeface="Calibri" panose="020F0502020204030204"/>
                <a:ea typeface="+mn-ea"/>
                <a:cs typeface="+mn-cs"/>
              </a:rPr>
              <a:t>million</a:t>
            </a:r>
            <a:r>
              <a:rPr kumimoji="0" lang="fi-FI" sz="3600" b="1" i="0" u="none" strike="noStrike" kern="1200" cap="none" spc="0" normalizeH="0" baseline="0" noProof="0" dirty="0">
                <a:ln>
                  <a:noFill/>
                </a:ln>
                <a:solidFill>
                  <a:srgbClr val="3E8853">
                    <a:lumMod val="75000"/>
                  </a:srgbClr>
                </a:solidFill>
                <a:effectLst>
                  <a:outerShdw blurRad="38100" dist="38100" dir="2700000" algn="tl">
                    <a:srgbClr val="000000">
                      <a:alpha val="43137"/>
                    </a:srgbClr>
                  </a:outerShdw>
                </a:effectLst>
                <a:uLnTx/>
                <a:uFillTx/>
                <a:latin typeface="Calibri" panose="020F0502020204030204"/>
                <a:ea typeface="+mn-ea"/>
                <a:cs typeface="+mn-cs"/>
              </a:rPr>
              <a:t> €</a:t>
            </a:r>
          </a:p>
        </p:txBody>
      </p:sp>
      <p:sp>
        <p:nvSpPr>
          <p:cNvPr id="45" name="Tekstiruutu 34"/>
          <p:cNvSpPr txBox="1"/>
          <p:nvPr/>
        </p:nvSpPr>
        <p:spPr>
          <a:xfrm>
            <a:off x="-26271" y="4100483"/>
            <a:ext cx="35657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Growth</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of </a:t>
            </a: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personnel</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2010-2025</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47" name="Tekstiruutu 34"/>
          <p:cNvSpPr txBox="1"/>
          <p:nvPr/>
        </p:nvSpPr>
        <p:spPr>
          <a:xfrm>
            <a:off x="-30636" y="5468407"/>
            <a:ext cx="323415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Growth</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of </a:t>
            </a:r>
            <a:r>
              <a:rPr kumimoji="0" lang="fi-FI" sz="2000" b="1" i="0" u="none" strike="noStrike" kern="1200" cap="none" spc="0" normalizeH="0" baseline="0" noProof="0" dirty="0" err="1">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payroll</a:t>
            </a: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 2010-2017</a:t>
            </a:r>
            <a:endPar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50" name="Rectangle 49"/>
          <p:cNvSpPr/>
          <p:nvPr/>
        </p:nvSpPr>
        <p:spPr>
          <a:xfrm>
            <a:off x="-11273" y="4698517"/>
            <a:ext cx="2050561"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4500" b="1" dirty="0">
                <a:solidFill>
                  <a:prstClr val="black"/>
                </a:solidFill>
                <a:effectLst>
                  <a:outerShdw blurRad="38100" dist="38100" dir="2700000" algn="tl">
                    <a:srgbClr val="000000">
                      <a:alpha val="43137"/>
                    </a:srgbClr>
                  </a:outerShdw>
                </a:effectLst>
                <a:latin typeface="Calibri" panose="020F0502020204030204"/>
                <a:cs typeface="+mn-cs"/>
              </a:rPr>
              <a:t>101</a:t>
            </a: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,9 %</a:t>
            </a:r>
          </a:p>
        </p:txBody>
      </p:sp>
      <p:sp>
        <p:nvSpPr>
          <p:cNvPr id="58" name="Pyöristetty suorakulmio 9"/>
          <p:cNvSpPr/>
          <p:nvPr/>
        </p:nvSpPr>
        <p:spPr>
          <a:xfrm>
            <a:off x="25548" y="5829805"/>
            <a:ext cx="1976921" cy="502871"/>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1" name="Rectangle 60"/>
          <p:cNvSpPr/>
          <p:nvPr/>
        </p:nvSpPr>
        <p:spPr>
          <a:xfrm>
            <a:off x="187106" y="5673707"/>
            <a:ext cx="1758815" cy="7848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4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61,4 %</a:t>
            </a:r>
          </a:p>
        </p:txBody>
      </p:sp>
      <p:sp>
        <p:nvSpPr>
          <p:cNvPr id="4" name="Tekstiruutu 3"/>
          <p:cNvSpPr txBox="1"/>
          <p:nvPr/>
        </p:nvSpPr>
        <p:spPr>
          <a:xfrm>
            <a:off x="25548" y="6458537"/>
            <a:ext cx="24218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cs typeface="+mn-cs"/>
              </a:rPr>
              <a:t>21.5</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.2026</a:t>
            </a:r>
          </a:p>
        </p:txBody>
      </p:sp>
      <p:sp>
        <p:nvSpPr>
          <p:cNvPr id="30" name="Suorakulmio 20"/>
          <p:cNvSpPr/>
          <p:nvPr/>
        </p:nvSpPr>
        <p:spPr>
          <a:xfrm>
            <a:off x="1965265" y="4934230"/>
            <a:ext cx="3136574" cy="34025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Companies</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the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lang="fi-FI" sz="1200" dirty="0">
                <a:solidFill>
                  <a:prstClr val="white">
                    <a:lumMod val="50000"/>
                  </a:prstClr>
                </a:solidFill>
                <a:latin typeface="Calibri" panose="020F0502020204030204"/>
              </a:rPr>
              <a:t>0,6</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Manufacturing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industry</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0" i="0" u="none" strike="noStrike" kern="1200" cap="none" spc="0" normalizeH="0" baseline="0" noProof="0" dirty="0">
                <a:ln>
                  <a:noFill/>
                </a:ln>
                <a:solidFill>
                  <a:srgbClr val="00B0F0"/>
                </a:solidFill>
                <a:effectLst/>
                <a:uLnTx/>
                <a:uFillTx/>
                <a:latin typeface="Calibri" panose="020F0502020204030204"/>
                <a:ea typeface="+mn-ea"/>
                <a:cs typeface="+mn-cs"/>
              </a:rPr>
              <a:t>-</a:t>
            </a:r>
            <a:r>
              <a:rPr lang="fi-FI" sz="1200" dirty="0">
                <a:solidFill>
                  <a:srgbClr val="00B0F0"/>
                </a:solidFill>
                <a:latin typeface="Calibri" panose="020F0502020204030204"/>
              </a:rPr>
              <a:t>7,8</a:t>
            </a:r>
            <a:r>
              <a:rPr kumimoji="0" lang="fi-FI" sz="12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31" name="Suorakulmio 20"/>
          <p:cNvSpPr/>
          <p:nvPr/>
        </p:nvSpPr>
        <p:spPr>
          <a:xfrm>
            <a:off x="1965265" y="5914493"/>
            <a:ext cx="3136574" cy="31542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Companies</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the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9,6 %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Manufacturing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industry</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on </a:t>
            </a:r>
            <a:r>
              <a:rPr kumimoji="0" lang="fi-FI" sz="12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0,0 % </a:t>
            </a:r>
          </a:p>
        </p:txBody>
      </p:sp>
      <p:sp>
        <p:nvSpPr>
          <p:cNvPr id="3" name="Kaarinuoli vasemmalle 2"/>
          <p:cNvSpPr/>
          <p:nvPr/>
        </p:nvSpPr>
        <p:spPr>
          <a:xfrm rot="17000620" flipH="1">
            <a:off x="5177838" y="4965333"/>
            <a:ext cx="533435" cy="1784551"/>
          </a:xfrm>
          <a:prstGeom prst="curvedLeftArrow">
            <a:avLst>
              <a:gd name="adj1" fmla="val 25000"/>
              <a:gd name="adj2" fmla="val 99647"/>
              <a:gd name="adj3" fmla="val 358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p:cNvSpPr txBox="1"/>
          <p:nvPr/>
        </p:nvSpPr>
        <p:spPr>
          <a:xfrm>
            <a:off x="13697" y="3022606"/>
            <a:ext cx="4179219"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Trend</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turnover</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Robocoast</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fi-FI" sz="1000" dirty="0" err="1">
                <a:solidFill>
                  <a:prstClr val="black"/>
                </a:solidFill>
                <a:latin typeface="Calibri" panose="020F0502020204030204"/>
                <a:cs typeface="+mn-cs"/>
              </a:rPr>
              <a:t>red</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manufacturing</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industry</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on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average</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grey</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lang="fi-FI" sz="1000" dirty="0" err="1">
                <a:solidFill>
                  <a:prstClr val="black"/>
                </a:solidFill>
                <a:latin typeface="Calibri" panose="020F0502020204030204"/>
                <a:cs typeface="+mn-cs"/>
              </a:rPr>
              <a:t>companies</a:t>
            </a:r>
            <a:r>
              <a:rPr lang="fi-FI" sz="1000" dirty="0">
                <a:solidFill>
                  <a:prstClr val="black"/>
                </a:solidFill>
                <a:latin typeface="Calibri" panose="020F0502020204030204"/>
                <a:cs typeface="+mn-cs"/>
              </a:rPr>
              <a:t> in </a:t>
            </a:r>
            <a:r>
              <a:rPr lang="fi-FI" sz="1000" dirty="0" err="1">
                <a:solidFill>
                  <a:prstClr val="black"/>
                </a:solidFill>
                <a:latin typeface="Calibri" panose="020F0502020204030204"/>
                <a:cs typeface="+mn-cs"/>
              </a:rPr>
              <a:t>total</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000" b="0" i="0" u="none" strike="noStrike" kern="1200" cap="none" spc="0" normalizeH="0" baseline="0" noProof="0" dirty="0" err="1">
                <a:ln>
                  <a:noFill/>
                </a:ln>
                <a:solidFill>
                  <a:prstClr val="black"/>
                </a:solidFill>
                <a:effectLst/>
                <a:uLnTx/>
                <a:uFillTx/>
                <a:latin typeface="Calibri" panose="020F0502020204030204"/>
                <a:ea typeface="+mn-ea"/>
                <a:cs typeface="+mn-cs"/>
              </a:rPr>
              <a:t>green</a:t>
            </a: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 in Satakunta</a:t>
            </a:r>
          </a:p>
        </p:txBody>
      </p:sp>
      <p:sp>
        <p:nvSpPr>
          <p:cNvPr id="34" name="TextBox 33"/>
          <p:cNvSpPr txBox="1"/>
          <p:nvPr/>
        </p:nvSpPr>
        <p:spPr>
          <a:xfrm>
            <a:off x="3765765" y="1237833"/>
            <a:ext cx="1154908"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figures</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shown</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this</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graph</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are</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minimum</a:t>
            </a:r>
            <a:r>
              <a:rPr kumimoji="0" lang="fi-FI" sz="800" b="1" i="1" u="sng"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1" i="1" u="sng" strike="noStrike" kern="1200" cap="none" spc="0" normalizeH="0" baseline="0" noProof="0" dirty="0" err="1">
                <a:ln>
                  <a:noFill/>
                </a:ln>
                <a:solidFill>
                  <a:prstClr val="black"/>
                </a:solidFill>
                <a:effectLst/>
                <a:uLnTx/>
                <a:uFillTx/>
                <a:latin typeface="Calibri" panose="020F0502020204030204"/>
                <a:ea typeface="+mn-ea"/>
                <a:cs typeface="+mn-cs"/>
              </a:rPr>
              <a:t>estimates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whole</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cluster</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consists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over</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100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companies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organisations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in Satakunta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area</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Also</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companies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involved</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artificial</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intelligence</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are</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mn-cs"/>
              </a:rPr>
              <a:t>included</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D52F58EB-F257-4947-9F8B-B899D12F6A5C}"/>
              </a:ext>
            </a:extLst>
          </p:cNvPr>
          <p:cNvSpPr txBox="1"/>
          <p:nvPr/>
        </p:nvSpPr>
        <p:spPr>
          <a:xfrm>
            <a:off x="282514" y="1178265"/>
            <a:ext cx="1273715" cy="397214"/>
          </a:xfrm>
          <a:prstGeom prst="rect">
            <a:avLst/>
          </a:prstGeom>
          <a:solidFill>
            <a:schemeClr val="bg1"/>
          </a:solidFill>
        </p:spPr>
        <p:txBody>
          <a:bodyPr wrap="square" rtlCol="0">
            <a:spAutoFit/>
          </a:bodyPr>
          <a:lstStyle/>
          <a:p>
            <a:endParaRPr lang="en-US" dirty="0"/>
          </a:p>
        </p:txBody>
      </p:sp>
      <p:pic>
        <p:nvPicPr>
          <p:cNvPr id="14" name="Kuva 13" descr="Kuva, joka sisältää kohteen teksti, merkki, clipart-kuva&#10;&#10;Kuvaus luotu automaattisesti">
            <a:extLst>
              <a:ext uri="{FF2B5EF4-FFF2-40B4-BE49-F238E27FC236}">
                <a16:creationId xmlns:a16="http://schemas.microsoft.com/office/drawing/2014/main" id="{E70F69F8-0251-7CC7-1E5F-A76AFE403B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Tree>
    <p:extLst>
      <p:ext uri="{BB962C8B-B14F-4D97-AF65-F5344CB8AC3E}">
        <p14:creationId xmlns:p14="http://schemas.microsoft.com/office/powerpoint/2010/main" val="17312560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12.5.2020</a:t>
            </a:r>
          </a:p>
        </p:txBody>
      </p:sp>
      <p:pic>
        <p:nvPicPr>
          <p:cNvPr id="2" name="Picture 1">
            <a:extLst>
              <a:ext uri="{FF2B5EF4-FFF2-40B4-BE49-F238E27FC236}">
                <a16:creationId xmlns:a16="http://schemas.microsoft.com/office/drawing/2014/main" id="{0C91317B-F7CC-409A-ACF1-311603AF624D}"/>
              </a:ext>
            </a:extLst>
          </p:cNvPr>
          <p:cNvPicPr>
            <a:picLocks noChangeAspect="1"/>
          </p:cNvPicPr>
          <p:nvPr/>
        </p:nvPicPr>
        <p:blipFill>
          <a:blip r:embed="rId2"/>
          <a:stretch>
            <a:fillRect/>
          </a:stretch>
        </p:blipFill>
        <p:spPr>
          <a:xfrm>
            <a:off x="117867" y="836712"/>
            <a:ext cx="4186165" cy="4174187"/>
          </a:xfrm>
          <a:prstGeom prst="rect">
            <a:avLst/>
          </a:prstGeom>
        </p:spPr>
      </p:pic>
      <p:sp>
        <p:nvSpPr>
          <p:cNvPr id="8" name="Otsikko 1">
            <a:extLst>
              <a:ext uri="{FF2B5EF4-FFF2-40B4-BE49-F238E27FC236}">
                <a16:creationId xmlns:a16="http://schemas.microsoft.com/office/drawing/2014/main" id="{47756923-D34E-454D-8AE2-0492DB0051AA}"/>
              </a:ext>
            </a:extLst>
          </p:cNvPr>
          <p:cNvSpPr txBox="1">
            <a:spLocks/>
          </p:cNvSpPr>
          <p:nvPr/>
        </p:nvSpPr>
        <p:spPr>
          <a:xfrm>
            <a:off x="808191" y="70117"/>
            <a:ext cx="6675081" cy="465993"/>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fontAlgn="auto">
              <a:spcAft>
                <a:spcPts val="0"/>
              </a:spcAft>
            </a:pPr>
            <a:r>
              <a:rPr lang="fi-FI" sz="2700" b="1" cap="all" dirty="0">
                <a:solidFill>
                  <a:schemeClr val="accent2">
                    <a:lumMod val="50000"/>
                  </a:schemeClr>
                </a:solidFill>
                <a:effectLst>
                  <a:outerShdw blurRad="38100" dist="38100" dir="2700000" algn="tl">
                    <a:srgbClr val="000000">
                      <a:alpha val="43137"/>
                    </a:srgbClr>
                  </a:outerShdw>
                </a:effectLst>
              </a:rPr>
              <a:t>Mineraaliklusterin vaikuttavuus </a:t>
            </a:r>
          </a:p>
          <a:p>
            <a:pPr fontAlgn="auto">
              <a:spcAft>
                <a:spcPts val="0"/>
              </a:spcAft>
            </a:pPr>
            <a:r>
              <a:rPr lang="fi-FI" sz="1200" b="1" cap="all" dirty="0">
                <a:solidFill>
                  <a:schemeClr val="accent2">
                    <a:lumMod val="50000"/>
                  </a:schemeClr>
                </a:solidFill>
              </a:rPr>
              <a:t>(kaivostoiminta, metallien jalostus sekä kaivos-, louhinta- ja rakennuskoneiden valmistus )</a:t>
            </a:r>
          </a:p>
        </p:txBody>
      </p:sp>
      <p:sp>
        <p:nvSpPr>
          <p:cNvPr id="3" name="TextBox 2">
            <a:extLst>
              <a:ext uri="{FF2B5EF4-FFF2-40B4-BE49-F238E27FC236}">
                <a16:creationId xmlns:a16="http://schemas.microsoft.com/office/drawing/2014/main" id="{ABB5D98B-0267-4978-AF32-DC70A3A117C4}"/>
              </a:ext>
            </a:extLst>
          </p:cNvPr>
          <p:cNvSpPr txBox="1"/>
          <p:nvPr/>
        </p:nvSpPr>
        <p:spPr>
          <a:xfrm>
            <a:off x="5373416" y="5319384"/>
            <a:ext cx="3770584" cy="553998"/>
          </a:xfrm>
          <a:prstGeom prst="rect">
            <a:avLst/>
          </a:prstGeom>
          <a:noFill/>
        </p:spPr>
        <p:txBody>
          <a:bodyPr wrap="none" rtlCol="0">
            <a:spAutoFit/>
          </a:bodyPr>
          <a:lstStyle/>
          <a:p>
            <a:r>
              <a:rPr lang="fi-FI" sz="1000" dirty="0"/>
              <a:t>Joonas Hokkanen, Heikki Savikko, Heini Koutonen,</a:t>
            </a:r>
          </a:p>
          <a:p>
            <a:r>
              <a:rPr lang="fi-FI" sz="1000" dirty="0"/>
              <a:t>Heikki Rannikko, Tomi Rinne, Minna Pirilä</a:t>
            </a:r>
          </a:p>
          <a:p>
            <a:r>
              <a:rPr lang="fi-FI" sz="1000" dirty="0"/>
              <a:t>Suomen mineraaliklusterin kilpailukyky- ja vaikuttavuustutkimus</a:t>
            </a:r>
          </a:p>
        </p:txBody>
      </p:sp>
      <p:pic>
        <p:nvPicPr>
          <p:cNvPr id="5" name="Picture 4">
            <a:extLst>
              <a:ext uri="{FF2B5EF4-FFF2-40B4-BE49-F238E27FC236}">
                <a16:creationId xmlns:a16="http://schemas.microsoft.com/office/drawing/2014/main" id="{B4EE0289-E5FF-4178-BEEA-AD4AAA04D7B3}"/>
              </a:ext>
            </a:extLst>
          </p:cNvPr>
          <p:cNvPicPr>
            <a:picLocks noChangeAspect="1"/>
          </p:cNvPicPr>
          <p:nvPr/>
        </p:nvPicPr>
        <p:blipFill>
          <a:blip r:embed="rId3"/>
          <a:stretch>
            <a:fillRect/>
          </a:stretch>
        </p:blipFill>
        <p:spPr>
          <a:xfrm>
            <a:off x="4427983" y="844595"/>
            <a:ext cx="4545059" cy="4166304"/>
          </a:xfrm>
          <a:prstGeom prst="rect">
            <a:avLst/>
          </a:prstGeom>
        </p:spPr>
      </p:pic>
      <p:pic>
        <p:nvPicPr>
          <p:cNvPr id="7" name="Kuva 6" descr="Kuva, joka sisältää kohteen teksti, merkki, clipart-kuva&#10;&#10;Kuvaus luotu automaattisesti">
            <a:extLst>
              <a:ext uri="{FF2B5EF4-FFF2-40B4-BE49-F238E27FC236}">
                <a16:creationId xmlns:a16="http://schemas.microsoft.com/office/drawing/2014/main" id="{5F6C199A-DD0B-315E-5E2D-78D3F41EB6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Tree>
    <p:extLst>
      <p:ext uri="{BB962C8B-B14F-4D97-AF65-F5344CB8AC3E}">
        <p14:creationId xmlns:p14="http://schemas.microsoft.com/office/powerpoint/2010/main" val="36896165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12.5.2020</a:t>
            </a:r>
          </a:p>
        </p:txBody>
      </p:sp>
      <p:sp>
        <p:nvSpPr>
          <p:cNvPr id="8" name="Otsikko 1">
            <a:extLst>
              <a:ext uri="{FF2B5EF4-FFF2-40B4-BE49-F238E27FC236}">
                <a16:creationId xmlns:a16="http://schemas.microsoft.com/office/drawing/2014/main" id="{47756923-D34E-454D-8AE2-0492DB0051AA}"/>
              </a:ext>
            </a:extLst>
          </p:cNvPr>
          <p:cNvSpPr txBox="1">
            <a:spLocks/>
          </p:cNvSpPr>
          <p:nvPr/>
        </p:nvSpPr>
        <p:spPr>
          <a:xfrm>
            <a:off x="808191" y="70117"/>
            <a:ext cx="6675081" cy="465993"/>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fontAlgn="auto">
              <a:spcAft>
                <a:spcPts val="0"/>
              </a:spcAft>
            </a:pPr>
            <a:r>
              <a:rPr lang="fi-FI" sz="2700" b="1" cap="all" dirty="0">
                <a:solidFill>
                  <a:schemeClr val="accent2">
                    <a:lumMod val="50000"/>
                  </a:schemeClr>
                </a:solidFill>
                <a:effectLst>
                  <a:outerShdw blurRad="38100" dist="38100" dir="2700000" algn="tl">
                    <a:srgbClr val="000000">
                      <a:alpha val="43137"/>
                    </a:srgbClr>
                  </a:outerShdw>
                </a:effectLst>
              </a:rPr>
              <a:t>Mineraaliklusterin vaikuttavuus </a:t>
            </a:r>
          </a:p>
          <a:p>
            <a:pPr fontAlgn="auto">
              <a:spcAft>
                <a:spcPts val="0"/>
              </a:spcAft>
            </a:pPr>
            <a:r>
              <a:rPr lang="fi-FI" sz="1200" b="1" cap="all" dirty="0">
                <a:solidFill>
                  <a:schemeClr val="accent2">
                    <a:lumMod val="50000"/>
                  </a:schemeClr>
                </a:solidFill>
              </a:rPr>
              <a:t>(kaivostoiminta, metallien jalostus sekä  kaivos-, louhinta- ja rakennuskoneiden valmistus )</a:t>
            </a:r>
          </a:p>
        </p:txBody>
      </p:sp>
      <p:sp>
        <p:nvSpPr>
          <p:cNvPr id="3" name="TextBox 2">
            <a:extLst>
              <a:ext uri="{FF2B5EF4-FFF2-40B4-BE49-F238E27FC236}">
                <a16:creationId xmlns:a16="http://schemas.microsoft.com/office/drawing/2014/main" id="{ABB5D98B-0267-4978-AF32-DC70A3A117C4}"/>
              </a:ext>
            </a:extLst>
          </p:cNvPr>
          <p:cNvSpPr txBox="1"/>
          <p:nvPr/>
        </p:nvSpPr>
        <p:spPr>
          <a:xfrm>
            <a:off x="5436096" y="5744282"/>
            <a:ext cx="3770584" cy="553998"/>
          </a:xfrm>
          <a:prstGeom prst="rect">
            <a:avLst/>
          </a:prstGeom>
          <a:noFill/>
        </p:spPr>
        <p:txBody>
          <a:bodyPr wrap="none" rtlCol="0">
            <a:spAutoFit/>
          </a:bodyPr>
          <a:lstStyle/>
          <a:p>
            <a:r>
              <a:rPr lang="fi-FI" sz="1000"/>
              <a:t>Joonas Hokkanen, Heikki Savikko, Heini Koutonen,</a:t>
            </a:r>
          </a:p>
          <a:p>
            <a:r>
              <a:rPr lang="fi-FI" sz="1000"/>
              <a:t>Heikki Rannikko, Tomi Rinne, Minna Pirilä</a:t>
            </a:r>
          </a:p>
          <a:p>
            <a:r>
              <a:rPr lang="fi-FI" sz="1000"/>
              <a:t>Suomen mineraaliklusterin kilpailukyky- ja vaikuttavuustutkimus</a:t>
            </a:r>
            <a:endParaRPr lang="fi-FI" sz="1000" dirty="0"/>
          </a:p>
        </p:txBody>
      </p:sp>
      <p:pic>
        <p:nvPicPr>
          <p:cNvPr id="5" name="Picture 4">
            <a:extLst>
              <a:ext uri="{FF2B5EF4-FFF2-40B4-BE49-F238E27FC236}">
                <a16:creationId xmlns:a16="http://schemas.microsoft.com/office/drawing/2014/main" id="{C08BF74C-0119-4EB3-B6D3-9A296BDA1164}"/>
              </a:ext>
            </a:extLst>
          </p:cNvPr>
          <p:cNvPicPr>
            <a:picLocks noChangeAspect="1"/>
          </p:cNvPicPr>
          <p:nvPr/>
        </p:nvPicPr>
        <p:blipFill>
          <a:blip r:embed="rId2"/>
          <a:stretch>
            <a:fillRect/>
          </a:stretch>
        </p:blipFill>
        <p:spPr>
          <a:xfrm>
            <a:off x="531620" y="760713"/>
            <a:ext cx="4924580" cy="5536510"/>
          </a:xfrm>
          <a:prstGeom prst="rect">
            <a:avLst/>
          </a:prstGeom>
        </p:spPr>
      </p:pic>
      <p:sp>
        <p:nvSpPr>
          <p:cNvPr id="9" name="Nuoli oikealle 11">
            <a:extLst>
              <a:ext uri="{FF2B5EF4-FFF2-40B4-BE49-F238E27FC236}">
                <a16:creationId xmlns:a16="http://schemas.microsoft.com/office/drawing/2014/main" id="{C02A75DE-33D1-4BFD-99B2-934B12AADA88}"/>
              </a:ext>
            </a:extLst>
          </p:cNvPr>
          <p:cNvSpPr/>
          <p:nvPr/>
        </p:nvSpPr>
        <p:spPr>
          <a:xfrm flipH="1">
            <a:off x="5493434" y="1916832"/>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0" name="Nuoli oikealle 11">
            <a:extLst>
              <a:ext uri="{FF2B5EF4-FFF2-40B4-BE49-F238E27FC236}">
                <a16:creationId xmlns:a16="http://schemas.microsoft.com/office/drawing/2014/main" id="{648F2A8F-4E81-4283-8BEA-855699EC076B}"/>
              </a:ext>
            </a:extLst>
          </p:cNvPr>
          <p:cNvSpPr/>
          <p:nvPr/>
        </p:nvSpPr>
        <p:spPr>
          <a:xfrm flipH="1">
            <a:off x="5451171" y="3573601"/>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11" name="Nuoli oikealle 11">
            <a:extLst>
              <a:ext uri="{FF2B5EF4-FFF2-40B4-BE49-F238E27FC236}">
                <a16:creationId xmlns:a16="http://schemas.microsoft.com/office/drawing/2014/main" id="{D8F04A4E-8AE5-443A-AA07-427277E8A098}"/>
              </a:ext>
            </a:extLst>
          </p:cNvPr>
          <p:cNvSpPr/>
          <p:nvPr/>
        </p:nvSpPr>
        <p:spPr>
          <a:xfrm flipH="1">
            <a:off x="5456200" y="5278173"/>
            <a:ext cx="500063" cy="2159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i-FI">
              <a:solidFill>
                <a:srgbClr val="FF0000"/>
              </a:solidFill>
            </a:endParaRPr>
          </a:p>
        </p:txBody>
      </p:sp>
      <p:sp>
        <p:nvSpPr>
          <p:cNvPr id="7" name="TextBox 6">
            <a:extLst>
              <a:ext uri="{FF2B5EF4-FFF2-40B4-BE49-F238E27FC236}">
                <a16:creationId xmlns:a16="http://schemas.microsoft.com/office/drawing/2014/main" id="{017BBEC1-B6DF-4E4D-B0E4-5700DA5221AC}"/>
              </a:ext>
            </a:extLst>
          </p:cNvPr>
          <p:cNvSpPr txBox="1"/>
          <p:nvPr/>
        </p:nvSpPr>
        <p:spPr>
          <a:xfrm>
            <a:off x="6076589" y="1839336"/>
            <a:ext cx="2815891" cy="2308324"/>
          </a:xfrm>
          <a:prstGeom prst="rect">
            <a:avLst/>
          </a:prstGeom>
          <a:noFill/>
        </p:spPr>
        <p:txBody>
          <a:bodyPr wrap="square" rtlCol="0">
            <a:spAutoFit/>
          </a:bodyPr>
          <a:lstStyle/>
          <a:p>
            <a:r>
              <a:rPr lang="sv-SE" sz="1600" dirty="0" err="1">
                <a:solidFill>
                  <a:schemeClr val="accent2">
                    <a:lumMod val="50000"/>
                  </a:schemeClr>
                </a:solidFill>
              </a:rPr>
              <a:t>Satakunnassa</a:t>
            </a:r>
            <a:r>
              <a:rPr lang="sv-SE" sz="1600" dirty="0">
                <a:solidFill>
                  <a:schemeClr val="accent2">
                    <a:lumMod val="50000"/>
                  </a:schemeClr>
                </a:solidFill>
              </a:rPr>
              <a:t> </a:t>
            </a:r>
            <a:r>
              <a:rPr lang="sv-SE" sz="1600" dirty="0" err="1">
                <a:solidFill>
                  <a:schemeClr val="accent2">
                    <a:lumMod val="50000"/>
                  </a:schemeClr>
                </a:solidFill>
              </a:rPr>
              <a:t>mineraaliklusterin</a:t>
            </a:r>
            <a:r>
              <a:rPr lang="sv-SE" sz="1600" dirty="0">
                <a:solidFill>
                  <a:schemeClr val="accent2">
                    <a:lumMod val="50000"/>
                  </a:schemeClr>
                </a:solidFill>
              </a:rPr>
              <a:t> </a:t>
            </a:r>
            <a:r>
              <a:rPr lang="sv-SE" sz="1600" dirty="0" err="1">
                <a:solidFill>
                  <a:schemeClr val="accent2">
                    <a:lumMod val="50000"/>
                  </a:schemeClr>
                </a:solidFill>
              </a:rPr>
              <a:t>osuus</a:t>
            </a:r>
            <a:r>
              <a:rPr lang="sv-SE" sz="1600" dirty="0">
                <a:solidFill>
                  <a:schemeClr val="accent2">
                    <a:lumMod val="50000"/>
                  </a:schemeClr>
                </a:solidFill>
              </a:rPr>
              <a:t> </a:t>
            </a:r>
            <a:r>
              <a:rPr lang="sv-SE" sz="1600" dirty="0" err="1">
                <a:solidFill>
                  <a:schemeClr val="accent2">
                    <a:lumMod val="50000"/>
                  </a:schemeClr>
                </a:solidFill>
              </a:rPr>
              <a:t>kokonaistuotoksesta</a:t>
            </a:r>
            <a:r>
              <a:rPr lang="sv-SE" sz="1600" dirty="0">
                <a:solidFill>
                  <a:schemeClr val="accent2">
                    <a:lumMod val="50000"/>
                  </a:schemeClr>
                </a:solidFill>
              </a:rPr>
              <a:t> </a:t>
            </a:r>
            <a:r>
              <a:rPr lang="sv-SE" sz="1600" dirty="0" err="1">
                <a:solidFill>
                  <a:schemeClr val="accent2">
                    <a:lumMod val="50000"/>
                  </a:schemeClr>
                </a:solidFill>
              </a:rPr>
              <a:t>kerrannaisvaikutuksineen</a:t>
            </a:r>
            <a:r>
              <a:rPr lang="sv-SE" sz="1600" dirty="0">
                <a:solidFill>
                  <a:schemeClr val="accent2">
                    <a:lumMod val="50000"/>
                  </a:schemeClr>
                </a:solidFill>
              </a:rPr>
              <a:t> on </a:t>
            </a:r>
            <a:r>
              <a:rPr lang="sv-SE" sz="1600" dirty="0" err="1">
                <a:solidFill>
                  <a:schemeClr val="accent2">
                    <a:lumMod val="50000"/>
                  </a:schemeClr>
                </a:solidFill>
              </a:rPr>
              <a:t>noin</a:t>
            </a:r>
            <a:r>
              <a:rPr lang="sv-SE" sz="1600" dirty="0">
                <a:solidFill>
                  <a:schemeClr val="accent2">
                    <a:lumMod val="50000"/>
                  </a:schemeClr>
                </a:solidFill>
              </a:rPr>
              <a:t> </a:t>
            </a:r>
            <a:r>
              <a:rPr lang="sv-SE" sz="1600" dirty="0" err="1">
                <a:solidFill>
                  <a:schemeClr val="accent2">
                    <a:lumMod val="50000"/>
                  </a:schemeClr>
                </a:solidFill>
              </a:rPr>
              <a:t>viidesosa</a:t>
            </a:r>
            <a:r>
              <a:rPr lang="sv-SE" sz="1600" dirty="0">
                <a:solidFill>
                  <a:schemeClr val="accent2">
                    <a:lumMod val="50000"/>
                  </a:schemeClr>
                </a:solidFill>
              </a:rPr>
              <a:t>, </a:t>
            </a:r>
          </a:p>
          <a:p>
            <a:r>
              <a:rPr lang="sv-SE" sz="1600" dirty="0" err="1">
                <a:solidFill>
                  <a:schemeClr val="accent2">
                    <a:lumMod val="50000"/>
                  </a:schemeClr>
                </a:solidFill>
              </a:rPr>
              <a:t>arvonlisäyksestä</a:t>
            </a:r>
            <a:r>
              <a:rPr lang="sv-SE" sz="1600" dirty="0">
                <a:solidFill>
                  <a:schemeClr val="accent2">
                    <a:lumMod val="50000"/>
                  </a:schemeClr>
                </a:solidFill>
              </a:rPr>
              <a:t> </a:t>
            </a:r>
            <a:r>
              <a:rPr lang="sv-SE" sz="1600" dirty="0" err="1">
                <a:solidFill>
                  <a:schemeClr val="accent2">
                    <a:lumMod val="50000"/>
                  </a:schemeClr>
                </a:solidFill>
              </a:rPr>
              <a:t>noin</a:t>
            </a:r>
            <a:r>
              <a:rPr lang="sv-SE" sz="1600" dirty="0">
                <a:solidFill>
                  <a:schemeClr val="accent2">
                    <a:lumMod val="50000"/>
                  </a:schemeClr>
                </a:solidFill>
              </a:rPr>
              <a:t> </a:t>
            </a:r>
            <a:r>
              <a:rPr lang="sv-SE" sz="1600" dirty="0" err="1">
                <a:solidFill>
                  <a:schemeClr val="accent2">
                    <a:lumMod val="50000"/>
                  </a:schemeClr>
                </a:solidFill>
              </a:rPr>
              <a:t>kuudesosa</a:t>
            </a:r>
            <a:r>
              <a:rPr lang="sv-SE" sz="1600" dirty="0">
                <a:solidFill>
                  <a:schemeClr val="accent2">
                    <a:lumMod val="50000"/>
                  </a:schemeClr>
                </a:solidFill>
              </a:rPr>
              <a:t> ja </a:t>
            </a:r>
          </a:p>
          <a:p>
            <a:r>
              <a:rPr lang="sv-SE" sz="1600" dirty="0" err="1">
                <a:solidFill>
                  <a:schemeClr val="accent2">
                    <a:lumMod val="50000"/>
                  </a:schemeClr>
                </a:solidFill>
              </a:rPr>
              <a:t>työllisyydestä</a:t>
            </a:r>
            <a:r>
              <a:rPr lang="sv-SE" sz="1600" dirty="0">
                <a:solidFill>
                  <a:schemeClr val="accent2">
                    <a:lumMod val="50000"/>
                  </a:schemeClr>
                </a:solidFill>
              </a:rPr>
              <a:t> </a:t>
            </a:r>
            <a:r>
              <a:rPr lang="sv-SE" sz="1600" dirty="0" err="1">
                <a:solidFill>
                  <a:schemeClr val="accent2">
                    <a:lumMod val="50000"/>
                  </a:schemeClr>
                </a:solidFill>
              </a:rPr>
              <a:t>noin</a:t>
            </a:r>
            <a:r>
              <a:rPr lang="sv-SE" sz="1600" dirty="0">
                <a:solidFill>
                  <a:schemeClr val="accent2">
                    <a:lumMod val="50000"/>
                  </a:schemeClr>
                </a:solidFill>
              </a:rPr>
              <a:t> </a:t>
            </a:r>
            <a:r>
              <a:rPr lang="sv-SE" sz="1600" dirty="0" err="1">
                <a:solidFill>
                  <a:schemeClr val="accent2">
                    <a:lumMod val="50000"/>
                  </a:schemeClr>
                </a:solidFill>
              </a:rPr>
              <a:t>kahdeksasosa</a:t>
            </a:r>
            <a:r>
              <a:rPr lang="sv-SE" sz="1600" dirty="0">
                <a:solidFill>
                  <a:schemeClr val="accent2">
                    <a:lumMod val="50000"/>
                  </a:schemeClr>
                </a:solidFill>
              </a:rPr>
              <a:t>.</a:t>
            </a:r>
            <a:endParaRPr lang="fi-FI" sz="1600" dirty="0">
              <a:solidFill>
                <a:schemeClr val="accent2">
                  <a:lumMod val="50000"/>
                </a:schemeClr>
              </a:solidFill>
            </a:endParaRPr>
          </a:p>
        </p:txBody>
      </p:sp>
      <p:pic>
        <p:nvPicPr>
          <p:cNvPr id="2" name="Kuva 1" descr="Kuva, joka sisältää kohteen teksti, merkki, clipart-kuva&#10;&#10;Kuvaus luotu automaattisesti">
            <a:extLst>
              <a:ext uri="{FF2B5EF4-FFF2-40B4-BE49-F238E27FC236}">
                <a16:creationId xmlns:a16="http://schemas.microsoft.com/office/drawing/2014/main" id="{51FE5227-D1C1-AC4D-4FDC-A20B566DB9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Tree>
    <p:extLst>
      <p:ext uri="{BB962C8B-B14F-4D97-AF65-F5344CB8AC3E}">
        <p14:creationId xmlns:p14="http://schemas.microsoft.com/office/powerpoint/2010/main" val="6401674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2.10.2025</a:t>
            </a:r>
          </a:p>
        </p:txBody>
      </p:sp>
      <p:sp>
        <p:nvSpPr>
          <p:cNvPr id="8" name="Otsikko 1">
            <a:extLst>
              <a:ext uri="{FF2B5EF4-FFF2-40B4-BE49-F238E27FC236}">
                <a16:creationId xmlns:a16="http://schemas.microsoft.com/office/drawing/2014/main" id="{47756923-D34E-454D-8AE2-0492DB0051AA}"/>
              </a:ext>
            </a:extLst>
          </p:cNvPr>
          <p:cNvSpPr txBox="1">
            <a:spLocks/>
          </p:cNvSpPr>
          <p:nvPr/>
        </p:nvSpPr>
        <p:spPr>
          <a:xfrm>
            <a:off x="454152" y="70117"/>
            <a:ext cx="8580210" cy="480765"/>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fontAlgn="auto">
              <a:spcAft>
                <a:spcPts val="0"/>
              </a:spcAft>
            </a:pPr>
            <a:r>
              <a:rPr lang="fi-FI" sz="2700" b="1" cap="all" dirty="0">
                <a:solidFill>
                  <a:schemeClr val="accent2">
                    <a:lumMod val="50000"/>
                  </a:schemeClr>
                </a:solidFill>
                <a:effectLst>
                  <a:outerShdw blurRad="38100" dist="38100" dir="2700000" algn="tl">
                    <a:srgbClr val="000000">
                      <a:alpha val="43137"/>
                    </a:srgbClr>
                  </a:outerShdw>
                </a:effectLst>
              </a:rPr>
              <a:t>Satakunta ykkönen vihreän siirtymän investoinneissa!</a:t>
            </a:r>
          </a:p>
        </p:txBody>
      </p:sp>
      <p:pic>
        <p:nvPicPr>
          <p:cNvPr id="2" name="Kuva 1" descr="Kuva, joka sisältää kohteen teksti, merkki, clipart-kuva&#10;&#10;Kuvaus luotu automaattisesti">
            <a:extLst>
              <a:ext uri="{FF2B5EF4-FFF2-40B4-BE49-F238E27FC236}">
                <a16:creationId xmlns:a16="http://schemas.microsoft.com/office/drawing/2014/main" id="{51FE5227-D1C1-AC4D-4FDC-A20B566DB9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5134" y="6493008"/>
            <a:ext cx="1138866" cy="294875"/>
          </a:xfrm>
          <a:prstGeom prst="rect">
            <a:avLst/>
          </a:prstGeom>
        </p:spPr>
      </p:pic>
      <p:pic>
        <p:nvPicPr>
          <p:cNvPr id="11" name="Picture 10">
            <a:extLst>
              <a:ext uri="{FF2B5EF4-FFF2-40B4-BE49-F238E27FC236}">
                <a16:creationId xmlns:a16="http://schemas.microsoft.com/office/drawing/2014/main" id="{04630CB9-7A66-CCDF-27B2-AD449F094225}"/>
              </a:ext>
            </a:extLst>
          </p:cNvPr>
          <p:cNvPicPr>
            <a:picLocks noChangeAspect="1"/>
          </p:cNvPicPr>
          <p:nvPr/>
        </p:nvPicPr>
        <p:blipFill>
          <a:blip r:embed="rId3"/>
          <a:stretch>
            <a:fillRect/>
          </a:stretch>
        </p:blipFill>
        <p:spPr>
          <a:xfrm>
            <a:off x="1547665" y="494509"/>
            <a:ext cx="5259707" cy="2941759"/>
          </a:xfrm>
          <a:prstGeom prst="rect">
            <a:avLst/>
          </a:prstGeom>
        </p:spPr>
      </p:pic>
      <p:pic>
        <p:nvPicPr>
          <p:cNvPr id="13" name="Picture 12">
            <a:extLst>
              <a:ext uri="{FF2B5EF4-FFF2-40B4-BE49-F238E27FC236}">
                <a16:creationId xmlns:a16="http://schemas.microsoft.com/office/drawing/2014/main" id="{63C11A06-8468-0431-4645-CFB2916D72B6}"/>
              </a:ext>
            </a:extLst>
          </p:cNvPr>
          <p:cNvPicPr>
            <a:picLocks noChangeAspect="1"/>
          </p:cNvPicPr>
          <p:nvPr/>
        </p:nvPicPr>
        <p:blipFill>
          <a:blip r:embed="rId4"/>
          <a:stretch>
            <a:fillRect/>
          </a:stretch>
        </p:blipFill>
        <p:spPr>
          <a:xfrm>
            <a:off x="1547665" y="3508092"/>
            <a:ext cx="5976664" cy="2803340"/>
          </a:xfrm>
          <a:prstGeom prst="rect">
            <a:avLst/>
          </a:prstGeom>
        </p:spPr>
      </p:pic>
    </p:spTree>
    <p:extLst>
      <p:ext uri="{BB962C8B-B14F-4D97-AF65-F5344CB8AC3E}">
        <p14:creationId xmlns:p14="http://schemas.microsoft.com/office/powerpoint/2010/main" val="4024589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78092" y="130578"/>
            <a:ext cx="8886395" cy="576064"/>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sz="4000" b="1" dirty="0">
                <a:solidFill>
                  <a:schemeClr val="tx2"/>
                </a:solidFill>
              </a:rPr>
              <a:t>Väestö, kehitys kunnittain 1993-2025</a:t>
            </a:r>
            <a:endParaRPr lang="fi-FI" sz="4000"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8</a:t>
            </a:fld>
            <a:endParaRPr lang="fi-FI" altLang="fi-FI" sz="1200">
              <a:solidFill>
                <a:srgbClr val="898989"/>
              </a:solidFill>
            </a:endParaRPr>
          </a:p>
        </p:txBody>
      </p:sp>
      <p:pic>
        <p:nvPicPr>
          <p:cNvPr id="4" name="Kuva 3" descr="Kuva, joka sisältää kohteen teksti, merkki, clipart-kuva&#10;&#10;Kuvaus luotu automaattisesti">
            <a:extLst>
              <a:ext uri="{FF2B5EF4-FFF2-40B4-BE49-F238E27FC236}">
                <a16:creationId xmlns:a16="http://schemas.microsoft.com/office/drawing/2014/main" id="{C6E642E7-1832-D5E4-8184-494D3619E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780" y="6298530"/>
            <a:ext cx="1856812" cy="480765"/>
          </a:xfrm>
          <a:prstGeom prst="rect">
            <a:avLst/>
          </a:prstGeom>
        </p:spPr>
      </p:pic>
      <p:pic>
        <p:nvPicPr>
          <p:cNvPr id="8" name="Picture 7">
            <a:extLst>
              <a:ext uri="{FF2B5EF4-FFF2-40B4-BE49-F238E27FC236}">
                <a16:creationId xmlns:a16="http://schemas.microsoft.com/office/drawing/2014/main" id="{1F2F764B-B777-988B-8738-A0B38FFDF709}"/>
              </a:ext>
            </a:extLst>
          </p:cNvPr>
          <p:cNvPicPr>
            <a:picLocks noChangeAspect="1"/>
          </p:cNvPicPr>
          <p:nvPr/>
        </p:nvPicPr>
        <p:blipFill>
          <a:blip r:embed="rId4"/>
          <a:stretch>
            <a:fillRect/>
          </a:stretch>
        </p:blipFill>
        <p:spPr>
          <a:xfrm>
            <a:off x="639629" y="786703"/>
            <a:ext cx="7763320" cy="5569647"/>
          </a:xfrm>
          <a:prstGeom prst="rect">
            <a:avLst/>
          </a:prstGeom>
        </p:spPr>
      </p:pic>
    </p:spTree>
    <p:extLst>
      <p:ext uri="{BB962C8B-B14F-4D97-AF65-F5344CB8AC3E}">
        <p14:creationId xmlns:p14="http://schemas.microsoft.com/office/powerpoint/2010/main" val="20182949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Pyöristetty suorakulmio 9">
            <a:extLst>
              <a:ext uri="{FF2B5EF4-FFF2-40B4-BE49-F238E27FC236}">
                <a16:creationId xmlns:a16="http://schemas.microsoft.com/office/drawing/2014/main" id="{2B3AAAFB-18FB-DCAC-8E4E-B7BD561A7486}"/>
              </a:ext>
            </a:extLst>
          </p:cNvPr>
          <p:cNvSpPr/>
          <p:nvPr/>
        </p:nvSpPr>
        <p:spPr>
          <a:xfrm>
            <a:off x="3232650" y="5819141"/>
            <a:ext cx="912432" cy="376594"/>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15" name="Tekstiruutu 34">
            <a:extLst>
              <a:ext uri="{FF2B5EF4-FFF2-40B4-BE49-F238E27FC236}">
                <a16:creationId xmlns:a16="http://schemas.microsoft.com/office/drawing/2014/main" id="{DA3C90ED-47C8-2F70-D21F-C6DC815B87DE}"/>
              </a:ext>
            </a:extLst>
          </p:cNvPr>
          <p:cNvSpPr txBox="1"/>
          <p:nvPr/>
        </p:nvSpPr>
        <p:spPr>
          <a:xfrm>
            <a:off x="58055" y="5363978"/>
            <a:ext cx="1343638" cy="86177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600" b="1" dirty="0">
                <a:solidFill>
                  <a:prstClr val="white">
                    <a:lumMod val="50000"/>
                  </a:prstClr>
                </a:solidFill>
                <a:latin typeface="Calibri" panose="020F0502020204030204"/>
                <a:cs typeface="+mn-cs"/>
              </a:rPr>
              <a:t>Arvonlisäys, milj. €</a:t>
            </a:r>
            <a:endParaRPr kumimoji="0" lang="fi-FI"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13" name="Tekstiruutu 34">
            <a:extLst>
              <a:ext uri="{FF2B5EF4-FFF2-40B4-BE49-F238E27FC236}">
                <a16:creationId xmlns:a16="http://schemas.microsoft.com/office/drawing/2014/main" id="{91DAA231-674C-8855-343E-371DFE352146}"/>
              </a:ext>
            </a:extLst>
          </p:cNvPr>
          <p:cNvSpPr txBox="1"/>
          <p:nvPr/>
        </p:nvSpPr>
        <p:spPr>
          <a:xfrm>
            <a:off x="34167" y="4728002"/>
            <a:ext cx="1343638" cy="86177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600" b="1" dirty="0">
                <a:solidFill>
                  <a:prstClr val="white">
                    <a:lumMod val="50000"/>
                  </a:prstClr>
                </a:solidFill>
                <a:latin typeface="Calibri" panose="020F0502020204030204"/>
                <a:cs typeface="+mn-cs"/>
              </a:rPr>
              <a:t>Tuotoksen arvo, milj. €</a:t>
            </a:r>
            <a:endParaRPr kumimoji="0" lang="fi-FI"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43" name="Kuva 42"/>
          <p:cNvPicPr>
            <a:picLocks noChangeAspect="1"/>
          </p:cNvPicPr>
          <p:nvPr/>
        </p:nvPicPr>
        <p:blipFill>
          <a:blip r:embed="rId2" cstate="print">
            <a:duotone>
              <a:prstClr val="black"/>
              <a:schemeClr val="tx2">
                <a:tint val="45000"/>
                <a:satMod val="400000"/>
              </a:schemeClr>
            </a:duotone>
            <a:lum bright="21000"/>
            <a:extLst>
              <a:ext uri="{BEBA8EAE-BF5A-486C-A8C5-ECC9F3942E4B}">
                <a14:imgProps xmlns:a14="http://schemas.microsoft.com/office/drawing/2010/main">
                  <a14:imgLayer r:embed="rId3">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188648" y="1656283"/>
            <a:ext cx="1946313" cy="1856436"/>
          </a:xfrm>
          <a:prstGeom prst="rect">
            <a:avLst/>
          </a:prstGeom>
        </p:spPr>
      </p:pic>
      <p:sp>
        <p:nvSpPr>
          <p:cNvPr id="2" name="Otsikko 1"/>
          <p:cNvSpPr>
            <a:spLocks noGrp="1"/>
          </p:cNvSpPr>
          <p:nvPr>
            <p:ph type="ctrTitle"/>
          </p:nvPr>
        </p:nvSpPr>
        <p:spPr>
          <a:xfrm>
            <a:off x="57159" y="93726"/>
            <a:ext cx="8869055" cy="465993"/>
          </a:xfrm>
        </p:spPr>
        <p:txBody>
          <a:bodyPr>
            <a:noAutofit/>
          </a:bodyPr>
          <a:lstStyle/>
          <a:p>
            <a:r>
              <a:rPr lang="fi-FI" sz="2700" b="1" cap="all" dirty="0">
                <a:solidFill>
                  <a:schemeClr val="accent5">
                    <a:lumMod val="75000"/>
                  </a:schemeClr>
                </a:solidFill>
                <a:effectLst>
                  <a:outerShdw blurRad="38100" dist="38100" dir="2700000" algn="tl">
                    <a:srgbClr val="000000">
                      <a:alpha val="43137"/>
                    </a:srgbClr>
                  </a:outerShdw>
                </a:effectLst>
              </a:rPr>
              <a:t>RUOKA-ala satakunnassa </a:t>
            </a:r>
            <a:r>
              <a:rPr lang="fi-FI" sz="1200" b="1" cap="all" dirty="0">
                <a:solidFill>
                  <a:schemeClr val="accent5">
                    <a:lumMod val="75000"/>
                  </a:schemeClr>
                </a:solidFill>
              </a:rPr>
              <a:t>(Maatalous, elintarviketeollisuus ja -kauppa sekä ravitsemispalvelut)</a:t>
            </a:r>
          </a:p>
        </p:txBody>
      </p:sp>
      <p:sp>
        <p:nvSpPr>
          <p:cNvPr id="9" name="Tekstiruutu 8"/>
          <p:cNvSpPr txBox="1"/>
          <p:nvPr/>
        </p:nvSpPr>
        <p:spPr>
          <a:xfrm>
            <a:off x="8901604" y="227958"/>
            <a:ext cx="307777" cy="417723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Knuuttila ja Vatanen (LUKE 2017): Selvitys ruokaketjun merkityksestä kansantaloudelle ja alueille</a:t>
            </a:r>
            <a:endPar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kstiruutu 41"/>
          <p:cNvSpPr txBox="1"/>
          <p:nvPr/>
        </p:nvSpPr>
        <p:spPr>
          <a:xfrm>
            <a:off x="4770177" y="440195"/>
            <a:ext cx="3892626" cy="2062103"/>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Ruoka-ala tuotti Satakunnassa v. 2021 välitöntä arvonlisäystä*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n. 4</a:t>
            </a:r>
            <a:r>
              <a:rPr lang="fi-FI" sz="3600" b="1" dirty="0">
                <a:solidFill>
                  <a:srgbClr val="2683C6">
                    <a:lumMod val="75000"/>
                  </a:srgbClr>
                </a:solidFill>
                <a:effectLst>
                  <a:outerShdw blurRad="38100" dist="38100" dir="2700000" algn="tl">
                    <a:srgbClr val="000000">
                      <a:alpha val="43137"/>
                    </a:srgbClr>
                  </a:outerShdw>
                </a:effectLst>
                <a:latin typeface="Calibri" panose="020F0502020204030204"/>
                <a:cs typeface="+mn-cs"/>
              </a:rPr>
              <a:t>50</a:t>
            </a:r>
            <a:r>
              <a:rPr kumimoji="0" lang="fi-FI" sz="3600" b="1" i="0" u="none" strike="noStrike" kern="1200" cap="none" spc="0" normalizeH="0" baseline="0" noProof="0" dirty="0">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mn-cs"/>
              </a:rPr>
              <a:t> milj. €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ja välillisesti</a:t>
            </a:r>
            <a:r>
              <a:rPr kumimoji="0" lang="fi-FI" sz="3600" b="1" i="0" u="none" strike="noStrike" kern="1200" cap="none" spc="0" normalizeH="0" baseline="0" noProof="0" dirty="0">
                <a:ln>
                  <a:noFill/>
                </a:ln>
                <a:solidFill>
                  <a:srgbClr val="2683C6">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2683C6">
                    <a:lumMod val="75000"/>
                  </a:srgbClr>
                </a:solidFill>
                <a:effectLst/>
                <a:uLnTx/>
                <a:uFillTx/>
                <a:latin typeface="Calibri" panose="020F0502020204030204"/>
                <a:ea typeface="+mn-ea"/>
                <a:cs typeface="+mn-cs"/>
              </a:rPr>
              <a:t>n. 111 milj.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osuus yht. n. </a:t>
            </a:r>
            <a:r>
              <a:rPr kumimoji="0" lang="fi-FI" sz="1800" b="1" i="0" u="none" strike="noStrike" kern="1200" cap="none" spc="0" normalizeH="0" baseline="0" noProof="0" dirty="0">
                <a:ln>
                  <a:noFill/>
                </a:ln>
                <a:solidFill>
                  <a:srgbClr val="2683C6">
                    <a:lumMod val="75000"/>
                  </a:srgbClr>
                </a:solidFill>
                <a:effectLst/>
                <a:uLnTx/>
                <a:uFillTx/>
                <a:latin typeface="Calibri" panose="020F0502020204030204"/>
                <a:ea typeface="+mn-ea"/>
                <a:cs typeface="+mn-cs"/>
              </a:rPr>
              <a:t>7,5 %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 alueen BKT:stä</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Suorakulmio 56"/>
          <p:cNvSpPr/>
          <p:nvPr/>
        </p:nvSpPr>
        <p:spPr>
          <a:xfrm>
            <a:off x="2180444" y="1953806"/>
            <a:ext cx="138145" cy="41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kstiruutu 36"/>
          <p:cNvSpPr txBox="1"/>
          <p:nvPr/>
        </p:nvSpPr>
        <p:spPr>
          <a:xfrm rot="16200000">
            <a:off x="7969118" y="5032829"/>
            <a:ext cx="2169530"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Tilastokeskus  ja Satakuntaliitto 2026          </a:t>
            </a:r>
          </a:p>
        </p:txBody>
      </p:sp>
      <p:sp>
        <p:nvSpPr>
          <p:cNvPr id="23" name="Rectangle 22"/>
          <p:cNvSpPr/>
          <p:nvPr/>
        </p:nvSpPr>
        <p:spPr>
          <a:xfrm>
            <a:off x="4755130" y="2157974"/>
            <a:ext cx="4247992" cy="166199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Ruoka-ala työllisti* v. 2021 välittömästi</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3600" b="1" dirty="0">
                <a:solidFill>
                  <a:srgbClr val="FF5050"/>
                </a:solidFill>
                <a:effectLst>
                  <a:outerShdw blurRad="38100" dist="38100" dir="2700000" algn="tl">
                    <a:srgbClr val="000000">
                      <a:alpha val="43137"/>
                    </a:srgbClr>
                  </a:outerShdw>
                </a:effectLst>
                <a:latin typeface="Calibri" panose="020F0502020204030204"/>
                <a:cs typeface="+mn-cs"/>
              </a:rPr>
              <a:t>n. 9732</a:t>
            </a:r>
            <a:r>
              <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 hlö</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välillisesti</a:t>
            </a:r>
            <a:r>
              <a:rPr kumimoji="0" lang="fi-FI" sz="36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n. 1331 hlö</a:t>
            </a:r>
            <a:r>
              <a:rPr kumimoji="0" lang="fi-FI"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mn-cs"/>
              </a:rPr>
              <a:t>Osuus maakunnan työllisistä yht. n. </a:t>
            </a:r>
            <a:r>
              <a:rPr kumimoji="0" lang="fi-FI" sz="1800" b="1" i="0" u="none" strike="noStrike" kern="1200" cap="none" spc="0" normalizeH="0" baseline="0" noProof="0" dirty="0">
                <a:ln>
                  <a:noFill/>
                </a:ln>
                <a:solidFill>
                  <a:srgbClr val="FF5050"/>
                </a:solidFill>
                <a:effectLst>
                  <a:outerShdw blurRad="38100" dist="38100" dir="2700000" algn="tl">
                    <a:srgbClr val="000000">
                      <a:alpha val="43137"/>
                    </a:srgbClr>
                  </a:outerShdw>
                </a:effectLst>
                <a:uLnTx/>
                <a:uFillTx/>
                <a:latin typeface="Calibri" panose="020F0502020204030204"/>
                <a:ea typeface="+mn-ea"/>
                <a:cs typeface="+mn-cs"/>
              </a:rPr>
              <a:t>12,8 %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(maan keskiarvo n. 11,7 %)</a:t>
            </a:r>
          </a:p>
        </p:txBody>
      </p:sp>
      <p:sp>
        <p:nvSpPr>
          <p:cNvPr id="45" name="Tekstiruutu 34"/>
          <p:cNvSpPr txBox="1"/>
          <p:nvPr/>
        </p:nvSpPr>
        <p:spPr>
          <a:xfrm>
            <a:off x="3026651" y="3532593"/>
            <a:ext cx="1452642"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mn-cs"/>
              </a:rPr>
              <a:t>Elintarvike-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mn-cs"/>
              </a:rPr>
              <a:t>teollisuus</a:t>
            </a:r>
          </a:p>
        </p:txBody>
      </p:sp>
      <p:sp>
        <p:nvSpPr>
          <p:cNvPr id="30" name="Pyöristetty suorakulmio 9"/>
          <p:cNvSpPr/>
          <p:nvPr/>
        </p:nvSpPr>
        <p:spPr>
          <a:xfrm>
            <a:off x="1531514" y="4658212"/>
            <a:ext cx="912432" cy="30646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1" name="Rectangle 30"/>
          <p:cNvSpPr/>
          <p:nvPr/>
        </p:nvSpPr>
        <p:spPr>
          <a:xfrm>
            <a:off x="1723442" y="4615589"/>
            <a:ext cx="5501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effectLst>
                  <a:outerShdw blurRad="38100" dist="38100" dir="2700000" algn="tl">
                    <a:srgbClr val="000000">
                      <a:alpha val="43137"/>
                    </a:srgbClr>
                  </a:outerShdw>
                </a:effectLst>
                <a:latin typeface="Calibri" panose="020F0502020204030204"/>
                <a:cs typeface="+mn-cs"/>
              </a:rPr>
              <a:t>2146</a:t>
            </a:r>
            <a:endParaRPr kumimoji="0" lang="fi-FI"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kstiruutu 3"/>
          <p:cNvSpPr txBox="1"/>
          <p:nvPr/>
        </p:nvSpPr>
        <p:spPr>
          <a:xfrm>
            <a:off x="-9597" y="6425103"/>
            <a:ext cx="1341872"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21.5.2026</a:t>
            </a:r>
          </a:p>
        </p:txBody>
      </p:sp>
      <p:sp>
        <p:nvSpPr>
          <p:cNvPr id="3" name="Rectangle 2"/>
          <p:cNvSpPr>
            <a:spLocks noChangeArrowheads="1"/>
          </p:cNvSpPr>
          <p:nvPr/>
        </p:nvSpPr>
        <p:spPr bwMode="auto">
          <a:xfrm>
            <a:off x="0" y="579035"/>
            <a:ext cx="82247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Suorakulmio 20"/>
          <p:cNvSpPr/>
          <p:nvPr/>
        </p:nvSpPr>
        <p:spPr>
          <a:xfrm>
            <a:off x="29842" y="2798634"/>
            <a:ext cx="4161854" cy="78749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Elintarviketeollisuuden liikevaihdon kasvu 2010-2025 </a:t>
            </a:r>
            <a:r>
              <a:rPr kumimoji="0" lang="fi-FI"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a:t>
            </a:r>
            <a:r>
              <a:rPr kumimoji="0" lang="fi-FI" sz="1600" b="0" i="0" u="none" strike="noStrike" kern="1200" cap="none" spc="0" normalizeH="0" baseline="0" noProof="0" dirty="0">
                <a:ln>
                  <a:noFill/>
                </a:ln>
                <a:solidFill>
                  <a:srgbClr val="FF0000"/>
                </a:solidFill>
                <a:effectLst/>
                <a:uLnTx/>
                <a:uFillTx/>
                <a:latin typeface="Calibri" panose="020F0502020204030204"/>
                <a:ea typeface="+mn-ea"/>
                <a:cs typeface="+mn-cs"/>
              </a:rPr>
              <a:t> 50 % </a:t>
            </a:r>
            <a:r>
              <a:rPr kumimoji="0" lang="fi-FI"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(koko maa 41 %)</a:t>
            </a:r>
          </a:p>
        </p:txBody>
      </p:sp>
      <p:pic>
        <p:nvPicPr>
          <p:cNvPr id="35" name="Picture 34"/>
          <p:cNvPicPr>
            <a:picLocks noChangeAspect="1"/>
          </p:cNvPicPr>
          <p:nvPr/>
        </p:nvPicPr>
        <p:blipFill>
          <a:blip r:embed="rId4"/>
          <a:stretch>
            <a:fillRect/>
          </a:stretch>
        </p:blipFill>
        <p:spPr>
          <a:xfrm>
            <a:off x="8380882" y="27518"/>
            <a:ext cx="572689" cy="510929"/>
          </a:xfrm>
          <a:prstGeom prst="rect">
            <a:avLst/>
          </a:prstGeom>
        </p:spPr>
      </p:pic>
      <p:sp>
        <p:nvSpPr>
          <p:cNvPr id="29" name="Tekstiruutu 34"/>
          <p:cNvSpPr txBox="1"/>
          <p:nvPr/>
        </p:nvSpPr>
        <p:spPr>
          <a:xfrm>
            <a:off x="10279" y="4334660"/>
            <a:ext cx="1343638" cy="61555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lang="fi-FI" sz="1600" b="1" dirty="0">
                <a:solidFill>
                  <a:prstClr val="white">
                    <a:lumMod val="50000"/>
                  </a:prstClr>
                </a:solidFill>
                <a:latin typeface="Calibri" panose="020F0502020204030204"/>
                <a:cs typeface="+mn-cs"/>
              </a:rPr>
              <a:t>Työpaikat</a:t>
            </a:r>
            <a:endParaRPr kumimoji="0" lang="fi-FI" sz="16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54" name="Pyöristetty suorakulmio 9"/>
          <p:cNvSpPr/>
          <p:nvPr/>
        </p:nvSpPr>
        <p:spPr>
          <a:xfrm>
            <a:off x="1518473" y="5177042"/>
            <a:ext cx="912432" cy="340519"/>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eaLnBrk="1" fontAlgn="auto" hangingPunct="1">
              <a:spcBef>
                <a:spcPts val="0"/>
              </a:spcBef>
              <a:spcAft>
                <a:spcPts val="0"/>
              </a:spcAft>
              <a:defRPr/>
            </a:pPr>
            <a:r>
              <a:rPr lang="fi-FI" sz="1400" b="1" dirty="0">
                <a:solidFill>
                  <a:prstClr val="black"/>
                </a:solidFill>
                <a:effectLst>
                  <a:outerShdw blurRad="38100" dist="38100" dir="2700000" algn="tl">
                    <a:srgbClr val="000000">
                      <a:alpha val="43137"/>
                    </a:srgbClr>
                  </a:outerShdw>
                </a:effectLst>
                <a:latin typeface="Calibri" panose="020F0502020204030204"/>
              </a:rPr>
              <a:t>      398</a:t>
            </a:r>
          </a:p>
        </p:txBody>
      </p:sp>
      <p:sp>
        <p:nvSpPr>
          <p:cNvPr id="56" name="Pyöristetty suorakulmio 9"/>
          <p:cNvSpPr/>
          <p:nvPr/>
        </p:nvSpPr>
        <p:spPr>
          <a:xfrm>
            <a:off x="3226129" y="5218762"/>
            <a:ext cx="903774" cy="340519"/>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2" name="Pyöristetty suorakulmio 9"/>
          <p:cNvSpPr/>
          <p:nvPr/>
        </p:nvSpPr>
        <p:spPr>
          <a:xfrm>
            <a:off x="3217471" y="4677149"/>
            <a:ext cx="912432" cy="30646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68" name="Rectangle 67"/>
          <p:cNvSpPr/>
          <p:nvPr/>
        </p:nvSpPr>
        <p:spPr>
          <a:xfrm>
            <a:off x="3442750" y="5193412"/>
            <a:ext cx="45878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effectLst>
                  <a:outerShdw blurRad="38100" dist="38100" dir="2700000" algn="tl">
                    <a:srgbClr val="000000">
                      <a:alpha val="43137"/>
                    </a:srgbClr>
                  </a:outerShdw>
                </a:effectLst>
                <a:latin typeface="Calibri" panose="020F0502020204030204"/>
                <a:cs typeface="+mn-cs"/>
              </a:rPr>
              <a:t>860</a:t>
            </a:r>
            <a:endParaRPr kumimoji="0" lang="fi-FI"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4" name="Rectangle 73"/>
          <p:cNvSpPr/>
          <p:nvPr/>
        </p:nvSpPr>
        <p:spPr>
          <a:xfrm>
            <a:off x="3407269" y="4620235"/>
            <a:ext cx="5501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2316</a:t>
            </a:r>
          </a:p>
        </p:txBody>
      </p:sp>
      <p:sp>
        <p:nvSpPr>
          <p:cNvPr id="4" name="TextBox 3"/>
          <p:cNvSpPr txBox="1"/>
          <p:nvPr/>
        </p:nvSpPr>
        <p:spPr>
          <a:xfrm>
            <a:off x="-9597" y="3518742"/>
            <a:ext cx="373743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all"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mn-cs"/>
              </a:rPr>
              <a:t>Ruoka-ala toimialoittain v. 2023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Pyöristetty suorakulmio 4"/>
          <p:cNvSpPr/>
          <p:nvPr/>
        </p:nvSpPr>
        <p:spPr>
          <a:xfrm>
            <a:off x="4600672" y="3806091"/>
            <a:ext cx="4247993" cy="2594994"/>
          </a:xfrm>
          <a:custGeom>
            <a:avLst/>
            <a:gdLst>
              <a:gd name="connsiteX0" fmla="*/ 0 w 2694847"/>
              <a:gd name="connsiteY0" fmla="*/ 102214 h 920934"/>
              <a:gd name="connsiteX1" fmla="*/ 102214 w 2694847"/>
              <a:gd name="connsiteY1" fmla="*/ 0 h 920934"/>
              <a:gd name="connsiteX2" fmla="*/ 2592633 w 2694847"/>
              <a:gd name="connsiteY2" fmla="*/ 0 h 920934"/>
              <a:gd name="connsiteX3" fmla="*/ 2694847 w 2694847"/>
              <a:gd name="connsiteY3" fmla="*/ 102214 h 920934"/>
              <a:gd name="connsiteX4" fmla="*/ 2694847 w 2694847"/>
              <a:gd name="connsiteY4" fmla="*/ 818720 h 920934"/>
              <a:gd name="connsiteX5" fmla="*/ 2592633 w 2694847"/>
              <a:gd name="connsiteY5" fmla="*/ 920934 h 920934"/>
              <a:gd name="connsiteX6" fmla="*/ 102214 w 2694847"/>
              <a:gd name="connsiteY6" fmla="*/ 920934 h 920934"/>
              <a:gd name="connsiteX7" fmla="*/ 0 w 2694847"/>
              <a:gd name="connsiteY7" fmla="*/ 818720 h 920934"/>
              <a:gd name="connsiteX8" fmla="*/ 0 w 2694847"/>
              <a:gd name="connsiteY8" fmla="*/ 102214 h 920934"/>
              <a:gd name="connsiteX0" fmla="*/ 0 w 2720184"/>
              <a:gd name="connsiteY0" fmla="*/ 102214 h 1408044"/>
              <a:gd name="connsiteX1" fmla="*/ 102214 w 2720184"/>
              <a:gd name="connsiteY1" fmla="*/ 0 h 1408044"/>
              <a:gd name="connsiteX2" fmla="*/ 2592633 w 2720184"/>
              <a:gd name="connsiteY2" fmla="*/ 0 h 1408044"/>
              <a:gd name="connsiteX3" fmla="*/ 2694847 w 2720184"/>
              <a:gd name="connsiteY3" fmla="*/ 102214 h 1408044"/>
              <a:gd name="connsiteX4" fmla="*/ 2694847 w 2720184"/>
              <a:gd name="connsiteY4" fmla="*/ 818720 h 1408044"/>
              <a:gd name="connsiteX5" fmla="*/ 2695182 w 2720184"/>
              <a:gd name="connsiteY5" fmla="*/ 1408044 h 1408044"/>
              <a:gd name="connsiteX6" fmla="*/ 102214 w 2720184"/>
              <a:gd name="connsiteY6" fmla="*/ 920934 h 1408044"/>
              <a:gd name="connsiteX7" fmla="*/ 0 w 2720184"/>
              <a:gd name="connsiteY7" fmla="*/ 818720 h 1408044"/>
              <a:gd name="connsiteX8" fmla="*/ 0 w 2720184"/>
              <a:gd name="connsiteY8" fmla="*/ 102214 h 1408044"/>
              <a:gd name="connsiteX0" fmla="*/ 1553 w 2721737"/>
              <a:gd name="connsiteY0" fmla="*/ 102214 h 1408044"/>
              <a:gd name="connsiteX1" fmla="*/ 103767 w 2721737"/>
              <a:gd name="connsiteY1" fmla="*/ 0 h 1408044"/>
              <a:gd name="connsiteX2" fmla="*/ 2594186 w 2721737"/>
              <a:gd name="connsiteY2" fmla="*/ 0 h 1408044"/>
              <a:gd name="connsiteX3" fmla="*/ 2696400 w 2721737"/>
              <a:gd name="connsiteY3" fmla="*/ 102214 h 1408044"/>
              <a:gd name="connsiteX4" fmla="*/ 2696400 w 2721737"/>
              <a:gd name="connsiteY4" fmla="*/ 818720 h 1408044"/>
              <a:gd name="connsiteX5" fmla="*/ 2696735 w 2721737"/>
              <a:gd name="connsiteY5" fmla="*/ 1408044 h 1408044"/>
              <a:gd name="connsiteX6" fmla="*/ 43947 w 2721737"/>
              <a:gd name="connsiteY6" fmla="*/ 1365315 h 1408044"/>
              <a:gd name="connsiteX7" fmla="*/ 1553 w 2721737"/>
              <a:gd name="connsiteY7" fmla="*/ 818720 h 1408044"/>
              <a:gd name="connsiteX8" fmla="*/ 1553 w 2721737"/>
              <a:gd name="connsiteY8" fmla="*/ 102214 h 1408044"/>
              <a:gd name="connsiteX0" fmla="*/ 148 w 2720332"/>
              <a:gd name="connsiteY0" fmla="*/ 102214 h 1621689"/>
              <a:gd name="connsiteX1" fmla="*/ 102362 w 2720332"/>
              <a:gd name="connsiteY1" fmla="*/ 0 h 1621689"/>
              <a:gd name="connsiteX2" fmla="*/ 2592781 w 2720332"/>
              <a:gd name="connsiteY2" fmla="*/ 0 h 1621689"/>
              <a:gd name="connsiteX3" fmla="*/ 2694995 w 2720332"/>
              <a:gd name="connsiteY3" fmla="*/ 102214 h 1621689"/>
              <a:gd name="connsiteX4" fmla="*/ 2694995 w 2720332"/>
              <a:gd name="connsiteY4" fmla="*/ 818720 h 1621689"/>
              <a:gd name="connsiteX5" fmla="*/ 2695330 w 2720332"/>
              <a:gd name="connsiteY5" fmla="*/ 1408044 h 1621689"/>
              <a:gd name="connsiteX6" fmla="*/ 51088 w 2720332"/>
              <a:gd name="connsiteY6" fmla="*/ 1621689 h 1621689"/>
              <a:gd name="connsiteX7" fmla="*/ 148 w 2720332"/>
              <a:gd name="connsiteY7" fmla="*/ 818720 h 1621689"/>
              <a:gd name="connsiteX8" fmla="*/ 148 w 2720332"/>
              <a:gd name="connsiteY8" fmla="*/ 102214 h 1621689"/>
              <a:gd name="connsiteX0" fmla="*/ 148 w 2703567"/>
              <a:gd name="connsiteY0" fmla="*/ 102214 h 1621689"/>
              <a:gd name="connsiteX1" fmla="*/ 102362 w 2703567"/>
              <a:gd name="connsiteY1" fmla="*/ 0 h 1621689"/>
              <a:gd name="connsiteX2" fmla="*/ 2592781 w 2703567"/>
              <a:gd name="connsiteY2" fmla="*/ 0 h 1621689"/>
              <a:gd name="connsiteX3" fmla="*/ 2694995 w 2703567"/>
              <a:gd name="connsiteY3" fmla="*/ 102214 h 1621689"/>
              <a:gd name="connsiteX4" fmla="*/ 2694995 w 2703567"/>
              <a:gd name="connsiteY4" fmla="*/ 818720 h 1621689"/>
              <a:gd name="connsiteX5" fmla="*/ 2669693 w 2703567"/>
              <a:gd name="connsiteY5" fmla="*/ 1621689 h 1621689"/>
              <a:gd name="connsiteX6" fmla="*/ 51088 w 2703567"/>
              <a:gd name="connsiteY6" fmla="*/ 1621689 h 1621689"/>
              <a:gd name="connsiteX7" fmla="*/ 148 w 2703567"/>
              <a:gd name="connsiteY7" fmla="*/ 818720 h 1621689"/>
              <a:gd name="connsiteX8" fmla="*/ 148 w 2703567"/>
              <a:gd name="connsiteY8" fmla="*/ 102214 h 1621689"/>
              <a:gd name="connsiteX0" fmla="*/ 148 w 2708552"/>
              <a:gd name="connsiteY0" fmla="*/ 102214 h 1630235"/>
              <a:gd name="connsiteX1" fmla="*/ 102362 w 2708552"/>
              <a:gd name="connsiteY1" fmla="*/ 0 h 1630235"/>
              <a:gd name="connsiteX2" fmla="*/ 2592781 w 2708552"/>
              <a:gd name="connsiteY2" fmla="*/ 0 h 1630235"/>
              <a:gd name="connsiteX3" fmla="*/ 2694995 w 2708552"/>
              <a:gd name="connsiteY3" fmla="*/ 102214 h 1630235"/>
              <a:gd name="connsiteX4" fmla="*/ 2694995 w 2708552"/>
              <a:gd name="connsiteY4" fmla="*/ 818720 h 1630235"/>
              <a:gd name="connsiteX5" fmla="*/ 2678238 w 2708552"/>
              <a:gd name="connsiteY5" fmla="*/ 1630235 h 1630235"/>
              <a:gd name="connsiteX6" fmla="*/ 51088 w 2708552"/>
              <a:gd name="connsiteY6" fmla="*/ 1621689 h 1630235"/>
              <a:gd name="connsiteX7" fmla="*/ 148 w 2708552"/>
              <a:gd name="connsiteY7" fmla="*/ 818720 h 1630235"/>
              <a:gd name="connsiteX8" fmla="*/ 148 w 2708552"/>
              <a:gd name="connsiteY8" fmla="*/ 102214 h 163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552" h="1630235">
                <a:moveTo>
                  <a:pt x="148" y="102214"/>
                </a:moveTo>
                <a:cubicBezTo>
                  <a:pt x="148" y="45763"/>
                  <a:pt x="45911" y="0"/>
                  <a:pt x="102362" y="0"/>
                </a:cubicBezTo>
                <a:lnTo>
                  <a:pt x="2592781" y="0"/>
                </a:lnTo>
                <a:cubicBezTo>
                  <a:pt x="2649232" y="0"/>
                  <a:pt x="2694995" y="45763"/>
                  <a:pt x="2694995" y="102214"/>
                </a:cubicBezTo>
                <a:lnTo>
                  <a:pt x="2694995" y="818720"/>
                </a:lnTo>
                <a:cubicBezTo>
                  <a:pt x="2694995" y="875171"/>
                  <a:pt x="2734689" y="1630235"/>
                  <a:pt x="2678238" y="1630235"/>
                </a:cubicBezTo>
                <a:lnTo>
                  <a:pt x="51088" y="1621689"/>
                </a:lnTo>
                <a:cubicBezTo>
                  <a:pt x="-5363" y="1621689"/>
                  <a:pt x="148" y="875171"/>
                  <a:pt x="148" y="818720"/>
                </a:cubicBezTo>
                <a:lnTo>
                  <a:pt x="148" y="102214"/>
                </a:lnTo>
                <a:close/>
              </a:path>
            </a:pathLst>
          </a:custGeom>
          <a:solidFill>
            <a:schemeClr val="bg1">
              <a:lumMod val="95000"/>
            </a:schemeClr>
          </a:solidFill>
          <a:ln>
            <a:noFill/>
          </a:ln>
          <a:effectLst>
            <a:glow rad="101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prstMaterial="translucentPowder">
            <a:bevelT w="190500" h="381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Satakunnan osuus Suomen kasvinviljelyn, kotieläintalouden ja elintarviketeollisuuden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työpaikoista on </a:t>
            </a:r>
            <a:r>
              <a:rPr lang="fi-FI" sz="1400" b="1" dirty="0">
                <a:solidFill>
                  <a:schemeClr val="tx1"/>
                </a:solidFill>
                <a:latin typeface="Calibri" panose="020F0502020204030204"/>
              </a:rPr>
              <a:t>5,8 %</a:t>
            </a:r>
            <a:r>
              <a:rPr lang="fi-FI" sz="1400" b="1" dirty="0">
                <a:solidFill>
                  <a:srgbClr val="0070C0"/>
                </a:solidFill>
                <a:latin typeface="Calibri" panose="020F0502020204030204"/>
              </a:rPr>
              <a:t>, tuotoksen arvosta </a:t>
            </a:r>
            <a:r>
              <a:rPr lang="fi-FI" sz="1400" b="1" dirty="0">
                <a:solidFill>
                  <a:schemeClr val="tx1"/>
                </a:solidFill>
                <a:latin typeface="Calibri" panose="020F0502020204030204"/>
              </a:rPr>
              <a:t>6,4 %</a:t>
            </a:r>
            <a:r>
              <a:rPr lang="fi-FI" sz="1400" b="1" dirty="0">
                <a:solidFill>
                  <a:srgbClr val="0070C0"/>
                </a:solidFill>
                <a:latin typeface="Calibri" panose="020F0502020204030204"/>
              </a:rPr>
              <a:t>  ja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b="1" dirty="0">
                <a:solidFill>
                  <a:srgbClr val="0070C0"/>
                </a:solidFill>
                <a:latin typeface="Calibri" panose="020F0502020204030204"/>
              </a:rPr>
              <a:t>arvonlisäyksestä </a:t>
            </a:r>
            <a:r>
              <a:rPr lang="fi-FI" sz="1400" b="1" dirty="0">
                <a:solidFill>
                  <a:schemeClr val="tx1"/>
                </a:solidFill>
                <a:latin typeface="Calibri" panose="020F0502020204030204"/>
              </a:rPr>
              <a:t>6,0 % </a:t>
            </a:r>
            <a:r>
              <a:rPr lang="fi-FI" sz="1400" b="1" dirty="0">
                <a:solidFill>
                  <a:srgbClr val="0070C0"/>
                </a:solidFill>
                <a:latin typeface="Calibri" panose="020F0502020204030204"/>
              </a:rPr>
              <a:t>(väestöosuus 3,8 %) (2023).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Osuus elintarviketeollisuuden liikevaihdosta on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7,</a:t>
            </a:r>
            <a:r>
              <a:rPr lang="fi-FI" sz="1400" b="1" dirty="0">
                <a:solidFill>
                  <a:prstClr val="black"/>
                </a:solidFill>
                <a:latin typeface="Calibri" panose="020F0502020204030204"/>
              </a:rPr>
              <a:t>2</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henkilöstöstä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7,4 %</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ja toimipaikoista </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5,0 %</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(2024)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400" b="1" dirty="0">
              <a:solidFill>
                <a:srgbClr val="0070C0"/>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Satakunnan osuus Suomen koko alkutuotannon ja elintarviketeollisuuden yhteenlasketusta tuotoksen arvosta on </a:t>
            </a:r>
            <a:r>
              <a:rPr lang="fi-FI" sz="1400" b="1" dirty="0">
                <a:solidFill>
                  <a:schemeClr val="tx1"/>
                </a:solidFill>
                <a:latin typeface="Calibri" panose="020F0502020204030204"/>
              </a:rPr>
              <a:t>5,9</a:t>
            </a:r>
            <a:r>
              <a:rPr kumimoji="0" lang="fi-FI" sz="1400" b="1"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ja arvonlisäyksestä </a:t>
            </a:r>
            <a:r>
              <a:rPr kumimoji="0" lang="fi-FI" sz="1400" b="1" i="0" u="none" strike="noStrike" kern="1200" cap="none" spc="0" normalizeH="0" baseline="0" noProof="0" dirty="0">
                <a:ln>
                  <a:noFill/>
                </a:ln>
                <a:solidFill>
                  <a:schemeClr val="tx1"/>
                </a:solidFill>
                <a:effectLst/>
                <a:uLnTx/>
                <a:uFillTx/>
                <a:latin typeface="Calibri" panose="020F0502020204030204"/>
                <a:ea typeface="+mn-ea"/>
                <a:cs typeface="+mn-cs"/>
              </a:rPr>
              <a:t>5,4 %</a:t>
            </a:r>
            <a:r>
              <a:rPr kumimoji="0" lang="fi-FI" sz="1400" b="1" i="0" u="none" strike="noStrike" kern="1200" cap="none" spc="0" normalizeH="0" baseline="0" noProof="0" dirty="0">
                <a:ln>
                  <a:noFill/>
                </a:ln>
                <a:solidFill>
                  <a:srgbClr val="0070C0"/>
                </a:solidFill>
                <a:effectLst/>
                <a:uLnTx/>
                <a:uFillTx/>
                <a:latin typeface="Calibri" panose="020F0502020204030204"/>
                <a:ea typeface="+mn-ea"/>
                <a:cs typeface="+mn-cs"/>
              </a:rPr>
              <a:t> (v. 2023).</a:t>
            </a:r>
          </a:p>
        </p:txBody>
      </p:sp>
      <p:sp>
        <p:nvSpPr>
          <p:cNvPr id="18" name="Ylös kääntyvä nuoli 17"/>
          <p:cNvSpPr/>
          <p:nvPr/>
        </p:nvSpPr>
        <p:spPr>
          <a:xfrm flipH="1" flipV="1">
            <a:off x="4188138" y="1431774"/>
            <a:ext cx="483598" cy="2494739"/>
          </a:xfrm>
          <a:prstGeom prst="bentUpArrow">
            <a:avLst>
              <a:gd name="adj1" fmla="val 25000"/>
              <a:gd name="adj2" fmla="val 2042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2"/>
          <p:cNvSpPr>
            <a:spLocks noChangeArrowheads="1"/>
          </p:cNvSpPr>
          <p:nvPr/>
        </p:nvSpPr>
        <p:spPr bwMode="auto">
          <a:xfrm>
            <a:off x="831361" y="74484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p:cNvSpPr>
            <a:spLocks noChangeArrowheads="1"/>
          </p:cNvSpPr>
          <p:nvPr/>
        </p:nvSpPr>
        <p:spPr bwMode="auto">
          <a:xfrm>
            <a:off x="720345" y="145207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Kuva 10" descr="Kuva, joka sisältää kohteen teksti, merkki, clipart-kuva&#10;&#10;Kuvaus luotu automaattisesti">
            <a:extLst>
              <a:ext uri="{FF2B5EF4-FFF2-40B4-BE49-F238E27FC236}">
                <a16:creationId xmlns:a16="http://schemas.microsoft.com/office/drawing/2014/main" id="{85214698-E8A7-7B72-2E70-E0067D663E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97071" y="6356942"/>
            <a:ext cx="1856812" cy="480765"/>
          </a:xfrm>
          <a:prstGeom prst="rect">
            <a:avLst/>
          </a:prstGeom>
        </p:spPr>
      </p:pic>
      <p:sp>
        <p:nvSpPr>
          <p:cNvPr id="12" name="TextBox 11">
            <a:extLst>
              <a:ext uri="{FF2B5EF4-FFF2-40B4-BE49-F238E27FC236}">
                <a16:creationId xmlns:a16="http://schemas.microsoft.com/office/drawing/2014/main" id="{473DEEC3-4D59-7CC9-FE21-EE16232D48AA}"/>
              </a:ext>
            </a:extLst>
          </p:cNvPr>
          <p:cNvSpPr txBox="1"/>
          <p:nvPr/>
        </p:nvSpPr>
        <p:spPr>
          <a:xfrm>
            <a:off x="1012734" y="6445653"/>
            <a:ext cx="6264696" cy="400110"/>
          </a:xfrm>
          <a:prstGeom prst="rect">
            <a:avLst/>
          </a:prstGeom>
          <a:noFill/>
        </p:spPr>
        <p:txBody>
          <a:bodyPr wrap="square" rtlCol="0">
            <a:spAutoFit/>
          </a:bodyPr>
          <a:lstStyle/>
          <a:p>
            <a:r>
              <a:rPr lang="fi-FI" sz="1000" dirty="0"/>
              <a:t>*Vuoden 2014 lukuihin perustuvan ruoka-alan tutkimuksen luvut on päivitetty v. 2021 (arvonlisäys, tuotos)/22 (työpaikat) lukuihin perustuen alkutuotannon ja elintarviketeollisuuden kehitykseen em. vuosina.</a:t>
            </a:r>
            <a:endParaRPr lang="en-US" sz="1000" dirty="0"/>
          </a:p>
        </p:txBody>
      </p:sp>
      <p:sp>
        <p:nvSpPr>
          <p:cNvPr id="32" name="Tekstiruutu 34"/>
          <p:cNvSpPr txBox="1"/>
          <p:nvPr/>
        </p:nvSpPr>
        <p:spPr>
          <a:xfrm>
            <a:off x="1139415" y="3538234"/>
            <a:ext cx="194155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mn-cs"/>
              </a:rPr>
              <a:t>Kasvinviljely ja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latin typeface="Britannic Bold" panose="020B0903060703020204" pitchFamily="34" charset="0"/>
                <a:ea typeface="+mn-ea"/>
                <a:cs typeface="+mn-cs"/>
              </a:rPr>
              <a:t>kotieläintalous</a:t>
            </a:r>
          </a:p>
        </p:txBody>
      </p:sp>
      <p:sp>
        <p:nvSpPr>
          <p:cNvPr id="16" name="Pyöristetty suorakulmio 9">
            <a:extLst>
              <a:ext uri="{FF2B5EF4-FFF2-40B4-BE49-F238E27FC236}">
                <a16:creationId xmlns:a16="http://schemas.microsoft.com/office/drawing/2014/main" id="{BC9255F9-64F9-A9CA-143E-167A49E5ADBA}"/>
              </a:ext>
            </a:extLst>
          </p:cNvPr>
          <p:cNvSpPr/>
          <p:nvPr/>
        </p:nvSpPr>
        <p:spPr>
          <a:xfrm>
            <a:off x="1511311" y="5830034"/>
            <a:ext cx="912432" cy="340519"/>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b="1" dirty="0">
                <a:solidFill>
                  <a:prstClr val="black"/>
                </a:solidFill>
                <a:effectLst>
                  <a:outerShdw blurRad="38100" dist="38100" dir="2700000" algn="tl">
                    <a:srgbClr val="000000">
                      <a:alpha val="43137"/>
                    </a:srgbClr>
                  </a:outerShdw>
                </a:effectLst>
                <a:latin typeface="Calibri" panose="020F0502020204030204"/>
              </a:rPr>
              <a:t>128</a:t>
            </a:r>
          </a:p>
        </p:txBody>
      </p:sp>
      <p:sp>
        <p:nvSpPr>
          <p:cNvPr id="67" name="Rectangle 66"/>
          <p:cNvSpPr/>
          <p:nvPr/>
        </p:nvSpPr>
        <p:spPr>
          <a:xfrm>
            <a:off x="3452954" y="5831874"/>
            <a:ext cx="45878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181</a:t>
            </a:r>
          </a:p>
        </p:txBody>
      </p:sp>
      <p:pic>
        <p:nvPicPr>
          <p:cNvPr id="7" name="Picture 6">
            <a:extLst>
              <a:ext uri="{FF2B5EF4-FFF2-40B4-BE49-F238E27FC236}">
                <a16:creationId xmlns:a16="http://schemas.microsoft.com/office/drawing/2014/main" id="{E0F3129B-0C3D-45F7-0FDE-D78B9EBFB2C1}"/>
              </a:ext>
            </a:extLst>
          </p:cNvPr>
          <p:cNvPicPr>
            <a:picLocks noChangeAspect="1"/>
          </p:cNvPicPr>
          <p:nvPr/>
        </p:nvPicPr>
        <p:blipFill>
          <a:blip r:embed="rId6"/>
          <a:stretch>
            <a:fillRect/>
          </a:stretch>
        </p:blipFill>
        <p:spPr>
          <a:xfrm>
            <a:off x="101360" y="413319"/>
            <a:ext cx="3998806" cy="2610524"/>
          </a:xfrm>
          <a:prstGeom prst="rect">
            <a:avLst/>
          </a:prstGeom>
        </p:spPr>
      </p:pic>
    </p:spTree>
    <p:extLst>
      <p:ext uri="{BB962C8B-B14F-4D97-AF65-F5344CB8AC3E}">
        <p14:creationId xmlns:p14="http://schemas.microsoft.com/office/powerpoint/2010/main" val="10749397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iruutu 3"/>
          <p:cNvSpPr txBox="1"/>
          <p:nvPr/>
        </p:nvSpPr>
        <p:spPr>
          <a:xfrm>
            <a:off x="109638" y="6407376"/>
            <a:ext cx="2139878" cy="369332"/>
          </a:xfrm>
          <a:prstGeom prst="rect">
            <a:avLst/>
          </a:prstGeom>
          <a:noFill/>
        </p:spPr>
        <p:txBody>
          <a:bodyPr wrap="square" rtlCol="0">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rPr>
              <a:t>9</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.1.2024</a:t>
            </a:r>
          </a:p>
        </p:txBody>
      </p:sp>
      <p:pic>
        <p:nvPicPr>
          <p:cNvPr id="2" name="Kuva 1" descr="Kuva, joka sisältää kohteen teksti, merkki, clipart-kuva&#10;&#10;Kuvaus luotu automaattisesti">
            <a:extLst>
              <a:ext uri="{FF2B5EF4-FFF2-40B4-BE49-F238E27FC236}">
                <a16:creationId xmlns:a16="http://schemas.microsoft.com/office/drawing/2014/main" id="{95C534A6-AFD1-B62F-6073-79017D2517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pic>
        <p:nvPicPr>
          <p:cNvPr id="4" name="Picture 3">
            <a:extLst>
              <a:ext uri="{FF2B5EF4-FFF2-40B4-BE49-F238E27FC236}">
                <a16:creationId xmlns:a16="http://schemas.microsoft.com/office/drawing/2014/main" id="{2C297805-A49F-4A78-45BB-49BED552D5E1}"/>
              </a:ext>
            </a:extLst>
          </p:cNvPr>
          <p:cNvPicPr>
            <a:picLocks noChangeAspect="1"/>
          </p:cNvPicPr>
          <p:nvPr/>
        </p:nvPicPr>
        <p:blipFill>
          <a:blip r:embed="rId3"/>
          <a:stretch>
            <a:fillRect/>
          </a:stretch>
        </p:blipFill>
        <p:spPr>
          <a:xfrm>
            <a:off x="0" y="548680"/>
            <a:ext cx="9144000" cy="5174210"/>
          </a:xfrm>
          <a:prstGeom prst="rect">
            <a:avLst/>
          </a:prstGeom>
        </p:spPr>
      </p:pic>
    </p:spTree>
    <p:extLst>
      <p:ext uri="{BB962C8B-B14F-4D97-AF65-F5344CB8AC3E}">
        <p14:creationId xmlns:p14="http://schemas.microsoft.com/office/powerpoint/2010/main" val="12719380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290C47-90A4-420D-5E81-6E6EC27F4FCE}"/>
              </a:ext>
            </a:extLst>
          </p:cNvPr>
          <p:cNvPicPr>
            <a:picLocks noChangeAspect="1"/>
          </p:cNvPicPr>
          <p:nvPr/>
        </p:nvPicPr>
        <p:blipFill>
          <a:blip r:embed="rId2"/>
          <a:stretch>
            <a:fillRect/>
          </a:stretch>
        </p:blipFill>
        <p:spPr>
          <a:xfrm>
            <a:off x="4837407" y="293649"/>
            <a:ext cx="4292423" cy="2927262"/>
          </a:xfrm>
          <a:prstGeom prst="rect">
            <a:avLst/>
          </a:prstGeom>
        </p:spPr>
      </p:pic>
      <p:pic>
        <p:nvPicPr>
          <p:cNvPr id="25" name="Picture 24">
            <a:extLst>
              <a:ext uri="{FF2B5EF4-FFF2-40B4-BE49-F238E27FC236}">
                <a16:creationId xmlns:a16="http://schemas.microsoft.com/office/drawing/2014/main" id="{C967555B-A896-3BA9-3075-E0832C5A10FE}"/>
              </a:ext>
            </a:extLst>
          </p:cNvPr>
          <p:cNvPicPr>
            <a:picLocks noChangeAspect="1"/>
          </p:cNvPicPr>
          <p:nvPr/>
        </p:nvPicPr>
        <p:blipFill>
          <a:blip r:embed="rId3"/>
          <a:stretch>
            <a:fillRect/>
          </a:stretch>
        </p:blipFill>
        <p:spPr>
          <a:xfrm>
            <a:off x="2684995" y="1283318"/>
            <a:ext cx="2621216" cy="1632144"/>
          </a:xfrm>
          <a:prstGeom prst="rect">
            <a:avLst/>
          </a:prstGeom>
        </p:spPr>
      </p:pic>
      <p:pic>
        <p:nvPicPr>
          <p:cNvPr id="10" name="Kuva 29">
            <a:extLst>
              <a:ext uri="{FF2B5EF4-FFF2-40B4-BE49-F238E27FC236}">
                <a16:creationId xmlns:a16="http://schemas.microsoft.com/office/drawing/2014/main" id="{0906EBB2-58DE-2338-78CA-A22FD44FC232}"/>
              </a:ext>
            </a:extLst>
          </p:cNvPr>
          <p:cNvPicPr>
            <a:picLocks/>
          </p:cNvPicPr>
          <p:nvPr/>
        </p:nvPicPr>
        <p:blipFill>
          <a:blip r:embed="rId4">
            <a:duotone>
              <a:schemeClr val="accent2">
                <a:shade val="45000"/>
                <a:satMod val="135000"/>
              </a:schemeClr>
              <a:prstClr val="white"/>
            </a:duotone>
          </a:blip>
          <a:stretch>
            <a:fillRect/>
          </a:stretch>
        </p:blipFill>
        <p:spPr>
          <a:xfrm>
            <a:off x="2117648" y="1972492"/>
            <a:ext cx="187200" cy="367200"/>
          </a:xfrm>
          <a:prstGeom prst="rect">
            <a:avLst/>
          </a:prstGeom>
        </p:spPr>
      </p:pic>
      <p:sp>
        <p:nvSpPr>
          <p:cNvPr id="20" name="Ylös kääntyvä nuoli 19"/>
          <p:cNvSpPr/>
          <p:nvPr/>
        </p:nvSpPr>
        <p:spPr>
          <a:xfrm flipV="1">
            <a:off x="2224991" y="1003707"/>
            <a:ext cx="1864940" cy="388183"/>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Kuva 42"/>
          <p:cNvPicPr>
            <a:picLocks noChangeAspect="1"/>
          </p:cNvPicPr>
          <p:nvPr/>
        </p:nvPicPr>
        <p:blipFill>
          <a:blip r:embed="rId5" cstate="print">
            <a:duotone>
              <a:prstClr val="black"/>
              <a:schemeClr val="tx2">
                <a:tint val="45000"/>
                <a:satMod val="400000"/>
              </a:schemeClr>
            </a:duotone>
            <a:lum bright="21000"/>
            <a:extLst>
              <a:ext uri="{BEBA8EAE-BF5A-486C-A8C5-ECC9F3942E4B}">
                <a14:imgProps xmlns:a14="http://schemas.microsoft.com/office/drawing/2010/main">
                  <a14:imgLayer r:embed="rId6">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7014" y="5742871"/>
            <a:ext cx="1255429" cy="1197456"/>
          </a:xfrm>
          <a:prstGeom prst="rect">
            <a:avLst/>
          </a:prstGeom>
        </p:spPr>
      </p:pic>
      <p:sp>
        <p:nvSpPr>
          <p:cNvPr id="2" name="Otsikko 1"/>
          <p:cNvSpPr>
            <a:spLocks noGrp="1"/>
          </p:cNvSpPr>
          <p:nvPr>
            <p:ph type="ctrTitle"/>
          </p:nvPr>
        </p:nvSpPr>
        <p:spPr>
          <a:xfrm>
            <a:off x="499406" y="108190"/>
            <a:ext cx="7798445" cy="465993"/>
          </a:xfrm>
        </p:spPr>
        <p:txBody>
          <a:bodyPr>
            <a:noAutofit/>
          </a:bodyPr>
          <a:lstStyle/>
          <a:p>
            <a:r>
              <a:rPr lang="fi-FI" sz="4000" b="1" cap="all" dirty="0">
                <a:solidFill>
                  <a:srgbClr val="0070C0"/>
                </a:solidFill>
                <a:effectLst>
                  <a:outerShdw blurRad="38100" dist="38100" dir="2700000" algn="tl">
                    <a:srgbClr val="000000">
                      <a:alpha val="43137"/>
                    </a:srgbClr>
                  </a:outerShdw>
                </a:effectLst>
              </a:rPr>
              <a:t>Matkailuala satakunnassa </a:t>
            </a:r>
          </a:p>
        </p:txBody>
      </p:sp>
      <p:pic>
        <p:nvPicPr>
          <p:cNvPr id="34" name="Kuva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46260" y="1194801"/>
            <a:ext cx="357517" cy="360521"/>
          </a:xfrm>
          <a:prstGeom prst="round2DiagRect">
            <a:avLst>
              <a:gd name="adj1" fmla="val 11174"/>
              <a:gd name="adj2" fmla="val 0"/>
            </a:avLst>
          </a:prstGeom>
          <a:ln w="88900" cap="sq">
            <a:solidFill>
              <a:srgbClr val="FFFFFF"/>
            </a:solidFill>
            <a:miter lim="800000"/>
          </a:ln>
          <a:effectLst>
            <a:outerShdw blurRad="254000" algn="tl" rotWithShape="0">
              <a:srgbClr val="000000">
                <a:alpha val="43000"/>
              </a:srgbClr>
            </a:outerShdw>
          </a:effectLst>
        </p:spPr>
      </p:pic>
      <p:sp>
        <p:nvSpPr>
          <p:cNvPr id="35" name="Tekstiruutu 34"/>
          <p:cNvSpPr txBox="1"/>
          <p:nvPr/>
        </p:nvSpPr>
        <p:spPr>
          <a:xfrm>
            <a:off x="309280" y="2268374"/>
            <a:ext cx="8659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85,0 </a:t>
            </a:r>
            <a:r>
              <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a:t>
            </a:r>
          </a:p>
        </p:txBody>
      </p:sp>
      <p:sp>
        <p:nvSpPr>
          <p:cNvPr id="36" name="Tekstiruutu 35"/>
          <p:cNvSpPr txBox="1"/>
          <p:nvPr/>
        </p:nvSpPr>
        <p:spPr>
          <a:xfrm>
            <a:off x="1885760" y="2356160"/>
            <a:ext cx="8659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15,0 </a:t>
            </a:r>
            <a:r>
              <a:rPr kumimoji="0" lang="fi-FI" sz="1800" b="1" i="0" u="none" strike="noStrike" kern="1200" cap="none" spc="0" normalizeH="0" baseline="0" noProof="0" dirty="0">
                <a:ln>
                  <a:noFill/>
                </a:ln>
                <a:solidFill>
                  <a:prstClr val="white">
                    <a:lumMod val="50000"/>
                  </a:prstClr>
                </a:solidFill>
                <a:effectLst>
                  <a:outerShdw blurRad="38100" dist="38100" dir="2700000" algn="tl">
                    <a:srgbClr val="000000">
                      <a:alpha val="43137"/>
                    </a:srgbClr>
                  </a:outerShdw>
                </a:effectLst>
                <a:uLnTx/>
                <a:uFillTx/>
                <a:latin typeface="Calibri" panose="020F0502020204030204"/>
                <a:ea typeface="+mn-ea"/>
                <a:cs typeface="+mn-cs"/>
              </a:rPr>
              <a:t>%</a:t>
            </a:r>
          </a:p>
        </p:txBody>
      </p:sp>
      <p:sp>
        <p:nvSpPr>
          <p:cNvPr id="39" name="Tekstiruutu 38"/>
          <p:cNvSpPr txBox="1"/>
          <p:nvPr/>
        </p:nvSpPr>
        <p:spPr>
          <a:xfrm>
            <a:off x="309280" y="2520165"/>
            <a:ext cx="78939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kotimaisia</a:t>
            </a:r>
          </a:p>
        </p:txBody>
      </p:sp>
      <p:sp>
        <p:nvSpPr>
          <p:cNvPr id="40" name="Tekstiruutu 39"/>
          <p:cNvSpPr txBox="1"/>
          <p:nvPr/>
        </p:nvSpPr>
        <p:spPr>
          <a:xfrm>
            <a:off x="1931761" y="2652650"/>
            <a:ext cx="80256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prstClr val="black"/>
                </a:solidFill>
                <a:effectLst/>
                <a:uLnTx/>
                <a:uFillTx/>
                <a:latin typeface="Calibri" panose="020F0502020204030204"/>
                <a:ea typeface="+mn-ea"/>
                <a:cs typeface="+mn-cs"/>
              </a:rPr>
              <a:t>ulkomaisia</a:t>
            </a:r>
          </a:p>
        </p:txBody>
      </p:sp>
      <p:sp>
        <p:nvSpPr>
          <p:cNvPr id="9" name="Tekstiruutu 8"/>
          <p:cNvSpPr txBox="1"/>
          <p:nvPr/>
        </p:nvSpPr>
        <p:spPr>
          <a:xfrm rot="5400000">
            <a:off x="7529414" y="5644346"/>
            <a:ext cx="307777" cy="992455"/>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Tilastokeskus 2026</a:t>
            </a:r>
          </a:p>
        </p:txBody>
      </p:sp>
      <p:pic>
        <p:nvPicPr>
          <p:cNvPr id="52" name="Kuva 51"/>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47435" y="1985025"/>
            <a:ext cx="186137" cy="366546"/>
          </a:xfrm>
          <a:prstGeom prst="rect">
            <a:avLst/>
          </a:prstGeom>
          <a:ln>
            <a:noFill/>
          </a:ln>
        </p:spPr>
      </p:pic>
      <p:pic>
        <p:nvPicPr>
          <p:cNvPr id="53" name="Kuva 52"/>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455018" y="1986461"/>
            <a:ext cx="186137" cy="366546"/>
          </a:xfrm>
          <a:prstGeom prst="rect">
            <a:avLst/>
          </a:prstGeom>
          <a:ln>
            <a:noFill/>
          </a:ln>
        </p:spPr>
      </p:pic>
      <p:pic>
        <p:nvPicPr>
          <p:cNvPr id="54" name="Kuva 53"/>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659968" y="1980329"/>
            <a:ext cx="186469" cy="367200"/>
          </a:xfrm>
          <a:prstGeom prst="rect">
            <a:avLst/>
          </a:prstGeom>
          <a:ln>
            <a:noFill/>
          </a:ln>
        </p:spPr>
      </p:pic>
      <p:pic>
        <p:nvPicPr>
          <p:cNvPr id="55" name="Kuva 54"/>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65663" y="1980329"/>
            <a:ext cx="186137" cy="366546"/>
          </a:xfrm>
          <a:prstGeom prst="rect">
            <a:avLst/>
          </a:prstGeom>
          <a:ln>
            <a:noFill/>
          </a:ln>
        </p:spPr>
      </p:pic>
      <p:grpSp>
        <p:nvGrpSpPr>
          <p:cNvPr id="22" name="Ryhmä 21"/>
          <p:cNvGrpSpPr/>
          <p:nvPr/>
        </p:nvGrpSpPr>
        <p:grpSpPr>
          <a:xfrm>
            <a:off x="31261" y="404775"/>
            <a:ext cx="3510908" cy="2867817"/>
            <a:chOff x="1729507" y="652053"/>
            <a:chExt cx="2516801" cy="2340230"/>
          </a:xfrm>
        </p:grpSpPr>
        <p:sp>
          <p:nvSpPr>
            <p:cNvPr id="6" name="Pyöristetty suorakulmio 5"/>
            <p:cNvSpPr/>
            <p:nvPr/>
          </p:nvSpPr>
          <p:spPr>
            <a:xfrm>
              <a:off x="1729507" y="652053"/>
              <a:ext cx="2516801" cy="2340230"/>
            </a:xfrm>
            <a:prstGeom prst="roundRect">
              <a:avLst>
                <a:gd name="adj" fmla="val 6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300" b="1" i="0" u="none" strike="noStrike" kern="1200" cap="none" spc="0" normalizeH="0" baseline="0" noProof="0" dirty="0">
                  <a:ln>
                    <a:noFill/>
                  </a:ln>
                  <a:solidFill>
                    <a:prstClr val="black"/>
                  </a:solidFill>
                  <a:effectLst/>
                  <a:uLnTx/>
                  <a:uFillTx/>
                  <a:latin typeface="Calibri" panose="020F0502020204030204"/>
                  <a:ea typeface="+mn-ea"/>
                  <a:cs typeface="+mn-cs"/>
                </a:rPr>
                <a:t>Satakunnan majoitusliikkeissä yöpyi v.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4000" b="1" dirty="0">
                  <a:solidFill>
                    <a:prstClr val="black"/>
                  </a:solidFill>
                  <a:effectLst>
                    <a:outerShdw blurRad="38100" dist="38100" dir="2700000" algn="tl">
                      <a:srgbClr val="000000">
                        <a:alpha val="43137"/>
                      </a:srgbClr>
                    </a:outerShdw>
                  </a:effectLst>
                  <a:latin typeface="Calibri" panose="020F0502020204030204"/>
                </a:rPr>
                <a:t>369</a:t>
              </a:r>
              <a:r>
                <a:rPr kumimoji="0" lang="fi-FI"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 914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Calibri" panose="020F0502020204030204"/>
                  <a:ea typeface="+mn-ea"/>
                  <a:cs typeface="+mn-cs"/>
                </a:rPr>
                <a:t>matkailijaa</a:t>
              </a:r>
              <a:endPar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Kuva 11"/>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001871" y="1940102"/>
              <a:ext cx="133433" cy="299113"/>
            </a:xfrm>
            <a:prstGeom prst="rect">
              <a:avLst/>
            </a:prstGeom>
            <a:ln>
              <a:noFill/>
            </a:ln>
          </p:spPr>
        </p:pic>
        <p:pic>
          <p:nvPicPr>
            <p:cNvPr id="14" name="Kuva 13"/>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155062" y="1941587"/>
              <a:ext cx="133737" cy="299795"/>
            </a:xfrm>
            <a:prstGeom prst="rect">
              <a:avLst/>
            </a:prstGeom>
            <a:ln>
              <a:noFill/>
            </a:ln>
          </p:spPr>
        </p:pic>
        <p:pic>
          <p:nvPicPr>
            <p:cNvPr id="15" name="Kuva 14"/>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304173" y="1941587"/>
              <a:ext cx="133433" cy="299113"/>
            </a:xfrm>
            <a:prstGeom prst="rect">
              <a:avLst/>
            </a:prstGeom>
            <a:ln>
              <a:noFill/>
            </a:ln>
          </p:spPr>
        </p:pic>
        <p:pic>
          <p:nvPicPr>
            <p:cNvPr id="16" name="Kuva 15"/>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455626" y="1940365"/>
              <a:ext cx="133433" cy="299113"/>
            </a:xfrm>
            <a:prstGeom prst="rect">
              <a:avLst/>
            </a:prstGeom>
            <a:ln>
              <a:noFill/>
            </a:ln>
          </p:spPr>
        </p:pic>
      </p:grpSp>
      <p:sp>
        <p:nvSpPr>
          <p:cNvPr id="3" name="Kaarinuoli vasemmalle 2"/>
          <p:cNvSpPr/>
          <p:nvPr/>
        </p:nvSpPr>
        <p:spPr>
          <a:xfrm rot="16200000" flipH="1">
            <a:off x="4095418" y="1258174"/>
            <a:ext cx="459952" cy="3483145"/>
          </a:xfrm>
          <a:prstGeom prst="curvedLeftArrow">
            <a:avLst>
              <a:gd name="adj1" fmla="val 25000"/>
              <a:gd name="adj2" fmla="val 64675"/>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uorakulmio 20"/>
          <p:cNvSpPr/>
          <p:nvPr/>
        </p:nvSpPr>
        <p:spPr>
          <a:xfrm>
            <a:off x="3244423" y="526461"/>
            <a:ext cx="1522010" cy="40341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Yöpymiset matkan tarkoituksen mukaan (v. 2025*)</a:t>
            </a:r>
          </a:p>
        </p:txBody>
      </p:sp>
      <p:pic>
        <p:nvPicPr>
          <p:cNvPr id="41" name="Kuva 29"/>
          <p:cNvPicPr>
            <a:picLocks/>
          </p:cNvPicPr>
          <p:nvPr/>
        </p:nvPicPr>
        <p:blipFill>
          <a:blip r:embed="rId4">
            <a:duotone>
              <a:schemeClr val="accent2">
                <a:shade val="45000"/>
                <a:satMod val="135000"/>
              </a:schemeClr>
              <a:prstClr val="white"/>
            </a:duotone>
          </a:blip>
          <a:stretch>
            <a:fillRect/>
          </a:stretch>
        </p:blipFill>
        <p:spPr>
          <a:xfrm>
            <a:off x="2273813" y="1975314"/>
            <a:ext cx="187200" cy="367200"/>
          </a:xfrm>
          <a:prstGeom prst="rect">
            <a:avLst/>
          </a:prstGeom>
        </p:spPr>
      </p:pic>
      <p:graphicFrame>
        <p:nvGraphicFramePr>
          <p:cNvPr id="44" name="Chart 43"/>
          <p:cNvGraphicFramePr>
            <a:graphicFrameLocks/>
          </p:cNvGraphicFramePr>
          <p:nvPr>
            <p:extLst>
              <p:ext uri="{D42A27DB-BD31-4B8C-83A1-F6EECF244321}">
                <p14:modId xmlns:p14="http://schemas.microsoft.com/office/powerpoint/2010/main" val="394500664"/>
              </p:ext>
            </p:extLst>
          </p:nvPr>
        </p:nvGraphicFramePr>
        <p:xfrm>
          <a:off x="3813380" y="1362606"/>
          <a:ext cx="1720688" cy="789348"/>
        </p:xfrm>
        <a:graphic>
          <a:graphicData uri="http://schemas.openxmlformats.org/drawingml/2006/chart">
            <c:chart xmlns:c="http://schemas.openxmlformats.org/drawingml/2006/chart" xmlns:r="http://schemas.openxmlformats.org/officeDocument/2006/relationships" r:id="rId9"/>
          </a:graphicData>
        </a:graphic>
      </p:graphicFrame>
      <p:sp>
        <p:nvSpPr>
          <p:cNvPr id="23" name="TextBox 22"/>
          <p:cNvSpPr txBox="1"/>
          <p:nvPr/>
        </p:nvSpPr>
        <p:spPr>
          <a:xfrm>
            <a:off x="2708044" y="1912499"/>
            <a:ext cx="134043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Työhön liittyvät yöpymiset,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800" dirty="0">
                <a:solidFill>
                  <a:prstClr val="black"/>
                </a:solidFill>
                <a:latin typeface="Calibri" panose="020F0502020204030204"/>
                <a:cs typeface="+mn-cs"/>
              </a:rPr>
              <a:t>50,1</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4" name="TextBox 3"/>
          <p:cNvSpPr txBox="1"/>
          <p:nvPr/>
        </p:nvSpPr>
        <p:spPr>
          <a:xfrm>
            <a:off x="4175364" y="1051562"/>
            <a:ext cx="12186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900" b="0" i="0" u="none" strike="noStrike" kern="1200" cap="none" spc="0" normalizeH="0" baseline="0" noProof="0" dirty="0">
                <a:ln>
                  <a:noFill/>
                </a:ln>
                <a:solidFill>
                  <a:prstClr val="black"/>
                </a:solidFill>
                <a:effectLst/>
                <a:uLnTx/>
                <a:uFillTx/>
                <a:latin typeface="Calibri" panose="020F0502020204030204"/>
                <a:ea typeface="+mn-ea"/>
                <a:cs typeface="+mn-cs"/>
              </a:rPr>
              <a:t>Koko maa: työ </a:t>
            </a:r>
            <a:r>
              <a:rPr lang="fi-FI" sz="900" dirty="0">
                <a:solidFill>
                  <a:prstClr val="black"/>
                </a:solidFill>
                <a:latin typeface="Calibri" panose="020F0502020204030204"/>
                <a:cs typeface="+mn-cs"/>
              </a:rPr>
              <a:t>31,9</a:t>
            </a:r>
            <a:r>
              <a:rPr kumimoji="0" lang="fi-FI" sz="9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900" b="0" i="0" u="none" strike="noStrike" kern="1200" cap="none" spc="0" normalizeH="0" baseline="0" noProof="0" dirty="0">
                <a:ln>
                  <a:noFill/>
                </a:ln>
                <a:solidFill>
                  <a:prstClr val="black"/>
                </a:solidFill>
                <a:effectLst/>
                <a:uLnTx/>
                <a:uFillTx/>
                <a:latin typeface="Calibri" panose="020F0502020204030204"/>
                <a:ea typeface="+mn-ea"/>
                <a:cs typeface="+mn-cs"/>
              </a:rPr>
              <a:t>vapaa-aika: </a:t>
            </a:r>
            <a:r>
              <a:rPr lang="fi-FI" sz="900" dirty="0">
                <a:solidFill>
                  <a:prstClr val="black"/>
                </a:solidFill>
                <a:latin typeface="Calibri" panose="020F0502020204030204"/>
                <a:cs typeface="+mn-cs"/>
              </a:rPr>
              <a:t>68,1</a:t>
            </a:r>
            <a:r>
              <a:rPr kumimoji="0" lang="fi-FI" sz="9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56" name="Kuva 55"/>
          <p:cNvPicPr>
            <a:picLocks noChangeAspect="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071773" y="1980329"/>
            <a:ext cx="186137" cy="366546"/>
          </a:xfrm>
          <a:prstGeom prst="rect">
            <a:avLst/>
          </a:prstGeom>
          <a:ln>
            <a:noFill/>
          </a:ln>
        </p:spPr>
      </p:pic>
      <p:pic>
        <p:nvPicPr>
          <p:cNvPr id="17" name="Kuva 16" descr="Kuva, joka sisältää kohteen teksti, merkki, clipart-kuva&#10;&#10;Kuvaus luotu automaattisesti">
            <a:extLst>
              <a:ext uri="{FF2B5EF4-FFF2-40B4-BE49-F238E27FC236}">
                <a16:creationId xmlns:a16="http://schemas.microsoft.com/office/drawing/2014/main" id="{F5AFDECC-DD32-7E46-75FC-637FB11D05D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
        <p:nvSpPr>
          <p:cNvPr id="13" name="TextBox 12">
            <a:extLst>
              <a:ext uri="{FF2B5EF4-FFF2-40B4-BE49-F238E27FC236}">
                <a16:creationId xmlns:a16="http://schemas.microsoft.com/office/drawing/2014/main" id="{9D8762C7-8D31-4508-80E8-498B2F128F8C}"/>
              </a:ext>
            </a:extLst>
          </p:cNvPr>
          <p:cNvSpPr txBox="1"/>
          <p:nvPr/>
        </p:nvSpPr>
        <p:spPr>
          <a:xfrm>
            <a:off x="344409" y="1516486"/>
            <a:ext cx="1969170" cy="400110"/>
          </a:xfrm>
          <a:prstGeom prst="rect">
            <a:avLst/>
          </a:prstGeom>
          <a:noFill/>
        </p:spPr>
        <p:txBody>
          <a:bodyPr wrap="square" rtlCol="0">
            <a:spAutoFit/>
          </a:bodyPr>
          <a:lstStyle/>
          <a:p>
            <a:r>
              <a:rPr lang="sv-SE" sz="1000" dirty="0"/>
              <a:t>(Satakunta -10,7 %, </a:t>
            </a:r>
            <a:r>
              <a:rPr lang="sv-SE" sz="1000" dirty="0" err="1"/>
              <a:t>koko</a:t>
            </a:r>
            <a:r>
              <a:rPr lang="sv-SE" sz="1000" dirty="0"/>
              <a:t> </a:t>
            </a:r>
            <a:r>
              <a:rPr lang="sv-SE" sz="1000" dirty="0" err="1"/>
              <a:t>maa</a:t>
            </a:r>
            <a:r>
              <a:rPr lang="sv-SE" sz="1000" dirty="0"/>
              <a:t> </a:t>
            </a:r>
          </a:p>
          <a:p>
            <a:r>
              <a:rPr lang="sv-SE" sz="1000" dirty="0"/>
              <a:t>2,1 % (2025* vs. 2024))</a:t>
            </a:r>
            <a:endParaRPr lang="fi-FI" sz="1000" dirty="0"/>
          </a:p>
        </p:txBody>
      </p:sp>
      <p:pic>
        <p:nvPicPr>
          <p:cNvPr id="5" name="Picture 4">
            <a:extLst>
              <a:ext uri="{FF2B5EF4-FFF2-40B4-BE49-F238E27FC236}">
                <a16:creationId xmlns:a16="http://schemas.microsoft.com/office/drawing/2014/main" id="{4CC08A00-B150-8737-1970-2B835A9A2B94}"/>
              </a:ext>
            </a:extLst>
          </p:cNvPr>
          <p:cNvPicPr>
            <a:picLocks noChangeAspect="1"/>
          </p:cNvPicPr>
          <p:nvPr/>
        </p:nvPicPr>
        <p:blipFill>
          <a:blip r:embed="rId11"/>
          <a:stretch>
            <a:fillRect/>
          </a:stretch>
        </p:blipFill>
        <p:spPr>
          <a:xfrm>
            <a:off x="1065246" y="3279628"/>
            <a:ext cx="5599920" cy="3578372"/>
          </a:xfrm>
          <a:prstGeom prst="rect">
            <a:avLst/>
          </a:prstGeom>
        </p:spPr>
      </p:pic>
    </p:spTree>
    <p:extLst>
      <p:ext uri="{BB962C8B-B14F-4D97-AF65-F5344CB8AC3E}">
        <p14:creationId xmlns:p14="http://schemas.microsoft.com/office/powerpoint/2010/main" val="25459739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5740" y="44624"/>
            <a:ext cx="5679655" cy="833247"/>
          </a:xfrm>
        </p:spPr>
        <p:txBody>
          <a:bodyPr/>
          <a:lstStyle/>
          <a:p>
            <a:r>
              <a:rPr lang="fi-FI" b="1" dirty="0">
                <a:solidFill>
                  <a:srgbClr val="0070C0"/>
                </a:solidFill>
                <a:latin typeface="Calibri Light" panose="020F0302020204030204" pitchFamily="34" charset="0"/>
              </a:rPr>
              <a:t>Yöpymisten kehitys </a:t>
            </a:r>
            <a:endParaRPr lang="fi-FI" dirty="0"/>
          </a:p>
        </p:txBody>
      </p:sp>
      <p:sp>
        <p:nvSpPr>
          <p:cNvPr id="7" name="Tekstiruutu 8"/>
          <p:cNvSpPr txBox="1"/>
          <p:nvPr/>
        </p:nvSpPr>
        <p:spPr>
          <a:xfrm rot="5400000" flipH="1">
            <a:off x="8292785" y="5804164"/>
            <a:ext cx="307777" cy="980596"/>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mn-cs"/>
              </a:rPr>
              <a:t>Tilastokeskus 2026</a:t>
            </a:r>
          </a:p>
        </p:txBody>
      </p:sp>
      <p:pic>
        <p:nvPicPr>
          <p:cNvPr id="4" name="Kuva 3" descr="Kuva, joka sisältää kohteen teksti, merkki, clipart-kuva&#10;&#10;Kuvaus luotu automaattisesti">
            <a:extLst>
              <a:ext uri="{FF2B5EF4-FFF2-40B4-BE49-F238E27FC236}">
                <a16:creationId xmlns:a16="http://schemas.microsoft.com/office/drawing/2014/main" id="{7CC0EDB1-D4C7-20D0-EBD3-86EF113B85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pic>
        <p:nvPicPr>
          <p:cNvPr id="5" name="Picture 4">
            <a:extLst>
              <a:ext uri="{FF2B5EF4-FFF2-40B4-BE49-F238E27FC236}">
                <a16:creationId xmlns:a16="http://schemas.microsoft.com/office/drawing/2014/main" id="{1A01CF5E-A916-0B9F-0568-C7A76E25114C}"/>
              </a:ext>
            </a:extLst>
          </p:cNvPr>
          <p:cNvPicPr>
            <a:picLocks noChangeAspect="1"/>
          </p:cNvPicPr>
          <p:nvPr/>
        </p:nvPicPr>
        <p:blipFill>
          <a:blip r:embed="rId3"/>
          <a:stretch>
            <a:fillRect/>
          </a:stretch>
        </p:blipFill>
        <p:spPr>
          <a:xfrm>
            <a:off x="6580335" y="286604"/>
            <a:ext cx="2447925" cy="5734050"/>
          </a:xfrm>
          <a:prstGeom prst="rect">
            <a:avLst/>
          </a:prstGeom>
        </p:spPr>
      </p:pic>
      <p:pic>
        <p:nvPicPr>
          <p:cNvPr id="10" name="Picture 9">
            <a:extLst>
              <a:ext uri="{FF2B5EF4-FFF2-40B4-BE49-F238E27FC236}">
                <a16:creationId xmlns:a16="http://schemas.microsoft.com/office/drawing/2014/main" id="{F21EB885-0CA1-BB54-FE96-CB3E492CC33E}"/>
              </a:ext>
            </a:extLst>
          </p:cNvPr>
          <p:cNvPicPr>
            <a:picLocks noChangeAspect="1"/>
          </p:cNvPicPr>
          <p:nvPr/>
        </p:nvPicPr>
        <p:blipFill>
          <a:blip r:embed="rId4"/>
          <a:stretch>
            <a:fillRect/>
          </a:stretch>
        </p:blipFill>
        <p:spPr>
          <a:xfrm>
            <a:off x="25837" y="4572716"/>
            <a:ext cx="6416329" cy="2037868"/>
          </a:xfrm>
          <a:prstGeom prst="rect">
            <a:avLst/>
          </a:prstGeom>
        </p:spPr>
      </p:pic>
      <p:pic>
        <p:nvPicPr>
          <p:cNvPr id="11" name="Picture 10">
            <a:extLst>
              <a:ext uri="{FF2B5EF4-FFF2-40B4-BE49-F238E27FC236}">
                <a16:creationId xmlns:a16="http://schemas.microsoft.com/office/drawing/2014/main" id="{0141264E-2F8E-986A-B654-49A03F7DD3A4}"/>
              </a:ext>
            </a:extLst>
          </p:cNvPr>
          <p:cNvPicPr>
            <a:picLocks noChangeAspect="1"/>
          </p:cNvPicPr>
          <p:nvPr/>
        </p:nvPicPr>
        <p:blipFill>
          <a:blip r:embed="rId5"/>
          <a:stretch>
            <a:fillRect/>
          </a:stretch>
        </p:blipFill>
        <p:spPr>
          <a:xfrm>
            <a:off x="-34398" y="798965"/>
            <a:ext cx="6614733" cy="3773751"/>
          </a:xfrm>
          <a:prstGeom prst="rect">
            <a:avLst/>
          </a:prstGeom>
        </p:spPr>
      </p:pic>
    </p:spTree>
    <p:extLst>
      <p:ext uri="{BB962C8B-B14F-4D97-AF65-F5344CB8AC3E}">
        <p14:creationId xmlns:p14="http://schemas.microsoft.com/office/powerpoint/2010/main" val="21697303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4AD84A1-F841-2B94-48B3-6D782B4FF978}"/>
              </a:ext>
            </a:extLst>
          </p:cNvPr>
          <p:cNvPicPr>
            <a:picLocks noChangeAspect="1"/>
          </p:cNvPicPr>
          <p:nvPr/>
        </p:nvPicPr>
        <p:blipFill>
          <a:blip r:embed="rId3"/>
          <a:stretch>
            <a:fillRect/>
          </a:stretch>
        </p:blipFill>
        <p:spPr>
          <a:xfrm>
            <a:off x="2895975" y="784693"/>
            <a:ext cx="2054988" cy="2906131"/>
          </a:xfrm>
          <a:prstGeom prst="rect">
            <a:avLst/>
          </a:prstGeom>
        </p:spPr>
      </p:pic>
      <p:pic>
        <p:nvPicPr>
          <p:cNvPr id="43" name="Kuva 42"/>
          <p:cNvPicPr>
            <a:picLocks noChangeAspect="1"/>
          </p:cNvPicPr>
          <p:nvPr/>
        </p:nvPicPr>
        <p:blipFill>
          <a:blip r:embed="rId4" cstate="print">
            <a:duotone>
              <a:prstClr val="black"/>
              <a:schemeClr val="tx2">
                <a:tint val="45000"/>
                <a:satMod val="400000"/>
              </a:schemeClr>
            </a:duotone>
            <a:lum bright="21000"/>
            <a:extLst>
              <a:ext uri="{BEBA8EAE-BF5A-486C-A8C5-ECC9F3942E4B}">
                <a14:imgProps xmlns:a14="http://schemas.microsoft.com/office/drawing/2010/main">
                  <a14:imgLayer r:embed="rId5">
                    <a14:imgEffect>
                      <a14:artisticCrisscrossEtching/>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156785" y="4590367"/>
            <a:ext cx="1946313" cy="1856436"/>
          </a:xfrm>
          <a:prstGeom prst="rect">
            <a:avLst/>
          </a:prstGeom>
        </p:spPr>
      </p:pic>
      <p:sp>
        <p:nvSpPr>
          <p:cNvPr id="9" name="Tekstiruutu 8"/>
          <p:cNvSpPr txBox="1"/>
          <p:nvPr/>
        </p:nvSpPr>
        <p:spPr>
          <a:xfrm>
            <a:off x="8880048" y="2206806"/>
            <a:ext cx="307777" cy="2564143"/>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Statistics</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Finland and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Regional</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i-FI" sz="8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Council</a:t>
            </a: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of Satakunta </a:t>
            </a:r>
          </a:p>
        </p:txBody>
      </p:sp>
      <p:sp>
        <p:nvSpPr>
          <p:cNvPr id="57" name="Suorakulmio 56"/>
          <p:cNvSpPr/>
          <p:nvPr/>
        </p:nvSpPr>
        <p:spPr>
          <a:xfrm>
            <a:off x="2180444" y="1953806"/>
            <a:ext cx="138145" cy="415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kstiruutu 36"/>
          <p:cNvSpPr txBox="1"/>
          <p:nvPr/>
        </p:nvSpPr>
        <p:spPr>
          <a:xfrm rot="16200000">
            <a:off x="7965633" y="5028791"/>
            <a:ext cx="2088866"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p:txBody>
      </p:sp>
      <p:sp>
        <p:nvSpPr>
          <p:cNvPr id="44" name="Rectangle 43"/>
          <p:cNvSpPr/>
          <p:nvPr/>
        </p:nvSpPr>
        <p:spPr>
          <a:xfrm>
            <a:off x="5050794" y="1893426"/>
            <a:ext cx="4572000" cy="172354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GDP per </a:t>
            </a:r>
            <a:r>
              <a:rPr kumimoji="0" lang="fi-FI" sz="1800" b="1" i="0" u="none" strike="noStrike" kern="120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capita</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among</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Finland´s</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r>
              <a:rPr lang="fi-FI" b="1" dirty="0">
                <a:solidFill>
                  <a:srgbClr val="0070C0"/>
                </a:solidFill>
                <a:latin typeface="Calibri" panose="020F0502020204030204"/>
              </a:rPr>
              <a:t>69</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sub-regions in 2023:</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Rauma Region is </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7</a:t>
            </a:r>
            <a:r>
              <a:rPr kumimoji="0" lang="fi-FI" sz="1800" b="1" i="0" u="none" strike="noStrike" kern="1200" cap="none" spc="0" normalizeH="0" baseline="30000" noProof="0" dirty="0">
                <a:ln>
                  <a:noFill/>
                </a:ln>
                <a:solidFill>
                  <a:srgbClr val="FF5050"/>
                </a:solidFill>
                <a:effectLst/>
                <a:uLnTx/>
                <a:uFillTx/>
                <a:latin typeface="Calibri" panose="020F0502020204030204"/>
                <a:ea typeface="+mn-ea"/>
                <a:cs typeface="Arial" panose="020B0604020202020204" pitchFamily="34" charset="0"/>
              </a:rPr>
              <a:t>th</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highest</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Pori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Region</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lang="fi-FI" b="1" dirty="0">
                <a:solidFill>
                  <a:srgbClr val="FF5050"/>
                </a:solidFill>
                <a:latin typeface="Calibri" panose="020F0502020204030204"/>
              </a:rPr>
              <a:t>23</a:t>
            </a:r>
            <a:r>
              <a:rPr lang="fi-FI" b="1" baseline="30000" dirty="0">
                <a:solidFill>
                  <a:srgbClr val="FF5050"/>
                </a:solidFill>
                <a:latin typeface="Calibri" panose="020F0502020204030204"/>
              </a:rPr>
              <a:t>rd</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Northern Satakunta </a:t>
            </a:r>
            <a:r>
              <a:rPr kumimoji="0" lang="fi-FI"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Region</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20</a:t>
            </a:r>
            <a:r>
              <a:rPr kumimoji="0" lang="fi-FI" sz="1800" b="1" i="0" u="none" strike="noStrike" kern="1200" cap="none" spc="0" normalizeH="0" baseline="30000" noProof="0" dirty="0">
                <a:ln>
                  <a:noFill/>
                </a:ln>
                <a:solidFill>
                  <a:srgbClr val="FF5050"/>
                </a:solidFill>
                <a:effectLst/>
                <a:uLnTx/>
                <a:uFillTx/>
                <a:latin typeface="Calibri" panose="020F0502020204030204"/>
                <a:ea typeface="+mn-ea"/>
                <a:cs typeface="Arial" panose="020B0604020202020204" pitchFamily="34" charset="0"/>
              </a:rPr>
              <a:t>th</a:t>
            </a:r>
            <a:r>
              <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fi-FI" sz="1800" b="1" i="0" u="none" strike="noStrike" kern="1200" cap="none" spc="0" normalizeH="0" baseline="0" noProof="0" dirty="0">
                <a:ln>
                  <a:noFill/>
                </a:ln>
                <a:solidFill>
                  <a:srgbClr val="FF5050"/>
                </a:solidFill>
                <a:effectLst/>
                <a:uLnTx/>
                <a:uFillTx/>
                <a:latin typeface="Calibri" panose="020F0502020204030204"/>
                <a:ea typeface="+mn-ea"/>
                <a:cs typeface="Arial" panose="020B0604020202020204" pitchFamily="34" charset="0"/>
              </a:rPr>
              <a:t> </a:t>
            </a:r>
            <a:endParaRPr kumimoji="0" lang="fi-FI"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4" name="Rectangle 2"/>
          <p:cNvSpPr>
            <a:spLocks noChangeArrowheads="1"/>
          </p:cNvSpPr>
          <p:nvPr/>
        </p:nvSpPr>
        <p:spPr bwMode="auto">
          <a:xfrm>
            <a:off x="121894" y="1144818"/>
            <a:ext cx="707107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 name="TextBox 2"/>
          <p:cNvSpPr txBox="1"/>
          <p:nvPr/>
        </p:nvSpPr>
        <p:spPr>
          <a:xfrm>
            <a:off x="629241" y="3549301"/>
            <a:ext cx="3329146"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6" name="TextBox 5"/>
          <p:cNvSpPr txBox="1"/>
          <p:nvPr/>
        </p:nvSpPr>
        <p:spPr>
          <a:xfrm>
            <a:off x="2744740" y="4172026"/>
            <a:ext cx="2524016"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2" name="Rectangle 2"/>
          <p:cNvSpPr>
            <a:spLocks noChangeArrowheads="1"/>
          </p:cNvSpPr>
          <p:nvPr/>
        </p:nvSpPr>
        <p:spPr bwMode="auto">
          <a:xfrm>
            <a:off x="291747" y="572790"/>
            <a:ext cx="692234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3" name="Rectangle 4"/>
          <p:cNvSpPr>
            <a:spLocks noChangeArrowheads="1"/>
          </p:cNvSpPr>
          <p:nvPr/>
        </p:nvSpPr>
        <p:spPr bwMode="auto">
          <a:xfrm>
            <a:off x="5314535" y="4116488"/>
            <a:ext cx="339071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pic>
        <p:nvPicPr>
          <p:cNvPr id="15" name="Picture 14"/>
          <p:cNvPicPr>
            <a:picLocks noChangeAspect="1"/>
          </p:cNvPicPr>
          <p:nvPr/>
        </p:nvPicPr>
        <p:blipFill>
          <a:blip r:embed="rId6"/>
          <a:stretch>
            <a:fillRect/>
          </a:stretch>
        </p:blipFill>
        <p:spPr>
          <a:xfrm>
            <a:off x="7554985" y="105708"/>
            <a:ext cx="1548113" cy="1423811"/>
          </a:xfrm>
          <a:prstGeom prst="rect">
            <a:avLst/>
          </a:prstGeom>
        </p:spPr>
      </p:pic>
      <p:sp>
        <p:nvSpPr>
          <p:cNvPr id="42" name="Tekstiruutu 41"/>
          <p:cNvSpPr txBox="1"/>
          <p:nvPr/>
        </p:nvSpPr>
        <p:spPr>
          <a:xfrm>
            <a:off x="5027604" y="515163"/>
            <a:ext cx="3969281" cy="1908215"/>
          </a:xfrm>
          <a:prstGeom prst="rect">
            <a:avLst/>
          </a:prstGeom>
          <a:noFill/>
          <a:ln>
            <a:noFill/>
          </a:ln>
          <a:effectLst>
            <a:outerShdw blurRad="76200" dir="13500000" sy="23000" kx="1200000" algn="br" rotWithShape="0">
              <a:prstClr val="black">
                <a:alpha val="2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solidFill>
                  <a:srgbClr val="0070C0"/>
                </a:solidFill>
                <a:latin typeface="Calibri" panose="020F0502020204030204"/>
              </a:rPr>
              <a:t>Value of </a:t>
            </a:r>
            <a:r>
              <a:rPr lang="fi-FI" b="1" dirty="0" err="1">
                <a:solidFill>
                  <a:srgbClr val="0070C0"/>
                </a:solidFill>
                <a:latin typeface="Calibri" panose="020F0502020204030204"/>
              </a:rPr>
              <a:t>export</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per </a:t>
            </a:r>
            <a:r>
              <a:rPr kumimoji="0" lang="fi-FI" sz="1800" b="1" i="0" u="none" strike="noStrike" kern="1200" cap="none" spc="0" normalizeH="0" baseline="0" noProof="0" dirty="0" err="1">
                <a:ln>
                  <a:noFill/>
                </a:ln>
                <a:solidFill>
                  <a:srgbClr val="0070C0"/>
                </a:solidFill>
                <a:effectLst/>
                <a:uLnTx/>
                <a:uFillTx/>
                <a:latin typeface="Calibri" panose="020F0502020204030204"/>
                <a:ea typeface="+mn-ea"/>
                <a:cs typeface="Arial" panose="020B0604020202020204" pitchFamily="34" charset="0"/>
              </a:rPr>
              <a:t>capita</a:t>
            </a: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is</a:t>
            </a:r>
            <a:endParaRPr lang="fi-FI" sz="3200" b="1" dirty="0">
              <a:solidFill>
                <a:srgbClr val="2683C6">
                  <a:lumMod val="75000"/>
                </a:srgbClr>
              </a:solidFill>
              <a:effectLst>
                <a:outerShdw blurRad="38100" dist="38100" dir="2700000" algn="tl">
                  <a:srgbClr val="000000">
                    <a:alpha val="43137"/>
                  </a:srgbClr>
                </a:outerShdw>
              </a:effectLst>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err="1">
                <a:ln>
                  <a:noFill/>
                </a:ln>
                <a:solidFill>
                  <a:srgbClr val="2683C6">
                    <a:lumMod val="75000"/>
                  </a:srgbClr>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highest</a:t>
            </a:r>
            <a:r>
              <a:rPr kumimoji="0" lang="fi-FI" sz="32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uLnTx/>
                <a:uFillTx/>
                <a:latin typeface="Calibri" panose="020F0502020204030204"/>
                <a:ea typeface="+mn-ea"/>
                <a:cs typeface="Arial" panose="020B0604020202020204" pitchFamily="34" charset="0"/>
              </a:rPr>
              <a:t>among Finland´s 19 regions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5" name="TextBox 4"/>
          <p:cNvSpPr txBox="1"/>
          <p:nvPr/>
        </p:nvSpPr>
        <p:spPr>
          <a:xfrm>
            <a:off x="6141148" y="4092080"/>
            <a:ext cx="2391292" cy="4112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7" name="Picture 6"/>
          <p:cNvPicPr>
            <a:picLocks noChangeAspect="1"/>
          </p:cNvPicPr>
          <p:nvPr/>
        </p:nvPicPr>
        <p:blipFill>
          <a:blip r:embed="rId7"/>
          <a:stretch>
            <a:fillRect/>
          </a:stretch>
        </p:blipFill>
        <p:spPr>
          <a:xfrm>
            <a:off x="3376810" y="4575080"/>
            <a:ext cx="589918" cy="498827"/>
          </a:xfrm>
          <a:prstGeom prst="rect">
            <a:avLst/>
          </a:prstGeom>
        </p:spPr>
      </p:pic>
      <p:pic>
        <p:nvPicPr>
          <p:cNvPr id="11" name="Picture 10"/>
          <p:cNvPicPr>
            <a:picLocks noChangeAspect="1"/>
          </p:cNvPicPr>
          <p:nvPr/>
        </p:nvPicPr>
        <p:blipFill>
          <a:blip r:embed="rId8"/>
          <a:stretch>
            <a:fillRect/>
          </a:stretch>
        </p:blipFill>
        <p:spPr>
          <a:xfrm>
            <a:off x="3376810" y="5734262"/>
            <a:ext cx="572689" cy="510929"/>
          </a:xfrm>
          <a:prstGeom prst="rect">
            <a:avLst/>
          </a:prstGeom>
        </p:spPr>
      </p:pic>
      <p:pic>
        <p:nvPicPr>
          <p:cNvPr id="16" name="Picture 15"/>
          <p:cNvPicPr>
            <a:picLocks noChangeAspect="1"/>
          </p:cNvPicPr>
          <p:nvPr/>
        </p:nvPicPr>
        <p:blipFill>
          <a:blip r:embed="rId9"/>
          <a:stretch>
            <a:fillRect/>
          </a:stretch>
        </p:blipFill>
        <p:spPr>
          <a:xfrm>
            <a:off x="3371731" y="5107629"/>
            <a:ext cx="586656" cy="586656"/>
          </a:xfrm>
          <a:prstGeom prst="rect">
            <a:avLst/>
          </a:prstGeom>
        </p:spPr>
      </p:pic>
      <p:pic>
        <p:nvPicPr>
          <p:cNvPr id="20" name="Picture 19"/>
          <p:cNvPicPr>
            <a:picLocks noChangeAspect="1"/>
          </p:cNvPicPr>
          <p:nvPr/>
        </p:nvPicPr>
        <p:blipFill>
          <a:blip r:embed="rId10"/>
          <a:stretch>
            <a:fillRect/>
          </a:stretch>
        </p:blipFill>
        <p:spPr>
          <a:xfrm>
            <a:off x="3382553" y="3973960"/>
            <a:ext cx="578432" cy="564550"/>
          </a:xfrm>
          <a:prstGeom prst="rect">
            <a:avLst/>
          </a:prstGeom>
        </p:spPr>
      </p:pic>
      <p:grpSp>
        <p:nvGrpSpPr>
          <p:cNvPr id="10" name="Group 9"/>
          <p:cNvGrpSpPr/>
          <p:nvPr/>
        </p:nvGrpSpPr>
        <p:grpSpPr>
          <a:xfrm>
            <a:off x="47178" y="903450"/>
            <a:ext cx="3294228" cy="5369631"/>
            <a:chOff x="56445" y="819966"/>
            <a:chExt cx="3294228" cy="5369631"/>
          </a:xfrm>
        </p:grpSpPr>
        <p:sp>
          <p:nvSpPr>
            <p:cNvPr id="40" name="Suorakulmio 20"/>
            <p:cNvSpPr/>
            <p:nvPr/>
          </p:nvSpPr>
          <p:spPr>
            <a:xfrm>
              <a:off x="68432" y="1838744"/>
              <a:ext cx="2788874"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Share of Turnover of Manu-facturing and Energy Industry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2024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54 % </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r>
                <a:rPr lang="fi-FI" sz="1200" b="1" dirty="0">
                  <a:solidFill>
                    <a:prstClr val="white">
                      <a:lumMod val="50000"/>
                    </a:prstClr>
                  </a:solidFill>
                  <a:latin typeface="Calibri" panose="020F0502020204030204"/>
                </a:rPr>
                <a:t>9,4</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bn €)</a:t>
              </a:r>
              <a:endPar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Finland on average: </a:t>
              </a:r>
              <a:r>
                <a:rPr lang="fi-FI" sz="1400" dirty="0">
                  <a:solidFill>
                    <a:prstClr val="white">
                      <a:lumMod val="50000"/>
                    </a:prstClr>
                  </a:solidFill>
                  <a:latin typeface="Calibri" panose="020F0502020204030204"/>
                </a:rPr>
                <a:t>35</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46" name="Suorakulmio 20"/>
            <p:cNvSpPr/>
            <p:nvPr/>
          </p:nvSpPr>
          <p:spPr>
            <a:xfrm>
              <a:off x="74774" y="819966"/>
              <a:ext cx="2788874"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Share</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Employees</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fi-FI" sz="1400" b="1" dirty="0">
                  <a:solidFill>
                    <a:prstClr val="black"/>
                  </a:solidFill>
                  <a:latin typeface="Calibri" panose="020F0502020204030204"/>
                </a:rPr>
                <a:t>in</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Manu-facturing and Energy Industry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2024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400" dirty="0">
                  <a:solidFill>
                    <a:prstClr val="white">
                      <a:lumMod val="50000"/>
                    </a:prstClr>
                  </a:solidFill>
                  <a:latin typeface="Calibri" panose="020F0502020204030204"/>
                </a:rPr>
                <a:t>of Finland </a:t>
              </a:r>
              <a:r>
                <a:rPr lang="fi-FI" sz="1400" b="1" dirty="0">
                  <a:solidFill>
                    <a:srgbClr val="FF0000"/>
                  </a:solidFill>
                  <a:latin typeface="Calibri" panose="020F0502020204030204"/>
                </a:rPr>
                <a:t>5,7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(17 960 employees)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r>
                <a:rPr kumimoji="0" lang="fi-FI" sz="14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share</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of </a:t>
              </a:r>
              <a:r>
                <a:rPr kumimoji="0" lang="fi-FI" sz="14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population</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3,7 %)</a:t>
              </a:r>
            </a:p>
          </p:txBody>
        </p:sp>
        <p:sp>
          <p:nvSpPr>
            <p:cNvPr id="48" name="Suorakulmio 20"/>
            <p:cNvSpPr/>
            <p:nvPr/>
          </p:nvSpPr>
          <p:spPr>
            <a:xfrm>
              <a:off x="68432" y="4641871"/>
              <a:ext cx="2788874"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Growth of Export of Metal, Machi-nery and Offshore Industry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in 2000-24: </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a:t>
              </a:r>
              <a:r>
                <a:rPr lang="fi-FI" sz="1400" b="1" dirty="0">
                  <a:solidFill>
                    <a:srgbClr val="FF0000"/>
                  </a:solidFill>
                  <a:latin typeface="Calibri" panose="020F0502020204030204"/>
                </a:rPr>
                <a:t>154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Finland on average: +</a:t>
              </a:r>
              <a:r>
                <a:rPr lang="fi-FI" sz="1400" dirty="0">
                  <a:solidFill>
                    <a:prstClr val="white">
                      <a:lumMod val="50000"/>
                    </a:prstClr>
                  </a:solidFill>
                  <a:latin typeface="Calibri" panose="020F0502020204030204"/>
                </a:rPr>
                <a:t>67</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52" name="Suorakulmio 20"/>
            <p:cNvSpPr/>
            <p:nvPr/>
          </p:nvSpPr>
          <p:spPr>
            <a:xfrm>
              <a:off x="56445" y="3753926"/>
              <a:ext cx="2788874"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Export of Companies/GDP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2023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58 %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Finland on average: </a:t>
              </a:r>
              <a:r>
                <a:rPr lang="fi-FI" sz="1400" dirty="0">
                  <a:solidFill>
                    <a:prstClr val="white">
                      <a:lumMod val="50000"/>
                    </a:prstClr>
                  </a:solidFill>
                  <a:latin typeface="Calibri" panose="020F0502020204030204"/>
                </a:rPr>
                <a:t>28</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p:txBody>
        </p:sp>
        <p:sp>
          <p:nvSpPr>
            <p:cNvPr id="39" name="Suorakulmio 20"/>
            <p:cNvSpPr/>
            <p:nvPr/>
          </p:nvSpPr>
          <p:spPr>
            <a:xfrm>
              <a:off x="58561" y="5830414"/>
              <a:ext cx="2786758" cy="35918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Nominal</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Growth</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Investments</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secondary</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fi-FI" sz="1400" b="1" dirty="0">
                  <a:solidFill>
                    <a:prstClr val="black"/>
                  </a:solidFill>
                  <a:latin typeface="Calibri" panose="020F0502020204030204"/>
                </a:rPr>
                <a:t>p</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roduction</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2010-23: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a:t>
              </a:r>
              <a:r>
                <a:rPr lang="fi-FI" sz="1400" b="1" dirty="0">
                  <a:solidFill>
                    <a:srgbClr val="FF0000"/>
                  </a:solidFill>
                  <a:latin typeface="Calibri" panose="020F0502020204030204"/>
                </a:rPr>
                <a:t>303</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Finland on </a:t>
              </a:r>
              <a:r>
                <a:rPr kumimoji="0" lang="fi-FI" sz="14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average</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lang="fi-FI" sz="1400" dirty="0">
                  <a:solidFill>
                    <a:prstClr val="white">
                      <a:lumMod val="50000"/>
                    </a:prstClr>
                  </a:solidFill>
                  <a:latin typeface="Calibri" panose="020F0502020204030204"/>
                </a:rPr>
                <a:t>70</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endPar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47" name="Suorakulmio 20"/>
            <p:cNvSpPr/>
            <p:nvPr/>
          </p:nvSpPr>
          <p:spPr>
            <a:xfrm>
              <a:off x="74774" y="2822647"/>
              <a:ext cx="3275899" cy="63526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Satakunta´s</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Share</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of Total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err="1">
                  <a:ln>
                    <a:noFill/>
                  </a:ln>
                  <a:solidFill>
                    <a:prstClr val="black"/>
                  </a:solidFill>
                  <a:effectLst/>
                  <a:uLnTx/>
                  <a:uFillTx/>
                  <a:latin typeface="Calibri" panose="020F0502020204030204"/>
                  <a:ea typeface="+mn-ea"/>
                  <a:cs typeface="+mn-cs"/>
                </a:rPr>
                <a:t>Export</a:t>
              </a:r>
              <a:r>
                <a:rPr kumimoji="0" lang="fi-FI" sz="1400" b="1" i="0" u="none" strike="noStrike" kern="1200" cap="none" spc="0" normalizeH="0" baseline="0" noProof="0" dirty="0">
                  <a:ln>
                    <a:noFill/>
                  </a:ln>
                  <a:solidFill>
                    <a:prstClr val="black"/>
                  </a:solidFill>
                  <a:effectLst/>
                  <a:uLnTx/>
                  <a:uFillTx/>
                  <a:latin typeface="Calibri" panose="020F0502020204030204"/>
                  <a:ea typeface="+mn-ea"/>
                  <a:cs typeface="+mn-cs"/>
                </a:rPr>
                <a:t> of Finland </a:t>
              </a:r>
              <a:r>
                <a:rPr kumimoji="0" lang="fi-FI" sz="14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Satakunta: </a:t>
              </a:r>
              <a:r>
                <a:rPr lang="fi-FI" sz="1400" b="1" dirty="0">
                  <a:solidFill>
                    <a:srgbClr val="FF0000"/>
                  </a:solidFill>
                  <a:latin typeface="Calibri" panose="020F0502020204030204"/>
                </a:rPr>
                <a:t>8,8</a:t>
              </a:r>
              <a:r>
                <a:rPr kumimoji="0" lang="fi-FI" sz="1400" b="1" i="0" u="none" strike="noStrike" kern="1200" cap="none" spc="0" normalizeH="0" baseline="0" noProof="0" dirty="0">
                  <a:ln>
                    <a:noFill/>
                  </a:ln>
                  <a:solidFill>
                    <a:srgbClr val="FF0000"/>
                  </a:solidFill>
                  <a:effectLst/>
                  <a:uLnTx/>
                  <a:uFillTx/>
                  <a:latin typeface="Calibri" panose="020F0502020204030204"/>
                  <a:ea typeface="+mn-ea"/>
                  <a:cs typeface="+mn-cs"/>
                </a:rPr>
                <a:t> % </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a:t>
              </a:r>
              <a:r>
                <a:rPr lang="fi-FI" sz="1200" b="1" dirty="0">
                  <a:solidFill>
                    <a:prstClr val="white">
                      <a:lumMod val="50000"/>
                    </a:prstClr>
                  </a:solidFill>
                  <a:latin typeface="Calibri" panose="020F0502020204030204"/>
                </a:rPr>
                <a:t>6,5</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bn</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 </a:t>
              </a:r>
              <a:r>
                <a:rPr lang="fi-FI" sz="1200" b="1" dirty="0">
                  <a:solidFill>
                    <a:srgbClr val="FF0000"/>
                  </a:solidFill>
                  <a:latin typeface="Calibri" panose="020F0502020204030204"/>
                </a:rPr>
                <a:t>4</a:t>
              </a:r>
              <a:r>
                <a:rPr lang="fi-FI" sz="1200" b="1" baseline="30000" dirty="0">
                  <a:solidFill>
                    <a:srgbClr val="FF0000"/>
                  </a:solidFill>
                  <a:latin typeface="Calibri" panose="020F0502020204030204"/>
                </a:rPr>
                <a:t>th</a:t>
              </a:r>
              <a:r>
                <a:rPr kumimoji="0" lang="fi-FI" sz="1200" b="1"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a:t>
              </a:r>
              <a:r>
                <a:rPr kumimoji="0" lang="fi-FI" sz="12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highest</a:t>
              </a:r>
              <a:endParaRPr kumimoji="0" lang="fi-FI" sz="12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Share</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of </a:t>
              </a:r>
              <a:r>
                <a:rPr kumimoji="0" lang="fi-FI" sz="14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mn-cs"/>
                </a:rPr>
                <a:t>Population</a:t>
              </a:r>
              <a:r>
                <a:rPr kumimoji="0" lang="fi-FI" sz="14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 3,7 %</a:t>
              </a:r>
            </a:p>
          </p:txBody>
        </p:sp>
      </p:grpSp>
      <p:sp>
        <p:nvSpPr>
          <p:cNvPr id="54" name="Tekstiruutu 34"/>
          <p:cNvSpPr txBox="1"/>
          <p:nvPr/>
        </p:nvSpPr>
        <p:spPr>
          <a:xfrm>
            <a:off x="3280237" y="3292771"/>
            <a:ext cx="509184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Value Added in Manufacturing, Total 1,92 milliard €</a:t>
            </a:r>
          </a:p>
        </p:txBody>
      </p:sp>
      <p:sp>
        <p:nvSpPr>
          <p:cNvPr id="59" name="Tekstiruutu 34"/>
          <p:cNvSpPr txBox="1"/>
          <p:nvPr/>
        </p:nvSpPr>
        <p:spPr>
          <a:xfrm>
            <a:off x="4093711" y="5689356"/>
            <a:ext cx="2845983" cy="923330"/>
          </a:xfrm>
          <a:prstGeom prst="rect">
            <a:avLst/>
          </a:prstGeom>
          <a:noFill/>
        </p:spPr>
        <p:txBody>
          <a:bodyPr wrap="square" rtlCol="0">
            <a:spAutoFit/>
          </a:bodyPr>
          <a:lstStyle/>
          <a:p>
            <a:pPr eaLnBrk="1" fontAlgn="auto" hangingPunct="1">
              <a:spcBef>
                <a:spcPts val="0"/>
              </a:spcBef>
              <a:spcAft>
                <a:spcPts val="0"/>
              </a:spcAft>
              <a:defRPr/>
            </a:pP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Food Industry </a:t>
            </a:r>
            <a:r>
              <a:rPr lang="fi-FI" b="1" dirty="0">
                <a:solidFill>
                  <a:srgbClr val="0070C0"/>
                </a:solidFill>
                <a:effectLst>
                  <a:outerShdw blurRad="38100" dist="38100" dir="2700000" algn="tl">
                    <a:srgbClr val="000000">
                      <a:alpha val="43137"/>
                    </a:srgbClr>
                  </a:outerShdw>
                </a:effectLst>
                <a:latin typeface="Calibri" panose="020F0502020204030204"/>
              </a:rPr>
              <a:t>9</a:t>
            </a:r>
            <a:r>
              <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p>
          <a:p>
            <a:pPr eaLnBrk="1" fontAlgn="auto" hangingPunct="1">
              <a:spcBef>
                <a:spcPts val="0"/>
              </a:spcBef>
              <a:spcAft>
                <a:spcPts val="0"/>
              </a:spcAft>
              <a:defRPr/>
            </a:pPr>
            <a:r>
              <a:rPr kumimoji="0" lang="fi-FI" sz="18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others</a:t>
            </a: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10 %,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p>
        </p:txBody>
      </p:sp>
      <p:sp>
        <p:nvSpPr>
          <p:cNvPr id="60" name="Tekstiruutu 34"/>
          <p:cNvSpPr txBox="1"/>
          <p:nvPr/>
        </p:nvSpPr>
        <p:spPr>
          <a:xfrm>
            <a:off x="4090447" y="4609053"/>
            <a:ext cx="23945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Forest Industry </a:t>
            </a:r>
            <a:r>
              <a:rPr lang="fi-FI" b="1" dirty="0">
                <a:solidFill>
                  <a:srgbClr val="0070C0"/>
                </a:solidFill>
                <a:effectLst>
                  <a:outerShdw blurRad="38100" dist="38100" dir="2700000" algn="tl">
                    <a:srgbClr val="000000">
                      <a:alpha val="43137"/>
                    </a:srgbClr>
                  </a:outerShdw>
                </a:effectLst>
                <a:latin typeface="Calibri" panose="020F0502020204030204"/>
              </a:rPr>
              <a:t>15</a:t>
            </a:r>
            <a:r>
              <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62" name="Tekstiruutu 34"/>
          <p:cNvSpPr txBox="1"/>
          <p:nvPr/>
        </p:nvSpPr>
        <p:spPr>
          <a:xfrm>
            <a:off x="4079978" y="5229909"/>
            <a:ext cx="23945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Chemicals</a:t>
            </a: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lang="fi-FI" b="1" dirty="0">
                <a:solidFill>
                  <a:srgbClr val="0070C0"/>
                </a:solidFill>
                <a:effectLst>
                  <a:outerShdw blurRad="38100" dist="38100" dir="2700000" algn="tl">
                    <a:srgbClr val="000000">
                      <a:alpha val="43137"/>
                    </a:srgbClr>
                  </a:outerShdw>
                </a:effectLst>
                <a:latin typeface="Calibri" panose="020F0502020204030204"/>
              </a:rPr>
              <a:t>7</a:t>
            </a:r>
            <a:r>
              <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endParaRPr>
          </a:p>
        </p:txBody>
      </p:sp>
      <p:sp>
        <p:nvSpPr>
          <p:cNvPr id="63" name="Tekstiruutu 34"/>
          <p:cNvSpPr txBox="1"/>
          <p:nvPr/>
        </p:nvSpPr>
        <p:spPr>
          <a:xfrm>
            <a:off x="4084712" y="4002385"/>
            <a:ext cx="37492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Metals, Machinery and </a:t>
            </a:r>
            <a:r>
              <a:rPr kumimoji="0" lang="fi-FI" sz="1800" b="0"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Offshore</a:t>
            </a:r>
            <a:r>
              <a:rPr kumimoji="0" lang="fi-FI"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lang="fi-FI" b="1" dirty="0">
                <a:solidFill>
                  <a:srgbClr val="0070C0"/>
                </a:solidFill>
                <a:effectLst>
                  <a:outerShdw blurRad="38100" dist="38100" dir="2700000" algn="tl">
                    <a:srgbClr val="000000">
                      <a:alpha val="43137"/>
                    </a:srgbClr>
                  </a:outerShdw>
                </a:effectLst>
                <a:latin typeface="Calibri" panose="020F0502020204030204"/>
              </a:rPr>
              <a:t>58</a:t>
            </a:r>
            <a:r>
              <a:rPr kumimoji="0" lang="fi-FI" sz="1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 %</a:t>
            </a:r>
          </a:p>
        </p:txBody>
      </p:sp>
      <p:sp>
        <p:nvSpPr>
          <p:cNvPr id="38" name="Tekstiruutu 37"/>
          <p:cNvSpPr txBox="1"/>
          <p:nvPr/>
        </p:nvSpPr>
        <p:spPr>
          <a:xfrm>
            <a:off x="25548" y="6458537"/>
            <a:ext cx="24218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solidFill>
                  <a:prstClr val="black"/>
                </a:solidFill>
                <a:latin typeface="Calibri" panose="020F0502020204030204"/>
              </a:rPr>
              <a:t>16</a:t>
            </a: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.6.2026</a:t>
            </a:r>
          </a:p>
        </p:txBody>
      </p:sp>
      <p:sp>
        <p:nvSpPr>
          <p:cNvPr id="17" name="TextBox 16"/>
          <p:cNvSpPr txBox="1"/>
          <p:nvPr/>
        </p:nvSpPr>
        <p:spPr>
          <a:xfrm>
            <a:off x="2515176" y="437457"/>
            <a:ext cx="2416046" cy="553998"/>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GDP per capita 2022: Blue sub-regions 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in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positions</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1-35,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reds</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are</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in 36-70.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The</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bluer</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the</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higher</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is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the</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 </a:t>
            </a:r>
            <a:r>
              <a:rPr kumimoji="0" lang="fi-FI" sz="1000" b="1" i="0" u="none" strike="noStrike" kern="1200" cap="none" spc="0" normalizeH="0" baseline="0" noProof="0" dirty="0" err="1">
                <a:ln>
                  <a:noFill/>
                </a:ln>
                <a:solidFill>
                  <a:prstClr val="white">
                    <a:lumMod val="50000"/>
                  </a:prstClr>
                </a:solidFill>
                <a:effectLst/>
                <a:uLnTx/>
                <a:uFillTx/>
                <a:latin typeface="Calibri" panose="020F0502020204030204"/>
                <a:ea typeface="+mn-ea"/>
                <a:cs typeface="Arial" panose="020B0604020202020204" pitchFamily="34" charset="0"/>
              </a:rPr>
              <a:t>ratio</a:t>
            </a:r>
            <a:r>
              <a:rPr kumimoji="0" lang="fi-FI" sz="1000" b="1" i="0" u="none" strike="noStrike" kern="1200" cap="none" spc="0" normalizeH="0" baseline="0" noProof="0" dirty="0">
                <a:ln>
                  <a:noFill/>
                </a:ln>
                <a:solidFill>
                  <a:prstClr val="white">
                    <a:lumMod val="50000"/>
                  </a:prstClr>
                </a:solidFill>
                <a:effectLst/>
                <a:uLnTx/>
                <a:uFillTx/>
                <a:latin typeface="Calibri" panose="020F0502020204030204"/>
                <a:ea typeface="+mn-ea"/>
                <a:cs typeface="Arial" panose="020B0604020202020204" pitchFamily="34" charset="0"/>
              </a:rPr>
              <a: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2" name="Otsikko 1"/>
          <p:cNvSpPr>
            <a:spLocks noGrp="1"/>
          </p:cNvSpPr>
          <p:nvPr>
            <p:ph type="ctrTitle"/>
          </p:nvPr>
        </p:nvSpPr>
        <p:spPr>
          <a:xfrm>
            <a:off x="59165" y="0"/>
            <a:ext cx="7798445" cy="465993"/>
          </a:xfrm>
          <a:solidFill>
            <a:schemeClr val="bg1"/>
          </a:solidFill>
        </p:spPr>
        <p:txBody>
          <a:bodyPr>
            <a:noAutofit/>
          </a:bodyPr>
          <a:lstStyle/>
          <a:p>
            <a:r>
              <a:rPr lang="fi-FI" sz="2200" b="1" cap="all" dirty="0">
                <a:solidFill>
                  <a:srgbClr val="0070C0"/>
                </a:solidFill>
                <a:effectLst>
                  <a:outerShdw blurRad="38100" dist="38100" dir="2700000" algn="tl">
                    <a:srgbClr val="000000">
                      <a:alpha val="43137"/>
                    </a:srgbClr>
                  </a:outerShdw>
                </a:effectLst>
              </a:rPr>
              <a:t>Satakunta – </a:t>
            </a:r>
            <a:r>
              <a:rPr lang="fi-FI" sz="2200" b="1" cap="all" dirty="0" err="1">
                <a:solidFill>
                  <a:srgbClr val="0070C0"/>
                </a:solidFill>
                <a:effectLst>
                  <a:outerShdw blurRad="38100" dist="38100" dir="2700000" algn="tl">
                    <a:srgbClr val="000000">
                      <a:alpha val="43137"/>
                    </a:srgbClr>
                  </a:outerShdw>
                </a:effectLst>
              </a:rPr>
              <a:t>region</a:t>
            </a:r>
            <a:r>
              <a:rPr lang="fi-FI" sz="2200" b="1" cap="all" dirty="0">
                <a:solidFill>
                  <a:srgbClr val="0070C0"/>
                </a:solidFill>
                <a:effectLst>
                  <a:outerShdw blurRad="38100" dist="38100" dir="2700000" algn="tl">
                    <a:srgbClr val="000000">
                      <a:alpha val="43137"/>
                    </a:srgbClr>
                  </a:outerShdw>
                </a:effectLst>
              </a:rPr>
              <a:t> </a:t>
            </a:r>
            <a:r>
              <a:rPr lang="fi-FI" sz="2200" b="1" cap="all" dirty="0" err="1">
                <a:solidFill>
                  <a:srgbClr val="0070C0"/>
                </a:solidFill>
                <a:effectLst>
                  <a:outerShdw blurRad="38100" dist="38100" dir="2700000" algn="tl">
                    <a:srgbClr val="000000">
                      <a:alpha val="43137"/>
                    </a:srgbClr>
                  </a:outerShdw>
                </a:effectLst>
              </a:rPr>
              <a:t>with</a:t>
            </a:r>
            <a:r>
              <a:rPr lang="fi-FI" sz="2200" b="1" cap="all" dirty="0">
                <a:solidFill>
                  <a:srgbClr val="0070C0"/>
                </a:solidFill>
                <a:effectLst>
                  <a:outerShdw blurRad="38100" dist="38100" dir="2700000" algn="tl">
                    <a:srgbClr val="000000">
                      <a:alpha val="43137"/>
                    </a:srgbClr>
                  </a:outerShdw>
                </a:effectLst>
              </a:rPr>
              <a:t> </a:t>
            </a:r>
            <a:r>
              <a:rPr lang="fi-FI" sz="2200" b="1" cap="all" dirty="0" err="1">
                <a:solidFill>
                  <a:srgbClr val="0070C0"/>
                </a:solidFill>
                <a:effectLst>
                  <a:outerShdw blurRad="38100" dist="38100" dir="2700000" algn="tl">
                    <a:srgbClr val="000000">
                      <a:alpha val="43137"/>
                    </a:srgbClr>
                  </a:outerShdw>
                </a:effectLst>
              </a:rPr>
              <a:t>strong</a:t>
            </a:r>
            <a:r>
              <a:rPr lang="fi-FI" sz="2200" b="1" cap="all" dirty="0">
                <a:solidFill>
                  <a:srgbClr val="0070C0"/>
                </a:solidFill>
                <a:effectLst>
                  <a:outerShdw blurRad="38100" dist="38100" dir="2700000" algn="tl">
                    <a:srgbClr val="000000">
                      <a:alpha val="43137"/>
                    </a:srgbClr>
                  </a:outerShdw>
                </a:effectLst>
              </a:rPr>
              <a:t> </a:t>
            </a:r>
            <a:r>
              <a:rPr lang="fi-FI" sz="2200" b="1" cap="all" dirty="0" err="1">
                <a:solidFill>
                  <a:srgbClr val="0070C0"/>
                </a:solidFill>
                <a:effectLst>
                  <a:outerShdw blurRad="38100" dist="38100" dir="2700000" algn="tl">
                    <a:srgbClr val="000000">
                      <a:alpha val="43137"/>
                    </a:srgbClr>
                  </a:outerShdw>
                </a:effectLst>
              </a:rPr>
              <a:t>manufacturing</a:t>
            </a:r>
            <a:r>
              <a:rPr lang="fi-FI" sz="2200" b="1" cap="all" dirty="0">
                <a:solidFill>
                  <a:srgbClr val="0070C0"/>
                </a:solidFill>
                <a:effectLst>
                  <a:outerShdw blurRad="38100" dist="38100" dir="2700000" algn="tl">
                    <a:srgbClr val="000000">
                      <a:alpha val="43137"/>
                    </a:srgbClr>
                  </a:outerShdw>
                </a:effectLst>
              </a:rPr>
              <a:t> and </a:t>
            </a:r>
            <a:r>
              <a:rPr lang="fi-FI" sz="2200" b="1" cap="all" dirty="0" err="1">
                <a:solidFill>
                  <a:srgbClr val="0070C0"/>
                </a:solidFill>
                <a:effectLst>
                  <a:outerShdw blurRad="38100" dist="38100" dir="2700000" algn="tl">
                    <a:srgbClr val="000000">
                      <a:alpha val="43137"/>
                    </a:srgbClr>
                  </a:outerShdw>
                </a:effectLst>
              </a:rPr>
              <a:t>export</a:t>
            </a:r>
            <a:endParaRPr lang="fi-FI" sz="2200" b="1" cap="all" dirty="0">
              <a:solidFill>
                <a:srgbClr val="0070C0"/>
              </a:solidFill>
              <a:effectLst>
                <a:outerShdw blurRad="38100" dist="38100" dir="2700000" algn="tl">
                  <a:srgbClr val="000000">
                    <a:alpha val="43137"/>
                  </a:srgbClr>
                </a:outerShdw>
              </a:effectLst>
            </a:endParaRPr>
          </a:p>
        </p:txBody>
      </p:sp>
      <p:pic>
        <p:nvPicPr>
          <p:cNvPr id="4" name="Kuva 3" descr="Kuva, joka sisältää kohteen teksti, merkki, clipart-kuva&#10;&#10;Kuvaus luotu automaattisesti">
            <a:extLst>
              <a:ext uri="{FF2B5EF4-FFF2-40B4-BE49-F238E27FC236}">
                <a16:creationId xmlns:a16="http://schemas.microsoft.com/office/drawing/2014/main" id="{21EF81C8-2515-7A2D-A6E4-A647450F66B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Tree>
    <p:extLst>
      <p:ext uri="{BB962C8B-B14F-4D97-AF65-F5344CB8AC3E}">
        <p14:creationId xmlns:p14="http://schemas.microsoft.com/office/powerpoint/2010/main" val="25465242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accent1">
                <a:lumMod val="20000"/>
                <a:lumOff val="80000"/>
              </a:schemeClr>
            </a:gs>
            <a:gs pos="0">
              <a:schemeClr val="accent1"/>
            </a:gs>
            <a:gs pos="100000">
              <a:srgbClr val="F3F6F7"/>
            </a:gs>
          </a:gsLst>
          <a:lin ang="0" scaled="1"/>
          <a:tileRect/>
        </a:gradFill>
        <a:effectLst/>
      </p:bgPr>
    </p:bg>
    <p:spTree>
      <p:nvGrpSpPr>
        <p:cNvPr id="1" name="">
          <a:extLst>
            <a:ext uri="{FF2B5EF4-FFF2-40B4-BE49-F238E27FC236}">
              <a16:creationId xmlns:a16="http://schemas.microsoft.com/office/drawing/2014/main" id="{9D640C27-1901-E45D-9231-B051E3531B49}"/>
            </a:ext>
          </a:extLst>
        </p:cNvPr>
        <p:cNvGrpSpPr/>
        <p:nvPr/>
      </p:nvGrpSpPr>
      <p:grpSpPr>
        <a:xfrm>
          <a:off x="0" y="0"/>
          <a:ext cx="0" cy="0"/>
          <a:chOff x="0" y="0"/>
          <a:chExt cx="0" cy="0"/>
        </a:xfrm>
      </p:grpSpPr>
      <p:pic>
        <p:nvPicPr>
          <p:cNvPr id="24" name="Graphic 1">
            <a:extLst>
              <a:ext uri="{FF2B5EF4-FFF2-40B4-BE49-F238E27FC236}">
                <a16:creationId xmlns:a16="http://schemas.microsoft.com/office/drawing/2014/main" id="{46EFB5A6-BD1E-F462-C8BE-4D51E96B8A53}"/>
              </a:ext>
            </a:extLst>
          </p:cNvPr>
          <p:cNvPicPr>
            <a:picLocks noChangeAspect="1"/>
          </p:cNvPicPr>
          <p:nvPr/>
        </p:nvPicPr>
        <p:blipFill>
          <a:blip>
            <a:extLst>
              <a:ext uri="{96DAC541-7B7A-43D3-8B79-37D633B846F1}">
                <asvg:svgBlip xmlns:asvg="http://schemas.microsoft.com/office/drawing/2016/SVG/main" r:embed="rId3"/>
              </a:ext>
            </a:extLst>
          </a:blip>
          <a:srcRect l="630"/>
          <a:stretch>
            <a:fillRect/>
          </a:stretch>
        </p:blipFill>
        <p:spPr>
          <a:xfrm>
            <a:off x="3566569" y="120140"/>
            <a:ext cx="5577431" cy="6178798"/>
          </a:xfrm>
          <a:prstGeom prst="rect">
            <a:avLst/>
          </a:prstGeom>
        </p:spPr>
      </p:pic>
      <p:sp>
        <p:nvSpPr>
          <p:cNvPr id="5" name="Dian numeron paikkamerkki 4">
            <a:extLst>
              <a:ext uri="{FF2B5EF4-FFF2-40B4-BE49-F238E27FC236}">
                <a16:creationId xmlns:a16="http://schemas.microsoft.com/office/drawing/2014/main" id="{C4B1209B-1ECA-7E47-0621-C7A5E9BD182A}"/>
              </a:ext>
            </a:extLst>
          </p:cNvPr>
          <p:cNvSpPr>
            <a:spLocks noGrp="1"/>
          </p:cNvSpPr>
          <p:nvPr>
            <p:ph type="sldNum" sz="quarter" idx="12"/>
          </p:nvPr>
        </p:nvSpPr>
        <p:spPr/>
        <p:txBody>
          <a:bodyPr/>
          <a:lstStyle/>
          <a:p>
            <a:pPr defTabSz="685800" eaLnBrk="1" fontAlgn="auto" hangingPunct="1">
              <a:spcBef>
                <a:spcPts val="0"/>
              </a:spcBef>
              <a:spcAft>
                <a:spcPts val="0"/>
              </a:spcAft>
              <a:defRPr/>
            </a:pPr>
            <a:fld id="{4FAB73BC-B049-4115-A692-8D63A059BFB8}" type="slidenum">
              <a:rPr lang="en-US">
                <a:solidFill>
                  <a:srgbClr val="023E6B"/>
                </a:solidFill>
                <a:latin typeface="Speak Pro"/>
                <a:cs typeface="+mn-cs"/>
              </a:rPr>
              <a:pPr defTabSz="685800" eaLnBrk="1" fontAlgn="auto" hangingPunct="1">
                <a:spcBef>
                  <a:spcPts val="0"/>
                </a:spcBef>
                <a:spcAft>
                  <a:spcPts val="0"/>
                </a:spcAft>
                <a:defRPr/>
              </a:pPr>
              <a:t>85</a:t>
            </a:fld>
            <a:endParaRPr lang="en-US">
              <a:solidFill>
                <a:srgbClr val="023E6B"/>
              </a:solidFill>
              <a:latin typeface="Speak Pro"/>
              <a:cs typeface="+mn-cs"/>
            </a:endParaRPr>
          </a:p>
        </p:txBody>
      </p:sp>
      <p:sp>
        <p:nvSpPr>
          <p:cNvPr id="22" name="Dian numeron paikkamerkki 4">
            <a:extLst>
              <a:ext uri="{FF2B5EF4-FFF2-40B4-BE49-F238E27FC236}">
                <a16:creationId xmlns:a16="http://schemas.microsoft.com/office/drawing/2014/main" id="{3196D221-5651-36F3-0918-0848CDC5A384}"/>
              </a:ext>
            </a:extLst>
          </p:cNvPr>
          <p:cNvSpPr txBox="1">
            <a:spLocks/>
          </p:cNvSpPr>
          <p:nvPr/>
        </p:nvSpPr>
        <p:spPr>
          <a:xfrm>
            <a:off x="6637313" y="5497904"/>
            <a:ext cx="2057400" cy="273844"/>
          </a:xfrm>
          <a:prstGeom prst="rect">
            <a:avLst/>
          </a:prstGeom>
        </p:spPr>
        <p:txBody>
          <a:bodyPr vert="horz" lIns="68580" tIns="34290" rIns="68580" bIns="34290" rtlCol="0" anchor="ctr"/>
          <a:lstStyle>
            <a:defPPr>
              <a:defRPr lang="fi-FI"/>
            </a:defPPr>
            <a:lvl1pPr marL="0" algn="r" defTabSz="914400" rtl="0" eaLnBrk="1" latinLnBrk="0" hangingPunct="1">
              <a:defRPr sz="1200" i="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5CBEC59-7FF9-4688-98DF-89832A0C9025}" type="slidenum">
              <a:rPr lang="fi-FI" sz="900">
                <a:solidFill>
                  <a:srgbClr val="023E6B"/>
                </a:solidFill>
                <a:latin typeface="Speak Pro"/>
              </a:rPr>
              <a:pPr defTabSz="685800" fontAlgn="auto">
                <a:spcBef>
                  <a:spcPts val="0"/>
                </a:spcBef>
                <a:spcAft>
                  <a:spcPts val="0"/>
                </a:spcAft>
                <a:defRPr/>
              </a:pPr>
              <a:t>85</a:t>
            </a:fld>
            <a:endParaRPr lang="fi-FI" sz="900">
              <a:solidFill>
                <a:srgbClr val="023E6B"/>
              </a:solidFill>
              <a:latin typeface="Speak Pro"/>
            </a:endParaRPr>
          </a:p>
        </p:txBody>
      </p:sp>
      <p:sp>
        <p:nvSpPr>
          <p:cNvPr id="23" name="Otsikko 1">
            <a:extLst>
              <a:ext uri="{FF2B5EF4-FFF2-40B4-BE49-F238E27FC236}">
                <a16:creationId xmlns:a16="http://schemas.microsoft.com/office/drawing/2014/main" id="{B0B65E17-C2DF-2728-3A75-26D630A197F8}"/>
              </a:ext>
            </a:extLst>
          </p:cNvPr>
          <p:cNvSpPr txBox="1">
            <a:spLocks/>
          </p:cNvSpPr>
          <p:nvPr/>
        </p:nvSpPr>
        <p:spPr>
          <a:xfrm>
            <a:off x="174499" y="1069334"/>
            <a:ext cx="8410496" cy="994172"/>
          </a:xfrm>
          <a:prstGeom prst="rect">
            <a:avLst/>
          </a:prstGeom>
          <a:noFill/>
        </p:spPr>
        <p:txBody>
          <a:bodyPr vert="horz" lIns="68580" tIns="34290" rIns="68580" bIns="34290" rtlCol="0" anchor="ctr">
            <a:noAutofit/>
          </a:bodyPr>
          <a:lstStyle>
            <a:lvl1pPr algn="l" defTabSz="914400" rtl="0" eaLnBrk="1" latinLnBrk="0" hangingPunct="1">
              <a:lnSpc>
                <a:spcPct val="90000"/>
              </a:lnSpc>
              <a:spcBef>
                <a:spcPct val="0"/>
              </a:spcBef>
              <a:buNone/>
              <a:defRPr sz="4000" b="1" kern="1200">
                <a:gradFill>
                  <a:gsLst>
                    <a:gs pos="0">
                      <a:schemeClr val="bg2"/>
                    </a:gs>
                    <a:gs pos="100000">
                      <a:schemeClr val="accent1"/>
                    </a:gs>
                  </a:gsLst>
                  <a:lin ang="0" scaled="1"/>
                </a:gradFill>
                <a:latin typeface="+mj-lt"/>
                <a:ea typeface="+mj-ea"/>
                <a:cs typeface="+mj-cs"/>
              </a:defRPr>
            </a:lvl1pPr>
          </a:lstStyle>
          <a:p>
            <a:pPr defTabSz="685800" fontAlgn="auto">
              <a:spcAft>
                <a:spcPts val="0"/>
              </a:spcAft>
              <a:defRPr/>
            </a:pPr>
            <a:r>
              <a:rPr lang="fi-FI" altLang="fi-FI" sz="3000" cap="all">
                <a:solidFill>
                  <a:prstClr val="white"/>
                </a:solidFill>
                <a:latin typeface="Avenir Next LT Pro"/>
              </a:rPr>
              <a:t>Satakunnan </a:t>
            </a:r>
          </a:p>
          <a:p>
            <a:pPr defTabSz="685800" fontAlgn="auto">
              <a:spcAft>
                <a:spcPts val="0"/>
              </a:spcAft>
              <a:defRPr/>
            </a:pPr>
            <a:r>
              <a:rPr lang="fi-FI" altLang="fi-FI" sz="3000" cap="all">
                <a:solidFill>
                  <a:prstClr val="white"/>
                </a:solidFill>
                <a:latin typeface="Avenir Next LT Pro"/>
              </a:rPr>
              <a:t>profiili</a:t>
            </a:r>
            <a:endParaRPr lang="fi-FI" sz="3000" cap="all">
              <a:solidFill>
                <a:prstClr val="white"/>
              </a:solidFill>
              <a:latin typeface="Avenir Next LT Pro"/>
            </a:endParaRPr>
          </a:p>
        </p:txBody>
      </p:sp>
      <p:sp>
        <p:nvSpPr>
          <p:cNvPr id="25" name="Tekstiruutu 24">
            <a:extLst>
              <a:ext uri="{FF2B5EF4-FFF2-40B4-BE49-F238E27FC236}">
                <a16:creationId xmlns:a16="http://schemas.microsoft.com/office/drawing/2014/main" id="{69478994-A164-A77B-64E5-DB50972445B1}"/>
              </a:ext>
            </a:extLst>
          </p:cNvPr>
          <p:cNvSpPr txBox="1"/>
          <p:nvPr/>
        </p:nvSpPr>
        <p:spPr>
          <a:xfrm>
            <a:off x="118727" y="2017301"/>
            <a:ext cx="3514113" cy="4766113"/>
          </a:xfrm>
          <a:prstGeom prst="rect">
            <a:avLst/>
          </a:prstGeom>
          <a:noFill/>
        </p:spPr>
        <p:txBody>
          <a:bodyPr wrap="square">
            <a:spAutoFit/>
          </a:bodyPr>
          <a:lstStyle/>
          <a:p>
            <a:pPr defTabSz="685800" eaLnBrk="1" fontAlgn="auto" hangingPunct="1">
              <a:lnSpc>
                <a:spcPct val="115000"/>
              </a:lnSpc>
              <a:spcBef>
                <a:spcPts val="0"/>
              </a:spcBef>
              <a:spcAft>
                <a:spcPts val="600"/>
              </a:spcAft>
              <a:defRPr/>
            </a:pPr>
            <a:r>
              <a:rPr lang="fi-FI" sz="1125" b="1" kern="100" dirty="0">
                <a:solidFill>
                  <a:prstClr val="white"/>
                </a:solidFill>
                <a:latin typeface="Avenir Next LT Pro"/>
                <a:ea typeface="Aptos" panose="020B0004020202020204" pitchFamily="34" charset="0"/>
              </a:rPr>
              <a:t>Satakunnan profiili kuvaa maakunnan osuutta koko maasta verrattuna väestöosuuteen, joka on 3,8 % (v. 2023). </a:t>
            </a:r>
          </a:p>
          <a:p>
            <a:pPr marL="214313" indent="-214313" defTabSz="685800" eaLnBrk="1" fontAlgn="auto" hangingPunct="1">
              <a:lnSpc>
                <a:spcPct val="115000"/>
              </a:lnSpc>
              <a:spcBef>
                <a:spcPts val="0"/>
              </a:spcBef>
              <a:spcAft>
                <a:spcPts val="600"/>
              </a:spcAft>
              <a:buFont typeface="Wingdings 3" panose="05040102010807070707" pitchFamily="18" charset="2"/>
              <a:buChar char=""/>
              <a:defRPr/>
            </a:pPr>
            <a:r>
              <a:rPr lang="fi-FI" sz="1125" kern="100" dirty="0">
                <a:solidFill>
                  <a:prstClr val="white"/>
                </a:solidFill>
                <a:latin typeface="Avenir Next LT Pro"/>
                <a:ea typeface="Aptos" panose="020B0004020202020204" pitchFamily="34" charset="0"/>
              </a:rPr>
              <a:t>Profiilissa korostuvat vahvuutena sähköntuotanto (35 % Suomesta), maakunnassa tuotetun viennin arvo (7,4 %) </a:t>
            </a:r>
            <a:br>
              <a:rPr lang="fi-FI" sz="1125" kern="100" dirty="0">
                <a:solidFill>
                  <a:prstClr val="white"/>
                </a:solidFill>
                <a:latin typeface="Avenir Next LT Pro"/>
                <a:ea typeface="Aptos" panose="020B0004020202020204" pitchFamily="34" charset="0"/>
              </a:rPr>
            </a:br>
            <a:r>
              <a:rPr lang="fi-FI" sz="1125" kern="100" dirty="0">
                <a:solidFill>
                  <a:prstClr val="white"/>
                </a:solidFill>
                <a:latin typeface="Avenir Next LT Pro"/>
                <a:ea typeface="Aptos" panose="020B0004020202020204" pitchFamily="34" charset="0"/>
              </a:rPr>
              <a:t>sekä satamien kautta kulkeva vienti (10,6 %) ja tuonti </a:t>
            </a:r>
            <a:br>
              <a:rPr lang="fi-FI" sz="1125" kern="100" dirty="0">
                <a:solidFill>
                  <a:prstClr val="white"/>
                </a:solidFill>
                <a:latin typeface="Avenir Next LT Pro"/>
                <a:ea typeface="Aptos" panose="020B0004020202020204" pitchFamily="34" charset="0"/>
              </a:rPr>
            </a:br>
            <a:r>
              <a:rPr lang="fi-FI" sz="1125" kern="100" dirty="0">
                <a:solidFill>
                  <a:prstClr val="white"/>
                </a:solidFill>
                <a:latin typeface="Avenir Next LT Pro"/>
                <a:ea typeface="Aptos" panose="020B0004020202020204" pitchFamily="34" charset="0"/>
              </a:rPr>
              <a:t>(6,7 %). </a:t>
            </a:r>
          </a:p>
          <a:p>
            <a:pPr marL="214313" indent="-214313" defTabSz="685800" eaLnBrk="1" fontAlgn="auto" hangingPunct="1">
              <a:lnSpc>
                <a:spcPct val="115000"/>
              </a:lnSpc>
              <a:spcBef>
                <a:spcPts val="0"/>
              </a:spcBef>
              <a:spcAft>
                <a:spcPts val="600"/>
              </a:spcAft>
              <a:buFont typeface="Wingdings 3" panose="05040102010807070707" pitchFamily="18" charset="2"/>
              <a:buChar char=""/>
              <a:defRPr/>
            </a:pPr>
            <a:r>
              <a:rPr lang="fi-FI" sz="1125" kern="100" dirty="0">
                <a:solidFill>
                  <a:prstClr val="white"/>
                </a:solidFill>
                <a:latin typeface="Avenir Next LT Pro"/>
                <a:ea typeface="Aptos" panose="020B0004020202020204" pitchFamily="34" charset="0"/>
              </a:rPr>
              <a:t>Satakunnan usean teollisuuden haaran tuotannon arvonlisäys ja liikevaihto (teknologia-, metsä- ja elintarviketeollisuus) sekä jalostussektorin arvonlisäys </a:t>
            </a:r>
            <a:br>
              <a:rPr lang="fi-FI" sz="1125" kern="100" dirty="0">
                <a:solidFill>
                  <a:prstClr val="white"/>
                </a:solidFill>
                <a:latin typeface="Avenir Next LT Pro"/>
                <a:ea typeface="Aptos" panose="020B0004020202020204" pitchFamily="34" charset="0"/>
              </a:rPr>
            </a:br>
            <a:r>
              <a:rPr lang="fi-FI" sz="1125" kern="100" dirty="0">
                <a:solidFill>
                  <a:prstClr val="white"/>
                </a:solidFill>
                <a:latin typeface="Avenir Next LT Pro"/>
                <a:ea typeface="Aptos" panose="020B0004020202020204" pitchFamily="34" charset="0"/>
              </a:rPr>
              <a:t>ja investointien taso ylittävät väestöosuuden. </a:t>
            </a:r>
          </a:p>
          <a:p>
            <a:pPr marL="214313" indent="-214313" defTabSz="685800" eaLnBrk="1" fontAlgn="auto" hangingPunct="1">
              <a:lnSpc>
                <a:spcPct val="115000"/>
              </a:lnSpc>
              <a:spcBef>
                <a:spcPts val="0"/>
              </a:spcBef>
              <a:spcAft>
                <a:spcPts val="600"/>
              </a:spcAft>
              <a:buFont typeface="Wingdings 3" panose="05040102010807070707" pitchFamily="18" charset="2"/>
              <a:buChar char=""/>
              <a:defRPr/>
            </a:pPr>
            <a:r>
              <a:rPr lang="fi-FI" sz="1125" kern="100" dirty="0">
                <a:solidFill>
                  <a:prstClr val="white"/>
                </a:solidFill>
                <a:latin typeface="Avenir Next LT Pro"/>
                <a:ea typeface="Aptos" panose="020B0004020202020204" pitchFamily="34" charset="0"/>
              </a:rPr>
              <a:t>Selvästi alle väestöosuuden ovat mm. </a:t>
            </a:r>
            <a:r>
              <a:rPr lang="fi-FI" sz="1125" kern="100" dirty="0" err="1">
                <a:solidFill>
                  <a:prstClr val="white"/>
                </a:solidFill>
                <a:latin typeface="Avenir Next LT Pro"/>
                <a:ea typeface="Aptos" panose="020B0004020202020204" pitchFamily="34" charset="0"/>
              </a:rPr>
              <a:t>t&amp;k-menot</a:t>
            </a:r>
            <a:r>
              <a:rPr lang="fi-FI" sz="1125" kern="100" dirty="0">
                <a:solidFill>
                  <a:prstClr val="white"/>
                </a:solidFill>
                <a:latin typeface="Avenir Next LT Pro"/>
                <a:ea typeface="Aptos" panose="020B0004020202020204" pitchFamily="34" charset="0"/>
              </a:rPr>
              <a:t> (0,9 %) sekä korkeakoulutettujen osuus. Myös monet väestömuuttujat ovat alle väestöosuuden, kuten muuttoliike. </a:t>
            </a:r>
          </a:p>
          <a:p>
            <a:pPr marL="214313" indent="-214313" defTabSz="685800" eaLnBrk="1" fontAlgn="auto" hangingPunct="1">
              <a:lnSpc>
                <a:spcPct val="115000"/>
              </a:lnSpc>
              <a:spcBef>
                <a:spcPts val="0"/>
              </a:spcBef>
              <a:spcAft>
                <a:spcPts val="600"/>
              </a:spcAft>
              <a:buFont typeface="Wingdings 3" panose="05040102010807070707" pitchFamily="18" charset="2"/>
              <a:buChar char=""/>
              <a:defRPr/>
            </a:pPr>
            <a:r>
              <a:rPr lang="fi-FI" sz="1125" kern="100" dirty="0">
                <a:solidFill>
                  <a:prstClr val="white"/>
                </a:solidFill>
                <a:latin typeface="Avenir Next LT Pro"/>
                <a:ea typeface="Aptos" panose="020B0004020202020204" pitchFamily="34" charset="0"/>
              </a:rPr>
              <a:t>Alle väestöosuuden jäävät myös mm. yrityskanta, aloittaneiden yritysten, kasvuyritysten ja yrittäjien osuus </a:t>
            </a:r>
            <a:br>
              <a:rPr lang="fi-FI" sz="1125" kern="100" dirty="0">
                <a:solidFill>
                  <a:prstClr val="white"/>
                </a:solidFill>
                <a:latin typeface="Avenir Next LT Pro"/>
                <a:ea typeface="Aptos" panose="020B0004020202020204" pitchFamily="34" charset="0"/>
              </a:rPr>
            </a:br>
            <a:r>
              <a:rPr lang="fi-FI" sz="1125" kern="100" dirty="0">
                <a:solidFill>
                  <a:prstClr val="white"/>
                </a:solidFill>
                <a:latin typeface="Avenir Next LT Pro"/>
                <a:ea typeface="Aptos" panose="020B0004020202020204" pitchFamily="34" charset="0"/>
              </a:rPr>
              <a:t>sekä p</a:t>
            </a:r>
            <a:r>
              <a:rPr lang="fi-FI" sz="1125" kern="100" dirty="0">
                <a:solidFill>
                  <a:prstClr val="white"/>
                </a:solidFill>
                <a:latin typeface="Avenir Next LT Pro"/>
              </a:rPr>
              <a:t>alvelujen arvonlisäys.</a:t>
            </a:r>
          </a:p>
        </p:txBody>
      </p:sp>
    </p:spTree>
    <p:extLst>
      <p:ext uri="{BB962C8B-B14F-4D97-AF65-F5344CB8AC3E}">
        <p14:creationId xmlns:p14="http://schemas.microsoft.com/office/powerpoint/2010/main" val="12373813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6877D2-E238-1AAB-6CFB-D6C109697159}"/>
              </a:ext>
            </a:extLst>
          </p:cNvPr>
          <p:cNvSpPr>
            <a:spLocks noGrp="1"/>
          </p:cNvSpPr>
          <p:nvPr>
            <p:ph type="sldNum" sz="quarter" idx="12"/>
          </p:nvPr>
        </p:nvSpPr>
        <p:spPr/>
        <p:txBody>
          <a:bodyPr/>
          <a:lstStyle/>
          <a:p>
            <a:pPr>
              <a:defRPr/>
            </a:pPr>
            <a:fld id="{C5FB7C42-2B58-45B4-8220-6004663F2E96}" type="slidenum">
              <a:rPr lang="fi-FI" altLang="fi-FI" smtClean="0"/>
              <a:pPr>
                <a:defRPr/>
              </a:pPr>
              <a:t>86</a:t>
            </a:fld>
            <a:endParaRPr lang="fi-FI" altLang="fi-FI"/>
          </a:p>
        </p:txBody>
      </p:sp>
      <p:pic>
        <p:nvPicPr>
          <p:cNvPr id="6" name="Picture 5">
            <a:extLst>
              <a:ext uri="{FF2B5EF4-FFF2-40B4-BE49-F238E27FC236}">
                <a16:creationId xmlns:a16="http://schemas.microsoft.com/office/drawing/2014/main" id="{00330585-DEC0-D960-3E37-2BB4252E4FF5}"/>
              </a:ext>
            </a:extLst>
          </p:cNvPr>
          <p:cNvPicPr>
            <a:picLocks noChangeAspect="1"/>
          </p:cNvPicPr>
          <p:nvPr/>
        </p:nvPicPr>
        <p:blipFill>
          <a:blip r:embed="rId2"/>
          <a:stretch>
            <a:fillRect/>
          </a:stretch>
        </p:blipFill>
        <p:spPr>
          <a:xfrm>
            <a:off x="0" y="765699"/>
            <a:ext cx="9144000" cy="5326602"/>
          </a:xfrm>
          <a:prstGeom prst="rect">
            <a:avLst/>
          </a:prstGeom>
        </p:spPr>
      </p:pic>
      <p:sp>
        <p:nvSpPr>
          <p:cNvPr id="7" name="TextBox 6">
            <a:extLst>
              <a:ext uri="{FF2B5EF4-FFF2-40B4-BE49-F238E27FC236}">
                <a16:creationId xmlns:a16="http://schemas.microsoft.com/office/drawing/2014/main" id="{5C521941-EE31-70FC-4C75-BDB92323330B}"/>
              </a:ext>
            </a:extLst>
          </p:cNvPr>
          <p:cNvSpPr txBox="1"/>
          <p:nvPr/>
        </p:nvSpPr>
        <p:spPr>
          <a:xfrm>
            <a:off x="539552" y="6356350"/>
            <a:ext cx="7537063" cy="369332"/>
          </a:xfrm>
          <a:prstGeom prst="rect">
            <a:avLst/>
          </a:prstGeom>
          <a:noFill/>
        </p:spPr>
        <p:txBody>
          <a:bodyPr wrap="none" rtlCol="0">
            <a:spAutoFit/>
          </a:bodyPr>
          <a:lstStyle/>
          <a:p>
            <a:r>
              <a:rPr lang="en-US" dirty="0">
                <a:hlinkClick r:id="rId3"/>
              </a:rPr>
              <a:t>https://ek.fi/wp-content/uploads/2023/10/Maakuntien_vaylaraportti.pdf</a:t>
            </a:r>
            <a:r>
              <a:rPr lang="en-US" dirty="0"/>
              <a:t> </a:t>
            </a:r>
          </a:p>
        </p:txBody>
      </p:sp>
    </p:spTree>
    <p:extLst>
      <p:ext uri="{BB962C8B-B14F-4D97-AF65-F5344CB8AC3E}">
        <p14:creationId xmlns:p14="http://schemas.microsoft.com/office/powerpoint/2010/main" val="34801627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6877D2-E238-1AAB-6CFB-D6C109697159}"/>
              </a:ext>
            </a:extLst>
          </p:cNvPr>
          <p:cNvSpPr>
            <a:spLocks noGrp="1"/>
          </p:cNvSpPr>
          <p:nvPr>
            <p:ph type="sldNum" sz="quarter" idx="12"/>
          </p:nvPr>
        </p:nvSpPr>
        <p:spPr/>
        <p:txBody>
          <a:bodyPr/>
          <a:lstStyle/>
          <a:p>
            <a:pPr>
              <a:defRPr/>
            </a:pPr>
            <a:fld id="{C5FB7C42-2B58-45B4-8220-6004663F2E96}" type="slidenum">
              <a:rPr lang="fi-FI" altLang="fi-FI" smtClean="0"/>
              <a:pPr>
                <a:defRPr/>
              </a:pPr>
              <a:t>87</a:t>
            </a:fld>
            <a:endParaRPr lang="fi-FI" altLang="fi-FI"/>
          </a:p>
        </p:txBody>
      </p:sp>
      <p:pic>
        <p:nvPicPr>
          <p:cNvPr id="14" name="Picture 13">
            <a:extLst>
              <a:ext uri="{FF2B5EF4-FFF2-40B4-BE49-F238E27FC236}">
                <a16:creationId xmlns:a16="http://schemas.microsoft.com/office/drawing/2014/main" id="{6EA8ABCA-1BE0-960A-EF8B-C47440AA2A41}"/>
              </a:ext>
            </a:extLst>
          </p:cNvPr>
          <p:cNvPicPr>
            <a:picLocks noChangeAspect="1"/>
          </p:cNvPicPr>
          <p:nvPr/>
        </p:nvPicPr>
        <p:blipFill>
          <a:blip r:embed="rId2"/>
          <a:stretch>
            <a:fillRect/>
          </a:stretch>
        </p:blipFill>
        <p:spPr>
          <a:xfrm>
            <a:off x="2591272" y="4190359"/>
            <a:ext cx="6552728" cy="2667641"/>
          </a:xfrm>
          <a:prstGeom prst="rect">
            <a:avLst/>
          </a:prstGeom>
        </p:spPr>
      </p:pic>
      <p:sp>
        <p:nvSpPr>
          <p:cNvPr id="7" name="TextBox 6">
            <a:extLst>
              <a:ext uri="{FF2B5EF4-FFF2-40B4-BE49-F238E27FC236}">
                <a16:creationId xmlns:a16="http://schemas.microsoft.com/office/drawing/2014/main" id="{5C521941-EE31-70FC-4C75-BDB92323330B}"/>
              </a:ext>
            </a:extLst>
          </p:cNvPr>
          <p:cNvSpPr txBox="1"/>
          <p:nvPr/>
        </p:nvSpPr>
        <p:spPr>
          <a:xfrm>
            <a:off x="7487816" y="259946"/>
            <a:ext cx="1656184" cy="1754326"/>
          </a:xfrm>
          <a:prstGeom prst="rect">
            <a:avLst/>
          </a:prstGeom>
          <a:noFill/>
        </p:spPr>
        <p:txBody>
          <a:bodyPr wrap="square" rtlCol="0">
            <a:spAutoFit/>
          </a:bodyPr>
          <a:lstStyle/>
          <a:p>
            <a:r>
              <a:rPr lang="fi-FI" sz="1800" u="sng" dirty="0">
                <a:solidFill>
                  <a:srgbClr val="467886"/>
                </a:solidFill>
                <a:effectLst/>
                <a:latin typeface="Aptos" panose="020B0004020202020204" pitchFamily="34" charset="0"/>
                <a:ea typeface="Calibri" panose="020F0502020204030204" pitchFamily="34" charset="0"/>
                <a:cs typeface="Aptos" panose="020B0004020202020204" pitchFamily="34" charset="0"/>
                <a:hlinkClick r:id="rId3"/>
              </a:rPr>
              <a:t>https://www.ostro.chamber.fi/selvitys-lentoliikenteen-taloudelliset-vaikutukset/</a:t>
            </a:r>
            <a:endParaRPr lang="en-US" dirty="0"/>
          </a:p>
        </p:txBody>
      </p:sp>
      <p:pic>
        <p:nvPicPr>
          <p:cNvPr id="16" name="Picture 15">
            <a:extLst>
              <a:ext uri="{FF2B5EF4-FFF2-40B4-BE49-F238E27FC236}">
                <a16:creationId xmlns:a16="http://schemas.microsoft.com/office/drawing/2014/main" id="{D8086D40-0A16-A110-5BCA-5229650B3088}"/>
              </a:ext>
            </a:extLst>
          </p:cNvPr>
          <p:cNvPicPr>
            <a:picLocks noChangeAspect="1"/>
          </p:cNvPicPr>
          <p:nvPr/>
        </p:nvPicPr>
        <p:blipFill>
          <a:blip r:embed="rId4"/>
          <a:stretch>
            <a:fillRect/>
          </a:stretch>
        </p:blipFill>
        <p:spPr>
          <a:xfrm>
            <a:off x="107504" y="282005"/>
            <a:ext cx="7193280" cy="3942080"/>
          </a:xfrm>
          <a:prstGeom prst="rect">
            <a:avLst/>
          </a:prstGeom>
        </p:spPr>
      </p:pic>
      <p:pic>
        <p:nvPicPr>
          <p:cNvPr id="18" name="Picture 17">
            <a:extLst>
              <a:ext uri="{FF2B5EF4-FFF2-40B4-BE49-F238E27FC236}">
                <a16:creationId xmlns:a16="http://schemas.microsoft.com/office/drawing/2014/main" id="{05EF8BF0-1336-17C1-7546-9D952A6302FF}"/>
              </a:ext>
            </a:extLst>
          </p:cNvPr>
          <p:cNvPicPr>
            <a:picLocks noChangeAspect="1"/>
          </p:cNvPicPr>
          <p:nvPr/>
        </p:nvPicPr>
        <p:blipFill>
          <a:blip r:embed="rId5"/>
          <a:stretch>
            <a:fillRect/>
          </a:stretch>
        </p:blipFill>
        <p:spPr>
          <a:xfrm>
            <a:off x="467544" y="40005"/>
            <a:ext cx="7233920" cy="193040"/>
          </a:xfrm>
          <a:prstGeom prst="rect">
            <a:avLst/>
          </a:prstGeom>
        </p:spPr>
      </p:pic>
      <p:pic>
        <p:nvPicPr>
          <p:cNvPr id="20" name="Picture 19">
            <a:extLst>
              <a:ext uri="{FF2B5EF4-FFF2-40B4-BE49-F238E27FC236}">
                <a16:creationId xmlns:a16="http://schemas.microsoft.com/office/drawing/2014/main" id="{5D880A72-49CA-18EB-6CC8-E2A24E5E0980}"/>
              </a:ext>
            </a:extLst>
          </p:cNvPr>
          <p:cNvPicPr>
            <a:picLocks noChangeAspect="1"/>
          </p:cNvPicPr>
          <p:nvPr/>
        </p:nvPicPr>
        <p:blipFill>
          <a:blip r:embed="rId6"/>
          <a:stretch>
            <a:fillRect/>
          </a:stretch>
        </p:blipFill>
        <p:spPr>
          <a:xfrm>
            <a:off x="91225" y="4342667"/>
            <a:ext cx="2397760" cy="193040"/>
          </a:xfrm>
          <a:prstGeom prst="rect">
            <a:avLst/>
          </a:prstGeom>
        </p:spPr>
      </p:pic>
      <p:pic>
        <p:nvPicPr>
          <p:cNvPr id="22" name="Picture 21">
            <a:extLst>
              <a:ext uri="{FF2B5EF4-FFF2-40B4-BE49-F238E27FC236}">
                <a16:creationId xmlns:a16="http://schemas.microsoft.com/office/drawing/2014/main" id="{7BDBEC27-53C2-FAFC-F95F-EBACD5AB2FF4}"/>
              </a:ext>
            </a:extLst>
          </p:cNvPr>
          <p:cNvPicPr>
            <a:picLocks noChangeAspect="1"/>
          </p:cNvPicPr>
          <p:nvPr/>
        </p:nvPicPr>
        <p:blipFill>
          <a:blip r:embed="rId7"/>
          <a:stretch>
            <a:fillRect/>
          </a:stretch>
        </p:blipFill>
        <p:spPr>
          <a:xfrm>
            <a:off x="83061" y="4578089"/>
            <a:ext cx="2804160" cy="152400"/>
          </a:xfrm>
          <a:prstGeom prst="rect">
            <a:avLst/>
          </a:prstGeom>
        </p:spPr>
      </p:pic>
      <p:pic>
        <p:nvPicPr>
          <p:cNvPr id="26" name="Picture 25">
            <a:extLst>
              <a:ext uri="{FF2B5EF4-FFF2-40B4-BE49-F238E27FC236}">
                <a16:creationId xmlns:a16="http://schemas.microsoft.com/office/drawing/2014/main" id="{03DDC4AD-C72D-CF50-4800-996E812F8ABD}"/>
              </a:ext>
            </a:extLst>
          </p:cNvPr>
          <p:cNvPicPr>
            <a:picLocks noChangeAspect="1"/>
          </p:cNvPicPr>
          <p:nvPr/>
        </p:nvPicPr>
        <p:blipFill>
          <a:blip r:embed="rId8"/>
          <a:stretch>
            <a:fillRect/>
          </a:stretch>
        </p:blipFill>
        <p:spPr>
          <a:xfrm>
            <a:off x="83061" y="5008293"/>
            <a:ext cx="1178560" cy="152400"/>
          </a:xfrm>
          <a:prstGeom prst="rect">
            <a:avLst/>
          </a:prstGeom>
        </p:spPr>
      </p:pic>
      <p:pic>
        <p:nvPicPr>
          <p:cNvPr id="28" name="Picture 27">
            <a:extLst>
              <a:ext uri="{FF2B5EF4-FFF2-40B4-BE49-F238E27FC236}">
                <a16:creationId xmlns:a16="http://schemas.microsoft.com/office/drawing/2014/main" id="{0432D260-04B0-6DB0-D72C-B506BF97324B}"/>
              </a:ext>
            </a:extLst>
          </p:cNvPr>
          <p:cNvPicPr>
            <a:picLocks noChangeAspect="1"/>
          </p:cNvPicPr>
          <p:nvPr/>
        </p:nvPicPr>
        <p:blipFill>
          <a:blip r:embed="rId9"/>
          <a:stretch>
            <a:fillRect/>
          </a:stretch>
        </p:blipFill>
        <p:spPr>
          <a:xfrm>
            <a:off x="83061" y="4756452"/>
            <a:ext cx="2072640" cy="193040"/>
          </a:xfrm>
          <a:prstGeom prst="rect">
            <a:avLst/>
          </a:prstGeom>
        </p:spPr>
      </p:pic>
    </p:spTree>
    <p:extLst>
      <p:ext uri="{BB962C8B-B14F-4D97-AF65-F5344CB8AC3E}">
        <p14:creationId xmlns:p14="http://schemas.microsoft.com/office/powerpoint/2010/main" val="33516592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Otsikko 1"/>
          <p:cNvSpPr>
            <a:spLocks noGrp="1"/>
          </p:cNvSpPr>
          <p:nvPr>
            <p:ph type="title"/>
          </p:nvPr>
        </p:nvSpPr>
        <p:spPr>
          <a:xfrm>
            <a:off x="220668" y="27575"/>
            <a:ext cx="6511572" cy="521105"/>
          </a:xfrm>
        </p:spPr>
        <p:txBody>
          <a:bodyPr/>
          <a:lstStyle/>
          <a:p>
            <a:pPr algn="l" eaLnBrk="1" hangingPunct="1">
              <a:lnSpc>
                <a:spcPct val="85000"/>
              </a:lnSpc>
            </a:pPr>
            <a:r>
              <a:rPr lang="fi-FI" altLang="fi-FI" sz="2700" b="1" cap="all" spc="-50" dirty="0">
                <a:solidFill>
                  <a:srgbClr val="0070C0"/>
                </a:solidFill>
                <a:effectLst>
                  <a:outerShdw blurRad="38100" dist="38100" dir="2700000" algn="tl">
                    <a:srgbClr val="000000">
                      <a:alpha val="43137"/>
                    </a:srgbClr>
                  </a:outerShdw>
                </a:effectLst>
              </a:rPr>
              <a:t>SATAKUNTA Suomen talouden vahva osa</a:t>
            </a:r>
          </a:p>
        </p:txBody>
      </p:sp>
      <p:pic>
        <p:nvPicPr>
          <p:cNvPr id="3076" name="Kuva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7109" y="18654"/>
            <a:ext cx="1371406" cy="1456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Notched Right Arrow 5"/>
          <p:cNvSpPr/>
          <p:nvPr/>
        </p:nvSpPr>
        <p:spPr>
          <a:xfrm>
            <a:off x="1187624" y="6181632"/>
            <a:ext cx="792088" cy="274047"/>
          </a:xfrm>
          <a:prstGeom prst="notchedRightArrow">
            <a:avLst>
              <a:gd name="adj1" fmla="val 4338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kstiruutu 36"/>
          <p:cNvSpPr txBox="1"/>
          <p:nvPr/>
        </p:nvSpPr>
        <p:spPr>
          <a:xfrm rot="16200000">
            <a:off x="7989504" y="5029476"/>
            <a:ext cx="2088866"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p:txBody>
      </p:sp>
      <p:sp>
        <p:nvSpPr>
          <p:cNvPr id="9" name="Tekstiruutu 8"/>
          <p:cNvSpPr txBox="1"/>
          <p:nvPr/>
        </p:nvSpPr>
        <p:spPr>
          <a:xfrm>
            <a:off x="8880048" y="2492896"/>
            <a:ext cx="307777" cy="2278053"/>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Tilastokeskus 2025                 Satamaliitto 2025</a:t>
            </a:r>
          </a:p>
        </p:txBody>
      </p:sp>
      <p:sp>
        <p:nvSpPr>
          <p:cNvPr id="2" name="TextBox 1"/>
          <p:cNvSpPr txBox="1"/>
          <p:nvPr/>
        </p:nvSpPr>
        <p:spPr>
          <a:xfrm>
            <a:off x="220668" y="6447309"/>
            <a:ext cx="3199204" cy="369332"/>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extBox 2"/>
          <p:cNvSpPr txBox="1"/>
          <p:nvPr/>
        </p:nvSpPr>
        <p:spPr>
          <a:xfrm>
            <a:off x="174502" y="6133989"/>
            <a:ext cx="508804" cy="369332"/>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75" name="Sisällön paikkamerkki 2"/>
          <p:cNvSpPr>
            <a:spLocks noGrp="1"/>
          </p:cNvSpPr>
          <p:nvPr>
            <p:ph idx="1"/>
          </p:nvPr>
        </p:nvSpPr>
        <p:spPr>
          <a:xfrm>
            <a:off x="220668" y="-32512"/>
            <a:ext cx="8659380" cy="6576679"/>
          </a:xfrm>
        </p:spPr>
        <p:txBody>
          <a:bodyPr/>
          <a:lstStyle/>
          <a:p>
            <a:pPr eaLnBrk="1" hangingPunct="1"/>
            <a:endParaRPr lang="fi-FI" altLang="fi-FI" sz="1700" dirty="0"/>
          </a:p>
          <a:p>
            <a:pPr lvl="1" eaLnBrk="1" hangingPunct="1"/>
            <a:endParaRPr lang="fi-FI" altLang="fi-FI" sz="1400" dirty="0"/>
          </a:p>
          <a:p>
            <a:pPr lvl="1" eaLnBrk="1" hangingPunct="1"/>
            <a:r>
              <a:rPr lang="fi-FI" altLang="fi-FI" sz="1400" dirty="0"/>
              <a:t>Satakunnan osuus Suomen </a:t>
            </a:r>
            <a:r>
              <a:rPr lang="fi-FI" altLang="fi-FI" sz="1400" b="1" dirty="0"/>
              <a:t>viennistä</a:t>
            </a:r>
            <a:r>
              <a:rPr lang="fi-FI" altLang="fi-FI" sz="1400" dirty="0"/>
              <a:t> on </a:t>
            </a:r>
            <a:r>
              <a:rPr lang="fi-FI" altLang="fi-FI" sz="1400" b="1" dirty="0"/>
              <a:t>8,8 %</a:t>
            </a:r>
            <a:r>
              <a:rPr lang="fi-FI" altLang="fi-FI" sz="1400" dirty="0"/>
              <a:t> (vrt. väestöosuus 3,7 %, 2025). </a:t>
            </a:r>
            <a:r>
              <a:rPr lang="fi-FI" altLang="fi-FI" sz="1400" b="1" dirty="0"/>
              <a:t>Viennin arvo </a:t>
            </a:r>
          </a:p>
          <a:p>
            <a:pPr marL="457200" lvl="1" indent="0" eaLnBrk="1" hangingPunct="1">
              <a:buNone/>
            </a:pPr>
            <a:r>
              <a:rPr lang="fi-FI" altLang="fi-FI" sz="1400" b="1" dirty="0"/>
              <a:t>       on 4. suurin 19 maakunnasta</a:t>
            </a:r>
            <a:r>
              <a:rPr lang="fi-FI" altLang="fi-FI" sz="1400" dirty="0"/>
              <a:t> (Tulli). Satakunta tuottaa sähköstä </a:t>
            </a:r>
            <a:r>
              <a:rPr lang="fi-FI" altLang="fi-FI" sz="1400" b="1" dirty="0"/>
              <a:t>32,5 %</a:t>
            </a:r>
            <a:r>
              <a:rPr lang="fi-FI" altLang="fi-FI" sz="1400" dirty="0"/>
              <a:t> (2024).</a:t>
            </a:r>
          </a:p>
          <a:p>
            <a:pPr marL="457200" lvl="1" indent="0" eaLnBrk="1" hangingPunct="1">
              <a:buNone/>
            </a:pPr>
            <a:endParaRPr lang="fi-FI" altLang="fi-FI" sz="1400" dirty="0"/>
          </a:p>
          <a:p>
            <a:pPr lvl="1" eaLnBrk="1" hangingPunct="1"/>
            <a:r>
              <a:rPr lang="fi-FI" altLang="fi-FI" sz="1400" dirty="0"/>
              <a:t>Ulkomaankaupan vahvuutta kuvaava </a:t>
            </a:r>
            <a:r>
              <a:rPr lang="fi-FI" altLang="fi-FI" sz="1400" b="1" dirty="0"/>
              <a:t>avoimuusindeksi</a:t>
            </a:r>
            <a:r>
              <a:rPr lang="fi-FI" altLang="fi-FI" sz="1400" dirty="0"/>
              <a:t> (vienti/BKT, 2023) on </a:t>
            </a:r>
            <a:r>
              <a:rPr lang="fi-FI" altLang="fi-FI" sz="1400" b="1" dirty="0"/>
              <a:t>58 %, </a:t>
            </a:r>
            <a:r>
              <a:rPr lang="fi-FI" altLang="fi-FI" sz="1400" dirty="0"/>
              <a:t>yli kaksinkertainen maan keskiarvoon (28 %) verrattuna. </a:t>
            </a:r>
            <a:r>
              <a:rPr lang="fi-FI" altLang="fi-FI" sz="1400" b="1" dirty="0"/>
              <a:t>Vienti henkeä kohden </a:t>
            </a:r>
            <a:r>
              <a:rPr lang="fi-FI" altLang="fi-FI" sz="1400" dirty="0"/>
              <a:t>on 19 maakunnasta </a:t>
            </a:r>
            <a:r>
              <a:rPr lang="fi-FI" altLang="fi-FI" sz="1400" b="1" dirty="0"/>
              <a:t>korkein </a:t>
            </a:r>
            <a:r>
              <a:rPr lang="fi-FI" altLang="fi-FI" sz="1400" dirty="0"/>
              <a:t>(2025). </a:t>
            </a:r>
            <a:r>
              <a:rPr lang="fi-FI" altLang="fi-FI" sz="1400" b="1" dirty="0"/>
              <a:t>Jalostuksen (teoll., energia ja rak.) arvonlisäys henkeä kohden </a:t>
            </a:r>
            <a:r>
              <a:rPr lang="fi-FI" altLang="fi-FI" sz="1400" dirty="0"/>
              <a:t>on maakunnista </a:t>
            </a:r>
            <a:r>
              <a:rPr lang="fi-FI" altLang="fi-FI" sz="1400" b="1" dirty="0"/>
              <a:t>2. korkein </a:t>
            </a:r>
            <a:r>
              <a:rPr lang="fi-FI" altLang="fi-FI" sz="1400" dirty="0"/>
              <a:t>(2024).</a:t>
            </a:r>
          </a:p>
          <a:p>
            <a:pPr lvl="1" eaLnBrk="1" hangingPunct="1"/>
            <a:endParaRPr lang="fi-FI" altLang="fi-FI" sz="1400" dirty="0"/>
          </a:p>
          <a:p>
            <a:pPr lvl="1" eaLnBrk="1" hangingPunct="1"/>
            <a:r>
              <a:rPr lang="fi-FI" altLang="fi-FI" sz="1400" dirty="0"/>
              <a:t>Satakunnan osuus Suomen </a:t>
            </a:r>
            <a:r>
              <a:rPr lang="fi-FI" altLang="fi-FI" sz="1400" b="1" dirty="0"/>
              <a:t>teollisuuden</a:t>
            </a:r>
            <a:r>
              <a:rPr lang="fi-FI" altLang="fi-FI" sz="1400" dirty="0"/>
              <a:t> työpaikoista on </a:t>
            </a:r>
            <a:r>
              <a:rPr lang="fi-FI" altLang="fi-FI" sz="1400" b="1" dirty="0"/>
              <a:t>5,5 %</a:t>
            </a:r>
            <a:r>
              <a:rPr lang="fi-FI" altLang="fi-FI" sz="1400" dirty="0"/>
              <a:t>, eli 1,5 kertaa väestöosuus (2023). Osuus on </a:t>
            </a:r>
            <a:r>
              <a:rPr lang="fi-FI" altLang="fi-FI" sz="1400" b="1" dirty="0"/>
              <a:t>5,7 %</a:t>
            </a:r>
            <a:r>
              <a:rPr lang="fi-FI" altLang="fi-FI" sz="1400" dirty="0"/>
              <a:t> ml. energiantuotanto. Satakunnan teollinen rakenne on maan </a:t>
            </a:r>
            <a:r>
              <a:rPr lang="fi-FI" altLang="fi-FI" sz="1400" b="1" dirty="0"/>
              <a:t>monipuolisimpia</a:t>
            </a:r>
            <a:r>
              <a:rPr lang="fi-FI" altLang="fi-FI" sz="1400" dirty="0"/>
              <a:t>. </a:t>
            </a:r>
          </a:p>
          <a:p>
            <a:pPr marL="457200" lvl="1" indent="0" eaLnBrk="1" hangingPunct="1">
              <a:buNone/>
            </a:pPr>
            <a:endParaRPr lang="fi-FI" altLang="fi-FI" sz="1400" dirty="0"/>
          </a:p>
          <a:p>
            <a:pPr lvl="1" eaLnBrk="1" hangingPunct="1"/>
            <a:r>
              <a:rPr lang="fi-FI" altLang="fi-FI" sz="1400" dirty="0"/>
              <a:t>Satakunnan osuus Suomen </a:t>
            </a:r>
            <a:r>
              <a:rPr lang="fi-FI" altLang="fi-FI" sz="1400" b="1" dirty="0"/>
              <a:t>perusmetallien ja metallituotteiden </a:t>
            </a:r>
            <a:r>
              <a:rPr lang="fi-FI" altLang="fi-FI" sz="1400" dirty="0"/>
              <a:t>tuotoksesta on </a:t>
            </a:r>
            <a:r>
              <a:rPr lang="fi-FI" altLang="fi-FI" sz="1400" b="1" dirty="0"/>
              <a:t>13,8 %.</a:t>
            </a:r>
            <a:r>
              <a:rPr lang="fi-FI" altLang="fi-FI" sz="1400" dirty="0"/>
              <a:t> Elintarvike- (6,1 %), metsä- (6,8 %), konepaja- (4,3 %) ja energiateollisuuden (9,1 %) osuus on myös selvästi väestöosuutta suurempi. </a:t>
            </a:r>
            <a:r>
              <a:rPr lang="fi-FI" altLang="fi-FI" sz="1400" b="1" dirty="0"/>
              <a:t>Jalostuksen osuus BKT:stä </a:t>
            </a:r>
            <a:r>
              <a:rPr lang="fi-FI" altLang="fi-FI" sz="1400" dirty="0"/>
              <a:t>on </a:t>
            </a:r>
            <a:r>
              <a:rPr lang="fi-FI" altLang="fi-FI" sz="1400" b="1" dirty="0"/>
              <a:t>40,2 %</a:t>
            </a:r>
            <a:r>
              <a:rPr lang="fi-FI" altLang="fi-FI" sz="1400" dirty="0"/>
              <a:t>, joka on maan keskiarvoa (26,8 %) korkeampi (2023). Satakunnassa teollisuuden osuus arvonlisäyksestä on 22,3 % ja maassa keskimäärin 16,5 % (v. 2023). </a:t>
            </a:r>
          </a:p>
          <a:p>
            <a:pPr lvl="1" eaLnBrk="1" hangingPunct="1"/>
            <a:endParaRPr lang="fi-FI" altLang="fi-FI" sz="1400" dirty="0"/>
          </a:p>
          <a:p>
            <a:pPr lvl="1" eaLnBrk="1" hangingPunct="1"/>
            <a:r>
              <a:rPr lang="fi-FI" altLang="fi-FI" sz="1400" b="1" dirty="0"/>
              <a:t>Satakunnan satamien osuus Suomen viennistä </a:t>
            </a:r>
            <a:r>
              <a:rPr lang="fi-FI" altLang="fi-FI" sz="1400" dirty="0"/>
              <a:t>tonneissa on </a:t>
            </a:r>
            <a:r>
              <a:rPr lang="fi-FI" altLang="fi-FI" sz="1400" b="1" dirty="0"/>
              <a:t>10,7 %</a:t>
            </a:r>
            <a:r>
              <a:rPr lang="fi-FI" altLang="fi-FI" sz="1400" dirty="0"/>
              <a:t> ja tuonnista 6,8 % (yht. 8,8 %), kun väestöosuus on 3,7 % (v. 2025). Esim. viennissä osuus on lähes kolminkertainen väestöosuuteen nähden</a:t>
            </a:r>
            <a:r>
              <a:rPr lang="fi-FI" altLang="fi-FI" sz="1400" b="1" dirty="0"/>
              <a:t>. </a:t>
            </a:r>
          </a:p>
          <a:p>
            <a:pPr marL="457200" lvl="1" indent="0" eaLnBrk="1" hangingPunct="1">
              <a:buNone/>
            </a:pPr>
            <a:endParaRPr lang="fi-FI" altLang="fi-FI" sz="1400" dirty="0"/>
          </a:p>
          <a:p>
            <a:pPr lvl="1" eaLnBrk="1" hangingPunct="1"/>
            <a:r>
              <a:rPr lang="fi-FI" altLang="fi-FI" sz="1400" b="1" dirty="0"/>
              <a:t>Em. seikkojen ansiosta Satakuntaan sijoittaminen edesauttaa koko Suomen hyvinvointia</a:t>
            </a:r>
          </a:p>
          <a:p>
            <a:pPr lvl="2" eaLnBrk="1" hangingPunct="1"/>
            <a:r>
              <a:rPr lang="fi-FI" altLang="fi-FI" sz="1400" dirty="0"/>
              <a:t>Teollisuudella on merkittävä asema hyvinvoinnin luomisessa pienessä maassa</a:t>
            </a:r>
          </a:p>
          <a:p>
            <a:pPr lvl="2" eaLnBrk="1" hangingPunct="1"/>
            <a:r>
              <a:rPr lang="fi-FI" altLang="fi-FI" sz="1400" dirty="0"/>
              <a:t>Teollisuuden työn tuottavuus on keskimäärin palvelualoja huomattavasti korkeampi</a:t>
            </a:r>
          </a:p>
          <a:p>
            <a:pPr lvl="2" eaLnBrk="1" hangingPunct="1"/>
            <a:r>
              <a:rPr lang="fi-FI" altLang="fi-FI" sz="1400" i="1" dirty="0"/>
              <a:t>Satakunnan elinkeinoelämä rahoittaa oman maakunnan ohella koko Suomen hyvinvointia vahvan teollisen perustan ja sen kautta syntyvän vientiylijäämän ansiosta. </a:t>
            </a:r>
          </a:p>
          <a:p>
            <a:pPr marL="914400" lvl="2" indent="0" eaLnBrk="1" hangingPunct="1">
              <a:buNone/>
            </a:pPr>
            <a:r>
              <a:rPr lang="fi-FI" altLang="fi-FI" sz="1400" dirty="0"/>
              <a:t>                         </a:t>
            </a:r>
            <a:r>
              <a:rPr lang="fi-FI" altLang="fi-FI" sz="1400" b="1" dirty="0">
                <a:effectLst>
                  <a:outerShdw blurRad="38100" dist="38100" dir="2700000" algn="tl">
                    <a:srgbClr val="000000">
                      <a:alpha val="43137"/>
                    </a:srgbClr>
                  </a:outerShdw>
                </a:effectLst>
              </a:rPr>
              <a:t>Siten investoimalla Satakuntaan koko maa hyötyy!</a:t>
            </a:r>
          </a:p>
          <a:p>
            <a:pPr marL="457200" lvl="1" indent="0" eaLnBrk="1" hangingPunct="1">
              <a:buNone/>
            </a:pPr>
            <a:endParaRPr lang="fi-FI" altLang="fi-FI" sz="1800" dirty="0"/>
          </a:p>
        </p:txBody>
      </p:sp>
      <p:pic>
        <p:nvPicPr>
          <p:cNvPr id="4" name="Kuva 3" descr="Kuva, joka sisältää kohteen teksti, merkki, clipart-kuva&#10;&#10;Kuvaus luotu automaattisesti">
            <a:extLst>
              <a:ext uri="{FF2B5EF4-FFF2-40B4-BE49-F238E27FC236}">
                <a16:creationId xmlns:a16="http://schemas.microsoft.com/office/drawing/2014/main" id="{53DB66F8-900A-F88C-C35A-D8185634A4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7075" y="6294462"/>
            <a:ext cx="1856812" cy="480765"/>
          </a:xfrm>
          <a:prstGeom prst="rect">
            <a:avLst/>
          </a:prstGeom>
        </p:spPr>
      </p:pic>
    </p:spTree>
    <p:extLst>
      <p:ext uri="{BB962C8B-B14F-4D97-AF65-F5344CB8AC3E}">
        <p14:creationId xmlns:p14="http://schemas.microsoft.com/office/powerpoint/2010/main" val="14890081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Pyöristetty suorakulmio 9"/>
          <p:cNvSpPr/>
          <p:nvPr/>
        </p:nvSpPr>
        <p:spPr>
          <a:xfrm>
            <a:off x="6985414" y="5132169"/>
            <a:ext cx="937169"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20" name="Pyöristetty suorakulmio 9">
            <a:extLst>
              <a:ext uri="{FF2B5EF4-FFF2-40B4-BE49-F238E27FC236}">
                <a16:creationId xmlns:a16="http://schemas.microsoft.com/office/drawing/2014/main" id="{18C9DDE2-E18C-B638-1785-6FC5EEABD014}"/>
              </a:ext>
            </a:extLst>
          </p:cNvPr>
          <p:cNvSpPr/>
          <p:nvPr/>
        </p:nvSpPr>
        <p:spPr>
          <a:xfrm>
            <a:off x="7420008" y="6379310"/>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30" name="Pyöristetty suorakulmio 9"/>
          <p:cNvSpPr/>
          <p:nvPr/>
        </p:nvSpPr>
        <p:spPr>
          <a:xfrm>
            <a:off x="4815712" y="6379570"/>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19" name="Pyöristetty suorakulmio 9"/>
          <p:cNvSpPr/>
          <p:nvPr/>
        </p:nvSpPr>
        <p:spPr>
          <a:xfrm>
            <a:off x="2651581" y="6051143"/>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3" name="Pyöristetty suorakulmio 9">
            <a:extLst>
              <a:ext uri="{FF2B5EF4-FFF2-40B4-BE49-F238E27FC236}">
                <a16:creationId xmlns:a16="http://schemas.microsoft.com/office/drawing/2014/main" id="{0A744DDC-D701-6032-BE56-75E27BB90555}"/>
              </a:ext>
            </a:extLst>
          </p:cNvPr>
          <p:cNvSpPr/>
          <p:nvPr/>
        </p:nvSpPr>
        <p:spPr>
          <a:xfrm>
            <a:off x="6985414" y="5800860"/>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32" name="Pyöristetty suorakulmio 9">
            <a:extLst>
              <a:ext uri="{FF2B5EF4-FFF2-40B4-BE49-F238E27FC236}">
                <a16:creationId xmlns:a16="http://schemas.microsoft.com/office/drawing/2014/main" id="{AD7A0C80-024E-312E-D9CF-9BFC147C1082}"/>
              </a:ext>
            </a:extLst>
          </p:cNvPr>
          <p:cNvSpPr/>
          <p:nvPr/>
        </p:nvSpPr>
        <p:spPr>
          <a:xfrm>
            <a:off x="7402437" y="3842060"/>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7" name="Pyöristetty suorakulmio 9">
            <a:extLst>
              <a:ext uri="{FF2B5EF4-FFF2-40B4-BE49-F238E27FC236}">
                <a16:creationId xmlns:a16="http://schemas.microsoft.com/office/drawing/2014/main" id="{7BF9B6DF-9908-8872-0FC8-50DE5614BE89}"/>
              </a:ext>
            </a:extLst>
          </p:cNvPr>
          <p:cNvSpPr/>
          <p:nvPr/>
        </p:nvSpPr>
        <p:spPr>
          <a:xfrm>
            <a:off x="4540050" y="3826514"/>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3074" name="Otsikko 1"/>
          <p:cNvSpPr>
            <a:spLocks noGrp="1"/>
          </p:cNvSpPr>
          <p:nvPr>
            <p:ph type="title"/>
          </p:nvPr>
        </p:nvSpPr>
        <p:spPr>
          <a:xfrm>
            <a:off x="718571" y="353160"/>
            <a:ext cx="8229600" cy="1143000"/>
          </a:xfrm>
        </p:spPr>
        <p:txBody>
          <a:bodyPr/>
          <a:lstStyle/>
          <a:p>
            <a:pPr algn="l" eaLnBrk="1" hangingPunct="1">
              <a:lnSpc>
                <a:spcPct val="85000"/>
              </a:lnSpc>
            </a:pPr>
            <a:r>
              <a:rPr lang="fi-FI" altLang="fi-FI" sz="2700" b="1" cap="all" spc="-50" dirty="0">
                <a:solidFill>
                  <a:srgbClr val="0070C0"/>
                </a:solidFill>
                <a:effectLst>
                  <a:outerShdw blurRad="38100" dist="38100" dir="2700000" algn="tl">
                    <a:srgbClr val="000000">
                      <a:alpha val="43137"/>
                    </a:srgbClr>
                  </a:outerShdw>
                </a:effectLst>
              </a:rPr>
              <a:t>Suomen talouden vahva osa:</a:t>
            </a:r>
            <a:br>
              <a:rPr lang="fi-FI" altLang="fi-FI" sz="2700" b="1" cap="all" spc="-50" dirty="0">
                <a:solidFill>
                  <a:srgbClr val="0070C0"/>
                </a:solidFill>
                <a:effectLst>
                  <a:outerShdw blurRad="38100" dist="38100" dir="2700000" algn="tl">
                    <a:srgbClr val="000000">
                      <a:alpha val="43137"/>
                    </a:srgbClr>
                  </a:outerShdw>
                </a:effectLst>
              </a:rPr>
            </a:br>
            <a:r>
              <a:rPr lang="fi-FI" altLang="fi-FI" sz="2700" b="1" cap="all" spc="-50" dirty="0">
                <a:solidFill>
                  <a:srgbClr val="0070C0"/>
                </a:solidFill>
                <a:effectLst>
                  <a:outerShdw blurRad="38100" dist="38100" dir="2700000" algn="tl">
                    <a:srgbClr val="000000">
                      <a:alpha val="43137"/>
                    </a:srgbClr>
                  </a:outerShdw>
                </a:effectLst>
              </a:rPr>
              <a:t>SATAKUNNAN positiivinen rakennemuutos</a:t>
            </a:r>
          </a:p>
        </p:txBody>
      </p:sp>
      <p:sp>
        <p:nvSpPr>
          <p:cNvPr id="3075" name="Sisällön paikkamerkki 2"/>
          <p:cNvSpPr>
            <a:spLocks noGrp="1"/>
          </p:cNvSpPr>
          <p:nvPr>
            <p:ph idx="1"/>
          </p:nvPr>
        </p:nvSpPr>
        <p:spPr>
          <a:xfrm>
            <a:off x="108141" y="1677231"/>
            <a:ext cx="8863818" cy="5152194"/>
          </a:xfrm>
        </p:spPr>
        <p:txBody>
          <a:bodyPr/>
          <a:lstStyle/>
          <a:p>
            <a:pPr lvl="1" eaLnBrk="1" hangingPunct="1"/>
            <a:r>
              <a:rPr lang="fi-FI" altLang="fi-FI" sz="1700" dirty="0"/>
              <a:t>Yritykset uskovat Satakuntaan: tulevat investoinnit ovat miljardiluokkaa. Vuosina 2010-23 jalostuksen investoinneissa kasvua (nim.)                 ,                    </a:t>
            </a:r>
          </a:p>
          <a:p>
            <a:pPr marL="457200" lvl="1" indent="0" eaLnBrk="1" hangingPunct="1">
              <a:buNone/>
            </a:pPr>
            <a:r>
              <a:rPr lang="fi-FI" altLang="fi-FI" sz="1700" dirty="0"/>
              <a:t>                  kun koko maassa vastaavasti nousua </a:t>
            </a:r>
          </a:p>
          <a:p>
            <a:pPr lvl="1" eaLnBrk="1" hangingPunct="1"/>
            <a:endParaRPr lang="fi-FI" altLang="fi-FI" sz="1700" dirty="0"/>
          </a:p>
          <a:p>
            <a:pPr lvl="1" eaLnBrk="1" hangingPunct="1"/>
            <a:r>
              <a:rPr lang="fi-FI" altLang="fi-FI" sz="1700" dirty="0"/>
              <a:t>Teknologiateollisuuden viennin arvon nimellinen kasvu 2000-25:</a:t>
            </a:r>
          </a:p>
          <a:p>
            <a:pPr marL="457200" lvl="1" indent="0" eaLnBrk="1" hangingPunct="1">
              <a:buNone/>
            </a:pPr>
            <a:r>
              <a:rPr lang="fi-FI" altLang="fi-FI" sz="1700" dirty="0"/>
              <a:t>                         Satakunta                   , koko maa </a:t>
            </a:r>
          </a:p>
          <a:p>
            <a:pPr lvl="1" eaLnBrk="1" hangingPunct="1"/>
            <a:endParaRPr lang="fi-FI" altLang="fi-FI" sz="1700" dirty="0"/>
          </a:p>
          <a:p>
            <a:pPr lvl="1" eaLnBrk="1" hangingPunct="1"/>
            <a:r>
              <a:rPr lang="fi-FI" altLang="fi-FI" sz="1700" dirty="0"/>
              <a:t>Automaatio- ja robotiikka-alan liikevaihto              , henkilöstö  (2010-25)</a:t>
            </a:r>
            <a:r>
              <a:rPr lang="fi-FI" sz="1600" dirty="0"/>
              <a:t> </a:t>
            </a:r>
            <a:endParaRPr lang="fi-FI" altLang="fi-FI" sz="1700" dirty="0"/>
          </a:p>
          <a:p>
            <a:pPr lvl="1" eaLnBrk="1" hangingPunct="1"/>
            <a:endParaRPr lang="fi-FI" altLang="fi-FI" sz="1700" dirty="0"/>
          </a:p>
          <a:p>
            <a:pPr lvl="1" eaLnBrk="1" hangingPunct="1"/>
            <a:r>
              <a:rPr lang="fi-FI" altLang="fi-FI" sz="1700" dirty="0"/>
              <a:t>Metallien jalostuksen liikevaihdon kasvu 2015-25                </a:t>
            </a:r>
          </a:p>
          <a:p>
            <a:pPr marL="457200" lvl="1" indent="0" eaLnBrk="1" hangingPunct="1">
              <a:buNone/>
            </a:pPr>
            <a:endParaRPr lang="fi-FI" altLang="fi-FI" sz="1700" dirty="0"/>
          </a:p>
          <a:p>
            <a:pPr marL="457200" lvl="1" indent="0" eaLnBrk="1" hangingPunct="1">
              <a:buNone/>
            </a:pPr>
            <a:r>
              <a:rPr lang="fi-FI" sz="1800" dirty="0"/>
              <a:t>–</a:t>
            </a:r>
            <a:r>
              <a:rPr lang="fi-FI" altLang="fi-FI" sz="2000" dirty="0"/>
              <a:t>  </a:t>
            </a:r>
            <a:r>
              <a:rPr lang="fi-FI" altLang="fi-FI" sz="1700" dirty="0"/>
              <a:t>Satakunta ykkönen suunnitelluissa vihreän siirtymän investoinneissa,   </a:t>
            </a:r>
            <a:r>
              <a:rPr lang="fi-FI" altLang="fi-FI" sz="1700" b="1" dirty="0"/>
              <a:t>39 mrd. € </a:t>
            </a:r>
            <a:r>
              <a:rPr lang="fi-FI" altLang="fi-FI" sz="1700" dirty="0"/>
              <a:t>(EK3/26).</a:t>
            </a:r>
          </a:p>
          <a:p>
            <a:pPr marL="457200" lvl="1" indent="0" eaLnBrk="1" hangingPunct="1">
              <a:buNone/>
            </a:pPr>
            <a:r>
              <a:rPr lang="fi-FI" sz="1700" dirty="0"/>
              <a:t> </a:t>
            </a:r>
          </a:p>
          <a:p>
            <a:pPr marL="457200" lvl="1" indent="0" eaLnBrk="1" hangingPunct="1">
              <a:buNone/>
            </a:pPr>
            <a:r>
              <a:rPr lang="fi-FI" sz="1800" dirty="0"/>
              <a:t>–</a:t>
            </a:r>
            <a:r>
              <a:rPr lang="fi-FI" sz="1700" dirty="0"/>
              <a:t>  Vuoden 2023 tietojen mukaan BKT:n reaalinen kasvu oli Satakunnassa +</a:t>
            </a:r>
            <a:r>
              <a:rPr lang="fi-FI" sz="1700" b="1" dirty="0"/>
              <a:t>7,5 % </a:t>
            </a:r>
            <a:r>
              <a:rPr lang="fi-FI" sz="1700" dirty="0"/>
              <a:t>, kun    </a:t>
            </a:r>
          </a:p>
          <a:p>
            <a:pPr marL="457200" lvl="1" indent="0" eaLnBrk="1" hangingPunct="1">
              <a:buNone/>
            </a:pPr>
            <a:r>
              <a:rPr lang="fi-FI" sz="1700" dirty="0"/>
              <a:t>    koko maassa se laski -</a:t>
            </a:r>
            <a:r>
              <a:rPr lang="fi-FI" sz="1700" b="1" dirty="0"/>
              <a:t>0,9 %</a:t>
            </a:r>
            <a:r>
              <a:rPr lang="fi-FI" sz="1700" dirty="0"/>
              <a:t>. Taustalla vaikuttaa energiantuotannon vahva  nousu.   </a:t>
            </a:r>
          </a:p>
          <a:p>
            <a:pPr marL="457200" lvl="1" indent="0" eaLnBrk="1" hangingPunct="1">
              <a:buNone/>
            </a:pPr>
            <a:r>
              <a:rPr lang="fi-FI" altLang="fi-FI" sz="1700" dirty="0"/>
              <a:t>    Satakunnassa reaalinen BKT per capita kasvoi +</a:t>
            </a:r>
            <a:r>
              <a:rPr lang="fi-FI" altLang="fi-FI" sz="1700" b="1" dirty="0"/>
              <a:t>6,2 %</a:t>
            </a:r>
            <a:r>
              <a:rPr lang="fi-FI" altLang="fi-FI" sz="1700" dirty="0"/>
              <a:t>, koko maassa se aleni -2,2</a:t>
            </a:r>
            <a:r>
              <a:rPr lang="fi-FI" altLang="fi-FI" sz="1700" b="1" dirty="0"/>
              <a:t> %</a:t>
            </a:r>
            <a:r>
              <a:rPr lang="fi-FI" altLang="fi-FI" sz="1700" dirty="0"/>
              <a:t>.</a:t>
            </a:r>
          </a:p>
          <a:p>
            <a:pPr marL="457200" lvl="1" indent="0" eaLnBrk="1" hangingPunct="1">
              <a:buNone/>
            </a:pPr>
            <a:endParaRPr lang="fi-FI" altLang="fi-FI" sz="1700" dirty="0"/>
          </a:p>
          <a:p>
            <a:pPr marL="457200" lvl="1" indent="0" eaLnBrk="1" hangingPunct="1">
              <a:buNone/>
            </a:pPr>
            <a:endParaRPr lang="fi-FI" altLang="fi-FI" sz="1700" dirty="0"/>
          </a:p>
          <a:p>
            <a:pPr marL="457200" lvl="1" indent="0" eaLnBrk="1" hangingPunct="1">
              <a:buNone/>
            </a:pPr>
            <a:endParaRPr lang="fi-FI" altLang="fi-FI" sz="1800" dirty="0"/>
          </a:p>
        </p:txBody>
      </p:sp>
      <p:pic>
        <p:nvPicPr>
          <p:cNvPr id="3076" name="Kuva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0938" y="28575"/>
            <a:ext cx="1409666" cy="1496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yöristetty suorakulmio 9"/>
          <p:cNvSpPr/>
          <p:nvPr/>
        </p:nvSpPr>
        <p:spPr>
          <a:xfrm>
            <a:off x="4710176" y="2008995"/>
            <a:ext cx="783656"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2" name="Rectangle 1"/>
          <p:cNvSpPr/>
          <p:nvPr/>
        </p:nvSpPr>
        <p:spPr>
          <a:xfrm>
            <a:off x="4622044" y="1936204"/>
            <a:ext cx="1038201"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lang="fi-FI" b="1" dirty="0">
                <a:solidFill>
                  <a:prstClr val="black"/>
                </a:solidFill>
              </a:rPr>
              <a:t>303</a:t>
            </a: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8" name="Pyöristetty suorakulmio 4"/>
          <p:cNvSpPr/>
          <p:nvPr/>
        </p:nvSpPr>
        <p:spPr>
          <a:xfrm>
            <a:off x="6575462" y="2020666"/>
            <a:ext cx="2267188" cy="878475"/>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i-FI" sz="1200" b="1" i="0" u="none" strike="noStrike" kern="1200" cap="none" spc="0" normalizeH="0" baseline="0" noProof="0" dirty="0">
                <a:ln>
                  <a:noFill/>
                </a:ln>
                <a:solidFill>
                  <a:srgbClr val="0070C0"/>
                </a:solidFill>
                <a:effectLst/>
                <a:uLnTx/>
                <a:uFillTx/>
                <a:latin typeface="Calibri"/>
                <a:ea typeface="+mn-ea"/>
                <a:cs typeface="+mn-cs"/>
              </a:rPr>
              <a:t>Satakunnassa useat päätoimialat ovat kasvaneet nopeasti vuosien 2020-21 </a:t>
            </a:r>
            <a:r>
              <a:rPr lang="fi-FI" sz="1200" b="1" dirty="0">
                <a:solidFill>
                  <a:srgbClr val="0070C0"/>
                </a:solidFill>
                <a:latin typeface="Calibri"/>
              </a:rPr>
              <a:t>koronakriisin </a:t>
            </a:r>
            <a:r>
              <a:rPr kumimoji="0" lang="fi-FI" sz="1200" b="1" i="0" u="none" strike="noStrike" kern="1200" cap="none" spc="0" normalizeH="0" baseline="0" noProof="0" dirty="0">
                <a:ln>
                  <a:noFill/>
                </a:ln>
                <a:solidFill>
                  <a:srgbClr val="0070C0"/>
                </a:solidFill>
                <a:effectLst/>
                <a:uLnTx/>
                <a:uFillTx/>
                <a:latin typeface="Calibri"/>
                <a:ea typeface="+mn-ea"/>
                <a:cs typeface="+mn-cs"/>
              </a:rPr>
              <a:t>jälkeen. </a:t>
            </a:r>
          </a:p>
        </p:txBody>
      </p:sp>
      <p:sp>
        <p:nvSpPr>
          <p:cNvPr id="9" name="Kaarinuoli vasemmalle 2"/>
          <p:cNvSpPr/>
          <p:nvPr/>
        </p:nvSpPr>
        <p:spPr>
          <a:xfrm rot="12575265" flipH="1">
            <a:off x="8323733" y="3015378"/>
            <a:ext cx="322631" cy="880278"/>
          </a:xfrm>
          <a:prstGeom prst="curvedLeftArrow">
            <a:avLst>
              <a:gd name="adj1" fmla="val 25000"/>
              <a:gd name="adj2" fmla="val 99647"/>
              <a:gd name="adj3" fmla="val 457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Pyöristetty suorakulmio 9"/>
          <p:cNvSpPr/>
          <p:nvPr/>
        </p:nvSpPr>
        <p:spPr>
          <a:xfrm>
            <a:off x="4710176" y="2321143"/>
            <a:ext cx="783656"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11" name="Rectangle 10"/>
          <p:cNvSpPr/>
          <p:nvPr/>
        </p:nvSpPr>
        <p:spPr>
          <a:xfrm>
            <a:off x="4744275" y="2275561"/>
            <a:ext cx="859509"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lang="fi-FI" b="1" dirty="0">
                <a:solidFill>
                  <a:prstClr val="black"/>
                </a:solidFill>
              </a:rPr>
              <a:t>70 </a:t>
            </a: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12" name="Pyöristetty suorakulmio 9"/>
          <p:cNvSpPr/>
          <p:nvPr/>
        </p:nvSpPr>
        <p:spPr>
          <a:xfrm>
            <a:off x="2788391" y="3184655"/>
            <a:ext cx="783656"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13" name="Pyöristetty suorakulmio 9"/>
          <p:cNvSpPr/>
          <p:nvPr/>
        </p:nvSpPr>
        <p:spPr>
          <a:xfrm>
            <a:off x="4683992" y="3178033"/>
            <a:ext cx="783656"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14" name="Rectangle 13"/>
          <p:cNvSpPr/>
          <p:nvPr/>
        </p:nvSpPr>
        <p:spPr>
          <a:xfrm>
            <a:off x="2568151" y="3145044"/>
            <a:ext cx="1224136"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+152 %</a:t>
            </a:r>
          </a:p>
        </p:txBody>
      </p:sp>
      <p:sp>
        <p:nvSpPr>
          <p:cNvPr id="15" name="Rectangle 14"/>
          <p:cNvSpPr/>
          <p:nvPr/>
        </p:nvSpPr>
        <p:spPr>
          <a:xfrm>
            <a:off x="4602969" y="3123272"/>
            <a:ext cx="1038201"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fi-FI" b="1" dirty="0">
                <a:solidFill>
                  <a:prstClr val="black"/>
                </a:solidFill>
              </a:rPr>
              <a:t>72 </a:t>
            </a: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29" name="Pyöristetty suorakulmio 9"/>
          <p:cNvSpPr/>
          <p:nvPr/>
        </p:nvSpPr>
        <p:spPr>
          <a:xfrm>
            <a:off x="5317134" y="4471969"/>
            <a:ext cx="648072"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31" name="Rectangle 30"/>
          <p:cNvSpPr/>
          <p:nvPr/>
        </p:nvSpPr>
        <p:spPr>
          <a:xfrm>
            <a:off x="5064477" y="4429001"/>
            <a:ext cx="974696"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fi-FI" b="1" dirty="0">
                <a:solidFill>
                  <a:prstClr val="black"/>
                </a:solidFill>
              </a:rPr>
              <a:t>+45</a:t>
            </a: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33" name="Tekstiruutu 36"/>
          <p:cNvSpPr txBox="1"/>
          <p:nvPr/>
        </p:nvSpPr>
        <p:spPr>
          <a:xfrm rot="16200000">
            <a:off x="7973893" y="4904397"/>
            <a:ext cx="2088866" cy="215444"/>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Satakunnan ELY-keskus                 </a:t>
            </a:r>
          </a:p>
        </p:txBody>
      </p:sp>
      <p:sp>
        <p:nvSpPr>
          <p:cNvPr id="34" name="Tekstiruutu 8"/>
          <p:cNvSpPr txBox="1"/>
          <p:nvPr/>
        </p:nvSpPr>
        <p:spPr>
          <a:xfrm>
            <a:off x="8860298" y="3547043"/>
            <a:ext cx="307777" cy="992455"/>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Tilastokeskus 2025</a:t>
            </a:r>
          </a:p>
        </p:txBody>
      </p:sp>
      <p:sp>
        <p:nvSpPr>
          <p:cNvPr id="4" name="Rectangle 3">
            <a:extLst>
              <a:ext uri="{FF2B5EF4-FFF2-40B4-BE49-F238E27FC236}">
                <a16:creationId xmlns:a16="http://schemas.microsoft.com/office/drawing/2014/main" id="{97EF65B1-048A-52DA-F6B9-FB384522B365}"/>
              </a:ext>
            </a:extLst>
          </p:cNvPr>
          <p:cNvSpPr/>
          <p:nvPr/>
        </p:nvSpPr>
        <p:spPr>
          <a:xfrm>
            <a:off x="4451219" y="3784468"/>
            <a:ext cx="1113320"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+92</a:t>
            </a:r>
            <a:r>
              <a:rPr lang="fi-FI" b="1" dirty="0">
                <a:solidFill>
                  <a:prstClr val="black"/>
                </a:solidFill>
              </a:rPr>
              <a:t> </a:t>
            </a: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16" name="Kuva 15" descr="Kuva, joka sisältää kohteen teksti, merkki, clipart-kuva&#10;&#10;Kuvaus luotu automaattisesti">
            <a:extLst>
              <a:ext uri="{FF2B5EF4-FFF2-40B4-BE49-F238E27FC236}">
                <a16:creationId xmlns:a16="http://schemas.microsoft.com/office/drawing/2014/main" id="{08841B99-A37B-911D-CD2D-3B394493BF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5829" y="83527"/>
            <a:ext cx="1856812" cy="480765"/>
          </a:xfrm>
          <a:prstGeom prst="rect">
            <a:avLst/>
          </a:prstGeom>
        </p:spPr>
      </p:pic>
      <p:sp>
        <p:nvSpPr>
          <p:cNvPr id="17" name="Pyöristetty suorakulmio 9">
            <a:extLst>
              <a:ext uri="{FF2B5EF4-FFF2-40B4-BE49-F238E27FC236}">
                <a16:creationId xmlns:a16="http://schemas.microsoft.com/office/drawing/2014/main" id="{192117B1-3980-0122-BB49-007EA23A8070}"/>
              </a:ext>
            </a:extLst>
          </p:cNvPr>
          <p:cNvSpPr/>
          <p:nvPr/>
        </p:nvSpPr>
        <p:spPr>
          <a:xfrm>
            <a:off x="7364337" y="3849470"/>
            <a:ext cx="783656" cy="283397"/>
          </a:xfrm>
          <a:prstGeom prst="roundRect">
            <a:avLst/>
          </a:prstGeom>
          <a:solidFill>
            <a:schemeClr val="bg1">
              <a:lumMod val="95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i-FI" sz="12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9F82B2D5-1662-010F-4FAD-062721F59BCC}"/>
              </a:ext>
            </a:extLst>
          </p:cNvPr>
          <p:cNvSpPr/>
          <p:nvPr/>
        </p:nvSpPr>
        <p:spPr>
          <a:xfrm>
            <a:off x="7235742" y="3799093"/>
            <a:ext cx="1038201"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i-FI"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+102 %</a:t>
            </a:r>
          </a:p>
        </p:txBody>
      </p:sp>
    </p:spTree>
    <p:extLst>
      <p:ext uri="{BB962C8B-B14F-4D97-AF65-F5344CB8AC3E}">
        <p14:creationId xmlns:p14="http://schemas.microsoft.com/office/powerpoint/2010/main" val="2217441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p:cNvSpPr>
            <a:spLocks noGrp="1"/>
          </p:cNvSpPr>
          <p:nvPr>
            <p:ph type="title"/>
          </p:nvPr>
        </p:nvSpPr>
        <p:spPr>
          <a:xfrm>
            <a:off x="311284" y="137002"/>
            <a:ext cx="8147248" cy="566737"/>
          </a:xfr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a:lstStyle/>
          <a:p>
            <a:pPr>
              <a:defRPr/>
            </a:pPr>
            <a:r>
              <a:rPr lang="fi-FI" b="1" dirty="0">
                <a:solidFill>
                  <a:schemeClr val="tx2"/>
                </a:solidFill>
              </a:rPr>
              <a:t>Väestö</a:t>
            </a:r>
            <a:endParaRPr lang="fi-FI" dirty="0"/>
          </a:p>
        </p:txBody>
      </p:sp>
      <p:sp>
        <p:nvSpPr>
          <p:cNvPr id="6148" name="Dian numeron paikkamerkki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0E393C-88B3-4481-A7BE-E469CA16A396}" type="slidenum">
              <a:rPr lang="fi-FI" altLang="fi-FI" sz="1200" smtClean="0">
                <a:solidFill>
                  <a:srgbClr val="898989"/>
                </a:solidFill>
              </a:rPr>
              <a:pPr>
                <a:spcBef>
                  <a:spcPct val="0"/>
                </a:spcBef>
                <a:buFontTx/>
                <a:buNone/>
              </a:pPr>
              <a:t>9</a:t>
            </a:fld>
            <a:endParaRPr lang="fi-FI" altLang="fi-FI" sz="1200">
              <a:solidFill>
                <a:srgbClr val="898989"/>
              </a:solidFill>
            </a:endParaRPr>
          </a:p>
        </p:txBody>
      </p:sp>
      <p:sp>
        <p:nvSpPr>
          <p:cNvPr id="4" name="Rectangle 2">
            <a:extLst>
              <a:ext uri="{FF2B5EF4-FFF2-40B4-BE49-F238E27FC236}">
                <a16:creationId xmlns:a16="http://schemas.microsoft.com/office/drawing/2014/main" id="{DE6F5F2B-5E3A-4708-8F7D-2612A9A35B95}"/>
              </a:ext>
            </a:extLst>
          </p:cNvPr>
          <p:cNvSpPr>
            <a:spLocks noChangeArrowheads="1"/>
          </p:cNvSpPr>
          <p:nvPr/>
        </p:nvSpPr>
        <p:spPr bwMode="auto">
          <a:xfrm>
            <a:off x="2123728" y="6016625"/>
            <a:ext cx="6845121" cy="339725"/>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lvl="0" indent="0" eaLnBrk="0" fontAlgn="base" latinLnBrk="0" hangingPunct="0">
              <a:lnSpc>
                <a:spcPct val="100000"/>
              </a:lnSpc>
              <a:spcBef>
                <a:spcPct val="0"/>
              </a:spcBef>
              <a:spcAft>
                <a:spcPts val="1200"/>
              </a:spcAft>
              <a:tabLst/>
            </a:pPr>
            <a:r>
              <a:rPr kumimoji="0" lang="fi-FI" altLang="fi-FI" sz="2000" b="0" i="0" u="none" strike="noStrike" cap="none" normalizeH="0" baseline="0" dirty="0">
                <a:ln>
                  <a:noFill/>
                </a:ln>
                <a:solidFill>
                  <a:srgbClr val="000000"/>
                </a:solidFill>
                <a:effectLst/>
                <a:latin typeface="Times New Roman" panose="02020603050405020304" pitchFamily="18" charset="0"/>
              </a:rPr>
              <a:t>20-34-vuotiaiden nettomuutto kuntien välisessä </a:t>
            </a:r>
            <a:r>
              <a:rPr lang="fi-FI" altLang="fi-FI" sz="2000" dirty="0">
                <a:solidFill>
                  <a:srgbClr val="000000"/>
                </a:solidFill>
                <a:latin typeface="Times New Roman" panose="02020603050405020304" pitchFamily="18" charset="0"/>
              </a:rPr>
              <a:t>muuttoliikkeessä </a:t>
            </a:r>
            <a:r>
              <a:rPr kumimoji="0" lang="fi-FI" altLang="fi-FI" sz="2000" b="0" i="0" u="none" strike="noStrike" cap="none" normalizeH="0" baseline="0" dirty="0">
                <a:ln>
                  <a:noFill/>
                </a:ln>
                <a:solidFill>
                  <a:srgbClr val="000000"/>
                </a:solidFill>
                <a:effectLst/>
                <a:latin typeface="Times New Roman" panose="02020603050405020304" pitchFamily="18" charset="0"/>
              </a:rPr>
              <a:t>Satakunnassa 1990-2025, lähde: Tilastokeskus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b="0" i="0" u="none" strike="noStrike" cap="none" normalizeH="0" baseline="0" dirty="0">
              <a:ln>
                <a:noFill/>
              </a:ln>
              <a:solidFill>
                <a:schemeClr val="tx1"/>
              </a:solidFill>
              <a:effectLst/>
              <a:latin typeface="Arial" panose="020B0604020202020204" pitchFamily="34" charset="0"/>
            </a:endParaRPr>
          </a:p>
        </p:txBody>
      </p:sp>
      <p:pic>
        <p:nvPicPr>
          <p:cNvPr id="3" name="Kuva 2" descr="Kuva, joka sisältää kohteen teksti, merkki, clipart-kuva&#10;&#10;Kuvaus luotu automaattisesti">
            <a:extLst>
              <a:ext uri="{FF2B5EF4-FFF2-40B4-BE49-F238E27FC236}">
                <a16:creationId xmlns:a16="http://schemas.microsoft.com/office/drawing/2014/main" id="{017F00BD-DE64-48CB-DB4A-58BD9D2B6E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780" y="6165304"/>
            <a:ext cx="1856812" cy="480765"/>
          </a:xfrm>
          <a:prstGeom prst="rect">
            <a:avLst/>
          </a:prstGeom>
        </p:spPr>
      </p:pic>
      <p:pic>
        <p:nvPicPr>
          <p:cNvPr id="7" name="Picture 6">
            <a:extLst>
              <a:ext uri="{FF2B5EF4-FFF2-40B4-BE49-F238E27FC236}">
                <a16:creationId xmlns:a16="http://schemas.microsoft.com/office/drawing/2014/main" id="{A0A5826D-D5EF-3F1B-5163-BDBB9591E9D7}"/>
              </a:ext>
            </a:extLst>
          </p:cNvPr>
          <p:cNvPicPr>
            <a:picLocks noChangeAspect="1"/>
          </p:cNvPicPr>
          <p:nvPr/>
        </p:nvPicPr>
        <p:blipFill>
          <a:blip r:embed="rId4"/>
          <a:stretch>
            <a:fillRect/>
          </a:stretch>
        </p:blipFill>
        <p:spPr>
          <a:xfrm>
            <a:off x="1014675" y="734446"/>
            <a:ext cx="7114649" cy="5346655"/>
          </a:xfrm>
          <a:prstGeom prst="rect">
            <a:avLst/>
          </a:prstGeom>
        </p:spPr>
      </p:pic>
    </p:spTree>
    <p:extLst>
      <p:ext uri="{BB962C8B-B14F-4D97-AF65-F5344CB8AC3E}">
        <p14:creationId xmlns:p14="http://schemas.microsoft.com/office/powerpoint/2010/main" val="33946319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E0518A-3647-B4F9-44EC-F8DBB75261CF}"/>
              </a:ext>
            </a:extLst>
          </p:cNvPr>
          <p:cNvPicPr>
            <a:picLocks noChangeAspect="1"/>
          </p:cNvPicPr>
          <p:nvPr/>
        </p:nvPicPr>
        <p:blipFill>
          <a:blip r:embed="rId2"/>
          <a:stretch>
            <a:fillRect/>
          </a:stretch>
        </p:blipFill>
        <p:spPr>
          <a:xfrm>
            <a:off x="-18241" y="488787"/>
            <a:ext cx="9162241" cy="5986078"/>
          </a:xfrm>
          <a:prstGeom prst="rect">
            <a:avLst/>
          </a:prstGeom>
        </p:spPr>
      </p:pic>
      <p:sp>
        <p:nvSpPr>
          <p:cNvPr id="26626" name="Otsikko 1"/>
          <p:cNvSpPr>
            <a:spLocks noGrp="1"/>
          </p:cNvSpPr>
          <p:nvPr>
            <p:ph type="title"/>
          </p:nvPr>
        </p:nvSpPr>
        <p:spPr bwMode="auto">
          <a:xfrm>
            <a:off x="-12468" y="77984"/>
            <a:ext cx="8976956" cy="48220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fi-FI" altLang="fi-FI" sz="2400" b="1" dirty="0"/>
              <a:t>Työvoiman kysynnän ja osaamistarpeiden näkymät (joulukuu 2025)</a:t>
            </a:r>
          </a:p>
        </p:txBody>
      </p:sp>
      <p:sp>
        <p:nvSpPr>
          <p:cNvPr id="26628" name="Dian numeron paikkamerkki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defRPr/>
            </a:pPr>
            <a:fld id="{999E8ADE-F03E-4213-97C5-CB86B93DC6C0}" type="slidenum">
              <a:rPr lang="fi-FI" altLang="fi-FI">
                <a:solidFill>
                  <a:srgbClr val="58585A"/>
                </a:solidFill>
                <a:cs typeface="Arial" panose="020B0604020202020204" pitchFamily="34" charset="0"/>
              </a:rPr>
              <a:pPr fontAlgn="base">
                <a:spcBef>
                  <a:spcPct val="0"/>
                </a:spcBef>
                <a:spcAft>
                  <a:spcPct val="0"/>
                </a:spcAft>
                <a:defRPr/>
              </a:pPr>
              <a:t>90</a:t>
            </a:fld>
            <a:endParaRPr lang="fi-FI" altLang="fi-FI">
              <a:solidFill>
                <a:srgbClr val="58585A"/>
              </a:solidFill>
              <a:cs typeface="Arial" panose="020B0604020202020204" pitchFamily="34" charset="0"/>
            </a:endParaRPr>
          </a:p>
        </p:txBody>
      </p:sp>
      <p:pic>
        <p:nvPicPr>
          <p:cNvPr id="2" name="Kuva 1" descr="Kuva, joka sisältää kohteen teksti, merkki, clipart-kuva&#10;&#10;Kuvaus luotu automaattisesti">
            <a:extLst>
              <a:ext uri="{FF2B5EF4-FFF2-40B4-BE49-F238E27FC236}">
                <a16:creationId xmlns:a16="http://schemas.microsoft.com/office/drawing/2014/main" id="{7A6C3594-4119-CF36-2CD8-514BAE6F8D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94" y="6356352"/>
            <a:ext cx="1856812" cy="480765"/>
          </a:xfrm>
          <a:prstGeom prst="rect">
            <a:avLst/>
          </a:prstGeom>
        </p:spPr>
      </p:pic>
    </p:spTree>
    <p:extLst>
      <p:ext uri="{BB962C8B-B14F-4D97-AF65-F5344CB8AC3E}">
        <p14:creationId xmlns:p14="http://schemas.microsoft.com/office/powerpoint/2010/main" val="8956368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kstiruutu 1"/>
          <p:cNvSpPr txBox="1">
            <a:spLocks noChangeArrowheads="1"/>
          </p:cNvSpPr>
          <p:nvPr/>
        </p:nvSpPr>
        <p:spPr bwMode="auto">
          <a:xfrm>
            <a:off x="1475656" y="188640"/>
            <a:ext cx="5830442"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514350" eaLnBrk="1" fontAlgn="auto" hangingPunct="1">
              <a:spcBef>
                <a:spcPct val="0"/>
              </a:spcBef>
              <a:spcAft>
                <a:spcPts val="0"/>
              </a:spcAft>
              <a:buNone/>
            </a:pPr>
            <a:r>
              <a:rPr lang="fi-FI" altLang="fi-FI" sz="1350" b="1" dirty="0">
                <a:solidFill>
                  <a:srgbClr val="000000"/>
                </a:solidFill>
                <a:cs typeface="+mn-cs"/>
              </a:rPr>
              <a:t>Rekrytointiongelmat </a:t>
            </a:r>
            <a:r>
              <a:rPr lang="fi-FI" altLang="fi-FI" sz="900" b="1" dirty="0">
                <a:solidFill>
                  <a:srgbClr val="000000"/>
                </a:solidFill>
                <a:cs typeface="+mn-cs"/>
              </a:rPr>
              <a:t>(toimipaikkojen %-osuus; kokeneet vaikeuksia työvoiman hankinnassa)</a:t>
            </a:r>
          </a:p>
          <a:p>
            <a:pPr defTabSz="514350" eaLnBrk="1" fontAlgn="auto" hangingPunct="1">
              <a:spcBef>
                <a:spcPct val="0"/>
              </a:spcBef>
              <a:spcAft>
                <a:spcPts val="0"/>
              </a:spcAft>
              <a:buNone/>
            </a:pPr>
            <a:r>
              <a:rPr lang="fi-FI" altLang="fi-FI" sz="900" b="1" dirty="0">
                <a:solidFill>
                  <a:srgbClr val="000000"/>
                </a:solidFill>
                <a:cs typeface="+mn-cs"/>
              </a:rPr>
              <a:t>Lähde: TEM/Tilastokeskus</a:t>
            </a:r>
          </a:p>
        </p:txBody>
      </p:sp>
      <p:sp>
        <p:nvSpPr>
          <p:cNvPr id="140" name="Alatunnisteen paikkamerkki 2"/>
          <p:cNvSpPr>
            <a:spLocks noGrp="1"/>
          </p:cNvSpPr>
          <p:nvPr>
            <p:ph type="ftr" sz="quarter" idx="11"/>
          </p:nvPr>
        </p:nvSpPr>
        <p:spPr>
          <a:xfrm>
            <a:off x="320427" y="6165304"/>
            <a:ext cx="2310458" cy="154577"/>
          </a:xfrm>
        </p:spPr>
        <p:txBody>
          <a:bodyPr/>
          <a:lstStyle/>
          <a:p>
            <a:pPr defTabSz="685800" eaLnBrk="1" fontAlgn="auto" hangingPunct="1">
              <a:spcBef>
                <a:spcPts val="0"/>
              </a:spcBef>
              <a:spcAft>
                <a:spcPts val="0"/>
              </a:spcAft>
            </a:pPr>
            <a:r>
              <a:rPr lang="fi-FI" dirty="0">
                <a:solidFill>
                  <a:srgbClr val="D5B37A"/>
                </a:solidFill>
                <a:latin typeface="Arial"/>
                <a:cs typeface="+mn-cs"/>
              </a:rPr>
              <a:t>Työ- ja elinkeinoministeriö </a:t>
            </a:r>
            <a:r>
              <a:rPr lang="bg-BG" dirty="0">
                <a:solidFill>
                  <a:srgbClr val="D5B37A"/>
                </a:solidFill>
                <a:latin typeface="Arial"/>
                <a:cs typeface="+mn-cs"/>
              </a:rPr>
              <a:t>•</a:t>
            </a:r>
            <a:r>
              <a:rPr lang="fi-FI" dirty="0">
                <a:solidFill>
                  <a:srgbClr val="D5B37A"/>
                </a:solidFill>
                <a:latin typeface="Arial"/>
                <a:cs typeface="+mn-cs"/>
              </a:rPr>
              <a:t> www.tem.fi</a:t>
            </a:r>
          </a:p>
        </p:txBody>
      </p:sp>
      <p:pic>
        <p:nvPicPr>
          <p:cNvPr id="3" name="Picture 2">
            <a:extLst>
              <a:ext uri="{FF2B5EF4-FFF2-40B4-BE49-F238E27FC236}">
                <a16:creationId xmlns:a16="http://schemas.microsoft.com/office/drawing/2014/main" id="{9812A7C6-29DA-D339-41A5-66C58D5EA611}"/>
              </a:ext>
            </a:extLst>
          </p:cNvPr>
          <p:cNvPicPr>
            <a:picLocks noChangeAspect="1"/>
          </p:cNvPicPr>
          <p:nvPr/>
        </p:nvPicPr>
        <p:blipFill>
          <a:blip r:embed="rId2"/>
          <a:stretch>
            <a:fillRect/>
          </a:stretch>
        </p:blipFill>
        <p:spPr>
          <a:xfrm>
            <a:off x="4572000" y="593934"/>
            <a:ext cx="4222440" cy="5266421"/>
          </a:xfrm>
          <a:prstGeom prst="rect">
            <a:avLst/>
          </a:prstGeom>
        </p:spPr>
      </p:pic>
      <p:pic>
        <p:nvPicPr>
          <p:cNvPr id="4" name="Picture 3">
            <a:extLst>
              <a:ext uri="{FF2B5EF4-FFF2-40B4-BE49-F238E27FC236}">
                <a16:creationId xmlns:a16="http://schemas.microsoft.com/office/drawing/2014/main" id="{9DE50992-7256-56F9-56D5-BE5891335CFC}"/>
              </a:ext>
            </a:extLst>
          </p:cNvPr>
          <p:cNvPicPr>
            <a:picLocks noChangeAspect="1"/>
          </p:cNvPicPr>
          <p:nvPr/>
        </p:nvPicPr>
        <p:blipFill>
          <a:blip r:embed="rId3"/>
          <a:stretch>
            <a:fillRect/>
          </a:stretch>
        </p:blipFill>
        <p:spPr>
          <a:xfrm>
            <a:off x="29592" y="658231"/>
            <a:ext cx="4686424" cy="5445677"/>
          </a:xfrm>
          <a:prstGeom prst="rect">
            <a:avLst/>
          </a:prstGeom>
        </p:spPr>
      </p:pic>
    </p:spTree>
    <p:extLst>
      <p:ext uri="{BB962C8B-B14F-4D97-AF65-F5344CB8AC3E}">
        <p14:creationId xmlns:p14="http://schemas.microsoft.com/office/powerpoint/2010/main" val="11913466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Dian numeron paikkamerkki 3"/>
          <p:cNvSpPr>
            <a:spLocks noGrp="1"/>
          </p:cNvSpPr>
          <p:nvPr>
            <p:ph type="sldNum" sz="quarter" idx="11"/>
          </p:nvPr>
        </p:nvSpPr>
        <p:spPr bwMode="auto">
          <a:xfrm>
            <a:off x="-63353" y="6535637"/>
            <a:ext cx="400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557213" indent="-214313">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defRPr/>
            </a:pPr>
            <a:fld id="{867CA9D1-D1F1-4CF8-8D2A-CFB6699B130C}" type="slidenum">
              <a:rPr lang="fi-FI" altLang="fi-FI" sz="750">
                <a:solidFill>
                  <a:srgbClr val="58585A"/>
                </a:solidFill>
              </a:rPr>
              <a:pPr fontAlgn="base">
                <a:spcBef>
                  <a:spcPct val="0"/>
                </a:spcBef>
                <a:spcAft>
                  <a:spcPct val="0"/>
                </a:spcAft>
                <a:defRPr/>
              </a:pPr>
              <a:t>92</a:t>
            </a:fld>
            <a:endParaRPr lang="fi-FI" altLang="fi-FI" sz="750" dirty="0">
              <a:solidFill>
                <a:srgbClr val="58585A"/>
              </a:solidFill>
            </a:endParaRPr>
          </a:p>
        </p:txBody>
      </p:sp>
      <p:pic>
        <p:nvPicPr>
          <p:cNvPr id="3" name="Kuva 2" descr="Kuva, joka sisältää kohteen teksti, merkki, clipart-kuva&#10;&#10;Kuvaus luotu automaattisesti">
            <a:extLst>
              <a:ext uri="{FF2B5EF4-FFF2-40B4-BE49-F238E27FC236}">
                <a16:creationId xmlns:a16="http://schemas.microsoft.com/office/drawing/2014/main" id="{51C56537-D807-69CE-DEAA-378AA22510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280" y="6295255"/>
            <a:ext cx="1856812" cy="480765"/>
          </a:xfrm>
          <a:prstGeom prst="rect">
            <a:avLst/>
          </a:prstGeom>
        </p:spPr>
      </p:pic>
      <p:pic>
        <p:nvPicPr>
          <p:cNvPr id="5" name="Picture 4">
            <a:extLst>
              <a:ext uri="{FF2B5EF4-FFF2-40B4-BE49-F238E27FC236}">
                <a16:creationId xmlns:a16="http://schemas.microsoft.com/office/drawing/2014/main" id="{8407FE0D-D709-6D6B-0E52-8ABE017DA67E}"/>
              </a:ext>
            </a:extLst>
          </p:cNvPr>
          <p:cNvPicPr>
            <a:picLocks noChangeAspect="1"/>
          </p:cNvPicPr>
          <p:nvPr/>
        </p:nvPicPr>
        <p:blipFill>
          <a:blip r:embed="rId3"/>
          <a:stretch>
            <a:fillRect/>
          </a:stretch>
        </p:blipFill>
        <p:spPr>
          <a:xfrm>
            <a:off x="1" y="-4167"/>
            <a:ext cx="4644008" cy="2900559"/>
          </a:xfrm>
          <a:prstGeom prst="rect">
            <a:avLst/>
          </a:prstGeom>
        </p:spPr>
      </p:pic>
      <p:pic>
        <p:nvPicPr>
          <p:cNvPr id="7" name="Picture 6">
            <a:extLst>
              <a:ext uri="{FF2B5EF4-FFF2-40B4-BE49-F238E27FC236}">
                <a16:creationId xmlns:a16="http://schemas.microsoft.com/office/drawing/2014/main" id="{CC232A5B-7C5D-B6A6-3AF3-C6991853AF5E}"/>
              </a:ext>
            </a:extLst>
          </p:cNvPr>
          <p:cNvPicPr>
            <a:picLocks noChangeAspect="1"/>
          </p:cNvPicPr>
          <p:nvPr/>
        </p:nvPicPr>
        <p:blipFill>
          <a:blip r:embed="rId4"/>
          <a:stretch>
            <a:fillRect/>
          </a:stretch>
        </p:blipFill>
        <p:spPr>
          <a:xfrm>
            <a:off x="4655306" y="-8276"/>
            <a:ext cx="4293786" cy="2776907"/>
          </a:xfrm>
          <a:prstGeom prst="rect">
            <a:avLst/>
          </a:prstGeom>
        </p:spPr>
      </p:pic>
      <p:pic>
        <p:nvPicPr>
          <p:cNvPr id="9" name="Picture 8">
            <a:extLst>
              <a:ext uri="{FF2B5EF4-FFF2-40B4-BE49-F238E27FC236}">
                <a16:creationId xmlns:a16="http://schemas.microsoft.com/office/drawing/2014/main" id="{60202A5D-FD4A-0CC3-0C84-1B03365F51F2}"/>
              </a:ext>
            </a:extLst>
          </p:cNvPr>
          <p:cNvPicPr>
            <a:picLocks noChangeAspect="1"/>
          </p:cNvPicPr>
          <p:nvPr/>
        </p:nvPicPr>
        <p:blipFill>
          <a:blip r:embed="rId5"/>
          <a:stretch>
            <a:fillRect/>
          </a:stretch>
        </p:blipFill>
        <p:spPr>
          <a:xfrm>
            <a:off x="4867467" y="2768631"/>
            <a:ext cx="4088107" cy="3324665"/>
          </a:xfrm>
          <a:prstGeom prst="rect">
            <a:avLst/>
          </a:prstGeom>
        </p:spPr>
      </p:pic>
      <p:pic>
        <p:nvPicPr>
          <p:cNvPr id="13" name="Picture 12">
            <a:extLst>
              <a:ext uri="{FF2B5EF4-FFF2-40B4-BE49-F238E27FC236}">
                <a16:creationId xmlns:a16="http://schemas.microsoft.com/office/drawing/2014/main" id="{8AFCF684-5BA5-D24B-C34C-723A0453AF41}"/>
              </a:ext>
            </a:extLst>
          </p:cNvPr>
          <p:cNvPicPr>
            <a:picLocks noChangeAspect="1"/>
          </p:cNvPicPr>
          <p:nvPr/>
        </p:nvPicPr>
        <p:blipFill>
          <a:blip r:embed="rId6"/>
          <a:stretch>
            <a:fillRect/>
          </a:stretch>
        </p:blipFill>
        <p:spPr>
          <a:xfrm>
            <a:off x="1" y="2896392"/>
            <a:ext cx="4644008" cy="3771158"/>
          </a:xfrm>
          <a:prstGeom prst="rect">
            <a:avLst/>
          </a:prstGeom>
        </p:spPr>
      </p:pic>
    </p:spTree>
    <p:extLst>
      <p:ext uri="{BB962C8B-B14F-4D97-AF65-F5344CB8AC3E}">
        <p14:creationId xmlns:p14="http://schemas.microsoft.com/office/powerpoint/2010/main" val="43596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an numeron paikkamerkki 1">
            <a:extLst>
              <a:ext uri="{FF2B5EF4-FFF2-40B4-BE49-F238E27FC236}">
                <a16:creationId xmlns:a16="http://schemas.microsoft.com/office/drawing/2014/main" id="{FFF04397-EB35-ADFB-15A4-E2D9FB4E8972}"/>
              </a:ext>
            </a:extLst>
          </p:cNvPr>
          <p:cNvSpPr txBox="1">
            <a:spLocks/>
          </p:cNvSpPr>
          <p:nvPr/>
        </p:nvSpPr>
        <p:spPr>
          <a:xfrm>
            <a:off x="8532440" y="6332378"/>
            <a:ext cx="400050" cy="360040"/>
          </a:xfrm>
          <a:prstGeom prst="rect">
            <a:avLst/>
          </a:prstGeom>
        </p:spPr>
        <p:txBody>
          <a:bodyPr vert="horz" lIns="91440" tIns="45720" rIns="91440" bIns="45720" rtlCol="0" anchor="ctr"/>
          <a:lstStyle>
            <a:defPPr>
              <a:defRPr lang="fi-FI"/>
            </a:defPPr>
            <a:lvl1pPr algn="ctr" rtl="0" eaLnBrk="1" fontAlgn="auto" hangingPunct="1">
              <a:spcBef>
                <a:spcPts val="0"/>
              </a:spcBef>
              <a:spcAft>
                <a:spcPts val="0"/>
              </a:spcAft>
              <a:defRPr sz="1200" kern="1200" dirty="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685800">
              <a:defRPr/>
            </a:pPr>
            <a:fld id="{D3C89A02-2183-4EC2-9978-996C81F899C4}" type="slidenum">
              <a:rPr lang="fi-FI" sz="1100" smtClean="0">
                <a:solidFill>
                  <a:prstClr val="black">
                    <a:tint val="75000"/>
                  </a:prstClr>
                </a:solidFill>
                <a:latin typeface="Calibri" panose="020F0502020204030204"/>
              </a:rPr>
              <a:pPr defTabSz="685800">
                <a:defRPr/>
              </a:pPr>
              <a:t>93</a:t>
            </a:fld>
            <a:endParaRPr lang="fi-FI" sz="1100">
              <a:solidFill>
                <a:prstClr val="black">
                  <a:tint val="75000"/>
                </a:prstClr>
              </a:solidFill>
              <a:latin typeface="Calibri" panose="020F0502020204030204"/>
            </a:endParaRPr>
          </a:p>
        </p:txBody>
      </p:sp>
      <p:pic>
        <p:nvPicPr>
          <p:cNvPr id="5" name="Kuva 4" descr="Kuva, joka sisältää kohteen teksti, merkki, clipart-kuva&#10;&#10;Kuvaus luotu automaattisesti">
            <a:extLst>
              <a:ext uri="{FF2B5EF4-FFF2-40B4-BE49-F238E27FC236}">
                <a16:creationId xmlns:a16="http://schemas.microsoft.com/office/drawing/2014/main" id="{8157CF78-8B63-38A4-4379-37D2884BCB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6269895"/>
            <a:ext cx="1856812" cy="480765"/>
          </a:xfrm>
          <a:prstGeom prst="rect">
            <a:avLst/>
          </a:prstGeom>
        </p:spPr>
      </p:pic>
      <p:pic>
        <p:nvPicPr>
          <p:cNvPr id="4" name="Picture 3">
            <a:extLst>
              <a:ext uri="{FF2B5EF4-FFF2-40B4-BE49-F238E27FC236}">
                <a16:creationId xmlns:a16="http://schemas.microsoft.com/office/drawing/2014/main" id="{A7E070B1-49B3-7549-126A-90E2C8C4B8E6}"/>
              </a:ext>
            </a:extLst>
          </p:cNvPr>
          <p:cNvPicPr>
            <a:picLocks noChangeAspect="1"/>
          </p:cNvPicPr>
          <p:nvPr/>
        </p:nvPicPr>
        <p:blipFill>
          <a:blip r:embed="rId4"/>
          <a:stretch>
            <a:fillRect/>
          </a:stretch>
        </p:blipFill>
        <p:spPr>
          <a:xfrm>
            <a:off x="0" y="0"/>
            <a:ext cx="9144000" cy="5974399"/>
          </a:xfrm>
          <a:prstGeom prst="rect">
            <a:avLst/>
          </a:prstGeom>
        </p:spPr>
      </p:pic>
    </p:spTree>
    <p:extLst>
      <p:ext uri="{BB962C8B-B14F-4D97-AF65-F5344CB8AC3E}">
        <p14:creationId xmlns:p14="http://schemas.microsoft.com/office/powerpoint/2010/main" val="155497591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an numeron paikkamerkki 3"/>
          <p:cNvSpPr>
            <a:spLocks noGrp="1"/>
          </p:cNvSpPr>
          <p:nvPr>
            <p:ph type="sldNum" sz="quarter" idx="11"/>
          </p:nvPr>
        </p:nvSpPr>
        <p:spPr>
          <a:xfrm>
            <a:off x="8388424" y="6356352"/>
            <a:ext cx="400050" cy="365125"/>
          </a:xfrm>
        </p:spPr>
        <p:txBody>
          <a:bodyPr/>
          <a:lstStyle/>
          <a:p>
            <a:pPr fontAlgn="base">
              <a:spcBef>
                <a:spcPct val="0"/>
              </a:spcBef>
              <a:spcAft>
                <a:spcPct val="0"/>
              </a:spcAft>
              <a:defRPr/>
            </a:pPr>
            <a:fld id="{AF4D4436-EA3B-4AA5-8079-86ADB86592F5}" type="slidenum">
              <a:rPr lang="fi-FI" sz="750">
                <a:solidFill>
                  <a:srgbClr val="58585A"/>
                </a:solidFill>
                <a:latin typeface="Arial" panose="020B0604020202020204" pitchFamily="34" charset="0"/>
              </a:rPr>
              <a:pPr fontAlgn="base">
                <a:spcBef>
                  <a:spcPct val="0"/>
                </a:spcBef>
                <a:spcAft>
                  <a:spcPct val="0"/>
                </a:spcAft>
                <a:defRPr/>
              </a:pPr>
              <a:t>94</a:t>
            </a:fld>
            <a:endParaRPr lang="fi-FI" sz="750" dirty="0">
              <a:solidFill>
                <a:srgbClr val="58585A"/>
              </a:solidFill>
              <a:latin typeface="Arial" panose="020B0604020202020204" pitchFamily="34" charset="0"/>
            </a:endParaRPr>
          </a:p>
        </p:txBody>
      </p:sp>
      <p:pic>
        <p:nvPicPr>
          <p:cNvPr id="2" name="Kuva 1" descr="Kuva, joka sisältää kohteen teksti, merkki, clipart-kuva&#10;&#10;Kuvaus luotu automaattisesti">
            <a:extLst>
              <a:ext uri="{FF2B5EF4-FFF2-40B4-BE49-F238E27FC236}">
                <a16:creationId xmlns:a16="http://schemas.microsoft.com/office/drawing/2014/main" id="{62EC55C7-97CF-5BFE-9A23-0D1927B264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269895"/>
            <a:ext cx="1856812" cy="480765"/>
          </a:xfrm>
          <a:prstGeom prst="rect">
            <a:avLst/>
          </a:prstGeom>
        </p:spPr>
      </p:pic>
      <p:pic>
        <p:nvPicPr>
          <p:cNvPr id="5" name="Picture 4">
            <a:extLst>
              <a:ext uri="{FF2B5EF4-FFF2-40B4-BE49-F238E27FC236}">
                <a16:creationId xmlns:a16="http://schemas.microsoft.com/office/drawing/2014/main" id="{1C9944B2-ED63-B32F-5D8F-077FA37B83ED}"/>
              </a:ext>
            </a:extLst>
          </p:cNvPr>
          <p:cNvPicPr>
            <a:picLocks noChangeAspect="1"/>
          </p:cNvPicPr>
          <p:nvPr/>
        </p:nvPicPr>
        <p:blipFill>
          <a:blip r:embed="rId3"/>
          <a:stretch>
            <a:fillRect/>
          </a:stretch>
        </p:blipFill>
        <p:spPr>
          <a:xfrm>
            <a:off x="-9593" y="0"/>
            <a:ext cx="9144000" cy="5974399"/>
          </a:xfrm>
          <a:prstGeom prst="rect">
            <a:avLst/>
          </a:prstGeom>
        </p:spPr>
      </p:pic>
    </p:spTree>
    <p:extLst>
      <p:ext uri="{BB962C8B-B14F-4D97-AF65-F5344CB8AC3E}">
        <p14:creationId xmlns:p14="http://schemas.microsoft.com/office/powerpoint/2010/main" val="18874104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an numeron paikkamerkki 3"/>
          <p:cNvSpPr>
            <a:spLocks noGrp="1"/>
          </p:cNvSpPr>
          <p:nvPr>
            <p:ph type="sldNum" sz="quarter" idx="11"/>
          </p:nvPr>
        </p:nvSpPr>
        <p:spPr/>
        <p:txBody>
          <a:bodyPr/>
          <a:lstStyle/>
          <a:p>
            <a:pPr fontAlgn="base">
              <a:spcBef>
                <a:spcPct val="0"/>
              </a:spcBef>
              <a:spcAft>
                <a:spcPct val="0"/>
              </a:spcAft>
              <a:defRPr/>
            </a:pPr>
            <a:fld id="{AF4D4436-EA3B-4AA5-8079-86ADB86592F5}" type="slidenum">
              <a:rPr lang="fi-FI" sz="750">
                <a:solidFill>
                  <a:srgbClr val="58585A"/>
                </a:solidFill>
                <a:latin typeface="Arial" panose="020B0604020202020204" pitchFamily="34" charset="0"/>
              </a:rPr>
              <a:pPr fontAlgn="base">
                <a:spcBef>
                  <a:spcPct val="0"/>
                </a:spcBef>
                <a:spcAft>
                  <a:spcPct val="0"/>
                </a:spcAft>
                <a:defRPr/>
              </a:pPr>
              <a:t>95</a:t>
            </a:fld>
            <a:endParaRPr lang="fi-FI" sz="750" dirty="0">
              <a:solidFill>
                <a:srgbClr val="58585A"/>
              </a:solidFill>
              <a:latin typeface="Arial" panose="020B0604020202020204" pitchFamily="34" charset="0"/>
            </a:endParaRPr>
          </a:p>
        </p:txBody>
      </p:sp>
      <p:pic>
        <p:nvPicPr>
          <p:cNvPr id="2" name="Kuva 1" descr="Kuva, joka sisältää kohteen teksti, merkki, clipart-kuva&#10;&#10;Kuvaus luotu automaattisesti">
            <a:extLst>
              <a:ext uri="{FF2B5EF4-FFF2-40B4-BE49-F238E27FC236}">
                <a16:creationId xmlns:a16="http://schemas.microsoft.com/office/drawing/2014/main" id="{6F5FC38B-E819-E8D7-02C4-333A079576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269895"/>
            <a:ext cx="1856812" cy="480765"/>
          </a:xfrm>
          <a:prstGeom prst="rect">
            <a:avLst/>
          </a:prstGeom>
        </p:spPr>
      </p:pic>
      <p:pic>
        <p:nvPicPr>
          <p:cNvPr id="5" name="Picture 4">
            <a:extLst>
              <a:ext uri="{FF2B5EF4-FFF2-40B4-BE49-F238E27FC236}">
                <a16:creationId xmlns:a16="http://schemas.microsoft.com/office/drawing/2014/main" id="{E6A5E9FF-6988-BB2A-28E7-9F6AA92057C3}"/>
              </a:ext>
            </a:extLst>
          </p:cNvPr>
          <p:cNvPicPr>
            <a:picLocks noChangeAspect="1"/>
          </p:cNvPicPr>
          <p:nvPr/>
        </p:nvPicPr>
        <p:blipFill>
          <a:blip r:embed="rId3"/>
          <a:stretch>
            <a:fillRect/>
          </a:stretch>
        </p:blipFill>
        <p:spPr>
          <a:xfrm>
            <a:off x="0" y="0"/>
            <a:ext cx="9144000" cy="5974399"/>
          </a:xfrm>
          <a:prstGeom prst="rect">
            <a:avLst/>
          </a:prstGeom>
        </p:spPr>
      </p:pic>
    </p:spTree>
    <p:extLst>
      <p:ext uri="{BB962C8B-B14F-4D97-AF65-F5344CB8AC3E}">
        <p14:creationId xmlns:p14="http://schemas.microsoft.com/office/powerpoint/2010/main" val="12899576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ian numeron paikkamerkki 3"/>
          <p:cNvSpPr>
            <a:spLocks noGrp="1"/>
          </p:cNvSpPr>
          <p:nvPr>
            <p:ph type="sldNum" sz="quarter" idx="11"/>
          </p:nvPr>
        </p:nvSpPr>
        <p:spPr/>
        <p:txBody>
          <a:bodyPr/>
          <a:lstStyle/>
          <a:p>
            <a:pPr fontAlgn="base">
              <a:spcBef>
                <a:spcPct val="0"/>
              </a:spcBef>
              <a:spcAft>
                <a:spcPct val="0"/>
              </a:spcAft>
              <a:defRPr/>
            </a:pPr>
            <a:fld id="{AF4D4436-EA3B-4AA5-8079-86ADB86592F5}" type="slidenum">
              <a:rPr lang="fi-FI" sz="750">
                <a:solidFill>
                  <a:srgbClr val="58585A"/>
                </a:solidFill>
                <a:latin typeface="Arial" panose="020B0604020202020204" pitchFamily="34" charset="0"/>
              </a:rPr>
              <a:pPr fontAlgn="base">
                <a:spcBef>
                  <a:spcPct val="0"/>
                </a:spcBef>
                <a:spcAft>
                  <a:spcPct val="0"/>
                </a:spcAft>
                <a:defRPr/>
              </a:pPr>
              <a:t>96</a:t>
            </a:fld>
            <a:endParaRPr lang="fi-FI" sz="750" dirty="0">
              <a:solidFill>
                <a:srgbClr val="58585A"/>
              </a:solidFill>
              <a:latin typeface="Arial" panose="020B0604020202020204" pitchFamily="34" charset="0"/>
            </a:endParaRPr>
          </a:p>
        </p:txBody>
      </p:sp>
      <p:pic>
        <p:nvPicPr>
          <p:cNvPr id="2" name="Kuva 1" descr="Kuva, joka sisältää kohteen teksti, merkki, clipart-kuva&#10;&#10;Kuvaus luotu automaattisesti">
            <a:extLst>
              <a:ext uri="{FF2B5EF4-FFF2-40B4-BE49-F238E27FC236}">
                <a16:creationId xmlns:a16="http://schemas.microsoft.com/office/drawing/2014/main" id="{5DC68B0A-172E-A89C-F70A-8B3BD88C90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6269895"/>
            <a:ext cx="1856812" cy="480765"/>
          </a:xfrm>
          <a:prstGeom prst="rect">
            <a:avLst/>
          </a:prstGeom>
        </p:spPr>
      </p:pic>
      <p:pic>
        <p:nvPicPr>
          <p:cNvPr id="5" name="Picture 4">
            <a:extLst>
              <a:ext uri="{FF2B5EF4-FFF2-40B4-BE49-F238E27FC236}">
                <a16:creationId xmlns:a16="http://schemas.microsoft.com/office/drawing/2014/main" id="{EA44CA85-1C8B-37AA-559C-265675B5787C}"/>
              </a:ext>
            </a:extLst>
          </p:cNvPr>
          <p:cNvPicPr>
            <a:picLocks noChangeAspect="1"/>
          </p:cNvPicPr>
          <p:nvPr/>
        </p:nvPicPr>
        <p:blipFill>
          <a:blip r:embed="rId3"/>
          <a:stretch>
            <a:fillRect/>
          </a:stretch>
        </p:blipFill>
        <p:spPr>
          <a:xfrm>
            <a:off x="0" y="0"/>
            <a:ext cx="9144000" cy="5974399"/>
          </a:xfrm>
          <a:prstGeom prst="rect">
            <a:avLst/>
          </a:prstGeom>
        </p:spPr>
      </p:pic>
    </p:spTree>
    <p:extLst>
      <p:ext uri="{BB962C8B-B14F-4D97-AF65-F5344CB8AC3E}">
        <p14:creationId xmlns:p14="http://schemas.microsoft.com/office/powerpoint/2010/main" val="37372914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935B17-5CCB-16E5-C656-7FBE1555C48D}"/>
              </a:ext>
            </a:extLst>
          </p:cNvPr>
          <p:cNvPicPr>
            <a:picLocks noChangeAspect="1"/>
          </p:cNvPicPr>
          <p:nvPr/>
        </p:nvPicPr>
        <p:blipFill>
          <a:blip r:embed="rId2"/>
          <a:stretch>
            <a:fillRect/>
          </a:stretch>
        </p:blipFill>
        <p:spPr>
          <a:xfrm>
            <a:off x="107504" y="3387966"/>
            <a:ext cx="2170364" cy="3066554"/>
          </a:xfrm>
          <a:prstGeom prst="rect">
            <a:avLst/>
          </a:prstGeom>
        </p:spPr>
      </p:pic>
      <p:sp>
        <p:nvSpPr>
          <p:cNvPr id="31" name="Otsikko 1"/>
          <p:cNvSpPr txBox="1">
            <a:spLocks/>
          </p:cNvSpPr>
          <p:nvPr/>
        </p:nvSpPr>
        <p:spPr>
          <a:xfrm>
            <a:off x="827465" y="38859"/>
            <a:ext cx="7798445" cy="46599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fi-FI" sz="2700" b="1" cap="all" dirty="0" err="1">
                <a:solidFill>
                  <a:srgbClr val="0070C0"/>
                </a:solidFill>
                <a:effectLst>
                  <a:outerShdw blurRad="38100" dist="38100" dir="2700000" algn="tl">
                    <a:srgbClr val="000000">
                      <a:alpha val="43137"/>
                    </a:srgbClr>
                  </a:outerShdw>
                </a:effectLst>
              </a:rPr>
              <a:t>satakunnaN</a:t>
            </a:r>
            <a:r>
              <a:rPr lang="fi-FI" sz="2700" b="1" cap="all" dirty="0">
                <a:solidFill>
                  <a:srgbClr val="0070C0"/>
                </a:solidFill>
                <a:effectLst>
                  <a:outerShdw blurRad="38100" dist="38100" dir="2700000" algn="tl">
                    <a:srgbClr val="000000">
                      <a:alpha val="43137"/>
                    </a:srgbClr>
                  </a:outerShdw>
                </a:effectLst>
              </a:rPr>
              <a:t> SEUTUKUNTIEN VAHVUUKSIA</a:t>
            </a:r>
          </a:p>
        </p:txBody>
      </p:sp>
      <p:sp>
        <p:nvSpPr>
          <p:cNvPr id="40" name="Tekstiruutu 36"/>
          <p:cNvSpPr txBox="1"/>
          <p:nvPr/>
        </p:nvSpPr>
        <p:spPr>
          <a:xfrm rot="16200000">
            <a:off x="7966641" y="1577494"/>
            <a:ext cx="2080654" cy="215444"/>
          </a:xfrm>
          <a:prstGeom prst="rect">
            <a:avLst/>
          </a:prstGeom>
          <a:noFill/>
        </p:spPr>
        <p:txBody>
          <a:bodyPr vert="horz" wrap="square" rtlCol="0">
            <a:spAutoFit/>
          </a:bodyPr>
          <a:lstStyle/>
          <a:p>
            <a:r>
              <a:rPr lang="fi-FI" sz="800" dirty="0"/>
              <a:t>           </a:t>
            </a:r>
          </a:p>
        </p:txBody>
      </p:sp>
      <p:sp>
        <p:nvSpPr>
          <p:cNvPr id="41" name="Tekstiruutu 8"/>
          <p:cNvSpPr txBox="1"/>
          <p:nvPr/>
        </p:nvSpPr>
        <p:spPr>
          <a:xfrm>
            <a:off x="8868498" y="0"/>
            <a:ext cx="307777" cy="992455"/>
          </a:xfrm>
          <a:prstGeom prst="rect">
            <a:avLst/>
          </a:prstGeom>
          <a:noFill/>
        </p:spPr>
        <p:txBody>
          <a:bodyPr vert="vert270" wrap="square" rtlCol="0">
            <a:spAutoFit/>
          </a:bodyPr>
          <a:lstStyle/>
          <a:p>
            <a:r>
              <a:rPr lang="fi-FI" sz="800" dirty="0"/>
              <a:t>Tilastokeskus 2019</a:t>
            </a:r>
          </a:p>
        </p:txBody>
      </p:sp>
      <p:sp>
        <p:nvSpPr>
          <p:cNvPr id="15" name="TextBox 14"/>
          <p:cNvSpPr txBox="1"/>
          <p:nvPr/>
        </p:nvSpPr>
        <p:spPr>
          <a:xfrm>
            <a:off x="3386602" y="3405625"/>
            <a:ext cx="2029723" cy="369332"/>
          </a:xfrm>
          <a:prstGeom prst="rect">
            <a:avLst/>
          </a:prstGeom>
          <a:noFill/>
        </p:spPr>
        <p:txBody>
          <a:bodyPr wrap="none" rtlCol="0">
            <a:spAutoFit/>
          </a:bodyPr>
          <a:lstStyle/>
          <a:p>
            <a:pPr eaLnBrk="1" fontAlgn="auto" hangingPunct="1">
              <a:spcBef>
                <a:spcPts val="0"/>
              </a:spcBef>
              <a:spcAft>
                <a:spcPts val="0"/>
              </a:spcAft>
            </a:pPr>
            <a:r>
              <a:rPr lang="fi-FI" b="1" dirty="0">
                <a:solidFill>
                  <a:prstClr val="black"/>
                </a:solidFill>
                <a:latin typeface="Britannic Bold" panose="020B0903060703020204" pitchFamily="34" charset="0"/>
              </a:rPr>
              <a:t>Pohjois-Satakunta</a:t>
            </a:r>
            <a:endParaRPr lang="en-US" b="1" dirty="0">
              <a:solidFill>
                <a:prstClr val="black"/>
              </a:solidFill>
              <a:latin typeface="Britannic Bold" panose="020B0903060703020204" pitchFamily="34" charset="0"/>
            </a:endParaRPr>
          </a:p>
        </p:txBody>
      </p:sp>
      <p:sp>
        <p:nvSpPr>
          <p:cNvPr id="16" name="TextBox 15"/>
          <p:cNvSpPr txBox="1"/>
          <p:nvPr/>
        </p:nvSpPr>
        <p:spPr>
          <a:xfrm>
            <a:off x="4885379" y="473271"/>
            <a:ext cx="2295948" cy="369332"/>
          </a:xfrm>
          <a:prstGeom prst="rect">
            <a:avLst/>
          </a:prstGeom>
          <a:solidFill>
            <a:schemeClr val="bg1"/>
          </a:solidFill>
        </p:spPr>
        <p:txBody>
          <a:bodyPr wrap="square" rtlCol="0">
            <a:spAutoFit/>
          </a:bodyPr>
          <a:lstStyle/>
          <a:p>
            <a:pPr eaLnBrk="1" fontAlgn="auto" hangingPunct="1">
              <a:spcBef>
                <a:spcPts val="0"/>
              </a:spcBef>
              <a:spcAft>
                <a:spcPts val="0"/>
              </a:spcAft>
            </a:pPr>
            <a:r>
              <a:rPr lang="fi-FI" b="1" dirty="0">
                <a:solidFill>
                  <a:prstClr val="black"/>
                </a:solidFill>
                <a:latin typeface="Britannic Bold" panose="020B0903060703020204" pitchFamily="34" charset="0"/>
              </a:rPr>
              <a:t>Rauman seutukunta</a:t>
            </a:r>
            <a:endParaRPr lang="en-US" b="1" dirty="0">
              <a:solidFill>
                <a:prstClr val="black"/>
              </a:solidFill>
              <a:latin typeface="Britannic Bold" panose="020B0903060703020204" pitchFamily="34" charset="0"/>
            </a:endParaRPr>
          </a:p>
        </p:txBody>
      </p:sp>
      <p:sp>
        <p:nvSpPr>
          <p:cNvPr id="18" name="Tekstiruutu 34"/>
          <p:cNvSpPr txBox="1"/>
          <p:nvPr/>
        </p:nvSpPr>
        <p:spPr>
          <a:xfrm>
            <a:off x="584877" y="151425"/>
            <a:ext cx="1955985" cy="677108"/>
          </a:xfrm>
          <a:prstGeom prst="rect">
            <a:avLst/>
          </a:prstGeom>
          <a:noFill/>
        </p:spPr>
        <p:txBody>
          <a:bodyPr wrap="none" rtlCol="0">
            <a:spAutoFit/>
          </a:bodyPr>
          <a:lstStyle/>
          <a:p>
            <a:endParaRPr lang="fi-FI" sz="2000" b="1" dirty="0">
              <a:solidFill>
                <a:schemeClr val="bg1">
                  <a:lumMod val="50000"/>
                </a:schemeClr>
              </a:solidFill>
              <a:effectLst>
                <a:outerShdw blurRad="38100" dist="38100" dir="2700000" algn="tl">
                  <a:srgbClr val="000000">
                    <a:alpha val="43137"/>
                  </a:srgbClr>
                </a:outerShdw>
              </a:effectLst>
            </a:endParaRPr>
          </a:p>
          <a:p>
            <a:r>
              <a:rPr lang="fi-FI" b="1" dirty="0">
                <a:latin typeface="Britannic Bold" panose="020B0903060703020204" pitchFamily="34" charset="0"/>
              </a:rPr>
              <a:t>Porin seutukunta</a:t>
            </a:r>
          </a:p>
        </p:txBody>
      </p:sp>
      <p:sp>
        <p:nvSpPr>
          <p:cNvPr id="7" name="Rectangle 6"/>
          <p:cNvSpPr/>
          <p:nvPr/>
        </p:nvSpPr>
        <p:spPr>
          <a:xfrm>
            <a:off x="154687" y="856287"/>
            <a:ext cx="4572000" cy="2160656"/>
          </a:xfrm>
          <a:prstGeom prst="rect">
            <a:avLst/>
          </a:prstGeom>
        </p:spPr>
        <p:txBody>
          <a:bodyPr>
            <a:spAutoFit/>
          </a:bodyPr>
          <a:lstStyle/>
          <a:p>
            <a:pPr>
              <a:lnSpc>
                <a:spcPct val="85000"/>
              </a:lnSpc>
              <a:spcBef>
                <a:spcPct val="0"/>
              </a:spcBef>
            </a:pPr>
            <a:r>
              <a:rPr lang="fi-FI" sz="1400" b="1" cap="all" spc="-50" dirty="0">
                <a:solidFill>
                  <a:srgbClr val="0070C0"/>
                </a:solidFill>
                <a:latin typeface="+mj-lt"/>
                <a:ea typeface="+mj-ea"/>
                <a:cs typeface="+mj-cs"/>
              </a:rPr>
              <a:t>•</a:t>
            </a:r>
            <a:r>
              <a:rPr lang="fi-FI" dirty="0"/>
              <a:t> </a:t>
            </a:r>
            <a:r>
              <a:rPr lang="fi-FI" sz="1400" b="1" cap="all" spc="-50" dirty="0">
                <a:solidFill>
                  <a:srgbClr val="0070C0"/>
                </a:solidFill>
                <a:latin typeface="+mj-lt"/>
                <a:ea typeface="+mj-ea"/>
                <a:cs typeface="+mj-cs"/>
              </a:rPr>
              <a:t>vahva resilienssi (teollisuuden monipuolisuus </a:t>
            </a:r>
          </a:p>
          <a:p>
            <a:pPr>
              <a:lnSpc>
                <a:spcPct val="85000"/>
              </a:lnSpc>
              <a:spcBef>
                <a:spcPct val="0"/>
              </a:spcBef>
            </a:pPr>
            <a:r>
              <a:rPr lang="fi-FI" sz="1400" b="1" cap="all" spc="-50" dirty="0">
                <a:solidFill>
                  <a:srgbClr val="0070C0"/>
                </a:solidFill>
                <a:latin typeface="+mj-lt"/>
                <a:ea typeface="+mj-ea"/>
                <a:cs typeface="+mj-cs"/>
              </a:rPr>
              <a:t>Suomen 13. paras 69 seutukunnasta)</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pPr>
            <a:r>
              <a:rPr lang="fi-FI" sz="1400" b="1" cap="all" spc="-50" dirty="0">
                <a:solidFill>
                  <a:srgbClr val="0070C0"/>
                </a:solidFill>
                <a:latin typeface="+mj-lt"/>
                <a:ea typeface="+mj-ea"/>
                <a:cs typeface="+mj-cs"/>
              </a:rPr>
              <a:t>• metallien jalostus sekä kone- ja laitevalmistus </a:t>
            </a:r>
          </a:p>
          <a:p>
            <a:pPr>
              <a:lnSpc>
                <a:spcPct val="85000"/>
              </a:lnSpc>
              <a:spcBef>
                <a:spcPct val="0"/>
              </a:spcBef>
            </a:pPr>
            <a:r>
              <a:rPr lang="fi-FI" sz="1400" b="1" cap="all" spc="-50" dirty="0">
                <a:solidFill>
                  <a:srgbClr val="0070C0"/>
                </a:solidFill>
                <a:latin typeface="+mj-lt"/>
                <a:ea typeface="+mj-ea"/>
                <a:cs typeface="+mj-cs"/>
              </a:rPr>
              <a:t>vahvoja vientialoja</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teollisten investointien kasvu ripeää</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pPr>
            <a:r>
              <a:rPr lang="fi-FI" sz="1400" b="1" cap="all" spc="-50" dirty="0">
                <a:solidFill>
                  <a:srgbClr val="0070C0"/>
                </a:solidFill>
                <a:latin typeface="+mj-lt"/>
                <a:ea typeface="+mj-ea"/>
                <a:cs typeface="+mj-cs"/>
              </a:rPr>
              <a:t>• </a:t>
            </a:r>
            <a:r>
              <a:rPr lang="fi-FI" sz="1400" b="1" cap="all" spc="-50" dirty="0">
                <a:solidFill>
                  <a:srgbClr val="0070C0"/>
                </a:solidFill>
                <a:latin typeface="Calibri"/>
              </a:rPr>
              <a:t>metallien jalostus vahvassa vedossa</a:t>
            </a:r>
            <a:endParaRPr lang="fi-FI" sz="1400" b="1" cap="all" spc="-50" dirty="0">
              <a:solidFill>
                <a:srgbClr val="0070C0"/>
              </a:solidFill>
              <a:latin typeface="+mj-lt"/>
              <a:ea typeface="+mj-ea"/>
              <a:cs typeface="+mj-cs"/>
            </a:endParaRP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AUTOMAATIO- JA ROBOTIIKKA </a:t>
            </a:r>
            <a:r>
              <a:rPr lang="fi-FI" sz="1400" b="1" cap="all" spc="-50" dirty="0" err="1">
                <a:solidFill>
                  <a:srgbClr val="0070C0"/>
                </a:solidFill>
                <a:latin typeface="+mj-lt"/>
                <a:ea typeface="+mj-ea"/>
                <a:cs typeface="+mj-cs"/>
              </a:rPr>
              <a:t>kovaSSA</a:t>
            </a:r>
            <a:r>
              <a:rPr lang="fi-FI" sz="1400" b="1" cap="all" spc="-50" dirty="0">
                <a:solidFill>
                  <a:srgbClr val="0070C0"/>
                </a:solidFill>
                <a:latin typeface="+mj-lt"/>
                <a:ea typeface="+mj-ea"/>
                <a:cs typeface="+mj-cs"/>
              </a:rPr>
              <a:t> NOSTEESSA</a:t>
            </a:r>
          </a:p>
        </p:txBody>
      </p:sp>
      <p:sp>
        <p:nvSpPr>
          <p:cNvPr id="19" name="Rectangle 18"/>
          <p:cNvSpPr/>
          <p:nvPr/>
        </p:nvSpPr>
        <p:spPr>
          <a:xfrm>
            <a:off x="2588814" y="3845326"/>
            <a:ext cx="4572000" cy="1742080"/>
          </a:xfrm>
          <a:prstGeom prst="rect">
            <a:avLst/>
          </a:prstGeom>
        </p:spPr>
        <p:txBody>
          <a:bodyPr>
            <a:spAutoFit/>
          </a:bodyPr>
          <a:lstStyle/>
          <a:p>
            <a:pPr>
              <a:lnSpc>
                <a:spcPct val="85000"/>
              </a:lnSpc>
              <a:spcBef>
                <a:spcPct val="0"/>
              </a:spcBef>
            </a:pPr>
            <a:r>
              <a:rPr lang="fi-FI" sz="1400" b="1" cap="all" spc="-50" dirty="0">
                <a:solidFill>
                  <a:srgbClr val="0070C0"/>
                </a:solidFill>
                <a:latin typeface="+mj-lt"/>
                <a:ea typeface="+mj-ea"/>
                <a:cs typeface="+mj-cs"/>
              </a:rPr>
              <a:t>• tuottavuuden kasvu nopeaa koko 2000-luvun</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Korkea BKT per </a:t>
            </a:r>
            <a:r>
              <a:rPr lang="fi-FI" sz="1400" b="1" cap="all" spc="-50" dirty="0" err="1">
                <a:solidFill>
                  <a:srgbClr val="0070C0"/>
                </a:solidFill>
                <a:latin typeface="+mj-lt"/>
                <a:ea typeface="+mj-ea"/>
                <a:cs typeface="+mj-cs"/>
              </a:rPr>
              <a:t>capita</a:t>
            </a:r>
            <a:r>
              <a:rPr lang="fi-FI" sz="1400" b="1" cap="all" spc="-50" dirty="0">
                <a:solidFill>
                  <a:srgbClr val="0070C0"/>
                </a:solidFill>
                <a:latin typeface="+mj-lt"/>
                <a:ea typeface="+mj-ea"/>
                <a:cs typeface="+mj-cs"/>
              </a:rPr>
              <a:t> suhteessa alueen kokoon,</a:t>
            </a:r>
          </a:p>
          <a:p>
            <a:pPr>
              <a:lnSpc>
                <a:spcPct val="85000"/>
              </a:lnSpc>
              <a:spcBef>
                <a:spcPct val="0"/>
              </a:spcBef>
            </a:pPr>
            <a:r>
              <a:rPr lang="fi-FI" sz="1400" b="1" cap="all" spc="-50" dirty="0">
                <a:solidFill>
                  <a:srgbClr val="0070C0"/>
                </a:solidFill>
                <a:latin typeface="+mj-lt"/>
                <a:ea typeface="+mj-ea"/>
                <a:cs typeface="+mj-cs"/>
              </a:rPr>
              <a:t>   SIJA 20 69 SEUTUKUNNAN JOUKOSSA. </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monipuolinen teollinen rakenne, SIJA 14</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valtakunnallisesti merkittäviä toimijoita (puolustusvoimat ja kuntoutuskeskus)</a:t>
            </a:r>
          </a:p>
        </p:txBody>
      </p:sp>
      <p:sp>
        <p:nvSpPr>
          <p:cNvPr id="20" name="Rectangle 19"/>
          <p:cNvSpPr/>
          <p:nvPr/>
        </p:nvSpPr>
        <p:spPr>
          <a:xfrm>
            <a:off x="4360418" y="884418"/>
            <a:ext cx="4754272" cy="3023969"/>
          </a:xfrm>
          <a:prstGeom prst="rect">
            <a:avLst/>
          </a:prstGeom>
        </p:spPr>
        <p:txBody>
          <a:bodyPr wrap="square">
            <a:spAutoFit/>
          </a:bodyPr>
          <a:lstStyle/>
          <a:p>
            <a:pPr>
              <a:lnSpc>
                <a:spcPct val="85000"/>
              </a:lnSpc>
              <a:spcBef>
                <a:spcPct val="0"/>
              </a:spcBef>
            </a:pPr>
            <a:r>
              <a:rPr lang="fi-FI" sz="1400" b="1" cap="all" spc="-50" dirty="0">
                <a:solidFill>
                  <a:srgbClr val="0070C0"/>
                </a:solidFill>
                <a:latin typeface="+mj-lt"/>
                <a:ea typeface="+mj-ea"/>
                <a:cs typeface="+mj-cs"/>
              </a:rPr>
              <a:t>• BKT per capita Suomen 3. korkein,  </a:t>
            </a:r>
          </a:p>
          <a:p>
            <a:pPr>
              <a:lnSpc>
                <a:spcPct val="85000"/>
              </a:lnSpc>
              <a:spcBef>
                <a:spcPct val="0"/>
              </a:spcBef>
            </a:pPr>
            <a:r>
              <a:rPr lang="fi-FI" sz="1400" b="1" cap="all" spc="-50" dirty="0">
                <a:solidFill>
                  <a:srgbClr val="0070C0"/>
                </a:solidFill>
                <a:latin typeface="+mj-lt"/>
                <a:ea typeface="+mj-ea"/>
                <a:cs typeface="+mj-cs"/>
              </a:rPr>
              <a:t>   kilpailukyky maan  kärkeä</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runsaasti monipuolista ja tuottavaa Vientiteollisuutta  </a:t>
            </a:r>
          </a:p>
          <a:p>
            <a:pPr>
              <a:lnSpc>
                <a:spcPct val="85000"/>
              </a:lnSpc>
              <a:spcBef>
                <a:spcPct val="0"/>
              </a:spcBef>
            </a:pPr>
            <a:r>
              <a:rPr lang="fi-FI" sz="1400" b="1" cap="all" spc="-50" dirty="0">
                <a:solidFill>
                  <a:srgbClr val="0070C0"/>
                </a:solidFill>
                <a:latin typeface="+mj-lt"/>
                <a:ea typeface="+mj-ea"/>
                <a:cs typeface="+mj-cs"/>
              </a:rPr>
              <a:t>   etenkin metsä-, konepaja- ja  meriteollisuudessa </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vahva elintarvikeketju</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hyvin merkittävä energian tuottaja</a:t>
            </a:r>
          </a:p>
          <a:p>
            <a:pPr>
              <a:lnSpc>
                <a:spcPct val="85000"/>
              </a:lnSpc>
            </a:pPr>
            <a:endParaRPr lang="fi-FI" sz="1400" b="1" cap="all" spc="-50" dirty="0">
              <a:solidFill>
                <a:srgbClr val="0070C0"/>
              </a:solidFill>
              <a:latin typeface="+mj-lt"/>
              <a:ea typeface="+mj-ea"/>
              <a:cs typeface="+mj-cs"/>
            </a:endParaRPr>
          </a:p>
          <a:p>
            <a:pPr>
              <a:lnSpc>
                <a:spcPct val="85000"/>
              </a:lnSpc>
            </a:pPr>
            <a:r>
              <a:rPr lang="fi-FI" sz="1400" b="1" cap="all" spc="-50" dirty="0">
                <a:solidFill>
                  <a:srgbClr val="0070C0"/>
                </a:solidFill>
                <a:latin typeface="+mj-lt"/>
                <a:ea typeface="+mj-ea"/>
                <a:cs typeface="+mj-cs"/>
              </a:rPr>
              <a:t>• teollisten investointien kasvu erittäin ripeää</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r>
              <a:rPr lang="fi-FI" sz="1400" b="1" cap="all" spc="-50" dirty="0">
                <a:solidFill>
                  <a:srgbClr val="0070C0"/>
                </a:solidFill>
                <a:latin typeface="+mj-lt"/>
                <a:ea typeface="+mj-ea"/>
                <a:cs typeface="+mj-cs"/>
              </a:rPr>
              <a:t>• meriteollisuus kasvussa</a:t>
            </a: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endParaRPr lang="fi-FI" sz="1400" b="1" cap="all" spc="-50" dirty="0">
              <a:solidFill>
                <a:srgbClr val="0070C0"/>
              </a:solidFill>
              <a:latin typeface="+mj-lt"/>
              <a:ea typeface="+mj-ea"/>
              <a:cs typeface="+mj-cs"/>
            </a:endParaRPr>
          </a:p>
          <a:p>
            <a:pPr>
              <a:lnSpc>
                <a:spcPct val="85000"/>
              </a:lnSpc>
              <a:spcBef>
                <a:spcPct val="0"/>
              </a:spcBef>
            </a:pPr>
            <a:endParaRPr lang="fi-FI" sz="1400" b="1" cap="all" spc="-50" dirty="0">
              <a:solidFill>
                <a:srgbClr val="0070C0"/>
              </a:solidFill>
              <a:latin typeface="+mj-lt"/>
              <a:ea typeface="+mj-ea"/>
              <a:cs typeface="+mj-cs"/>
            </a:endParaRPr>
          </a:p>
        </p:txBody>
      </p:sp>
      <p:pic>
        <p:nvPicPr>
          <p:cNvPr id="21" name="Picture 20"/>
          <p:cNvPicPr>
            <a:picLocks noChangeAspect="1"/>
          </p:cNvPicPr>
          <p:nvPr/>
        </p:nvPicPr>
        <p:blipFill>
          <a:blip r:embed="rId3"/>
          <a:stretch>
            <a:fillRect/>
          </a:stretch>
        </p:blipFill>
        <p:spPr>
          <a:xfrm>
            <a:off x="7271895" y="59412"/>
            <a:ext cx="1548113" cy="1423811"/>
          </a:xfrm>
          <a:prstGeom prst="rect">
            <a:avLst/>
          </a:prstGeom>
        </p:spPr>
      </p:pic>
      <p:sp>
        <p:nvSpPr>
          <p:cNvPr id="23" name="TextBox 22"/>
          <p:cNvSpPr txBox="1"/>
          <p:nvPr/>
        </p:nvSpPr>
        <p:spPr>
          <a:xfrm>
            <a:off x="3785418" y="6039286"/>
            <a:ext cx="2829621" cy="400110"/>
          </a:xfrm>
          <a:prstGeom prst="rect">
            <a:avLst/>
          </a:prstGeom>
          <a:noFill/>
        </p:spPr>
        <p:txBody>
          <a:bodyPr wrap="none" rtlCol="0">
            <a:spAutoFit/>
          </a:bodyPr>
          <a:lstStyle/>
          <a:p>
            <a:r>
              <a:rPr lang="fi-FI" sz="1000" dirty="0"/>
              <a:t>Seutukuntien BKT/</a:t>
            </a:r>
            <a:r>
              <a:rPr lang="fi-FI" sz="1000" dirty="0" err="1"/>
              <a:t>capita</a:t>
            </a:r>
            <a:endParaRPr lang="fi-FI" sz="1000" dirty="0"/>
          </a:p>
          <a:p>
            <a:r>
              <a:rPr lang="fi-FI" sz="1000" dirty="0"/>
              <a:t>Sijaluvut (sininen parempi, punainen heikompi)</a:t>
            </a:r>
          </a:p>
        </p:txBody>
      </p:sp>
      <p:sp>
        <p:nvSpPr>
          <p:cNvPr id="4" name="TextBox 3"/>
          <p:cNvSpPr txBox="1"/>
          <p:nvPr/>
        </p:nvSpPr>
        <p:spPr>
          <a:xfrm>
            <a:off x="2551070" y="6410474"/>
            <a:ext cx="885109" cy="369332"/>
          </a:xfrm>
          <a:prstGeom prst="rect">
            <a:avLst/>
          </a:prstGeom>
          <a:solidFill>
            <a:schemeClr val="bg1"/>
          </a:solidFill>
        </p:spPr>
        <p:txBody>
          <a:bodyPr wrap="square" rtlCol="0">
            <a:spAutoFit/>
          </a:bodyPr>
          <a:lstStyle/>
          <a:p>
            <a:endParaRPr lang="fi-FI" dirty="0"/>
          </a:p>
        </p:txBody>
      </p:sp>
      <p:sp>
        <p:nvSpPr>
          <p:cNvPr id="2" name="TextBox 1"/>
          <p:cNvSpPr txBox="1"/>
          <p:nvPr/>
        </p:nvSpPr>
        <p:spPr>
          <a:xfrm>
            <a:off x="274712" y="2911064"/>
            <a:ext cx="2773516" cy="400110"/>
          </a:xfrm>
          <a:prstGeom prst="rect">
            <a:avLst/>
          </a:prstGeom>
          <a:noFill/>
        </p:spPr>
        <p:txBody>
          <a:bodyPr wrap="none" rtlCol="0">
            <a:spAutoFit/>
          </a:bodyPr>
          <a:lstStyle/>
          <a:p>
            <a:r>
              <a:rPr lang="fi-FI" sz="1000" dirty="0"/>
              <a:t>Seutukuntien resilienssi,</a:t>
            </a:r>
          </a:p>
          <a:p>
            <a:r>
              <a:rPr lang="fi-FI" sz="1000" dirty="0"/>
              <a:t>Sijaluvut (vihreä parempi, punainen heikompi)</a:t>
            </a:r>
          </a:p>
        </p:txBody>
      </p:sp>
      <p:pic>
        <p:nvPicPr>
          <p:cNvPr id="6" name="Kuva 5" descr="Kuva, joka sisältää kohteen teksti, merkki, clipart-kuva&#10;&#10;Kuvaus luotu automaattisesti">
            <a:extLst>
              <a:ext uri="{FF2B5EF4-FFF2-40B4-BE49-F238E27FC236}">
                <a16:creationId xmlns:a16="http://schemas.microsoft.com/office/drawing/2014/main" id="{F927843E-2951-9329-562D-04998F7F4E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6269895"/>
            <a:ext cx="1856812" cy="480765"/>
          </a:xfrm>
          <a:prstGeom prst="rect">
            <a:avLst/>
          </a:prstGeom>
        </p:spPr>
      </p:pic>
      <p:pic>
        <p:nvPicPr>
          <p:cNvPr id="9" name="Picture 8">
            <a:extLst>
              <a:ext uri="{FF2B5EF4-FFF2-40B4-BE49-F238E27FC236}">
                <a16:creationId xmlns:a16="http://schemas.microsoft.com/office/drawing/2014/main" id="{DFF5A043-8119-EC90-A8A7-C0AFF107611D}"/>
              </a:ext>
            </a:extLst>
          </p:cNvPr>
          <p:cNvPicPr>
            <a:picLocks noChangeAspect="1"/>
          </p:cNvPicPr>
          <p:nvPr/>
        </p:nvPicPr>
        <p:blipFill>
          <a:blip r:embed="rId5"/>
          <a:stretch>
            <a:fillRect/>
          </a:stretch>
        </p:blipFill>
        <p:spPr>
          <a:xfrm>
            <a:off x="6615039" y="3343691"/>
            <a:ext cx="2485043" cy="3514309"/>
          </a:xfrm>
          <a:prstGeom prst="rect">
            <a:avLst/>
          </a:prstGeom>
        </p:spPr>
      </p:pic>
    </p:spTree>
    <p:extLst>
      <p:ext uri="{BB962C8B-B14F-4D97-AF65-F5344CB8AC3E}">
        <p14:creationId xmlns:p14="http://schemas.microsoft.com/office/powerpoint/2010/main" val="7203299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37F604-D968-4EFA-8BB4-78E1FB138BC1}"/>
              </a:ext>
            </a:extLst>
          </p:cNvPr>
          <p:cNvSpPr>
            <a:spLocks noGrp="1"/>
          </p:cNvSpPr>
          <p:nvPr>
            <p:ph type="ctrTitle"/>
          </p:nvPr>
        </p:nvSpPr>
        <p:spPr>
          <a:xfrm>
            <a:off x="384056" y="3133419"/>
            <a:ext cx="6858000" cy="1790700"/>
          </a:xfrm>
        </p:spPr>
        <p:txBody>
          <a:bodyPr>
            <a:normAutofit fontScale="90000"/>
          </a:bodyPr>
          <a:lstStyle/>
          <a:p>
            <a:pPr lvl="0" algn="l" eaLnBrk="0" fontAlgn="base" hangingPunct="0">
              <a:lnSpc>
                <a:spcPct val="100000"/>
              </a:lnSpc>
              <a:spcBef>
                <a:spcPct val="20000"/>
              </a:spcBef>
              <a:spcAft>
                <a:spcPct val="0"/>
              </a:spcAft>
            </a:pPr>
            <a:r>
              <a:rPr lang="en-GB" altLang="fi-FI" sz="3000" b="1" kern="0" dirty="0">
                <a:solidFill>
                  <a:srgbClr val="003399"/>
                </a:solidFill>
                <a:latin typeface="Arial"/>
              </a:rPr>
              <a:t>SATAKUNNAN TALOUS </a:t>
            </a:r>
            <a:br>
              <a:rPr lang="en-GB" altLang="fi-FI" sz="3000" b="1" kern="0" dirty="0">
                <a:solidFill>
                  <a:srgbClr val="003399"/>
                </a:solidFill>
                <a:latin typeface="Arial"/>
              </a:rPr>
            </a:br>
            <a:r>
              <a:rPr lang="en-GB" altLang="fi-FI" sz="3000" b="1" kern="0" dirty="0" err="1">
                <a:solidFill>
                  <a:srgbClr val="003399"/>
                </a:solidFill>
                <a:latin typeface="Arial"/>
              </a:rPr>
              <a:t>Nykytila</a:t>
            </a:r>
            <a:r>
              <a:rPr lang="en-GB" altLang="fi-FI" sz="3000" b="1" kern="0" dirty="0">
                <a:solidFill>
                  <a:srgbClr val="003399"/>
                </a:solidFill>
                <a:latin typeface="Arial"/>
              </a:rPr>
              <a:t> ja </a:t>
            </a:r>
            <a:r>
              <a:rPr lang="en-GB" altLang="fi-FI" sz="3000" b="1" kern="0" dirty="0" err="1">
                <a:solidFill>
                  <a:srgbClr val="003399"/>
                </a:solidFill>
                <a:latin typeface="Arial"/>
              </a:rPr>
              <a:t>lähiajan</a:t>
            </a:r>
            <a:r>
              <a:rPr lang="en-GB" altLang="fi-FI" sz="3000" b="1" kern="0" dirty="0">
                <a:solidFill>
                  <a:srgbClr val="003399"/>
                </a:solidFill>
                <a:latin typeface="Arial"/>
              </a:rPr>
              <a:t> </a:t>
            </a:r>
            <a:r>
              <a:rPr lang="en-GB" altLang="fi-FI" sz="3000" b="1" kern="0" dirty="0" err="1">
                <a:solidFill>
                  <a:srgbClr val="003399"/>
                </a:solidFill>
                <a:latin typeface="Arial"/>
              </a:rPr>
              <a:t>näkymät</a:t>
            </a:r>
            <a:r>
              <a:rPr lang="en-GB" altLang="fi-FI" sz="3000" b="1" kern="0" dirty="0">
                <a:solidFill>
                  <a:srgbClr val="003399"/>
                </a:solidFill>
                <a:latin typeface="Arial"/>
              </a:rPr>
              <a:t> 46</a:t>
            </a:r>
            <a:br>
              <a:rPr lang="en-GB" altLang="fi-FI" sz="2100" b="1" kern="0" dirty="0">
                <a:solidFill>
                  <a:srgbClr val="003399"/>
                </a:solidFill>
                <a:latin typeface="Arial"/>
              </a:rPr>
            </a:br>
            <a:br>
              <a:rPr lang="fi-FI" sz="5400" dirty="0"/>
            </a:br>
            <a:r>
              <a:rPr lang="en-GB" sz="2700" kern="0" dirty="0" err="1">
                <a:solidFill>
                  <a:srgbClr val="003399"/>
                </a:solidFill>
                <a:latin typeface="Arial"/>
                <a:ea typeface="+mn-ea"/>
                <a:cs typeface="+mn-cs"/>
              </a:rPr>
              <a:t>Touko</a:t>
            </a:r>
            <a:r>
              <a:rPr lang="en-GB" altLang="fi-FI" sz="2700" kern="0" dirty="0" err="1">
                <a:solidFill>
                  <a:srgbClr val="003399"/>
                </a:solidFill>
                <a:latin typeface="Arial"/>
                <a:ea typeface="+mn-ea"/>
                <a:cs typeface="+mn-cs"/>
              </a:rPr>
              <a:t>kuu</a:t>
            </a:r>
            <a:r>
              <a:rPr lang="en-GB" altLang="fi-FI" sz="2700" kern="0" dirty="0">
                <a:solidFill>
                  <a:srgbClr val="003399"/>
                </a:solidFill>
                <a:latin typeface="Arial"/>
                <a:ea typeface="+mn-ea"/>
                <a:cs typeface="+mn-cs"/>
              </a:rPr>
              <a:t> 2026</a:t>
            </a:r>
            <a:br>
              <a:rPr lang="en-GB" altLang="fi-FI" sz="1650" kern="0" dirty="0">
                <a:solidFill>
                  <a:srgbClr val="003399"/>
                </a:solidFill>
                <a:latin typeface="Arial"/>
                <a:ea typeface="+mn-ea"/>
                <a:cs typeface="+mn-cs"/>
              </a:rPr>
            </a:br>
            <a:br>
              <a:rPr lang="en-GB" altLang="fi-FI" sz="1650" kern="0" dirty="0">
                <a:solidFill>
                  <a:srgbClr val="FF9933"/>
                </a:solidFill>
                <a:latin typeface="Arial"/>
                <a:ea typeface="+mn-ea"/>
                <a:cs typeface="+mn-cs"/>
              </a:rPr>
            </a:br>
            <a:r>
              <a:rPr lang="fi-FI" altLang="fi-FI" sz="1650" kern="0" dirty="0">
                <a:solidFill>
                  <a:srgbClr val="FF9933"/>
                </a:solidFill>
                <a:latin typeface="Arial"/>
                <a:ea typeface="+mn-ea"/>
                <a:cs typeface="+mn-cs"/>
              </a:rPr>
              <a:t>Aluekehitysasiantuntija Saku Vähäsantanen</a:t>
            </a:r>
            <a:br>
              <a:rPr lang="fi-FI" altLang="fi-FI" sz="1650" kern="0" dirty="0">
                <a:solidFill>
                  <a:srgbClr val="FF9933"/>
                </a:solidFill>
                <a:latin typeface="Arial"/>
                <a:ea typeface="+mn-ea"/>
                <a:cs typeface="+mn-cs"/>
              </a:rPr>
            </a:br>
            <a:r>
              <a:rPr lang="fi-FI" altLang="fi-FI" sz="1650" kern="0" dirty="0">
                <a:solidFill>
                  <a:srgbClr val="FF9933"/>
                </a:solidFill>
                <a:latin typeface="Arial"/>
                <a:ea typeface="+mn-ea"/>
                <a:cs typeface="+mn-cs"/>
              </a:rPr>
              <a:t>Satakuntaliitto</a:t>
            </a:r>
            <a:br>
              <a:rPr lang="fi-FI" altLang="fi-FI" sz="1650" kern="0" dirty="0">
                <a:solidFill>
                  <a:srgbClr val="FF9933"/>
                </a:solidFill>
                <a:latin typeface="Arial"/>
                <a:ea typeface="+mn-ea"/>
                <a:cs typeface="+mn-cs"/>
              </a:rPr>
            </a:br>
            <a:r>
              <a:rPr lang="fi-FI" altLang="fi-FI" sz="1650" kern="0" dirty="0">
                <a:solidFill>
                  <a:srgbClr val="FF9933"/>
                </a:solidFill>
                <a:latin typeface="Arial"/>
                <a:ea typeface="+mn-ea"/>
                <a:cs typeface="+mn-cs"/>
              </a:rPr>
              <a:t>Etunimi.sukunimi@satakunta.fi</a:t>
            </a:r>
            <a:br>
              <a:rPr lang="fi-FI" altLang="fi-FI" sz="1650" kern="0" dirty="0">
                <a:solidFill>
                  <a:srgbClr val="FF9933"/>
                </a:solidFill>
                <a:latin typeface="Arial"/>
                <a:ea typeface="+mn-ea"/>
                <a:cs typeface="+mn-cs"/>
              </a:rPr>
            </a:br>
            <a:r>
              <a:rPr lang="fi-FI" altLang="fi-FI" sz="1650" kern="0" dirty="0">
                <a:solidFill>
                  <a:srgbClr val="FF9933"/>
                </a:solidFill>
                <a:latin typeface="Arial"/>
                <a:ea typeface="+mn-ea"/>
                <a:cs typeface="+mn-cs"/>
              </a:rPr>
              <a:t>Puh. 044 711 4350</a:t>
            </a:r>
            <a:br>
              <a:rPr lang="fi-FI" altLang="fi-FI" sz="1650" kern="0" dirty="0">
                <a:solidFill>
                  <a:srgbClr val="FF9933"/>
                </a:solidFill>
                <a:latin typeface="Arial"/>
                <a:ea typeface="+mn-ea"/>
                <a:cs typeface="+mn-cs"/>
              </a:rPr>
            </a:br>
            <a:endParaRPr lang="fi-FI" sz="5400" dirty="0"/>
          </a:p>
        </p:txBody>
      </p:sp>
      <p:pic>
        <p:nvPicPr>
          <p:cNvPr id="6" name="Kuva 5">
            <a:extLst>
              <a:ext uri="{FF2B5EF4-FFF2-40B4-BE49-F238E27FC236}">
                <a16:creationId xmlns:a16="http://schemas.microsoft.com/office/drawing/2014/main" id="{6CB86CD0-746B-4147-ABBE-6C57FA4E22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685" y="811530"/>
            <a:ext cx="4118315" cy="5189220"/>
          </a:xfrm>
          <a:prstGeom prst="rect">
            <a:avLst/>
          </a:prstGeom>
        </p:spPr>
      </p:pic>
      <p:pic>
        <p:nvPicPr>
          <p:cNvPr id="5" name="Kuva 8" descr="Kuva, joka sisältää kohteen teksti, merkki, clipart-kuva&#10;&#10;Kuvaus luotu automaattisesti">
            <a:extLst>
              <a:ext uri="{FF2B5EF4-FFF2-40B4-BE49-F238E27FC236}">
                <a16:creationId xmlns:a16="http://schemas.microsoft.com/office/drawing/2014/main" id="{695DE9F1-7DE6-56F5-93FC-A7B2FAF5B0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90" y="5499546"/>
            <a:ext cx="1392609" cy="360574"/>
          </a:xfrm>
          <a:prstGeom prst="rect">
            <a:avLst/>
          </a:prstGeom>
        </p:spPr>
      </p:pic>
    </p:spTree>
    <p:extLst>
      <p:ext uri="{BB962C8B-B14F-4D97-AF65-F5344CB8AC3E}">
        <p14:creationId xmlns:p14="http://schemas.microsoft.com/office/powerpoint/2010/main" val="41446077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37F604-D968-4EFA-8BB4-78E1FB138BC1}"/>
              </a:ext>
            </a:extLst>
          </p:cNvPr>
          <p:cNvSpPr>
            <a:spLocks noGrp="1"/>
          </p:cNvSpPr>
          <p:nvPr>
            <p:ph type="ctrTitle"/>
          </p:nvPr>
        </p:nvSpPr>
        <p:spPr>
          <a:xfrm>
            <a:off x="0" y="1052736"/>
            <a:ext cx="5241590" cy="1790700"/>
          </a:xfrm>
        </p:spPr>
        <p:txBody>
          <a:bodyPr>
            <a:normAutofit fontScale="90000"/>
          </a:bodyPr>
          <a:lstStyle/>
          <a:p>
            <a:pPr lvl="0" algn="l" eaLnBrk="0" fontAlgn="base" hangingPunct="0">
              <a:lnSpc>
                <a:spcPct val="100000"/>
              </a:lnSpc>
              <a:spcBef>
                <a:spcPct val="20000"/>
              </a:spcBef>
              <a:spcAft>
                <a:spcPct val="0"/>
              </a:spcAft>
            </a:pPr>
            <a:br>
              <a:rPr lang="en-GB" altLang="fi-FI" sz="3000" b="1" kern="0" dirty="0">
                <a:solidFill>
                  <a:srgbClr val="003399"/>
                </a:solidFill>
                <a:latin typeface="Arial"/>
              </a:rPr>
            </a:br>
            <a:br>
              <a:rPr lang="en-GB" altLang="fi-FI" sz="3000" b="1" kern="0" dirty="0">
                <a:solidFill>
                  <a:srgbClr val="003399"/>
                </a:solidFill>
                <a:latin typeface="Arial"/>
              </a:rPr>
            </a:br>
            <a:br>
              <a:rPr lang="en-GB" altLang="fi-FI" sz="3000" b="1" kern="0" dirty="0">
                <a:solidFill>
                  <a:srgbClr val="003399"/>
                </a:solidFill>
                <a:latin typeface="Arial"/>
              </a:rPr>
            </a:br>
            <a:r>
              <a:rPr lang="en-GB" altLang="fi-FI" sz="3000" b="1" kern="0" dirty="0">
                <a:solidFill>
                  <a:srgbClr val="003399"/>
                </a:solidFill>
                <a:latin typeface="Arial"/>
              </a:rPr>
              <a:t>SATAKUNNAN TALOUS </a:t>
            </a:r>
            <a:br>
              <a:rPr lang="en-GB" altLang="fi-FI" sz="3000" b="1" kern="0" dirty="0">
                <a:solidFill>
                  <a:srgbClr val="003399"/>
                </a:solidFill>
                <a:latin typeface="Arial"/>
              </a:rPr>
            </a:br>
            <a:r>
              <a:rPr lang="en-GB" altLang="fi-FI" sz="3000" b="1" kern="0" dirty="0" err="1">
                <a:solidFill>
                  <a:srgbClr val="003399"/>
                </a:solidFill>
                <a:latin typeface="Arial"/>
              </a:rPr>
              <a:t>Nykytila</a:t>
            </a:r>
            <a:r>
              <a:rPr lang="en-GB" altLang="fi-FI" sz="3000" b="1" kern="0" dirty="0">
                <a:solidFill>
                  <a:srgbClr val="003399"/>
                </a:solidFill>
                <a:latin typeface="Arial"/>
              </a:rPr>
              <a:t> ja </a:t>
            </a:r>
            <a:r>
              <a:rPr lang="en-GB" altLang="fi-FI" sz="3000" b="1" kern="0" dirty="0" err="1">
                <a:solidFill>
                  <a:srgbClr val="003399"/>
                </a:solidFill>
                <a:latin typeface="Arial"/>
              </a:rPr>
              <a:t>lähiajan</a:t>
            </a:r>
            <a:r>
              <a:rPr lang="en-GB" altLang="fi-FI" sz="3000" b="1" kern="0" dirty="0">
                <a:solidFill>
                  <a:srgbClr val="003399"/>
                </a:solidFill>
                <a:latin typeface="Arial"/>
              </a:rPr>
              <a:t> </a:t>
            </a:r>
            <a:r>
              <a:rPr lang="en-GB" altLang="fi-FI" sz="3000" b="1" kern="0" dirty="0" err="1">
                <a:solidFill>
                  <a:srgbClr val="003399"/>
                </a:solidFill>
                <a:latin typeface="Arial"/>
              </a:rPr>
              <a:t>näkymät</a:t>
            </a:r>
            <a:r>
              <a:rPr lang="en-GB" altLang="fi-FI" sz="3000" b="1" kern="0" dirty="0">
                <a:solidFill>
                  <a:srgbClr val="003399"/>
                </a:solidFill>
                <a:latin typeface="Arial"/>
              </a:rPr>
              <a:t> 46</a:t>
            </a:r>
            <a:br>
              <a:rPr lang="en-GB" altLang="fi-FI" sz="2100" b="1" kern="0" dirty="0">
                <a:solidFill>
                  <a:srgbClr val="003399"/>
                </a:solidFill>
                <a:latin typeface="Arial"/>
              </a:rPr>
            </a:br>
            <a:r>
              <a:rPr lang="en-GB" altLang="fi-FI" sz="2700" b="1" kern="0" dirty="0" err="1">
                <a:solidFill>
                  <a:srgbClr val="003399"/>
                </a:solidFill>
                <a:latin typeface="Arial"/>
                <a:ea typeface="+mn-ea"/>
                <a:cs typeface="+mn-cs"/>
              </a:rPr>
              <a:t>Toukokuu</a:t>
            </a:r>
            <a:r>
              <a:rPr lang="en-GB" altLang="fi-FI" sz="2700" b="1" kern="0" dirty="0">
                <a:solidFill>
                  <a:srgbClr val="003399"/>
                </a:solidFill>
                <a:latin typeface="Arial"/>
                <a:ea typeface="+mn-ea"/>
                <a:cs typeface="+mn-cs"/>
              </a:rPr>
              <a:t> 2026</a:t>
            </a:r>
            <a:br>
              <a:rPr lang="en-GB" altLang="fi-FI" sz="1650" kern="0" dirty="0">
                <a:solidFill>
                  <a:srgbClr val="003399"/>
                </a:solidFill>
                <a:latin typeface="Arial"/>
                <a:ea typeface="+mn-ea"/>
                <a:cs typeface="+mn-cs"/>
              </a:rPr>
            </a:br>
            <a:br>
              <a:rPr lang="en-GB" altLang="fi-FI" sz="1650" kern="0" dirty="0">
                <a:solidFill>
                  <a:srgbClr val="FF9933"/>
                </a:solidFill>
                <a:latin typeface="Arial"/>
                <a:ea typeface="+mn-ea"/>
                <a:cs typeface="+mn-cs"/>
              </a:rPr>
            </a:br>
            <a:r>
              <a:rPr lang="fi-FI" altLang="fi-FI" sz="1650" kern="0" dirty="0">
                <a:solidFill>
                  <a:srgbClr val="FF9933"/>
                </a:solidFill>
                <a:latin typeface="Arial"/>
                <a:ea typeface="+mn-ea"/>
                <a:cs typeface="+mn-cs"/>
              </a:rPr>
              <a:t>Katsauksen ovat rahoittaneet Satakuntaliitto, Pyhäjärvi-instituutti, Satafood Kehittämisyhdistys ry, Porin kaupunki, Prizztech Oy, Satakunnan koulutuskuntayhtymä, Huittisten kaupunki, Länsirannikon Koulutus Oy </a:t>
            </a:r>
            <a:r>
              <a:rPr lang="fi-FI" altLang="fi-FI" sz="1650" kern="0" dirty="0" err="1">
                <a:solidFill>
                  <a:srgbClr val="FF9933"/>
                </a:solidFill>
                <a:latin typeface="Arial"/>
                <a:ea typeface="+mn-ea"/>
                <a:cs typeface="+mn-cs"/>
              </a:rPr>
              <a:t>WinNova</a:t>
            </a:r>
            <a:r>
              <a:rPr lang="fi-FI" altLang="fi-FI" sz="1650" kern="0" dirty="0">
                <a:solidFill>
                  <a:srgbClr val="FF9933"/>
                </a:solidFill>
                <a:latin typeface="Arial"/>
                <a:ea typeface="+mn-ea"/>
                <a:cs typeface="+mn-cs"/>
              </a:rPr>
              <a:t>, Satakunnan Yrittäjät ry, Lounais-Suomen elinvoimakeskus, Rauman kaupunki, Kankaanpään kaupunki, Porin yliopistokeskus, Satakunnan ammattikorkeakoulu, Turun kauppakorkeakoulun Porin yksikkö, Satakunnan kauppakamari, Rauman kauppakamari sekä Eurajoen kunta.</a:t>
            </a:r>
            <a:endParaRPr lang="fi-FI" sz="5400" dirty="0"/>
          </a:p>
        </p:txBody>
      </p:sp>
      <p:pic>
        <p:nvPicPr>
          <p:cNvPr id="6" name="Kuva 5">
            <a:extLst>
              <a:ext uri="{FF2B5EF4-FFF2-40B4-BE49-F238E27FC236}">
                <a16:creationId xmlns:a16="http://schemas.microsoft.com/office/drawing/2014/main" id="{6CB86CD0-746B-4147-ABBE-6C57FA4E22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5685" y="811530"/>
            <a:ext cx="4118315" cy="5189220"/>
          </a:xfrm>
          <a:prstGeom prst="rect">
            <a:avLst/>
          </a:prstGeom>
        </p:spPr>
      </p:pic>
      <p:pic>
        <p:nvPicPr>
          <p:cNvPr id="3" name="Kuva 8" descr="Kuva, joka sisältää kohteen teksti, merkki, clipart-kuva&#10;&#10;Kuvaus luotu automaattisesti">
            <a:extLst>
              <a:ext uri="{FF2B5EF4-FFF2-40B4-BE49-F238E27FC236}">
                <a16:creationId xmlns:a16="http://schemas.microsoft.com/office/drawing/2014/main" id="{2E863A74-2F0B-F9D9-757C-9C7879CB0D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6309320"/>
            <a:ext cx="1392609" cy="360574"/>
          </a:xfrm>
          <a:prstGeom prst="rect">
            <a:avLst/>
          </a:prstGeom>
        </p:spPr>
      </p:pic>
    </p:spTree>
    <p:extLst>
      <p:ext uri="{BB962C8B-B14F-4D97-AF65-F5344CB8AC3E}">
        <p14:creationId xmlns:p14="http://schemas.microsoft.com/office/powerpoint/2010/main" val="4175536724"/>
      </p:ext>
    </p:extLst>
  </p:cSld>
  <p:clrMapOvr>
    <a:masterClrMapping/>
  </p:clrMapOvr>
</p:sld>
</file>

<file path=ppt/theme/theme1.xml><?xml version="1.0" encoding="utf-8"?>
<a:theme xmlns:a="http://schemas.openxmlformats.org/drawingml/2006/main" name="pp-malli_tk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EM_DB02_normal_FI_V____RGB">
  <a:themeElements>
    <a:clrScheme name="TEM2016">
      <a:dk1>
        <a:srgbClr val="000000"/>
      </a:dk1>
      <a:lt1>
        <a:srgbClr val="FFFFFF"/>
      </a:lt1>
      <a:dk2>
        <a:srgbClr val="001E60"/>
      </a:dk2>
      <a:lt2>
        <a:srgbClr val="D5B37A"/>
      </a:lt2>
      <a:accent1>
        <a:srgbClr val="001E60"/>
      </a:accent1>
      <a:accent2>
        <a:srgbClr val="EE2737"/>
      </a:accent2>
      <a:accent3>
        <a:srgbClr val="FF8200"/>
      </a:accent3>
      <a:accent4>
        <a:srgbClr val="F2A900"/>
      </a:accent4>
      <a:accent5>
        <a:srgbClr val="97D700"/>
      </a:accent5>
      <a:accent6>
        <a:srgbClr val="00BFB3"/>
      </a:accent6>
      <a:hlink>
        <a:srgbClr val="009CDE"/>
      </a:hlink>
      <a:folHlink>
        <a:srgbClr val="485CC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4200" b="1" dirty="0" err="1" smtClean="0">
            <a:solidFill>
              <a:schemeClr val="bg1"/>
            </a:solidFill>
          </a:defRPr>
        </a:defPPr>
      </a:lstStyle>
    </a:txDef>
  </a:objectDefaults>
  <a:extraClrSchemeLst/>
  <a:extLst>
    <a:ext uri="{05A4C25C-085E-4340-85A3-A5531E510DB2}">
      <thm15:themeFamily xmlns:thm15="http://schemas.microsoft.com/office/thememl/2012/main" name="TEM organisaatio 1.1.2018.pptx" id="{F2919B70-6A43-4BAD-8DCE-97645C589CB3}" vid="{FC6DD170-C935-4574-85FF-0B58743AFFD5}"/>
    </a:ext>
  </a:extLst>
</a:theme>
</file>

<file path=ppt/theme/theme11.xml><?xml version="1.0" encoding="utf-8"?>
<a:theme xmlns:a="http://schemas.openxmlformats.org/drawingml/2006/main" name="1_Office Theme">
  <a:themeElements>
    <a:clrScheme name="TEM 1 cyan 2 sininen">
      <a:dk1>
        <a:srgbClr val="000000"/>
      </a:dk1>
      <a:lt1>
        <a:srgbClr val="FFFFFF"/>
      </a:lt1>
      <a:dk2>
        <a:srgbClr val="195C98"/>
      </a:dk2>
      <a:lt2>
        <a:srgbClr val="E7E6E6"/>
      </a:lt2>
      <a:accent1>
        <a:srgbClr val="31E1E9"/>
      </a:accent1>
      <a:accent2>
        <a:srgbClr val="195C98"/>
      </a:accent2>
      <a:accent3>
        <a:srgbClr val="767171"/>
      </a:accent3>
      <a:accent4>
        <a:srgbClr val="BFBFBF"/>
      </a:accent4>
      <a:accent5>
        <a:srgbClr val="98F0F4"/>
      </a:accent5>
      <a:accent6>
        <a:srgbClr val="8CADCC"/>
      </a:accent6>
      <a:hlink>
        <a:srgbClr val="0563C1"/>
      </a:hlink>
      <a:folHlink>
        <a:srgbClr val="954F72"/>
      </a:folHlink>
    </a:clrScheme>
    <a:fontScheme name="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prodigy_Template.potx" id="{DE15E4E0-DEC1-4E9A-A319-4600A8632F65}" vid="{80ABFAEB-8B26-4452-95C0-6809AB99974B}"/>
    </a:ext>
  </a:extLst>
</a:theme>
</file>

<file path=ppt/theme/theme12.xml><?xml version="1.0" encoding="utf-8"?>
<a:theme xmlns:a="http://schemas.openxmlformats.org/drawingml/2006/main" name="3_pp-malli_tk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_Office-teema">
  <a:themeElements>
    <a:clrScheme name="Satakunnan värit">
      <a:dk1>
        <a:sysClr val="windowText" lastClr="000000"/>
      </a:dk1>
      <a:lt1>
        <a:sysClr val="window" lastClr="FFFFFF"/>
      </a:lt1>
      <a:dk2>
        <a:srgbClr val="023E6B"/>
      </a:dk2>
      <a:lt2>
        <a:srgbClr val="3BADE0"/>
      </a:lt2>
      <a:accent1>
        <a:srgbClr val="023E6B"/>
      </a:accent1>
      <a:accent2>
        <a:srgbClr val="1297FA"/>
      </a:accent2>
      <a:accent3>
        <a:srgbClr val="297FD5"/>
      </a:accent3>
      <a:accent4>
        <a:srgbClr val="7F8FA9"/>
      </a:accent4>
      <a:accent5>
        <a:srgbClr val="3EBBF0"/>
      </a:accent5>
      <a:accent6>
        <a:srgbClr val="9D90A0"/>
      </a:accent6>
      <a:hlink>
        <a:srgbClr val="3477B2"/>
      </a:hlink>
      <a:folHlink>
        <a:srgbClr val="3EBBF0"/>
      </a:folHlink>
    </a:clrScheme>
    <a:fontScheme name="Custom 2">
      <a:majorFont>
        <a:latin typeface="Avenir Next LT Pro"/>
        <a:ea typeface=""/>
        <a:cs typeface=""/>
      </a:majorFont>
      <a:minorFont>
        <a:latin typeface="Speak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bg2">
                <a:alpha val="85000"/>
              </a:schemeClr>
            </a:gs>
            <a:gs pos="100000">
              <a:schemeClr val="accent1">
                <a:alpha val="85000"/>
              </a:schemeClr>
            </a:gs>
          </a:gsLst>
          <a:lin ang="0" scaled="1"/>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50285045_TF22920738_Win32" id="{572E6F50-7733-4A5D-886F-E1281D78441B}" vid="{4CBCC365-229F-425D-B8C7-3B56296C6B22}"/>
    </a:ext>
  </a:extLst>
</a:theme>
</file>

<file path=ppt/theme/theme14.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p-malli_tk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Retro">
  <a:themeElements>
    <a:clrScheme name="Retr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4.xml><?xml version="1.0" encoding="utf-8"?>
<a:theme xmlns:a="http://schemas.openxmlformats.org/drawingml/2006/main" name="4_pp-malli_tk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ELY_perustyyli">
  <a:themeElements>
    <a:clrScheme name="ELY värit">
      <a:dk1>
        <a:srgbClr val="58585A"/>
      </a:dk1>
      <a:lt1>
        <a:sysClr val="window" lastClr="FFFFFF"/>
      </a:lt1>
      <a:dk2>
        <a:srgbClr val="003883"/>
      </a:dk2>
      <a:lt2>
        <a:srgbClr val="FDD078"/>
      </a:lt2>
      <a:accent1>
        <a:srgbClr val="D9640C"/>
      </a:accent1>
      <a:accent2>
        <a:srgbClr val="779346"/>
      </a:accent2>
      <a:accent3>
        <a:srgbClr val="003883"/>
      </a:accent3>
      <a:accent4>
        <a:srgbClr val="4460A5"/>
      </a:accent4>
      <a:accent5>
        <a:srgbClr val="58585A"/>
      </a:accent5>
      <a:accent6>
        <a:srgbClr val="FDD078"/>
      </a:accent6>
      <a:hlink>
        <a:srgbClr val="003883"/>
      </a:hlink>
      <a:folHlink>
        <a:srgbClr val="00559F"/>
      </a:folHlink>
    </a:clrScheme>
    <a:fontScheme name="ELY_font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teema 1">
        <a:dk1>
          <a:srgbClr val="59595B"/>
        </a:dk1>
        <a:lt1>
          <a:srgbClr val="FFFFFF"/>
        </a:lt1>
        <a:dk2>
          <a:srgbClr val="0081CC"/>
        </a:dk2>
        <a:lt2>
          <a:srgbClr val="A7A8AB"/>
        </a:lt2>
        <a:accent1>
          <a:srgbClr val="859FCB"/>
        </a:accent1>
        <a:accent2>
          <a:srgbClr val="D87F82"/>
        </a:accent2>
        <a:accent3>
          <a:srgbClr val="FFFFFF"/>
        </a:accent3>
        <a:accent4>
          <a:srgbClr val="4B4B4C"/>
        </a:accent4>
        <a:accent5>
          <a:srgbClr val="C2CDE2"/>
        </a:accent5>
        <a:accent6>
          <a:srgbClr val="C47275"/>
        </a:accent6>
        <a:hlink>
          <a:srgbClr val="7FD1ED"/>
        </a:hlink>
        <a:folHlink>
          <a:srgbClr val="F7BC7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Retro">
  <a:themeElements>
    <a:clrScheme name="Retr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7.xml><?xml version="1.0" encoding="utf-8"?>
<a:theme xmlns:a="http://schemas.openxmlformats.org/drawingml/2006/main" name="2_Kehys">
  <a:themeElements>
    <a:clrScheme name="Mukautettu 4">
      <a:dk1>
        <a:sysClr val="windowText" lastClr="000000"/>
      </a:dk1>
      <a:lt1>
        <a:srgbClr val="FFFFFF"/>
      </a:lt1>
      <a:dk2>
        <a:srgbClr val="373545"/>
      </a:dk2>
      <a:lt2>
        <a:srgbClr val="CEDBE6"/>
      </a:lt2>
      <a:accent1>
        <a:srgbClr val="0070C0"/>
      </a:accent1>
      <a:accent2>
        <a:srgbClr val="58B6C0"/>
      </a:accent2>
      <a:accent3>
        <a:srgbClr val="75BDA7"/>
      </a:accent3>
      <a:accent4>
        <a:srgbClr val="7A8C8E"/>
      </a:accent4>
      <a:accent5>
        <a:srgbClr val="84ACB6"/>
      </a:accent5>
      <a:accent6>
        <a:srgbClr val="FF9966"/>
      </a:accent6>
      <a:hlink>
        <a:srgbClr val="0070C0"/>
      </a:hlink>
      <a:folHlink>
        <a:srgbClr val="9F6715"/>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Retro">
  <a:themeElements>
    <a:clrScheme name="Retr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pp-malli_tke</Template>
  <TotalTime>65842</TotalTime>
  <Words>11340</Words>
  <Application>Microsoft Macintosh PowerPoint</Application>
  <PresentationFormat>On-screen Show (4:3)</PresentationFormat>
  <Paragraphs>1238</Paragraphs>
  <Slides>144</Slides>
  <Notes>49</Notes>
  <HiddenSlides>0</HiddenSlides>
  <MMClips>0</MMClips>
  <ScaleCrop>false</ScaleCrop>
  <HeadingPairs>
    <vt:vector size="6" baseType="variant">
      <vt:variant>
        <vt:lpstr>Fonts Used</vt:lpstr>
      </vt:variant>
      <vt:variant>
        <vt:i4>18</vt:i4>
      </vt:variant>
      <vt:variant>
        <vt:lpstr>Theme</vt:lpstr>
      </vt:variant>
      <vt:variant>
        <vt:i4>13</vt:i4>
      </vt:variant>
      <vt:variant>
        <vt:lpstr>Slide Titles</vt:lpstr>
      </vt:variant>
      <vt:variant>
        <vt:i4>144</vt:i4>
      </vt:variant>
    </vt:vector>
  </HeadingPairs>
  <TitlesOfParts>
    <vt:vector size="175" baseType="lpstr">
      <vt:lpstr>Aptos</vt:lpstr>
      <vt:lpstr>Arial</vt:lpstr>
      <vt:lpstr>Arial Black</vt:lpstr>
      <vt:lpstr>Avenir Next LT Pro</vt:lpstr>
      <vt:lpstr>Britannic Bold</vt:lpstr>
      <vt:lpstr>Calibri</vt:lpstr>
      <vt:lpstr>Calibri Light</vt:lpstr>
      <vt:lpstr>Corbel</vt:lpstr>
      <vt:lpstr>Courier New</vt:lpstr>
      <vt:lpstr>Speak Pro</vt:lpstr>
      <vt:lpstr>System Font Regular</vt:lpstr>
      <vt:lpstr>Tahoma</vt:lpstr>
      <vt:lpstr>Times</vt:lpstr>
      <vt:lpstr>Times New Roman</vt:lpstr>
      <vt:lpstr>Verdana</vt:lpstr>
      <vt:lpstr>Wingdings</vt:lpstr>
      <vt:lpstr>Wingdings 2</vt:lpstr>
      <vt:lpstr>Wingdings 3</vt:lpstr>
      <vt:lpstr>pp-malli_tke</vt:lpstr>
      <vt:lpstr>1_pp-malli_tke</vt:lpstr>
      <vt:lpstr>6_Retro</vt:lpstr>
      <vt:lpstr>4_pp-malli_tke</vt:lpstr>
      <vt:lpstr>ELY_perustyyli</vt:lpstr>
      <vt:lpstr>8_Retro</vt:lpstr>
      <vt:lpstr>2_Kehys</vt:lpstr>
      <vt:lpstr>Office Theme</vt:lpstr>
      <vt:lpstr>9_Retro</vt:lpstr>
      <vt:lpstr>TEM_DB02_normal_FI_V____RGB</vt:lpstr>
      <vt:lpstr>1_Office Theme</vt:lpstr>
      <vt:lpstr>3_pp-malli_tke</vt:lpstr>
      <vt:lpstr>2_Office-teema</vt:lpstr>
      <vt:lpstr>SATAKUNTA LUKUINA Satakunnan toimintaympäristö -infograafeja väestöstä, aluetaloudesta, suhdannekehityksestä ja positiivisesta rakennemuutoksesta  kesäkuu 2026  Aluekehitysasiantuntija Saku Vähäsantanen, Satakuntaliitto 044 711 4350, etunimi.sukunimi at satakunta.fi</vt:lpstr>
      <vt:lpstr> SISÄLTÖ  Kalvot 3-27:  Väestö, koulutus, t&amp;k-toiminta, hyvinvointi ja    työllisyys Kalvot 28-35:  Työpaikkarakenne ja resilienssi Kalvot 36-59:  Aluetalous, tuottavuus ja vienti Kalvot 60-87:  Suurimmat työnantajat, yrityskanta, kasvualat,    teollisuus, automaatio, liikenne, matkailu, ruokaketju Kalvot 88-97:  Positiivinen rakennemuutos Kalvot 98-144:  Satakunnan talous -suhdannekatsaus toukokuu 2026  </vt:lpstr>
      <vt:lpstr>Satakunta 2024-25</vt:lpstr>
      <vt:lpstr>PowerPoint Presentation</vt:lpstr>
      <vt:lpstr>PowerPoint Presentation</vt:lpstr>
      <vt:lpstr>Väestö, kehitys 1993-2025</vt:lpstr>
      <vt:lpstr>Väestökehitys vuonna 2025</vt:lpstr>
      <vt:lpstr>Väestö, kehitys kunnittain 1993-2025</vt:lpstr>
      <vt:lpstr>Väestö</vt:lpstr>
      <vt:lpstr>Väestörakenne</vt:lpstr>
      <vt:lpstr>Väestörakenne</vt:lpstr>
      <vt:lpstr>PowerPoint Presentation</vt:lpstr>
      <vt:lpstr>PowerPoint Presentation</vt:lpstr>
      <vt:lpstr>Väestöennuste 2024</vt:lpstr>
      <vt:lpstr>Väestöennuste osa-alueittain 2024</vt:lpstr>
      <vt:lpstr>Väestöennuste 2024</vt:lpstr>
      <vt:lpstr>Väestöennuste 2024</vt:lpstr>
      <vt:lpstr>PowerPoint Presentation</vt:lpstr>
      <vt:lpstr>PowerPoint Presentation</vt:lpstr>
      <vt:lpstr>Työllisyys</vt:lpstr>
      <vt:lpstr>Työllisyys</vt:lpstr>
      <vt:lpstr>Työllisyys</vt:lpstr>
      <vt:lpstr>Työllisyys</vt:lpstr>
      <vt:lpstr>Koulutus</vt:lpstr>
      <vt:lpstr>T&amp;k-toiminta</vt:lpstr>
      <vt:lpstr>T&amp;k-toiminta</vt:lpstr>
      <vt:lpstr>T&amp;k-toiminta</vt:lpstr>
      <vt:lpstr>Työpaikkarakenne</vt:lpstr>
      <vt:lpstr>PowerPoint Presentation</vt:lpstr>
      <vt:lpstr>PowerPoint Presentation</vt:lpstr>
      <vt:lpstr>Työpaikkojen kehitys</vt:lpstr>
      <vt:lpstr>PowerPoint Presentation</vt:lpstr>
      <vt:lpstr>PowerPoint Presentation</vt:lpstr>
      <vt:lpstr>PowerPoint Presentation</vt:lpstr>
      <vt:lpstr>Teollisuuden erikoistuminen, B-H Satakunta</vt:lpstr>
      <vt:lpstr>Aluetalous</vt:lpstr>
      <vt:lpstr>Kansantalous, työn tuottavuus</vt:lpstr>
      <vt:lpstr>Kansantalous, työn tuottavuus</vt:lpstr>
      <vt:lpstr>Kansantalous, työn tuottavuus</vt:lpstr>
      <vt:lpstr>Aluetalous, työn tuottavuus Satakunnassa</vt:lpstr>
      <vt:lpstr>PowerPoint Presentation</vt:lpstr>
      <vt:lpstr>PowerPoint Presentation</vt:lpstr>
      <vt:lpstr>Satakunnan toimialojen tuottavuusanalyysit Aluepäällikkö Jarmo Vehmas &amp; tutkimusjohtaja Jari Kaivo-oja 11/2024 ProDigy-hanke  https://satamittari.fi/satakunnan-elinkeinotoiminnan-tuottavuuden-kehitys-prodigy-hankkeen-tuloksia/ </vt:lpstr>
      <vt:lpstr>PowerPoint Presentation</vt:lpstr>
      <vt:lpstr>PowerPoint Presentation</vt:lpstr>
      <vt:lpstr>PowerPoint Presentation</vt:lpstr>
      <vt:lpstr>PowerPoint Presentation</vt:lpstr>
      <vt:lpstr>satakunnaN vahvuuksia</vt:lpstr>
      <vt:lpstr>Satakunnan aluetalous</vt:lpstr>
      <vt:lpstr>PowerPoint Presentation</vt:lpstr>
      <vt:lpstr>PowerPoint Presentation</vt:lpstr>
      <vt:lpstr>PowerPoint Presentation</vt:lpstr>
      <vt:lpstr>PowerPoint Presentation</vt:lpstr>
      <vt:lpstr>Aluetalous, investoinnit</vt:lpstr>
      <vt:lpstr>PowerPoint Presentation</vt:lpstr>
      <vt:lpstr>Seutukuntien kilpailukyky 2024</vt:lpstr>
      <vt:lpstr>satakunnaN vahvuuksia: vIENTI</vt:lpstr>
      <vt:lpstr>vIENTI VAHVuutena</vt:lpstr>
      <vt:lpstr>satakunnaN vahvuuksia: vIENTI</vt:lpstr>
      <vt:lpstr>satakunnaN SUURIMMAT TYÖNANTAJAT 2024</vt:lpstr>
      <vt:lpstr>seutukuntien SUURIMMAT TYÖNANTAJAT 2024</vt:lpstr>
      <vt:lpstr>satakunnaN yrityskanta</vt:lpstr>
      <vt:lpstr>satakunnaN yrityskanta</vt:lpstr>
      <vt:lpstr>satakunnaN yrityskanta</vt:lpstr>
      <vt:lpstr>satakunnaN yrityskanta: kasvuyritykset</vt:lpstr>
      <vt:lpstr>PowerPoint Presentation</vt:lpstr>
      <vt:lpstr>satakunnaN yritysten kasvu</vt:lpstr>
      <vt:lpstr>PowerPoint Presentation</vt:lpstr>
      <vt:lpstr>satakunnaN ja koko maan liikevaihdon jakauma</vt:lpstr>
      <vt:lpstr>TEOLLISUUDEN SUHDANNEKUVA satakunnassa</vt:lpstr>
      <vt:lpstr>TEOLLISUUDEN SUHDANNEKUVA satakunnassa</vt:lpstr>
      <vt:lpstr>TEKNOLOGIATEOLLISUUs satakunnassa</vt:lpstr>
      <vt:lpstr>Satakunnan teollinen rakenne</vt:lpstr>
      <vt:lpstr>AUTOMAATIO- JA robotiikka-ala (RoboCoast) satakunnassa</vt:lpstr>
      <vt:lpstr>AUTOMAATIO- JA robotiikka-ala (RoboCoast) satakunnassa</vt:lpstr>
      <vt:lpstr>AUTOMATION AND robotiCS (robocoast) IN satakunTa</vt:lpstr>
      <vt:lpstr>PowerPoint Presentation</vt:lpstr>
      <vt:lpstr>PowerPoint Presentation</vt:lpstr>
      <vt:lpstr>PowerPoint Presentation</vt:lpstr>
      <vt:lpstr>RUOKA-ala satakunnassa (Maatalous, elintarviketeollisuus ja -kauppa sekä ravitsemispalvelut)</vt:lpstr>
      <vt:lpstr>PowerPoint Presentation</vt:lpstr>
      <vt:lpstr>Matkailuala satakunnassa </vt:lpstr>
      <vt:lpstr>Yöpymisten kehitys </vt:lpstr>
      <vt:lpstr>Satakunta – region with strong manufacturing and export</vt:lpstr>
      <vt:lpstr>PowerPoint Presentation</vt:lpstr>
      <vt:lpstr>PowerPoint Presentation</vt:lpstr>
      <vt:lpstr>PowerPoint Presentation</vt:lpstr>
      <vt:lpstr>SATAKUNTA Suomen talouden vahva osa</vt:lpstr>
      <vt:lpstr>Suomen talouden vahva osa: SATAKUNNAN positiivinen rakennemuutos</vt:lpstr>
      <vt:lpstr>Työvoiman kysynnän ja osaamistarpeiden näkymät (joulukuu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SATAKUNNAN TALOUS  Nykytila ja lähiajan näkymät 46  Toukokuu 2026  Aluekehitysasiantuntija Saku Vähäsantanen Satakuntaliitto Etunimi.sukunimi@satakunta.fi Puh. 044 711 4350 </vt:lpstr>
      <vt:lpstr>   SATAKUNNAN TALOUS  Nykytila ja lähiajan näkymät 46 Toukokuu 2026  Katsauksen ovat rahoittaneet Satakuntaliitto, Pyhäjärvi-instituutti, Satafood Kehittämisyhdistys ry, Porin kaupunki, Prizztech Oy, Satakunnan koulutuskuntayhtymä, Huittisten kaupunki, Länsirannikon Koulutus Oy WinNova, Satakunnan Yrittäjät ry, Lounais-Suomen elinvoimakeskus, Rauman kaupunki, Kankaanpään kaupunki, Porin yliopistokeskus, Satakunnan ammattikorkeakoulu, Turun kauppakorkeakoulun Porin yksikkö, Satakunnan kauppakamari, Rauman kauppakamari sekä Eurajoen kunta.</vt:lpstr>
      <vt:lpstr>PowerPoint Presentation</vt:lpstr>
      <vt:lpstr>Satakunnan talouskehitys (Lähde: Tilastokeskus, asiakaskohtainen suhdannepalvelu)</vt:lpstr>
      <vt:lpstr>Satakunnan talouskehitys (Lähde: Tilastokeskus, asiakaskohtainen suhdannepalvelu)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AUTOMAATIO- JA robotiikka-ala (RoboCoast) satakunnassa</vt:lpstr>
      <vt:lpstr>PowerPoint Presentation</vt:lpstr>
      <vt:lpstr>PowerPoint Presentation</vt:lpstr>
      <vt:lpstr>PowerPoint Presentation</vt:lpstr>
      <vt:lpstr>TEOLLISUUDEN SUHDANNEKUVA satakunnassa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Liikevaihdon toimialoittainen kehitys Satakunnassa</vt:lpstr>
      <vt:lpstr>Liikevaihdon toimialoittainen kehitys Satakunnassa</vt:lpstr>
      <vt:lpstr>PowerPoint Presentation</vt:lpstr>
      <vt:lpstr>PowerPoint Presentation</vt:lpstr>
      <vt:lpstr>SUMMA SUMMARUM, SATAKUNNAN SUHDANNEKEHITYS 7-12/2025: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Tia Kemppainen</dc:creator>
  <cp:lastModifiedBy>Saku Vähäsantanen</cp:lastModifiedBy>
  <cp:revision>2179</cp:revision>
  <cp:lastPrinted>2017-02-15T05:52:19Z</cp:lastPrinted>
  <dcterms:created xsi:type="dcterms:W3CDTF">2013-02-13T10:00:41Z</dcterms:created>
  <dcterms:modified xsi:type="dcterms:W3CDTF">2026-06-17T06:58:45Z</dcterms:modified>
</cp:coreProperties>
</file>