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71" r:id="rId3"/>
    <p:sldId id="273" r:id="rId4"/>
    <p:sldId id="272" r:id="rId5"/>
    <p:sldId id="269" r:id="rId6"/>
    <p:sldId id="277" r:id="rId7"/>
    <p:sldId id="276" r:id="rId8"/>
    <p:sldId id="262" r:id="rId9"/>
    <p:sldId id="266" r:id="rId10"/>
  </p:sldIdLst>
  <p:sldSz cx="12192000" cy="6858000"/>
  <p:notesSz cx="6858000" cy="9144000"/>
  <p:embeddedFontLst>
    <p:embeddedFont>
      <p:font typeface="Avenir Next LT Pro" panose="020B0504020202020204" pitchFamily="34" charset="0"/>
      <p:regular r:id="rId12"/>
      <p:bold r:id="rId13"/>
      <p:italic r:id="rId14"/>
      <p:boldItalic r:id="rId15"/>
    </p:embeddedFont>
    <p:embeddedFont>
      <p:font typeface="Fraunces 9pt"/>
      <p:regular r:id="rId16"/>
      <p:bold r:id="rId17"/>
      <p:italic r:id="rId18"/>
      <p:boldItalic r:id="rId19"/>
    </p:embeddedFont>
    <p:embeddedFont>
      <p:font typeface="Fraunces 9pt SemiBold"/>
      <p:regular r:id="rId20"/>
      <p:bold r:id="rId21"/>
      <p:italic r:id="rId22"/>
      <p:boldItalic r:id="rId23"/>
    </p:embeddedFont>
    <p:embeddedFont>
      <p:font typeface="Geist Mono Medium" panose="020B0604020202020204" charset="0"/>
      <p:regular r:id="rId24"/>
      <p:bold r:id="rId25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BA044B-E559-5B65-ABB6-1BE830F22B92}" name="Maiju Pellikka" initials="MP" userId="S::maiju.pellikka@rudpedersen.com::e37628c8-d1b8-4128-8448-87dab1d8a3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D"/>
    <a:srgbClr val="D4742B"/>
    <a:srgbClr val="F4F1EA"/>
    <a:srgbClr val="D8D2C2"/>
    <a:srgbClr val="B1AFA1"/>
    <a:srgbClr val="1A2B3C"/>
    <a:srgbClr val="9F7F38"/>
    <a:srgbClr val="C5A059"/>
    <a:srgbClr val="B8860B"/>
    <a:srgbClr val="D7C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1"/>
    <p:restoredTop sz="94932"/>
  </p:normalViewPr>
  <p:slideViewPr>
    <p:cSldViewPr snapToGrid="0">
      <p:cViewPr varScale="1">
        <p:scale>
          <a:sx n="89" d="100"/>
          <a:sy n="89" d="100"/>
        </p:scale>
        <p:origin x="109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06378-0167-F142-896C-363FA308DCBE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5651E-3EC4-D942-B895-13B7C261A494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4112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5651E-3EC4-D942-B895-13B7C261A494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0411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F30E-1393-0585-84DB-7D9E114BE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E452B-3FDD-F1F8-A4B5-68FAD25D2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796DB-913B-5F6B-1F26-BB90DD77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82D0A-FCF6-4A4D-78E2-330BEF9F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1E1F9-D644-A004-300F-B9A8166A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0069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38BD-3366-AE80-087C-49934D9E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5B869-DE07-18B4-D715-BC1D0F3AD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6AEF-4382-98E3-46AF-02338FC5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534D3-DF37-579F-402D-A01C10A7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6A49D-D0E9-00DD-3EB9-3A652B57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1113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95B0B-BB63-ADC2-2687-90C3F1BC4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34EC9-6FF4-79B7-5479-FC4B68418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0CB2E-631E-0AD1-B6EE-F880B694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29D63-197B-224F-3D30-F1BDCCE6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027C8-F5A8-FE6F-6B3D-65D6A23CF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912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D4EE-C05E-73DA-F00E-96DA7476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BBFB-363C-C4E4-D43B-329A01DAB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6C362-D9EB-D942-A0B4-64B7FFA1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0BFDE-4A7A-8FF4-DA60-B9D6E0DF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C7FE-CA02-6EC8-D68E-E4F0FF43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0953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08B4-68D6-80F1-8448-E7C3241A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E3202-4B8A-AED7-0D38-6FADB8581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9DD78-905E-0F28-6E99-9DBFF8D7C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2DC3B-D88C-ED7D-C1E3-9B8770AF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7D68A-F868-9A84-A013-E5913167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5627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820A-7D1A-28FE-FA45-C6006D06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0E2C5-3A78-2828-C201-AD2BB036B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25015-5B8C-5684-889B-1D9ED3DB5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6A270-D70D-9B7D-B66B-A859CE1D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F994E-0200-16A6-DE21-518B96A0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DA68A-3A78-BBE1-E226-BE28B3D2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7031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32E3-DD7B-30D8-96AB-E164C60B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F8C1B-A008-3A0C-B0FB-82597E6E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0695D-282F-3836-1862-5E74A6868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812B6-3AC8-A766-A3B4-7029A492F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758F4-9D1E-814E-E132-6E31D5157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B80E4-D6D8-ED9C-4E72-A88714FC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75340-6F4C-75A3-1778-BED08CDF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DD4C6-BDE6-C54F-920E-0AE9D870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0538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160D-F213-4205-BC7E-373B256D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CD69B-0E69-07B6-80E6-E4E8C3D1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D829F-C218-686A-2BE6-36416577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88CC7-C036-F1C4-6A0C-163185AF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6706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9A077-37E3-2203-29E7-0EA4E917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307E8-AFB5-007D-4159-F168A10A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A400E-986C-2028-03A4-49CB8E75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7981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D844-B14E-24B3-5E97-E5A46F7B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27318-3D75-320C-AAC4-5B1B29BA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95CFD-0F08-0C19-B51A-CE4A43D2F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B132D-C2E4-9AEE-9E1E-D579F48B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EB157-A5B1-BBE3-0EFA-E53786FB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5B24C-73DF-3177-990B-3FF04EFE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0298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8A5A-9E1E-7D26-E727-F31C088B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52D3A-BDCB-5C2F-B796-4B0EDB0E5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0CD3-2920-263E-AD58-E18C32D4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E1727-0C6F-637E-B5F0-DCCFAC09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CE9A4-6543-62FA-19E6-92004479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94E09-57A1-F3FA-C5C0-65F5682D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392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60B81-B102-22F7-F38F-845F4EAF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A95F3-5F6F-6066-5187-1CCB17315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563ED-8506-F841-39BD-503200300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5D07F-A9C0-B841-BE91-8E440D047F49}" type="datetimeFigureOut">
              <a:rPr lang="en-FI" smtClean="0"/>
              <a:t>06/11/2026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8ED4E-62CB-779A-0B2E-95E90AF93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EEE32-B8EF-AC6C-4B8D-2C2574A3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4366D-D1A8-7B49-9B26-11CBE4EFE48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3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CA82C-F7CB-AC13-FD89-3444BD418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427D1A-4845-0DCA-ED75-B947BDF9F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311" y="5686050"/>
            <a:ext cx="6185456" cy="1171950"/>
          </a:xfrm>
        </p:spPr>
        <p:txBody>
          <a:bodyPr anchor="ctr">
            <a:normAutofit/>
          </a:bodyPr>
          <a:lstStyle/>
          <a:p>
            <a:pPr algn="l"/>
            <a:r>
              <a:rPr lang="en-GB" sz="2000" spc="-150" dirty="0" err="1">
                <a:latin typeface="Fraunces 9pt" pitchFamily="2" charset="77"/>
                <a:ea typeface="Inter" panose="02000503000000020004" pitchFamily="2" charset="0"/>
              </a:rPr>
              <a:t>Maakuntajohtajien</a:t>
            </a:r>
            <a:r>
              <a:rPr lang="en-GB" sz="2000" spc="-150" dirty="0">
                <a:latin typeface="Fraunces 9pt" pitchFamily="2" charset="77"/>
                <a:ea typeface="Inter" panose="02000503000000020004" pitchFamily="2" charset="0"/>
              </a:rPr>
              <a:t> </a:t>
            </a:r>
            <a:r>
              <a:rPr lang="en-GB" sz="2000" spc="-150" dirty="0" err="1">
                <a:latin typeface="Fraunces 9pt" pitchFamily="2" charset="77"/>
                <a:ea typeface="Inter" panose="02000503000000020004" pitchFamily="2" charset="0"/>
              </a:rPr>
              <a:t>näkemys</a:t>
            </a:r>
            <a:r>
              <a:rPr lang="en-GB" sz="2000" spc="-150" dirty="0">
                <a:latin typeface="Fraunces 9pt" pitchFamily="2" charset="77"/>
                <a:ea typeface="Inter" panose="02000503000000020004" pitchFamily="2" charset="0"/>
              </a:rPr>
              <a:t> </a:t>
            </a:r>
            <a:r>
              <a:rPr lang="en-GB" sz="2000" spc="-150" dirty="0" err="1">
                <a:latin typeface="Fraunces 9pt" pitchFamily="2" charset="77"/>
                <a:ea typeface="Inter" panose="02000503000000020004" pitchFamily="2" charset="0"/>
              </a:rPr>
              <a:t>tulevalle</a:t>
            </a:r>
            <a:r>
              <a:rPr lang="en-GB" sz="2000" spc="-150" dirty="0">
                <a:latin typeface="Fraunces 9pt" pitchFamily="2" charset="77"/>
                <a:ea typeface="Inter" panose="02000503000000020004" pitchFamily="2" charset="0"/>
              </a:rPr>
              <a:t> </a:t>
            </a:r>
            <a:r>
              <a:rPr lang="en-GB" sz="2000" spc="-150" dirty="0" err="1">
                <a:latin typeface="Fraunces 9pt" pitchFamily="2" charset="77"/>
                <a:ea typeface="Inter" panose="02000503000000020004" pitchFamily="2" charset="0"/>
              </a:rPr>
              <a:t>vaalikaudelle</a:t>
            </a:r>
            <a:r>
              <a:rPr lang="en-GB" sz="2000" spc="-150" dirty="0">
                <a:latin typeface="Fraunces 9pt" pitchFamily="2" charset="77"/>
                <a:ea typeface="Inter" panose="02000503000000020004" pitchFamily="2" charset="0"/>
              </a:rPr>
              <a:t> </a:t>
            </a:r>
          </a:p>
          <a:p>
            <a:pPr algn="l"/>
            <a:r>
              <a:rPr lang="en-GB" sz="1600" spc="-150">
                <a:latin typeface="Fraunces 9pt" pitchFamily="2" charset="77"/>
                <a:ea typeface="Inter" panose="02000503000000020004" pitchFamily="2" charset="0"/>
              </a:rPr>
              <a:t>12.6.2026</a:t>
            </a:r>
            <a:endParaRPr lang="en-GB" sz="1600" spc="-150" dirty="0">
              <a:latin typeface="Fraunces 9pt" pitchFamily="2" charset="77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6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FA0D7-D6E2-2995-2D29-66B250CB7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E6D6555-89EE-A56C-ECDF-110009DE8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5738" y="4246182"/>
            <a:ext cx="6244683" cy="1007897"/>
          </a:xfrm>
        </p:spPr>
        <p:txBody>
          <a:bodyPr numCol="1">
            <a:noAutofit/>
          </a:bodyPr>
          <a:lstStyle/>
          <a:p>
            <a:pPr algn="l"/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Ilman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maamme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elinvoima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hyvinvointivaltion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rahoitus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kriisiytyvät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pysyvästi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ajaudumme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näivettymisen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tielle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  <a:p>
            <a:endParaRPr lang="en-GB" sz="2000" dirty="0">
              <a:solidFill>
                <a:srgbClr val="1A2B3C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C725C7E-5E83-6A4E-DB5C-864D84E351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7217" y="4422745"/>
            <a:ext cx="654772" cy="65477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4C05ECA-0030-14F8-040C-308BB4323D46}"/>
              </a:ext>
            </a:extLst>
          </p:cNvPr>
          <p:cNvSpPr txBox="1">
            <a:spLocks/>
          </p:cNvSpPr>
          <p:nvPr/>
        </p:nvSpPr>
        <p:spPr>
          <a:xfrm>
            <a:off x="1981767" y="1956389"/>
            <a:ext cx="9262844" cy="115683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Taloudellisen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kasvun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haaste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on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Suomen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tulevien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vuosien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keskeisin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ratkaistava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kysymys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323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0AF3B-9586-1326-C96E-B36B5ED55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>
            <a:extLst>
              <a:ext uri="{FF2B5EF4-FFF2-40B4-BE49-F238E27FC236}">
                <a16:creationId xmlns:a16="http://schemas.microsoft.com/office/drawing/2014/main" id="{B0619363-E184-D88F-8956-3F4E3FBF1148}"/>
              </a:ext>
            </a:extLst>
          </p:cNvPr>
          <p:cNvSpPr txBox="1">
            <a:spLocks/>
          </p:cNvSpPr>
          <p:nvPr/>
        </p:nvSpPr>
        <p:spPr>
          <a:xfrm>
            <a:off x="4988025" y="2417939"/>
            <a:ext cx="6146054" cy="11529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Yritykset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tarvitsevat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menestyäkseen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kasvaakseen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niin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tilaa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sujuvaa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kaavoitusta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yhteyksiä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kuin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osaamista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innovaatioita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verkostoja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rahoitusta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96DC87C-FEF5-A177-C7BB-5E96C46A9199}"/>
              </a:ext>
            </a:extLst>
          </p:cNvPr>
          <p:cNvSpPr txBox="1">
            <a:spLocks/>
          </p:cNvSpPr>
          <p:nvPr/>
        </p:nvSpPr>
        <p:spPr>
          <a:xfrm>
            <a:off x="5523669" y="3608110"/>
            <a:ext cx="4110268" cy="95879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Yhdessä</a:t>
            </a:r>
            <a:r>
              <a:rPr lang="en-GB" sz="18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näistä</a:t>
            </a:r>
            <a:r>
              <a:rPr lang="en-GB" sz="18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syntyy</a:t>
            </a:r>
            <a:r>
              <a:rPr lang="en-GB" sz="18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kasvun</a:t>
            </a:r>
            <a:r>
              <a:rPr lang="en-GB" sz="18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mahdollistava</a:t>
            </a:r>
            <a:r>
              <a:rPr lang="en-GB" sz="18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ekosysteemi</a:t>
            </a:r>
            <a:r>
              <a:rPr lang="en-GB" sz="18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1CF687B-76AE-4F87-9D7E-13E92BB2EFEC}"/>
              </a:ext>
            </a:extLst>
          </p:cNvPr>
          <p:cNvSpPr txBox="1">
            <a:spLocks/>
          </p:cNvSpPr>
          <p:nvPr/>
        </p:nvSpPr>
        <p:spPr>
          <a:xfrm>
            <a:off x="4988025" y="1029120"/>
            <a:ext cx="6531185" cy="115683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Kasvu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syntyy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alueellisissa</a:t>
            </a:r>
            <a:r>
              <a:rPr lang="en-GB" sz="4400" b="1" spc="-300" dirty="0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4400" b="1" spc="-300" dirty="0" err="1">
                <a:solidFill>
                  <a:srgbClr val="002F6D"/>
                </a:solidFill>
                <a:latin typeface="Fraunces 9pt SemiBold" pitchFamily="2" charset="77"/>
                <a:ea typeface="Inter" panose="02000503000000020004" pitchFamily="2" charset="0"/>
                <a:cs typeface="Space Grotesk" pitchFamily="2" charset="77"/>
              </a:rPr>
              <a:t>ekosysteemeissä</a:t>
            </a:r>
            <a:endParaRPr lang="en-GB" sz="4400" b="1" spc="-300" dirty="0">
              <a:solidFill>
                <a:srgbClr val="002F6D"/>
              </a:solidFill>
              <a:latin typeface="Fraunces 9pt SemiBold" pitchFamily="2" charset="77"/>
              <a:ea typeface="Inter" panose="02000503000000020004" pitchFamily="2" charset="0"/>
              <a:cs typeface="Space Grotesk" pitchFamily="2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E2513F2-AA0F-6F2E-A7BE-282AE679EB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7809" y="3700143"/>
            <a:ext cx="737519" cy="7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6CDA32-AA18-BAC1-9E07-76D5AD6C2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4E049A9-1325-34EF-2AED-BE74346DE2DC}"/>
              </a:ext>
            </a:extLst>
          </p:cNvPr>
          <p:cNvSpPr txBox="1">
            <a:spLocks/>
          </p:cNvSpPr>
          <p:nvPr/>
        </p:nvSpPr>
        <p:spPr>
          <a:xfrm>
            <a:off x="4176746" y="1894518"/>
            <a:ext cx="7296615" cy="229890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Ekosysteemi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pitää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kuitenkin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rakentaa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ylläpitää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sitä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tulee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jatkuvasti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b="1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kehittää</a:t>
            </a:r>
            <a:r>
              <a:rPr lang="en-GB" sz="3200" b="1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32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– 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se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ei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synny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itsestään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Tämä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on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julkisen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vallan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800" spc="-15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vastuulla</a:t>
            </a:r>
            <a:r>
              <a:rPr lang="en-GB" sz="2800" spc="-15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A74B8-B7A8-D66B-090E-2483D93DEEFE}"/>
              </a:ext>
            </a:extLst>
          </p:cNvPr>
          <p:cNvSpPr txBox="1">
            <a:spLocks/>
          </p:cNvSpPr>
          <p:nvPr/>
        </p:nvSpPr>
        <p:spPr>
          <a:xfrm>
            <a:off x="4261587" y="4036206"/>
            <a:ext cx="6146054" cy="11529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Tällaiset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ekosysteemit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ovat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korostuneen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alueellisia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–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niiden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rakentaminen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vaatii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niin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osaamista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kuin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läheisyyttä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–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ihmisten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verkostojen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sekä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omien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vahvuuksien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tuntemista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7137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04425-22FF-4723-F777-408E80625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B8DF746-B015-F350-6D8E-F2959133B520}"/>
              </a:ext>
            </a:extLst>
          </p:cNvPr>
          <p:cNvSpPr txBox="1">
            <a:spLocks/>
          </p:cNvSpPr>
          <p:nvPr/>
        </p:nvSpPr>
        <p:spPr>
          <a:xfrm>
            <a:off x="5040351" y="1744823"/>
            <a:ext cx="7021021" cy="1080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spc="-150" dirty="0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Miten </a:t>
            </a:r>
            <a:r>
              <a:rPr lang="en-GB" sz="4000" b="1" spc="-150" dirty="0" err="1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tämä</a:t>
            </a:r>
            <a:r>
              <a:rPr lang="en-GB" sz="4000" b="1" spc="-150" dirty="0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 </a:t>
            </a:r>
            <a:r>
              <a:rPr lang="en-GB" sz="4000" b="1" spc="-150" dirty="0" err="1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liittyy</a:t>
            </a:r>
            <a:r>
              <a:rPr lang="en-GB" sz="4000" b="1" spc="-150" dirty="0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 </a:t>
            </a:r>
            <a:r>
              <a:rPr lang="en-GB" sz="4000" b="1" spc="-150" dirty="0" err="1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maakuntien</a:t>
            </a:r>
            <a:r>
              <a:rPr lang="en-GB" sz="4000" b="1" spc="-150" dirty="0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 </a:t>
            </a:r>
            <a:r>
              <a:rPr lang="en-GB" sz="4000" b="1" spc="-150" dirty="0" err="1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liittoihin</a:t>
            </a:r>
            <a:r>
              <a:rPr lang="en-GB" sz="4000" b="1" spc="-150" dirty="0">
                <a:solidFill>
                  <a:srgbClr val="002F6D"/>
                </a:solidFill>
                <a:latin typeface="Fraunces 9pt SemiBold" pitchFamily="2" charset="77"/>
                <a:cs typeface="Space Grotesk" pitchFamily="2" charset="77"/>
              </a:rPr>
              <a:t>? </a:t>
            </a:r>
            <a:endParaRPr lang="en-FI" sz="4000" b="1" spc="-150" dirty="0">
              <a:solidFill>
                <a:srgbClr val="002F6D"/>
              </a:solidFill>
              <a:latin typeface="Fraunces 9pt SemiBold" pitchFamily="2" charset="77"/>
              <a:cs typeface="Space Grotes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84ED8-88F2-A5F9-9BBD-C7126C756A1A}"/>
              </a:ext>
            </a:extLst>
          </p:cNvPr>
          <p:cNvSpPr txBox="1"/>
          <p:nvPr/>
        </p:nvSpPr>
        <p:spPr>
          <a:xfrm>
            <a:off x="5040351" y="2958684"/>
            <a:ext cx="66969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Liitoilla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on jo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valmiiksi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koko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kasvuekosysteemiin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liittyvät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tehtävät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hallussaan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–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fyysisen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infrastruktuurin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kehittämisestä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osaamiseen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innovaatiotoimintaan</a:t>
            </a:r>
            <a: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  <a:p>
            <a:br>
              <a:rPr lang="en-GB" sz="2000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</a:b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Nyt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on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aika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ottaa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tästä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mahdollisuudesta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entistä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enemmän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2000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irti</a:t>
            </a:r>
            <a:r>
              <a:rPr lang="en-GB" sz="2000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76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C5B6B-960A-CD61-53BB-95BC8F270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A20560-CF87-6C00-DDB7-E1637D510E1E}"/>
              </a:ext>
            </a:extLst>
          </p:cNvPr>
          <p:cNvSpPr txBox="1"/>
          <p:nvPr/>
        </p:nvSpPr>
        <p:spPr>
          <a:xfrm>
            <a:off x="5031841" y="1383427"/>
            <a:ext cx="669696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Maakuntien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liitot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haluavat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ottaa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entistä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enemmän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vastuuta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kasvupolitiikan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valmistelusta</a:t>
            </a:r>
            <a:b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</a:b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toteuttamisesta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  <a:p>
            <a:endParaRPr lang="en-GB" dirty="0">
              <a:solidFill>
                <a:srgbClr val="1A2B3C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Maakuntien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liitot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vastaavat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jo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nyt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alueidensa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kehittämisen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strategisesta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suunnasta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ennakoinnista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edunvalvonnasta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yhteistyön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kokoamisesta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  <a:b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</a:br>
            <a:b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</a:b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Samalla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maakuntatason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kaavoitus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on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edellytys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suurille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fyysisille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investoinneille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Myös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rahoituksen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järjestämisessä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maakuntien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liitoilla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on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merkittävä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rooli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</a:t>
            </a:r>
          </a:p>
          <a:p>
            <a:endParaRPr lang="en-GB" dirty="0">
              <a:solidFill>
                <a:srgbClr val="1A2B3C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Maakuntien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liitoilla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on </a:t>
            </a:r>
            <a:r>
              <a:rPr lang="en-GB" b="1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asiantuntemus</a:t>
            </a:r>
            <a:r>
              <a:rPr lang="en-GB" b="1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koskien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oman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alueen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tilannetta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ne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pystyvät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kokoamaan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kunnat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korkeakoulut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yritykset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muut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toimijat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samaan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dirty="0" err="1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pöytään</a:t>
            </a:r>
            <a:r>
              <a:rPr lang="en-GB" dirty="0">
                <a:solidFill>
                  <a:srgbClr val="1A2B3C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>
              <a:solidFill>
                <a:srgbClr val="1A2B3C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GB" dirty="0">
              <a:solidFill>
                <a:srgbClr val="1A2B3C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407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98A7D-58CE-47AB-824E-10BF0BE97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8F7B28-8356-69C4-F2E5-44925FEFF3BC}"/>
              </a:ext>
            </a:extLst>
          </p:cNvPr>
          <p:cNvSpPr txBox="1">
            <a:spLocks/>
          </p:cNvSpPr>
          <p:nvPr/>
        </p:nvSpPr>
        <p:spPr>
          <a:xfrm>
            <a:off x="360363" y="3786405"/>
            <a:ext cx="4384463" cy="11057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 b="1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2. Vahvistetaan maakuntien liittojen roolia aluekehityksessä</a:t>
            </a:r>
            <a:r>
              <a:rPr lang="fi-FI" sz="1600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, annetaan niille riittävät työkalut edistää investointeja ja tuetaan tällä tavoin alueiden kestävää rakentumista.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08B4466-7697-4344-D896-393A415E3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3123" y="5811760"/>
            <a:ext cx="4741436" cy="101493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8.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Tehdään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yhteistyötä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myös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yli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aluerajojen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esimerkiksi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erilaisten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kasvuvyöhykkeiden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innovaatioekosysteemien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osalta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B0EE1F8-74DA-9639-B415-3D39694DD5E5}"/>
              </a:ext>
            </a:extLst>
          </p:cNvPr>
          <p:cNvSpPr txBox="1">
            <a:spLocks/>
          </p:cNvSpPr>
          <p:nvPr/>
        </p:nvSpPr>
        <p:spPr>
          <a:xfrm>
            <a:off x="507640" y="2221169"/>
            <a:ext cx="4877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1.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Vahvistetaan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liittojen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roolia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kasvupolitiikan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tekijänä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Hyödynnetään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alueellinen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osaaminen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lähellä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yrityksiä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kuntia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kansalaisia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tapahtuva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päätöksenteko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sekä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ketterän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yhteistoiminnan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mahdollisuudet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4DF7177-C55A-5A6B-4C8E-C7F55CA0508E}"/>
              </a:ext>
            </a:extLst>
          </p:cNvPr>
          <p:cNvSpPr txBox="1">
            <a:spLocks/>
          </p:cNvSpPr>
          <p:nvPr/>
        </p:nvSpPr>
        <p:spPr>
          <a:xfrm>
            <a:off x="836322" y="5273151"/>
            <a:ext cx="3432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3.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Hyödynnetään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valtion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alueiden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välisiä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sopimuksia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niin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kasvun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aluekehityksen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kuin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alueiden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käytön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osalta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2F1D522-8B3B-68FE-AD2A-0B453988A911}"/>
              </a:ext>
            </a:extLst>
          </p:cNvPr>
          <p:cNvSpPr txBox="1">
            <a:spLocks/>
          </p:cNvSpPr>
          <p:nvPr/>
        </p:nvSpPr>
        <p:spPr>
          <a:xfrm>
            <a:off x="7941441" y="760492"/>
            <a:ext cx="36602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4.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Luodaan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aluelähtöinen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mutta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valtakunnallisesti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koordinoitu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malli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EU:n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kumppanuusrahaston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seuraavan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kansallisen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alueellisen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suunnitelman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valmisteluun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toimeenpanoon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6E5C2F4-2C40-D902-2766-F144DA7404FB}"/>
              </a:ext>
            </a:extLst>
          </p:cNvPr>
          <p:cNvSpPr txBox="1">
            <a:spLocks/>
          </p:cNvSpPr>
          <p:nvPr/>
        </p:nvSpPr>
        <p:spPr>
          <a:xfrm>
            <a:off x="8257726" y="2567459"/>
            <a:ext cx="4033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5.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Vahvistetaan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liittojen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kykyä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kotiuttaa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kilpailtua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EU-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rahoitusta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Suomeen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24B9E05B-F8C9-257D-663B-2AB7806EC673}"/>
              </a:ext>
            </a:extLst>
          </p:cNvPr>
          <p:cNvSpPr txBox="1">
            <a:spLocks/>
          </p:cNvSpPr>
          <p:nvPr/>
        </p:nvSpPr>
        <p:spPr>
          <a:xfrm>
            <a:off x="8623616" y="3819362"/>
            <a:ext cx="4033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6.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Huolehditaan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kansallisesta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aluekehitysrahoituksesta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77A9CB20-1EC1-7D16-CB52-D91EB0FC5046}"/>
              </a:ext>
            </a:extLst>
          </p:cNvPr>
          <p:cNvSpPr txBox="1">
            <a:spLocks/>
          </p:cNvSpPr>
          <p:nvPr/>
        </p:nvSpPr>
        <p:spPr>
          <a:xfrm>
            <a:off x="8257726" y="4892122"/>
            <a:ext cx="3698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7. </a:t>
            </a:r>
            <a:r>
              <a:rPr lang="en-GB" sz="16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Tuetaan</a:t>
            </a:r>
            <a:r>
              <a:rPr lang="en-GB" sz="16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kuntia</a:t>
            </a:r>
            <a:r>
              <a:rPr lang="en-GB" sz="16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6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elinvoimatyössä</a:t>
            </a:r>
            <a:endParaRPr lang="en-GB" sz="1600" dirty="0">
              <a:solidFill>
                <a:srgbClr val="002F6D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DCF3223-60A6-B778-A119-DD924E48ADF6}"/>
              </a:ext>
            </a:extLst>
          </p:cNvPr>
          <p:cNvSpPr txBox="1">
            <a:spLocks/>
          </p:cNvSpPr>
          <p:nvPr/>
        </p:nvSpPr>
        <p:spPr>
          <a:xfrm>
            <a:off x="360363" y="63313"/>
            <a:ext cx="4068138" cy="1710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000" b="1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Maakuntien</a:t>
            </a:r>
            <a:r>
              <a:rPr lang="en-GB" sz="3000" b="1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3000" b="1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liitot</a:t>
            </a:r>
            <a:r>
              <a:rPr lang="en-GB" sz="3000" b="1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3000" b="1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ja</a:t>
            </a:r>
            <a:r>
              <a:rPr lang="en-GB" sz="3000" b="1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3000" b="1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kasvupolitiikan</a:t>
            </a:r>
            <a:r>
              <a:rPr lang="en-GB" sz="3000" b="1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3000" b="1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toteuttaminen</a:t>
            </a:r>
            <a:endParaRPr lang="en-FI" sz="3000" b="1" dirty="0">
              <a:solidFill>
                <a:srgbClr val="002F6D"/>
              </a:solidFill>
              <a:latin typeface="Fraunces 9pt" pitchFamily="2" charset="77"/>
              <a:cs typeface="Space Grotesk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F3434-39BF-ED64-6541-12026D5C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902" y="5533"/>
            <a:ext cx="414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7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83C02-E55B-E0BF-EB4A-49367E8C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1171FE-4D4D-627D-38EF-90290609B7BA}"/>
              </a:ext>
            </a:extLst>
          </p:cNvPr>
          <p:cNvSpPr txBox="1">
            <a:spLocks/>
          </p:cNvSpPr>
          <p:nvPr/>
        </p:nvSpPr>
        <p:spPr>
          <a:xfrm>
            <a:off x="698882" y="842859"/>
            <a:ext cx="10370171" cy="11904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spc="-150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Miten </a:t>
            </a:r>
            <a:r>
              <a:rPr lang="en-GB" sz="4800" b="1" spc="-150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tämä</a:t>
            </a:r>
            <a:r>
              <a:rPr lang="en-GB" sz="4800" b="1" spc="-150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4800" b="1" spc="-150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tehdään</a:t>
            </a:r>
            <a:r>
              <a:rPr lang="en-GB" sz="4800" b="1" spc="-150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4800" b="1" spc="-150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käytännössä</a:t>
            </a:r>
            <a:r>
              <a:rPr lang="en-GB" sz="4800" b="1" spc="-150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? </a:t>
            </a:r>
          </a:p>
          <a:p>
            <a:r>
              <a:rPr lang="en-GB" sz="2800" u="sng" spc="-150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Maakuntajohtajien</a:t>
            </a:r>
            <a:r>
              <a:rPr lang="en-GB" sz="2800" u="sng" spc="-150" dirty="0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 </a:t>
            </a:r>
            <a:r>
              <a:rPr lang="en-GB" sz="2800" u="sng" spc="-150" dirty="0" err="1">
                <a:solidFill>
                  <a:srgbClr val="002F6D"/>
                </a:solidFill>
                <a:latin typeface="Fraunces 9pt" pitchFamily="2" charset="77"/>
                <a:cs typeface="Space Grotesk" pitchFamily="2" charset="77"/>
              </a:rPr>
              <a:t>näkemys</a:t>
            </a:r>
            <a:endParaRPr lang="en-FI" sz="4000" u="sng" spc="-150" dirty="0">
              <a:solidFill>
                <a:srgbClr val="002F6D"/>
              </a:solidFill>
              <a:latin typeface="Fraunces 9pt" pitchFamily="2" charset="77"/>
              <a:cs typeface="Space Grotesk" pitchFamily="2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3ED83E8-4F10-02DE-7B15-18EF1ED05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144" y="2539314"/>
            <a:ext cx="5220649" cy="3848805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Maakuntajohtajat</a:t>
            </a:r>
            <a:r>
              <a:rPr lang="en-GB" sz="18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ovat</a:t>
            </a:r>
            <a:r>
              <a:rPr lang="en-GB" sz="18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saavuttaneet</a:t>
            </a:r>
            <a:r>
              <a:rPr lang="en-GB" sz="18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yhteisen</a:t>
            </a:r>
            <a:r>
              <a:rPr lang="en-GB" sz="18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näkemyksen</a:t>
            </a:r>
            <a:r>
              <a:rPr lang="en-GB" sz="18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tarvittavista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kehittämiskohteista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tulevalla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vaalikaudella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2F6D"/>
              </a:solidFill>
              <a:latin typeface="Fraunces 9pt" pitchFamily="2" charset="77"/>
              <a:ea typeface="Inter" panose="02000503000000020004" pitchFamily="2" charset="0"/>
              <a:cs typeface="Space Grotesk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Näkemyksemme</a:t>
            </a:r>
            <a:r>
              <a:rPr lang="en-GB" sz="1800" b="1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b="1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mukaan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esimerkiksi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vieressä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olevan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kaltainen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hallitusohjelmakirjaus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mahdollistaisi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tarpeellisten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tarkistusten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valmistelun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toteuttamisen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tulevalla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vaalikaudella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koskien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aluekehityslainsäädäntöä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sekä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toimenpiteitä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,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joilla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voidaan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yhdistää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valtakunnallinen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koordinaatio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sekä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aluelähtöinen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 </a:t>
            </a:r>
            <a:r>
              <a:rPr lang="en-GB" sz="1800" dirty="0" err="1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kehittämistyö</a:t>
            </a:r>
            <a:r>
              <a:rPr lang="en-GB" sz="1800" dirty="0">
                <a:solidFill>
                  <a:srgbClr val="002F6D"/>
                </a:solidFill>
                <a:latin typeface="Fraunces 9pt" pitchFamily="2" charset="77"/>
                <a:ea typeface="Inter" panose="02000503000000020004" pitchFamily="2" charset="0"/>
                <a:cs typeface="Space Grotesk" pitchFamily="2" charset="77"/>
              </a:rPr>
              <a:t>.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0FF2482-9EFC-06BA-EB9F-D3CB5F54BAB3}"/>
              </a:ext>
            </a:extLst>
          </p:cNvPr>
          <p:cNvSpPr txBox="1">
            <a:spLocks/>
          </p:cNvSpPr>
          <p:nvPr/>
        </p:nvSpPr>
        <p:spPr>
          <a:xfrm>
            <a:off x="6286500" y="2376029"/>
            <a:ext cx="5417356" cy="3848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dirty="0">
              <a:latin typeface="Avenir Next LT Pro" panose="020B0504020202020204" pitchFamily="34" charset="0"/>
              <a:ea typeface="Geist Mono Medium" panose="02010009000000000000" pitchFamily="2" charset="77"/>
              <a:cs typeface="Gautami" panose="020B0502040204020203" pitchFamily="34" charset="0"/>
            </a:endParaRPr>
          </a:p>
          <a:p>
            <a:pPr algn="l"/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Suomi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tarvitsee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maakuntia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.</a:t>
            </a:r>
          </a:p>
          <a:p>
            <a:pPr algn="l"/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Vahvistetaan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maakuntien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liittojen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roolia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alueellisiin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vahvuuksiin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perustuvan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kasvupolitiikan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toteuttajina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.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Tehostetaan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yhteistyötä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suhteessa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valtioon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kehittämällä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sopimusmenettelyitä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. </a:t>
            </a:r>
          </a:p>
          <a:p>
            <a:pPr algn="l"/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Varmistetaan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maakuntien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liitoille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tarvittavat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välineet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ja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osaaminen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kilpaillun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EU-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rahoituksen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saannin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merkittäväksi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kasvattamiseksi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.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Huolehditaan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kansallisen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ja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alueellisen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kumppanuussuunnitelman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tuloksellisuudesta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aluelähtöisellä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 </a:t>
            </a:r>
            <a:r>
              <a:rPr lang="en-GB" sz="1800" i="1" dirty="0" err="1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toimeenpanolla</a:t>
            </a:r>
            <a:r>
              <a:rPr lang="en-GB" sz="1800" i="1" dirty="0">
                <a:latin typeface="Avenir Next LT Pro" panose="020B0504020202020204" pitchFamily="34" charset="0"/>
                <a:ea typeface="Geist Mono Medium" panose="02010009000000000000" pitchFamily="2" charset="77"/>
                <a:cs typeface="Gautami" panose="020B0502040204020203" pitchFamily="34" charset="0"/>
              </a:rPr>
              <a:t>.</a:t>
            </a:r>
          </a:p>
          <a:p>
            <a:pPr algn="l"/>
            <a:endParaRPr lang="en-GB" sz="1800" dirty="0">
              <a:latin typeface="Geist Mono Medium" panose="02010009000000000000" pitchFamily="2" charset="77"/>
              <a:ea typeface="Geist Mono Medium" panose="02010009000000000000" pitchFamily="2" charset="77"/>
              <a:cs typeface="Geist Mono Medium" panose="02010009000000000000" pitchFamily="2" charset="77"/>
            </a:endParaRPr>
          </a:p>
          <a:p>
            <a:pPr algn="l"/>
            <a:endParaRPr lang="en-GB" sz="1800" dirty="0">
              <a:latin typeface="Geist Mono Medium" panose="02010009000000000000" pitchFamily="2" charset="77"/>
              <a:ea typeface="Geist Mono Medium" panose="02010009000000000000" pitchFamily="2" charset="77"/>
              <a:cs typeface="Geist Mono Medium" panose="02010009000000000000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825589-8C56-4393-4BCC-64F58C07A762}"/>
              </a:ext>
            </a:extLst>
          </p:cNvPr>
          <p:cNvCxnSpPr/>
          <p:nvPr/>
        </p:nvCxnSpPr>
        <p:spPr>
          <a:xfrm>
            <a:off x="6087979" y="2560131"/>
            <a:ext cx="0" cy="3622153"/>
          </a:xfrm>
          <a:prstGeom prst="line">
            <a:avLst/>
          </a:prstGeom>
          <a:ln w="50800">
            <a:solidFill>
              <a:srgbClr val="D47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56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391E52-7E12-5696-92F1-9EA0F1791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841B-6DE7-6037-DACA-E91746C35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411" y="4572068"/>
            <a:ext cx="7161178" cy="1525587"/>
          </a:xfrm>
        </p:spPr>
        <p:txBody>
          <a:bodyPr>
            <a:noAutofit/>
          </a:bodyPr>
          <a:lstStyle/>
          <a:p>
            <a:r>
              <a:rPr lang="en-GB" sz="11500" b="1" spc="-300" dirty="0">
                <a:solidFill>
                  <a:srgbClr val="1A2B3C"/>
                </a:solidFill>
                <a:latin typeface="Fraunces 9pt SemiBold" pitchFamily="2" charset="77"/>
                <a:cs typeface="Space Grotesk" pitchFamily="2" charset="77"/>
              </a:rPr>
              <a:t>Kiitos</a:t>
            </a:r>
            <a:endParaRPr lang="en-FI" sz="11500" b="1" spc="-300" dirty="0">
              <a:solidFill>
                <a:srgbClr val="1A2B3C"/>
              </a:solidFill>
              <a:latin typeface="Fraunces 9pt SemiBold" pitchFamily="2" charset="77"/>
              <a:cs typeface="Space Grotesk" pitchFamily="2" charset="77"/>
            </a:endParaRPr>
          </a:p>
        </p:txBody>
      </p:sp>
      <p:pic>
        <p:nvPicPr>
          <p:cNvPr id="4" name="Kuva 2">
            <a:extLst>
              <a:ext uri="{FF2B5EF4-FFF2-40B4-BE49-F238E27FC236}">
                <a16:creationId xmlns:a16="http://schemas.microsoft.com/office/drawing/2014/main" id="{76B54985-E67C-F70F-E151-5A0366458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02" t="30302" r="16275" b="17750"/>
          <a:stretch>
            <a:fillRect/>
          </a:stretch>
        </p:blipFill>
        <p:spPr>
          <a:xfrm>
            <a:off x="2006946" y="1094872"/>
            <a:ext cx="8490928" cy="31428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638102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36e5d61-1ada-438e-901c-5e7398a51c1f}" enabled="0" method="" siteId="{436e5d61-1ada-438e-901c-5e7398a51c1f}" removed="1"/>
  <clbl:label id="{d1824b25-665d-4ca6-89ca-4f1b5bbe0424}" enabled="1" method="Privileged" siteId="{b01220f1-ab94-4936-86d7-f3b40f38f4b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432</Words>
  <Application>Microsoft Office PowerPoint</Application>
  <PresentationFormat>Laajakuva</PresentationFormat>
  <Paragraphs>37</Paragraphs>
  <Slides>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9" baseType="lpstr">
      <vt:lpstr>Fraunces 9pt</vt:lpstr>
      <vt:lpstr>Calibri Light</vt:lpstr>
      <vt:lpstr>Geist Mono Medium</vt:lpstr>
      <vt:lpstr>Wingdings</vt:lpstr>
      <vt:lpstr>Avenir Next LT Pro</vt:lpstr>
      <vt:lpstr>Calibri</vt:lpstr>
      <vt:lpstr>Arial</vt:lpstr>
      <vt:lpstr>Fraunces 9pt SemiBold</vt:lpstr>
      <vt:lpstr>Aptos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Kuparinen Mari</dc:creator>
  <cp:keywords/>
  <dc:description/>
  <cp:lastModifiedBy>Räätäri Ansa</cp:lastModifiedBy>
  <cp:revision>152</cp:revision>
  <dcterms:created xsi:type="dcterms:W3CDTF">2026-04-08T07:40:49Z</dcterms:created>
  <dcterms:modified xsi:type="dcterms:W3CDTF">2026-06-11T06:47:10Z</dcterms:modified>
  <cp:category/>
</cp:coreProperties>
</file>