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0" r:id="rId2"/>
    <p:sldMasterId id="2147483828" r:id="rId3"/>
    <p:sldMasterId id="2147483852" r:id="rId4"/>
    <p:sldMasterId id="2147484020" r:id="rId5"/>
    <p:sldMasterId id="2147484036" r:id="rId6"/>
    <p:sldMasterId id="2147484086" r:id="rId7"/>
    <p:sldMasterId id="2147484136" r:id="rId8"/>
    <p:sldMasterId id="2147484160" r:id="rId9"/>
    <p:sldMasterId id="2147484208" r:id="rId10"/>
    <p:sldMasterId id="2147484215" r:id="rId11"/>
    <p:sldMasterId id="2147484254" r:id="rId12"/>
    <p:sldMasterId id="2147484359" r:id="rId13"/>
    <p:sldMasterId id="2147484371" r:id="rId14"/>
  </p:sldMasterIdLst>
  <p:notesMasterIdLst>
    <p:notesMasterId r:id="rId159"/>
  </p:notesMasterIdLst>
  <p:handoutMasterIdLst>
    <p:handoutMasterId r:id="rId160"/>
  </p:handoutMasterIdLst>
  <p:sldIdLst>
    <p:sldId id="261" r:id="rId15"/>
    <p:sldId id="535" r:id="rId16"/>
    <p:sldId id="666" r:id="rId17"/>
    <p:sldId id="714" r:id="rId18"/>
    <p:sldId id="303" r:id="rId19"/>
    <p:sldId id="304" r:id="rId20"/>
    <p:sldId id="583" r:id="rId21"/>
    <p:sldId id="699" r:id="rId22"/>
    <p:sldId id="438" r:id="rId23"/>
    <p:sldId id="547" r:id="rId24"/>
    <p:sldId id="582" r:id="rId25"/>
    <p:sldId id="2807" r:id="rId26"/>
    <p:sldId id="2808" r:id="rId27"/>
    <p:sldId id="517" r:id="rId28"/>
    <p:sldId id="518" r:id="rId29"/>
    <p:sldId id="288" r:id="rId30"/>
    <p:sldId id="519" r:id="rId31"/>
    <p:sldId id="531" r:id="rId32"/>
    <p:sldId id="545" r:id="rId33"/>
    <p:sldId id="301" r:id="rId34"/>
    <p:sldId id="546" r:id="rId35"/>
    <p:sldId id="455" r:id="rId36"/>
    <p:sldId id="2809" r:id="rId37"/>
    <p:sldId id="374" r:id="rId38"/>
    <p:sldId id="422" r:id="rId39"/>
    <p:sldId id="655" r:id="rId40"/>
    <p:sldId id="656" r:id="rId41"/>
    <p:sldId id="298" r:id="rId42"/>
    <p:sldId id="310" r:id="rId43"/>
    <p:sldId id="590" r:id="rId44"/>
    <p:sldId id="300" r:id="rId45"/>
    <p:sldId id="328" r:id="rId46"/>
    <p:sldId id="293" r:id="rId47"/>
    <p:sldId id="308" r:id="rId48"/>
    <p:sldId id="307" r:id="rId49"/>
    <p:sldId id="530" r:id="rId50"/>
    <p:sldId id="462" r:id="rId51"/>
    <p:sldId id="515" r:id="rId52"/>
    <p:sldId id="461" r:id="rId53"/>
    <p:sldId id="456" r:id="rId54"/>
    <p:sldId id="715" r:id="rId55"/>
    <p:sldId id="758" r:id="rId56"/>
    <p:sldId id="591" r:id="rId57"/>
    <p:sldId id="653" r:id="rId58"/>
    <p:sldId id="652" r:id="rId59"/>
    <p:sldId id="315" r:id="rId60"/>
    <p:sldId id="654" r:id="rId61"/>
    <p:sldId id="516" r:id="rId62"/>
    <p:sldId id="506" r:id="rId63"/>
    <p:sldId id="367" r:id="rId64"/>
    <p:sldId id="291" r:id="rId65"/>
    <p:sldId id="755" r:id="rId66"/>
    <p:sldId id="507" r:id="rId67"/>
    <p:sldId id="437" r:id="rId68"/>
    <p:sldId id="294" r:id="rId69"/>
    <p:sldId id="306" r:id="rId70"/>
    <p:sldId id="295" r:id="rId71"/>
    <p:sldId id="508" r:id="rId72"/>
    <p:sldId id="409" r:id="rId73"/>
    <p:sldId id="589" r:id="rId74"/>
    <p:sldId id="701" r:id="rId75"/>
    <p:sldId id="586" r:id="rId76"/>
    <p:sldId id="587" r:id="rId77"/>
    <p:sldId id="588" r:id="rId78"/>
    <p:sldId id="584" r:id="rId79"/>
    <p:sldId id="585" r:id="rId80"/>
    <p:sldId id="700" r:id="rId81"/>
    <p:sldId id="2799" r:id="rId82"/>
    <p:sldId id="665" r:id="rId83"/>
    <p:sldId id="750" r:id="rId84"/>
    <p:sldId id="387" r:id="rId85"/>
    <p:sldId id="388" r:id="rId86"/>
    <p:sldId id="534" r:id="rId87"/>
    <p:sldId id="520" r:id="rId88"/>
    <p:sldId id="257" r:id="rId89"/>
    <p:sldId id="521" r:id="rId90"/>
    <p:sldId id="532" r:id="rId91"/>
    <p:sldId id="533" r:id="rId92"/>
    <p:sldId id="756" r:id="rId93"/>
    <p:sldId id="509" r:id="rId94"/>
    <p:sldId id="453" r:id="rId95"/>
    <p:sldId id="256" r:id="rId96"/>
    <p:sldId id="260" r:id="rId97"/>
    <p:sldId id="467" r:id="rId98"/>
    <p:sldId id="2796" r:id="rId99"/>
    <p:sldId id="751" r:id="rId100"/>
    <p:sldId id="773" r:id="rId101"/>
    <p:sldId id="510" r:id="rId102"/>
    <p:sldId id="273" r:id="rId103"/>
    <p:sldId id="283" r:id="rId104"/>
    <p:sldId id="776" r:id="rId105"/>
    <p:sldId id="286" r:id="rId106"/>
    <p:sldId id="287" r:id="rId107"/>
    <p:sldId id="512" r:id="rId108"/>
    <p:sldId id="289" r:id="rId109"/>
    <p:sldId id="513" r:id="rId110"/>
    <p:sldId id="330" r:id="rId111"/>
    <p:sldId id="2810" r:id="rId112"/>
    <p:sldId id="536" r:id="rId113"/>
    <p:sldId id="2821" r:id="rId114"/>
    <p:sldId id="769" r:id="rId115"/>
    <p:sldId id="770" r:id="rId116"/>
    <p:sldId id="495" r:id="rId117"/>
    <p:sldId id="554" r:id="rId118"/>
    <p:sldId id="496" r:id="rId119"/>
    <p:sldId id="501" r:id="rId120"/>
    <p:sldId id="494" r:id="rId121"/>
    <p:sldId id="493" r:id="rId122"/>
    <p:sldId id="497" r:id="rId123"/>
    <p:sldId id="500" r:id="rId124"/>
    <p:sldId id="284" r:id="rId125"/>
    <p:sldId id="559" r:id="rId126"/>
    <p:sldId id="469" r:id="rId127"/>
    <p:sldId id="558" r:id="rId128"/>
    <p:sldId id="470" r:id="rId129"/>
    <p:sldId id="475" r:id="rId130"/>
    <p:sldId id="553" r:id="rId131"/>
    <p:sldId id="471" r:id="rId132"/>
    <p:sldId id="472" r:id="rId133"/>
    <p:sldId id="473" r:id="rId134"/>
    <p:sldId id="474" r:id="rId135"/>
    <p:sldId id="480" r:id="rId136"/>
    <p:sldId id="2822" r:id="rId137"/>
    <p:sldId id="482" r:id="rId138"/>
    <p:sldId id="483" r:id="rId139"/>
    <p:sldId id="484" r:id="rId140"/>
    <p:sldId id="2823" r:id="rId141"/>
    <p:sldId id="492" r:id="rId142"/>
    <p:sldId id="487" r:id="rId143"/>
    <p:sldId id="488" r:id="rId144"/>
    <p:sldId id="489" r:id="rId145"/>
    <p:sldId id="490" r:id="rId146"/>
    <p:sldId id="491" r:id="rId147"/>
    <p:sldId id="560" r:id="rId148"/>
    <p:sldId id="423" r:id="rId149"/>
    <p:sldId id="498" r:id="rId150"/>
    <p:sldId id="476" r:id="rId151"/>
    <p:sldId id="544" r:id="rId152"/>
    <p:sldId id="292" r:id="rId153"/>
    <p:sldId id="772" r:id="rId154"/>
    <p:sldId id="486" r:id="rId155"/>
    <p:sldId id="675" r:id="rId156"/>
    <p:sldId id="499" r:id="rId157"/>
    <p:sldId id="2824" r:id="rId158"/>
  </p:sldIdLst>
  <p:sldSz cx="9144000" cy="6858000" type="screen4x3"/>
  <p:notesSz cx="6797675" cy="9926638"/>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6" autoAdjust="0"/>
    <p:restoredTop sz="93788" autoAdjust="0"/>
  </p:normalViewPr>
  <p:slideViewPr>
    <p:cSldViewPr>
      <p:cViewPr varScale="1">
        <p:scale>
          <a:sx n="104" d="100"/>
          <a:sy n="104" d="100"/>
        </p:scale>
        <p:origin x="184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54" Type="http://schemas.openxmlformats.org/officeDocument/2006/relationships/slide" Target="slides/slide140.xml"/><Relationship Id="rId159" Type="http://schemas.openxmlformats.org/officeDocument/2006/relationships/notesMaster" Target="notesMasters/notesMaster1.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slide" Target="slides/slide13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60" Type="http://schemas.openxmlformats.org/officeDocument/2006/relationships/handoutMaster" Target="handoutMasters/handoutMaster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slide" Target="slides/slide134.xml"/><Relationship Id="rId151" Type="http://schemas.openxmlformats.org/officeDocument/2006/relationships/slide" Target="slides/slide137.xml"/><Relationship Id="rId156" Type="http://schemas.openxmlformats.org/officeDocument/2006/relationships/slide" Target="slides/slide142.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aanve\Documents\ProDigy%202023\Dekompositiot\Arvonlis&#228;n%20dekompositio%20Suomi%20Satakunta%20+%20seutukunnat%2020240119.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sva\AppData\Local\Temp\t3_kk.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Calibri"/>
                <a:ea typeface="Calibri"/>
                <a:cs typeface="Calibri"/>
              </a:defRPr>
            </a:pPr>
            <a:r>
              <a:rPr lang="fi-FI" sz="2000" dirty="0"/>
              <a:t>Arvonlisäyksen </a:t>
            </a:r>
            <a:r>
              <a:rPr lang="fi-FI" sz="2000" dirty="0" err="1"/>
              <a:t>dekomponointi</a:t>
            </a:r>
            <a:r>
              <a:rPr lang="fi-FI" sz="2000" dirty="0"/>
              <a:t> 2000-2021</a:t>
            </a:r>
          </a:p>
        </c:rich>
      </c:tx>
      <c:overlay val="0"/>
      <c:spPr>
        <a:noFill/>
        <a:ln w="25400">
          <a:noFill/>
        </a:ln>
      </c:spPr>
    </c:title>
    <c:autoTitleDeleted val="0"/>
    <c:plotArea>
      <c:layout/>
      <c:barChart>
        <c:barDir val="col"/>
        <c:grouping val="clustered"/>
        <c:varyColors val="0"/>
        <c:ser>
          <c:idx val="0"/>
          <c:order val="0"/>
          <c:tx>
            <c:strRef>
              <c:f>'Laskenta incremental (relative)'!$I$207</c:f>
              <c:strCache>
                <c:ptCount val="1"/>
                <c:pt idx="0">
                  <c:v>Arvonlisäys</c:v>
                </c:pt>
              </c:strCache>
            </c:strRef>
          </c:tx>
          <c:spPr>
            <a:solidFill>
              <a:schemeClr val="tx1"/>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(relative)'!$J$207:$N$207</c:f>
              <c:numCache>
                <c:formatCode>0.0</c:formatCode>
                <c:ptCount val="5"/>
                <c:pt idx="0">
                  <c:v>27.565667839434081</c:v>
                </c:pt>
                <c:pt idx="1">
                  <c:v>-2.7004581771958627</c:v>
                </c:pt>
                <c:pt idx="2">
                  <c:v>13.248295689525003</c:v>
                </c:pt>
                <c:pt idx="3">
                  <c:v>-13.166414691716867</c:v>
                </c:pt>
                <c:pt idx="4">
                  <c:v>6.4546038128864369</c:v>
                </c:pt>
              </c:numCache>
            </c:numRef>
          </c:val>
          <c:extLst>
            <c:ext xmlns:c16="http://schemas.microsoft.com/office/drawing/2014/chart" uri="{C3380CC4-5D6E-409C-BE32-E72D297353CC}">
              <c16:uniqueId val="{00000000-CAEC-4677-A7D7-D0C64E2CB4D2}"/>
            </c:ext>
          </c:extLst>
        </c:ser>
        <c:ser>
          <c:idx val="1"/>
          <c:order val="1"/>
          <c:tx>
            <c:strRef>
              <c:f>'Laskenta incremental (relative)'!$I$208</c:f>
              <c:strCache>
                <c:ptCount val="1"/>
                <c:pt idx="0">
                  <c:v>Arvonlisäys/työtunnit</c:v>
                </c:pt>
              </c:strCache>
            </c:strRef>
          </c:tx>
          <c:spPr>
            <a:solidFill>
              <a:srgbClr val="FF0000"/>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(relative)'!$J$208:$N$208</c:f>
              <c:numCache>
                <c:formatCode>0.0</c:formatCode>
                <c:ptCount val="5"/>
                <c:pt idx="0">
                  <c:v>19.209117619135373</c:v>
                </c:pt>
                <c:pt idx="1">
                  <c:v>0.76753445496200479</c:v>
                </c:pt>
                <c:pt idx="2">
                  <c:v>14.028505132089</c:v>
                </c:pt>
                <c:pt idx="3">
                  <c:v>-9.9692014084215739</c:v>
                </c:pt>
                <c:pt idx="4">
                  <c:v>17.578182968025917</c:v>
                </c:pt>
              </c:numCache>
            </c:numRef>
          </c:val>
          <c:extLst>
            <c:ext xmlns:c16="http://schemas.microsoft.com/office/drawing/2014/chart" uri="{C3380CC4-5D6E-409C-BE32-E72D297353CC}">
              <c16:uniqueId val="{00000001-CAEC-4677-A7D7-D0C64E2CB4D2}"/>
            </c:ext>
          </c:extLst>
        </c:ser>
        <c:ser>
          <c:idx val="2"/>
          <c:order val="2"/>
          <c:tx>
            <c:strRef>
              <c:f>'Laskenta incremental (relative)'!$I$209</c:f>
              <c:strCache>
                <c:ptCount val="1"/>
                <c:pt idx="0">
                  <c:v>Työtunnit/työlliset</c:v>
                </c:pt>
              </c:strCache>
            </c:strRef>
          </c:tx>
          <c:spPr>
            <a:solidFill>
              <a:schemeClr val="tx1">
                <a:lumMod val="65000"/>
                <a:lumOff val="35000"/>
              </a:schemeClr>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(relative)'!$J$209:$N$209</c:f>
              <c:numCache>
                <c:formatCode>0.0</c:formatCode>
                <c:ptCount val="5"/>
                <c:pt idx="0">
                  <c:v>-8.9417934864691144</c:v>
                </c:pt>
                <c:pt idx="1">
                  <c:v>-8.0003016216894327</c:v>
                </c:pt>
                <c:pt idx="2">
                  <c:v>-9.3367843205910841</c:v>
                </c:pt>
                <c:pt idx="3">
                  <c:v>-7.9379235323214621</c:v>
                </c:pt>
                <c:pt idx="4">
                  <c:v>-3.1376246406292054</c:v>
                </c:pt>
              </c:numCache>
            </c:numRef>
          </c:val>
          <c:extLst>
            <c:ext xmlns:c16="http://schemas.microsoft.com/office/drawing/2014/chart" uri="{C3380CC4-5D6E-409C-BE32-E72D297353CC}">
              <c16:uniqueId val="{00000002-CAEC-4677-A7D7-D0C64E2CB4D2}"/>
            </c:ext>
          </c:extLst>
        </c:ser>
        <c:ser>
          <c:idx val="3"/>
          <c:order val="3"/>
          <c:tx>
            <c:strRef>
              <c:f>'Laskenta incremental (relative)'!$I$210</c:f>
              <c:strCache>
                <c:ptCount val="1"/>
                <c:pt idx="0">
                  <c:v>Työlliset/väestö</c:v>
                </c:pt>
              </c:strCache>
            </c:strRef>
          </c:tx>
          <c:spPr>
            <a:solidFill>
              <a:schemeClr val="bg1">
                <a:lumMod val="75000"/>
              </a:schemeClr>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(relative)'!$J$210:$N$210</c:f>
              <c:numCache>
                <c:formatCode>0.0</c:formatCode>
                <c:ptCount val="5"/>
                <c:pt idx="0">
                  <c:v>9.3587391526471144</c:v>
                </c:pt>
                <c:pt idx="1">
                  <c:v>12.869463564906955</c:v>
                </c:pt>
                <c:pt idx="2">
                  <c:v>16.75862197792312</c:v>
                </c:pt>
                <c:pt idx="3">
                  <c:v>10.843928279483404</c:v>
                </c:pt>
                <c:pt idx="4">
                  <c:v>15.967572896331138</c:v>
                </c:pt>
              </c:numCache>
            </c:numRef>
          </c:val>
          <c:extLst>
            <c:ext xmlns:c16="http://schemas.microsoft.com/office/drawing/2014/chart" uri="{C3380CC4-5D6E-409C-BE32-E72D297353CC}">
              <c16:uniqueId val="{00000003-CAEC-4677-A7D7-D0C64E2CB4D2}"/>
            </c:ext>
          </c:extLst>
        </c:ser>
        <c:ser>
          <c:idx val="4"/>
          <c:order val="4"/>
          <c:tx>
            <c:strRef>
              <c:f>'Laskenta incremental (relative)'!$I$211</c:f>
              <c:strCache>
                <c:ptCount val="1"/>
                <c:pt idx="0">
                  <c:v>Väestö</c:v>
                </c:pt>
              </c:strCache>
            </c:strRef>
          </c:tx>
          <c:spPr>
            <a:solidFill>
              <a:schemeClr val="bg1"/>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(relative)'!$J$211:$N$211</c:f>
              <c:numCache>
                <c:formatCode>0.0</c:formatCode>
                <c:ptCount val="5"/>
                <c:pt idx="0">
                  <c:v>7.939604554120721</c:v>
                </c:pt>
                <c:pt idx="1">
                  <c:v>-8.3371545753753882</c:v>
                </c:pt>
                <c:pt idx="2">
                  <c:v>-8.2020470998960544</c:v>
                </c:pt>
                <c:pt idx="3">
                  <c:v>-6.1032180304572341</c:v>
                </c:pt>
                <c:pt idx="4">
                  <c:v>-23.953527410841403</c:v>
                </c:pt>
              </c:numCache>
            </c:numRef>
          </c:val>
          <c:extLst>
            <c:ext xmlns:c16="http://schemas.microsoft.com/office/drawing/2014/chart" uri="{C3380CC4-5D6E-409C-BE32-E72D297353CC}">
              <c16:uniqueId val="{00000004-CAEC-4677-A7D7-D0C64E2CB4D2}"/>
            </c:ext>
          </c:extLst>
        </c:ser>
        <c:dLbls>
          <c:showLegendKey val="0"/>
          <c:showVal val="0"/>
          <c:showCatName val="0"/>
          <c:showSerName val="0"/>
          <c:showPercent val="0"/>
          <c:showBubbleSize val="0"/>
        </c:dLbls>
        <c:gapWidth val="219"/>
        <c:overlap val="-27"/>
        <c:axId val="2121602136"/>
        <c:axId val="1"/>
      </c:barChart>
      <c:catAx>
        <c:axId val="2121602136"/>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0" vert="horz"/>
          <a:lstStyle/>
          <a:p>
            <a:pPr>
              <a:defRPr sz="1600" b="0" i="0" u="none" strike="noStrike" baseline="0">
                <a:solidFill>
                  <a:srgbClr val="000000"/>
                </a:solidFill>
                <a:latin typeface="Calibri"/>
                <a:ea typeface="Calibri"/>
                <a:cs typeface="Calibri"/>
              </a:defRPr>
            </a:pPr>
            <a:endParaRPr lang="fi-FI"/>
          </a:p>
        </c:txPr>
        <c:crossAx val="1"/>
        <c:crosses val="autoZero"/>
        <c:auto val="1"/>
        <c:lblAlgn val="ctr"/>
        <c:lblOffset val="100"/>
        <c:noMultiLvlLbl val="0"/>
      </c:catAx>
      <c:valAx>
        <c:axId val="1"/>
        <c:scaling>
          <c:orientation val="minMax"/>
          <c:max val="30"/>
          <c:min val="-25"/>
        </c:scaling>
        <c:delete val="0"/>
        <c:axPos val="l"/>
        <c:majorGridlines>
          <c:spPr>
            <a:ln w="9525" cap="flat" cmpd="sng" algn="ctr">
              <a:solidFill>
                <a:schemeClr val="tx1">
                  <a:lumMod val="50000"/>
                  <a:lumOff val="50000"/>
                </a:schemeClr>
              </a:solidFill>
              <a:prstDash val="dash"/>
              <a:round/>
            </a:ln>
            <a:effectLst/>
          </c:spPr>
        </c:majorGridlines>
        <c:title>
          <c:tx>
            <c:rich>
              <a:bodyPr/>
              <a:lstStyle/>
              <a:p>
                <a:pPr>
                  <a:defRPr sz="1600" b="0" i="0" u="none" strike="noStrike" baseline="0">
                    <a:solidFill>
                      <a:srgbClr val="000000"/>
                    </a:solidFill>
                    <a:latin typeface="Calibri"/>
                    <a:ea typeface="Calibri"/>
                    <a:cs typeface="Calibri"/>
                  </a:defRPr>
                </a:pPr>
                <a:r>
                  <a:rPr lang="fi-FI"/>
                  <a:t>% vuoden 2000 arvonlisäyksestä</a:t>
                </a:r>
              </a:p>
            </c:rich>
          </c:tx>
          <c:overlay val="0"/>
          <c:spPr>
            <a:noFill/>
            <a:ln w="25400">
              <a:noFill/>
            </a:ln>
          </c:spPr>
        </c:title>
        <c:numFmt formatCode="0" sourceLinked="0"/>
        <c:majorTickMark val="none"/>
        <c:minorTickMark val="none"/>
        <c:tickLblPos val="nextTo"/>
        <c:spPr>
          <a:ln w="9525">
            <a:noFill/>
          </a:ln>
        </c:spPr>
        <c:txPr>
          <a:bodyPr rot="0" vert="horz"/>
          <a:lstStyle/>
          <a:p>
            <a:pPr>
              <a:defRPr sz="1600" b="0" i="0" u="none" strike="noStrike" baseline="0">
                <a:solidFill>
                  <a:srgbClr val="000000"/>
                </a:solidFill>
                <a:latin typeface="Calibri"/>
                <a:ea typeface="Calibri"/>
                <a:cs typeface="Calibri"/>
              </a:defRPr>
            </a:pPr>
            <a:endParaRPr lang="fi-FI"/>
          </a:p>
        </c:txPr>
        <c:crossAx val="2121602136"/>
        <c:crosses val="autoZero"/>
        <c:crossBetween val="between"/>
        <c:majorUnit val="5"/>
      </c:valAx>
      <c:spPr>
        <a:noFill/>
        <a:ln w="25400">
          <a:noFill/>
        </a:ln>
      </c:spPr>
    </c:plotArea>
    <c:legend>
      <c:legendPos val="b"/>
      <c:overlay val="0"/>
      <c:spPr>
        <a:noFill/>
        <a:ln w="25400">
          <a:noFill/>
        </a:ln>
      </c:spPr>
      <c:txPr>
        <a:bodyPr/>
        <a:lstStyle/>
        <a:p>
          <a:pPr>
            <a:defRPr sz="1470" b="0" i="0" u="none" strike="noStrike" baseline="0">
              <a:solidFill>
                <a:srgbClr val="000000"/>
              </a:solidFill>
              <a:latin typeface="Calibri"/>
              <a:ea typeface="Calibri"/>
              <a:cs typeface="Calibri"/>
            </a:defRPr>
          </a:pPr>
          <a:endParaRPr lang="fi-FI"/>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0" i="0" u="none" strike="noStrike" baseline="0">
          <a:solidFill>
            <a:srgbClr val="000000"/>
          </a:solidFill>
          <a:latin typeface="Calibri"/>
          <a:ea typeface="Calibri"/>
          <a:cs typeface="Calibri"/>
        </a:defRPr>
      </a:pPr>
      <a:endParaRPr lang="fi-FI"/>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575009125197717E-2"/>
          <c:y val="1.0400356396464862E-2"/>
          <c:w val="0.90342499087480233"/>
          <c:h val="0.77119215927777307"/>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0.34715</cdr:x>
      <cdr:y>0.17647</cdr:y>
    </cdr:from>
    <cdr:to>
      <cdr:x>0.66321</cdr:x>
      <cdr:y>0.9253</cdr:y>
    </cdr:to>
    <cdr:sp macro="" textlink="">
      <cdr:nvSpPr>
        <cdr:cNvPr id="2" name="TextBox 1"/>
        <cdr:cNvSpPr txBox="1"/>
      </cdr:nvSpPr>
      <cdr:spPr>
        <a:xfrm xmlns:a="http://schemas.openxmlformats.org/drawingml/2006/main">
          <a:off x="1004333" y="2154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dirty="0"/>
        </a:p>
      </cdr:txBody>
    </cdr:sp>
  </cdr:relSizeAnchor>
  <cdr:relSizeAnchor xmlns:cdr="http://schemas.openxmlformats.org/drawingml/2006/chartDrawing">
    <cdr:from>
      <cdr:x>0.07155</cdr:x>
      <cdr:y>0.41259</cdr:y>
    </cdr:from>
    <cdr:to>
      <cdr:x>0.99775</cdr:x>
      <cdr:y>0.84149</cdr:y>
    </cdr:to>
    <cdr:sp macro="" textlink="">
      <cdr:nvSpPr>
        <cdr:cNvPr id="3" name="TextBox 22"/>
        <cdr:cNvSpPr txBox="1"/>
      </cdr:nvSpPr>
      <cdr:spPr>
        <a:xfrm xmlns:a="http://schemas.openxmlformats.org/drawingml/2006/main">
          <a:off x="123112" y="325676"/>
          <a:ext cx="1593701" cy="33855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800" dirty="0"/>
            <a:t>Vapaa-aikaan liittyvät yöpymiset, </a:t>
          </a:r>
        </a:p>
        <a:p xmlns:a="http://schemas.openxmlformats.org/drawingml/2006/main">
          <a:r>
            <a:rPr lang="fi-FI" sz="800" dirty="0"/>
            <a:t>49,9 %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59C43BBC-E8F5-43B2-9048-2ABAB9258CBF}" type="datetimeFigureOut">
              <a:rPr lang="fi-FI"/>
              <a:pPr>
                <a:defRPr/>
              </a:pPr>
              <a:t>21.5.2026</a:t>
            </a:fld>
            <a:endParaRPr lang="fi-FI"/>
          </a:p>
        </p:txBody>
      </p:sp>
      <p:sp>
        <p:nvSpPr>
          <p:cNvPr id="4" name="Alatunnisteen paikkamerkki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5" name="Dian numeron paikkamerkki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692332-BE85-41BF-ABC7-4FE61B107B52}" type="slidenum">
              <a:rPr lang="fi-FI" altLang="fi-FI"/>
              <a:pPr>
                <a:defRPr/>
              </a:pPr>
              <a:t>‹#›</a:t>
            </a:fld>
            <a:endParaRPr lang="fi-FI" altLang="fi-FI"/>
          </a:p>
        </p:txBody>
      </p:sp>
    </p:spTree>
    <p:extLst>
      <p:ext uri="{BB962C8B-B14F-4D97-AF65-F5344CB8AC3E}">
        <p14:creationId xmlns:p14="http://schemas.microsoft.com/office/powerpoint/2010/main" val="24855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F0ECCD0-F664-4DAC-B446-92A14E08974B}" type="datetimeFigureOut">
              <a:rPr lang="fi-FI"/>
              <a:pPr>
                <a:defRPr/>
              </a:pPr>
              <a:t>21.5.2026</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7" name="Dian numeron paikkamerkki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6793EE9-27EE-48AF-8F47-C1D4868B4D4B}" type="slidenum">
              <a:rPr lang="fi-FI" altLang="fi-FI"/>
              <a:pPr>
                <a:defRPr/>
              </a:pPr>
              <a:t>‹#›</a:t>
            </a:fld>
            <a:endParaRPr lang="fi-FI" altLang="fi-FI"/>
          </a:p>
        </p:txBody>
      </p:sp>
    </p:spTree>
    <p:extLst>
      <p:ext uri="{BB962C8B-B14F-4D97-AF65-F5344CB8AC3E}">
        <p14:creationId xmlns:p14="http://schemas.microsoft.com/office/powerpoint/2010/main" val="436302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1</a:t>
            </a:fld>
            <a:endParaRPr lang="fi-FI" altLang="fi-FI"/>
          </a:p>
        </p:txBody>
      </p:sp>
    </p:spTree>
    <p:extLst>
      <p:ext uri="{BB962C8B-B14F-4D97-AF65-F5344CB8AC3E}">
        <p14:creationId xmlns:p14="http://schemas.microsoft.com/office/powerpoint/2010/main" val="418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10</a:t>
            </a:fld>
            <a:endParaRPr lang="fi-FI" altLang="fi-FI"/>
          </a:p>
        </p:txBody>
      </p:sp>
    </p:spTree>
    <p:extLst>
      <p:ext uri="{BB962C8B-B14F-4D97-AF65-F5344CB8AC3E}">
        <p14:creationId xmlns:p14="http://schemas.microsoft.com/office/powerpoint/2010/main" val="2499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11</a:t>
            </a:fld>
            <a:endParaRPr lang="fi-FI" altLang="fi-FI"/>
          </a:p>
        </p:txBody>
      </p:sp>
    </p:spTree>
    <p:extLst>
      <p:ext uri="{BB962C8B-B14F-4D97-AF65-F5344CB8AC3E}">
        <p14:creationId xmlns:p14="http://schemas.microsoft.com/office/powerpoint/2010/main" val="417075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7ABF4-5F02-ADE2-E955-798EC5E846B5}"/>
            </a:ext>
          </a:extLst>
        </p:cNvPr>
        <p:cNvGrpSpPr/>
        <p:nvPr/>
      </p:nvGrpSpPr>
      <p:grpSpPr>
        <a:xfrm>
          <a:off x="0" y="0"/>
          <a:ext cx="0" cy="0"/>
          <a:chOff x="0" y="0"/>
          <a:chExt cx="0" cy="0"/>
        </a:xfrm>
      </p:grpSpPr>
      <p:sp>
        <p:nvSpPr>
          <p:cNvPr id="7170" name="Dian kuvan paikkamerkki 1">
            <a:extLst>
              <a:ext uri="{FF2B5EF4-FFF2-40B4-BE49-F238E27FC236}">
                <a16:creationId xmlns:a16="http://schemas.microsoft.com/office/drawing/2014/main" id="{D155D9FF-2C99-3EE6-8E5F-225DB1CFBE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a:extLst>
              <a:ext uri="{FF2B5EF4-FFF2-40B4-BE49-F238E27FC236}">
                <a16:creationId xmlns:a16="http://schemas.microsoft.com/office/drawing/2014/main" id="{B89CB6F9-5682-C178-CC33-83B6335476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a:extLst>
              <a:ext uri="{FF2B5EF4-FFF2-40B4-BE49-F238E27FC236}">
                <a16:creationId xmlns:a16="http://schemas.microsoft.com/office/drawing/2014/main" id="{0F964E79-BB87-CCFB-B862-FF39D1C4C9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12</a:t>
            </a:fld>
            <a:endParaRPr lang="fi-FI" altLang="fi-FI"/>
          </a:p>
        </p:txBody>
      </p:sp>
    </p:spTree>
    <p:extLst>
      <p:ext uri="{BB962C8B-B14F-4D97-AF65-F5344CB8AC3E}">
        <p14:creationId xmlns:p14="http://schemas.microsoft.com/office/powerpoint/2010/main" val="3898879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1C111-219C-2315-6DDD-E0AE2B86C6F7}"/>
            </a:ext>
          </a:extLst>
        </p:cNvPr>
        <p:cNvGrpSpPr/>
        <p:nvPr/>
      </p:nvGrpSpPr>
      <p:grpSpPr>
        <a:xfrm>
          <a:off x="0" y="0"/>
          <a:ext cx="0" cy="0"/>
          <a:chOff x="0" y="0"/>
          <a:chExt cx="0" cy="0"/>
        </a:xfrm>
      </p:grpSpPr>
      <p:sp>
        <p:nvSpPr>
          <p:cNvPr id="7170" name="Dian kuvan paikkamerkki 1">
            <a:extLst>
              <a:ext uri="{FF2B5EF4-FFF2-40B4-BE49-F238E27FC236}">
                <a16:creationId xmlns:a16="http://schemas.microsoft.com/office/drawing/2014/main" id="{BC89F393-C8D6-D577-B0B5-FB9D9ECA37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a:extLst>
              <a:ext uri="{FF2B5EF4-FFF2-40B4-BE49-F238E27FC236}">
                <a16:creationId xmlns:a16="http://schemas.microsoft.com/office/drawing/2014/main" id="{2554E47C-AB40-0A94-F73A-47BC70F05B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a:extLst>
              <a:ext uri="{FF2B5EF4-FFF2-40B4-BE49-F238E27FC236}">
                <a16:creationId xmlns:a16="http://schemas.microsoft.com/office/drawing/2014/main" id="{E157CDD4-9DB1-DB0D-16B1-105C2FDE4E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13</a:t>
            </a:fld>
            <a:endParaRPr lang="fi-FI" altLang="fi-FI"/>
          </a:p>
        </p:txBody>
      </p:sp>
    </p:spTree>
    <p:extLst>
      <p:ext uri="{BB962C8B-B14F-4D97-AF65-F5344CB8AC3E}">
        <p14:creationId xmlns:p14="http://schemas.microsoft.com/office/powerpoint/2010/main" val="230886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14</a:t>
            </a:fld>
            <a:endParaRPr lang="fi-FI" altLang="fi-FI"/>
          </a:p>
        </p:txBody>
      </p:sp>
    </p:spTree>
    <p:extLst>
      <p:ext uri="{BB962C8B-B14F-4D97-AF65-F5344CB8AC3E}">
        <p14:creationId xmlns:p14="http://schemas.microsoft.com/office/powerpoint/2010/main" val="3330934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15</a:t>
            </a:fld>
            <a:endParaRPr lang="fi-FI" altLang="fi-FI"/>
          </a:p>
        </p:txBody>
      </p:sp>
    </p:spTree>
    <p:extLst>
      <p:ext uri="{BB962C8B-B14F-4D97-AF65-F5344CB8AC3E}">
        <p14:creationId xmlns:p14="http://schemas.microsoft.com/office/powerpoint/2010/main" val="389007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16</a:t>
            </a:fld>
            <a:endParaRPr lang="fi-FI" altLang="fi-FI"/>
          </a:p>
        </p:txBody>
      </p:sp>
    </p:spTree>
    <p:extLst>
      <p:ext uri="{BB962C8B-B14F-4D97-AF65-F5344CB8AC3E}">
        <p14:creationId xmlns:p14="http://schemas.microsoft.com/office/powerpoint/2010/main" val="4169919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17</a:t>
            </a:fld>
            <a:endParaRPr lang="fi-FI" altLang="fi-FI"/>
          </a:p>
        </p:txBody>
      </p:sp>
    </p:spTree>
    <p:extLst>
      <p:ext uri="{BB962C8B-B14F-4D97-AF65-F5344CB8AC3E}">
        <p14:creationId xmlns:p14="http://schemas.microsoft.com/office/powerpoint/2010/main" val="2283226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Kulttuurilla, taiteella, laadukkaalla arkkitehtuurilla ja kulttuuriympäristöllä on merkittävä rooli identiteetin luojana, elinympäristön viihtyvyyden lisääjänä, alueen innovatiivisen ympäristön vahvistajana ja hyvinvoinnin edistäjänä.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92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81630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2</a:t>
            </a:fld>
            <a:endParaRPr lang="fi-FI" altLang="fi-FI"/>
          </a:p>
        </p:txBody>
      </p:sp>
    </p:spTree>
    <p:extLst>
      <p:ext uri="{BB962C8B-B14F-4D97-AF65-F5344CB8AC3E}">
        <p14:creationId xmlns:p14="http://schemas.microsoft.com/office/powerpoint/2010/main" val="303979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20</a:t>
            </a:fld>
            <a:endParaRPr lang="fi-FI" altLang="fi-FI"/>
          </a:p>
        </p:txBody>
      </p:sp>
    </p:spTree>
    <p:extLst>
      <p:ext uri="{BB962C8B-B14F-4D97-AF65-F5344CB8AC3E}">
        <p14:creationId xmlns:p14="http://schemas.microsoft.com/office/powerpoint/2010/main" val="3737897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21</a:t>
            </a:fld>
            <a:endParaRPr lang="fi-FI" altLang="fi-FI"/>
          </a:p>
        </p:txBody>
      </p:sp>
    </p:spTree>
    <p:extLst>
      <p:ext uri="{BB962C8B-B14F-4D97-AF65-F5344CB8AC3E}">
        <p14:creationId xmlns:p14="http://schemas.microsoft.com/office/powerpoint/2010/main" val="24423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22</a:t>
            </a:fld>
            <a:endParaRPr lang="fi-FI" altLang="fi-FI"/>
          </a:p>
        </p:txBody>
      </p:sp>
    </p:spTree>
    <p:extLst>
      <p:ext uri="{BB962C8B-B14F-4D97-AF65-F5344CB8AC3E}">
        <p14:creationId xmlns:p14="http://schemas.microsoft.com/office/powerpoint/2010/main" val="1037907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CEFB1-2864-6EE5-4896-BA7361BE6C5A}"/>
            </a:ext>
          </a:extLst>
        </p:cNvPr>
        <p:cNvGrpSpPr/>
        <p:nvPr/>
      </p:nvGrpSpPr>
      <p:grpSpPr>
        <a:xfrm>
          <a:off x="0" y="0"/>
          <a:ext cx="0" cy="0"/>
          <a:chOff x="0" y="0"/>
          <a:chExt cx="0" cy="0"/>
        </a:xfrm>
      </p:grpSpPr>
      <p:sp>
        <p:nvSpPr>
          <p:cNvPr id="7170" name="Dian kuvan paikkamerkki 1">
            <a:extLst>
              <a:ext uri="{FF2B5EF4-FFF2-40B4-BE49-F238E27FC236}">
                <a16:creationId xmlns:a16="http://schemas.microsoft.com/office/drawing/2014/main" id="{6ED903FC-A3F1-13C7-54EC-CF19B84AAE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a:extLst>
              <a:ext uri="{FF2B5EF4-FFF2-40B4-BE49-F238E27FC236}">
                <a16:creationId xmlns:a16="http://schemas.microsoft.com/office/drawing/2014/main" id="{029519D9-11FA-956A-3DAA-22A21D858B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a:extLst>
              <a:ext uri="{FF2B5EF4-FFF2-40B4-BE49-F238E27FC236}">
                <a16:creationId xmlns:a16="http://schemas.microsoft.com/office/drawing/2014/main" id="{E7B32B2C-894D-D62B-8018-4EE38E5432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23</a:t>
            </a:fld>
            <a:endParaRPr lang="fi-FI" altLang="fi-FI"/>
          </a:p>
        </p:txBody>
      </p:sp>
    </p:spTree>
    <p:extLst>
      <p:ext uri="{BB962C8B-B14F-4D97-AF65-F5344CB8AC3E}">
        <p14:creationId xmlns:p14="http://schemas.microsoft.com/office/powerpoint/2010/main" val="275759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solidFill>
                  <a:prstClr val="black"/>
                </a:solidFill>
              </a:rPr>
              <a:pPr/>
              <a:t>24</a:t>
            </a:fld>
            <a:endParaRPr lang="fi-FI" altLang="fi-FI">
              <a:solidFill>
                <a:prstClr val="black"/>
              </a:solidFill>
            </a:endParaRPr>
          </a:p>
        </p:txBody>
      </p:sp>
    </p:spTree>
    <p:extLst>
      <p:ext uri="{BB962C8B-B14F-4D97-AF65-F5344CB8AC3E}">
        <p14:creationId xmlns:p14="http://schemas.microsoft.com/office/powerpoint/2010/main" val="4256226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25</a:t>
            </a:fld>
            <a:endParaRPr lang="fi-FI" altLang="fi-FI"/>
          </a:p>
        </p:txBody>
      </p:sp>
    </p:spTree>
    <p:extLst>
      <p:ext uri="{BB962C8B-B14F-4D97-AF65-F5344CB8AC3E}">
        <p14:creationId xmlns:p14="http://schemas.microsoft.com/office/powerpoint/2010/main" val="4262357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26</a:t>
            </a:fld>
            <a:endParaRPr lang="fi-FI" altLang="fi-FI"/>
          </a:p>
        </p:txBody>
      </p:sp>
    </p:spTree>
    <p:extLst>
      <p:ext uri="{BB962C8B-B14F-4D97-AF65-F5344CB8AC3E}">
        <p14:creationId xmlns:p14="http://schemas.microsoft.com/office/powerpoint/2010/main" val="1917040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27</a:t>
            </a:fld>
            <a:endParaRPr lang="fi-FI" altLang="fi-FI"/>
          </a:p>
        </p:txBody>
      </p:sp>
    </p:spTree>
    <p:extLst>
      <p:ext uri="{BB962C8B-B14F-4D97-AF65-F5344CB8AC3E}">
        <p14:creationId xmlns:p14="http://schemas.microsoft.com/office/powerpoint/2010/main" val="4073861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28</a:t>
            </a:fld>
            <a:endParaRPr lang="fi-FI" altLang="fi-FI"/>
          </a:p>
        </p:txBody>
      </p:sp>
    </p:spTree>
    <p:extLst>
      <p:ext uri="{BB962C8B-B14F-4D97-AF65-F5344CB8AC3E}">
        <p14:creationId xmlns:p14="http://schemas.microsoft.com/office/powerpoint/2010/main" val="1160955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31</a:t>
            </a:fld>
            <a:endParaRPr lang="fi-FI" altLang="fi-FI"/>
          </a:p>
        </p:txBody>
      </p:sp>
    </p:spTree>
    <p:extLst>
      <p:ext uri="{BB962C8B-B14F-4D97-AF65-F5344CB8AC3E}">
        <p14:creationId xmlns:p14="http://schemas.microsoft.com/office/powerpoint/2010/main" val="63406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EF5E67EE-BD57-BA4B-ACD9-EA1BE85E7BA2}" type="slidenum">
              <a:rPr kumimoji="0" lang="fi-FI"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826139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n kuvan paikkamerkki 1"/>
          <p:cNvSpPr>
            <a:spLocks noGrp="1" noRot="1" noChangeAspect="1" noTextEdit="1"/>
          </p:cNvSpPr>
          <p:nvPr>
            <p:ph type="sldImg"/>
          </p:nvPr>
        </p:nvSpPr>
        <p:spPr>
          <a:ln/>
        </p:spPr>
      </p:sp>
      <p:sp>
        <p:nvSpPr>
          <p:cNvPr id="46083" name="Huomautusten paikkamerkki 2"/>
          <p:cNvSpPr>
            <a:spLocks noGrp="1"/>
          </p:cNvSpPr>
          <p:nvPr>
            <p:ph type="body" idx="1"/>
          </p:nvPr>
        </p:nvSpPr>
        <p:spPr>
          <a:noFill/>
        </p:spPr>
        <p:txBody>
          <a:bodyPr/>
          <a:lstStyle/>
          <a:p>
            <a:endParaRPr lang="en-US" altLang="en-US"/>
          </a:p>
        </p:txBody>
      </p:sp>
      <p:sp>
        <p:nvSpPr>
          <p:cNvPr id="46084"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858ABD-7D6C-4F94-B357-232B815283F3}" type="slidenum">
              <a:rPr lang="fi-FI" altLang="en-US" smtClean="0">
                <a:solidFill>
                  <a:srgbClr val="000000"/>
                </a:solidFill>
                <a:latin typeface="Times" panose="02020603050405020304" pitchFamily="18" charset="0"/>
              </a:rPr>
              <a:pPr/>
              <a:t>32</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4235340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n kuvan paikkamerkki 1"/>
          <p:cNvSpPr>
            <a:spLocks noGrp="1" noRot="1" noChangeAspect="1" noTextEdit="1"/>
          </p:cNvSpPr>
          <p:nvPr>
            <p:ph type="sldImg"/>
          </p:nvPr>
        </p:nvSpPr>
        <p:spPr>
          <a:ln/>
        </p:spPr>
      </p:sp>
      <p:sp>
        <p:nvSpPr>
          <p:cNvPr id="54275" name="Huomautusten paikkamerkki 2"/>
          <p:cNvSpPr>
            <a:spLocks noGrp="1"/>
          </p:cNvSpPr>
          <p:nvPr>
            <p:ph type="body" idx="1"/>
          </p:nvPr>
        </p:nvSpPr>
        <p:spPr>
          <a:noFill/>
        </p:spPr>
        <p:txBody>
          <a:bodyPr/>
          <a:lstStyle/>
          <a:p>
            <a:endParaRPr lang="en-US" altLang="en-US" dirty="0"/>
          </a:p>
        </p:txBody>
      </p:sp>
      <p:sp>
        <p:nvSpPr>
          <p:cNvPr id="54276"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D8FEC-2C7A-4451-BBB7-416E87EE2FBF}" type="slidenum">
              <a:rPr lang="fi-FI" altLang="en-US" smtClean="0">
                <a:solidFill>
                  <a:srgbClr val="000000"/>
                </a:solidFill>
                <a:latin typeface="Times" panose="02020603050405020304" pitchFamily="18" charset="0"/>
              </a:rPr>
              <a:pPr/>
              <a:t>35</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1884545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36</a:t>
            </a:fld>
            <a:endParaRPr lang="fi-FI" altLang="fi-FI"/>
          </a:p>
        </p:txBody>
      </p:sp>
    </p:spTree>
    <p:extLst>
      <p:ext uri="{BB962C8B-B14F-4D97-AF65-F5344CB8AC3E}">
        <p14:creationId xmlns:p14="http://schemas.microsoft.com/office/powerpoint/2010/main" val="2116387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37</a:t>
            </a:fld>
            <a:endParaRPr lang="fi-FI" altLang="fi-FI"/>
          </a:p>
        </p:txBody>
      </p:sp>
    </p:spTree>
    <p:extLst>
      <p:ext uri="{BB962C8B-B14F-4D97-AF65-F5344CB8AC3E}">
        <p14:creationId xmlns:p14="http://schemas.microsoft.com/office/powerpoint/2010/main" val="1686222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38</a:t>
            </a:fld>
            <a:endParaRPr lang="fi-FI" altLang="fi-FI"/>
          </a:p>
        </p:txBody>
      </p:sp>
    </p:spTree>
    <p:extLst>
      <p:ext uri="{BB962C8B-B14F-4D97-AF65-F5344CB8AC3E}">
        <p14:creationId xmlns:p14="http://schemas.microsoft.com/office/powerpoint/2010/main" val="3130672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39</a:t>
            </a:fld>
            <a:endParaRPr lang="fi-FI" altLang="fi-FI"/>
          </a:p>
        </p:txBody>
      </p:sp>
    </p:spTree>
    <p:extLst>
      <p:ext uri="{BB962C8B-B14F-4D97-AF65-F5344CB8AC3E}">
        <p14:creationId xmlns:p14="http://schemas.microsoft.com/office/powerpoint/2010/main" val="1073013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40</a:t>
            </a:fld>
            <a:endParaRPr lang="fi-FI" altLang="fi-FI"/>
          </a:p>
        </p:txBody>
      </p:sp>
    </p:spTree>
    <p:extLst>
      <p:ext uri="{BB962C8B-B14F-4D97-AF65-F5344CB8AC3E}">
        <p14:creationId xmlns:p14="http://schemas.microsoft.com/office/powerpoint/2010/main" val="3011858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6862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6AED3-E587-9E27-FF60-B133D52FB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F3C0-9268-FE0D-7FF1-92869B341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36DAD-989C-82B7-E0D0-9CD0ED7D8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902E50-4FF0-50A2-530E-7F0BDB7F80A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00524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14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4</a:t>
            </a:fld>
            <a:endParaRPr lang="fi-FI" altLang="fi-FI"/>
          </a:p>
        </p:txBody>
      </p:sp>
    </p:spTree>
    <p:extLst>
      <p:ext uri="{BB962C8B-B14F-4D97-AF65-F5344CB8AC3E}">
        <p14:creationId xmlns:p14="http://schemas.microsoft.com/office/powerpoint/2010/main" val="3562943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8592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254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8085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18.1.2017 muutettu teollisuuden viennin kasvuprosentit.</a:t>
            </a:r>
            <a:r>
              <a:rPr lang="fi-FI" baseline="0" dirty="0"/>
              <a:t> Nyt kyseessä on valmistava teollisuus (TOL C), aiemmin kyseessä oli ns. koko teollisuus sisältäen myös energiantuotannon ja kaivostoiminnan (TOL BCD). 4.9. päivitetty teollisuuden viennin kasvu v. 2016 luvulla ja lisätty vienti/</a:t>
            </a:r>
            <a:r>
              <a:rPr lang="fi-FI" baseline="0" dirty="0" err="1"/>
              <a:t>capita</a:t>
            </a:r>
            <a:r>
              <a:rPr lang="fi-FI" baseline="0" dirty="0"/>
              <a:t>. 8.12.2017 ja 13.12.2018 päivitetty BKT ja investoinnit</a:t>
            </a:r>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40EE3-C462-4FD3-ACEA-CC0C48C2627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25103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54</a:t>
            </a:fld>
            <a:endParaRPr lang="fi-FI" altLang="fi-FI"/>
          </a:p>
        </p:txBody>
      </p:sp>
    </p:spTree>
    <p:extLst>
      <p:ext uri="{BB962C8B-B14F-4D97-AF65-F5344CB8AC3E}">
        <p14:creationId xmlns:p14="http://schemas.microsoft.com/office/powerpoint/2010/main" val="3484191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56</a:t>
            </a:fld>
            <a:endParaRPr lang="fi-FI" altLang="fi-FI"/>
          </a:p>
        </p:txBody>
      </p:sp>
    </p:spTree>
    <p:extLst>
      <p:ext uri="{BB962C8B-B14F-4D97-AF65-F5344CB8AC3E}">
        <p14:creationId xmlns:p14="http://schemas.microsoft.com/office/powerpoint/2010/main" val="2082956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63</a:t>
            </a:fld>
            <a:endParaRPr lang="fi-FI" altLang="fi-FI"/>
          </a:p>
        </p:txBody>
      </p:sp>
    </p:spTree>
    <p:extLst>
      <p:ext uri="{BB962C8B-B14F-4D97-AF65-F5344CB8AC3E}">
        <p14:creationId xmlns:p14="http://schemas.microsoft.com/office/powerpoint/2010/main" val="2712180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6793EE9-27EE-48AF-8F47-C1D4868B4D4B}" type="slidenum">
              <a:rPr lang="fi-FI" altLang="fi-FI" smtClean="0"/>
              <a:pPr>
                <a:defRPr/>
              </a:pPr>
              <a:t>84</a:t>
            </a:fld>
            <a:endParaRPr lang="fi-FI" altLang="fi-FI"/>
          </a:p>
        </p:txBody>
      </p:sp>
    </p:spTree>
    <p:extLst>
      <p:ext uri="{BB962C8B-B14F-4D97-AF65-F5344CB8AC3E}">
        <p14:creationId xmlns:p14="http://schemas.microsoft.com/office/powerpoint/2010/main" val="3139375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Päivämäärän paikkamerkki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7FD12-CE8D-4646-8592-9B49650F28A1}" type="datetime1">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21.5.2026</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7629C-0D63-473B-A350-E04D04C27F64}"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97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93</a:t>
            </a:fld>
            <a:endParaRPr lang="fi-FI" altLang="fi-FI"/>
          </a:p>
        </p:txBody>
      </p:sp>
    </p:spTree>
    <p:extLst>
      <p:ext uri="{BB962C8B-B14F-4D97-AF65-F5344CB8AC3E}">
        <p14:creationId xmlns:p14="http://schemas.microsoft.com/office/powerpoint/2010/main" val="259857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a:t>
            </a:fld>
            <a:endParaRPr lang="fi-FI" altLang="fi-FI"/>
          </a:p>
        </p:txBody>
      </p:sp>
    </p:spTree>
    <p:extLst>
      <p:ext uri="{BB962C8B-B14F-4D97-AF65-F5344CB8AC3E}">
        <p14:creationId xmlns:p14="http://schemas.microsoft.com/office/powerpoint/2010/main" val="8327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6</a:t>
            </a:fld>
            <a:endParaRPr lang="fi-FI" altLang="fi-FI"/>
          </a:p>
        </p:txBody>
      </p:sp>
    </p:spTree>
    <p:extLst>
      <p:ext uri="{BB962C8B-B14F-4D97-AF65-F5344CB8AC3E}">
        <p14:creationId xmlns:p14="http://schemas.microsoft.com/office/powerpoint/2010/main" val="27344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7</a:t>
            </a:fld>
            <a:endParaRPr lang="fi-FI" altLang="fi-FI"/>
          </a:p>
        </p:txBody>
      </p:sp>
    </p:spTree>
    <p:extLst>
      <p:ext uri="{BB962C8B-B14F-4D97-AF65-F5344CB8AC3E}">
        <p14:creationId xmlns:p14="http://schemas.microsoft.com/office/powerpoint/2010/main" val="19153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a:t>
            </a:fld>
            <a:endParaRPr lang="fi-FI" altLang="fi-FI"/>
          </a:p>
        </p:txBody>
      </p:sp>
    </p:spTree>
    <p:extLst>
      <p:ext uri="{BB962C8B-B14F-4D97-AF65-F5344CB8AC3E}">
        <p14:creationId xmlns:p14="http://schemas.microsoft.com/office/powerpoint/2010/main" val="202188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9</a:t>
            </a:fld>
            <a:endParaRPr lang="fi-FI" altLang="fi-FI"/>
          </a:p>
        </p:txBody>
      </p:sp>
    </p:spTree>
    <p:extLst>
      <p:ext uri="{BB962C8B-B14F-4D97-AF65-F5344CB8AC3E}">
        <p14:creationId xmlns:p14="http://schemas.microsoft.com/office/powerpoint/2010/main" val="235603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9922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1751280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68595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17909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9353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143000" y="1122363"/>
            <a:ext cx="6858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143000" y="3602038"/>
            <a:ext cx="6858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1" y="0"/>
            <a:ext cx="9158517"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716802" y="188641"/>
            <a:ext cx="4187543"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1919273489"/>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21/05/2026</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138792029"/>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623888" y="1709741"/>
            <a:ext cx="78867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623888" y="4589466"/>
            <a:ext cx="78867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897713394"/>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4507" y="188426"/>
            <a:ext cx="1127973"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21/05/2026</a:t>
            </a:fld>
            <a:endParaRPr lang="en-GB" sz="675" noProof="0" dirty="0">
              <a:solidFill>
                <a:schemeClr val="tx1"/>
              </a:solidFill>
            </a:endParaRPr>
          </a:p>
        </p:txBody>
      </p:sp>
    </p:spTree>
    <p:extLst>
      <p:ext uri="{BB962C8B-B14F-4D97-AF65-F5344CB8AC3E}">
        <p14:creationId xmlns:p14="http://schemas.microsoft.com/office/powerpoint/2010/main" val="3326334307"/>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629842" y="365128"/>
            <a:ext cx="78867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629842" y="1681163"/>
            <a:ext cx="3868340"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4629150" y="1681163"/>
            <a:ext cx="3887391"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11691448"/>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06856031"/>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21.5.2026</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7595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394357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3887391" y="987428"/>
            <a:ext cx="462915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577580804"/>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3887391" y="987428"/>
            <a:ext cx="462915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36314379"/>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90088720"/>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394288013"/>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731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19438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339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5135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7606078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21.5.2026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15698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51748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107660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9535509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793862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733715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285063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57422"/>
            <a:ext cx="6858000" cy="2386800"/>
          </a:xfrm>
        </p:spPr>
        <p:txBody>
          <a:bodyPr anchor="b"/>
          <a:lstStyle>
            <a:lvl1pPr algn="ctr">
              <a:defRPr sz="3375">
                <a:solidFill>
                  <a:schemeClr val="bg2"/>
                </a:solidFill>
              </a:defRPr>
            </a:lvl1pPr>
          </a:lstStyle>
          <a:p>
            <a:r>
              <a:rPr lang="fi-FI"/>
              <a:t>Muokkaa perustyyl. napsautt.</a:t>
            </a:r>
            <a:endParaRPr lang="fi-FI" dirty="0"/>
          </a:p>
        </p:txBody>
      </p:sp>
      <p:sp>
        <p:nvSpPr>
          <p:cNvPr id="3" name="Subtitle 2"/>
          <p:cNvSpPr>
            <a:spLocks noGrp="1"/>
          </p:cNvSpPr>
          <p:nvPr>
            <p:ph type="subTitle" idx="1"/>
          </p:nvPr>
        </p:nvSpPr>
        <p:spPr>
          <a:xfrm>
            <a:off x="1143000" y="3345821"/>
            <a:ext cx="6858000" cy="900388"/>
          </a:xfrm>
        </p:spPr>
        <p:txBody>
          <a:bodyPr/>
          <a:lstStyle>
            <a:lvl1pPr marL="0" indent="0" algn="ctr">
              <a:buNone/>
              <a:defRPr sz="1350">
                <a:solidFill>
                  <a:schemeClr val="bg1"/>
                </a:solidFill>
              </a:defRPr>
            </a:lvl1pPr>
            <a:lvl2pPr marL="257156" indent="0" algn="ctr">
              <a:buNone/>
              <a:defRPr sz="1125"/>
            </a:lvl2pPr>
            <a:lvl3pPr marL="514312" indent="0" algn="ctr">
              <a:buNone/>
              <a:defRPr sz="1013"/>
            </a:lvl3pPr>
            <a:lvl4pPr marL="771468" indent="0" algn="ctr">
              <a:buNone/>
              <a:defRPr sz="900"/>
            </a:lvl4pPr>
            <a:lvl5pPr marL="1028624" indent="0" algn="ctr">
              <a:buNone/>
              <a:defRPr sz="900"/>
            </a:lvl5pPr>
            <a:lvl6pPr marL="1285780" indent="0" algn="ctr">
              <a:buNone/>
              <a:defRPr sz="900"/>
            </a:lvl6pPr>
            <a:lvl7pPr marL="1542935" indent="0" algn="ctr">
              <a:buNone/>
              <a:defRPr sz="900"/>
            </a:lvl7pPr>
            <a:lvl8pPr marL="1800090" indent="0" algn="ctr">
              <a:buNone/>
              <a:defRPr sz="900"/>
            </a:lvl8pPr>
            <a:lvl9pPr marL="2057246" indent="0" algn="ctr">
              <a:buNone/>
              <a:defRPr sz="900"/>
            </a:lvl9pPr>
          </a:lstStyle>
          <a:p>
            <a:r>
              <a:rPr lang="fi-FI"/>
              <a:t>Muokkaa alaotsikon perustyyliä napsautt.</a:t>
            </a:r>
            <a:endParaRPr lang="fi-FI"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000" y="5238000"/>
            <a:ext cx="1800000" cy="912990"/>
          </a:xfrm>
          <a:prstGeom prst="rect">
            <a:avLst/>
          </a:prstGeom>
        </p:spPr>
      </p:pic>
      <p:sp>
        <p:nvSpPr>
          <p:cNvPr id="9" name="TextBox 8"/>
          <p:cNvSpPr txBox="1"/>
          <p:nvPr/>
        </p:nvSpPr>
        <p:spPr>
          <a:xfrm>
            <a:off x="7863849" y="7884163"/>
            <a:ext cx="184731" cy="209288"/>
          </a:xfrm>
          <a:prstGeom prst="rect">
            <a:avLst/>
          </a:prstGeom>
          <a:noFill/>
        </p:spPr>
        <p:txBody>
          <a:bodyPr wrap="none" rtlCol="0">
            <a:spAutoFit/>
          </a:bodyPr>
          <a:lstStyle/>
          <a:p>
            <a:endParaRPr lang="fi-FI" sz="760" dirty="0"/>
          </a:p>
        </p:txBody>
      </p:sp>
      <p:sp>
        <p:nvSpPr>
          <p:cNvPr id="10" name="TextBox 9"/>
          <p:cNvSpPr txBox="1"/>
          <p:nvPr/>
        </p:nvSpPr>
        <p:spPr>
          <a:xfrm>
            <a:off x="4191009" y="7721603"/>
            <a:ext cx="184731" cy="209288"/>
          </a:xfrm>
          <a:prstGeom prst="rect">
            <a:avLst/>
          </a:prstGeom>
          <a:noFill/>
        </p:spPr>
        <p:txBody>
          <a:bodyPr wrap="none" rtlCol="0">
            <a:spAutoFit/>
          </a:bodyPr>
          <a:lstStyle/>
          <a:p>
            <a:endParaRPr lang="fi-FI" sz="760" dirty="0"/>
          </a:p>
        </p:txBody>
      </p:sp>
    </p:spTree>
    <p:extLst>
      <p:ext uri="{BB962C8B-B14F-4D97-AF65-F5344CB8AC3E}">
        <p14:creationId xmlns:p14="http://schemas.microsoft.com/office/powerpoint/2010/main" val="31041353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628656" y="529951"/>
            <a:ext cx="7203017" cy="995915"/>
          </a:xfrm>
        </p:spPr>
        <p:txBody>
          <a:bodyPr/>
          <a:lstStyle/>
          <a:p>
            <a:r>
              <a:rPr lang="fi-FI"/>
              <a:t>Muokkaa perustyyl. napsautt.</a:t>
            </a:r>
            <a:endParaRPr lang="fi-FI" dirty="0"/>
          </a:p>
        </p:txBody>
      </p:sp>
      <p:sp>
        <p:nvSpPr>
          <p:cNvPr id="3" name="Content Placeholder 2"/>
          <p:cNvSpPr>
            <a:spLocks noGrp="1"/>
          </p:cNvSpPr>
          <p:nvPr>
            <p:ph idx="1"/>
          </p:nvPr>
        </p:nvSpPr>
        <p:spPr>
          <a:xfrm>
            <a:off x="628650" y="1525867"/>
            <a:ext cx="7886700" cy="4447369"/>
          </a:xfrm>
        </p:spPr>
        <p:txBody>
          <a:bodyPr/>
          <a:lstStyle>
            <a:lvl1pPr>
              <a:defRPr b="1"/>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p:cNvSpPr>
            <a:spLocks noGrp="1"/>
          </p:cNvSpPr>
          <p:nvPr>
            <p:ph type="dt" sz="half" idx="10"/>
          </p:nvPr>
        </p:nvSpPr>
        <p:spPr/>
        <p:txBody>
          <a:bodyPr/>
          <a:lstStyle/>
          <a:p>
            <a:pPr>
              <a:defRPr/>
            </a:pPr>
            <a:endParaRPr lang="fi-FI"/>
          </a:p>
        </p:txBody>
      </p:sp>
      <p:sp>
        <p:nvSpPr>
          <p:cNvPr id="5" name="Footer Placeholder 4"/>
          <p:cNvSpPr>
            <a:spLocks noGrp="1"/>
          </p:cNvSpPr>
          <p:nvPr>
            <p:ph type="ftr" sz="quarter" idx="11"/>
          </p:nvPr>
        </p:nvSpPr>
        <p:spPr/>
        <p:txBody>
          <a:bodyPr/>
          <a:lstStyle/>
          <a:p>
            <a:pPr>
              <a:defRPr/>
            </a:pPr>
            <a:endParaRPr lang="fi-FI"/>
          </a:p>
        </p:txBody>
      </p:sp>
      <p:sp>
        <p:nvSpPr>
          <p:cNvPr id="6" name="Slide Number Placeholder 5"/>
          <p:cNvSpPr>
            <a:spLocks noGrp="1"/>
          </p:cNvSpPr>
          <p:nvPr>
            <p:ph type="sldNum" sz="quarter" idx="12"/>
          </p:nvPr>
        </p:nvSpPr>
        <p:spPr/>
        <p:txBody>
          <a:bodyPr/>
          <a:lstStyle/>
          <a:p>
            <a:pPr>
              <a:defRPr/>
            </a:pPr>
            <a:fld id="{DA58B34B-519A-40E0-BEA4-37DB75AAEDB0}" type="slidenum">
              <a:rPr lang="fi-FI" altLang="fi-FI" smtClean="0"/>
              <a:pPr>
                <a:defRPr/>
              </a:pPr>
              <a:t>‹#›</a:t>
            </a:fld>
            <a:endParaRPr lang="fi-FI" altLang="fi-FI"/>
          </a:p>
        </p:txBody>
      </p:sp>
      <p:pic>
        <p:nvPicPr>
          <p:cNvPr id="8"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3907414715"/>
      </p:ext>
    </p:extLst>
  </p:cSld>
  <p:clrMapOvr>
    <a:masterClrMapping/>
  </p:clrMapOvr>
  <p:extLst>
    <p:ext uri="{DCECCB84-F9BA-43D5-87BE-67443E8EF086}">
      <p15:sldGuideLst xmlns:p15="http://schemas.microsoft.com/office/powerpoint/2012/main">
        <p15:guide id="1" orient="horz" pos="4997">
          <p15:clr>
            <a:srgbClr val="FBAE40"/>
          </p15:clr>
        </p15:guide>
        <p15:guide id="2" pos="385">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29842" y="529951"/>
            <a:ext cx="7201826" cy="995915"/>
          </a:xfrm>
        </p:spPr>
        <p:txBody>
          <a:bodyPr/>
          <a:lstStyle/>
          <a:p>
            <a:r>
              <a:rPr lang="fi-FI"/>
              <a:t>Muokkaa perustyyl. napsautt.</a:t>
            </a:r>
          </a:p>
        </p:txBody>
      </p:sp>
      <p:sp>
        <p:nvSpPr>
          <p:cNvPr id="3" name="Text Placeholder 2"/>
          <p:cNvSpPr>
            <a:spLocks noGrp="1"/>
          </p:cNvSpPr>
          <p:nvPr>
            <p:ph type="body" idx="1"/>
          </p:nvPr>
        </p:nvSpPr>
        <p:spPr>
          <a:xfrm>
            <a:off x="629842" y="1525870"/>
            <a:ext cx="3868340" cy="619017"/>
          </a:xfrm>
        </p:spPr>
        <p:txBody>
          <a:bodyPr anchor="b"/>
          <a:lstStyle>
            <a:lvl1pPr marL="0" indent="0">
              <a:buNone/>
              <a:defRPr sz="1350" b="1"/>
            </a:lvl1pPr>
            <a:lvl2pPr marL="257156" indent="0">
              <a:buNone/>
              <a:defRPr sz="1125" b="1"/>
            </a:lvl2pPr>
            <a:lvl3pPr marL="514312" indent="0">
              <a:buNone/>
              <a:defRPr sz="1013" b="1"/>
            </a:lvl3pPr>
            <a:lvl4pPr marL="771468"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fi-FI"/>
              <a:t>Muokkaa tekstin perustyylejä</a:t>
            </a:r>
          </a:p>
        </p:txBody>
      </p:sp>
      <p:sp>
        <p:nvSpPr>
          <p:cNvPr id="4" name="Content Placeholder 3"/>
          <p:cNvSpPr>
            <a:spLocks noGrp="1"/>
          </p:cNvSpPr>
          <p:nvPr>
            <p:ph sz="half" idx="2"/>
          </p:nvPr>
        </p:nvSpPr>
        <p:spPr>
          <a:xfrm>
            <a:off x="629842" y="2287351"/>
            <a:ext cx="3868340" cy="368588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xt Placeholder 4"/>
          <p:cNvSpPr>
            <a:spLocks noGrp="1"/>
          </p:cNvSpPr>
          <p:nvPr>
            <p:ph type="body" sz="quarter" idx="3"/>
          </p:nvPr>
        </p:nvSpPr>
        <p:spPr>
          <a:xfrm>
            <a:off x="4629157" y="1525870"/>
            <a:ext cx="3887391" cy="619017"/>
          </a:xfrm>
        </p:spPr>
        <p:txBody>
          <a:bodyPr anchor="b"/>
          <a:lstStyle>
            <a:lvl1pPr marL="0" indent="0">
              <a:buNone/>
              <a:defRPr sz="1350" b="1"/>
            </a:lvl1pPr>
            <a:lvl2pPr marL="257156" indent="0">
              <a:buNone/>
              <a:defRPr sz="1125" b="1"/>
            </a:lvl2pPr>
            <a:lvl3pPr marL="514312" indent="0">
              <a:buNone/>
              <a:defRPr sz="1013" b="1"/>
            </a:lvl3pPr>
            <a:lvl4pPr marL="771468"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fi-FI"/>
              <a:t>Muokkaa tekstin perustyylejä</a:t>
            </a:r>
          </a:p>
        </p:txBody>
      </p:sp>
      <p:sp>
        <p:nvSpPr>
          <p:cNvPr id="6" name="Content Placeholder 5"/>
          <p:cNvSpPr>
            <a:spLocks noGrp="1"/>
          </p:cNvSpPr>
          <p:nvPr>
            <p:ph sz="quarter" idx="4"/>
          </p:nvPr>
        </p:nvSpPr>
        <p:spPr>
          <a:xfrm>
            <a:off x="4629157" y="2144881"/>
            <a:ext cx="3887391" cy="382835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Date Placeholder 7"/>
          <p:cNvSpPr>
            <a:spLocks noGrp="1"/>
          </p:cNvSpPr>
          <p:nvPr>
            <p:ph type="dt" sz="half" idx="10"/>
          </p:nvPr>
        </p:nvSpPr>
        <p:spPr/>
        <p:txBody>
          <a:bodyPr/>
          <a:lstStyle/>
          <a:p>
            <a:pPr>
              <a:defRPr/>
            </a:pPr>
            <a:endParaRPr lang="fi-FI"/>
          </a:p>
        </p:txBody>
      </p:sp>
      <p:sp>
        <p:nvSpPr>
          <p:cNvPr id="9" name="Footer Placeholder 8"/>
          <p:cNvSpPr>
            <a:spLocks noGrp="1"/>
          </p:cNvSpPr>
          <p:nvPr>
            <p:ph type="ftr" sz="quarter" idx="11"/>
          </p:nvPr>
        </p:nvSpPr>
        <p:spPr/>
        <p:txBody>
          <a:bodyPr/>
          <a:lstStyle/>
          <a:p>
            <a:pPr>
              <a:defRPr/>
            </a:pPr>
            <a:endParaRPr lang="fi-FI"/>
          </a:p>
        </p:txBody>
      </p:sp>
      <p:sp>
        <p:nvSpPr>
          <p:cNvPr id="13" name="Slide Number Placeholder 12"/>
          <p:cNvSpPr>
            <a:spLocks noGrp="1"/>
          </p:cNvSpPr>
          <p:nvPr>
            <p:ph type="sldNum" sz="quarter" idx="12"/>
          </p:nvPr>
        </p:nvSpPr>
        <p:spPr/>
        <p:txBody>
          <a:bodyPr/>
          <a:lstStyle/>
          <a:p>
            <a:pPr>
              <a:defRPr/>
            </a:pPr>
            <a:fld id="{20476A6A-A2F3-4F36-89E5-8B9788BCB4CA}" type="slidenum">
              <a:rPr lang="fi-FI" altLang="fi-FI" smtClean="0"/>
              <a:pPr>
                <a:defRPr/>
              </a:pPr>
              <a:t>‹#›</a:t>
            </a:fld>
            <a:endParaRPr lang="fi-FI" altLang="fi-FI"/>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577634364"/>
      </p:ext>
    </p:extLst>
  </p:cSld>
  <p:clrMapOvr>
    <a:masterClrMapping/>
  </p:clrMapOvr>
  <p:extLst>
    <p:ext uri="{DCECCB84-F9BA-43D5-87BE-67443E8EF086}">
      <p15:sldGuideLst xmlns:p15="http://schemas.microsoft.com/office/powerpoint/2012/main">
        <p15:guide id="1" pos="385">
          <p15:clr>
            <a:srgbClr val="FBAE40"/>
          </p15:clr>
        </p15:guide>
        <p15:guide id="2" orient="horz" pos="4997">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ntent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629842" y="529951"/>
            <a:ext cx="7201826" cy="995915"/>
          </a:xfrm>
        </p:spPr>
        <p:txBody>
          <a:bodyPr/>
          <a:lstStyle/>
          <a:p>
            <a:r>
              <a:rPr lang="fi-FI"/>
              <a:t>Muokkaa perustyyl. napsautt.</a:t>
            </a:r>
          </a:p>
        </p:txBody>
      </p:sp>
      <p:sp>
        <p:nvSpPr>
          <p:cNvPr id="3" name="Text Placeholder 2"/>
          <p:cNvSpPr>
            <a:spLocks noGrp="1"/>
          </p:cNvSpPr>
          <p:nvPr>
            <p:ph type="body" idx="1"/>
          </p:nvPr>
        </p:nvSpPr>
        <p:spPr>
          <a:xfrm>
            <a:off x="629842" y="1525870"/>
            <a:ext cx="7885508" cy="619017"/>
          </a:xfrm>
        </p:spPr>
        <p:txBody>
          <a:bodyPr anchor="b"/>
          <a:lstStyle>
            <a:lvl1pPr marL="0" indent="0">
              <a:buNone/>
              <a:defRPr sz="1350" b="1"/>
            </a:lvl1pPr>
            <a:lvl2pPr marL="257156" indent="0">
              <a:buNone/>
              <a:defRPr sz="1125" b="1"/>
            </a:lvl2pPr>
            <a:lvl3pPr marL="514312" indent="0">
              <a:buNone/>
              <a:defRPr sz="1013" b="1"/>
            </a:lvl3pPr>
            <a:lvl4pPr marL="771468"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fi-FI"/>
              <a:t>Muokkaa tekstin perustyylejä</a:t>
            </a:r>
          </a:p>
        </p:txBody>
      </p:sp>
      <p:sp>
        <p:nvSpPr>
          <p:cNvPr id="4" name="Content Placeholder 3"/>
          <p:cNvSpPr>
            <a:spLocks noGrp="1"/>
          </p:cNvSpPr>
          <p:nvPr>
            <p:ph sz="half" idx="2"/>
          </p:nvPr>
        </p:nvSpPr>
        <p:spPr>
          <a:xfrm>
            <a:off x="629842" y="2287351"/>
            <a:ext cx="7885508" cy="368588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Date Placeholder 7"/>
          <p:cNvSpPr>
            <a:spLocks noGrp="1"/>
          </p:cNvSpPr>
          <p:nvPr>
            <p:ph type="dt" sz="half" idx="10"/>
          </p:nvPr>
        </p:nvSpPr>
        <p:spPr/>
        <p:txBody>
          <a:bodyPr/>
          <a:lstStyle/>
          <a:p>
            <a:pPr>
              <a:defRPr/>
            </a:pPr>
            <a:endParaRPr lang="fi-FI"/>
          </a:p>
        </p:txBody>
      </p:sp>
      <p:sp>
        <p:nvSpPr>
          <p:cNvPr id="9" name="Footer Placeholder 8"/>
          <p:cNvSpPr>
            <a:spLocks noGrp="1"/>
          </p:cNvSpPr>
          <p:nvPr>
            <p:ph type="ftr" sz="quarter" idx="11"/>
          </p:nvPr>
        </p:nvSpPr>
        <p:spPr/>
        <p:txBody>
          <a:bodyPr/>
          <a:lstStyle/>
          <a:p>
            <a:pPr>
              <a:defRPr/>
            </a:pPr>
            <a:endParaRPr lang="fi-FI"/>
          </a:p>
        </p:txBody>
      </p:sp>
      <p:sp>
        <p:nvSpPr>
          <p:cNvPr id="13" name="Slide Number Placeholder 12"/>
          <p:cNvSpPr>
            <a:spLocks noGrp="1"/>
          </p:cNvSpPr>
          <p:nvPr>
            <p:ph type="sldNum" sz="quarter" idx="12"/>
          </p:nvPr>
        </p:nvSpPr>
        <p:spPr/>
        <p:txBody>
          <a:bodyPr/>
          <a:lstStyle/>
          <a:p>
            <a:pPr>
              <a:defRPr/>
            </a:pPr>
            <a:fld id="{68385311-37A0-4CFB-B748-7C92B3DE9DF4}" type="slidenum">
              <a:rPr lang="fi-FI" altLang="fi-FI" smtClean="0"/>
              <a:pPr>
                <a:defRPr/>
              </a:pPr>
              <a:t>‹#›</a:t>
            </a:fld>
            <a:endParaRPr lang="fi-FI" altLang="fi-FI"/>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3498974280"/>
      </p:ext>
    </p:extLst>
  </p:cSld>
  <p:clrMapOvr>
    <a:masterClrMapping/>
  </p:clrMapOvr>
  <p:extLst>
    <p:ext uri="{DCECCB84-F9BA-43D5-87BE-67443E8EF086}">
      <p15:sldGuideLst xmlns:p15="http://schemas.microsoft.com/office/powerpoint/2012/main">
        <p15:guide id="1" pos="385">
          <p15:clr>
            <a:srgbClr val="FBAE40"/>
          </p15:clr>
        </p15:guide>
        <p15:guide id="2" orient="horz" pos="499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fi-FI"/>
          </a:p>
        </p:txBody>
      </p:sp>
      <p:sp>
        <p:nvSpPr>
          <p:cNvPr id="6" name="Footer Placeholder 5"/>
          <p:cNvSpPr>
            <a:spLocks noGrp="1"/>
          </p:cNvSpPr>
          <p:nvPr>
            <p:ph type="ftr" sz="quarter" idx="11"/>
          </p:nvPr>
        </p:nvSpPr>
        <p:spPr/>
        <p:txBody>
          <a:bodyPr/>
          <a:lstStyle/>
          <a:p>
            <a:pPr>
              <a:defRPr/>
            </a:pPr>
            <a:endParaRPr lang="fi-FI"/>
          </a:p>
        </p:txBody>
      </p:sp>
      <p:sp>
        <p:nvSpPr>
          <p:cNvPr id="7" name="Slide Number Placeholder 6"/>
          <p:cNvSpPr>
            <a:spLocks noGrp="1"/>
          </p:cNvSpPr>
          <p:nvPr>
            <p:ph type="sldNum" sz="quarter" idx="12"/>
          </p:nvPr>
        </p:nvSpPr>
        <p:spPr/>
        <p:txBody>
          <a:bodyPr/>
          <a:lstStyle/>
          <a:p>
            <a:pPr>
              <a:defRPr/>
            </a:pPr>
            <a:fld id="{0C7A56C9-5A74-48BF-AF50-8021EB40E9BD}" type="slidenum">
              <a:rPr lang="fi-FI" altLang="fi-FI" smtClean="0"/>
              <a:pPr>
                <a:defRPr/>
              </a:pPr>
              <a:t>‹#›</a:t>
            </a:fld>
            <a:endParaRPr lang="fi-FI" altLang="fi-FI"/>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2861651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1401174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ubtitle">
    <p:bg>
      <p:bgPr>
        <a:solidFill>
          <a:schemeClr val="accent1"/>
        </a:solidFill>
        <a:effectLst/>
      </p:bgPr>
    </p:bg>
    <p:spTree>
      <p:nvGrpSpPr>
        <p:cNvPr id="1" name=""/>
        <p:cNvGrpSpPr/>
        <p:nvPr/>
      </p:nvGrpSpPr>
      <p:grpSpPr>
        <a:xfrm>
          <a:off x="0" y="0"/>
          <a:ext cx="0" cy="0"/>
          <a:chOff x="0" y="0"/>
          <a:chExt cx="0" cy="0"/>
        </a:xfrm>
      </p:grpSpPr>
      <p:pic>
        <p:nvPicPr>
          <p:cNvPr id="26" name="Picture 25"/>
          <p:cNvPicPr>
            <a:picLocks/>
          </p:cNvPicPr>
          <p:nvPr/>
        </p:nvPicPr>
        <p:blipFill>
          <a:blip r:embed="rId2">
            <a:alphaModFix amt="6000"/>
            <a:extLst>
              <a:ext uri="{28A0092B-C50C-407E-A947-70E740481C1C}">
                <a14:useLocalDpi xmlns:a14="http://schemas.microsoft.com/office/drawing/2010/main" val="0"/>
              </a:ext>
            </a:extLst>
          </a:blip>
          <a:stretch>
            <a:fillRect/>
          </a:stretch>
        </p:blipFill>
        <p:spPr>
          <a:xfrm>
            <a:off x="2868930" y="872490"/>
            <a:ext cx="3406140" cy="5113020"/>
          </a:xfrm>
          <a:prstGeom prst="rect">
            <a:avLst/>
          </a:prstGeom>
        </p:spPr>
      </p:pic>
      <p:sp>
        <p:nvSpPr>
          <p:cNvPr id="22" name="Text Placeholder 21"/>
          <p:cNvSpPr>
            <a:spLocks noGrp="1"/>
          </p:cNvSpPr>
          <p:nvPr>
            <p:ph type="body" sz="quarter" idx="10"/>
          </p:nvPr>
        </p:nvSpPr>
        <p:spPr>
          <a:xfrm>
            <a:off x="1710267" y="1566330"/>
            <a:ext cx="5723466" cy="3589868"/>
          </a:xfrm>
        </p:spPr>
        <p:txBody>
          <a:bodyPr lIns="90000" anchor="ctr" anchorCtr="1">
            <a:noAutofit/>
          </a:bodyPr>
          <a:lstStyle>
            <a:lvl1pPr marL="0" indent="0" algn="ctr">
              <a:buNone/>
              <a:defRPr sz="3900" baseline="0">
                <a:solidFill>
                  <a:schemeClr val="bg2"/>
                </a:solidFill>
              </a:defRPr>
            </a:lvl1pPr>
          </a:lstStyle>
          <a:p>
            <a:pPr lvl="0"/>
            <a:r>
              <a:rPr lang="fi-FI"/>
              <a:t>Muokkaa tekstin perustyylejä</a:t>
            </a:r>
          </a:p>
        </p:txBody>
      </p:sp>
    </p:spTree>
    <p:extLst>
      <p:ext uri="{BB962C8B-B14F-4D97-AF65-F5344CB8AC3E}">
        <p14:creationId xmlns:p14="http://schemas.microsoft.com/office/powerpoint/2010/main" val="15238843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143000" y="692595"/>
            <a:ext cx="6858000" cy="2387600"/>
          </a:xfrm>
        </p:spPr>
        <p:txBody>
          <a:bodyPr anchor="b"/>
          <a:lstStyle>
            <a:lvl1pPr algn="ctr">
              <a:defRPr sz="5400"/>
            </a:lvl1pPr>
          </a:lstStyle>
          <a:p>
            <a:r>
              <a:rPr lang="en-US" noProof="0"/>
              <a:t>Click to edit Master title style</a:t>
            </a:r>
            <a:endParaRPr lang="fi-FI" noProof="0"/>
          </a:p>
        </p:txBody>
      </p:sp>
      <p:sp>
        <p:nvSpPr>
          <p:cNvPr id="4" name="Tekstin paikkamerkki 2">
            <a:extLst>
              <a:ext uri="{FF2B5EF4-FFF2-40B4-BE49-F238E27FC236}">
                <a16:creationId xmlns:a16="http://schemas.microsoft.com/office/drawing/2014/main" id="{F481ED8A-EF2D-E440-B737-7738DEFF4ED7}"/>
              </a:ext>
            </a:extLst>
          </p:cNvPr>
          <p:cNvSpPr>
            <a:spLocks noGrp="1"/>
          </p:cNvSpPr>
          <p:nvPr>
            <p:ph type="body" idx="13"/>
          </p:nvPr>
        </p:nvSpPr>
        <p:spPr>
          <a:xfrm>
            <a:off x="2637831" y="4402697"/>
            <a:ext cx="3868340" cy="823912"/>
          </a:xfrm>
        </p:spPr>
        <p:txBody>
          <a:bodyPr lIns="0" tIns="0" rIns="0" bIns="0" anchor="t" anchorCtr="0">
            <a:normAutofit/>
          </a:bodyPr>
          <a:lstStyle>
            <a:lvl1pPr marL="0" indent="0" algn="ctr">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Alaotsikko 2">
            <a:extLst>
              <a:ext uri="{FF2B5EF4-FFF2-40B4-BE49-F238E27FC236}">
                <a16:creationId xmlns:a16="http://schemas.microsoft.com/office/drawing/2014/main" id="{348BFE92-E7AC-5449-A164-270A60877DFF}"/>
              </a:ext>
            </a:extLst>
          </p:cNvPr>
          <p:cNvSpPr>
            <a:spLocks noGrp="1"/>
          </p:cNvSpPr>
          <p:nvPr>
            <p:ph type="subTitle" idx="1"/>
          </p:nvPr>
        </p:nvSpPr>
        <p:spPr>
          <a:xfrm>
            <a:off x="1143000" y="3602038"/>
            <a:ext cx="6858000" cy="78207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Tree>
    <p:extLst>
      <p:ext uri="{BB962C8B-B14F-4D97-AF65-F5344CB8AC3E}">
        <p14:creationId xmlns:p14="http://schemas.microsoft.com/office/powerpoint/2010/main" val="21812709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9144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143000" y="692595"/>
            <a:ext cx="6858000" cy="2387600"/>
          </a:xfrm>
        </p:spPr>
        <p:txBody>
          <a:bodyPr anchor="b"/>
          <a:lstStyle>
            <a:lvl1pPr algn="ctr">
              <a:defRPr sz="5400">
                <a:solidFill>
                  <a:schemeClr val="bg1"/>
                </a:solidFill>
              </a:defRPr>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143000" y="3442018"/>
            <a:ext cx="6858000" cy="1655762"/>
          </a:xfrm>
        </p:spPr>
        <p:txBody>
          <a:bodyPr/>
          <a:lstStyle>
            <a:lvl1pPr marL="0" indent="0" algn="ctr">
              <a:buNone/>
              <a:defRPr sz="18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a:p>
        </p:txBody>
      </p:sp>
    </p:spTree>
    <p:extLst>
      <p:ext uri="{BB962C8B-B14F-4D97-AF65-F5344CB8AC3E}">
        <p14:creationId xmlns:p14="http://schemas.microsoft.com/office/powerpoint/2010/main" val="20120798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94000" y="692594"/>
            <a:ext cx="3520800" cy="4784662"/>
          </a:xfrm>
        </p:spPr>
        <p:txBody>
          <a:bodyPr anchor="ctr" anchorCtr="0"/>
          <a:lstStyle>
            <a:lvl1pPr algn="ctr">
              <a:defRPr sz="4500"/>
            </a:lvl1pPr>
          </a:lstStyle>
          <a:p>
            <a:r>
              <a:rPr lang="en-US" noProof="0"/>
              <a:t>Click to edit Master title style</a:t>
            </a:r>
            <a:endParaRPr lang="fi-FI"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4572001" y="1"/>
            <a:ext cx="4571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10124659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37610917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1892808"/>
            <a:ext cx="7020000" cy="36393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2386609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1886786"/>
            <a:ext cx="3666800"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4673197" y="1886786"/>
            <a:ext cx="3666800"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12996651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2190100"/>
            <a:ext cx="3666800" cy="3342020"/>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4673197" y="2190100"/>
            <a:ext cx="3666800" cy="3342020"/>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629842" y="1757430"/>
            <a:ext cx="3665609" cy="361299"/>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4673197" y="1757430"/>
            <a:ext cx="3665609" cy="361299"/>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Tree>
    <p:extLst>
      <p:ext uri="{BB962C8B-B14F-4D97-AF65-F5344CB8AC3E}">
        <p14:creationId xmlns:p14="http://schemas.microsoft.com/office/powerpoint/2010/main" val="22043829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28650" y="365126"/>
            <a:ext cx="3666800"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1886786"/>
            <a:ext cx="3666800"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4572001" y="1"/>
            <a:ext cx="4571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32207028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28650" y="365126"/>
            <a:ext cx="3666800"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1886786"/>
            <a:ext cx="3666800"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4759453" y="274320"/>
            <a:ext cx="4193667" cy="263347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4759453" y="3054096"/>
            <a:ext cx="4193667" cy="263347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686992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386883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 y="1"/>
            <a:ext cx="9143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37783207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26874" y="164592"/>
            <a:ext cx="4354830" cy="553669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4653154" y="164592"/>
            <a:ext cx="4354830" cy="553669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5471644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035558" y="758763"/>
            <a:ext cx="7073837" cy="2852737"/>
          </a:xfrm>
        </p:spPr>
        <p:txBody>
          <a:bodyPr anchor="b"/>
          <a:lstStyle>
            <a:lvl1pPr algn="ctr">
              <a:defRPr sz="4050">
                <a:solidFill>
                  <a:schemeClr val="bg1"/>
                </a:solidFill>
              </a:defRPr>
            </a:lvl1p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D7DD99AB-4804-4C60-813F-F39098C3BA1A}"/>
              </a:ext>
            </a:extLst>
          </p:cNvPr>
          <p:cNvSpPr>
            <a:spLocks noGrp="1"/>
          </p:cNvSpPr>
          <p:nvPr>
            <p:ph type="body" idx="1" hasCustomPrompt="1"/>
          </p:nvPr>
        </p:nvSpPr>
        <p:spPr>
          <a:xfrm>
            <a:off x="1042152" y="4191846"/>
            <a:ext cx="7073837" cy="360000"/>
          </a:xfrm>
        </p:spPr>
        <p:txBody>
          <a:bodyPr anchor="ctr" anchorCtr="0"/>
          <a:lstStyle>
            <a:lvl1pPr marL="0" indent="0" algn="ctr">
              <a:spcBef>
                <a:spcPts val="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28107BD5-4907-45D0-8AC8-EE00C4E1E83F}"/>
              </a:ext>
            </a:extLst>
          </p:cNvPr>
          <p:cNvSpPr>
            <a:spLocks noGrp="1"/>
          </p:cNvSpPr>
          <p:nvPr>
            <p:ph type="body" idx="10" hasCustomPrompt="1"/>
          </p:nvPr>
        </p:nvSpPr>
        <p:spPr>
          <a:xfrm>
            <a:off x="1042152" y="4560256"/>
            <a:ext cx="7073837" cy="360000"/>
          </a:xfrm>
        </p:spPr>
        <p:txBody>
          <a:bodyPr anchor="ctr" anchorCtr="0"/>
          <a:lstStyle>
            <a:lvl1pPr marL="0" indent="0" algn="ctr">
              <a:spcBef>
                <a:spcPts val="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4521402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517779" y="365126"/>
            <a:ext cx="7997571" cy="626999"/>
          </a:xfrm>
        </p:spPr>
        <p:txBody>
          <a:bodyPr/>
          <a:lstStyle>
            <a:lvl1pPr>
              <a:defRPr b="0">
                <a:solidFill>
                  <a:schemeClr val="tx1"/>
                </a:solidFill>
              </a:defRPr>
            </a:lvl1pPr>
          </a:lstStyle>
          <a:p>
            <a:r>
              <a:rPr lang="en-US" noProof="0"/>
              <a:t>Click to edit Master title style</a:t>
            </a:r>
            <a:endParaRPr lang="fi-FI" noProof="0"/>
          </a:p>
        </p:txBody>
      </p:sp>
    </p:spTree>
    <p:extLst>
      <p:ext uri="{BB962C8B-B14F-4D97-AF65-F5344CB8AC3E}">
        <p14:creationId xmlns:p14="http://schemas.microsoft.com/office/powerpoint/2010/main" val="9208058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2821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143000" y="692595"/>
            <a:ext cx="6858000" cy="2387600"/>
          </a:xfrm>
        </p:spPr>
        <p:txBody>
          <a:bodyPr anchor="b"/>
          <a:lstStyle>
            <a:lvl1pPr algn="ctr">
              <a:defRPr sz="4050"/>
            </a:lvl1pPr>
          </a:lstStyle>
          <a:p>
            <a:r>
              <a:rPr lang="en-US" noProof="0"/>
              <a:t>Click to edit Master title style</a:t>
            </a:r>
            <a:endParaRPr lang="fi-FI" noProof="0"/>
          </a:p>
        </p:txBody>
      </p:sp>
      <p:sp>
        <p:nvSpPr>
          <p:cNvPr id="4" name="Tekstin paikkamerkki 2">
            <a:extLst>
              <a:ext uri="{FF2B5EF4-FFF2-40B4-BE49-F238E27FC236}">
                <a16:creationId xmlns:a16="http://schemas.microsoft.com/office/drawing/2014/main" id="{F481ED8A-EF2D-E440-B737-7738DEFF4ED7}"/>
              </a:ext>
            </a:extLst>
          </p:cNvPr>
          <p:cNvSpPr>
            <a:spLocks noGrp="1"/>
          </p:cNvSpPr>
          <p:nvPr>
            <p:ph type="body" idx="13"/>
          </p:nvPr>
        </p:nvSpPr>
        <p:spPr>
          <a:xfrm>
            <a:off x="2637832" y="4402697"/>
            <a:ext cx="3868340" cy="823912"/>
          </a:xfrm>
        </p:spPr>
        <p:txBody>
          <a:bodyPr lIns="0" tIns="0" rIns="0" bIns="0" anchor="t" anchorCtr="0">
            <a:normAutofit/>
          </a:bodyPr>
          <a:lstStyle>
            <a:lvl1pPr marL="0" indent="0" algn="ctr">
              <a:buNone/>
              <a:defRPr sz="1013"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Alaotsikko 2">
            <a:extLst>
              <a:ext uri="{FF2B5EF4-FFF2-40B4-BE49-F238E27FC236}">
                <a16:creationId xmlns:a16="http://schemas.microsoft.com/office/drawing/2014/main" id="{348BFE92-E7AC-5449-A164-270A60877DFF}"/>
              </a:ext>
            </a:extLst>
          </p:cNvPr>
          <p:cNvSpPr>
            <a:spLocks noGrp="1"/>
          </p:cNvSpPr>
          <p:nvPr>
            <p:ph type="subTitle" idx="1"/>
          </p:nvPr>
        </p:nvSpPr>
        <p:spPr>
          <a:xfrm>
            <a:off x="1143000" y="3602038"/>
            <a:ext cx="6858000" cy="78207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fi-FI"/>
          </a:p>
        </p:txBody>
      </p:sp>
    </p:spTree>
    <p:extLst>
      <p:ext uri="{BB962C8B-B14F-4D97-AF65-F5344CB8AC3E}">
        <p14:creationId xmlns:p14="http://schemas.microsoft.com/office/powerpoint/2010/main" val="8404053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9144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143000" y="692595"/>
            <a:ext cx="6858000" cy="2387600"/>
          </a:xfrm>
        </p:spPr>
        <p:txBody>
          <a:bodyPr anchor="b"/>
          <a:lstStyle>
            <a:lvl1pPr algn="ctr">
              <a:defRPr sz="4050">
                <a:solidFill>
                  <a:schemeClr val="bg1"/>
                </a:solidFill>
              </a:defRPr>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143000" y="3442018"/>
            <a:ext cx="6858000" cy="1655762"/>
          </a:xfrm>
        </p:spPr>
        <p:txBody>
          <a:bodyPr/>
          <a:lstStyle>
            <a:lvl1pPr marL="0" indent="0" algn="ctr">
              <a:buNone/>
              <a:defRPr sz="1350" cap="all"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noProof="0"/>
              <a:t>Click to edit Master subtitle style</a:t>
            </a:r>
            <a:endParaRPr lang="fi-FI" noProof="0"/>
          </a:p>
        </p:txBody>
      </p:sp>
    </p:spTree>
    <p:extLst>
      <p:ext uri="{BB962C8B-B14F-4D97-AF65-F5344CB8AC3E}">
        <p14:creationId xmlns:p14="http://schemas.microsoft.com/office/powerpoint/2010/main" val="13666697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94000" y="692594"/>
            <a:ext cx="3520800" cy="4784662"/>
          </a:xfrm>
        </p:spPr>
        <p:txBody>
          <a:bodyPr anchor="ctr" anchorCtr="0"/>
          <a:lstStyle>
            <a:lvl1pPr algn="ctr">
              <a:defRPr sz="3375"/>
            </a:lvl1pPr>
          </a:lstStyle>
          <a:p>
            <a:r>
              <a:rPr lang="en-US" noProof="0"/>
              <a:t>Click to edit Master title style</a:t>
            </a:r>
            <a:endParaRPr lang="fi-FI"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4572002" y="1"/>
            <a:ext cx="4571999" cy="5892304"/>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Tree>
    <p:extLst>
      <p:ext uri="{BB962C8B-B14F-4D97-AF65-F5344CB8AC3E}">
        <p14:creationId xmlns:p14="http://schemas.microsoft.com/office/powerpoint/2010/main" val="29802324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18890856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1892808"/>
            <a:ext cx="7020000" cy="36393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1756311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21.5.2026</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16426622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1" y="1886786"/>
            <a:ext cx="3666800" cy="3645334"/>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4673197" y="1886786"/>
            <a:ext cx="3666800" cy="3645334"/>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2303018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1" y="2190100"/>
            <a:ext cx="3666800" cy="3342020"/>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4673197" y="2190100"/>
            <a:ext cx="3666800" cy="3342020"/>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629843" y="1757432"/>
            <a:ext cx="3665609" cy="361299"/>
          </a:xfrm>
        </p:spPr>
        <p:txBody>
          <a:bodyPr anchor="b"/>
          <a:lstStyle>
            <a:lvl1pPr marL="0" indent="0">
              <a:buNone/>
              <a:defRPr sz="1125"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noProof="0"/>
              <a:t>Click to edit Master text styles</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4673198" y="1757432"/>
            <a:ext cx="3665609" cy="361299"/>
          </a:xfrm>
        </p:spPr>
        <p:txBody>
          <a:bodyPr anchor="b"/>
          <a:lstStyle>
            <a:lvl1pPr marL="0" indent="0">
              <a:buNone/>
              <a:defRPr sz="1125"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noProof="0"/>
              <a:t>Click to edit Master text styles</a:t>
            </a:r>
          </a:p>
        </p:txBody>
      </p:sp>
    </p:spTree>
    <p:extLst>
      <p:ext uri="{BB962C8B-B14F-4D97-AF65-F5344CB8AC3E}">
        <p14:creationId xmlns:p14="http://schemas.microsoft.com/office/powerpoint/2010/main" val="10013099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28651" y="365127"/>
            <a:ext cx="3666800"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1" y="1886786"/>
            <a:ext cx="3666800" cy="3645334"/>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4572002" y="1"/>
            <a:ext cx="4571999" cy="5892304"/>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Tree>
    <p:extLst>
      <p:ext uri="{BB962C8B-B14F-4D97-AF65-F5344CB8AC3E}">
        <p14:creationId xmlns:p14="http://schemas.microsoft.com/office/powerpoint/2010/main" val="17084303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28651" y="365127"/>
            <a:ext cx="3666800"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1" y="1886786"/>
            <a:ext cx="3666800" cy="3645334"/>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4759454" y="274322"/>
            <a:ext cx="4193667" cy="2633473"/>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4759454" y="3054098"/>
            <a:ext cx="4193667" cy="2633473"/>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Tree>
    <p:extLst>
      <p:ext uri="{BB962C8B-B14F-4D97-AF65-F5344CB8AC3E}">
        <p14:creationId xmlns:p14="http://schemas.microsoft.com/office/powerpoint/2010/main" val="38539998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2" y="1"/>
            <a:ext cx="9143999" cy="5892304"/>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Tree>
    <p:extLst>
      <p:ext uri="{BB962C8B-B14F-4D97-AF65-F5344CB8AC3E}">
        <p14:creationId xmlns:p14="http://schemas.microsoft.com/office/powerpoint/2010/main" val="41805826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26874" y="164594"/>
            <a:ext cx="4354830" cy="5536693"/>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4653154" y="164594"/>
            <a:ext cx="4354830" cy="5536693"/>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Tree>
    <p:extLst>
      <p:ext uri="{BB962C8B-B14F-4D97-AF65-F5344CB8AC3E}">
        <p14:creationId xmlns:p14="http://schemas.microsoft.com/office/powerpoint/2010/main" val="34182482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035559" y="758765"/>
            <a:ext cx="7073837" cy="2852737"/>
          </a:xfrm>
        </p:spPr>
        <p:txBody>
          <a:bodyPr anchor="b"/>
          <a:lstStyle>
            <a:lvl1pPr algn="ctr">
              <a:defRPr sz="3038">
                <a:solidFill>
                  <a:schemeClr val="bg1"/>
                </a:solidFill>
              </a:defRPr>
            </a:lvl1p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D7DD99AB-4804-4C60-813F-F39098C3BA1A}"/>
              </a:ext>
            </a:extLst>
          </p:cNvPr>
          <p:cNvSpPr>
            <a:spLocks noGrp="1"/>
          </p:cNvSpPr>
          <p:nvPr>
            <p:ph type="body" idx="1" hasCustomPrompt="1"/>
          </p:nvPr>
        </p:nvSpPr>
        <p:spPr>
          <a:xfrm>
            <a:off x="1042152" y="4191846"/>
            <a:ext cx="7073837" cy="360000"/>
          </a:xfrm>
        </p:spPr>
        <p:txBody>
          <a:bodyPr anchor="ctr" anchorCtr="0"/>
          <a:lstStyle>
            <a:lvl1pPr marL="0" indent="0" algn="ctr">
              <a:spcBef>
                <a:spcPts val="0"/>
              </a:spcBef>
              <a:buNone/>
              <a:defRPr sz="1125">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28107BD5-4907-45D0-8AC8-EE00C4E1E83F}"/>
              </a:ext>
            </a:extLst>
          </p:cNvPr>
          <p:cNvSpPr>
            <a:spLocks noGrp="1"/>
          </p:cNvSpPr>
          <p:nvPr>
            <p:ph type="body" idx="10" hasCustomPrompt="1"/>
          </p:nvPr>
        </p:nvSpPr>
        <p:spPr>
          <a:xfrm>
            <a:off x="1042152" y="4560256"/>
            <a:ext cx="7073837" cy="360000"/>
          </a:xfrm>
        </p:spPr>
        <p:txBody>
          <a:bodyPr anchor="ctr" anchorCtr="0"/>
          <a:lstStyle>
            <a:lvl1pPr marL="0" indent="0" algn="ctr">
              <a:spcBef>
                <a:spcPts val="0"/>
              </a:spcBef>
              <a:buNone/>
              <a:defRPr sz="1125">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3140665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517780" y="365128"/>
            <a:ext cx="7997571" cy="626999"/>
          </a:xfrm>
        </p:spPr>
        <p:txBody>
          <a:bodyPr/>
          <a:lstStyle>
            <a:lvl1pPr>
              <a:defRPr b="0">
                <a:solidFill>
                  <a:schemeClr val="tx1"/>
                </a:solidFill>
              </a:defRPr>
            </a:lvl1pPr>
          </a:lstStyle>
          <a:p>
            <a:r>
              <a:rPr lang="en-US" noProof="0"/>
              <a:t>Click to edit Master title style</a:t>
            </a:r>
            <a:endParaRPr lang="fi-FI" noProof="0"/>
          </a:p>
        </p:txBody>
      </p:sp>
    </p:spTree>
    <p:extLst>
      <p:ext uri="{BB962C8B-B14F-4D97-AF65-F5344CB8AC3E}">
        <p14:creationId xmlns:p14="http://schemas.microsoft.com/office/powerpoint/2010/main" val="12191482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2955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9"/>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4209905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21.5.2026</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42383112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18923103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4"/>
            <a:ext cx="7772400" cy="1362075"/>
          </a:xfrm>
        </p:spPr>
        <p:txBody>
          <a:bodyPr anchor="t"/>
          <a:lstStyle>
            <a:lvl1pPr algn="l">
              <a:defRPr sz="225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9271728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38063204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i-FI"/>
              <a:t>Muokkaa tekstin perustyylejä napsauttamalla</a:t>
            </a:r>
          </a:p>
        </p:txBody>
      </p:sp>
      <p:sp>
        <p:nvSpPr>
          <p:cNvPr id="6" name="Sisällön paikkamerkki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21.5.2026</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2201864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21.5.2026</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1186928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21.5.2026</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6133864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2" y="273050"/>
            <a:ext cx="3008313" cy="1162050"/>
          </a:xfrm>
        </p:spPr>
        <p:txBody>
          <a:bodyPr anchor="b"/>
          <a:lstStyle>
            <a:lvl1pPr algn="l">
              <a:defRPr sz="1125" b="1"/>
            </a:lvl1pPr>
          </a:lstStyle>
          <a:p>
            <a:r>
              <a:rPr lang="fi-FI"/>
              <a:t>Muokkaa perustyyl. napsautt.</a:t>
            </a:r>
          </a:p>
        </p:txBody>
      </p:sp>
      <p:sp>
        <p:nvSpPr>
          <p:cNvPr id="3" name="Sisällön paikkamerkki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3658936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125"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6863610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12786905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2"/>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2"/>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2179499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21.5.2026</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17280362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7E6F6CA0-765E-484B-B9C2-16E6A4F4986D}"/>
              </a:ext>
            </a:extLst>
          </p:cNvPr>
          <p:cNvSpPr/>
          <p:nvPr userDrawn="1"/>
        </p:nvSpPr>
        <p:spPr>
          <a:xfrm>
            <a:off x="0" y="4251158"/>
            <a:ext cx="9144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 name="Otsikko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359569" y="4700583"/>
            <a:ext cx="6605337" cy="915873"/>
          </a:xfrm>
        </p:spPr>
        <p:txBody>
          <a:bodyPr rtlCol="0" anchor="b">
            <a:normAutofit/>
          </a:bodyPr>
          <a:lstStyle>
            <a:lvl1pPr algn="l">
              <a:defRPr sz="4125" b="1">
                <a:solidFill>
                  <a:schemeClr val="bg1"/>
                </a:solidFill>
              </a:defRPr>
            </a:lvl1pPr>
          </a:lstStyle>
          <a:p>
            <a:pPr rtl="0"/>
            <a:r>
              <a:rPr lang="fi-FI" noProof="0"/>
              <a:t>ESITYKSEN OTSIKKO</a:t>
            </a:r>
          </a:p>
        </p:txBody>
      </p:sp>
      <p:sp>
        <p:nvSpPr>
          <p:cNvPr id="3" name="Alaotsikko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359569" y="5949257"/>
            <a:ext cx="6858000" cy="601840"/>
          </a:xfrm>
        </p:spPr>
        <p:txBody>
          <a:bodyPr rtlCol="0">
            <a:normAutofit/>
          </a:bodyPr>
          <a:lstStyle>
            <a:lvl1pPr marL="0" indent="0" algn="l">
              <a:buNone/>
              <a:defRPr sz="2250" b="1" i="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Lorem Ipsum Dolor</a:t>
            </a:r>
          </a:p>
        </p:txBody>
      </p:sp>
      <p:sp>
        <p:nvSpPr>
          <p:cNvPr id="4" name="Päivämäärän paikkamerkki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DD551BC0-1F8E-4277-94A9-AC71465043C0}" type="datetime1">
              <a:rPr lang="fi-FI" noProof="0" smtClean="0"/>
              <a:t>21.5.2026</a:t>
            </a:fld>
            <a:endParaRPr lang="fi-FI" noProof="0"/>
          </a:p>
        </p:txBody>
      </p:sp>
      <p:sp>
        <p:nvSpPr>
          <p:cNvPr id="5" name="Alatunnisteen paikkamerkki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i-FI" noProof="0" smtClean="0"/>
              <a:t>‹#›</a:t>
            </a:fld>
            <a:endParaRPr lang="fi-FI" noProof="0"/>
          </a:p>
        </p:txBody>
      </p:sp>
      <p:sp>
        <p:nvSpPr>
          <p:cNvPr id="10" name="Suorakulmio 9">
            <a:extLst>
              <a:ext uri="{FF2B5EF4-FFF2-40B4-BE49-F238E27FC236}">
                <a16:creationId xmlns:a16="http://schemas.microsoft.com/office/drawing/2014/main" id="{A0AFD9A3-66C4-4954-8678-720CFA24D244}"/>
              </a:ext>
            </a:extLst>
          </p:cNvPr>
          <p:cNvSpPr/>
          <p:nvPr userDrawn="1"/>
        </p:nvSpPr>
        <p:spPr>
          <a:xfrm>
            <a:off x="1034716" y="4878000"/>
            <a:ext cx="108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cxnSp>
        <p:nvCxnSpPr>
          <p:cNvPr id="12" name="Suora yhdysviiva 11">
            <a:extLst>
              <a:ext uri="{FF2B5EF4-FFF2-40B4-BE49-F238E27FC236}">
                <a16:creationId xmlns:a16="http://schemas.microsoft.com/office/drawing/2014/main" id="{08240730-69E4-4798-8578-D648F7A2C4C9}"/>
              </a:ext>
            </a:extLst>
          </p:cNvPr>
          <p:cNvCxnSpPr/>
          <p:nvPr userDrawn="1"/>
        </p:nvCxnSpPr>
        <p:spPr>
          <a:xfrm>
            <a:off x="1467853" y="5794209"/>
            <a:ext cx="69783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5F632EEF-732A-4DE7-BC5A-A86C31DB6F5A}"/>
              </a:ext>
            </a:extLst>
          </p:cNvPr>
          <p:cNvCxnSpPr>
            <a:cxnSpLocks/>
          </p:cNvCxnSpPr>
          <p:nvPr userDrawn="1"/>
        </p:nvCxnSpPr>
        <p:spPr>
          <a:xfrm rot="16200000">
            <a:off x="7622006"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kstin paikkamerkki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7062036" y="1013970"/>
            <a:ext cx="1095375" cy="481013"/>
          </a:xfrm>
        </p:spPr>
        <p:txBody>
          <a:bodyPr rtlCol="0"/>
          <a:lstStyle>
            <a:lvl1pPr marL="0" indent="0" algn="r">
              <a:buNone/>
              <a:defRPr lang="en-US" sz="2250" b="1" i="0" kern="1200" dirty="0">
                <a:solidFill>
                  <a:schemeClr val="bg2"/>
                </a:solidFill>
                <a:latin typeface="+mn-lt"/>
                <a:ea typeface="+mn-ea"/>
                <a:cs typeface="+mn-cs"/>
              </a:defRPr>
            </a:lvl1pPr>
          </a:lstStyle>
          <a:p>
            <a:pPr lvl="0" rtl="0"/>
            <a:r>
              <a:rPr lang="fi-FI" noProof="0"/>
              <a:t>20XX</a:t>
            </a:r>
          </a:p>
        </p:txBody>
      </p:sp>
    </p:spTree>
    <p:extLst>
      <p:ext uri="{BB962C8B-B14F-4D97-AF65-F5344CB8AC3E}">
        <p14:creationId xmlns:p14="http://schemas.microsoft.com/office/powerpoint/2010/main" val="36948125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D81B98-4F10-A2CC-1FBE-26665E6D3A96}"/>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90B981CE-E07F-0AFF-76DE-02E502E1484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110F7E3-EB34-2566-D742-5DAF8562A221}"/>
              </a:ext>
            </a:extLst>
          </p:cNvPr>
          <p:cNvSpPr>
            <a:spLocks noGrp="1"/>
          </p:cNvSpPr>
          <p:nvPr>
            <p:ph type="dt" sz="half" idx="10"/>
          </p:nvPr>
        </p:nvSpPr>
        <p:spPr/>
        <p:txBody>
          <a:bodyPr/>
          <a:lstStyle/>
          <a:p>
            <a:fld id="{D599E9CA-46B5-4B04-9F92-637FD3BC0A1A}" type="datetimeFigureOut">
              <a:rPr lang="fi-FI" smtClean="0"/>
              <a:t>21.5.2026</a:t>
            </a:fld>
            <a:endParaRPr lang="fi-FI"/>
          </a:p>
        </p:txBody>
      </p:sp>
      <p:sp>
        <p:nvSpPr>
          <p:cNvPr id="5" name="Alatunnisteen paikkamerkki 4">
            <a:extLst>
              <a:ext uri="{FF2B5EF4-FFF2-40B4-BE49-F238E27FC236}">
                <a16:creationId xmlns:a16="http://schemas.microsoft.com/office/drawing/2014/main" id="{505CD9E6-87AC-08E6-09B2-B91F08522DF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E34FE22-861A-36B0-7A25-5CDED403478F}"/>
              </a:ext>
            </a:extLst>
          </p:cNvPr>
          <p:cNvSpPr>
            <a:spLocks noGrp="1"/>
          </p:cNvSpPr>
          <p:nvPr>
            <p:ph type="sldNum" sz="quarter" idx="12"/>
          </p:nvPr>
        </p:nvSpPr>
        <p:spPr/>
        <p:txBody>
          <a:bodyPr/>
          <a:lstStyle/>
          <a:p>
            <a:fld id="{99936F53-7C53-4B85-8160-209066FD79AF}" type="slidenum">
              <a:rPr lang="fi-FI" smtClean="0"/>
              <a:t>‹#›</a:t>
            </a:fld>
            <a:endParaRPr lang="fi-FI"/>
          </a:p>
        </p:txBody>
      </p:sp>
    </p:spTree>
    <p:extLst>
      <p:ext uri="{BB962C8B-B14F-4D97-AF65-F5344CB8AC3E}">
        <p14:creationId xmlns:p14="http://schemas.microsoft.com/office/powerpoint/2010/main" val="41097522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5_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5586B75A-687E-405C-8A0B-8D00578BA2C3}" type="datetimeFigureOut">
              <a:rPr lang="en-US" dirty="0"/>
              <a:pPr/>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2607976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DCC8FE21-4B79-46A0-A2D5-AA64AFC61971}"/>
              </a:ext>
            </a:extLst>
          </p:cNvPr>
          <p:cNvSpPr/>
          <p:nvPr userDrawn="1"/>
        </p:nvSpPr>
        <p:spPr>
          <a:xfrm>
            <a:off x="4572000" y="0"/>
            <a:ext cx="457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 name="Otsikko 1">
            <a:extLst>
              <a:ext uri="{FF2B5EF4-FFF2-40B4-BE49-F238E27FC236}">
                <a16:creationId xmlns:a16="http://schemas.microsoft.com/office/drawing/2014/main" id="{AF248368-1908-4FA2-8871-C97A5210E96D}"/>
              </a:ext>
            </a:extLst>
          </p:cNvPr>
          <p:cNvSpPr>
            <a:spLocks noGrp="1"/>
          </p:cNvSpPr>
          <p:nvPr>
            <p:ph type="title" hasCustomPrompt="1"/>
          </p:nvPr>
        </p:nvSpPr>
        <p:spPr>
          <a:xfrm>
            <a:off x="1145640" y="1700327"/>
            <a:ext cx="3107666"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fi-FI" noProof="0"/>
              <a:t>OSA</a:t>
            </a:r>
            <a:br>
              <a:rPr lang="fi-FI" noProof="0"/>
            </a:br>
            <a:r>
              <a:rPr lang="fi-FI" noProof="0"/>
              <a:t>EROTINDIA</a:t>
            </a:r>
          </a:p>
        </p:txBody>
      </p:sp>
      <p:sp>
        <p:nvSpPr>
          <p:cNvPr id="4" name="Päivämäärän paikkamerkki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4AD3BE6-F3A3-4E43-ADAA-8D873B91458B}" type="datetime1">
              <a:rPr lang="fi-FI" noProof="0" smtClean="0"/>
              <a:t>21.5.2026</a:t>
            </a:fld>
            <a:endParaRPr lang="fi-FI" noProof="0"/>
          </a:p>
        </p:txBody>
      </p:sp>
      <p:sp>
        <p:nvSpPr>
          <p:cNvPr id="5" name="Alatunnisteen paikkamerkki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i-FI" noProof="0" smtClean="0"/>
              <a:t>‹#›</a:t>
            </a:fld>
            <a:endParaRPr lang="fi-FI" noProof="0"/>
          </a:p>
        </p:txBody>
      </p:sp>
      <p:sp>
        <p:nvSpPr>
          <p:cNvPr id="9" name="Suorakulmio 8">
            <a:extLst>
              <a:ext uri="{FF2B5EF4-FFF2-40B4-BE49-F238E27FC236}">
                <a16:creationId xmlns:a16="http://schemas.microsoft.com/office/drawing/2014/main" id="{56D751D1-0AE0-4B49-A19D-74CA71D2C096}"/>
              </a:ext>
            </a:extLst>
          </p:cNvPr>
          <p:cNvSpPr/>
          <p:nvPr userDrawn="1"/>
        </p:nvSpPr>
        <p:spPr>
          <a:xfrm>
            <a:off x="963875" y="1941196"/>
            <a:ext cx="54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cxnSp>
        <p:nvCxnSpPr>
          <p:cNvPr id="10" name="Suora yhdysviiva 9">
            <a:extLst>
              <a:ext uri="{FF2B5EF4-FFF2-40B4-BE49-F238E27FC236}">
                <a16:creationId xmlns:a16="http://schemas.microsoft.com/office/drawing/2014/main" id="{D4D4EAA8-8E55-45C3-BD00-531D549BB77D}"/>
              </a:ext>
            </a:extLst>
          </p:cNvPr>
          <p:cNvCxnSpPr/>
          <p:nvPr userDrawn="1"/>
        </p:nvCxnSpPr>
        <p:spPr>
          <a:xfrm>
            <a:off x="1250056" y="3139153"/>
            <a:ext cx="47320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Alaotsikko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145640" y="3279799"/>
            <a:ext cx="3107666" cy="692595"/>
          </a:xfrm>
        </p:spPr>
        <p:txBody>
          <a:bodyPr rtlCol="0">
            <a:normAutofit/>
          </a:bodyPr>
          <a:lstStyle>
            <a:lvl1pPr marL="0" indent="0" algn="l">
              <a:buNone/>
              <a:defRPr sz="1875" b="1" i="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Dian alaotsikko</a:t>
            </a:r>
          </a:p>
        </p:txBody>
      </p:sp>
      <p:cxnSp>
        <p:nvCxnSpPr>
          <p:cNvPr id="13" name="Suora yhdysviiva 12">
            <a:extLst>
              <a:ext uri="{FF2B5EF4-FFF2-40B4-BE49-F238E27FC236}">
                <a16:creationId xmlns:a16="http://schemas.microsoft.com/office/drawing/2014/main" id="{F83713E2-6BCF-4CEB-A9B2-A0F540060B9B}"/>
              </a:ext>
            </a:extLst>
          </p:cNvPr>
          <p:cNvCxnSpPr>
            <a:cxnSpLocks/>
          </p:cNvCxnSpPr>
          <p:nvPr userDrawn="1"/>
        </p:nvCxnSpPr>
        <p:spPr>
          <a:xfrm>
            <a:off x="8393076" y="800959"/>
            <a:ext cx="75092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kstin paikkamerkki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8312687" y="837333"/>
            <a:ext cx="458079" cy="328893"/>
          </a:xfrm>
        </p:spPr>
        <p:txBody>
          <a:bodyPr rtlCol="0">
            <a:normAutofit/>
          </a:bodyPr>
          <a:lstStyle>
            <a:lvl1pPr marL="0" indent="0" algn="l">
              <a:buNone/>
              <a:defRPr sz="900" i="1">
                <a:solidFill>
                  <a:schemeClr val="tx2"/>
                </a:solidFill>
              </a:defRPr>
            </a:lvl1pPr>
          </a:lstStyle>
          <a:p>
            <a:pPr lvl="0" rtl="0"/>
            <a:r>
              <a:rPr lang="fi-FI" noProof="0"/>
              <a:t>20XX</a:t>
            </a:r>
          </a:p>
        </p:txBody>
      </p:sp>
      <p:cxnSp>
        <p:nvCxnSpPr>
          <p:cNvPr id="18" name="Suora yhdysviiva 17">
            <a:extLst>
              <a:ext uri="{FF2B5EF4-FFF2-40B4-BE49-F238E27FC236}">
                <a16:creationId xmlns:a16="http://schemas.microsoft.com/office/drawing/2014/main" id="{DB2A467A-5EC5-4E43-861E-F15D1E487F6D}"/>
              </a:ext>
            </a:extLst>
          </p:cNvPr>
          <p:cNvCxnSpPr>
            <a:cxnSpLocks/>
          </p:cNvCxnSpPr>
          <p:nvPr userDrawn="1"/>
        </p:nvCxnSpPr>
        <p:spPr>
          <a:xfrm>
            <a:off x="0" y="6168360"/>
            <a:ext cx="132359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5FCDC761-E078-4116-B4FD-B0C88CDEB3DB}"/>
              </a:ext>
            </a:extLst>
          </p:cNvPr>
          <p:cNvCxnSpPr>
            <a:cxnSpLocks/>
          </p:cNvCxnSpPr>
          <p:nvPr userDrawn="1"/>
        </p:nvCxnSpPr>
        <p:spPr>
          <a:xfrm rot="16200000">
            <a:off x="8468575"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9328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DCC8FE21-4B79-46A0-A2D5-AA64AFC61971}"/>
              </a:ext>
            </a:extLst>
          </p:cNvPr>
          <p:cNvSpPr/>
          <p:nvPr userDrawn="1"/>
        </p:nvSpPr>
        <p:spPr>
          <a:xfrm>
            <a:off x="0" y="5532438"/>
            <a:ext cx="9144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 name="Otsikko 1">
            <a:extLst>
              <a:ext uri="{FF2B5EF4-FFF2-40B4-BE49-F238E27FC236}">
                <a16:creationId xmlns:a16="http://schemas.microsoft.com/office/drawing/2014/main" id="{AF248368-1908-4FA2-8871-C97A5210E96D}"/>
              </a:ext>
            </a:extLst>
          </p:cNvPr>
          <p:cNvSpPr>
            <a:spLocks noGrp="1"/>
          </p:cNvSpPr>
          <p:nvPr>
            <p:ph type="title" hasCustomPrompt="1"/>
          </p:nvPr>
        </p:nvSpPr>
        <p:spPr>
          <a:xfrm>
            <a:off x="697231" y="458920"/>
            <a:ext cx="7478369" cy="1325563"/>
          </a:xfrm>
        </p:spPr>
        <p:txBody>
          <a:bodyPr rtlCol="0"/>
          <a:lstStyle>
            <a:lvl1pPr>
              <a:defRPr>
                <a:gradFill>
                  <a:gsLst>
                    <a:gs pos="0">
                      <a:schemeClr val="bg2"/>
                    </a:gs>
                    <a:gs pos="100000">
                      <a:schemeClr val="accent1"/>
                    </a:gs>
                  </a:gsLst>
                  <a:lin ang="0" scaled="1"/>
                </a:gradFill>
              </a:defRPr>
            </a:lvl1pPr>
          </a:lstStyle>
          <a:p>
            <a:pPr rtl="0"/>
            <a:r>
              <a:rPr lang="fi-FI" noProof="0"/>
              <a:t>SISÄLTÖDIA</a:t>
            </a:r>
          </a:p>
        </p:txBody>
      </p:sp>
      <p:sp>
        <p:nvSpPr>
          <p:cNvPr id="3" name="Sisällön paikkamerkki 2">
            <a:extLst>
              <a:ext uri="{FF2B5EF4-FFF2-40B4-BE49-F238E27FC236}">
                <a16:creationId xmlns:a16="http://schemas.microsoft.com/office/drawing/2014/main" id="{CA18B931-E896-4471-A71A-819D3B682920}"/>
              </a:ext>
            </a:extLst>
          </p:cNvPr>
          <p:cNvSpPr>
            <a:spLocks noGrp="1"/>
          </p:cNvSpPr>
          <p:nvPr>
            <p:ph idx="1"/>
          </p:nvPr>
        </p:nvSpPr>
        <p:spPr>
          <a:xfrm>
            <a:off x="697231" y="3133485"/>
            <a:ext cx="7886700" cy="2427923"/>
          </a:xfrm>
        </p:spPr>
        <p:txBody>
          <a:bodyPr rtlCol="0">
            <a:normAutofit/>
          </a:bodyPr>
          <a:lstStyle>
            <a:lvl1pPr marL="0" indent="0">
              <a:lnSpc>
                <a:spcPct val="100000"/>
              </a:lnSpc>
              <a:spcBef>
                <a:spcPts val="450"/>
              </a:spcBef>
              <a:buNone/>
              <a:defRPr sz="1200" i="0">
                <a:solidFill>
                  <a:schemeClr val="tx1">
                    <a:lumMod val="75000"/>
                    <a:lumOff val="25000"/>
                  </a:schemeClr>
                </a:solidFill>
              </a:defRPr>
            </a:lvl1pPr>
            <a:lvl2pPr marL="342900" indent="0">
              <a:buNone/>
              <a:defRPr sz="1350" i="1">
                <a:solidFill>
                  <a:schemeClr val="tx1">
                    <a:lumMod val="75000"/>
                    <a:lumOff val="25000"/>
                  </a:schemeClr>
                </a:solidFill>
              </a:defRPr>
            </a:lvl2pPr>
            <a:lvl3pPr marL="685800" indent="0">
              <a:buNone/>
              <a:defRPr sz="1200" i="1">
                <a:solidFill>
                  <a:schemeClr val="tx1">
                    <a:lumMod val="75000"/>
                    <a:lumOff val="25000"/>
                  </a:schemeClr>
                </a:solidFill>
              </a:defRPr>
            </a:lvl3pPr>
            <a:lvl4pPr marL="1028700" indent="0">
              <a:buNone/>
              <a:defRPr sz="1050" i="1">
                <a:solidFill>
                  <a:schemeClr val="tx1">
                    <a:lumMod val="75000"/>
                    <a:lumOff val="25000"/>
                  </a:schemeClr>
                </a:solidFill>
              </a:defRPr>
            </a:lvl4pPr>
            <a:lvl5pPr marL="1371600" indent="0">
              <a:buNone/>
              <a:defRPr sz="1050" i="1">
                <a:solidFill>
                  <a:schemeClr val="tx1">
                    <a:lumMod val="75000"/>
                    <a:lumOff val="25000"/>
                  </a:schemeClr>
                </a:solidFill>
              </a:defRPr>
            </a:lvl5pPr>
          </a:lstStyle>
          <a:p>
            <a:pPr lvl="0" rtl="0"/>
            <a:r>
              <a:rPr lang="fi-FI" noProof="0"/>
              <a:t>Muokkaa tekstin perustyylejä napsauttamalla</a:t>
            </a:r>
          </a:p>
        </p:txBody>
      </p:sp>
      <p:sp>
        <p:nvSpPr>
          <p:cNvPr id="4" name="Päivämäärän paikkamerkki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A4F2B70-1696-4043-BDBC-53136E88B269}" type="datetime1">
              <a:rPr lang="fi-FI" noProof="0" smtClean="0"/>
              <a:t>21.5.2026</a:t>
            </a:fld>
            <a:endParaRPr lang="fi-FI" noProof="0"/>
          </a:p>
        </p:txBody>
      </p:sp>
      <p:sp>
        <p:nvSpPr>
          <p:cNvPr id="5" name="Alatunnisteen paikkamerkki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i-FI" noProof="0" smtClean="0"/>
              <a:t>‹#›</a:t>
            </a:fld>
            <a:endParaRPr lang="fi-FI" noProof="0"/>
          </a:p>
        </p:txBody>
      </p:sp>
      <p:sp>
        <p:nvSpPr>
          <p:cNvPr id="9" name="Suorakulmio 8">
            <a:extLst>
              <a:ext uri="{FF2B5EF4-FFF2-40B4-BE49-F238E27FC236}">
                <a16:creationId xmlns:a16="http://schemas.microsoft.com/office/drawing/2014/main" id="{56D751D1-0AE0-4B49-A19D-74CA71D2C096}"/>
              </a:ext>
            </a:extLst>
          </p:cNvPr>
          <p:cNvSpPr/>
          <p:nvPr userDrawn="1"/>
        </p:nvSpPr>
        <p:spPr>
          <a:xfrm>
            <a:off x="515467" y="0"/>
            <a:ext cx="54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cxnSp>
        <p:nvCxnSpPr>
          <p:cNvPr id="10" name="Suora yhdysviiva 9">
            <a:extLst>
              <a:ext uri="{FF2B5EF4-FFF2-40B4-BE49-F238E27FC236}">
                <a16:creationId xmlns:a16="http://schemas.microsoft.com/office/drawing/2014/main" id="{D4D4EAA8-8E55-45C3-BD00-531D549BB77D}"/>
              </a:ext>
            </a:extLst>
          </p:cNvPr>
          <p:cNvCxnSpPr/>
          <p:nvPr userDrawn="1"/>
        </p:nvCxnSpPr>
        <p:spPr>
          <a:xfrm>
            <a:off x="801647" y="1528464"/>
            <a:ext cx="47320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Alaotsikko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697231" y="1669111"/>
            <a:ext cx="7478369" cy="692595"/>
          </a:xfrm>
        </p:spPr>
        <p:txBody>
          <a:bodyPr rtlCol="0">
            <a:normAutofit/>
          </a:bodyPr>
          <a:lstStyle>
            <a:lvl1pPr marL="0" indent="0" algn="l">
              <a:buNone/>
              <a:defRPr sz="1875" b="1" i="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Dian alaotsikko</a:t>
            </a:r>
          </a:p>
        </p:txBody>
      </p:sp>
      <p:cxnSp>
        <p:nvCxnSpPr>
          <p:cNvPr id="13" name="Suora yhdysviiva 12">
            <a:extLst>
              <a:ext uri="{FF2B5EF4-FFF2-40B4-BE49-F238E27FC236}">
                <a16:creationId xmlns:a16="http://schemas.microsoft.com/office/drawing/2014/main" id="{F83713E2-6BCF-4CEB-A9B2-A0F540060B9B}"/>
              </a:ext>
            </a:extLst>
          </p:cNvPr>
          <p:cNvCxnSpPr>
            <a:cxnSpLocks/>
          </p:cNvCxnSpPr>
          <p:nvPr userDrawn="1"/>
        </p:nvCxnSpPr>
        <p:spPr>
          <a:xfrm>
            <a:off x="8393076" y="800959"/>
            <a:ext cx="7509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kstin paikkamerkki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8312687" y="837333"/>
            <a:ext cx="458079" cy="328893"/>
          </a:xfrm>
        </p:spPr>
        <p:txBody>
          <a:bodyPr rtlCol="0">
            <a:normAutofit/>
          </a:bodyPr>
          <a:lstStyle>
            <a:lvl1pPr marL="0" indent="0" algn="l">
              <a:buNone/>
              <a:defRPr sz="900" i="1">
                <a:solidFill>
                  <a:schemeClr val="accent1"/>
                </a:solidFill>
              </a:defRPr>
            </a:lvl1pPr>
          </a:lstStyle>
          <a:p>
            <a:pPr lvl="0" rtl="0"/>
            <a:r>
              <a:rPr lang="fi-FI" noProof="0"/>
              <a:t>20XX</a:t>
            </a:r>
          </a:p>
        </p:txBody>
      </p:sp>
      <p:cxnSp>
        <p:nvCxnSpPr>
          <p:cNvPr id="18" name="Suora yhdysviiva 17">
            <a:extLst>
              <a:ext uri="{FF2B5EF4-FFF2-40B4-BE49-F238E27FC236}">
                <a16:creationId xmlns:a16="http://schemas.microsoft.com/office/drawing/2014/main" id="{DB2A467A-5EC5-4E43-861E-F15D1E487F6D}"/>
              </a:ext>
            </a:extLst>
          </p:cNvPr>
          <p:cNvCxnSpPr>
            <a:cxnSpLocks/>
          </p:cNvCxnSpPr>
          <p:nvPr userDrawn="1"/>
        </p:nvCxnSpPr>
        <p:spPr>
          <a:xfrm>
            <a:off x="0" y="6168360"/>
            <a:ext cx="132359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5FCDC761-E078-4116-B4FD-B0C88CDEB3DB}"/>
              </a:ext>
            </a:extLst>
          </p:cNvPr>
          <p:cNvCxnSpPr>
            <a:cxnSpLocks/>
          </p:cNvCxnSpPr>
          <p:nvPr userDrawn="1"/>
        </p:nvCxnSpPr>
        <p:spPr>
          <a:xfrm rot="16200000">
            <a:off x="8468575"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767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21.5.2026</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2359395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21.5.2026</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339943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28500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21.5.2026</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964388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97214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387652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827584" y="1268760"/>
            <a:ext cx="7776864" cy="642942"/>
          </a:xfrm>
          <a:prstGeom prst="rect">
            <a:avLst/>
          </a:prstGeom>
        </p:spPr>
        <p:txBody>
          <a:bodyPr/>
          <a:lstStyle>
            <a:lvl1pPr>
              <a:defRPr sz="2250" baseline="0">
                <a:solidFill>
                  <a:schemeClr val="tx1"/>
                </a:solidFill>
              </a:defRPr>
            </a:lvl1pPr>
          </a:lstStyle>
          <a:p>
            <a:r>
              <a:rPr lang="fi-FI"/>
              <a:t>Muokkaa perustyyl. napsautt.</a:t>
            </a:r>
            <a:endParaRPr lang="fi-FI" dirty="0"/>
          </a:p>
        </p:txBody>
      </p:sp>
      <p:sp>
        <p:nvSpPr>
          <p:cNvPr id="7" name="Tekstin paikkamerkki 16"/>
          <p:cNvSpPr>
            <a:spLocks noGrp="1"/>
          </p:cNvSpPr>
          <p:nvPr>
            <p:ph type="body" sz="quarter" idx="10"/>
          </p:nvPr>
        </p:nvSpPr>
        <p:spPr>
          <a:xfrm>
            <a:off x="827585" y="2084238"/>
            <a:ext cx="7782694" cy="3937050"/>
          </a:xfrm>
          <a:prstGeom prst="rect">
            <a:avLst/>
          </a:prstGeom>
        </p:spPr>
        <p:txBody>
          <a:bodyPr/>
          <a:lstStyle>
            <a:lvl1pPr>
              <a:buClr>
                <a:schemeClr val="accent6"/>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
        <p:nvSpPr>
          <p:cNvPr id="4" name="Dian numeron paikkamerkki 9"/>
          <p:cNvSpPr>
            <a:spLocks noGrp="1"/>
          </p:cNvSpPr>
          <p:nvPr>
            <p:ph type="sldNum" sz="quarter" idx="11"/>
          </p:nvPr>
        </p:nvSpPr>
        <p:spPr>
          <a:xfrm>
            <a:off x="7740650" y="6356352"/>
            <a:ext cx="400050" cy="365125"/>
          </a:xfrm>
        </p:spPr>
        <p:txBody>
          <a:bodyPr/>
          <a:lstStyle>
            <a:lvl1pPr>
              <a:defRPr/>
            </a:lvl1pPr>
          </a:lstStyle>
          <a:p>
            <a:pPr fontAlgn="base">
              <a:spcBef>
                <a:spcPct val="0"/>
              </a:spcBef>
              <a:spcAft>
                <a:spcPct val="0"/>
              </a:spcAft>
              <a:defRPr/>
            </a:pPr>
            <a:fld id="{AF4D4436-EA3B-4AA5-8079-86ADB86592F5}" type="slidenum">
              <a:rPr lang="fi-FI" smtClean="0">
                <a:solidFill>
                  <a:srgbClr val="58585A"/>
                </a:solidFill>
                <a:cs typeface="Arial" panose="020B0604020202020204" pitchFamily="34" charset="0"/>
              </a:rPr>
              <a:pPr fontAlgn="base">
                <a:spcBef>
                  <a:spcPct val="0"/>
                </a:spcBef>
                <a:spcAft>
                  <a:spcPct val="0"/>
                </a:spcAft>
                <a:defRPr/>
              </a:pPr>
              <a:t>‹#›</a:t>
            </a:fld>
            <a:endParaRPr lang="fi-FI" dirty="0">
              <a:solidFill>
                <a:srgbClr val="58585A"/>
              </a:solidFill>
              <a:cs typeface="Arial" panose="020B0604020202020204" pitchFamily="34" charset="0"/>
            </a:endParaRPr>
          </a:p>
        </p:txBody>
      </p:sp>
      <p:sp>
        <p:nvSpPr>
          <p:cNvPr id="5" name="Platshållare för sidfot 4"/>
          <p:cNvSpPr>
            <a:spLocks noGrp="1"/>
          </p:cNvSpPr>
          <p:nvPr>
            <p:ph type="ftr" sz="quarter" idx="12"/>
          </p:nvPr>
        </p:nvSpPr>
        <p:spPr>
          <a:xfrm>
            <a:off x="250825" y="6357940"/>
            <a:ext cx="6357938" cy="365125"/>
          </a:xfrm>
        </p:spPr>
        <p:txBody>
          <a:bodyPr/>
          <a:lstStyle>
            <a:lvl1pPr>
              <a:defRPr dirty="0"/>
            </a:lvl1pPr>
          </a:lstStyle>
          <a:p>
            <a:pPr>
              <a:defRPr/>
            </a:pPr>
            <a:endParaRPr lang="fi-FI">
              <a:solidFill>
                <a:srgbClr val="58585A"/>
              </a:solidFill>
            </a:endParaRPr>
          </a:p>
        </p:txBody>
      </p:sp>
    </p:spTree>
    <p:extLst>
      <p:ext uri="{BB962C8B-B14F-4D97-AF65-F5344CB8AC3E}">
        <p14:creationId xmlns:p14="http://schemas.microsoft.com/office/powerpoint/2010/main" val="18675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6287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2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968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8513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21.5.2026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2134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32920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81364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48715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0966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3800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8340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56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602571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1_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738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1_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6854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1_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6299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988427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1_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21.5.2026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28829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18794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1_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733090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1_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46828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1_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870106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1_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55710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2_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4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2_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9955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2_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39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2_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281652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21.5.2026</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287375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2_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1076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2_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21.5.2026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25162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37962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2_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605962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2_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89109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2_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67225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2_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63637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3_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003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3_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95701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3_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21.5.2026</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673517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3_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51144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3_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7113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21.5.2026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005182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3_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77862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3_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570642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3_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1984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3_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15537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3_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01739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36810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38336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21.5.2026</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17943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131210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21.5.2026</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279115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21.5.2026</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425218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21.5.2026</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149128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21.5.2026</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8977916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21.5.2026</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38097937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21.5.2026</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910078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869717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8016877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4" name="Kuva 2" descr="ELY_logo.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tsikko 7"/>
          <p:cNvSpPr>
            <a:spLocks noGrp="1"/>
          </p:cNvSpPr>
          <p:nvPr>
            <p:ph type="title"/>
          </p:nvPr>
        </p:nvSpPr>
        <p:spPr>
          <a:xfrm>
            <a:off x="428596" y="2071678"/>
            <a:ext cx="8229600" cy="1714512"/>
          </a:xfrm>
          <a:prstGeom prst="rect">
            <a:avLst/>
          </a:prstGeom>
        </p:spPr>
        <p:txBody>
          <a:bodyPr/>
          <a:lstStyle>
            <a:lvl1pPr algn="ctr">
              <a:defRPr sz="36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9" name="Tekstin paikkamerkki 10"/>
          <p:cNvSpPr>
            <a:spLocks noGrp="1"/>
          </p:cNvSpPr>
          <p:nvPr>
            <p:ph type="body" sz="quarter" idx="10"/>
          </p:nvPr>
        </p:nvSpPr>
        <p:spPr>
          <a:xfrm>
            <a:off x="2150240" y="3857625"/>
            <a:ext cx="4786312" cy="1571625"/>
          </a:xfrm>
          <a:prstGeom prst="rect">
            <a:avLst/>
          </a:prstGeom>
        </p:spPr>
        <p:txBody>
          <a:bodyPr/>
          <a:lstStyle>
            <a:lvl1pPr algn="ctr">
              <a:buNone/>
              <a:defRPr sz="2800">
                <a:solidFill>
                  <a:schemeClr val="bg1"/>
                </a:solidFill>
              </a:defRPr>
            </a:lvl1pPr>
          </a:lstStyle>
          <a:p>
            <a:pPr lvl="0"/>
            <a:r>
              <a:rPr lang="fi-FI" dirty="0"/>
              <a:t>Muokkaa tekstin perustyylejä napsauttamalla</a:t>
            </a:r>
          </a:p>
        </p:txBody>
      </p:sp>
      <p:sp>
        <p:nvSpPr>
          <p:cNvPr id="5" name="Päivämäärän paikkamerkki 9"/>
          <p:cNvSpPr>
            <a:spLocks noGrp="1"/>
          </p:cNvSpPr>
          <p:nvPr>
            <p:ph type="dt" sz="half" idx="11"/>
          </p:nvPr>
        </p:nvSpPr>
        <p:spPr/>
        <p:txBody>
          <a:bodyPr/>
          <a:lstStyle>
            <a:lvl1pPr>
              <a:defRPr baseline="0">
                <a:solidFill>
                  <a:schemeClr val="bg1"/>
                </a:solidFill>
              </a:defRPr>
            </a:lvl1pPr>
          </a:lstStyle>
          <a:p>
            <a:pPr>
              <a:defRPr/>
            </a:pPr>
            <a:fld id="{8C8377B9-EDEE-4C7D-924D-74101FE16E98}" type="datetime1">
              <a:rPr lang="fi-FI">
                <a:solidFill>
                  <a:prstClr val="white"/>
                </a:solidFill>
              </a:rPr>
              <a:pPr>
                <a:defRPr/>
              </a:pPr>
              <a:t>21.5.2026</a:t>
            </a:fld>
            <a:endParaRPr lang="fi-FI" dirty="0">
              <a:solidFill>
                <a:prstClr val="white"/>
              </a:solidFill>
            </a:endParaRPr>
          </a:p>
        </p:txBody>
      </p:sp>
      <p:sp>
        <p:nvSpPr>
          <p:cNvPr id="6" name="Dian numeron paikkamerkki 10"/>
          <p:cNvSpPr>
            <a:spLocks noGrp="1"/>
          </p:cNvSpPr>
          <p:nvPr>
            <p:ph type="sldNum" sz="quarter" idx="12"/>
          </p:nvPr>
        </p:nvSpPr>
        <p:spPr/>
        <p:txBody>
          <a:bodyPr/>
          <a:lstStyle>
            <a:lvl1pPr>
              <a:defRPr>
                <a:solidFill>
                  <a:schemeClr val="bg1"/>
                </a:solidFill>
              </a:defRPr>
            </a:lvl1pPr>
          </a:lstStyle>
          <a:p>
            <a:pPr>
              <a:defRPr/>
            </a:pPr>
            <a:fld id="{DA2C6BC4-C6EB-44ED-8DC9-D86C312601FE}" type="slidenum">
              <a:rPr lang="fi-FI" altLang="fi-FI">
                <a:solidFill>
                  <a:prstClr val="white"/>
                </a:solidFill>
              </a:rPr>
              <a:pPr>
                <a:defRPr/>
              </a:pPr>
              <a:t>‹#›</a:t>
            </a:fld>
            <a:endParaRPr lang="fi-FI" altLang="fi-FI">
              <a:solidFill>
                <a:prstClr val="white"/>
              </a:solidFill>
            </a:endParaRPr>
          </a:p>
        </p:txBody>
      </p:sp>
      <p:sp>
        <p:nvSpPr>
          <p:cNvPr id="7" name="Alatunnisteen paikkamerkki 11"/>
          <p:cNvSpPr>
            <a:spLocks noGrp="1"/>
          </p:cNvSpPr>
          <p:nvPr>
            <p:ph type="ftr" sz="quarter" idx="13"/>
          </p:nvPr>
        </p:nvSpPr>
        <p:spPr/>
        <p:txBody>
          <a:bodyPr/>
          <a:lstStyle>
            <a:lvl1pPr>
              <a:defRPr baseline="0">
                <a:solidFill>
                  <a:schemeClr val="bg1"/>
                </a:solidFill>
              </a:defRPr>
            </a:lvl1pPr>
          </a:lstStyle>
          <a:p>
            <a:pPr>
              <a:defRPr/>
            </a:pPr>
            <a:r>
              <a:rPr lang="fi-FI">
                <a:solidFill>
                  <a:prstClr val="white"/>
                </a:solidFill>
              </a:rPr>
              <a:t>viraston nimi, tekijän nimi ja osasto</a:t>
            </a:r>
            <a:endParaRPr lang="fi-FI" dirty="0">
              <a:solidFill>
                <a:prstClr val="white"/>
              </a:solidFill>
            </a:endParaRPr>
          </a:p>
        </p:txBody>
      </p:sp>
    </p:spTree>
    <p:extLst>
      <p:ext uri="{BB962C8B-B14F-4D97-AF65-F5344CB8AC3E}">
        <p14:creationId xmlns:p14="http://schemas.microsoft.com/office/powerpoint/2010/main" val="98794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859680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457200" y="1428736"/>
            <a:ext cx="8229600" cy="642942"/>
          </a:xfrm>
          <a:prstGeom prst="rect">
            <a:avLst/>
          </a:prstGeom>
        </p:spPr>
        <p:txBody>
          <a:bodyPr/>
          <a:lstStyle>
            <a:lvl1pPr>
              <a:defRPr sz="3200" baseline="0">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7" name="Tekstin paikkamerkki 16"/>
          <p:cNvSpPr>
            <a:spLocks noGrp="1"/>
          </p:cNvSpPr>
          <p:nvPr>
            <p:ph type="body" sz="quarter" idx="10"/>
          </p:nvPr>
        </p:nvSpPr>
        <p:spPr>
          <a:xfrm>
            <a:off x="471326" y="2286000"/>
            <a:ext cx="8286750" cy="2928938"/>
          </a:xfrm>
          <a:prstGeom prst="rect">
            <a:avLst/>
          </a:prstGeom>
        </p:spPr>
        <p:txBody>
          <a:bodyPr/>
          <a:lstStyle>
            <a:lvl1pPr>
              <a:buClr>
                <a:schemeClr val="accent6"/>
              </a:buClr>
              <a:buFont typeface="Wingdings" pitchFamily="2" charset="2"/>
              <a:buChar char="§"/>
              <a:defRPr sz="2400" baseline="0">
                <a:solidFill>
                  <a:schemeClr val="tx1"/>
                </a:solidFill>
              </a:defRPr>
            </a:lvl1pPr>
          </a:lstStyle>
          <a:p>
            <a:pPr lvl="0"/>
            <a:r>
              <a:rPr lang="fi-FI" dirty="0"/>
              <a:t>Muokkaa tekstin perustyylejä napsauttamalla</a:t>
            </a:r>
          </a:p>
        </p:txBody>
      </p:sp>
      <p:sp>
        <p:nvSpPr>
          <p:cNvPr id="4" name="Päivämäärän paikkamerkki 4"/>
          <p:cNvSpPr>
            <a:spLocks noGrp="1"/>
          </p:cNvSpPr>
          <p:nvPr>
            <p:ph type="dt" sz="half" idx="11"/>
          </p:nvPr>
        </p:nvSpPr>
        <p:spPr/>
        <p:txBody>
          <a:bodyPr/>
          <a:lstStyle>
            <a:lvl1pPr>
              <a:defRPr/>
            </a:lvl1pPr>
          </a:lstStyle>
          <a:p>
            <a:pPr>
              <a:defRPr/>
            </a:pPr>
            <a:fld id="{2A969262-7972-4442-A64D-53F4B54C6527}" type="datetime1">
              <a:rPr lang="fi-FI">
                <a:solidFill>
                  <a:srgbClr val="58585A"/>
                </a:solidFill>
              </a:rPr>
              <a:pPr>
                <a:defRPr/>
              </a:pPr>
              <a:t>21.5.2026</a:t>
            </a:fld>
            <a:endParaRPr lang="fi-FI" dirty="0">
              <a:solidFill>
                <a:srgbClr val="58585A"/>
              </a:solidFill>
            </a:endParaRPr>
          </a:p>
        </p:txBody>
      </p:sp>
      <p:sp>
        <p:nvSpPr>
          <p:cNvPr id="5" name="Alatunnisteen paikkamerkki 5"/>
          <p:cNvSpPr>
            <a:spLocks noGrp="1"/>
          </p:cNvSpPr>
          <p:nvPr>
            <p:ph type="ftr" sz="quarter" idx="12"/>
          </p:nvPr>
        </p:nvSpPr>
        <p:spPr/>
        <p:txBody>
          <a:bodyPr/>
          <a:lstStyle>
            <a:lvl1pPr>
              <a:defRPr/>
            </a:lvl1pPr>
          </a:lstStyle>
          <a:p>
            <a:pPr>
              <a:defRPr/>
            </a:pPr>
            <a:r>
              <a:rPr lang="fi-FI">
                <a:solidFill>
                  <a:srgbClr val="58585A"/>
                </a:solidFill>
              </a:rPr>
              <a:t>viraston nimi, tekijän nimi ja osasto</a:t>
            </a:r>
            <a:endParaRPr lang="fi-FI" dirty="0">
              <a:solidFill>
                <a:srgbClr val="58585A"/>
              </a:solidFill>
            </a:endParaRPr>
          </a:p>
        </p:txBody>
      </p:sp>
      <p:sp>
        <p:nvSpPr>
          <p:cNvPr id="8" name="Dian numeron paikkamerkki 6"/>
          <p:cNvSpPr>
            <a:spLocks noGrp="1"/>
          </p:cNvSpPr>
          <p:nvPr>
            <p:ph type="sldNum" sz="quarter" idx="13"/>
          </p:nvPr>
        </p:nvSpPr>
        <p:spPr/>
        <p:txBody>
          <a:bodyPr/>
          <a:lstStyle>
            <a:lvl1pPr>
              <a:defRPr/>
            </a:lvl1pPr>
          </a:lstStyle>
          <a:p>
            <a:pPr>
              <a:defRPr/>
            </a:pPr>
            <a:fld id="{ED33F960-6BFB-4925-BA1D-C8C8E39BEE58}" type="slidenum">
              <a:rPr lang="fi-FI" altLang="fi-FI">
                <a:solidFill>
                  <a:srgbClr val="58585A"/>
                </a:solidFill>
              </a:rPr>
              <a:pPr>
                <a:defRPr/>
              </a:pPr>
              <a:t>‹#›</a:t>
            </a:fld>
            <a:endParaRPr lang="fi-FI" altLang="fi-FI">
              <a:solidFill>
                <a:srgbClr val="58585A"/>
              </a:solidFill>
            </a:endParaRPr>
          </a:p>
        </p:txBody>
      </p:sp>
    </p:spTree>
    <p:extLst>
      <p:ext uri="{BB962C8B-B14F-4D97-AF65-F5344CB8AC3E}">
        <p14:creationId xmlns:p14="http://schemas.microsoft.com/office/powerpoint/2010/main" val="776916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03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316253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65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48856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t>21.5.2026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2901002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t>21.5.2026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012244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7" name="Date Placeholder 6"/>
          <p:cNvSpPr>
            <a:spLocks noGrp="1"/>
          </p:cNvSpPr>
          <p:nvPr>
            <p:ph type="dt" sz="half" idx="10"/>
          </p:nvPr>
        </p:nvSpPr>
        <p:spPr/>
        <p:txBody>
          <a:bodyPr/>
          <a:lstStyle/>
          <a:p>
            <a:fld id="{ECBECC00-8EFD-45CB-BF14-C5258F9097ED}" type="datetimeFigureOut">
              <a:rPr lang="fi-FI" smtClean="0"/>
              <a:t>21.5.2026</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136675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t>21.5.2026</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t>‹#›</a:t>
            </a:fld>
            <a:endParaRPr lang="fi-FI"/>
          </a:p>
        </p:txBody>
      </p:sp>
    </p:spTree>
    <p:extLst>
      <p:ext uri="{BB962C8B-B14F-4D97-AF65-F5344CB8AC3E}">
        <p14:creationId xmlns:p14="http://schemas.microsoft.com/office/powerpoint/2010/main" val="4222803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8288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505502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812384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712610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fi-FI"/>
              <a:t>Muokkaa perustyyl. napsautt.</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83291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1060799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107031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67383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11" name="Footer Placeholder 10"/>
          <p:cNvSpPr>
            <a:spLocks noGrp="1"/>
          </p:cNvSpPr>
          <p:nvPr>
            <p:ph type="ftr" sz="quarter" idx="11"/>
          </p:nvPr>
        </p:nvSpPr>
        <p:spPr/>
        <p:txBody>
          <a:bodyPr/>
          <a:lstStyle/>
          <a:p>
            <a:endParaRPr lang="en-US" dirty="0">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073809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perustyyl. napsautt.</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7" name="Footer Placeholder 6"/>
          <p:cNvSpPr>
            <a:spLocks noGrp="1"/>
          </p:cNvSpPr>
          <p:nvPr>
            <p:ph type="ftr" sz="quarter" idx="11"/>
          </p:nvPr>
        </p:nvSpPr>
        <p:spPr/>
        <p:txBody>
          <a:bodyPr/>
          <a:lstStyle/>
          <a:p>
            <a:endParaRPr lang="en-US" dirty="0">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29121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331278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fi-FI"/>
              <a:t>Muokkaa perustyyl. napsautt.</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5/21/2026</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99984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atakuntaliitto.fi/"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7.xml"/><Relationship Id="rId7"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5" Type="http://schemas.openxmlformats.org/officeDocument/2006/relationships/slideLayout" Target="../slideLayouts/slideLayout129.xml"/><Relationship Id="rId4"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12.png"/><Relationship Id="rId2" Type="http://schemas.openxmlformats.org/officeDocument/2006/relationships/slideLayout" Target="../slideLayouts/slideLayout132.xml"/><Relationship Id="rId16" Type="http://schemas.openxmlformats.org/officeDocument/2006/relationships/image" Target="../media/image11.emf"/><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11.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image" Target="../media/image12.png"/><Relationship Id="rId2" Type="http://schemas.openxmlformats.org/officeDocument/2006/relationships/slideLayout" Target="../slideLayouts/slideLayout146.xml"/><Relationship Id="rId16" Type="http://schemas.openxmlformats.org/officeDocument/2006/relationships/image" Target="../media/image11.emf"/><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theme" Target="../theme/theme12.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hyperlink" Target="http://www.satakuntaliitto.fi/" TargetMode="Externa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3.xml"/><Relationship Id="rId2" Type="http://schemas.openxmlformats.org/officeDocument/2006/relationships/slideLayout" Target="../slideLayouts/slideLayout160.xml"/><Relationship Id="rId16" Type="http://schemas.openxmlformats.org/officeDocument/2006/relationships/image" Target="../media/image2.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theme" Target="../theme/theme14.xml"/><Relationship Id="rId5" Type="http://schemas.openxmlformats.org/officeDocument/2006/relationships/slideLayout" Target="../slideLayouts/slideLayout174.xml"/><Relationship Id="rId4"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hyperlink" Target="http://www.satakuntaliitto.fi/index.aspx"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satakuntaliitto.fi/"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hyperlink" Target="http://www.satakuntaliitto.fi/" TargetMode="Externa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4.xml"/><Relationship Id="rId2" Type="http://schemas.openxmlformats.org/officeDocument/2006/relationships/slideLayout" Target="../slideLayouts/slideLayout69.xml"/><Relationship Id="rId16" Type="http://schemas.openxmlformats.org/officeDocument/2006/relationships/image" Target="../media/image2.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3.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8.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9.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21.5.2026</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hidden">
          <a:xfrm>
            <a:off x="0" y="6378000"/>
            <a:ext cx="9144000" cy="4800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2" name="Title Placeholder 1"/>
          <p:cNvSpPr>
            <a:spLocks noGrp="1"/>
          </p:cNvSpPr>
          <p:nvPr>
            <p:ph type="title"/>
          </p:nvPr>
        </p:nvSpPr>
        <p:spPr>
          <a:xfrm>
            <a:off x="628650" y="529951"/>
            <a:ext cx="7886700" cy="995915"/>
          </a:xfrm>
          <a:prstGeom prst="rect">
            <a:avLst/>
          </a:prstGeom>
        </p:spPr>
        <p:txBody>
          <a:bodyPr vert="horz" lIns="91440" tIns="45720" rIns="91440" bIns="45720" rtlCol="0" anchor="ctr">
            <a:normAutofit/>
          </a:bodyPr>
          <a:lstStyle/>
          <a:p>
            <a:r>
              <a:rPr lang="fi-FI"/>
              <a:t>Muokkaa perustyyl. napsautt.</a:t>
            </a:r>
            <a:endParaRPr lang="fi-FI" dirty="0"/>
          </a:p>
        </p:txBody>
      </p:sp>
      <p:sp>
        <p:nvSpPr>
          <p:cNvPr id="3" name="Text Placeholder 2"/>
          <p:cNvSpPr>
            <a:spLocks noGrp="1"/>
          </p:cNvSpPr>
          <p:nvPr>
            <p:ph type="body" idx="1"/>
          </p:nvPr>
        </p:nvSpPr>
        <p:spPr>
          <a:xfrm>
            <a:off x="628650" y="1525867"/>
            <a:ext cx="7886700" cy="444736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p:cNvSpPr>
            <a:spLocks noGrp="1"/>
          </p:cNvSpPr>
          <p:nvPr>
            <p:ph type="dt" sz="half" idx="2"/>
          </p:nvPr>
        </p:nvSpPr>
        <p:spPr>
          <a:xfrm>
            <a:off x="7271456" y="6514955"/>
            <a:ext cx="703447" cy="206103"/>
          </a:xfrm>
          <a:prstGeom prst="rect">
            <a:avLst/>
          </a:prstGeom>
        </p:spPr>
        <p:txBody>
          <a:bodyPr vert="horz" lIns="91440" tIns="45720" rIns="91440" bIns="45720" rtlCol="0" anchor="ctr"/>
          <a:lstStyle>
            <a:lvl1pPr algn="r">
              <a:defRPr sz="600">
                <a:solidFill>
                  <a:schemeClr val="bg2"/>
                </a:solidFill>
              </a:defRPr>
            </a:lvl1pPr>
          </a:lstStyle>
          <a:p>
            <a:pPr>
              <a:defRPr/>
            </a:pPr>
            <a:endParaRPr lang="fi-FI"/>
          </a:p>
        </p:txBody>
      </p:sp>
      <p:sp>
        <p:nvSpPr>
          <p:cNvPr id="5" name="Footer Placeholder 4"/>
          <p:cNvSpPr>
            <a:spLocks noGrp="1"/>
          </p:cNvSpPr>
          <p:nvPr>
            <p:ph type="ftr" sz="quarter" idx="3"/>
          </p:nvPr>
        </p:nvSpPr>
        <p:spPr>
          <a:xfrm>
            <a:off x="628656" y="6514955"/>
            <a:ext cx="3080611" cy="206103"/>
          </a:xfrm>
          <a:prstGeom prst="rect">
            <a:avLst/>
          </a:prstGeom>
        </p:spPr>
        <p:txBody>
          <a:bodyPr vert="horz" lIns="91440" tIns="45720" rIns="91440" bIns="45720" rtlCol="0" anchor="ctr"/>
          <a:lstStyle>
            <a:lvl1pPr algn="l">
              <a:defRPr sz="600" b="0">
                <a:solidFill>
                  <a:schemeClr val="bg2"/>
                </a:solidFill>
              </a:defRPr>
            </a:lvl1pPr>
          </a:lstStyle>
          <a:p>
            <a:pPr>
              <a:defRPr/>
            </a:pPr>
            <a:endParaRPr lang="fi-FI"/>
          </a:p>
        </p:txBody>
      </p:sp>
      <p:sp>
        <p:nvSpPr>
          <p:cNvPr id="6" name="Slide Number Placeholder 5"/>
          <p:cNvSpPr>
            <a:spLocks noGrp="1"/>
          </p:cNvSpPr>
          <p:nvPr>
            <p:ph type="sldNum" sz="quarter" idx="4"/>
          </p:nvPr>
        </p:nvSpPr>
        <p:spPr>
          <a:xfrm>
            <a:off x="7976158" y="6514955"/>
            <a:ext cx="538239" cy="206103"/>
          </a:xfrm>
          <a:prstGeom prst="rect">
            <a:avLst/>
          </a:prstGeom>
        </p:spPr>
        <p:txBody>
          <a:bodyPr vert="horz" lIns="91440" tIns="45720" rIns="91440" bIns="45720" rtlCol="0" anchor="ctr"/>
          <a:lstStyle>
            <a:lvl1pPr algn="r">
              <a:defRPr sz="675" b="1">
                <a:solidFill>
                  <a:schemeClr val="bg2"/>
                </a:solidFill>
              </a:defRPr>
            </a:lvl1pPr>
          </a:lstStyle>
          <a:p>
            <a:pPr>
              <a:defRPr/>
            </a:pPr>
            <a:fld id="{68385311-37A0-4CFB-B748-7C92B3DE9DF4}" type="slidenum">
              <a:rPr lang="fi-FI" altLang="fi-FI" smtClean="0"/>
              <a:pPr>
                <a:defRPr/>
              </a:pPr>
              <a:t>‹#›</a:t>
            </a:fld>
            <a:endParaRPr lang="fi-FI" altLang="fi-FI"/>
          </a:p>
        </p:txBody>
      </p:sp>
    </p:spTree>
    <p:extLst>
      <p:ext uri="{BB962C8B-B14F-4D97-AF65-F5344CB8AC3E}">
        <p14:creationId xmlns:p14="http://schemas.microsoft.com/office/powerpoint/2010/main" val="739536748"/>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Lst>
  <p:txStyles>
    <p:titleStyle>
      <a:lvl1pPr algn="l" defTabSz="514312" rtl="0" eaLnBrk="1" latinLnBrk="0" hangingPunct="1">
        <a:lnSpc>
          <a:spcPct val="90000"/>
        </a:lnSpc>
        <a:spcBef>
          <a:spcPct val="0"/>
        </a:spcBef>
        <a:buNone/>
        <a:defRPr sz="2025" b="1" kern="1200">
          <a:solidFill>
            <a:schemeClr val="tx2"/>
          </a:solidFill>
          <a:latin typeface="+mj-lt"/>
          <a:ea typeface="+mj-ea"/>
          <a:cs typeface="+mj-cs"/>
        </a:defRPr>
      </a:lvl1pPr>
    </p:titleStyle>
    <p:bodyStyle>
      <a:lvl1pPr marL="128579" indent="-128579" algn="l" defTabSz="514312" rtl="0" eaLnBrk="1" latinLnBrk="0" hangingPunct="1">
        <a:lnSpc>
          <a:spcPct val="90000"/>
        </a:lnSpc>
        <a:spcBef>
          <a:spcPts val="563"/>
        </a:spcBef>
        <a:buFont typeface="Arial"/>
        <a:buChar char="•"/>
        <a:defRPr sz="1238" b="1" kern="1200">
          <a:solidFill>
            <a:schemeClr val="tx1"/>
          </a:solidFill>
          <a:latin typeface="+mn-lt"/>
          <a:ea typeface="+mn-ea"/>
          <a:cs typeface="+mn-cs"/>
        </a:defRPr>
      </a:lvl1pPr>
      <a:lvl2pPr marL="385735"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2pPr>
      <a:lvl3pPr marL="642890" indent="-128579" algn="l" defTabSz="514312" rtl="0" eaLnBrk="1" latinLnBrk="0" hangingPunct="1">
        <a:lnSpc>
          <a:spcPct val="90000"/>
        </a:lnSpc>
        <a:spcBef>
          <a:spcPts val="281"/>
        </a:spcBef>
        <a:buFont typeface="Arial"/>
        <a:buChar char="•"/>
        <a:defRPr sz="900" kern="1200">
          <a:solidFill>
            <a:srgbClr val="505050"/>
          </a:solidFill>
          <a:latin typeface="+mn-lt"/>
          <a:ea typeface="+mn-ea"/>
          <a:cs typeface="+mn-cs"/>
        </a:defRPr>
      </a:lvl3pPr>
      <a:lvl4pPr marL="900045" indent="-128579" algn="l" defTabSz="514312" rtl="0" eaLnBrk="1" latinLnBrk="0" hangingPunct="1">
        <a:lnSpc>
          <a:spcPct val="90000"/>
        </a:lnSpc>
        <a:spcBef>
          <a:spcPts val="281"/>
        </a:spcBef>
        <a:buFont typeface="Arial"/>
        <a:buChar char="•"/>
        <a:defRPr sz="900" kern="1200">
          <a:solidFill>
            <a:srgbClr val="505050"/>
          </a:solidFill>
          <a:latin typeface="+mn-lt"/>
          <a:ea typeface="+mn-ea"/>
          <a:cs typeface="+mn-cs"/>
        </a:defRPr>
      </a:lvl4pPr>
      <a:lvl5pPr marL="1157201" indent="-128579" algn="l" defTabSz="514312" rtl="0" eaLnBrk="1" latinLnBrk="0" hangingPunct="1">
        <a:lnSpc>
          <a:spcPct val="90000"/>
        </a:lnSpc>
        <a:spcBef>
          <a:spcPts val="281"/>
        </a:spcBef>
        <a:buFont typeface="Arial"/>
        <a:buChar char="•"/>
        <a:defRPr sz="900" kern="1200">
          <a:solidFill>
            <a:srgbClr val="505050"/>
          </a:solidFill>
          <a:latin typeface="+mn-lt"/>
          <a:ea typeface="+mn-ea"/>
          <a:cs typeface="+mn-cs"/>
        </a:defRPr>
      </a:lvl5pPr>
      <a:lvl6pPr marL="1414357"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12" rtl="0" eaLnBrk="1" latinLnBrk="0" hangingPunct="1">
        <a:defRPr sz="1013" kern="1200">
          <a:solidFill>
            <a:schemeClr val="tx1"/>
          </a:solidFill>
          <a:latin typeface="+mn-lt"/>
          <a:ea typeface="+mn-ea"/>
          <a:cs typeface="+mn-cs"/>
        </a:defRPr>
      </a:lvl1pPr>
      <a:lvl2pPr marL="257156" algn="l" defTabSz="514312" rtl="0" eaLnBrk="1" latinLnBrk="0" hangingPunct="1">
        <a:defRPr sz="1013" kern="1200">
          <a:solidFill>
            <a:schemeClr val="tx1"/>
          </a:solidFill>
          <a:latin typeface="+mn-lt"/>
          <a:ea typeface="+mn-ea"/>
          <a:cs typeface="+mn-cs"/>
        </a:defRPr>
      </a:lvl2pPr>
      <a:lvl3pPr marL="514312" algn="l" defTabSz="514312" rtl="0" eaLnBrk="1" latinLnBrk="0" hangingPunct="1">
        <a:defRPr sz="1013" kern="1200">
          <a:solidFill>
            <a:schemeClr val="tx1"/>
          </a:solidFill>
          <a:latin typeface="+mn-lt"/>
          <a:ea typeface="+mn-ea"/>
          <a:cs typeface="+mn-cs"/>
        </a:defRPr>
      </a:lvl3pPr>
      <a:lvl4pPr marL="771468" algn="l" defTabSz="514312" rtl="0" eaLnBrk="1" latinLnBrk="0" hangingPunct="1">
        <a:defRPr sz="1013" kern="1200">
          <a:solidFill>
            <a:schemeClr val="tx1"/>
          </a:solidFill>
          <a:latin typeface="+mn-lt"/>
          <a:ea typeface="+mn-ea"/>
          <a:cs typeface="+mn-cs"/>
        </a:defRPr>
      </a:lvl4pPr>
      <a:lvl5pPr marL="1028624" algn="l" defTabSz="514312" rtl="0" eaLnBrk="1" latinLnBrk="0" hangingPunct="1">
        <a:defRPr sz="1013" kern="1200">
          <a:solidFill>
            <a:schemeClr val="tx1"/>
          </a:solidFill>
          <a:latin typeface="+mn-lt"/>
          <a:ea typeface="+mn-ea"/>
          <a:cs typeface="+mn-cs"/>
        </a:defRPr>
      </a:lvl5pPr>
      <a:lvl6pPr marL="1285780" algn="l" defTabSz="514312" rtl="0" eaLnBrk="1" latinLnBrk="0" hangingPunct="1">
        <a:defRPr sz="1013" kern="1200">
          <a:solidFill>
            <a:schemeClr val="tx1"/>
          </a:solidFill>
          <a:latin typeface="+mn-lt"/>
          <a:ea typeface="+mn-ea"/>
          <a:cs typeface="+mn-cs"/>
        </a:defRPr>
      </a:lvl6pPr>
      <a:lvl7pPr marL="1542935" algn="l" defTabSz="514312" rtl="0" eaLnBrk="1" latinLnBrk="0" hangingPunct="1">
        <a:defRPr sz="1013" kern="1200">
          <a:solidFill>
            <a:schemeClr val="tx1"/>
          </a:solidFill>
          <a:latin typeface="+mn-lt"/>
          <a:ea typeface="+mn-ea"/>
          <a:cs typeface="+mn-cs"/>
        </a:defRPr>
      </a:lvl7pPr>
      <a:lvl8pPr marL="1800090" algn="l" defTabSz="514312" rtl="0" eaLnBrk="1" latinLnBrk="0" hangingPunct="1">
        <a:defRPr sz="1013" kern="1200">
          <a:solidFill>
            <a:schemeClr val="tx1"/>
          </a:solidFill>
          <a:latin typeface="+mn-lt"/>
          <a:ea typeface="+mn-ea"/>
          <a:cs typeface="+mn-cs"/>
        </a:defRPr>
      </a:lvl8pPr>
      <a:lvl9pPr marL="2057246" algn="l" defTabSz="514312"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6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9144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628650" y="365126"/>
            <a:ext cx="7886700" cy="1033907"/>
          </a:xfrm>
          <a:prstGeom prst="rect">
            <a:avLst/>
          </a:prstGeom>
        </p:spPr>
        <p:txBody>
          <a:bodyPr vert="horz" lIns="0" tIns="0" rIns="0" bIns="0" rtlCol="0" anchor="b" anchorCtr="0">
            <a:noAutofit/>
          </a:body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628650" y="1892808"/>
            <a:ext cx="7886700" cy="363931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8" name="Tekstiruutu 18">
            <a:extLst>
              <a:ext uri="{FF2B5EF4-FFF2-40B4-BE49-F238E27FC236}">
                <a16:creationId xmlns:a16="http://schemas.microsoft.com/office/drawing/2014/main" id="{3B4F48B9-42BE-EE4B-AECF-066D7BD77D75}"/>
              </a:ext>
            </a:extLst>
          </p:cNvPr>
          <p:cNvSpPr txBox="1"/>
          <p:nvPr userDrawn="1"/>
        </p:nvSpPr>
        <p:spPr>
          <a:xfrm>
            <a:off x="2065123" y="6191420"/>
            <a:ext cx="5013754" cy="369332"/>
          </a:xfrm>
          <a:prstGeom prst="rect">
            <a:avLst/>
          </a:prstGeom>
          <a:noFill/>
        </p:spPr>
        <p:txBody>
          <a:bodyPr wrap="square" rtlCol="0">
            <a:spAutoFit/>
          </a:bodyPr>
          <a:lstStyle/>
          <a:p>
            <a:pPr algn="ctr"/>
            <a:r>
              <a:rPr lang="fi-FI">
                <a:solidFill>
                  <a:schemeClr val="bg1"/>
                </a:solidFill>
                <a:latin typeface="Tahoma" panose="020B0604030504040204" pitchFamily="34" charset="0"/>
                <a:ea typeface="Tahoma" panose="020B0604030504040204" pitchFamily="34" charset="0"/>
                <a:cs typeface="Tahoma" panose="020B0604030504040204" pitchFamily="34" charset="0"/>
              </a:rPr>
              <a:t>Innovation and skills in Finland 2021–2027</a:t>
            </a:r>
          </a:p>
        </p:txBody>
      </p:sp>
      <p:pic>
        <p:nvPicPr>
          <p:cNvPr id="9" name="Kuva 8">
            <a:extLst>
              <a:ext uri="{FF2B5EF4-FFF2-40B4-BE49-F238E27FC236}">
                <a16:creationId xmlns:a16="http://schemas.microsoft.com/office/drawing/2014/main" id="{DEE0F7FB-9D29-C748-8C24-0C54B5F6130F}"/>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93900" y="6041234"/>
            <a:ext cx="2365521" cy="661727"/>
          </a:xfrm>
          <a:prstGeom prst="rect">
            <a:avLst/>
          </a:prstGeom>
        </p:spPr>
      </p:pic>
      <p:pic>
        <p:nvPicPr>
          <p:cNvPr id="5" name="Picture 4" descr="University of Turku Logo">
            <a:extLst>
              <a:ext uri="{FF2B5EF4-FFF2-40B4-BE49-F238E27FC236}">
                <a16:creationId xmlns:a16="http://schemas.microsoft.com/office/drawing/2014/main" id="{D4A74F65-D087-D6EB-1D8B-0EB63EFDB65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684581" y="5865292"/>
            <a:ext cx="1936905" cy="956255"/>
          </a:xfrm>
          <a:prstGeom prst="rect">
            <a:avLst/>
          </a:prstGeom>
        </p:spPr>
      </p:pic>
    </p:spTree>
    <p:extLst>
      <p:ext uri="{BB962C8B-B14F-4D97-AF65-F5344CB8AC3E}">
        <p14:creationId xmlns:p14="http://schemas.microsoft.com/office/powerpoint/2010/main" val="2553962311"/>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229" r:id="rId14"/>
  </p:sldLayoutIdLst>
  <p:hf sldNum="0" hdr="0" ftr="0" dt="0"/>
  <p:txStyles>
    <p:titleStyle>
      <a:lvl1pPr algn="l" defTabSz="6858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System Font Regular"/>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Courier New" panose="02070309020205020404" pitchFamily="49" charset="0"/>
        <a:buChar char="o"/>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9144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628650" y="365127"/>
            <a:ext cx="7886700" cy="1033907"/>
          </a:xfrm>
          <a:prstGeom prst="rect">
            <a:avLst/>
          </a:prstGeom>
        </p:spPr>
        <p:txBody>
          <a:bodyPr vert="horz" lIns="0" tIns="0" rIns="0" bIns="0" rtlCol="0" anchor="b" anchorCtr="0">
            <a:noAutofit/>
          </a:body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628650" y="1892808"/>
            <a:ext cx="7886700" cy="363931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8" name="Tekstiruutu 18">
            <a:extLst>
              <a:ext uri="{FF2B5EF4-FFF2-40B4-BE49-F238E27FC236}">
                <a16:creationId xmlns:a16="http://schemas.microsoft.com/office/drawing/2014/main" id="{3B4F48B9-42BE-EE4B-AECF-066D7BD77D75}"/>
              </a:ext>
            </a:extLst>
          </p:cNvPr>
          <p:cNvSpPr txBox="1"/>
          <p:nvPr userDrawn="1"/>
        </p:nvSpPr>
        <p:spPr>
          <a:xfrm>
            <a:off x="2065124" y="6191420"/>
            <a:ext cx="5013754" cy="300082"/>
          </a:xfrm>
          <a:prstGeom prst="rect">
            <a:avLst/>
          </a:prstGeom>
          <a:noFill/>
        </p:spPr>
        <p:txBody>
          <a:bodyPr wrap="square" rtlCol="0">
            <a:spAutoFit/>
          </a:bodyPr>
          <a:lstStyle/>
          <a:p>
            <a:pPr algn="ctr"/>
            <a:r>
              <a:rPr lang="fi-FI" sz="1350">
                <a:solidFill>
                  <a:schemeClr val="bg1"/>
                </a:solidFill>
                <a:latin typeface="Tahoma" panose="020B0604030504040204" pitchFamily="34" charset="0"/>
                <a:ea typeface="Tahoma" panose="020B0604030504040204" pitchFamily="34" charset="0"/>
                <a:cs typeface="Tahoma" panose="020B0604030504040204" pitchFamily="34" charset="0"/>
              </a:rPr>
              <a:t>Innovation and skills in Finland 2021–2027</a:t>
            </a:r>
          </a:p>
        </p:txBody>
      </p:sp>
      <p:pic>
        <p:nvPicPr>
          <p:cNvPr id="9" name="Kuva 8">
            <a:extLst>
              <a:ext uri="{FF2B5EF4-FFF2-40B4-BE49-F238E27FC236}">
                <a16:creationId xmlns:a16="http://schemas.microsoft.com/office/drawing/2014/main" id="{DEE0F7FB-9D29-C748-8C24-0C54B5F6130F}"/>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93901" y="6041236"/>
            <a:ext cx="2365521" cy="661727"/>
          </a:xfrm>
          <a:prstGeom prst="rect">
            <a:avLst/>
          </a:prstGeom>
        </p:spPr>
      </p:pic>
      <p:pic>
        <p:nvPicPr>
          <p:cNvPr id="5" name="Picture 4" descr="University of Turku Logo">
            <a:extLst>
              <a:ext uri="{FF2B5EF4-FFF2-40B4-BE49-F238E27FC236}">
                <a16:creationId xmlns:a16="http://schemas.microsoft.com/office/drawing/2014/main" id="{D4A74F65-D087-D6EB-1D8B-0EB63EFDB65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684581" y="5865294"/>
            <a:ext cx="1936905" cy="956255"/>
          </a:xfrm>
          <a:prstGeom prst="rect">
            <a:avLst/>
          </a:prstGeom>
        </p:spPr>
      </p:pic>
    </p:spTree>
    <p:extLst>
      <p:ext uri="{BB962C8B-B14F-4D97-AF65-F5344CB8AC3E}">
        <p14:creationId xmlns:p14="http://schemas.microsoft.com/office/powerpoint/2010/main" val="4053425137"/>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Lst>
  <p:hf sldNum="0" hdr="0" ftr="0" dt="0"/>
  <p:txStyles>
    <p:titleStyle>
      <a:lvl1pPr algn="l" defTabSz="514350" rtl="0" eaLnBrk="1" latinLnBrk="0" hangingPunct="1">
        <a:lnSpc>
          <a:spcPct val="90000"/>
        </a:lnSpc>
        <a:spcBef>
          <a:spcPct val="0"/>
        </a:spcBef>
        <a:buNone/>
        <a:defRPr sz="2250" b="1" kern="1200">
          <a:solidFill>
            <a:schemeClr val="tx2"/>
          </a:solidFill>
          <a:latin typeface="+mj-lt"/>
          <a:ea typeface="+mj-ea"/>
          <a:cs typeface="+mj-cs"/>
        </a:defRPr>
      </a:lvl1pPr>
    </p:titleStyle>
    <p:bodyStyle>
      <a:lvl1pPr marL="128588" indent="-128588" algn="l" defTabSz="514350" rtl="0" eaLnBrk="1" latinLnBrk="0" hangingPunct="1">
        <a:lnSpc>
          <a:spcPct val="100000"/>
        </a:lnSpc>
        <a:spcBef>
          <a:spcPts val="563"/>
        </a:spcBef>
        <a:buFont typeface="Arial" panose="020B0604020202020204" pitchFamily="34" charset="0"/>
        <a:buChar char="•"/>
        <a:defRPr sz="1350" kern="1200">
          <a:solidFill>
            <a:schemeClr val="tx1"/>
          </a:solidFill>
          <a:latin typeface="+mn-lt"/>
          <a:ea typeface="+mn-ea"/>
          <a:cs typeface="+mn-cs"/>
        </a:defRPr>
      </a:lvl1pPr>
      <a:lvl2pPr marL="385763" indent="-128588" algn="l" defTabSz="514350" rtl="0" eaLnBrk="1" latinLnBrk="0" hangingPunct="1">
        <a:lnSpc>
          <a:spcPct val="100000"/>
        </a:lnSpc>
        <a:spcBef>
          <a:spcPts val="0"/>
        </a:spcBef>
        <a:buFont typeface="System Font Regular"/>
        <a:buChar char="−"/>
        <a:defRPr sz="1125" kern="1200">
          <a:solidFill>
            <a:schemeClr val="tx1"/>
          </a:solidFill>
          <a:latin typeface="+mn-lt"/>
          <a:ea typeface="+mn-ea"/>
          <a:cs typeface="+mn-cs"/>
        </a:defRPr>
      </a:lvl2pPr>
      <a:lvl3pPr marL="642938" indent="-128588" algn="l" defTabSz="514350" rtl="0" eaLnBrk="1" latinLnBrk="0" hangingPunct="1">
        <a:lnSpc>
          <a:spcPct val="100000"/>
        </a:lnSpc>
        <a:spcBef>
          <a:spcPts val="0"/>
        </a:spcBef>
        <a:buFont typeface="Courier New" panose="02070309020205020404" pitchFamily="49" charset="0"/>
        <a:buChar char="o"/>
        <a:defRPr sz="1125" kern="1200">
          <a:solidFill>
            <a:schemeClr val="tx1"/>
          </a:solidFill>
          <a:latin typeface="+mn-lt"/>
          <a:ea typeface="+mn-ea"/>
          <a:cs typeface="+mn-cs"/>
        </a:defRPr>
      </a:lvl3pPr>
      <a:lvl4pPr marL="900113" indent="-128588" algn="l" defTabSz="514350" rtl="0" eaLnBrk="1" latinLnBrk="0" hangingPunct="1">
        <a:lnSpc>
          <a:spcPct val="100000"/>
        </a:lnSpc>
        <a:spcBef>
          <a:spcPts val="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lnSpc>
          <a:spcPct val="100000"/>
        </a:lnSpc>
        <a:spcBef>
          <a:spcPts val="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schemeClr val="tx1">
                    <a:tint val="75000"/>
                  </a:schemeClr>
                </a:solidFill>
                <a:latin typeface="+mn-lt"/>
                <a:cs typeface="+mn-cs"/>
              </a:defRPr>
            </a:lvl1pPr>
          </a:lstStyle>
          <a:p>
            <a:pPr>
              <a:defRPr/>
            </a:pPr>
            <a:fld id="{1BA12224-2025-440B-AE74-E60118C6D1FE}" type="datetime1">
              <a:rPr lang="fi-FI"/>
              <a:pPr>
                <a:defRPr/>
              </a:pPr>
              <a:t>21.5.2026</a:t>
            </a:fld>
            <a:endParaRPr lang="fi-FI"/>
          </a:p>
        </p:txBody>
      </p:sp>
      <p:sp>
        <p:nvSpPr>
          <p:cNvPr id="5" name="Alatunnisteen paikkamerkki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9116394"/>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hf hdr="0" ftr="0" dt="0"/>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fi-FI"/>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Alatunnisteen paikkamerkki 4">
            <a:extLst>
              <a:ext uri="{FF2B5EF4-FFF2-40B4-BE49-F238E27FC236}">
                <a16:creationId xmlns:a16="http://schemas.microsoft.com/office/drawing/2014/main" id="{351E1EAD-812A-4236-9F79-679D72C2B82D}"/>
              </a:ext>
            </a:extLst>
          </p:cNvPr>
          <p:cNvSpPr>
            <a:spLocks noGrp="1"/>
          </p:cNvSpPr>
          <p:nvPr>
            <p:ph type="ftr" sz="quarter" idx="3"/>
          </p:nvPr>
        </p:nvSpPr>
        <p:spPr>
          <a:xfrm>
            <a:off x="461155" y="6187539"/>
            <a:ext cx="2442505" cy="365125"/>
          </a:xfrm>
          <a:prstGeom prst="rect">
            <a:avLst/>
          </a:prstGeom>
        </p:spPr>
        <p:txBody>
          <a:bodyPr vert="horz" lIns="91440" tIns="45720" rIns="91440" bIns="45720" rtlCol="0" anchor="ctr"/>
          <a:lstStyle>
            <a:lvl1pPr algn="l">
              <a:defRPr sz="900" i="1">
                <a:solidFill>
                  <a:schemeClr val="tx2"/>
                </a:solidFill>
              </a:defRPr>
            </a:lvl1pPr>
          </a:lstStyle>
          <a:p>
            <a:pPr rtl="0"/>
            <a:r>
              <a:rPr lang="fi-FI" noProof="0"/>
              <a:t>Esityksen otsikko</a:t>
            </a:r>
          </a:p>
        </p:txBody>
      </p:sp>
      <p:sp>
        <p:nvSpPr>
          <p:cNvPr id="2" name="Otsikon paikkamerkki 1">
            <a:extLst>
              <a:ext uri="{FF2B5EF4-FFF2-40B4-BE49-F238E27FC236}">
                <a16:creationId xmlns:a16="http://schemas.microsoft.com/office/drawing/2014/main" id="{65A38A25-0817-41BC-96A5-5012FE15C97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1FA28A22-3D06-43EE-BD32-97F90FEA19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98DAC635-0473-40DB-A82D-46D5F635BC1B}"/>
              </a:ext>
            </a:extLst>
          </p:cNvPr>
          <p:cNvSpPr>
            <a:spLocks noGrp="1"/>
          </p:cNvSpPr>
          <p:nvPr>
            <p:ph type="dt" sz="half" idx="2"/>
          </p:nvPr>
        </p:nvSpPr>
        <p:spPr>
          <a:xfrm>
            <a:off x="3543300" y="6187539"/>
            <a:ext cx="2057400" cy="365125"/>
          </a:xfrm>
          <a:prstGeom prst="rect">
            <a:avLst/>
          </a:prstGeom>
        </p:spPr>
        <p:txBody>
          <a:bodyPr vert="horz" lIns="91440" tIns="45720" rIns="91440" bIns="45720" rtlCol="0" anchor="ctr"/>
          <a:lstStyle>
            <a:lvl1pPr algn="l">
              <a:defRPr sz="900" i="1">
                <a:solidFill>
                  <a:schemeClr val="tx2"/>
                </a:solidFill>
              </a:defRPr>
            </a:lvl1pPr>
          </a:lstStyle>
          <a:p>
            <a:pPr rtl="0"/>
            <a:fld id="{F6A18893-12B9-4FEA-BB03-F5826E4C460B}" type="datetime1">
              <a:rPr lang="fi-FI" noProof="0" smtClean="0"/>
              <a:t>21.5.2026</a:t>
            </a:fld>
            <a:endParaRPr lang="fi-FI" noProof="0"/>
          </a:p>
        </p:txBody>
      </p:sp>
      <p:sp>
        <p:nvSpPr>
          <p:cNvPr id="6" name="Dian numeron paikkamerkki 5">
            <a:extLst>
              <a:ext uri="{FF2B5EF4-FFF2-40B4-BE49-F238E27FC236}">
                <a16:creationId xmlns:a16="http://schemas.microsoft.com/office/drawing/2014/main" id="{2FBD12B9-96FA-4883-88FA-2071321A4391}"/>
              </a:ext>
            </a:extLst>
          </p:cNvPr>
          <p:cNvSpPr>
            <a:spLocks noGrp="1"/>
          </p:cNvSpPr>
          <p:nvPr>
            <p:ph type="sldNum" sz="quarter" idx="4"/>
          </p:nvPr>
        </p:nvSpPr>
        <p:spPr>
          <a:xfrm>
            <a:off x="6637313" y="6187539"/>
            <a:ext cx="2057400" cy="365125"/>
          </a:xfrm>
          <a:prstGeom prst="rect">
            <a:avLst/>
          </a:prstGeom>
        </p:spPr>
        <p:txBody>
          <a:bodyPr vert="horz" lIns="91440" tIns="45720" rIns="91440" bIns="45720" rtlCol="0" anchor="ctr"/>
          <a:lstStyle>
            <a:lvl1pPr algn="r">
              <a:defRPr sz="900" i="1">
                <a:solidFill>
                  <a:schemeClr val="tx2"/>
                </a:solidFill>
              </a:defRPr>
            </a:lvl1pPr>
          </a:lstStyle>
          <a:p>
            <a:pPr rtl="0"/>
            <a:fld id="{95CBEC59-7FF9-4688-98DF-89832A0C9025}" type="slidenum">
              <a:rPr lang="fi-FI" noProof="0" smtClean="0"/>
              <a:pPr rtl="0"/>
              <a:t>‹#›</a:t>
            </a:fld>
            <a:endParaRPr lang="fi-FI" noProof="0"/>
          </a:p>
        </p:txBody>
      </p:sp>
    </p:spTree>
    <p:extLst>
      <p:ext uri="{BB962C8B-B14F-4D97-AF65-F5344CB8AC3E}">
        <p14:creationId xmlns:p14="http://schemas.microsoft.com/office/powerpoint/2010/main" val="1566584190"/>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Lst>
  <p:hf hdr="0" dt="0"/>
  <p:txStyles>
    <p:titleStyle>
      <a:lvl1pPr algn="l" defTabSz="68580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97293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40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21.5.2026</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1000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 id="2147483970" r:id="rId32"/>
    <p:sldLayoutId id="2147483971" r:id="rId33"/>
    <p:sldLayoutId id="2147483973" r:id="rId34"/>
    <p:sldLayoutId id="2147483974" r:id="rId35"/>
    <p:sldLayoutId id="2147483975" r:id="rId36"/>
    <p:sldLayoutId id="2147483976" r:id="rId37"/>
    <p:sldLayoutId id="2147483977" r:id="rId38"/>
    <p:sldLayoutId id="2147483978" r:id="rId39"/>
    <p:sldLayoutId id="2147483979" r:id="rId40"/>
    <p:sldLayoutId id="2147483980" r:id="rId41"/>
    <p:sldLayoutId id="2147483981" r:id="rId42"/>
    <p:sldLayoutId id="2147483982" r:id="rId43"/>
    <p:sldLayoutId id="2147483983" r:id="rId4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21.5.2026</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66182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9"/>
          <p:cNvSpPr txBox="1">
            <a:spLocks noChangeArrowheads="1"/>
          </p:cNvSpPr>
          <p:nvPr/>
        </p:nvSpPr>
        <p:spPr bwMode="auto">
          <a:xfrm>
            <a:off x="323850" y="60213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fi-FI" altLang="fi-FI">
              <a:solidFill>
                <a:srgbClr val="58585A"/>
              </a:solidFill>
              <a:cs typeface="+mn-cs"/>
            </a:endParaRPr>
          </a:p>
        </p:txBody>
      </p:sp>
      <p:pic>
        <p:nvPicPr>
          <p:cNvPr id="1027" name="Kuva 8" descr="ELY_logo_väri.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äivämäärän paikkamerkki 4"/>
          <p:cNvSpPr>
            <a:spLocks noGrp="1"/>
          </p:cNvSpPr>
          <p:nvPr>
            <p:ph type="dt" sz="half" idx="2"/>
          </p:nvPr>
        </p:nvSpPr>
        <p:spPr>
          <a:xfrm>
            <a:off x="6713538" y="6357938"/>
            <a:ext cx="1357312"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fld id="{26757895-DAA3-4800-AAC0-BDC42D9FFF67}" type="datetime1">
              <a:rPr lang="fi-FI">
                <a:solidFill>
                  <a:srgbClr val="58585A"/>
                </a:solidFill>
                <a:cs typeface="+mn-cs"/>
              </a:rPr>
              <a:pPr>
                <a:defRPr/>
              </a:pPr>
              <a:t>21.5.2026</a:t>
            </a:fld>
            <a:endParaRPr lang="fi-FI" dirty="0">
              <a:solidFill>
                <a:srgbClr val="58585A"/>
              </a:solidFill>
              <a:cs typeface="+mn-cs"/>
            </a:endParaRPr>
          </a:p>
        </p:txBody>
      </p:sp>
      <p:sp>
        <p:nvSpPr>
          <p:cNvPr id="6" name="Alatunnisteen paikkamerkki 5"/>
          <p:cNvSpPr>
            <a:spLocks noGrp="1"/>
          </p:cNvSpPr>
          <p:nvPr>
            <p:ph type="ftr" sz="quarter" idx="3"/>
          </p:nvPr>
        </p:nvSpPr>
        <p:spPr>
          <a:xfrm>
            <a:off x="284163" y="6357938"/>
            <a:ext cx="6357937"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r>
              <a:rPr lang="fi-FI">
                <a:solidFill>
                  <a:srgbClr val="58585A"/>
                </a:solidFill>
                <a:cs typeface="+mn-cs"/>
              </a:rPr>
              <a:t>viraston nimi, tekijän nimi ja osasto</a:t>
            </a:r>
            <a:endParaRPr lang="fi-FI" dirty="0">
              <a:solidFill>
                <a:srgbClr val="58585A"/>
              </a:solidFill>
              <a:cs typeface="+mn-cs"/>
            </a:endParaRPr>
          </a:p>
        </p:txBody>
      </p:sp>
      <p:sp>
        <p:nvSpPr>
          <p:cNvPr id="7" name="Dian numeron paikkamerkki 6"/>
          <p:cNvSpPr>
            <a:spLocks noGrp="1"/>
          </p:cNvSpPr>
          <p:nvPr>
            <p:ph type="sldNum" sz="quarter" idx="4"/>
          </p:nvPr>
        </p:nvSpPr>
        <p:spPr>
          <a:xfrm>
            <a:off x="8215313" y="6356350"/>
            <a:ext cx="4000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583E8E16-BCF2-417B-8ED6-0885C5424EB5}" type="slidenum">
              <a:rPr lang="fi-FI" altLang="fi-FI">
                <a:solidFill>
                  <a:srgbClr val="58585A"/>
                </a:solidFill>
                <a:cs typeface="+mn-cs"/>
              </a:rPr>
              <a:pPr>
                <a:defRPr/>
              </a:pPr>
              <a:t>‹#›</a:t>
            </a:fld>
            <a:endParaRPr lang="fi-FI" altLang="fi-FI">
              <a:solidFill>
                <a:srgbClr val="58585A"/>
              </a:solidFill>
              <a:cs typeface="+mn-cs"/>
            </a:endParaRPr>
          </a:p>
        </p:txBody>
      </p:sp>
    </p:spTree>
    <p:extLst>
      <p:ext uri="{BB962C8B-B14F-4D97-AF65-F5344CB8AC3E}">
        <p14:creationId xmlns:p14="http://schemas.microsoft.com/office/powerpoint/2010/main" val="1056052442"/>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Verdana" pitchFamily="34" charset="0"/>
        </a:defRPr>
      </a:lvl6pPr>
      <a:lvl7pPr marL="914400" algn="l" rtl="0" eaLnBrk="1" fontAlgn="base" hangingPunct="1">
        <a:spcBef>
          <a:spcPct val="0"/>
        </a:spcBef>
        <a:spcAft>
          <a:spcPct val="0"/>
        </a:spcAft>
        <a:defRPr sz="4000">
          <a:solidFill>
            <a:schemeClr val="tx2"/>
          </a:solidFill>
          <a:latin typeface="Verdana" pitchFamily="34" charset="0"/>
        </a:defRPr>
      </a:lvl7pPr>
      <a:lvl8pPr marL="1371600" algn="l" rtl="0" eaLnBrk="1" fontAlgn="base" hangingPunct="1">
        <a:spcBef>
          <a:spcPct val="0"/>
        </a:spcBef>
        <a:spcAft>
          <a:spcPct val="0"/>
        </a:spcAft>
        <a:defRPr sz="4000">
          <a:solidFill>
            <a:schemeClr val="tx2"/>
          </a:solidFill>
          <a:latin typeface="Verdana" pitchFamily="34" charset="0"/>
        </a:defRPr>
      </a:lvl8pPr>
      <a:lvl9pPr marL="1828800" algn="l" rtl="0" eaLnBrk="1" fontAlgn="base" hangingPunct="1">
        <a:spcBef>
          <a:spcPct val="0"/>
        </a:spcBef>
        <a:spcAft>
          <a:spcPct val="0"/>
        </a:spcAft>
        <a:defRPr sz="40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SzPct val="150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SzPct val="15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t>21.5.2026</a:t>
            </a:fld>
            <a:endParaRPr lang="fi-F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9181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fld id="{5586B75A-687E-405C-8A0B-8D00578BA2C3}" type="datetimeFigureOut">
              <a:rPr lang="en-US" smtClean="0">
                <a:solidFill>
                  <a:prstClr val="black">
                    <a:lumMod val="50000"/>
                    <a:lumOff val="50000"/>
                  </a:prstClr>
                </a:solidFill>
              </a:rPr>
              <a:pPr defTabSz="342900"/>
              <a:t>5/21/2026</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0070C0"/>
                </a:solidFill>
              </a:rPr>
              <a:pPr defTabSz="342900"/>
              <a:t>‹#›</a:t>
            </a:fld>
            <a:endParaRPr lang="en-US" dirty="0">
              <a:solidFill>
                <a:srgbClr val="0070C0"/>
              </a:solidFill>
            </a:endParaRPr>
          </a:p>
        </p:txBody>
      </p:sp>
    </p:spTree>
    <p:extLst>
      <p:ext uri="{BB962C8B-B14F-4D97-AF65-F5344CB8AC3E}">
        <p14:creationId xmlns:p14="http://schemas.microsoft.com/office/powerpoint/2010/main" val="387987039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685783"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56" indent="-137156" algn="l" defTabSz="685783"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37" indent="-137156" algn="l" defTabSz="685783"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28" indent="-137156" algn="l" defTabSz="685783"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20"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12"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795"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686"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577"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05/21/2026</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300995718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21.5.2026</a:t>
            </a:fld>
            <a:endParaRPr lang="fi-FI"/>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08064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emf"/></Relationships>
</file>

<file path=ppt/slides/_rels/slide10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9.emf"/></Relationships>
</file>

<file path=ppt/slides/_rels/slide10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54.png"/><Relationship Id="rId1" Type="http://schemas.openxmlformats.org/officeDocument/2006/relationships/slideLayout" Target="../slideLayouts/slideLayout4.xml"/><Relationship Id="rId4" Type="http://schemas.openxmlformats.org/officeDocument/2006/relationships/image" Target="../media/image164.emf"/></Relationships>
</file>

<file path=ppt/slides/_rels/slide107.xml.rels><?xml version="1.0" encoding="UTF-8" standalone="yes"?>
<Relationships xmlns="http://schemas.openxmlformats.org/package/2006/relationships"><Relationship Id="rId3" Type="http://schemas.openxmlformats.org/officeDocument/2006/relationships/image" Target="../media/image165.svg"/><Relationship Id="rId2" Type="http://schemas.openxmlformats.org/officeDocument/2006/relationships/image" Target="../media/image154.png"/><Relationship Id="rId1" Type="http://schemas.openxmlformats.org/officeDocument/2006/relationships/slideLayout" Target="../slideLayouts/slideLayout4.xml"/><Relationship Id="rId4" Type="http://schemas.openxmlformats.org/officeDocument/2006/relationships/image" Target="../media/image166.emf"/></Relationships>
</file>

<file path=ppt/slides/_rels/slide108.xml.rels><?xml version="1.0" encoding="UTF-8" standalone="yes"?>
<Relationships xmlns="http://schemas.openxmlformats.org/package/2006/relationships"><Relationship Id="rId3" Type="http://schemas.openxmlformats.org/officeDocument/2006/relationships/image" Target="../media/image167.svg"/><Relationship Id="rId2" Type="http://schemas.openxmlformats.org/officeDocument/2006/relationships/image" Target="../media/image154.png"/><Relationship Id="rId1" Type="http://schemas.openxmlformats.org/officeDocument/2006/relationships/slideLayout" Target="../slideLayouts/slideLayout4.xml"/><Relationship Id="rId4" Type="http://schemas.openxmlformats.org/officeDocument/2006/relationships/image" Target="../media/image168.emf"/></Relationships>
</file>

<file path=ppt/slides/_rels/slide109.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54.png"/><Relationship Id="rId1" Type="http://schemas.openxmlformats.org/officeDocument/2006/relationships/slideLayout" Target="../slideLayouts/slideLayout4.xml"/><Relationship Id="rId4" Type="http://schemas.openxmlformats.org/officeDocument/2006/relationships/image" Target="../media/image170.em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54.png"/><Relationship Id="rId1" Type="http://schemas.openxmlformats.org/officeDocument/2006/relationships/slideLayout" Target="../slideLayouts/slideLayout4.xml"/><Relationship Id="rId4" Type="http://schemas.openxmlformats.org/officeDocument/2006/relationships/image" Target="../media/image172.emf"/></Relationships>
</file>

<file path=ppt/slides/_rels/slide111.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176.svg"/><Relationship Id="rId4" Type="http://schemas.openxmlformats.org/officeDocument/2006/relationships/image" Target="../media/image175.svg"/></Relationships>
</file>

<file path=ppt/slides/_rels/slide113.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78.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180.svg"/><Relationship Id="rId4" Type="http://schemas.openxmlformats.org/officeDocument/2006/relationships/image" Target="../media/image179.svg"/></Relationships>
</file>

<file path=ppt/slides/_rels/slide115.xml.rels><?xml version="1.0" encoding="UTF-8" standalone="yes"?>
<Relationships xmlns="http://schemas.openxmlformats.org/package/2006/relationships"><Relationship Id="rId3" Type="http://schemas.openxmlformats.org/officeDocument/2006/relationships/image" Target="../media/image181.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183.emf"/><Relationship Id="rId4" Type="http://schemas.openxmlformats.org/officeDocument/2006/relationships/image" Target="../media/image182.svg"/></Relationships>
</file>

<file path=ppt/slides/_rels/slide116.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54.png"/><Relationship Id="rId1" Type="http://schemas.openxmlformats.org/officeDocument/2006/relationships/slideLayout" Target="../slideLayouts/slideLayout4.xml"/><Relationship Id="rId6" Type="http://schemas.openxmlformats.org/officeDocument/2006/relationships/image" Target="../media/image188.svg"/><Relationship Id="rId5" Type="http://schemas.openxmlformats.org/officeDocument/2006/relationships/image" Target="../media/image187.svg"/><Relationship Id="rId4" Type="http://schemas.openxmlformats.org/officeDocument/2006/relationships/image" Target="../media/image186.svg"/></Relationships>
</file>

<file path=ppt/slides/_rels/slide118.xml.rels><?xml version="1.0" encoding="UTF-8" standalone="yes"?>
<Relationships xmlns="http://schemas.openxmlformats.org/package/2006/relationships"><Relationship Id="rId3" Type="http://schemas.openxmlformats.org/officeDocument/2006/relationships/image" Target="../media/image189.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191.emf"/><Relationship Id="rId4" Type="http://schemas.openxmlformats.org/officeDocument/2006/relationships/image" Target="../media/image190.svg"/></Relationships>
</file>

<file path=ppt/slides/_rels/slide119.xml.rels><?xml version="1.0" encoding="UTF-8" standalone="yes"?>
<Relationships xmlns="http://schemas.openxmlformats.org/package/2006/relationships"><Relationship Id="rId3" Type="http://schemas.openxmlformats.org/officeDocument/2006/relationships/image" Target="../media/image192.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194.emf"/><Relationship Id="rId4" Type="http://schemas.openxmlformats.org/officeDocument/2006/relationships/image" Target="../media/image193.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195.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197.emf"/><Relationship Id="rId4" Type="http://schemas.openxmlformats.org/officeDocument/2006/relationships/image" Target="../media/image196.svg"/></Relationships>
</file>

<file path=ppt/slides/_rels/slide121.xml.rels><?xml version="1.0" encoding="UTF-8" standalone="yes"?>
<Relationships xmlns="http://schemas.openxmlformats.org/package/2006/relationships"><Relationship Id="rId3" Type="http://schemas.openxmlformats.org/officeDocument/2006/relationships/image" Target="../media/image198.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200.emf"/><Relationship Id="rId4" Type="http://schemas.openxmlformats.org/officeDocument/2006/relationships/image" Target="../media/image199.svg"/></Relationships>
</file>

<file path=ppt/slides/_rels/slide122.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203.emf"/><Relationship Id="rId4" Type="http://schemas.openxmlformats.org/officeDocument/2006/relationships/image" Target="../media/image202.svg"/></Relationships>
</file>

<file path=ppt/slides/_rels/slide1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04.png"/><Relationship Id="rId1" Type="http://schemas.openxmlformats.org/officeDocument/2006/relationships/slideLayout" Target="../slideLayouts/slideLayout1.xml"/><Relationship Id="rId5" Type="http://schemas.openxmlformats.org/officeDocument/2006/relationships/image" Target="../media/image154.png"/><Relationship Id="rId4" Type="http://schemas.microsoft.com/office/2007/relationships/hdphoto" Target="../media/hdphoto1.wdp"/></Relationships>
</file>

<file path=ppt/slides/_rels/slide124.xml.rels><?xml version="1.0" encoding="UTF-8" standalone="yes"?>
<Relationships xmlns="http://schemas.openxmlformats.org/package/2006/relationships"><Relationship Id="rId3" Type="http://schemas.openxmlformats.org/officeDocument/2006/relationships/image" Target="../media/image205.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207.emf"/><Relationship Id="rId4" Type="http://schemas.openxmlformats.org/officeDocument/2006/relationships/image" Target="../media/image206.svg"/></Relationships>
</file>

<file path=ppt/slides/_rels/slide125.xml.rels><?xml version="1.0" encoding="UTF-8" standalone="yes"?>
<Relationships xmlns="http://schemas.openxmlformats.org/package/2006/relationships"><Relationship Id="rId3" Type="http://schemas.openxmlformats.org/officeDocument/2006/relationships/image" Target="../media/image208.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210.emf"/><Relationship Id="rId4" Type="http://schemas.openxmlformats.org/officeDocument/2006/relationships/image" Target="../media/image209.svg"/></Relationships>
</file>

<file path=ppt/slides/_rels/slide126.xml.rels><?xml version="1.0" encoding="UTF-8" standalone="yes"?>
<Relationships xmlns="http://schemas.openxmlformats.org/package/2006/relationships"><Relationship Id="rId3" Type="http://schemas.openxmlformats.org/officeDocument/2006/relationships/image" Target="../media/image211.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213.emf"/><Relationship Id="rId4" Type="http://schemas.openxmlformats.org/officeDocument/2006/relationships/image" Target="../media/image212.svg"/></Relationships>
</file>

<file path=ppt/slides/_rels/slide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xml"/><Relationship Id="rId5" Type="http://schemas.openxmlformats.org/officeDocument/2006/relationships/image" Target="../media/image214.png"/><Relationship Id="rId4" Type="http://schemas.openxmlformats.org/officeDocument/2006/relationships/image" Target="../media/image154.png"/></Relationships>
</file>

<file path=ppt/slides/_rels/slide128.xml.rels><?xml version="1.0" encoding="UTF-8" standalone="yes"?>
<Relationships xmlns="http://schemas.openxmlformats.org/package/2006/relationships"><Relationship Id="rId3" Type="http://schemas.openxmlformats.org/officeDocument/2006/relationships/image" Target="../media/image215.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217.emf"/><Relationship Id="rId4" Type="http://schemas.openxmlformats.org/officeDocument/2006/relationships/image" Target="../media/image216.svg"/></Relationships>
</file>

<file path=ppt/slides/_rels/slide129.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54.png"/><Relationship Id="rId1" Type="http://schemas.openxmlformats.org/officeDocument/2006/relationships/slideLayout" Target="../slideLayouts/slideLayout4.xml"/><Relationship Id="rId4" Type="http://schemas.openxmlformats.org/officeDocument/2006/relationships/image" Target="../media/image218.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3" Type="http://schemas.openxmlformats.org/officeDocument/2006/relationships/image" Target="../media/image219.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221.emf"/><Relationship Id="rId4" Type="http://schemas.openxmlformats.org/officeDocument/2006/relationships/image" Target="../media/image220.svg"/></Relationships>
</file>

<file path=ppt/slides/_rels/slide131.xml.rels><?xml version="1.0" encoding="UTF-8" standalone="yes"?>
<Relationships xmlns="http://schemas.openxmlformats.org/package/2006/relationships"><Relationship Id="rId3" Type="http://schemas.openxmlformats.org/officeDocument/2006/relationships/image" Target="../media/image222.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224.emf"/><Relationship Id="rId4" Type="http://schemas.openxmlformats.org/officeDocument/2006/relationships/image" Target="../media/image223.svg"/></Relationships>
</file>

<file path=ppt/slides/_rels/slide132.xml.rels><?xml version="1.0" encoding="UTF-8" standalone="yes"?>
<Relationships xmlns="http://schemas.openxmlformats.org/package/2006/relationships"><Relationship Id="rId3" Type="http://schemas.openxmlformats.org/officeDocument/2006/relationships/image" Target="../media/image225.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227.emf"/><Relationship Id="rId4" Type="http://schemas.openxmlformats.org/officeDocument/2006/relationships/image" Target="../media/image226.svg"/></Relationships>
</file>

<file path=ppt/slides/_rels/slide133.xml.rels><?xml version="1.0" encoding="UTF-8" standalone="yes"?>
<Relationships xmlns="http://schemas.openxmlformats.org/package/2006/relationships"><Relationship Id="rId3" Type="http://schemas.openxmlformats.org/officeDocument/2006/relationships/image" Target="../media/image228.sv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230.emf"/><Relationship Id="rId4" Type="http://schemas.openxmlformats.org/officeDocument/2006/relationships/image" Target="../media/image229.emf"/></Relationships>
</file>

<file path=ppt/slides/_rels/slide134.xml.rels><?xml version="1.0" encoding="UTF-8" standalone="yes"?>
<Relationships xmlns="http://schemas.openxmlformats.org/package/2006/relationships"><Relationship Id="rId3" Type="http://schemas.openxmlformats.org/officeDocument/2006/relationships/image" Target="../media/image231.svg"/><Relationship Id="rId2" Type="http://schemas.openxmlformats.org/officeDocument/2006/relationships/image" Target="../media/image154.png"/><Relationship Id="rId1" Type="http://schemas.openxmlformats.org/officeDocument/2006/relationships/slideLayout" Target="../slideLayouts/slideLayout4.xml"/><Relationship Id="rId4" Type="http://schemas.openxmlformats.org/officeDocument/2006/relationships/image" Target="../media/image232.emf"/></Relationships>
</file>

<file path=ppt/slides/_rels/slide13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238.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9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em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56.emf"/><Relationship Id="rId4" Type="http://schemas.openxmlformats.org/officeDocument/2006/relationships/image" Target="../media/image55.emf"/></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04.xml"/><Relationship Id="rId5" Type="http://schemas.openxmlformats.org/officeDocument/2006/relationships/hyperlink" Target="https://satamittari.fi/satakunnan-elinkeinotoiminnan-tuottavuuden-kehitys-prodigy-hankkeen-tuloksia/" TargetMode="Externa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04.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04.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4.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04.xml"/><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1.pn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6.emf"/><Relationship Id="rId4" Type="http://schemas.openxmlformats.org/officeDocument/2006/relationships/image" Target="../media/image75.emf"/></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0.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14.xml"/><Relationship Id="rId5" Type="http://schemas.openxmlformats.org/officeDocument/2006/relationships/image" Target="../media/image100.png"/><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24.xml"/><Relationship Id="rId5" Type="http://schemas.openxmlformats.org/officeDocument/2006/relationships/image" Target="../media/image73.png"/><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3.png"/><Relationship Id="rId2" Type="http://schemas.openxmlformats.org/officeDocument/2006/relationships/image" Target="../media/image72.png"/><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02.png"/><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6.png"/><Relationship Id="rId1" Type="http://schemas.openxmlformats.org/officeDocument/2006/relationships/slideLayout" Target="../slideLayouts/slideLayout29.xml"/><Relationship Id="rId4" Type="http://schemas.openxmlformats.org/officeDocument/2006/relationships/image" Target="../media/image105.emf"/></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81.xml"/><Relationship Id="rId5" Type="http://schemas.openxmlformats.org/officeDocument/2006/relationships/image" Target="../media/image106.png"/><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6.png"/><Relationship Id="rId1" Type="http://schemas.openxmlformats.org/officeDocument/2006/relationships/slideLayout" Target="../slideLayouts/slideLayout81.xml"/><Relationship Id="rId5" Type="http://schemas.openxmlformats.org/officeDocument/2006/relationships/image" Target="../media/image108.png"/><Relationship Id="rId4" Type="http://schemas.openxmlformats.org/officeDocument/2006/relationships/image" Target="../media/image106.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6.png"/><Relationship Id="rId1" Type="http://schemas.openxmlformats.org/officeDocument/2006/relationships/slideLayout" Target="../slideLayouts/slideLayout81.xml"/><Relationship Id="rId5" Type="http://schemas.openxmlformats.org/officeDocument/2006/relationships/image" Target="../media/image16.png"/><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7.xml"/><Relationship Id="rId4" Type="http://schemas.openxmlformats.org/officeDocument/2006/relationships/image" Target="../media/image16.png"/></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1.png"/><Relationship Id="rId1" Type="http://schemas.openxmlformats.org/officeDocument/2006/relationships/slideLayout" Target="../slideLayouts/slideLayout87.xml"/></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87.xml"/><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81.xml"/><Relationship Id="rId6" Type="http://schemas.openxmlformats.org/officeDocument/2006/relationships/image" Target="../media/image116.png"/><Relationship Id="rId5" Type="http://schemas.openxmlformats.org/officeDocument/2006/relationships/image" Target="../media/image16.png"/><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6.png"/><Relationship Id="rId1" Type="http://schemas.openxmlformats.org/officeDocument/2006/relationships/slideLayout" Target="../slideLayouts/slideLayout87.xml"/></Relationships>
</file>

<file path=ppt/slides/_rels/slide8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81.xml"/><Relationship Id="rId6" Type="http://schemas.microsoft.com/office/2007/relationships/hdphoto" Target="../media/hdphoto2.wdp"/><Relationship Id="rId11" Type="http://schemas.openxmlformats.org/officeDocument/2006/relationships/image" Target="../media/image124.emf"/><Relationship Id="rId5" Type="http://schemas.openxmlformats.org/officeDocument/2006/relationships/image" Target="../media/image121.png"/><Relationship Id="rId10" Type="http://schemas.openxmlformats.org/officeDocument/2006/relationships/image" Target="../media/image16.png"/><Relationship Id="rId4" Type="http://schemas.openxmlformats.org/officeDocument/2006/relationships/image" Target="../media/image120.png"/><Relationship Id="rId9" Type="http://schemas.openxmlformats.org/officeDocument/2006/relationships/chart" Target="../charts/char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6.png"/><Relationship Id="rId1" Type="http://schemas.openxmlformats.org/officeDocument/2006/relationships/slideLayout" Target="../slideLayouts/slideLayout82.xml"/><Relationship Id="rId5" Type="http://schemas.openxmlformats.org/officeDocument/2006/relationships/image" Target="../media/image127.png"/><Relationship Id="rId4" Type="http://schemas.openxmlformats.org/officeDocument/2006/relationships/image" Target="../media/image126.png"/></Relationships>
</file>

<file path=ppt/slides/_rels/slide8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71.png"/><Relationship Id="rId7" Type="http://schemas.openxmlformats.org/officeDocument/2006/relationships/image" Target="../media/image128.png"/><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102.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01.png"/><Relationship Id="rId4" Type="http://schemas.openxmlformats.org/officeDocument/2006/relationships/image" Target="../media/image72.png"/><Relationship Id="rId9" Type="http://schemas.openxmlformats.org/officeDocument/2006/relationships/image" Target="../media/image129.png"/></Relationships>
</file>

<file path=ppt/slides/_rels/slide85.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notesSlide" Target="../notesSlides/notesSlide48.xml"/><Relationship Id="rId1" Type="http://schemas.openxmlformats.org/officeDocument/2006/relationships/slideLayout" Target="../slideLayouts/slideLayout172.xml"/></Relationships>
</file>

<file path=ppt/slides/_rels/slide86.xml.rels><?xml version="1.0" encoding="UTF-8" standalone="yes"?>
<Relationships xmlns="http://schemas.openxmlformats.org/package/2006/relationships"><Relationship Id="rId3" Type="http://schemas.openxmlformats.org/officeDocument/2006/relationships/hyperlink" Target="https://ek.fi/wp-content/uploads/2023/10/Maakuntien_vaylaraportti.pdf" TargetMode="External"/><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hyperlink" Target="https://www.ostro.chamber.fi/selvitys-lentoliikenteen-taloudelliset-vaikutukset/" TargetMode="External"/><Relationship Id="rId7" Type="http://schemas.openxmlformats.org/officeDocument/2006/relationships/image" Target="../media/image136.emf"/><Relationship Id="rId2" Type="http://schemas.openxmlformats.org/officeDocument/2006/relationships/image" Target="../media/image132.emf"/><Relationship Id="rId1" Type="http://schemas.openxmlformats.org/officeDocument/2006/relationships/slideLayout" Target="../slideLayouts/slideLayout6.xml"/><Relationship Id="rId6" Type="http://schemas.openxmlformats.org/officeDocument/2006/relationships/image" Target="../media/image135.emf"/><Relationship Id="rId5" Type="http://schemas.openxmlformats.org/officeDocument/2006/relationships/image" Target="../media/image134.emf"/><Relationship Id="rId4" Type="http://schemas.openxmlformats.org/officeDocument/2006/relationships/image" Target="../media/image133.emf"/><Relationship Id="rId9" Type="http://schemas.openxmlformats.org/officeDocument/2006/relationships/image" Target="../media/image138.emf"/></Relationships>
</file>

<file path=ppt/slides/_rels/slide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1.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26.xml"/></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image" Target="../media/image148.png"/></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52.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16.png"/></Relationships>
</file>

<file path=ppt/slides/_rels/slide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a:defRPr/>
            </a:pPr>
            <a:r>
              <a:rPr lang="fi-FI" sz="3600" b="1" dirty="0">
                <a:solidFill>
                  <a:schemeClr val="tx2"/>
                </a:solidFill>
              </a:rPr>
              <a:t>SATAKUNTA LUKUINA</a:t>
            </a:r>
            <a:br>
              <a:rPr lang="fi-FI" sz="3600" b="1" dirty="0">
                <a:solidFill>
                  <a:schemeClr val="tx2"/>
                </a:solidFill>
              </a:rPr>
            </a:br>
            <a:r>
              <a:rPr lang="fi-FI" sz="3600" b="1" dirty="0">
                <a:solidFill>
                  <a:schemeClr val="tx2"/>
                </a:solidFill>
              </a:rPr>
              <a:t>Satakunnan toimintaympäristö</a:t>
            </a:r>
            <a:br>
              <a:rPr lang="fi-FI" sz="3600" b="1" dirty="0">
                <a:solidFill>
                  <a:schemeClr val="tx2"/>
                </a:solidFill>
              </a:rPr>
            </a:br>
            <a:r>
              <a:rPr lang="fi-FI" sz="3600" b="1" dirty="0">
                <a:solidFill>
                  <a:schemeClr val="tx2"/>
                </a:solidFill>
              </a:rPr>
              <a:t>-infograafeja väestöstä, aluetaloudesta, suhdannekehityksestä ja positiivisesta rakennemuutoksesta</a:t>
            </a:r>
            <a:br>
              <a:rPr lang="fi-FI" sz="4800" b="1" dirty="0">
                <a:solidFill>
                  <a:schemeClr val="tx2"/>
                </a:solidFill>
              </a:rPr>
            </a:br>
            <a:br>
              <a:rPr lang="fi-FI" sz="4800" dirty="0">
                <a:solidFill>
                  <a:schemeClr val="tx2"/>
                </a:solidFill>
              </a:rPr>
            </a:br>
            <a:r>
              <a:rPr lang="fi-FI" sz="4000" dirty="0">
                <a:solidFill>
                  <a:schemeClr val="tx2"/>
                </a:solidFill>
              </a:rPr>
              <a:t>toukokuu 2026</a:t>
            </a:r>
            <a:br>
              <a:rPr lang="fi-FI" sz="3600" dirty="0">
                <a:solidFill>
                  <a:schemeClr val="tx2"/>
                </a:solidFill>
              </a:rPr>
            </a:br>
            <a:br>
              <a:rPr lang="fi-FI" sz="2000" dirty="0">
                <a:solidFill>
                  <a:schemeClr val="tx2"/>
                </a:solidFill>
              </a:rPr>
            </a:br>
            <a:r>
              <a:rPr lang="fi-FI" sz="2000" dirty="0">
                <a:solidFill>
                  <a:schemeClr val="tx2"/>
                </a:solidFill>
              </a:rPr>
              <a:t>Aluekehitysasiantuntija Saku Vähäsantanen, Satakuntaliitto</a:t>
            </a:r>
            <a:br>
              <a:rPr lang="fi-FI" sz="2000" dirty="0">
                <a:solidFill>
                  <a:schemeClr val="tx2"/>
                </a:solidFill>
              </a:rPr>
            </a:br>
            <a:r>
              <a:rPr lang="fi-FI" sz="2000" dirty="0">
                <a:solidFill>
                  <a:schemeClr val="tx2"/>
                </a:solidFill>
              </a:rPr>
              <a:t>044 711 4350, etunimi.sukunimi at satakunta.fi</a:t>
            </a: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BF7EE811-56B5-A15B-71DA-0672935D9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00474" y="281030"/>
            <a:ext cx="7982942" cy="1174229"/>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10</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FC1D5F3B-9CB9-E273-6304-1AABB3365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4" name="Picture 3">
            <a:extLst>
              <a:ext uri="{FF2B5EF4-FFF2-40B4-BE49-F238E27FC236}">
                <a16:creationId xmlns:a16="http://schemas.microsoft.com/office/drawing/2014/main" id="{51F3BDA0-0240-DBE6-9B3A-08E00996CE49}"/>
              </a:ext>
            </a:extLst>
          </p:cNvPr>
          <p:cNvPicPr>
            <a:picLocks noChangeAspect="1"/>
          </p:cNvPicPr>
          <p:nvPr/>
        </p:nvPicPr>
        <p:blipFill>
          <a:blip r:embed="rId4"/>
          <a:stretch>
            <a:fillRect/>
          </a:stretch>
        </p:blipFill>
        <p:spPr>
          <a:xfrm>
            <a:off x="600473" y="1455259"/>
            <a:ext cx="7982943" cy="4782053"/>
          </a:xfrm>
          <a:prstGeom prst="rect">
            <a:avLst/>
          </a:prstGeom>
        </p:spPr>
      </p:pic>
    </p:spTree>
    <p:extLst>
      <p:ext uri="{BB962C8B-B14F-4D97-AF65-F5344CB8AC3E}">
        <p14:creationId xmlns:p14="http://schemas.microsoft.com/office/powerpoint/2010/main" val="1499973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2DD63A-7A56-6190-632D-37BD3688251F}"/>
              </a:ext>
            </a:extLst>
          </p:cNvPr>
          <p:cNvPicPr>
            <a:picLocks noChangeAspect="1"/>
          </p:cNvPicPr>
          <p:nvPr/>
        </p:nvPicPr>
        <p:blipFill>
          <a:blip r:embed="rId2"/>
          <a:stretch>
            <a:fillRect/>
          </a:stretch>
        </p:blipFill>
        <p:spPr>
          <a:xfrm>
            <a:off x="484522" y="985600"/>
            <a:ext cx="7453613" cy="4975286"/>
          </a:xfrm>
          <a:prstGeom prst="rect">
            <a:avLst/>
          </a:prstGeom>
          <a:noFill/>
        </p:spPr>
      </p:pic>
      <p:sp>
        <p:nvSpPr>
          <p:cNvPr id="4" name="Slide Number Placeholder 3" hidden="1">
            <a:extLst>
              <a:ext uri="{FF2B5EF4-FFF2-40B4-BE49-F238E27FC236}">
                <a16:creationId xmlns:a16="http://schemas.microsoft.com/office/drawing/2014/main" id="{4D33DF12-0357-8279-9D8E-53421A8B21A1}"/>
              </a:ext>
            </a:extLst>
          </p:cNvPr>
          <p:cNvSpPr>
            <a:spLocks noGrp="1"/>
          </p:cNvSpPr>
          <p:nvPr>
            <p:ph type="sldNum" sz="quarter" idx="12"/>
          </p:nvPr>
        </p:nvSpPr>
        <p:spPr/>
        <p:txBody>
          <a:bodyPr/>
          <a:lstStyle/>
          <a:p>
            <a:pPr>
              <a:spcAft>
                <a:spcPts val="450"/>
              </a:spcAft>
              <a:defRPr/>
            </a:pPr>
            <a:fld id="{BD92A12E-B41F-4513-AE04-E640526D1169}" type="slidenum">
              <a:rPr lang="fi-FI" altLang="fi-FI" smtClean="0"/>
              <a:pPr>
                <a:spcAft>
                  <a:spcPts val="450"/>
                </a:spcAft>
                <a:defRPr/>
              </a:pPr>
              <a:t>100</a:t>
            </a:fld>
            <a:endParaRPr lang="fi-FI" altLang="fi-FI"/>
          </a:p>
        </p:txBody>
      </p:sp>
    </p:spTree>
    <p:extLst>
      <p:ext uri="{BB962C8B-B14F-4D97-AF65-F5344CB8AC3E}">
        <p14:creationId xmlns:p14="http://schemas.microsoft.com/office/powerpoint/2010/main" val="7488508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417910" indent="-160735">
              <a:defRPr>
                <a:solidFill>
                  <a:schemeClr val="tx1"/>
                </a:solidFill>
                <a:latin typeface="Arial" panose="020B0604020202020204" pitchFamily="34" charset="0"/>
              </a:defRPr>
            </a:lvl2pPr>
            <a:lvl3pPr marL="642938" indent="-128588">
              <a:defRPr>
                <a:solidFill>
                  <a:schemeClr val="tx1"/>
                </a:solidFill>
                <a:latin typeface="Arial" panose="020B0604020202020204" pitchFamily="34" charset="0"/>
              </a:defRPr>
            </a:lvl3pPr>
            <a:lvl4pPr marL="900113" indent="-128588">
              <a:defRPr>
                <a:solidFill>
                  <a:schemeClr val="tx1"/>
                </a:solidFill>
                <a:latin typeface="Arial" panose="020B0604020202020204" pitchFamily="34" charset="0"/>
              </a:defRPr>
            </a:lvl4pPr>
            <a:lvl5pPr marL="1157288" indent="-128588">
              <a:defRPr>
                <a:solidFill>
                  <a:schemeClr val="tx1"/>
                </a:solidFill>
                <a:latin typeface="Arial" panose="020B0604020202020204" pitchFamily="34" charset="0"/>
              </a:defRPr>
            </a:lvl5pPr>
            <a:lvl6pPr marL="1414463" indent="-128588" eaLnBrk="0" fontAlgn="base" hangingPunct="0">
              <a:spcBef>
                <a:spcPct val="0"/>
              </a:spcBef>
              <a:spcAft>
                <a:spcPct val="0"/>
              </a:spcAft>
              <a:defRPr>
                <a:solidFill>
                  <a:schemeClr val="tx1"/>
                </a:solidFill>
                <a:latin typeface="Arial" panose="020B0604020202020204" pitchFamily="34" charset="0"/>
              </a:defRPr>
            </a:lvl6pPr>
            <a:lvl7pPr marL="1671638" indent="-128588" eaLnBrk="0" fontAlgn="base" hangingPunct="0">
              <a:spcBef>
                <a:spcPct val="0"/>
              </a:spcBef>
              <a:spcAft>
                <a:spcPct val="0"/>
              </a:spcAft>
              <a:defRPr>
                <a:solidFill>
                  <a:schemeClr val="tx1"/>
                </a:solidFill>
                <a:latin typeface="Arial" panose="020B0604020202020204" pitchFamily="34" charset="0"/>
              </a:defRPr>
            </a:lvl7pPr>
            <a:lvl8pPr marL="1928813" indent="-128588" eaLnBrk="0" fontAlgn="base" hangingPunct="0">
              <a:spcBef>
                <a:spcPct val="0"/>
              </a:spcBef>
              <a:spcAft>
                <a:spcPct val="0"/>
              </a:spcAft>
              <a:defRPr>
                <a:solidFill>
                  <a:schemeClr val="tx1"/>
                </a:solidFill>
                <a:latin typeface="Arial" panose="020B0604020202020204" pitchFamily="34" charset="0"/>
              </a:defRPr>
            </a:lvl8pPr>
            <a:lvl9pPr marL="2185988" indent="-128588" eaLnBrk="0" fontAlgn="base" hangingPunct="0">
              <a:spcBef>
                <a:spcPct val="0"/>
              </a:spcBef>
              <a:spcAft>
                <a:spcPct val="0"/>
              </a:spcAft>
              <a:defRPr>
                <a:solidFill>
                  <a:schemeClr val="tx1"/>
                </a:solidFill>
                <a:latin typeface="Arial" panose="020B0604020202020204" pitchFamily="34" charset="0"/>
              </a:defRPr>
            </a:lvl9pPr>
          </a:lstStyle>
          <a:p>
            <a:pPr defTabSz="514350"/>
            <a:fld id="{5B3087D9-6CC8-4239-9F79-CBB91022B82F}" type="slidenum">
              <a:rPr lang="fi-FI" altLang="fi-FI">
                <a:solidFill>
                  <a:prstClr val="white"/>
                </a:solidFill>
                <a:cs typeface="Arial" panose="020B0604020202020204" pitchFamily="34" charset="0"/>
              </a:rPr>
              <a:pPr defTabSz="514350"/>
              <a:t>101</a:t>
            </a:fld>
            <a:endParaRPr lang="fi-FI" altLang="fi-FI">
              <a:solidFill>
                <a:prstClr val="white"/>
              </a:solidFill>
              <a:cs typeface="Arial" panose="020B0604020202020204" pitchFamily="34" charset="0"/>
            </a:endParaRPr>
          </a:p>
        </p:txBody>
      </p:sp>
      <p:sp>
        <p:nvSpPr>
          <p:cNvPr id="19459" name="Rectangle 2"/>
          <p:cNvSpPr>
            <a:spLocks noGrp="1" noChangeArrowheads="1"/>
          </p:cNvSpPr>
          <p:nvPr>
            <p:ph type="title"/>
          </p:nvPr>
        </p:nvSpPr>
        <p:spPr>
          <a:xfrm>
            <a:off x="1426904" y="956869"/>
            <a:ext cx="5915025" cy="745629"/>
          </a:xfrm>
        </p:spPr>
        <p:txBody>
          <a:bodyPr/>
          <a:lstStyle/>
          <a:p>
            <a:r>
              <a:rPr lang="en-GB" altLang="fi-FI" sz="1519" b="1" cap="all" spc="-28" dirty="0" err="1">
                <a:solidFill>
                  <a:srgbClr val="0070C0"/>
                </a:solidFill>
                <a:effectLst>
                  <a:outerShdw blurRad="38100" dist="38100" dir="2700000" algn="tl">
                    <a:srgbClr val="000000">
                      <a:alpha val="43137"/>
                    </a:srgbClr>
                  </a:outerShdw>
                </a:effectLst>
              </a:rPr>
              <a:t>Satakunnan</a:t>
            </a:r>
            <a:r>
              <a:rPr lang="en-GB" altLang="fi-FI" sz="1519" b="1" cap="all" spc="-28" dirty="0">
                <a:solidFill>
                  <a:srgbClr val="0070C0"/>
                </a:solidFill>
                <a:effectLst>
                  <a:outerShdw blurRad="38100" dist="38100" dir="2700000" algn="tl">
                    <a:srgbClr val="000000">
                      <a:alpha val="43137"/>
                    </a:srgbClr>
                  </a:outerShdw>
                </a:effectLst>
              </a:rPr>
              <a:t> </a:t>
            </a:r>
            <a:r>
              <a:rPr lang="en-GB" altLang="fi-FI" sz="1519" b="1" cap="all" spc="-28" dirty="0" err="1">
                <a:solidFill>
                  <a:srgbClr val="0070C0"/>
                </a:solidFill>
                <a:effectLst>
                  <a:outerShdw blurRad="38100" dist="38100" dir="2700000" algn="tl">
                    <a:srgbClr val="000000">
                      <a:alpha val="43137"/>
                    </a:srgbClr>
                  </a:outerShdw>
                </a:effectLst>
              </a:rPr>
              <a:t>talouskehitys</a:t>
            </a:r>
            <a:r>
              <a:rPr lang="en-GB" altLang="fi-FI" sz="1519" b="1" cap="all" spc="-28" dirty="0">
                <a:solidFill>
                  <a:srgbClr val="0070C0"/>
                </a:solidFill>
                <a:effectLst>
                  <a:outerShdw blurRad="38100" dist="38100" dir="2700000" algn="tl">
                    <a:srgbClr val="000000">
                      <a:alpha val="43137"/>
                    </a:srgbClr>
                  </a:outerShdw>
                </a:effectLst>
              </a:rPr>
              <a:t> </a:t>
            </a:r>
            <a:r>
              <a:rPr lang="en-GB" altLang="fi-FI" sz="900" b="1" cap="all" spc="-28" dirty="0">
                <a:solidFill>
                  <a:srgbClr val="0070C0"/>
                </a:solidFill>
                <a:effectLst>
                  <a:outerShdw blurRad="38100" dist="38100" dir="2700000" algn="tl">
                    <a:srgbClr val="000000">
                      <a:alpha val="43137"/>
                    </a:srgbClr>
                  </a:outerShdw>
                </a:effectLst>
              </a:rPr>
              <a:t>(</a:t>
            </a:r>
            <a:r>
              <a:rPr lang="en-GB" altLang="fi-FI" sz="900" b="1" cap="all" spc="-28" dirty="0" err="1">
                <a:solidFill>
                  <a:srgbClr val="0070C0"/>
                </a:solidFill>
                <a:effectLst>
                  <a:outerShdw blurRad="38100" dist="38100" dir="2700000" algn="tl">
                    <a:srgbClr val="000000">
                      <a:alpha val="43137"/>
                    </a:srgbClr>
                  </a:outerShdw>
                </a:effectLst>
              </a:rPr>
              <a:t>Lähde</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Tilastokeskus</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asiakaskohtainen</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suhdannepalvelu</a:t>
            </a:r>
            <a:r>
              <a:rPr lang="en-GB" altLang="fi-FI" sz="900" b="1" cap="all" spc="-28" dirty="0">
                <a:solidFill>
                  <a:srgbClr val="0070C0"/>
                </a:solidFill>
                <a:effectLst>
                  <a:outerShdw blurRad="38100" dist="38100" dir="2700000" algn="tl">
                    <a:srgbClr val="000000">
                      <a:alpha val="43137"/>
                    </a:srgbClr>
                  </a:outerShdw>
                </a:effectLst>
              </a:rPr>
              <a:t>)</a:t>
            </a:r>
            <a:endParaRPr lang="en-US" altLang="fi-FI" sz="900" b="1" cap="all" spc="-2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8741" y="1329684"/>
            <a:ext cx="4607719" cy="2708374"/>
          </a:xfrm>
        </p:spPr>
        <p:txBody>
          <a:bodyPr/>
          <a:lstStyle/>
          <a:p>
            <a:pPr>
              <a:buFontTx/>
              <a:buNone/>
            </a:pPr>
            <a:r>
              <a:rPr lang="en-GB" altLang="fi-FI" sz="1013" b="1" dirty="0"/>
              <a:t>         </a:t>
            </a:r>
          </a:p>
          <a:p>
            <a:pPr>
              <a:buFontTx/>
              <a:buNone/>
            </a:pPr>
            <a:r>
              <a:rPr lang="en-GB" altLang="fi-FI" sz="1500" b="1" dirty="0"/>
              <a:t>LIIKEVAIHTO</a:t>
            </a:r>
          </a:p>
          <a:p>
            <a:pPr>
              <a:buFontTx/>
              <a:buNone/>
            </a:pPr>
            <a:endParaRPr lang="fi-FI" altLang="fi-FI" sz="1013" b="1" dirty="0"/>
          </a:p>
        </p:txBody>
      </p:sp>
      <p:sp>
        <p:nvSpPr>
          <p:cNvPr id="19464" name="Rectangle 1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65" name="Rectangle 1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66" name="Rectangle 1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67" name="Rectangle 15"/>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68" name="Rectangle 15"/>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69" name="Rectangle 17"/>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0" name="Rectangle 17"/>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1" name="Rectangle 19"/>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2" name="Rectangle 19"/>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3" name="Rectangle 2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4" name="Rectangle 2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5" name="Rectangle 2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6" name="Rectangle 23"/>
          <p:cNvSpPr>
            <a:spLocks noChangeArrowheads="1"/>
          </p:cNvSpPr>
          <p:nvPr/>
        </p:nvSpPr>
        <p:spPr bwMode="auto">
          <a:xfrm>
            <a:off x="2306541" y="3538854"/>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514350"/>
            <a:endParaRPr lang="en-US" altLang="en-US" sz="1013">
              <a:solidFill>
                <a:prstClr val="black"/>
              </a:solidFill>
            </a:endParaRPr>
          </a:p>
        </p:txBody>
      </p:sp>
      <p:sp>
        <p:nvSpPr>
          <p:cNvPr id="19477" name="Rectangle 25"/>
          <p:cNvSpPr>
            <a:spLocks noChangeArrowheads="1"/>
          </p:cNvSpPr>
          <p:nvPr/>
        </p:nvSpPr>
        <p:spPr bwMode="auto">
          <a:xfrm>
            <a:off x="4697911" y="3538854"/>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514350"/>
            <a:endParaRPr lang="en-US" altLang="en-US" sz="1013">
              <a:solidFill>
                <a:prstClr val="black"/>
              </a:solidFill>
            </a:endParaRPr>
          </a:p>
        </p:txBody>
      </p:sp>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2445" y="5538463"/>
            <a:ext cx="1044457" cy="270431"/>
          </a:xfrm>
          <a:prstGeom prst="rect">
            <a:avLst/>
          </a:prstGeom>
        </p:spPr>
      </p:pic>
      <p:pic>
        <p:nvPicPr>
          <p:cNvPr id="12" name="Picture 11">
            <a:extLst>
              <a:ext uri="{FF2B5EF4-FFF2-40B4-BE49-F238E27FC236}">
                <a16:creationId xmlns:a16="http://schemas.microsoft.com/office/drawing/2014/main" id="{30302CFD-1D73-3F8D-9C6F-3D92A8181BA8}"/>
              </a:ext>
            </a:extLst>
          </p:cNvPr>
          <p:cNvPicPr>
            <a:picLocks noChangeAspect="1"/>
          </p:cNvPicPr>
          <p:nvPr/>
        </p:nvPicPr>
        <p:blipFill>
          <a:blip r:embed="rId3"/>
          <a:stretch>
            <a:fillRect/>
          </a:stretch>
        </p:blipFill>
        <p:spPr>
          <a:xfrm>
            <a:off x="4522889" y="1805039"/>
            <a:ext cx="4548950" cy="3402235"/>
          </a:xfrm>
          <a:prstGeom prst="rect">
            <a:avLst/>
          </a:prstGeom>
        </p:spPr>
      </p:pic>
      <p:pic>
        <p:nvPicPr>
          <p:cNvPr id="23" name="Picture 22">
            <a:extLst>
              <a:ext uri="{FF2B5EF4-FFF2-40B4-BE49-F238E27FC236}">
                <a16:creationId xmlns:a16="http://schemas.microsoft.com/office/drawing/2014/main" id="{7FDC8773-C7B0-6C9A-3EB5-9C4547FEAD7C}"/>
              </a:ext>
            </a:extLst>
          </p:cNvPr>
          <p:cNvPicPr>
            <a:picLocks noChangeAspect="1"/>
          </p:cNvPicPr>
          <p:nvPr/>
        </p:nvPicPr>
        <p:blipFill>
          <a:blip r:embed="rId4"/>
          <a:stretch>
            <a:fillRect/>
          </a:stretch>
        </p:blipFill>
        <p:spPr>
          <a:xfrm>
            <a:off x="27884" y="1805038"/>
            <a:ext cx="4490627" cy="3402235"/>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417910" indent="-160735">
              <a:defRPr>
                <a:solidFill>
                  <a:schemeClr val="tx1"/>
                </a:solidFill>
                <a:latin typeface="Arial" panose="020B0604020202020204" pitchFamily="34" charset="0"/>
              </a:defRPr>
            </a:lvl2pPr>
            <a:lvl3pPr marL="642938" indent="-128588">
              <a:defRPr>
                <a:solidFill>
                  <a:schemeClr val="tx1"/>
                </a:solidFill>
                <a:latin typeface="Arial" panose="020B0604020202020204" pitchFamily="34" charset="0"/>
              </a:defRPr>
            </a:lvl3pPr>
            <a:lvl4pPr marL="900113" indent="-128588">
              <a:defRPr>
                <a:solidFill>
                  <a:schemeClr val="tx1"/>
                </a:solidFill>
                <a:latin typeface="Arial" panose="020B0604020202020204" pitchFamily="34" charset="0"/>
              </a:defRPr>
            </a:lvl4pPr>
            <a:lvl5pPr marL="1157288" indent="-128588">
              <a:defRPr>
                <a:solidFill>
                  <a:schemeClr val="tx1"/>
                </a:solidFill>
                <a:latin typeface="Arial" panose="020B0604020202020204" pitchFamily="34" charset="0"/>
              </a:defRPr>
            </a:lvl5pPr>
            <a:lvl6pPr marL="1414463" indent="-128588" eaLnBrk="0" fontAlgn="base" hangingPunct="0">
              <a:spcBef>
                <a:spcPct val="0"/>
              </a:spcBef>
              <a:spcAft>
                <a:spcPct val="0"/>
              </a:spcAft>
              <a:defRPr>
                <a:solidFill>
                  <a:schemeClr val="tx1"/>
                </a:solidFill>
                <a:latin typeface="Arial" panose="020B0604020202020204" pitchFamily="34" charset="0"/>
              </a:defRPr>
            </a:lvl6pPr>
            <a:lvl7pPr marL="1671638" indent="-128588" eaLnBrk="0" fontAlgn="base" hangingPunct="0">
              <a:spcBef>
                <a:spcPct val="0"/>
              </a:spcBef>
              <a:spcAft>
                <a:spcPct val="0"/>
              </a:spcAft>
              <a:defRPr>
                <a:solidFill>
                  <a:schemeClr val="tx1"/>
                </a:solidFill>
                <a:latin typeface="Arial" panose="020B0604020202020204" pitchFamily="34" charset="0"/>
              </a:defRPr>
            </a:lvl7pPr>
            <a:lvl8pPr marL="1928813" indent="-128588" eaLnBrk="0" fontAlgn="base" hangingPunct="0">
              <a:spcBef>
                <a:spcPct val="0"/>
              </a:spcBef>
              <a:spcAft>
                <a:spcPct val="0"/>
              </a:spcAft>
              <a:defRPr>
                <a:solidFill>
                  <a:schemeClr val="tx1"/>
                </a:solidFill>
                <a:latin typeface="Arial" panose="020B0604020202020204" pitchFamily="34" charset="0"/>
              </a:defRPr>
            </a:lvl8pPr>
            <a:lvl9pPr marL="2185988" indent="-128588" eaLnBrk="0" fontAlgn="base" hangingPunct="0">
              <a:spcBef>
                <a:spcPct val="0"/>
              </a:spcBef>
              <a:spcAft>
                <a:spcPct val="0"/>
              </a:spcAft>
              <a:defRPr>
                <a:solidFill>
                  <a:schemeClr val="tx1"/>
                </a:solidFill>
                <a:latin typeface="Arial" panose="020B0604020202020204" pitchFamily="34" charset="0"/>
              </a:defRPr>
            </a:lvl9pPr>
          </a:lstStyle>
          <a:p>
            <a:pPr defTabSz="514350"/>
            <a:fld id="{5B3087D9-6CC8-4239-9F79-CBB91022B82F}" type="slidenum">
              <a:rPr lang="fi-FI" altLang="fi-FI">
                <a:solidFill>
                  <a:prstClr val="white"/>
                </a:solidFill>
                <a:cs typeface="Arial" panose="020B0604020202020204" pitchFamily="34" charset="0"/>
              </a:rPr>
              <a:pPr defTabSz="514350"/>
              <a:t>102</a:t>
            </a:fld>
            <a:endParaRPr lang="fi-FI" altLang="fi-FI">
              <a:solidFill>
                <a:prstClr val="white"/>
              </a:solidFill>
              <a:cs typeface="Arial" panose="020B0604020202020204" pitchFamily="34" charset="0"/>
            </a:endParaRPr>
          </a:p>
        </p:txBody>
      </p:sp>
      <p:sp>
        <p:nvSpPr>
          <p:cNvPr id="19459" name="Rectangle 2"/>
          <p:cNvSpPr>
            <a:spLocks noGrp="1" noChangeArrowheads="1"/>
          </p:cNvSpPr>
          <p:nvPr>
            <p:ph type="title"/>
          </p:nvPr>
        </p:nvSpPr>
        <p:spPr>
          <a:xfrm>
            <a:off x="1878947" y="960033"/>
            <a:ext cx="5915025" cy="745629"/>
          </a:xfrm>
        </p:spPr>
        <p:txBody>
          <a:bodyPr/>
          <a:lstStyle/>
          <a:p>
            <a:r>
              <a:rPr lang="en-GB" altLang="fi-FI" sz="1519" b="1" cap="all" spc="-28" dirty="0" err="1">
                <a:solidFill>
                  <a:srgbClr val="0070C0"/>
                </a:solidFill>
                <a:effectLst>
                  <a:outerShdw blurRad="38100" dist="38100" dir="2700000" algn="tl">
                    <a:srgbClr val="000000">
                      <a:alpha val="43137"/>
                    </a:srgbClr>
                  </a:outerShdw>
                </a:effectLst>
              </a:rPr>
              <a:t>Satakunnan</a:t>
            </a:r>
            <a:r>
              <a:rPr lang="en-GB" altLang="fi-FI" sz="1519" b="1" cap="all" spc="-28" dirty="0">
                <a:solidFill>
                  <a:srgbClr val="0070C0"/>
                </a:solidFill>
                <a:effectLst>
                  <a:outerShdw blurRad="38100" dist="38100" dir="2700000" algn="tl">
                    <a:srgbClr val="000000">
                      <a:alpha val="43137"/>
                    </a:srgbClr>
                  </a:outerShdw>
                </a:effectLst>
              </a:rPr>
              <a:t> </a:t>
            </a:r>
            <a:r>
              <a:rPr lang="en-GB" altLang="fi-FI" sz="1519" b="1" cap="all" spc="-28" dirty="0" err="1">
                <a:solidFill>
                  <a:srgbClr val="0070C0"/>
                </a:solidFill>
                <a:effectLst>
                  <a:outerShdw blurRad="38100" dist="38100" dir="2700000" algn="tl">
                    <a:srgbClr val="000000">
                      <a:alpha val="43137"/>
                    </a:srgbClr>
                  </a:outerShdw>
                </a:effectLst>
              </a:rPr>
              <a:t>talouskehitys</a:t>
            </a:r>
            <a:r>
              <a:rPr lang="en-GB" altLang="fi-FI" sz="1519" b="1" cap="all" spc="-28" dirty="0">
                <a:solidFill>
                  <a:srgbClr val="0070C0"/>
                </a:solidFill>
                <a:effectLst>
                  <a:outerShdw blurRad="38100" dist="38100" dir="2700000" algn="tl">
                    <a:srgbClr val="000000">
                      <a:alpha val="43137"/>
                    </a:srgbClr>
                  </a:outerShdw>
                </a:effectLst>
              </a:rPr>
              <a:t> </a:t>
            </a:r>
            <a:r>
              <a:rPr lang="en-GB" altLang="fi-FI" sz="900" b="1" cap="all" spc="-28" dirty="0">
                <a:solidFill>
                  <a:srgbClr val="0070C0"/>
                </a:solidFill>
                <a:effectLst>
                  <a:outerShdw blurRad="38100" dist="38100" dir="2700000" algn="tl">
                    <a:srgbClr val="000000">
                      <a:alpha val="43137"/>
                    </a:srgbClr>
                  </a:outerShdw>
                </a:effectLst>
              </a:rPr>
              <a:t>(</a:t>
            </a:r>
            <a:r>
              <a:rPr lang="en-GB" altLang="fi-FI" sz="900" b="1" cap="all" spc="-28" dirty="0" err="1">
                <a:solidFill>
                  <a:srgbClr val="0070C0"/>
                </a:solidFill>
                <a:effectLst>
                  <a:outerShdw blurRad="38100" dist="38100" dir="2700000" algn="tl">
                    <a:srgbClr val="000000">
                      <a:alpha val="43137"/>
                    </a:srgbClr>
                  </a:outerShdw>
                </a:effectLst>
              </a:rPr>
              <a:t>Lähde</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Tilastokeskus</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asiakaskohtainen</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suhdannepalvelu</a:t>
            </a:r>
            <a:r>
              <a:rPr lang="en-GB" altLang="fi-FI" sz="900" b="1" cap="all" spc="-28" dirty="0">
                <a:solidFill>
                  <a:srgbClr val="0070C0"/>
                </a:solidFill>
                <a:effectLst>
                  <a:outerShdw blurRad="38100" dist="38100" dir="2700000" algn="tl">
                    <a:srgbClr val="000000">
                      <a:alpha val="43137"/>
                    </a:srgbClr>
                  </a:outerShdw>
                </a:effectLst>
              </a:rPr>
              <a:t>)</a:t>
            </a:r>
            <a:endParaRPr lang="en-US" altLang="fi-FI" sz="900" b="1" cap="all" spc="-2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8741" y="1332848"/>
            <a:ext cx="4607719" cy="2708374"/>
          </a:xfrm>
        </p:spPr>
        <p:txBody>
          <a:bodyPr/>
          <a:lstStyle/>
          <a:p>
            <a:pPr>
              <a:buFontTx/>
              <a:buNone/>
            </a:pPr>
            <a:r>
              <a:rPr lang="en-GB" altLang="fi-FI" sz="1013" b="1" dirty="0"/>
              <a:t>         </a:t>
            </a:r>
          </a:p>
          <a:p>
            <a:pPr>
              <a:buFontTx/>
              <a:buNone/>
            </a:pPr>
            <a:r>
              <a:rPr lang="en-GB" altLang="fi-FI" sz="1500" b="1" dirty="0"/>
              <a:t>HENKILÖSTÖMÄÄRÄ</a:t>
            </a:r>
          </a:p>
          <a:p>
            <a:pPr>
              <a:buFontTx/>
              <a:buNone/>
            </a:pPr>
            <a:endParaRPr lang="fi-FI" altLang="fi-FI" sz="1013" b="1" dirty="0"/>
          </a:p>
        </p:txBody>
      </p:sp>
      <p:sp>
        <p:nvSpPr>
          <p:cNvPr id="19464" name="Rectangle 1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65" name="Rectangle 1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66" name="Rectangle 1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67" name="Rectangle 15"/>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68" name="Rectangle 15"/>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69" name="Rectangle 17"/>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0" name="Rectangle 17"/>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1" name="Rectangle 19"/>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2" name="Rectangle 19"/>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3" name="Rectangle 2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4" name="Rectangle 2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5" name="Rectangle 2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a:endParaRPr lang="fi-FI" altLang="fi-FI" sz="1013">
              <a:solidFill>
                <a:prstClr val="black"/>
              </a:solidFill>
            </a:endParaRPr>
          </a:p>
        </p:txBody>
      </p:sp>
      <p:sp>
        <p:nvSpPr>
          <p:cNvPr id="19476" name="Rectangle 23"/>
          <p:cNvSpPr>
            <a:spLocks noChangeArrowheads="1"/>
          </p:cNvSpPr>
          <p:nvPr/>
        </p:nvSpPr>
        <p:spPr bwMode="auto">
          <a:xfrm>
            <a:off x="2306541" y="3538854"/>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514350"/>
            <a:endParaRPr lang="en-US" altLang="en-US" sz="1013">
              <a:solidFill>
                <a:prstClr val="black"/>
              </a:solidFill>
            </a:endParaRPr>
          </a:p>
        </p:txBody>
      </p:sp>
      <p:sp>
        <p:nvSpPr>
          <p:cNvPr id="19477" name="Rectangle 25"/>
          <p:cNvSpPr>
            <a:spLocks noChangeArrowheads="1"/>
          </p:cNvSpPr>
          <p:nvPr/>
        </p:nvSpPr>
        <p:spPr bwMode="auto">
          <a:xfrm>
            <a:off x="4697911" y="3538854"/>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514350"/>
            <a:endParaRPr lang="en-US" altLang="en-US" sz="1013">
              <a:solidFill>
                <a:prstClr val="black"/>
              </a:solidFill>
            </a:endParaRPr>
          </a:p>
        </p:txBody>
      </p:sp>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6078" y="5624514"/>
            <a:ext cx="1044457" cy="270431"/>
          </a:xfrm>
          <a:prstGeom prst="rect">
            <a:avLst/>
          </a:prstGeom>
        </p:spPr>
      </p:pic>
      <p:pic>
        <p:nvPicPr>
          <p:cNvPr id="7" name="Picture 6">
            <a:extLst>
              <a:ext uri="{FF2B5EF4-FFF2-40B4-BE49-F238E27FC236}">
                <a16:creationId xmlns:a16="http://schemas.microsoft.com/office/drawing/2014/main" id="{083AAB51-8BC3-67B2-6FED-ECDC54DF9E5F}"/>
              </a:ext>
            </a:extLst>
          </p:cNvPr>
          <p:cNvPicPr>
            <a:picLocks noChangeAspect="1"/>
          </p:cNvPicPr>
          <p:nvPr/>
        </p:nvPicPr>
        <p:blipFill>
          <a:blip r:embed="rId3"/>
          <a:stretch>
            <a:fillRect/>
          </a:stretch>
        </p:blipFill>
        <p:spPr>
          <a:xfrm>
            <a:off x="4420145" y="1981441"/>
            <a:ext cx="4643134" cy="3394678"/>
          </a:xfrm>
          <a:prstGeom prst="rect">
            <a:avLst/>
          </a:prstGeom>
        </p:spPr>
      </p:pic>
      <p:pic>
        <p:nvPicPr>
          <p:cNvPr id="14" name="Picture 13">
            <a:extLst>
              <a:ext uri="{FF2B5EF4-FFF2-40B4-BE49-F238E27FC236}">
                <a16:creationId xmlns:a16="http://schemas.microsoft.com/office/drawing/2014/main" id="{2FEC0582-4520-7546-CD3E-153FC80B8799}"/>
              </a:ext>
            </a:extLst>
          </p:cNvPr>
          <p:cNvPicPr>
            <a:picLocks noChangeAspect="1"/>
          </p:cNvPicPr>
          <p:nvPr/>
        </p:nvPicPr>
        <p:blipFill>
          <a:blip r:embed="rId4"/>
          <a:stretch>
            <a:fillRect/>
          </a:stretch>
        </p:blipFill>
        <p:spPr>
          <a:xfrm>
            <a:off x="80722" y="1981442"/>
            <a:ext cx="4307141" cy="3394677"/>
          </a:xfrm>
          <a:prstGeom prst="rect">
            <a:avLst/>
          </a:prstGeom>
        </p:spPr>
      </p:pic>
    </p:spTree>
    <p:extLst>
      <p:ext uri="{BB962C8B-B14F-4D97-AF65-F5344CB8AC3E}">
        <p14:creationId xmlns:p14="http://schemas.microsoft.com/office/powerpoint/2010/main" val="9584929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1877" y="1224350"/>
            <a:ext cx="4631553" cy="4656355"/>
          </a:xfrm>
        </p:spPr>
        <p:txBody>
          <a:bodyPr>
            <a:noAutofit/>
          </a:bodyPr>
          <a:lstStyle/>
          <a:p>
            <a:pPr algn="just">
              <a:defRPr/>
            </a:pPr>
            <a:r>
              <a:rPr lang="fi-FI" altLang="fi-FI" sz="1350" b="1" dirty="0"/>
              <a:t>Satakunnan talous alkoi näyttää käänteen merkkejä vuoden 2025 lopussa. Sen pysyvyydestä ei kuitenkaan ole takeita maailmantalouden epävarmuuden vuoksi. Vaikka teollisuuden liikevaihto ja vienti alenivat edelleen keskimäärin vuoden 2025 heinä-joulukuussa, oli vuoden viimeinen neljännes varsin menestyksekäs maakunnan merkittävimmällä teollisuudenhaaralla, teknologia-teollisuudessa. Muutos nosti maakunnan talouden pinnalle. Käänne näkyy myös teollisuuden keskimääräisen henkilöstömäärän hienoisena kasvuna. </a:t>
            </a:r>
          </a:p>
          <a:p>
            <a:pPr algn="just">
              <a:defRPr/>
            </a:pPr>
            <a:r>
              <a:rPr lang="fi-FI" altLang="fi-FI" sz="1350" b="1" dirty="0"/>
              <a:t>Automaatio, kone- ja metallituoteteollisuus sekä elektroniikka- ja sähkötuotteiden valmistus olivat osin vahvassa nousussa. Kuten aiemmin, osa teollisuuden liikevaihdon laskusta syyskesällä on syntynyt maakunnassa vahvan metallien jalostuksen tuottajahintojen pudotuksesta, joten tuotantomäärät eivät ole supistuneet aivan yhtä paljon kuin mitä liikevaihdon lasku antaisi ymmärtää. Tilanne muuttui vuoden lopussa mm. kuparin hinnan vahvan nousun myötä, mikä käänsi metallien jalostuksen liikevaihdon nousuun. Palkkasumman kasvu jatkui kohtalaisena. </a:t>
            </a:r>
          </a:p>
          <a:p>
            <a:pPr algn="just">
              <a:defRPr/>
            </a:pPr>
            <a:r>
              <a:rPr lang="fi-FI" altLang="fi-FI" sz="1350" b="1" dirty="0"/>
              <a:t>Rakentamisessa liikevaihto laski yhä selvästi. Henkilöstömääräkin aleni edelleen huomattavasti. Palvelualojen kehitys jatkui vaimeana ja ainoastaan kaupassa sekä luovilla aloilla liikevaihto kohosi vähän.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103</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yleiskatsaus</a:t>
            </a:r>
            <a:endParaRPr lang="en-US" altLang="fi-FI" sz="2025" b="1" cap="all" spc="-38" dirty="0">
              <a:solidFill>
                <a:srgbClr val="0070C0"/>
              </a:solidFill>
              <a:effectLst>
                <a:outerShdw blurRad="38100" dist="38100" dir="2700000" algn="tl">
                  <a:srgbClr val="000000">
                    <a:alpha val="43137"/>
                  </a:srgbClr>
                </a:outerShdw>
              </a:effectLst>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3970090" y="2899435"/>
            <a:ext cx="248786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3726307" y="1449928"/>
            <a:ext cx="4187429"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sp>
        <p:nvSpPr>
          <p:cNvPr id="16" name="Rectangle 2">
            <a:extLst>
              <a:ext uri="{FF2B5EF4-FFF2-40B4-BE49-F238E27FC236}">
                <a16:creationId xmlns:a16="http://schemas.microsoft.com/office/drawing/2014/main" id="{79507CE6-6A18-9204-72BD-1E76E91E5EF5}"/>
              </a:ext>
            </a:extLst>
          </p:cNvPr>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AEE0283-0C8B-C66C-F1AD-0A4A84ED76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52756" y="1244976"/>
            <a:ext cx="4429968" cy="2895176"/>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4943" y="1154073"/>
            <a:ext cx="5277548" cy="5094119"/>
          </a:xfrm>
        </p:spPr>
        <p:txBody>
          <a:bodyPr>
            <a:noAutofit/>
          </a:bodyPr>
          <a:lstStyle/>
          <a:p>
            <a:pPr marL="0" indent="0">
              <a:buNone/>
              <a:defRPr/>
            </a:pPr>
            <a:endParaRPr lang="fi-FI" altLang="fi-FI" sz="1253" b="1" dirty="0"/>
          </a:p>
          <a:p>
            <a:pPr algn="just">
              <a:defRPr/>
            </a:pPr>
            <a:r>
              <a:rPr lang="fi-FI" altLang="fi-FI" sz="1350" b="1" dirty="0"/>
              <a:t>Teknologiateollisuudessa keskimäärin liikevaihto ja vienti kääntyivät nousuun aivan loppuvuodesta. Muutos on peräisin metallien jalostuksesta sekä koneiden ja laitteiden valmistuksesta. Koko loppuvuoden ajan henkilöstömäärä kasvoi kuitenkin jonkin verran merkkinä tuotannon vireytymisestä. Liikevaihto nousi selvästi automaatiossa ja robotiikassa sekä konepajoilla, metalli- sekä elektroniikka- ja sähkötuotteiden valmistuksessa. Meriteollisuudessa liikevaihto laski, mutta henkilöstömäärä kasvoi. Taustalla vaikuttanee laskutusaikataulujen osuminen vertailuajankohtaan. Meri-Porin teollisuusalueella liikevaihto ja henkilöstömäärä supistuivat loppuvuonna. </a:t>
            </a:r>
          </a:p>
          <a:p>
            <a:pPr algn="just">
              <a:defRPr/>
            </a:pPr>
            <a:r>
              <a:rPr lang="fi-FI" altLang="fi-FI" sz="1350" b="1" dirty="0"/>
              <a:t>Elintarvikkeiden valmistuksen liikevaihto ja etenkin vienti supistuivat merkittävästi loppuvuodesta. Henkilöstömäärä laski vähän. Metsä- ja kemianteollisuuden liikevaihto putosi yhä ja ainakin</a:t>
            </a:r>
            <a:r>
              <a:rPr lang="fi-FI" altLang="fi-FI" sz="1350" b="1" dirty="0">
                <a:solidFill>
                  <a:srgbClr val="FF0000"/>
                </a:solidFill>
              </a:rPr>
              <a:t> </a:t>
            </a:r>
            <a:r>
              <a:rPr lang="fi-FI" altLang="fi-FI" sz="1350" b="1" dirty="0"/>
              <a:t>metsäteollisuuden viennin arvo romahti. </a:t>
            </a:r>
          </a:p>
          <a:p>
            <a:pPr algn="just">
              <a:defRPr/>
            </a:pPr>
            <a:r>
              <a:rPr lang="fi-FI" altLang="fi-FI" sz="1350" b="1" dirty="0"/>
              <a:t>Rakentamisen liikevaihto aleni huomattavasti ja henkilöstöä vähennettiin jonkin verran. </a:t>
            </a:r>
          </a:p>
          <a:p>
            <a:pPr algn="just">
              <a:defRPr/>
            </a:pPr>
            <a:r>
              <a:rPr lang="fi-FI" altLang="fi-FI" sz="1350" b="1" dirty="0"/>
              <a:t>Satakunnan palvelualojen kehitys jatkui vuoden 2025 heinä-joulukuussa edelleen alavireisen vaihtelevana. Liikevaihdon nousu on jatkunut enää luovilla aloilla ja kaupassa. Henkilöstöä vähennettiin jokaisella alalla. Majoitus- ja ravitsemistoiminnan liikevaihto aleni yhä. Liike-elämän palveluidenkin liikevaihto supistui. </a:t>
            </a:r>
          </a:p>
          <a:p>
            <a:pPr algn="just">
              <a:defRPr/>
            </a:pPr>
            <a:endParaRPr lang="fi-FI" altLang="fi-FI" sz="1350" b="1" dirty="0">
              <a:solidFill>
                <a:srgbClr val="FF0000"/>
              </a:solidFill>
            </a:endParaRP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104</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 </a:t>
            </a:r>
            <a:r>
              <a:rPr lang="en-GB" altLang="fi-FI" sz="2025" b="1" cap="all" spc="-38" dirty="0" err="1">
                <a:solidFill>
                  <a:srgbClr val="0070C0"/>
                </a:solidFill>
                <a:effectLst>
                  <a:outerShdw blurRad="38100" dist="38100" dir="2700000" algn="tl">
                    <a:srgbClr val="000000">
                      <a:alpha val="43137"/>
                    </a:srgbClr>
                  </a:outerShdw>
                </a:effectLst>
              </a:rPr>
              <a:t>yleiskatsaus</a:t>
            </a:r>
            <a:endParaRPr lang="en-US" altLang="fi-FI" sz="2025" b="1" cap="all" spc="-38" dirty="0">
              <a:solidFill>
                <a:srgbClr val="0070C0"/>
              </a:solidFill>
              <a:effectLst>
                <a:outerShdw blurRad="38100" dist="38100" dir="2700000" algn="tl">
                  <a:srgbClr val="000000">
                    <a:alpha val="43137"/>
                  </a:srgbClr>
                </a:outerShdw>
              </a:effectLst>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4424145" y="1054143"/>
            <a:ext cx="358068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4565709" y="1939987"/>
            <a:ext cx="365338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806" y="5444226"/>
            <a:ext cx="1392609" cy="360574"/>
          </a:xfrm>
          <a:prstGeom prst="rect">
            <a:avLst/>
          </a:prstGeom>
        </p:spPr>
      </p:pic>
      <p:pic>
        <p:nvPicPr>
          <p:cNvPr id="11" name="Picture 10">
            <a:extLst>
              <a:ext uri="{FF2B5EF4-FFF2-40B4-BE49-F238E27FC236}">
                <a16:creationId xmlns:a16="http://schemas.microsoft.com/office/drawing/2014/main" id="{17EFC183-BEF0-F497-E341-3B01426B38D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298608" y="1336355"/>
            <a:ext cx="3779834" cy="2466961"/>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354837"/>
            <a:ext cx="9144000" cy="3557682"/>
          </a:xfrm>
        </p:spPr>
        <p:txBody>
          <a:bodyPr>
            <a:noAutofit/>
          </a:bodyPr>
          <a:lstStyle/>
          <a:p>
            <a:pPr algn="just">
              <a:defRPr/>
            </a:pPr>
            <a:r>
              <a:rPr lang="fi-FI" altLang="fi-FI" sz="1350" b="1" dirty="0"/>
              <a:t>Tilastokeskuksen tuoreimpien suhdannetietojen mukaan Satakunnan yritysten yhteenlaskettu liikevaihto laski</a:t>
            </a:r>
            <a:r>
              <a:rPr lang="fi-FI" altLang="fi-FI" sz="1350" b="1" dirty="0">
                <a:solidFill>
                  <a:srgbClr val="FF0000"/>
                </a:solidFill>
              </a:rPr>
              <a:t> </a:t>
            </a:r>
            <a:r>
              <a:rPr lang="fi-FI" altLang="fi-FI" sz="1350" b="1" dirty="0"/>
              <a:t>vuoden 2025 heinä-syyskuussa 5,5 % vuoden 2024 vastaavaan aikaan verrattuna. Laskusta osa selittyy metallien tuottajahintojen alenemalla, jolla ei ole tuotannon määrään yhtä suurta vaikutusta. Loka-joulukuussa liikevaihto kasvoi jo 1,1 % metallien jalostuksen kasvun myötä. Yhteensä liikevaihto laski 2,2 % heinä-joulukuussa.  Koko maassa keskimäärin liikevaihto kasvoi jo hieman koko loppuvuoden ajan, mikä on jo varsin selkeä käänteen merkki. Satakunnassa tuotannon tason ero valtakunnalliseen kehitykseen ei ole yhtä suuri kuin liikevaihdon ero antaa ymmärtää johtuen metallien hintakehityksestä. </a:t>
            </a:r>
          </a:p>
          <a:p>
            <a:pPr algn="just">
              <a:defRPr/>
            </a:pPr>
            <a:r>
              <a:rPr lang="fi-FI" altLang="fi-FI" sz="1350" b="1" dirty="0"/>
              <a:t>47 % maakunnan yrityksistä saavutti heinä-joulukuussa liikevaihdon kasvua. 31 % yrityskannasta ylsi vähintään 15 %:n nousuun. Molemmat osuudet olivat hieman aiempaa korkeampia. Toimiala- ja yrityskohtainen vaihtelu on edelleen ollut suurta etenkin teollisuudessa, mutta myös rakentamisessa ja palveluissa. Eniten laski alle viiden sekä yli 20 henkilön yritysten liikevaihto, kolmisen prosenttia. 5-19 työntekijän yritysten liikevaihto sen sijaan pysyi ennallaan. Suurin muutosvaikutus talouden suuntaviivoihin on edelleen ollut yli 20 hengen lähinnä teollisuudessa toimivilla yrityksillä. Alle viisi vuotta toimineiden yritysten liikevaihto kohosi loppuvuoden aikana 17 %. Yli viisi vuotta toimineiden yritysten liikevaihto laski vajaat kolme prosenttia. </a:t>
            </a:r>
          </a:p>
          <a:p>
            <a:pPr algn="just">
              <a:defRPr/>
            </a:pPr>
            <a:r>
              <a:rPr lang="fi-FI" altLang="fi-FI" sz="1350" b="1" dirty="0"/>
              <a:t>Koko maassa keskimäärin talouden kehitys oli jo aiempaa selvästi pirteämpää, mutta edelleen aloittain vaihtelevaa. Myönteistä oli viennin hienoinen kasvu ja liikevaihdon orastava nousu useilla päätoimialoilla. Teollisuudessa liikevaihdon kasvua kertyi lähes kautta linjan, vain metallien jalostuksessa ja metsäteollisuudessa liikevaihto supistui. Teknologiateollisuus kehittyi Satakuntaa suotuisammin, koska suhteellisen heikosti kehittyneen metallien jalostuksen painoarvo on Satakuntaa pienempi. Rakentamisen liikevaihto kohosi. Palvelualoilla nousu jatkui kautta linjan. </a:t>
            </a: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7875" y="847428"/>
            <a:ext cx="7886700" cy="6821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liikevaihto</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4110" y="959644"/>
            <a:ext cx="1392609" cy="360574"/>
          </a:xfrm>
          <a:prstGeom prst="rect">
            <a:avLst/>
          </a:prstGeom>
        </p:spPr>
      </p:pic>
      <p:pic>
        <p:nvPicPr>
          <p:cNvPr id="14" name="Picture 13">
            <a:extLst>
              <a:ext uri="{FF2B5EF4-FFF2-40B4-BE49-F238E27FC236}">
                <a16:creationId xmlns:a16="http://schemas.microsoft.com/office/drawing/2014/main" id="{8D3F2C75-5A9F-B838-A659-44730C005B18}"/>
              </a:ext>
            </a:extLst>
          </p:cNvPr>
          <p:cNvPicPr>
            <a:picLocks noChangeAspect="1"/>
          </p:cNvPicPr>
          <p:nvPr/>
        </p:nvPicPr>
        <p:blipFill>
          <a:blip r:embed="rId3"/>
          <a:stretch>
            <a:fillRect/>
          </a:stretch>
        </p:blipFill>
        <p:spPr>
          <a:xfrm>
            <a:off x="297875" y="5539057"/>
            <a:ext cx="7000875" cy="985838"/>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3990" y="1486704"/>
            <a:ext cx="3991485" cy="2852961"/>
          </a:xfrm>
        </p:spPr>
        <p:txBody>
          <a:bodyPr>
            <a:noAutofit/>
          </a:bodyPr>
          <a:lstStyle/>
          <a:p>
            <a:pPr algn="just">
              <a:defRPr/>
            </a:pPr>
            <a:r>
              <a:rPr lang="fi-FI" altLang="fi-FI" sz="1500" b="1" dirty="0"/>
              <a:t>Vuoden 2025 tammi- ja syyskuun välillä yritysten liikevaihto laski selvästi Rauman seutukunnassa. Myös Porin seutukunnassa liikevaihto laski poikkeuksena myönteinen tammi-maaliskuun jakso. Pohjois-Satakunnan seutukunnassa liikevaihto taasen kohosi pääosin poikkeuksena huhti-kesäkuu. </a:t>
            </a:r>
          </a:p>
          <a:p>
            <a:pPr algn="just">
              <a:defRPr/>
            </a:pPr>
            <a:r>
              <a:rPr lang="fi-FI" altLang="fi-FI" sz="1500" b="1" dirty="0"/>
              <a:t>Satakunnan kehitys on jäänyt keskimäärin alle valtakunnallisen tason. Suurin syy on metallien jalostuksen suuri painoarvo. Pudotus on kuitenkin osin hintojen laskua, ei varsinaisen tuotannon supistumista.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106</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7465" y="666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2025: </a:t>
            </a:r>
            <a:r>
              <a:rPr lang="en-GB" altLang="fi-FI" sz="2025" b="1" cap="all" spc="-38" dirty="0" err="1">
                <a:solidFill>
                  <a:srgbClr val="0070C0"/>
                </a:solidFill>
                <a:effectLst>
                  <a:outerShdw blurRad="38100" dist="38100" dir="2700000" algn="tl">
                    <a:srgbClr val="000000">
                      <a:alpha val="43137"/>
                    </a:srgbClr>
                  </a:outerShdw>
                </a:effectLst>
              </a:rPr>
              <a:t>Liikevaihto</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seutukunnittain</a:t>
            </a:r>
            <a:endParaRPr lang="en-US" altLang="fi-FI" sz="2025" b="1" cap="all" spc="-38" dirty="0">
              <a:solidFill>
                <a:srgbClr val="0070C0"/>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4014133" y="1370090"/>
            <a:ext cx="3254066"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4110815" y="1392697"/>
            <a:ext cx="366546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4259511" y="1216538"/>
            <a:ext cx="584674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879" y="989410"/>
            <a:ext cx="1392609" cy="360574"/>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3865875" y="1240532"/>
            <a:ext cx="687519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11198F80-8F76-EB7A-3F13-40223D1BBF2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014132" y="1387710"/>
            <a:ext cx="5019475" cy="3048096"/>
          </a:xfrm>
          <a:prstGeom prst="rect">
            <a:avLst/>
          </a:prstGeom>
        </p:spPr>
      </p:pic>
      <p:sp>
        <p:nvSpPr>
          <p:cNvPr id="15" name="TextBox 14">
            <a:extLst>
              <a:ext uri="{FF2B5EF4-FFF2-40B4-BE49-F238E27FC236}">
                <a16:creationId xmlns:a16="http://schemas.microsoft.com/office/drawing/2014/main" id="{C5E0C1C7-FB16-1646-60F9-D733D06E92D4}"/>
              </a:ext>
            </a:extLst>
          </p:cNvPr>
          <p:cNvSpPr txBox="1"/>
          <p:nvPr/>
        </p:nvSpPr>
        <p:spPr>
          <a:xfrm>
            <a:off x="1" y="4262091"/>
            <a:ext cx="8886695" cy="1015663"/>
          </a:xfrm>
          <a:prstGeom prst="rect">
            <a:avLst/>
          </a:prstGeom>
          <a:noFill/>
        </p:spPr>
        <p:txBody>
          <a:bodyPr wrap="square" rtlCol="0">
            <a:spAutoFit/>
          </a:bodyPr>
          <a:lstStyle/>
          <a:p>
            <a:pPr marL="257175" indent="-257175" algn="just">
              <a:buFont typeface="Arial" panose="020B0604020202020204" pitchFamily="34" charset="0"/>
              <a:buChar char="•"/>
              <a:defRPr/>
            </a:pPr>
            <a:r>
              <a:rPr lang="fi-FI" altLang="fi-FI" sz="1500" b="1" dirty="0"/>
              <a:t>Porin seutukunnassa liikevaihdon laskusta osa on peräisin metallien jalostuksesta. Sen suuren painoarvon vuoksi alan tuottajahintojen lasku on painanut koko seutukunnan kehitystä alaspäin viime vuonna. Tuotantoon vaikutus on ollut kuitenkin huomattavasti vähäisempi. Alan kehitys on parantunut aivan viime vuoden lopussa. </a:t>
            </a:r>
          </a:p>
        </p:txBody>
      </p:sp>
      <p:pic>
        <p:nvPicPr>
          <p:cNvPr id="22" name="Picture 21">
            <a:extLst>
              <a:ext uri="{FF2B5EF4-FFF2-40B4-BE49-F238E27FC236}">
                <a16:creationId xmlns:a16="http://schemas.microsoft.com/office/drawing/2014/main" id="{DDA396BF-1567-4956-C518-EB70681515BC}"/>
              </a:ext>
            </a:extLst>
          </p:cNvPr>
          <p:cNvPicPr>
            <a:picLocks noChangeAspect="1"/>
          </p:cNvPicPr>
          <p:nvPr/>
        </p:nvPicPr>
        <p:blipFill>
          <a:blip r:embed="rId4"/>
          <a:stretch>
            <a:fillRect/>
          </a:stretch>
        </p:blipFill>
        <p:spPr>
          <a:xfrm>
            <a:off x="241396" y="5200487"/>
            <a:ext cx="8408194" cy="728663"/>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107</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8615" y="800904"/>
            <a:ext cx="7886700" cy="65131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h</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einä−joulukuu</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2025: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vienti</a:t>
            </a:r>
            <a:endParaRPr lang="en-US" altLang="fi-FI" sz="2025" b="1" cap="all" spc="-38" dirty="0">
              <a:solidFill>
                <a:srgbClr val="FFC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307234"/>
            <a:ext cx="8936410" cy="1654221"/>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425" b="1" dirty="0"/>
              <a:t>Satakunnassa teollisuuden viennin arvo supistui edelleen vuoden 2025 heinä-joulukuussa. Tosin aivan vuoden lopussa lasku lähes tyrehtyi mm. metallien jalostuksen nousun ansiosta. Teknologiateollisuudessa viennin arvo kasvoi jo loka-joulukuussa selvästi, vaikka syyskesällä kirjattiin vielä selvä notkahdus. Sen haarat olivat pääosin aiempaa mainiommassa vedossa. Elintarviketeollisuuden viennin arvo aleni selvästi loppuvuonna. Metsäteollisuudessa viennin kehitys jäi myös heikoksi. </a:t>
            </a:r>
          </a:p>
          <a:p>
            <a:pPr algn="just">
              <a:defRPr/>
            </a:pPr>
            <a:r>
              <a:rPr lang="fi-FI" altLang="fi-FI" sz="1425" b="1" dirty="0"/>
              <a:t>Maassa keskimäärin viennin arvo jatkoi nousuaan kaikilla päähaaroilla metsäteollisuutta lukuun ottamatta, mikä on myönteinen merkki suhdannekäänteen vahvistumisesta. Huomionarvoista on metallien jalostuksen suurempi painoarvo Satakunnassa. Siten tuottajahintojen pudotus, joka näkyy Satakunnan viennin arvon kehityksessä syyskesällä, ei vaikuta niin paljon valtakunnallisiin kehityslukuihin. Siten reaalisesti hintakehitys poistaen Satakunnan viennin kehitys on ollut todennäköisesti parempaa kuin mitä luvut antavat ymmärtää. </a:t>
            </a:r>
          </a:p>
          <a:p>
            <a:pPr>
              <a:defRPr/>
            </a:pPr>
            <a:endParaRPr lang="fi-FI" altLang="fi-FI" sz="1425" b="1" dirty="0"/>
          </a:p>
          <a:p>
            <a:pPr>
              <a:defRPr/>
            </a:pPr>
            <a:endParaRPr lang="fi-FI" altLang="fi-FI" sz="1050" b="1" dirty="0"/>
          </a:p>
        </p:txBody>
      </p:sp>
      <p:sp>
        <p:nvSpPr>
          <p:cNvPr id="9" name="TextBox 8">
            <a:extLst>
              <a:ext uri="{FF2B5EF4-FFF2-40B4-BE49-F238E27FC236}">
                <a16:creationId xmlns:a16="http://schemas.microsoft.com/office/drawing/2014/main" id="{68D7291F-5797-49D9-BE6D-B609C8C9A6D5}"/>
              </a:ext>
            </a:extLst>
          </p:cNvPr>
          <p:cNvSpPr txBox="1"/>
          <p:nvPr/>
        </p:nvSpPr>
        <p:spPr>
          <a:xfrm>
            <a:off x="-36556" y="3002897"/>
            <a:ext cx="4855879" cy="1206612"/>
          </a:xfrm>
          <a:prstGeom prst="rect">
            <a:avLst/>
          </a:prstGeom>
          <a:noFill/>
        </p:spPr>
        <p:txBody>
          <a:bodyPr wrap="square" rtlCol="0">
            <a:spAutoFit/>
          </a:bodyPr>
          <a:lstStyle/>
          <a:p>
            <a:pPr marL="129600" indent="-129600" defTabSz="514350" eaLnBrk="1" fontAlgn="auto" hangingPunct="1">
              <a:lnSpc>
                <a:spcPct val="80000"/>
              </a:lnSpc>
              <a:spcBef>
                <a:spcPts val="563"/>
              </a:spcBef>
              <a:spcAft>
                <a:spcPts val="0"/>
              </a:spcAft>
              <a:buFont typeface="Arial" panose="020B0604020202020204" pitchFamily="34" charset="0"/>
              <a:buChar char="•"/>
            </a:pPr>
            <a:r>
              <a:rPr lang="sv-SE" sz="1050" b="1" dirty="0">
                <a:solidFill>
                  <a:prstClr val="black"/>
                </a:solidFill>
                <a:highlight>
                  <a:srgbClr val="FFFF00"/>
                </a:highlight>
                <a:latin typeface="Calibri" panose="020F0502020204030204"/>
                <a:cs typeface="+mn-cs"/>
              </a:rPr>
              <a:t>Satakunnan </a:t>
            </a:r>
            <a:r>
              <a:rPr lang="sv-SE" sz="1050" b="1" dirty="0" err="1">
                <a:solidFill>
                  <a:prstClr val="black"/>
                </a:solidFill>
                <a:highlight>
                  <a:srgbClr val="FFFF00"/>
                </a:highlight>
                <a:latin typeface="Calibri" panose="020F0502020204030204"/>
                <a:cs typeface="+mn-cs"/>
              </a:rPr>
              <a:t>teollisuuden</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viennin</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arvosta</a:t>
            </a:r>
            <a:r>
              <a:rPr lang="sv-SE" sz="1050" b="1" dirty="0">
                <a:solidFill>
                  <a:prstClr val="black"/>
                </a:solidFill>
                <a:highlight>
                  <a:srgbClr val="FFFF00"/>
                </a:highlight>
                <a:latin typeface="Calibri" panose="020F0502020204030204"/>
                <a:cs typeface="+mn-cs"/>
              </a:rPr>
              <a:t> 64 % </a:t>
            </a:r>
            <a:r>
              <a:rPr lang="sv-SE" sz="1050" b="1" dirty="0" err="1">
                <a:solidFill>
                  <a:prstClr val="black"/>
                </a:solidFill>
                <a:highlight>
                  <a:srgbClr val="FFFF00"/>
                </a:highlight>
                <a:latin typeface="Calibri" panose="020F0502020204030204"/>
                <a:cs typeface="+mn-cs"/>
              </a:rPr>
              <a:t>syntyy</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teknologiateollisuudessa</a:t>
            </a:r>
            <a:r>
              <a:rPr lang="sv-SE" sz="1050" b="1" dirty="0">
                <a:solidFill>
                  <a:prstClr val="black"/>
                </a:solidFill>
                <a:highlight>
                  <a:srgbClr val="FFFF00"/>
                </a:highlight>
                <a:latin typeface="Calibri" panose="020F0502020204030204"/>
                <a:cs typeface="+mn-cs"/>
              </a:rPr>
              <a:t> (3,1 </a:t>
            </a:r>
            <a:r>
              <a:rPr lang="sv-SE" sz="1050" b="1" dirty="0" err="1">
                <a:solidFill>
                  <a:prstClr val="black"/>
                </a:solidFill>
                <a:highlight>
                  <a:srgbClr val="FFFF00"/>
                </a:highlight>
                <a:latin typeface="Calibri" panose="020F0502020204030204"/>
                <a:cs typeface="+mn-cs"/>
              </a:rPr>
              <a:t>mrd</a:t>
            </a:r>
            <a:r>
              <a:rPr lang="sv-SE" sz="1050" b="1" dirty="0">
                <a:solidFill>
                  <a:prstClr val="black"/>
                </a:solidFill>
                <a:highlight>
                  <a:srgbClr val="FFFF00"/>
                </a:highlight>
                <a:latin typeface="Calibri" panose="020F0502020204030204"/>
                <a:cs typeface="+mn-cs"/>
              </a:rPr>
              <a:t>. €), 29 % </a:t>
            </a:r>
            <a:r>
              <a:rPr lang="sv-SE" sz="1050" b="1" dirty="0" err="1">
                <a:solidFill>
                  <a:prstClr val="black"/>
                </a:solidFill>
                <a:highlight>
                  <a:srgbClr val="FFFF00"/>
                </a:highlight>
                <a:latin typeface="Calibri" panose="020F0502020204030204"/>
                <a:cs typeface="+mn-cs"/>
              </a:rPr>
              <a:t>metsäteollisuudessa</a:t>
            </a:r>
            <a:r>
              <a:rPr lang="sv-SE" sz="1050" b="1" dirty="0">
                <a:solidFill>
                  <a:prstClr val="black"/>
                </a:solidFill>
                <a:highlight>
                  <a:srgbClr val="FFFF00"/>
                </a:highlight>
                <a:latin typeface="Calibri" panose="020F0502020204030204"/>
                <a:cs typeface="+mn-cs"/>
              </a:rPr>
              <a:t> (1,4 </a:t>
            </a:r>
            <a:r>
              <a:rPr lang="sv-SE" sz="1050" b="1" dirty="0" err="1">
                <a:solidFill>
                  <a:prstClr val="black"/>
                </a:solidFill>
                <a:highlight>
                  <a:srgbClr val="FFFF00"/>
                </a:highlight>
                <a:latin typeface="Calibri" panose="020F0502020204030204"/>
                <a:cs typeface="+mn-cs"/>
              </a:rPr>
              <a:t>mrd</a:t>
            </a:r>
            <a:r>
              <a:rPr lang="sv-SE" sz="1050" b="1" dirty="0">
                <a:solidFill>
                  <a:prstClr val="black"/>
                </a:solidFill>
                <a:highlight>
                  <a:srgbClr val="FFFF00"/>
                </a:highlight>
                <a:latin typeface="Calibri" panose="020F0502020204030204"/>
                <a:cs typeface="+mn-cs"/>
              </a:rPr>
              <a:t>. €) ja 1 % </a:t>
            </a:r>
            <a:r>
              <a:rPr lang="sv-SE" sz="1050" b="1" dirty="0" err="1">
                <a:solidFill>
                  <a:prstClr val="black"/>
                </a:solidFill>
                <a:highlight>
                  <a:srgbClr val="FFFF00"/>
                </a:highlight>
                <a:latin typeface="Calibri" panose="020F0502020204030204"/>
                <a:cs typeface="+mn-cs"/>
              </a:rPr>
              <a:t>elintarviketeollisuudessa</a:t>
            </a:r>
            <a:r>
              <a:rPr lang="sv-SE" sz="1050" b="1" dirty="0">
                <a:solidFill>
                  <a:prstClr val="black"/>
                </a:solidFill>
                <a:highlight>
                  <a:srgbClr val="FFFF00"/>
                </a:highlight>
                <a:latin typeface="Calibri" panose="020F0502020204030204"/>
                <a:cs typeface="+mn-cs"/>
              </a:rPr>
              <a:t> (43 milj. €) v. 2024. </a:t>
            </a:r>
            <a:r>
              <a:rPr lang="sv-SE" sz="1050" b="1" dirty="0" err="1">
                <a:solidFill>
                  <a:prstClr val="black"/>
                </a:solidFill>
                <a:highlight>
                  <a:srgbClr val="FFFF00"/>
                </a:highlight>
                <a:latin typeface="Calibri" panose="020F0502020204030204"/>
                <a:cs typeface="+mn-cs"/>
              </a:rPr>
              <a:t>Lopusta</a:t>
            </a:r>
            <a:r>
              <a:rPr lang="sv-SE" sz="1050" b="1" dirty="0">
                <a:solidFill>
                  <a:prstClr val="black"/>
                </a:solidFill>
                <a:highlight>
                  <a:srgbClr val="FFFF00"/>
                </a:highlight>
                <a:latin typeface="Calibri" panose="020F0502020204030204"/>
                <a:cs typeface="+mn-cs"/>
              </a:rPr>
              <a:t> n. 7 %:sta (314 milj. €) </a:t>
            </a:r>
            <a:r>
              <a:rPr lang="sv-SE" sz="1050" b="1" dirty="0" err="1">
                <a:solidFill>
                  <a:prstClr val="black"/>
                </a:solidFill>
                <a:highlight>
                  <a:srgbClr val="FFFF00"/>
                </a:highlight>
                <a:latin typeface="Calibri" panose="020F0502020204030204"/>
                <a:cs typeface="+mn-cs"/>
              </a:rPr>
              <a:t>valtaosa</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muodostuu</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kemianteollisuudesta</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Yhteensä</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teollisuuden</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viennin</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arvo</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oli</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ennakkotietojen</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mukaan</a:t>
            </a:r>
            <a:r>
              <a:rPr lang="sv-SE" sz="1050" b="1" dirty="0">
                <a:solidFill>
                  <a:prstClr val="black"/>
                </a:solidFill>
                <a:highlight>
                  <a:srgbClr val="FFFF00"/>
                </a:highlight>
                <a:latin typeface="Calibri" panose="020F0502020204030204"/>
                <a:cs typeface="+mn-cs"/>
              </a:rPr>
              <a:t> </a:t>
            </a:r>
            <a:r>
              <a:rPr lang="sv-SE" sz="1050" b="1" dirty="0">
                <a:solidFill>
                  <a:prstClr val="black"/>
                </a:solidFill>
                <a:highlight>
                  <a:srgbClr val="FFFF00"/>
                </a:highlight>
                <a:latin typeface="Calibri" panose="020F0502020204030204"/>
              </a:rPr>
              <a:t>4,8</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mrd</a:t>
            </a:r>
            <a:r>
              <a:rPr lang="sv-SE" sz="1050" b="1" dirty="0">
                <a:solidFill>
                  <a:prstClr val="black"/>
                </a:solidFill>
                <a:highlight>
                  <a:srgbClr val="FFFF00"/>
                </a:highlight>
                <a:latin typeface="Calibri" panose="020F0502020204030204"/>
                <a:cs typeface="+mn-cs"/>
              </a:rPr>
              <a:t>. € </a:t>
            </a:r>
            <a:r>
              <a:rPr lang="sv-SE" sz="1050" b="1" dirty="0" err="1">
                <a:solidFill>
                  <a:prstClr val="black"/>
                </a:solidFill>
                <a:highlight>
                  <a:srgbClr val="FFFF00"/>
                </a:highlight>
                <a:latin typeface="Calibri" panose="020F0502020204030204"/>
                <a:cs typeface="+mn-cs"/>
              </a:rPr>
              <a:t>v</a:t>
            </a:r>
            <a:r>
              <a:rPr lang="sv-SE" sz="1050" b="1" dirty="0" err="1">
                <a:solidFill>
                  <a:prstClr val="black"/>
                </a:solidFill>
                <a:highlight>
                  <a:srgbClr val="FFFF00"/>
                </a:highlight>
                <a:latin typeface="Calibri" panose="020F0502020204030204"/>
              </a:rPr>
              <a:t>uonna</a:t>
            </a:r>
            <a:r>
              <a:rPr lang="sv-SE" sz="1050" b="1" dirty="0">
                <a:solidFill>
                  <a:prstClr val="black"/>
                </a:solidFill>
                <a:highlight>
                  <a:srgbClr val="FFFF00"/>
                </a:highlight>
                <a:latin typeface="Calibri" panose="020F0502020204030204"/>
              </a:rPr>
              <a:t> 2025</a:t>
            </a:r>
            <a:r>
              <a:rPr lang="sv-SE" sz="1050" b="1" dirty="0">
                <a:solidFill>
                  <a:prstClr val="black"/>
                </a:solidFill>
                <a:highlight>
                  <a:srgbClr val="FFFF00"/>
                </a:highlight>
                <a:latin typeface="Calibri" panose="020F0502020204030204"/>
                <a:cs typeface="+mn-cs"/>
              </a:rPr>
              <a:t>. </a:t>
            </a:r>
          </a:p>
          <a:p>
            <a:pPr marL="129600" indent="-129600" defTabSz="514350" eaLnBrk="1" fontAlgn="auto" hangingPunct="1">
              <a:lnSpc>
                <a:spcPct val="80000"/>
              </a:lnSpc>
              <a:spcBef>
                <a:spcPts val="563"/>
              </a:spcBef>
              <a:spcAft>
                <a:spcPts val="0"/>
              </a:spcAft>
              <a:buFont typeface="Arial" panose="020B0604020202020204" pitchFamily="34" charset="0"/>
              <a:buChar char="•"/>
            </a:pPr>
            <a:r>
              <a:rPr lang="sv-SE" sz="1050" b="1" dirty="0" err="1">
                <a:solidFill>
                  <a:prstClr val="black"/>
                </a:solidFill>
                <a:highlight>
                  <a:srgbClr val="FFFF00"/>
                </a:highlight>
                <a:latin typeface="Calibri" panose="020F0502020204030204"/>
                <a:cs typeface="+mn-cs"/>
              </a:rPr>
              <a:t>Tullin</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mukaan</a:t>
            </a:r>
            <a:r>
              <a:rPr lang="sv-SE" sz="1050" b="1" dirty="0">
                <a:solidFill>
                  <a:prstClr val="black"/>
                </a:solidFill>
                <a:highlight>
                  <a:srgbClr val="FFFF00"/>
                </a:highlight>
                <a:latin typeface="Calibri" panose="020F0502020204030204"/>
                <a:cs typeface="+mn-cs"/>
              </a:rPr>
              <a:t> </a:t>
            </a:r>
            <a:r>
              <a:rPr lang="fi-FI" sz="1050" b="1" dirty="0">
                <a:solidFill>
                  <a:prstClr val="black"/>
                </a:solidFill>
                <a:highlight>
                  <a:srgbClr val="FFFF00"/>
                </a:highlight>
                <a:latin typeface="Calibri" panose="020F0502020204030204"/>
                <a:cs typeface="+mn-cs"/>
              </a:rPr>
              <a:t>Satakunnan osuus oli 8,2 % Suomen viennistä ja sija 4 (19 maakuntaa) v. 2024. Väestöosuus on 3,7 %.</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Henkeä</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kohti</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laskettuna</a:t>
            </a:r>
            <a:r>
              <a:rPr lang="sv-SE" sz="1050" b="1" dirty="0">
                <a:solidFill>
                  <a:prstClr val="black"/>
                </a:solidFill>
                <a:highlight>
                  <a:srgbClr val="FFFF00"/>
                </a:highlight>
                <a:latin typeface="Calibri" panose="020F0502020204030204"/>
                <a:cs typeface="+mn-cs"/>
              </a:rPr>
              <a:t> Satakunta </a:t>
            </a:r>
            <a:r>
              <a:rPr lang="sv-SE" sz="1050" b="1" dirty="0" err="1">
                <a:solidFill>
                  <a:prstClr val="black"/>
                </a:solidFill>
                <a:highlight>
                  <a:srgbClr val="FFFF00"/>
                </a:highlight>
                <a:latin typeface="Calibri" panose="020F0502020204030204"/>
                <a:cs typeface="+mn-cs"/>
              </a:rPr>
              <a:t>oli</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toisena</a:t>
            </a:r>
            <a:r>
              <a:rPr lang="sv-SE" sz="1050" b="1" dirty="0">
                <a:solidFill>
                  <a:prstClr val="black"/>
                </a:solidFill>
                <a:highlight>
                  <a:srgbClr val="FFFF00"/>
                </a:highlight>
                <a:latin typeface="Calibri" panose="020F0502020204030204"/>
                <a:cs typeface="+mn-cs"/>
              </a:rPr>
              <a:t> 19 </a:t>
            </a:r>
            <a:r>
              <a:rPr lang="sv-SE" sz="1050" b="1" dirty="0" err="1">
                <a:solidFill>
                  <a:prstClr val="black"/>
                </a:solidFill>
                <a:highlight>
                  <a:srgbClr val="FFFF00"/>
                </a:highlight>
                <a:latin typeface="Calibri" panose="020F0502020204030204"/>
                <a:cs typeface="+mn-cs"/>
              </a:rPr>
              <a:t>maakunnan</a:t>
            </a:r>
            <a:r>
              <a:rPr lang="sv-SE" sz="1050" b="1" dirty="0">
                <a:solidFill>
                  <a:prstClr val="black"/>
                </a:solidFill>
                <a:highlight>
                  <a:srgbClr val="FFFF00"/>
                </a:highlight>
                <a:latin typeface="Calibri" panose="020F0502020204030204"/>
                <a:cs typeface="+mn-cs"/>
              </a:rPr>
              <a:t> </a:t>
            </a:r>
            <a:r>
              <a:rPr lang="sv-SE" sz="1050" b="1" dirty="0" err="1">
                <a:solidFill>
                  <a:prstClr val="black"/>
                </a:solidFill>
                <a:highlight>
                  <a:srgbClr val="FFFF00"/>
                </a:highlight>
                <a:latin typeface="Calibri" panose="020F0502020204030204"/>
                <a:cs typeface="+mn-cs"/>
              </a:rPr>
              <a:t>joukossa</a:t>
            </a:r>
            <a:r>
              <a:rPr lang="sv-SE" sz="1050" b="1" dirty="0">
                <a:solidFill>
                  <a:prstClr val="black"/>
                </a:solidFill>
                <a:highlight>
                  <a:srgbClr val="FFFF00"/>
                </a:highlight>
                <a:latin typeface="Calibri" panose="020F0502020204030204"/>
                <a:cs typeface="+mn-cs"/>
              </a:rPr>
              <a:t>. </a:t>
            </a:r>
            <a:r>
              <a:rPr lang="fi-FI" sz="1050" b="1" dirty="0">
                <a:solidFill>
                  <a:prstClr val="black"/>
                </a:solidFill>
                <a:highlight>
                  <a:srgbClr val="FFFF00"/>
                </a:highlight>
                <a:latin typeface="Calibri" panose="020F0502020204030204"/>
                <a:cs typeface="+mn-cs"/>
              </a:rPr>
              <a:t>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4902302" y="2315214"/>
            <a:ext cx="303079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7" name="Picture 16">
            <a:extLst>
              <a:ext uri="{FF2B5EF4-FFF2-40B4-BE49-F238E27FC236}">
                <a16:creationId xmlns:a16="http://schemas.microsoft.com/office/drawing/2014/main" id="{541650F8-EB07-4C73-F30C-CD5F8DFA6D2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792194" y="2887931"/>
            <a:ext cx="4296106" cy="2803913"/>
          </a:xfrm>
          <a:prstGeom prst="rect">
            <a:avLst/>
          </a:prstGeom>
        </p:spPr>
      </p:pic>
      <p:pic>
        <p:nvPicPr>
          <p:cNvPr id="16" name="Picture 15">
            <a:extLst>
              <a:ext uri="{FF2B5EF4-FFF2-40B4-BE49-F238E27FC236}">
                <a16:creationId xmlns:a16="http://schemas.microsoft.com/office/drawing/2014/main" id="{8C5964D4-A0B6-6B61-E14A-592963EEF1C8}"/>
              </a:ext>
            </a:extLst>
          </p:cNvPr>
          <p:cNvPicPr>
            <a:picLocks noChangeAspect="1"/>
          </p:cNvPicPr>
          <p:nvPr/>
        </p:nvPicPr>
        <p:blipFill>
          <a:blip r:embed="rId4"/>
          <a:stretch>
            <a:fillRect/>
          </a:stretch>
        </p:blipFill>
        <p:spPr>
          <a:xfrm>
            <a:off x="55700" y="4251343"/>
            <a:ext cx="4614863" cy="1714500"/>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108</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5540" y="85519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2025: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palkkasumma</a:t>
            </a:r>
            <a:endParaRPr lang="en-US" altLang="fi-FI" sz="2025" b="1" cap="all" spc="-38" dirty="0">
              <a:solidFill>
                <a:srgbClr val="00B05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44957"/>
            <a:ext cx="4394525" cy="3240554"/>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500" b="1" dirty="0"/>
              <a:t>Satakunnassa palkkasumma kohosi koronakriisin alkuun saakka. Vuoden 2021 alussa palkkasumma kääntyi selvään nousuun sekä Satakunnassa että valtakunnallisesti. </a:t>
            </a:r>
          </a:p>
          <a:p>
            <a:pPr algn="just">
              <a:defRPr/>
            </a:pPr>
            <a:r>
              <a:rPr lang="fi-FI" altLang="fi-FI" sz="1500" b="1" dirty="0"/>
              <a:t>Siitä alkaen nousu on jatkunut ainakin vuoden 2025 joulukuun loppuun saakka toisaalta henkilöstömäärän kohotessa ajoittaisesti, toisaalta myös palkkojen yleisesti noustessa. Tosin vuoden 2025 lopun nousu jäi maakunnassa aiempaa vaisummaksi, koska henkilöstöä on vähennetty edelleen. Vaikka kasvu itsessään osoittaakin talouden rattaiden pyörineen edelleen, niin reaalinen kehitys on jäänyt aiempaa vaimeammaksi. </a:t>
            </a:r>
          </a:p>
          <a:p>
            <a:pPr algn="just">
              <a:defRPr/>
            </a:pPr>
            <a:r>
              <a:rPr lang="fi-FI" altLang="fi-FI" sz="1500" b="1" dirty="0"/>
              <a:t>Satakunnassa liikevaihdon pudotuksesta osa on peräisin mm. värimetallien hintojen laskusta, mikä selittää eroa liikevaihdon ja palkkasumman kehityspoluissa. Tosin alakohtaiset erot ovat yhä suuria. Satakunnassa palkkasumman nousu jäi loppuvuonna 2025 aiempaa vähemmän alle maan keskiarvon.</a:t>
            </a:r>
          </a:p>
          <a:p>
            <a:pPr marL="0" indent="0">
              <a:buNone/>
              <a:defRPr/>
            </a:pPr>
            <a:endParaRPr lang="fi-FI" altLang="fi-FI" sz="1050" b="1" dirty="0"/>
          </a:p>
          <a:p>
            <a:pPr marL="0" indent="0">
              <a:buNone/>
              <a:defRPr/>
            </a:pPr>
            <a:endParaRPr lang="fi-FI" altLang="fi-FI" sz="1050" b="1" dirty="0"/>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9" name="Picture 8">
            <a:extLst>
              <a:ext uri="{FF2B5EF4-FFF2-40B4-BE49-F238E27FC236}">
                <a16:creationId xmlns:a16="http://schemas.microsoft.com/office/drawing/2014/main" id="{282BF59C-D31F-7E9A-E305-BF9702112F6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573636" y="1583840"/>
            <a:ext cx="4391252" cy="2866011"/>
          </a:xfrm>
          <a:prstGeom prst="rect">
            <a:avLst/>
          </a:prstGeom>
        </p:spPr>
      </p:pic>
      <p:pic>
        <p:nvPicPr>
          <p:cNvPr id="15" name="Picture 14">
            <a:extLst>
              <a:ext uri="{FF2B5EF4-FFF2-40B4-BE49-F238E27FC236}">
                <a16:creationId xmlns:a16="http://schemas.microsoft.com/office/drawing/2014/main" id="{BCD1E5D5-CF94-D840-69F4-F513D6015C18}"/>
              </a:ext>
            </a:extLst>
          </p:cNvPr>
          <p:cNvPicPr>
            <a:picLocks noChangeAspect="1"/>
          </p:cNvPicPr>
          <p:nvPr/>
        </p:nvPicPr>
        <p:blipFill>
          <a:blip r:embed="rId4"/>
          <a:stretch>
            <a:fillRect/>
          </a:stretch>
        </p:blipFill>
        <p:spPr>
          <a:xfrm>
            <a:off x="266918" y="5021095"/>
            <a:ext cx="4600575" cy="621506"/>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109</a:t>
            </a:fld>
            <a:endParaRPr lang="fi-FI" altLang="fi-FI" sz="900"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4012" y="660796"/>
            <a:ext cx="849332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2025: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työllisyys</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2672" y="1287068"/>
            <a:ext cx="9137143" cy="151755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275" b="1" dirty="0"/>
              <a:t>Satakunnassa henkilöstömäärä aleni yhä jonkin verran (-1,6 %) vuoden 2025 heinä-joulukuussa. Teollisuudessa henkilöstömäärä kasvoi aavistuksen verran. Henkilöstöä lisättiin jonkin verran teknologiateollisuudessa keskimäärin sekä runsaasti meriteollisuudessa. Metallien jalostuksessa määrä aleni hieman. Elintarvike- ja metsäteollisuudessa henkilöstöä vähennettiin. Kemianteollisuudessa työllisyys pysyi lähes ennallaan. Rakentamisessa väkeä vähennettiin loppuvuodesta yhä selvästi. Palveluissa henkilöstömäärä aleni kaikilla aloilla.</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64677"/>
            <a:ext cx="1392609" cy="360574"/>
          </a:xfrm>
          <a:prstGeom prst="rect">
            <a:avLst/>
          </a:prstGeom>
        </p:spPr>
      </p:pic>
      <p:sp>
        <p:nvSpPr>
          <p:cNvPr id="18" name="TextBox 17">
            <a:extLst>
              <a:ext uri="{FF2B5EF4-FFF2-40B4-BE49-F238E27FC236}">
                <a16:creationId xmlns:a16="http://schemas.microsoft.com/office/drawing/2014/main" id="{FF52EA35-2A42-4D52-6D6D-D85ED42419EF}"/>
              </a:ext>
            </a:extLst>
          </p:cNvPr>
          <p:cNvSpPr txBox="1"/>
          <p:nvPr/>
        </p:nvSpPr>
        <p:spPr>
          <a:xfrm>
            <a:off x="-32673" y="2164920"/>
            <a:ext cx="9032180" cy="975267"/>
          </a:xfrm>
          <a:prstGeom prst="rect">
            <a:avLst/>
          </a:prstGeom>
          <a:noFill/>
        </p:spPr>
        <p:txBody>
          <a:bodyPr wrap="square">
            <a:spAutoFit/>
          </a:bodyPr>
          <a:lstStyle/>
          <a:p>
            <a:pPr marL="171450" indent="-171450" algn="just">
              <a:lnSpc>
                <a:spcPct val="90000"/>
              </a:lnSpc>
              <a:spcBef>
                <a:spcPts val="750"/>
              </a:spcBef>
              <a:buFont typeface="Arial" panose="020B0604020202020204" pitchFamily="34" charset="0"/>
              <a:buChar char="•"/>
              <a:defRPr/>
            </a:pPr>
            <a:r>
              <a:rPr lang="fi-FI" altLang="fi-FI" sz="1275" b="1" dirty="0"/>
              <a:t>Satakunnan työllisyyskatsauksen mukaan työttömyys kasvoi maaliskuussa hieman verrattuna edelliseen kuukauteen, vaikka tavanomaisesti se vähenee vuodenvaihteen jälkeen. Heikko työvoiman kysyntä näkyy etenkin pitkäaikaistyöttömien ja alle 25-vuotiaiden työttömien määrän kasvuna. Satakunnassa oli maaliskuun lopussa 11 570 työtöntä työnhakijaa. Se on noin 560 henkeä eli 5,1 % enemmän kuin vuotta aikaisemmin. Työttömyysaste oli 12,0 %.</a:t>
            </a:r>
          </a:p>
        </p:txBody>
      </p:sp>
      <p:pic>
        <p:nvPicPr>
          <p:cNvPr id="15" name="Picture 14">
            <a:extLst>
              <a:ext uri="{FF2B5EF4-FFF2-40B4-BE49-F238E27FC236}">
                <a16:creationId xmlns:a16="http://schemas.microsoft.com/office/drawing/2014/main" id="{39935412-23A6-9E6B-9102-4E0F34FAB86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9426" y="3193022"/>
            <a:ext cx="4725405" cy="3084101"/>
          </a:xfrm>
          <a:prstGeom prst="rect">
            <a:avLst/>
          </a:prstGeom>
        </p:spPr>
      </p:pic>
      <p:pic>
        <p:nvPicPr>
          <p:cNvPr id="19" name="Picture 18">
            <a:extLst>
              <a:ext uri="{FF2B5EF4-FFF2-40B4-BE49-F238E27FC236}">
                <a16:creationId xmlns:a16="http://schemas.microsoft.com/office/drawing/2014/main" id="{FFF4A09D-EAFE-43B3-2568-57265E221D7D}"/>
              </a:ext>
            </a:extLst>
          </p:cNvPr>
          <p:cNvPicPr>
            <a:picLocks noChangeAspect="1"/>
          </p:cNvPicPr>
          <p:nvPr/>
        </p:nvPicPr>
        <p:blipFill>
          <a:blip r:embed="rId4"/>
          <a:stretch>
            <a:fillRect/>
          </a:stretch>
        </p:blipFill>
        <p:spPr>
          <a:xfrm>
            <a:off x="5336406" y="3127015"/>
            <a:ext cx="3542853" cy="3216116"/>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E4471-DD20-B8EC-7ED3-3F35E10B1A65}"/>
              </a:ext>
            </a:extLst>
          </p:cNvPr>
          <p:cNvPicPr>
            <a:picLocks noChangeAspect="1"/>
          </p:cNvPicPr>
          <p:nvPr/>
        </p:nvPicPr>
        <p:blipFill>
          <a:blip r:embed="rId3"/>
          <a:stretch>
            <a:fillRect/>
          </a:stretch>
        </p:blipFill>
        <p:spPr>
          <a:xfrm>
            <a:off x="1331640" y="0"/>
            <a:ext cx="5820578" cy="6858000"/>
          </a:xfrm>
          <a:prstGeom prst="rect">
            <a:avLst/>
          </a:prstGeom>
        </p:spPr>
      </p:pic>
      <p:sp>
        <p:nvSpPr>
          <p:cNvPr id="2" name="Otsikko 1"/>
          <p:cNvSpPr>
            <a:spLocks noGrp="1"/>
          </p:cNvSpPr>
          <p:nvPr>
            <p:ph type="title"/>
          </p:nvPr>
        </p:nvSpPr>
        <p:spPr>
          <a:xfrm>
            <a:off x="5148064" y="123137"/>
            <a:ext cx="3744416" cy="85759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88E66E29-A2CC-F8B7-F132-FEF47CA34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115967"/>
            <a:ext cx="1856812" cy="480765"/>
          </a:xfrm>
          <a:prstGeom prst="rect">
            <a:avLst/>
          </a:prstGeom>
        </p:spPr>
      </p:pic>
    </p:spTree>
    <p:extLst>
      <p:ext uri="{BB962C8B-B14F-4D97-AF65-F5344CB8AC3E}">
        <p14:creationId xmlns:p14="http://schemas.microsoft.com/office/powerpoint/2010/main" val="3269269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110</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03" y="679345"/>
            <a:ext cx="93602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2025: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424940"/>
            <a:ext cx="8764524" cy="19112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350" b="1" dirty="0"/>
              <a:t>Vuoden 2025 tammi- ja syyskuun välillä henkilöstömäärä pysyi lähes ennallaan Rauman seutukunnassa, aleni jonkin verran Porin seutukunnassa, mutta laski yhä varsin voimakkaasti Pohjois-Satakunnan seutukunnassa. Satakunnan kehitys on silti edelleen ollut keskimäärin hieman maan keskitasoa parempaa.</a:t>
            </a:r>
          </a:p>
          <a:p>
            <a:pPr>
              <a:defRPr/>
            </a:pPr>
            <a:endParaRPr lang="fi-FI" altLang="fi-FI" sz="1050" b="1" dirty="0"/>
          </a:p>
          <a:p>
            <a:pPr>
              <a:defRPr/>
            </a:pPr>
            <a:endParaRPr lang="fi-FI" altLang="fi-FI" sz="1050" b="1" dirty="0"/>
          </a:p>
          <a:p>
            <a:pPr>
              <a:defRPr/>
            </a:pPr>
            <a:endParaRPr lang="fi-FI" altLang="fi-FI" sz="105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7" name="Picture 16">
            <a:extLst>
              <a:ext uri="{FF2B5EF4-FFF2-40B4-BE49-F238E27FC236}">
                <a16:creationId xmlns:a16="http://schemas.microsoft.com/office/drawing/2014/main" id="{1A101FDF-8899-62C4-44D9-7A9591EB618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80078" y="2935934"/>
            <a:ext cx="5096446" cy="3094836"/>
          </a:xfrm>
          <a:prstGeom prst="rect">
            <a:avLst/>
          </a:prstGeom>
        </p:spPr>
      </p:pic>
      <p:pic>
        <p:nvPicPr>
          <p:cNvPr id="16" name="Picture 15">
            <a:extLst>
              <a:ext uri="{FF2B5EF4-FFF2-40B4-BE49-F238E27FC236}">
                <a16:creationId xmlns:a16="http://schemas.microsoft.com/office/drawing/2014/main" id="{96F5712C-9DC9-396F-CCAB-565EF99B500D}"/>
              </a:ext>
            </a:extLst>
          </p:cNvPr>
          <p:cNvPicPr>
            <a:picLocks noChangeAspect="1"/>
          </p:cNvPicPr>
          <p:nvPr/>
        </p:nvPicPr>
        <p:blipFill>
          <a:blip r:embed="rId4"/>
          <a:stretch>
            <a:fillRect/>
          </a:stretch>
        </p:blipFill>
        <p:spPr>
          <a:xfrm>
            <a:off x="180077" y="2089029"/>
            <a:ext cx="8301038" cy="728663"/>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0768" y="1732665"/>
            <a:ext cx="8999012" cy="3501624"/>
          </a:xfrm>
        </p:spPr>
        <p:txBody>
          <a:bodyPr>
            <a:normAutofit fontScale="92500" lnSpcReduction="20000"/>
          </a:bodyPr>
          <a:lstStyle/>
          <a:p>
            <a:pPr algn="just">
              <a:defRPr/>
            </a:pPr>
            <a:r>
              <a:rPr lang="fi-FI" altLang="fi-FI" sz="1500" b="1" dirty="0"/>
              <a:t>Elintarviketeollisuuden liikevaihto jatkoi laskuaan entistä jyrkempänä vuoden 2025 heinä-joulukuussa Satakunnassa. Valtakunnallisesti alan liikevaihto jatkoi yhä nousuaan. Viennin arvokin supistui tuntuvasti loppuvuonna Satakunnassa, mutta maassa keskimäärin viennin arvo kohosi yhä selvästi. Henkilöstömäärä aleni silti vain vähän loppuvuodesta 2025 Satakunnassa. Satakunnassa liikevaihdon, henkilöstömäärän ja viennin arvon kehitys jäi poikkeuksellisesti heikommaksi kuin teollisuuden keskitason. Valtakunnallisesti elintarviketeollisuus kehittyi selvästi myönteisemmin kuin teollisuuden keskiarvo.  </a:t>
            </a:r>
          </a:p>
          <a:p>
            <a:pPr algn="just">
              <a:defRPr/>
            </a:pPr>
            <a:r>
              <a:rPr lang="fi-FI" altLang="fi-FI" sz="1500" b="1" dirty="0"/>
              <a:t>Pellervon taloustutkimus PTT:n kevään katsauksen mukaan maamme elintarviketeollisuuden kasvu jää vaimeaksi. Riittämätön kysyntä muodostaa edelleen keskeisen kasvurajoitteen elintarviketeollisuudessa, vaikka peruskysyntä kotimarkkinoilla pysyykin suhteellisen vakaana. Kotimarkkinoilla kulutuksen elpyminen on hidasta ja voi ottaa jopa takapakkia taloudellisesti ja geopoliittisesti epävakaassa toimintaympäristössä, vaikka ostovoima on toipunut aiemmasta heikentymisestä.</a:t>
            </a:r>
          </a:p>
          <a:p>
            <a:pPr algn="just">
              <a:defRPr/>
            </a:pPr>
            <a:r>
              <a:rPr lang="fi-FI" altLang="fi-FI" sz="1500" b="1" dirty="0"/>
              <a:t>Elintarviketeollisuuden tuotannon määrä kasvaa tänä vuonna Suomessa 1,2 prosenttia.  Liikevaihto kasvaa noin 3 prosenttia. Hintakehitys kotimarkkinassa tukee kotimaan liikevaihdon kasvua, kun taas vientihintojen lasku painaa vientiliikevaihtoa.  </a:t>
            </a:r>
          </a:p>
          <a:p>
            <a:pPr algn="just">
              <a:defRPr/>
            </a:pPr>
            <a:r>
              <a:rPr lang="fi-FI" altLang="fi-FI" sz="1500" b="1" dirty="0"/>
              <a:t>Positiivista näkymää alalle luovat kasvussa olevat elintarviketeollisuuden investoinnit. Ne painottuvat edelleen korvaus- ja tehostamisinvestointeihin sekä vastuullisuuteen, energiatehokkuuteen ja kiristyvään sääntelyyn liittyviin hankkeisiin. Kapasiteettia merkittävästi lisäävät kasvuinvestoinnit ovat toistaiseksi varovaisia ja niiden käynnistyminen edellyttää kysynnän selvempää vahvistumista sekä vientimarkkinoiden näkymien kirkastumista.</a:t>
            </a: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4220" y="857251"/>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endParaRPr lang="en-GB" altLang="fi-FI" sz="2025" b="1" cap="all" spc="-38" dirty="0">
              <a:solidFill>
                <a:srgbClr val="0070C0"/>
              </a:solidFill>
              <a:effectLst>
                <a:outerShdw blurRad="38100" dist="38100" dir="2700000" algn="tl">
                  <a:srgbClr val="000000">
                    <a:alpha val="43137"/>
                  </a:srgbClr>
                </a:outerShdw>
              </a:effectLst>
            </a:endParaRPr>
          </a:p>
          <a:p>
            <a:r>
              <a:rPr lang="en-GB" altLang="fi-FI" sz="2025" b="1" cap="all" spc="-38" dirty="0" err="1">
                <a:solidFill>
                  <a:srgbClr val="0070C0"/>
                </a:solidFill>
                <a:effectLst>
                  <a:outerShdw blurRad="38100" dist="38100" dir="2700000" algn="tl">
                    <a:srgbClr val="000000">
                      <a:alpha val="43137"/>
                    </a:srgbClr>
                  </a:outerShdw>
                </a:effectLst>
              </a:rPr>
              <a:t>elintarviketeollisuus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5712" y="995750"/>
            <a:ext cx="1392609" cy="360574"/>
          </a:xfrm>
          <a:prstGeom prst="rect">
            <a:avLst/>
          </a:prstGeom>
        </p:spPr>
      </p:pic>
      <p:pic>
        <p:nvPicPr>
          <p:cNvPr id="14" name="Picture 13">
            <a:extLst>
              <a:ext uri="{FF2B5EF4-FFF2-40B4-BE49-F238E27FC236}">
                <a16:creationId xmlns:a16="http://schemas.microsoft.com/office/drawing/2014/main" id="{52EF506D-BA22-512C-995C-9374CB9E68CD}"/>
              </a:ext>
            </a:extLst>
          </p:cNvPr>
          <p:cNvPicPr>
            <a:picLocks noChangeAspect="1"/>
          </p:cNvPicPr>
          <p:nvPr/>
        </p:nvPicPr>
        <p:blipFill>
          <a:blip r:embed="rId3"/>
          <a:stretch>
            <a:fillRect/>
          </a:stretch>
        </p:blipFill>
        <p:spPr>
          <a:xfrm>
            <a:off x="253561" y="5206336"/>
            <a:ext cx="6057900" cy="621506"/>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112</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1309" y="640069"/>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Elintarviketeollisuus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24220" y="1331171"/>
            <a:ext cx="503773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75501" y="3155265"/>
            <a:ext cx="520213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FF949ACB-D4F6-B29D-CACF-BC4815EF5F11}"/>
              </a:ext>
            </a:extLst>
          </p:cNvPr>
          <p:cNvSpPr>
            <a:spLocks noChangeArrowheads="1"/>
          </p:cNvSpPr>
          <p:nvPr/>
        </p:nvSpPr>
        <p:spPr bwMode="auto">
          <a:xfrm>
            <a:off x="75501" y="992523"/>
            <a:ext cx="51668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120D23AE-BCC2-23AA-02ED-55691BF05AE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211989" y="1156340"/>
            <a:ext cx="3962345" cy="2586080"/>
          </a:xfrm>
          <a:prstGeom prst="rect">
            <a:avLst/>
          </a:prstGeom>
        </p:spPr>
      </p:pic>
      <p:sp>
        <p:nvSpPr>
          <p:cNvPr id="18" name="Rectangle 2">
            <a:extLst>
              <a:ext uri="{FF2B5EF4-FFF2-40B4-BE49-F238E27FC236}">
                <a16:creationId xmlns:a16="http://schemas.microsoft.com/office/drawing/2014/main" id="{9C2371E2-0872-04CB-8AA5-FC4CF15CBAB8}"/>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pic>
        <p:nvPicPr>
          <p:cNvPr id="2049" name="Picture 1">
            <a:extLst>
              <a:ext uri="{FF2B5EF4-FFF2-40B4-BE49-F238E27FC236}">
                <a16:creationId xmlns:a16="http://schemas.microsoft.com/office/drawing/2014/main" id="{E01C6B91-DA02-5C0D-F823-E18C594A4590}"/>
              </a:ext>
            </a:extLst>
          </p:cNvPr>
          <p:cNvPicPr>
            <a:picLocks noChangeAspect="1" noChangeArrowheads="1"/>
          </p:cNvPicPr>
          <p:nvPr/>
        </p:nvPicPr>
        <p:blipFill>
          <a:blip>
            <a:extLst>
              <a:ext uri="{96DAC541-7B7A-43D3-8B79-37D633B846F1}">
                <asvg:svgBlip xmlns:asvg="http://schemas.microsoft.com/office/drawing/2016/SVG/main" r:embed="rId4"/>
              </a:ext>
            </a:extLst>
          </a:blip>
          <a:srcRect/>
          <a:stretch/>
        </p:blipFill>
        <p:spPr bwMode="auto">
          <a:xfrm>
            <a:off x="207591" y="3618969"/>
            <a:ext cx="3862622" cy="25209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492C676-04D5-7A1F-F7C6-AF597F6A159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370784" y="1229695"/>
            <a:ext cx="3988896" cy="2603408"/>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46995" y="1511586"/>
            <a:ext cx="8658338" cy="2964880"/>
          </a:xfrm>
        </p:spPr>
        <p:txBody>
          <a:bodyPr>
            <a:noAutofit/>
          </a:bodyPr>
          <a:lstStyle/>
          <a:p>
            <a:pPr algn="just">
              <a:defRPr/>
            </a:pPr>
            <a:r>
              <a:rPr lang="fi-FI" altLang="fi-FI" sz="1500" b="1" dirty="0"/>
              <a:t>Metsäteollisuuden liikevaihto supistui edelleen selvästi vuoden 2025 heinä-joulukuussa Satakunnassa. Viennin arvokin laski merkittävästi etenkin viimeisellä vuosineljänneksellä. Koko maassa keskimäärin alan liikevaihto ja viennin arvo alenivat myös selvästi. Satakunnassa kehitystä on aiemmin taannuttanut vuosikymmenen vaihteen tienoilla paperikoneen sulkeminen Raumalla, mutta uuden sahan avaaminen on tasapainottanut osaltaan alan kehitystä, vaikka suhdannetilanne onkin heikko. Myös uusia, merkittäviä investointeja on suunnitteilla. </a:t>
            </a:r>
          </a:p>
          <a:p>
            <a:pPr algn="just">
              <a:defRPr/>
            </a:pPr>
            <a:r>
              <a:rPr lang="fi-FI" altLang="fi-FI" sz="1500" b="1" dirty="0"/>
              <a:t>Pellervon taloustutkimus PTT:n kevään metsäalan ennusteen mukaan Suomen metsäteollisuuden kasvua jarruttavat lähivuosina epävarmuus maailmanmarkkinoilla, Iranin sodan seurauksena nousevat kuljetuskustannukset ja heiveröinen talouskasvu. Lisäksi kansallisen ennallistamissuunnitelman toimeenpano lisää epävarmuutta metsäalalla.</a:t>
            </a:r>
          </a:p>
          <a:p>
            <a:pPr algn="just">
              <a:defRPr/>
            </a:pPr>
            <a:r>
              <a:rPr lang="fi-FI" altLang="fi-FI" sz="1500" b="1" dirty="0"/>
              <a:t>Vaikeasta markkinatilanteesta huolimatta Suomen metsäteollisuuden viennin arvo kasvaa varovaisesti lähivuosina mm. sahatavaran ja massan viennin arvon nousun myötä. Suomen metsäteollisuuden vientiin vaikuttavat kielteisesti Kiinan ja mahdollisesti Kanadan pyrkimys ohjata omaa tuotantoaan uusille markkina-alueille. Kartongin ja massan vienti säilyy kuluvana vuonna pitkälti viime vuoden kaltaisena, sen sijaan paperin vienti laskee kahden paperikoneen sulkeutumisen myötä. Sahatavaran vienti kasvaa, mutta kasvuvauhti hidastuu viime vuodesta. Sahatavaran viennin kasvua tukee rakentamisen varovainen elpyminen Euroopassa sekä keskieurooppalaisten sahojen tuotannon väheneminen.</a:t>
            </a: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metsäteollisuus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300" y="907014"/>
            <a:ext cx="1392609" cy="360574"/>
          </a:xfrm>
          <a:prstGeom prst="rect">
            <a:avLst/>
          </a:prstGeom>
        </p:spPr>
      </p:pic>
      <p:pic>
        <p:nvPicPr>
          <p:cNvPr id="11" name="Picture 10">
            <a:extLst>
              <a:ext uri="{FF2B5EF4-FFF2-40B4-BE49-F238E27FC236}">
                <a16:creationId xmlns:a16="http://schemas.microsoft.com/office/drawing/2014/main" id="{8C4A68DD-AA66-3A02-BE60-C58F18184F08}"/>
              </a:ext>
            </a:extLst>
          </p:cNvPr>
          <p:cNvPicPr>
            <a:picLocks noChangeAspect="1"/>
          </p:cNvPicPr>
          <p:nvPr/>
        </p:nvPicPr>
        <p:blipFill>
          <a:blip r:embed="rId3"/>
          <a:stretch>
            <a:fillRect/>
          </a:stretch>
        </p:blipFill>
        <p:spPr>
          <a:xfrm>
            <a:off x="467544" y="5918763"/>
            <a:ext cx="6057900" cy="621506"/>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114</a:t>
            </a:fld>
            <a:endParaRPr lang="fi-FI" altLang="fi-FI" dirty="0">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metsäteollisuus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19276" y="1142010"/>
            <a:ext cx="435150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63743"/>
            <a:ext cx="47417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4419600" y="869630"/>
            <a:ext cx="5064706"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8" name="Rectangle 2">
            <a:extLst>
              <a:ext uri="{FF2B5EF4-FFF2-40B4-BE49-F238E27FC236}">
                <a16:creationId xmlns:a16="http://schemas.microsoft.com/office/drawing/2014/main" id="{0CDD9DF2-CB43-8AA3-E27E-DE171E4D829E}"/>
              </a:ext>
            </a:extLst>
          </p:cNvPr>
          <p:cNvSpPr>
            <a:spLocks noChangeArrowheads="1"/>
          </p:cNvSpPr>
          <p:nvPr/>
        </p:nvSpPr>
        <p:spPr bwMode="auto">
          <a:xfrm>
            <a:off x="131085" y="1151154"/>
            <a:ext cx="566296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4DB69345-8CBF-63CA-EACA-B52387DF709B}"/>
              </a:ext>
            </a:extLst>
          </p:cNvPr>
          <p:cNvSpPr>
            <a:spLocks noChangeArrowheads="1"/>
          </p:cNvSpPr>
          <p:nvPr/>
        </p:nvSpPr>
        <p:spPr bwMode="auto">
          <a:xfrm>
            <a:off x="62430" y="3153820"/>
            <a:ext cx="4265492"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821D54BD-D98C-B654-6F78-76E0E067C81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1275" y="1203064"/>
            <a:ext cx="3885812" cy="2536130"/>
          </a:xfrm>
          <a:prstGeom prst="rect">
            <a:avLst/>
          </a:prstGeom>
        </p:spPr>
      </p:pic>
      <p:pic>
        <p:nvPicPr>
          <p:cNvPr id="15" name="Picture 14">
            <a:extLst>
              <a:ext uri="{FF2B5EF4-FFF2-40B4-BE49-F238E27FC236}">
                <a16:creationId xmlns:a16="http://schemas.microsoft.com/office/drawing/2014/main" id="{5708A6B1-100C-77A3-25F0-EF4276647CD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6665" y="3549758"/>
            <a:ext cx="3855032" cy="2516040"/>
          </a:xfrm>
          <a:prstGeom prst="rect">
            <a:avLst/>
          </a:prstGeom>
        </p:spPr>
      </p:pic>
      <p:pic>
        <p:nvPicPr>
          <p:cNvPr id="21" name="Picture 20">
            <a:extLst>
              <a:ext uri="{FF2B5EF4-FFF2-40B4-BE49-F238E27FC236}">
                <a16:creationId xmlns:a16="http://schemas.microsoft.com/office/drawing/2014/main" id="{C5292CA4-9874-9D2B-C7C0-63286FD8E49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189803" y="1236670"/>
            <a:ext cx="3935792" cy="2568749"/>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579769"/>
            <a:ext cx="5136358" cy="3721008"/>
          </a:xfrm>
        </p:spPr>
        <p:txBody>
          <a:bodyPr>
            <a:noAutofit/>
          </a:bodyPr>
          <a:lstStyle/>
          <a:p>
            <a:pPr algn="just">
              <a:defRPr/>
            </a:pPr>
            <a:r>
              <a:rPr lang="fi-FI" altLang="fi-FI" sz="1500" b="1" dirty="0"/>
              <a:t>Kemianteollisuuden (TOL 20-22) liikevaihdon voimakas lasku jatkui yhä vuoden 2025 loppupuolella Satakunnassa, jossa </a:t>
            </a:r>
            <a:r>
              <a:rPr lang="fi-FI" altLang="fi-FI" sz="1500" b="1" dirty="0" err="1"/>
              <a:t>Venatorin</a:t>
            </a:r>
            <a:r>
              <a:rPr lang="fi-FI" altLang="fi-FI" sz="1500" b="1" dirty="0"/>
              <a:t> lopettamisen jättämä aukko on edelleen suuri. Alan liikevaihto on Satakunnassa yhä huomattavasti matalampi kuin runsaat 10 vuotta sitten, jolloin liikevaihdon taantuminen alkoi. Alan henkilöstömäärä oli Satakunnassa viime vuodenvaihteessa noin kolmanneksen pienempi kuin seitsemisen vuotta aiemmin. Myönteistä on kuitenkin henkilöstömäärän hentoinen kasvu loppuvuoden aikana.</a:t>
            </a:r>
          </a:p>
          <a:p>
            <a:pPr algn="just">
              <a:defRPr/>
            </a:pPr>
            <a:r>
              <a:rPr lang="fi-FI" altLang="fi-FI" sz="1500" b="1" dirty="0"/>
              <a:t>Satakunnassa alalle on tullut ja tulossa uusia investointeja, mm. </a:t>
            </a:r>
            <a:r>
              <a:rPr lang="fi-FI" altLang="fi-FI" sz="1500" b="1" dirty="0" err="1"/>
              <a:t>Forcitin</a:t>
            </a:r>
            <a:r>
              <a:rPr lang="fi-FI" altLang="fi-FI" sz="1500" b="1" dirty="0"/>
              <a:t> räjähdetehdas Poriin ja vihreän vedyn tuotantoa (P2X Solutions, Harjavalta). </a:t>
            </a:r>
          </a:p>
          <a:p>
            <a:pPr algn="just">
              <a:defRPr/>
            </a:pPr>
            <a:r>
              <a:rPr lang="fi-FI" altLang="fi-FI" sz="1500" b="1" dirty="0"/>
              <a:t>Koko maassa kemianteollisuuden liikevaihto nousi selvästi etenkin aivan vuoden lopussa ja koko vuoden loppupuolen kehitys ylitti selvästi teollisuuden keskitason. Kemianteollisuus ry:n mukaan näkymät ovat varovaisen myönteiset, vaikka suhdannetila on varsin hauras edelleen.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115</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8707" y="774312"/>
            <a:ext cx="718793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kemianteollisuus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684" y="959644"/>
            <a:ext cx="1392609" cy="360574"/>
          </a:xfrm>
          <a:prstGeom prst="rect">
            <a:avLst/>
          </a:prstGeom>
        </p:spPr>
      </p:pic>
      <p:pic>
        <p:nvPicPr>
          <p:cNvPr id="14" name="Picture 13">
            <a:extLst>
              <a:ext uri="{FF2B5EF4-FFF2-40B4-BE49-F238E27FC236}">
                <a16:creationId xmlns:a16="http://schemas.microsoft.com/office/drawing/2014/main" id="{BE160731-3799-5C33-13F7-669C65281DC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174458" y="3531296"/>
            <a:ext cx="3781436" cy="2468006"/>
          </a:xfrm>
          <a:prstGeom prst="rect">
            <a:avLst/>
          </a:prstGeom>
        </p:spPr>
      </p:pic>
      <p:pic>
        <p:nvPicPr>
          <p:cNvPr id="11" name="Picture 10">
            <a:extLst>
              <a:ext uri="{FF2B5EF4-FFF2-40B4-BE49-F238E27FC236}">
                <a16:creationId xmlns:a16="http://schemas.microsoft.com/office/drawing/2014/main" id="{7BAAD000-FF74-43D2-2157-E1A680948507}"/>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241478" y="1213639"/>
            <a:ext cx="3751298" cy="2448337"/>
          </a:xfrm>
          <a:prstGeom prst="rect">
            <a:avLst/>
          </a:prstGeom>
        </p:spPr>
      </p:pic>
      <p:pic>
        <p:nvPicPr>
          <p:cNvPr id="16" name="Picture 15">
            <a:extLst>
              <a:ext uri="{FF2B5EF4-FFF2-40B4-BE49-F238E27FC236}">
                <a16:creationId xmlns:a16="http://schemas.microsoft.com/office/drawing/2014/main" id="{58059891-E451-A4CB-4BCB-3D9F0C6C6D00}"/>
              </a:ext>
            </a:extLst>
          </p:cNvPr>
          <p:cNvPicPr>
            <a:picLocks noChangeAspect="1"/>
          </p:cNvPicPr>
          <p:nvPr/>
        </p:nvPicPr>
        <p:blipFill>
          <a:blip r:embed="rId5"/>
          <a:stretch>
            <a:fillRect/>
          </a:stretch>
        </p:blipFill>
        <p:spPr>
          <a:xfrm>
            <a:off x="73820" y="6167297"/>
            <a:ext cx="5100638" cy="621506"/>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8713" y="1411802"/>
            <a:ext cx="9172713" cy="4037427"/>
          </a:xfrm>
        </p:spPr>
        <p:txBody>
          <a:bodyPr>
            <a:noAutofit/>
          </a:bodyPr>
          <a:lstStyle/>
          <a:p>
            <a:pPr algn="just">
              <a:defRPr/>
            </a:pPr>
            <a:r>
              <a:rPr lang="fi-FI" altLang="fi-FI" sz="1500" b="1" dirty="0"/>
              <a:t>Satakunnan teknologiateollisuudessa vuoden 2025 heinä-joulukuu sujui aiempaa myönteisemmin. Kolmannen vuosineljänneksen roima lasku vaihtui kasvuksi viimeisellä vuosineljänneksellä. Suurin tekijä on maakunnassa merkittävän metallien jalostuksen kasvun käynnistyminen etenkin kuparin hinnan nousun myötä. Liikevaihto kohosi jonkin verran metallien jalostuksessa, metallituotteiden valmistuksessa, konepajoilla, elektroniikka- ja sähkötuotteiden valmistuksessa sekä automaatiossa ja robotiikassa. Sen sijaan meriteollisuudessa liikevaihto supistui, mutta todennäköisesti siinä laskutusaikataulut selittävät muutosta, sillä henkilöstömäärä kasvoi selvästi viitaten tuotannon vilkastumiseen. Teknologiateollisuuden viennin arvo aleni heinä-syyskuussa, mutta kohosi selvästi loka-joulukuussa. Henkilöstöä lisättiin jonkin verran koko loppuvuoden ajan, mikä viittaa osaltaan myönteiseen tuotantokehitykseen. Ainoastaan metallien jalostuksessa henkilöstöä vähennettiin hieman. Teknologiateollisuuden kehitys on ollut keskimäärin suotuisampaa kuin teollisuuden keskitason. </a:t>
            </a:r>
          </a:p>
          <a:p>
            <a:pPr algn="just">
              <a:defRPr/>
            </a:pPr>
            <a:r>
              <a:rPr lang="fi-FI" altLang="fi-FI" sz="1500" b="1" dirty="0"/>
              <a:t>Valtakunnallisesti liikevaihdon kehitys oli samansuuntaista kuin Satakunnassa. Suurin ero syntyi metallien jalostuksessa, jossa tuotantorakenteen erojen vuoksi liikevaihto aleni enemmän. Satakunnassa merkittävän kuparin hintakehitys on ollut muita värimetalleja nousujohteisempaa. Vienti kehittyi Satakuntaa paremmin, mutta syynä on erot metallien hintakehityksessä sekä mahdollisesti meriteollisuuden tilausten laskutuksessa.</a:t>
            </a:r>
          </a:p>
          <a:p>
            <a:pPr algn="just">
              <a:defRPr/>
            </a:pPr>
            <a:r>
              <a:rPr lang="fi-FI" altLang="fi-FI" sz="1500" b="1" dirty="0"/>
              <a:t>Teknologiateollisuus ry:n mukaan uusien tilausten arvo oli maassa keskimäärin tammi–maaliskuussa 23 % pienempi kuin edellisellä neljänneksellä mutta 11 % suurempi kuin vuoden 2025 vastaavalla ajanjaksolla. Tilauskannan arvo oli maaliskuun lopussa kaksi prosenttia pienempi kuin joulukuun lopussa mutta 18 % suurempi kuin vuotta aiemmin. Tämän perusteella alan yritysten liikevaihdon arvioidaan kasvavan.</a:t>
            </a:r>
            <a:endParaRPr lang="fi-FI" altLang="fi-FI" sz="1350" b="1" dirty="0"/>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9648" y="636466"/>
            <a:ext cx="86756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teknologiateollisuus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6833896A-27C2-731A-A390-056738679053}"/>
              </a:ext>
            </a:extLst>
          </p:cNvPr>
          <p:cNvPicPr>
            <a:picLocks noChangeAspect="1"/>
          </p:cNvPicPr>
          <p:nvPr/>
        </p:nvPicPr>
        <p:blipFill>
          <a:blip r:embed="rId3"/>
          <a:stretch>
            <a:fillRect/>
          </a:stretch>
        </p:blipFill>
        <p:spPr>
          <a:xfrm>
            <a:off x="251520" y="6110290"/>
            <a:ext cx="6057900" cy="621506"/>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117</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 </a:t>
            </a:r>
          </a:p>
          <a:p>
            <a:r>
              <a:rPr lang="en-GB" altLang="fi-FI" sz="2025" b="1" cap="all" spc="-38" dirty="0" err="1">
                <a:solidFill>
                  <a:srgbClr val="0070C0"/>
                </a:solidFill>
                <a:effectLst>
                  <a:outerShdw blurRad="38100" dist="38100" dir="2700000" algn="tl">
                    <a:srgbClr val="000000">
                      <a:alpha val="43137"/>
                    </a:srgbClr>
                  </a:outerShdw>
                </a:effectLst>
              </a:rPr>
              <a:t>teknologiateollisuus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347" y="971550"/>
            <a:ext cx="1392609" cy="360574"/>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185999" y="1193160"/>
            <a:ext cx="396357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79978" y="3226008"/>
            <a:ext cx="4290806"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3947120" y="1261823"/>
            <a:ext cx="5784529"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4345780" y="3554199"/>
            <a:ext cx="3547229"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C0F29DAB-1C39-5645-8053-ECD31B050DF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12914" y="1411155"/>
            <a:ext cx="3478037" cy="2269989"/>
          </a:xfrm>
          <a:prstGeom prst="rect">
            <a:avLst/>
          </a:prstGeom>
        </p:spPr>
      </p:pic>
      <p:pic>
        <p:nvPicPr>
          <p:cNvPr id="15" name="Picture 14">
            <a:extLst>
              <a:ext uri="{FF2B5EF4-FFF2-40B4-BE49-F238E27FC236}">
                <a16:creationId xmlns:a16="http://schemas.microsoft.com/office/drawing/2014/main" id="{026F08AB-901A-73EB-6FD6-FB53C2F86AB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254606" y="3693111"/>
            <a:ext cx="3594653" cy="2346100"/>
          </a:xfrm>
          <a:prstGeom prst="rect">
            <a:avLst/>
          </a:prstGeom>
        </p:spPr>
      </p:pic>
      <p:pic>
        <p:nvPicPr>
          <p:cNvPr id="16" name="Picture 15">
            <a:extLst>
              <a:ext uri="{FF2B5EF4-FFF2-40B4-BE49-F238E27FC236}">
                <a16:creationId xmlns:a16="http://schemas.microsoft.com/office/drawing/2014/main" id="{0CD982DA-D40C-60D2-2799-BDEF6586C1B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741614" y="1443533"/>
            <a:ext cx="3496437" cy="2281998"/>
          </a:xfrm>
          <a:prstGeom prst="rect">
            <a:avLst/>
          </a:prstGeom>
        </p:spPr>
      </p:pic>
      <p:pic>
        <p:nvPicPr>
          <p:cNvPr id="17" name="Picture 16">
            <a:extLst>
              <a:ext uri="{FF2B5EF4-FFF2-40B4-BE49-F238E27FC236}">
                <a16:creationId xmlns:a16="http://schemas.microsoft.com/office/drawing/2014/main" id="{2EE16A71-7A4F-8082-F6F1-88795A9F4E6C}"/>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4708607" y="3594588"/>
            <a:ext cx="3679076" cy="2401200"/>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1158" y="1422224"/>
            <a:ext cx="5351101" cy="3577223"/>
          </a:xfrm>
        </p:spPr>
        <p:txBody>
          <a:bodyPr>
            <a:noAutofit/>
          </a:bodyPr>
          <a:lstStyle/>
          <a:p>
            <a:pPr algn="just">
              <a:defRPr/>
            </a:pPr>
            <a:r>
              <a:rPr lang="fi-FI" altLang="fi-FI" sz="1500" b="1" dirty="0"/>
              <a:t>Metallien jalostuksen liikevaihto alkoi kasvaa vuoden 2025 loka-joulukuussa Satakunnassa. Taustalla vaikuttaa tuottajahintojen vaihtelut, jotka ovat seurausta muutoksista yleisessä talouskehityksessä. Valtakunnallisestikin alan liikevaihto kehittyi samansuuntaisesti kuin Satakunnassa, mutta vuoden lopun nousu jäi selvästi niukemmaksi, sillä tuottajahinnat ovat olleet yhä laskussa. Satakunnassa kasvun taustalla vaikuttaa kuparin vahva hinnan nousu. Sen sijaan nikkelin hintakehitys on ollut vaisumpaa. Yrityskohtaisesti tilanne toki vaihtelee. Henkilöstömäärä laski silti vähän Satakunnassa liikevaihdon kasvusta huolimatta. </a:t>
            </a:r>
          </a:p>
          <a:p>
            <a:pPr algn="just">
              <a:defRPr/>
            </a:pPr>
            <a:r>
              <a:rPr lang="fi-FI" altLang="fi-FI" sz="1500" b="1" dirty="0"/>
              <a:t>Teknologiateollisuus ry:n mukaan toimialan yhteenlaskettu tuotannon määrä (liikevaihto deflatoituna tuottajahintojen muutoksella) oli koko maassa keskimäärin viime vuoden tammi–marraskuussa kaksi prosenttia pienempi kuin vuoden 2024 vastaavalla ajanjaksolla. Vuoden 2026 tammi-helmikuussa tuotanto pysyi ennallaan vuodentakaiseen aikaan verrattuna. Henkilöstömäärä aleni Suomessa 0,7 % viime vuonna.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118</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62052" y="36486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43" y="717952"/>
            <a:ext cx="8939166" cy="97472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Metallien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jalostus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248" y="923676"/>
            <a:ext cx="1392609" cy="360574"/>
          </a:xfrm>
          <a:prstGeom prst="rect">
            <a:avLst/>
          </a:prstGeom>
        </p:spPr>
      </p:pic>
      <p:pic>
        <p:nvPicPr>
          <p:cNvPr id="16" name="Picture 15">
            <a:extLst>
              <a:ext uri="{FF2B5EF4-FFF2-40B4-BE49-F238E27FC236}">
                <a16:creationId xmlns:a16="http://schemas.microsoft.com/office/drawing/2014/main" id="{7569750D-7FEB-2A7C-BA34-5AF03E66C97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384293" y="1308326"/>
            <a:ext cx="3475484" cy="2268323"/>
          </a:xfrm>
          <a:prstGeom prst="rect">
            <a:avLst/>
          </a:prstGeom>
        </p:spPr>
      </p:pic>
      <p:pic>
        <p:nvPicPr>
          <p:cNvPr id="19" name="Picture 18">
            <a:extLst>
              <a:ext uri="{FF2B5EF4-FFF2-40B4-BE49-F238E27FC236}">
                <a16:creationId xmlns:a16="http://schemas.microsoft.com/office/drawing/2014/main" id="{415C64B2-44B7-CA7E-CA07-539BCB93225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274170" y="3484336"/>
            <a:ext cx="3867192" cy="2523977"/>
          </a:xfrm>
          <a:prstGeom prst="rect">
            <a:avLst/>
          </a:prstGeom>
        </p:spPr>
      </p:pic>
      <p:pic>
        <p:nvPicPr>
          <p:cNvPr id="14" name="Picture 13">
            <a:extLst>
              <a:ext uri="{FF2B5EF4-FFF2-40B4-BE49-F238E27FC236}">
                <a16:creationId xmlns:a16="http://schemas.microsoft.com/office/drawing/2014/main" id="{FC3B26BE-0F10-4AA9-A818-DEC4057FCDA4}"/>
              </a:ext>
            </a:extLst>
          </p:cNvPr>
          <p:cNvPicPr>
            <a:picLocks noChangeAspect="1"/>
          </p:cNvPicPr>
          <p:nvPr/>
        </p:nvPicPr>
        <p:blipFill>
          <a:blip r:embed="rId5"/>
          <a:stretch>
            <a:fillRect/>
          </a:stretch>
        </p:blipFill>
        <p:spPr>
          <a:xfrm>
            <a:off x="158011" y="6008522"/>
            <a:ext cx="5100638" cy="621506"/>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5277" y="78721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endParaRPr lang="en-GB" altLang="fi-FI" sz="2025" b="1" cap="all" spc="-38" dirty="0">
              <a:solidFill>
                <a:srgbClr val="0070C0"/>
              </a:solidFill>
              <a:effectLst>
                <a:outerShdw blurRad="38100" dist="38100" dir="2700000" algn="tl">
                  <a:srgbClr val="000000">
                    <a:alpha val="43137"/>
                  </a:srgbClr>
                </a:outerShdw>
              </a:effectLst>
            </a:endParaRPr>
          </a:p>
          <a:p>
            <a:r>
              <a:rPr lang="en-GB" altLang="fi-FI" sz="2025" b="1" cap="all" spc="-38" dirty="0" err="1">
                <a:solidFill>
                  <a:srgbClr val="0070C0"/>
                </a:solidFill>
                <a:effectLst>
                  <a:outerShdw blurRad="38100" dist="38100" dir="2700000" algn="tl">
                    <a:srgbClr val="000000">
                      <a:alpha val="43137"/>
                    </a:srgbClr>
                  </a:outerShdw>
                </a:effectLst>
              </a:rPr>
              <a:t>Metallituotteiden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valmistus</a:t>
            </a:r>
            <a:endParaRPr lang="en-US" altLang="fi-FI" sz="2025" b="1" cap="all" spc="-38" dirty="0">
              <a:solidFill>
                <a:srgbClr val="0070C0"/>
              </a:solidFill>
              <a:effectLst>
                <a:outerShdw blurRad="38100" dist="38100" dir="2700000" algn="tl">
                  <a:srgbClr val="000000">
                    <a:alpha val="43137"/>
                  </a:srgbClr>
                </a:outerShdw>
              </a:effectLst>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225278" y="1585293"/>
            <a:ext cx="5293032" cy="35708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i-FI" altLang="fi-FI" sz="1050" b="1" dirty="0"/>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9711" y="1585292"/>
            <a:ext cx="5540546" cy="351906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350" b="1" dirty="0"/>
              <a:t>Metallituotteiden valmistuksen liikevaihto kasvoi hieman koko vuoden 2025 heinä-joulukuun ajan Satakunnassa. Valtakunnallisesti liikevaihto kääntyi nousuun aivan loppuvuodesta 2025. Myös tuottajahinnat ovat kääntyneet loivaan kasvuun. Satakunnassa henkilöstöäkin lisättiin hieman.  </a:t>
            </a:r>
          </a:p>
          <a:p>
            <a:r>
              <a:rPr lang="fi-FI" altLang="fi-FI" sz="1350" b="1" dirty="0"/>
              <a:t>Teknologiateollisuus ry:n mukaan maamme kone- ja metallituote-teollisuuden yritysten saamien uusien tilausten arvo oli tammi–maaliskuussa 25 % pienempi kuin edellisellä neljänneksellä. Vuoden 2025 vastaavaan ajanjaksoon verrattuna saatujen uusien tilausten arvo nousi 22 %. Suurta pudotusta tilauskertymässä selittävät edelliselle neljännekselle osuneet, arvoltaan merkittävät meriteollisuuden tilaukset. Viime vuoden kolmen ensimmäisen vuosineljänneksen tilauskertymään verrattuna tammi–maaliskuun tilauskertymää voi kuvata kohtalaiseksi. </a:t>
            </a:r>
          </a:p>
          <a:p>
            <a:r>
              <a:rPr lang="fi-FI" altLang="fi-FI" sz="1350" b="1" dirty="0"/>
              <a:t>Tilauskannan arvo oli maaliskuun lopussa samalla tasolla kuin joulukuun lopussa mutta 21 prosenttia suurempi kuin vuoden 2025 maaliskuussa. Vuodenvaihteen ympäryksen tilauskehityksen perusteella kone- ja metallituoteteollisuuden yritysten liikevaihdon arvioidaan kääntyvän nousuun kuluvan vuoden aikana.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1013693"/>
            <a:ext cx="1392609" cy="360574"/>
          </a:xfrm>
          <a:prstGeom prst="rect">
            <a:avLst/>
          </a:prstGeom>
        </p:spPr>
      </p:pic>
      <p:pic>
        <p:nvPicPr>
          <p:cNvPr id="14" name="Picture 13">
            <a:extLst>
              <a:ext uri="{FF2B5EF4-FFF2-40B4-BE49-F238E27FC236}">
                <a16:creationId xmlns:a16="http://schemas.microsoft.com/office/drawing/2014/main" id="{07457160-2374-9F6C-2EF6-ACC8CB1BAF5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543361" y="1396116"/>
            <a:ext cx="3410580" cy="2225963"/>
          </a:xfrm>
          <a:prstGeom prst="rect">
            <a:avLst/>
          </a:prstGeom>
        </p:spPr>
      </p:pic>
      <p:pic>
        <p:nvPicPr>
          <p:cNvPr id="15" name="Picture 14">
            <a:extLst>
              <a:ext uri="{FF2B5EF4-FFF2-40B4-BE49-F238E27FC236}">
                <a16:creationId xmlns:a16="http://schemas.microsoft.com/office/drawing/2014/main" id="{57213383-6679-25D2-AAB9-516BA5FA7C7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591517" y="3678839"/>
            <a:ext cx="3344461" cy="2182808"/>
          </a:xfrm>
          <a:prstGeom prst="rect">
            <a:avLst/>
          </a:prstGeom>
        </p:spPr>
      </p:pic>
      <p:pic>
        <p:nvPicPr>
          <p:cNvPr id="17" name="Picture 16">
            <a:extLst>
              <a:ext uri="{FF2B5EF4-FFF2-40B4-BE49-F238E27FC236}">
                <a16:creationId xmlns:a16="http://schemas.microsoft.com/office/drawing/2014/main" id="{76732428-2267-7558-C537-89E83A53D931}"/>
              </a:ext>
            </a:extLst>
          </p:cNvPr>
          <p:cNvPicPr>
            <a:picLocks noChangeAspect="1"/>
          </p:cNvPicPr>
          <p:nvPr/>
        </p:nvPicPr>
        <p:blipFill>
          <a:blip r:embed="rId5"/>
          <a:stretch>
            <a:fillRect/>
          </a:stretch>
        </p:blipFill>
        <p:spPr>
          <a:xfrm>
            <a:off x="107504" y="5521909"/>
            <a:ext cx="5100638" cy="621506"/>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92A9D-6BD2-18E7-0EDB-36511534A134}"/>
            </a:ext>
          </a:extLst>
        </p:cNvPr>
        <p:cNvGrpSpPr/>
        <p:nvPr/>
      </p:nvGrpSpPr>
      <p:grpSpPr>
        <a:xfrm>
          <a:off x="0" y="0"/>
          <a:ext cx="0" cy="0"/>
          <a:chOff x="0" y="0"/>
          <a:chExt cx="0" cy="0"/>
        </a:xfrm>
      </p:grpSpPr>
      <p:sp>
        <p:nvSpPr>
          <p:cNvPr id="6148" name="Dian numeron paikkamerkki 3">
            <a:extLst>
              <a:ext uri="{FF2B5EF4-FFF2-40B4-BE49-F238E27FC236}">
                <a16:creationId xmlns:a16="http://schemas.microsoft.com/office/drawing/2014/main" id="{9E0788A1-6C24-683A-F5E7-2AF44E2D271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12</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94D6FE2F-50E6-B02F-B75E-7B717A5289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3" y="6356350"/>
            <a:ext cx="1856812" cy="480765"/>
          </a:xfrm>
          <a:prstGeom prst="rect">
            <a:avLst/>
          </a:prstGeom>
        </p:spPr>
      </p:pic>
      <p:sp>
        <p:nvSpPr>
          <p:cNvPr id="6" name="Otsikko 1">
            <a:extLst>
              <a:ext uri="{FF2B5EF4-FFF2-40B4-BE49-F238E27FC236}">
                <a16:creationId xmlns:a16="http://schemas.microsoft.com/office/drawing/2014/main" id="{8FB6C738-525C-3919-BD96-041D8D8812E5}"/>
              </a:ext>
            </a:extLst>
          </p:cNvPr>
          <p:cNvSpPr txBox="1">
            <a:spLocks/>
          </p:cNvSpPr>
          <p:nvPr/>
        </p:nvSpPr>
        <p:spPr bwMode="auto">
          <a:xfrm>
            <a:off x="2012548" y="12863"/>
            <a:ext cx="6375876" cy="48076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a:solidFill>
                  <a:schemeClr val="tx2"/>
                </a:solidFill>
              </a:rPr>
              <a:t>Väestörakenne</a:t>
            </a:r>
            <a:endParaRPr lang="fi-FI" dirty="0"/>
          </a:p>
        </p:txBody>
      </p:sp>
      <p:pic>
        <p:nvPicPr>
          <p:cNvPr id="8" name="Picture 7">
            <a:extLst>
              <a:ext uri="{FF2B5EF4-FFF2-40B4-BE49-F238E27FC236}">
                <a16:creationId xmlns:a16="http://schemas.microsoft.com/office/drawing/2014/main" id="{51BEF503-8C3A-B351-597A-BD1593266EB0}"/>
              </a:ext>
            </a:extLst>
          </p:cNvPr>
          <p:cNvPicPr>
            <a:picLocks noChangeAspect="1"/>
          </p:cNvPicPr>
          <p:nvPr/>
        </p:nvPicPr>
        <p:blipFill>
          <a:blip r:embed="rId4"/>
          <a:stretch>
            <a:fillRect/>
          </a:stretch>
        </p:blipFill>
        <p:spPr>
          <a:xfrm>
            <a:off x="2012548" y="489716"/>
            <a:ext cx="6375876" cy="6368445"/>
          </a:xfrm>
          <a:prstGeom prst="rect">
            <a:avLst/>
          </a:prstGeom>
        </p:spPr>
      </p:pic>
    </p:spTree>
    <p:extLst>
      <p:ext uri="{BB962C8B-B14F-4D97-AF65-F5344CB8AC3E}">
        <p14:creationId xmlns:p14="http://schemas.microsoft.com/office/powerpoint/2010/main" val="10201353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708107"/>
            <a:ext cx="5370681" cy="2825045"/>
          </a:xfrm>
        </p:spPr>
        <p:txBody>
          <a:bodyPr>
            <a:noAutofit/>
          </a:bodyPr>
          <a:lstStyle/>
          <a:p>
            <a:pPr algn="just">
              <a:defRPr/>
            </a:pPr>
            <a:r>
              <a:rPr lang="fi-FI" altLang="fi-FI" sz="1500" b="1" dirty="0"/>
              <a:t>Satakunnan koneiden ja laitteiden valmistus kärsi merkittävästi koronakriisistä ja alan tilanne oli Satakunnassa haastava, sillä jokunen merkittävä valmistaja oli kohdannut kysyntähäiriöitä. Käänne tapahtui vuoden 2025 alussa. Etenkin loka-joulukuussa liikevaihto on kohonnut huomattavasti. Sen sijaan syyskesä jäi heikoksi. Liikevaihdon taso jää silti yhä alle vuoden 2014 huipputason reaalisesti, eli alan tuotannossa on elpymisvaraa edelleen. Henkilöstöäkin lisättiin loppuvuonna, joten sekin on merkki alan noususta.</a:t>
            </a:r>
          </a:p>
          <a:p>
            <a:pPr algn="just">
              <a:defRPr/>
            </a:pPr>
            <a:r>
              <a:rPr lang="fi-FI" altLang="fi-FI" sz="1500" b="1" dirty="0"/>
              <a:t>Koko maassa keskimäärin koronakriisi piti liikevaihdon tiukassa laskussa vuoden 2021 kevääseen saakka, jolloin monen muun alan tavoin rivakka elpyminen käynnistyi. Ripeää kasvua riitti vain vuoden 2023 loppuun saakka, sillä alkuvuodesta 2024 liikevaihto alkoi supistua. Käänne näyttäisi tapahtuneen vuoden 2025 heinä-syyskuussa, jonka jälkeen liikevaihdon kasvu on voimistunut. Nousua selittää osaltaan voimakas tuottajahintojen kasvu.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120</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808" y="84498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endParaRPr lang="en-GB" altLang="fi-FI" sz="2025" b="1" cap="all" spc="-38" dirty="0">
              <a:solidFill>
                <a:srgbClr val="0070C0"/>
              </a:solidFill>
              <a:effectLst>
                <a:outerShdw blurRad="38100" dist="38100" dir="2700000" algn="tl">
                  <a:srgbClr val="000000">
                    <a:alpha val="43137"/>
                  </a:srgbClr>
                </a:outerShdw>
              </a:effectLst>
            </a:endParaRPr>
          </a:p>
          <a:p>
            <a:r>
              <a:rPr lang="en-GB" altLang="fi-FI" sz="2025" b="1" cap="all" spc="-38" dirty="0" err="1">
                <a:solidFill>
                  <a:srgbClr val="0070C0"/>
                </a:solidFill>
                <a:effectLst>
                  <a:outerShdw blurRad="38100" dist="38100" dir="2700000" algn="tl">
                    <a:srgbClr val="000000">
                      <a:alpha val="43137"/>
                    </a:srgbClr>
                  </a:outerShdw>
                </a:effectLst>
              </a:rPr>
              <a:t>Koneiden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ja</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laitteiden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valmistus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22266"/>
            <a:ext cx="1392609" cy="360574"/>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5259682" y="943047"/>
            <a:ext cx="503010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B2D13940-C07D-BC26-8214-90C8B9FA45D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364116" y="1331960"/>
            <a:ext cx="3587260" cy="2341275"/>
          </a:xfrm>
          <a:prstGeom prst="rect">
            <a:avLst/>
          </a:prstGeom>
        </p:spPr>
      </p:pic>
      <p:pic>
        <p:nvPicPr>
          <p:cNvPr id="14" name="Picture 13">
            <a:extLst>
              <a:ext uri="{FF2B5EF4-FFF2-40B4-BE49-F238E27FC236}">
                <a16:creationId xmlns:a16="http://schemas.microsoft.com/office/drawing/2014/main" id="{0D7BA9F6-65B7-1BF3-093F-674F08A523D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363404" y="3623146"/>
            <a:ext cx="3545824" cy="2314231"/>
          </a:xfrm>
          <a:prstGeom prst="rect">
            <a:avLst/>
          </a:prstGeom>
        </p:spPr>
      </p:pic>
      <p:pic>
        <p:nvPicPr>
          <p:cNvPr id="17" name="Picture 16">
            <a:extLst>
              <a:ext uri="{FF2B5EF4-FFF2-40B4-BE49-F238E27FC236}">
                <a16:creationId xmlns:a16="http://schemas.microsoft.com/office/drawing/2014/main" id="{E6C09BE2-1655-E004-486F-F9475A242516}"/>
              </a:ext>
            </a:extLst>
          </p:cNvPr>
          <p:cNvPicPr>
            <a:picLocks noChangeAspect="1"/>
          </p:cNvPicPr>
          <p:nvPr/>
        </p:nvPicPr>
        <p:blipFill>
          <a:blip r:embed="rId5"/>
          <a:stretch>
            <a:fillRect/>
          </a:stretch>
        </p:blipFill>
        <p:spPr>
          <a:xfrm>
            <a:off x="72540" y="5907786"/>
            <a:ext cx="5100638" cy="621506"/>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121</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90642" y="84473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Elektroniikka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sähkötuotteiden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859" y="1570879"/>
            <a:ext cx="5530784" cy="354173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defRPr/>
            </a:pPr>
            <a:r>
              <a:rPr lang="fi-FI" altLang="fi-FI" sz="1200" b="1" dirty="0"/>
              <a:t>Elektroniikka- ja sähkötuotteiden valmistuksen liikevaihto kohosi jälleen Satakunnassa vuoden 2025 heinä-joulukuussa. Maassa keskimäärin liikevaihto kasvoi vain hieman, sillä tuottajahinnat ovat nousseet erittäin maltillisesti. Satakunnassa pitkän ajan kasvuun vaikuttaa se, että osa automaatio- ja robotiikka-alan yrityksistä sijoittuu tälle toimialalle ja niiden kasvu on ollut ajoittain hyvinkin ripeää. Siksi myös henkilöstömäärä on kasvanut teollisuudenaloista nopeimmin viimeisten 10 vuoden aikana. </a:t>
            </a:r>
          </a:p>
          <a:p>
            <a:pPr algn="just">
              <a:lnSpc>
                <a:spcPct val="100000"/>
              </a:lnSpc>
              <a:defRPr/>
            </a:pPr>
            <a:r>
              <a:rPr lang="fi-FI" altLang="fi-FI" sz="1200" b="1" dirty="0"/>
              <a:t>Teknologiateollisuus ry:n mukaan Suomessa keskimäärin sekä uusien tilausten että tilauskannan arvo laskivat vuoden 2026 tammi–maaliskuussa edelliseen neljännekseen verrattuna. Alalle ovat viime vuosina olleet tyypillisiä voimakkaat tilausvaihtelut vuosineljännesten välillä.</a:t>
            </a:r>
          </a:p>
          <a:p>
            <a:pPr algn="just">
              <a:lnSpc>
                <a:spcPct val="100000"/>
              </a:lnSpc>
              <a:defRPr/>
            </a:pPr>
            <a:r>
              <a:rPr lang="fi-FI" altLang="fi-FI" sz="1200" b="1" dirty="0"/>
              <a:t>Uusia tilauksia saatiin tammi–maaliskuussa euroina 21 prosenttia vähemmän kuin loka–joulukuussa, mutta suunnilleen saman verran kuin vastaavalla ajanjaksolla vuonna 2025.</a:t>
            </a:r>
          </a:p>
          <a:p>
            <a:pPr algn="just">
              <a:lnSpc>
                <a:spcPct val="100000"/>
              </a:lnSpc>
              <a:defRPr/>
            </a:pPr>
            <a:r>
              <a:rPr lang="fi-FI" altLang="fi-FI" sz="1200" b="1" dirty="0"/>
              <a:t>Tilauskannan arvo oli maaliskuun lopussa kahdeksan prosenttia pienempi kuin joulukuun lopussa mutta 18 prosenttia suurempi kuin vuoden 2025 maaliskuussa.</a:t>
            </a:r>
          </a:p>
          <a:p>
            <a:pPr algn="just">
              <a:lnSpc>
                <a:spcPct val="100000"/>
              </a:lnSpc>
              <a:defRPr/>
            </a:pPr>
            <a:r>
              <a:rPr lang="fi-FI" altLang="fi-FI" sz="1200" b="1" dirty="0"/>
              <a:t>Vuodenvaihteen ympäryksen tilauskehityksen perusteella elektroniikka- ja sähköteollisuuden yritysten liikevaihdon arvioidaan kasvavan vuoden 2026 aikana.</a:t>
            </a:r>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44063"/>
            <a:ext cx="1392609" cy="360574"/>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5540892" y="1097546"/>
            <a:ext cx="461208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5563119" y="3196369"/>
            <a:ext cx="359024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271A87F3-17D0-ACB2-8B3B-9E60D480D4E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509926" y="1354351"/>
            <a:ext cx="3421543" cy="2233118"/>
          </a:xfrm>
          <a:prstGeom prst="rect">
            <a:avLst/>
          </a:prstGeom>
        </p:spPr>
      </p:pic>
      <p:pic>
        <p:nvPicPr>
          <p:cNvPr id="18" name="Picture 17">
            <a:extLst>
              <a:ext uri="{FF2B5EF4-FFF2-40B4-BE49-F238E27FC236}">
                <a16:creationId xmlns:a16="http://schemas.microsoft.com/office/drawing/2014/main" id="{50D86D86-9585-5035-A5AB-ECA7DCFA595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429894" y="3663309"/>
            <a:ext cx="3482721" cy="2273046"/>
          </a:xfrm>
          <a:prstGeom prst="rect">
            <a:avLst/>
          </a:prstGeom>
        </p:spPr>
      </p:pic>
      <p:pic>
        <p:nvPicPr>
          <p:cNvPr id="17" name="Picture 16">
            <a:extLst>
              <a:ext uri="{FF2B5EF4-FFF2-40B4-BE49-F238E27FC236}">
                <a16:creationId xmlns:a16="http://schemas.microsoft.com/office/drawing/2014/main" id="{76D9BC10-FAFD-90B8-E610-4A345F7AA652}"/>
              </a:ext>
            </a:extLst>
          </p:cNvPr>
          <p:cNvPicPr>
            <a:picLocks noChangeAspect="1"/>
          </p:cNvPicPr>
          <p:nvPr/>
        </p:nvPicPr>
        <p:blipFill>
          <a:blip r:embed="rId5"/>
          <a:stretch>
            <a:fillRect/>
          </a:stretch>
        </p:blipFill>
        <p:spPr>
          <a:xfrm>
            <a:off x="188441" y="5949435"/>
            <a:ext cx="5100638" cy="621506"/>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122</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8452" y="79363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Automaatio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robotiikka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robocoast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6725" y="1630256"/>
            <a:ext cx="5002016" cy="32849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350" b="1" dirty="0"/>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algn="just">
              <a:defRPr/>
            </a:pPr>
            <a:r>
              <a:rPr lang="fi-FI" altLang="fi-FI" sz="1350" b="1" dirty="0"/>
              <a:t>Automaatio- ja robotiikka-alan yritysten liikevaihto aleni vuoden 2025 heinä-syyskuussa. Loka-joulukuussa liikevaihto kohosi huomattavasti. Alalle tyypillisiin vuosineljännesten välisiin suuriin eroihin syynä saattaa olla ainakin osin tilausten laskutusaikataulut. Henkilöstömäärä pysyi käytännössä ennallaan loppuvuoden 2025 aikana. Tämä viittaa tuotannon muutosten olevan huomattavasti vähäisempiä kuin liikevaihdon kehityksestä voisi päätellä. Pitkällä aikavälillä ala on ollut yksi kovimmista kasvajista sekä liikevaihdossa että henkilöstömäärässä. Loppuvuonna 2025 liikevaihdon kehitys oli sekä teollisuuden että kaikkien yritysten keskitasoa selvästi suotuisampaa. Henkilöstömäärän muutos oli jokseenkin sama kuin teollisuuden keskimääräinen, mutta selvästi myönteisempi kuin kaikkien toimialojen keskiarvo. </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648" y="985051"/>
            <a:ext cx="1392609" cy="360574"/>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90F23558-B22C-8D66-ED04-2FA84316BDF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259857" y="1306958"/>
            <a:ext cx="3513650" cy="2293232"/>
          </a:xfrm>
          <a:prstGeom prst="rect">
            <a:avLst/>
          </a:prstGeom>
        </p:spPr>
      </p:pic>
      <p:pic>
        <p:nvPicPr>
          <p:cNvPr id="14" name="Picture 13">
            <a:extLst>
              <a:ext uri="{FF2B5EF4-FFF2-40B4-BE49-F238E27FC236}">
                <a16:creationId xmlns:a16="http://schemas.microsoft.com/office/drawing/2014/main" id="{7210BE12-2DE7-44EC-88BD-C601DFF24C5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156601" y="3508073"/>
            <a:ext cx="3816239" cy="2490722"/>
          </a:xfrm>
          <a:prstGeom prst="rect">
            <a:avLst/>
          </a:prstGeom>
        </p:spPr>
      </p:pic>
      <p:pic>
        <p:nvPicPr>
          <p:cNvPr id="18" name="Picture 17">
            <a:extLst>
              <a:ext uri="{FF2B5EF4-FFF2-40B4-BE49-F238E27FC236}">
                <a16:creationId xmlns:a16="http://schemas.microsoft.com/office/drawing/2014/main" id="{D3B1D5D8-3728-CDC8-97FF-A302828CC54D}"/>
              </a:ext>
            </a:extLst>
          </p:cNvPr>
          <p:cNvPicPr>
            <a:picLocks noChangeAspect="1"/>
          </p:cNvPicPr>
          <p:nvPr/>
        </p:nvPicPr>
        <p:blipFill>
          <a:blip r:embed="rId5"/>
          <a:stretch>
            <a:fillRect/>
          </a:stretch>
        </p:blipFill>
        <p:spPr>
          <a:xfrm>
            <a:off x="90489" y="5515056"/>
            <a:ext cx="4707731" cy="621506"/>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170686-CF57-77E2-D425-F50C0DB41F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65276" y="1671844"/>
            <a:ext cx="2790923" cy="1827391"/>
          </a:xfrm>
          <a:prstGeom prst="rect">
            <a:avLst/>
          </a:prstGeom>
        </p:spPr>
      </p:pic>
      <p:sp>
        <p:nvSpPr>
          <p:cNvPr id="48" name="Pyöristetty suorakulmio 9"/>
          <p:cNvSpPr/>
          <p:nvPr/>
        </p:nvSpPr>
        <p:spPr>
          <a:xfrm>
            <a:off x="1181710" y="3924891"/>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900" dirty="0">
              <a:solidFill>
                <a:prstClr val="white">
                  <a:lumMod val="50000"/>
                </a:prstClr>
              </a:solidFill>
              <a:latin typeface="Calibri" panose="020F0502020204030204"/>
            </a:endParaRPr>
          </a:p>
        </p:txBody>
      </p:sp>
      <p:sp>
        <p:nvSpPr>
          <p:cNvPr id="20" name="Ylös kääntyvä nuoli 19"/>
          <p:cNvSpPr/>
          <p:nvPr/>
        </p:nvSpPr>
        <p:spPr>
          <a:xfrm flipV="1">
            <a:off x="3337990" y="1583190"/>
            <a:ext cx="1333814" cy="8865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92936" y="1712432"/>
            <a:ext cx="1459735" cy="1392327"/>
          </a:xfrm>
          <a:prstGeom prst="rect">
            <a:avLst/>
          </a:prstGeom>
        </p:spPr>
      </p:pic>
      <p:sp>
        <p:nvSpPr>
          <p:cNvPr id="2" name="Otsikko 1"/>
          <p:cNvSpPr>
            <a:spLocks noGrp="1"/>
          </p:cNvSpPr>
          <p:nvPr>
            <p:ph type="ctrTitle"/>
          </p:nvPr>
        </p:nvSpPr>
        <p:spPr>
          <a:xfrm>
            <a:off x="1169358" y="912081"/>
            <a:ext cx="6831642" cy="349495"/>
          </a:xfrm>
        </p:spPr>
        <p:txBody>
          <a:bodyPr>
            <a:noAutofit/>
          </a:bodyPr>
          <a:lstStyle/>
          <a:p>
            <a:r>
              <a:rPr lang="fi-FI" sz="2025" b="1" cap="all" dirty="0">
                <a:solidFill>
                  <a:srgbClr val="0070C0"/>
                </a:solidFill>
                <a:effectLst>
                  <a:outerShdw blurRad="38100" dist="38100" dir="2700000" algn="tl">
                    <a:srgbClr val="000000">
                      <a:alpha val="43137"/>
                    </a:srgbClr>
                  </a:outerShdw>
                </a:effectLst>
              </a:rPr>
              <a:t>AUTOMAATIO- JA robotiikka-ala (</a:t>
            </a:r>
            <a:r>
              <a:rPr lang="fi-FI" sz="2025" b="1" cap="all" dirty="0" err="1">
                <a:solidFill>
                  <a:srgbClr val="0070C0"/>
                </a:solidFill>
                <a:effectLst>
                  <a:outerShdw blurRad="38100" dist="38100" dir="2700000" algn="tl">
                    <a:srgbClr val="000000">
                      <a:alpha val="43137"/>
                    </a:srgbClr>
                  </a:outerShdw>
                </a:effectLst>
              </a:rPr>
              <a:t>RoboCoast</a:t>
            </a:r>
            <a:r>
              <a:rPr lang="fi-FI" sz="2025"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096710" y="3453615"/>
            <a:ext cx="2565511" cy="323165"/>
          </a:xfrm>
          <a:prstGeom prst="rect">
            <a:avLst/>
          </a:prstGeom>
          <a:noFill/>
        </p:spPr>
        <p:txBody>
          <a:bodyPr wrap="none" rtlCol="0">
            <a:spAutoFit/>
          </a:bodyPr>
          <a:lstStyle/>
          <a:p>
            <a:pPr>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Liikevaihdon kasvu 2010-2025</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9" name="Tekstiruutu 8"/>
          <p:cNvSpPr txBox="1"/>
          <p:nvPr/>
        </p:nvSpPr>
        <p:spPr>
          <a:xfrm>
            <a:off x="8463003" y="4287542"/>
            <a:ext cx="369332" cy="1203085"/>
          </a:xfrm>
          <a:prstGeom prst="rect">
            <a:avLst/>
          </a:prstGeom>
          <a:noFill/>
        </p:spPr>
        <p:txBody>
          <a:bodyPr vert="vert270" wrap="square" rtlCol="0">
            <a:spAutoFit/>
          </a:bodyPr>
          <a:lstStyle/>
          <a:p>
            <a:pPr>
              <a:defRPr/>
            </a:pPr>
            <a:r>
              <a:rPr lang="fi-FI" sz="600" dirty="0">
                <a:solidFill>
                  <a:prstClr val="black"/>
                </a:solidFill>
                <a:latin typeface="Calibri" panose="020F0502020204030204"/>
              </a:rPr>
              <a:t>Tilastokeskus ja Satakuntaliitto 2026</a:t>
            </a:r>
          </a:p>
        </p:txBody>
      </p:sp>
      <p:sp>
        <p:nvSpPr>
          <p:cNvPr id="42" name="Tekstiruutu 41"/>
          <p:cNvSpPr txBox="1"/>
          <p:nvPr/>
        </p:nvSpPr>
        <p:spPr>
          <a:xfrm>
            <a:off x="4709763" y="1449141"/>
            <a:ext cx="3269255" cy="156966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tuottivat liikevaihtoa v. 2025 </a:t>
            </a:r>
          </a:p>
          <a:p>
            <a:pPr>
              <a:defRPr/>
            </a:pPr>
            <a:r>
              <a:rPr lang="fi-FI" sz="2700" b="1" dirty="0">
                <a:solidFill>
                  <a:srgbClr val="2683C6">
                    <a:lumMod val="75000"/>
                  </a:srgbClr>
                </a:solidFill>
                <a:effectLst>
                  <a:outerShdw blurRad="38100" dist="38100" dir="2700000" algn="tl">
                    <a:srgbClr val="000000">
                      <a:alpha val="43137"/>
                    </a:srgbClr>
                  </a:outerShdw>
                </a:effectLst>
                <a:latin typeface="Calibri" panose="020F0502020204030204"/>
              </a:rPr>
              <a:t>453 milj. €</a:t>
            </a:r>
          </a:p>
          <a:p>
            <a:pPr>
              <a:defRPr/>
            </a:pPr>
            <a:endParaRPr lang="fi-FI" sz="1500" dirty="0">
              <a:solidFill>
                <a:prstClr val="black"/>
              </a:solidFill>
              <a:latin typeface="Calibri" panose="020F0502020204030204"/>
            </a:endParaRPr>
          </a:p>
        </p:txBody>
      </p:sp>
      <p:sp>
        <p:nvSpPr>
          <p:cNvPr id="6" name="Pyöristetty suorakulmio 5"/>
          <p:cNvSpPr/>
          <p:nvPr/>
        </p:nvSpPr>
        <p:spPr>
          <a:xfrm>
            <a:off x="1070943" y="1393222"/>
            <a:ext cx="2682685" cy="2150863"/>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defRPr/>
            </a:pPr>
            <a:r>
              <a:rPr lang="fi-FI" sz="900" b="1" dirty="0">
                <a:solidFill>
                  <a:prstClr val="black"/>
                </a:solidFill>
                <a:latin typeface="Calibri" panose="020F0502020204030204"/>
              </a:rPr>
              <a:t>Satakunnassa toimii n. 52 puhtaasti</a:t>
            </a:r>
          </a:p>
          <a:p>
            <a:pPr>
              <a:defRPr/>
            </a:pPr>
            <a:r>
              <a:rPr lang="fi-FI" sz="900" b="1" dirty="0">
                <a:solidFill>
                  <a:prstClr val="black"/>
                </a:solidFill>
                <a:latin typeface="Calibri" panose="020F0502020204030204"/>
              </a:rPr>
              <a:t>automaatio- ja robotiikka-alaan keskittyvää  yritystä           </a:t>
            </a:r>
          </a:p>
        </p:txBody>
      </p:sp>
      <p:sp>
        <p:nvSpPr>
          <p:cNvPr id="10" name="Pyöristetty suorakulmio 9"/>
          <p:cNvSpPr/>
          <p:nvPr/>
        </p:nvSpPr>
        <p:spPr>
          <a:xfrm>
            <a:off x="1188446" y="502977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900" dirty="0">
              <a:solidFill>
                <a:prstClr val="white">
                  <a:lumMod val="50000"/>
                </a:prstClr>
              </a:solidFill>
              <a:latin typeface="Calibri" panose="020F0502020204030204"/>
            </a:endParaRPr>
          </a:p>
        </p:txBody>
      </p:sp>
      <p:sp>
        <p:nvSpPr>
          <p:cNvPr id="18" name="Ylös kääntyvä nuoli 17"/>
          <p:cNvSpPr/>
          <p:nvPr/>
        </p:nvSpPr>
        <p:spPr>
          <a:xfrm flipH="1" flipV="1">
            <a:off x="3913821" y="2785690"/>
            <a:ext cx="472308" cy="6171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5" name="Pyöristetty suorakulmio 4"/>
          <p:cNvSpPr/>
          <p:nvPr/>
        </p:nvSpPr>
        <p:spPr>
          <a:xfrm>
            <a:off x="5971454" y="4430861"/>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05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2671484" y="3961977"/>
            <a:ext cx="1554291" cy="2641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900" dirty="0">
                <a:solidFill>
                  <a:prstClr val="white">
                    <a:lumMod val="50000"/>
                  </a:prstClr>
                </a:solidFill>
                <a:latin typeface="Calibri" panose="020F0502020204030204"/>
              </a:rPr>
              <a:t>Toimialat keskimäärin  22,9%</a:t>
            </a:r>
          </a:p>
          <a:p>
            <a:pPr algn="ctr">
              <a:defRPr/>
            </a:pPr>
            <a:r>
              <a:rPr lang="fi-FI" sz="900" dirty="0">
                <a:solidFill>
                  <a:prstClr val="white">
                    <a:lumMod val="50000"/>
                  </a:prstClr>
                </a:solidFill>
                <a:latin typeface="Calibri" panose="020F0502020204030204"/>
              </a:rPr>
              <a:t>Teollisuus </a:t>
            </a:r>
            <a:r>
              <a:rPr lang="fi-FI" sz="900" dirty="0">
                <a:solidFill>
                  <a:prstClr val="black"/>
                </a:solidFill>
                <a:latin typeface="Calibri" panose="020F0502020204030204"/>
              </a:rPr>
              <a:t>keskimäärin 3,8 </a:t>
            </a:r>
            <a:r>
              <a:rPr lang="fi-FI" sz="900" dirty="0">
                <a:solidFill>
                  <a:prstClr val="white">
                    <a:lumMod val="50000"/>
                  </a:prstClr>
                </a:solidFill>
                <a:latin typeface="Calibri" panose="020F0502020204030204"/>
              </a:rPr>
              <a:t>% </a:t>
            </a:r>
          </a:p>
        </p:txBody>
      </p:sp>
      <p:sp>
        <p:nvSpPr>
          <p:cNvPr id="19" name="Rectangle 18"/>
          <p:cNvSpPr/>
          <p:nvPr/>
        </p:nvSpPr>
        <p:spPr>
          <a:xfrm>
            <a:off x="1270234" y="3819155"/>
            <a:ext cx="1369286" cy="611706"/>
          </a:xfrm>
          <a:prstGeom prst="rect">
            <a:avLst/>
          </a:prstGeom>
        </p:spPr>
        <p:txBody>
          <a:bodyPr wrap="none">
            <a:spAutoFit/>
          </a:bodyPr>
          <a:lstStyle/>
          <a:p>
            <a:pPr>
              <a:defRPr/>
            </a:pPr>
            <a:r>
              <a:rPr lang="fi-FI" sz="3375" b="1" dirty="0">
                <a:solidFill>
                  <a:prstClr val="black"/>
                </a:solidFill>
                <a:effectLst>
                  <a:outerShdw blurRad="38100" dist="38100" dir="2700000" algn="tl">
                    <a:srgbClr val="000000">
                      <a:alpha val="43137"/>
                    </a:srgbClr>
                  </a:outerShdw>
                </a:effectLst>
                <a:latin typeface="Calibri" panose="020F0502020204030204"/>
              </a:rPr>
              <a:t>91,8 %</a:t>
            </a:r>
          </a:p>
        </p:txBody>
      </p:sp>
      <p:sp>
        <p:nvSpPr>
          <p:cNvPr id="23" name="Rectangle 22"/>
          <p:cNvSpPr/>
          <p:nvPr/>
        </p:nvSpPr>
        <p:spPr>
          <a:xfrm>
            <a:off x="4629889" y="2951738"/>
            <a:ext cx="3429000" cy="1338828"/>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ydin-yrityksissä tehtiin Satakunnassa v. 2025</a:t>
            </a:r>
          </a:p>
          <a:p>
            <a:pPr>
              <a:defRPr/>
            </a:pPr>
            <a:r>
              <a:rPr lang="fi-FI" sz="2700" b="1" dirty="0">
                <a:solidFill>
                  <a:srgbClr val="FF5050"/>
                </a:solidFill>
                <a:effectLst>
                  <a:outerShdw blurRad="38100" dist="38100" dir="2700000" algn="tl">
                    <a:srgbClr val="000000">
                      <a:alpha val="43137"/>
                    </a:srgbClr>
                  </a:outerShdw>
                </a:effectLst>
                <a:latin typeface="Calibri" panose="020F0502020204030204"/>
              </a:rPr>
              <a:t>1226 henkilötyövuotta</a:t>
            </a:r>
          </a:p>
        </p:txBody>
      </p:sp>
      <p:sp>
        <p:nvSpPr>
          <p:cNvPr id="45" name="Tekstiruutu 34"/>
          <p:cNvSpPr txBox="1"/>
          <p:nvPr/>
        </p:nvSpPr>
        <p:spPr>
          <a:xfrm>
            <a:off x="1096710" y="4305409"/>
            <a:ext cx="2524024" cy="553998"/>
          </a:xfrm>
          <a:prstGeom prst="rect">
            <a:avLst/>
          </a:prstGeom>
          <a:noFill/>
        </p:spPr>
        <p:txBody>
          <a:bodyPr wrap="none" rtlCol="0">
            <a:spAutoFit/>
          </a:bodyPr>
          <a:lstStyle/>
          <a:p>
            <a:pPr>
              <a:defRPr/>
            </a:pPr>
            <a:endParaRPr lang="fi-FI" sz="15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Henkilöstön kasvu 2010-2025</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0" name="Rectangle 49"/>
          <p:cNvSpPr/>
          <p:nvPr/>
        </p:nvSpPr>
        <p:spPr>
          <a:xfrm>
            <a:off x="1175763" y="4939687"/>
            <a:ext cx="1588897" cy="611706"/>
          </a:xfrm>
          <a:prstGeom prst="rect">
            <a:avLst/>
          </a:prstGeom>
        </p:spPr>
        <p:txBody>
          <a:bodyPr wrap="none">
            <a:spAutoFit/>
          </a:bodyPr>
          <a:lstStyle/>
          <a:p>
            <a:pPr>
              <a:defRPr/>
            </a:pPr>
            <a:r>
              <a:rPr lang="fi-FI" sz="3375" b="1" dirty="0">
                <a:solidFill>
                  <a:prstClr val="black"/>
                </a:solidFill>
                <a:effectLst>
                  <a:outerShdw blurRad="38100" dist="38100" dir="2700000" algn="tl">
                    <a:srgbClr val="000000">
                      <a:alpha val="43137"/>
                    </a:srgbClr>
                  </a:outerShdw>
                </a:effectLst>
                <a:latin typeface="Calibri" panose="020F0502020204030204"/>
              </a:rPr>
              <a:t>101,9 %</a:t>
            </a:r>
          </a:p>
        </p:txBody>
      </p:sp>
      <p:sp>
        <p:nvSpPr>
          <p:cNvPr id="51" name="Suorakulmio 20"/>
          <p:cNvSpPr/>
          <p:nvPr/>
        </p:nvSpPr>
        <p:spPr>
          <a:xfrm>
            <a:off x="2642573" y="5058198"/>
            <a:ext cx="1554291"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900" dirty="0">
                <a:solidFill>
                  <a:prstClr val="white">
                    <a:lumMod val="50000"/>
                  </a:prstClr>
                </a:solidFill>
                <a:latin typeface="Calibri" panose="020F0502020204030204"/>
              </a:rPr>
              <a:t>Toimialat keskimäärin 0,6</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a:defRPr/>
            </a:pPr>
            <a:r>
              <a:rPr lang="fi-FI" sz="900" dirty="0">
                <a:solidFill>
                  <a:prstClr val="white">
                    <a:lumMod val="50000"/>
                  </a:prstClr>
                </a:solidFill>
                <a:latin typeface="Calibri" panose="020F0502020204030204"/>
              </a:rPr>
              <a:t>  Teollisuus keskimäärin </a:t>
            </a:r>
            <a:r>
              <a:rPr lang="fi-FI" sz="900" dirty="0">
                <a:solidFill>
                  <a:srgbClr val="00B0F0"/>
                </a:solidFill>
                <a:latin typeface="Calibri" panose="020F0502020204030204"/>
              </a:rPr>
              <a:t>-7,8 </a:t>
            </a:r>
            <a:r>
              <a:rPr lang="fi-FI" sz="900" dirty="0">
                <a:solidFill>
                  <a:prstClr val="white">
                    <a:lumMod val="50000"/>
                  </a:prstClr>
                </a:solidFill>
                <a:latin typeface="Calibri" panose="020F0502020204030204"/>
              </a:rPr>
              <a:t>% </a:t>
            </a:r>
          </a:p>
        </p:txBody>
      </p:sp>
      <p:sp>
        <p:nvSpPr>
          <p:cNvPr id="4" name="Tekstiruutu 3"/>
          <p:cNvSpPr txBox="1"/>
          <p:nvPr/>
        </p:nvSpPr>
        <p:spPr>
          <a:xfrm>
            <a:off x="1162162" y="5701153"/>
            <a:ext cx="1816363" cy="369332"/>
          </a:xfrm>
          <a:prstGeom prst="rect">
            <a:avLst/>
          </a:prstGeom>
          <a:noFill/>
        </p:spPr>
        <p:txBody>
          <a:bodyPr wrap="square" rtlCol="0">
            <a:spAutoFit/>
          </a:bodyPr>
          <a:lstStyle/>
          <a:p>
            <a:pPr>
              <a:defRPr/>
            </a:pPr>
            <a:r>
              <a:rPr lang="fi-FI" dirty="0">
                <a:solidFill>
                  <a:prstClr val="black"/>
                </a:solidFill>
                <a:latin typeface="Calibri" panose="020F0502020204030204"/>
                <a:cs typeface="Arial" panose="020B0604020202020204" pitchFamily="34" charset="0"/>
              </a:rPr>
              <a:t>21.4.2026</a:t>
            </a:r>
          </a:p>
        </p:txBody>
      </p:sp>
      <p:sp>
        <p:nvSpPr>
          <p:cNvPr id="7" name="TextBox 6"/>
          <p:cNvSpPr txBox="1"/>
          <p:nvPr/>
        </p:nvSpPr>
        <p:spPr>
          <a:xfrm>
            <a:off x="3959311" y="1880354"/>
            <a:ext cx="866181" cy="1015663"/>
          </a:xfrm>
          <a:prstGeom prst="rect">
            <a:avLst/>
          </a:prstGeom>
          <a:noFill/>
        </p:spPr>
        <p:txBody>
          <a:bodyPr wrap="square" rtlCol="0">
            <a:spAutoFit/>
          </a:bodyPr>
          <a:lstStyle/>
          <a:p>
            <a:pPr>
              <a:defRPr/>
            </a:pPr>
            <a:r>
              <a:rPr lang="fi-FI" sz="600" dirty="0">
                <a:solidFill>
                  <a:prstClr val="black"/>
                </a:solidFill>
                <a:latin typeface="Calibri" panose="020F0502020204030204"/>
              </a:rPr>
              <a:t>HUOM</a:t>
            </a:r>
            <a:r>
              <a:rPr lang="fi-FI" sz="600" b="1" i="1" u="sng" dirty="0">
                <a:solidFill>
                  <a:prstClr val="black"/>
                </a:solidFill>
                <a:latin typeface="Calibri" panose="020F0502020204030204"/>
              </a:rPr>
              <a:t>! Luvut ovat minimiarvioita</a:t>
            </a:r>
            <a:r>
              <a:rPr lang="fi-FI" sz="600" dirty="0">
                <a:solidFill>
                  <a:prstClr val="black"/>
                </a:solidFill>
                <a:latin typeface="Calibri" panose="020F0502020204030204"/>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174601" y="4379762"/>
            <a:ext cx="1585121" cy="900246"/>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050" b="1" dirty="0" err="1">
                <a:solidFill>
                  <a:srgbClr val="0070C0"/>
                </a:solidFill>
                <a:latin typeface="Calibri" panose="020F0502020204030204"/>
              </a:rPr>
              <a:t>Robocoast</a:t>
            </a:r>
            <a:r>
              <a:rPr lang="fi-FI" sz="1050" b="1" dirty="0">
                <a:solidFill>
                  <a:srgbClr val="0070C0"/>
                </a:solidFill>
                <a:latin typeface="Calibri" panose="020F0502020204030204"/>
              </a:rPr>
              <a:t> </a:t>
            </a:r>
            <a:r>
              <a:rPr lang="fi-FI" sz="1050" b="1" dirty="0">
                <a:solidFill>
                  <a:prstClr val="black"/>
                </a:solidFill>
                <a:latin typeface="Calibri" panose="020F0502020204030204"/>
              </a:rPr>
              <a:t>7-12/25 vs. </a:t>
            </a:r>
          </a:p>
          <a:p>
            <a:pPr algn="ctr">
              <a:defRPr/>
            </a:pPr>
            <a:r>
              <a:rPr lang="fi-FI" sz="1050" b="1" dirty="0">
                <a:solidFill>
                  <a:prstClr val="black"/>
                </a:solidFill>
                <a:latin typeface="Calibri" panose="020F0502020204030204"/>
              </a:rPr>
              <a:t>7-12/24:</a:t>
            </a:r>
          </a:p>
          <a:p>
            <a:pPr>
              <a:defRPr/>
            </a:pPr>
            <a:r>
              <a:rPr lang="fi-FI" sz="1050" b="1" dirty="0">
                <a:solidFill>
                  <a:srgbClr val="0070C0"/>
                </a:solidFill>
                <a:latin typeface="Calibri" panose="020F0502020204030204"/>
              </a:rPr>
              <a:t>Liikevaihto </a:t>
            </a:r>
            <a:r>
              <a:rPr lang="fi-FI" sz="1050" b="1" dirty="0">
                <a:solidFill>
                  <a:prstClr val="black"/>
                </a:solidFill>
                <a:latin typeface="Calibri" panose="020F0502020204030204"/>
              </a:rPr>
              <a:t>+5,6 %</a:t>
            </a:r>
          </a:p>
          <a:p>
            <a:pPr>
              <a:defRPr/>
            </a:pPr>
            <a:r>
              <a:rPr lang="fi-FI" sz="1050" b="1" dirty="0">
                <a:solidFill>
                  <a:srgbClr val="0070C0"/>
                </a:solidFill>
                <a:latin typeface="Calibri" panose="020F0502020204030204"/>
              </a:rPr>
              <a:t>Henkilöstömäärä </a:t>
            </a:r>
            <a:r>
              <a:rPr lang="fi-FI" sz="1050" b="1" dirty="0">
                <a:solidFill>
                  <a:prstClr val="black"/>
                </a:solidFill>
                <a:latin typeface="Calibri" panose="020F0502020204030204"/>
              </a:rPr>
              <a:t>+0,2 %</a:t>
            </a:r>
          </a:p>
        </p:txBody>
      </p:sp>
      <p:sp>
        <p:nvSpPr>
          <p:cNvPr id="3" name="Kaarinuoli vasemmalle 2"/>
          <p:cNvSpPr/>
          <p:nvPr/>
        </p:nvSpPr>
        <p:spPr>
          <a:xfrm rot="15675779" flipH="1">
            <a:off x="4929620" y="4551690"/>
            <a:ext cx="801566" cy="283189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panose="020F0502020204030204"/>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3306" y="5578098"/>
            <a:ext cx="1392609" cy="360574"/>
          </a:xfrm>
          <a:prstGeom prst="rect">
            <a:avLst/>
          </a:prstGeom>
        </p:spPr>
      </p:pic>
    </p:spTree>
    <p:extLst>
      <p:ext uri="{BB962C8B-B14F-4D97-AF65-F5344CB8AC3E}">
        <p14:creationId xmlns:p14="http://schemas.microsoft.com/office/powerpoint/2010/main" val="30538412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124</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59" y="641748"/>
            <a:ext cx="865326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meriteollisuus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990" y="1366135"/>
            <a:ext cx="5646347" cy="38578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350" b="1" dirty="0"/>
              <a:t>Satakunnan meriklusteriin luetaan tässä yhteydessä noin 40 alueella toimivaa meriteollisuuden kone- ja laitevalmistajaa sekä telakkaa. Laivanrakennuksessa Rauma </a:t>
            </a:r>
            <a:r>
              <a:rPr lang="fi-FI" altLang="fi-FI" sz="1350" b="1" dirty="0" err="1"/>
              <a:t>Marine</a:t>
            </a:r>
            <a:r>
              <a:rPr lang="fi-FI" altLang="fi-FI" sz="1350" b="1" dirty="0"/>
              <a:t> </a:t>
            </a:r>
            <a:r>
              <a:rPr lang="fi-FI" altLang="fi-FI" sz="1350" b="1" dirty="0" err="1"/>
              <a:t>Constructions</a:t>
            </a:r>
            <a:r>
              <a:rPr lang="fi-FI" altLang="fi-FI" sz="1350" b="1" dirty="0"/>
              <a:t> Oy:llä (RMC) on tällä hetkellä vankka tilauskanta. Mäntyluodon telakan kehitys näyttäisi olevan jatkossa edelleen piristymässä uuden omistajan (</a:t>
            </a:r>
            <a:r>
              <a:rPr lang="fi-FI" altLang="fi-FI" sz="1350" b="1" dirty="0" err="1"/>
              <a:t>Davie</a:t>
            </a:r>
            <a:r>
              <a:rPr lang="fi-FI" altLang="fi-FI" sz="1350" b="1" dirty="0"/>
              <a:t>) myötä. Telakan uusi nimi on Sata </a:t>
            </a:r>
            <a:r>
              <a:rPr lang="fi-FI" altLang="fi-FI" sz="1350" b="1" dirty="0" err="1"/>
              <a:t>Shipbuilding</a:t>
            </a:r>
            <a:r>
              <a:rPr lang="fi-FI" altLang="fi-FI" sz="1350" b="1" dirty="0"/>
              <a:t>. </a:t>
            </a:r>
          </a:p>
          <a:p>
            <a:pPr algn="just">
              <a:defRPr/>
            </a:pPr>
            <a:r>
              <a:rPr lang="fi-FI" altLang="fi-FI" sz="1350" b="1" dirty="0"/>
              <a:t>Meriteollisuuden liikevaihto supistui selvästi vuoden 2025 heinä-joulukuussa. Todennäköisesti pudotus on peräisin laskutusaikatauluista, sillä henkilöstömäärä kasvoi selvästi loppuvuonna. Jatkossa jäänmurtajatilaukset tuovat maakunnan telakoille täydennystä tilauskirjoihin. Rauman telakalla tehdään ainakin kaksi ensimmäistä jäänmurtajaa Yhdysvaltain rannikkovartiostolle. Kauppa tuo lisää töitä myös Porin Mäntyluodon telakalle.</a:t>
            </a:r>
          </a:p>
          <a:p>
            <a:pPr algn="just">
              <a:defRPr/>
            </a:pPr>
            <a:r>
              <a:rPr lang="fi-FI" altLang="fi-FI" sz="1350" b="1" dirty="0"/>
              <a:t>RMC rakentaa Suomen merivoimille neljän monitoimikorvetin laivuetta, jotka ovat tällä hetkellä rinnakkain tuotannossa. Tilauskannan arvo on noin 1,4 miljardia euroa ja työllistämisvaikutus yli 7 000 henkilötyövuotta. </a:t>
            </a:r>
          </a:p>
          <a:p>
            <a:pPr algn="just">
              <a:defRPr/>
            </a:pPr>
            <a:r>
              <a:rPr lang="fi-FI" altLang="fi-FI" sz="1350" b="1" dirty="0" err="1"/>
              <a:t>RMC:n</a:t>
            </a:r>
            <a:r>
              <a:rPr lang="fi-FI" altLang="fi-FI" sz="1350" b="1" dirty="0"/>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937416"/>
            <a:ext cx="1392609" cy="360574"/>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5676337" y="1243830"/>
            <a:ext cx="440604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E364B36D-41E9-9207-8AF9-537729BCC9C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806374" y="1257155"/>
            <a:ext cx="3277044" cy="2138808"/>
          </a:xfrm>
          <a:prstGeom prst="rect">
            <a:avLst/>
          </a:prstGeom>
        </p:spPr>
      </p:pic>
      <p:pic>
        <p:nvPicPr>
          <p:cNvPr id="16" name="Picture 15">
            <a:extLst>
              <a:ext uri="{FF2B5EF4-FFF2-40B4-BE49-F238E27FC236}">
                <a16:creationId xmlns:a16="http://schemas.microsoft.com/office/drawing/2014/main" id="{53AE90BD-7FD9-CEA5-9FAF-3EE0BB63E2D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662601" y="3501534"/>
            <a:ext cx="3500623" cy="2284730"/>
          </a:xfrm>
          <a:prstGeom prst="rect">
            <a:avLst/>
          </a:prstGeom>
        </p:spPr>
      </p:pic>
      <p:pic>
        <p:nvPicPr>
          <p:cNvPr id="17" name="Picture 16">
            <a:extLst>
              <a:ext uri="{FF2B5EF4-FFF2-40B4-BE49-F238E27FC236}">
                <a16:creationId xmlns:a16="http://schemas.microsoft.com/office/drawing/2014/main" id="{D6F16B1D-4AEB-13BF-D0AF-CF7C69DB80B9}"/>
              </a:ext>
            </a:extLst>
          </p:cNvPr>
          <p:cNvPicPr>
            <a:picLocks noChangeAspect="1"/>
          </p:cNvPicPr>
          <p:nvPr/>
        </p:nvPicPr>
        <p:blipFill>
          <a:blip r:embed="rId5"/>
          <a:stretch>
            <a:fillRect/>
          </a:stretch>
        </p:blipFill>
        <p:spPr>
          <a:xfrm>
            <a:off x="275220" y="5305652"/>
            <a:ext cx="4707731" cy="621506"/>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125</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0886" y="82316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Pori-</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huittinen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teollisuusvyöhyke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9221" y="1616679"/>
            <a:ext cx="5568306" cy="303528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500" b="1" dirty="0"/>
              <a:t>Pori–Huittinen-teollisuusvyöhyke koostuu noin 700:sta teollisuus- ja insinööripalveluyrityksestä, jotka toimivat Porin Reposaaresta Huittisiin ulottuvalla vyöhykkeellä. Mukana ovat myös Noormarkku sekä Porin lähiöt.</a:t>
            </a:r>
          </a:p>
          <a:p>
            <a:pPr algn="just">
              <a:defRPr/>
            </a:pPr>
            <a:r>
              <a:rPr lang="fi-FI" altLang="fi-FI" sz="1500" b="1" dirty="0"/>
              <a:t>Teollisuusvyöhykkeellä liikevaihto tippui heinä-syyskuussa, mutta kohosi jälleen selvästi loka-joulukuussa. Koko vuoden loppupuoliskon liikevaihto ei siten juuri muuttunut. Taustalla vaikuttaa metallien jalostuksen liikevaihdon nopeat ja rajut muutokset tuottajahintojen vaihteluiden myötä. Itse tuotannon määrä ei liene muuttunut kovin paljon, mihin viittaa myös henkilöstömäärän pysyminen ennallaan. Yrityskohtaisesti kehitys toki vaihtelee. </a:t>
            </a:r>
          </a:p>
          <a:p>
            <a:pPr algn="just">
              <a:defRPr/>
            </a:pPr>
            <a:r>
              <a:rPr lang="fi-FI" altLang="fi-FI" sz="1500" b="1" dirty="0"/>
              <a:t>Muun teollisuuden kehitys on ollut ainakin osin alavireistä. Liike-elämän palveluidenkin kehitys on ollut suhteellisen vaisua, ja tämä pätee mahdollisesti myös insinööripalveluyrityksiin. Alueelle on kuitenkin tulossa uusia investointeja lisää, joten pitkän ajan näkymät ovat varsin mainiot.</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25" y="959644"/>
            <a:ext cx="1392609" cy="360574"/>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1EC44309-05F6-557D-0DD0-E9A0A88647C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666068" y="1363845"/>
            <a:ext cx="3361271" cy="2193780"/>
          </a:xfrm>
          <a:prstGeom prst="rect">
            <a:avLst/>
          </a:prstGeom>
        </p:spPr>
      </p:pic>
      <p:pic>
        <p:nvPicPr>
          <p:cNvPr id="16" name="Picture 15">
            <a:extLst>
              <a:ext uri="{FF2B5EF4-FFF2-40B4-BE49-F238E27FC236}">
                <a16:creationId xmlns:a16="http://schemas.microsoft.com/office/drawing/2014/main" id="{7E673723-61EE-96EE-CD8C-2A46E70683F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603438" y="3662141"/>
            <a:ext cx="3445328" cy="2248641"/>
          </a:xfrm>
          <a:prstGeom prst="rect">
            <a:avLst/>
          </a:prstGeom>
        </p:spPr>
      </p:pic>
      <p:pic>
        <p:nvPicPr>
          <p:cNvPr id="17" name="Picture 16">
            <a:extLst>
              <a:ext uri="{FF2B5EF4-FFF2-40B4-BE49-F238E27FC236}">
                <a16:creationId xmlns:a16="http://schemas.microsoft.com/office/drawing/2014/main" id="{7B39EBD1-2DAC-F7FB-6F2F-8AE364433AFD}"/>
              </a:ext>
            </a:extLst>
          </p:cNvPr>
          <p:cNvPicPr>
            <a:picLocks noChangeAspect="1"/>
          </p:cNvPicPr>
          <p:nvPr/>
        </p:nvPicPr>
        <p:blipFill>
          <a:blip r:embed="rId5"/>
          <a:stretch>
            <a:fillRect/>
          </a:stretch>
        </p:blipFill>
        <p:spPr>
          <a:xfrm>
            <a:off x="126008" y="5724084"/>
            <a:ext cx="4707731" cy="621506"/>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126</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5668"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Meri-porin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teollisuusalue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970" y="1651993"/>
            <a:ext cx="5560243" cy="32257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500" b="1" dirty="0"/>
              <a:t>Meri-Porin teollisuusalue koostuu noin 170 yrityksestä, jotka toimivat Porin Mäntyluodon, </a:t>
            </a:r>
            <a:r>
              <a:rPr lang="fi-FI" altLang="fi-FI" sz="1500" b="1" dirty="0" err="1"/>
              <a:t>Kirrisannan</a:t>
            </a:r>
            <a:r>
              <a:rPr lang="fi-FI" altLang="fi-FI" sz="1500" b="1" dirty="0"/>
              <a:t>, Reposaaren, Tahkoluodon, Ahlaisten ja </a:t>
            </a:r>
            <a:r>
              <a:rPr lang="fi-FI" altLang="fi-FI" sz="1500" b="1" dirty="0" err="1"/>
              <a:t>Lampin</a:t>
            </a:r>
            <a:r>
              <a:rPr lang="fi-FI" altLang="fi-FI" sz="1500" b="1" dirty="0"/>
              <a:t> alueella. Meriteollisuudella on vahva rooli telakan ansiosta. Kaanaa ja entinen </a:t>
            </a:r>
            <a:r>
              <a:rPr lang="fi-FI" altLang="fi-FI" sz="1500" b="1" dirty="0" err="1"/>
              <a:t>Venatorin</a:t>
            </a:r>
            <a:r>
              <a:rPr lang="fi-FI" altLang="fi-FI" sz="1500" b="1" dirty="0"/>
              <a:t> alue eivät sisälly alueen tietoihin. </a:t>
            </a:r>
          </a:p>
          <a:p>
            <a:pPr algn="just">
              <a:defRPr/>
            </a:pPr>
            <a:r>
              <a:rPr lang="fi-FI" altLang="fi-FI" sz="1500" b="1" dirty="0"/>
              <a:t>Pitkään jatkunut alavireinen kehitys päättyi vuoden 2021 alussa. Mäntyluodon telakan kehitys lienee myönteisten lukujen takana ja telakka näyttääkin saaneen uutta puhtia omistajanvaihdosten myötä. Alueella on myös mm. energian tuotantoa. Kausittaisten vaihtelujen jälkeen liikevaihtoon kirjattiin vuosi sitten keväällä jo selvää kasvua. Nousu on jatkunut aina vuoden 2025 keväälle asti, jolloin liikevaihto alkoi jälleen laskea. Pudotus on ollut suuri loppuvuoden aikana. Tilausten laskutusaikataulut saattavat selittää suurta kausivaihtelua. Huomionarvoista on se, että 10 vuoden takainen  liikevaihto saadaan tällä hetkellä aikaiseksi puolta pienemmällä henkilöstöllä. </a:t>
            </a:r>
            <a:endParaRPr lang="fi-FI" altLang="fi-FI" sz="1350" b="1" dirty="0"/>
          </a:p>
          <a:p>
            <a:pPr>
              <a:defRPr/>
            </a:pPr>
            <a:endParaRPr lang="fi-FI" altLang="fi-FI" sz="1350" b="1" dirty="0"/>
          </a:p>
          <a:p>
            <a:pPr>
              <a:defRPr/>
            </a:pPr>
            <a:endParaRPr lang="fi-FI" altLang="fi-FI" sz="1350" b="1" dirty="0"/>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413" y="950654"/>
            <a:ext cx="1392609" cy="360574"/>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5513965" y="1299045"/>
            <a:ext cx="460302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271FBA77-A67E-B5C7-3BC4-56A5EC5B6E2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615719" y="1314327"/>
            <a:ext cx="3316067" cy="2164277"/>
          </a:xfrm>
          <a:prstGeom prst="rect">
            <a:avLst/>
          </a:prstGeom>
        </p:spPr>
      </p:pic>
      <p:pic>
        <p:nvPicPr>
          <p:cNvPr id="16" name="Picture 15">
            <a:extLst>
              <a:ext uri="{FF2B5EF4-FFF2-40B4-BE49-F238E27FC236}">
                <a16:creationId xmlns:a16="http://schemas.microsoft.com/office/drawing/2014/main" id="{A5564C65-05C2-6B0E-95B2-D2AAEB6B6032}"/>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584330" y="3596576"/>
            <a:ext cx="3480756" cy="2271764"/>
          </a:xfrm>
          <a:prstGeom prst="rect">
            <a:avLst/>
          </a:prstGeom>
        </p:spPr>
      </p:pic>
      <p:pic>
        <p:nvPicPr>
          <p:cNvPr id="17" name="Picture 16">
            <a:extLst>
              <a:ext uri="{FF2B5EF4-FFF2-40B4-BE49-F238E27FC236}">
                <a16:creationId xmlns:a16="http://schemas.microsoft.com/office/drawing/2014/main" id="{5E3D0A01-0E98-0617-F5C9-0AB3C6E2BCB8}"/>
              </a:ext>
            </a:extLst>
          </p:cNvPr>
          <p:cNvPicPr>
            <a:picLocks noChangeAspect="1"/>
          </p:cNvPicPr>
          <p:nvPr/>
        </p:nvPicPr>
        <p:blipFill>
          <a:blip r:embed="rId5"/>
          <a:stretch>
            <a:fillRect/>
          </a:stretch>
        </p:blipFill>
        <p:spPr>
          <a:xfrm>
            <a:off x="47844" y="5336272"/>
            <a:ext cx="4707731" cy="621506"/>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92936" y="1712432"/>
            <a:ext cx="1459735" cy="1392327"/>
          </a:xfrm>
          <a:prstGeom prst="rect">
            <a:avLst/>
          </a:prstGeom>
        </p:spPr>
      </p:pic>
      <p:sp>
        <p:nvSpPr>
          <p:cNvPr id="2" name="Otsikko 1"/>
          <p:cNvSpPr>
            <a:spLocks noGrp="1"/>
          </p:cNvSpPr>
          <p:nvPr>
            <p:ph type="ctrTitle"/>
          </p:nvPr>
        </p:nvSpPr>
        <p:spPr>
          <a:xfrm>
            <a:off x="1185766" y="369616"/>
            <a:ext cx="5848834" cy="349495"/>
          </a:xfrm>
        </p:spPr>
        <p:txBody>
          <a:bodyPr>
            <a:noAutofit/>
          </a:bodyPr>
          <a:lstStyle/>
          <a:p>
            <a:r>
              <a:rPr lang="fi-FI" sz="2025"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rot="5400000">
            <a:off x="8332634" y="6010549"/>
            <a:ext cx="276999" cy="1266941"/>
          </a:xfrm>
          <a:prstGeom prst="rect">
            <a:avLst/>
          </a:prstGeom>
          <a:noFill/>
        </p:spPr>
        <p:txBody>
          <a:bodyPr vert="vert270" wrap="square" rtlCol="0">
            <a:spAutoFit/>
          </a:bodyPr>
          <a:lstStyle/>
          <a:p>
            <a:r>
              <a:rPr lang="fi-FI" sz="600" dirty="0">
                <a:solidFill>
                  <a:prstClr val="black"/>
                </a:solidFill>
                <a:latin typeface="Calibri" panose="020F0502020204030204"/>
              </a:rPr>
              <a:t>Tilastokeskus ja Satakuntaliitto 2026</a:t>
            </a:r>
          </a:p>
        </p:txBody>
      </p:sp>
      <p:sp>
        <p:nvSpPr>
          <p:cNvPr id="42" name="Tekstiruutu 41"/>
          <p:cNvSpPr txBox="1"/>
          <p:nvPr/>
        </p:nvSpPr>
        <p:spPr>
          <a:xfrm>
            <a:off x="5586985" y="1221459"/>
            <a:ext cx="2976961" cy="2262158"/>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Valmistava teollisuus tuotti Satakunnassa liikevaihtoa v. 2025 </a:t>
            </a:r>
          </a:p>
          <a:p>
            <a:r>
              <a:rPr lang="fi-FI" sz="2700" b="1" dirty="0">
                <a:solidFill>
                  <a:srgbClr val="2683C6">
                    <a:lumMod val="75000"/>
                  </a:srgbClr>
                </a:solidFill>
                <a:effectLst>
                  <a:outerShdw blurRad="38100" dist="38100" dir="2700000" algn="tl">
                    <a:srgbClr val="000000">
                      <a:alpha val="43137"/>
                    </a:srgbClr>
                  </a:outerShdw>
                </a:effectLst>
                <a:latin typeface="Calibri" panose="020F0502020204030204"/>
              </a:rPr>
              <a:t>7,5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p>
          <a:p>
            <a:r>
              <a:rPr lang="fi-FI" sz="2700" b="1" dirty="0">
                <a:solidFill>
                  <a:srgbClr val="2683C6">
                    <a:lumMod val="75000"/>
                  </a:srgbClr>
                </a:solidFill>
                <a:effectLst>
                  <a:outerShdw blurRad="38100" dist="38100" dir="2700000" algn="tl">
                    <a:srgbClr val="000000">
                      <a:alpha val="43137"/>
                    </a:srgbClr>
                  </a:outerShdw>
                </a:effectLst>
                <a:latin typeface="Calibri" panose="020F0502020204030204"/>
              </a:rPr>
              <a:t>4,8 miljardia €</a:t>
            </a:r>
            <a:endParaRPr lang="fi-FI" sz="2700" b="1" dirty="0">
              <a:solidFill>
                <a:prstClr val="black"/>
              </a:solidFill>
              <a:effectLst>
                <a:outerShdw blurRad="38100" dist="38100" dir="2700000" algn="tl">
                  <a:srgbClr val="000000">
                    <a:alpha val="43137"/>
                  </a:srgbClr>
                </a:outerShdw>
              </a:effectLst>
              <a:latin typeface="Calibri" panose="020F0502020204030204"/>
            </a:endParaRPr>
          </a:p>
          <a:p>
            <a:endParaRPr lang="fi-FI" sz="1500" dirty="0">
              <a:solidFill>
                <a:prstClr val="black"/>
              </a:solidFill>
              <a:latin typeface="Calibri" panose="020F0502020204030204"/>
            </a:endParaRPr>
          </a:p>
        </p:txBody>
      </p:sp>
      <p:sp>
        <p:nvSpPr>
          <p:cNvPr id="10" name="Pyöristetty suorakulmio 9"/>
          <p:cNvSpPr/>
          <p:nvPr/>
        </p:nvSpPr>
        <p:spPr>
          <a:xfrm>
            <a:off x="3593210" y="466601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900" dirty="0">
              <a:solidFill>
                <a:prstClr val="white">
                  <a:lumMod val="50000"/>
                </a:prstClr>
              </a:solidFill>
              <a:latin typeface="Calibri" panose="020F0502020204030204"/>
            </a:endParaRPr>
          </a:p>
        </p:txBody>
      </p:sp>
      <p:sp>
        <p:nvSpPr>
          <p:cNvPr id="44" name="Rectangle 43"/>
          <p:cNvSpPr/>
          <p:nvPr/>
        </p:nvSpPr>
        <p:spPr>
          <a:xfrm>
            <a:off x="4848925" y="2118694"/>
            <a:ext cx="3429000" cy="646331"/>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p:txBody>
      </p:sp>
      <p:sp>
        <p:nvSpPr>
          <p:cNvPr id="45" name="Tekstiruutu 34"/>
          <p:cNvSpPr txBox="1"/>
          <p:nvPr/>
        </p:nvSpPr>
        <p:spPr>
          <a:xfrm>
            <a:off x="1121875" y="3999777"/>
            <a:ext cx="2292615" cy="692497"/>
          </a:xfrm>
          <a:prstGeom prst="rect">
            <a:avLst/>
          </a:prstGeom>
          <a:noFill/>
        </p:spPr>
        <p:txBody>
          <a:bodyPr wrap="none" rtlCol="0">
            <a:spAutoFit/>
          </a:bodyPr>
          <a:lstStyle/>
          <a:p>
            <a:endParaRPr lang="fi-FI" sz="1500" b="1" dirty="0">
              <a:solidFill>
                <a:prstClr val="white">
                  <a:lumMod val="50000"/>
                </a:prstClr>
              </a:solidFill>
              <a:effectLst>
                <a:outerShdw blurRad="38100" dist="38100" dir="2700000" algn="tl">
                  <a:srgbClr val="000000">
                    <a:alpha val="43137"/>
                  </a:srgbClr>
                </a:outerShdw>
              </a:effectLst>
              <a:latin typeface="Calibri" panose="020F0502020204030204"/>
            </a:endParaRPr>
          </a:p>
          <a:p>
            <a:r>
              <a:rPr lang="fi-FI" sz="1500" b="1" dirty="0">
                <a:solidFill>
                  <a:prstClr val="black"/>
                </a:solidFill>
                <a:latin typeface="Britannic Bold" panose="020B0903060703020204" pitchFamily="34" charset="0"/>
              </a:rPr>
              <a:t>Automaatio ja robotiikka</a:t>
            </a:r>
          </a:p>
          <a:p>
            <a:endParaRPr lang="fi-FI" sz="900" b="1" dirty="0">
              <a:solidFill>
                <a:prstClr val="white">
                  <a:lumMod val="50000"/>
                </a:prstClr>
              </a:solidFill>
              <a:latin typeface="Calibri" panose="020F0502020204030204"/>
            </a:endParaRPr>
          </a:p>
        </p:txBody>
      </p:sp>
      <p:sp>
        <p:nvSpPr>
          <p:cNvPr id="47" name="Tekstiruutu 34"/>
          <p:cNvSpPr txBox="1"/>
          <p:nvPr/>
        </p:nvSpPr>
        <p:spPr>
          <a:xfrm>
            <a:off x="1099916" y="5142137"/>
            <a:ext cx="1678665" cy="323165"/>
          </a:xfrm>
          <a:prstGeom prst="rect">
            <a:avLst/>
          </a:prstGeom>
          <a:noFill/>
        </p:spPr>
        <p:txBody>
          <a:bodyPr wrap="none" rtlCol="0">
            <a:spAutoFit/>
          </a:bodyPr>
          <a:lstStyle/>
          <a:p>
            <a:r>
              <a:rPr lang="fi-FI" sz="1500" b="1" dirty="0">
                <a:solidFill>
                  <a:prstClr val="black"/>
                </a:solidFill>
                <a:latin typeface="Britannic Bold" panose="020B0903060703020204" pitchFamily="34" charset="0"/>
              </a:rPr>
              <a:t>Metallien jalostus</a:t>
            </a:r>
          </a:p>
        </p:txBody>
      </p:sp>
      <p:sp>
        <p:nvSpPr>
          <p:cNvPr id="50" name="Rectangle 49"/>
          <p:cNvSpPr/>
          <p:nvPr/>
        </p:nvSpPr>
        <p:spPr>
          <a:xfrm>
            <a:off x="3796202" y="4530713"/>
            <a:ext cx="1149674" cy="611706"/>
          </a:xfrm>
          <a:prstGeom prst="rect">
            <a:avLst/>
          </a:prstGeom>
        </p:spPr>
        <p:txBody>
          <a:bodyPr wrap="none">
            <a:spAutoFit/>
          </a:bodyPr>
          <a:lstStyle/>
          <a:p>
            <a:r>
              <a:rPr lang="fi-FI" sz="3375" b="1" dirty="0">
                <a:solidFill>
                  <a:prstClr val="black"/>
                </a:solidFill>
                <a:effectLst>
                  <a:outerShdw blurRad="38100" dist="38100" dir="2700000" algn="tl">
                    <a:srgbClr val="000000">
                      <a:alpha val="43137"/>
                    </a:srgbClr>
                  </a:outerShdw>
                </a:effectLst>
                <a:latin typeface="Calibri" panose="020F0502020204030204"/>
              </a:rPr>
              <a:t>4,8 %</a:t>
            </a:r>
          </a:p>
        </p:txBody>
      </p:sp>
      <p:sp>
        <p:nvSpPr>
          <p:cNvPr id="58" name="Pyöristetty suorakulmio 9"/>
          <p:cNvSpPr/>
          <p:nvPr/>
        </p:nvSpPr>
        <p:spPr>
          <a:xfrm>
            <a:off x="3593211" y="5163900"/>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900" dirty="0">
              <a:solidFill>
                <a:prstClr val="white">
                  <a:lumMod val="50000"/>
                </a:prstClr>
              </a:solidFill>
              <a:latin typeface="Calibri" panose="020F0502020204030204"/>
            </a:endParaRPr>
          </a:p>
        </p:txBody>
      </p:sp>
      <p:sp>
        <p:nvSpPr>
          <p:cNvPr id="61" name="Rectangle 60"/>
          <p:cNvSpPr/>
          <p:nvPr/>
        </p:nvSpPr>
        <p:spPr>
          <a:xfrm>
            <a:off x="3802298" y="5041069"/>
            <a:ext cx="1149674" cy="611706"/>
          </a:xfrm>
          <a:prstGeom prst="rect">
            <a:avLst/>
          </a:prstGeom>
        </p:spPr>
        <p:txBody>
          <a:bodyPr wrap="none">
            <a:spAutoFit/>
          </a:bodyPr>
          <a:lstStyle/>
          <a:p>
            <a:r>
              <a:rPr lang="fi-FI" sz="3375" b="1" dirty="0">
                <a:solidFill>
                  <a:prstClr val="black"/>
                </a:solidFill>
                <a:effectLst>
                  <a:outerShdw blurRad="38100" dist="38100" dir="2700000" algn="tl">
                    <a:srgbClr val="000000">
                      <a:alpha val="43137"/>
                    </a:srgbClr>
                  </a:outerShdw>
                </a:effectLst>
                <a:latin typeface="Calibri" panose="020F0502020204030204"/>
              </a:rPr>
              <a:t>3,5 %</a:t>
            </a:r>
          </a:p>
        </p:txBody>
      </p:sp>
      <p:sp>
        <p:nvSpPr>
          <p:cNvPr id="4" name="TextBox 3"/>
          <p:cNvSpPr txBox="1"/>
          <p:nvPr/>
        </p:nvSpPr>
        <p:spPr>
          <a:xfrm>
            <a:off x="1123151" y="3616868"/>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121874" y="3655562"/>
            <a:ext cx="3361433" cy="600164"/>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1500" b="1" dirty="0">
                <a:solidFill>
                  <a:prstClr val="white">
                    <a:lumMod val="50000"/>
                  </a:prstClr>
                </a:solidFill>
                <a:latin typeface="Calibri" panose="020F0502020204030204"/>
              </a:rPr>
              <a:t>Liikevaihdon kasvu heinä-joulukuu 2025</a:t>
            </a:r>
          </a:p>
        </p:txBody>
      </p:sp>
      <p:sp>
        <p:nvSpPr>
          <p:cNvPr id="30" name="Pyöristetty suorakulmio 9"/>
          <p:cNvSpPr/>
          <p:nvPr/>
        </p:nvSpPr>
        <p:spPr>
          <a:xfrm>
            <a:off x="3582993" y="41611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900" dirty="0">
              <a:solidFill>
                <a:prstClr val="white">
                  <a:lumMod val="50000"/>
                </a:prstClr>
              </a:solidFill>
              <a:latin typeface="Calibri" panose="020F0502020204030204"/>
            </a:endParaRPr>
          </a:p>
        </p:txBody>
      </p:sp>
      <p:sp>
        <p:nvSpPr>
          <p:cNvPr id="31" name="Rectangle 30"/>
          <p:cNvSpPr/>
          <p:nvPr/>
        </p:nvSpPr>
        <p:spPr>
          <a:xfrm>
            <a:off x="3774187" y="4055109"/>
            <a:ext cx="1149674" cy="611706"/>
          </a:xfrm>
          <a:prstGeom prst="rect">
            <a:avLst/>
          </a:prstGeom>
        </p:spPr>
        <p:txBody>
          <a:bodyPr wrap="none">
            <a:spAutoFit/>
          </a:bodyPr>
          <a:lstStyle/>
          <a:p>
            <a:r>
              <a:rPr lang="fi-FI" sz="3375" b="1" dirty="0">
                <a:solidFill>
                  <a:prstClr val="black"/>
                </a:solidFill>
                <a:effectLst>
                  <a:outerShdw blurRad="38100" dist="38100" dir="2700000" algn="tl">
                    <a:srgbClr val="000000">
                      <a:alpha val="43137"/>
                    </a:srgbClr>
                  </a:outerShdw>
                </a:effectLst>
                <a:latin typeface="Calibri" panose="020F0502020204030204"/>
              </a:rPr>
              <a:t>5,6 %</a:t>
            </a:r>
          </a:p>
        </p:txBody>
      </p:sp>
      <p:sp>
        <p:nvSpPr>
          <p:cNvPr id="32" name="Tekstiruutu 34"/>
          <p:cNvSpPr txBox="1"/>
          <p:nvPr/>
        </p:nvSpPr>
        <p:spPr>
          <a:xfrm>
            <a:off x="1092899" y="4432567"/>
            <a:ext cx="2473754" cy="553998"/>
          </a:xfrm>
          <a:prstGeom prst="rect">
            <a:avLst/>
          </a:prstGeom>
          <a:noFill/>
        </p:spPr>
        <p:txBody>
          <a:bodyPr wrap="none" rtlCol="0">
            <a:spAutoFit/>
          </a:bodyPr>
          <a:lstStyle/>
          <a:p>
            <a:endParaRPr lang="fi-FI" sz="1500" b="1" dirty="0">
              <a:solidFill>
                <a:prstClr val="white">
                  <a:lumMod val="50000"/>
                </a:prstClr>
              </a:solidFill>
              <a:effectLst>
                <a:outerShdw blurRad="38100" dist="38100" dir="2700000" algn="tl">
                  <a:srgbClr val="000000">
                    <a:alpha val="43137"/>
                  </a:srgbClr>
                </a:outerShdw>
              </a:effectLst>
              <a:latin typeface="Calibri" panose="020F0502020204030204"/>
            </a:endParaRPr>
          </a:p>
          <a:p>
            <a:r>
              <a:rPr lang="fi-FI" sz="1500" b="1" dirty="0">
                <a:solidFill>
                  <a:prstClr val="black"/>
                </a:solidFill>
                <a:latin typeface="Britannic Bold" panose="020B0903060703020204" pitchFamily="34" charset="0"/>
              </a:rPr>
              <a:t>Metallituotteiden valmistus</a:t>
            </a:r>
          </a:p>
        </p:txBody>
      </p:sp>
      <p:sp>
        <p:nvSpPr>
          <p:cNvPr id="14" name="Rectangle 2"/>
          <p:cNvSpPr>
            <a:spLocks noChangeArrowheads="1"/>
          </p:cNvSpPr>
          <p:nvPr/>
        </p:nvSpPr>
        <p:spPr bwMode="auto">
          <a:xfrm>
            <a:off x="1234422" y="1559884"/>
            <a:ext cx="530330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3" name="Tekstiruutu 3"/>
          <p:cNvSpPr txBox="1"/>
          <p:nvPr/>
        </p:nvSpPr>
        <p:spPr>
          <a:xfrm>
            <a:off x="1225228" y="5662782"/>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350" dirty="0">
                <a:solidFill>
                  <a:prstClr val="black"/>
                </a:solidFill>
                <a:latin typeface="Calibri" panose="020F0502020204030204"/>
              </a:rPr>
              <a:t>17.4.2026</a:t>
            </a:r>
          </a:p>
        </p:txBody>
      </p:sp>
      <p:sp>
        <p:nvSpPr>
          <p:cNvPr id="18" name="Ylös kääntyvä nuoli 17"/>
          <p:cNvSpPr/>
          <p:nvPr/>
        </p:nvSpPr>
        <p:spPr>
          <a:xfrm flipH="1" flipV="1">
            <a:off x="4533805" y="2104279"/>
            <a:ext cx="362699" cy="1434323"/>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662" y="6283446"/>
            <a:ext cx="1392609" cy="360574"/>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153050" y="3011339"/>
            <a:ext cx="2803382" cy="47644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1050" b="1" dirty="0">
                <a:solidFill>
                  <a:prstClr val="white">
                    <a:lumMod val="50000"/>
                  </a:prstClr>
                </a:solidFill>
                <a:latin typeface="Calibri" panose="020F0502020204030204"/>
              </a:rPr>
              <a:t>Teknologiateollisuuden viennin arvon kasvu 2000-2025</a:t>
            </a:r>
          </a:p>
          <a:p>
            <a:pPr eaLnBrk="0" fontAlgn="base" hangingPunct="0">
              <a:spcBef>
                <a:spcPct val="0"/>
              </a:spcBef>
              <a:spcAft>
                <a:spcPct val="0"/>
              </a:spcAft>
            </a:pPr>
            <a:r>
              <a:rPr lang="fi-FI" sz="1050" dirty="0">
                <a:solidFill>
                  <a:prstClr val="white">
                    <a:lumMod val="50000"/>
                  </a:prstClr>
                </a:solidFill>
                <a:latin typeface="Calibri" panose="020F0502020204030204"/>
              </a:rPr>
              <a:t>Satakunta:</a:t>
            </a:r>
            <a:r>
              <a:rPr lang="fi-FI" sz="1050" dirty="0">
                <a:solidFill>
                  <a:srgbClr val="FF0000"/>
                </a:solidFill>
                <a:latin typeface="Calibri" panose="020F0502020204030204"/>
              </a:rPr>
              <a:t> 152 %</a:t>
            </a:r>
          </a:p>
          <a:p>
            <a:pPr eaLnBrk="0" fontAlgn="base" hangingPunct="0">
              <a:spcBef>
                <a:spcPct val="0"/>
              </a:spcBef>
              <a:spcAft>
                <a:spcPct val="0"/>
              </a:spcAft>
            </a:pPr>
            <a:r>
              <a:rPr lang="fi-FI" sz="1050" dirty="0">
                <a:solidFill>
                  <a:prstClr val="white">
                    <a:lumMod val="50000"/>
                  </a:prstClr>
                </a:solidFill>
                <a:latin typeface="Calibri" panose="020F0502020204030204"/>
              </a:rPr>
              <a:t>Koko maa keskimäärin: 72 %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5733429" y="5957678"/>
            <a:ext cx="2104234" cy="82484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fi-FI" sz="900" b="1" dirty="0">
                <a:solidFill>
                  <a:srgbClr val="0070C0"/>
                </a:solidFill>
                <a:latin typeface="Calibri" panose="020F0502020204030204"/>
              </a:rPr>
              <a:t>Jalostuksen (TOL 05-43)</a:t>
            </a:r>
          </a:p>
          <a:p>
            <a:pPr eaLnBrk="0" fontAlgn="base" hangingPunct="0">
              <a:spcBef>
                <a:spcPct val="0"/>
              </a:spcBef>
              <a:spcAft>
                <a:spcPct val="0"/>
              </a:spcAft>
            </a:pPr>
            <a:r>
              <a:rPr lang="fi-FI" sz="900" b="1" dirty="0">
                <a:solidFill>
                  <a:srgbClr val="0070C0"/>
                </a:solidFill>
                <a:latin typeface="Calibri" panose="020F0502020204030204"/>
              </a:rPr>
              <a:t>arvonlisäys/asukas Rauman seutu </a:t>
            </a:r>
            <a:r>
              <a:rPr lang="fi-FI" sz="900" b="1" dirty="0">
                <a:solidFill>
                  <a:srgbClr val="002060"/>
                </a:solidFill>
                <a:latin typeface="Calibri" panose="020F0502020204030204"/>
              </a:rPr>
              <a:t>3.</a:t>
            </a:r>
            <a:r>
              <a:rPr lang="fi-FI" sz="900" b="1" dirty="0">
                <a:solidFill>
                  <a:srgbClr val="0070C0"/>
                </a:solidFill>
                <a:latin typeface="Calibri" panose="020F0502020204030204"/>
              </a:rPr>
              <a:t>,</a:t>
            </a:r>
          </a:p>
          <a:p>
            <a:pPr eaLnBrk="0" fontAlgn="base" hangingPunct="0">
              <a:spcBef>
                <a:spcPct val="0"/>
              </a:spcBef>
              <a:spcAft>
                <a:spcPct val="0"/>
              </a:spcAft>
            </a:pPr>
            <a:r>
              <a:rPr lang="fi-FI" sz="900" b="1" dirty="0">
                <a:solidFill>
                  <a:srgbClr val="0070C0"/>
                </a:solidFill>
                <a:latin typeface="Calibri" panose="020F0502020204030204"/>
              </a:rPr>
              <a:t>Porin seutu </a:t>
            </a:r>
            <a:r>
              <a:rPr lang="fi-FI" sz="900" b="1" dirty="0">
                <a:solidFill>
                  <a:srgbClr val="002060"/>
                </a:solidFill>
                <a:latin typeface="Calibri" panose="020F0502020204030204"/>
              </a:rPr>
              <a:t>21.</a:t>
            </a:r>
            <a:r>
              <a:rPr lang="fi-FI" sz="900" b="1" dirty="0">
                <a:solidFill>
                  <a:srgbClr val="0070C0"/>
                </a:solidFill>
                <a:latin typeface="Calibri" panose="020F0502020204030204"/>
              </a:rPr>
              <a:t>, ja Pohjois-Satakunta </a:t>
            </a:r>
            <a:r>
              <a:rPr lang="fi-FI" sz="900" b="1" dirty="0">
                <a:solidFill>
                  <a:srgbClr val="002060"/>
                </a:solidFill>
                <a:latin typeface="Calibri" panose="020F0502020204030204"/>
              </a:rPr>
              <a:t>16.</a:t>
            </a:r>
          </a:p>
          <a:p>
            <a:pPr eaLnBrk="0" fontAlgn="base" hangingPunct="0">
              <a:spcBef>
                <a:spcPct val="0"/>
              </a:spcBef>
              <a:spcAft>
                <a:spcPct val="0"/>
              </a:spcAft>
            </a:pPr>
            <a:r>
              <a:rPr lang="fi-FI" sz="900" b="1" dirty="0">
                <a:solidFill>
                  <a:srgbClr val="0070C0"/>
                </a:solidFill>
                <a:latin typeface="Calibri" panose="020F0502020204030204"/>
              </a:rPr>
              <a:t>(69 seutukuntaa, 2023)</a:t>
            </a:r>
          </a:p>
          <a:p>
            <a:pPr eaLnBrk="0" fontAlgn="base" hangingPunct="0">
              <a:spcBef>
                <a:spcPct val="0"/>
              </a:spcBef>
              <a:spcAft>
                <a:spcPct val="0"/>
              </a:spcAft>
            </a:pPr>
            <a:endParaRPr lang="fi-FI" sz="900" b="1" dirty="0">
              <a:solidFill>
                <a:srgbClr val="0070C0"/>
              </a:solidFill>
              <a:latin typeface="Calibri" panose="020F0502020204030204"/>
            </a:endParaRPr>
          </a:p>
          <a:p>
            <a:pPr eaLnBrk="0" fontAlgn="base" hangingPunct="0">
              <a:spcBef>
                <a:spcPct val="0"/>
              </a:spcBef>
              <a:spcAft>
                <a:spcPct val="0"/>
              </a:spcAft>
            </a:pPr>
            <a:r>
              <a:rPr lang="fi-FI" sz="900" b="1" dirty="0">
                <a:solidFill>
                  <a:srgbClr val="0070C0"/>
                </a:solidFill>
                <a:latin typeface="Calibri" panose="020F0502020204030204"/>
              </a:rPr>
              <a:t>Maakunnittain </a:t>
            </a:r>
            <a:r>
              <a:rPr lang="fi-FI" sz="900" b="1" dirty="0">
                <a:solidFill>
                  <a:srgbClr val="002060"/>
                </a:solidFill>
                <a:latin typeface="Calibri" panose="020F0502020204030204"/>
              </a:rPr>
              <a:t>2.</a:t>
            </a:r>
            <a:r>
              <a:rPr lang="fi-FI" sz="900" b="1" dirty="0">
                <a:solidFill>
                  <a:srgbClr val="0070C0"/>
                </a:solidFill>
                <a:latin typeface="Calibri" panose="020F0502020204030204"/>
              </a:rPr>
              <a:t> sija (19:stä) v. 2024</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5674895" y="4327740"/>
            <a:ext cx="2031414" cy="1335042"/>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b="1" dirty="0">
              <a:solidFill>
                <a:srgbClr val="0070C0"/>
              </a:solidFill>
              <a:latin typeface="Calibri" panose="020F0502020204030204"/>
            </a:endParaRPr>
          </a:p>
          <a:p>
            <a:pPr algn="ctr"/>
            <a:endParaRPr lang="fi-FI" sz="1050" b="1" dirty="0">
              <a:solidFill>
                <a:srgbClr val="0070C0"/>
              </a:solidFill>
              <a:latin typeface="Calibri" panose="020F0502020204030204"/>
            </a:endParaRPr>
          </a:p>
          <a:p>
            <a:pPr algn="ctr"/>
            <a:r>
              <a:rPr lang="fi-FI" sz="750" b="1" dirty="0">
                <a:solidFill>
                  <a:srgbClr val="0070C0"/>
                </a:solidFill>
                <a:latin typeface="Calibri" panose="020F0502020204030204"/>
              </a:rPr>
              <a:t>Teollisuus on tuottavaa: arvonlisäys/työtunti Satakunnassa, teollisuuden top 5 v. 2023:</a:t>
            </a:r>
          </a:p>
          <a:p>
            <a:pPr algn="ctr"/>
            <a:r>
              <a:rPr lang="fi-FI" sz="750" u="sng" dirty="0">
                <a:solidFill>
                  <a:srgbClr val="0070C0"/>
                </a:solidFill>
                <a:latin typeface="Calibri" panose="020F0502020204030204"/>
              </a:rPr>
              <a:t>Energiantuotanto 266 €/työtunti</a:t>
            </a:r>
          </a:p>
          <a:p>
            <a:pPr algn="ctr"/>
            <a:r>
              <a:rPr lang="fi-FI" sz="750" u="sng" dirty="0">
                <a:solidFill>
                  <a:srgbClr val="0070C0"/>
                </a:solidFill>
                <a:latin typeface="Calibri" panose="020F0502020204030204"/>
              </a:rPr>
              <a:t>Kemiallinen metsäteollisuus 126 €/työtunti</a:t>
            </a:r>
          </a:p>
          <a:p>
            <a:pPr algn="ctr"/>
            <a:r>
              <a:rPr lang="fi-FI" sz="750" u="sng" dirty="0">
                <a:solidFill>
                  <a:srgbClr val="0070C0"/>
                </a:solidFill>
                <a:latin typeface="Calibri" panose="020F0502020204030204"/>
              </a:rPr>
              <a:t>Metallien jalostus ja metallituotteiden valmistus 99 €/työtunti</a:t>
            </a:r>
          </a:p>
          <a:p>
            <a:pPr algn="ctr"/>
            <a:r>
              <a:rPr lang="fi-FI" sz="750" u="sng" dirty="0">
                <a:solidFill>
                  <a:srgbClr val="0070C0"/>
                </a:solidFill>
                <a:latin typeface="Calibri" panose="020F0502020204030204"/>
              </a:rPr>
              <a:t>Kemianteollisuus 88 €/työtunti</a:t>
            </a:r>
          </a:p>
          <a:p>
            <a:pPr algn="ctr"/>
            <a:r>
              <a:rPr lang="fi-FI" sz="750" u="sng" dirty="0">
                <a:solidFill>
                  <a:srgbClr val="0070C0"/>
                </a:solidFill>
                <a:latin typeface="Calibri" panose="020F0502020204030204"/>
              </a:rPr>
              <a:t>Mekaaninen metsäteollisuus 87 €/työtunti</a:t>
            </a:r>
          </a:p>
          <a:p>
            <a:pPr algn="ctr"/>
            <a:r>
              <a:rPr lang="fi-FI" sz="750" u="sng" dirty="0">
                <a:solidFill>
                  <a:srgbClr val="0070C0"/>
                </a:solidFill>
                <a:latin typeface="Calibri" panose="020F0502020204030204"/>
              </a:rPr>
              <a:t>Toimialat keskimäärin 54 €/työtunti</a:t>
            </a:r>
          </a:p>
          <a:p>
            <a:pPr algn="ctr"/>
            <a:endParaRPr lang="fi-FI" sz="1050" u="sng" dirty="0">
              <a:solidFill>
                <a:srgbClr val="0070C0"/>
              </a:solidFill>
              <a:latin typeface="Calibri" panose="020F0502020204030204"/>
            </a:endParaRPr>
          </a:p>
          <a:p>
            <a:pPr algn="ctr"/>
            <a:endParaRPr lang="fi-FI" sz="1050" u="sng" dirty="0">
              <a:solidFill>
                <a:srgbClr val="0070C0"/>
              </a:solidFill>
              <a:latin typeface="Calibri" panose="020F0502020204030204"/>
            </a:endParaRPr>
          </a:p>
        </p:txBody>
      </p:sp>
      <p:sp>
        <p:nvSpPr>
          <p:cNvPr id="23" name="Rectangle 22"/>
          <p:cNvSpPr/>
          <p:nvPr/>
        </p:nvSpPr>
        <p:spPr>
          <a:xfrm>
            <a:off x="5533985" y="3201369"/>
            <a:ext cx="3429000" cy="1200329"/>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2025</a:t>
            </a:r>
            <a:endParaRPr lang="fi-FI" sz="2700" b="1" dirty="0">
              <a:solidFill>
                <a:srgbClr val="FF5050"/>
              </a:solidFill>
              <a:effectLst>
                <a:outerShdw blurRad="38100" dist="38100" dir="2700000" algn="tl">
                  <a:srgbClr val="000000">
                    <a:alpha val="43137"/>
                  </a:srgbClr>
                </a:outerShdw>
              </a:effectLst>
              <a:latin typeface="Calibri" panose="020F0502020204030204"/>
            </a:endParaRPr>
          </a:p>
          <a:p>
            <a:r>
              <a:rPr lang="fi-FI" sz="2700" b="1" dirty="0">
                <a:solidFill>
                  <a:srgbClr val="FF5050"/>
                </a:solidFill>
                <a:effectLst>
                  <a:outerShdw blurRad="38100" dist="38100" dir="2700000" algn="tl">
                    <a:srgbClr val="000000">
                      <a:alpha val="43137"/>
                    </a:srgbClr>
                  </a:outerShdw>
                </a:effectLst>
                <a:latin typeface="Calibri" panose="020F0502020204030204"/>
              </a:rPr>
              <a:t>16 400 hlötyövuotta</a:t>
            </a:r>
          </a:p>
        </p:txBody>
      </p:sp>
      <p:pic>
        <p:nvPicPr>
          <p:cNvPr id="8" name="Picture 7">
            <a:extLst>
              <a:ext uri="{FF2B5EF4-FFF2-40B4-BE49-F238E27FC236}">
                <a16:creationId xmlns:a16="http://schemas.microsoft.com/office/drawing/2014/main" id="{81F55CED-A5A1-CB5F-328F-5FEE6A30820B}"/>
              </a:ext>
            </a:extLst>
          </p:cNvPr>
          <p:cNvPicPr>
            <a:picLocks noChangeAspect="1"/>
          </p:cNvPicPr>
          <p:nvPr/>
        </p:nvPicPr>
        <p:blipFill>
          <a:blip r:embed="rId5"/>
          <a:stretch>
            <a:fillRect/>
          </a:stretch>
        </p:blipFill>
        <p:spPr>
          <a:xfrm>
            <a:off x="1185766" y="1053555"/>
            <a:ext cx="2995952" cy="1957783"/>
          </a:xfrm>
          <a:prstGeom prst="rect">
            <a:avLst/>
          </a:prstGeom>
        </p:spPr>
      </p:pic>
    </p:spTree>
    <p:extLst>
      <p:ext uri="{BB962C8B-B14F-4D97-AF65-F5344CB8AC3E}">
        <p14:creationId xmlns:p14="http://schemas.microsoft.com/office/powerpoint/2010/main" val="27186601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128</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57920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chemeClr val="accent4">
                    <a:lumMod val="50000"/>
                  </a:schemeClr>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chemeClr val="accent4">
                    <a:lumMod val="50000"/>
                  </a:schemeClr>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chemeClr val="accent4">
                    <a:lumMod val="50000"/>
                  </a:schemeClr>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chemeClr val="accent4">
                    <a:lumMod val="50000"/>
                  </a:schemeClr>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chemeClr val="accent4">
                    <a:lumMod val="50000"/>
                  </a:schemeClr>
                </a:solidFill>
                <a:effectLst>
                  <a:outerShdw blurRad="38100" dist="38100" dir="2700000" algn="tl">
                    <a:srgbClr val="000000">
                      <a:alpha val="43137"/>
                    </a:srgbClr>
                  </a:outerShdw>
                </a:effectLst>
                <a:latin typeface="Calibri Light" panose="020F0302020204030204"/>
              </a:rPr>
              <a:t> 2025: </a:t>
            </a:r>
            <a:r>
              <a:rPr lang="en-GB" altLang="fi-FI" sz="2025" b="1" cap="all" spc="-38" dirty="0" err="1">
                <a:solidFill>
                  <a:schemeClr val="accent4">
                    <a:lumMod val="50000"/>
                  </a:schemeClr>
                </a:solidFill>
                <a:effectLst>
                  <a:outerShdw blurRad="38100" dist="38100" dir="2700000" algn="tl">
                    <a:srgbClr val="000000">
                      <a:alpha val="43137"/>
                    </a:srgbClr>
                  </a:outerShdw>
                </a:effectLst>
                <a:latin typeface="Calibri Light" panose="020F0302020204030204"/>
              </a:rPr>
              <a:t>rakentaminen</a:t>
            </a:r>
            <a:endParaRPr lang="en-US" altLang="fi-FI" sz="2025" b="1" cap="all" spc="-38" dirty="0">
              <a:solidFill>
                <a:schemeClr val="accent4">
                  <a:lumMod val="50000"/>
                </a:schemeClr>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4149" y="1203260"/>
            <a:ext cx="8857154" cy="341522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200" b="1" dirty="0"/>
              <a:t>Rakentamisessa on jo pitkään vallinnut voimakkaasti hiipuva suhdannekuva. Satakunnassa rakentamisen liikevaihto aleni yhä huomattavasti heinä-joulukuussa 2025. Heikointa kehitys on ollut yli 20 henkilöä työllistävissä yrityksissä. Pienemmissä kokoluokissa syntyi jo osin kasvua. Henkilöstömäärä laski edelleen jonkin verran. Maassa keskimäärin rakennusalan liikevaihdon kehitys oli aiempaa myönteisempää, sillä liikevaihdon nousu jatkui etenkin aivan loppuvuodesta. </a:t>
            </a:r>
          </a:p>
          <a:p>
            <a:pPr algn="just">
              <a:defRPr/>
            </a:pPr>
            <a:r>
              <a:rPr lang="fi-FI" altLang="fi-FI" sz="1200" b="1" dirty="0"/>
              <a:t>Rakennusteollisuus RT ry:n kevään suhdannekatsauksen mukaan viime vuonna rakentaminen väheni 1,5 prosenttia ja täksi vuodeksi odotettavissa on korkeintaan saman verran kasvua. Rakentamisen liikevaihto on noussut, mutta se on tullut pääosin valmistuvista hankkeista, ei uusista aloituksista. Kokonaisuudessaan uudisasuinrakentamisen aloitukset vähenivät viime vuonna tilastohistorian matalimmalle tasolle. Vaikein tilanne on edelleen asuntorakentamisessa, kun taas rakentamisen muissa lajeissa on nähtävissä piristymistä. </a:t>
            </a:r>
            <a:r>
              <a:rPr lang="fi-FI" altLang="fi-FI" sz="1200" b="1" dirty="0" err="1"/>
              <a:t>EK:n</a:t>
            </a:r>
            <a:r>
              <a:rPr lang="fi-FI" altLang="fi-FI" sz="1200" b="1" dirty="0"/>
              <a:t> mukaan maamme rakentamisen luottamus kääntyi huhtikuussa jälleen laskuun. Indikaattorin huhtikuun lukema oli -19, kun se maaliskuussa oli -15. Luottamus on selvästi pitkän aikavälin keskiarvoa (-9) heikompaa.​</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164579" y="2729916"/>
            <a:ext cx="452146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4164128" y="2661672"/>
            <a:ext cx="507825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C857FB7-7DA5-1EFA-36AA-72F5D11EE54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286617" y="2975183"/>
            <a:ext cx="3646193" cy="2379738"/>
          </a:xfrm>
          <a:prstGeom prst="rect">
            <a:avLst/>
          </a:prstGeom>
        </p:spPr>
      </p:pic>
      <p:pic>
        <p:nvPicPr>
          <p:cNvPr id="14" name="Picture 13">
            <a:extLst>
              <a:ext uri="{FF2B5EF4-FFF2-40B4-BE49-F238E27FC236}">
                <a16:creationId xmlns:a16="http://schemas.microsoft.com/office/drawing/2014/main" id="{5085A5D4-951B-E51B-8C63-2CFF0A7256E4}"/>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247994" y="2975183"/>
            <a:ext cx="3790895" cy="2474180"/>
          </a:xfrm>
          <a:prstGeom prst="rect">
            <a:avLst/>
          </a:prstGeom>
        </p:spPr>
      </p:pic>
      <p:pic>
        <p:nvPicPr>
          <p:cNvPr id="18" name="Picture 17">
            <a:extLst>
              <a:ext uri="{FF2B5EF4-FFF2-40B4-BE49-F238E27FC236}">
                <a16:creationId xmlns:a16="http://schemas.microsoft.com/office/drawing/2014/main" id="{DE50A752-E148-0F1F-4E66-EEA4775FE96B}"/>
              </a:ext>
            </a:extLst>
          </p:cNvPr>
          <p:cNvPicPr>
            <a:picLocks noChangeAspect="1"/>
          </p:cNvPicPr>
          <p:nvPr/>
        </p:nvPicPr>
        <p:blipFill>
          <a:blip r:embed="rId5"/>
          <a:stretch>
            <a:fillRect/>
          </a:stretch>
        </p:blipFill>
        <p:spPr>
          <a:xfrm>
            <a:off x="69748" y="5564767"/>
            <a:ext cx="5100638" cy="621506"/>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6" y="802728"/>
            <a:ext cx="823216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SOTE )</a:t>
            </a:r>
            <a:endParaRPr lang="en-US" altLang="fi-FI" sz="135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3" y="1678573"/>
            <a:ext cx="4065979" cy="42322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275" b="1" dirty="0"/>
              <a:t>Satakunnan palvelualojen kehitys jatkui vuoden 2025 heinä-joulukuussa edelleen alavireisen vaihtelevana. Liikevaihto on noussut ainoastaan kaupassa sekä luovilla aloilla. Majoitus- ja ravitsemistoiminnan liikevaihto aleni yhä. Liike-elämän palveluidenkin liikevaihto supistui. </a:t>
            </a:r>
          </a:p>
          <a:p>
            <a:pPr algn="just">
              <a:defRPr/>
            </a:pPr>
            <a:r>
              <a:rPr lang="fi-FI" altLang="fi-FI" sz="1275" b="1" dirty="0"/>
              <a:t>Palvelualojen yhteenlaskettu henkilöstömäärä laski jonkin verran heinä-joulukuussa. Kehitys oli toimialojen keskiarvoa vähän heikompaa. Laskua kirjattiin jokaisella alalla, eniten yksityisissä sosiaali- ja terveyspalveluissa sekä majoitus- ja ravitsemistoiminnassa. </a:t>
            </a:r>
          </a:p>
          <a:p>
            <a:pPr algn="just">
              <a:defRPr/>
            </a:pPr>
            <a:r>
              <a:rPr lang="fi-FI" altLang="fi-FI" sz="1275" b="1" dirty="0"/>
              <a:t>Maassa keskimäärin liike-elämän palveluiden liikevaihto kasvoi selvästi. Majoitus- ja ravitsemistoiminnan liikevaihto kohosi jonkin verran. Kaupan  ja luovien alojen  liikevaihto sen sijaan nousi vain aavistuksen. </a:t>
            </a:r>
          </a:p>
          <a:p>
            <a:pPr algn="just">
              <a:defRPr/>
            </a:pPr>
            <a:r>
              <a:rPr lang="fi-FI" altLang="fi-FI" sz="1275" b="1" dirty="0" err="1"/>
              <a:t>EK:n</a:t>
            </a:r>
            <a:r>
              <a:rPr lang="fi-FI" altLang="fi-FI" sz="1275" b="1" dirty="0"/>
              <a:t> mukaan palveluiden luottamus pysyi miltei ennallaan huhtikuussa. Luottamusindikaattori nousi 0 pisteeseen maaliskuun saldoluvusta -1. Luottamus on heikompaa kuin pitkän aikavälin keskiarvo (+11).​</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25" y="894150"/>
            <a:ext cx="1392609" cy="360574"/>
          </a:xfrm>
          <a:prstGeom prst="rect">
            <a:avLst/>
          </a:prstGeom>
        </p:spPr>
      </p:pic>
      <p:pic>
        <p:nvPicPr>
          <p:cNvPr id="6" name="Picture 5">
            <a:extLst>
              <a:ext uri="{FF2B5EF4-FFF2-40B4-BE49-F238E27FC236}">
                <a16:creationId xmlns:a16="http://schemas.microsoft.com/office/drawing/2014/main" id="{FEA75927-BEDB-7CE5-5274-FB088567FB6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175809" y="1622761"/>
            <a:ext cx="4564282" cy="2978942"/>
          </a:xfrm>
          <a:prstGeom prst="rect">
            <a:avLst/>
          </a:prstGeom>
        </p:spPr>
      </p:pic>
      <p:pic>
        <p:nvPicPr>
          <p:cNvPr id="15" name="Picture 14">
            <a:extLst>
              <a:ext uri="{FF2B5EF4-FFF2-40B4-BE49-F238E27FC236}">
                <a16:creationId xmlns:a16="http://schemas.microsoft.com/office/drawing/2014/main" id="{36D7500F-72C4-F34C-E02E-BBAD4F74BF8C}"/>
              </a:ext>
            </a:extLst>
          </p:cNvPr>
          <p:cNvPicPr>
            <a:picLocks noChangeAspect="1"/>
          </p:cNvPicPr>
          <p:nvPr/>
        </p:nvPicPr>
        <p:blipFill>
          <a:blip r:embed="rId4"/>
          <a:stretch>
            <a:fillRect/>
          </a:stretch>
        </p:blipFill>
        <p:spPr>
          <a:xfrm>
            <a:off x="4382690" y="4803662"/>
            <a:ext cx="4150519" cy="621506"/>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2E618-0D42-AD03-2A10-64363F760987}"/>
            </a:ext>
          </a:extLst>
        </p:cNvPr>
        <p:cNvGrpSpPr/>
        <p:nvPr/>
      </p:nvGrpSpPr>
      <p:grpSpPr>
        <a:xfrm>
          <a:off x="0" y="0"/>
          <a:ext cx="0" cy="0"/>
          <a:chOff x="0" y="0"/>
          <a:chExt cx="0" cy="0"/>
        </a:xfrm>
      </p:grpSpPr>
      <p:sp>
        <p:nvSpPr>
          <p:cNvPr id="6148" name="Dian numeron paikkamerkki 3">
            <a:extLst>
              <a:ext uri="{FF2B5EF4-FFF2-40B4-BE49-F238E27FC236}">
                <a16:creationId xmlns:a16="http://schemas.microsoft.com/office/drawing/2014/main" id="{E1845D51-EC8F-627D-8C2C-6CDDB33A384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12632249-9E9F-222F-C23E-4E594A7B8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3" y="6356350"/>
            <a:ext cx="1856812" cy="480765"/>
          </a:xfrm>
          <a:prstGeom prst="rect">
            <a:avLst/>
          </a:prstGeom>
        </p:spPr>
      </p:pic>
      <p:sp>
        <p:nvSpPr>
          <p:cNvPr id="6" name="Otsikko 1">
            <a:extLst>
              <a:ext uri="{FF2B5EF4-FFF2-40B4-BE49-F238E27FC236}">
                <a16:creationId xmlns:a16="http://schemas.microsoft.com/office/drawing/2014/main" id="{3AB908DD-A36E-5E90-D47E-7987F8E2779D}"/>
              </a:ext>
            </a:extLst>
          </p:cNvPr>
          <p:cNvSpPr txBox="1">
            <a:spLocks/>
          </p:cNvSpPr>
          <p:nvPr/>
        </p:nvSpPr>
        <p:spPr bwMode="auto">
          <a:xfrm>
            <a:off x="1763688" y="0"/>
            <a:ext cx="6375876" cy="48076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a:solidFill>
                  <a:schemeClr val="tx2"/>
                </a:solidFill>
              </a:rPr>
              <a:t>Väestörakenne</a:t>
            </a:r>
            <a:endParaRPr lang="fi-FI" dirty="0"/>
          </a:p>
        </p:txBody>
      </p:sp>
      <p:pic>
        <p:nvPicPr>
          <p:cNvPr id="5" name="Picture 4">
            <a:extLst>
              <a:ext uri="{FF2B5EF4-FFF2-40B4-BE49-F238E27FC236}">
                <a16:creationId xmlns:a16="http://schemas.microsoft.com/office/drawing/2014/main" id="{84DDE941-23B7-EFD8-B1D7-2C4485D4A2A4}"/>
              </a:ext>
            </a:extLst>
          </p:cNvPr>
          <p:cNvPicPr>
            <a:picLocks noChangeAspect="1"/>
          </p:cNvPicPr>
          <p:nvPr/>
        </p:nvPicPr>
        <p:blipFill>
          <a:blip r:embed="rId4"/>
          <a:stretch>
            <a:fillRect/>
          </a:stretch>
        </p:blipFill>
        <p:spPr>
          <a:xfrm>
            <a:off x="0" y="470786"/>
            <a:ext cx="4932040" cy="3822099"/>
          </a:xfrm>
          <a:prstGeom prst="rect">
            <a:avLst/>
          </a:prstGeom>
        </p:spPr>
      </p:pic>
      <p:pic>
        <p:nvPicPr>
          <p:cNvPr id="7" name="Picture 6">
            <a:extLst>
              <a:ext uri="{FF2B5EF4-FFF2-40B4-BE49-F238E27FC236}">
                <a16:creationId xmlns:a16="http://schemas.microsoft.com/office/drawing/2014/main" id="{D8B3307B-5DCD-2464-9214-3F7A02A0A598}"/>
              </a:ext>
            </a:extLst>
          </p:cNvPr>
          <p:cNvPicPr>
            <a:picLocks noChangeAspect="1"/>
          </p:cNvPicPr>
          <p:nvPr/>
        </p:nvPicPr>
        <p:blipFill>
          <a:blip r:embed="rId5"/>
          <a:stretch>
            <a:fillRect/>
          </a:stretch>
        </p:blipFill>
        <p:spPr>
          <a:xfrm>
            <a:off x="4305531" y="3125986"/>
            <a:ext cx="4838468" cy="3732014"/>
          </a:xfrm>
          <a:prstGeom prst="rect">
            <a:avLst/>
          </a:prstGeom>
        </p:spPr>
      </p:pic>
    </p:spTree>
    <p:extLst>
      <p:ext uri="{BB962C8B-B14F-4D97-AF65-F5344CB8AC3E}">
        <p14:creationId xmlns:p14="http://schemas.microsoft.com/office/powerpoint/2010/main" val="7448406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130</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610967" y="732558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49658" y="80696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602761"/>
            <a:ext cx="5118409" cy="24880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500" b="1" dirty="0"/>
              <a:t>Satakunnassa tukku- ja vähittäiskaupan liikevaihto laski aavistuksen vuoden 2025 heinä-syyskuussa, mutta kohosi jälleen vähän loka-joulukuussa. Siten heinä-joulukuussa keskimäärin liikevaihdon nousu jäi hyvin niukaksi.  Kuitenkin yli 20 henkilöä työllistävien yritysten liikevaihto nousi vajaat kolme prosenttia. Alle viiden henkilön yritysten liikevaihto taasen laski parisen prosenttia ja 5-19 työntekijän pysyi ennallaan. Henkilöstömäärän lasku jatkui suhteellisen suurena.</a:t>
            </a:r>
          </a:p>
          <a:p>
            <a:pPr algn="just">
              <a:defRPr/>
            </a:pPr>
            <a:r>
              <a:rPr lang="fi-FI" altLang="fi-FI" sz="1500" b="1" dirty="0"/>
              <a:t>Valtakunnallisesti liikevaihdon kehitys oli erisuuntaista kuin Satakunnassa, sillä liikevaihto kohosi koko loppuvuoden ajan voimistuen vuodenvaihdetta kohti mentäessä. </a:t>
            </a:r>
          </a:p>
          <a:p>
            <a:pPr algn="just">
              <a:defRPr/>
            </a:pPr>
            <a:r>
              <a:rPr lang="fi-FI" altLang="fi-FI" sz="1500" b="1" dirty="0" err="1"/>
              <a:t>EK:n</a:t>
            </a:r>
            <a:r>
              <a:rPr lang="fi-FI" altLang="fi-FI" sz="1500" b="1" dirty="0"/>
              <a:t> mukaan maamme vähittäiskaupassa luottamus vahvistui selvästi huhtikuussa. Sen saldoluku on +9, kun maaliskuun lukema oli vielä -1. Luottamus ylitti jo pitkäaikaisen keskiarvonsa (-2).</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893" y="971550"/>
            <a:ext cx="1392609" cy="360574"/>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5117077" y="1380730"/>
            <a:ext cx="540333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1" y="701270"/>
            <a:ext cx="3545672"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6D8A325-2B4C-A73F-CF31-4CA89BB6A39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456134" y="1334492"/>
            <a:ext cx="3406624" cy="2223380"/>
          </a:xfrm>
          <a:prstGeom prst="rect">
            <a:avLst/>
          </a:prstGeom>
        </p:spPr>
      </p:pic>
      <p:pic>
        <p:nvPicPr>
          <p:cNvPr id="11" name="Picture 10">
            <a:extLst>
              <a:ext uri="{FF2B5EF4-FFF2-40B4-BE49-F238E27FC236}">
                <a16:creationId xmlns:a16="http://schemas.microsoft.com/office/drawing/2014/main" id="{EEC87224-C10D-4DE3-8B77-1F1AFA42256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327782" y="3546374"/>
            <a:ext cx="3757601" cy="2452451"/>
          </a:xfrm>
          <a:prstGeom prst="rect">
            <a:avLst/>
          </a:prstGeom>
        </p:spPr>
      </p:pic>
      <p:pic>
        <p:nvPicPr>
          <p:cNvPr id="18" name="Picture 17">
            <a:extLst>
              <a:ext uri="{FF2B5EF4-FFF2-40B4-BE49-F238E27FC236}">
                <a16:creationId xmlns:a16="http://schemas.microsoft.com/office/drawing/2014/main" id="{42208662-8076-0A37-69CD-A563B7DE63F2}"/>
              </a:ext>
            </a:extLst>
          </p:cNvPr>
          <p:cNvPicPr>
            <a:picLocks noChangeAspect="1"/>
          </p:cNvPicPr>
          <p:nvPr/>
        </p:nvPicPr>
        <p:blipFill>
          <a:blip r:embed="rId5"/>
          <a:stretch>
            <a:fillRect/>
          </a:stretch>
        </p:blipFill>
        <p:spPr>
          <a:xfrm>
            <a:off x="16439" y="5353071"/>
            <a:ext cx="5100638" cy="62865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131</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11076" y="79577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68059" y="1662812"/>
            <a:ext cx="4937700" cy="3658478"/>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500" b="1" dirty="0"/>
              <a:t>Satakunnassa majoitus- ja ravitsemistoiminnan liikevaihto laski voimakkaasti korona-aikaan. Pudotus oli toimialojen pahimpia. Toipumisen jatkuminen näyttäisi edelleen odottavan itseään, sillä vuoden 2025 heinä-joulukuussa liikevaihto putosi edelleen. Lasku oli katsauksessa tarkasteltavissa palvelualoista niukasti syvin. Koronaa edeltänyt tasokin on edelleen reaalisesti saavuttamatta, vaikka hintojen nousu on viime vuosina vaikuttanut osaltaan liikevaihtoa kohottavasti. Myönteistä on kuitenkin alle viiden henkilön yritysten liikevaihdon lähes viiden prosentin kasvu. Sen sijaan yli 20 henkilön yritysten liikevaihto laski lähes 28 % ja 5-19 työntekijän yli kolme prosenttia. Taustalla voi vaikuttaa Yyterin hotellin sulkeminen. </a:t>
            </a:r>
          </a:p>
          <a:p>
            <a:pPr algn="just">
              <a:defRPr/>
            </a:pPr>
            <a:r>
              <a:rPr lang="fi-FI" altLang="fi-FI" sz="1500" b="1" dirty="0"/>
              <a:t>Henkilöstöä vähennettiin selvästi, mutta osa laskusta on voinut syntyä henkilöstövuokrausyritysten käytöstä, jolloin niiden käyttö kirjataan liike-elämän palveluihin.</a:t>
            </a:r>
          </a:p>
          <a:p>
            <a:pPr algn="just">
              <a:defRPr/>
            </a:pPr>
            <a:r>
              <a:rPr lang="fi-FI" altLang="fi-FI" sz="1500" b="1" dirty="0"/>
              <a:t>Maassa keskimäärin käänne parempaan näyttäisi tapahtuneen vuoden 2024 syyskesällä. Liikevaihdon nousua on kirjattu koko loppuvuoden 2025 ajan. Satakunnasta poiketen koronaa edeltänyt taso on selvästi ylittynyt. </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3973" y="947351"/>
            <a:ext cx="1392609" cy="360574"/>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4954628" y="1262701"/>
            <a:ext cx="539578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773112"/>
            <a:ext cx="4516406"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2D0AA809-AA41-803A-899D-C2B9EE06736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336180" y="1309761"/>
            <a:ext cx="3470700" cy="2265200"/>
          </a:xfrm>
          <a:prstGeom prst="rect">
            <a:avLst/>
          </a:prstGeom>
        </p:spPr>
      </p:pic>
      <p:pic>
        <p:nvPicPr>
          <p:cNvPr id="15" name="Picture 14">
            <a:extLst>
              <a:ext uri="{FF2B5EF4-FFF2-40B4-BE49-F238E27FC236}">
                <a16:creationId xmlns:a16="http://schemas.microsoft.com/office/drawing/2014/main" id="{A20863CA-99F4-0FC7-634A-9F314102597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289322" y="3578200"/>
            <a:ext cx="3666296" cy="2392859"/>
          </a:xfrm>
          <a:prstGeom prst="rect">
            <a:avLst/>
          </a:prstGeom>
        </p:spPr>
      </p:pic>
      <p:pic>
        <p:nvPicPr>
          <p:cNvPr id="18" name="Picture 17">
            <a:extLst>
              <a:ext uri="{FF2B5EF4-FFF2-40B4-BE49-F238E27FC236}">
                <a16:creationId xmlns:a16="http://schemas.microsoft.com/office/drawing/2014/main" id="{B2A51F0A-7F20-4FF9-9401-BBC71FF91E67}"/>
              </a:ext>
            </a:extLst>
          </p:cNvPr>
          <p:cNvPicPr>
            <a:picLocks noChangeAspect="1"/>
          </p:cNvPicPr>
          <p:nvPr/>
        </p:nvPicPr>
        <p:blipFill>
          <a:blip r:embed="rId5"/>
          <a:stretch>
            <a:fillRect/>
          </a:stretch>
        </p:blipFill>
        <p:spPr>
          <a:xfrm>
            <a:off x="46903" y="5372100"/>
            <a:ext cx="5100638" cy="628650"/>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132</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268" y="889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43765" y="1686193"/>
            <a:ext cx="5020811" cy="304947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500" b="1" dirty="0"/>
              <a:t>Liike-elämän palveluiden (TOL JLMN) liikevaihto kääntyi Satakunnassa monen muun alan tavoin nousuun vuoden 2021 keväällä. Kasvu jatkui nopeana vuosina 2022-2024. Vuoden 2025 alussa kehitys taantui. Vuoden 2025 heinä-joulukuussa liikevaihto aleni yhä hieman, koska talouden vire ei ole ollut paras mahdollinen. Lasku on syntynyt pääosin alle 20 henkilön yrityksissä. Kysyntä tuki- ja suunnittelupalveluille sekä henkilöstövuokraukselle lienee hiipunut talouden jäähtymisen vuoksi. </a:t>
            </a:r>
          </a:p>
          <a:p>
            <a:pPr algn="just">
              <a:defRPr/>
            </a:pPr>
            <a:r>
              <a:rPr lang="fi-FI" altLang="fi-FI" sz="1500" b="1" dirty="0"/>
              <a:t>On mahdollista, että pitkällä aikavälillä joillain aloilla vuokratyövoiman käyttö on yleistynyt, mikä on näkynyt liike-elämän palveluiden henkilöstömäärän nousuna, mutta vastaavasti laskuna muilla aloilla esim. majoitus- ja ravitsemistoiminnassa.</a:t>
            </a:r>
          </a:p>
          <a:p>
            <a:pPr algn="just">
              <a:defRPr/>
            </a:pPr>
            <a:r>
              <a:rPr lang="fi-FI" altLang="fi-FI" sz="1500" b="1" dirty="0"/>
              <a:t>Valtakunnallisesti alan liikevaihto kehittyi suotuisasti koko vuoden jälkimmäisen puoliskon ajan ja kasvua kertyi katsauksessa tarkasteltavista palvelualoista eniten.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251" y="924320"/>
            <a:ext cx="1392609" cy="360574"/>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5412544" y="964417"/>
            <a:ext cx="4404892"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44E50715-0D0F-1F79-8620-13E46B00640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249089" y="1352624"/>
            <a:ext cx="3517214" cy="2295558"/>
          </a:xfrm>
          <a:prstGeom prst="rect">
            <a:avLst/>
          </a:prstGeom>
        </p:spPr>
      </p:pic>
      <p:pic>
        <p:nvPicPr>
          <p:cNvPr id="15" name="Picture 14">
            <a:extLst>
              <a:ext uri="{FF2B5EF4-FFF2-40B4-BE49-F238E27FC236}">
                <a16:creationId xmlns:a16="http://schemas.microsoft.com/office/drawing/2014/main" id="{96104873-1455-59BC-6CDC-04DCAEE026F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217388" y="3587035"/>
            <a:ext cx="3518239" cy="2296227"/>
          </a:xfrm>
          <a:prstGeom prst="rect">
            <a:avLst/>
          </a:prstGeom>
        </p:spPr>
      </p:pic>
      <p:pic>
        <p:nvPicPr>
          <p:cNvPr id="18" name="Picture 17">
            <a:extLst>
              <a:ext uri="{FF2B5EF4-FFF2-40B4-BE49-F238E27FC236}">
                <a16:creationId xmlns:a16="http://schemas.microsoft.com/office/drawing/2014/main" id="{1DAEC10D-F54C-2375-E038-753155D8C40C}"/>
              </a:ext>
            </a:extLst>
          </p:cNvPr>
          <p:cNvPicPr>
            <a:picLocks noChangeAspect="1"/>
          </p:cNvPicPr>
          <p:nvPr/>
        </p:nvPicPr>
        <p:blipFill>
          <a:blip r:embed="rId5"/>
          <a:stretch>
            <a:fillRect/>
          </a:stretch>
        </p:blipFill>
        <p:spPr>
          <a:xfrm>
            <a:off x="-10585" y="5767774"/>
            <a:ext cx="5100638" cy="62865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133</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alat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773849"/>
            <a:ext cx="5169098" cy="28265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500" b="1" dirty="0"/>
              <a:t>Luoviin aloihin luetaan tässä yhteydessä joukkoviestintä, muotoilu, mainonta, taide, kulttuuriperintö, viihde, urheilu ja käsityöalat. Suhdannevaihtelut heijastuvat varsin vahvasti alan kehitykseen. </a:t>
            </a:r>
          </a:p>
          <a:p>
            <a:pPr algn="just">
              <a:defRPr/>
            </a:pPr>
            <a:r>
              <a:rPr lang="fi-FI" altLang="fi-FI" sz="1500" b="1" dirty="0"/>
              <a:t>Satakunnassa alan liikevaihto kohosi vuoden 2025 heinä-joulukuussa edelleen hieman. Kasvu on syntynyt pääosin yli 20 henkilön yrityksissä, mutta myös alle viiden työntekijän yritysten liikevaihto kasvoi. Sen sijaan 5-19 hengen yritysten liikevaihto supistui. Henkilöstöä alennettiin jonkin verran loppuvuonna.</a:t>
            </a:r>
          </a:p>
          <a:p>
            <a:pPr algn="just">
              <a:defRPr/>
            </a:pPr>
            <a:r>
              <a:rPr lang="fi-FI" altLang="fi-FI" sz="1500" b="1" dirty="0"/>
              <a:t>Valtakunnallisesti liikevaihto kohosi hieman, sillä heinä-syyskuun hienoinen lasku vaihtui loka-joulukuussa selvemmäksi kasvuksi. Vaimeahkon kehityksen taustalla vaikuttanee ainakin kuluttajien luottamuksen lasku, joka lienee pienentänyt kysyntää kulttuuri- ja taidealoilla sekä viihde-elektroniikassa. </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656" y="934716"/>
            <a:ext cx="1392609" cy="360574"/>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5321476" y="860759"/>
            <a:ext cx="502328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443F48B3-E747-2704-82E2-7CB340CF8C8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291089" y="3604061"/>
            <a:ext cx="3572222" cy="2331461"/>
          </a:xfrm>
          <a:prstGeom prst="rect">
            <a:avLst/>
          </a:prstGeom>
        </p:spPr>
      </p:pic>
      <p:pic>
        <p:nvPicPr>
          <p:cNvPr id="18" name="Picture 17">
            <a:extLst>
              <a:ext uri="{FF2B5EF4-FFF2-40B4-BE49-F238E27FC236}">
                <a16:creationId xmlns:a16="http://schemas.microsoft.com/office/drawing/2014/main" id="{557BFFE1-2E34-4CE3-EF9A-C798F8CA6993}"/>
              </a:ext>
            </a:extLst>
          </p:cNvPr>
          <p:cNvPicPr>
            <a:picLocks noChangeAspect="1"/>
          </p:cNvPicPr>
          <p:nvPr/>
        </p:nvPicPr>
        <p:blipFill>
          <a:blip r:embed="rId4"/>
          <a:stretch>
            <a:fillRect/>
          </a:stretch>
        </p:blipFill>
        <p:spPr>
          <a:xfrm>
            <a:off x="5259150" y="1239331"/>
            <a:ext cx="3802666" cy="2484682"/>
          </a:xfrm>
          <a:prstGeom prst="rect">
            <a:avLst/>
          </a:prstGeom>
        </p:spPr>
      </p:pic>
      <p:pic>
        <p:nvPicPr>
          <p:cNvPr id="20" name="Picture 19">
            <a:extLst>
              <a:ext uri="{FF2B5EF4-FFF2-40B4-BE49-F238E27FC236}">
                <a16:creationId xmlns:a16="http://schemas.microsoft.com/office/drawing/2014/main" id="{EC5A76E5-E0B1-4B19-8EB7-1A82CEF785CC}"/>
              </a:ext>
            </a:extLst>
          </p:cNvPr>
          <p:cNvPicPr>
            <a:picLocks noChangeAspect="1"/>
          </p:cNvPicPr>
          <p:nvPr/>
        </p:nvPicPr>
        <p:blipFill>
          <a:blip r:embed="rId5"/>
          <a:stretch>
            <a:fillRect/>
          </a:stretch>
        </p:blipFill>
        <p:spPr>
          <a:xfrm>
            <a:off x="34231" y="5598289"/>
            <a:ext cx="5100638" cy="628650"/>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134</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terveyspalvelut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23" y="1742046"/>
            <a:ext cx="3776936" cy="3137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500" b="1" dirty="0"/>
              <a:t>Satakunnassa yksityisten sosiaali- ja terveyspalvelujen henkilöstömäärä laski poikkeuksellisesti koko vuoden 2025 ajan. Lasku on syventynyt vuoden loppua kohti, sillä vuoden 2025 tammi-maaliskuussa pudotusta kirjattiin 2,2 % ja huhti-kesäkuussa supistumista syntyi 4,6 % vuoden 2024 vastaavaan ajanjaksoon </a:t>
            </a:r>
            <a:r>
              <a:rPr lang="fi-FI" altLang="fi-FI" sz="1500" b="1" dirty="0" err="1"/>
              <a:t>verattuna</a:t>
            </a:r>
            <a:r>
              <a:rPr lang="fi-FI" altLang="fi-FI" sz="1500" b="1" dirty="0"/>
              <a:t>. Laskua on kiihdyttänyt ainakin hyvinvointialueen ostojen väheneminen sekä yleinen kysynnän hiipuminen.</a:t>
            </a:r>
          </a:p>
          <a:p>
            <a:pPr algn="just">
              <a:defRPr/>
            </a:pPr>
            <a:r>
              <a:rPr lang="fi-FI" altLang="fi-FI" sz="1500" b="1" dirty="0"/>
              <a:t>Pitkällä aikavälillä nousu on silti ollut jo kauan toimialojen kärkiluokkaa. Ala työllisti vuoden 2025 lopussa vajaan neljänneksen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47351"/>
            <a:ext cx="1392609" cy="360574"/>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3629873" y="1330725"/>
            <a:ext cx="688158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37BF3500-B62A-5330-F7F4-79F59C8AE7F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846355" y="1520994"/>
            <a:ext cx="4549688" cy="2969417"/>
          </a:xfrm>
          <a:prstGeom prst="rect">
            <a:avLst/>
          </a:prstGeom>
        </p:spPr>
      </p:pic>
      <p:pic>
        <p:nvPicPr>
          <p:cNvPr id="18" name="Picture 17">
            <a:extLst>
              <a:ext uri="{FF2B5EF4-FFF2-40B4-BE49-F238E27FC236}">
                <a16:creationId xmlns:a16="http://schemas.microsoft.com/office/drawing/2014/main" id="{034EEBCD-921B-6130-682B-44297804A1F2}"/>
              </a:ext>
            </a:extLst>
          </p:cNvPr>
          <p:cNvPicPr>
            <a:picLocks noChangeAspect="1"/>
          </p:cNvPicPr>
          <p:nvPr/>
        </p:nvPicPr>
        <p:blipFill>
          <a:blip r:embed="rId4"/>
          <a:stretch>
            <a:fillRect/>
          </a:stretch>
        </p:blipFill>
        <p:spPr>
          <a:xfrm>
            <a:off x="3941581" y="4801480"/>
            <a:ext cx="4150519" cy="621506"/>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B153B1B3-2CC2-46D0-8CB5-F97288AABB1B}" type="slidenum">
              <a:rPr lang="fi-FI" altLang="fi-FI" smtClean="0">
                <a:solidFill>
                  <a:schemeClr val="bg1"/>
                </a:solidFill>
              </a:rPr>
              <a:pPr/>
              <a:t>135</a:t>
            </a:fld>
            <a:endParaRPr lang="fi-FI" altLang="fi-FI">
              <a:solidFill>
                <a:schemeClr val="bg1"/>
              </a:solidFill>
            </a:endParaRPr>
          </a:p>
        </p:txBody>
      </p:sp>
      <p:sp>
        <p:nvSpPr>
          <p:cNvPr id="32772" name="Rectangle 3"/>
          <p:cNvSpPr>
            <a:spLocks noGrp="1" noChangeArrowheads="1"/>
          </p:cNvSpPr>
          <p:nvPr>
            <p:ph type="body" idx="1"/>
          </p:nvPr>
        </p:nvSpPr>
        <p:spPr>
          <a:xfrm>
            <a:off x="-106019" y="1969920"/>
            <a:ext cx="7561735" cy="3846909"/>
          </a:xfrm>
        </p:spPr>
        <p:txBody>
          <a:bodyPr>
            <a:normAutofit fontScale="25000" lnSpcReduction="20000"/>
          </a:bodyPr>
          <a:lstStyle/>
          <a:p>
            <a:pPr marL="134541" indent="-134541">
              <a:buNone/>
            </a:pPr>
            <a:r>
              <a:rPr lang="fi-FI" altLang="fi-FI" sz="5400" b="1" dirty="0"/>
              <a:t>    KEHITYS SATAKUNTA VS. KOKO MAA KESKIMÄÄRIN </a:t>
            </a:r>
          </a:p>
          <a:p>
            <a:pPr marL="134541" indent="-134541">
              <a:buNone/>
            </a:pPr>
            <a:r>
              <a:rPr lang="fi-FI" altLang="fi-FI" sz="5400" b="1" dirty="0"/>
              <a:t>	 HEINÄ</a:t>
            </a:r>
            <a:r>
              <a:rPr lang="en-GB" altLang="fi-FI" sz="5400" b="1" dirty="0"/>
              <a:t>−JOULUK</a:t>
            </a:r>
            <a:r>
              <a:rPr lang="fi-FI" altLang="fi-FI" sz="5400" b="1" dirty="0"/>
              <a:t>UUSSA 2025 (SATAKUNTA ALLEVIIVATTU, JOS PAREMPI):</a:t>
            </a:r>
          </a:p>
          <a:p>
            <a:pPr marL="134541" indent="-134541">
              <a:buNone/>
            </a:pPr>
            <a:endParaRPr lang="fi-FI" altLang="fi-FI" sz="2775" dirty="0"/>
          </a:p>
          <a:p>
            <a:pPr lvl="1">
              <a:buFont typeface="Wingdings" panose="05000000000000000000" pitchFamily="2" charset="2"/>
              <a:buChar char="§"/>
            </a:pPr>
            <a:r>
              <a:rPr lang="fi-FI" altLang="fi-FI" sz="5400" b="1" dirty="0"/>
              <a:t>Kaikki toimialat yhteensä </a:t>
            </a:r>
            <a:r>
              <a:rPr lang="fi-FI" altLang="fi-FI" sz="5400" dirty="0"/>
              <a:t>(Satakunta -2,2 % / Koko maa 2,3 %)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Teollisuus yhteensä </a:t>
            </a:r>
            <a:r>
              <a:rPr lang="fi-FI" altLang="fi-FI" sz="5400" dirty="0"/>
              <a:t>(Satakunta -4,7 % / Koko maa 0,9 %)</a:t>
            </a:r>
          </a:p>
          <a:p>
            <a:pPr lvl="1">
              <a:buFont typeface="Wingdings" panose="05000000000000000000" pitchFamily="2" charset="2"/>
              <a:buChar char="§"/>
            </a:pPr>
            <a:endParaRPr lang="fi-FI" altLang="fi-FI" sz="5400" b="1" dirty="0"/>
          </a:p>
          <a:p>
            <a:pPr lvl="1">
              <a:buFont typeface="Wingdings" panose="05000000000000000000" pitchFamily="2" charset="2"/>
              <a:buChar char="§"/>
            </a:pPr>
            <a:r>
              <a:rPr lang="fi-FI" altLang="fi-FI" sz="5400" b="1" dirty="0"/>
              <a:t>Elintarviketeollisuus </a:t>
            </a:r>
            <a:r>
              <a:rPr lang="fi-FI" altLang="fi-FI" sz="5400" dirty="0"/>
              <a:t>(Satakunta -6,8 % / Koko maa 4,9 %)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Metsäteollisuus</a:t>
            </a:r>
            <a:r>
              <a:rPr lang="fi-FI" altLang="fi-FI" sz="5400" dirty="0"/>
              <a:t> (Satakunta -8,3 % / Koko maa -5,3 %)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Kemikaalien sekä kumi- ja muovituotteiden valmistus</a:t>
            </a:r>
            <a:r>
              <a:rPr lang="fi-FI" altLang="fi-FI" sz="5400" dirty="0"/>
              <a:t> (Satakunta -4,6 % / Koko maa 7,0 %)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Teknologiateollisuus yhteensä sis. telakat </a:t>
            </a:r>
            <a:r>
              <a:rPr lang="fi-FI" altLang="fi-FI" sz="5400" dirty="0"/>
              <a:t>(Satakunta -3,3 % / Koko maa 1,7 %) </a:t>
            </a:r>
          </a:p>
          <a:p>
            <a:pPr lvl="2">
              <a:buFont typeface="Wingdings" panose="05000000000000000000" pitchFamily="2" charset="2"/>
              <a:buChar char="Ä"/>
            </a:pPr>
            <a:r>
              <a:rPr lang="fi-FI" altLang="fi-FI" sz="5400" b="1" u="sng" dirty="0"/>
              <a:t>Metallien jalostus</a:t>
            </a:r>
            <a:r>
              <a:rPr lang="fi-FI" altLang="fi-FI" sz="5400" u="sng" dirty="0"/>
              <a:t> (Satakunta 3,5 % / Koko maa -4,5 %)</a:t>
            </a:r>
          </a:p>
          <a:p>
            <a:pPr lvl="2">
              <a:buFont typeface="Wingdings" panose="05000000000000000000" pitchFamily="2" charset="2"/>
              <a:buChar char="Ä"/>
            </a:pPr>
            <a:r>
              <a:rPr lang="fi-FI" altLang="fi-FI" sz="5400" b="1" u="sng" dirty="0"/>
              <a:t>Metallituotteiden valmistus </a:t>
            </a:r>
            <a:r>
              <a:rPr lang="fi-FI" altLang="fi-FI" sz="5400" u="sng" dirty="0"/>
              <a:t>(Satakunta 4,8 % / Koko maa 2,7 %)</a:t>
            </a:r>
          </a:p>
          <a:p>
            <a:pPr lvl="2">
              <a:buFont typeface="Wingdings" panose="05000000000000000000" pitchFamily="2" charset="2"/>
              <a:buChar char="Ä"/>
            </a:pPr>
            <a:r>
              <a:rPr lang="fi-FI" altLang="fi-FI" sz="5400" b="1" dirty="0"/>
              <a:t>Koneiden ja laitteiden valmistus </a:t>
            </a:r>
            <a:r>
              <a:rPr lang="fi-FI" altLang="fi-FI" sz="5400" dirty="0"/>
              <a:t>(Satakunta 3,0 % / Koko maa 3,2 %)</a:t>
            </a:r>
          </a:p>
          <a:p>
            <a:pPr lvl="2">
              <a:buFont typeface="Wingdings" panose="05000000000000000000" pitchFamily="2" charset="2"/>
              <a:buChar char="Ä"/>
            </a:pPr>
            <a:r>
              <a:rPr lang="fi-FI" altLang="fi-FI" sz="5400" b="1" u="sng" dirty="0"/>
              <a:t>Elektroniikka- ja sähkötuotteiden valmistus </a:t>
            </a:r>
            <a:r>
              <a:rPr lang="fi-FI" altLang="fi-FI" sz="5400" u="sng" dirty="0"/>
              <a:t>(Satakunta 3,2 % / Koko maa 1,6 %)</a:t>
            </a:r>
            <a:endParaRPr lang="fi-FI" altLang="fi-FI" sz="5400" b="1" u="sng"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2">
              <a:buFont typeface="Wingdings" panose="05000000000000000000" pitchFamily="2" charset="2"/>
              <a:buChar char="Ä"/>
            </a:pPr>
            <a:endParaRPr lang="fi-FI" altLang="fi-FI" sz="975" dirty="0"/>
          </a:p>
          <a:p>
            <a:pPr lvl="1">
              <a:buFont typeface="Wingdings" panose="05000000000000000000" pitchFamily="2" charset="2"/>
              <a:buChar char="§"/>
            </a:pPr>
            <a:endParaRPr lang="fi-FI" altLang="fi-FI" sz="975"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1050" dirty="0"/>
          </a:p>
          <a:p>
            <a:pPr lvl="1">
              <a:buFont typeface="Wingdings" panose="05000000000000000000" pitchFamily="2" charset="2"/>
              <a:buChar char="§"/>
            </a:pPr>
            <a:endParaRPr lang="fi-FI" altLang="fi-FI" sz="750" dirty="0"/>
          </a:p>
          <a:p>
            <a:pPr lvl="1">
              <a:buFont typeface="Wingdings" panose="05000000000000000000" pitchFamily="2" charset="2"/>
              <a:buNone/>
            </a:pPr>
            <a:endParaRPr lang="fi-FI" altLang="fi-FI" sz="675" dirty="0"/>
          </a:p>
          <a:p>
            <a:pPr lvl="1">
              <a:buFont typeface="Wingdings" panose="05000000000000000000" pitchFamily="2" charset="2"/>
              <a:buChar char="§"/>
            </a:pPr>
            <a:endParaRPr lang="fi-FI" altLang="fi-FI" sz="675"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endParaRPr lang="fi-FI" altLang="fi-FI" dirty="0"/>
          </a:p>
          <a:p>
            <a:pPr marL="134541" indent="-134541"/>
            <a:endParaRPr lang="fi-FI" altLang="fi-FI" dirty="0"/>
          </a:p>
          <a:p>
            <a:pPr marL="134541" indent="-134541">
              <a:buNone/>
            </a:pPr>
            <a:endParaRPr lang="fi-FI" altLang="fi-FI" dirty="0"/>
          </a:p>
          <a:p>
            <a:pPr marL="134541" indent="-134541">
              <a:buNone/>
            </a:pPr>
            <a:endParaRPr lang="fi-FI" altLang="fi-FI" dirty="0"/>
          </a:p>
          <a:p>
            <a:pPr marL="134541" indent="-134541">
              <a:buNone/>
            </a:pPr>
            <a:endParaRPr lang="fi-FI" altLang="fi-FI" dirty="0"/>
          </a:p>
          <a:p>
            <a:pPr marL="134541" indent="-134541"/>
            <a:endParaRPr lang="fi-FI" altLang="fi-FI" dirty="0"/>
          </a:p>
          <a:p>
            <a:pPr marL="134541" indent="-134541"/>
            <a:endParaRPr lang="fi-FI" altLang="fi-FI" dirty="0"/>
          </a:p>
          <a:p>
            <a:pPr marL="134541" indent="-134541">
              <a:buNone/>
            </a:pPr>
            <a:r>
              <a:rPr lang="fi-FI" altLang="fi-FI" dirty="0"/>
              <a:t>	</a:t>
            </a:r>
          </a:p>
          <a:p>
            <a:pPr marL="134541" indent="-134541">
              <a:buNone/>
            </a:pPr>
            <a:endParaRPr lang="fi-FI" altLang="fi-FI" dirty="0"/>
          </a:p>
          <a:p>
            <a:pPr marL="134541" indent="-134541">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877995"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p>
          <a:p>
            <a:r>
              <a:rPr lang="fi-FI" altLang="fi-FI" sz="2025" b="1" cap="all" spc="-38" dirty="0">
                <a:solidFill>
                  <a:srgbClr val="0070C0"/>
                </a:solidFill>
                <a:effectLst>
                  <a:outerShdw blurRad="38100" dist="38100" dir="2700000" algn="tl">
                    <a:srgbClr val="000000">
                      <a:alpha val="43137"/>
                    </a:srgbClr>
                  </a:outerShdw>
                </a:effectLst>
              </a:rPr>
              <a:t>KEHITYS SATAKUNTA VS. KOKO MAA KESKIMÄÄRIN </a:t>
            </a:r>
          </a:p>
          <a:p>
            <a:endParaRPr lang="en-US" altLang="fi-FI" sz="2025" b="1" cap="all" spc="-38" dirty="0">
              <a:solidFill>
                <a:srgbClr val="0070C0"/>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807190" y="1488115"/>
            <a:ext cx="5398294" cy="539354"/>
          </a:xfrm>
        </p:spPr>
        <p:txBody>
          <a:bodyPr/>
          <a:lstStyle/>
          <a:p>
            <a:r>
              <a:rPr lang="fi-FI" altLang="fi-FI" sz="1650" dirty="0"/>
              <a:t>Liikevaihdon toimialoittainen kehitys Satakunnassa</a:t>
            </a:r>
            <a:endParaRPr lang="en-US" altLang="fi-FI" sz="165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5508630" y="1888393"/>
            <a:ext cx="3427779" cy="1928126"/>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136</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58902"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marL="134541" indent="-134541"/>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2284324"/>
            <a:ext cx="6210300" cy="36140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fi-FI" altLang="fi-FI" sz="1350" b="1" dirty="0"/>
              <a:t>KEHITYS SATAKUNTA VS. KOKO MAA KESKIMÄÄRIN </a:t>
            </a:r>
          </a:p>
          <a:p>
            <a:pPr>
              <a:buFontTx/>
              <a:buNone/>
              <a:defRPr/>
            </a:pPr>
            <a:r>
              <a:rPr lang="fi-FI" altLang="fi-FI" sz="1350" b="1" dirty="0"/>
              <a:t> HEINÄ</a:t>
            </a:r>
            <a:r>
              <a:rPr lang="en-GB" altLang="fi-FI" sz="1350" b="1" dirty="0"/>
              <a:t>−JOULUK</a:t>
            </a:r>
            <a:r>
              <a:rPr lang="fi-FI" altLang="fi-FI" sz="1350" b="1" dirty="0"/>
              <a:t>UUSSA 2025:</a:t>
            </a:r>
          </a:p>
          <a:p>
            <a:pPr>
              <a:buFontTx/>
              <a:buNone/>
              <a:defRPr/>
            </a:pPr>
            <a:endParaRPr lang="fi-FI" altLang="fi-FI" sz="1350" dirty="0"/>
          </a:p>
          <a:p>
            <a:pPr lvl="1">
              <a:lnSpc>
                <a:spcPct val="70000"/>
              </a:lnSpc>
              <a:spcBef>
                <a:spcPct val="40000"/>
              </a:spcBef>
              <a:buFont typeface="Wingdings" pitchFamily="2" charset="2"/>
              <a:buChar char="§"/>
              <a:defRPr/>
            </a:pPr>
            <a:r>
              <a:rPr lang="fi-FI" altLang="fi-FI" sz="1350" b="1" dirty="0"/>
              <a:t>Rakentaminen </a:t>
            </a:r>
            <a:r>
              <a:rPr lang="fi-FI" altLang="fi-FI" sz="1350" dirty="0"/>
              <a:t>(Satakunta -10,2 % / Koko maa 3,6 %)</a:t>
            </a:r>
          </a:p>
          <a:p>
            <a:pPr marL="431006" lvl="1" indent="0">
              <a:lnSpc>
                <a:spcPct val="70000"/>
              </a:lnSpc>
              <a:spcBef>
                <a:spcPct val="40000"/>
              </a:spcBef>
              <a:buNone/>
              <a:defRPr/>
            </a:pPr>
            <a:endParaRPr lang="fi-FI" altLang="fi-FI" sz="1350" u="sng" dirty="0"/>
          </a:p>
          <a:p>
            <a:pPr lvl="1">
              <a:lnSpc>
                <a:spcPct val="70000"/>
              </a:lnSpc>
              <a:spcBef>
                <a:spcPct val="40000"/>
              </a:spcBef>
              <a:buFont typeface="Wingdings" pitchFamily="2" charset="2"/>
              <a:buChar char="§"/>
              <a:defRPr/>
            </a:pPr>
            <a:r>
              <a:rPr lang="fi-FI" altLang="fi-FI" sz="1350" b="1" dirty="0"/>
              <a:t>Tukku- ja vähittäiskauppa </a:t>
            </a:r>
            <a:r>
              <a:rPr lang="fi-FI" altLang="fi-FI" sz="1350" dirty="0"/>
              <a:t>(Satakunta 0,3 % / Koko maa 1,8 %)</a:t>
            </a:r>
          </a:p>
          <a:p>
            <a:pPr lvl="1">
              <a:lnSpc>
                <a:spcPct val="70000"/>
              </a:lnSpc>
              <a:spcBef>
                <a:spcPct val="40000"/>
              </a:spcBef>
              <a:buFont typeface="Wingdings" pitchFamily="2" charset="2"/>
              <a:buChar char="§"/>
              <a:defRPr/>
            </a:pPr>
            <a:endParaRPr lang="fi-FI" altLang="fi-FI" sz="1350" dirty="0"/>
          </a:p>
          <a:p>
            <a:pPr lvl="1">
              <a:lnSpc>
                <a:spcPct val="70000"/>
              </a:lnSpc>
              <a:spcBef>
                <a:spcPct val="40000"/>
              </a:spcBef>
              <a:buFont typeface="Wingdings" pitchFamily="2" charset="2"/>
              <a:buChar char="§"/>
              <a:defRPr/>
            </a:pPr>
            <a:r>
              <a:rPr lang="fi-FI" altLang="fi-FI" sz="1350" b="1" dirty="0"/>
              <a:t>Majoitus- ja ravitsemistoiminta</a:t>
            </a:r>
            <a:r>
              <a:rPr lang="fi-FI" altLang="fi-FI" sz="1350" dirty="0"/>
              <a:t> (Satakunta -2,1 % / Koko maa 3,0 %)</a:t>
            </a:r>
          </a:p>
          <a:p>
            <a:pPr lvl="1">
              <a:buFont typeface="Wingdings" pitchFamily="2" charset="2"/>
              <a:buChar char="§"/>
              <a:defRPr/>
            </a:pPr>
            <a:endParaRPr lang="fi-FI" altLang="fi-FI" sz="1350" u="sng" dirty="0"/>
          </a:p>
          <a:p>
            <a:pPr lvl="1">
              <a:lnSpc>
                <a:spcPct val="70000"/>
              </a:lnSpc>
              <a:spcBef>
                <a:spcPct val="40000"/>
              </a:spcBef>
              <a:buFont typeface="Wingdings" pitchFamily="2" charset="2"/>
              <a:buChar char="§"/>
              <a:defRPr/>
            </a:pPr>
            <a:r>
              <a:rPr lang="fi-FI" altLang="fi-FI" sz="1350" b="1" dirty="0"/>
              <a:t>Liike-elämän palvelut </a:t>
            </a:r>
            <a:r>
              <a:rPr lang="fi-FI" altLang="fi-FI" sz="1350" dirty="0"/>
              <a:t>(Satakunta -2,0 % / Koko maa 4,7 %)</a:t>
            </a:r>
          </a:p>
          <a:p>
            <a:pPr lvl="1">
              <a:lnSpc>
                <a:spcPct val="70000"/>
              </a:lnSpc>
              <a:spcBef>
                <a:spcPct val="40000"/>
              </a:spcBef>
              <a:buFont typeface="Wingdings" pitchFamily="2" charset="2"/>
              <a:buChar char="§"/>
              <a:defRPr/>
            </a:pPr>
            <a:endParaRPr lang="fi-FI" altLang="fi-FI" sz="1350" dirty="0"/>
          </a:p>
          <a:p>
            <a:pPr lvl="1">
              <a:lnSpc>
                <a:spcPct val="70000"/>
              </a:lnSpc>
              <a:spcBef>
                <a:spcPct val="40000"/>
              </a:spcBef>
              <a:buFont typeface="Wingdings" pitchFamily="2" charset="2"/>
              <a:buChar char="§"/>
              <a:defRPr/>
            </a:pPr>
            <a:r>
              <a:rPr lang="fi-FI" altLang="fi-FI" sz="1350" b="1" u="sng" dirty="0"/>
              <a:t>Luovat alat (kulttuuri- ja käsityöalat)</a:t>
            </a:r>
            <a:r>
              <a:rPr lang="fi-FI" altLang="fi-FI" sz="1350" u="sng" dirty="0"/>
              <a:t> (Satakunta 1,4 % / Koko maa 0,6 %)</a:t>
            </a:r>
          </a:p>
          <a:p>
            <a:pPr lvl="1">
              <a:lnSpc>
                <a:spcPct val="70000"/>
              </a:lnSpc>
              <a:spcBef>
                <a:spcPct val="40000"/>
              </a:spcBef>
              <a:buFont typeface="Wingdings" pitchFamily="2" charset="2"/>
              <a:buChar char="§"/>
              <a:defRPr/>
            </a:pPr>
            <a:endParaRPr lang="fi-FI" altLang="fi-FI" sz="1350" u="sng" dirty="0"/>
          </a:p>
          <a:p>
            <a:pPr lvl="1">
              <a:buFont typeface="Wingdings" pitchFamily="2" charset="2"/>
              <a:buChar char="§"/>
              <a:defRPr/>
            </a:pPr>
            <a:endParaRPr lang="fi-FI" altLang="fi-FI" sz="975" dirty="0"/>
          </a:p>
          <a:p>
            <a:pPr lvl="1">
              <a:buFont typeface="Wingdings" pitchFamily="2" charset="2"/>
              <a:buChar char="§"/>
              <a:defRPr/>
            </a:pPr>
            <a:endParaRPr lang="fi-FI" altLang="fi-FI" sz="1125" dirty="0"/>
          </a:p>
          <a:p>
            <a:pPr lvl="1">
              <a:buFont typeface="Wingdings" pitchFamily="2" charset="2"/>
              <a:buNone/>
              <a:defRPr/>
            </a:pPr>
            <a:endParaRPr lang="fi-FI" altLang="fi-FI" sz="1125" b="1" dirty="0"/>
          </a:p>
          <a:p>
            <a:pPr lvl="1">
              <a:buFont typeface="Wingdings" pitchFamily="2" charset="2"/>
              <a:buChar char="§"/>
              <a:defRPr/>
            </a:pPr>
            <a:endParaRPr lang="fi-FI" altLang="fi-FI" sz="1575" b="1" dirty="0"/>
          </a:p>
          <a:p>
            <a:pPr lvl="1">
              <a:buFont typeface="Wingdings" pitchFamily="2" charset="2"/>
              <a:buChar char="§"/>
              <a:defRPr/>
            </a:pPr>
            <a:endParaRPr lang="fi-FI" altLang="fi-FI" sz="1575" b="1" dirty="0"/>
          </a:p>
          <a:p>
            <a:pPr lvl="1">
              <a:spcBef>
                <a:spcPct val="40000"/>
              </a:spcBef>
              <a:buFont typeface="Wingdings" pitchFamily="2" charset="2"/>
              <a:buChar char="§"/>
              <a:defRPr/>
            </a:pPr>
            <a:endParaRPr lang="fi-FI" altLang="fi-FI" sz="3300" dirty="0"/>
          </a:p>
          <a:p>
            <a:pPr lvl="1">
              <a:buFont typeface="Wingdings" pitchFamily="2" charset="2"/>
              <a:buChar char="§"/>
              <a:defRPr/>
            </a:pPr>
            <a:endParaRPr lang="fi-FI" altLang="fi-FI" sz="1950" dirty="0"/>
          </a:p>
          <a:p>
            <a:pPr lvl="1">
              <a:buFont typeface="Wingdings" pitchFamily="2" charset="2"/>
              <a:buChar char="§"/>
              <a:defRPr/>
            </a:pPr>
            <a:endParaRPr lang="fi-FI" altLang="fi-FI" sz="3300" dirty="0"/>
          </a:p>
          <a:p>
            <a:pPr lvl="1">
              <a:buFont typeface="Wingdings" pitchFamily="2" charset="2"/>
              <a:buChar char="§"/>
              <a:defRPr/>
            </a:pPr>
            <a:endParaRPr lang="fi-FI" altLang="fi-FI" sz="3600" dirty="0"/>
          </a:p>
          <a:p>
            <a:pPr lvl="1">
              <a:buFont typeface="Wingdings" pitchFamily="2" charset="2"/>
              <a:buChar char="§"/>
              <a:defRPr/>
            </a:pPr>
            <a:endParaRPr lang="fi-FI" altLang="fi-FI" sz="4050" dirty="0"/>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489473" y="1731540"/>
            <a:ext cx="5398294" cy="539354"/>
          </a:xfrm>
        </p:spPr>
        <p:txBody>
          <a:bodyPr/>
          <a:lstStyle/>
          <a:p>
            <a:r>
              <a:rPr lang="fi-FI" altLang="fi-FI" sz="1650" dirty="0"/>
              <a:t>Liikevaihdon toimialoittainen kehitys Satakunnassa</a:t>
            </a:r>
            <a:endParaRPr lang="en-US" altLang="fi-FI" sz="165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5531256" y="2314260"/>
            <a:ext cx="3405154" cy="220802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137</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 </a:t>
            </a:r>
          </a:p>
          <a:p>
            <a:r>
              <a:rPr lang="en-GB" altLang="fi-FI" sz="2025" b="1" cap="all" spc="-38" dirty="0" err="1">
                <a:solidFill>
                  <a:srgbClr val="0070C0"/>
                </a:solidFill>
                <a:effectLst>
                  <a:outerShdw blurRad="38100" dist="38100" dir="2700000" algn="tl">
                    <a:srgbClr val="000000">
                      <a:alpha val="43137"/>
                    </a:srgbClr>
                  </a:outerShdw>
                </a:effectLst>
              </a:rPr>
              <a:t>liikevaihdon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kasvukatsaus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6" name="Picture 15">
            <a:extLst>
              <a:ext uri="{FF2B5EF4-FFF2-40B4-BE49-F238E27FC236}">
                <a16:creationId xmlns:a16="http://schemas.microsoft.com/office/drawing/2014/main" id="{C59569F7-C1AA-13FC-29F4-99C9719969D3}"/>
              </a:ext>
            </a:extLst>
          </p:cNvPr>
          <p:cNvPicPr>
            <a:picLocks noChangeAspect="1"/>
          </p:cNvPicPr>
          <p:nvPr/>
        </p:nvPicPr>
        <p:blipFill>
          <a:blip r:embed="rId3"/>
          <a:stretch>
            <a:fillRect/>
          </a:stretch>
        </p:blipFill>
        <p:spPr>
          <a:xfrm>
            <a:off x="261184" y="1831734"/>
            <a:ext cx="5356472" cy="3277476"/>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138</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heinä-joulukuu</a:t>
            </a:r>
            <a:r>
              <a:rPr lang="en-GB" altLang="fi-FI" sz="2025" b="1" cap="all" spc="-38" dirty="0">
                <a:solidFill>
                  <a:srgbClr val="0070C0"/>
                </a:solidFill>
                <a:effectLst>
                  <a:outerShdw blurRad="38100" dist="38100" dir="2700000" algn="tl">
                    <a:srgbClr val="000000">
                      <a:alpha val="43137"/>
                    </a:srgbClr>
                  </a:outerShdw>
                </a:effectLst>
              </a:rPr>
              <a:t> 2025: </a:t>
            </a:r>
          </a:p>
          <a:p>
            <a:r>
              <a:rPr lang="en-GB" altLang="fi-FI" sz="2025" b="1" cap="all" spc="-38" dirty="0" err="1">
                <a:solidFill>
                  <a:srgbClr val="0070C0"/>
                </a:solidFill>
                <a:effectLst>
                  <a:outerShdw blurRad="38100" dist="38100" dir="2700000" algn="tl">
                    <a:srgbClr val="000000">
                      <a:alpha val="43137"/>
                    </a:srgbClr>
                  </a:outerShdw>
                </a:effectLst>
              </a:rPr>
              <a:t>liikevaihdon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kasvukatsaus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6177" y="1015832"/>
            <a:ext cx="1392609" cy="360574"/>
          </a:xfrm>
          <a:prstGeom prst="rect">
            <a:avLst/>
          </a:prstGeom>
        </p:spPr>
      </p:pic>
      <p:pic>
        <p:nvPicPr>
          <p:cNvPr id="18" name="Picture 17">
            <a:extLst>
              <a:ext uri="{FF2B5EF4-FFF2-40B4-BE49-F238E27FC236}">
                <a16:creationId xmlns:a16="http://schemas.microsoft.com/office/drawing/2014/main" id="{F8173CBD-4E09-58C6-EC23-BD285F669707}"/>
              </a:ext>
            </a:extLst>
          </p:cNvPr>
          <p:cNvPicPr>
            <a:picLocks noChangeAspect="1"/>
          </p:cNvPicPr>
          <p:nvPr/>
        </p:nvPicPr>
        <p:blipFill>
          <a:blip r:embed="rId3"/>
          <a:stretch>
            <a:fillRect/>
          </a:stretch>
        </p:blipFill>
        <p:spPr>
          <a:xfrm>
            <a:off x="114300" y="1921669"/>
            <a:ext cx="8915400" cy="3014663"/>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4106"/>
            <a:ext cx="7886700" cy="241688"/>
          </a:xfrm>
        </p:spPr>
        <p:txBody>
          <a:bodyPr>
            <a:normAutofit fontScale="90000"/>
          </a:bodyPr>
          <a:lstStyle/>
          <a:p>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7-12/2025:</a:t>
            </a:r>
            <a:b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br>
            <a:endParaRPr lang="en-US"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4F88903F-8CA2-42DB-AA27-EDB89A1886DB}" type="slidenum">
              <a:rPr lang="fi-FI" altLang="fi-FI" smtClean="0">
                <a:solidFill>
                  <a:schemeClr val="bg1"/>
                </a:solidFill>
              </a:rPr>
              <a:pPr/>
              <a:t>139</a:t>
            </a:fld>
            <a:endParaRPr lang="fi-FI" altLang="fi-FI">
              <a:solidFill>
                <a:schemeClr val="bg1"/>
              </a:solidFill>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39990" y="1452508"/>
            <a:ext cx="8375360" cy="5586145"/>
          </a:xfrm>
          <a:prstGeom prst="rect">
            <a:avLst/>
          </a:prstGeom>
        </p:spPr>
        <p:txBody>
          <a:bodyPr wrap="square">
            <a:spAutoFit/>
          </a:bodyPr>
          <a:lstStyle/>
          <a:p>
            <a:pPr>
              <a:spcAft>
                <a:spcPts val="0"/>
              </a:spcAft>
            </a:pPr>
            <a:r>
              <a:rPr lang="fi-FI" sz="1500" b="1" kern="0" dirty="0">
                <a:latin typeface="Times New Roman" panose="02020603050405020304" pitchFamily="18" charset="0"/>
              </a:rPr>
              <a:t>PLUSSAT</a:t>
            </a:r>
            <a:r>
              <a:rPr lang="fi-FI" dirty="0">
                <a:latin typeface="Times New Roman" panose="02020603050405020304" pitchFamily="18" charset="0"/>
                <a:ea typeface="Times New Roman" panose="02020603050405020304" pitchFamily="18" charset="0"/>
              </a:rPr>
              <a:t> </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Maakunnan yritysten liikevaihto kasvussa loka-joulukuussa</a:t>
            </a:r>
          </a:p>
          <a:p>
            <a:pPr>
              <a:spcAft>
                <a:spcPts val="0"/>
              </a:spcAft>
            </a:pPr>
            <a:r>
              <a:rPr lang="fi-FI" dirty="0">
                <a:latin typeface="Times New Roman" panose="02020603050405020304" pitchFamily="18" charset="0"/>
                <a:ea typeface="Times New Roman" panose="02020603050405020304" pitchFamily="18" charset="0"/>
              </a:rPr>
              <a:t>+ Teknologiateollisuudessa henkilöstöä lisättiin, ala yleisesti nousussa aivan loppuvuodesta</a:t>
            </a:r>
          </a:p>
          <a:p>
            <a:pPr>
              <a:spcAft>
                <a:spcPts val="0"/>
              </a:spcAft>
            </a:pPr>
            <a:r>
              <a:rPr lang="fi-FI" dirty="0">
                <a:latin typeface="Times New Roman" panose="02020603050405020304" pitchFamily="18" charset="0"/>
                <a:ea typeface="Times New Roman" panose="02020603050405020304" pitchFamily="18" charset="0"/>
              </a:rPr>
              <a:t>+ Metallituotteiden valmistuksen liikevaihto nousussa</a:t>
            </a:r>
          </a:p>
          <a:p>
            <a:pPr>
              <a:spcAft>
                <a:spcPts val="0"/>
              </a:spcAft>
            </a:pPr>
            <a:r>
              <a:rPr lang="fi-FI" dirty="0">
                <a:latin typeface="Times New Roman" panose="02020603050405020304" pitchFamily="18" charset="0"/>
                <a:ea typeface="Times New Roman" panose="02020603050405020304" pitchFamily="18" charset="0"/>
              </a:rPr>
              <a:t>+ Konepajat yhä vauhdissa</a:t>
            </a:r>
          </a:p>
          <a:p>
            <a:pPr>
              <a:spcAft>
                <a:spcPts val="0"/>
              </a:spcAft>
            </a:pPr>
            <a:r>
              <a:rPr lang="fi-FI" dirty="0">
                <a:latin typeface="Times New Roman" panose="02020603050405020304" pitchFamily="18" charset="0"/>
                <a:ea typeface="Times New Roman" panose="02020603050405020304" pitchFamily="18" charset="0"/>
              </a:rPr>
              <a:t>+ Elektroniikka- ja sähkötuotteiden valmistus vireässä vedossa</a:t>
            </a:r>
          </a:p>
          <a:p>
            <a:pPr>
              <a:spcAft>
                <a:spcPts val="0"/>
              </a:spcAft>
            </a:pPr>
            <a:r>
              <a:rPr lang="fi-FI" dirty="0">
                <a:latin typeface="Times New Roman" panose="02020603050405020304" pitchFamily="18" charset="0"/>
                <a:ea typeface="Times New Roman" panose="02020603050405020304" pitchFamily="18" charset="0"/>
              </a:rPr>
              <a:t>+ Meriteollisuus myötätuulessa, väkeä lisätty</a:t>
            </a:r>
          </a:p>
          <a:p>
            <a:pPr>
              <a:spcAft>
                <a:spcPts val="0"/>
              </a:spcAft>
            </a:pPr>
            <a:r>
              <a:rPr lang="fi-FI" dirty="0">
                <a:latin typeface="Times New Roman" panose="02020603050405020304" pitchFamily="18" charset="0"/>
                <a:ea typeface="Times New Roman" panose="02020603050405020304" pitchFamily="18" charset="0"/>
              </a:rPr>
              <a:t>+ Automaatio ja robotiikka hyvässä iskussa</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a:t>
            </a:r>
            <a:r>
              <a:rPr lang="fi-FI" sz="1500" b="1" kern="0" dirty="0">
                <a:latin typeface="Times New Roman" panose="02020603050405020304" pitchFamily="18" charset="0"/>
              </a:rPr>
              <a:t>MIINUKSET</a:t>
            </a:r>
          </a:p>
          <a:p>
            <a:pPr>
              <a:spcAft>
                <a:spcPts val="0"/>
              </a:spcAft>
            </a:pPr>
            <a:r>
              <a:rPr lang="fi-FI" sz="1500" b="1" kern="0" dirty="0">
                <a:latin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Elintarviketeollisuuden kehitys poikkeuksellisen kehnoa</a:t>
            </a:r>
          </a:p>
          <a:p>
            <a:pPr>
              <a:spcAft>
                <a:spcPts val="0"/>
              </a:spcAft>
            </a:pPr>
            <a:r>
              <a:rPr lang="fi-FI" dirty="0">
                <a:latin typeface="Times New Roman" panose="02020603050405020304" pitchFamily="18" charset="0"/>
                <a:ea typeface="Times New Roman" panose="02020603050405020304" pitchFamily="18" charset="0"/>
              </a:rPr>
              <a:t>- Metsäteollisuus yhä alamäessä</a:t>
            </a:r>
          </a:p>
          <a:p>
            <a:pPr>
              <a:spcAft>
                <a:spcPts val="0"/>
              </a:spcAft>
            </a:pPr>
            <a:r>
              <a:rPr lang="fi-FI" dirty="0">
                <a:latin typeface="Times New Roman" panose="02020603050405020304" pitchFamily="18" charset="0"/>
                <a:ea typeface="Times New Roman" panose="02020603050405020304" pitchFamily="18" charset="0"/>
              </a:rPr>
              <a:t>- Kemianteollisuudessa edelleen hyvin alavireinen suhdannekuva</a:t>
            </a:r>
          </a:p>
          <a:p>
            <a:pPr>
              <a:spcAft>
                <a:spcPts val="0"/>
              </a:spcAft>
            </a:pPr>
            <a:r>
              <a:rPr lang="fi-FI" dirty="0">
                <a:latin typeface="Times New Roman" panose="02020603050405020304" pitchFamily="18" charset="0"/>
                <a:ea typeface="Times New Roman" panose="02020603050405020304" pitchFamily="18" charset="0"/>
              </a:rPr>
              <a:t>- Rakentamisen tilanne edelleen kehno</a:t>
            </a:r>
          </a:p>
          <a:p>
            <a:pPr>
              <a:spcAft>
                <a:spcPts val="0"/>
              </a:spcAft>
            </a:pPr>
            <a:r>
              <a:rPr lang="fi-FI" dirty="0">
                <a:latin typeface="Times New Roman" panose="02020603050405020304" pitchFamily="18" charset="0"/>
                <a:ea typeface="Times New Roman" panose="02020603050405020304" pitchFamily="18" charset="0"/>
              </a:rPr>
              <a:t>- Palvelualat yleisesti laskussa, poikkeuksena luovat alat ja osin kauppa</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endParaRPr lang="fi-FI" dirty="0">
              <a:latin typeface="Times New Roman" panose="02020603050405020304" pitchFamily="18" charset="0"/>
              <a:ea typeface="Times New Roman" panose="02020603050405020304" pitchFamily="18" charset="0"/>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5793799" y="2520795"/>
            <a:ext cx="2446306" cy="163214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7809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14</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AD104AB-5BE9-3D60-23B1-5B2CE8D96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FE1942A-2974-320D-D4A5-F7B4B68FAF92}"/>
              </a:ext>
            </a:extLst>
          </p:cNvPr>
          <p:cNvPicPr>
            <a:picLocks noChangeAspect="1"/>
          </p:cNvPicPr>
          <p:nvPr/>
        </p:nvPicPr>
        <p:blipFill>
          <a:blip r:embed="rId4"/>
          <a:stretch>
            <a:fillRect/>
          </a:stretch>
        </p:blipFill>
        <p:spPr>
          <a:xfrm>
            <a:off x="469032" y="1142802"/>
            <a:ext cx="7463338" cy="5097908"/>
          </a:xfrm>
          <a:prstGeom prst="rect">
            <a:avLst/>
          </a:prstGeom>
        </p:spPr>
      </p:pic>
    </p:spTree>
    <p:extLst>
      <p:ext uri="{BB962C8B-B14F-4D97-AF65-F5344CB8AC3E}">
        <p14:creationId xmlns:p14="http://schemas.microsoft.com/office/powerpoint/2010/main" val="6904427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94A0B5-ADA5-B374-D115-14FAA78A795D}"/>
              </a:ext>
            </a:extLst>
          </p:cNvPr>
          <p:cNvPicPr>
            <a:picLocks noChangeAspect="1"/>
          </p:cNvPicPr>
          <p:nvPr/>
        </p:nvPicPr>
        <p:blipFill>
          <a:blip r:embed="rId2"/>
          <a:stretch>
            <a:fillRect/>
          </a:stretch>
        </p:blipFill>
        <p:spPr>
          <a:xfrm>
            <a:off x="4716284" y="1533409"/>
            <a:ext cx="4373860" cy="3575801"/>
          </a:xfrm>
          <a:prstGeom prst="rect">
            <a:avLst/>
          </a:prstGeom>
        </p:spPr>
      </p:pic>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140</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kehityksessä epävarmuutta ilmassa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347755"/>
            <a:ext cx="4742696" cy="4162491"/>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25" b="1" u="sng" dirty="0"/>
              <a:t>Maailmantalouden kasvunäkymissä laimentumista</a:t>
            </a:r>
          </a:p>
          <a:p>
            <a:pPr marL="0" indent="0">
              <a:buNone/>
              <a:defRPr/>
            </a:pPr>
            <a:endParaRPr lang="fi-FI" altLang="fi-FI" sz="1050" b="1" dirty="0">
              <a:solidFill>
                <a:srgbClr val="FF0000"/>
              </a:solidFill>
            </a:endParaRPr>
          </a:p>
          <a:p>
            <a:pPr lvl="1">
              <a:buFont typeface="Wingdings" panose="05000000000000000000" pitchFamily="2" charset="2"/>
              <a:buChar char="Ä"/>
              <a:defRPr/>
            </a:pPr>
            <a:r>
              <a:rPr lang="fi-FI" altLang="fi-FI" sz="1500" dirty="0"/>
              <a:t>IMF:n leikkasi maailmantalouden kasvuennustetta tälle vuodelle huhtikuun katsauksessaan. Maailmantalouden ennustetaan kasvavan tänä vuonna 3,1 prosenttia, kun tammikuussa odotettiin 3,3 prosentin kasvua.</a:t>
            </a:r>
          </a:p>
          <a:p>
            <a:pPr lvl="1">
              <a:buFont typeface="Wingdings" panose="05000000000000000000" pitchFamily="2" charset="2"/>
              <a:buChar char="Ä"/>
              <a:defRPr/>
            </a:pPr>
            <a:endParaRPr lang="fi-FI" altLang="fi-FI" sz="1500" dirty="0"/>
          </a:p>
          <a:p>
            <a:pPr lvl="1">
              <a:buFont typeface="Wingdings" panose="05000000000000000000" pitchFamily="2" charset="2"/>
              <a:buChar char="Ä"/>
              <a:defRPr/>
            </a:pPr>
            <a:r>
              <a:rPr lang="fi-FI" altLang="fi-FI" sz="1500" dirty="0"/>
              <a:t>IMF varoittaa, että maailmantalous voi suistua raiteiltaan Lähi-idän sodan vuoksi. Konflikti myllertää hyödykemarkkinoita ja nostaa hintoja.</a:t>
            </a:r>
          </a:p>
          <a:p>
            <a:pPr lvl="1">
              <a:buFont typeface="Wingdings" panose="05000000000000000000" pitchFamily="2" charset="2"/>
              <a:buChar char="Ä"/>
              <a:defRPr/>
            </a:pPr>
            <a:endParaRPr lang="fi-FI" altLang="fi-FI" sz="1500" dirty="0"/>
          </a:p>
          <a:p>
            <a:pPr lvl="1">
              <a:buFont typeface="Wingdings" panose="05000000000000000000" pitchFamily="2" charset="2"/>
              <a:buChar char="Ä"/>
              <a:defRPr/>
            </a:pPr>
            <a:r>
              <a:rPr lang="fi-FI" altLang="fi-FI" sz="1500" dirty="0"/>
              <a:t>IMF leikkasi myös euroalueen kasvuennustetta tälle vuodelle 0,2 prosenttiyksiköllä 1,1 prosenttiin. Saksan talouden odotetaan kasvavan 0,8 prosenttia, Ranskan 0,9 prosenttia, Espanjan 2,1 prosenttia ja Italian 0,5 prosenttia. Suomen talous kasvaisi 1,0 prosenttia. </a:t>
            </a:r>
          </a:p>
          <a:p>
            <a:pPr lvl="1">
              <a:buFont typeface="Wingdings" panose="05000000000000000000" pitchFamily="2" charset="2"/>
              <a:buChar char="Ä"/>
              <a:defRPr/>
            </a:pPr>
            <a:endParaRPr lang="fi-FI" altLang="fi-FI" sz="1500" dirty="0"/>
          </a:p>
          <a:p>
            <a:pPr lvl="1">
              <a:buFont typeface="Wingdings" panose="05000000000000000000" pitchFamily="2" charset="2"/>
              <a:buChar char="Ä"/>
              <a:defRPr/>
            </a:pPr>
            <a:r>
              <a:rPr lang="fi-FI" altLang="fi-FI" sz="1500" dirty="0"/>
              <a:t>Euroalueen ulkopuolella Britannian talouden odotetaan nyt kasvavan 0,8 prosenttia tänä vuonna, mikä on jyrkkä pudotus vuoden alussa ennustetusta 1,3 prosentin kasvusta.</a:t>
            </a:r>
          </a:p>
          <a:p>
            <a:pPr marL="342900" lvl="1" indent="0">
              <a:buNone/>
              <a:defRPr/>
            </a:pPr>
            <a:endParaRPr lang="fi-FI" altLang="fi-FI" sz="1500" b="1" dirty="0"/>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2996647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141</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kehityksessä epävarmuutta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3244"/>
            <a:ext cx="8938934" cy="4398189"/>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25" b="1" u="sng" dirty="0" err="1"/>
              <a:t>EK:n</a:t>
            </a:r>
            <a:r>
              <a:rPr lang="fi-FI" altLang="fi-FI" sz="1425" b="1" u="sng" dirty="0"/>
              <a:t> mukaan suhdanteet vahvistuivat hieman alkuvuonna, Yrittäjien pk-yritysbarometrissa käänne huonompaan</a:t>
            </a:r>
          </a:p>
          <a:p>
            <a:pPr>
              <a:defRPr/>
            </a:pPr>
            <a:endParaRPr lang="fi-FI" altLang="fi-FI" sz="1050" dirty="0">
              <a:solidFill>
                <a:srgbClr val="FF0000"/>
              </a:solidFill>
            </a:endParaRPr>
          </a:p>
          <a:p>
            <a:pPr lvl="1">
              <a:buFont typeface="Wingdings" panose="05000000000000000000" pitchFamily="2" charset="2"/>
              <a:buChar char="Ä"/>
              <a:defRPr/>
            </a:pPr>
            <a:r>
              <a:rPr lang="fi-FI" sz="1500" dirty="0" err="1"/>
              <a:t>EK:n</a:t>
            </a:r>
            <a:r>
              <a:rPr lang="fi-FI" sz="1500" dirty="0"/>
              <a:t> huhtikuussa tekemän suhdannebarometrin mukaan Suomen elinkeinoelämän suhdannekuva vahvistui jonkin verran alkuvuonna, vaikka monien toimialojen tilanne onkin vielä heikko. Voimakkaimmin paranivat teollisuuden suhdanteet, kun tuotanto kasvoi laajalti ja myös henkilöstöä lisättiin vähän. Palveluissa ja erityisesti rakentamisessa kokonaiskuva on selvästi heikompi.</a:t>
            </a:r>
          </a:p>
          <a:p>
            <a:pPr lvl="1">
              <a:buFont typeface="Wingdings" panose="05000000000000000000" pitchFamily="2" charset="2"/>
              <a:buChar char="Ä"/>
              <a:defRPr/>
            </a:pPr>
            <a:r>
              <a:rPr lang="fi-FI" sz="1500" dirty="0"/>
              <a:t>Näkymät lähikuukausille ovat uudelleen vaatimattomammat. Kaikkien päätoimialojen suhdannenäkymät ovat lähellä nollaviivaa eikä suuria muutoksia odoteta. Tuotannon kasvu kuitenkin jatkuisi teollisuudessa melko yleisesti. Palveluissa loiva nousu jatkuisi, ja nyt myös rakentamisen tuotanto voisi vähän kasvaa. Henkilöstön määrä kasvaisi lähikuukausina ainoastaan teollisuudessa – muilla päätoimialoilla lasku loivenisi.</a:t>
            </a:r>
          </a:p>
          <a:p>
            <a:pPr lvl="1">
              <a:buFont typeface="Wingdings" panose="05000000000000000000" pitchFamily="2" charset="2"/>
              <a:buChar char="Ä"/>
              <a:defRPr/>
            </a:pPr>
            <a:r>
              <a:rPr lang="fi-FI" altLang="fi-FI" sz="1500" dirty="0"/>
              <a:t>Suomen Yrittäjien ja Finnveran kevään 2026 pk-yritysbarometrin mukaan maamme pk-yritysten suhdanneodotukset laskivat hieman viime syksystä päätyen takaisin vuoden takaiselle tasolleen. Yhdysvaltojen asettamat tullit ja kansainvälisten suhteiden kiristyminen, Venäjän hyökkäyssodan jatkuminen sekä yleinen geopoliittinen epävakaus käänsivät odotukset laskuun vuoden 2025 jälkimmäisellä puoliskolla. Myös odotuksia vaisumpi kotimainen kulutuskysyntä heikentää pk-yritysten näkymiä suhdanteen kehityksestä. Nyt suhdannenäkymien saldoluku saa arvon yksi. Pk-yrityksistä 23 % arvioi suhdanteiden paranevan seuraavien 12 kuukauden aikana ja 23 % uskoo niiden heikkenevän. Yli puolet pk-yrityksistä arvioi suhdanteiden pysyvän samana. Syksyn 2025 barometrissa parempia suhdanteita ennakoivia oli yksi prosenttiyksikkö enemmän ja heikkeneviä suhdanteita ennakoivia kaksi prosenttiyksikköä vähemmän. Pk-yritysten suhdanneodotukset ennakoivat siis Suomen taloudelle suunnilleen vastaavaa tai hieman heikompaa kehitystä kuin suurin osa talousennusteista. Sekä talouden tilaan että pk-yritysten odotuksiin liittyy joka tapauksessa edelleen poikkeuksellisen merkittävää epävarmuutta, kuten on ollut keväällä 2020 alkaneesta koronapandemiasta lähtien.</a:t>
            </a:r>
          </a:p>
          <a:p>
            <a:pPr lvl="1">
              <a:buFont typeface="Wingdings" panose="05000000000000000000" pitchFamily="2" charset="2"/>
              <a:buChar char="Ä"/>
              <a:defRPr/>
            </a:pPr>
            <a:r>
              <a:rPr lang="fi-FI" altLang="fi-FI" sz="1500" dirty="0"/>
              <a:t>Pk-yritysbarometrissa Satakunnan yritysten suhdanneodotukset ovat myös heikentyneet ja odotuksia kuvaava saldoluku on 0, joka on vähän heikompi kuin koko maassa keskimäärin. Satakunnan alueen yleiset suhdannenäkymät ovat siten koko maan keskitasoa hieman heikommat. Lisäksi arviot liikevaihdon, kannattavuuden ja innovaatioiden kehityksestä jäävät hieman keskimääräisestä tasosta.</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142</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5011182" y="935941"/>
            <a:ext cx="3925228" cy="8125301"/>
          </a:xfrm>
          <a:prstGeom prst="rect">
            <a:avLst/>
          </a:prstGeom>
          <a:noFill/>
        </p:spPr>
        <p:txBody>
          <a:bodyPr wrap="square">
            <a:spAutoFit/>
          </a:bodyPr>
          <a:lstStyle/>
          <a:p>
            <a:r>
              <a:rPr lang="en-US" b="1" dirty="0" err="1"/>
              <a:t>Teollisuuden</a:t>
            </a:r>
            <a:r>
              <a:rPr lang="en-US" b="1" dirty="0"/>
              <a:t> </a:t>
            </a:r>
            <a:r>
              <a:rPr lang="en-US" b="1" dirty="0" err="1"/>
              <a:t>luottamusindikaattori</a:t>
            </a:r>
            <a:r>
              <a:rPr lang="en-US" b="1" dirty="0"/>
              <a:t> </a:t>
            </a:r>
            <a:r>
              <a:rPr lang="en-US" dirty="0" err="1"/>
              <a:t>vahvistui</a:t>
            </a:r>
            <a:r>
              <a:rPr lang="en-US" dirty="0"/>
              <a:t> </a:t>
            </a:r>
            <a:r>
              <a:rPr lang="en-US" dirty="0" err="1"/>
              <a:t>hieman</a:t>
            </a:r>
            <a:r>
              <a:rPr lang="en-US" dirty="0"/>
              <a:t> </a:t>
            </a:r>
            <a:r>
              <a:rPr lang="en-US" dirty="0" err="1"/>
              <a:t>huhtikuussa</a:t>
            </a:r>
            <a:r>
              <a:rPr lang="en-US" dirty="0"/>
              <a:t>. Se </a:t>
            </a:r>
            <a:r>
              <a:rPr lang="en-US" dirty="0" err="1"/>
              <a:t>nousi</a:t>
            </a:r>
            <a:r>
              <a:rPr lang="en-US" dirty="0"/>
              <a:t> </a:t>
            </a:r>
            <a:r>
              <a:rPr lang="en-US" dirty="0" err="1"/>
              <a:t>saldolukuun</a:t>
            </a:r>
            <a:r>
              <a:rPr lang="en-US" dirty="0"/>
              <a:t> +1, </a:t>
            </a:r>
            <a:r>
              <a:rPr lang="en-US" dirty="0" err="1"/>
              <a:t>kun</a:t>
            </a:r>
            <a:r>
              <a:rPr lang="en-US" dirty="0"/>
              <a:t> </a:t>
            </a:r>
            <a:r>
              <a:rPr lang="en-US" dirty="0" err="1"/>
              <a:t>maaliskuun</a:t>
            </a:r>
            <a:r>
              <a:rPr lang="en-US" dirty="0"/>
              <a:t> </a:t>
            </a:r>
            <a:r>
              <a:rPr lang="en-US" dirty="0" err="1"/>
              <a:t>lukema</a:t>
            </a:r>
            <a:r>
              <a:rPr lang="en-US" dirty="0"/>
              <a:t> </a:t>
            </a:r>
            <a:r>
              <a:rPr lang="en-US" dirty="0" err="1"/>
              <a:t>oli</a:t>
            </a:r>
            <a:r>
              <a:rPr lang="en-US" dirty="0"/>
              <a:t> -1 </a:t>
            </a:r>
            <a:r>
              <a:rPr lang="en-US" dirty="0" err="1"/>
              <a:t>pistettä</a:t>
            </a:r>
            <a:r>
              <a:rPr lang="en-US" dirty="0"/>
              <a:t>. </a:t>
            </a:r>
            <a:r>
              <a:rPr lang="en-US" dirty="0" err="1"/>
              <a:t>Luottamus</a:t>
            </a:r>
            <a:r>
              <a:rPr lang="en-US" dirty="0"/>
              <a:t> on </a:t>
            </a:r>
            <a:r>
              <a:rPr lang="en-US" dirty="0" err="1"/>
              <a:t>lähellä</a:t>
            </a:r>
            <a:r>
              <a:rPr lang="en-US" dirty="0"/>
              <a:t> </a:t>
            </a:r>
            <a:r>
              <a:rPr lang="en-US" dirty="0" err="1"/>
              <a:t>pitkän</a:t>
            </a:r>
            <a:r>
              <a:rPr lang="en-US" dirty="0"/>
              <a:t> </a:t>
            </a:r>
            <a:r>
              <a:rPr lang="en-US" dirty="0" err="1"/>
              <a:t>aikavälin</a:t>
            </a:r>
            <a:r>
              <a:rPr lang="en-US" dirty="0"/>
              <a:t> </a:t>
            </a:r>
            <a:r>
              <a:rPr lang="en-US" dirty="0" err="1"/>
              <a:t>keskiarvotasoa</a:t>
            </a:r>
            <a:r>
              <a:rPr lang="en-US" dirty="0"/>
              <a:t> (0).​</a:t>
            </a:r>
          </a:p>
          <a:p>
            <a:endParaRPr lang="en-US" dirty="0"/>
          </a:p>
          <a:p>
            <a:r>
              <a:rPr lang="en-US" b="1" dirty="0" err="1"/>
              <a:t>Rakentamisen</a:t>
            </a:r>
            <a:r>
              <a:rPr lang="en-US" b="1" dirty="0"/>
              <a:t> </a:t>
            </a:r>
            <a:r>
              <a:rPr lang="en-US" b="1" dirty="0" err="1"/>
              <a:t>luottamus</a:t>
            </a:r>
            <a:r>
              <a:rPr lang="en-US" b="1" dirty="0"/>
              <a:t> </a:t>
            </a:r>
            <a:r>
              <a:rPr lang="en-US" dirty="0" err="1"/>
              <a:t>painui</a:t>
            </a:r>
            <a:r>
              <a:rPr lang="en-US" dirty="0"/>
              <a:t> </a:t>
            </a:r>
            <a:r>
              <a:rPr lang="en-US" dirty="0" err="1"/>
              <a:t>jonkin</a:t>
            </a:r>
            <a:r>
              <a:rPr lang="en-US" dirty="0"/>
              <a:t> </a:t>
            </a:r>
            <a:r>
              <a:rPr lang="en-US" dirty="0" err="1"/>
              <a:t>verran</a:t>
            </a:r>
            <a:r>
              <a:rPr lang="en-US" dirty="0"/>
              <a:t> </a:t>
            </a:r>
            <a:r>
              <a:rPr lang="en-US" dirty="0" err="1"/>
              <a:t>heikommaksi</a:t>
            </a:r>
            <a:r>
              <a:rPr lang="en-US" dirty="0"/>
              <a:t> </a:t>
            </a:r>
            <a:r>
              <a:rPr lang="en-US" dirty="0" err="1"/>
              <a:t>huhtikuussa</a:t>
            </a:r>
            <a:r>
              <a:rPr lang="en-US" dirty="0"/>
              <a:t>. Luottamusindikaattorin </a:t>
            </a:r>
            <a:r>
              <a:rPr lang="en-US" dirty="0" err="1"/>
              <a:t>uusin</a:t>
            </a:r>
            <a:r>
              <a:rPr lang="en-US" dirty="0"/>
              <a:t> </a:t>
            </a:r>
            <a:r>
              <a:rPr lang="en-US" dirty="0" err="1"/>
              <a:t>lukema</a:t>
            </a:r>
            <a:r>
              <a:rPr lang="en-US" dirty="0"/>
              <a:t> on -19, </a:t>
            </a:r>
            <a:r>
              <a:rPr lang="en-US" dirty="0" err="1"/>
              <a:t>kun</a:t>
            </a:r>
            <a:r>
              <a:rPr lang="en-US" dirty="0"/>
              <a:t> se </a:t>
            </a:r>
            <a:r>
              <a:rPr lang="en-US" dirty="0" err="1"/>
              <a:t>oli</a:t>
            </a:r>
            <a:r>
              <a:rPr lang="en-US" dirty="0"/>
              <a:t> </a:t>
            </a:r>
            <a:r>
              <a:rPr lang="en-US" dirty="0" err="1"/>
              <a:t>maaliskuussa</a:t>
            </a:r>
            <a:r>
              <a:rPr lang="en-US" dirty="0"/>
              <a:t> -15. Luottamus on </a:t>
            </a:r>
            <a:r>
              <a:rPr lang="en-US" dirty="0" err="1"/>
              <a:t>edelleen</a:t>
            </a:r>
            <a:r>
              <a:rPr lang="en-US" dirty="0"/>
              <a:t> </a:t>
            </a:r>
            <a:r>
              <a:rPr lang="en-US" dirty="0" err="1"/>
              <a:t>pitkän</a:t>
            </a:r>
            <a:r>
              <a:rPr lang="en-US" dirty="0"/>
              <a:t> </a:t>
            </a:r>
            <a:r>
              <a:rPr lang="en-US" dirty="0" err="1"/>
              <a:t>aikavälin</a:t>
            </a:r>
            <a:r>
              <a:rPr lang="en-US" dirty="0"/>
              <a:t> </a:t>
            </a:r>
            <a:r>
              <a:rPr lang="en-US" dirty="0" err="1"/>
              <a:t>keskiarvoa</a:t>
            </a:r>
            <a:r>
              <a:rPr lang="en-US" dirty="0"/>
              <a:t> (-9) </a:t>
            </a:r>
            <a:r>
              <a:rPr lang="en-US" dirty="0" err="1"/>
              <a:t>heikompaa</a:t>
            </a:r>
            <a:r>
              <a:rPr lang="en-US" dirty="0"/>
              <a:t>.​</a:t>
            </a:r>
          </a:p>
          <a:p>
            <a:endParaRPr lang="en-US" dirty="0"/>
          </a:p>
          <a:p>
            <a:r>
              <a:rPr lang="en-US" b="1" dirty="0" err="1"/>
              <a:t>Palveluiden</a:t>
            </a:r>
            <a:r>
              <a:rPr lang="en-US" b="1" dirty="0"/>
              <a:t> </a:t>
            </a:r>
            <a:r>
              <a:rPr lang="en-US" b="1" dirty="0" err="1"/>
              <a:t>luottamus</a:t>
            </a:r>
            <a:r>
              <a:rPr lang="en-US" b="1" dirty="0"/>
              <a:t> </a:t>
            </a:r>
            <a:r>
              <a:rPr lang="en-US" dirty="0" err="1"/>
              <a:t>pysyi</a:t>
            </a:r>
            <a:r>
              <a:rPr lang="en-US" dirty="0"/>
              <a:t> </a:t>
            </a:r>
            <a:r>
              <a:rPr lang="en-US" dirty="0" err="1"/>
              <a:t>lähes</a:t>
            </a:r>
            <a:r>
              <a:rPr lang="en-US" dirty="0"/>
              <a:t> </a:t>
            </a:r>
            <a:r>
              <a:rPr lang="en-US" dirty="0" err="1"/>
              <a:t>ennallaan</a:t>
            </a:r>
            <a:r>
              <a:rPr lang="en-US" dirty="0"/>
              <a:t>. Luottamusindikaattorin </a:t>
            </a:r>
            <a:r>
              <a:rPr lang="en-US" dirty="0" err="1"/>
              <a:t>uusin</a:t>
            </a:r>
            <a:r>
              <a:rPr lang="en-US" dirty="0"/>
              <a:t> </a:t>
            </a:r>
            <a:r>
              <a:rPr lang="en-US" dirty="0" err="1"/>
              <a:t>lukema</a:t>
            </a:r>
            <a:r>
              <a:rPr lang="en-US" dirty="0"/>
              <a:t> on 0, </a:t>
            </a:r>
            <a:r>
              <a:rPr lang="en-US" dirty="0" err="1"/>
              <a:t>kun</a:t>
            </a:r>
            <a:r>
              <a:rPr lang="en-US" dirty="0"/>
              <a:t> </a:t>
            </a:r>
            <a:r>
              <a:rPr lang="en-US" dirty="0" err="1"/>
              <a:t>edelliskuun</a:t>
            </a:r>
            <a:r>
              <a:rPr lang="en-US" dirty="0"/>
              <a:t> </a:t>
            </a:r>
            <a:r>
              <a:rPr lang="en-US" dirty="0" err="1"/>
              <a:t>tarkistettu</a:t>
            </a:r>
            <a:r>
              <a:rPr lang="en-US" dirty="0"/>
              <a:t> </a:t>
            </a:r>
            <a:r>
              <a:rPr lang="en-US" dirty="0" err="1"/>
              <a:t>luku</a:t>
            </a:r>
            <a:r>
              <a:rPr lang="en-US" dirty="0"/>
              <a:t> </a:t>
            </a:r>
            <a:r>
              <a:rPr lang="en-US" dirty="0" err="1"/>
              <a:t>oli</a:t>
            </a:r>
            <a:r>
              <a:rPr lang="en-US" dirty="0"/>
              <a:t> -1. Luottamus on </a:t>
            </a:r>
            <a:r>
              <a:rPr lang="en-US" dirty="0" err="1"/>
              <a:t>heikompaa</a:t>
            </a:r>
            <a:r>
              <a:rPr lang="en-US" dirty="0"/>
              <a:t> </a:t>
            </a:r>
            <a:r>
              <a:rPr lang="en-US" dirty="0" err="1"/>
              <a:t>kuin</a:t>
            </a:r>
            <a:r>
              <a:rPr lang="en-US" dirty="0"/>
              <a:t> </a:t>
            </a:r>
            <a:r>
              <a:rPr lang="en-US" dirty="0" err="1"/>
              <a:t>pitkän</a:t>
            </a:r>
            <a:r>
              <a:rPr lang="en-US" dirty="0"/>
              <a:t> </a:t>
            </a:r>
            <a:r>
              <a:rPr lang="en-US" dirty="0" err="1"/>
              <a:t>aikavälin</a:t>
            </a:r>
            <a:r>
              <a:rPr lang="en-US" dirty="0"/>
              <a:t> </a:t>
            </a:r>
            <a:r>
              <a:rPr lang="en-US" dirty="0" err="1"/>
              <a:t>keskiarvo</a:t>
            </a:r>
            <a:r>
              <a:rPr lang="en-US" dirty="0"/>
              <a:t> (+11).​</a:t>
            </a:r>
          </a:p>
          <a:p>
            <a:endParaRPr lang="en-US" dirty="0"/>
          </a:p>
          <a:p>
            <a:r>
              <a:rPr lang="en-US" b="1" dirty="0" err="1"/>
              <a:t>Vähittäiskaupan</a:t>
            </a:r>
            <a:r>
              <a:rPr lang="en-US" b="1" dirty="0"/>
              <a:t> </a:t>
            </a:r>
            <a:r>
              <a:rPr lang="en-US" b="1" dirty="0" err="1"/>
              <a:t>luottamusindikaattori</a:t>
            </a:r>
            <a:r>
              <a:rPr lang="en-US" b="1" dirty="0"/>
              <a:t> </a:t>
            </a:r>
            <a:r>
              <a:rPr lang="en-US" dirty="0" err="1"/>
              <a:t>vahvistui</a:t>
            </a:r>
            <a:r>
              <a:rPr lang="en-US" dirty="0"/>
              <a:t> </a:t>
            </a:r>
            <a:r>
              <a:rPr lang="en-US" dirty="0" err="1"/>
              <a:t>huhtikuussa</a:t>
            </a:r>
            <a:r>
              <a:rPr lang="en-US" dirty="0"/>
              <a:t>. Sen </a:t>
            </a:r>
            <a:r>
              <a:rPr lang="en-US" dirty="0" err="1"/>
              <a:t>saldoluku</a:t>
            </a:r>
            <a:r>
              <a:rPr lang="en-US" dirty="0"/>
              <a:t> on </a:t>
            </a:r>
            <a:r>
              <a:rPr lang="en-US" dirty="0" err="1"/>
              <a:t>nyt</a:t>
            </a:r>
            <a:r>
              <a:rPr lang="en-US" dirty="0"/>
              <a:t> +9, </a:t>
            </a:r>
            <a:r>
              <a:rPr lang="en-US" dirty="0" err="1"/>
              <a:t>kun</a:t>
            </a:r>
            <a:r>
              <a:rPr lang="en-US" dirty="0"/>
              <a:t> </a:t>
            </a:r>
            <a:r>
              <a:rPr lang="en-US" dirty="0" err="1"/>
              <a:t>maaliskuun</a:t>
            </a:r>
            <a:r>
              <a:rPr lang="en-US" dirty="0"/>
              <a:t> </a:t>
            </a:r>
            <a:r>
              <a:rPr lang="en-US" dirty="0" err="1"/>
              <a:t>lukema</a:t>
            </a:r>
            <a:r>
              <a:rPr lang="en-US" dirty="0"/>
              <a:t> </a:t>
            </a:r>
            <a:r>
              <a:rPr lang="en-US" dirty="0" err="1"/>
              <a:t>oli</a:t>
            </a:r>
            <a:r>
              <a:rPr lang="en-US" dirty="0"/>
              <a:t> -1. Luottamus </a:t>
            </a:r>
            <a:r>
              <a:rPr lang="en-US" dirty="0" err="1"/>
              <a:t>nousi</a:t>
            </a:r>
            <a:r>
              <a:rPr lang="en-US" dirty="0"/>
              <a:t> </a:t>
            </a:r>
            <a:r>
              <a:rPr lang="en-US" dirty="0" err="1"/>
              <a:t>samalla</a:t>
            </a:r>
            <a:r>
              <a:rPr lang="en-US" dirty="0"/>
              <a:t> </a:t>
            </a:r>
            <a:r>
              <a:rPr lang="en-US" dirty="0" err="1"/>
              <a:t>yli</a:t>
            </a:r>
            <a:r>
              <a:rPr lang="en-US" dirty="0"/>
              <a:t> </a:t>
            </a:r>
            <a:r>
              <a:rPr lang="en-US" dirty="0" err="1"/>
              <a:t>pitkäaikaisen</a:t>
            </a:r>
            <a:r>
              <a:rPr lang="en-US" dirty="0"/>
              <a:t> </a:t>
            </a:r>
            <a:r>
              <a:rPr lang="en-US" dirty="0" err="1"/>
              <a:t>keskiarvonsa</a:t>
            </a:r>
            <a:r>
              <a:rPr lang="en-US" dirty="0"/>
              <a:t> (-2).</a:t>
            </a: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4" name="TextBox 13">
            <a:extLst>
              <a:ext uri="{FF2B5EF4-FFF2-40B4-BE49-F238E27FC236}">
                <a16:creationId xmlns:a16="http://schemas.microsoft.com/office/drawing/2014/main" id="{2F0C6899-B3DF-7D2C-E598-F3978015E217}"/>
              </a:ext>
            </a:extLst>
          </p:cNvPr>
          <p:cNvSpPr txBox="1"/>
          <p:nvPr/>
        </p:nvSpPr>
        <p:spPr>
          <a:xfrm>
            <a:off x="45240" y="952316"/>
            <a:ext cx="4833041" cy="2308324"/>
          </a:xfrm>
          <a:prstGeom prst="rect">
            <a:avLst/>
          </a:prstGeom>
          <a:noFill/>
        </p:spPr>
        <p:txBody>
          <a:bodyPr wrap="square">
            <a:spAutoFit/>
          </a:bodyPr>
          <a:lstStyle/>
          <a:p>
            <a:r>
              <a:rPr lang="en-US" dirty="0" err="1"/>
              <a:t>Suomen</a:t>
            </a:r>
            <a:r>
              <a:rPr lang="en-US" dirty="0"/>
              <a:t> </a:t>
            </a:r>
            <a:r>
              <a:rPr lang="en-US" dirty="0" err="1"/>
              <a:t>elinkeinoelämän</a:t>
            </a:r>
            <a:r>
              <a:rPr lang="en-US" dirty="0"/>
              <a:t> </a:t>
            </a:r>
            <a:r>
              <a:rPr lang="en-US" dirty="0" err="1"/>
              <a:t>luottamus</a:t>
            </a:r>
            <a:r>
              <a:rPr lang="en-US" dirty="0"/>
              <a:t> </a:t>
            </a:r>
            <a:r>
              <a:rPr lang="en-US" dirty="0" err="1"/>
              <a:t>vahvistui</a:t>
            </a:r>
            <a:r>
              <a:rPr lang="en-US" dirty="0"/>
              <a:t> </a:t>
            </a:r>
            <a:r>
              <a:rPr lang="en-US" dirty="0" err="1"/>
              <a:t>vähän</a:t>
            </a:r>
            <a:r>
              <a:rPr lang="en-US" dirty="0"/>
              <a:t> </a:t>
            </a:r>
            <a:r>
              <a:rPr lang="en-US" dirty="0" err="1"/>
              <a:t>huhtikuussa</a:t>
            </a:r>
            <a:r>
              <a:rPr lang="en-US" dirty="0"/>
              <a:t>. Rakentamisen </a:t>
            </a:r>
            <a:r>
              <a:rPr lang="en-US" dirty="0" err="1"/>
              <a:t>luottamus</a:t>
            </a:r>
            <a:r>
              <a:rPr lang="en-US" dirty="0"/>
              <a:t> </a:t>
            </a:r>
            <a:r>
              <a:rPr lang="en-US" dirty="0" err="1"/>
              <a:t>laski</a:t>
            </a:r>
            <a:r>
              <a:rPr lang="en-US" dirty="0"/>
              <a:t>, </a:t>
            </a:r>
            <a:r>
              <a:rPr lang="en-US" dirty="0" err="1"/>
              <a:t>mutta</a:t>
            </a:r>
            <a:r>
              <a:rPr lang="en-US" dirty="0"/>
              <a:t> </a:t>
            </a:r>
            <a:r>
              <a:rPr lang="en-US" dirty="0" err="1"/>
              <a:t>muiden</a:t>
            </a:r>
            <a:r>
              <a:rPr lang="en-US" dirty="0"/>
              <a:t> </a:t>
            </a:r>
            <a:r>
              <a:rPr lang="en-US" dirty="0" err="1"/>
              <a:t>toimialojen</a:t>
            </a:r>
            <a:r>
              <a:rPr lang="en-US" dirty="0"/>
              <a:t> </a:t>
            </a:r>
            <a:r>
              <a:rPr lang="en-US" dirty="0" err="1"/>
              <a:t>indikaattorit</a:t>
            </a:r>
            <a:r>
              <a:rPr lang="en-US" dirty="0"/>
              <a:t> </a:t>
            </a:r>
            <a:r>
              <a:rPr lang="en-US" dirty="0" err="1"/>
              <a:t>vahvistuivat</a:t>
            </a:r>
            <a:r>
              <a:rPr lang="en-US" dirty="0"/>
              <a:t> </a:t>
            </a:r>
            <a:r>
              <a:rPr lang="en-US" dirty="0" err="1"/>
              <a:t>hieman</a:t>
            </a:r>
            <a:r>
              <a:rPr lang="en-US" dirty="0"/>
              <a:t>. ”</a:t>
            </a:r>
            <a:r>
              <a:rPr lang="en-US" dirty="0" err="1"/>
              <a:t>Talouden</a:t>
            </a:r>
            <a:r>
              <a:rPr lang="en-US" dirty="0"/>
              <a:t> </a:t>
            </a:r>
            <a:r>
              <a:rPr lang="en-US" dirty="0" err="1"/>
              <a:t>epävarmuus</a:t>
            </a:r>
            <a:r>
              <a:rPr lang="en-US" dirty="0"/>
              <a:t> on </a:t>
            </a:r>
            <a:r>
              <a:rPr lang="en-US" dirty="0" err="1"/>
              <a:t>suurta</a:t>
            </a:r>
            <a:r>
              <a:rPr lang="en-US" dirty="0"/>
              <a:t>, </a:t>
            </a:r>
            <a:r>
              <a:rPr lang="en-US" dirty="0" err="1"/>
              <a:t>mutta</a:t>
            </a:r>
            <a:r>
              <a:rPr lang="en-US" dirty="0"/>
              <a:t> </a:t>
            </a:r>
            <a:r>
              <a:rPr lang="en-US" dirty="0" err="1"/>
              <a:t>valtaosalla</a:t>
            </a:r>
            <a:r>
              <a:rPr lang="en-US" dirty="0"/>
              <a:t> </a:t>
            </a:r>
            <a:r>
              <a:rPr lang="en-US" dirty="0" err="1"/>
              <a:t>suomalaisyrityksistä</a:t>
            </a:r>
            <a:r>
              <a:rPr lang="en-US" dirty="0"/>
              <a:t> </a:t>
            </a:r>
            <a:r>
              <a:rPr lang="en-US" dirty="0" err="1"/>
              <a:t>tuotanto</a:t>
            </a:r>
            <a:r>
              <a:rPr lang="en-US" dirty="0"/>
              <a:t> ja </a:t>
            </a:r>
            <a:r>
              <a:rPr lang="en-US" dirty="0" err="1"/>
              <a:t>myynti</a:t>
            </a:r>
            <a:r>
              <a:rPr lang="en-US" dirty="0"/>
              <a:t> </a:t>
            </a:r>
            <a:r>
              <a:rPr lang="en-US" dirty="0" err="1"/>
              <a:t>ovat</a:t>
            </a:r>
            <a:r>
              <a:rPr lang="en-US" dirty="0"/>
              <a:t> </a:t>
            </a:r>
            <a:r>
              <a:rPr lang="en-US" dirty="0" err="1"/>
              <a:t>olleet</a:t>
            </a:r>
            <a:r>
              <a:rPr lang="en-US" dirty="0"/>
              <a:t> </a:t>
            </a:r>
            <a:r>
              <a:rPr lang="en-US" dirty="0" err="1"/>
              <a:t>pienessä</a:t>
            </a:r>
            <a:r>
              <a:rPr lang="en-US" dirty="0"/>
              <a:t> </a:t>
            </a:r>
            <a:r>
              <a:rPr lang="en-US" dirty="0" err="1"/>
              <a:t>kasvussa</a:t>
            </a:r>
            <a:r>
              <a:rPr lang="en-US" dirty="0"/>
              <a:t> </a:t>
            </a:r>
            <a:r>
              <a:rPr lang="en-US" dirty="0" err="1"/>
              <a:t>alkuvuoden</a:t>
            </a:r>
            <a:r>
              <a:rPr lang="en-US" dirty="0"/>
              <a:t> </a:t>
            </a:r>
            <a:r>
              <a:rPr lang="en-US" dirty="0" err="1"/>
              <a:t>aikana</a:t>
            </a:r>
            <a:r>
              <a:rPr lang="en-US" dirty="0"/>
              <a:t>”, </a:t>
            </a:r>
            <a:r>
              <a:rPr lang="en-US" dirty="0" err="1"/>
              <a:t>EK:n</a:t>
            </a:r>
            <a:r>
              <a:rPr lang="en-US" dirty="0"/>
              <a:t> </a:t>
            </a:r>
            <a:r>
              <a:rPr lang="en-US" dirty="0" err="1"/>
              <a:t>pääekonomisti</a:t>
            </a:r>
            <a:r>
              <a:rPr lang="en-US" dirty="0"/>
              <a:t> </a:t>
            </a:r>
            <a:r>
              <a:rPr lang="en-US" b="1" dirty="0"/>
              <a:t>Penna Urrila</a:t>
            </a:r>
            <a:r>
              <a:rPr lang="en-US" dirty="0"/>
              <a:t> </a:t>
            </a:r>
            <a:r>
              <a:rPr lang="en-US" dirty="0" err="1"/>
              <a:t>sanoo</a:t>
            </a:r>
            <a:r>
              <a:rPr lang="en-US" dirty="0"/>
              <a:t>.</a:t>
            </a:r>
          </a:p>
        </p:txBody>
      </p:sp>
      <p:pic>
        <p:nvPicPr>
          <p:cNvPr id="16" name="Picture 15">
            <a:extLst>
              <a:ext uri="{FF2B5EF4-FFF2-40B4-BE49-F238E27FC236}">
                <a16:creationId xmlns:a16="http://schemas.microsoft.com/office/drawing/2014/main" id="{5025FFDE-3DDE-9ED9-6EA0-DD3DBCBE7C9B}"/>
              </a:ext>
            </a:extLst>
          </p:cNvPr>
          <p:cNvPicPr>
            <a:picLocks noChangeAspect="1"/>
          </p:cNvPicPr>
          <p:nvPr/>
        </p:nvPicPr>
        <p:blipFill>
          <a:blip r:embed="rId3"/>
          <a:stretch>
            <a:fillRect/>
          </a:stretch>
        </p:blipFill>
        <p:spPr>
          <a:xfrm>
            <a:off x="45240" y="2537671"/>
            <a:ext cx="4423141" cy="3463079"/>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143</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559376" y="76438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Teknologiateollisuuden tilauskanta kasvanut telakoiden ansiosta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22931" y="1255823"/>
            <a:ext cx="9166931" cy="4916731"/>
          </a:xfrm>
          <a:prstGeom prst="rect">
            <a:avLst/>
          </a:prstGeom>
          <a:noFill/>
        </p:spPr>
        <p:txBody>
          <a:bodyPr wrap="square">
            <a:spAutoFit/>
          </a:bodyPr>
          <a:lstStyle/>
          <a:p>
            <a:pPr marL="257175" indent="-257175">
              <a:buFont typeface="Arial" panose="020B0604020202020204" pitchFamily="34" charset="0"/>
              <a:buChar char="•"/>
            </a:pPr>
            <a:r>
              <a:rPr lang="fi-FI" sz="1425" dirty="0"/>
              <a:t>Teknologiateollisuus ry:n mukaan vuoden 2025 viimeinen kvartaali oli teknologiateollisuudessa poikkeuksellisen vahva. Siihen verrattuna teknologiateollisuuden uudet tilaukset laskivat lähes neljänneksellä tammi–maaliskuun aikana. Tämä oli odotettavissa, koska edelliselle kvartaalille kohdistui muun muassa erittäin merkittäviä meriteollisuuden tilauksia. Vuodentakaiseen verrattuna uusien tilausten kertymässä oli alkuvuonna kasvua 11 prosenttia. Tilauskannat heikkenivät aavistuksen vuoden loppuun verrattuna, mutta kasvoivat lähes viidenneksellä vuoden takaiseen verrattuna.</a:t>
            </a:r>
          </a:p>
          <a:p>
            <a:pPr marL="257175" indent="-257175">
              <a:buFont typeface="Arial" panose="020B0604020202020204" pitchFamily="34" charset="0"/>
              <a:buChar char="•"/>
            </a:pPr>
            <a:endParaRPr lang="fi-FI" sz="1425" dirty="0"/>
          </a:p>
          <a:p>
            <a:pPr marL="257175" indent="-257175">
              <a:buFont typeface="Arial" panose="020B0604020202020204" pitchFamily="34" charset="0"/>
              <a:buChar char="•"/>
            </a:pPr>
            <a:r>
              <a:rPr lang="fi-FI" sz="1425" dirty="0"/>
              <a:t>Tilauskertymää voi kuvata maltilliseksi. Alkuvuosi ei ole tarjoillut merkittävää kasvua, mutta vertailukvartaalin vahvuus ja maailmantilanteen epävarmuus huomioiden kokonaisuus on siedettävällä tasolla.</a:t>
            </a:r>
          </a:p>
          <a:p>
            <a:pPr marL="257175" indent="-257175">
              <a:buFont typeface="Arial" panose="020B0604020202020204" pitchFamily="34" charset="0"/>
              <a:buChar char="•"/>
            </a:pPr>
            <a:endParaRPr lang="fi-FI" sz="1425" dirty="0"/>
          </a:p>
          <a:p>
            <a:pPr marL="257175" indent="-257175">
              <a:buFont typeface="Arial" panose="020B0604020202020204" pitchFamily="34" charset="0"/>
              <a:buChar char="•"/>
            </a:pPr>
            <a:r>
              <a:rPr lang="fi-FI" sz="1425" dirty="0"/>
              <a:t>Kysymyksiä herättää teknologiateollisuuden suurimman päätoimialan eli kone- ja metallituoteteollisuuden tilanne: jos uusien tilausten kertymää tarkastellaan ilman meriteollisuuden merkittäviä tilauksia, kertymä laski hieman vuodentakaiseen verrattuna. Nimenomaan suhdannetilannetta arvioitaessa tämä on merkittävä asia. Lasku voi olla kausivaihtelun piikkiin menevää heiluntaa, mutta herättää toisaalta pientä huolta, painaako maailmantalouden epävarmuus kuitenkin kysyntää tällä hetkellä.  </a:t>
            </a:r>
          </a:p>
          <a:p>
            <a:pPr marL="257175" indent="-257175">
              <a:buFont typeface="Arial" panose="020B0604020202020204" pitchFamily="34" charset="0"/>
              <a:buChar char="•"/>
            </a:pPr>
            <a:endParaRPr lang="fi-FI" sz="1425" dirty="0"/>
          </a:p>
          <a:p>
            <a:pPr marL="257175" indent="-257175">
              <a:buFont typeface="Arial" panose="020B0604020202020204" pitchFamily="34" charset="0"/>
              <a:buChar char="•"/>
            </a:pPr>
            <a:r>
              <a:rPr lang="fi-FI" sz="1425" dirty="0"/>
              <a:t>Yleistä kysyntätilannetta mittaava tarjouspyyntöjen saldoluku nousi alkuvuoden aikana ja oli huhtikuussa 14. Saldoluku ei ole ollut näin korkealla tammikuun 2022 jälkeen. Kysynnän piristyminen näyttäisi tämän perusteella jatkuneen alkuvuoden aikana. Viime vuodesta alkaen yritysten viesti on ollut, että tarjouspyyntöjä kyllä tulee, mutta lopulliset ostopäätökset ovat pitkän harkinnan ja viivyttelyn takana. Yleisen epävarmuuden vuoksi kukaan ei uskalla tilata, vaikka tarvetta olisi. Siten tarjouspyyntöjen saldoluvun piristyminen ei välttämättä näy suoraan uusien tilausten kertymässä.</a:t>
            </a:r>
            <a:endParaRPr lang="en-US" sz="1425" dirty="0"/>
          </a:p>
        </p:txBody>
      </p:sp>
    </p:spTree>
    <p:extLst>
      <p:ext uri="{BB962C8B-B14F-4D97-AF65-F5344CB8AC3E}">
        <p14:creationId xmlns:p14="http://schemas.microsoft.com/office/powerpoint/2010/main" val="9360997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fld id="{A4D88758-6F26-4E0F-8C14-550F5C0188B8}" type="slidenum">
              <a:rPr lang="fi-FI" altLang="fi-FI" sz="900">
                <a:solidFill>
                  <a:prstClr val="white"/>
                </a:solidFill>
                <a:cs typeface="+mn-cs"/>
              </a:rPr>
              <a:pPr defTabSz="685800" fontAlgn="auto">
                <a:spcBef>
                  <a:spcPts val="0"/>
                </a:spcBef>
                <a:spcAft>
                  <a:spcPts val="0"/>
                </a:spcAft>
                <a:defRPr/>
              </a:pPr>
              <a:t>144</a:t>
            </a:fld>
            <a:endParaRPr lang="fi-FI" altLang="fi-FI" sz="90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9" name="Picture 8">
            <a:extLst>
              <a:ext uri="{FF2B5EF4-FFF2-40B4-BE49-F238E27FC236}">
                <a16:creationId xmlns:a16="http://schemas.microsoft.com/office/drawing/2014/main" id="{412348EA-2583-3D84-6BCC-E43082E14D74}"/>
              </a:ext>
            </a:extLst>
          </p:cNvPr>
          <p:cNvPicPr>
            <a:picLocks noChangeAspect="1"/>
          </p:cNvPicPr>
          <p:nvPr/>
        </p:nvPicPr>
        <p:blipFill>
          <a:blip r:embed="rId3"/>
          <a:stretch>
            <a:fillRect/>
          </a:stretch>
        </p:blipFill>
        <p:spPr>
          <a:xfrm>
            <a:off x="491490" y="932306"/>
            <a:ext cx="5829300" cy="4978344"/>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9221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osa-alueittain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15</a:t>
            </a:fld>
            <a:endParaRPr lang="fi-FI" altLang="fi-FI" sz="1200">
              <a:solidFill>
                <a:srgbClr val="898989"/>
              </a:solidFill>
            </a:endParaRPr>
          </a:p>
        </p:txBody>
      </p:sp>
      <p:sp>
        <p:nvSpPr>
          <p:cNvPr id="5" name="Rectangle 4">
            <a:extLst>
              <a:ext uri="{FF2B5EF4-FFF2-40B4-BE49-F238E27FC236}">
                <a16:creationId xmlns:a16="http://schemas.microsoft.com/office/drawing/2014/main" id="{D0DBA904-4728-4980-BFC4-129A6A89AFB0}"/>
              </a:ext>
            </a:extLst>
          </p:cNvPr>
          <p:cNvSpPr/>
          <p:nvPr/>
        </p:nvSpPr>
        <p:spPr>
          <a:xfrm>
            <a:off x="7236296" y="1419309"/>
            <a:ext cx="1856812" cy="5478423"/>
          </a:xfrm>
          <a:prstGeom prst="rect">
            <a:avLst/>
          </a:prstGeom>
        </p:spPr>
        <p:txBody>
          <a:bodyPr wrap="square">
            <a:spAutoFit/>
          </a:bodyPr>
          <a:lstStyle/>
          <a:p>
            <a:r>
              <a:rPr lang="fi-FI" sz="1400" dirty="0"/>
              <a:t>Satakunnassa kuolleiden määrä pysyy lähes ennallaan ennusteajanjakson loppua kohti. Syntyneiden määrä jatkaa hienoista laskuaan, joskin 2030-luvulla taso alkaa vakiintua.</a:t>
            </a:r>
          </a:p>
          <a:p>
            <a:endParaRPr lang="fi-FI" sz="1400" dirty="0"/>
          </a:p>
          <a:p>
            <a:r>
              <a:rPr lang="fi-FI" sz="1400" dirty="0"/>
              <a:t>Muuttoliikkeessä Satakunta nousee pysyy koko ajan voitollisena maahanmuuton ansiosta. Tämän ansiosta väestökato alkaa merkittävästi loiventua kuluvan vuosikymmenen lopulta lähtien. Kato pienenee vuosi vuodelta.  </a:t>
            </a:r>
          </a:p>
        </p:txBody>
      </p:sp>
      <p:pic>
        <p:nvPicPr>
          <p:cNvPr id="4" name="Kuva 3" descr="Kuva, joka sisältää kohteen teksti, merkki, clipart-kuva&#10;&#10;Kuvaus luotu automaattisesti">
            <a:extLst>
              <a:ext uri="{FF2B5EF4-FFF2-40B4-BE49-F238E27FC236}">
                <a16:creationId xmlns:a16="http://schemas.microsoft.com/office/drawing/2014/main" id="{4A7A725C-19E2-72C6-2D44-B47701B40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A05E32DB-D5F9-8702-0E03-AA8911F0FC16}"/>
              </a:ext>
            </a:extLst>
          </p:cNvPr>
          <p:cNvPicPr>
            <a:picLocks noChangeAspect="1"/>
          </p:cNvPicPr>
          <p:nvPr/>
        </p:nvPicPr>
        <p:blipFill>
          <a:blip r:embed="rId4"/>
          <a:stretch>
            <a:fillRect/>
          </a:stretch>
        </p:blipFill>
        <p:spPr>
          <a:xfrm>
            <a:off x="464418" y="1340768"/>
            <a:ext cx="6594822" cy="4317115"/>
          </a:xfrm>
          <a:prstGeom prst="rect">
            <a:avLst/>
          </a:prstGeom>
        </p:spPr>
      </p:pic>
    </p:spTree>
    <p:extLst>
      <p:ext uri="{BB962C8B-B14F-4D97-AF65-F5344CB8AC3E}">
        <p14:creationId xmlns:p14="http://schemas.microsoft.com/office/powerpoint/2010/main" val="4261811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188640"/>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16</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419132C7-7FF7-8187-5614-88F774ADF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03644"/>
            <a:ext cx="1856812" cy="480765"/>
          </a:xfrm>
          <a:prstGeom prst="rect">
            <a:avLst/>
          </a:prstGeom>
        </p:spPr>
      </p:pic>
      <p:pic>
        <p:nvPicPr>
          <p:cNvPr id="5" name="Picture 4">
            <a:extLst>
              <a:ext uri="{FF2B5EF4-FFF2-40B4-BE49-F238E27FC236}">
                <a16:creationId xmlns:a16="http://schemas.microsoft.com/office/drawing/2014/main" id="{51CB3010-446D-71C0-7F2A-8B1ED69A2F61}"/>
              </a:ext>
            </a:extLst>
          </p:cNvPr>
          <p:cNvPicPr>
            <a:picLocks noChangeAspect="1"/>
          </p:cNvPicPr>
          <p:nvPr/>
        </p:nvPicPr>
        <p:blipFill>
          <a:blip r:embed="rId4"/>
          <a:stretch>
            <a:fillRect/>
          </a:stretch>
        </p:blipFill>
        <p:spPr>
          <a:xfrm>
            <a:off x="530001" y="1066575"/>
            <a:ext cx="8083997" cy="535275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17</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976128B-A4D8-51D8-6B80-3712AD895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29" y="6333454"/>
            <a:ext cx="1856812" cy="480765"/>
          </a:xfrm>
          <a:prstGeom prst="rect">
            <a:avLst/>
          </a:prstGeom>
        </p:spPr>
      </p:pic>
      <p:pic>
        <p:nvPicPr>
          <p:cNvPr id="5" name="Picture 4">
            <a:extLst>
              <a:ext uri="{FF2B5EF4-FFF2-40B4-BE49-F238E27FC236}">
                <a16:creationId xmlns:a16="http://schemas.microsoft.com/office/drawing/2014/main" id="{D0634507-75E8-9AEC-B4B0-1634B6994F61}"/>
              </a:ext>
            </a:extLst>
          </p:cNvPr>
          <p:cNvPicPr>
            <a:picLocks noChangeAspect="1"/>
          </p:cNvPicPr>
          <p:nvPr/>
        </p:nvPicPr>
        <p:blipFill>
          <a:blip r:embed="rId4"/>
          <a:stretch>
            <a:fillRect/>
          </a:stretch>
        </p:blipFill>
        <p:spPr>
          <a:xfrm>
            <a:off x="457200" y="1196752"/>
            <a:ext cx="7571184" cy="5109178"/>
          </a:xfrm>
          <a:prstGeom prst="rect">
            <a:avLst/>
          </a:prstGeom>
        </p:spPr>
      </p:pic>
    </p:spTree>
    <p:extLst>
      <p:ext uri="{BB962C8B-B14F-4D97-AF65-F5344CB8AC3E}">
        <p14:creationId xmlns:p14="http://schemas.microsoft.com/office/powerpoint/2010/main" val="4060069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323528" y="31322"/>
            <a:ext cx="8229600" cy="1143000"/>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2" name="Kuva 1" descr="Kuva, joka sisältää kohteen teksti, merkki, clipart-kuva&#10;&#10;Kuvaus luotu automaattisesti">
            <a:extLst>
              <a:ext uri="{FF2B5EF4-FFF2-40B4-BE49-F238E27FC236}">
                <a16:creationId xmlns:a16="http://schemas.microsoft.com/office/drawing/2014/main" id="{CA8AF09E-2FAB-326B-EA5C-E1306E346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A19A7EFF-7904-8742-8DBC-753A665D6A51}"/>
              </a:ext>
            </a:extLst>
          </p:cNvPr>
          <p:cNvPicPr>
            <a:picLocks noChangeAspect="1"/>
          </p:cNvPicPr>
          <p:nvPr/>
        </p:nvPicPr>
        <p:blipFill>
          <a:blip r:embed="rId4"/>
          <a:stretch>
            <a:fillRect/>
          </a:stretch>
        </p:blipFill>
        <p:spPr>
          <a:xfrm>
            <a:off x="164012" y="1174322"/>
            <a:ext cx="8784976" cy="4941549"/>
          </a:xfrm>
          <a:prstGeom prst="rect">
            <a:avLst/>
          </a:prstGeom>
        </p:spPr>
      </p:pic>
      <p:sp>
        <p:nvSpPr>
          <p:cNvPr id="3" name="TextBox 2">
            <a:extLst>
              <a:ext uri="{FF2B5EF4-FFF2-40B4-BE49-F238E27FC236}">
                <a16:creationId xmlns:a16="http://schemas.microsoft.com/office/drawing/2014/main" id="{22B96CE5-1496-A6BD-B58D-90FFCDACCA9E}"/>
              </a:ext>
            </a:extLst>
          </p:cNvPr>
          <p:cNvSpPr txBox="1"/>
          <p:nvPr/>
        </p:nvSpPr>
        <p:spPr>
          <a:xfrm>
            <a:off x="195012" y="1484784"/>
            <a:ext cx="432048" cy="432048"/>
          </a:xfrm>
          <a:prstGeom prst="rect">
            <a:avLst/>
          </a:prstGeom>
          <a:solidFill>
            <a:schemeClr val="bg1"/>
          </a:solidFill>
        </p:spPr>
        <p:txBody>
          <a:bodyPr wrap="square" rtlCol="0">
            <a:spAutoFit/>
          </a:bodyPr>
          <a:lstStyle/>
          <a:p>
            <a:endParaRPr lang="fi-FI" dirty="0"/>
          </a:p>
        </p:txBody>
      </p:sp>
    </p:spTree>
    <p:extLst>
      <p:ext uri="{BB962C8B-B14F-4D97-AF65-F5344CB8AC3E}">
        <p14:creationId xmlns:p14="http://schemas.microsoft.com/office/powerpoint/2010/main" val="1333261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08028-CC10-4850-B2E2-061EC83E04B2}"/>
              </a:ext>
            </a:extLst>
          </p:cNvPr>
          <p:cNvPicPr>
            <a:picLocks noChangeAspect="1"/>
          </p:cNvPicPr>
          <p:nvPr/>
        </p:nvPicPr>
        <p:blipFill>
          <a:blip r:embed="rId3"/>
          <a:stretch>
            <a:fillRect/>
          </a:stretch>
        </p:blipFill>
        <p:spPr>
          <a:xfrm>
            <a:off x="2915816" y="908720"/>
            <a:ext cx="6644639" cy="5184576"/>
          </a:xfrm>
          <a:prstGeom prst="rect">
            <a:avLst/>
          </a:prstGeom>
        </p:spPr>
      </p:pic>
      <p:sp>
        <p:nvSpPr>
          <p:cNvPr id="3" name="Sisällön paikkamerkki 2"/>
          <p:cNvSpPr>
            <a:spLocks noGrp="1"/>
          </p:cNvSpPr>
          <p:nvPr>
            <p:ph idx="1"/>
          </p:nvPr>
        </p:nvSpPr>
        <p:spPr>
          <a:xfrm>
            <a:off x="179512" y="1052736"/>
            <a:ext cx="3741393" cy="3733404"/>
          </a:xfrm>
        </p:spPr>
        <p:txBody>
          <a:bodyPr anchor="t">
            <a:noAutofit/>
          </a:bodyPr>
          <a:lstStyle/>
          <a:p>
            <a:pPr marL="0" indent="0">
              <a:buNone/>
            </a:pPr>
            <a:r>
              <a:rPr lang="fi-FI" sz="1400" b="1" dirty="0">
                <a:solidFill>
                  <a:schemeClr val="tx1"/>
                </a:solidFill>
                <a:latin typeface="Calibri" panose="020F0502020204030204" pitchFamily="34" charset="0"/>
              </a:rPr>
              <a:t>Pyramidin huipulla ja ylimpänä tavoitteena on nykyisten ja tulevien kansalaisten hyvinvointi.</a:t>
            </a:r>
          </a:p>
          <a:p>
            <a:pPr marL="0" indent="0">
              <a:buNone/>
            </a:pPr>
            <a:r>
              <a:rPr lang="fi-FI" sz="1400" b="1" dirty="0">
                <a:solidFill>
                  <a:schemeClr val="tx1"/>
                </a:solidFill>
                <a:latin typeface="Calibri" panose="020F0502020204030204" pitchFamily="34" charset="0"/>
              </a:rPr>
              <a:t>Pyramidin kivijalkana ovat kilpailukyvyn perusteet – pitkävaikutteiset ja hidasliikkeiset tekijät, jotka toimivat välttämättöminä kilpailukyvyn edellytyksinä. Pyramidin keskelle jäävänä osiona ovat ajurit, jotka ovat mittaamisen ja politiikkatoimenpiteiden kannalta kiinnostavin luokka. Kilpailukyvyn ajurit ovat asiakokonaisuuksia, joihin liittyvät politiikkatoimet voivat vaikuttaa kilpailukykytulemiin jo muutaman vuoden aikajänteellä.</a:t>
            </a:r>
          </a:p>
          <a:p>
            <a:pPr marL="0" indent="0">
              <a:buNone/>
            </a:pPr>
            <a:r>
              <a:rPr lang="fi-FI" sz="1400" b="1" dirty="0">
                <a:solidFill>
                  <a:schemeClr val="tx1"/>
                </a:solidFill>
                <a:latin typeface="Calibri" panose="020F0502020204030204" pitchFamily="34" charset="0"/>
              </a:rPr>
              <a:t>Toisaalta ajureihin kohdistuvien interventioiden lopulliset vaikutukset saattavat realisoitua vasta pidemmällä aikavälillä. Usein käytännössä hyvinvoinnin mittarina käytetään henkeä kohti laskettua bruttokansantuotetta (BKT), vaikka tiedämme ettei BKT ole hyvinvoinnin mittari. Tämä on kuitenkin perusteltua, koska tutkimus on osoittanut, että talouskasvu lisää kansalaisten onnellisuutta. Näin tapahtuu </a:t>
            </a:r>
            <a:br>
              <a:rPr lang="fi-FI" sz="1400" b="1" dirty="0">
                <a:solidFill>
                  <a:schemeClr val="tx1"/>
                </a:solidFill>
                <a:latin typeface="Calibri" panose="020F0502020204030204" pitchFamily="34" charset="0"/>
              </a:rPr>
            </a:br>
            <a:r>
              <a:rPr lang="fi-FI" sz="1400" b="1" dirty="0">
                <a:solidFill>
                  <a:schemeClr val="tx1"/>
                </a:solidFill>
                <a:latin typeface="Calibri" panose="020F0502020204030204" pitchFamily="34" charset="0"/>
              </a:rPr>
              <a:t>myös jo myös vauraissa maissa (Stevenson ja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2008; </a:t>
            </a:r>
            <a:r>
              <a:rPr lang="fi-FI" sz="1400" b="1" dirty="0" err="1">
                <a:solidFill>
                  <a:schemeClr val="tx1"/>
                </a:solidFill>
                <a:latin typeface="Calibri" panose="020F0502020204030204" pitchFamily="34" charset="0"/>
              </a:rPr>
              <a:t>Sacks</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Stevensonja</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2011).</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285428" y="78051"/>
            <a:ext cx="8607052" cy="877398"/>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dirty="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TextBox 5">
            <a:extLst>
              <a:ext uri="{FF2B5EF4-FFF2-40B4-BE49-F238E27FC236}">
                <a16:creationId xmlns:a16="http://schemas.microsoft.com/office/drawing/2014/main" id="{1DA3D2CC-B4AE-48C1-82BD-CEC51968A39A}"/>
              </a:ext>
            </a:extLst>
          </p:cNvPr>
          <p:cNvSpPr txBox="1"/>
          <p:nvPr/>
        </p:nvSpPr>
        <p:spPr>
          <a:xfrm>
            <a:off x="5894392" y="6023676"/>
            <a:ext cx="3249608" cy="769441"/>
          </a:xfrm>
          <a:prstGeom prst="rect">
            <a:avLst/>
          </a:prstGeom>
          <a:noFill/>
        </p:spPr>
        <p:txBody>
          <a:bodyPr wrap="none" rtlCol="0">
            <a:spAutoFit/>
          </a:bodyPr>
          <a:lstStyle/>
          <a:p>
            <a:r>
              <a:rPr lang="fi-FI" sz="1100" dirty="0"/>
              <a:t>Lähde: Tuottavuus ja kilpailukyky Suomessa</a:t>
            </a:r>
          </a:p>
          <a:p>
            <a:r>
              <a:rPr lang="fi-FI" sz="1100" dirty="0"/>
              <a:t>Mistä kilpailukyky koostuu ja mihin sitä tarvitaan?</a:t>
            </a:r>
          </a:p>
          <a:p>
            <a:r>
              <a:rPr lang="fi-FI" sz="1100" dirty="0"/>
              <a:t>Tuottavuuslautakunta</a:t>
            </a:r>
          </a:p>
          <a:p>
            <a:r>
              <a:rPr lang="fi-FI" sz="1100" dirty="0"/>
              <a:t>Valtiovarainministeriön julkaisuja – 2020:81</a:t>
            </a:r>
          </a:p>
        </p:txBody>
      </p:sp>
      <p:pic>
        <p:nvPicPr>
          <p:cNvPr id="2" name="Kuva 1" descr="Kuva, joka sisältää kohteen teksti, merkki, clipart-kuva&#10;&#10;Kuvaus luotu automaattisesti">
            <a:extLst>
              <a:ext uri="{FF2B5EF4-FFF2-40B4-BE49-F238E27FC236}">
                <a16:creationId xmlns:a16="http://schemas.microsoft.com/office/drawing/2014/main" id="{DAC35853-FEB7-318D-CFE7-A3362B8E8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77106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marL="85725" algn="l">
              <a:spcAft>
                <a:spcPts val="600"/>
              </a:spcAft>
              <a:defRPr/>
            </a:pPr>
            <a:r>
              <a:rPr lang="fi-FI" sz="3600" b="1" dirty="0">
                <a:solidFill>
                  <a:schemeClr val="tx2"/>
                </a:solidFill>
              </a:rPr>
              <a:t> SISÄLTÖ</a:t>
            </a:r>
            <a:br>
              <a:rPr lang="fi-FI" sz="3600" b="1" dirty="0">
                <a:solidFill>
                  <a:schemeClr val="tx2"/>
                </a:solidFill>
              </a:rPr>
            </a:br>
            <a:br>
              <a:rPr lang="fi-FI" sz="3600" b="1" dirty="0">
                <a:solidFill>
                  <a:schemeClr val="tx2"/>
                </a:solidFill>
              </a:rPr>
            </a:br>
            <a:r>
              <a:rPr lang="fi-FI" sz="2000" b="1" dirty="0">
                <a:solidFill>
                  <a:schemeClr val="tx2"/>
                </a:solidFill>
              </a:rPr>
              <a:t>Kalvot 3-27: 	Väestö, koulutus, </a:t>
            </a:r>
            <a:r>
              <a:rPr lang="fi-FI" sz="2000" b="1" dirty="0" err="1">
                <a:solidFill>
                  <a:schemeClr val="tx2"/>
                </a:solidFill>
              </a:rPr>
              <a:t>t&amp;k-toiminta</a:t>
            </a:r>
            <a:r>
              <a:rPr lang="fi-FI" sz="2000" b="1" dirty="0">
                <a:solidFill>
                  <a:schemeClr val="tx2"/>
                </a:solidFill>
              </a:rPr>
              <a:t>, hyvinvointi ja 			työllisyys</a:t>
            </a:r>
            <a:br>
              <a:rPr lang="fi-FI" sz="2000" b="1" dirty="0">
                <a:solidFill>
                  <a:schemeClr val="tx2"/>
                </a:solidFill>
              </a:rPr>
            </a:br>
            <a:r>
              <a:rPr lang="fi-FI" sz="2000" b="1" dirty="0">
                <a:solidFill>
                  <a:schemeClr val="tx2"/>
                </a:solidFill>
              </a:rPr>
              <a:t>Kalvot 28-35: 	Työpaikkarakenne ja </a:t>
            </a:r>
            <a:r>
              <a:rPr lang="fi-FI" sz="2000" b="1" dirty="0" err="1">
                <a:solidFill>
                  <a:schemeClr val="tx2"/>
                </a:solidFill>
              </a:rPr>
              <a:t>resilienssi</a:t>
            </a:r>
            <a:br>
              <a:rPr lang="fi-FI" sz="2000" b="1" dirty="0">
                <a:solidFill>
                  <a:schemeClr val="tx2"/>
                </a:solidFill>
              </a:rPr>
            </a:br>
            <a:r>
              <a:rPr lang="fi-FI" sz="2000" b="1" dirty="0">
                <a:solidFill>
                  <a:schemeClr val="tx2"/>
                </a:solidFill>
              </a:rPr>
              <a:t>Kalvot 36-59: 	Aluetalous, tuottavuus ja vienti</a:t>
            </a:r>
            <a:br>
              <a:rPr lang="fi-FI" sz="2000" b="1" dirty="0">
                <a:solidFill>
                  <a:schemeClr val="tx2"/>
                </a:solidFill>
              </a:rPr>
            </a:br>
            <a:r>
              <a:rPr lang="fi-FI" sz="2000" b="1" dirty="0">
                <a:solidFill>
                  <a:schemeClr val="tx2"/>
                </a:solidFill>
              </a:rPr>
              <a:t>Kalvot 60-87: 	Suurimmat työnantajat, yrityskanta, kasvualat, 			teollisuus, automaatio, liikenne, matkailu, ruokaketju</a:t>
            </a:r>
            <a:br>
              <a:rPr lang="fi-FI" sz="2000" b="1" dirty="0">
                <a:solidFill>
                  <a:schemeClr val="tx2"/>
                </a:solidFill>
              </a:rPr>
            </a:br>
            <a:r>
              <a:rPr lang="fi-FI" sz="2000" b="1" dirty="0">
                <a:solidFill>
                  <a:schemeClr val="tx2"/>
                </a:solidFill>
              </a:rPr>
              <a:t>Kalvot 88-97: 	Positiivinen rakennemuutos</a:t>
            </a:r>
            <a:br>
              <a:rPr lang="fi-FI" sz="2000" b="1" dirty="0">
                <a:solidFill>
                  <a:schemeClr val="tx2"/>
                </a:solidFill>
              </a:rPr>
            </a:br>
            <a:r>
              <a:rPr lang="fi-FI" sz="2000" b="1" dirty="0">
                <a:solidFill>
                  <a:schemeClr val="tx2"/>
                </a:solidFill>
              </a:rPr>
              <a:t>Kalvot 98-144: 	Satakunnan talous -suhdannekatsaus marraskuu 2025</a:t>
            </a:r>
            <a:br>
              <a:rPr lang="fi-FI" sz="2000" b="1" dirty="0">
                <a:solidFill>
                  <a:schemeClr val="tx2"/>
                </a:solidFill>
              </a:rPr>
            </a:br>
            <a:br>
              <a:rPr lang="fi-FI" sz="2000" dirty="0">
                <a:solidFill>
                  <a:schemeClr val="tx2"/>
                </a:solidFill>
              </a:rPr>
            </a:b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2</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72BB9DB6-F7FA-A9DD-0E64-780287E2D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346939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40852"/>
            <a:ext cx="7964961" cy="929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20</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002F10-3E40-F798-457A-9ED83661B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50630C63-7D08-2520-5721-0D8A8C44B79F}"/>
              </a:ext>
            </a:extLst>
          </p:cNvPr>
          <p:cNvPicPr>
            <a:picLocks noChangeAspect="1"/>
          </p:cNvPicPr>
          <p:nvPr/>
        </p:nvPicPr>
        <p:blipFill>
          <a:blip r:embed="rId4"/>
          <a:stretch>
            <a:fillRect/>
          </a:stretch>
        </p:blipFill>
        <p:spPr>
          <a:xfrm>
            <a:off x="611559" y="1196752"/>
            <a:ext cx="7964961" cy="5157510"/>
          </a:xfrm>
          <a:prstGeom prst="rect">
            <a:avLst/>
          </a:prstGeom>
        </p:spPr>
      </p:pic>
    </p:spTree>
    <p:extLst>
      <p:ext uri="{BB962C8B-B14F-4D97-AF65-F5344CB8AC3E}">
        <p14:creationId xmlns:p14="http://schemas.microsoft.com/office/powerpoint/2010/main" val="2510297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57929" y="171764"/>
            <a:ext cx="7628142" cy="936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21</a:t>
            </a:fld>
            <a:endParaRPr lang="fi-FI" altLang="fi-FI" sz="1200">
              <a:solidFill>
                <a:srgbClr val="898989"/>
              </a:solidFill>
            </a:endParaRPr>
          </a:p>
        </p:txBody>
      </p:sp>
      <p:sp>
        <p:nvSpPr>
          <p:cNvPr id="4" name="TextBox 3">
            <a:extLst>
              <a:ext uri="{FF2B5EF4-FFF2-40B4-BE49-F238E27FC236}">
                <a16:creationId xmlns:a16="http://schemas.microsoft.com/office/drawing/2014/main" id="{73091564-FAEC-4021-8311-C1B24610EBA6}"/>
              </a:ext>
            </a:extLst>
          </p:cNvPr>
          <p:cNvSpPr txBox="1"/>
          <p:nvPr/>
        </p:nvSpPr>
        <p:spPr>
          <a:xfrm>
            <a:off x="2699792" y="6140906"/>
            <a:ext cx="5151966" cy="430887"/>
          </a:xfrm>
          <a:prstGeom prst="rect">
            <a:avLst/>
          </a:prstGeom>
          <a:noFill/>
        </p:spPr>
        <p:txBody>
          <a:bodyPr wrap="square" rtlCol="0">
            <a:spAutoFit/>
          </a:bodyPr>
          <a:lstStyle/>
          <a:p>
            <a:r>
              <a:rPr lang="fi-FI" sz="1100" dirty="0"/>
              <a:t>Tiedot perustuvat Tilastokeskuksen haastattelututkimukseen, eivätkä siten ole vertailukelpoisia työvoimaviranomaisten ilmoittamiin työttömyysasteisiin.</a:t>
            </a:r>
          </a:p>
        </p:txBody>
      </p:sp>
      <p:pic>
        <p:nvPicPr>
          <p:cNvPr id="3" name="Kuva 2" descr="Kuva, joka sisältää kohteen teksti, merkki, clipart-kuva&#10;&#10;Kuvaus luotu automaattisesti">
            <a:extLst>
              <a:ext uri="{FF2B5EF4-FFF2-40B4-BE49-F238E27FC236}">
                <a16:creationId xmlns:a16="http://schemas.microsoft.com/office/drawing/2014/main" id="{1F2B8FC4-B398-7E6B-A02A-9BE7E7F71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205471"/>
            <a:ext cx="1856812" cy="480765"/>
          </a:xfrm>
          <a:prstGeom prst="rect">
            <a:avLst/>
          </a:prstGeom>
        </p:spPr>
      </p:pic>
      <p:pic>
        <p:nvPicPr>
          <p:cNvPr id="6" name="Picture 5">
            <a:extLst>
              <a:ext uri="{FF2B5EF4-FFF2-40B4-BE49-F238E27FC236}">
                <a16:creationId xmlns:a16="http://schemas.microsoft.com/office/drawing/2014/main" id="{F49FDD28-7FE9-F1AD-F9D9-11688386276A}"/>
              </a:ext>
            </a:extLst>
          </p:cNvPr>
          <p:cNvPicPr>
            <a:picLocks noChangeAspect="1"/>
          </p:cNvPicPr>
          <p:nvPr/>
        </p:nvPicPr>
        <p:blipFill>
          <a:blip r:embed="rId4"/>
          <a:stretch>
            <a:fillRect/>
          </a:stretch>
        </p:blipFill>
        <p:spPr>
          <a:xfrm>
            <a:off x="757928" y="1268759"/>
            <a:ext cx="7628141" cy="4859927"/>
          </a:xfrm>
          <a:prstGeom prst="rect">
            <a:avLst/>
          </a:prstGeom>
        </p:spPr>
      </p:pic>
    </p:spTree>
    <p:extLst>
      <p:ext uri="{BB962C8B-B14F-4D97-AF65-F5344CB8AC3E}">
        <p14:creationId xmlns:p14="http://schemas.microsoft.com/office/powerpoint/2010/main" val="1888899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539552" y="136525"/>
            <a:ext cx="8147248" cy="88614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22</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0CA3EA34-A845-74D3-B956-C4DFB8817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8A8005C4-8BD9-F9BC-EF43-039FC6B924BF}"/>
              </a:ext>
            </a:extLst>
          </p:cNvPr>
          <p:cNvPicPr>
            <a:picLocks noChangeAspect="1"/>
          </p:cNvPicPr>
          <p:nvPr/>
        </p:nvPicPr>
        <p:blipFill>
          <a:blip r:embed="rId4"/>
          <a:stretch>
            <a:fillRect/>
          </a:stretch>
        </p:blipFill>
        <p:spPr>
          <a:xfrm>
            <a:off x="539552" y="1124744"/>
            <a:ext cx="8147248" cy="5098277"/>
          </a:xfrm>
          <a:prstGeom prst="rect">
            <a:avLst/>
          </a:prstGeom>
        </p:spPr>
      </p:pic>
    </p:spTree>
    <p:extLst>
      <p:ext uri="{BB962C8B-B14F-4D97-AF65-F5344CB8AC3E}">
        <p14:creationId xmlns:p14="http://schemas.microsoft.com/office/powerpoint/2010/main" val="2733228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CF360-617F-DC88-6C3F-981BC7F9982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F004C7A-2DF8-07BF-3748-C885A8ECC04E}"/>
              </a:ext>
            </a:extLst>
          </p:cNvPr>
          <p:cNvSpPr>
            <a:spLocks noGrp="1"/>
          </p:cNvSpPr>
          <p:nvPr>
            <p:ph type="title"/>
          </p:nvPr>
        </p:nvSpPr>
        <p:spPr>
          <a:xfrm>
            <a:off x="539552" y="136525"/>
            <a:ext cx="8147248" cy="88614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a:extLst>
              <a:ext uri="{FF2B5EF4-FFF2-40B4-BE49-F238E27FC236}">
                <a16:creationId xmlns:a16="http://schemas.microsoft.com/office/drawing/2014/main" id="{3B896254-5738-17F7-452A-528DED85AAA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23</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5856DF48-95E0-98D6-082F-3882103DE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C2F58D65-762C-74C2-1521-60F9FDE825C7}"/>
              </a:ext>
            </a:extLst>
          </p:cNvPr>
          <p:cNvPicPr>
            <a:picLocks noChangeAspect="1"/>
          </p:cNvPicPr>
          <p:nvPr/>
        </p:nvPicPr>
        <p:blipFill>
          <a:blip r:embed="rId4"/>
          <a:stretch>
            <a:fillRect/>
          </a:stretch>
        </p:blipFill>
        <p:spPr>
          <a:xfrm>
            <a:off x="804345" y="1165548"/>
            <a:ext cx="7535309" cy="5047926"/>
          </a:xfrm>
          <a:prstGeom prst="rect">
            <a:avLst/>
          </a:prstGeom>
        </p:spPr>
      </p:pic>
    </p:spTree>
    <p:extLst>
      <p:ext uri="{BB962C8B-B14F-4D97-AF65-F5344CB8AC3E}">
        <p14:creationId xmlns:p14="http://schemas.microsoft.com/office/powerpoint/2010/main" val="2446871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9FFEC6-4533-13C1-2405-D00B5F23618A}"/>
              </a:ext>
            </a:extLst>
          </p:cNvPr>
          <p:cNvPicPr>
            <a:picLocks noChangeAspect="1"/>
          </p:cNvPicPr>
          <p:nvPr/>
        </p:nvPicPr>
        <p:blipFill>
          <a:blip r:embed="rId3"/>
          <a:stretch>
            <a:fillRect/>
          </a:stretch>
        </p:blipFill>
        <p:spPr>
          <a:xfrm>
            <a:off x="67658" y="882654"/>
            <a:ext cx="4467831" cy="3225329"/>
          </a:xfrm>
          <a:prstGeom prst="rect">
            <a:avLst/>
          </a:prstGeom>
        </p:spPr>
      </p:pic>
      <p:sp>
        <p:nvSpPr>
          <p:cNvPr id="2" name="Otsikko 1"/>
          <p:cNvSpPr>
            <a:spLocks noGrp="1"/>
          </p:cNvSpPr>
          <p:nvPr>
            <p:ph type="title"/>
          </p:nvPr>
        </p:nvSpPr>
        <p:spPr>
          <a:xfrm>
            <a:off x="400159" y="82793"/>
            <a:ext cx="8286641" cy="85725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Koulutus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900">
                <a:solidFill>
                  <a:srgbClr val="898989"/>
                </a:solidFill>
              </a:rPr>
              <a:pPr>
                <a:spcBef>
                  <a:spcPct val="0"/>
                </a:spcBef>
                <a:buFontTx/>
                <a:buNone/>
              </a:pPr>
              <a:t>24</a:t>
            </a:fld>
            <a:endParaRPr lang="fi-FI" altLang="fi-FI" sz="900">
              <a:solidFill>
                <a:srgbClr val="898989"/>
              </a:solidFill>
            </a:endParaRPr>
          </a:p>
        </p:txBody>
      </p:sp>
      <p:sp>
        <p:nvSpPr>
          <p:cNvPr id="3" name="TextBox 2">
            <a:extLst>
              <a:ext uri="{FF2B5EF4-FFF2-40B4-BE49-F238E27FC236}">
                <a16:creationId xmlns:a16="http://schemas.microsoft.com/office/drawing/2014/main" id="{B21CD1FD-9909-47DF-9CC8-1DC83CB56C5B}"/>
              </a:ext>
            </a:extLst>
          </p:cNvPr>
          <p:cNvSpPr txBox="1"/>
          <p:nvPr/>
        </p:nvSpPr>
        <p:spPr>
          <a:xfrm>
            <a:off x="188533" y="924763"/>
            <a:ext cx="1989647" cy="338554"/>
          </a:xfrm>
          <a:prstGeom prst="rect">
            <a:avLst/>
          </a:prstGeom>
          <a:noFill/>
        </p:spPr>
        <p:txBody>
          <a:bodyPr wrap="none" rtlCol="0">
            <a:spAutoFit/>
          </a:bodyPr>
          <a:lstStyle/>
          <a:p>
            <a:r>
              <a:rPr lang="fi-FI" sz="800" dirty="0"/>
              <a:t>Tutkinnon suorittaneiden osuus v. 2024</a:t>
            </a:r>
          </a:p>
          <a:p>
            <a:r>
              <a:rPr lang="fi-FI" sz="800" dirty="0"/>
              <a:t>Satakunta ja koko maa</a:t>
            </a:r>
          </a:p>
        </p:txBody>
      </p:sp>
      <p:sp>
        <p:nvSpPr>
          <p:cNvPr id="9" name="TextBox 8">
            <a:extLst>
              <a:ext uri="{FF2B5EF4-FFF2-40B4-BE49-F238E27FC236}">
                <a16:creationId xmlns:a16="http://schemas.microsoft.com/office/drawing/2014/main" id="{A0551E76-6E35-4921-84D9-872BCBBADB0A}"/>
              </a:ext>
            </a:extLst>
          </p:cNvPr>
          <p:cNvSpPr txBox="1"/>
          <p:nvPr/>
        </p:nvSpPr>
        <p:spPr>
          <a:xfrm>
            <a:off x="107504" y="3328688"/>
            <a:ext cx="1777849" cy="646331"/>
          </a:xfrm>
          <a:prstGeom prst="rect">
            <a:avLst/>
          </a:prstGeom>
          <a:noFill/>
        </p:spPr>
        <p:txBody>
          <a:bodyPr wrap="square" rtlCol="0">
            <a:spAutoFit/>
          </a:bodyPr>
          <a:lstStyle/>
          <a:p>
            <a:r>
              <a:rPr lang="fi-FI" sz="1200" dirty="0"/>
              <a:t>Korkea-aste</a:t>
            </a:r>
          </a:p>
          <a:p>
            <a:r>
              <a:rPr lang="fi-FI" sz="1200" dirty="0"/>
              <a:t>yht. Satakunta 27,7 %</a:t>
            </a:r>
          </a:p>
          <a:p>
            <a:r>
              <a:rPr lang="fi-FI" sz="1200" dirty="0"/>
              <a:t>Koko maa 34,1 %</a:t>
            </a:r>
          </a:p>
        </p:txBody>
      </p:sp>
      <p:pic>
        <p:nvPicPr>
          <p:cNvPr id="5" name="Kuva 4" descr="Kuva, joka sisältää kohteen teksti, merkki, clipart-kuva&#10;&#10;Kuvaus luotu automaattisesti">
            <a:extLst>
              <a:ext uri="{FF2B5EF4-FFF2-40B4-BE49-F238E27FC236}">
                <a16:creationId xmlns:a16="http://schemas.microsoft.com/office/drawing/2014/main" id="{E52FF645-6E38-0EAC-EC61-1D8BBC9C9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594" y="304830"/>
            <a:ext cx="1856812" cy="480765"/>
          </a:xfrm>
          <a:prstGeom prst="rect">
            <a:avLst/>
          </a:prstGeom>
        </p:spPr>
      </p:pic>
      <p:pic>
        <p:nvPicPr>
          <p:cNvPr id="6" name="Picture 5">
            <a:extLst>
              <a:ext uri="{FF2B5EF4-FFF2-40B4-BE49-F238E27FC236}">
                <a16:creationId xmlns:a16="http://schemas.microsoft.com/office/drawing/2014/main" id="{2C520424-1DFE-EF2C-9FDC-F332044AAD8B}"/>
              </a:ext>
            </a:extLst>
          </p:cNvPr>
          <p:cNvPicPr>
            <a:picLocks noChangeAspect="1"/>
          </p:cNvPicPr>
          <p:nvPr/>
        </p:nvPicPr>
        <p:blipFill>
          <a:blip r:embed="rId5"/>
          <a:stretch>
            <a:fillRect/>
          </a:stretch>
        </p:blipFill>
        <p:spPr>
          <a:xfrm>
            <a:off x="4696302" y="940043"/>
            <a:ext cx="3982855" cy="2921005"/>
          </a:xfrm>
          <a:prstGeom prst="rect">
            <a:avLst/>
          </a:prstGeom>
        </p:spPr>
      </p:pic>
      <p:pic>
        <p:nvPicPr>
          <p:cNvPr id="7" name="Picture 6">
            <a:extLst>
              <a:ext uri="{FF2B5EF4-FFF2-40B4-BE49-F238E27FC236}">
                <a16:creationId xmlns:a16="http://schemas.microsoft.com/office/drawing/2014/main" id="{59634737-8F96-434C-D6EF-EA14A1C224A4}"/>
              </a:ext>
            </a:extLst>
          </p:cNvPr>
          <p:cNvPicPr>
            <a:picLocks noChangeAspect="1"/>
          </p:cNvPicPr>
          <p:nvPr/>
        </p:nvPicPr>
        <p:blipFill>
          <a:blip r:embed="rId6"/>
          <a:stretch>
            <a:fillRect/>
          </a:stretch>
        </p:blipFill>
        <p:spPr>
          <a:xfrm>
            <a:off x="4608512" y="4076277"/>
            <a:ext cx="3970086" cy="2698930"/>
          </a:xfrm>
          <a:prstGeom prst="rect">
            <a:avLst/>
          </a:prstGeom>
        </p:spPr>
      </p:pic>
      <p:pic>
        <p:nvPicPr>
          <p:cNvPr id="10" name="Picture 9">
            <a:extLst>
              <a:ext uri="{FF2B5EF4-FFF2-40B4-BE49-F238E27FC236}">
                <a16:creationId xmlns:a16="http://schemas.microsoft.com/office/drawing/2014/main" id="{B623876D-F948-3B03-5452-A04692856110}"/>
              </a:ext>
            </a:extLst>
          </p:cNvPr>
          <p:cNvPicPr>
            <a:picLocks noChangeAspect="1"/>
          </p:cNvPicPr>
          <p:nvPr/>
        </p:nvPicPr>
        <p:blipFill>
          <a:blip r:embed="rId7"/>
          <a:stretch>
            <a:fillRect/>
          </a:stretch>
        </p:blipFill>
        <p:spPr>
          <a:xfrm>
            <a:off x="16396" y="4070531"/>
            <a:ext cx="3798644" cy="2785906"/>
          </a:xfrm>
          <a:prstGeom prst="rect">
            <a:avLst/>
          </a:prstGeom>
        </p:spPr>
      </p:pic>
    </p:spTree>
    <p:extLst>
      <p:ext uri="{BB962C8B-B14F-4D97-AF65-F5344CB8AC3E}">
        <p14:creationId xmlns:p14="http://schemas.microsoft.com/office/powerpoint/2010/main" val="816757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120082"/>
            <a:ext cx="8352928" cy="677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25</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sp>
        <p:nvSpPr>
          <p:cNvPr id="15" name="TextBox 14">
            <a:extLst>
              <a:ext uri="{FF2B5EF4-FFF2-40B4-BE49-F238E27FC236}">
                <a16:creationId xmlns:a16="http://schemas.microsoft.com/office/drawing/2014/main" id="{D9F8F0BE-074B-4987-9A21-DF40F04F6E45}"/>
              </a:ext>
            </a:extLst>
          </p:cNvPr>
          <p:cNvSpPr txBox="1"/>
          <p:nvPr/>
        </p:nvSpPr>
        <p:spPr>
          <a:xfrm>
            <a:off x="395536" y="916244"/>
            <a:ext cx="8621514" cy="5262979"/>
          </a:xfrm>
          <a:prstGeom prst="rect">
            <a:avLst/>
          </a:prstGeom>
          <a:solidFill>
            <a:schemeClr val="bg1"/>
          </a:solidFill>
        </p:spPr>
        <p:txBody>
          <a:bodyPr wrap="square">
            <a:spAutoFit/>
          </a:bodyPr>
          <a:lstStyle/>
          <a:p>
            <a:r>
              <a:rPr lang="fi-FI" sz="1600" dirty="0"/>
              <a:t>Vuonna 2024 Satakunnan </a:t>
            </a:r>
            <a:r>
              <a:rPr lang="fi-FI" sz="1600" dirty="0" err="1"/>
              <a:t>t&amp;k-toiminnan</a:t>
            </a:r>
            <a:r>
              <a:rPr lang="fi-FI" sz="1600" dirty="0"/>
              <a:t> menot kasvoivat 19,6 % etenkin yritys- mutta osin myös julkissektorin panosten nousun myötä (25 % ja 5,4 % vastaavasti). Julkinen puoli koostuu lähinnä korkeakouluista. Tehdyt tutkimustyövuodet laskivat kuitenkin 1,4 %. Yrityksissä kirjattiin laskua (-5,7 %). Julkisella sektorilla kasvua kertyi kuitenkin 6,4 %. </a:t>
            </a:r>
            <a:r>
              <a:rPr lang="fi-FI" sz="1600" dirty="0" err="1"/>
              <a:t>T&amp;k-toimintaan</a:t>
            </a:r>
            <a:r>
              <a:rPr lang="fi-FI" sz="1600" dirty="0"/>
              <a:t> osallistuneen henkilöstön määrä nousi Satakunnassa hieman (2,0 %). Yrityksissä kasvua kertyi 1,6 % ja julkisella sektorilla 2,7 %. Koko maassa </a:t>
            </a:r>
            <a:r>
              <a:rPr lang="fi-FI" sz="1600" dirty="0" err="1"/>
              <a:t>t&amp;k-menot</a:t>
            </a:r>
            <a:r>
              <a:rPr lang="fi-FI" sz="1600" dirty="0"/>
              <a:t> kohosivat 5,4 %. Henkilöstö nousi 2,9 %. Satakunnassa yritysten osuus </a:t>
            </a:r>
            <a:r>
              <a:rPr lang="fi-FI" sz="1600" dirty="0" err="1"/>
              <a:t>t&amp;k-menoista</a:t>
            </a:r>
            <a:r>
              <a:rPr lang="fi-FI" sz="1600" dirty="0"/>
              <a:t> on 75 %, kun taas maassa keskimäärin osuus on 69 %. Satakunnassa osuus kasvoi edellisvuodesta.</a:t>
            </a:r>
          </a:p>
          <a:p>
            <a:endParaRPr lang="fi-FI" sz="1600" dirty="0"/>
          </a:p>
          <a:p>
            <a:r>
              <a:rPr lang="fi-FI" sz="1600" b="1" dirty="0"/>
              <a:t>Satakunnan osuus maamme </a:t>
            </a:r>
            <a:r>
              <a:rPr lang="fi-FI" sz="1600" b="1" dirty="0" err="1"/>
              <a:t>t&amp;k-toiminnasta</a:t>
            </a:r>
            <a:r>
              <a:rPr lang="fi-FI" sz="1600" b="1" dirty="0"/>
              <a:t> on hyvin pieni asukaslukuun nähden</a:t>
            </a:r>
            <a:r>
              <a:rPr lang="fi-FI" sz="1600" dirty="0"/>
              <a:t>. Väestöosuus on </a:t>
            </a:r>
            <a:r>
              <a:rPr lang="fi-FI" sz="1600" b="1" dirty="0"/>
              <a:t>3,7 %</a:t>
            </a:r>
            <a:r>
              <a:rPr lang="fi-FI" sz="1600" dirty="0"/>
              <a:t> ja viennin </a:t>
            </a:r>
            <a:r>
              <a:rPr lang="fi-FI" sz="1600" b="1" dirty="0"/>
              <a:t>8,2 %</a:t>
            </a:r>
            <a:r>
              <a:rPr lang="fi-FI" sz="1600" dirty="0"/>
              <a:t> v. 2024, mutta osuus maamme </a:t>
            </a:r>
            <a:r>
              <a:rPr lang="fi-FI" sz="1600" dirty="0" err="1"/>
              <a:t>t&amp;k-toiminnan</a:t>
            </a:r>
            <a:r>
              <a:rPr lang="fi-FI" sz="1600" dirty="0"/>
              <a:t> menoista on vain </a:t>
            </a:r>
            <a:r>
              <a:rPr lang="fi-FI" sz="1600" b="1" dirty="0"/>
              <a:t>1,1 %</a:t>
            </a:r>
            <a:r>
              <a:rPr lang="fi-FI" sz="1600" dirty="0"/>
              <a:t>. Julkisen ja korkeakoulusektorin osuus on ainoastaan </a:t>
            </a:r>
            <a:r>
              <a:rPr lang="fi-FI" sz="1600" b="1" dirty="0"/>
              <a:t>0,8 %</a:t>
            </a:r>
            <a:r>
              <a:rPr lang="fi-FI" sz="1600" dirty="0"/>
              <a:t>! </a:t>
            </a:r>
            <a:r>
              <a:rPr lang="fi-FI" sz="1600" dirty="0" err="1"/>
              <a:t>SAMK:n</a:t>
            </a:r>
            <a:r>
              <a:rPr lang="fi-FI" sz="1600" dirty="0"/>
              <a:t> osuus AMK:n </a:t>
            </a:r>
            <a:r>
              <a:rPr lang="fi-FI" sz="1600" dirty="0" err="1"/>
              <a:t>t&amp;k-menojen</a:t>
            </a:r>
            <a:r>
              <a:rPr lang="fi-FI" sz="1600" dirty="0"/>
              <a:t> budjettirahoituksesta on 3,1 %. Ulkopuolisessa </a:t>
            </a:r>
            <a:r>
              <a:rPr lang="fi-FI" sz="1600" dirty="0" err="1"/>
              <a:t>t&amp;k-rahoituksessa</a:t>
            </a:r>
            <a:r>
              <a:rPr lang="fi-FI" sz="1600" dirty="0"/>
              <a:t> osuus on 2,8 %. Koko maan yritysten </a:t>
            </a:r>
            <a:r>
              <a:rPr lang="fi-FI" sz="1600" dirty="0" err="1"/>
              <a:t>t&amp;k-toiminnan</a:t>
            </a:r>
            <a:r>
              <a:rPr lang="fi-FI" sz="1600" dirty="0"/>
              <a:t> menoista Satakunnan osuus on kaikkiaan vain 1,2 %. </a:t>
            </a:r>
          </a:p>
          <a:p>
            <a:endParaRPr lang="fi-FI" sz="1600" dirty="0">
              <a:solidFill>
                <a:srgbClr val="FF0000"/>
              </a:solidFill>
            </a:endParaRPr>
          </a:p>
          <a:p>
            <a:r>
              <a:rPr lang="fi-FI" sz="1600" b="1" dirty="0"/>
              <a:t>Satakunnan </a:t>
            </a:r>
            <a:r>
              <a:rPr lang="fi-FI" sz="1600" b="1" dirty="0" err="1"/>
              <a:t>t&amp;k-menot</a:t>
            </a:r>
            <a:r>
              <a:rPr lang="fi-FI" sz="1600" b="1" dirty="0"/>
              <a:t> henkeä kohden ovat murto-osa maan keskiarvosta </a:t>
            </a:r>
            <a:r>
              <a:rPr lang="fi-FI" sz="1600" dirty="0"/>
              <a:t>v. 2024, </a:t>
            </a:r>
            <a:r>
              <a:rPr lang="fi-FI" sz="1600" b="1" dirty="0"/>
              <a:t>447 € vs. 1578 €</a:t>
            </a:r>
            <a:r>
              <a:rPr lang="fi-FI" sz="1600" dirty="0"/>
              <a:t>. Satakunnan lukema kohosi selvästi edellisvuodesta, myös maassa keskimäärin suhdeluku kohosi. Satakunta on 18 maakunnasta sijalla 13. V. 2024 seutukunnittain Porissa lukema oli 501 €, Raumalla 445 € ja Pohjois-Satakunnassa vain 63 € henkeä kohti. T&amp;k-menojen suhde BKT:hen oli Suomessa 3,3 % ja Satakunnassa 1,0 % (v. 2023).  </a:t>
            </a:r>
          </a:p>
        </p:txBody>
      </p:sp>
      <p:pic>
        <p:nvPicPr>
          <p:cNvPr id="3" name="Kuva 2" descr="Kuva, joka sisältää kohteen teksti, merkki, clipart-kuva&#10;&#10;Kuvaus luotu automaattisesti">
            <a:extLst>
              <a:ext uri="{FF2B5EF4-FFF2-40B4-BE49-F238E27FC236}">
                <a16:creationId xmlns:a16="http://schemas.microsoft.com/office/drawing/2014/main" id="{12E5DB73-144B-B1E7-8741-FF23BBB81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43" y="6240710"/>
            <a:ext cx="1856812" cy="480765"/>
          </a:xfrm>
          <a:prstGeom prst="rect">
            <a:avLst/>
          </a:prstGeom>
        </p:spPr>
      </p:pic>
    </p:spTree>
    <p:extLst>
      <p:ext uri="{BB962C8B-B14F-4D97-AF65-F5344CB8AC3E}">
        <p14:creationId xmlns:p14="http://schemas.microsoft.com/office/powerpoint/2010/main" val="3820503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26</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6" name="Kuva 5" descr="Kuva, joka sisältää kohteen teksti, merkki, clipart-kuva&#10;&#10;Kuvaus luotu automaattisesti">
            <a:extLst>
              <a:ext uri="{FF2B5EF4-FFF2-40B4-BE49-F238E27FC236}">
                <a16:creationId xmlns:a16="http://schemas.microsoft.com/office/drawing/2014/main" id="{F3B76DD3-AA03-BB6D-8AD3-A66970836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BDF0BE30-31DD-662A-9ABD-DD49A769108A}"/>
              </a:ext>
            </a:extLst>
          </p:cNvPr>
          <p:cNvPicPr>
            <a:picLocks noChangeAspect="1"/>
          </p:cNvPicPr>
          <p:nvPr/>
        </p:nvPicPr>
        <p:blipFill>
          <a:blip r:embed="rId4"/>
          <a:stretch>
            <a:fillRect/>
          </a:stretch>
        </p:blipFill>
        <p:spPr>
          <a:xfrm>
            <a:off x="93549" y="765138"/>
            <a:ext cx="4306505" cy="2863974"/>
          </a:xfrm>
          <a:prstGeom prst="rect">
            <a:avLst/>
          </a:prstGeom>
        </p:spPr>
      </p:pic>
      <p:pic>
        <p:nvPicPr>
          <p:cNvPr id="9" name="Picture 8">
            <a:extLst>
              <a:ext uri="{FF2B5EF4-FFF2-40B4-BE49-F238E27FC236}">
                <a16:creationId xmlns:a16="http://schemas.microsoft.com/office/drawing/2014/main" id="{062818A5-54CF-E84D-3861-779D5C31DD3F}"/>
              </a:ext>
            </a:extLst>
          </p:cNvPr>
          <p:cNvPicPr>
            <a:picLocks noChangeAspect="1"/>
          </p:cNvPicPr>
          <p:nvPr/>
        </p:nvPicPr>
        <p:blipFill>
          <a:blip r:embed="rId5"/>
          <a:stretch>
            <a:fillRect/>
          </a:stretch>
        </p:blipFill>
        <p:spPr>
          <a:xfrm>
            <a:off x="4806320" y="765138"/>
            <a:ext cx="3942144" cy="2873217"/>
          </a:xfrm>
          <a:prstGeom prst="rect">
            <a:avLst/>
          </a:prstGeom>
        </p:spPr>
      </p:pic>
      <p:pic>
        <p:nvPicPr>
          <p:cNvPr id="10" name="Picture 9">
            <a:extLst>
              <a:ext uri="{FF2B5EF4-FFF2-40B4-BE49-F238E27FC236}">
                <a16:creationId xmlns:a16="http://schemas.microsoft.com/office/drawing/2014/main" id="{C30375EE-C3A5-96AF-4FD7-409B3B2EC6F5}"/>
              </a:ext>
            </a:extLst>
          </p:cNvPr>
          <p:cNvPicPr>
            <a:picLocks noChangeAspect="1"/>
          </p:cNvPicPr>
          <p:nvPr/>
        </p:nvPicPr>
        <p:blipFill>
          <a:blip r:embed="rId6"/>
          <a:stretch>
            <a:fillRect/>
          </a:stretch>
        </p:blipFill>
        <p:spPr>
          <a:xfrm>
            <a:off x="4806320" y="3691306"/>
            <a:ext cx="3958557" cy="2782785"/>
          </a:xfrm>
          <a:prstGeom prst="rect">
            <a:avLst/>
          </a:prstGeom>
        </p:spPr>
      </p:pic>
      <p:pic>
        <p:nvPicPr>
          <p:cNvPr id="11" name="Picture 10">
            <a:extLst>
              <a:ext uri="{FF2B5EF4-FFF2-40B4-BE49-F238E27FC236}">
                <a16:creationId xmlns:a16="http://schemas.microsoft.com/office/drawing/2014/main" id="{CCD3B67E-828C-4E88-26FC-1E03D2D9EF8B}"/>
              </a:ext>
            </a:extLst>
          </p:cNvPr>
          <p:cNvPicPr>
            <a:picLocks noChangeAspect="1"/>
          </p:cNvPicPr>
          <p:nvPr/>
        </p:nvPicPr>
        <p:blipFill>
          <a:blip r:embed="rId7"/>
          <a:stretch>
            <a:fillRect/>
          </a:stretch>
        </p:blipFill>
        <p:spPr>
          <a:xfrm>
            <a:off x="93091" y="4703872"/>
            <a:ext cx="4668511" cy="1407521"/>
          </a:xfrm>
          <a:prstGeom prst="rect">
            <a:avLst/>
          </a:prstGeom>
        </p:spPr>
      </p:pic>
      <p:graphicFrame>
        <p:nvGraphicFramePr>
          <p:cNvPr id="14" name="Table 13">
            <a:extLst>
              <a:ext uri="{FF2B5EF4-FFF2-40B4-BE49-F238E27FC236}">
                <a16:creationId xmlns:a16="http://schemas.microsoft.com/office/drawing/2014/main" id="{25F1C1FF-9032-5CCD-DBC0-0944C040630F}"/>
              </a:ext>
            </a:extLst>
          </p:cNvPr>
          <p:cNvGraphicFramePr>
            <a:graphicFrameLocks noGrp="1"/>
          </p:cNvGraphicFramePr>
          <p:nvPr>
            <p:extLst>
              <p:ext uri="{D42A27DB-BD31-4B8C-83A1-F6EECF244321}">
                <p14:modId xmlns:p14="http://schemas.microsoft.com/office/powerpoint/2010/main" val="3501779695"/>
              </p:ext>
            </p:extLst>
          </p:nvPr>
        </p:nvGraphicFramePr>
        <p:xfrm>
          <a:off x="93091" y="3722278"/>
          <a:ext cx="4306505" cy="879656"/>
        </p:xfrm>
        <a:graphic>
          <a:graphicData uri="http://schemas.openxmlformats.org/drawingml/2006/table">
            <a:tbl>
              <a:tblPr/>
              <a:tblGrid>
                <a:gridCol w="1352507">
                  <a:extLst>
                    <a:ext uri="{9D8B030D-6E8A-4147-A177-3AD203B41FA5}">
                      <a16:colId xmlns:a16="http://schemas.microsoft.com/office/drawing/2014/main" val="1625482639"/>
                    </a:ext>
                  </a:extLst>
                </a:gridCol>
                <a:gridCol w="811505">
                  <a:extLst>
                    <a:ext uri="{9D8B030D-6E8A-4147-A177-3AD203B41FA5}">
                      <a16:colId xmlns:a16="http://schemas.microsoft.com/office/drawing/2014/main" val="356124159"/>
                    </a:ext>
                  </a:extLst>
                </a:gridCol>
                <a:gridCol w="654736">
                  <a:extLst>
                    <a:ext uri="{9D8B030D-6E8A-4147-A177-3AD203B41FA5}">
                      <a16:colId xmlns:a16="http://schemas.microsoft.com/office/drawing/2014/main" val="1604509859"/>
                    </a:ext>
                  </a:extLst>
                </a:gridCol>
                <a:gridCol w="1487757">
                  <a:extLst>
                    <a:ext uri="{9D8B030D-6E8A-4147-A177-3AD203B41FA5}">
                      <a16:colId xmlns:a16="http://schemas.microsoft.com/office/drawing/2014/main" val="3271023342"/>
                    </a:ext>
                  </a:extLst>
                </a:gridCol>
              </a:tblGrid>
              <a:tr h="219914">
                <a:tc>
                  <a:txBody>
                    <a:bodyPr/>
                    <a:lstStyle/>
                    <a:p>
                      <a:pPr algn="ctr" fontAlgn="b">
                        <a:buNone/>
                      </a:pPr>
                      <a:r>
                        <a:rPr lang="fi-FI" sz="1100" b="1" i="0" u="none" strike="noStrike">
                          <a:solidFill>
                            <a:srgbClr val="000000"/>
                          </a:solidFill>
                          <a:effectLst/>
                          <a:latin typeface="Calibri" panose="020F0502020204030204" pitchFamily="34"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1" i="0" u="none" strike="noStrike">
                          <a:solidFill>
                            <a:srgbClr val="000000"/>
                          </a:solidFill>
                          <a:effectLst/>
                          <a:latin typeface="Calibri" panose="020F0502020204030204" pitchFamily="34" charset="0"/>
                        </a:rPr>
                        <a:t>Rauman sk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1" i="0" u="none" strike="noStrike">
                          <a:solidFill>
                            <a:srgbClr val="000000"/>
                          </a:solidFill>
                          <a:effectLst/>
                          <a:latin typeface="Calibri" panose="020F0502020204030204" pitchFamily="34" charset="0"/>
                        </a:rPr>
                        <a:t>Porin sk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1" i="0" u="none" strike="noStrike">
                          <a:solidFill>
                            <a:srgbClr val="000000"/>
                          </a:solidFill>
                          <a:effectLst/>
                          <a:latin typeface="Calibri" panose="020F0502020204030204" pitchFamily="34" charset="0"/>
                        </a:rPr>
                        <a:t>SK044 Pohjois-Satakunta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8481490"/>
                  </a:ext>
                </a:extLst>
              </a:tr>
              <a:tr h="219914">
                <a:tc>
                  <a:txBody>
                    <a:bodyPr/>
                    <a:lstStyle/>
                    <a:p>
                      <a:pPr algn="ctr" fontAlgn="b">
                        <a:buNone/>
                      </a:pPr>
                      <a:r>
                        <a:rPr lang="fi-FI" sz="1100" b="1" i="0" u="none" strike="noStrike" dirty="0" err="1">
                          <a:solidFill>
                            <a:srgbClr val="000000"/>
                          </a:solidFill>
                          <a:effectLst/>
                          <a:latin typeface="Calibri" panose="020F0502020204030204" pitchFamily="34" charset="0"/>
                        </a:rPr>
                        <a:t>T&amp;k-menot</a:t>
                      </a:r>
                      <a:r>
                        <a:rPr lang="fi-FI" sz="1100" b="1" i="0" u="none" strike="noStrike" dirty="0">
                          <a:solidFill>
                            <a:srgbClr val="000000"/>
                          </a:solidFill>
                          <a:effectLst/>
                          <a:latin typeface="Calibri" panose="020F0502020204030204" pitchFamily="34" charset="0"/>
                        </a:rPr>
                        <a:t> (</a:t>
                      </a:r>
                      <a:r>
                        <a:rPr lang="fi-FI" sz="1100" b="1" i="0" u="none" strike="noStrike" dirty="0" err="1">
                          <a:solidFill>
                            <a:srgbClr val="000000"/>
                          </a:solidFill>
                          <a:effectLst/>
                          <a:latin typeface="Calibri" panose="020F0502020204030204" pitchFamily="34" charset="0"/>
                        </a:rPr>
                        <a:t>milj.EUR</a:t>
                      </a:r>
                      <a:r>
                        <a:rPr lang="fi-FI" sz="1100" b="1" i="0" u="none" strike="noStrike" dirty="0">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0" i="0" u="none" strike="noStrike">
                          <a:solidFill>
                            <a:srgbClr val="000000"/>
                          </a:solidFill>
                          <a:effectLst/>
                          <a:latin typeface="Calibri" panose="020F0502020204030204" pitchFamily="34" charset="0"/>
                        </a:rPr>
                        <a:t>29,1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0" i="0" u="none" strike="noStrike">
                          <a:solidFill>
                            <a:srgbClr val="000000"/>
                          </a:solidFill>
                          <a:effectLst/>
                          <a:latin typeface="Calibri" panose="020F0502020204030204" pitchFamily="34" charset="0"/>
                        </a:rPr>
                        <a:t>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1771400"/>
                  </a:ext>
                </a:extLst>
              </a:tr>
              <a:tr h="219914">
                <a:tc>
                  <a:txBody>
                    <a:bodyPr/>
                    <a:lstStyle/>
                    <a:p>
                      <a:pPr algn="ctr" fontAlgn="b">
                        <a:buNone/>
                      </a:pPr>
                      <a:r>
                        <a:rPr lang="fi-FI" sz="1100" b="1" i="0" u="none" strike="noStrike" dirty="0" err="1">
                          <a:solidFill>
                            <a:srgbClr val="000000"/>
                          </a:solidFill>
                          <a:effectLst/>
                          <a:latin typeface="Calibri" panose="020F0502020204030204" pitchFamily="34" charset="0"/>
                        </a:rPr>
                        <a:t>T&amp;k-henkilöstö</a:t>
                      </a:r>
                      <a:r>
                        <a:rPr lang="fi-FI" sz="1100" b="1" i="0" u="none" strike="noStrike" dirty="0">
                          <a:solidFill>
                            <a:srgbClr val="000000"/>
                          </a:solidFill>
                          <a:effectLst/>
                          <a:latin typeface="Calibri" panose="020F0502020204030204" pitchFamily="34" charset="0"/>
                        </a:rPr>
                        <a:t> (lkm)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0" i="0" u="none" strike="noStrike" dirty="0">
                          <a:solidFill>
                            <a:srgbClr val="000000"/>
                          </a:solidFill>
                          <a:effectLst/>
                          <a:latin typeface="Calibri" panose="020F0502020204030204" pitchFamily="34" charset="0"/>
                        </a:rPr>
                        <a:t>404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0" i="0" u="none" strike="noStrike">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2500761"/>
                  </a:ext>
                </a:extLst>
              </a:tr>
              <a:tr h="219914">
                <a:tc>
                  <a:txBody>
                    <a:bodyPr/>
                    <a:lstStyle/>
                    <a:p>
                      <a:pPr algn="ctr" fontAlgn="b">
                        <a:buNone/>
                      </a:pPr>
                      <a:r>
                        <a:rPr lang="fi-FI" sz="1100" b="1" i="0" u="none" strike="noStrike" dirty="0" err="1">
                          <a:solidFill>
                            <a:srgbClr val="000000"/>
                          </a:solidFill>
                          <a:effectLst/>
                          <a:latin typeface="Calibri" panose="020F0502020204030204" pitchFamily="34" charset="0"/>
                        </a:rPr>
                        <a:t>T&amp;k-työvuodet</a:t>
                      </a:r>
                      <a:r>
                        <a:rPr lang="fi-FI" sz="1100" b="1" i="0" u="none" strike="noStrike" dirty="0">
                          <a:solidFill>
                            <a:srgbClr val="000000"/>
                          </a:solidFill>
                          <a:effectLst/>
                          <a:latin typeface="Calibri" panose="020F0502020204030204" pitchFamily="34" charset="0"/>
                        </a:rPr>
                        <a:t> (htv)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0" i="0" u="none" strike="noStrike">
                          <a:solidFill>
                            <a:srgbClr val="000000"/>
                          </a:solidFill>
                          <a:effectLst/>
                          <a:latin typeface="Calibri" panose="020F0502020204030204" pitchFamily="34" charset="0"/>
                        </a:rPr>
                        <a:t>248,7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0" i="0" u="none" strike="noStrike">
                          <a:solidFill>
                            <a:srgbClr val="000000"/>
                          </a:solidFill>
                          <a:effectLst/>
                          <a:latin typeface="Calibri" panose="020F0502020204030204" pitchFamily="34" charset="0"/>
                        </a:rPr>
                        <a:t>433,5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i-FI" sz="1100" b="0" i="0" u="none" strike="noStrike" dirty="0">
                          <a:solidFill>
                            <a:srgbClr val="000000"/>
                          </a:solidFill>
                          <a:effectLst/>
                          <a:latin typeface="Calibri" panose="020F0502020204030204" pitchFamily="34" charset="0"/>
                        </a:rPr>
                        <a:t>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556786"/>
                  </a:ext>
                </a:extLst>
              </a:tr>
            </a:tbl>
          </a:graphicData>
        </a:graphic>
      </p:graphicFrame>
    </p:spTree>
    <p:extLst>
      <p:ext uri="{BB962C8B-B14F-4D97-AF65-F5344CB8AC3E}">
        <p14:creationId xmlns:p14="http://schemas.microsoft.com/office/powerpoint/2010/main" val="3821315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27</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3" name="Kuva 2" descr="Kuva, joka sisältää kohteen teksti, merkki, clipart-kuva&#10;&#10;Kuvaus luotu automaattisesti">
            <a:extLst>
              <a:ext uri="{FF2B5EF4-FFF2-40B4-BE49-F238E27FC236}">
                <a16:creationId xmlns:a16="http://schemas.microsoft.com/office/drawing/2014/main" id="{9A5F5923-6C44-8FA3-C5D2-65C667E87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71F92FF9-978D-93FF-1CB4-BCD29D2D9CE1}"/>
              </a:ext>
            </a:extLst>
          </p:cNvPr>
          <p:cNvPicPr>
            <a:picLocks noChangeAspect="1"/>
          </p:cNvPicPr>
          <p:nvPr/>
        </p:nvPicPr>
        <p:blipFill>
          <a:blip r:embed="rId4"/>
          <a:stretch>
            <a:fillRect/>
          </a:stretch>
        </p:blipFill>
        <p:spPr>
          <a:xfrm>
            <a:off x="1107918" y="603101"/>
            <a:ext cx="6638839" cy="5637609"/>
          </a:xfrm>
          <a:prstGeom prst="rect">
            <a:avLst/>
          </a:prstGeom>
        </p:spPr>
      </p:pic>
    </p:spTree>
    <p:extLst>
      <p:ext uri="{BB962C8B-B14F-4D97-AF65-F5344CB8AC3E}">
        <p14:creationId xmlns:p14="http://schemas.microsoft.com/office/powerpoint/2010/main" val="935473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17F71-DF37-612E-DAFC-5460EE3695F2}"/>
              </a:ext>
            </a:extLst>
          </p:cNvPr>
          <p:cNvPicPr>
            <a:picLocks noChangeAspect="1"/>
          </p:cNvPicPr>
          <p:nvPr/>
        </p:nvPicPr>
        <p:blipFill>
          <a:blip r:embed="rId3"/>
          <a:stretch>
            <a:fillRect/>
          </a:stretch>
        </p:blipFill>
        <p:spPr>
          <a:xfrm>
            <a:off x="611560" y="902364"/>
            <a:ext cx="8229600" cy="5762942"/>
          </a:xfrm>
          <a:prstGeom prst="rect">
            <a:avLst/>
          </a:prstGeom>
        </p:spPr>
      </p:pic>
      <p:sp>
        <p:nvSpPr>
          <p:cNvPr id="2" name="Otsikko 1"/>
          <p:cNvSpPr>
            <a:spLocks noGrp="1"/>
          </p:cNvSpPr>
          <p:nvPr>
            <p:ph type="title"/>
          </p:nvPr>
        </p:nvSpPr>
        <p:spPr>
          <a:xfrm>
            <a:off x="611560" y="191553"/>
            <a:ext cx="8229600" cy="71716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Työpaikkarakenne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9130B5AB-E392-D70E-57F1-239AD8424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00" y="6332611"/>
            <a:ext cx="1856812" cy="480765"/>
          </a:xfrm>
          <a:prstGeom prst="rect">
            <a:avLst/>
          </a:prstGeom>
        </p:spPr>
      </p:pic>
    </p:spTree>
    <p:extLst>
      <p:ext uri="{BB962C8B-B14F-4D97-AF65-F5344CB8AC3E}">
        <p14:creationId xmlns:p14="http://schemas.microsoft.com/office/powerpoint/2010/main" val="1816309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B21F97-7AA4-6754-613E-B09EBFEE3692}"/>
              </a:ext>
            </a:extLst>
          </p:cNvPr>
          <p:cNvPicPr>
            <a:picLocks noChangeAspect="1"/>
          </p:cNvPicPr>
          <p:nvPr/>
        </p:nvPicPr>
        <p:blipFill>
          <a:blip r:embed="rId2"/>
          <a:stretch>
            <a:fillRect/>
          </a:stretch>
        </p:blipFill>
        <p:spPr>
          <a:xfrm>
            <a:off x="-1" y="0"/>
            <a:ext cx="8888225" cy="685800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75EDD42E-3469-153A-BA80-85343749D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6165304"/>
            <a:ext cx="1856812" cy="480765"/>
          </a:xfrm>
          <a:prstGeom prst="rect">
            <a:avLst/>
          </a:prstGeom>
        </p:spPr>
      </p:pic>
    </p:spTree>
    <p:extLst>
      <p:ext uri="{BB962C8B-B14F-4D97-AF65-F5344CB8AC3E}">
        <p14:creationId xmlns:p14="http://schemas.microsoft.com/office/powerpoint/2010/main" val="460031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 name="Suorakulmio 216"/>
          <p:cNvSpPr/>
          <p:nvPr/>
        </p:nvSpPr>
        <p:spPr>
          <a:xfrm>
            <a:off x="3983296" y="2458984"/>
            <a:ext cx="4132004" cy="2656057"/>
          </a:xfrm>
          <a:prstGeom prst="rect">
            <a:avLst/>
          </a:pr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Suorakulmio 219"/>
          <p:cNvSpPr/>
          <p:nvPr/>
        </p:nvSpPr>
        <p:spPr>
          <a:xfrm>
            <a:off x="6767599" y="3548652"/>
            <a:ext cx="1240373"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 name="Otsikko 1">
            <a:extLst>
              <a:ext uri="{FF2B5EF4-FFF2-40B4-BE49-F238E27FC236}">
                <a16:creationId xmlns:a16="http://schemas.microsoft.com/office/drawing/2014/main" id="{40E6DB64-82C4-F949-8551-9CFFE05EE8D4}"/>
              </a:ext>
            </a:extLst>
          </p:cNvPr>
          <p:cNvSpPr>
            <a:spLocks noGrp="1"/>
          </p:cNvSpPr>
          <p:nvPr>
            <p:ph type="title"/>
          </p:nvPr>
        </p:nvSpPr>
        <p:spPr>
          <a:xfrm>
            <a:off x="2627784" y="378707"/>
            <a:ext cx="6652042" cy="745629"/>
          </a:xfrm>
        </p:spPr>
        <p:txBody>
          <a:bodyPr>
            <a:normAutofit/>
          </a:bodyPr>
          <a:lstStyle/>
          <a:p>
            <a:r>
              <a:rPr lang="fi-FI" sz="3300" dirty="0">
                <a:solidFill>
                  <a:schemeClr val="bg1">
                    <a:lumMod val="50000"/>
                  </a:schemeClr>
                </a:solidFill>
                <a:latin typeface="+mn-lt"/>
              </a:rPr>
              <a:t>Satakunta 2024-25</a:t>
            </a:r>
          </a:p>
        </p:txBody>
      </p:sp>
      <p:sp>
        <p:nvSpPr>
          <p:cNvPr id="3" name="Suorakulmio 2"/>
          <p:cNvSpPr/>
          <p:nvPr/>
        </p:nvSpPr>
        <p:spPr>
          <a:xfrm>
            <a:off x="718458" y="2503300"/>
            <a:ext cx="270141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Väkiluku</a:t>
            </a:r>
            <a:r>
              <a:rPr kumimoji="0" lang="fi-FI" sz="1013"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210 112</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(31.12.2025</a:t>
            </a:r>
            <a:r>
              <a:rPr lang="fi-FI" sz="750" b="1" dirty="0">
                <a:solidFill>
                  <a:prstClr val="black"/>
                </a:solidFill>
                <a:latin typeface="Arial" charset="0"/>
                <a:cs typeface="Arial" charset="0"/>
              </a:rPr>
              <a:t>)</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Suorakulmio 3"/>
          <p:cNvSpPr/>
          <p:nvPr/>
        </p:nvSpPr>
        <p:spPr>
          <a:xfrm>
            <a:off x="718458" y="3070134"/>
            <a:ext cx="3408443" cy="57708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joista ulkomaan kansalaisia</a:t>
            </a:r>
            <a:b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br>
            <a:r>
              <a:rPr lang="fi-FI" b="1" dirty="0">
                <a:solidFill>
                  <a:prstClr val="black"/>
                </a:solidFill>
              </a:rPr>
              <a:t>10 796</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a:t>
            </a:r>
            <a:r>
              <a:rPr lang="fi-FI" b="1" dirty="0">
                <a:solidFill>
                  <a:prstClr val="black"/>
                </a:solidFill>
                <a:latin typeface="Arial" charset="0"/>
                <a:cs typeface="Arial" charset="0"/>
              </a:rPr>
              <a:t>5,1</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 </a:t>
            </a:r>
            <a:r>
              <a:rPr kumimoji="0" lang="fi-FI" sz="800" b="1" i="0" u="none" strike="noStrike" kern="1200" cap="none" spc="0" normalizeH="0" baseline="0" noProof="0" dirty="0">
                <a:ln>
                  <a:noFill/>
                </a:ln>
                <a:solidFill>
                  <a:prstClr val="black"/>
                </a:solidFill>
                <a:effectLst/>
                <a:uLnTx/>
                <a:uFillTx/>
                <a:latin typeface="Arial" charset="0"/>
                <a:ea typeface="+mn-ea"/>
                <a:cs typeface="Arial" charset="0"/>
              </a:rPr>
              <a:t>(31.12.2025</a:t>
            </a:r>
            <a:r>
              <a:rPr lang="fi-FI" sz="800" b="1" dirty="0">
                <a:solidFill>
                  <a:prstClr val="black"/>
                </a:solidFill>
                <a:latin typeface="Arial" charset="0"/>
                <a:cs typeface="Arial" charset="0"/>
              </a:rPr>
              <a:t>)</a:t>
            </a:r>
            <a:endParaRPr kumimoji="0" lang="fi-FI"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04" name="Suorakulmio 203"/>
          <p:cNvSpPr/>
          <p:nvPr/>
        </p:nvSpPr>
        <p:spPr>
          <a:xfrm>
            <a:off x="718458" y="3587681"/>
            <a:ext cx="296242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Työllisiä</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85 </a:t>
            </a:r>
            <a:r>
              <a:rPr lang="fi-FI" sz="2400" b="1" dirty="0">
                <a:solidFill>
                  <a:prstClr val="black"/>
                </a:solidFill>
                <a:latin typeface="Arial" charset="0"/>
                <a:cs typeface="Arial" charset="0"/>
              </a:rPr>
              <a:t>526</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(Työssäkäyntitilasto 2024)</a:t>
            </a:r>
          </a:p>
        </p:txBody>
      </p:sp>
      <p:sp>
        <p:nvSpPr>
          <p:cNvPr id="205" name="Suorakulmio 204"/>
          <p:cNvSpPr/>
          <p:nvPr/>
        </p:nvSpPr>
        <p:spPr>
          <a:xfrm>
            <a:off x="4443344" y="2518404"/>
            <a:ext cx="2296712" cy="97975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Työttömiä työnhakijoita keskimäärin (1-12/2025)</a:t>
            </a:r>
          </a:p>
          <a:p>
            <a:pPr marL="0" marR="0" lvl="0" indent="0" algn="l" defTabSz="685800" rtl="0" eaLnBrk="1" fontAlgn="base" latinLnBrk="0" hangingPunct="1">
              <a:lnSpc>
                <a:spcPts val="4444"/>
              </a:lnSpc>
              <a:spcBef>
                <a:spcPct val="0"/>
              </a:spcBef>
              <a:spcAft>
                <a:spcPct val="0"/>
              </a:spcAft>
              <a:buClrTx/>
              <a:buSzTx/>
              <a:buFontTx/>
              <a:buNone/>
              <a:tabLst/>
              <a:defRPr/>
            </a:pP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10 803 </a:t>
            </a:r>
            <a:endParaRPr kumimoji="0" lang="fi-FI" sz="4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6" name="Suorakulmio 205"/>
          <p:cNvSpPr/>
          <p:nvPr/>
        </p:nvSpPr>
        <p:spPr>
          <a:xfrm>
            <a:off x="5449209" y="3389023"/>
            <a:ext cx="1520744" cy="5745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Pitkäaikaistyöttömiä</a:t>
            </a:r>
          </a:p>
          <a:p>
            <a:pPr marL="0" marR="0" lvl="0" indent="0" algn="l" defTabSz="685800" rtl="0" eaLnBrk="1" fontAlgn="base" latinLnBrk="0" hangingPunct="1">
              <a:lnSpc>
                <a:spcPts val="2531"/>
              </a:lnSpc>
              <a:spcBef>
                <a:spcPct val="0"/>
              </a:spcBef>
              <a:spcAft>
                <a:spcPct val="0"/>
              </a:spcAft>
              <a:buClrTx/>
              <a:buSzTx/>
              <a:buFontTx/>
              <a:buNone/>
              <a:tabLst/>
              <a:defRPr/>
            </a:pPr>
            <a:r>
              <a:rPr lang="fi-FI" sz="2400" b="1" dirty="0">
                <a:solidFill>
                  <a:srgbClr val="FFFFFF"/>
                </a:solidFill>
                <a:latin typeface="Arial" charset="0"/>
                <a:cs typeface="Arial" charset="0"/>
              </a:rPr>
              <a:t>3 606</a:t>
            </a:r>
            <a:endParaRPr kumimoji="0" lang="fi-FI" sz="24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8" name="Suorakulmio 207"/>
          <p:cNvSpPr/>
          <p:nvPr/>
        </p:nvSpPr>
        <p:spPr>
          <a:xfrm>
            <a:off x="4644787" y="4123591"/>
            <a:ext cx="1894109" cy="96693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Yritysten toimipaikkojen määrä (vuonna 2024)</a:t>
            </a:r>
          </a:p>
          <a:p>
            <a:pPr marL="0" marR="0" lvl="0" indent="0" algn="l" defTabSz="685800" rtl="0" eaLnBrk="1" fontAlgn="base" latinLnBrk="0" hangingPunct="1">
              <a:lnSpc>
                <a:spcPts val="4331"/>
              </a:lnSpc>
              <a:spcBef>
                <a:spcPct val="0"/>
              </a:spcBef>
              <a:spcAft>
                <a:spcPct val="0"/>
              </a:spcAft>
              <a:buClrTx/>
              <a:buSzTx/>
              <a:buFontTx/>
              <a:buNone/>
              <a:tabLst/>
              <a:defRPr/>
            </a:pPr>
            <a:r>
              <a:rPr lang="fi-FI" sz="4050" b="1" dirty="0">
                <a:solidFill>
                  <a:srgbClr val="FFFFFF"/>
                </a:solidFill>
                <a:latin typeface="Arial" charset="0"/>
                <a:cs typeface="Arial" charset="0"/>
              </a:rPr>
              <a:t>23</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6</a:t>
            </a:r>
            <a:r>
              <a:rPr lang="fi-FI" sz="4050" b="1" dirty="0">
                <a:solidFill>
                  <a:srgbClr val="FFFFFF"/>
                </a:solidFill>
                <a:latin typeface="Arial" charset="0"/>
                <a:cs typeface="Arial" charset="0"/>
              </a:rPr>
              <a:t>86</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p>
        </p:txBody>
      </p:sp>
      <p:sp>
        <p:nvSpPr>
          <p:cNvPr id="215" name="Ellipsi 214"/>
          <p:cNvSpPr/>
          <p:nvPr/>
        </p:nvSpPr>
        <p:spPr>
          <a:xfrm>
            <a:off x="6857651" y="1460795"/>
            <a:ext cx="1179675" cy="1179675"/>
          </a:xfrm>
          <a:prstGeom prst="ellipse">
            <a:avLst/>
          </a:pr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Suorakulmio 206"/>
          <p:cNvSpPr/>
          <p:nvPr/>
        </p:nvSpPr>
        <p:spPr>
          <a:xfrm>
            <a:off x="718458" y="4137057"/>
            <a:ext cx="2424425" cy="941283"/>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Työllisyysaste</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74,9</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(Työvoimatutkimus 2025)</a:t>
            </a: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fi-FI" sz="1013"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kstiruutu 5">
            <a:extLst>
              <a:ext uri="{FF2B5EF4-FFF2-40B4-BE49-F238E27FC236}">
                <a16:creationId xmlns:a16="http://schemas.microsoft.com/office/drawing/2014/main" id="{FD3B6DA0-938E-4F48-B31E-E7496F5BEB11}"/>
              </a:ext>
            </a:extLst>
          </p:cNvPr>
          <p:cNvSpPr txBox="1"/>
          <p:nvPr/>
        </p:nvSpPr>
        <p:spPr>
          <a:xfrm>
            <a:off x="4895744" y="5339016"/>
            <a:ext cx="3812700" cy="43858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Lähteet: TEM Työnvälitystilasto; Tilastokeskus väestörakenne, työssäkäynti, </a:t>
            </a:r>
            <a:r>
              <a:rPr kumimoji="0" lang="fi-FI" sz="750" b="0" i="0" u="none" strike="noStrike" kern="1200" cap="none" spc="0" normalizeH="0" baseline="0" noProof="0" dirty="0" err="1">
                <a:ln>
                  <a:noFill/>
                </a:ln>
                <a:solidFill>
                  <a:prstClr val="black"/>
                </a:solidFill>
                <a:effectLst/>
                <a:uLnTx/>
                <a:uFillTx/>
                <a:latin typeface="Arial" charset="0"/>
                <a:ea typeface="+mn-ea"/>
                <a:cs typeface="Arial" charset="0"/>
              </a:rPr>
              <a:t>työvoimatutkimus</a:t>
            </a: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 alueellinen yritystoimintatilasto</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fi-FI" sz="75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1" name="Suorakulmio 210"/>
          <p:cNvSpPr/>
          <p:nvPr/>
        </p:nvSpPr>
        <p:spPr>
          <a:xfrm>
            <a:off x="6847660" y="1696344"/>
            <a:ext cx="1167060" cy="746358"/>
          </a:xfrm>
          <a:prstGeom prst="rect">
            <a:avLst/>
          </a:prstGeom>
        </p:spPr>
        <p:txBody>
          <a:bodyPr wrap="square">
            <a:spAutoFit/>
          </a:bodyPr>
          <a:lstStyle/>
          <a:p>
            <a:pPr marL="0" marR="0" lvl="0" indent="0" algn="ctr" defTabSz="685800" rtl="0" eaLnBrk="1" fontAlgn="base" latinLnBrk="0" hangingPunct="1">
              <a:lnSpc>
                <a:spcPts val="1125"/>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Työttömyysaste</a:t>
            </a:r>
          </a:p>
          <a:p>
            <a:pPr marL="0" marR="0" lvl="0" indent="0" algn="ctr" defTabSz="685800" rtl="0" eaLnBrk="1" fontAlgn="base" latinLnBrk="0" hangingPunct="1">
              <a:lnSpc>
                <a:spcPts val="1294"/>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685800" rtl="0" eaLnBrk="1" fontAlgn="base" latinLnBrk="0" hangingPunct="1">
              <a:lnSpc>
                <a:spcPts val="1013"/>
              </a:lnSpc>
              <a:spcBef>
                <a:spcPct val="0"/>
              </a:spcBef>
              <a:spcAft>
                <a:spcPct val="0"/>
              </a:spcAft>
              <a:buClrTx/>
              <a:buSzTx/>
              <a:buFontTx/>
              <a:buNone/>
              <a:tabLst/>
              <a:defRPr/>
            </a:pPr>
            <a:r>
              <a:rPr lang="fi-FI" sz="2400" b="1" dirty="0">
                <a:solidFill>
                  <a:srgbClr val="FFFFFF"/>
                </a:solidFill>
                <a:latin typeface="Arial" charset="0"/>
                <a:cs typeface="Arial" charset="0"/>
              </a:rPr>
              <a:t>11</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a:t>
            </a:r>
            <a:r>
              <a:rPr lang="fi-FI" sz="2400" b="1" dirty="0">
                <a:solidFill>
                  <a:srgbClr val="FFFFFF"/>
                </a:solidFill>
                <a:latin typeface="Arial" charset="0"/>
                <a:cs typeface="Arial" charset="0"/>
              </a:rPr>
              <a:t>3</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ctr" defTabSz="685800" rtl="0" eaLnBrk="1" fontAlgn="base" latinLnBrk="0" hangingPunct="1">
              <a:lnSpc>
                <a:spcPts val="1688"/>
              </a:lnSpc>
              <a:spcBef>
                <a:spcPct val="0"/>
              </a:spcBef>
              <a:spcAft>
                <a:spcPct val="0"/>
              </a:spcAft>
              <a:buClrTx/>
              <a:buSzTx/>
              <a:buFontTx/>
              <a:buNone/>
              <a:tabLst/>
              <a:defRPr/>
            </a:pPr>
            <a:r>
              <a:rPr lang="fi-FI" sz="1050" dirty="0">
                <a:solidFill>
                  <a:srgbClr val="FFFFFF"/>
                </a:solidFill>
              </a:rPr>
              <a:t>k</a:t>
            </a:r>
            <a:r>
              <a:rPr kumimoji="0" lang="fi-FI" sz="10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eskim</a:t>
            </a:r>
            <a:r>
              <a:rPr kumimoji="0" lang="fi-FI"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t>
            </a: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 2025</a:t>
            </a:r>
          </a:p>
        </p:txBody>
      </p:sp>
      <p:sp>
        <p:nvSpPr>
          <p:cNvPr id="7" name="Suorakulmio 6"/>
          <p:cNvSpPr/>
          <p:nvPr/>
        </p:nvSpPr>
        <p:spPr>
          <a:xfrm>
            <a:off x="4442711" y="3389023"/>
            <a:ext cx="1040670" cy="574516"/>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Palveluissa</a:t>
            </a:r>
          </a:p>
          <a:p>
            <a:pPr marL="0" marR="0" lvl="0" indent="0" algn="l" defTabSz="685800" rtl="0" eaLnBrk="1" fontAlgn="base" latinLnBrk="0" hangingPunct="1">
              <a:lnSpc>
                <a:spcPts val="2531"/>
              </a:lnSpc>
              <a:spcBef>
                <a:spcPct val="0"/>
              </a:spcBef>
              <a:spcAft>
                <a:spcPct val="0"/>
              </a:spcAft>
              <a:buClrTx/>
              <a:buSzTx/>
              <a:buFontTx/>
              <a:buNone/>
              <a:tabLst/>
              <a:defRPr/>
            </a:pPr>
            <a:r>
              <a:rPr lang="fi-FI" sz="2400" b="1" dirty="0">
                <a:solidFill>
                  <a:srgbClr val="FFFFFF"/>
                </a:solidFill>
                <a:latin typeface="Arial" charset="0"/>
                <a:cs typeface="Arial" charset="0"/>
              </a:rPr>
              <a:t>3</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r>
              <a:rPr lang="fi-FI" sz="2400" b="1" dirty="0">
                <a:solidFill>
                  <a:srgbClr val="FFFFFF"/>
                </a:solidFill>
                <a:latin typeface="Arial" charset="0"/>
                <a:cs typeface="Arial" charset="0"/>
              </a:rPr>
              <a:t>599</a:t>
            </a:r>
            <a:r>
              <a:rPr kumimoji="0" lang="fi-FI" sz="2400" b="0" i="0" u="none" strike="noStrike" kern="1200" cap="none" spc="0" normalizeH="0" baseline="0" noProof="0" dirty="0">
                <a:ln>
                  <a:noFill/>
                </a:ln>
                <a:solidFill>
                  <a:srgbClr val="FFFFFF"/>
                </a:solidFill>
                <a:effectLst/>
                <a:uLnTx/>
                <a:uFillTx/>
                <a:latin typeface="Arial" charset="0"/>
                <a:ea typeface="+mn-ea"/>
                <a:cs typeface="Arial" charset="0"/>
              </a:rPr>
              <a:t> </a:t>
            </a:r>
          </a:p>
        </p:txBody>
      </p:sp>
      <p:sp>
        <p:nvSpPr>
          <p:cNvPr id="9" name="Suorakulmio 8"/>
          <p:cNvSpPr/>
          <p:nvPr/>
        </p:nvSpPr>
        <p:spPr>
          <a:xfrm>
            <a:off x="718458" y="4653391"/>
            <a:ext cx="2497777" cy="2539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Koko Suomi </a:t>
            </a:r>
            <a:r>
              <a:rPr kumimoji="0" lang="fi-FI"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71,4 </a:t>
            </a: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a:t>
            </a:r>
          </a:p>
        </p:txBody>
      </p:sp>
      <p:sp>
        <p:nvSpPr>
          <p:cNvPr id="13" name="Suorakulmio 12"/>
          <p:cNvSpPr/>
          <p:nvPr/>
        </p:nvSpPr>
        <p:spPr>
          <a:xfrm>
            <a:off x="6782159" y="4331237"/>
            <a:ext cx="1240372"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21" name="Suorakulmio 220"/>
          <p:cNvSpPr/>
          <p:nvPr/>
        </p:nvSpPr>
        <p:spPr>
          <a:xfrm>
            <a:off x="6847660" y="4377775"/>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8,2</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22" name="Suorakulmio 221"/>
          <p:cNvSpPr/>
          <p:nvPr/>
        </p:nvSpPr>
        <p:spPr>
          <a:xfrm>
            <a:off x="6828296" y="4713504"/>
            <a:ext cx="1287004" cy="348813"/>
          </a:xfrm>
          <a:prstGeom prst="rect">
            <a:avLst/>
          </a:prstGeom>
        </p:spPr>
        <p:txBody>
          <a:bodyPr wrap="square">
            <a:spAutoFit/>
          </a:bodyPr>
          <a:lstStyle/>
          <a:p>
            <a:pPr marL="0" marR="0" lvl="0" indent="0"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Suomen viennin arvosta (v. 2024)</a:t>
            </a:r>
          </a:p>
        </p:txBody>
      </p:sp>
      <p:pic>
        <p:nvPicPr>
          <p:cNvPr id="5" name="Kuva 4"/>
          <p:cNvPicPr>
            <a:picLocks noChangeAspect="1"/>
          </p:cNvPicPr>
          <p:nvPr/>
        </p:nvPicPr>
        <p:blipFill>
          <a:blip r:embed="rId3"/>
          <a:stretch>
            <a:fillRect/>
          </a:stretch>
        </p:blipFill>
        <p:spPr>
          <a:xfrm>
            <a:off x="2753750" y="2266752"/>
            <a:ext cx="1775187" cy="3058338"/>
          </a:xfrm>
          <a:prstGeom prst="rect">
            <a:avLst/>
          </a:prstGeom>
          <a:ln>
            <a:noFill/>
          </a:ln>
        </p:spPr>
      </p:pic>
      <p:sp>
        <p:nvSpPr>
          <p:cNvPr id="23" name="Suorakulmio 22"/>
          <p:cNvSpPr/>
          <p:nvPr/>
        </p:nvSpPr>
        <p:spPr>
          <a:xfrm>
            <a:off x="6774347" y="2775770"/>
            <a:ext cx="1240373" cy="690354"/>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4" name="Suorakulmio 23"/>
          <p:cNvSpPr/>
          <p:nvPr/>
        </p:nvSpPr>
        <p:spPr>
          <a:xfrm>
            <a:off x="6847660" y="2808335"/>
            <a:ext cx="975119"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3,7</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5" name="Suorakulmio 24"/>
          <p:cNvSpPr/>
          <p:nvPr/>
        </p:nvSpPr>
        <p:spPr>
          <a:xfrm>
            <a:off x="6811778" y="3111159"/>
            <a:ext cx="1382973"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väestöstä</a:t>
            </a:r>
          </a:p>
        </p:txBody>
      </p:sp>
      <p:sp>
        <p:nvSpPr>
          <p:cNvPr id="218" name="Suorakulmio 217"/>
          <p:cNvSpPr/>
          <p:nvPr/>
        </p:nvSpPr>
        <p:spPr>
          <a:xfrm>
            <a:off x="6847660" y="3601046"/>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3,4 %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Suorakulmio 7"/>
          <p:cNvSpPr/>
          <p:nvPr/>
        </p:nvSpPr>
        <p:spPr>
          <a:xfrm>
            <a:off x="6828297" y="3917832"/>
            <a:ext cx="1396865"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työttömistä</a:t>
            </a:r>
          </a:p>
        </p:txBody>
      </p:sp>
      <p:sp>
        <p:nvSpPr>
          <p:cNvPr id="10" name="Dian numeron paikkamerkki 9"/>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3C89A02-2183-4EC2-9978-996C81F899C4}" type="slidenum">
              <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12" name="Kuva 11" descr="Kuva, joka sisältää kohteen teksti, merkki, clipart-kuva&#10;&#10;Kuvaus luotu automaattisesti">
            <a:extLst>
              <a:ext uri="{FF2B5EF4-FFF2-40B4-BE49-F238E27FC236}">
                <a16:creationId xmlns:a16="http://schemas.microsoft.com/office/drawing/2014/main" id="{D87ED72D-5A11-D11D-8724-C8D8A111F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11" name="Picture 10">
            <a:extLst>
              <a:ext uri="{FF2B5EF4-FFF2-40B4-BE49-F238E27FC236}">
                <a16:creationId xmlns:a16="http://schemas.microsoft.com/office/drawing/2014/main" id="{B6A84A3C-4504-AF88-324C-298FC3E7034D}"/>
              </a:ext>
            </a:extLst>
          </p:cNvPr>
          <p:cNvPicPr>
            <a:picLocks noChangeAspect="1"/>
          </p:cNvPicPr>
          <p:nvPr/>
        </p:nvPicPr>
        <p:blipFill>
          <a:blip r:embed="rId5"/>
          <a:stretch>
            <a:fillRect/>
          </a:stretch>
        </p:blipFill>
        <p:spPr>
          <a:xfrm>
            <a:off x="1" y="17022"/>
            <a:ext cx="3679384" cy="2315246"/>
          </a:xfrm>
          <a:prstGeom prst="rect">
            <a:avLst/>
          </a:prstGeom>
        </p:spPr>
      </p:pic>
    </p:spTree>
    <p:extLst>
      <p:ext uri="{BB962C8B-B14F-4D97-AF65-F5344CB8AC3E}">
        <p14:creationId xmlns:p14="http://schemas.microsoft.com/office/powerpoint/2010/main" val="109124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uva 2" descr="Kuva, joka sisältää kohteen teksti, merkki, clipart-kuva&#10;&#10;Kuvaus luotu automaattisesti">
            <a:extLst>
              <a:ext uri="{FF2B5EF4-FFF2-40B4-BE49-F238E27FC236}">
                <a16:creationId xmlns:a16="http://schemas.microsoft.com/office/drawing/2014/main" id="{1938DDE7-147A-C5BC-4F30-FFB459829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5" name="Otsikko 1">
            <a:extLst>
              <a:ext uri="{FF2B5EF4-FFF2-40B4-BE49-F238E27FC236}">
                <a16:creationId xmlns:a16="http://schemas.microsoft.com/office/drawing/2014/main" id="{1ABCDFE3-3083-7D85-684A-BE673D537D78}"/>
              </a:ext>
            </a:extLst>
          </p:cNvPr>
          <p:cNvSpPr txBox="1">
            <a:spLocks/>
          </p:cNvSpPr>
          <p:nvPr/>
        </p:nvSpPr>
        <p:spPr>
          <a:xfrm>
            <a:off x="0" y="220002"/>
            <a:ext cx="9144000" cy="71716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Työpaikkojen muutos 1995-2023</a:t>
            </a:r>
            <a:endParaRPr lang="fi-FI" dirty="0"/>
          </a:p>
        </p:txBody>
      </p:sp>
      <p:pic>
        <p:nvPicPr>
          <p:cNvPr id="4" name="Picture 3">
            <a:extLst>
              <a:ext uri="{FF2B5EF4-FFF2-40B4-BE49-F238E27FC236}">
                <a16:creationId xmlns:a16="http://schemas.microsoft.com/office/drawing/2014/main" id="{32892FE2-45A8-1384-414B-BFFCC4A61FDC}"/>
              </a:ext>
            </a:extLst>
          </p:cNvPr>
          <p:cNvPicPr>
            <a:picLocks noChangeAspect="1"/>
          </p:cNvPicPr>
          <p:nvPr/>
        </p:nvPicPr>
        <p:blipFill>
          <a:blip r:embed="rId3"/>
          <a:stretch>
            <a:fillRect/>
          </a:stretch>
        </p:blipFill>
        <p:spPr>
          <a:xfrm>
            <a:off x="0" y="1082040"/>
            <a:ext cx="9144000" cy="4693920"/>
          </a:xfrm>
          <a:prstGeom prst="rect">
            <a:avLst/>
          </a:prstGeom>
        </p:spPr>
      </p:pic>
    </p:spTree>
    <p:extLst>
      <p:ext uri="{BB962C8B-B14F-4D97-AF65-F5344CB8AC3E}">
        <p14:creationId xmlns:p14="http://schemas.microsoft.com/office/powerpoint/2010/main" val="3537527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2A88-AC60-0004-3672-FF2ECE7F6BBE}"/>
              </a:ext>
            </a:extLst>
          </p:cNvPr>
          <p:cNvPicPr>
            <a:picLocks noChangeAspect="1"/>
          </p:cNvPicPr>
          <p:nvPr/>
        </p:nvPicPr>
        <p:blipFill>
          <a:blip r:embed="rId3"/>
          <a:stretch>
            <a:fillRect/>
          </a:stretch>
        </p:blipFill>
        <p:spPr>
          <a:xfrm>
            <a:off x="428203" y="819915"/>
            <a:ext cx="7749738" cy="6023660"/>
          </a:xfrm>
          <a:prstGeom prst="rect">
            <a:avLst/>
          </a:prstGeom>
        </p:spPr>
      </p:pic>
      <p:sp>
        <p:nvSpPr>
          <p:cNvPr id="2" name="Otsikko 1"/>
          <p:cNvSpPr>
            <a:spLocks noGrp="1"/>
          </p:cNvSpPr>
          <p:nvPr>
            <p:ph type="title"/>
          </p:nvPr>
        </p:nvSpPr>
        <p:spPr>
          <a:xfrm>
            <a:off x="425044" y="14425"/>
            <a:ext cx="8261756" cy="80549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Työpaikkojen kehitys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AE9C265D-9391-8EF9-EDBE-FD06AE790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114" y="6240710"/>
            <a:ext cx="1856812" cy="480765"/>
          </a:xfrm>
          <a:prstGeom prst="rect">
            <a:avLst/>
          </a:prstGeom>
        </p:spPr>
      </p:pic>
    </p:spTree>
    <p:extLst>
      <p:ext uri="{BB962C8B-B14F-4D97-AF65-F5344CB8AC3E}">
        <p14:creationId xmlns:p14="http://schemas.microsoft.com/office/powerpoint/2010/main" val="3550047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661"/>
            <a:ext cx="8229600" cy="5400675"/>
          </a:xfrm>
        </p:spPr>
        <p:txBody>
          <a:bodyPr>
            <a:normAutofit fontScale="55000" lnSpcReduction="20000"/>
          </a:bodyPr>
          <a:lstStyle/>
          <a:p>
            <a:pPr eaLnBrk="1" hangingPunct="1">
              <a:defRPr/>
            </a:pPr>
            <a:r>
              <a:rPr lang="fi-FI" dirty="0"/>
              <a:t>Satakunnan ja sen seutukuntien taloudellista </a:t>
            </a:r>
            <a:r>
              <a:rPr lang="fi-FI" b="1" dirty="0" err="1"/>
              <a:t>resilienssiä</a:t>
            </a:r>
            <a:r>
              <a:rPr lang="fi-FI" b="1" dirty="0"/>
              <a:t> eli muutosjoustavuutta </a:t>
            </a:r>
            <a:r>
              <a:rPr lang="fi-FI" dirty="0"/>
              <a:t>on analysoitu teollisen rakenteen monipuolisuutta ja eri toimialojen työpaikkojen osuutta kuvaavilla indekseillä. Tilastot ovat ajankohdalta 31.12.2023.</a:t>
            </a:r>
          </a:p>
          <a:p>
            <a:pPr eaLnBrk="1" hangingPunct="1">
              <a:defRPr/>
            </a:pPr>
            <a:r>
              <a:rPr lang="fi-FI" dirty="0"/>
              <a:t>Satakunnan suurimmat toimialat ovat työpaikkamääriltään</a:t>
            </a:r>
            <a:r>
              <a:rPr lang="fi-FI" b="1" dirty="0"/>
              <a:t> sosiaali- ja terveysalat (19,3 %), valmistava teollisuus (osuus 19,1 %) </a:t>
            </a:r>
            <a:r>
              <a:rPr lang="fi-FI" dirty="0"/>
              <a:t>sekä </a:t>
            </a:r>
            <a:r>
              <a:rPr lang="fi-FI" b="1" dirty="0"/>
              <a:t>tukku- ja vähittäiskauppa (9,4 %). </a:t>
            </a:r>
            <a:endParaRPr lang="fi-FI" dirty="0"/>
          </a:p>
          <a:p>
            <a:pPr eaLnBrk="1" hangingPunct="1">
              <a:defRPr/>
            </a:pPr>
            <a:r>
              <a:rPr lang="fi-FI" dirty="0"/>
              <a:t>Niiden yhteenlaskettu osuus maakunnan työpaikoista on 47,9 %. </a:t>
            </a:r>
            <a:r>
              <a:rPr lang="fi-FI" b="1" dirty="0"/>
              <a:t>Teollisuus on riskialttein johtuen mm. suhdanneherkkyydestä maailmantaloudelle, mikä välittyy viennin kautta aluetalouteen. </a:t>
            </a:r>
          </a:p>
          <a:p>
            <a:pPr eaLnBrk="1" hangingPunct="1">
              <a:defRPr/>
            </a:pPr>
            <a:r>
              <a:rPr lang="fi-FI" dirty="0"/>
              <a:t>Teollisuuden osuus valtakunnalliseen keskiarvoon nähden (B-H) on 1,55, mikä tarkoittaa paitsi sen suurta osuutta, myös mahdollista aluetaloudellista riskiä. Sitä kuitenkin pienentää teollisuuden monipuolinen toimialarakenne. </a:t>
            </a:r>
          </a:p>
          <a:p>
            <a:pPr eaLnBrk="1" hangingPunct="1">
              <a:defRPr/>
            </a:pPr>
            <a:r>
              <a:rPr lang="fi-FI" dirty="0"/>
              <a:t>Satakunnan </a:t>
            </a:r>
            <a:r>
              <a:rPr lang="fi-FI" b="1" dirty="0"/>
              <a:t>teollisuuden rakenne </a:t>
            </a:r>
            <a:r>
              <a:rPr lang="fi-FI" dirty="0"/>
              <a:t>on monimuotoinen. </a:t>
            </a:r>
          </a:p>
          <a:p>
            <a:pPr lvl="1" eaLnBrk="1" hangingPunct="1">
              <a:defRPr/>
            </a:pPr>
            <a:r>
              <a:rPr lang="fi-FI" sz="2900" b="1" dirty="0"/>
              <a:t>Teknologiateollisuuden osuus (kulkuneuvojen, koneiden ja laitteiden sekä elektr.- ja sähkötuotteiden valmistus, metallituotteiden valmistus, metallien jalostus) </a:t>
            </a:r>
            <a:r>
              <a:rPr lang="fi-FI" sz="2900" dirty="0"/>
              <a:t>on korkein, 51 % valmistavan teollisuuden työpaikoista, mutta sen rakenne on monipuolinen. </a:t>
            </a:r>
          </a:p>
          <a:p>
            <a:pPr lvl="1" eaLnBrk="1" hangingPunct="1">
              <a:defRPr/>
            </a:pPr>
            <a:r>
              <a:rPr lang="fi-FI" sz="2900" b="1" dirty="0"/>
              <a:t>Metallien jalostus, metallituotteiden sekä koneiden ja laitteiden valmistus ovat selvät tukipilarit, </a:t>
            </a:r>
            <a:r>
              <a:rPr lang="fi-FI" sz="2900" dirty="0"/>
              <a:t>sillä niiden osuus on 85 % metallialojen työpaikoista. Etenkin koneiden ja laitteiden valmistuksessa on monimuotoista valmistustoimintaa.  Elintarviketeollisuuden osuus on 14 %, metsäteollisuuden 10 %, ja kemianteollisuuden 5 % valmistavan teollisuuden työpaikoista. (31.12.2023). </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CB054A02-741F-C50D-077B-55B232165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BB542909-2BAE-5986-F319-EDA6AD4D7BFB}"/>
              </a:ext>
            </a:extLst>
          </p:cNvPr>
          <p:cNvSpPr txBox="1">
            <a:spLocks/>
          </p:cNvSpPr>
          <p:nvPr/>
        </p:nvSpPr>
        <p:spPr bwMode="auto">
          <a:xfrm>
            <a:off x="457200" y="137319"/>
            <a:ext cx="8261756" cy="8054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Taloudellinen </a:t>
            </a:r>
            <a:r>
              <a:rPr lang="fi-FI" altLang="en-US" sz="3000" b="1" dirty="0" err="1">
                <a:solidFill>
                  <a:schemeClr val="tx2"/>
                </a:solidFill>
              </a:rPr>
              <a:t>resilienssi</a:t>
            </a:r>
            <a:r>
              <a:rPr lang="fi-FI" altLang="en-US" sz="3000" b="1" dirty="0">
                <a:solidFill>
                  <a:schemeClr val="tx2"/>
                </a:solidFill>
              </a:rPr>
              <a:t> eli muutosjoustavuus</a:t>
            </a:r>
            <a:endParaRPr lang="fi-FI" sz="3000" b="1" dirty="0">
              <a:solidFill>
                <a:schemeClr val="tx2"/>
              </a:solidFill>
            </a:endParaRPr>
          </a:p>
        </p:txBody>
      </p:sp>
    </p:spTree>
    <p:extLst>
      <p:ext uri="{BB962C8B-B14F-4D97-AF65-F5344CB8AC3E}">
        <p14:creationId xmlns:p14="http://schemas.microsoft.com/office/powerpoint/2010/main" val="2342016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B1DBF4-7A66-CD68-16EE-BCCC0A6308D7}"/>
              </a:ext>
            </a:extLst>
          </p:cNvPr>
          <p:cNvPicPr>
            <a:picLocks noChangeAspect="1"/>
          </p:cNvPicPr>
          <p:nvPr/>
        </p:nvPicPr>
        <p:blipFill>
          <a:blip r:embed="rId2"/>
          <a:stretch>
            <a:fillRect/>
          </a:stretch>
        </p:blipFill>
        <p:spPr>
          <a:xfrm>
            <a:off x="142607" y="0"/>
            <a:ext cx="4849292" cy="6858000"/>
          </a:xfrm>
          <a:prstGeom prst="rect">
            <a:avLst/>
          </a:prstGeom>
        </p:spPr>
      </p:pic>
      <p:sp>
        <p:nvSpPr>
          <p:cNvPr id="4" name="TextBox 3"/>
          <p:cNvSpPr txBox="1"/>
          <p:nvPr/>
        </p:nvSpPr>
        <p:spPr>
          <a:xfrm>
            <a:off x="4557117" y="687745"/>
            <a:ext cx="4604787" cy="2862322"/>
          </a:xfrm>
          <a:prstGeom prst="rect">
            <a:avLst/>
          </a:prstGeom>
          <a:noFill/>
        </p:spPr>
        <p:txBody>
          <a:bodyPr wrap="none" rtlCol="0">
            <a:spAutoFit/>
          </a:bodyPr>
          <a:lstStyle/>
          <a:p>
            <a:r>
              <a:rPr lang="fi-FI" b="1" dirty="0"/>
              <a:t>Vihreällä monipuolisimman teollisuuden</a:t>
            </a:r>
          </a:p>
          <a:p>
            <a:r>
              <a:rPr lang="fi-FI" b="1" dirty="0"/>
              <a:t>rakenteen (TOL C) seutukunnat,</a:t>
            </a:r>
          </a:p>
          <a:p>
            <a:r>
              <a:rPr lang="fi-FI" b="1" dirty="0"/>
              <a:t>punaisella heikoimmat (v. 2023),</a:t>
            </a:r>
          </a:p>
          <a:p>
            <a:r>
              <a:rPr lang="fi-FI" dirty="0"/>
              <a:t>Porin seutukunta sijalla 12, </a:t>
            </a:r>
          </a:p>
          <a:p>
            <a:r>
              <a:rPr lang="en-US" dirty="0" err="1"/>
              <a:t>Pohjois</a:t>
            </a:r>
            <a:r>
              <a:rPr lang="en-US" dirty="0"/>
              <a:t>-Satakunta </a:t>
            </a:r>
            <a:r>
              <a:rPr lang="en-US" dirty="0" err="1"/>
              <a:t>sijalla</a:t>
            </a:r>
            <a:r>
              <a:rPr lang="en-US" dirty="0"/>
              <a:t> 14 ja</a:t>
            </a:r>
          </a:p>
          <a:p>
            <a:r>
              <a:rPr lang="fi-FI" dirty="0"/>
              <a:t>Rauman seutukunta sijalla 17</a:t>
            </a:r>
            <a:endParaRPr lang="en-US" dirty="0"/>
          </a:p>
          <a:p>
            <a:r>
              <a:rPr lang="en-US" dirty="0"/>
              <a:t>69 </a:t>
            </a:r>
            <a:r>
              <a:rPr lang="en-US" dirty="0" err="1"/>
              <a:t>seutukunnan</a:t>
            </a:r>
            <a:r>
              <a:rPr lang="en-US" dirty="0"/>
              <a:t> </a:t>
            </a:r>
            <a:r>
              <a:rPr lang="en-US" dirty="0" err="1"/>
              <a:t>joukossa</a:t>
            </a:r>
            <a:r>
              <a:rPr lang="en-US" dirty="0"/>
              <a:t>.</a:t>
            </a:r>
          </a:p>
          <a:p>
            <a:endParaRPr lang="en-US" dirty="0"/>
          </a:p>
          <a:p>
            <a:r>
              <a:rPr lang="en-US" dirty="0" err="1"/>
              <a:t>Maakunnittain</a:t>
            </a:r>
            <a:r>
              <a:rPr lang="en-US" dirty="0"/>
              <a:t> Satakunta on </a:t>
            </a:r>
            <a:r>
              <a:rPr lang="en-US" dirty="0" err="1"/>
              <a:t>sijalla</a:t>
            </a:r>
            <a:r>
              <a:rPr lang="en-US" dirty="0"/>
              <a:t> 5 </a:t>
            </a:r>
          </a:p>
          <a:p>
            <a:r>
              <a:rPr lang="en-US" dirty="0"/>
              <a:t>19 </a:t>
            </a:r>
            <a:r>
              <a:rPr lang="en-US" dirty="0" err="1"/>
              <a:t>maakunnan</a:t>
            </a:r>
            <a:r>
              <a:rPr lang="en-US" dirty="0"/>
              <a:t> </a:t>
            </a:r>
            <a:r>
              <a:rPr lang="en-US" dirty="0" err="1"/>
              <a:t>joukossa</a:t>
            </a:r>
            <a:r>
              <a:rPr lang="en-US" dirty="0"/>
              <a:t>.</a:t>
            </a:r>
            <a:endParaRPr lang="fi-FI" dirty="0"/>
          </a:p>
        </p:txBody>
      </p:sp>
      <p:sp>
        <p:nvSpPr>
          <p:cNvPr id="8" name="Right Arrow 7"/>
          <p:cNvSpPr/>
          <p:nvPr/>
        </p:nvSpPr>
        <p:spPr>
          <a:xfrm>
            <a:off x="4572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 name="Rectangle 1"/>
          <p:cNvSpPr/>
          <p:nvPr/>
        </p:nvSpPr>
        <p:spPr>
          <a:xfrm>
            <a:off x="4536901" y="4005064"/>
            <a:ext cx="4557658" cy="646331"/>
          </a:xfrm>
          <a:prstGeom prst="rect">
            <a:avLst/>
          </a:prstGeom>
        </p:spPr>
        <p:txBody>
          <a:bodyPr wrap="none">
            <a:spAutoFit/>
          </a:bodyPr>
          <a:lstStyle/>
          <a:p>
            <a:r>
              <a:rPr lang="fi-FI" b="1" u="sng" dirty="0">
                <a:solidFill>
                  <a:srgbClr val="002060"/>
                </a:solidFill>
              </a:rPr>
              <a:t>Satakunnan resilienssi on melko vahva!</a:t>
            </a:r>
          </a:p>
          <a:p>
            <a:endParaRPr lang="fi-FI" b="1" u="sng" dirty="0">
              <a:solidFill>
                <a:srgbClr val="002060"/>
              </a:solidFill>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63" y="6216651"/>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0" name="TextBox 4"/>
          <p:cNvSpPr txBox="1">
            <a:spLocks noChangeArrowheads="1"/>
          </p:cNvSpPr>
          <p:nvPr/>
        </p:nvSpPr>
        <p:spPr bwMode="auto">
          <a:xfrm>
            <a:off x="0" y="824746"/>
            <a:ext cx="4248949"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B-H (</a:t>
            </a:r>
            <a:r>
              <a:rPr lang="fi-FI" altLang="en-US" sz="1800" dirty="0" err="1">
                <a:solidFill>
                  <a:srgbClr val="000000"/>
                </a:solidFill>
                <a:latin typeface="Arial" panose="020B0604020202020204" pitchFamily="34" charset="0"/>
                <a:cs typeface="Arial" panose="020B0604020202020204" pitchFamily="34" charset="0"/>
              </a:rPr>
              <a:t>Balassa-Hoover</a:t>
            </a:r>
            <a:r>
              <a:rPr lang="fi-FI" altLang="en-US" sz="1800" dirty="0">
                <a:solidFill>
                  <a:srgbClr val="000000"/>
                </a:solidFill>
                <a:latin typeface="Arial" panose="020B0604020202020204" pitchFamily="34" charset="0"/>
                <a:cs typeface="Arial" panose="020B0604020202020204" pitchFamily="34" charset="0"/>
              </a:rPr>
              <a:t>) kertoo alueen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työpaikkojen osuuden verrattuna maan keskiarvoon, esim. B-H 2,00 tarkoittaa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kaksinkertaista osuutta.</a:t>
            </a: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ea typeface="+mn-ea"/>
                <a:cs typeface="Arial" panose="020B0604020202020204" pitchFamily="34" charset="0"/>
              </a:rPr>
              <a:t>Seutukuntien toimialat, joissa on suurimmat erot maan keskiarvoon (B-H &gt;1,1), ja jotka ovat samalla merkittäviä työllistäjiä (osuus </a:t>
            </a:r>
            <a:r>
              <a:rPr lang="fi-FI" altLang="en-US" sz="1800" dirty="0">
                <a:solidFill>
                  <a:srgbClr val="000000"/>
                </a:solidFill>
                <a:latin typeface="Arial" panose="020B0604020202020204" pitchFamily="34" charset="0"/>
              </a:rPr>
              <a:t>vähintään</a:t>
            </a:r>
            <a:r>
              <a:rPr lang="fi-FI" altLang="en-US" sz="1800" dirty="0">
                <a:solidFill>
                  <a:srgbClr val="000000"/>
                </a:solidFill>
                <a:latin typeface="Arial" panose="020B0604020202020204" pitchFamily="34" charset="0"/>
                <a:ea typeface="+mn-ea"/>
                <a:cs typeface="Arial" panose="020B0604020202020204" pitchFamily="34" charset="0"/>
              </a:rPr>
              <a:t> 1 % alueen työpaikoista), 31.12.2023.</a:t>
            </a:r>
            <a:endParaRPr lang="fi-FI" altLang="en-US" sz="1800" dirty="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rPr>
              <a:t>Analyysillä voidaan löytää tärkeät toimialat, joiden osuus ja t</a:t>
            </a:r>
            <a:r>
              <a:rPr lang="fi-FI" altLang="en-US" sz="1800" dirty="0">
                <a:solidFill>
                  <a:srgbClr val="000000"/>
                </a:solidFill>
                <a:latin typeface="Arial" panose="020B0604020202020204" pitchFamily="34" charset="0"/>
                <a:cs typeface="Arial" panose="020B0604020202020204" pitchFamily="34" charset="0"/>
              </a:rPr>
              <a:t>yöpaikkamäärä ovat korkeat, mutta </a:t>
            </a:r>
            <a:r>
              <a:rPr lang="fi-FI" altLang="en-US" sz="1800" dirty="0">
                <a:solidFill>
                  <a:srgbClr val="000000"/>
                </a:solidFill>
                <a:latin typeface="Arial" panose="020B0604020202020204" pitchFamily="34" charset="0"/>
              </a:rPr>
              <a:t>r</a:t>
            </a:r>
            <a:r>
              <a:rPr lang="fi-FI" altLang="en-US" sz="1800" dirty="0">
                <a:solidFill>
                  <a:srgbClr val="000000"/>
                </a:solidFill>
                <a:latin typeface="Arial" panose="020B0604020202020204" pitchFamily="34" charset="0"/>
                <a:cs typeface="Arial" panose="020B0604020202020204" pitchFamily="34" charset="0"/>
              </a:rPr>
              <a:t>iski maailmantalouden vaihteluille esim. suuren vientiosuuden vuoksi on kohonnut. Se </a:t>
            </a:r>
            <a:r>
              <a:rPr lang="fi-FI" altLang="en-US" sz="1800" dirty="0">
                <a:solidFill>
                  <a:srgbClr val="000000"/>
                </a:solidFill>
                <a:latin typeface="Arial" panose="020B0604020202020204" pitchFamily="34" charset="0"/>
              </a:rPr>
              <a:t>heikentää mahdollisesti alan </a:t>
            </a:r>
            <a:r>
              <a:rPr lang="fi-FI" altLang="en-US" sz="1800" dirty="0" err="1">
                <a:solidFill>
                  <a:srgbClr val="000000"/>
                </a:solidFill>
                <a:latin typeface="Arial" panose="020B0604020202020204" pitchFamily="34" charset="0"/>
              </a:rPr>
              <a:t>resilienssiä</a:t>
            </a:r>
            <a:r>
              <a:rPr lang="fi-FI" altLang="en-US" sz="1800" dirty="0">
                <a:solidFill>
                  <a:srgbClr val="000000"/>
                </a:solidFill>
                <a:latin typeface="Arial" panose="020B0604020202020204" pitchFamily="34" charset="0"/>
              </a:rPr>
              <a:t>, esim. jos tärkeä toimija joutuu vaikeuksiin.</a:t>
            </a:r>
            <a:endParaRPr lang="en-US" altLang="en-US" sz="1800" dirty="0">
              <a:solidFill>
                <a:srgbClr val="000000"/>
              </a:solidFill>
              <a:latin typeface="Arial" panose="020B0604020202020204" pitchFamily="34" charset="0"/>
              <a:cs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436B4164-9D63-F7A5-48D3-1C0E4E369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5B7F1842-6B49-9E82-E6D4-887770EFFB22}"/>
              </a:ext>
            </a:extLst>
          </p:cNvPr>
          <p:cNvSpPr txBox="1">
            <a:spLocks/>
          </p:cNvSpPr>
          <p:nvPr/>
        </p:nvSpPr>
        <p:spPr bwMode="auto">
          <a:xfrm>
            <a:off x="107504" y="136525"/>
            <a:ext cx="4032448" cy="556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B-H-analyysi </a:t>
            </a:r>
            <a:endParaRPr lang="fi-FI" sz="3000" b="1" dirty="0">
              <a:solidFill>
                <a:schemeClr val="tx2"/>
              </a:solidFill>
            </a:endParaRPr>
          </a:p>
        </p:txBody>
      </p:sp>
      <p:pic>
        <p:nvPicPr>
          <p:cNvPr id="6" name="Picture 5">
            <a:extLst>
              <a:ext uri="{FF2B5EF4-FFF2-40B4-BE49-F238E27FC236}">
                <a16:creationId xmlns:a16="http://schemas.microsoft.com/office/drawing/2014/main" id="{4FEEF64F-7008-3D1D-E802-A79575A822A8}"/>
              </a:ext>
            </a:extLst>
          </p:cNvPr>
          <p:cNvPicPr>
            <a:picLocks noChangeAspect="1"/>
          </p:cNvPicPr>
          <p:nvPr/>
        </p:nvPicPr>
        <p:blipFill>
          <a:blip r:embed="rId3"/>
          <a:stretch>
            <a:fillRect/>
          </a:stretch>
        </p:blipFill>
        <p:spPr>
          <a:xfrm>
            <a:off x="4386677" y="0"/>
            <a:ext cx="4433795" cy="2163155"/>
          </a:xfrm>
          <a:prstGeom prst="rect">
            <a:avLst/>
          </a:prstGeom>
        </p:spPr>
      </p:pic>
      <p:pic>
        <p:nvPicPr>
          <p:cNvPr id="7" name="Picture 6">
            <a:extLst>
              <a:ext uri="{FF2B5EF4-FFF2-40B4-BE49-F238E27FC236}">
                <a16:creationId xmlns:a16="http://schemas.microsoft.com/office/drawing/2014/main" id="{0F8A8154-E134-7883-D040-13A8C38F4574}"/>
              </a:ext>
            </a:extLst>
          </p:cNvPr>
          <p:cNvPicPr>
            <a:picLocks noChangeAspect="1"/>
          </p:cNvPicPr>
          <p:nvPr/>
        </p:nvPicPr>
        <p:blipFill>
          <a:blip r:embed="rId4"/>
          <a:stretch>
            <a:fillRect/>
          </a:stretch>
        </p:blipFill>
        <p:spPr>
          <a:xfrm>
            <a:off x="4381691" y="2184698"/>
            <a:ext cx="4433795" cy="2258990"/>
          </a:xfrm>
          <a:prstGeom prst="rect">
            <a:avLst/>
          </a:prstGeom>
        </p:spPr>
      </p:pic>
      <p:pic>
        <p:nvPicPr>
          <p:cNvPr id="10" name="Picture 9">
            <a:extLst>
              <a:ext uri="{FF2B5EF4-FFF2-40B4-BE49-F238E27FC236}">
                <a16:creationId xmlns:a16="http://schemas.microsoft.com/office/drawing/2014/main" id="{F7F11B95-C4BF-5CDF-A137-3F6C00281FA9}"/>
              </a:ext>
            </a:extLst>
          </p:cNvPr>
          <p:cNvPicPr>
            <a:picLocks noChangeAspect="1"/>
          </p:cNvPicPr>
          <p:nvPr/>
        </p:nvPicPr>
        <p:blipFill>
          <a:blip r:embed="rId5"/>
          <a:stretch>
            <a:fillRect/>
          </a:stretch>
        </p:blipFill>
        <p:spPr>
          <a:xfrm>
            <a:off x="4374027" y="4482346"/>
            <a:ext cx="4441460" cy="2325447"/>
          </a:xfrm>
          <a:prstGeom prst="rect">
            <a:avLst/>
          </a:prstGeom>
        </p:spPr>
      </p:pic>
    </p:spTree>
    <p:extLst>
      <p:ext uri="{BB962C8B-B14F-4D97-AF65-F5344CB8AC3E}">
        <p14:creationId xmlns:p14="http://schemas.microsoft.com/office/powerpoint/2010/main" val="4239750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Otsikko 1"/>
          <p:cNvSpPr>
            <a:spLocks noGrp="1"/>
          </p:cNvSpPr>
          <p:nvPr>
            <p:ph type="title"/>
          </p:nvPr>
        </p:nvSpPr>
        <p:spPr>
          <a:xfrm>
            <a:off x="162335" y="27790"/>
            <a:ext cx="7816850" cy="7064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fi-FI" altLang="en-US" sz="2400" b="1" dirty="0">
                <a:solidFill>
                  <a:schemeClr val="tx2"/>
                </a:solidFill>
              </a:rPr>
              <a:t>Teollisuuden erikoistuminen, B-H Satakunta</a:t>
            </a:r>
          </a:p>
        </p:txBody>
      </p:sp>
      <p:grpSp>
        <p:nvGrpSpPr>
          <p:cNvPr id="4" name="Ryhmä 3">
            <a:extLst>
              <a:ext uri="{FF2B5EF4-FFF2-40B4-BE49-F238E27FC236}">
                <a16:creationId xmlns:a16="http://schemas.microsoft.com/office/drawing/2014/main" id="{1599CB6C-3115-1768-BE7A-D9A0EE55152F}"/>
              </a:ext>
            </a:extLst>
          </p:cNvPr>
          <p:cNvGrpSpPr/>
          <p:nvPr/>
        </p:nvGrpSpPr>
        <p:grpSpPr>
          <a:xfrm>
            <a:off x="7878186" y="1295819"/>
            <a:ext cx="514069" cy="4787638"/>
            <a:chOff x="7853508" y="1172742"/>
            <a:chExt cx="514069" cy="4787638"/>
          </a:xfrm>
        </p:grpSpPr>
        <p:sp>
          <p:nvSpPr>
            <p:cNvPr id="9" name="Nuoli oikealle 8"/>
            <p:cNvSpPr/>
            <p:nvPr/>
          </p:nvSpPr>
          <p:spPr>
            <a:xfrm flipH="1">
              <a:off x="7864079" y="3472659"/>
              <a:ext cx="500062"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9"/>
            <p:cNvSpPr/>
            <p:nvPr/>
          </p:nvSpPr>
          <p:spPr>
            <a:xfrm flipH="1">
              <a:off x="7860686" y="382843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0"/>
            <p:cNvSpPr/>
            <p:nvPr/>
          </p:nvSpPr>
          <p:spPr>
            <a:xfrm flipH="1">
              <a:off x="7865862" y="460213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2" name="Nuoli oikealle 11"/>
            <p:cNvSpPr/>
            <p:nvPr/>
          </p:nvSpPr>
          <p:spPr>
            <a:xfrm flipH="1">
              <a:off x="7853508" y="175024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3" name="Nuoli oikealle 11"/>
            <p:cNvSpPr/>
            <p:nvPr/>
          </p:nvSpPr>
          <p:spPr>
            <a:xfrm flipH="1">
              <a:off x="7867514" y="249331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4" name="Nuoli oikealle 2"/>
            <p:cNvSpPr/>
            <p:nvPr/>
          </p:nvSpPr>
          <p:spPr>
            <a:xfrm flipH="1">
              <a:off x="7867514" y="5195076"/>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5" name="Nuoli oikealle 11"/>
            <p:cNvSpPr/>
            <p:nvPr/>
          </p:nvSpPr>
          <p:spPr>
            <a:xfrm flipH="1">
              <a:off x="7853508" y="117274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6" name="Nuoli oikealle 2"/>
            <p:cNvSpPr/>
            <p:nvPr/>
          </p:nvSpPr>
          <p:spPr>
            <a:xfrm flipH="1">
              <a:off x="7867514" y="496165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7" name="Nuoli oikealle 2"/>
            <p:cNvSpPr/>
            <p:nvPr/>
          </p:nvSpPr>
          <p:spPr>
            <a:xfrm flipH="1">
              <a:off x="7860687" y="574448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8" name="Nuoli oikealle 9"/>
            <p:cNvSpPr/>
            <p:nvPr/>
          </p:nvSpPr>
          <p:spPr>
            <a:xfrm flipH="1">
              <a:off x="7867514" y="4033434"/>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grpSp>
      <p:sp>
        <p:nvSpPr>
          <p:cNvPr id="53253" name="TextBox 7"/>
          <p:cNvSpPr txBox="1">
            <a:spLocks noChangeArrowheads="1"/>
          </p:cNvSpPr>
          <p:nvPr/>
        </p:nvSpPr>
        <p:spPr bwMode="auto">
          <a:xfrm>
            <a:off x="143657" y="6107815"/>
            <a:ext cx="7574509" cy="584775"/>
          </a:xfrm>
          <a:prstGeom prst="rect">
            <a:avLst/>
          </a:prstGeom>
          <a:solidFill>
            <a:schemeClr val="bg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600" dirty="0">
                <a:solidFill>
                  <a:srgbClr val="000000"/>
                </a:solidFill>
                <a:latin typeface="Arial" panose="020B0604020202020204" pitchFamily="34" charset="0"/>
                <a:cs typeface="Arial" panose="020B0604020202020204" pitchFamily="34" charset="0"/>
              </a:rPr>
              <a:t>B-H (</a:t>
            </a:r>
            <a:r>
              <a:rPr lang="fi-FI" altLang="en-US" sz="1600" dirty="0" err="1">
                <a:solidFill>
                  <a:srgbClr val="000000"/>
                </a:solidFill>
                <a:latin typeface="Arial" panose="020B0604020202020204" pitchFamily="34" charset="0"/>
                <a:cs typeface="Arial" panose="020B0604020202020204" pitchFamily="34" charset="0"/>
              </a:rPr>
              <a:t>Balassa-Hoover</a:t>
            </a:r>
            <a:r>
              <a:rPr lang="fi-FI" altLang="en-US" sz="1600" dirty="0">
                <a:solidFill>
                  <a:srgbClr val="000000"/>
                </a:solidFill>
                <a:latin typeface="Arial" panose="020B0604020202020204" pitchFamily="34" charset="0"/>
                <a:cs typeface="Arial" panose="020B0604020202020204" pitchFamily="34" charset="0"/>
              </a:rPr>
              <a:t>) kertoo Satakunnan osuuden verrattuna koko maan lukuun,</a:t>
            </a:r>
          </a:p>
          <a:p>
            <a:pPr eaLnBrk="1" hangingPunct="1">
              <a:spcBef>
                <a:spcPct val="0"/>
              </a:spcBef>
              <a:buFontTx/>
              <a:buNone/>
            </a:pPr>
            <a:r>
              <a:rPr lang="fi-FI" altLang="en-US" sz="1600" dirty="0">
                <a:solidFill>
                  <a:srgbClr val="000000"/>
                </a:solidFill>
                <a:latin typeface="Arial" panose="020B0604020202020204" pitchFamily="34" charset="0"/>
              </a:rPr>
              <a:t>punaiset nuolet osoittavat Satakunnan erikoistumisalat, joissa B-H&gt;1,3</a:t>
            </a:r>
            <a:endParaRPr lang="en-US" altLang="en-US" sz="1600" dirty="0">
              <a:solidFill>
                <a:srgbClr val="000000"/>
              </a:solidFill>
              <a:latin typeface="Arial" panose="020B0604020202020204" pitchFamily="34" charset="0"/>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3ACB4AA8-2B16-F0EA-EDD9-A4BBAB586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531" y="6361832"/>
            <a:ext cx="1856812" cy="480765"/>
          </a:xfrm>
          <a:prstGeom prst="rect">
            <a:avLst/>
          </a:prstGeom>
        </p:spPr>
      </p:pic>
      <p:pic>
        <p:nvPicPr>
          <p:cNvPr id="5" name="Picture 4">
            <a:extLst>
              <a:ext uri="{FF2B5EF4-FFF2-40B4-BE49-F238E27FC236}">
                <a16:creationId xmlns:a16="http://schemas.microsoft.com/office/drawing/2014/main" id="{20A27530-4667-F5FF-7CE3-3E1839750CDF}"/>
              </a:ext>
            </a:extLst>
          </p:cNvPr>
          <p:cNvPicPr>
            <a:picLocks noChangeAspect="1"/>
          </p:cNvPicPr>
          <p:nvPr/>
        </p:nvPicPr>
        <p:blipFill>
          <a:blip r:embed="rId4"/>
          <a:stretch>
            <a:fillRect/>
          </a:stretch>
        </p:blipFill>
        <p:spPr>
          <a:xfrm>
            <a:off x="279810" y="734227"/>
            <a:ext cx="7581900" cy="5353050"/>
          </a:xfrm>
          <a:prstGeom prst="rect">
            <a:avLst/>
          </a:prstGeom>
        </p:spPr>
      </p:pic>
      <p:sp>
        <p:nvSpPr>
          <p:cNvPr id="6" name="Nuoli oikealle 2">
            <a:extLst>
              <a:ext uri="{FF2B5EF4-FFF2-40B4-BE49-F238E27FC236}">
                <a16:creationId xmlns:a16="http://schemas.microsoft.com/office/drawing/2014/main" id="{6636B9B4-C2D0-141B-33DF-44FF9BCD9307}"/>
              </a:ext>
            </a:extLst>
          </p:cNvPr>
          <p:cNvSpPr/>
          <p:nvPr/>
        </p:nvSpPr>
        <p:spPr>
          <a:xfrm flipH="1">
            <a:off x="7892493" y="5506757"/>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Nuoli oikealle 2">
            <a:extLst>
              <a:ext uri="{FF2B5EF4-FFF2-40B4-BE49-F238E27FC236}">
                <a16:creationId xmlns:a16="http://schemas.microsoft.com/office/drawing/2014/main" id="{5F689625-7314-1EA2-24ED-275203C41EE6}"/>
              </a:ext>
            </a:extLst>
          </p:cNvPr>
          <p:cNvSpPr/>
          <p:nvPr/>
        </p:nvSpPr>
        <p:spPr>
          <a:xfrm flipH="1">
            <a:off x="7899433" y="5689475"/>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Tree>
    <p:extLst>
      <p:ext uri="{BB962C8B-B14F-4D97-AF65-F5344CB8AC3E}">
        <p14:creationId xmlns:p14="http://schemas.microsoft.com/office/powerpoint/2010/main" val="4133825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E8652-19F2-4D95-B2EF-48C31A6706AC}"/>
              </a:ext>
            </a:extLst>
          </p:cNvPr>
          <p:cNvSpPr txBox="1"/>
          <p:nvPr/>
        </p:nvSpPr>
        <p:spPr>
          <a:xfrm>
            <a:off x="323528" y="3586156"/>
            <a:ext cx="4176464" cy="2862322"/>
          </a:xfrm>
          <a:prstGeom prst="rect">
            <a:avLst/>
          </a:prstGeom>
          <a:noFill/>
        </p:spPr>
        <p:txBody>
          <a:bodyPr wrap="square" rtlCol="0">
            <a:spAutoFit/>
          </a:bodyPr>
          <a:lstStyle/>
          <a:p>
            <a:pPr marL="285750" indent="-285750">
              <a:buFont typeface="Arial" panose="020B0604020202020204" pitchFamily="34" charset="0"/>
              <a:buChar char="•"/>
            </a:pPr>
            <a:r>
              <a:rPr lang="fi-FI" sz="1500" dirty="0">
                <a:latin typeface="+mn-lt"/>
                <a:cs typeface="+mn-cs"/>
              </a:rPr>
              <a:t>Seutukunnittain talous kasvoi v. 2023 reaalisesti nopeimmin Rauman seutukunnassa, 21,4 %, energiantuotannon (OL3) rajun nousun ansiosta. Myös metsäteollisuus kasvoi ripeästi. Teknologiateollisuus supistui selvästi. Porin seutukunnassa nousu jäi 1,2 %:iin. Kasvua kirjattiin mm. metallien jalostuksessa, </a:t>
            </a:r>
            <a:r>
              <a:rPr lang="fi-FI" sz="1500" dirty="0" err="1">
                <a:latin typeface="+mn-lt"/>
                <a:cs typeface="+mn-cs"/>
              </a:rPr>
              <a:t>SOTEssa</a:t>
            </a:r>
            <a:r>
              <a:rPr lang="fi-FI" sz="1500" dirty="0">
                <a:latin typeface="+mn-lt"/>
                <a:cs typeface="+mn-cs"/>
              </a:rPr>
              <a:t> ja koulutuksessa. Pohjois-Satakunnassa talous supistui 6,0 %. Alkutuotanto hiipui hieman. Teollisuudessa mm. elintarvikkeiden valmistus vaimeni, mutta teknologiateollisuus kasvoi vankasti. Palveluiden arvonlisäys aleni selvästi.</a:t>
            </a:r>
            <a:endParaRPr lang="fi-FI" sz="1400" dirty="0">
              <a:latin typeface="+mn-lt"/>
              <a:cs typeface="+mn-cs"/>
            </a:endParaRPr>
          </a:p>
        </p:txBody>
      </p:sp>
      <p:sp>
        <p:nvSpPr>
          <p:cNvPr id="2" name="Otsikko 1"/>
          <p:cNvSpPr>
            <a:spLocks noGrp="1"/>
          </p:cNvSpPr>
          <p:nvPr>
            <p:ph type="ctrTitle"/>
          </p:nvPr>
        </p:nvSpPr>
        <p:spPr>
          <a:xfrm>
            <a:off x="178061" y="115889"/>
            <a:ext cx="8787880" cy="64881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a:t>
            </a:r>
            <a:endParaRPr lang="fi-FI" dirty="0"/>
          </a:p>
        </p:txBody>
      </p:sp>
      <p:sp>
        <p:nvSpPr>
          <p:cNvPr id="6147" name="Alaotsikko 2"/>
          <p:cNvSpPr>
            <a:spLocks noGrp="1"/>
          </p:cNvSpPr>
          <p:nvPr>
            <p:ph type="subTitle" idx="1"/>
          </p:nvPr>
        </p:nvSpPr>
        <p:spPr>
          <a:xfrm>
            <a:off x="178061" y="846137"/>
            <a:ext cx="8965940" cy="2485451"/>
          </a:xfrm>
        </p:spPr>
        <p:txBody>
          <a:bodyPr/>
          <a:lstStyle/>
          <a:p>
            <a:pPr marL="457200" indent="-457200" algn="l">
              <a:buFont typeface="Arial" panose="020B0604020202020204" pitchFamily="34" charset="0"/>
              <a:buChar char="•"/>
              <a:defRPr/>
            </a:pPr>
            <a:r>
              <a:rPr lang="fi-FI" altLang="fi-FI" sz="1500" dirty="0">
                <a:solidFill>
                  <a:schemeClr val="tx1"/>
                </a:solidFill>
              </a:rPr>
              <a:t>Vuoden 2024 ennakkotietojen mukaan Satakunnassa reaalinen arvonlisäys laski 0,5 % (myös nimellisesti saman verran). Toimialoittain tarkasteltuna reaalinen arvonlisäys laski vuoden 2023 aikana edellisvuoteen verrattuna alkutuotannossa (-0,1 %) ja jalostuksessa (-1,8 %). Kasvua kirjattiin palveluissa (0,4 %) Koko maassa vastaavat luvut ovat alkutuotannossa -1,9 %, jalostuksessa 1,5 % ja palveluissa 0,0 %. Koko Suomessa arvonlisäys kasvoi reaalisesti 0,3 % ja nimellisesti 1,0 %. </a:t>
            </a:r>
          </a:p>
          <a:p>
            <a:pPr algn="l">
              <a:defRPr/>
            </a:pPr>
            <a:r>
              <a:rPr lang="fi-FI" altLang="fi-FI" sz="600" dirty="0">
                <a:solidFill>
                  <a:schemeClr val="tx1"/>
                </a:solidFill>
              </a:rPr>
              <a:t> </a:t>
            </a:r>
          </a:p>
          <a:p>
            <a:pPr marL="457200" indent="-457200" algn="l">
              <a:buFont typeface="Arial" panose="020B0604020202020204" pitchFamily="34" charset="0"/>
              <a:buChar char="•"/>
              <a:defRPr/>
            </a:pPr>
            <a:r>
              <a:rPr lang="fi-FI" altLang="fi-FI" sz="1500" dirty="0">
                <a:solidFill>
                  <a:schemeClr val="tx1"/>
                </a:solidFill>
              </a:rPr>
              <a:t>Vuoden 2023 aikana Satakunnan BKT kasvoi 8,1 % (käyvin hinnoin ilman inflaatiokorjausta), ja reaalisesti (edellisen vuoden 2022 hinnoin) 7,5 % vuoteen 2022 verrattaessa. Koko maassa BKT nousi vastaavasti 2,5 % käyvin hinnoin, mutta aleni 0,9 % reaalisesti. Satakunnassa kehityksen taustalla vaikuttaa etenkin energiantuotannon, metsäteollisuuden ja metallien jalostuksen arvonlisäyksen nopea nousu. BKT per capita kasvoi Satakunnassa v. 2023 nimellisesti 8,7 %, kun koko maassa se kohosi 2,0 %. Reaalisesti henkeä kohden laskettu BKT kasvoi Satakunnassa 6,2 %, kun koko maassa se laski 2,2 %.</a:t>
            </a:r>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36</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9FB7F7E7-075E-0886-958D-AB4B65D32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60" y="6298529"/>
            <a:ext cx="1856812" cy="480765"/>
          </a:xfrm>
          <a:prstGeom prst="rect">
            <a:avLst/>
          </a:prstGeom>
        </p:spPr>
      </p:pic>
      <p:pic>
        <p:nvPicPr>
          <p:cNvPr id="5" name="Picture 4">
            <a:extLst>
              <a:ext uri="{FF2B5EF4-FFF2-40B4-BE49-F238E27FC236}">
                <a16:creationId xmlns:a16="http://schemas.microsoft.com/office/drawing/2014/main" id="{9A242F04-72D4-8D1A-4010-75EC87D46683}"/>
              </a:ext>
            </a:extLst>
          </p:cNvPr>
          <p:cNvPicPr>
            <a:picLocks noChangeAspect="1"/>
          </p:cNvPicPr>
          <p:nvPr/>
        </p:nvPicPr>
        <p:blipFill>
          <a:blip r:embed="rId4"/>
          <a:stretch>
            <a:fillRect/>
          </a:stretch>
        </p:blipFill>
        <p:spPr>
          <a:xfrm>
            <a:off x="4427984" y="3748897"/>
            <a:ext cx="4716016" cy="2752284"/>
          </a:xfrm>
          <a:prstGeom prst="rect">
            <a:avLst/>
          </a:prstGeom>
        </p:spPr>
      </p:pic>
    </p:spTree>
    <p:extLst>
      <p:ext uri="{BB962C8B-B14F-4D97-AF65-F5344CB8AC3E}">
        <p14:creationId xmlns:p14="http://schemas.microsoft.com/office/powerpoint/2010/main" val="846618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37</a:t>
            </a:fld>
            <a:endParaRPr lang="fi-FI" altLang="fi-FI" sz="1200">
              <a:solidFill>
                <a:srgbClr val="898989"/>
              </a:solidFill>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61" y="1340768"/>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5940152" y="6342473"/>
            <a:ext cx="1350050" cy="246221"/>
          </a:xfrm>
          <a:prstGeom prst="rect">
            <a:avLst/>
          </a:prstGeom>
          <a:noFill/>
        </p:spPr>
        <p:txBody>
          <a:bodyPr wrap="none" rtlCol="0">
            <a:spAutoFit/>
          </a:bodyPr>
          <a:lstStyle/>
          <a:p>
            <a:r>
              <a:rPr lang="fi-FI" sz="1000" dirty="0"/>
              <a:t>Lähde: Pohjola 2014</a:t>
            </a:r>
          </a:p>
        </p:txBody>
      </p:sp>
      <p:pic>
        <p:nvPicPr>
          <p:cNvPr id="3" name="Kuva 2" descr="Kuva, joka sisältää kohteen teksti, merkki, clipart-kuva&#10;&#10;Kuvaus luotu automaattisesti">
            <a:extLst>
              <a:ext uri="{FF2B5EF4-FFF2-40B4-BE49-F238E27FC236}">
                <a16:creationId xmlns:a16="http://schemas.microsoft.com/office/drawing/2014/main" id="{FC76EAEE-6306-52BA-9518-6A9D78FFE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643829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38</a:t>
            </a:fld>
            <a:endParaRPr lang="fi-FI" altLang="fi-FI" sz="1200">
              <a:solidFill>
                <a:srgbClr val="898989"/>
              </a:solidFill>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1827" y="977006"/>
            <a:ext cx="9144000" cy="5242697"/>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CA26B9FF-9812-FD02-7955-B420492D7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39</a:t>
            </a:fld>
            <a:endParaRPr lang="fi-FI" altLang="fi-FI" sz="1200">
              <a:solidFill>
                <a:srgbClr val="898989"/>
              </a:solidFill>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8681" y="994581"/>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394751" y="1205101"/>
            <a:ext cx="8209091" cy="646331"/>
          </a:xfrm>
          <a:prstGeom prst="rect">
            <a:avLst/>
          </a:prstGeom>
        </p:spPr>
        <p:txBody>
          <a:bodyPr wrap="square">
            <a:spAutoFit/>
          </a:bodyPr>
          <a:lstStyle/>
          <a:p>
            <a:r>
              <a:rPr lang="fi-FI" sz="1200" dirty="0"/>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t>Krugman</a:t>
            </a:r>
            <a:r>
              <a:rPr lang="fi-FI" sz="1200" dirty="0"/>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7189863" y="1902973"/>
            <a:ext cx="1653429" cy="1015663"/>
          </a:xfrm>
          <a:prstGeom prst="rect">
            <a:avLst/>
          </a:prstGeom>
          <a:noFill/>
        </p:spPr>
        <p:txBody>
          <a:bodyPr wrap="square" rtlCol="0">
            <a:spAutoFit/>
          </a:bodyPr>
          <a:lstStyle/>
          <a:p>
            <a:r>
              <a:rPr lang="fi-FI" sz="1000" i="1" dirty="0"/>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7189863" y="3309362"/>
            <a:ext cx="1797446" cy="2631490"/>
          </a:xfrm>
          <a:prstGeom prst="rect">
            <a:avLst/>
          </a:prstGeom>
          <a:noFill/>
        </p:spPr>
        <p:txBody>
          <a:bodyPr wrap="square" rtlCol="0">
            <a:spAutoFit/>
          </a:bodyPr>
          <a:lstStyle/>
          <a:p>
            <a:r>
              <a:rPr lang="fi-FI" sz="1100" dirty="0"/>
              <a:t>Taloustieteen nobelisti </a:t>
            </a:r>
            <a:r>
              <a:rPr lang="fi-FI" sz="1100" dirty="0" err="1"/>
              <a:t>Solow</a:t>
            </a:r>
            <a:r>
              <a:rPr lang="fi-FI" sz="1100" dirty="0"/>
              <a:t> on osoittanut, </a:t>
            </a:r>
            <a:br>
              <a:rPr lang="fi-FI" sz="1100" dirty="0"/>
            </a:br>
            <a:r>
              <a:rPr lang="fi-FI" sz="1100" dirty="0"/>
              <a:t>että Yhdysvaltain talous kasvoi henkeä kohti</a:t>
            </a:r>
          </a:p>
          <a:p>
            <a:r>
              <a:rPr lang="fi-FI" sz="1100" dirty="0"/>
              <a:t>lasketun BKT:n mukaan vuosittain keskimäärin 1,64 % ajanjaksolla 1890–1995, josta </a:t>
            </a:r>
          </a:p>
          <a:p>
            <a:r>
              <a:rPr lang="fi-FI" sz="1100" dirty="0"/>
              <a:t>aineettoman pääoman osuus oli 0,55 %, 0,17 % aiheutui työvoiman kasvusta ja loput</a:t>
            </a:r>
          </a:p>
          <a:p>
            <a:r>
              <a:rPr lang="fi-FI" sz="1100" dirty="0"/>
              <a:t>n. 0,92 % teknisen kehityksen aiheuttamasta tuottavuuden kasvusta.</a:t>
            </a:r>
          </a:p>
        </p:txBody>
      </p:sp>
      <p:pic>
        <p:nvPicPr>
          <p:cNvPr id="7" name="Kuva 6" descr="Kuva, joka sisältää kohteen teksti, merkki, clipart-kuva&#10;&#10;Kuvaus luotu automaattisesti">
            <a:extLst>
              <a:ext uri="{FF2B5EF4-FFF2-40B4-BE49-F238E27FC236}">
                <a16:creationId xmlns:a16="http://schemas.microsoft.com/office/drawing/2014/main" id="{4C2A41FF-90B7-B2DB-2CF8-69DB32A1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5152" y="6253269"/>
            <a:ext cx="1856812" cy="480765"/>
          </a:xfrm>
          <a:prstGeom prst="rect">
            <a:avLst/>
          </a:prstGeom>
        </p:spPr>
      </p:pic>
    </p:spTree>
    <p:extLst>
      <p:ext uri="{BB962C8B-B14F-4D97-AF65-F5344CB8AC3E}">
        <p14:creationId xmlns:p14="http://schemas.microsoft.com/office/powerpoint/2010/main" val="176191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Dian numeron paikkamerkki 3" hidden="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C0A254CD-3298-4562-96E7-FF5BE32B8A8D}" type="slidenum">
              <a:rPr lang="fi-FI" altLang="fi-FI" sz="1200" smtClean="0">
                <a:solidFill>
                  <a:srgbClr val="898989"/>
                </a:solidFill>
              </a:rPr>
              <a:pPr>
                <a:spcBef>
                  <a:spcPct val="0"/>
                </a:spcBef>
                <a:spcAft>
                  <a:spcPts val="600"/>
                </a:spcAft>
                <a:buFontTx/>
                <a:buNone/>
              </a:pPr>
              <a:t>4</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9D9C7F3E-58DA-84A6-7E0F-8F5DB3FC1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1026" name="Picture 2">
            <a:extLst>
              <a:ext uri="{FF2B5EF4-FFF2-40B4-BE49-F238E27FC236}">
                <a16:creationId xmlns:a16="http://schemas.microsoft.com/office/drawing/2014/main" id="{1C248057-E9A9-C1E4-5491-BE941EB21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34547"/>
            <a:ext cx="8074489" cy="602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7399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624F4-AA3B-3EBF-5B75-6F10ABB7F9BB}"/>
              </a:ext>
            </a:extLst>
          </p:cNvPr>
          <p:cNvPicPr>
            <a:picLocks noChangeAspect="1"/>
          </p:cNvPicPr>
          <p:nvPr/>
        </p:nvPicPr>
        <p:blipFill>
          <a:blip r:embed="rId3"/>
          <a:stretch>
            <a:fillRect/>
          </a:stretch>
        </p:blipFill>
        <p:spPr>
          <a:xfrm>
            <a:off x="675130" y="345630"/>
            <a:ext cx="8059278" cy="6522241"/>
          </a:xfrm>
          <a:prstGeom prst="rect">
            <a:avLst/>
          </a:prstGeom>
        </p:spPr>
      </p:pic>
      <p:sp>
        <p:nvSpPr>
          <p:cNvPr id="2" name="Otsikko 1"/>
          <p:cNvSpPr>
            <a:spLocks noGrp="1"/>
          </p:cNvSpPr>
          <p:nvPr>
            <p:ph type="ctrTitle"/>
          </p:nvPr>
        </p:nvSpPr>
        <p:spPr>
          <a:xfrm>
            <a:off x="675130"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40</a:t>
            </a:fld>
            <a:endParaRPr lang="fi-FI" altLang="fi-FI" sz="1200">
              <a:solidFill>
                <a:srgbClr val="898989"/>
              </a:solidFill>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25260" y="1196752"/>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spTree>
    <p:extLst>
      <p:ext uri="{BB962C8B-B14F-4D97-AF65-F5344CB8AC3E}">
        <p14:creationId xmlns:p14="http://schemas.microsoft.com/office/powerpoint/2010/main" val="3241139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026" name="0991292C-1819-4D20-9F34-1CE62EFEDC78" descr="IMG_3096.jpg">
            <a:extLst>
              <a:ext uri="{FF2B5EF4-FFF2-40B4-BE49-F238E27FC236}">
                <a16:creationId xmlns:a16="http://schemas.microsoft.com/office/drawing/2014/main" id="{400BB9BA-8DE2-3C47-8FF8-9F03F5510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24779" y="-880094"/>
            <a:ext cx="6094442" cy="81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0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4B759-60CD-9EC1-0B7E-2A1A9F9CAF13}"/>
            </a:ext>
          </a:extLst>
        </p:cNvPr>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6F8DB5DA-2C6F-A26C-4BC5-242B10491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5" name="TextBox 4">
            <a:extLst>
              <a:ext uri="{FF2B5EF4-FFF2-40B4-BE49-F238E27FC236}">
                <a16:creationId xmlns:a16="http://schemas.microsoft.com/office/drawing/2014/main" id="{2D15F938-1FE8-7DBD-1F58-6BB65C943819}"/>
              </a:ext>
            </a:extLst>
          </p:cNvPr>
          <p:cNvSpPr txBox="1"/>
          <p:nvPr/>
        </p:nvSpPr>
        <p:spPr>
          <a:xfrm>
            <a:off x="287524" y="1196752"/>
            <a:ext cx="8568952" cy="5232202"/>
          </a:xfrm>
          <a:prstGeom prst="rect">
            <a:avLst/>
          </a:prstGeom>
          <a:noFill/>
        </p:spPr>
        <p:txBody>
          <a:bodyPr wrap="square" rtlCol="0">
            <a:spAutoFit/>
          </a:bodyPr>
          <a:lstStyle/>
          <a:p>
            <a:r>
              <a:rPr lang="fi-FI" sz="1400" dirty="0"/>
              <a:t>Tutkimuksen keskeisin johtopäätös on, että pääoman laadun kontribuutio työn tuottavuuden kasvuun on Suomessa ollut pienempi kuin verrokkimaissamme. Investoinnit ovat meillä kohdistuneet enemmän matalan rajatuottavuuden pääomaan – asuntoihin, muihin rakennuksiin ja rakennelmiin – kuin Ruotsissa. Siellä puolestaan investoinnit korkeamman rajatuottavuuden pääomaan – ICT-laitteisiin, ohjelmistoihin ja tietokantoihin sekä tutkimukseen ja kehittämiseen – ovat olleet suuremmat kuin meillä suhteessa kokonaistuotantoon.</a:t>
            </a:r>
          </a:p>
          <a:p>
            <a:endParaRPr lang="fi-FI" sz="1400" dirty="0"/>
          </a:p>
          <a:p>
            <a:r>
              <a:rPr lang="fi-FI" sz="1400" dirty="0"/>
              <a:t>Vastaavanlainen ero näkyy myös elinkeinorakenteissa. Suomessa kiinteistötoiminnan osuus kansantalouden bruttoarvonlisäyksestä on 12 prosenttia, naapurimaassamme 8 prosenttia. Rakentamisen osuudet ovat vastaavasti 7 ja 6 prosenttia ja teollisuuden osuudet 18 ja 14 prosenttia. Ruotsissa puolestaan tietointensiiviset palvelut luovat arvonlisäyksestä 25 prosenttia, mutta meillä 19 prosenttia. Tietointensiivisiksi palveluiksi luokitellaan kansantalouden toimialoista informaatio ja viestintä, rahoitus ja vakuutus sekä ammatillinen, tieteellinen ja tekninen toiminta. Toimialoittain tarkastellen Ruotsin työn tuottavuuden paremman kasvun tiedetään syntyneen näissä palveluissa. Maiden välinen ero investoinneissa korkean rajatuottavuuden pääomaan on syntynyt nimenomaan tietointensiivissä palveluissa. Suomi on Ruotsia selvästi jäljessä elinkeinorakenteen muutoksessa teollisesta tietointensiiviseen palveluyhteiskuntaan. Ruotsin etumatkaa ei ole helppo kuroa umpeen ilman muutosta investointien  kohdentumisessa ja laadussa.  </a:t>
            </a:r>
          </a:p>
          <a:p>
            <a:endParaRPr lang="fi-FI" sz="1400" dirty="0"/>
          </a:p>
          <a:p>
            <a:r>
              <a:rPr lang="fi-FI" sz="1400" dirty="0"/>
              <a:t>Työn tuottavuuden kasvun hidastumisen syitä on tutkittu jo pitkään, mutta yhtä yksittäistä syytä ei sille ole löydetty. Ilmiötä ei voi selittää talouspoliittisessa keskustelussamme suosituilla työmarkkinoiden jäykkyyksillä eikä yritysten heikolla hintakilpailukyvyllä. Tuottavuuden kasvu on nimittäin hidastunut sekä työmarkkinarakenteeltaan että hintakilpailukyvyltään erilaisissa kansantalouksissa.</a:t>
            </a:r>
          </a:p>
          <a:p>
            <a:endParaRPr lang="fi-FI" sz="1200" dirty="0"/>
          </a:p>
        </p:txBody>
      </p:sp>
      <p:sp>
        <p:nvSpPr>
          <p:cNvPr id="7" name="TextBox 6">
            <a:extLst>
              <a:ext uri="{FF2B5EF4-FFF2-40B4-BE49-F238E27FC236}">
                <a16:creationId xmlns:a16="http://schemas.microsoft.com/office/drawing/2014/main" id="{D05F549B-3B69-242C-3353-E82095E97F35}"/>
              </a:ext>
            </a:extLst>
          </p:cNvPr>
          <p:cNvSpPr txBox="1"/>
          <p:nvPr/>
        </p:nvSpPr>
        <p:spPr>
          <a:xfrm>
            <a:off x="395536" y="102535"/>
            <a:ext cx="7992888" cy="1015663"/>
          </a:xfrm>
          <a:prstGeom prst="rect">
            <a:avLst/>
          </a:prstGeom>
          <a:noFill/>
        </p:spPr>
        <p:txBody>
          <a:bodyPr wrap="square">
            <a:spAutoFit/>
          </a:bodyPr>
          <a:lstStyle/>
          <a:p>
            <a:r>
              <a:rPr lang="fi-FI" sz="2000" b="1" dirty="0"/>
              <a:t>Pääoma työn tuottavuuden kasvun lähteenä –</a:t>
            </a:r>
          </a:p>
          <a:p>
            <a:r>
              <a:rPr lang="fi-FI" sz="2000" b="1" dirty="0"/>
              <a:t>Suomi kansainvälisessä vertailussa</a:t>
            </a:r>
          </a:p>
          <a:p>
            <a:r>
              <a:rPr lang="fi-FI" sz="2000" b="1" dirty="0"/>
              <a:t>Prof. Matti Pohjola</a:t>
            </a:r>
            <a:endParaRPr lang="en-US" sz="2000" b="1" dirty="0"/>
          </a:p>
        </p:txBody>
      </p:sp>
      <p:sp>
        <p:nvSpPr>
          <p:cNvPr id="9" name="TextBox 8">
            <a:extLst>
              <a:ext uri="{FF2B5EF4-FFF2-40B4-BE49-F238E27FC236}">
                <a16:creationId xmlns:a16="http://schemas.microsoft.com/office/drawing/2014/main" id="{8CF295DC-8D54-5D6F-5A8F-0336E6DDFA92}"/>
              </a:ext>
            </a:extLst>
          </p:cNvPr>
          <p:cNvSpPr txBox="1"/>
          <p:nvPr/>
        </p:nvSpPr>
        <p:spPr>
          <a:xfrm>
            <a:off x="2081474" y="6276607"/>
            <a:ext cx="6808284" cy="276999"/>
          </a:xfrm>
          <a:prstGeom prst="rect">
            <a:avLst/>
          </a:prstGeom>
          <a:noFill/>
        </p:spPr>
        <p:txBody>
          <a:bodyPr wrap="square">
            <a:spAutoFit/>
          </a:bodyPr>
          <a:lstStyle/>
          <a:p>
            <a:r>
              <a:rPr lang="en-US" sz="1200" dirty="0"/>
              <a:t>https://aaltodoc.aalto.fi/items/651832d5-9968-4da7-bd61-9a73537a5844</a:t>
            </a:r>
          </a:p>
        </p:txBody>
      </p:sp>
    </p:spTree>
    <p:extLst>
      <p:ext uri="{BB962C8B-B14F-4D97-AF65-F5344CB8AC3E}">
        <p14:creationId xmlns:p14="http://schemas.microsoft.com/office/powerpoint/2010/main" val="103809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713B2E-1D54-71D3-92D3-6A987E890E36}"/>
              </a:ext>
            </a:extLst>
          </p:cNvPr>
          <p:cNvPicPr>
            <a:picLocks noChangeAspect="1"/>
          </p:cNvPicPr>
          <p:nvPr/>
        </p:nvPicPr>
        <p:blipFill>
          <a:blip r:embed="rId3"/>
          <a:stretch>
            <a:fillRect/>
          </a:stretch>
        </p:blipFill>
        <p:spPr>
          <a:xfrm>
            <a:off x="0" y="605747"/>
            <a:ext cx="9144000" cy="5724478"/>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6" name="Title 5">
            <a:extLst>
              <a:ext uri="{FF2B5EF4-FFF2-40B4-BE49-F238E27FC236}">
                <a16:creationId xmlns:a16="http://schemas.microsoft.com/office/drawing/2014/main" id="{37F374BE-A1F3-043E-79CE-5AAC77EFC5F9}"/>
              </a:ext>
            </a:extLst>
          </p:cNvPr>
          <p:cNvSpPr>
            <a:spLocks noGrp="1"/>
          </p:cNvSpPr>
          <p:nvPr>
            <p:ph type="title"/>
          </p:nvPr>
        </p:nvSpPr>
        <p:spPr>
          <a:xfrm>
            <a:off x="434062" y="35209"/>
            <a:ext cx="8275875" cy="1325563"/>
          </a:xfrm>
        </p:spPr>
        <p:txBody>
          <a:bodyPr>
            <a:normAutofit fontScale="90000"/>
          </a:bodyPr>
          <a:lstStyle/>
          <a:p>
            <a:r>
              <a:rPr lang="fi-FI" sz="1800" b="1" i="0" u="none" strike="noStrike" baseline="0" dirty="0">
                <a:solidFill>
                  <a:srgbClr val="195C99"/>
                </a:solidFill>
                <a:latin typeface="Tahoma" panose="020B0604030504040204" pitchFamily="34" charset="0"/>
              </a:rPr>
              <a:t>Satakunnan toimialojen tuottavuusanalyysit</a:t>
            </a:r>
            <a:br>
              <a:rPr lang="fi-FI" sz="1800" b="1" i="0" u="none" strike="noStrike" baseline="0" dirty="0">
                <a:solidFill>
                  <a:srgbClr val="195C99"/>
                </a:solidFill>
                <a:latin typeface="Tahoma" panose="020B0604030504040204" pitchFamily="34" charset="0"/>
              </a:rPr>
            </a:br>
            <a:r>
              <a:rPr lang="fi-FI" sz="1800" b="0" i="0" u="none" strike="noStrike" baseline="0" dirty="0">
                <a:solidFill>
                  <a:srgbClr val="000000"/>
                </a:solidFill>
                <a:latin typeface="Tahoma" panose="020B0604030504040204" pitchFamily="34" charset="0"/>
              </a:rPr>
              <a:t>Aluepäällikkö Jarmo Vehmas &amp; tutkimusjohtaja Jari Kaivo-oja</a:t>
            </a:r>
            <a:br>
              <a:rPr lang="fi-FI" sz="1800" b="0" i="0" u="none" strike="noStrike" baseline="0" dirty="0">
                <a:solidFill>
                  <a:srgbClr val="000000"/>
                </a:solidFill>
                <a:latin typeface="Tahoma" panose="020B0604030504040204" pitchFamily="34" charset="0"/>
              </a:rPr>
            </a:br>
            <a:r>
              <a:rPr lang="fi-FI" sz="1800" b="0" i="0" u="none" strike="noStrike" baseline="0" dirty="0">
                <a:solidFill>
                  <a:srgbClr val="000000"/>
                </a:solidFill>
                <a:latin typeface="Tahoma" panose="020B0604030504040204" pitchFamily="34" charset="0"/>
              </a:rPr>
              <a:t>11/2024 </a:t>
            </a:r>
            <a:r>
              <a:rPr lang="fi-FI" sz="1800" b="1" i="0" u="none" strike="noStrike" baseline="0" dirty="0" err="1">
                <a:solidFill>
                  <a:srgbClr val="000000"/>
                </a:solidFill>
                <a:latin typeface="Tahoma" panose="020B0604030504040204" pitchFamily="34" charset="0"/>
              </a:rPr>
              <a:t>ProDigy</a:t>
            </a:r>
            <a:r>
              <a:rPr lang="fi-FI" sz="1800" b="1" i="0" u="none" strike="noStrike" baseline="0" dirty="0">
                <a:solidFill>
                  <a:srgbClr val="000000"/>
                </a:solidFill>
                <a:latin typeface="Tahoma" panose="020B0604030504040204" pitchFamily="34" charset="0"/>
              </a:rPr>
              <a:t>-hanke </a:t>
            </a:r>
            <a:br>
              <a:rPr lang="fi-FI" sz="1800" b="1" i="0" u="none" strike="noStrike" baseline="0" dirty="0">
                <a:solidFill>
                  <a:srgbClr val="000000"/>
                </a:solidFill>
                <a:latin typeface="Tahoma" panose="020B0604030504040204" pitchFamily="34" charset="0"/>
              </a:rPr>
            </a:br>
            <a:r>
              <a:rPr lang="fi-FI" sz="1800" b="1" i="0" u="none" strike="noStrike" baseline="0" dirty="0">
                <a:solidFill>
                  <a:srgbClr val="000000"/>
                </a:solidFill>
                <a:latin typeface="Tahoma" panose="020B0604030504040204" pitchFamily="34" charset="0"/>
                <a:hlinkClick r:id="rId5"/>
              </a:rPr>
              <a:t>https://satamittari.fi/satakunnan-elinkeinotoiminnan-tuottavuuden-kehitys-prodigy-hankkeen-tuloksia/</a:t>
            </a:r>
            <a:r>
              <a:rPr lang="fi-FI" sz="1800" b="1" i="0" u="none" strike="noStrike" baseline="0" dirty="0">
                <a:solidFill>
                  <a:srgbClr val="000000"/>
                </a:solidFill>
                <a:latin typeface="Tahoma" panose="020B0604030504040204" pitchFamily="34" charset="0"/>
              </a:rPr>
              <a:t> </a:t>
            </a:r>
            <a:endParaRPr lang="fi-FI" dirty="0"/>
          </a:p>
        </p:txBody>
      </p:sp>
    </p:spTree>
    <p:extLst>
      <p:ext uri="{BB962C8B-B14F-4D97-AF65-F5344CB8AC3E}">
        <p14:creationId xmlns:p14="http://schemas.microsoft.com/office/powerpoint/2010/main" val="9423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784" y="6293899"/>
            <a:ext cx="1856812" cy="480765"/>
          </a:xfrm>
          <a:prstGeom prst="rect">
            <a:avLst/>
          </a:prstGeom>
        </p:spPr>
      </p:pic>
      <p:pic>
        <p:nvPicPr>
          <p:cNvPr id="6" name="Picture 5">
            <a:extLst>
              <a:ext uri="{FF2B5EF4-FFF2-40B4-BE49-F238E27FC236}">
                <a16:creationId xmlns:a16="http://schemas.microsoft.com/office/drawing/2014/main" id="{8B24FAC0-227F-C368-5EF6-5A091B062D80}"/>
              </a:ext>
            </a:extLst>
          </p:cNvPr>
          <p:cNvPicPr>
            <a:picLocks noChangeAspect="1"/>
          </p:cNvPicPr>
          <p:nvPr/>
        </p:nvPicPr>
        <p:blipFill>
          <a:blip r:embed="rId4"/>
          <a:stretch>
            <a:fillRect/>
          </a:stretch>
        </p:blipFill>
        <p:spPr>
          <a:xfrm>
            <a:off x="0" y="404664"/>
            <a:ext cx="9144000" cy="5787437"/>
          </a:xfrm>
          <a:prstGeom prst="rect">
            <a:avLst/>
          </a:prstGeom>
        </p:spPr>
      </p:pic>
      <p:sp>
        <p:nvSpPr>
          <p:cNvPr id="7" name="TextBox 6">
            <a:extLst>
              <a:ext uri="{FF2B5EF4-FFF2-40B4-BE49-F238E27FC236}">
                <a16:creationId xmlns:a16="http://schemas.microsoft.com/office/drawing/2014/main" id="{131BD492-FDA2-2E4B-67D5-509B295AA600}"/>
              </a:ext>
            </a:extLst>
          </p:cNvPr>
          <p:cNvSpPr txBox="1"/>
          <p:nvPr/>
        </p:nvSpPr>
        <p:spPr>
          <a:xfrm>
            <a:off x="2123728" y="332656"/>
            <a:ext cx="5186100" cy="369332"/>
          </a:xfrm>
          <a:prstGeom prst="rect">
            <a:avLst/>
          </a:prstGeom>
          <a:noFill/>
        </p:spPr>
        <p:txBody>
          <a:bodyPr wrap="none" rtlCol="0">
            <a:spAutoFit/>
          </a:bodyPr>
          <a:lstStyle/>
          <a:p>
            <a:r>
              <a:rPr lang="fi-FI" dirty="0"/>
              <a:t>Työn tuottavuus 2000-2021 vuoden 2000 hinnoin</a:t>
            </a:r>
          </a:p>
        </p:txBody>
      </p:sp>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32611"/>
            <a:ext cx="1856812" cy="480765"/>
          </a:xfrm>
          <a:prstGeom prst="rect">
            <a:avLst/>
          </a:prstGeom>
        </p:spPr>
      </p:pic>
      <p:pic>
        <p:nvPicPr>
          <p:cNvPr id="6" name="Picture 5">
            <a:extLst>
              <a:ext uri="{FF2B5EF4-FFF2-40B4-BE49-F238E27FC236}">
                <a16:creationId xmlns:a16="http://schemas.microsoft.com/office/drawing/2014/main" id="{220A4A1D-198E-AAEA-F74E-9A3BB9943072}"/>
              </a:ext>
            </a:extLst>
          </p:cNvPr>
          <p:cNvPicPr>
            <a:picLocks noChangeAspect="1"/>
          </p:cNvPicPr>
          <p:nvPr/>
        </p:nvPicPr>
        <p:blipFill>
          <a:blip r:embed="rId4"/>
          <a:stretch>
            <a:fillRect/>
          </a:stretch>
        </p:blipFill>
        <p:spPr>
          <a:xfrm>
            <a:off x="19050" y="1076135"/>
            <a:ext cx="9144000" cy="5256476"/>
          </a:xfrm>
          <a:prstGeom prst="rect">
            <a:avLst/>
          </a:prstGeom>
        </p:spPr>
      </p:pic>
      <p:sp>
        <p:nvSpPr>
          <p:cNvPr id="7" name="TextBox 6">
            <a:extLst>
              <a:ext uri="{FF2B5EF4-FFF2-40B4-BE49-F238E27FC236}">
                <a16:creationId xmlns:a16="http://schemas.microsoft.com/office/drawing/2014/main" id="{3E635497-E5A0-6A94-6C4A-DE83A6C9ACAB}"/>
              </a:ext>
            </a:extLst>
          </p:cNvPr>
          <p:cNvSpPr txBox="1"/>
          <p:nvPr/>
        </p:nvSpPr>
        <p:spPr>
          <a:xfrm>
            <a:off x="2123728" y="332656"/>
            <a:ext cx="5186100" cy="369332"/>
          </a:xfrm>
          <a:prstGeom prst="rect">
            <a:avLst/>
          </a:prstGeom>
          <a:noFill/>
        </p:spPr>
        <p:txBody>
          <a:bodyPr wrap="none" rtlCol="0">
            <a:spAutoFit/>
          </a:bodyPr>
          <a:lstStyle/>
          <a:p>
            <a:r>
              <a:rPr lang="fi-FI" dirty="0"/>
              <a:t>Työn tuottavuus 2000-2021 vuoden 2000 hinnoin</a:t>
            </a:r>
          </a:p>
        </p:txBody>
      </p:sp>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3FBD837-2AA4-849B-2D94-7BA8632CAEE5}"/>
              </a:ext>
            </a:extLst>
          </p:cNvPr>
          <p:cNvGraphicFramePr>
            <a:graphicFrameLocks noGrp="1"/>
          </p:cNvGraphicFramePr>
          <p:nvPr>
            <p:extLst>
              <p:ext uri="{D42A27DB-BD31-4B8C-83A1-F6EECF244321}">
                <p14:modId xmlns:p14="http://schemas.microsoft.com/office/powerpoint/2010/main" val="3163932252"/>
              </p:ext>
            </p:extLst>
          </p:nvPr>
        </p:nvGraphicFramePr>
        <p:xfrm>
          <a:off x="323528" y="260648"/>
          <a:ext cx="8568952"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5330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0B8805D7-6B30-BCBF-FE9D-677564FB7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pic>
        <p:nvPicPr>
          <p:cNvPr id="12" name="Picture 11">
            <a:extLst>
              <a:ext uri="{FF2B5EF4-FFF2-40B4-BE49-F238E27FC236}">
                <a16:creationId xmlns:a16="http://schemas.microsoft.com/office/drawing/2014/main" id="{B5FF9B7A-6CC8-F7E6-36FE-FB5467AF8D94}"/>
              </a:ext>
            </a:extLst>
          </p:cNvPr>
          <p:cNvPicPr>
            <a:picLocks noChangeAspect="1"/>
          </p:cNvPicPr>
          <p:nvPr/>
        </p:nvPicPr>
        <p:blipFill>
          <a:blip r:embed="rId4"/>
          <a:stretch>
            <a:fillRect/>
          </a:stretch>
        </p:blipFill>
        <p:spPr>
          <a:xfrm>
            <a:off x="2267744" y="116632"/>
            <a:ext cx="5573382" cy="2873528"/>
          </a:xfrm>
          <a:prstGeom prst="rect">
            <a:avLst/>
          </a:prstGeom>
        </p:spPr>
      </p:pic>
      <p:pic>
        <p:nvPicPr>
          <p:cNvPr id="14" name="Picture 13">
            <a:extLst>
              <a:ext uri="{FF2B5EF4-FFF2-40B4-BE49-F238E27FC236}">
                <a16:creationId xmlns:a16="http://schemas.microsoft.com/office/drawing/2014/main" id="{21617727-4521-CCBD-7A29-2F98147D17A4}"/>
              </a:ext>
            </a:extLst>
          </p:cNvPr>
          <p:cNvPicPr>
            <a:picLocks noChangeAspect="1"/>
          </p:cNvPicPr>
          <p:nvPr/>
        </p:nvPicPr>
        <p:blipFill>
          <a:blip r:embed="rId5"/>
          <a:stretch>
            <a:fillRect/>
          </a:stretch>
        </p:blipFill>
        <p:spPr>
          <a:xfrm>
            <a:off x="2036324" y="3234231"/>
            <a:ext cx="6236650" cy="3507137"/>
          </a:xfrm>
          <a:prstGeom prst="rect">
            <a:avLst/>
          </a:prstGeom>
        </p:spPr>
      </p:pic>
    </p:spTree>
    <p:extLst>
      <p:ext uri="{BB962C8B-B14F-4D97-AF65-F5344CB8AC3E}">
        <p14:creationId xmlns:p14="http://schemas.microsoft.com/office/powerpoint/2010/main" val="35576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C108F9-A5DF-3ACE-44BE-28F3725E54AC}"/>
              </a:ext>
            </a:extLst>
          </p:cNvPr>
          <p:cNvPicPr>
            <a:picLocks noChangeAspect="1"/>
          </p:cNvPicPr>
          <p:nvPr/>
        </p:nvPicPr>
        <p:blipFill>
          <a:blip r:embed="rId2"/>
          <a:stretch>
            <a:fillRect/>
          </a:stretch>
        </p:blipFill>
        <p:spPr>
          <a:xfrm>
            <a:off x="6837727" y="3058995"/>
            <a:ext cx="2225676" cy="3147917"/>
          </a:xfrm>
          <a:prstGeom prst="rect">
            <a:avLst/>
          </a:prstGeom>
        </p:spPr>
      </p:pic>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3"/>
          <a:stretch>
            <a:fillRect/>
          </a:stretch>
        </p:blipFill>
        <p:spPr>
          <a:xfrm>
            <a:off x="6871162" y="38104"/>
            <a:ext cx="2167737" cy="3065672"/>
          </a:xfrm>
          <a:prstGeom prst="rect">
            <a:avLst/>
          </a:prstGeom>
        </p:spPr>
      </p:pic>
      <p:sp>
        <p:nvSpPr>
          <p:cNvPr id="42" name="Tekstiruutu 41"/>
          <p:cNvSpPr txBox="1"/>
          <p:nvPr/>
        </p:nvSpPr>
        <p:spPr>
          <a:xfrm>
            <a:off x="0"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teollinen rakenne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maan monipuolisimpia: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sk maan 12., Pohjois-Satakunta </a:t>
            </a:r>
            <a:r>
              <a:rPr lang="fi-FI" sz="1400" b="1" dirty="0">
                <a:solidFill>
                  <a:prstClr val="black"/>
                </a:solidFill>
                <a:latin typeface="Calibri" panose="020F0502020204030204"/>
              </a:rPr>
              <a:t>14</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Rauman sk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17</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monipuolisin teollisuuden henkilöstössä Suomen </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(kartassa vihreällä monipuolisimmat ja punaisella yksipuolisimmat teolliset rakenteet, v. 2023)</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avoimuusindeksi</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(vienti Tullin mukaan/BKT)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maan korkeimpia: </a:t>
            </a:r>
            <a:r>
              <a:rPr lang="fi-FI" b="1" dirty="0">
                <a:solidFill>
                  <a:srgbClr val="099BDD"/>
                </a:solidFill>
                <a:latin typeface="Calibri" panose="020F0502020204030204"/>
              </a:rPr>
              <a:t>58</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(koko maa </a:t>
            </a:r>
            <a:r>
              <a:rPr lang="fi-FI" b="1" dirty="0">
                <a:solidFill>
                  <a:prstClr val="black"/>
                </a:solidFill>
                <a:latin typeface="Calibri" panose="020F0502020204030204"/>
              </a:rPr>
              <a:t>28</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v. 2023)</a:t>
            </a: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dirty="0">
                <a:ln>
                  <a:noFill/>
                </a:ln>
                <a:solidFill>
                  <a:srgbClr val="2683C6">
                    <a:lumMod val="75000"/>
                  </a:srgbClr>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viennin arvo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maakunnista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2024 (Tulli</a:t>
            </a:r>
            <a:r>
              <a:rPr lang="fi-FI" b="1" dirty="0">
                <a:solidFill>
                  <a:prstClr val="black"/>
                </a:solidFill>
                <a:latin typeface="Calibri" panose="020F0502020204030204"/>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arvo n. </a:t>
            </a:r>
            <a:r>
              <a:rPr lang="fi-FI" b="1" dirty="0">
                <a:solidFill>
                  <a:prstClr val="black"/>
                </a:solidFill>
                <a:latin typeface="Calibri" panose="020F0502020204030204"/>
              </a:rPr>
              <a:t>5,9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mrd. €), osuus Suomen viennistä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8,2 %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(väestöosuus </a:t>
            </a:r>
            <a:r>
              <a:rPr lang="fi-FI" b="1" dirty="0">
                <a:solidFill>
                  <a:prstClr val="black"/>
                </a:solidFill>
                <a:latin typeface="Calibri" panose="020F0502020204030204"/>
              </a:rPr>
              <a:t>3,7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osuus maan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teollisuuden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työpaikoista</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korkea</a:t>
            </a:r>
            <a:r>
              <a:rPr lang="fi-FI" b="1" dirty="0">
                <a:solidFill>
                  <a:prstClr val="black"/>
                </a:solidFill>
                <a:latin typeface="Calibri" panose="020F0502020204030204"/>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5,5 %</a:t>
            </a:r>
            <a:r>
              <a:rPr lang="fi-FI" b="1" dirty="0">
                <a:solidFill>
                  <a:prstClr val="black"/>
                </a:solidFill>
                <a:latin typeface="Calibri" panose="020F0502020204030204"/>
              </a:rPr>
              <a: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liikevaihdosta osuus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5,0 %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toimipaikoista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5,4 %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2024). </a:t>
            </a:r>
            <a:r>
              <a:rPr lang="fi-FI" b="1" dirty="0">
                <a:solidFill>
                  <a:prstClr val="black"/>
                </a:solidFill>
                <a:latin typeface="Calibri" panose="020F0502020204030204"/>
              </a:rPr>
              <a:t>Sata-</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kunta tuottaa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sähköstä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32,5</a:t>
            </a:r>
            <a:r>
              <a:rPr lang="fi-FI" b="1" dirty="0">
                <a:solidFill>
                  <a:srgbClr val="099BDD"/>
                </a:solidFill>
                <a:latin typeface="Calibri" panose="020F0502020204030204"/>
              </a:rPr>
              <a:t> % </a:t>
            </a:r>
            <a:r>
              <a:rPr lang="fi-FI" b="1" dirty="0">
                <a:latin typeface="Calibri" panose="020F0502020204030204"/>
              </a:rPr>
              <a:t>(v. 2024)</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kilpailukyky </a:t>
            </a:r>
            <a:r>
              <a:rPr lang="fi-FI" b="1" dirty="0">
                <a:solidFill>
                  <a:srgbClr val="7182B8"/>
                </a:solidFill>
                <a:latin typeface="Calibri" panose="020F0502020204030204"/>
              </a:rPr>
              <a:t>pysynyt suhteellisen hyvänä</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vv. 2011-24:</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Viiden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osatekijän mittaristo, joka kuvaa seutukunnan kykyä tuottaa BKT:tä</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työn tuottavuus, koulutusaste, työllisyysaste, teollisuus, yritysdynamiikka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a:t>
            </a:r>
            <a:r>
              <a:rPr lang="fi-FI" sz="1400" b="1" dirty="0">
                <a:solidFill>
                  <a:prstClr val="black"/>
                </a:solidFill>
                <a:latin typeface="Calibri" panose="020F0502020204030204"/>
              </a:rPr>
              <a:t> </a:t>
            </a:r>
            <a:r>
              <a:rPr lang="fi-FI" sz="1400" b="1" dirty="0">
                <a:solidFill>
                  <a:srgbClr val="099BDD"/>
                </a:solidFill>
                <a:latin typeface="Calibri" panose="020F0502020204030204"/>
              </a:rPr>
              <a:t>sijalla 3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 Porin seutukunta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14 </a:t>
            </a:r>
            <a:r>
              <a:rPr kumimoji="0" lang="fi-FI" sz="1400" b="1" i="0" u="none" strike="noStrike" kern="1200" cap="none" spc="0" normalizeH="0" baseline="0" noProof="0" dirty="0">
                <a:ln>
                  <a:noFill/>
                </a:ln>
                <a:effectLst/>
                <a:uLnTx/>
                <a:uFillTx/>
                <a:latin typeface="Calibri" panose="020F0502020204030204"/>
                <a:ea typeface="+mn-ea"/>
                <a:cs typeface="Arial" panose="020B0604020202020204" pitchFamily="34" charset="0"/>
              </a:rPr>
              <a:t>ja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57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(BKT/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silti tulosta selvästi parempi).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BKT/capita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lang="fi-FI" b="1" dirty="0">
                <a:solidFill>
                  <a:srgbClr val="099BDD"/>
                </a:solidFill>
                <a:latin typeface="Calibri" panose="020F0502020204030204"/>
              </a:rPr>
              <a:t>7</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2023. </a:t>
            </a:r>
            <a:r>
              <a:rPr lang="fi-FI" b="1" dirty="0">
                <a:solidFill>
                  <a:prstClr val="black"/>
                </a:solidFill>
                <a:latin typeface="Calibri" panose="020F0502020204030204"/>
              </a:rPr>
              <a:t>Satakunnan </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jalostuksen arvonlisäys per capita on 2. korkein 19 maakunnasta (v. 2024).</a:t>
            </a:r>
            <a:endPar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8852925" y="1203143"/>
            <a:ext cx="307777" cy="122387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Tulli 2024</a:t>
            </a: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13" name="Tekstiruutu 3"/>
          <p:cNvSpPr txBox="1"/>
          <p:nvPr/>
        </p:nvSpPr>
        <p:spPr>
          <a:xfrm>
            <a:off x="137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52667" y="6444671"/>
            <a:ext cx="1269899" cy="338554"/>
          </a:xfrm>
          <a:prstGeom prst="rect">
            <a:avLst/>
          </a:prstGeom>
          <a:solidFill>
            <a:srgbClr val="2683C6"/>
          </a:solidFill>
        </p:spPr>
        <p:txBody>
          <a:bodyPr wrap="none" rtlCol="0">
            <a:spAutoFit/>
          </a:bodyPr>
          <a:lstStyle/>
          <a:p>
            <a:r>
              <a:rPr lang="fi-FI" sz="1600" dirty="0"/>
              <a:t>20.5.2026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2257" y="6295655"/>
            <a:ext cx="1856812" cy="48076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C44A2E-7D9A-E52D-AA6E-AD313E85D74D}"/>
              </a:ext>
            </a:extLst>
          </p:cNvPr>
          <p:cNvPicPr>
            <a:picLocks noChangeAspect="1"/>
          </p:cNvPicPr>
          <p:nvPr/>
        </p:nvPicPr>
        <p:blipFill>
          <a:blip r:embed="rId3"/>
          <a:stretch>
            <a:fillRect/>
          </a:stretch>
        </p:blipFill>
        <p:spPr>
          <a:xfrm>
            <a:off x="2573380" y="323490"/>
            <a:ext cx="2271693" cy="3212592"/>
          </a:xfrm>
          <a:prstGeom prst="rect">
            <a:avLst/>
          </a:prstGeom>
        </p:spPr>
      </p:pic>
      <p:sp>
        <p:nvSpPr>
          <p:cNvPr id="38" name="Pyöristetty suorakulmio 9"/>
          <p:cNvSpPr/>
          <p:nvPr/>
        </p:nvSpPr>
        <p:spPr>
          <a:xfrm>
            <a:off x="2367902" y="575202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78792" y="-170065"/>
            <a:ext cx="1946313" cy="1856436"/>
          </a:xfrm>
          <a:prstGeom prst="rect">
            <a:avLst/>
          </a:prstGeom>
        </p:spPr>
      </p:pic>
      <p:sp>
        <p:nvSpPr>
          <p:cNvPr id="2" name="Otsikko 1"/>
          <p:cNvSpPr>
            <a:spLocks noGrp="1"/>
          </p:cNvSpPr>
          <p:nvPr>
            <p:ph type="ctrTitle"/>
          </p:nvPr>
        </p:nvSpPr>
        <p:spPr>
          <a:xfrm>
            <a:off x="59165" y="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Satakunnan aluetalous</a:t>
            </a:r>
          </a:p>
        </p:txBody>
      </p:sp>
      <p:sp>
        <p:nvSpPr>
          <p:cNvPr id="9" name="Tekstiruutu 8"/>
          <p:cNvSpPr txBox="1"/>
          <p:nvPr/>
        </p:nvSpPr>
        <p:spPr>
          <a:xfrm>
            <a:off x="8869498" y="2837005"/>
            <a:ext cx="307777" cy="1549951"/>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Satakuntaliitto</a:t>
            </a:r>
          </a:p>
        </p:txBody>
      </p:sp>
      <p:sp>
        <p:nvSpPr>
          <p:cNvPr id="42" name="Tekstiruutu 41"/>
          <p:cNvSpPr txBox="1"/>
          <p:nvPr/>
        </p:nvSpPr>
        <p:spPr>
          <a:xfrm>
            <a:off x="5103509" y="-15246"/>
            <a:ext cx="3969281" cy="113877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Satakunnan jalostuksen </a:t>
            </a:r>
            <a:r>
              <a:rPr lang="fi-FI" b="1" dirty="0">
                <a:solidFill>
                  <a:srgbClr val="0070C0"/>
                </a:solidFill>
                <a:latin typeface="Calibri" panose="020F0502020204030204"/>
              </a:rPr>
              <a:t>arvonlisäys (BKT)</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per capita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2024</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19 maakunnasta  </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 korkein</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8028357"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0" name="Pyöristetty suorakulmio 9"/>
          <p:cNvSpPr/>
          <p:nvPr/>
        </p:nvSpPr>
        <p:spPr>
          <a:xfrm>
            <a:off x="2378976" y="5231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4" name="Rectangle 43"/>
          <p:cNvSpPr/>
          <p:nvPr/>
        </p:nvSpPr>
        <p:spPr>
          <a:xfrm>
            <a:off x="5064126" y="851296"/>
            <a:ext cx="4572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BKT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Suomen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seutukunnassa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 sijalla </a:t>
            </a:r>
            <a:r>
              <a:rPr lang="fi-FI" b="1" dirty="0">
                <a:solidFill>
                  <a:srgbClr val="FF5050"/>
                </a:solidFill>
                <a:latin typeface="Calibri" panose="020F0502020204030204"/>
              </a:rPr>
              <a:t>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lvl="0" eaLnBrk="1" fontAlgn="auto" hangingPunct="1">
              <a:spcBef>
                <a:spcPts val="0"/>
              </a:spcBef>
              <a:spcAft>
                <a:spcPts val="0"/>
              </a:spcAft>
              <a:defRPr/>
            </a:pPr>
            <a:r>
              <a:rPr lang="fi-FI" b="1" dirty="0">
                <a:solidFill>
                  <a:prstClr val="black"/>
                </a:solidFill>
                <a:latin typeface="Calibri" panose="020F0502020204030204"/>
              </a:rPr>
              <a:t>Pohjois-Satakunta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sijalla </a:t>
            </a:r>
            <a:r>
              <a:rPr lang="fi-FI" b="1" dirty="0">
                <a:solidFill>
                  <a:srgbClr val="FF5050"/>
                </a:solidFill>
                <a:latin typeface="Calibri" panose="020F0502020204030204"/>
              </a:rPr>
              <a:t>20</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a:t>
            </a:r>
          </a:p>
          <a:p>
            <a:pPr lvl="0" eaLnBrk="1" fontAlgn="auto" hangingPunct="1">
              <a:spcBef>
                <a:spcPts val="0"/>
              </a:spcBef>
              <a:spcAft>
                <a:spcPts val="0"/>
              </a:spcAft>
              <a:defRPr/>
            </a:pPr>
            <a:r>
              <a:rPr lang="fi-FI" b="1" dirty="0">
                <a:solidFill>
                  <a:prstClr val="black"/>
                </a:solidFill>
                <a:latin typeface="Calibri" panose="020F0502020204030204"/>
              </a:rPr>
              <a:t>Porin seutukunta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23</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Satakunnassa BKT per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FF0000"/>
                </a:solidFill>
                <a:latin typeface="Calibri" panose="020F0502020204030204"/>
              </a:rPr>
              <a:t>4</a:t>
            </a:r>
            <a:r>
              <a:rPr kumimoji="0" lang="fi-FI"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korkein (2023) 19 maakunnasta.</a:t>
            </a:r>
          </a:p>
        </p:txBody>
      </p:sp>
      <p:sp>
        <p:nvSpPr>
          <p:cNvPr id="45" name="Tekstiruutu 34"/>
          <p:cNvSpPr txBox="1"/>
          <p:nvPr/>
        </p:nvSpPr>
        <p:spPr>
          <a:xfrm>
            <a:off x="-18883" y="5496744"/>
            <a:ext cx="222368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itannic Bold" panose="020B0903060703020204" pitchFamily="34" charset="0"/>
                <a:ea typeface="+mn-ea"/>
                <a:cs typeface="Arial" panose="020B0604020202020204" pitchFamily="34" charset="0"/>
              </a:rPr>
              <a:t> Suomi keskimäärin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0" name="Rectangle 49"/>
          <p:cNvSpPr/>
          <p:nvPr/>
        </p:nvSpPr>
        <p:spPr>
          <a:xfrm>
            <a:off x="2630495" y="5066228"/>
            <a:ext cx="164339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t>
            </a:r>
            <a:r>
              <a:rPr lang="fi-FI" sz="4500" b="1" dirty="0">
                <a:solidFill>
                  <a:prstClr val="black"/>
                </a:solidFill>
                <a:effectLst>
                  <a:outerShdw blurRad="38100" dist="38100" dir="2700000" algn="tl">
                    <a:srgbClr val="000000">
                      <a:alpha val="43137"/>
                    </a:srgbClr>
                  </a:outerShdw>
                </a:effectLst>
                <a:latin typeface="Calibri" panose="020F0502020204030204"/>
              </a:rPr>
              <a:t>6,0</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1" name="Rectangle 60"/>
          <p:cNvSpPr/>
          <p:nvPr/>
        </p:nvSpPr>
        <p:spPr>
          <a:xfrm>
            <a:off x="2628464" y="5611043"/>
            <a:ext cx="164339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9" name="Tekstiruutu 34"/>
          <p:cNvSpPr txBox="1"/>
          <p:nvPr/>
        </p:nvSpPr>
        <p:spPr>
          <a:xfrm>
            <a:off x="-22990" y="2995803"/>
            <a:ext cx="266021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BKT:n kasvu 2023 (real)</a:t>
            </a:r>
          </a:p>
        </p:txBody>
      </p:sp>
      <p:sp>
        <p:nvSpPr>
          <p:cNvPr id="30" name="Pyöristetty suorakulmio 9"/>
          <p:cNvSpPr/>
          <p:nvPr/>
        </p:nvSpPr>
        <p:spPr>
          <a:xfrm>
            <a:off x="2360635" y="470726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518028" y="4569246"/>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+1,2</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32" name="Tekstiruutu 34"/>
          <p:cNvSpPr txBox="1"/>
          <p:nvPr/>
        </p:nvSpPr>
        <p:spPr>
          <a:xfrm>
            <a:off x="-5146" y="4447973"/>
            <a:ext cx="2024913"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Porin seutukunta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TextBox 27"/>
          <p:cNvSpPr txBox="1"/>
          <p:nvPr/>
        </p:nvSpPr>
        <p:spPr>
          <a:xfrm>
            <a:off x="-21424" y="5273977"/>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Pohjois-Satakunta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3" name="Pyöristetty suorakulmio 9"/>
          <p:cNvSpPr/>
          <p:nvPr/>
        </p:nvSpPr>
        <p:spPr>
          <a:xfrm>
            <a:off x="2319242" y="36943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5" name="Pyöristetty suorakulmio 9"/>
          <p:cNvSpPr/>
          <p:nvPr/>
        </p:nvSpPr>
        <p:spPr>
          <a:xfrm>
            <a:off x="2339416" y="421002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9" name="Rectangle 48"/>
          <p:cNvSpPr/>
          <p:nvPr/>
        </p:nvSpPr>
        <p:spPr>
          <a:xfrm>
            <a:off x="2081904" y="4060915"/>
            <a:ext cx="217559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 +21,4</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1" name="Rectangle 50"/>
          <p:cNvSpPr/>
          <p:nvPr/>
        </p:nvSpPr>
        <p:spPr>
          <a:xfrm>
            <a:off x="2503494" y="3520855"/>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+7,5 %</a:t>
            </a:r>
            <a:endPar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36" name="TextBox 35"/>
          <p:cNvSpPr txBox="1"/>
          <p:nvPr/>
        </p:nvSpPr>
        <p:spPr>
          <a:xfrm>
            <a:off x="57673" y="4299077"/>
            <a:ext cx="2239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Rauman seutukunta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 name="TextBox 2"/>
          <p:cNvSpPr txBox="1"/>
          <p:nvPr/>
        </p:nvSpPr>
        <p:spPr>
          <a:xfrm>
            <a:off x="5106435" y="4241983"/>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4315667" y="4229515"/>
            <a:ext cx="7907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Suorakulmio 20"/>
          <p:cNvSpPr/>
          <p:nvPr/>
        </p:nvSpPr>
        <p:spPr>
          <a:xfrm>
            <a:off x="26318" y="350290"/>
            <a:ext cx="3249538" cy="14642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Investointien arvon kehitys jalostuksessa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2010-2023</a:t>
            </a:r>
            <a:endPar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303</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  </a:t>
            </a:r>
            <a:endPar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70</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1" name="Suorakulmio 20"/>
          <p:cNvSpPr/>
          <p:nvPr/>
        </p:nvSpPr>
        <p:spPr>
          <a:xfrm>
            <a:off x="8103161" y="4653897"/>
            <a:ext cx="1038498" cy="9423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Oheinen kartogrammi kuvaa maakuntien kokoa suhteessa jalostuksen arvon-lisäykseen per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capita</a:t>
            </a:r>
            <a:endParaRPr kumimoji="0" lang="fi-FI" sz="12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6" name="Tekstiruutu 3"/>
          <p:cNvSpPr txBox="1"/>
          <p:nvPr/>
        </p:nvSpPr>
        <p:spPr>
          <a:xfrm>
            <a:off x="85648" y="643472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2.12.2025</a:t>
            </a:r>
          </a:p>
        </p:txBody>
      </p:sp>
      <p:sp>
        <p:nvSpPr>
          <p:cNvPr id="34" name="TextBox 33"/>
          <p:cNvSpPr txBox="1"/>
          <p:nvPr/>
        </p:nvSpPr>
        <p:spPr>
          <a:xfrm>
            <a:off x="38259" y="3811627"/>
            <a:ext cx="22556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47" name="Suorakulmio 20">
            <a:extLst>
              <a:ext uri="{FF2B5EF4-FFF2-40B4-BE49-F238E27FC236}">
                <a16:creationId xmlns:a16="http://schemas.microsoft.com/office/drawing/2014/main" id="{6AA75AAB-D6E5-49D1-9B77-CEAF76646C11}"/>
              </a:ext>
            </a:extLst>
          </p:cNvPr>
          <p:cNvSpPr/>
          <p:nvPr/>
        </p:nvSpPr>
        <p:spPr>
          <a:xfrm>
            <a:off x="4408702" y="3641945"/>
            <a:ext cx="1522236" cy="282520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 2024 ennakkotiedot,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arvonlisäyksen reaalinen kasvu: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-0,5 %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0,3 %.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white">
                    <a:lumMod val="50000"/>
                  </a:prstClr>
                </a:solidFill>
                <a:latin typeface="Calibri" panose="020F0502020204030204"/>
              </a:rPr>
              <a:t>Vuonna 2023 Satakunnassa kasvu oli maakunnista toiseksi nopeinta.</a:t>
            </a:r>
            <a:endPar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0" name="Suorakulmio 20"/>
          <p:cNvSpPr/>
          <p:nvPr/>
        </p:nvSpPr>
        <p:spPr>
          <a:xfrm>
            <a:off x="0" y="2073025"/>
            <a:ext cx="2823690" cy="53297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Teollisuuden viennin arvon kasvu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2000-2024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63</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ienti</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2. korkein maakunnista (2024)!</a:t>
            </a:r>
          </a:p>
        </p:txBody>
      </p:sp>
      <p:pic>
        <p:nvPicPr>
          <p:cNvPr id="4" name="Kuva 3" descr="Kuva, joka sisältää kohteen teksti, merkki, clipart-kuva&#10;&#10;Kuvaus luotu automaattisesti">
            <a:extLst>
              <a:ext uri="{FF2B5EF4-FFF2-40B4-BE49-F238E27FC236}">
                <a16:creationId xmlns:a16="http://schemas.microsoft.com/office/drawing/2014/main" id="{9EEEADC5-3A2D-93DB-E485-9C9B827083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155" y="6325695"/>
            <a:ext cx="1856812" cy="480765"/>
          </a:xfrm>
          <a:prstGeom prst="rect">
            <a:avLst/>
          </a:prstGeom>
        </p:spPr>
      </p:pic>
      <p:pic>
        <p:nvPicPr>
          <p:cNvPr id="16" name="Picture 15">
            <a:extLst>
              <a:ext uri="{FF2B5EF4-FFF2-40B4-BE49-F238E27FC236}">
                <a16:creationId xmlns:a16="http://schemas.microsoft.com/office/drawing/2014/main" id="{5D483FFB-F21C-C513-10FA-B9CC671117C2}"/>
              </a:ext>
            </a:extLst>
          </p:cNvPr>
          <p:cNvPicPr>
            <a:picLocks noChangeAspect="1"/>
          </p:cNvPicPr>
          <p:nvPr/>
        </p:nvPicPr>
        <p:blipFill>
          <a:blip r:embed="rId7"/>
          <a:stretch>
            <a:fillRect/>
          </a:stretch>
        </p:blipFill>
        <p:spPr>
          <a:xfrm>
            <a:off x="5804168" y="3382789"/>
            <a:ext cx="2364274" cy="3343519"/>
          </a:xfrm>
          <a:prstGeom prst="rect">
            <a:avLst/>
          </a:prstGeom>
        </p:spPr>
      </p:pic>
    </p:spTree>
    <p:extLst>
      <p:ext uri="{BB962C8B-B14F-4D97-AF65-F5344CB8AC3E}">
        <p14:creationId xmlns:p14="http://schemas.microsoft.com/office/powerpoint/2010/main" val="3796767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E194FD-81EF-9E8F-35B4-69AE9A350BEB}"/>
              </a:ext>
            </a:extLst>
          </p:cNvPr>
          <p:cNvPicPr>
            <a:picLocks noChangeAspect="1"/>
          </p:cNvPicPr>
          <p:nvPr/>
        </p:nvPicPr>
        <p:blipFill>
          <a:blip r:embed="rId3"/>
          <a:stretch>
            <a:fillRect/>
          </a:stretch>
        </p:blipFill>
        <p:spPr>
          <a:xfrm>
            <a:off x="107504" y="836712"/>
            <a:ext cx="8757801" cy="5610466"/>
          </a:xfrm>
          <a:prstGeom prst="rect">
            <a:avLst/>
          </a:prstGeom>
        </p:spPr>
      </p:pic>
      <p:sp>
        <p:nvSpPr>
          <p:cNvPr id="6148" name="Dian numeron paikkamerkki 3"/>
          <p:cNvSpPr>
            <a:spLocks noGrp="1"/>
          </p:cNvSpPr>
          <p:nvPr>
            <p:ph type="sldNum" sz="quarter" idx="12"/>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E50E393C-88B3-4481-A7BE-E469CA16A396}" type="slidenum">
              <a:rPr lang="fi-FI" altLang="fi-FI" sz="1200" smtClean="0">
                <a:solidFill>
                  <a:srgbClr val="898989"/>
                </a:solidFill>
              </a:rPr>
              <a:pPr>
                <a:spcBef>
                  <a:spcPct val="0"/>
                </a:spcBef>
                <a:spcAft>
                  <a:spcPts val="600"/>
                </a:spcAft>
                <a:buFontTx/>
                <a:buNone/>
              </a:pPr>
              <a:t>5</a:t>
            </a:fld>
            <a:endParaRPr lang="fi-FI" altLang="fi-FI" sz="1200">
              <a:solidFill>
                <a:srgbClr val="898989"/>
              </a:solidFill>
            </a:endParaRPr>
          </a:p>
        </p:txBody>
      </p:sp>
      <p:sp>
        <p:nvSpPr>
          <p:cNvPr id="7" name="Otsikko 1">
            <a:extLst>
              <a:ext uri="{FF2B5EF4-FFF2-40B4-BE49-F238E27FC236}">
                <a16:creationId xmlns:a16="http://schemas.microsoft.com/office/drawing/2014/main" id="{A39401ED-8D13-444D-95AF-FFFCE356909A}"/>
              </a:ext>
            </a:extLst>
          </p:cNvPr>
          <p:cNvSpPr txBox="1">
            <a:spLocks/>
          </p:cNvSpPr>
          <p:nvPr/>
        </p:nvSpPr>
        <p:spPr bwMode="auto">
          <a:xfrm>
            <a:off x="107504" y="136525"/>
            <a:ext cx="8757801" cy="70018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Väestökehitys vuoteen 2025 asti</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8F54BA83-AD89-BC6B-416D-6EE4BD703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25194"/>
            <a:ext cx="1856812" cy="480765"/>
          </a:xfrm>
          <a:prstGeom prst="rect">
            <a:avLst/>
          </a:prstGeom>
        </p:spPr>
      </p:pic>
      <p:sp>
        <p:nvSpPr>
          <p:cNvPr id="5" name="TextBox 4">
            <a:extLst>
              <a:ext uri="{FF2B5EF4-FFF2-40B4-BE49-F238E27FC236}">
                <a16:creationId xmlns:a16="http://schemas.microsoft.com/office/drawing/2014/main" id="{1E273C5A-2C6D-779A-B846-0EF5618D8586}"/>
              </a:ext>
            </a:extLst>
          </p:cNvPr>
          <p:cNvSpPr txBox="1"/>
          <p:nvPr/>
        </p:nvSpPr>
        <p:spPr>
          <a:xfrm>
            <a:off x="3419872" y="6380910"/>
            <a:ext cx="1755609" cy="369332"/>
          </a:xfrm>
          <a:prstGeom prst="rect">
            <a:avLst/>
          </a:prstGeom>
          <a:noFill/>
        </p:spPr>
        <p:txBody>
          <a:bodyPr wrap="none" rtlCol="0">
            <a:spAutoFit/>
          </a:bodyPr>
          <a:lstStyle/>
          <a:p>
            <a:r>
              <a:rPr lang="fi-FI" dirty="0"/>
              <a:t>e=ennakkotieto</a:t>
            </a:r>
          </a:p>
        </p:txBody>
      </p:sp>
    </p:spTree>
    <p:extLst>
      <p:ext uri="{BB962C8B-B14F-4D97-AF65-F5344CB8AC3E}">
        <p14:creationId xmlns:p14="http://schemas.microsoft.com/office/powerpoint/2010/main" val="23806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BD37FE-AA85-B9F8-18B5-722A5B05CFE6}"/>
              </a:ext>
            </a:extLst>
          </p:cNvPr>
          <p:cNvPicPr>
            <a:picLocks noChangeAspect="1"/>
          </p:cNvPicPr>
          <p:nvPr/>
        </p:nvPicPr>
        <p:blipFill>
          <a:blip r:embed="rId2"/>
          <a:stretch>
            <a:fillRect/>
          </a:stretch>
        </p:blipFill>
        <p:spPr>
          <a:xfrm>
            <a:off x="0" y="336182"/>
            <a:ext cx="4121898" cy="5829122"/>
          </a:xfrm>
          <a:prstGeom prst="rect">
            <a:avLst/>
          </a:prstGeom>
        </p:spPr>
      </p:pic>
      <p:sp>
        <p:nvSpPr>
          <p:cNvPr id="3" name="Rectangle 2"/>
          <p:cNvSpPr/>
          <p:nvPr/>
        </p:nvSpPr>
        <p:spPr>
          <a:xfrm>
            <a:off x="3546602" y="430276"/>
            <a:ext cx="5597397" cy="5632311"/>
          </a:xfrm>
          <a:prstGeom prst="rect">
            <a:avLst/>
          </a:prstGeom>
          <a:solidFill>
            <a:schemeClr val="bg1"/>
          </a:solidFill>
        </p:spPr>
        <p:txBody>
          <a:bodyPr wrap="square">
            <a:spAutoFit/>
          </a:bodyPr>
          <a:lstStyle/>
          <a:p>
            <a:r>
              <a:rPr lang="fi-FI" b="1" dirty="0">
                <a:solidFill>
                  <a:srgbClr val="0070C0"/>
                </a:solidFill>
              </a:rPr>
              <a:t>Satakunnan BKT henkeä kohden on </a:t>
            </a:r>
            <a:r>
              <a:rPr lang="fi-FI" b="1" dirty="0">
                <a:solidFill>
                  <a:prstClr val="black"/>
                </a:solidFill>
              </a:rPr>
              <a:t>19 maakunnasta </a:t>
            </a:r>
            <a:r>
              <a:rPr lang="fi-FI" b="1" dirty="0">
                <a:solidFill>
                  <a:srgbClr val="C0504D">
                    <a:lumMod val="75000"/>
                  </a:srgbClr>
                </a:solidFill>
                <a:effectLst>
                  <a:outerShdw blurRad="38100" dist="38100" dir="2700000" algn="tl">
                    <a:srgbClr val="000000">
                      <a:alpha val="43137"/>
                    </a:srgbClr>
                  </a:outerShdw>
                </a:effectLst>
              </a:rPr>
              <a:t>4. korkein (46 185 €</a:t>
            </a:r>
            <a:r>
              <a:rPr lang="fi-FI" b="1" dirty="0">
                <a:solidFill>
                  <a:prstClr val="black"/>
                </a:solidFill>
                <a:effectLst>
                  <a:outerShdw blurRad="38100" dist="38100" dir="2700000" algn="tl">
                    <a:srgbClr val="000000">
                      <a:alpha val="43137"/>
                    </a:srgbClr>
                  </a:outerShdw>
                </a:effectLst>
              </a:rPr>
              <a:t>) </a:t>
            </a:r>
            <a:r>
              <a:rPr lang="fi-FI" b="1" dirty="0">
                <a:solidFill>
                  <a:prstClr val="black"/>
                </a:solidFill>
              </a:rPr>
              <a:t>v. 2023, reaalista kasvua 6,2 % edellisvuodesta. Merkittävää on viennin hyvin suuri osuus siitä,  58 %. Koko maassa BKT/</a:t>
            </a:r>
            <a:r>
              <a:rPr lang="fi-FI" b="1" dirty="0" err="1">
                <a:solidFill>
                  <a:prstClr val="black"/>
                </a:solidFill>
              </a:rPr>
              <a:t>capita</a:t>
            </a:r>
            <a:r>
              <a:rPr lang="fi-FI" b="1" dirty="0">
                <a:solidFill>
                  <a:prstClr val="black"/>
                </a:solidFill>
              </a:rPr>
              <a:t> laski 2,2 %. </a:t>
            </a:r>
          </a:p>
          <a:p>
            <a:endParaRPr lang="fi-FI" b="1" dirty="0">
              <a:solidFill>
                <a:prstClr val="black"/>
              </a:solidFill>
            </a:endParaRPr>
          </a:p>
          <a:p>
            <a:r>
              <a:rPr lang="fi-FI" sz="1500" b="1" dirty="0">
                <a:solidFill>
                  <a:prstClr val="black"/>
                </a:solidFill>
              </a:rPr>
              <a:t>Sijaluku nousi vuonna 2023 edellisvuoteen verrattuna peräti viidellä. Satakunnassa reaalinen BKT per capita kasvoi 6,2 %, kun koko maassa keskimäärin kirjattiin laskua 2,2 %. Rauman seudulla se kohosi 21,2 %, Porin seudulla ja Pohjois-Satakunnassa laskua kertyi 0,8 % ja 5,1 % vastaavasti. </a:t>
            </a:r>
          </a:p>
          <a:p>
            <a:endParaRPr lang="fi-FI" sz="1500" b="1" dirty="0">
              <a:solidFill>
                <a:prstClr val="black"/>
              </a:solidFill>
            </a:endParaRPr>
          </a:p>
          <a:p>
            <a:r>
              <a:rPr lang="fi-FI" sz="1500" b="1" dirty="0">
                <a:solidFill>
                  <a:prstClr val="black"/>
                </a:solidFill>
              </a:rPr>
              <a:t>Rauman seutukunnan sijaluku kohosi selvästi, sillä mm. metsäteollisuuden ja energiantuotannon arvonlisäys kasvoi, etenkin jälkimmäisessä selvästikin. Metallialat olivat keskimäärin laskussa. Porin seutukunnassa sijaluku nousi, sillä arvonlisäys kasvoi teknologiateollisuudessa ja palveluissa. Pohjois-Satakunnan sijoitus kohosi myös. Arvonlisäys kasvoi mm. teknologiateollisuudessa, mutta aleni alkutuotannossa, rakentamisessa ja palveluissa.</a:t>
            </a:r>
          </a:p>
          <a:p>
            <a:r>
              <a:rPr lang="fi-FI" sz="1500" b="1" dirty="0">
                <a:solidFill>
                  <a:prstClr val="black"/>
                </a:solidFill>
              </a:rPr>
              <a:t> </a:t>
            </a:r>
          </a:p>
          <a:p>
            <a:endParaRPr lang="fi-FI" sz="1200" b="1" dirty="0">
              <a:solidFill>
                <a:prstClr val="black"/>
              </a:solidFill>
            </a:endParaRPr>
          </a:p>
        </p:txBody>
      </p:sp>
      <p:sp>
        <p:nvSpPr>
          <p:cNvPr id="8" name="Rectangle 7"/>
          <p:cNvSpPr/>
          <p:nvPr/>
        </p:nvSpPr>
        <p:spPr>
          <a:xfrm>
            <a:off x="4245745" y="5500700"/>
            <a:ext cx="4898255" cy="1323439"/>
          </a:xfrm>
          <a:prstGeom prst="rect">
            <a:avLst/>
          </a:prstGeom>
        </p:spPr>
        <p:txBody>
          <a:bodyPr wrap="square">
            <a:spAutoFit/>
          </a:bodyPr>
          <a:lstStyle/>
          <a:p>
            <a:endParaRPr lang="fi-FI" sz="1600" b="1" dirty="0">
              <a:solidFill>
                <a:prstClr val="black"/>
              </a:solidFill>
            </a:endParaRPr>
          </a:p>
          <a:p>
            <a:r>
              <a:rPr lang="fi-FI" sz="1600" b="1" dirty="0">
                <a:solidFill>
                  <a:srgbClr val="0070C0"/>
                </a:solidFill>
              </a:rPr>
              <a:t>BKT per </a:t>
            </a:r>
            <a:r>
              <a:rPr lang="fi-FI" sz="1600" b="1" dirty="0" err="1">
                <a:solidFill>
                  <a:srgbClr val="0070C0"/>
                </a:solidFill>
              </a:rPr>
              <a:t>capita</a:t>
            </a:r>
            <a:r>
              <a:rPr lang="fi-FI" sz="1600" b="1" dirty="0">
                <a:solidFill>
                  <a:srgbClr val="0070C0"/>
                </a:solidFill>
              </a:rPr>
              <a:t> Suomen 69 seutukunnassa</a:t>
            </a:r>
            <a:endParaRPr lang="fi-FI" sz="1600" b="1" dirty="0">
              <a:solidFill>
                <a:prstClr val="black"/>
              </a:solidFill>
            </a:endParaRPr>
          </a:p>
          <a:p>
            <a:r>
              <a:rPr lang="fi-FI" sz="1600" b="1" dirty="0">
                <a:solidFill>
                  <a:prstClr val="black"/>
                </a:solidFill>
              </a:rPr>
              <a:t>Rauman seutukunta on sijalla </a:t>
            </a:r>
            <a:r>
              <a:rPr lang="fi-FI" sz="1600" b="1" dirty="0">
                <a:solidFill>
                  <a:srgbClr val="FF5050"/>
                </a:solidFill>
              </a:rPr>
              <a:t>7</a:t>
            </a:r>
            <a:r>
              <a:rPr lang="fi-FI" sz="1600" b="1" dirty="0">
                <a:solidFill>
                  <a:prstClr val="black"/>
                </a:solidFill>
              </a:rPr>
              <a:t>,</a:t>
            </a:r>
            <a:r>
              <a:rPr lang="fi-FI" sz="1600" b="1" dirty="0">
                <a:solidFill>
                  <a:srgbClr val="FF5050"/>
                </a:solidFill>
              </a:rPr>
              <a:t> </a:t>
            </a:r>
          </a:p>
          <a:p>
            <a:r>
              <a:rPr lang="fi-FI" sz="1600" b="1" dirty="0">
                <a:solidFill>
                  <a:prstClr val="black"/>
                </a:solidFill>
              </a:rPr>
              <a:t>Pohjois-Satakunta sijalla </a:t>
            </a:r>
            <a:r>
              <a:rPr lang="fi-FI" sz="1600" b="1" dirty="0">
                <a:solidFill>
                  <a:srgbClr val="FF5050"/>
                </a:solidFill>
              </a:rPr>
              <a:t>20 </a:t>
            </a:r>
            <a:r>
              <a:rPr lang="fi-FI" sz="1600" b="1" dirty="0">
                <a:solidFill>
                  <a:prstClr val="black"/>
                </a:solidFill>
              </a:rPr>
              <a:t>ja</a:t>
            </a:r>
          </a:p>
          <a:p>
            <a:r>
              <a:rPr lang="fi-FI" sz="1600" b="1" dirty="0">
                <a:solidFill>
                  <a:prstClr val="black"/>
                </a:solidFill>
              </a:rPr>
              <a:t>Porin seutukunta sijalla </a:t>
            </a:r>
            <a:r>
              <a:rPr lang="fi-FI" sz="1600" b="1" dirty="0">
                <a:solidFill>
                  <a:srgbClr val="FF5050"/>
                </a:solidFill>
              </a:rPr>
              <a:t>23</a:t>
            </a:r>
            <a:r>
              <a:rPr lang="fi-FI" sz="1600" b="1" dirty="0">
                <a:solidFill>
                  <a:prstClr val="black"/>
                </a:solidFill>
              </a:rPr>
              <a:t>.</a:t>
            </a:r>
            <a:r>
              <a:rPr lang="fi-FI" sz="1600" b="1" dirty="0">
                <a:solidFill>
                  <a:srgbClr val="FF5050"/>
                </a:solidFill>
              </a:rPr>
              <a:t> </a:t>
            </a:r>
            <a:endParaRPr lang="fi-FI" sz="1600" b="1" dirty="0">
              <a:solidFill>
                <a:prstClr val="black"/>
              </a:solidFill>
            </a:endParaRPr>
          </a:p>
        </p:txBody>
      </p:sp>
      <p:sp>
        <p:nvSpPr>
          <p:cNvPr id="9" name="Otsikko 1"/>
          <p:cNvSpPr txBox="1">
            <a:spLocks/>
          </p:cNvSpPr>
          <p:nvPr/>
        </p:nvSpPr>
        <p:spPr>
          <a:xfrm>
            <a:off x="603214" y="-102554"/>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BKT henkeä kohden</a:t>
            </a:r>
          </a:p>
        </p:txBody>
      </p:sp>
      <p:sp>
        <p:nvSpPr>
          <p:cNvPr id="11" name="TextBox 10"/>
          <p:cNvSpPr txBox="1"/>
          <p:nvPr/>
        </p:nvSpPr>
        <p:spPr>
          <a:xfrm>
            <a:off x="2186128" y="5993142"/>
            <a:ext cx="1907895" cy="830997"/>
          </a:xfrm>
          <a:prstGeom prst="rect">
            <a:avLst/>
          </a:prstGeom>
          <a:solidFill>
            <a:schemeClr val="bg1"/>
          </a:solidFill>
        </p:spPr>
        <p:txBody>
          <a:bodyPr wrap="none" rtlCol="0">
            <a:spAutoFit/>
          </a:bodyPr>
          <a:lstStyle/>
          <a:p>
            <a:r>
              <a:rPr lang="fi-FI" sz="1200" dirty="0"/>
              <a:t>Sinisellä mediaania</a:t>
            </a:r>
          </a:p>
          <a:p>
            <a:r>
              <a:rPr lang="fi-FI" sz="1200" dirty="0"/>
              <a:t>korkeammat seutukunnat</a:t>
            </a:r>
          </a:p>
          <a:p>
            <a:r>
              <a:rPr lang="fi-FI" sz="1200" dirty="0"/>
              <a:t>(sijat 1-35), punaisella</a:t>
            </a:r>
          </a:p>
          <a:p>
            <a:r>
              <a:rPr lang="fi-FI" sz="1200" dirty="0"/>
              <a:t>matalammat (sijat 36-70)</a:t>
            </a:r>
            <a:endParaRPr lang="en-US" sz="1200" dirty="0"/>
          </a:p>
        </p:txBody>
      </p:sp>
      <p:pic>
        <p:nvPicPr>
          <p:cNvPr id="2" name="Kuva 1" descr="Kuva, joka sisältää kohteen teksti, merkki, clipart-kuva&#10;&#10;Kuvaus luotu automaattisesti">
            <a:extLst>
              <a:ext uri="{FF2B5EF4-FFF2-40B4-BE49-F238E27FC236}">
                <a16:creationId xmlns:a16="http://schemas.microsoft.com/office/drawing/2014/main" id="{495DAEDA-174A-CD16-0E18-51F186E0C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19" y="6281474"/>
            <a:ext cx="1856812" cy="480765"/>
          </a:xfrm>
          <a:prstGeom prst="rect">
            <a:avLst/>
          </a:prstGeom>
        </p:spPr>
      </p:pic>
    </p:spTree>
    <p:extLst>
      <p:ext uri="{BB962C8B-B14F-4D97-AF65-F5344CB8AC3E}">
        <p14:creationId xmlns:p14="http://schemas.microsoft.com/office/powerpoint/2010/main" val="2540905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14F711-A1EF-FD8F-A2F4-3695F2D47454}"/>
              </a:ext>
            </a:extLst>
          </p:cNvPr>
          <p:cNvPicPr>
            <a:picLocks noChangeAspect="1"/>
          </p:cNvPicPr>
          <p:nvPr/>
        </p:nvPicPr>
        <p:blipFill>
          <a:blip r:embed="rId2"/>
          <a:stretch>
            <a:fillRect/>
          </a:stretch>
        </p:blipFill>
        <p:spPr>
          <a:xfrm>
            <a:off x="-1" y="332656"/>
            <a:ext cx="3869799" cy="5472608"/>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0819CC28-85CA-E3CD-A089-E184F0BE2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30DB6F93-7F0E-01B9-242C-6C9E218B32D7}"/>
              </a:ext>
            </a:extLst>
          </p:cNvPr>
          <p:cNvPicPr>
            <a:picLocks noChangeAspect="1"/>
          </p:cNvPicPr>
          <p:nvPr/>
        </p:nvPicPr>
        <p:blipFill>
          <a:blip r:embed="rId4"/>
          <a:stretch>
            <a:fillRect/>
          </a:stretch>
        </p:blipFill>
        <p:spPr>
          <a:xfrm>
            <a:off x="3275856" y="20588"/>
            <a:ext cx="2783094" cy="6858000"/>
          </a:xfrm>
          <a:prstGeom prst="rect">
            <a:avLst/>
          </a:prstGeom>
        </p:spPr>
      </p:pic>
      <p:pic>
        <p:nvPicPr>
          <p:cNvPr id="7" name="Picture 6">
            <a:extLst>
              <a:ext uri="{FF2B5EF4-FFF2-40B4-BE49-F238E27FC236}">
                <a16:creationId xmlns:a16="http://schemas.microsoft.com/office/drawing/2014/main" id="{8B0E89CA-6444-DB61-63A3-556B1D6DBD98}"/>
              </a:ext>
            </a:extLst>
          </p:cNvPr>
          <p:cNvPicPr>
            <a:picLocks noChangeAspect="1"/>
          </p:cNvPicPr>
          <p:nvPr/>
        </p:nvPicPr>
        <p:blipFill>
          <a:blip r:embed="rId5"/>
          <a:stretch>
            <a:fillRect/>
          </a:stretch>
        </p:blipFill>
        <p:spPr>
          <a:xfrm>
            <a:off x="6300192" y="20588"/>
            <a:ext cx="2783094" cy="6858000"/>
          </a:xfrm>
          <a:prstGeom prst="rect">
            <a:avLst/>
          </a:prstGeom>
        </p:spPr>
      </p:pic>
    </p:spTree>
    <p:extLst>
      <p:ext uri="{BB962C8B-B14F-4D97-AF65-F5344CB8AC3E}">
        <p14:creationId xmlns:p14="http://schemas.microsoft.com/office/powerpoint/2010/main" val="2982890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3B480-1454-BEC9-29BE-BF0AC70592DB}"/>
              </a:ext>
            </a:extLst>
          </p:cNvPr>
          <p:cNvSpPr>
            <a:spLocks noGrp="1"/>
          </p:cNvSpPr>
          <p:nvPr>
            <p:ph type="sldNum" sz="quarter" idx="12"/>
          </p:nvPr>
        </p:nvSpPr>
        <p:spPr/>
        <p:txBody>
          <a:bodyPr/>
          <a:lstStyle/>
          <a:p>
            <a:pPr>
              <a:defRPr/>
            </a:pPr>
            <a:fld id="{07F772A8-FF9E-417F-9321-6AAB578CA673}" type="slidenum">
              <a:rPr lang="fi-FI" altLang="fi-FI" smtClean="0"/>
              <a:pPr>
                <a:defRPr/>
              </a:pPr>
              <a:t>52</a:t>
            </a:fld>
            <a:endParaRPr lang="fi-FI" altLang="fi-FI"/>
          </a:p>
        </p:txBody>
      </p:sp>
      <p:pic>
        <p:nvPicPr>
          <p:cNvPr id="3" name="Kuva 1" descr="Kuva, joka sisältää kohteen teksti, merkki, clipart-kuva&#10;&#10;Kuvaus luotu automaattisesti">
            <a:extLst>
              <a:ext uri="{FF2B5EF4-FFF2-40B4-BE49-F238E27FC236}">
                <a16:creationId xmlns:a16="http://schemas.microsoft.com/office/drawing/2014/main" id="{4823112E-7180-A7E1-BD20-61FD560BB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10" name="TextBox 9">
            <a:extLst>
              <a:ext uri="{FF2B5EF4-FFF2-40B4-BE49-F238E27FC236}">
                <a16:creationId xmlns:a16="http://schemas.microsoft.com/office/drawing/2014/main" id="{BC9B9077-6700-D756-CA09-D227FE5A7D8D}"/>
              </a:ext>
            </a:extLst>
          </p:cNvPr>
          <p:cNvSpPr txBox="1"/>
          <p:nvPr/>
        </p:nvSpPr>
        <p:spPr>
          <a:xfrm>
            <a:off x="4554253" y="3003027"/>
            <a:ext cx="4432931" cy="3554819"/>
          </a:xfrm>
          <a:prstGeom prst="rect">
            <a:avLst/>
          </a:prstGeom>
          <a:noFill/>
        </p:spPr>
        <p:txBody>
          <a:bodyPr wrap="square" rtlCol="0">
            <a:spAutoFit/>
          </a:bodyPr>
          <a:lstStyle/>
          <a:p>
            <a:r>
              <a:rPr lang="fi-FI" sz="1500" dirty="0"/>
              <a:t>Reaalinen BKT henkeä kohden kasvoi </a:t>
            </a:r>
          </a:p>
          <a:p>
            <a:r>
              <a:rPr lang="fi-FI" sz="1500" dirty="0"/>
              <a:t>vuonna 2023 edellisvuodesta Satakunnassa 6,2 %, kun maassa keskimäärin se laski 2,2 %. </a:t>
            </a:r>
          </a:p>
          <a:p>
            <a:r>
              <a:rPr lang="fi-FI" sz="1500" dirty="0"/>
              <a:t>Porin ja Pohjois-Satakunnan BKT per </a:t>
            </a:r>
            <a:r>
              <a:rPr lang="fi-FI" sz="1500" dirty="0" err="1"/>
              <a:t>capita</a:t>
            </a:r>
            <a:r>
              <a:rPr lang="fi-FI" sz="1500" dirty="0"/>
              <a:t> laski 0,8 ja 5,1 %, kun taas Rauman seutukunnassa nousua kirjattiin 21,2 % lähinnä metsäteollisuuden ja etenkin energiantuotannon nousun ansiosta. Rauman seudun BKT/capita on Satakunnan seutukunnista selkeästi korkein.</a:t>
            </a:r>
          </a:p>
          <a:p>
            <a:endParaRPr lang="fi-FI" sz="1500" dirty="0"/>
          </a:p>
          <a:p>
            <a:r>
              <a:rPr lang="fi-FI" sz="1500" dirty="0"/>
              <a:t>BKT:n kasvu on ollut 2000-luvulla nopeinta Rauman seutukunnassa, sitten Pohjois-Satakunnassa ja hitainta Porin seutukunnassa. Kaikissa kasvu on jäänyt kuitenkin alle maan keskitason.</a:t>
            </a:r>
          </a:p>
        </p:txBody>
      </p:sp>
      <p:pic>
        <p:nvPicPr>
          <p:cNvPr id="4" name="Picture 3">
            <a:extLst>
              <a:ext uri="{FF2B5EF4-FFF2-40B4-BE49-F238E27FC236}">
                <a16:creationId xmlns:a16="http://schemas.microsoft.com/office/drawing/2014/main" id="{834AC5A2-FD28-DD13-71E3-E18FAE45758E}"/>
              </a:ext>
            </a:extLst>
          </p:cNvPr>
          <p:cNvPicPr>
            <a:picLocks noChangeAspect="1"/>
          </p:cNvPicPr>
          <p:nvPr/>
        </p:nvPicPr>
        <p:blipFill>
          <a:blip r:embed="rId3"/>
          <a:stretch>
            <a:fillRect/>
          </a:stretch>
        </p:blipFill>
        <p:spPr>
          <a:xfrm>
            <a:off x="33621" y="69321"/>
            <a:ext cx="4466371" cy="2783615"/>
          </a:xfrm>
          <a:prstGeom prst="rect">
            <a:avLst/>
          </a:prstGeom>
        </p:spPr>
      </p:pic>
      <p:pic>
        <p:nvPicPr>
          <p:cNvPr id="5" name="Picture 4">
            <a:extLst>
              <a:ext uri="{FF2B5EF4-FFF2-40B4-BE49-F238E27FC236}">
                <a16:creationId xmlns:a16="http://schemas.microsoft.com/office/drawing/2014/main" id="{72E0E744-AA05-C250-8CAB-9743BB1ED1AB}"/>
              </a:ext>
            </a:extLst>
          </p:cNvPr>
          <p:cNvPicPr>
            <a:picLocks noChangeAspect="1"/>
          </p:cNvPicPr>
          <p:nvPr/>
        </p:nvPicPr>
        <p:blipFill>
          <a:blip r:embed="rId4"/>
          <a:stretch>
            <a:fillRect/>
          </a:stretch>
        </p:blipFill>
        <p:spPr>
          <a:xfrm>
            <a:off x="4644008" y="69321"/>
            <a:ext cx="4466371" cy="2783615"/>
          </a:xfrm>
          <a:prstGeom prst="rect">
            <a:avLst/>
          </a:prstGeom>
        </p:spPr>
      </p:pic>
      <p:pic>
        <p:nvPicPr>
          <p:cNvPr id="6" name="Picture 5">
            <a:extLst>
              <a:ext uri="{FF2B5EF4-FFF2-40B4-BE49-F238E27FC236}">
                <a16:creationId xmlns:a16="http://schemas.microsoft.com/office/drawing/2014/main" id="{F9E10F36-8140-02D4-6D04-1DB69B804BD5}"/>
              </a:ext>
            </a:extLst>
          </p:cNvPr>
          <p:cNvPicPr>
            <a:picLocks noChangeAspect="1"/>
          </p:cNvPicPr>
          <p:nvPr/>
        </p:nvPicPr>
        <p:blipFill>
          <a:blip r:embed="rId5"/>
          <a:stretch>
            <a:fillRect/>
          </a:stretch>
        </p:blipFill>
        <p:spPr>
          <a:xfrm>
            <a:off x="46579" y="3140968"/>
            <a:ext cx="4432931" cy="2313630"/>
          </a:xfrm>
          <a:prstGeom prst="rect">
            <a:avLst/>
          </a:prstGeom>
        </p:spPr>
      </p:pic>
    </p:spTree>
    <p:extLst>
      <p:ext uri="{BB962C8B-B14F-4D97-AF65-F5344CB8AC3E}">
        <p14:creationId xmlns:p14="http://schemas.microsoft.com/office/powerpoint/2010/main" val="3347908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FFBDB9-43D1-EB56-3495-C71D0E21F6A4}"/>
              </a:ext>
            </a:extLst>
          </p:cNvPr>
          <p:cNvPicPr>
            <a:picLocks noChangeAspect="1"/>
          </p:cNvPicPr>
          <p:nvPr/>
        </p:nvPicPr>
        <p:blipFill>
          <a:blip r:embed="rId2"/>
          <a:stretch>
            <a:fillRect/>
          </a:stretch>
        </p:blipFill>
        <p:spPr>
          <a:xfrm>
            <a:off x="4281024" y="248"/>
            <a:ext cx="4849439" cy="6858000"/>
          </a:xfrm>
          <a:prstGeom prst="rect">
            <a:avLst/>
          </a:prstGeom>
        </p:spPr>
      </p:pic>
      <p:sp>
        <p:nvSpPr>
          <p:cNvPr id="9" name="Suorakulmio 20"/>
          <p:cNvSpPr/>
          <p:nvPr/>
        </p:nvSpPr>
        <p:spPr>
          <a:xfrm>
            <a:off x="25963" y="2924944"/>
            <a:ext cx="4474029"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Jalostuksen (teollisuus, energia ja rakentaminen) arvonlisäys per capita </a:t>
            </a:r>
            <a:r>
              <a:rPr lang="fi-FI" sz="2000" dirty="0">
                <a:solidFill>
                  <a:schemeClr val="tx1"/>
                </a:solidFill>
              </a:rPr>
              <a:t>vuonna 2024 (ennakkotieto) on Satakunnassa toiseksi korkein 19 maakunnasta (eli tavallaan BKT per capita jalostuksen, eli teollisuuden, energiantuotannon ja rakentamisen osalta). </a:t>
            </a:r>
          </a:p>
          <a:p>
            <a:endParaRPr lang="fi-FI" sz="2000" dirty="0">
              <a:solidFill>
                <a:schemeClr val="tx1"/>
              </a:solidFill>
            </a:endParaRPr>
          </a:p>
          <a:p>
            <a:r>
              <a:rPr lang="fi-FI" sz="2000" dirty="0">
                <a:solidFill>
                  <a:schemeClr val="tx1"/>
                </a:solidFill>
              </a:rPr>
              <a:t>Tämä kuvaa Satakunnan vahvaa kykyä tuottaa korkean jalostusarvon tuotteita, joita menee runsaasti myös vientiin. Siten Satakunta on kokoaan suurempi hyvinvoinnin tuottaja Suomessa. </a:t>
            </a:r>
          </a:p>
          <a:p>
            <a:endParaRPr lang="fi-FI" sz="2000" dirty="0">
              <a:solidFill>
                <a:schemeClr val="tx1"/>
              </a:solidFill>
            </a:endParaRPr>
          </a:p>
          <a:p>
            <a:r>
              <a:rPr lang="fi-FI" sz="2000" dirty="0">
                <a:solidFill>
                  <a:schemeClr val="tx1"/>
                </a:solidFill>
              </a:rPr>
              <a:t>V. 2023 Rauman seutu oli sijalla 3,  Pohjois-Satakunta sijalla 16 ja Porin seutu sijalla 21 69:stä seutukunnasta. Jokaisen seutukunnan sijoitus koheni selvästi edellisvuodesta.</a:t>
            </a:r>
          </a:p>
          <a:p>
            <a:endParaRPr lang="fi-FI" sz="1400" b="1" dirty="0"/>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27482" y="115889"/>
            <a:ext cx="8838003" cy="86484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investoinnit</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54</a:t>
            </a:fld>
            <a:endParaRPr lang="fi-FI" altLang="fi-FI" sz="1200">
              <a:solidFill>
                <a:srgbClr val="898989"/>
              </a:solidFill>
            </a:endParaRPr>
          </a:p>
        </p:txBody>
      </p:sp>
      <p:sp>
        <p:nvSpPr>
          <p:cNvPr id="10" name="Suorakulmio 20">
            <a:extLst>
              <a:ext uri="{FF2B5EF4-FFF2-40B4-BE49-F238E27FC236}">
                <a16:creationId xmlns:a16="http://schemas.microsoft.com/office/drawing/2014/main" id="{82EFAC2F-5233-4A99-B208-7F4BE7B4CD3D}"/>
              </a:ext>
            </a:extLst>
          </p:cNvPr>
          <p:cNvSpPr/>
          <p:nvPr/>
        </p:nvSpPr>
        <p:spPr>
          <a:xfrm>
            <a:off x="196677" y="3995838"/>
            <a:ext cx="4375323"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Vuosien 2010-2023 välinen investointien nimellinen kasvu: </a:t>
            </a: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a:t>
            </a:r>
            <a:r>
              <a:rPr lang="fi-FI" sz="1500" b="1" dirty="0">
                <a:solidFill>
                  <a:srgbClr val="0070C0"/>
                </a:solidFill>
                <a:effectLst>
                  <a:outerShdw blurRad="38100" dist="38100" dir="2700000" algn="tl">
                    <a:srgbClr val="000000">
                      <a:alpha val="43137"/>
                    </a:srgbClr>
                  </a:outerShdw>
                </a:effectLst>
                <a:latin typeface="Calibri" panose="020F0502020204030204"/>
              </a:rPr>
              <a:t>108</a:t>
            </a: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5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k</a:t>
            </a:r>
            <a:r>
              <a:rPr lang="fi-FI" sz="1500" b="1" dirty="0">
                <a:solidFill>
                  <a:schemeClr val="tx1"/>
                </a:solidFill>
              </a:rPr>
              <a:t>oko maa +56 %, </a:t>
            </a:r>
            <a:endPar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b="1" dirty="0">
                <a:solidFill>
                  <a:schemeClr val="tx1"/>
                </a:solidFill>
                <a:latin typeface="Calibri" panose="020F0502020204030204"/>
              </a:rPr>
              <a:t>jalostuksen</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 investoinnit </a:t>
            </a:r>
            <a:r>
              <a:rPr lang="fi-FI" sz="1500" b="1" dirty="0">
                <a:solidFill>
                  <a:srgbClr val="0070C0"/>
                </a:solidFill>
                <a:effectLst>
                  <a:outerShdw blurRad="38100" dist="38100" dir="2700000" algn="tl">
                    <a:srgbClr val="000000">
                      <a:alpha val="43137"/>
                    </a:srgbClr>
                  </a:outerShdw>
                </a:effectLst>
                <a:latin typeface="Calibri" panose="020F0502020204030204"/>
              </a:rPr>
              <a:t>+303 %, </a:t>
            </a:r>
            <a:r>
              <a:rPr lang="fi-FI" sz="1500" b="1" dirty="0">
                <a:solidFill>
                  <a:schemeClr val="tx1"/>
                </a:solidFill>
                <a:latin typeface="Calibri" panose="020F0502020204030204"/>
              </a:rPr>
              <a:t>koko maa 70 %.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500" b="1" dirty="0">
              <a:solidFill>
                <a:schemeClr val="tx1"/>
              </a:solidFill>
              <a:latin typeface="Calibri" panose="020F0502020204030204"/>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Pohjois-Satakunta </a:t>
            </a:r>
            <a:r>
              <a:rPr lang="fi-FI" sz="1400" b="1" dirty="0">
                <a:solidFill>
                  <a:srgbClr val="0070C0"/>
                </a:solidFill>
                <a:effectLst>
                  <a:outerShdw blurRad="38100" dist="38100" dir="2700000" algn="tl">
                    <a:srgbClr val="000000">
                      <a:alpha val="43137"/>
                    </a:srgbClr>
                  </a:outerShdw>
                </a:effectLst>
                <a:latin typeface="Calibri" panose="020F0502020204030204"/>
              </a:rPr>
              <a:t>+113 % </a:t>
            </a:r>
            <a:r>
              <a:rPr lang="fi-FI" sz="1400" b="1" dirty="0">
                <a:solidFill>
                  <a:schemeClr val="tx1"/>
                </a:solidFill>
                <a:latin typeface="Calibri" panose="020F0502020204030204"/>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Porin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+97 % </a:t>
            </a:r>
            <a:r>
              <a:rPr lang="fi-FI" sz="1400" b="1" dirty="0">
                <a:solidFill>
                  <a:schemeClr val="tx1"/>
                </a:solidFill>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Rauman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+443 % </a:t>
            </a:r>
            <a:r>
              <a:rPr lang="fi-FI" sz="1400" b="1" dirty="0">
                <a:solidFill>
                  <a:schemeClr val="tx1"/>
                </a:solidFill>
              </a:rPr>
              <a:t>(jalostuksen investoinnit),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Kuva 4" descr="Kuva, joka sisältää kohteen teksti, merkki, clipart-kuva&#10;&#10;Kuvaus luotu automaattisesti">
            <a:extLst>
              <a:ext uri="{FF2B5EF4-FFF2-40B4-BE49-F238E27FC236}">
                <a16:creationId xmlns:a16="http://schemas.microsoft.com/office/drawing/2014/main" id="{6D79E6B8-2249-EFE5-6EEC-823712B0D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9" name="Picture 8">
            <a:extLst>
              <a:ext uri="{FF2B5EF4-FFF2-40B4-BE49-F238E27FC236}">
                <a16:creationId xmlns:a16="http://schemas.microsoft.com/office/drawing/2014/main" id="{3A44442F-F12D-9C3A-1CE7-636EC09DF6F0}"/>
              </a:ext>
            </a:extLst>
          </p:cNvPr>
          <p:cNvPicPr>
            <a:picLocks noChangeAspect="1"/>
          </p:cNvPicPr>
          <p:nvPr/>
        </p:nvPicPr>
        <p:blipFill>
          <a:blip r:embed="rId4"/>
          <a:stretch>
            <a:fillRect/>
          </a:stretch>
        </p:blipFill>
        <p:spPr>
          <a:xfrm>
            <a:off x="121008" y="1061071"/>
            <a:ext cx="4397764" cy="2734451"/>
          </a:xfrm>
          <a:prstGeom prst="rect">
            <a:avLst/>
          </a:prstGeom>
        </p:spPr>
      </p:pic>
      <p:pic>
        <p:nvPicPr>
          <p:cNvPr id="11" name="Picture 10">
            <a:extLst>
              <a:ext uri="{FF2B5EF4-FFF2-40B4-BE49-F238E27FC236}">
                <a16:creationId xmlns:a16="http://schemas.microsoft.com/office/drawing/2014/main" id="{5BB2B6EA-B67A-44BC-976D-BB4188891260}"/>
              </a:ext>
            </a:extLst>
          </p:cNvPr>
          <p:cNvPicPr>
            <a:picLocks noChangeAspect="1"/>
          </p:cNvPicPr>
          <p:nvPr/>
        </p:nvPicPr>
        <p:blipFill>
          <a:blip r:embed="rId5"/>
          <a:stretch>
            <a:fillRect/>
          </a:stretch>
        </p:blipFill>
        <p:spPr>
          <a:xfrm>
            <a:off x="4793202" y="1057719"/>
            <a:ext cx="4180314" cy="2736662"/>
          </a:xfrm>
          <a:prstGeom prst="rect">
            <a:avLst/>
          </a:prstGeom>
        </p:spPr>
      </p:pic>
      <p:pic>
        <p:nvPicPr>
          <p:cNvPr id="12" name="Picture 11">
            <a:extLst>
              <a:ext uri="{FF2B5EF4-FFF2-40B4-BE49-F238E27FC236}">
                <a16:creationId xmlns:a16="http://schemas.microsoft.com/office/drawing/2014/main" id="{CB34613E-3304-82A2-583C-14059361CD52}"/>
              </a:ext>
            </a:extLst>
          </p:cNvPr>
          <p:cNvPicPr>
            <a:picLocks noChangeAspect="1"/>
          </p:cNvPicPr>
          <p:nvPr/>
        </p:nvPicPr>
        <p:blipFill>
          <a:blip r:embed="rId6"/>
          <a:stretch>
            <a:fillRect/>
          </a:stretch>
        </p:blipFill>
        <p:spPr>
          <a:xfrm>
            <a:off x="4793202" y="3798548"/>
            <a:ext cx="4189120" cy="2652971"/>
          </a:xfrm>
          <a:prstGeom prst="rect">
            <a:avLst/>
          </a:prstGeom>
        </p:spPr>
      </p:pic>
    </p:spTree>
    <p:extLst>
      <p:ext uri="{BB962C8B-B14F-4D97-AF65-F5344CB8AC3E}">
        <p14:creationId xmlns:p14="http://schemas.microsoft.com/office/powerpoint/2010/main" val="3893295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317E1D-C53A-0638-E4AA-9EE4EEE4F576}"/>
              </a:ext>
            </a:extLst>
          </p:cNvPr>
          <p:cNvPicPr>
            <a:picLocks noChangeAspect="1"/>
          </p:cNvPicPr>
          <p:nvPr/>
        </p:nvPicPr>
        <p:blipFill>
          <a:blip r:embed="rId2"/>
          <a:stretch>
            <a:fillRect/>
          </a:stretch>
        </p:blipFill>
        <p:spPr>
          <a:xfrm>
            <a:off x="107504" y="0"/>
            <a:ext cx="4845632" cy="6858000"/>
          </a:xfrm>
          <a:prstGeom prst="rect">
            <a:avLst/>
          </a:prstGeom>
        </p:spPr>
      </p:pic>
      <p:sp>
        <p:nvSpPr>
          <p:cNvPr id="9" name="Suorakulmio 20"/>
          <p:cNvSpPr/>
          <p:nvPr/>
        </p:nvSpPr>
        <p:spPr>
          <a:xfrm>
            <a:off x="4788024" y="1844824"/>
            <a:ext cx="4041450" cy="260319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Suomen seutukuntien kilpailukyky  </a:t>
            </a:r>
            <a:r>
              <a:rPr lang="fi-FI" sz="1400" b="1" dirty="0">
                <a:solidFill>
                  <a:schemeClr val="tx1"/>
                </a:solidFill>
              </a:rPr>
              <a:t>vuonna 2024: viiden tekijän mittaristo (seutukuntia 69 kpl). Muuttujat ovat </a:t>
            </a:r>
          </a:p>
          <a:p>
            <a:endParaRPr lang="fi-FI" sz="1400" b="1" dirty="0">
              <a:solidFill>
                <a:schemeClr val="tx1"/>
              </a:solidFill>
            </a:endParaRPr>
          </a:p>
          <a:p>
            <a:pPr marL="285750" indent="-285750">
              <a:buFont typeface="Arial" panose="020B0604020202020204" pitchFamily="34" charset="0"/>
              <a:buChar char="•"/>
            </a:pPr>
            <a:r>
              <a:rPr lang="fi-FI" sz="1400" b="1" dirty="0">
                <a:solidFill>
                  <a:schemeClr val="tx1"/>
                </a:solidFill>
              </a:rPr>
              <a:t>työn tuottavuus (liikevaihto/henkilötyövuosi), </a:t>
            </a:r>
          </a:p>
          <a:p>
            <a:pPr marL="285750" indent="-285750">
              <a:buFont typeface="Arial" panose="020B0604020202020204" pitchFamily="34" charset="0"/>
              <a:buChar char="•"/>
            </a:pPr>
            <a:r>
              <a:rPr lang="fi-FI" sz="1400" b="1" dirty="0">
                <a:solidFill>
                  <a:schemeClr val="tx1"/>
                </a:solidFill>
              </a:rPr>
              <a:t>työllisyysaste,</a:t>
            </a:r>
          </a:p>
          <a:p>
            <a:pPr marL="285750" indent="-285750">
              <a:buFont typeface="Arial" panose="020B0604020202020204" pitchFamily="34" charset="0"/>
              <a:buChar char="•"/>
            </a:pPr>
            <a:r>
              <a:rPr lang="fi-FI" sz="1400" b="1" dirty="0">
                <a:solidFill>
                  <a:schemeClr val="tx1"/>
                </a:solidFill>
              </a:rPr>
              <a:t>koulutustaso (korkeakoulutettujen osuus), </a:t>
            </a:r>
          </a:p>
          <a:p>
            <a:pPr marL="285750" indent="-285750">
              <a:buFont typeface="Arial" panose="020B0604020202020204" pitchFamily="34" charset="0"/>
              <a:buChar char="•"/>
            </a:pPr>
            <a:r>
              <a:rPr lang="fi-FI" sz="1400" b="1" dirty="0">
                <a:solidFill>
                  <a:schemeClr val="tx1"/>
                </a:solidFill>
              </a:rPr>
              <a:t>yritysdynamiikka (aloittaneet ja lopettaneet/yrityskanta) ja </a:t>
            </a:r>
          </a:p>
          <a:p>
            <a:pPr marL="285750" indent="-285750">
              <a:buFont typeface="Arial" panose="020B0604020202020204" pitchFamily="34" charset="0"/>
              <a:buChar char="•"/>
            </a:pPr>
            <a:r>
              <a:rPr lang="fi-FI" sz="1400" b="1" dirty="0">
                <a:solidFill>
                  <a:schemeClr val="tx1"/>
                </a:solidFill>
              </a:rPr>
              <a:t>teollisuusvaltaisuus (teollisuuden osuus liikevaihdosta).</a:t>
            </a:r>
          </a:p>
          <a:p>
            <a:pPr marL="285750" indent="-285750">
              <a:buFont typeface="Arial" panose="020B0604020202020204" pitchFamily="34" charset="0"/>
              <a:buChar char="•"/>
            </a:pPr>
            <a:endParaRPr lang="fi-FI" sz="1400" b="1" dirty="0">
              <a:solidFill>
                <a:schemeClr val="tx1"/>
              </a:solidFill>
            </a:endParaRPr>
          </a:p>
          <a:p>
            <a:r>
              <a:rPr lang="fi-FI" sz="1400" b="1" dirty="0">
                <a:solidFill>
                  <a:schemeClr val="tx1"/>
                </a:solidFill>
              </a:rPr>
              <a:t>Ne kuvaavat karkeasti alueen kykyä luoda arvonlisäystä eli BKT:tä. Satakunnasta Porin ja etenkin Rauman seutukunta menestyvät mainiosti vahvan teollisuutensa ansiosta. Pohjois-Satakunnan BKT/</a:t>
            </a:r>
            <a:r>
              <a:rPr lang="fi-FI" sz="1400" b="1" dirty="0" err="1">
                <a:solidFill>
                  <a:schemeClr val="tx1"/>
                </a:solidFill>
              </a:rPr>
              <a:t>capita</a:t>
            </a:r>
            <a:r>
              <a:rPr lang="fi-FI" sz="1400" b="1" dirty="0">
                <a:solidFill>
                  <a:schemeClr val="tx1"/>
                </a:solidFill>
              </a:rPr>
              <a:t> on silti selvästi parempi kuin mittari antaa olettaa. Suluissa on sijoitus v. 2023.</a:t>
            </a:r>
          </a:p>
          <a:p>
            <a:endParaRPr lang="fi-FI" sz="1400" b="1" dirty="0">
              <a:solidFill>
                <a:schemeClr val="tx1"/>
              </a:solidFill>
            </a:endParaRPr>
          </a:p>
          <a:p>
            <a:r>
              <a:rPr lang="fi-FI" sz="1400" b="1" dirty="0"/>
              <a:t>Rauman seutukunta on sijalla</a:t>
            </a:r>
            <a:r>
              <a:rPr lang="fi-FI" sz="1400" b="1" dirty="0">
                <a:solidFill>
                  <a:srgbClr val="FF5050"/>
                </a:solidFill>
              </a:rPr>
              <a:t> 3</a:t>
            </a:r>
            <a:r>
              <a:rPr lang="fi-FI" sz="1400" b="1" dirty="0">
                <a:solidFill>
                  <a:schemeClr val="tx1"/>
                </a:solidFill>
              </a:rPr>
              <a:t> (4),</a:t>
            </a:r>
          </a:p>
          <a:p>
            <a:r>
              <a:rPr lang="fi-FI" sz="1400" b="1" dirty="0"/>
              <a:t>Porin seutukunta on sijalla </a:t>
            </a:r>
            <a:r>
              <a:rPr lang="fi-FI" sz="1400" b="1" dirty="0">
                <a:solidFill>
                  <a:srgbClr val="FF5050"/>
                </a:solidFill>
              </a:rPr>
              <a:t>14 </a:t>
            </a:r>
            <a:r>
              <a:rPr lang="fi-FI" sz="1400" b="1" dirty="0">
                <a:solidFill>
                  <a:schemeClr val="tx1"/>
                </a:solidFill>
              </a:rPr>
              <a:t>(11) </a:t>
            </a:r>
            <a:r>
              <a:rPr lang="fi-FI" sz="1400" b="1" dirty="0"/>
              <a:t>ja</a:t>
            </a:r>
            <a:endParaRPr lang="fi-FI" sz="1400" b="1" dirty="0">
              <a:solidFill>
                <a:srgbClr val="FF5050"/>
              </a:solidFill>
            </a:endParaRPr>
          </a:p>
          <a:p>
            <a:r>
              <a:rPr lang="fi-FI" sz="1400" b="1" dirty="0"/>
              <a:t>Pohjois-Satakunta sijalla </a:t>
            </a:r>
            <a:r>
              <a:rPr lang="fi-FI" sz="1400" b="1" dirty="0">
                <a:solidFill>
                  <a:srgbClr val="FF5050"/>
                </a:solidFill>
              </a:rPr>
              <a:t>57 </a:t>
            </a:r>
            <a:r>
              <a:rPr lang="fi-FI" sz="1400" b="1" dirty="0">
                <a:solidFill>
                  <a:schemeClr val="tx1"/>
                </a:solidFill>
              </a:rPr>
              <a:t>(50)</a:t>
            </a:r>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97C8F22-57A1-E49A-64C4-FC086CB87F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237312"/>
            <a:ext cx="1856812" cy="480765"/>
          </a:xfrm>
          <a:prstGeom prst="rect">
            <a:avLst/>
          </a:prstGeom>
        </p:spPr>
      </p:pic>
    </p:spTree>
    <p:extLst>
      <p:ext uri="{BB962C8B-B14F-4D97-AF65-F5344CB8AC3E}">
        <p14:creationId xmlns:p14="http://schemas.microsoft.com/office/powerpoint/2010/main" val="375560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itle 2"/>
          <p:cNvSpPr>
            <a:spLocks noGrp="1"/>
          </p:cNvSpPr>
          <p:nvPr>
            <p:ph type="title"/>
          </p:nvPr>
        </p:nvSpPr>
        <p:spPr>
          <a:xfrm>
            <a:off x="0" y="-28575"/>
            <a:ext cx="7812088" cy="577255"/>
          </a:xfrm>
        </p:spPr>
        <p:txBody>
          <a:bodyPr/>
          <a:lstStyle/>
          <a:p>
            <a:pPr eaLnBrk="1" hangingPunct="1"/>
            <a:r>
              <a:rPr lang="fi-FI" altLang="en-US" sz="2400" dirty="0"/>
              <a:t>Seutukuntien kilpailukyky 2024</a:t>
            </a:r>
            <a:endParaRPr lang="en-US" altLang="en-US" sz="2400" dirty="0"/>
          </a:p>
        </p:txBody>
      </p:sp>
      <p:sp>
        <p:nvSpPr>
          <p:cNvPr id="37893" name="TextBox 6"/>
          <p:cNvSpPr txBox="1">
            <a:spLocks noChangeArrowheads="1"/>
          </p:cNvSpPr>
          <p:nvPr/>
        </p:nvSpPr>
        <p:spPr bwMode="auto">
          <a:xfrm>
            <a:off x="-15821" y="4200442"/>
            <a:ext cx="75574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i-FI" altLang="en-US" sz="1800" dirty="0">
                <a:solidFill>
                  <a:srgbClr val="000000"/>
                </a:solidFill>
                <a:latin typeface="Arial" panose="020B0604020202020204" pitchFamily="34" charset="0"/>
              </a:rPr>
              <a:t>Satakunnan seutukuntien sijoittuminen osatekijöittäin</a:t>
            </a:r>
          </a:p>
          <a:p>
            <a:pPr>
              <a:spcBef>
                <a:spcPct val="0"/>
              </a:spcBef>
              <a:buFontTx/>
              <a:buNone/>
            </a:pPr>
            <a:r>
              <a:rPr lang="fi-FI" altLang="en-US" sz="1800" dirty="0">
                <a:solidFill>
                  <a:srgbClr val="000000"/>
                </a:solidFill>
                <a:latin typeface="Arial" panose="020B0604020202020204" pitchFamily="34" charset="0"/>
              </a:rPr>
              <a:t>Teollisuus ja tuottavuus vahvoja </a:t>
            </a:r>
            <a:r>
              <a:rPr lang="fi-FI" altLang="en-US" sz="1400" dirty="0">
                <a:solidFill>
                  <a:srgbClr val="000000"/>
                </a:solidFill>
                <a:latin typeface="Arial" panose="020B0604020202020204" pitchFamily="34" charset="0"/>
              </a:rPr>
              <a:t>(numerot ovat sijalukuja 69 seutukunnan joukossa)</a:t>
            </a:r>
          </a:p>
        </p:txBody>
      </p:sp>
      <p:sp>
        <p:nvSpPr>
          <p:cNvPr id="8" name="Right Arrow 7"/>
          <p:cNvSpPr/>
          <p:nvPr/>
        </p:nvSpPr>
        <p:spPr>
          <a:xfrm>
            <a:off x="6732240" y="2636911"/>
            <a:ext cx="36036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i-FI" dirty="0">
                <a:solidFill>
                  <a:prstClr val="white"/>
                </a:solidFill>
              </a:rPr>
              <a:t> </a:t>
            </a:r>
            <a:endParaRPr lang="en-US" dirty="0">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68CE86C9-C9C2-FBB3-D917-C9F686F16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CB46DD8D-92A1-4C2F-CFE0-8FAE00597F80}"/>
              </a:ext>
            </a:extLst>
          </p:cNvPr>
          <p:cNvPicPr>
            <a:picLocks noChangeAspect="1"/>
          </p:cNvPicPr>
          <p:nvPr/>
        </p:nvPicPr>
        <p:blipFill>
          <a:blip r:embed="rId4"/>
          <a:stretch>
            <a:fillRect/>
          </a:stretch>
        </p:blipFill>
        <p:spPr>
          <a:xfrm>
            <a:off x="0" y="387901"/>
            <a:ext cx="7395089" cy="4170025"/>
          </a:xfrm>
          <a:prstGeom prst="rect">
            <a:avLst/>
          </a:prstGeom>
        </p:spPr>
      </p:pic>
      <p:graphicFrame>
        <p:nvGraphicFramePr>
          <p:cNvPr id="14" name="Table 13">
            <a:extLst>
              <a:ext uri="{FF2B5EF4-FFF2-40B4-BE49-F238E27FC236}">
                <a16:creationId xmlns:a16="http://schemas.microsoft.com/office/drawing/2014/main" id="{597FF91D-0739-8868-2F0A-EB1390A5C7F7}"/>
              </a:ext>
            </a:extLst>
          </p:cNvPr>
          <p:cNvGraphicFramePr>
            <a:graphicFrameLocks noGrp="1"/>
          </p:cNvGraphicFramePr>
          <p:nvPr>
            <p:extLst>
              <p:ext uri="{D42A27DB-BD31-4B8C-83A1-F6EECF244321}">
                <p14:modId xmlns:p14="http://schemas.microsoft.com/office/powerpoint/2010/main" val="4022013998"/>
              </p:ext>
            </p:extLst>
          </p:nvPr>
        </p:nvGraphicFramePr>
        <p:xfrm>
          <a:off x="2267744" y="5886450"/>
          <a:ext cx="4318000" cy="971550"/>
        </p:xfrm>
        <a:graphic>
          <a:graphicData uri="http://schemas.openxmlformats.org/drawingml/2006/table">
            <a:tbl>
              <a:tblPr>
                <a:tableStyleId>{5C22544A-7EE6-4342-B048-85BDC9FD1C3A}</a:tableStyleId>
              </a:tblPr>
              <a:tblGrid>
                <a:gridCol w="1028700">
                  <a:extLst>
                    <a:ext uri="{9D8B030D-6E8A-4147-A177-3AD203B41FA5}">
                      <a16:colId xmlns:a16="http://schemas.microsoft.com/office/drawing/2014/main" val="1149705889"/>
                    </a:ext>
                  </a:extLst>
                </a:gridCol>
                <a:gridCol w="1016000">
                  <a:extLst>
                    <a:ext uri="{9D8B030D-6E8A-4147-A177-3AD203B41FA5}">
                      <a16:colId xmlns:a16="http://schemas.microsoft.com/office/drawing/2014/main" val="2365285590"/>
                    </a:ext>
                  </a:extLst>
                </a:gridCol>
                <a:gridCol w="1193800">
                  <a:extLst>
                    <a:ext uri="{9D8B030D-6E8A-4147-A177-3AD203B41FA5}">
                      <a16:colId xmlns:a16="http://schemas.microsoft.com/office/drawing/2014/main" val="870793291"/>
                    </a:ext>
                  </a:extLst>
                </a:gridCol>
                <a:gridCol w="1079500">
                  <a:extLst>
                    <a:ext uri="{9D8B030D-6E8A-4147-A177-3AD203B41FA5}">
                      <a16:colId xmlns:a16="http://schemas.microsoft.com/office/drawing/2014/main" val="1312755785"/>
                    </a:ext>
                  </a:extLst>
                </a:gridCol>
              </a:tblGrid>
              <a:tr h="161925">
                <a:tc>
                  <a:txBody>
                    <a:bodyPr/>
                    <a:lstStyle/>
                    <a:p>
                      <a:pPr algn="l" fontAlgn="b">
                        <a:buNone/>
                      </a:pPr>
                      <a:r>
                        <a:rPr lang="fi-FI" sz="1000" u="none" strike="noStrike">
                          <a:effectLst/>
                        </a:rPr>
                        <a:t>Muutos 2023-24</a:t>
                      </a:r>
                      <a:endParaRPr lang="fi-FI" sz="1000" b="0" i="0" u="none" strike="noStrike">
                        <a:effectLst/>
                        <a:latin typeface="Arial" panose="020B0604020202020204" pitchFamily="34" charset="0"/>
                      </a:endParaRPr>
                    </a:p>
                  </a:txBody>
                  <a:tcPr marL="9525" marR="9525" marT="9525" marB="0" anchor="b"/>
                </a:tc>
                <a:tc>
                  <a:txBody>
                    <a:bodyPr/>
                    <a:lstStyle/>
                    <a:p>
                      <a:pPr algn="l" fontAlgn="b">
                        <a:buNone/>
                      </a:pPr>
                      <a:r>
                        <a:rPr lang="fi-FI" sz="1000" u="none" strike="noStrike">
                          <a:effectLst/>
                        </a:rPr>
                        <a:t>Porin seutukunta</a:t>
                      </a:r>
                      <a:endParaRPr lang="fi-FI" sz="1000" b="0" i="0" u="none" strike="noStrike">
                        <a:effectLst/>
                        <a:latin typeface="Arial" panose="020B0604020202020204" pitchFamily="34" charset="0"/>
                      </a:endParaRPr>
                    </a:p>
                  </a:txBody>
                  <a:tcPr marL="9525" marR="9525" marT="9525" marB="0" anchor="b"/>
                </a:tc>
                <a:tc>
                  <a:txBody>
                    <a:bodyPr/>
                    <a:lstStyle/>
                    <a:p>
                      <a:pPr algn="l" fontAlgn="b">
                        <a:buNone/>
                      </a:pPr>
                      <a:r>
                        <a:rPr lang="fi-FI" sz="1000" u="none" strike="noStrike">
                          <a:effectLst/>
                        </a:rPr>
                        <a:t>Rauman seutukunta</a:t>
                      </a:r>
                      <a:endParaRPr lang="fi-FI" sz="1000" b="0" i="0" u="none" strike="noStrike">
                        <a:effectLst/>
                        <a:latin typeface="Arial" panose="020B0604020202020204" pitchFamily="34" charset="0"/>
                      </a:endParaRPr>
                    </a:p>
                  </a:txBody>
                  <a:tcPr marL="9525" marR="9525" marT="9525" marB="0" anchor="b"/>
                </a:tc>
                <a:tc>
                  <a:txBody>
                    <a:bodyPr/>
                    <a:lstStyle/>
                    <a:p>
                      <a:pPr algn="l" fontAlgn="b">
                        <a:buNone/>
                      </a:pPr>
                      <a:r>
                        <a:rPr lang="fi-FI" sz="1000" u="none" strike="noStrike">
                          <a:effectLst/>
                        </a:rPr>
                        <a:t>Pohjois-Satakunta</a:t>
                      </a:r>
                      <a:endParaRPr lang="fi-FI"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598225440"/>
                  </a:ext>
                </a:extLst>
              </a:tr>
              <a:tr h="161925">
                <a:tc>
                  <a:txBody>
                    <a:bodyPr/>
                    <a:lstStyle/>
                    <a:p>
                      <a:pPr algn="l" fontAlgn="b">
                        <a:buNone/>
                      </a:pPr>
                      <a:r>
                        <a:rPr lang="fi-FI" sz="1000" u="none" strike="noStrike">
                          <a:effectLst/>
                        </a:rPr>
                        <a:t>Työllisyysaste</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-5</a:t>
                      </a:r>
                      <a:endParaRPr lang="fi-FI" sz="1000" b="0" i="0" u="none" strike="noStrike" dirty="0">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0</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-2</a:t>
                      </a:r>
                      <a:endParaRPr lang="fi-FI"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501728728"/>
                  </a:ext>
                </a:extLst>
              </a:tr>
              <a:tr h="161925">
                <a:tc>
                  <a:txBody>
                    <a:bodyPr/>
                    <a:lstStyle/>
                    <a:p>
                      <a:pPr algn="l" fontAlgn="b">
                        <a:buNone/>
                      </a:pPr>
                      <a:r>
                        <a:rPr lang="fi-FI" sz="1000" u="none" strike="noStrike">
                          <a:effectLst/>
                        </a:rPr>
                        <a:t>Yritysdynamiikka</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2</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3</a:t>
                      </a:r>
                      <a:endParaRPr lang="fi-FI" sz="1000" b="0" i="0" u="none" strike="noStrike" dirty="0">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-13</a:t>
                      </a:r>
                      <a:endParaRPr lang="fi-FI"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77707135"/>
                  </a:ext>
                </a:extLst>
              </a:tr>
              <a:tr h="161925">
                <a:tc>
                  <a:txBody>
                    <a:bodyPr/>
                    <a:lstStyle/>
                    <a:p>
                      <a:pPr algn="l" fontAlgn="b">
                        <a:buNone/>
                      </a:pPr>
                      <a:r>
                        <a:rPr lang="fi-FI" sz="1000" u="none" strike="noStrike">
                          <a:effectLst/>
                        </a:rPr>
                        <a:t>Työn tuottavuus</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-2</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-1</a:t>
                      </a:r>
                      <a:endParaRPr lang="fi-FI" sz="1000" b="0" i="0" u="none" strike="noStrike" dirty="0">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-11</a:t>
                      </a:r>
                      <a:endParaRPr lang="fi-FI"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88839349"/>
                  </a:ext>
                </a:extLst>
              </a:tr>
              <a:tr h="161925">
                <a:tc>
                  <a:txBody>
                    <a:bodyPr/>
                    <a:lstStyle/>
                    <a:p>
                      <a:pPr algn="l" fontAlgn="b">
                        <a:buNone/>
                      </a:pPr>
                      <a:r>
                        <a:rPr lang="fi-FI" sz="1000" u="none" strike="noStrike">
                          <a:effectLst/>
                        </a:rPr>
                        <a:t>Koulutustaso</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0</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0</a:t>
                      </a:r>
                      <a:endParaRPr lang="fi-FI" sz="1000" b="0" i="0" u="none" strike="noStrike" dirty="0">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1</a:t>
                      </a:r>
                      <a:endParaRPr lang="fi-FI"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545179074"/>
                  </a:ext>
                </a:extLst>
              </a:tr>
              <a:tr h="161925">
                <a:tc>
                  <a:txBody>
                    <a:bodyPr/>
                    <a:lstStyle/>
                    <a:p>
                      <a:pPr algn="l" fontAlgn="b">
                        <a:buNone/>
                      </a:pPr>
                      <a:r>
                        <a:rPr lang="fi-FI" sz="1000" u="none" strike="noStrike">
                          <a:effectLst/>
                        </a:rPr>
                        <a:t>Teollisuus</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-1</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7</a:t>
                      </a:r>
                      <a:endParaRPr lang="fi-FI" sz="1000" b="0" i="0" u="none" strike="noStrike" dirty="0">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-5</a:t>
                      </a:r>
                      <a:endParaRPr lang="fi-FI" sz="1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022482938"/>
                  </a:ext>
                </a:extLst>
              </a:tr>
            </a:tbl>
          </a:graphicData>
        </a:graphic>
      </p:graphicFrame>
      <p:graphicFrame>
        <p:nvGraphicFramePr>
          <p:cNvPr id="15" name="Table 14">
            <a:extLst>
              <a:ext uri="{FF2B5EF4-FFF2-40B4-BE49-F238E27FC236}">
                <a16:creationId xmlns:a16="http://schemas.microsoft.com/office/drawing/2014/main" id="{4A2427CE-80A3-6C32-8CF0-0B6D7F6EA864}"/>
              </a:ext>
            </a:extLst>
          </p:cNvPr>
          <p:cNvGraphicFramePr>
            <a:graphicFrameLocks noGrp="1"/>
          </p:cNvGraphicFramePr>
          <p:nvPr>
            <p:extLst>
              <p:ext uri="{D42A27DB-BD31-4B8C-83A1-F6EECF244321}">
                <p14:modId xmlns:p14="http://schemas.microsoft.com/office/powerpoint/2010/main" val="2733134896"/>
              </p:ext>
            </p:extLst>
          </p:nvPr>
        </p:nvGraphicFramePr>
        <p:xfrm>
          <a:off x="2267744" y="4803895"/>
          <a:ext cx="4013200" cy="971550"/>
        </p:xfrm>
        <a:graphic>
          <a:graphicData uri="http://schemas.openxmlformats.org/drawingml/2006/table">
            <a:tbl>
              <a:tblPr>
                <a:tableStyleId>{5C22544A-7EE6-4342-B048-85BDC9FD1C3A}</a:tableStyleId>
              </a:tblPr>
              <a:tblGrid>
                <a:gridCol w="962915">
                  <a:extLst>
                    <a:ext uri="{9D8B030D-6E8A-4147-A177-3AD203B41FA5}">
                      <a16:colId xmlns:a16="http://schemas.microsoft.com/office/drawing/2014/main" val="4011653769"/>
                    </a:ext>
                  </a:extLst>
                </a:gridCol>
                <a:gridCol w="940742">
                  <a:extLst>
                    <a:ext uri="{9D8B030D-6E8A-4147-A177-3AD203B41FA5}">
                      <a16:colId xmlns:a16="http://schemas.microsoft.com/office/drawing/2014/main" val="2249696364"/>
                    </a:ext>
                  </a:extLst>
                </a:gridCol>
                <a:gridCol w="1092781">
                  <a:extLst>
                    <a:ext uri="{9D8B030D-6E8A-4147-A177-3AD203B41FA5}">
                      <a16:colId xmlns:a16="http://schemas.microsoft.com/office/drawing/2014/main" val="2257621337"/>
                    </a:ext>
                  </a:extLst>
                </a:gridCol>
                <a:gridCol w="1016762">
                  <a:extLst>
                    <a:ext uri="{9D8B030D-6E8A-4147-A177-3AD203B41FA5}">
                      <a16:colId xmlns:a16="http://schemas.microsoft.com/office/drawing/2014/main" val="720397994"/>
                    </a:ext>
                  </a:extLst>
                </a:gridCol>
              </a:tblGrid>
              <a:tr h="161925">
                <a:tc>
                  <a:txBody>
                    <a:bodyPr/>
                    <a:lstStyle/>
                    <a:p>
                      <a:pPr algn="ctr" fontAlgn="b">
                        <a:buNone/>
                      </a:pPr>
                      <a:r>
                        <a:rPr lang="fi-FI" sz="1000" u="none" strike="noStrike">
                          <a:effectLst/>
                        </a:rPr>
                        <a:t>2024</a:t>
                      </a:r>
                      <a:endParaRPr lang="fi-FI" sz="1000" b="0" i="0" u="none" strike="noStrike">
                        <a:effectLst/>
                        <a:latin typeface="Arial" panose="020B0604020202020204" pitchFamily="34" charset="0"/>
                      </a:endParaRPr>
                    </a:p>
                  </a:txBody>
                  <a:tcPr marL="9525" marR="9525" marT="9525" marB="0" anchor="b"/>
                </a:tc>
                <a:tc>
                  <a:txBody>
                    <a:bodyPr/>
                    <a:lstStyle/>
                    <a:p>
                      <a:pPr algn="l" fontAlgn="b">
                        <a:buNone/>
                      </a:pPr>
                      <a:r>
                        <a:rPr lang="fi-FI" sz="900" u="none" strike="noStrike">
                          <a:effectLst/>
                        </a:rPr>
                        <a:t>Porin seutukunta</a:t>
                      </a:r>
                      <a:endParaRPr lang="fi-FI" sz="900" b="0" i="0" u="none" strike="noStrike">
                        <a:effectLst/>
                        <a:latin typeface="Arial" panose="020B0604020202020204" pitchFamily="34" charset="0"/>
                      </a:endParaRPr>
                    </a:p>
                  </a:txBody>
                  <a:tcPr marL="9525" marR="9525" marT="9525" marB="0" anchor="b"/>
                </a:tc>
                <a:tc>
                  <a:txBody>
                    <a:bodyPr/>
                    <a:lstStyle/>
                    <a:p>
                      <a:pPr algn="l" fontAlgn="b">
                        <a:buNone/>
                      </a:pPr>
                      <a:r>
                        <a:rPr lang="fi-FI" sz="900" u="none" strike="noStrike">
                          <a:effectLst/>
                        </a:rPr>
                        <a:t>Rauman seutukunta</a:t>
                      </a:r>
                      <a:endParaRPr lang="fi-FI" sz="900" b="0" i="0" u="none" strike="noStrike">
                        <a:effectLst/>
                        <a:latin typeface="Arial" panose="020B0604020202020204" pitchFamily="34" charset="0"/>
                      </a:endParaRPr>
                    </a:p>
                  </a:txBody>
                  <a:tcPr marL="9525" marR="9525" marT="9525" marB="0" anchor="b"/>
                </a:tc>
                <a:tc>
                  <a:txBody>
                    <a:bodyPr/>
                    <a:lstStyle/>
                    <a:p>
                      <a:pPr algn="l" fontAlgn="b">
                        <a:buNone/>
                      </a:pPr>
                      <a:r>
                        <a:rPr lang="fi-FI" sz="900" u="none" strike="noStrike">
                          <a:effectLst/>
                        </a:rPr>
                        <a:t>Pohjois-Satakunta</a:t>
                      </a:r>
                      <a:endParaRPr lang="fi-FI"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259499898"/>
                  </a:ext>
                </a:extLst>
              </a:tr>
              <a:tr h="161925">
                <a:tc>
                  <a:txBody>
                    <a:bodyPr/>
                    <a:lstStyle/>
                    <a:p>
                      <a:pPr algn="l" fontAlgn="b">
                        <a:buNone/>
                      </a:pPr>
                      <a:r>
                        <a:rPr lang="fi-FI" sz="1000" u="none" strike="noStrike">
                          <a:effectLst/>
                        </a:rPr>
                        <a:t>Työllisyysaste</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42</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14</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33</a:t>
                      </a:r>
                      <a:endParaRPr lang="fi-FI"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701736330"/>
                  </a:ext>
                </a:extLst>
              </a:tr>
              <a:tr h="161925">
                <a:tc>
                  <a:txBody>
                    <a:bodyPr/>
                    <a:lstStyle/>
                    <a:p>
                      <a:pPr algn="l" fontAlgn="b">
                        <a:buNone/>
                      </a:pPr>
                      <a:r>
                        <a:rPr lang="fi-FI" sz="1000" u="none" strike="noStrike">
                          <a:effectLst/>
                        </a:rPr>
                        <a:t>Yritysdynamiikka</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20</a:t>
                      </a:r>
                      <a:endParaRPr lang="fi-FI" sz="1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26</a:t>
                      </a:r>
                      <a:endParaRPr lang="fi-FI" sz="1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63</a:t>
                      </a:r>
                      <a:endParaRPr lang="fi-FI" sz="1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51059913"/>
                  </a:ext>
                </a:extLst>
              </a:tr>
              <a:tr h="161925">
                <a:tc>
                  <a:txBody>
                    <a:bodyPr/>
                    <a:lstStyle/>
                    <a:p>
                      <a:pPr algn="l" fontAlgn="b">
                        <a:buNone/>
                      </a:pPr>
                      <a:r>
                        <a:rPr lang="fi-FI" sz="1000" u="none" strike="noStrike">
                          <a:effectLst/>
                        </a:rPr>
                        <a:t>Työn tuottavuus</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13</a:t>
                      </a:r>
                      <a:endParaRPr lang="fi-FI" sz="1000" b="0" i="0" u="none" strike="noStrike" dirty="0">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6</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59</a:t>
                      </a:r>
                      <a:endParaRPr lang="fi-FI"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564946608"/>
                  </a:ext>
                </a:extLst>
              </a:tr>
              <a:tr h="161925">
                <a:tc>
                  <a:txBody>
                    <a:bodyPr/>
                    <a:lstStyle/>
                    <a:p>
                      <a:pPr algn="l" fontAlgn="b">
                        <a:buNone/>
                      </a:pPr>
                      <a:r>
                        <a:rPr lang="fi-FI" sz="1000" u="none" strike="noStrike">
                          <a:effectLst/>
                        </a:rPr>
                        <a:t>Koulutustaso</a:t>
                      </a:r>
                      <a:endParaRPr lang="fi-FI" sz="1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24</a:t>
                      </a:r>
                      <a:endParaRPr lang="fi-FI" sz="1000" b="0" i="0" u="none" strike="noStrike" dirty="0">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25</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56</a:t>
                      </a:r>
                      <a:endParaRPr lang="fi-FI"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335677131"/>
                  </a:ext>
                </a:extLst>
              </a:tr>
              <a:tr h="161925">
                <a:tc>
                  <a:txBody>
                    <a:bodyPr/>
                    <a:lstStyle/>
                    <a:p>
                      <a:pPr algn="l" fontAlgn="b">
                        <a:buNone/>
                      </a:pPr>
                      <a:r>
                        <a:rPr lang="fi-FI" sz="1000" u="none" strike="noStrike">
                          <a:effectLst/>
                        </a:rPr>
                        <a:t>Teollisuus</a:t>
                      </a:r>
                      <a:endParaRPr lang="fi-FI" sz="1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20</a:t>
                      </a:r>
                      <a:endParaRPr lang="fi-FI" sz="1000" b="0" i="0" u="none" strike="noStrike" dirty="0">
                        <a:effectLst/>
                        <a:latin typeface="Arial" panose="020B0604020202020204" pitchFamily="34" charset="0"/>
                      </a:endParaRPr>
                    </a:p>
                  </a:txBody>
                  <a:tcPr marL="9525" marR="9525" marT="9525" marB="0" anchor="b"/>
                </a:tc>
                <a:tc>
                  <a:txBody>
                    <a:bodyPr/>
                    <a:lstStyle/>
                    <a:p>
                      <a:pPr algn="ctr" fontAlgn="b">
                        <a:buNone/>
                      </a:pPr>
                      <a:r>
                        <a:rPr lang="fi-FI" sz="1000" u="none" strike="noStrike">
                          <a:effectLst/>
                        </a:rPr>
                        <a:t>9</a:t>
                      </a:r>
                      <a:endParaRPr lang="fi-FI" sz="1000" b="0" i="0" u="none" strike="noStrike">
                        <a:effectLst/>
                        <a:latin typeface="Arial" panose="020B0604020202020204" pitchFamily="34" charset="0"/>
                      </a:endParaRPr>
                    </a:p>
                  </a:txBody>
                  <a:tcPr marL="9525" marR="9525" marT="9525" marB="0" anchor="b"/>
                </a:tc>
                <a:tc>
                  <a:txBody>
                    <a:bodyPr/>
                    <a:lstStyle/>
                    <a:p>
                      <a:pPr algn="ctr" fontAlgn="b">
                        <a:buNone/>
                      </a:pPr>
                      <a:r>
                        <a:rPr lang="fi-FI" sz="1000" u="none" strike="noStrike" dirty="0">
                          <a:effectLst/>
                        </a:rPr>
                        <a:t>32</a:t>
                      </a:r>
                      <a:endParaRPr lang="fi-FI" sz="1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67591382"/>
                  </a:ext>
                </a:extLst>
              </a:tr>
            </a:tbl>
          </a:graphicData>
        </a:graphic>
      </p:graphicFrame>
      <p:pic>
        <p:nvPicPr>
          <p:cNvPr id="17" name="Picture 16">
            <a:extLst>
              <a:ext uri="{FF2B5EF4-FFF2-40B4-BE49-F238E27FC236}">
                <a16:creationId xmlns:a16="http://schemas.microsoft.com/office/drawing/2014/main" id="{337C9A10-04C5-6D33-A9D6-53819F59231D}"/>
              </a:ext>
            </a:extLst>
          </p:cNvPr>
          <p:cNvPicPr>
            <a:picLocks noChangeAspect="1"/>
          </p:cNvPicPr>
          <p:nvPr/>
        </p:nvPicPr>
        <p:blipFill>
          <a:blip r:embed="rId5"/>
          <a:stretch>
            <a:fillRect/>
          </a:stretch>
        </p:blipFill>
        <p:spPr>
          <a:xfrm>
            <a:off x="7541591" y="11113"/>
            <a:ext cx="1607880" cy="6858000"/>
          </a:xfrm>
          <a:prstGeom prst="rect">
            <a:avLst/>
          </a:prstGeom>
        </p:spPr>
      </p:pic>
    </p:spTree>
    <p:extLst>
      <p:ext uri="{BB962C8B-B14F-4D97-AF65-F5344CB8AC3E}">
        <p14:creationId xmlns:p14="http://schemas.microsoft.com/office/powerpoint/2010/main" val="1877070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37778"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3" name="TextBox 2"/>
          <p:cNvSpPr txBox="1"/>
          <p:nvPr/>
        </p:nvSpPr>
        <p:spPr>
          <a:xfrm>
            <a:off x="234477" y="826502"/>
            <a:ext cx="5417643" cy="5632311"/>
          </a:xfrm>
          <a:prstGeom prst="rect">
            <a:avLst/>
          </a:prstGeom>
          <a:noFill/>
        </p:spPr>
        <p:txBody>
          <a:bodyPr wrap="square" rtlCol="0">
            <a:spAutoFit/>
          </a:bodyPr>
          <a:lstStyle/>
          <a:p>
            <a:r>
              <a:rPr lang="fi-FI" dirty="0"/>
              <a:t>Satakunnan </a:t>
            </a:r>
            <a:r>
              <a:rPr lang="fi-FI" b="1" dirty="0"/>
              <a:t>avoimuusindeksi</a:t>
            </a:r>
            <a:r>
              <a:rPr lang="fi-FI" dirty="0"/>
              <a:t> </a:t>
            </a:r>
          </a:p>
          <a:p>
            <a:r>
              <a:rPr lang="fi-FI" dirty="0"/>
              <a:t>(vienti Tullin mukaan/BKT) on maan korkeimpia): 58 %, koko maa 28 % (v. 2023)</a:t>
            </a:r>
          </a:p>
          <a:p>
            <a:endParaRPr lang="fi-FI" dirty="0"/>
          </a:p>
          <a:p>
            <a:r>
              <a:rPr lang="fi-FI" dirty="0"/>
              <a:t>Satakunnan </a:t>
            </a:r>
            <a:r>
              <a:rPr lang="fi-FI" b="1" dirty="0"/>
              <a:t>viennin arvo </a:t>
            </a:r>
            <a:r>
              <a:rPr lang="fi-FI" dirty="0"/>
              <a:t>on</a:t>
            </a:r>
            <a:r>
              <a:rPr lang="fi-FI" b="1" dirty="0"/>
              <a:t> </a:t>
            </a:r>
            <a:r>
              <a:rPr lang="fi-FI" dirty="0"/>
              <a:t>maakunnista </a:t>
            </a:r>
          </a:p>
          <a:p>
            <a:r>
              <a:rPr lang="fi-FI" dirty="0"/>
              <a:t>neljänneksi korkein v. 2024 (Tulli);</a:t>
            </a:r>
          </a:p>
          <a:p>
            <a:r>
              <a:rPr lang="fi-FI" b="1" dirty="0"/>
              <a:t>osuus Suomen viennistä on 8,2 % </a:t>
            </a:r>
            <a:r>
              <a:rPr lang="fi-FI" dirty="0"/>
              <a:t>(väestöosuus 3,7 %)</a:t>
            </a:r>
            <a:r>
              <a:rPr lang="fi-FI" sz="1400" dirty="0"/>
              <a:t>. </a:t>
            </a:r>
            <a:r>
              <a:rPr lang="fi-FI" dirty="0"/>
              <a:t>Satakunnan viennin arvon muutos oli +42,7 % vuoden 2024 aikana (koko maa -5,6 %). </a:t>
            </a:r>
          </a:p>
          <a:p>
            <a:endParaRPr lang="fi-FI" b="1" dirty="0"/>
          </a:p>
          <a:p>
            <a:r>
              <a:rPr lang="fi-FI" b="1" dirty="0"/>
              <a:t>Viennin arvo/</a:t>
            </a:r>
            <a:r>
              <a:rPr lang="fi-FI" b="1" dirty="0" err="1"/>
              <a:t>capita</a:t>
            </a:r>
            <a:r>
              <a:rPr lang="fi-FI" b="1" dirty="0"/>
              <a:t> on 2. korkein 19 maakunnasta! </a:t>
            </a:r>
            <a:r>
              <a:rPr lang="fi-FI" dirty="0"/>
              <a:t>(v. 2024 tiedot, Tulli). </a:t>
            </a:r>
          </a:p>
          <a:p>
            <a:endParaRPr lang="fi-FI" dirty="0"/>
          </a:p>
          <a:p>
            <a:r>
              <a:rPr lang="fi-FI" b="1" dirty="0"/>
              <a:t>Satakunnan satamien osuus Suomen viennistä </a:t>
            </a:r>
            <a:r>
              <a:rPr lang="fi-FI" dirty="0"/>
              <a:t>tonneissa</a:t>
            </a:r>
            <a:r>
              <a:rPr lang="fi-FI" b="1" dirty="0"/>
              <a:t> </a:t>
            </a:r>
            <a:r>
              <a:rPr lang="fi-FI" dirty="0"/>
              <a:t>on </a:t>
            </a:r>
            <a:r>
              <a:rPr lang="fi-FI" b="1" dirty="0"/>
              <a:t>10,7 % </a:t>
            </a:r>
            <a:r>
              <a:rPr lang="fi-FI" dirty="0"/>
              <a:t>ja tuonnista 6,8 % (yht. 8,8 %), kun väestöosuus on 3,7 % (v. 2025). Esim. viennissä osuus on lähes kolminkertainen väestöosuuteen nähden. </a:t>
            </a:r>
          </a:p>
          <a:p>
            <a:endParaRPr lang="fi-FI" dirty="0"/>
          </a:p>
          <a:p>
            <a:endParaRPr lang="fi-FI" dirty="0"/>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3" name="Picture 12">
            <a:extLst>
              <a:ext uri="{FF2B5EF4-FFF2-40B4-BE49-F238E27FC236}">
                <a16:creationId xmlns:a16="http://schemas.microsoft.com/office/drawing/2014/main" id="{9D5475A3-D208-593E-739F-CFC3E0902C0E}"/>
              </a:ext>
            </a:extLst>
          </p:cNvPr>
          <p:cNvPicPr>
            <a:picLocks noChangeAspect="1"/>
          </p:cNvPicPr>
          <p:nvPr/>
        </p:nvPicPr>
        <p:blipFill>
          <a:blip r:embed="rId3"/>
          <a:stretch>
            <a:fillRect/>
          </a:stretch>
        </p:blipFill>
        <p:spPr>
          <a:xfrm>
            <a:off x="5585900" y="847024"/>
            <a:ext cx="3228975" cy="5219700"/>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661390" y="70275"/>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4525720" y="5872240"/>
            <a:ext cx="4561615" cy="738664"/>
          </a:xfrm>
          <a:prstGeom prst="rect">
            <a:avLst/>
          </a:prstGeom>
          <a:noFill/>
        </p:spPr>
        <p:txBody>
          <a:bodyPr wrap="square" rtlCol="0">
            <a:spAutoFit/>
          </a:bodyPr>
          <a:lstStyle/>
          <a:p>
            <a:r>
              <a:rPr lang="sv-SE" sz="1400" b="1" dirty="0" err="1"/>
              <a:t>Satakunnassa</a:t>
            </a:r>
            <a:r>
              <a:rPr lang="sv-SE" sz="1400" b="1" dirty="0"/>
              <a:t> </a:t>
            </a:r>
            <a:r>
              <a:rPr lang="sv-SE" sz="1400" b="1" dirty="0" err="1"/>
              <a:t>henkeä</a:t>
            </a:r>
            <a:r>
              <a:rPr lang="sv-SE" sz="1400" b="1" dirty="0"/>
              <a:t> </a:t>
            </a:r>
            <a:r>
              <a:rPr lang="sv-SE" sz="1400" b="1" dirty="0" err="1"/>
              <a:t>kohti</a:t>
            </a:r>
            <a:r>
              <a:rPr lang="sv-SE" sz="1400" b="1" dirty="0"/>
              <a:t> </a:t>
            </a:r>
            <a:r>
              <a:rPr lang="sv-SE" sz="1400" b="1" dirty="0" err="1"/>
              <a:t>laskettu</a:t>
            </a:r>
            <a:r>
              <a:rPr lang="sv-SE" sz="1400" b="1" dirty="0"/>
              <a:t> </a:t>
            </a:r>
            <a:r>
              <a:rPr lang="sv-SE" sz="1400" b="1" dirty="0" err="1"/>
              <a:t>viennin</a:t>
            </a:r>
            <a:r>
              <a:rPr lang="sv-SE" sz="1400" b="1" dirty="0"/>
              <a:t> </a:t>
            </a:r>
            <a:r>
              <a:rPr lang="sv-SE" sz="1400" b="1" dirty="0" err="1"/>
              <a:t>arvo</a:t>
            </a:r>
            <a:r>
              <a:rPr lang="sv-SE" sz="1400" b="1" dirty="0"/>
              <a:t> on </a:t>
            </a:r>
            <a:r>
              <a:rPr lang="sv-SE" sz="1400" b="1" dirty="0" err="1"/>
              <a:t>yli</a:t>
            </a:r>
            <a:r>
              <a:rPr lang="sv-SE" sz="1400" b="1" dirty="0"/>
              <a:t> </a:t>
            </a:r>
            <a:r>
              <a:rPr lang="sv-SE" sz="1400" b="1" dirty="0" err="1"/>
              <a:t>kaksinkertainen</a:t>
            </a:r>
            <a:r>
              <a:rPr lang="sv-SE" sz="1400" b="1" dirty="0"/>
              <a:t> </a:t>
            </a:r>
            <a:r>
              <a:rPr lang="sv-SE" sz="1400" b="1" dirty="0" err="1"/>
              <a:t>maan</a:t>
            </a:r>
            <a:r>
              <a:rPr lang="sv-SE" sz="1400" b="1" dirty="0"/>
              <a:t> </a:t>
            </a:r>
            <a:r>
              <a:rPr lang="sv-SE" sz="1400" b="1" dirty="0" err="1"/>
              <a:t>keskiarvoon</a:t>
            </a:r>
            <a:r>
              <a:rPr lang="sv-SE" sz="1400" b="1" dirty="0"/>
              <a:t> </a:t>
            </a:r>
            <a:r>
              <a:rPr lang="sv-SE" sz="1400" b="1" dirty="0" err="1"/>
              <a:t>verrattuna</a:t>
            </a:r>
            <a:r>
              <a:rPr lang="sv-SE" sz="1400" b="1" dirty="0"/>
              <a:t> ja </a:t>
            </a:r>
            <a:r>
              <a:rPr lang="sv-SE" sz="1400" b="1" dirty="0" err="1"/>
              <a:t>ohittaa</a:t>
            </a:r>
            <a:r>
              <a:rPr lang="sv-SE" sz="1400" b="1" dirty="0"/>
              <a:t> </a:t>
            </a:r>
            <a:r>
              <a:rPr lang="sv-SE" sz="1400" b="1" dirty="0" err="1"/>
              <a:t>selvästi</a:t>
            </a:r>
            <a:r>
              <a:rPr lang="sv-SE" sz="1400" b="1" dirty="0"/>
              <a:t> </a:t>
            </a:r>
            <a:r>
              <a:rPr lang="sv-SE" sz="1400" b="1" dirty="0" err="1"/>
              <a:t>kasvukeskusmaakunnat</a:t>
            </a:r>
            <a:r>
              <a:rPr lang="sv-SE" sz="1400" b="1" dirty="0"/>
              <a:t>.</a:t>
            </a:r>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4" name="Picture 13">
            <a:extLst>
              <a:ext uri="{FF2B5EF4-FFF2-40B4-BE49-F238E27FC236}">
                <a16:creationId xmlns:a16="http://schemas.microsoft.com/office/drawing/2014/main" id="{1009212C-73B6-D4E5-B9FC-F7AC97C9A30A}"/>
              </a:ext>
            </a:extLst>
          </p:cNvPr>
          <p:cNvPicPr>
            <a:picLocks noChangeAspect="1"/>
          </p:cNvPicPr>
          <p:nvPr/>
        </p:nvPicPr>
        <p:blipFill>
          <a:blip r:embed="rId3"/>
          <a:stretch>
            <a:fillRect/>
          </a:stretch>
        </p:blipFill>
        <p:spPr>
          <a:xfrm>
            <a:off x="5070146" y="567346"/>
            <a:ext cx="3231160" cy="5218628"/>
          </a:xfrm>
          <a:prstGeom prst="rect">
            <a:avLst/>
          </a:prstGeom>
        </p:spPr>
      </p:pic>
      <p:pic>
        <p:nvPicPr>
          <p:cNvPr id="8" name="Picture 7">
            <a:extLst>
              <a:ext uri="{FF2B5EF4-FFF2-40B4-BE49-F238E27FC236}">
                <a16:creationId xmlns:a16="http://schemas.microsoft.com/office/drawing/2014/main" id="{5ABC38E7-785E-7F36-C06A-2329902B2B65}"/>
              </a:ext>
            </a:extLst>
          </p:cNvPr>
          <p:cNvPicPr>
            <a:picLocks noChangeAspect="1"/>
          </p:cNvPicPr>
          <p:nvPr/>
        </p:nvPicPr>
        <p:blipFill>
          <a:blip r:embed="rId4"/>
          <a:stretch>
            <a:fillRect/>
          </a:stretch>
        </p:blipFill>
        <p:spPr>
          <a:xfrm>
            <a:off x="56665" y="0"/>
            <a:ext cx="4412806" cy="624071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2018</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Picture 4">
            <a:extLst>
              <a:ext uri="{FF2B5EF4-FFF2-40B4-BE49-F238E27FC236}">
                <a16:creationId xmlns:a16="http://schemas.microsoft.com/office/drawing/2014/main" id="{E3E485D3-06C5-436C-A06F-B5FFFA895943}"/>
              </a:ext>
            </a:extLst>
          </p:cNvPr>
          <p:cNvPicPr>
            <a:picLocks noChangeAspect="1"/>
          </p:cNvPicPr>
          <p:nvPr/>
        </p:nvPicPr>
        <p:blipFill>
          <a:blip r:embed="rId2"/>
          <a:stretch>
            <a:fillRect/>
          </a:stretch>
        </p:blipFill>
        <p:spPr>
          <a:xfrm>
            <a:off x="691241" y="637942"/>
            <a:ext cx="7709275" cy="5450137"/>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AE181563-2A38-27C3-5AA1-E33252000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26525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79745"/>
            <a:ext cx="8379072" cy="51295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1993-2025</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6</a:t>
            </a:fld>
            <a:endParaRPr lang="fi-FI" altLang="fi-FI" sz="1200" dirty="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204655-6A1F-B1E6-2684-1AE16EFBA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3" name="Picture 2">
            <a:extLst>
              <a:ext uri="{FF2B5EF4-FFF2-40B4-BE49-F238E27FC236}">
                <a16:creationId xmlns:a16="http://schemas.microsoft.com/office/drawing/2014/main" id="{F2A9A903-F759-FFFD-2232-1B5AF89393C2}"/>
              </a:ext>
            </a:extLst>
          </p:cNvPr>
          <p:cNvPicPr>
            <a:picLocks noChangeAspect="1"/>
          </p:cNvPicPr>
          <p:nvPr/>
        </p:nvPicPr>
        <p:blipFill>
          <a:blip r:embed="rId4"/>
          <a:stretch>
            <a:fillRect/>
          </a:stretch>
        </p:blipFill>
        <p:spPr>
          <a:xfrm>
            <a:off x="606201" y="796911"/>
            <a:ext cx="8381063" cy="5559439"/>
          </a:xfrm>
          <a:prstGeom prst="rect">
            <a:avLst/>
          </a:prstGeom>
        </p:spPr>
      </p:pic>
      <p:sp>
        <p:nvSpPr>
          <p:cNvPr id="7" name="TextBox 1">
            <a:extLst>
              <a:ext uri="{FF2B5EF4-FFF2-40B4-BE49-F238E27FC236}">
                <a16:creationId xmlns:a16="http://schemas.microsoft.com/office/drawing/2014/main" id="{4F1AD883-6966-CA96-B67F-0FF5C64CD06A}"/>
              </a:ext>
            </a:extLst>
          </p:cNvPr>
          <p:cNvSpPr txBox="1"/>
          <p:nvPr/>
        </p:nvSpPr>
        <p:spPr>
          <a:xfrm>
            <a:off x="7884368" y="5733256"/>
            <a:ext cx="1124026" cy="21544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fi-FI" sz="800" dirty="0"/>
              <a:t>2022 2023 2024 2025e</a:t>
            </a:r>
          </a:p>
        </p:txBody>
      </p:sp>
    </p:spTree>
    <p:extLst>
      <p:ext uri="{BB962C8B-B14F-4D97-AF65-F5344CB8AC3E}">
        <p14:creationId xmlns:p14="http://schemas.microsoft.com/office/powerpoint/2010/main" val="599184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SUURIMMAT TYÖNANTAJAT 2024</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ECEF3BE1-4EF6-F842-C6C1-116239CE7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3" y="6317803"/>
            <a:ext cx="1856812" cy="480765"/>
          </a:xfrm>
          <a:prstGeom prst="rect">
            <a:avLst/>
          </a:prstGeom>
        </p:spPr>
      </p:pic>
      <p:pic>
        <p:nvPicPr>
          <p:cNvPr id="6" name="Picture 5">
            <a:extLst>
              <a:ext uri="{FF2B5EF4-FFF2-40B4-BE49-F238E27FC236}">
                <a16:creationId xmlns:a16="http://schemas.microsoft.com/office/drawing/2014/main" id="{58E96E16-8E0A-7D9E-CCC0-CDCF4CFFF410}"/>
              </a:ext>
            </a:extLst>
          </p:cNvPr>
          <p:cNvPicPr>
            <a:picLocks noChangeAspect="1"/>
          </p:cNvPicPr>
          <p:nvPr/>
        </p:nvPicPr>
        <p:blipFill>
          <a:blip r:embed="rId3"/>
          <a:stretch>
            <a:fillRect/>
          </a:stretch>
        </p:blipFill>
        <p:spPr>
          <a:xfrm>
            <a:off x="77932" y="620011"/>
            <a:ext cx="8988136" cy="5669646"/>
          </a:xfrm>
          <a:prstGeom prst="rect">
            <a:avLst/>
          </a:prstGeom>
        </p:spPr>
      </p:pic>
    </p:spTree>
    <p:extLst>
      <p:ext uri="{BB962C8B-B14F-4D97-AF65-F5344CB8AC3E}">
        <p14:creationId xmlns:p14="http://schemas.microsoft.com/office/powerpoint/2010/main" val="6935166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827992" cy="396911"/>
          </a:xfrm>
        </p:spPr>
        <p:txBody>
          <a:bodyPr>
            <a:noAutofit/>
          </a:bodyPr>
          <a:lstStyle/>
          <a:p>
            <a:r>
              <a:rPr lang="fi-FI" sz="3200" b="1" cap="all" dirty="0">
                <a:solidFill>
                  <a:srgbClr val="0070C0"/>
                </a:solidFill>
                <a:effectLst>
                  <a:outerShdw blurRad="38100" dist="38100" dir="2700000" algn="tl">
                    <a:srgbClr val="000000">
                      <a:alpha val="43137"/>
                    </a:srgbClr>
                  </a:outerShdw>
                </a:effectLst>
              </a:rPr>
              <a:t>seutukuntien SUURIMMAT TYÖNANTAJAT 2024</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136A1042-9470-1C7A-71FC-30EC9C1B5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BF6FF348-1930-38B0-16D6-C081405E7758}"/>
              </a:ext>
            </a:extLst>
          </p:cNvPr>
          <p:cNvPicPr>
            <a:picLocks noChangeAspect="1"/>
          </p:cNvPicPr>
          <p:nvPr/>
        </p:nvPicPr>
        <p:blipFill>
          <a:blip r:embed="rId3"/>
          <a:stretch>
            <a:fillRect/>
          </a:stretch>
        </p:blipFill>
        <p:spPr>
          <a:xfrm>
            <a:off x="0" y="1556792"/>
            <a:ext cx="9144000" cy="3238500"/>
          </a:xfrm>
          <a:prstGeom prst="rect">
            <a:avLst/>
          </a:prstGeom>
        </p:spPr>
      </p:pic>
    </p:spTree>
    <p:extLst>
      <p:ext uri="{BB962C8B-B14F-4D97-AF65-F5344CB8AC3E}">
        <p14:creationId xmlns:p14="http://schemas.microsoft.com/office/powerpoint/2010/main" val="4224191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594575" y="5774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783C8639-43CB-CACC-67E0-E2EEF7A78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82" y="6300426"/>
            <a:ext cx="1856812" cy="480765"/>
          </a:xfrm>
          <a:prstGeom prst="rect">
            <a:avLst/>
          </a:prstGeom>
        </p:spPr>
      </p:pic>
      <p:pic>
        <p:nvPicPr>
          <p:cNvPr id="5" name="Picture 4">
            <a:extLst>
              <a:ext uri="{FF2B5EF4-FFF2-40B4-BE49-F238E27FC236}">
                <a16:creationId xmlns:a16="http://schemas.microsoft.com/office/drawing/2014/main" id="{E848CE04-B0BD-8979-5846-0EA4E3554026}"/>
              </a:ext>
            </a:extLst>
          </p:cNvPr>
          <p:cNvPicPr>
            <a:picLocks noChangeAspect="1"/>
          </p:cNvPicPr>
          <p:nvPr/>
        </p:nvPicPr>
        <p:blipFill>
          <a:blip r:embed="rId3"/>
          <a:stretch>
            <a:fillRect/>
          </a:stretch>
        </p:blipFill>
        <p:spPr>
          <a:xfrm>
            <a:off x="89009" y="617761"/>
            <a:ext cx="7699689" cy="5187503"/>
          </a:xfrm>
          <a:prstGeom prst="rect">
            <a:avLst/>
          </a:prstGeom>
        </p:spPr>
      </p:pic>
      <p:sp>
        <p:nvSpPr>
          <p:cNvPr id="7" name="TextBox 6">
            <a:extLst>
              <a:ext uri="{FF2B5EF4-FFF2-40B4-BE49-F238E27FC236}">
                <a16:creationId xmlns:a16="http://schemas.microsoft.com/office/drawing/2014/main" id="{08F3018C-8C43-B834-47AA-C5EE21FE0F96}"/>
              </a:ext>
            </a:extLst>
          </p:cNvPr>
          <p:cNvSpPr txBox="1"/>
          <p:nvPr/>
        </p:nvSpPr>
        <p:spPr>
          <a:xfrm>
            <a:off x="2228850" y="5838761"/>
            <a:ext cx="4686300" cy="923330"/>
          </a:xfrm>
          <a:prstGeom prst="rect">
            <a:avLst/>
          </a:prstGeom>
          <a:noFill/>
        </p:spPr>
        <p:txBody>
          <a:bodyPr wrap="square">
            <a:sp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Tilastokeskus on lopettanut </a:t>
            </a:r>
            <a:r>
              <a:rPr lang="fi-FI"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yrityskannan muutoksia seuraavan tilaston v. 2025 ja tilalla on jatkossa vain maakuntatason arviot. </a:t>
            </a:r>
            <a:endParaRPr lang="fi-FI" dirty="0"/>
          </a:p>
        </p:txBody>
      </p:sp>
    </p:spTree>
    <p:extLst>
      <p:ext uri="{BB962C8B-B14F-4D97-AF65-F5344CB8AC3E}">
        <p14:creationId xmlns:p14="http://schemas.microsoft.com/office/powerpoint/2010/main" val="1104294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73D14-B4C6-3EB8-7714-2E8B07D3C64A}"/>
              </a:ext>
            </a:extLst>
          </p:cNvPr>
          <p:cNvPicPr>
            <a:picLocks noChangeAspect="1"/>
          </p:cNvPicPr>
          <p:nvPr/>
        </p:nvPicPr>
        <p:blipFill>
          <a:blip r:embed="rId3"/>
          <a:stretch>
            <a:fillRect/>
          </a:stretch>
        </p:blipFill>
        <p:spPr>
          <a:xfrm>
            <a:off x="9896" y="617762"/>
            <a:ext cx="7514432" cy="5024368"/>
          </a:xfrm>
          <a:prstGeom prst="rect">
            <a:avLst/>
          </a:prstGeom>
        </p:spPr>
      </p:pic>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618369" y="5707004"/>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A804EDB9-96E7-6685-B69E-F39F14BF03F0}"/>
              </a:ext>
            </a:extLst>
          </p:cNvPr>
          <p:cNvSpPr txBox="1"/>
          <p:nvPr/>
        </p:nvSpPr>
        <p:spPr>
          <a:xfrm>
            <a:off x="2256234" y="5619066"/>
            <a:ext cx="2872902" cy="307777"/>
          </a:xfrm>
          <a:prstGeom prst="rect">
            <a:avLst/>
          </a:prstGeom>
          <a:noFill/>
        </p:spPr>
        <p:txBody>
          <a:bodyPr wrap="none" rtlCol="0">
            <a:spAutoFit/>
          </a:bodyPr>
          <a:lstStyle/>
          <a:p>
            <a:r>
              <a:rPr lang="fi-FI" sz="1400" dirty="0"/>
              <a:t>Katkoviiva kuvaa trendiä kuviossa</a:t>
            </a:r>
            <a:endParaRPr lang="en-US" sz="1400" dirty="0"/>
          </a:p>
        </p:txBody>
      </p:sp>
      <p:pic>
        <p:nvPicPr>
          <p:cNvPr id="3" name="Kuva 2" descr="Kuva, joka sisältää kohteen teksti, merkki, clipart-kuva&#10;&#10;Kuvaus luotu automaattisesti">
            <a:extLst>
              <a:ext uri="{FF2B5EF4-FFF2-40B4-BE49-F238E27FC236}">
                <a16:creationId xmlns:a16="http://schemas.microsoft.com/office/drawing/2014/main" id="{1FCE12A1-9392-787B-0B1B-9FD8BD6949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7" name="TextBox 6">
            <a:extLst>
              <a:ext uri="{FF2B5EF4-FFF2-40B4-BE49-F238E27FC236}">
                <a16:creationId xmlns:a16="http://schemas.microsoft.com/office/drawing/2014/main" id="{DB8F2354-2D88-19B2-7B9B-EA2A2908F0EB}"/>
              </a:ext>
            </a:extLst>
          </p:cNvPr>
          <p:cNvSpPr txBox="1"/>
          <p:nvPr/>
        </p:nvSpPr>
        <p:spPr>
          <a:xfrm>
            <a:off x="2228850" y="5917264"/>
            <a:ext cx="4686300" cy="923330"/>
          </a:xfrm>
          <a:prstGeom prst="rect">
            <a:avLst/>
          </a:prstGeom>
          <a:noFill/>
        </p:spPr>
        <p:txBody>
          <a:bodyPr wrap="square">
            <a:sp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Tilastokeskus on lopettanut </a:t>
            </a:r>
            <a:r>
              <a:rPr lang="fi-FI"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yrityskannan muutoksia seuraavan tilaston v. 2025 ja tilalla on jatkossa vain maakuntatason arviot. </a:t>
            </a:r>
            <a:endParaRPr lang="fi-FI" dirty="0"/>
          </a:p>
        </p:txBody>
      </p:sp>
    </p:spTree>
    <p:extLst>
      <p:ext uri="{BB962C8B-B14F-4D97-AF65-F5344CB8AC3E}">
        <p14:creationId xmlns:p14="http://schemas.microsoft.com/office/powerpoint/2010/main" val="3394464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99033C7-B4B1-AD47-3384-8DEEA2EBD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6" y="6314546"/>
            <a:ext cx="1856812" cy="480765"/>
          </a:xfrm>
          <a:prstGeom prst="rect">
            <a:avLst/>
          </a:prstGeom>
        </p:spPr>
      </p:pic>
      <p:pic>
        <p:nvPicPr>
          <p:cNvPr id="5" name="Picture 4">
            <a:extLst>
              <a:ext uri="{FF2B5EF4-FFF2-40B4-BE49-F238E27FC236}">
                <a16:creationId xmlns:a16="http://schemas.microsoft.com/office/drawing/2014/main" id="{9F2000D2-891F-A54E-9096-54EA468B2BD6}"/>
              </a:ext>
            </a:extLst>
          </p:cNvPr>
          <p:cNvPicPr>
            <a:picLocks noChangeAspect="1"/>
          </p:cNvPicPr>
          <p:nvPr/>
        </p:nvPicPr>
        <p:blipFill>
          <a:blip r:embed="rId3"/>
          <a:stretch>
            <a:fillRect/>
          </a:stretch>
        </p:blipFill>
        <p:spPr>
          <a:xfrm>
            <a:off x="829448" y="650554"/>
            <a:ext cx="7595283" cy="5082702"/>
          </a:xfrm>
          <a:prstGeom prst="rect">
            <a:avLst/>
          </a:prstGeom>
        </p:spPr>
      </p:pic>
      <p:sp>
        <p:nvSpPr>
          <p:cNvPr id="7" name="TextBox 6">
            <a:extLst>
              <a:ext uri="{FF2B5EF4-FFF2-40B4-BE49-F238E27FC236}">
                <a16:creationId xmlns:a16="http://schemas.microsoft.com/office/drawing/2014/main" id="{6306C047-CBF8-F4C3-3570-1EED4F7F4339}"/>
              </a:ext>
            </a:extLst>
          </p:cNvPr>
          <p:cNvSpPr txBox="1"/>
          <p:nvPr/>
        </p:nvSpPr>
        <p:spPr>
          <a:xfrm>
            <a:off x="2228850" y="5871981"/>
            <a:ext cx="4686300" cy="923330"/>
          </a:xfrm>
          <a:prstGeom prst="rect">
            <a:avLst/>
          </a:prstGeom>
          <a:noFill/>
        </p:spPr>
        <p:txBody>
          <a:bodyPr wrap="square">
            <a:sp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Tilastokeskus on lopettanut </a:t>
            </a:r>
            <a:r>
              <a:rPr lang="fi-FI"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yrityskannan muutoksia seuraavan tilaston v. 2025 ja tilalla on jatkossa vain maakuntatason arviot. </a:t>
            </a:r>
            <a:endParaRPr lang="fi-FI" dirty="0"/>
          </a:p>
        </p:txBody>
      </p:sp>
    </p:spTree>
    <p:extLst>
      <p:ext uri="{BB962C8B-B14F-4D97-AF65-F5344CB8AC3E}">
        <p14:creationId xmlns:p14="http://schemas.microsoft.com/office/powerpoint/2010/main" val="34506549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 kasvuyritykset</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BCFD73A-2BA0-0015-8DEE-80185CB87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6EDAF03-F23B-5C39-2ED2-80B36A5C9482}"/>
              </a:ext>
            </a:extLst>
          </p:cNvPr>
          <p:cNvPicPr>
            <a:picLocks noChangeAspect="1"/>
          </p:cNvPicPr>
          <p:nvPr/>
        </p:nvPicPr>
        <p:blipFill>
          <a:blip r:embed="rId3"/>
          <a:stretch>
            <a:fillRect/>
          </a:stretch>
        </p:blipFill>
        <p:spPr>
          <a:xfrm>
            <a:off x="87843" y="708110"/>
            <a:ext cx="8918971" cy="5342011"/>
          </a:xfrm>
          <a:prstGeom prst="rect">
            <a:avLst/>
          </a:prstGeom>
        </p:spPr>
      </p:pic>
    </p:spTree>
    <p:extLst>
      <p:ext uri="{BB962C8B-B14F-4D97-AF65-F5344CB8AC3E}">
        <p14:creationId xmlns:p14="http://schemas.microsoft.com/office/powerpoint/2010/main" val="724222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84A65FF3-0C6E-DA59-BB7D-93379CD46F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pic>
        <p:nvPicPr>
          <p:cNvPr id="5" name="Picture 4">
            <a:extLst>
              <a:ext uri="{FF2B5EF4-FFF2-40B4-BE49-F238E27FC236}">
                <a16:creationId xmlns:a16="http://schemas.microsoft.com/office/drawing/2014/main" id="{F0BECCF0-5166-2245-71D9-2D311CF2EF2C}"/>
              </a:ext>
            </a:extLst>
          </p:cNvPr>
          <p:cNvPicPr>
            <a:picLocks noChangeAspect="1"/>
          </p:cNvPicPr>
          <p:nvPr/>
        </p:nvPicPr>
        <p:blipFill>
          <a:blip r:embed="rId3"/>
          <a:stretch>
            <a:fillRect/>
          </a:stretch>
        </p:blipFill>
        <p:spPr>
          <a:xfrm>
            <a:off x="2037541" y="19270"/>
            <a:ext cx="5715000" cy="6858000"/>
          </a:xfrm>
          <a:prstGeom prst="rect">
            <a:avLst/>
          </a:prstGeom>
        </p:spPr>
      </p:pic>
      <p:sp>
        <p:nvSpPr>
          <p:cNvPr id="6" name="TextBox 5">
            <a:extLst>
              <a:ext uri="{FF2B5EF4-FFF2-40B4-BE49-F238E27FC236}">
                <a16:creationId xmlns:a16="http://schemas.microsoft.com/office/drawing/2014/main" id="{527233E6-18EB-1F86-2A61-E76351E25010}"/>
              </a:ext>
            </a:extLst>
          </p:cNvPr>
          <p:cNvSpPr txBox="1"/>
          <p:nvPr/>
        </p:nvSpPr>
        <p:spPr>
          <a:xfrm>
            <a:off x="1986782" y="131665"/>
            <a:ext cx="1742785" cy="276999"/>
          </a:xfrm>
          <a:prstGeom prst="rect">
            <a:avLst/>
          </a:prstGeom>
          <a:noFill/>
        </p:spPr>
        <p:txBody>
          <a:bodyPr wrap="none" rtlCol="0">
            <a:spAutoFit/>
          </a:bodyPr>
          <a:lstStyle/>
          <a:p>
            <a:r>
              <a:rPr lang="fi-FI" sz="1200" dirty="0"/>
              <a:t>Kasvukausi 2019-2022</a:t>
            </a:r>
            <a:endParaRPr lang="en-US" sz="1200" dirty="0"/>
          </a:p>
        </p:txBody>
      </p:sp>
    </p:spTree>
    <p:extLst>
      <p:ext uri="{BB962C8B-B14F-4D97-AF65-F5344CB8AC3E}">
        <p14:creationId xmlns:p14="http://schemas.microsoft.com/office/powerpoint/2010/main" val="32549785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yritysten kasvu</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E4D4494B-CDCF-6967-A9E8-503D93F5EF19}"/>
              </a:ext>
            </a:extLst>
          </p:cNvPr>
          <p:cNvPicPr>
            <a:picLocks noChangeAspect="1"/>
          </p:cNvPicPr>
          <p:nvPr/>
        </p:nvPicPr>
        <p:blipFill>
          <a:blip r:embed="rId2"/>
          <a:stretch>
            <a:fillRect/>
          </a:stretch>
        </p:blipFill>
        <p:spPr>
          <a:xfrm>
            <a:off x="105745" y="703390"/>
            <a:ext cx="8907897" cy="5451219"/>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CD5009A3-104A-3C80-70B7-835FF6601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5782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2DD63A-7A56-6190-632D-37BD3688251F}"/>
              </a:ext>
            </a:extLst>
          </p:cNvPr>
          <p:cNvPicPr>
            <a:picLocks noChangeAspect="1"/>
          </p:cNvPicPr>
          <p:nvPr/>
        </p:nvPicPr>
        <p:blipFill>
          <a:blip r:embed="rId2"/>
          <a:stretch>
            <a:fillRect/>
          </a:stretch>
        </p:blipFill>
        <p:spPr>
          <a:xfrm>
            <a:off x="41159" y="404664"/>
            <a:ext cx="9061682" cy="6048672"/>
          </a:xfrm>
          <a:prstGeom prst="rect">
            <a:avLst/>
          </a:prstGeom>
          <a:noFill/>
        </p:spPr>
      </p:pic>
      <p:sp>
        <p:nvSpPr>
          <p:cNvPr id="4" name="Slide Number Placeholder 3" hidden="1">
            <a:extLst>
              <a:ext uri="{FF2B5EF4-FFF2-40B4-BE49-F238E27FC236}">
                <a16:creationId xmlns:a16="http://schemas.microsoft.com/office/drawing/2014/main" id="{4D33DF12-0357-8279-9D8E-53421A8B21A1}"/>
              </a:ext>
            </a:extLst>
          </p:cNvPr>
          <p:cNvSpPr>
            <a:spLocks noGrp="1"/>
          </p:cNvSpPr>
          <p:nvPr>
            <p:ph type="sldNum" sz="quarter" idx="12"/>
          </p:nvPr>
        </p:nvSpPr>
        <p:spPr/>
        <p:txBody>
          <a:bodyPr/>
          <a:lstStyle/>
          <a:p>
            <a:pPr defTabSz="685800" fontAlgn="auto">
              <a:spcBef>
                <a:spcPts val="0"/>
              </a:spcBef>
              <a:spcAft>
                <a:spcPts val="450"/>
              </a:spcAft>
              <a:defRPr/>
            </a:pPr>
            <a:fld id="{BD92A12E-B41F-4513-AE04-E640526D1169}" type="slidenum">
              <a:rPr lang="fi-FI" altLang="fi-FI">
                <a:cs typeface="+mn-cs"/>
              </a:rPr>
              <a:pPr defTabSz="685800" fontAlgn="auto">
                <a:spcBef>
                  <a:spcPts val="0"/>
                </a:spcBef>
                <a:spcAft>
                  <a:spcPts val="450"/>
                </a:spcAft>
                <a:defRPr/>
              </a:pPr>
              <a:t>68</a:t>
            </a:fld>
            <a:endParaRPr lang="fi-FI" altLang="fi-FI">
              <a:cs typeface="+mn-cs"/>
            </a:endParaRPr>
          </a:p>
        </p:txBody>
      </p:sp>
    </p:spTree>
    <p:extLst>
      <p:ext uri="{BB962C8B-B14F-4D97-AF65-F5344CB8AC3E}">
        <p14:creationId xmlns:p14="http://schemas.microsoft.com/office/powerpoint/2010/main" val="1838062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95DF-A883-4EB6-9E73-1E09BECC0506}"/>
              </a:ext>
            </a:extLst>
          </p:cNvPr>
          <p:cNvSpPr>
            <a:spLocks noGrp="1"/>
          </p:cNvSpPr>
          <p:nvPr>
            <p:ph type="title"/>
          </p:nvPr>
        </p:nvSpPr>
        <p:spPr>
          <a:xfrm>
            <a:off x="107504" y="-6480"/>
            <a:ext cx="8686800" cy="483152"/>
          </a:xfrm>
        </p:spPr>
        <p:txBody>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ja koko maan liikevaihdon jakauma</a:t>
            </a:r>
            <a:endParaRPr lang="en-US" sz="2800" dirty="0"/>
          </a:p>
        </p:txBody>
      </p:sp>
      <p:sp>
        <p:nvSpPr>
          <p:cNvPr id="4" name="Slide Number Placeholder 3">
            <a:extLst>
              <a:ext uri="{FF2B5EF4-FFF2-40B4-BE49-F238E27FC236}">
                <a16:creationId xmlns:a16="http://schemas.microsoft.com/office/drawing/2014/main" id="{DEFAEA8D-1616-4B7E-AF36-3A935380340E}"/>
              </a:ext>
            </a:extLst>
          </p:cNvPr>
          <p:cNvSpPr>
            <a:spLocks noGrp="1"/>
          </p:cNvSpPr>
          <p:nvPr>
            <p:ph type="sldNum" sz="quarter" idx="12"/>
          </p:nvPr>
        </p:nvSpPr>
        <p:spPr/>
        <p:txBody>
          <a:bodyPr/>
          <a:lstStyle/>
          <a:p>
            <a:pPr>
              <a:defRPr/>
            </a:pPr>
            <a:fld id="{BD92A12E-B41F-4513-AE04-E640526D1169}" type="slidenum">
              <a:rPr lang="fi-FI" altLang="fi-FI" smtClean="0"/>
              <a:pPr>
                <a:defRPr/>
              </a:pPr>
              <a:t>69</a:t>
            </a:fld>
            <a:endParaRPr lang="fi-FI" altLang="fi-FI"/>
          </a:p>
        </p:txBody>
      </p:sp>
      <p:pic>
        <p:nvPicPr>
          <p:cNvPr id="5" name="Kuva 4" descr="Kuva, joka sisältää kohteen teksti, merkki, clipart-kuva&#10;&#10;Kuvaus luotu automaattisesti">
            <a:extLst>
              <a:ext uri="{FF2B5EF4-FFF2-40B4-BE49-F238E27FC236}">
                <a16:creationId xmlns:a16="http://schemas.microsoft.com/office/drawing/2014/main" id="{F18B6C3F-FA28-FEF1-22C6-977A130CA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A4E2E4E3-ED0A-2397-51EC-C7FFD107E673}"/>
              </a:ext>
            </a:extLst>
          </p:cNvPr>
          <p:cNvPicPr>
            <a:picLocks noChangeAspect="1"/>
          </p:cNvPicPr>
          <p:nvPr/>
        </p:nvPicPr>
        <p:blipFill>
          <a:blip r:embed="rId3"/>
          <a:stretch>
            <a:fillRect/>
          </a:stretch>
        </p:blipFill>
        <p:spPr>
          <a:xfrm>
            <a:off x="2073258" y="503734"/>
            <a:ext cx="5472504" cy="3229247"/>
          </a:xfrm>
          <a:prstGeom prst="rect">
            <a:avLst/>
          </a:prstGeom>
        </p:spPr>
      </p:pic>
      <p:pic>
        <p:nvPicPr>
          <p:cNvPr id="8" name="Picture 7">
            <a:extLst>
              <a:ext uri="{FF2B5EF4-FFF2-40B4-BE49-F238E27FC236}">
                <a16:creationId xmlns:a16="http://schemas.microsoft.com/office/drawing/2014/main" id="{04818543-104E-C56F-713C-45C9E34DE81D}"/>
              </a:ext>
            </a:extLst>
          </p:cNvPr>
          <p:cNvPicPr>
            <a:picLocks noChangeAspect="1"/>
          </p:cNvPicPr>
          <p:nvPr/>
        </p:nvPicPr>
        <p:blipFill>
          <a:blip r:embed="rId4"/>
          <a:stretch>
            <a:fillRect/>
          </a:stretch>
        </p:blipFill>
        <p:spPr>
          <a:xfrm>
            <a:off x="2064899" y="3604739"/>
            <a:ext cx="5480863" cy="3253261"/>
          </a:xfrm>
          <a:prstGeom prst="rect">
            <a:avLst/>
          </a:prstGeom>
        </p:spPr>
      </p:pic>
    </p:spTree>
    <p:extLst>
      <p:ext uri="{BB962C8B-B14F-4D97-AF65-F5344CB8AC3E}">
        <p14:creationId xmlns:p14="http://schemas.microsoft.com/office/powerpoint/2010/main" val="90535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16443"/>
            <a:ext cx="7920880" cy="58266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Väestökehitys vuonna 2025</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7</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3E3CCD7-5347-099B-A939-96464C445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49" y="6325542"/>
            <a:ext cx="1856812" cy="480765"/>
          </a:xfrm>
          <a:prstGeom prst="rect">
            <a:avLst/>
          </a:prstGeom>
        </p:spPr>
      </p:pic>
      <p:pic>
        <p:nvPicPr>
          <p:cNvPr id="5" name="Picture 4">
            <a:extLst>
              <a:ext uri="{FF2B5EF4-FFF2-40B4-BE49-F238E27FC236}">
                <a16:creationId xmlns:a16="http://schemas.microsoft.com/office/drawing/2014/main" id="{B3D0FF40-931B-2EBD-FEE6-47218DA88672}"/>
              </a:ext>
            </a:extLst>
          </p:cNvPr>
          <p:cNvPicPr>
            <a:picLocks noChangeAspect="1"/>
          </p:cNvPicPr>
          <p:nvPr/>
        </p:nvPicPr>
        <p:blipFill>
          <a:blip r:embed="rId4"/>
          <a:stretch>
            <a:fillRect/>
          </a:stretch>
        </p:blipFill>
        <p:spPr>
          <a:xfrm>
            <a:off x="611560" y="699109"/>
            <a:ext cx="7933972" cy="5184576"/>
          </a:xfrm>
          <a:prstGeom prst="rect">
            <a:avLst/>
          </a:prstGeom>
        </p:spPr>
      </p:pic>
    </p:spTree>
    <p:extLst>
      <p:ext uri="{BB962C8B-B14F-4D97-AF65-F5344CB8AC3E}">
        <p14:creationId xmlns:p14="http://schemas.microsoft.com/office/powerpoint/2010/main" val="3203707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2025</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2025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7,5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4,8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10" name="Pyöristetty suorakulmio 9"/>
          <p:cNvSpPr/>
          <p:nvPr/>
        </p:nvSpPr>
        <p:spPr>
          <a:xfrm>
            <a:off x="3266945" y="507835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28168" y="4190036"/>
            <a:ext cx="2994731"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Automaatio ja robotiikka</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32119" y="5780004"/>
            <a:ext cx="2178802"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Metallien jalostus</a:t>
            </a:r>
          </a:p>
        </p:txBody>
      </p:sp>
      <p:sp>
        <p:nvSpPr>
          <p:cNvPr id="50" name="Rectangle 49"/>
          <p:cNvSpPr/>
          <p:nvPr/>
        </p:nvSpPr>
        <p:spPr>
          <a:xfrm>
            <a:off x="3537603" y="4897951"/>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4,8 %</a:t>
            </a:r>
          </a:p>
        </p:txBody>
      </p:sp>
      <p:sp>
        <p:nvSpPr>
          <p:cNvPr id="58" name="Pyöristetty suorakulmio 9"/>
          <p:cNvSpPr/>
          <p:nvPr/>
        </p:nvSpPr>
        <p:spPr>
          <a:xfrm>
            <a:off x="3266946" y="574219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545731" y="5578425"/>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3,5 %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31598"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heinä-joulukuu 2025</a:t>
            </a:r>
          </a:p>
        </p:txBody>
      </p:sp>
      <p:sp>
        <p:nvSpPr>
          <p:cNvPr id="30" name="Pyöristetty suorakulmio 9"/>
          <p:cNvSpPr/>
          <p:nvPr/>
        </p:nvSpPr>
        <p:spPr>
          <a:xfrm>
            <a:off x="3253323" y="440519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508249" y="4263812"/>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5,6 %</a:t>
            </a:r>
          </a:p>
        </p:txBody>
      </p:sp>
      <p:sp>
        <p:nvSpPr>
          <p:cNvPr id="32" name="Tekstiruutu 34"/>
          <p:cNvSpPr txBox="1"/>
          <p:nvPr/>
        </p:nvSpPr>
        <p:spPr>
          <a:xfrm>
            <a:off x="-46602" y="4802019"/>
            <a:ext cx="3233578"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Metallituotteiden valmistus</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21.5.2026</a:t>
            </a: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3400" y="2872117"/>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2000-2024</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152 %</a:t>
            </a:r>
          </a:p>
          <a:p>
            <a:r>
              <a:rPr lang="fi-FI" sz="1400" dirty="0">
                <a:solidFill>
                  <a:prstClr val="white">
                    <a:lumMod val="50000"/>
                  </a:prstClr>
                </a:solidFill>
                <a:latin typeface="Calibri" panose="020F0502020204030204"/>
              </a:rPr>
              <a:t>Koko maa keskimäärin: 72 %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5740581"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3.</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21.</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16.</a:t>
            </a:r>
          </a:p>
          <a:p>
            <a:r>
              <a:rPr lang="fi-FI" sz="1200" b="1" dirty="0">
                <a:solidFill>
                  <a:srgbClr val="0070C0"/>
                </a:solidFill>
                <a:latin typeface="Calibri" panose="020F0502020204030204"/>
              </a:rPr>
              <a:t>(69 seutukuntaa, 2023)</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2.</a:t>
            </a:r>
            <a:r>
              <a:rPr lang="fi-FI" sz="1200" b="1" dirty="0">
                <a:solidFill>
                  <a:srgbClr val="0070C0"/>
                </a:solidFill>
                <a:latin typeface="Calibri" panose="020F0502020204030204"/>
              </a:rPr>
              <a:t> sija (19:stä) v. 2024</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5766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2023:</a:t>
            </a:r>
          </a:p>
          <a:p>
            <a:pPr algn="ctr" eaLnBrk="1" fontAlgn="auto" hangingPunct="1">
              <a:spcBef>
                <a:spcPts val="0"/>
              </a:spcBef>
              <a:spcAft>
                <a:spcPts val="0"/>
              </a:spcAft>
            </a:pPr>
            <a:r>
              <a:rPr lang="fi-FI" sz="1000" u="sng" dirty="0">
                <a:solidFill>
                  <a:srgbClr val="0070C0"/>
                </a:solidFill>
              </a:rPr>
              <a:t>Energiantuotanto 266 €/työtunti</a:t>
            </a:r>
          </a:p>
          <a:p>
            <a:pPr algn="ctr" eaLnBrk="1" fontAlgn="auto" hangingPunct="1">
              <a:spcBef>
                <a:spcPts val="0"/>
              </a:spcBef>
              <a:spcAft>
                <a:spcPts val="0"/>
              </a:spcAft>
            </a:pPr>
            <a:r>
              <a:rPr lang="fi-FI" sz="1000" u="sng" dirty="0">
                <a:solidFill>
                  <a:srgbClr val="0070C0"/>
                </a:solidFill>
              </a:rPr>
              <a:t>Kemiallinen metsäteollisuus 126 €/työtunti</a:t>
            </a:r>
          </a:p>
          <a:p>
            <a:pPr algn="ctr" eaLnBrk="1" fontAlgn="auto" hangingPunct="1">
              <a:spcBef>
                <a:spcPts val="0"/>
              </a:spcBef>
              <a:spcAft>
                <a:spcPts val="0"/>
              </a:spcAft>
            </a:pPr>
            <a:r>
              <a:rPr lang="fi-FI" sz="1000" u="sng" dirty="0">
                <a:solidFill>
                  <a:srgbClr val="0070C0"/>
                </a:solidFill>
              </a:rPr>
              <a:t>Metallien jalostus ja metallituotteiden valmistus 99 €/työtunti</a:t>
            </a:r>
          </a:p>
          <a:p>
            <a:pPr algn="ctr" eaLnBrk="1" fontAlgn="auto" hangingPunct="1">
              <a:spcBef>
                <a:spcPts val="0"/>
              </a:spcBef>
              <a:spcAft>
                <a:spcPts val="0"/>
              </a:spcAft>
            </a:pPr>
            <a:r>
              <a:rPr lang="fi-FI" sz="1000" u="sng" dirty="0">
                <a:solidFill>
                  <a:srgbClr val="0070C0"/>
                </a:solidFill>
              </a:rPr>
              <a:t>Kemianteollisuus 88 €/työtunti</a:t>
            </a:r>
          </a:p>
          <a:p>
            <a:pPr algn="ctr" eaLnBrk="1" fontAlgn="auto" hangingPunct="1">
              <a:spcBef>
                <a:spcPts val="0"/>
              </a:spcBef>
              <a:spcAft>
                <a:spcPts val="0"/>
              </a:spcAft>
            </a:pPr>
            <a:r>
              <a:rPr lang="fi-FI" sz="1000" u="sng" dirty="0">
                <a:solidFill>
                  <a:srgbClr val="0070C0"/>
                </a:solidFill>
              </a:rPr>
              <a:t>Mekaaninen metsäteollisuus 87 €/työtunti</a:t>
            </a:r>
          </a:p>
          <a:p>
            <a:pPr algn="ctr" eaLnBrk="1" fontAlgn="auto" hangingPunct="1">
              <a:spcBef>
                <a:spcPts val="0"/>
              </a:spcBef>
              <a:spcAft>
                <a:spcPts val="0"/>
              </a:spcAft>
            </a:pPr>
            <a:r>
              <a:rPr lang="fi-FI" sz="1000" u="sng" dirty="0">
                <a:solidFill>
                  <a:srgbClr val="0070C0"/>
                </a:solidFill>
              </a:rPr>
              <a:t>Toimialat keskimäärin 54 €/työtunti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2025</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16 400 hlötyövuotta</a:t>
            </a:r>
          </a:p>
        </p:txBody>
      </p:sp>
      <p:pic>
        <p:nvPicPr>
          <p:cNvPr id="8" name="Picture 7">
            <a:extLst>
              <a:ext uri="{FF2B5EF4-FFF2-40B4-BE49-F238E27FC236}">
                <a16:creationId xmlns:a16="http://schemas.microsoft.com/office/drawing/2014/main" id="{FF826D78-F82F-C1C0-AF0C-B86E5680D2D5}"/>
              </a:ext>
            </a:extLst>
          </p:cNvPr>
          <p:cNvPicPr>
            <a:picLocks noChangeAspect="1"/>
          </p:cNvPicPr>
          <p:nvPr/>
        </p:nvPicPr>
        <p:blipFill>
          <a:blip r:embed="rId5"/>
          <a:stretch>
            <a:fillRect/>
          </a:stretch>
        </p:blipFill>
        <p:spPr>
          <a:xfrm>
            <a:off x="12511" y="280288"/>
            <a:ext cx="3999323" cy="2609314"/>
          </a:xfrm>
          <a:prstGeom prst="rect">
            <a:avLst/>
          </a:prstGeom>
        </p:spPr>
      </p:pic>
    </p:spTree>
    <p:extLst>
      <p:ext uri="{BB962C8B-B14F-4D97-AF65-F5344CB8AC3E}">
        <p14:creationId xmlns:p14="http://schemas.microsoft.com/office/powerpoint/2010/main" val="25744292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2026</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2025</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7,5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4,8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177497" y="507709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2025</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16 400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62835" y="4798578"/>
            <a:ext cx="3233578"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Metallituotteiden valmistus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49465" y="4510820"/>
            <a:ext cx="2994731"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Automaatio ja robotiikka</a:t>
            </a:r>
          </a:p>
        </p:txBody>
      </p:sp>
      <p:sp>
        <p:nvSpPr>
          <p:cNvPr id="50" name="Rectangle 49"/>
          <p:cNvSpPr/>
          <p:nvPr/>
        </p:nvSpPr>
        <p:spPr>
          <a:xfrm>
            <a:off x="3299203" y="4906300"/>
            <a:ext cx="172675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  4,8 %</a:t>
            </a:r>
          </a:p>
        </p:txBody>
      </p:sp>
      <p:sp>
        <p:nvSpPr>
          <p:cNvPr id="58" name="Pyöristetty suorakulmio 9"/>
          <p:cNvSpPr/>
          <p:nvPr/>
        </p:nvSpPr>
        <p:spPr>
          <a:xfrm>
            <a:off x="3185998" y="574899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578673" y="5575202"/>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3,5 %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31598"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heinä-joulukuu 2025</a:t>
            </a:r>
          </a:p>
        </p:txBody>
      </p:sp>
      <p:sp>
        <p:nvSpPr>
          <p:cNvPr id="30" name="Pyöristetty suorakulmio 9"/>
          <p:cNvSpPr/>
          <p:nvPr/>
        </p:nvSpPr>
        <p:spPr>
          <a:xfrm>
            <a:off x="3162815"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537603" y="4263332"/>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5,6 %</a:t>
            </a:r>
          </a:p>
        </p:txBody>
      </p:sp>
      <p:sp>
        <p:nvSpPr>
          <p:cNvPr id="32" name="Tekstiruutu 34"/>
          <p:cNvSpPr txBox="1"/>
          <p:nvPr/>
        </p:nvSpPr>
        <p:spPr>
          <a:xfrm>
            <a:off x="-49465" y="5480857"/>
            <a:ext cx="2178802"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Metallien jalostus</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9" name="Suorakulmio 20"/>
          <p:cNvSpPr/>
          <p:nvPr/>
        </p:nvSpPr>
        <p:spPr>
          <a:xfrm>
            <a:off x="5031264"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400" b="1" dirty="0">
                <a:solidFill>
                  <a:prstClr val="white">
                    <a:lumMod val="50000"/>
                  </a:prstClr>
                </a:solidFill>
              </a:rPr>
              <a:t>Teknologiateollisuuden viennin arvon kasvu </a:t>
            </a:r>
          </a:p>
          <a:p>
            <a:pPr eaLnBrk="1" fontAlgn="auto" hangingPunct="1">
              <a:spcBef>
                <a:spcPts val="0"/>
              </a:spcBef>
              <a:spcAft>
                <a:spcPts val="0"/>
              </a:spcAft>
            </a:pPr>
            <a:r>
              <a:rPr lang="fi-FI" sz="1400" b="1" dirty="0">
                <a:solidFill>
                  <a:prstClr val="white">
                    <a:lumMod val="50000"/>
                  </a:prstClr>
                </a:solidFill>
              </a:rPr>
              <a:t>2000-2025</a:t>
            </a:r>
          </a:p>
          <a:p>
            <a:pPr eaLnBrk="1" fontAlgn="auto" hangingPunct="1">
              <a:spcBef>
                <a:spcPts val="0"/>
              </a:spcBef>
              <a:spcAft>
                <a:spcPts val="0"/>
              </a:spcAft>
            </a:pPr>
            <a:r>
              <a:rPr lang="fi-FI" sz="1400" dirty="0">
                <a:solidFill>
                  <a:prstClr val="white">
                    <a:lumMod val="50000"/>
                  </a:prstClr>
                </a:solidFill>
              </a:rPr>
              <a:t>Satakunta:</a:t>
            </a:r>
            <a:r>
              <a:rPr lang="fi-FI" sz="1400" dirty="0">
                <a:solidFill>
                  <a:srgbClr val="FF0000"/>
                </a:solidFill>
              </a:rPr>
              <a:t> 152 % </a:t>
            </a:r>
            <a:endParaRPr lang="fi-FI" sz="1400" dirty="0">
              <a:solidFill>
                <a:schemeClr val="tx1"/>
              </a:solidFill>
              <a:latin typeface="Calibri" panose="020F0502020204030204"/>
            </a:endParaRPr>
          </a:p>
          <a:p>
            <a:pPr eaLnBrk="1" fontAlgn="auto" hangingPunct="1">
              <a:spcBef>
                <a:spcPts val="0"/>
              </a:spcBef>
              <a:spcAft>
                <a:spcPts val="0"/>
              </a:spcAft>
            </a:pPr>
            <a:r>
              <a:rPr lang="fi-FI" sz="1400" dirty="0">
                <a:solidFill>
                  <a:prstClr val="white">
                    <a:lumMod val="50000"/>
                  </a:prstClr>
                </a:solidFill>
              </a:rPr>
              <a:t>Koko maa keskimäärin: 72 % </a:t>
            </a: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21.5.2026</a:t>
            </a:r>
          </a:p>
        </p:txBody>
      </p:sp>
      <p:sp>
        <p:nvSpPr>
          <p:cNvPr id="34" name="Suorakulmio 20"/>
          <p:cNvSpPr/>
          <p:nvPr/>
        </p:nvSpPr>
        <p:spPr>
          <a:xfrm>
            <a:off x="2318589" y="482509"/>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200" b="1" dirty="0">
                <a:solidFill>
                  <a:prstClr val="white">
                    <a:lumMod val="50000"/>
                  </a:prstClr>
                </a:solidFill>
              </a:rPr>
              <a:t>Oheinen kartogrammi kuvaa maakuntien kokoa suhteessa jalostuksen tuottamaan arvonlisäykseen henkeä kohden. Satakunta on sijalla 2 (v. 2023)!</a:t>
            </a:r>
          </a:p>
          <a:p>
            <a:pPr eaLnBrk="1" fontAlgn="auto" hangingPunct="1">
              <a:spcBef>
                <a:spcPts val="0"/>
              </a:spcBef>
              <a:spcAft>
                <a:spcPts val="0"/>
              </a:spcAft>
            </a:pPr>
            <a:endParaRPr lang="fi-FI" sz="1200" b="1" dirty="0">
              <a:solidFill>
                <a:prstClr val="white">
                  <a:lumMod val="50000"/>
                </a:prstClr>
              </a:solidFill>
            </a:endParaRPr>
          </a:p>
          <a:p>
            <a:pPr eaLnBrk="1" fontAlgn="auto" hangingPunct="1">
              <a:spcBef>
                <a:spcPts val="0"/>
              </a:spcBef>
              <a:spcAft>
                <a:spcPts val="0"/>
              </a:spcAft>
            </a:pPr>
            <a:r>
              <a:rPr lang="fi-FI" sz="1200" b="1" dirty="0">
                <a:solidFill>
                  <a:prstClr val="white">
                    <a:lumMod val="50000"/>
                  </a:prstClr>
                </a:solidFill>
              </a:rPr>
              <a:t>Satakunnassa on 3. eniten teollisuuden toimipaikkoja väkilukuun nähden</a:t>
            </a:r>
          </a:p>
          <a:p>
            <a:pPr eaLnBrk="1" fontAlgn="auto" hangingPunct="1">
              <a:spcBef>
                <a:spcPts val="0"/>
              </a:spcBef>
              <a:spcAft>
                <a:spcPts val="0"/>
              </a:spcAft>
            </a:pPr>
            <a:r>
              <a:rPr lang="fi-FI" sz="1200" b="1" dirty="0">
                <a:solidFill>
                  <a:prstClr val="white">
                    <a:lumMod val="50000"/>
                  </a:prstClr>
                </a:solidFill>
              </a:rPr>
              <a:t> (8,4 per 1000 as., koko maa 5,8)!</a:t>
            </a:r>
          </a:p>
          <a:p>
            <a:pPr eaLnBrk="1" fontAlgn="auto" hangingPunct="1">
              <a:spcBef>
                <a:spcPts val="0"/>
              </a:spcBef>
              <a:spcAft>
                <a:spcPts val="0"/>
              </a:spcAft>
            </a:pPr>
            <a:r>
              <a:rPr lang="fi-FI" sz="1200" b="1" dirty="0">
                <a:solidFill>
                  <a:prstClr val="white">
                    <a:lumMod val="50000"/>
                  </a:prstClr>
                </a:solidFill>
              </a:rPr>
              <a:t>Liikevaihtoa on 3:nneksi ja henkilöstöä toiseksi eniten henkeä kohti 19 maakunnasta (2024).</a:t>
            </a:r>
            <a:endParaRPr lang="fi-FI" sz="1200" b="1" dirty="0">
              <a:solidFill>
                <a:srgbClr val="099BDD"/>
              </a:solidFill>
            </a:endParaRP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3" name="Pyöristetty suorakulmio 4">
            <a:extLst>
              <a:ext uri="{FF2B5EF4-FFF2-40B4-BE49-F238E27FC236}">
                <a16:creationId xmlns:a16="http://schemas.microsoft.com/office/drawing/2014/main" id="{869CFB49-FC57-3AAA-32F7-445EE5A322F5}"/>
              </a:ext>
            </a:extLst>
          </p:cNvPr>
          <p:cNvSpPr/>
          <p:nvPr/>
        </p:nvSpPr>
        <p:spPr>
          <a:xfrm>
            <a:off x="5573519" y="4408687"/>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2023:</a:t>
            </a:r>
          </a:p>
          <a:p>
            <a:pPr algn="ctr" eaLnBrk="1" fontAlgn="auto" hangingPunct="1">
              <a:spcBef>
                <a:spcPts val="0"/>
              </a:spcBef>
              <a:spcAft>
                <a:spcPts val="0"/>
              </a:spcAft>
            </a:pPr>
            <a:r>
              <a:rPr lang="fi-FI" sz="1000" u="sng" dirty="0">
                <a:solidFill>
                  <a:srgbClr val="0070C0"/>
                </a:solidFill>
              </a:rPr>
              <a:t>Energiantuotanto 266 €/työtunti</a:t>
            </a:r>
          </a:p>
          <a:p>
            <a:pPr algn="ctr" eaLnBrk="1" fontAlgn="auto" hangingPunct="1">
              <a:spcBef>
                <a:spcPts val="0"/>
              </a:spcBef>
              <a:spcAft>
                <a:spcPts val="0"/>
              </a:spcAft>
            </a:pPr>
            <a:r>
              <a:rPr lang="fi-FI" sz="1000" u="sng" dirty="0">
                <a:solidFill>
                  <a:srgbClr val="0070C0"/>
                </a:solidFill>
              </a:rPr>
              <a:t>Kemiallinen metsäteollisuus 126 €/työtunti</a:t>
            </a:r>
          </a:p>
          <a:p>
            <a:pPr algn="ctr" eaLnBrk="1" fontAlgn="auto" hangingPunct="1">
              <a:spcBef>
                <a:spcPts val="0"/>
              </a:spcBef>
              <a:spcAft>
                <a:spcPts val="0"/>
              </a:spcAft>
            </a:pPr>
            <a:r>
              <a:rPr lang="fi-FI" sz="1000" u="sng" dirty="0">
                <a:solidFill>
                  <a:srgbClr val="0070C0"/>
                </a:solidFill>
              </a:rPr>
              <a:t>Metallien jalostus ja metallituotteiden valmistus 99 €/työtunti</a:t>
            </a:r>
          </a:p>
          <a:p>
            <a:pPr algn="ctr" eaLnBrk="1" fontAlgn="auto" hangingPunct="1">
              <a:spcBef>
                <a:spcPts val="0"/>
              </a:spcBef>
              <a:spcAft>
                <a:spcPts val="0"/>
              </a:spcAft>
            </a:pPr>
            <a:r>
              <a:rPr lang="fi-FI" sz="1000" u="sng" dirty="0">
                <a:solidFill>
                  <a:srgbClr val="0070C0"/>
                </a:solidFill>
              </a:rPr>
              <a:t>Kemianteollisuus 88 €/työtunti</a:t>
            </a:r>
          </a:p>
          <a:p>
            <a:pPr algn="ctr" eaLnBrk="1" fontAlgn="auto" hangingPunct="1">
              <a:spcBef>
                <a:spcPts val="0"/>
              </a:spcBef>
              <a:spcAft>
                <a:spcPts val="0"/>
              </a:spcAft>
            </a:pPr>
            <a:r>
              <a:rPr lang="fi-FI" sz="1000" u="sng" dirty="0">
                <a:solidFill>
                  <a:srgbClr val="0070C0"/>
                </a:solidFill>
              </a:rPr>
              <a:t>Mekaaninen metsäteollisuus 87 €/työtunti</a:t>
            </a:r>
          </a:p>
          <a:p>
            <a:pPr algn="ctr" eaLnBrk="1" fontAlgn="auto" hangingPunct="1">
              <a:spcBef>
                <a:spcPts val="0"/>
              </a:spcBef>
              <a:spcAft>
                <a:spcPts val="0"/>
              </a:spcAft>
            </a:pPr>
            <a:r>
              <a:rPr lang="fi-FI" sz="1000" u="sng" dirty="0">
                <a:solidFill>
                  <a:srgbClr val="0070C0"/>
                </a:solidFill>
              </a:rPr>
              <a:t>Toimialat keskimäärin 54 €/työtunti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8" name="Picture 7">
            <a:extLst>
              <a:ext uri="{FF2B5EF4-FFF2-40B4-BE49-F238E27FC236}">
                <a16:creationId xmlns:a16="http://schemas.microsoft.com/office/drawing/2014/main" id="{37EAEE8C-AF22-91A5-4556-456F07FDF089}"/>
              </a:ext>
            </a:extLst>
          </p:cNvPr>
          <p:cNvPicPr>
            <a:picLocks noChangeAspect="1"/>
          </p:cNvPicPr>
          <p:nvPr/>
        </p:nvPicPr>
        <p:blipFill>
          <a:blip r:embed="rId5"/>
          <a:stretch>
            <a:fillRect/>
          </a:stretch>
        </p:blipFill>
        <p:spPr>
          <a:xfrm>
            <a:off x="3663" y="11802"/>
            <a:ext cx="2314926" cy="3273732"/>
          </a:xfrm>
          <a:prstGeom prst="rect">
            <a:avLst/>
          </a:prstGeom>
        </p:spPr>
      </p:pic>
    </p:spTree>
    <p:extLst>
      <p:ext uri="{BB962C8B-B14F-4D97-AF65-F5344CB8AC3E}">
        <p14:creationId xmlns:p14="http://schemas.microsoft.com/office/powerpoint/2010/main" val="22190908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910232" y="8794"/>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3998287" y="4964114"/>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3200" dirty="0">
              <a:solidFill>
                <a:prstClr val="white">
                  <a:lumMod val="50000"/>
                </a:prstClr>
              </a:solidFill>
            </a:endParaRPr>
          </a:p>
        </p:txBody>
      </p:sp>
      <p:sp>
        <p:nvSpPr>
          <p:cNvPr id="5" name="Pyöristetty suorakulmio 4"/>
          <p:cNvSpPr/>
          <p:nvPr/>
        </p:nvSpPr>
        <p:spPr>
          <a:xfrm>
            <a:off x="5961500" y="4086553"/>
            <a:ext cx="2708552" cy="204758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Teknologiateollisuus on tuottavaa, arvonlisäys/työtunti Satakunnassa v. 2023:</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Metallien jalostus ja metallituotteiden valmistus 99 €/työtunti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Koneiden ja laitteiden valmistus 62 €/työtunti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Teknologiateollisuus keskimäärin 76 €/työtunti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 Toimialat keskimäärin 54 €/työtunti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58" name="Pyöristetty suorakulmio 9"/>
          <p:cNvSpPr/>
          <p:nvPr/>
        </p:nvSpPr>
        <p:spPr>
          <a:xfrm>
            <a:off x="3998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0" name="Pyöristetty suorakulmio 9"/>
          <p:cNvSpPr/>
          <p:nvPr/>
        </p:nvSpPr>
        <p:spPr>
          <a:xfrm>
            <a:off x="3979753" y="4470889"/>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4009610" y="4485045"/>
            <a:ext cx="1750800"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730 milj. €; 65 %</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21.5.2026</a:t>
            </a:r>
          </a:p>
        </p:txBody>
      </p:sp>
      <p:pic>
        <p:nvPicPr>
          <p:cNvPr id="40" name="Picture 39"/>
          <p:cNvPicPr>
            <a:picLocks noChangeAspect="1"/>
          </p:cNvPicPr>
          <p:nvPr/>
        </p:nvPicPr>
        <p:blipFill>
          <a:blip r:embed="rId4"/>
          <a:stretch>
            <a:fillRect/>
          </a:stretch>
        </p:blipFill>
        <p:spPr>
          <a:xfrm>
            <a:off x="166583" y="3790589"/>
            <a:ext cx="578432" cy="564550"/>
          </a:xfrm>
          <a:prstGeom prst="rect">
            <a:avLst/>
          </a:prstGeom>
        </p:spPr>
      </p:pic>
      <p:sp>
        <p:nvSpPr>
          <p:cNvPr id="41" name="Tekstiruutu 34"/>
          <p:cNvSpPr txBox="1"/>
          <p:nvPr/>
        </p:nvSpPr>
        <p:spPr>
          <a:xfrm>
            <a:off x="90118" y="3111956"/>
            <a:ext cx="4909870"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Teollisuuden arvonlisäys, yht. 1,92 mrd. €, v. 2023</a:t>
            </a:r>
          </a:p>
        </p:txBody>
      </p:sp>
      <p:sp>
        <p:nvSpPr>
          <p:cNvPr id="51" name="Tekstiruutu 34"/>
          <p:cNvSpPr txBox="1"/>
          <p:nvPr/>
        </p:nvSpPr>
        <p:spPr>
          <a:xfrm>
            <a:off x="787056" y="3794166"/>
            <a:ext cx="3903636" cy="584775"/>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Teknologiateollisuus</a:t>
            </a:r>
            <a:r>
              <a:rPr lang="fi-FI" dirty="0">
                <a:solidFill>
                  <a:prstClr val="white">
                    <a:lumMod val="50000"/>
                  </a:prstClr>
                </a:solidFill>
                <a:latin typeface="Calibri" panose="020F0502020204030204"/>
                <a:cs typeface="+mn-cs"/>
              </a:rPr>
              <a:t> </a:t>
            </a:r>
            <a:r>
              <a:rPr lang="fi-FI" b="1" dirty="0">
                <a:solidFill>
                  <a:srgbClr val="0070C0"/>
                </a:solidFill>
                <a:effectLst>
                  <a:outerShdw blurRad="38100" dist="38100" dir="2700000" algn="tl">
                    <a:srgbClr val="000000">
                      <a:alpha val="43137"/>
                    </a:srgbClr>
                  </a:outerShdw>
                </a:effectLst>
                <a:latin typeface="Calibri" panose="020F0502020204030204"/>
                <a:cs typeface="+mn-cs"/>
              </a:rPr>
              <a:t>58 % (1,12 mrd. €) </a:t>
            </a:r>
            <a:r>
              <a:rPr lang="fi-FI" sz="1400" b="1" dirty="0">
                <a:solidFill>
                  <a:srgbClr val="0070C0"/>
                </a:solidFill>
                <a:latin typeface="Calibri" panose="020F0502020204030204"/>
                <a:cs typeface="+mn-cs"/>
              </a:rPr>
              <a:t>osuus koko maasta 5,5 %, kun väestö-osuus 3,8 % </a:t>
            </a:r>
          </a:p>
        </p:txBody>
      </p:sp>
      <p:sp>
        <p:nvSpPr>
          <p:cNvPr id="52" name="Pyöristetty suorakulmio 9"/>
          <p:cNvSpPr/>
          <p:nvPr/>
        </p:nvSpPr>
        <p:spPr>
          <a:xfrm>
            <a:off x="4002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53" name="Rectangle 52"/>
          <p:cNvSpPr/>
          <p:nvPr/>
        </p:nvSpPr>
        <p:spPr>
          <a:xfrm>
            <a:off x="4148584" y="5914773"/>
            <a:ext cx="139974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8 milj. €; 1 %</a:t>
            </a:r>
          </a:p>
        </p:txBody>
      </p:sp>
      <p:sp>
        <p:nvSpPr>
          <p:cNvPr id="55" name="Tekstiruutu 34"/>
          <p:cNvSpPr txBox="1"/>
          <p:nvPr/>
        </p:nvSpPr>
        <p:spPr>
          <a:xfrm>
            <a:off x="7329" y="4225043"/>
            <a:ext cx="3951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a:t>
            </a: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6" name="Tekstiruutu 34"/>
          <p:cNvSpPr txBox="1"/>
          <p:nvPr/>
        </p:nvSpPr>
        <p:spPr>
          <a:xfrm>
            <a:off x="7329" y="5160381"/>
            <a:ext cx="3266600" cy="923330"/>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Sähkö- ja elektroniikkateollisuus</a:t>
            </a:r>
          </a:p>
          <a:p>
            <a:pPr eaLnBrk="1" fontAlgn="auto" hangingPunct="1">
              <a:spcBef>
                <a:spcPts val="0"/>
              </a:spcBef>
              <a:spcAft>
                <a:spcPts val="0"/>
              </a:spcAft>
            </a:pP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9" name="Tekstiruutu 34"/>
          <p:cNvSpPr txBox="1"/>
          <p:nvPr/>
        </p:nvSpPr>
        <p:spPr>
          <a:xfrm>
            <a:off x="12482" y="4687040"/>
            <a:ext cx="3237119" cy="923330"/>
          </a:xfrm>
          <a:prstGeom prst="rect">
            <a:avLst/>
          </a:prstGeom>
          <a:no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Koneiden ja laitteiden valmistus</a:t>
            </a:r>
          </a:p>
          <a:p>
            <a:pPr eaLnBrk="1" fontAlgn="auto" hangingPunct="1">
              <a:spcBef>
                <a:spcPts val="0"/>
              </a:spcBef>
              <a:spcAft>
                <a:spcPts val="0"/>
              </a:spcAft>
            </a:pPr>
            <a:endParaRPr lang="fi-FI" dirty="0">
              <a:solidFill>
                <a:prstClr val="white">
                  <a:lumMod val="50000"/>
                </a:prstClr>
              </a:solidFill>
              <a:latin typeface="Calibri" panose="020F0502020204030204"/>
              <a:cs typeface="+mn-cs"/>
            </a:endParaRPr>
          </a:p>
        </p:txBody>
      </p:sp>
      <p:sp>
        <p:nvSpPr>
          <p:cNvPr id="60" name="Tekstiruutu 34"/>
          <p:cNvSpPr txBox="1"/>
          <p:nvPr/>
        </p:nvSpPr>
        <p:spPr>
          <a:xfrm>
            <a:off x="34896" y="5633721"/>
            <a:ext cx="2566152"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mn-cs"/>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valmistus</a:t>
            </a:r>
          </a:p>
        </p:txBody>
      </p:sp>
      <p:sp>
        <p:nvSpPr>
          <p:cNvPr id="50" name="Rectangle 49"/>
          <p:cNvSpPr/>
          <p:nvPr/>
        </p:nvSpPr>
        <p:spPr>
          <a:xfrm>
            <a:off x="4148584" y="5470480"/>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58 milj. €; 5 %</a:t>
            </a:r>
          </a:p>
        </p:txBody>
      </p:sp>
      <p:sp>
        <p:nvSpPr>
          <p:cNvPr id="61" name="Rectangle 60"/>
          <p:cNvSpPr/>
          <p:nvPr/>
        </p:nvSpPr>
        <p:spPr>
          <a:xfrm>
            <a:off x="4017159" y="4952532"/>
            <a:ext cx="1803699"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324 milj. €; 29 % </a:t>
            </a:r>
          </a:p>
        </p:txBody>
      </p:sp>
      <p:sp>
        <p:nvSpPr>
          <p:cNvPr id="54" name="Tekstiruutu 34"/>
          <p:cNvSpPr txBox="1"/>
          <p:nvPr/>
        </p:nvSpPr>
        <p:spPr>
          <a:xfrm>
            <a:off x="4553446" y="4045114"/>
            <a:ext cx="1442731"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p:txBody>
      </p:sp>
      <p:sp>
        <p:nvSpPr>
          <p:cNvPr id="18" name="Ylös kääntyvä nuoli 17"/>
          <p:cNvSpPr/>
          <p:nvPr/>
        </p:nvSpPr>
        <p:spPr>
          <a:xfrm flipV="1">
            <a:off x="4534599"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63" name="Picture 62"/>
          <p:cNvPicPr>
            <a:picLocks noChangeAspect="1"/>
          </p:cNvPicPr>
          <p:nvPr/>
        </p:nvPicPr>
        <p:blipFill>
          <a:blip r:embed="rId5"/>
          <a:stretch>
            <a:fillRect/>
          </a:stretch>
        </p:blipFill>
        <p:spPr>
          <a:xfrm>
            <a:off x="7885655" y="12579"/>
            <a:ext cx="1148281" cy="1056083"/>
          </a:xfrm>
          <a:prstGeom prst="rect">
            <a:avLst/>
          </a:prstGeom>
        </p:spPr>
      </p:pic>
      <p:sp>
        <p:nvSpPr>
          <p:cNvPr id="42" name="Tekstiruutu 41"/>
          <p:cNvSpPr txBox="1"/>
          <p:nvPr/>
        </p:nvSpPr>
        <p:spPr>
          <a:xfrm>
            <a:off x="4956934"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mn-cs"/>
              </a:rPr>
              <a:t>liikevaihtoa</a:t>
            </a:r>
            <a:r>
              <a:rPr lang="fi-FI" b="1" dirty="0">
                <a:solidFill>
                  <a:prstClr val="black"/>
                </a:solidFill>
                <a:latin typeface="Calibri" panose="020F0502020204030204"/>
                <a:cs typeface="+mn-cs"/>
              </a:rPr>
              <a:t> v. 2025</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4,4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a:t>
            </a: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vientiä</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3,1 miljardia € </a:t>
            </a:r>
          </a:p>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(osuus 64 % teollisuuden viennistä)</a:t>
            </a: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23" name="Rectangle 22"/>
          <p:cNvSpPr/>
          <p:nvPr/>
        </p:nvSpPr>
        <p:spPr>
          <a:xfrm>
            <a:off x="4870296" y="2800379"/>
            <a:ext cx="4572000" cy="1077218"/>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8551</a:t>
            </a:r>
            <a:r>
              <a:rPr lang="fi-FI" sz="3200" b="1" dirty="0">
                <a:solidFill>
                  <a:prstClr val="black"/>
                </a:solidFill>
                <a:latin typeface="Calibri" panose="020F0502020204030204"/>
                <a:cs typeface="+mn-cs"/>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työpaikkaa </a:t>
            </a:r>
            <a:r>
              <a:rPr lang="fi-FI" b="1" dirty="0">
                <a:solidFill>
                  <a:prstClr val="black"/>
                </a:solidFill>
                <a:latin typeface="Calibri" panose="020F0502020204030204"/>
                <a:cs typeface="+mn-cs"/>
              </a:rPr>
              <a:t>v. 2025</a:t>
            </a:r>
          </a:p>
          <a:p>
            <a:pPr eaLnBrk="1" fontAlgn="auto" hangingPunct="1">
              <a:spcBef>
                <a:spcPts val="0"/>
              </a:spcBef>
              <a:spcAft>
                <a:spcPts val="0"/>
              </a:spcAft>
            </a:pPr>
            <a:r>
              <a:rPr lang="fi-FI" sz="1400" b="1" dirty="0">
                <a:solidFill>
                  <a:prstClr val="black"/>
                </a:solidFill>
                <a:latin typeface="Calibri" panose="020F0502020204030204"/>
                <a:cs typeface="+mn-cs"/>
              </a:rPr>
              <a:t>(osuus 52 % teollisuudesta ja 12 % kaikista työpaikoista)</a:t>
            </a:r>
            <a:endParaRPr lang="fi-FI" sz="1400" dirty="0">
              <a:solidFill>
                <a:prstClr val="white">
                  <a:lumMod val="50000"/>
                </a:prstClr>
              </a:solidFill>
              <a:latin typeface="Calibri" panose="020F0502020204030204"/>
              <a:cs typeface="+mn-cs"/>
            </a:endParaRPr>
          </a:p>
        </p:txBody>
      </p:sp>
      <p:sp>
        <p:nvSpPr>
          <p:cNvPr id="32" name="Tekstiruutu 8"/>
          <p:cNvSpPr txBox="1"/>
          <p:nvPr/>
        </p:nvSpPr>
        <p:spPr>
          <a:xfrm>
            <a:off x="8811776" y="3907542"/>
            <a:ext cx="307777" cy="1902614"/>
          </a:xfrm>
          <a:prstGeom prst="rect">
            <a:avLst/>
          </a:prstGeom>
          <a:noFill/>
        </p:spPr>
        <p:txBody>
          <a:bodyPr vert="vert270" wrap="square" rtlCol="0">
            <a:spAutoFit/>
          </a:bodyPr>
          <a:lstStyle/>
          <a:p>
            <a:r>
              <a:rPr lang="fi-FI" sz="800" dirty="0"/>
              <a:t>Tilastokeskus ja Satakuntaliitto 2025</a:t>
            </a:r>
          </a:p>
        </p:txBody>
      </p:sp>
      <p:pic>
        <p:nvPicPr>
          <p:cNvPr id="4" name="Kuva 3" descr="Kuva, joka sisältää kohteen teksti, merkki, clipart-kuva&#10;&#10;Kuvaus luotu automaattisesti">
            <a:extLst>
              <a:ext uri="{FF2B5EF4-FFF2-40B4-BE49-F238E27FC236}">
                <a16:creationId xmlns:a16="http://schemas.microsoft.com/office/drawing/2014/main" id="{D81E6542-F696-D52F-96C8-B09D7BD56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8324" y="6298502"/>
            <a:ext cx="1856812" cy="480765"/>
          </a:xfrm>
          <a:prstGeom prst="rect">
            <a:avLst/>
          </a:prstGeom>
        </p:spPr>
      </p:pic>
      <p:pic>
        <p:nvPicPr>
          <p:cNvPr id="6" name="Picture 5">
            <a:extLst>
              <a:ext uri="{FF2B5EF4-FFF2-40B4-BE49-F238E27FC236}">
                <a16:creationId xmlns:a16="http://schemas.microsoft.com/office/drawing/2014/main" id="{67069C2C-B5DB-9B4A-ECD9-021D50AB2DDB}"/>
              </a:ext>
            </a:extLst>
          </p:cNvPr>
          <p:cNvPicPr>
            <a:picLocks noChangeAspect="1"/>
          </p:cNvPicPr>
          <p:nvPr/>
        </p:nvPicPr>
        <p:blipFill>
          <a:blip r:embed="rId7"/>
          <a:stretch>
            <a:fillRect/>
          </a:stretch>
        </p:blipFill>
        <p:spPr>
          <a:xfrm>
            <a:off x="0" y="414442"/>
            <a:ext cx="4857990" cy="2938149"/>
          </a:xfrm>
          <a:prstGeom prst="rect">
            <a:avLst/>
          </a:prstGeom>
        </p:spPr>
      </p:pic>
    </p:spTree>
    <p:extLst>
      <p:ext uri="{BB962C8B-B14F-4D97-AF65-F5344CB8AC3E}">
        <p14:creationId xmlns:p14="http://schemas.microsoft.com/office/powerpoint/2010/main" val="28869173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DE85-1864-47C4-AF1C-5B1C92BF8792}"/>
              </a:ext>
            </a:extLst>
          </p:cNvPr>
          <p:cNvSpPr>
            <a:spLocks noGrp="1"/>
          </p:cNvSpPr>
          <p:nvPr>
            <p:ph type="title"/>
          </p:nvPr>
        </p:nvSpPr>
        <p:spPr>
          <a:xfrm>
            <a:off x="1115616" y="-75651"/>
            <a:ext cx="6429375" cy="622116"/>
          </a:xfrm>
        </p:spPr>
        <p:txBody>
          <a:bodyPr>
            <a:normAutofit/>
          </a:bodyPr>
          <a:lstStyle/>
          <a:p>
            <a:r>
              <a:rPr lang="fi-FI" sz="2700" b="1" cap="all" dirty="0">
                <a:solidFill>
                  <a:srgbClr val="0070C0"/>
                </a:solidFill>
                <a:effectLst>
                  <a:outerShdw blurRad="38100" dist="38100" dir="2700000" algn="tl">
                    <a:srgbClr val="000000">
                      <a:alpha val="43137"/>
                    </a:srgbClr>
                  </a:outerShdw>
                </a:effectLst>
              </a:rPr>
              <a:t>Satakunnan teollinen rakenne</a:t>
            </a:r>
          </a:p>
        </p:txBody>
      </p:sp>
      <p:sp>
        <p:nvSpPr>
          <p:cNvPr id="4" name="Slide Number Placeholder 3">
            <a:extLst>
              <a:ext uri="{FF2B5EF4-FFF2-40B4-BE49-F238E27FC236}">
                <a16:creationId xmlns:a16="http://schemas.microsoft.com/office/drawing/2014/main" id="{2516B751-985E-4207-9F7E-3FA0FC60D5A3}"/>
              </a:ext>
            </a:extLst>
          </p:cNvPr>
          <p:cNvSpPr>
            <a:spLocks noGrp="1"/>
          </p:cNvSpPr>
          <p:nvPr>
            <p:ph type="sldNum" sz="quarter" idx="12"/>
          </p:nvPr>
        </p:nvSpPr>
        <p:spPr/>
        <p:txBody>
          <a:bodyPr/>
          <a:lstStyle/>
          <a:p>
            <a:pPr>
              <a:defRPr/>
            </a:pPr>
            <a:fld id="{BD92A12E-B41F-4513-AE04-E640526D1169}" type="slidenum">
              <a:rPr lang="fi-FI" altLang="fi-FI" smtClean="0"/>
              <a:pPr>
                <a:defRPr/>
              </a:pPr>
              <a:t>73</a:t>
            </a:fld>
            <a:endParaRPr lang="fi-FI" altLang="fi-FI"/>
          </a:p>
        </p:txBody>
      </p:sp>
      <p:sp>
        <p:nvSpPr>
          <p:cNvPr id="7" name="Tekstiruutu 3">
            <a:extLst>
              <a:ext uri="{FF2B5EF4-FFF2-40B4-BE49-F238E27FC236}">
                <a16:creationId xmlns:a16="http://schemas.microsoft.com/office/drawing/2014/main" id="{B4400789-D2F6-42DF-9AB3-490723895D47}"/>
              </a:ext>
            </a:extLst>
          </p:cNvPr>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8.1.2026</a:t>
            </a:r>
          </a:p>
        </p:txBody>
      </p:sp>
      <p:pic>
        <p:nvPicPr>
          <p:cNvPr id="2" name="Kuva 1" descr="Kuva, joka sisältää kohteen teksti, merkki, clipart-kuva&#10;&#10;Kuvaus luotu automaattisesti">
            <a:extLst>
              <a:ext uri="{FF2B5EF4-FFF2-40B4-BE49-F238E27FC236}">
                <a16:creationId xmlns:a16="http://schemas.microsoft.com/office/drawing/2014/main" id="{2994C92F-7FFC-E266-7500-EE94DE8A3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3" name="Picture 12">
            <a:extLst>
              <a:ext uri="{FF2B5EF4-FFF2-40B4-BE49-F238E27FC236}">
                <a16:creationId xmlns:a16="http://schemas.microsoft.com/office/drawing/2014/main" id="{46936ADC-80E3-2239-4B6E-DBD35D1E08E3}"/>
              </a:ext>
            </a:extLst>
          </p:cNvPr>
          <p:cNvPicPr>
            <a:picLocks noChangeAspect="1"/>
          </p:cNvPicPr>
          <p:nvPr/>
        </p:nvPicPr>
        <p:blipFill>
          <a:blip r:embed="rId3"/>
          <a:stretch>
            <a:fillRect/>
          </a:stretch>
        </p:blipFill>
        <p:spPr>
          <a:xfrm>
            <a:off x="1475656" y="6125226"/>
            <a:ext cx="3705225" cy="209550"/>
          </a:xfrm>
          <a:prstGeom prst="rect">
            <a:avLst/>
          </a:prstGeom>
        </p:spPr>
      </p:pic>
      <p:pic>
        <p:nvPicPr>
          <p:cNvPr id="3" name="Picture 2">
            <a:extLst>
              <a:ext uri="{FF2B5EF4-FFF2-40B4-BE49-F238E27FC236}">
                <a16:creationId xmlns:a16="http://schemas.microsoft.com/office/drawing/2014/main" id="{AD0192C2-697B-A61B-1A86-AC7E91ED9C21}"/>
              </a:ext>
            </a:extLst>
          </p:cNvPr>
          <p:cNvPicPr>
            <a:picLocks noChangeAspect="1"/>
          </p:cNvPicPr>
          <p:nvPr/>
        </p:nvPicPr>
        <p:blipFill>
          <a:blip r:embed="rId4"/>
          <a:stretch>
            <a:fillRect/>
          </a:stretch>
        </p:blipFill>
        <p:spPr>
          <a:xfrm>
            <a:off x="0" y="695790"/>
            <a:ext cx="9144000" cy="5222579"/>
          </a:xfrm>
          <a:prstGeom prst="rect">
            <a:avLst/>
          </a:prstGeom>
        </p:spPr>
      </p:pic>
    </p:spTree>
    <p:extLst>
      <p:ext uri="{BB962C8B-B14F-4D97-AF65-F5344CB8AC3E}">
        <p14:creationId xmlns:p14="http://schemas.microsoft.com/office/powerpoint/2010/main" val="1924584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2926653" y="967919"/>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61721" y="3461819"/>
            <a:ext cx="33607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Liikevaihdon kasvu 2010-2025</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889998" y="4547786"/>
            <a:ext cx="307777" cy="160411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2026</a:t>
            </a:r>
          </a:p>
        </p:txBody>
      </p:sp>
      <p:sp>
        <p:nvSpPr>
          <p:cNvPr id="42" name="Tekstiruutu 41"/>
          <p:cNvSpPr txBox="1"/>
          <p:nvPr/>
        </p:nvSpPr>
        <p:spPr>
          <a:xfrm>
            <a:off x="4755682" y="789187"/>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tuottivat liikevaihtoa v.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453 milj.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96078" y="714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Satakunnassa toimii n. 52 puhtaasti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robotiikka-alaan keskittyvää  yritystä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3694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6236469"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Automaatio- ja robotiikka-alan kasvu on ollut merkittävää ja sillä on potentiaalia alueen talouskasvuun.</a:t>
            </a:r>
          </a:p>
        </p:txBody>
      </p:sp>
      <p:sp>
        <p:nvSpPr>
          <p:cNvPr id="21" name="Suorakulmio 20"/>
          <p:cNvSpPr/>
          <p:nvPr/>
        </p:nvSpPr>
        <p:spPr>
          <a:xfrm>
            <a:off x="2060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a:t>
            </a:r>
            <a:r>
              <a:rPr lang="fi-FI" sz="1200" dirty="0">
                <a:solidFill>
                  <a:prstClr val="white">
                    <a:lumMod val="50000"/>
                  </a:prstClr>
                </a:solidFill>
                <a:latin typeface="Calibri" panose="020F0502020204030204"/>
              </a:rPr>
              <a:t>22,9</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a:t>
            </a:r>
            <a:r>
              <a:rPr kumimoji="0" lang="fi-FI" sz="1200" i="0" u="none" strike="noStrike" kern="1200" cap="none" spc="0" normalizeH="0" baseline="0" noProof="0" dirty="0">
                <a:ln>
                  <a:noFill/>
                </a:ln>
                <a:solidFill>
                  <a:schemeClr val="tx1"/>
                </a:solidFill>
                <a:effectLst/>
                <a:uLnTx/>
                <a:uFillTx/>
                <a:latin typeface="Calibri" panose="020F0502020204030204"/>
                <a:ea typeface="+mn-ea"/>
                <a:cs typeface="+mn-cs"/>
              </a:rPr>
              <a:t>keskimäärin </a:t>
            </a:r>
            <a:r>
              <a:rPr lang="fi-FI" sz="1200" dirty="0">
                <a:solidFill>
                  <a:schemeClr val="tx1"/>
                </a:solidFill>
                <a:latin typeface="Calibri" panose="020F0502020204030204"/>
              </a:rPr>
              <a:t>3,8 </a:t>
            </a:r>
            <a:r>
              <a:rPr kumimoji="0" lang="fi-FI" sz="12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19" name="Rectangle 18"/>
          <p:cNvSpPr/>
          <p:nvPr/>
        </p:nvSpPr>
        <p:spPr>
          <a:xfrm>
            <a:off x="164470" y="3687589"/>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,8 %</a:t>
            </a:r>
          </a:p>
        </p:txBody>
      </p:sp>
      <p:sp>
        <p:nvSpPr>
          <p:cNvPr id="23" name="Rectangle 22"/>
          <p:cNvSpPr/>
          <p:nvPr/>
        </p:nvSpPr>
        <p:spPr>
          <a:xfrm>
            <a:off x="4687901" y="3125717"/>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ydin-yrityksissä tehtiin Satakunnassa v.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1226 henkilötyövuotta</a:t>
            </a:r>
          </a:p>
        </p:txBody>
      </p:sp>
      <p:sp>
        <p:nvSpPr>
          <p:cNvPr id="44" name="Rectangle 43"/>
          <p:cNvSpPr/>
          <p:nvPr/>
        </p:nvSpPr>
        <p:spPr>
          <a:xfrm>
            <a:off x="4755683" y="193179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maksoivat palkkoja Satakunnassa v.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milj. €</a:t>
            </a:r>
          </a:p>
        </p:txBody>
      </p:sp>
      <p:sp>
        <p:nvSpPr>
          <p:cNvPr id="45" name="Tekstiruutu 34"/>
          <p:cNvSpPr txBox="1"/>
          <p:nvPr/>
        </p:nvSpPr>
        <p:spPr>
          <a:xfrm>
            <a:off x="-61721" y="4099698"/>
            <a:ext cx="33000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Henkilöstön kasvu 2010-2025</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89128" y="5469211"/>
            <a:ext cx="36355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Palkkasumman kasvu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0" y="4663166"/>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,9 %</a:t>
            </a:r>
          </a:p>
        </p:txBody>
      </p:sp>
      <p:sp>
        <p:nvSpPr>
          <p:cNvPr id="51" name="Suorakulmio 20"/>
          <p:cNvSpPr/>
          <p:nvPr/>
        </p:nvSpPr>
        <p:spPr>
          <a:xfrm>
            <a:off x="1990431" y="4902981"/>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a:t>
            </a:r>
            <a:r>
              <a:rPr lang="fi-FI" sz="1200" dirty="0">
                <a:solidFill>
                  <a:prstClr val="white">
                    <a:lumMod val="50000"/>
                  </a:prstClr>
                </a:solidFill>
                <a:latin typeface="Calibri" panose="020F0502020204030204"/>
              </a:rPr>
              <a:t>0,6</a:t>
            </a:r>
            <a:r>
              <a:rPr lang="fi-FI" sz="1200" dirty="0">
                <a:solidFill>
                  <a:srgbClr val="00B0F0"/>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Teollisuus keskimäärin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-7,8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62" name="Suorakulmio 20"/>
          <p:cNvSpPr/>
          <p:nvPr/>
        </p:nvSpPr>
        <p:spPr>
          <a:xfrm>
            <a:off x="2083766" y="5924301"/>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9,6</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keskimäärin  0,0 %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21.5</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.2026</a:t>
            </a:r>
          </a:p>
        </p:txBody>
      </p:sp>
      <p:sp>
        <p:nvSpPr>
          <p:cNvPr id="7" name="TextBox 6"/>
          <p:cNvSpPr txBox="1"/>
          <p:nvPr/>
        </p:nvSpPr>
        <p:spPr>
          <a:xfrm>
            <a:off x="3755081" y="1364137"/>
            <a:ext cx="11549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HUOM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Luvut ovat minimiarvioita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045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Robocoast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fi-FI" sz="1400" b="1" dirty="0">
                <a:solidFill>
                  <a:prstClr val="black"/>
                </a:solidFill>
                <a:latin typeface="Calibri" panose="020F0502020204030204"/>
              </a:rPr>
              <a:t>7-12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/25 vs. </a:t>
            </a:r>
          </a:p>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7-12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/24</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p>
          <a:p>
            <a:pPr lvl="0" eaLnBrk="1" fontAlgn="auto" hangingPunct="1">
              <a:spcBef>
                <a:spcPts val="0"/>
              </a:spcBef>
              <a:spcAft>
                <a:spcPts val="0"/>
              </a:spcAf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Liikevaihto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+5,6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Henkilöstömäärä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r>
              <a:rPr lang="fi-FI" sz="1400" b="1" dirty="0">
                <a:solidFill>
                  <a:prstClr val="black"/>
                </a:solidFill>
                <a:latin typeface="Calibri" panose="020F0502020204030204"/>
              </a:rPr>
              <a:t>0,2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Kaarinuoli vasemmalle 2"/>
          <p:cNvSpPr/>
          <p:nvPr/>
        </p:nvSpPr>
        <p:spPr>
          <a:xfrm rot="16200000" flipH="1">
            <a:off x="5016605" y="4605567"/>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3" name="Picture 12">
            <a:extLst>
              <a:ext uri="{FF2B5EF4-FFF2-40B4-BE49-F238E27FC236}">
                <a16:creationId xmlns:a16="http://schemas.microsoft.com/office/drawing/2014/main" id="{66808A02-636D-E871-FC99-191C3BDC3490}"/>
              </a:ext>
            </a:extLst>
          </p:cNvPr>
          <p:cNvPicPr>
            <a:picLocks noChangeAspect="1"/>
          </p:cNvPicPr>
          <p:nvPr/>
        </p:nvPicPr>
        <p:blipFill>
          <a:blip r:embed="rId5"/>
          <a:stretch>
            <a:fillRect/>
          </a:stretch>
        </p:blipFill>
        <p:spPr>
          <a:xfrm>
            <a:off x="36199" y="1100870"/>
            <a:ext cx="3718882" cy="2438611"/>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21.5</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.2026</a:t>
            </a:r>
          </a:p>
        </p:txBody>
      </p:sp>
      <p:sp>
        <p:nvSpPr>
          <p:cNvPr id="17" name="TextBox 16"/>
          <p:cNvSpPr txBox="1"/>
          <p:nvPr/>
        </p:nvSpPr>
        <p:spPr>
          <a:xfrm>
            <a:off x="841952" y="4169007"/>
            <a:ext cx="7592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iruutu 8"/>
          <p:cNvSpPr txBox="1"/>
          <p:nvPr/>
        </p:nvSpPr>
        <p:spPr>
          <a:xfrm>
            <a:off x="8836223" y="1916832"/>
            <a:ext cx="307777" cy="338690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Taloustutka, Prizztech ja Satakuntaliitto </a:t>
            </a:r>
            <a:r>
              <a:rPr lang="fi-FI" sz="800" dirty="0">
                <a:solidFill>
                  <a:prstClr val="black"/>
                </a:solidFill>
                <a:latin typeface="Calibri" panose="020F0502020204030204"/>
                <a:cs typeface="+mn-cs"/>
              </a:rPr>
              <a:t>2026</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4570524" y="682647"/>
            <a:ext cx="33219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Suurimmat yritykset,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lähde: Taloustutka ja Prizztech Oy</a:t>
            </a: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pic>
        <p:nvPicPr>
          <p:cNvPr id="4" name="Kuva 3" descr="Kuva, joka sisältää kohteen teksti, merkki, clipart-kuva&#10;&#10;Kuvaus luotu automaattisesti">
            <a:extLst>
              <a:ext uri="{FF2B5EF4-FFF2-40B4-BE49-F238E27FC236}">
                <a16:creationId xmlns:a16="http://schemas.microsoft.com/office/drawing/2014/main" id="{8B12BE7F-FAB3-21F1-9BE4-619F74BC3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5" name="Picture 4">
            <a:extLst>
              <a:ext uri="{FF2B5EF4-FFF2-40B4-BE49-F238E27FC236}">
                <a16:creationId xmlns:a16="http://schemas.microsoft.com/office/drawing/2014/main" id="{AEA85ED3-3D9E-B9D6-0921-0D00D956FEF1}"/>
              </a:ext>
            </a:extLst>
          </p:cNvPr>
          <p:cNvPicPr>
            <a:picLocks noChangeAspect="1"/>
          </p:cNvPicPr>
          <p:nvPr/>
        </p:nvPicPr>
        <p:blipFill>
          <a:blip r:embed="rId3"/>
          <a:stretch>
            <a:fillRect/>
          </a:stretch>
        </p:blipFill>
        <p:spPr>
          <a:xfrm>
            <a:off x="4556024" y="1763978"/>
            <a:ext cx="4197067" cy="3812122"/>
          </a:xfrm>
          <a:prstGeom prst="rect">
            <a:avLst/>
          </a:prstGeom>
        </p:spPr>
      </p:pic>
      <p:pic>
        <p:nvPicPr>
          <p:cNvPr id="10" name="Picture 9">
            <a:extLst>
              <a:ext uri="{FF2B5EF4-FFF2-40B4-BE49-F238E27FC236}">
                <a16:creationId xmlns:a16="http://schemas.microsoft.com/office/drawing/2014/main" id="{2432F894-8CBE-BCF6-8CBD-4DD3D6AF7EF1}"/>
              </a:ext>
            </a:extLst>
          </p:cNvPr>
          <p:cNvPicPr>
            <a:picLocks noChangeAspect="1"/>
          </p:cNvPicPr>
          <p:nvPr/>
        </p:nvPicPr>
        <p:blipFill>
          <a:blip r:embed="rId4"/>
          <a:stretch>
            <a:fillRect/>
          </a:stretch>
        </p:blipFill>
        <p:spPr>
          <a:xfrm>
            <a:off x="107503" y="616609"/>
            <a:ext cx="4288897" cy="2812391"/>
          </a:xfrm>
          <a:prstGeom prst="rect">
            <a:avLst/>
          </a:prstGeom>
        </p:spPr>
      </p:pic>
      <p:pic>
        <p:nvPicPr>
          <p:cNvPr id="12" name="Picture 11">
            <a:extLst>
              <a:ext uri="{FF2B5EF4-FFF2-40B4-BE49-F238E27FC236}">
                <a16:creationId xmlns:a16="http://schemas.microsoft.com/office/drawing/2014/main" id="{D5D0EF81-DEAB-6C20-2A72-1AA00421E696}"/>
              </a:ext>
            </a:extLst>
          </p:cNvPr>
          <p:cNvPicPr>
            <a:picLocks noChangeAspect="1"/>
          </p:cNvPicPr>
          <p:nvPr/>
        </p:nvPicPr>
        <p:blipFill>
          <a:blip r:embed="rId5"/>
          <a:stretch>
            <a:fillRect/>
          </a:stretch>
        </p:blipFill>
        <p:spPr>
          <a:xfrm>
            <a:off x="25548" y="3568637"/>
            <a:ext cx="4345709" cy="2836421"/>
          </a:xfrm>
          <a:prstGeom prst="rect">
            <a:avLst/>
          </a:prstGeom>
        </p:spPr>
      </p:pic>
    </p:spTree>
    <p:extLst>
      <p:ext uri="{BB962C8B-B14F-4D97-AF65-F5344CB8AC3E}">
        <p14:creationId xmlns:p14="http://schemas.microsoft.com/office/powerpoint/2010/main" val="1642856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053BE3-FCE6-2F57-62E0-368507CAB39F}"/>
              </a:ext>
            </a:extLst>
          </p:cNvPr>
          <p:cNvPicPr>
            <a:picLocks noChangeAspect="1"/>
          </p:cNvPicPr>
          <p:nvPr/>
        </p:nvPicPr>
        <p:blipFill>
          <a:blip r:embed="rId2"/>
          <a:stretch>
            <a:fillRect/>
          </a:stretch>
        </p:blipFill>
        <p:spPr>
          <a:xfrm>
            <a:off x="22963" y="697547"/>
            <a:ext cx="3718882" cy="2438611"/>
          </a:xfrm>
          <a:prstGeom prst="rect">
            <a:avLst/>
          </a:prstGeom>
        </p:spPr>
      </p:pic>
      <p:sp>
        <p:nvSpPr>
          <p:cNvPr id="13" name="TextBox 12">
            <a:extLst>
              <a:ext uri="{FF2B5EF4-FFF2-40B4-BE49-F238E27FC236}">
                <a16:creationId xmlns:a16="http://schemas.microsoft.com/office/drawing/2014/main" id="{646E92E6-88AB-D1E1-C97D-2C25A65E4ED2}"/>
              </a:ext>
            </a:extLst>
          </p:cNvPr>
          <p:cNvSpPr txBox="1"/>
          <p:nvPr/>
        </p:nvSpPr>
        <p:spPr>
          <a:xfrm>
            <a:off x="288818" y="873218"/>
            <a:ext cx="3359381" cy="307777"/>
          </a:xfrm>
          <a:prstGeom prst="rect">
            <a:avLst/>
          </a:prstGeom>
          <a:solidFill>
            <a:schemeClr val="bg1"/>
          </a:solidFill>
        </p:spPr>
        <p:txBody>
          <a:bodyPr wrap="square" rtlCol="0">
            <a:spAutoFit/>
          </a:bodyPr>
          <a:lstStyle/>
          <a:p>
            <a:r>
              <a:rPr lang="fi-FI" sz="1400" dirty="0" err="1"/>
              <a:t>Turnover</a:t>
            </a:r>
            <a:r>
              <a:rPr lang="fi-FI" sz="1400" dirty="0"/>
              <a:t> 2010-2025</a:t>
            </a:r>
            <a:endParaRPr lang="en-US" sz="1400" dirty="0"/>
          </a:p>
        </p:txBody>
      </p:sp>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3006645" y="968005"/>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443053" y="79193"/>
            <a:ext cx="8491647"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AUTOMATION AND </a:t>
            </a:r>
            <a:r>
              <a:rPr lang="fi-FI" sz="2700" b="1" cap="all" dirty="0" err="1">
                <a:solidFill>
                  <a:srgbClr val="0070C0"/>
                </a:solidFill>
                <a:effectLst>
                  <a:outerShdw blurRad="38100" dist="38100" dir="2700000" algn="tl">
                    <a:srgbClr val="000000">
                      <a:alpha val="43137"/>
                    </a:srgbClr>
                  </a:outerShdw>
                </a:effectLst>
              </a:rPr>
              <a:t>robotiCS</a:t>
            </a:r>
            <a:r>
              <a:rPr lang="fi-FI" sz="2700" b="1" cap="all" dirty="0">
                <a:solidFill>
                  <a:srgbClr val="0070C0"/>
                </a:solidFill>
                <a:effectLst>
                  <a:outerShdw blurRad="38100" dist="38100" dir="2700000" algn="tl">
                    <a:srgbClr val="000000">
                      <a:alpha val="43137"/>
                    </a:srgbClr>
                  </a:outerShdw>
                </a:effectLst>
              </a:rPr>
              <a:t>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IN </a:t>
            </a:r>
            <a:r>
              <a:rPr lang="fi-FI" sz="2700" b="1" cap="all" dirty="0" err="1">
                <a:solidFill>
                  <a:srgbClr val="0070C0"/>
                </a:solidFill>
                <a:effectLst>
                  <a:outerShdw blurRad="38100" dist="38100" dir="2700000" algn="tl">
                    <a:srgbClr val="000000">
                      <a:alpha val="43137"/>
                    </a:srgbClr>
                  </a:outerShdw>
                </a:effectLst>
              </a:rPr>
              <a:t>satakunTa</a:t>
            </a:r>
            <a:endParaRPr lang="fi-FI" sz="2700" b="1" cap="all" dirty="0">
              <a:solidFill>
                <a:srgbClr val="0070C0"/>
              </a:solidFill>
              <a:effectLst>
                <a:outerShdw blurRad="38100" dist="38100" dir="2700000" algn="tl">
                  <a:srgbClr val="000000">
                    <a:alpha val="43137"/>
                  </a:srgbClr>
                </a:outerShdw>
              </a:effectLst>
            </a:endParaRPr>
          </a:p>
        </p:txBody>
      </p:sp>
      <p:sp>
        <p:nvSpPr>
          <p:cNvPr id="35" name="Tekstiruutu 34"/>
          <p:cNvSpPr txBox="1"/>
          <p:nvPr/>
        </p:nvSpPr>
        <p:spPr>
          <a:xfrm>
            <a:off x="-19507" y="3453989"/>
            <a:ext cx="3434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turnover</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2010-2025</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713796" y="3107564"/>
            <a:ext cx="307777" cy="244649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Satakunta 2025</a:t>
            </a:r>
          </a:p>
        </p:txBody>
      </p:sp>
      <p:sp>
        <p:nvSpPr>
          <p:cNvPr id="42" name="Tekstiruutu 41"/>
          <p:cNvSpPr txBox="1"/>
          <p:nvPr/>
        </p:nvSpPr>
        <p:spPr>
          <a:xfrm>
            <a:off x="4971400" y="807428"/>
            <a:ext cx="3837038"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created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453 </a:t>
            </a:r>
            <a:r>
              <a:rPr kumimoji="0" lang="fi-FI" sz="36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209300" y="435356"/>
            <a:ext cx="3586337" cy="448053"/>
          </a:xfrm>
          <a:prstGeom prst="roundRect">
            <a:avLst>
              <a:gd name="adj" fmla="val 60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There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ca</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52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purely</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focused</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4219126" y="2731122"/>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392364" y="4517264"/>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automation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robotics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been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very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significant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it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contributed</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to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vitality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whole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region</a:t>
            </a: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Suorakulmio 20"/>
          <p:cNvSpPr/>
          <p:nvPr/>
        </p:nvSpPr>
        <p:spPr>
          <a:xfrm>
            <a:off x="1945921" y="3899780"/>
            <a:ext cx="3025479" cy="37839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lang="fi-FI" sz="1200" dirty="0">
                <a:solidFill>
                  <a:prstClr val="white">
                    <a:lumMod val="50000"/>
                  </a:prstClr>
                </a:solidFill>
                <a:latin typeface="Calibri" panose="020F0502020204030204"/>
              </a:rPr>
              <a:t> 22,9</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3,8</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p>
        </p:txBody>
      </p:sp>
      <p:sp>
        <p:nvSpPr>
          <p:cNvPr id="19" name="Rectangle 18"/>
          <p:cNvSpPr/>
          <p:nvPr/>
        </p:nvSpPr>
        <p:spPr>
          <a:xfrm>
            <a:off x="160896" y="3676191"/>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,8 %</a:t>
            </a:r>
          </a:p>
        </p:txBody>
      </p:sp>
      <p:sp>
        <p:nvSpPr>
          <p:cNvPr id="23" name="Rectangle 22"/>
          <p:cNvSpPr/>
          <p:nvPr/>
        </p:nvSpPr>
        <p:spPr>
          <a:xfrm>
            <a:off x="5023820" y="3142535"/>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employed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1226 </a:t>
            </a:r>
            <a:r>
              <a:rPr kumimoji="0" lang="fi-FI" sz="3600" b="1"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specialists</a:t>
            </a:r>
            <a:endPar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Rectangle 43"/>
          <p:cNvSpPr/>
          <p:nvPr/>
        </p:nvSpPr>
        <p:spPr>
          <a:xfrm>
            <a:off x="5023820" y="1967488"/>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Amount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payroll</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paid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a:t>
            </a:r>
            <a:r>
              <a:rPr kumimoji="0" lang="fi-FI" sz="3600" b="1" i="0" u="none" strike="noStrike" kern="1200" cap="none" spc="0" normalizeH="0" baseline="0" noProof="0" dirty="0" err="1">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45" name="Tekstiruutu 34"/>
          <p:cNvSpPr txBox="1"/>
          <p:nvPr/>
        </p:nvSpPr>
        <p:spPr>
          <a:xfrm>
            <a:off x="-26271" y="4100483"/>
            <a:ext cx="3565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personnel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2010-2025</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30636" y="5468407"/>
            <a:ext cx="32341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payroll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1273" y="4698517"/>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,9 %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21.5</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.2026</a:t>
            </a:r>
          </a:p>
        </p:txBody>
      </p:sp>
      <p:sp>
        <p:nvSpPr>
          <p:cNvPr id="30" name="Suorakulmio 20"/>
          <p:cNvSpPr/>
          <p:nvPr/>
        </p:nvSpPr>
        <p:spPr>
          <a:xfrm>
            <a:off x="1965265" y="4934230"/>
            <a:ext cx="3136574" cy="34025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0,6</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a:t>
            </a:r>
            <a:r>
              <a:rPr lang="fi-FI" sz="1200" dirty="0">
                <a:solidFill>
                  <a:srgbClr val="00B0F0"/>
                </a:solidFill>
                <a:latin typeface="Calibri" panose="020F0502020204030204"/>
              </a:rPr>
              <a:t>7,8</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1" name="Suorakulmio 20"/>
          <p:cNvSpPr/>
          <p:nvPr/>
        </p:nvSpPr>
        <p:spPr>
          <a:xfrm>
            <a:off x="1965265" y="5914493"/>
            <a:ext cx="3136574" cy="3154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0,0 % </a:t>
            </a:r>
          </a:p>
        </p:txBody>
      </p:sp>
      <p:sp>
        <p:nvSpPr>
          <p:cNvPr id="3" name="Kaarinuoli vasemmalle 2"/>
          <p:cNvSpPr/>
          <p:nvPr/>
        </p:nvSpPr>
        <p:spPr>
          <a:xfrm rot="17000620" flipH="1">
            <a:off x="5177838" y="4965333"/>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3697" y="3022606"/>
            <a:ext cx="417921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Trend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Robocoast</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000" dirty="0" err="1">
                <a:solidFill>
                  <a:prstClr val="black"/>
                </a:solidFill>
                <a:latin typeface="Calibri" panose="020F0502020204030204"/>
                <a:cs typeface="+mn-cs"/>
              </a:rPr>
              <a:t>red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manufacturing</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industry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average</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lang="fi-FI" sz="1000" dirty="0" err="1">
                <a:solidFill>
                  <a:prstClr val="black"/>
                </a:solidFill>
                <a:latin typeface="Calibri" panose="020F0502020204030204"/>
                <a:cs typeface="+mn-cs"/>
              </a:rPr>
              <a:t>companies</a:t>
            </a:r>
            <a:r>
              <a:rPr lang="fi-FI" sz="1000" dirty="0">
                <a:solidFill>
                  <a:prstClr val="black"/>
                </a:solidFill>
                <a:latin typeface="Calibri" panose="020F0502020204030204"/>
                <a:cs typeface="+mn-cs"/>
              </a:rPr>
              <a:t> in </a:t>
            </a:r>
            <a:r>
              <a:rPr lang="fi-FI" sz="1000" dirty="0" err="1">
                <a:solidFill>
                  <a:prstClr val="black"/>
                </a:solidFill>
                <a:latin typeface="Calibri" panose="020F0502020204030204"/>
                <a:cs typeface="+mn-cs"/>
              </a:rPr>
              <a:t>total</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green</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in Satakunta</a:t>
            </a:r>
          </a:p>
        </p:txBody>
      </p:sp>
      <p:sp>
        <p:nvSpPr>
          <p:cNvPr id="34" name="TextBox 33"/>
          <p:cNvSpPr txBox="1"/>
          <p:nvPr/>
        </p:nvSpPr>
        <p:spPr>
          <a:xfrm>
            <a:off x="3765765" y="1237833"/>
            <a:ext cx="11549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figures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shown</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graph</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minimum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estimates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whole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cluster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consists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over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100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artificial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intelligence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included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D52F58EB-F257-4947-9F8B-B899D12F6A5C}"/>
              </a:ext>
            </a:extLst>
          </p:cNvPr>
          <p:cNvSpPr txBox="1"/>
          <p:nvPr/>
        </p:nvSpPr>
        <p:spPr>
          <a:xfrm>
            <a:off x="282514" y="1178265"/>
            <a:ext cx="1273715" cy="397214"/>
          </a:xfrm>
          <a:prstGeom prst="rect">
            <a:avLst/>
          </a:prstGeom>
          <a:solidFill>
            <a:schemeClr val="bg1"/>
          </a:solidFill>
        </p:spPr>
        <p:txBody>
          <a:bodyPr wrap="square" rtlCol="0">
            <a:spAutoFit/>
          </a:bodyPr>
          <a:lstStyle/>
          <a:p>
            <a:endParaRPr lang="en-US" dirty="0"/>
          </a:p>
        </p:txBody>
      </p:sp>
      <p:pic>
        <p:nvPicPr>
          <p:cNvPr id="14" name="Kuva 13" descr="Kuva, joka sisältää kohteen teksti, merkki, clipart-kuva&#10;&#10;Kuvaus luotu automaattisesti">
            <a:extLst>
              <a:ext uri="{FF2B5EF4-FFF2-40B4-BE49-F238E27FC236}">
                <a16:creationId xmlns:a16="http://schemas.microsoft.com/office/drawing/2014/main" id="{E70F69F8-0251-7CC7-1E5F-A76AFE403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7312560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pic>
        <p:nvPicPr>
          <p:cNvPr id="2" name="Picture 1">
            <a:extLst>
              <a:ext uri="{FF2B5EF4-FFF2-40B4-BE49-F238E27FC236}">
                <a16:creationId xmlns:a16="http://schemas.microsoft.com/office/drawing/2014/main" id="{0C91317B-F7CC-409A-ACF1-311603AF624D}"/>
              </a:ext>
            </a:extLst>
          </p:cNvPr>
          <p:cNvPicPr>
            <a:picLocks noChangeAspect="1"/>
          </p:cNvPicPr>
          <p:nvPr/>
        </p:nvPicPr>
        <p:blipFill>
          <a:blip r:embed="rId2"/>
          <a:stretch>
            <a:fillRect/>
          </a:stretch>
        </p:blipFill>
        <p:spPr>
          <a:xfrm>
            <a:off x="117867" y="836712"/>
            <a:ext cx="4186165" cy="4174187"/>
          </a:xfrm>
          <a:prstGeom prst="rect">
            <a:avLst/>
          </a:prstGeom>
        </p:spPr>
      </p:pic>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373416" y="5319384"/>
            <a:ext cx="3770584" cy="553998"/>
          </a:xfrm>
          <a:prstGeom prst="rect">
            <a:avLst/>
          </a:prstGeom>
          <a:noFill/>
        </p:spPr>
        <p:txBody>
          <a:bodyPr wrap="none" rtlCol="0">
            <a:spAutoFit/>
          </a:bodyPr>
          <a:lstStyle/>
          <a:p>
            <a:r>
              <a:rPr lang="fi-FI" sz="1000" dirty="0"/>
              <a:t>Joonas Hokkanen, Heikki Savikko, Heini Koutonen,</a:t>
            </a:r>
          </a:p>
          <a:p>
            <a:r>
              <a:rPr lang="fi-FI" sz="1000" dirty="0"/>
              <a:t>Heikki Rannikko, Tomi Rinne, Minna Pirilä</a:t>
            </a:r>
          </a:p>
          <a:p>
            <a:r>
              <a:rPr lang="fi-FI" sz="1000" dirty="0"/>
              <a:t>Suomen mineraaliklusterin kilpailukyky- ja vaikuttavuustutkimus</a:t>
            </a:r>
          </a:p>
        </p:txBody>
      </p:sp>
      <p:pic>
        <p:nvPicPr>
          <p:cNvPr id="5" name="Picture 4">
            <a:extLst>
              <a:ext uri="{FF2B5EF4-FFF2-40B4-BE49-F238E27FC236}">
                <a16:creationId xmlns:a16="http://schemas.microsoft.com/office/drawing/2014/main" id="{B4EE0289-E5FF-4178-BEEA-AD4AAA04D7B3}"/>
              </a:ext>
            </a:extLst>
          </p:cNvPr>
          <p:cNvPicPr>
            <a:picLocks noChangeAspect="1"/>
          </p:cNvPicPr>
          <p:nvPr/>
        </p:nvPicPr>
        <p:blipFill>
          <a:blip r:embed="rId3"/>
          <a:stretch>
            <a:fillRect/>
          </a:stretch>
        </p:blipFill>
        <p:spPr>
          <a:xfrm>
            <a:off x="4427983" y="844595"/>
            <a:ext cx="4545059" cy="4166304"/>
          </a:xfrm>
          <a:prstGeom prst="rect">
            <a:avLst/>
          </a:prstGeom>
        </p:spPr>
      </p:pic>
      <p:pic>
        <p:nvPicPr>
          <p:cNvPr id="7" name="Kuva 6" descr="Kuva, joka sisältää kohteen teksti, merkki, clipart-kuva&#10;&#10;Kuvaus luotu automaattisesti">
            <a:extLst>
              <a:ext uri="{FF2B5EF4-FFF2-40B4-BE49-F238E27FC236}">
                <a16:creationId xmlns:a16="http://schemas.microsoft.com/office/drawing/2014/main" id="{5F6C199A-DD0B-315E-5E2D-78D3F41EB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6896165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436096" y="5744282"/>
            <a:ext cx="3770584" cy="553998"/>
          </a:xfrm>
          <a:prstGeom prst="rect">
            <a:avLst/>
          </a:prstGeom>
          <a:noFill/>
        </p:spPr>
        <p:txBody>
          <a:bodyPr wrap="none" rtlCol="0">
            <a:spAutoFit/>
          </a:bodyPr>
          <a:lstStyle/>
          <a:p>
            <a:r>
              <a:rPr lang="fi-FI" sz="1000"/>
              <a:t>Joonas Hokkanen, Heikki Savikko, Heini Koutonen,</a:t>
            </a:r>
          </a:p>
          <a:p>
            <a:r>
              <a:rPr lang="fi-FI" sz="1000"/>
              <a:t>Heikki Rannikko, Tomi Rinne, Minna Pirilä</a:t>
            </a:r>
          </a:p>
          <a:p>
            <a:r>
              <a:rPr lang="fi-FI" sz="1000"/>
              <a:t>Suomen mineraaliklusterin kilpailukyky- ja vaikuttavuustutkimus</a:t>
            </a:r>
            <a:endParaRPr lang="fi-FI" sz="1000" dirty="0"/>
          </a:p>
        </p:txBody>
      </p:sp>
      <p:pic>
        <p:nvPicPr>
          <p:cNvPr id="5" name="Picture 4">
            <a:extLst>
              <a:ext uri="{FF2B5EF4-FFF2-40B4-BE49-F238E27FC236}">
                <a16:creationId xmlns:a16="http://schemas.microsoft.com/office/drawing/2014/main" id="{C08BF74C-0119-4EB3-B6D3-9A296BDA1164}"/>
              </a:ext>
            </a:extLst>
          </p:cNvPr>
          <p:cNvPicPr>
            <a:picLocks noChangeAspect="1"/>
          </p:cNvPicPr>
          <p:nvPr/>
        </p:nvPicPr>
        <p:blipFill>
          <a:blip r:embed="rId2"/>
          <a:stretch>
            <a:fillRect/>
          </a:stretch>
        </p:blipFill>
        <p:spPr>
          <a:xfrm>
            <a:off x="531620" y="760713"/>
            <a:ext cx="4924580" cy="5536510"/>
          </a:xfrm>
          <a:prstGeom prst="rect">
            <a:avLst/>
          </a:prstGeom>
        </p:spPr>
      </p:pic>
      <p:sp>
        <p:nvSpPr>
          <p:cNvPr id="9" name="Nuoli oikealle 11">
            <a:extLst>
              <a:ext uri="{FF2B5EF4-FFF2-40B4-BE49-F238E27FC236}">
                <a16:creationId xmlns:a16="http://schemas.microsoft.com/office/drawing/2014/main" id="{C02A75DE-33D1-4BFD-99B2-934B12AADA88}"/>
              </a:ext>
            </a:extLst>
          </p:cNvPr>
          <p:cNvSpPr/>
          <p:nvPr/>
        </p:nvSpPr>
        <p:spPr>
          <a:xfrm flipH="1">
            <a:off x="5493434" y="191683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11">
            <a:extLst>
              <a:ext uri="{FF2B5EF4-FFF2-40B4-BE49-F238E27FC236}">
                <a16:creationId xmlns:a16="http://schemas.microsoft.com/office/drawing/2014/main" id="{648F2A8F-4E81-4283-8BEA-855699EC076B}"/>
              </a:ext>
            </a:extLst>
          </p:cNvPr>
          <p:cNvSpPr/>
          <p:nvPr/>
        </p:nvSpPr>
        <p:spPr>
          <a:xfrm flipH="1">
            <a:off x="5451171" y="357360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1">
            <a:extLst>
              <a:ext uri="{FF2B5EF4-FFF2-40B4-BE49-F238E27FC236}">
                <a16:creationId xmlns:a16="http://schemas.microsoft.com/office/drawing/2014/main" id="{D8F04A4E-8AE5-443A-AA07-427277E8A098}"/>
              </a:ext>
            </a:extLst>
          </p:cNvPr>
          <p:cNvSpPr/>
          <p:nvPr/>
        </p:nvSpPr>
        <p:spPr>
          <a:xfrm flipH="1">
            <a:off x="5456200" y="527817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TextBox 6">
            <a:extLst>
              <a:ext uri="{FF2B5EF4-FFF2-40B4-BE49-F238E27FC236}">
                <a16:creationId xmlns:a16="http://schemas.microsoft.com/office/drawing/2014/main" id="{017BBEC1-B6DF-4E4D-B0E4-5700DA5221AC}"/>
              </a:ext>
            </a:extLst>
          </p:cNvPr>
          <p:cNvSpPr txBox="1"/>
          <p:nvPr/>
        </p:nvSpPr>
        <p:spPr>
          <a:xfrm>
            <a:off x="6076589" y="1839336"/>
            <a:ext cx="2815891" cy="2308324"/>
          </a:xfrm>
          <a:prstGeom prst="rect">
            <a:avLst/>
          </a:prstGeom>
          <a:noFill/>
        </p:spPr>
        <p:txBody>
          <a:bodyPr wrap="square" rtlCol="0">
            <a:spAutoFit/>
          </a:bodyPr>
          <a:lstStyle/>
          <a:p>
            <a:r>
              <a:rPr lang="sv-SE" sz="1600" dirty="0" err="1">
                <a:solidFill>
                  <a:schemeClr val="accent2">
                    <a:lumMod val="50000"/>
                  </a:schemeClr>
                </a:solidFill>
              </a:rPr>
              <a:t>Satakunnassa</a:t>
            </a:r>
            <a:r>
              <a:rPr lang="sv-SE" sz="1600" dirty="0">
                <a:solidFill>
                  <a:schemeClr val="accent2">
                    <a:lumMod val="50000"/>
                  </a:schemeClr>
                </a:solidFill>
              </a:rPr>
              <a:t> </a:t>
            </a:r>
            <a:r>
              <a:rPr lang="sv-SE" sz="1600" dirty="0" err="1">
                <a:solidFill>
                  <a:schemeClr val="accent2">
                    <a:lumMod val="50000"/>
                  </a:schemeClr>
                </a:solidFill>
              </a:rPr>
              <a:t>mineraaliklusterin</a:t>
            </a:r>
            <a:r>
              <a:rPr lang="sv-SE" sz="1600" dirty="0">
                <a:solidFill>
                  <a:schemeClr val="accent2">
                    <a:lumMod val="50000"/>
                  </a:schemeClr>
                </a:solidFill>
              </a:rPr>
              <a:t> </a:t>
            </a:r>
            <a:r>
              <a:rPr lang="sv-SE" sz="1600" dirty="0" err="1">
                <a:solidFill>
                  <a:schemeClr val="accent2">
                    <a:lumMod val="50000"/>
                  </a:schemeClr>
                </a:solidFill>
              </a:rPr>
              <a:t>osuus</a:t>
            </a:r>
            <a:r>
              <a:rPr lang="sv-SE" sz="1600" dirty="0">
                <a:solidFill>
                  <a:schemeClr val="accent2">
                    <a:lumMod val="50000"/>
                  </a:schemeClr>
                </a:solidFill>
              </a:rPr>
              <a:t> </a:t>
            </a:r>
            <a:r>
              <a:rPr lang="sv-SE" sz="1600" dirty="0" err="1">
                <a:solidFill>
                  <a:schemeClr val="accent2">
                    <a:lumMod val="50000"/>
                  </a:schemeClr>
                </a:solidFill>
              </a:rPr>
              <a:t>kokonaistuotoksesta</a:t>
            </a:r>
            <a:r>
              <a:rPr lang="sv-SE" sz="1600" dirty="0">
                <a:solidFill>
                  <a:schemeClr val="accent2">
                    <a:lumMod val="50000"/>
                  </a:schemeClr>
                </a:solidFill>
              </a:rPr>
              <a:t> </a:t>
            </a:r>
            <a:r>
              <a:rPr lang="sv-SE" sz="1600" dirty="0" err="1">
                <a:solidFill>
                  <a:schemeClr val="accent2">
                    <a:lumMod val="50000"/>
                  </a:schemeClr>
                </a:solidFill>
              </a:rPr>
              <a:t>kerrannaisvaikutuksineen</a:t>
            </a:r>
            <a:r>
              <a:rPr lang="sv-SE" sz="1600" dirty="0">
                <a:solidFill>
                  <a:schemeClr val="accent2">
                    <a:lumMod val="50000"/>
                  </a:schemeClr>
                </a:solidFill>
              </a:rPr>
              <a:t> on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viidesosa</a:t>
            </a:r>
            <a:r>
              <a:rPr lang="sv-SE" sz="1600" dirty="0">
                <a:solidFill>
                  <a:schemeClr val="accent2">
                    <a:lumMod val="50000"/>
                  </a:schemeClr>
                </a:solidFill>
              </a:rPr>
              <a:t>, </a:t>
            </a:r>
          </a:p>
          <a:p>
            <a:r>
              <a:rPr lang="sv-SE" sz="1600" dirty="0" err="1">
                <a:solidFill>
                  <a:schemeClr val="accent2">
                    <a:lumMod val="50000"/>
                  </a:schemeClr>
                </a:solidFill>
              </a:rPr>
              <a:t>arvonlisäyksestä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kuudesosa</a:t>
            </a:r>
            <a:r>
              <a:rPr lang="sv-SE" sz="1600" dirty="0">
                <a:solidFill>
                  <a:schemeClr val="accent2">
                    <a:lumMod val="50000"/>
                  </a:schemeClr>
                </a:solidFill>
              </a:rPr>
              <a:t> ja </a:t>
            </a:r>
          </a:p>
          <a:p>
            <a:r>
              <a:rPr lang="sv-SE" sz="1600" dirty="0" err="1">
                <a:solidFill>
                  <a:schemeClr val="accent2">
                    <a:lumMod val="50000"/>
                  </a:schemeClr>
                </a:solidFill>
              </a:rPr>
              <a:t>työllisyydestä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kahdeksasosa</a:t>
            </a:r>
            <a:r>
              <a:rPr lang="sv-SE" sz="1600" dirty="0">
                <a:solidFill>
                  <a:schemeClr val="accent2">
                    <a:lumMod val="50000"/>
                  </a:schemeClr>
                </a:solidFill>
              </a:rPr>
              <a:t>.</a:t>
            </a:r>
            <a:endParaRPr lang="fi-FI" sz="1600" dirty="0">
              <a:solidFill>
                <a:schemeClr val="accent2">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6401674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2.10.2025</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454152" y="70117"/>
            <a:ext cx="8580210" cy="480765"/>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Satakunta ykkönen vihreän siirtymän investoinneissa!</a:t>
            </a: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5134" y="6493008"/>
            <a:ext cx="1138866" cy="294875"/>
          </a:xfrm>
          <a:prstGeom prst="rect">
            <a:avLst/>
          </a:prstGeom>
        </p:spPr>
      </p:pic>
      <p:pic>
        <p:nvPicPr>
          <p:cNvPr id="11" name="Picture 10">
            <a:extLst>
              <a:ext uri="{FF2B5EF4-FFF2-40B4-BE49-F238E27FC236}">
                <a16:creationId xmlns:a16="http://schemas.microsoft.com/office/drawing/2014/main" id="{04630CB9-7A66-CCDF-27B2-AD449F094225}"/>
              </a:ext>
            </a:extLst>
          </p:cNvPr>
          <p:cNvPicPr>
            <a:picLocks noChangeAspect="1"/>
          </p:cNvPicPr>
          <p:nvPr/>
        </p:nvPicPr>
        <p:blipFill>
          <a:blip r:embed="rId3"/>
          <a:stretch>
            <a:fillRect/>
          </a:stretch>
        </p:blipFill>
        <p:spPr>
          <a:xfrm>
            <a:off x="1547665" y="494509"/>
            <a:ext cx="5259707" cy="2941759"/>
          </a:xfrm>
          <a:prstGeom prst="rect">
            <a:avLst/>
          </a:prstGeom>
        </p:spPr>
      </p:pic>
      <p:pic>
        <p:nvPicPr>
          <p:cNvPr id="13" name="Picture 12">
            <a:extLst>
              <a:ext uri="{FF2B5EF4-FFF2-40B4-BE49-F238E27FC236}">
                <a16:creationId xmlns:a16="http://schemas.microsoft.com/office/drawing/2014/main" id="{63C11A06-8468-0431-4645-CFB2916D72B6}"/>
              </a:ext>
            </a:extLst>
          </p:cNvPr>
          <p:cNvPicPr>
            <a:picLocks noChangeAspect="1"/>
          </p:cNvPicPr>
          <p:nvPr/>
        </p:nvPicPr>
        <p:blipFill>
          <a:blip r:embed="rId4"/>
          <a:stretch>
            <a:fillRect/>
          </a:stretch>
        </p:blipFill>
        <p:spPr>
          <a:xfrm>
            <a:off x="1547665" y="3508092"/>
            <a:ext cx="5976664" cy="2803340"/>
          </a:xfrm>
          <a:prstGeom prst="rect">
            <a:avLst/>
          </a:prstGeom>
        </p:spPr>
      </p:pic>
    </p:spTree>
    <p:extLst>
      <p:ext uri="{BB962C8B-B14F-4D97-AF65-F5344CB8AC3E}">
        <p14:creationId xmlns:p14="http://schemas.microsoft.com/office/powerpoint/2010/main" val="402458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8092" y="130578"/>
            <a:ext cx="8886395" cy="57606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4000" b="1" dirty="0">
                <a:solidFill>
                  <a:schemeClr val="tx2"/>
                </a:solidFill>
              </a:rPr>
              <a:t>Väestö, kehitys kunnittain 1993-2025</a:t>
            </a:r>
            <a:endParaRPr lang="fi-FI" sz="40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C6E642E7-1832-D5E4-8184-494D3619E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8" name="Picture 7">
            <a:extLst>
              <a:ext uri="{FF2B5EF4-FFF2-40B4-BE49-F238E27FC236}">
                <a16:creationId xmlns:a16="http://schemas.microsoft.com/office/drawing/2014/main" id="{1F2F764B-B777-988B-8738-A0B38FFDF709}"/>
              </a:ext>
            </a:extLst>
          </p:cNvPr>
          <p:cNvPicPr>
            <a:picLocks noChangeAspect="1"/>
          </p:cNvPicPr>
          <p:nvPr/>
        </p:nvPicPr>
        <p:blipFill>
          <a:blip r:embed="rId4"/>
          <a:stretch>
            <a:fillRect/>
          </a:stretch>
        </p:blipFill>
        <p:spPr>
          <a:xfrm>
            <a:off x="639629" y="786703"/>
            <a:ext cx="7763320" cy="5569647"/>
          </a:xfrm>
          <a:prstGeom prst="rect">
            <a:avLst/>
          </a:prstGeom>
        </p:spPr>
      </p:pic>
    </p:spTree>
    <p:extLst>
      <p:ext uri="{BB962C8B-B14F-4D97-AF65-F5344CB8AC3E}">
        <p14:creationId xmlns:p14="http://schemas.microsoft.com/office/powerpoint/2010/main" val="2018294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Pyöristetty suorakulmio 9">
            <a:extLst>
              <a:ext uri="{FF2B5EF4-FFF2-40B4-BE49-F238E27FC236}">
                <a16:creationId xmlns:a16="http://schemas.microsoft.com/office/drawing/2014/main" id="{2B3AAAFB-18FB-DCAC-8E4E-B7BD561A7486}"/>
              </a:ext>
            </a:extLst>
          </p:cNvPr>
          <p:cNvSpPr/>
          <p:nvPr/>
        </p:nvSpPr>
        <p:spPr>
          <a:xfrm>
            <a:off x="3232650" y="5819141"/>
            <a:ext cx="912432" cy="376594"/>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5" name="Tekstiruutu 34">
            <a:extLst>
              <a:ext uri="{FF2B5EF4-FFF2-40B4-BE49-F238E27FC236}">
                <a16:creationId xmlns:a16="http://schemas.microsoft.com/office/drawing/2014/main" id="{DA3C90ED-47C8-2F70-D21F-C6DC815B87DE}"/>
              </a:ext>
            </a:extLst>
          </p:cNvPr>
          <p:cNvSpPr txBox="1"/>
          <p:nvPr/>
        </p:nvSpPr>
        <p:spPr>
          <a:xfrm>
            <a:off x="58055" y="5363978"/>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Arvonlisäys,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Tekstiruutu 34">
            <a:extLst>
              <a:ext uri="{FF2B5EF4-FFF2-40B4-BE49-F238E27FC236}">
                <a16:creationId xmlns:a16="http://schemas.microsoft.com/office/drawing/2014/main" id="{91DAA231-674C-8855-343E-371DFE352146}"/>
              </a:ext>
            </a:extLst>
          </p:cNvPr>
          <p:cNvSpPr txBox="1"/>
          <p:nvPr/>
        </p:nvSpPr>
        <p:spPr>
          <a:xfrm>
            <a:off x="34167" y="4728002"/>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Tuotoksen arvo,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88648" y="1656283"/>
            <a:ext cx="1946313" cy="1856436"/>
          </a:xfrm>
          <a:prstGeom prst="rect">
            <a:avLst/>
          </a:prstGeom>
        </p:spPr>
      </p:pic>
      <p:sp>
        <p:nvSpPr>
          <p:cNvPr id="2" name="Otsikko 1"/>
          <p:cNvSpPr>
            <a:spLocks noGrp="1"/>
          </p:cNvSpPr>
          <p:nvPr>
            <p:ph type="ctrTitle"/>
          </p:nvPr>
        </p:nvSpPr>
        <p:spPr>
          <a:xfrm>
            <a:off x="57159" y="93726"/>
            <a:ext cx="8869055" cy="465993"/>
          </a:xfrm>
        </p:spPr>
        <p:txBody>
          <a:bodyPr>
            <a:noAutofit/>
          </a:bodyPr>
          <a:lstStyle/>
          <a:p>
            <a:r>
              <a:rPr lang="fi-FI" sz="2700" b="1" cap="all" dirty="0">
                <a:solidFill>
                  <a:schemeClr val="accent5">
                    <a:lumMod val="75000"/>
                  </a:schemeClr>
                </a:solidFill>
                <a:effectLst>
                  <a:outerShdw blurRad="38100" dist="38100" dir="2700000" algn="tl">
                    <a:srgbClr val="000000">
                      <a:alpha val="43137"/>
                    </a:srgbClr>
                  </a:outerShdw>
                </a:effectLst>
              </a:rPr>
              <a:t>RUOKA-ala satakunnassa </a:t>
            </a:r>
            <a:r>
              <a:rPr lang="fi-FI" sz="1200" b="1" cap="all" dirty="0">
                <a:solidFill>
                  <a:schemeClr val="accent5">
                    <a:lumMod val="75000"/>
                  </a:schemeClr>
                </a:solidFill>
              </a:rPr>
              <a:t>(Maatalous, elintarviketeollisuus ja -kauppa sekä ravitsemispalvelut)</a:t>
            </a:r>
          </a:p>
        </p:txBody>
      </p:sp>
      <p:sp>
        <p:nvSpPr>
          <p:cNvPr id="9" name="Tekstiruutu 8"/>
          <p:cNvSpPr txBox="1"/>
          <p:nvPr/>
        </p:nvSpPr>
        <p:spPr>
          <a:xfrm>
            <a:off x="8901604" y="227958"/>
            <a:ext cx="307777" cy="417723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Knuuttila ja Vatanen (LUKE 2017): Selvitys ruokaketjun merkityksestä kansantaloudelle ja alueille</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kstiruutu 41"/>
          <p:cNvSpPr txBox="1"/>
          <p:nvPr/>
        </p:nvSpPr>
        <p:spPr>
          <a:xfrm>
            <a:off x="4770177" y="440195"/>
            <a:ext cx="3892626"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tuotti Satakunnassa v. 2021 välitöntä arvonlisäystä*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n. 4</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50</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ja välillisesti</a:t>
            </a:r>
            <a:r>
              <a:rPr kumimoji="0" lang="fi-FI" sz="36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n. 111 milj.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osuus yht. n. </a:t>
            </a: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7,5 %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alueen BKT:stä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9118" y="5032829"/>
            <a:ext cx="2169530"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Tilastokeskus  ja Satakuntaliitto 2026          </a:t>
            </a:r>
          </a:p>
        </p:txBody>
      </p:sp>
      <p:sp>
        <p:nvSpPr>
          <p:cNvPr id="23" name="Rectangle 22"/>
          <p:cNvSpPr/>
          <p:nvPr/>
        </p:nvSpPr>
        <p:spPr>
          <a:xfrm>
            <a:off x="4755130" y="2157974"/>
            <a:ext cx="4247992"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työllisti* v. 2021 välittömästi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n. 9732</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hlö</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välillisesti</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n. 1331 hlö</a:t>
            </a:r>
            <a:r>
              <a:rPr kumimoji="0" lang="fi-FI"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Osuus maakunnan työllisistä yht. n.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12,8 %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(maan keskiarvo n. 11,7 %)</a:t>
            </a:r>
          </a:p>
        </p:txBody>
      </p:sp>
      <p:sp>
        <p:nvSpPr>
          <p:cNvPr id="45" name="Tekstiruutu 34"/>
          <p:cNvSpPr txBox="1"/>
          <p:nvPr/>
        </p:nvSpPr>
        <p:spPr>
          <a:xfrm>
            <a:off x="3026651" y="3532593"/>
            <a:ext cx="14526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Elintarvike-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teollisuus</a:t>
            </a:r>
          </a:p>
        </p:txBody>
      </p:sp>
      <p:sp>
        <p:nvSpPr>
          <p:cNvPr id="30" name="Pyöristetty suorakulmio 9"/>
          <p:cNvSpPr/>
          <p:nvPr/>
        </p:nvSpPr>
        <p:spPr>
          <a:xfrm>
            <a:off x="1531514" y="4658212"/>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1723442" y="4615589"/>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cs typeface="+mn-cs"/>
              </a:rPr>
              <a:t>2146</a:t>
            </a:r>
            <a:endPar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kstiruutu 3"/>
          <p:cNvSpPr txBox="1"/>
          <p:nvPr/>
        </p:nvSpPr>
        <p:spPr>
          <a:xfrm>
            <a:off x="-9597" y="6425103"/>
            <a:ext cx="1341872"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21.5.2026</a:t>
            </a:r>
          </a:p>
        </p:txBody>
      </p:sp>
      <p:sp>
        <p:nvSpPr>
          <p:cNvPr id="3" name="Rectangle 2"/>
          <p:cNvSpPr>
            <a:spLocks noChangeArrowheads="1"/>
          </p:cNvSpPr>
          <p:nvPr/>
        </p:nvSpPr>
        <p:spPr bwMode="auto">
          <a:xfrm>
            <a:off x="0" y="579035"/>
            <a:ext cx="82247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Suorakulmio 20"/>
          <p:cNvSpPr/>
          <p:nvPr/>
        </p:nvSpPr>
        <p:spPr>
          <a:xfrm>
            <a:off x="29842" y="2798634"/>
            <a:ext cx="4161854" cy="7874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Elintarviketeollisuuden liikevaihdon kasvu 2010-2025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600" b="0" i="0" u="none" strike="noStrike" kern="1200" cap="none" spc="0" normalizeH="0" baseline="0" noProof="0" dirty="0">
                <a:ln>
                  <a:noFill/>
                </a:ln>
                <a:solidFill>
                  <a:srgbClr val="FF0000"/>
                </a:solidFill>
                <a:effectLst/>
                <a:uLnTx/>
                <a:uFillTx/>
                <a:latin typeface="Calibri" panose="020F0502020204030204"/>
                <a:ea typeface="+mn-ea"/>
                <a:cs typeface="+mn-cs"/>
              </a:rPr>
              <a:t> 50 %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41 %)</a:t>
            </a:r>
          </a:p>
        </p:txBody>
      </p:sp>
      <p:pic>
        <p:nvPicPr>
          <p:cNvPr id="35" name="Picture 34"/>
          <p:cNvPicPr>
            <a:picLocks noChangeAspect="1"/>
          </p:cNvPicPr>
          <p:nvPr/>
        </p:nvPicPr>
        <p:blipFill>
          <a:blip r:embed="rId4"/>
          <a:stretch>
            <a:fillRect/>
          </a:stretch>
        </p:blipFill>
        <p:spPr>
          <a:xfrm>
            <a:off x="8380882" y="27518"/>
            <a:ext cx="572689" cy="510929"/>
          </a:xfrm>
          <a:prstGeom prst="rect">
            <a:avLst/>
          </a:prstGeom>
        </p:spPr>
      </p:pic>
      <p:sp>
        <p:nvSpPr>
          <p:cNvPr id="29" name="Tekstiruutu 34"/>
          <p:cNvSpPr txBox="1"/>
          <p:nvPr/>
        </p:nvSpPr>
        <p:spPr>
          <a:xfrm>
            <a:off x="10279" y="4334660"/>
            <a:ext cx="134363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600" b="1" dirty="0">
                <a:solidFill>
                  <a:prstClr val="white">
                    <a:lumMod val="50000"/>
                  </a:prstClr>
                </a:solidFill>
                <a:latin typeface="Calibri" panose="020F0502020204030204"/>
                <a:cs typeface="+mn-cs"/>
              </a:rPr>
              <a:t>Työpaikat</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4" name="Pyöristetty suorakulmio 9"/>
          <p:cNvSpPr/>
          <p:nvPr/>
        </p:nvSpPr>
        <p:spPr>
          <a:xfrm>
            <a:off x="1518473" y="5177042"/>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eaLnBrk="1" fontAlgn="auto" hangingPunct="1">
              <a:spcBef>
                <a:spcPts val="0"/>
              </a:spcBef>
              <a:spcAft>
                <a:spcPts val="0"/>
              </a:spcAft>
              <a:defRPr/>
            </a:pPr>
            <a:r>
              <a:rPr lang="fi-FI" sz="1400" b="1" dirty="0">
                <a:solidFill>
                  <a:prstClr val="black"/>
                </a:solidFill>
                <a:effectLst>
                  <a:outerShdw blurRad="38100" dist="38100" dir="2700000" algn="tl">
                    <a:srgbClr val="000000">
                      <a:alpha val="43137"/>
                    </a:srgbClr>
                  </a:outerShdw>
                </a:effectLst>
                <a:latin typeface="Calibri" panose="020F0502020204030204"/>
              </a:rPr>
              <a:t>      398</a:t>
            </a:r>
          </a:p>
        </p:txBody>
      </p:sp>
      <p:sp>
        <p:nvSpPr>
          <p:cNvPr id="56" name="Pyöristetty suorakulmio 9"/>
          <p:cNvSpPr/>
          <p:nvPr/>
        </p:nvSpPr>
        <p:spPr>
          <a:xfrm>
            <a:off x="3226129" y="5218762"/>
            <a:ext cx="903774"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2" name="Pyöristetty suorakulmio 9"/>
          <p:cNvSpPr/>
          <p:nvPr/>
        </p:nvSpPr>
        <p:spPr>
          <a:xfrm>
            <a:off x="3217471" y="4677149"/>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8" name="Rectangle 67"/>
          <p:cNvSpPr/>
          <p:nvPr/>
        </p:nvSpPr>
        <p:spPr>
          <a:xfrm>
            <a:off x="3442750" y="5193412"/>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cs typeface="+mn-cs"/>
              </a:rPr>
              <a:t>860</a:t>
            </a:r>
            <a:endPar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4" name="Rectangle 73"/>
          <p:cNvSpPr/>
          <p:nvPr/>
        </p:nvSpPr>
        <p:spPr>
          <a:xfrm>
            <a:off x="3407269" y="4620235"/>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2316</a:t>
            </a:r>
          </a:p>
        </p:txBody>
      </p:sp>
      <p:sp>
        <p:nvSpPr>
          <p:cNvPr id="4" name="TextBox 3"/>
          <p:cNvSpPr txBox="1"/>
          <p:nvPr/>
        </p:nvSpPr>
        <p:spPr>
          <a:xfrm>
            <a:off x="-9597" y="3518742"/>
            <a:ext cx="3737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Ruoka-ala toimialoittain v. 2023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Pyöristetty suorakulmio 4"/>
          <p:cNvSpPr/>
          <p:nvPr/>
        </p:nvSpPr>
        <p:spPr>
          <a:xfrm>
            <a:off x="4600672" y="3806091"/>
            <a:ext cx="4247993" cy="2594994"/>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kasvinviljelyn, kotieläintalouden ja elintarviketeollisuuden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työpaikoista on </a:t>
            </a:r>
            <a:r>
              <a:rPr lang="fi-FI" sz="1400" b="1" dirty="0">
                <a:solidFill>
                  <a:schemeClr val="tx1"/>
                </a:solidFill>
                <a:latin typeface="Calibri" panose="020F0502020204030204"/>
              </a:rPr>
              <a:t>5,8 %</a:t>
            </a:r>
            <a:r>
              <a:rPr lang="fi-FI" sz="1400" b="1" dirty="0">
                <a:solidFill>
                  <a:srgbClr val="0070C0"/>
                </a:solidFill>
                <a:latin typeface="Calibri" panose="020F0502020204030204"/>
              </a:rPr>
              <a:t>, tuotoksen arvosta </a:t>
            </a:r>
            <a:r>
              <a:rPr lang="fi-FI" sz="1400" b="1" dirty="0">
                <a:solidFill>
                  <a:schemeClr val="tx1"/>
                </a:solidFill>
                <a:latin typeface="Calibri" panose="020F0502020204030204"/>
              </a:rPr>
              <a:t>6,4 %</a:t>
            </a:r>
            <a:r>
              <a:rPr lang="fi-FI" sz="1400" b="1" dirty="0">
                <a:solidFill>
                  <a:srgbClr val="0070C0"/>
                </a:solidFill>
                <a:latin typeface="Calibri" panose="020F0502020204030204"/>
              </a:rPr>
              <a:t>  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srgbClr val="0070C0"/>
                </a:solidFill>
                <a:latin typeface="Calibri" panose="020F0502020204030204"/>
              </a:rPr>
              <a:t>arvonlisäyksestä </a:t>
            </a:r>
            <a:r>
              <a:rPr lang="fi-FI" sz="1400" b="1" dirty="0">
                <a:solidFill>
                  <a:schemeClr val="tx1"/>
                </a:solidFill>
                <a:latin typeface="Calibri" panose="020F0502020204030204"/>
              </a:rPr>
              <a:t>6,0 % </a:t>
            </a:r>
            <a:r>
              <a:rPr lang="fi-FI" sz="1400" b="1" dirty="0">
                <a:solidFill>
                  <a:srgbClr val="0070C0"/>
                </a:solidFill>
                <a:latin typeface="Calibri" panose="020F0502020204030204"/>
              </a:rPr>
              <a:t>(väestöosuus 3,8 %)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Osuus elintarviketeollisuuden liikevaihdosta on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a:t>
            </a:r>
            <a:r>
              <a:rPr lang="fi-FI" sz="1400" b="1" dirty="0">
                <a:solidFill>
                  <a:prstClr val="black"/>
                </a:solidFill>
                <a:latin typeface="Calibri" panose="020F0502020204030204"/>
              </a:rPr>
              <a:t>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henkilöstöstä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7,4 %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toimipaikoista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5,0 %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400"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koko alkutuotannon ja elintarviketeollisuuden yhteenlasketusta tuotoksen arvosta on </a:t>
            </a:r>
            <a:r>
              <a:rPr lang="fi-FI" sz="1400" b="1" dirty="0">
                <a:solidFill>
                  <a:schemeClr val="tx1"/>
                </a:solidFill>
                <a:latin typeface="Calibri" panose="020F0502020204030204"/>
              </a:rPr>
              <a:t>5,9</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arvonlisäyksestä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5,4 %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(v. 2023).</a:t>
            </a:r>
          </a:p>
        </p:txBody>
      </p:sp>
      <p:sp>
        <p:nvSpPr>
          <p:cNvPr id="18" name="Ylös kääntyvä nuoli 17"/>
          <p:cNvSpPr/>
          <p:nvPr/>
        </p:nvSpPr>
        <p:spPr>
          <a:xfrm flipH="1" flipV="1">
            <a:off x="4188138" y="1431774"/>
            <a:ext cx="483598" cy="2494739"/>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p:cNvSpPr>
            <a:spLocks noChangeArrowheads="1"/>
          </p:cNvSpPr>
          <p:nvPr/>
        </p:nvSpPr>
        <p:spPr bwMode="auto">
          <a:xfrm>
            <a:off x="831361" y="7448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p:cNvSpPr>
            <a:spLocks noChangeArrowheads="1"/>
          </p:cNvSpPr>
          <p:nvPr/>
        </p:nvSpPr>
        <p:spPr bwMode="auto">
          <a:xfrm>
            <a:off x="720345" y="14520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teksti, merkki, clipart-kuva&#10;&#10;Kuvaus luotu automaattisesti">
            <a:extLst>
              <a:ext uri="{FF2B5EF4-FFF2-40B4-BE49-F238E27FC236}">
                <a16:creationId xmlns:a16="http://schemas.microsoft.com/office/drawing/2014/main" id="{85214698-E8A7-7B72-2E70-E0067D663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7071" y="6356942"/>
            <a:ext cx="1856812" cy="480765"/>
          </a:xfrm>
          <a:prstGeom prst="rect">
            <a:avLst/>
          </a:prstGeom>
        </p:spPr>
      </p:pic>
      <p:sp>
        <p:nvSpPr>
          <p:cNvPr id="12" name="TextBox 11">
            <a:extLst>
              <a:ext uri="{FF2B5EF4-FFF2-40B4-BE49-F238E27FC236}">
                <a16:creationId xmlns:a16="http://schemas.microsoft.com/office/drawing/2014/main" id="{473DEEC3-4D59-7CC9-FE21-EE16232D48AA}"/>
              </a:ext>
            </a:extLst>
          </p:cNvPr>
          <p:cNvSpPr txBox="1"/>
          <p:nvPr/>
        </p:nvSpPr>
        <p:spPr>
          <a:xfrm>
            <a:off x="1012734" y="6445653"/>
            <a:ext cx="6264696" cy="400110"/>
          </a:xfrm>
          <a:prstGeom prst="rect">
            <a:avLst/>
          </a:prstGeom>
          <a:noFill/>
        </p:spPr>
        <p:txBody>
          <a:bodyPr wrap="square" rtlCol="0">
            <a:spAutoFit/>
          </a:bodyPr>
          <a:lstStyle/>
          <a:p>
            <a:r>
              <a:rPr lang="fi-FI" sz="1000" dirty="0"/>
              <a:t>*Vuoden 2014 lukuihin perustuvan ruoka-alan tutkimuksen luvut on päivitetty v. 2021 (arvonlisäys, tuotos)/22 (työpaikat) lukuihin perustuen alkutuotannon ja elintarviketeollisuuden kehitykseen em. vuosina.</a:t>
            </a:r>
            <a:endParaRPr lang="en-US" sz="1000" dirty="0"/>
          </a:p>
        </p:txBody>
      </p:sp>
      <p:sp>
        <p:nvSpPr>
          <p:cNvPr id="32" name="Tekstiruutu 34"/>
          <p:cNvSpPr txBox="1"/>
          <p:nvPr/>
        </p:nvSpPr>
        <p:spPr>
          <a:xfrm>
            <a:off x="1139415" y="3538234"/>
            <a:ext cx="194155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Kasvinviljely 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kotieläintalous</a:t>
            </a:r>
          </a:p>
        </p:txBody>
      </p:sp>
      <p:sp>
        <p:nvSpPr>
          <p:cNvPr id="16" name="Pyöristetty suorakulmio 9">
            <a:extLst>
              <a:ext uri="{FF2B5EF4-FFF2-40B4-BE49-F238E27FC236}">
                <a16:creationId xmlns:a16="http://schemas.microsoft.com/office/drawing/2014/main" id="{BC9255F9-64F9-A9CA-143E-167A49E5ADBA}"/>
              </a:ext>
            </a:extLst>
          </p:cNvPr>
          <p:cNvSpPr/>
          <p:nvPr/>
        </p:nvSpPr>
        <p:spPr>
          <a:xfrm>
            <a:off x="1511311" y="5830034"/>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rPr>
              <a:t>128</a:t>
            </a:r>
          </a:p>
        </p:txBody>
      </p:sp>
      <p:sp>
        <p:nvSpPr>
          <p:cNvPr id="67" name="Rectangle 66"/>
          <p:cNvSpPr/>
          <p:nvPr/>
        </p:nvSpPr>
        <p:spPr>
          <a:xfrm>
            <a:off x="3452954" y="5831874"/>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181</a:t>
            </a:r>
          </a:p>
        </p:txBody>
      </p:sp>
      <p:pic>
        <p:nvPicPr>
          <p:cNvPr id="7" name="Picture 6">
            <a:extLst>
              <a:ext uri="{FF2B5EF4-FFF2-40B4-BE49-F238E27FC236}">
                <a16:creationId xmlns:a16="http://schemas.microsoft.com/office/drawing/2014/main" id="{E0F3129B-0C3D-45F7-0FDE-D78B9EBFB2C1}"/>
              </a:ext>
            </a:extLst>
          </p:cNvPr>
          <p:cNvPicPr>
            <a:picLocks noChangeAspect="1"/>
          </p:cNvPicPr>
          <p:nvPr/>
        </p:nvPicPr>
        <p:blipFill>
          <a:blip r:embed="rId6"/>
          <a:stretch>
            <a:fillRect/>
          </a:stretch>
        </p:blipFill>
        <p:spPr>
          <a:xfrm>
            <a:off x="101360" y="413319"/>
            <a:ext cx="3998806" cy="2610524"/>
          </a:xfrm>
          <a:prstGeom prst="rect">
            <a:avLst/>
          </a:prstGeom>
        </p:spPr>
      </p:pic>
    </p:spTree>
    <p:extLst>
      <p:ext uri="{BB962C8B-B14F-4D97-AF65-F5344CB8AC3E}">
        <p14:creationId xmlns:p14="http://schemas.microsoft.com/office/powerpoint/2010/main" val="10749397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9</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pic>
        <p:nvPicPr>
          <p:cNvPr id="2" name="Kuva 1" descr="Kuva, joka sisältää kohteen teksti, merkki, clipart-kuva&#10;&#10;Kuvaus luotu automaattisesti">
            <a:extLst>
              <a:ext uri="{FF2B5EF4-FFF2-40B4-BE49-F238E27FC236}">
                <a16:creationId xmlns:a16="http://schemas.microsoft.com/office/drawing/2014/main" id="{95C534A6-AFD1-B62F-6073-79017D251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4" name="Picture 3">
            <a:extLst>
              <a:ext uri="{FF2B5EF4-FFF2-40B4-BE49-F238E27FC236}">
                <a16:creationId xmlns:a16="http://schemas.microsoft.com/office/drawing/2014/main" id="{2C297805-A49F-4A78-45BB-49BED552D5E1}"/>
              </a:ext>
            </a:extLst>
          </p:cNvPr>
          <p:cNvPicPr>
            <a:picLocks noChangeAspect="1"/>
          </p:cNvPicPr>
          <p:nvPr/>
        </p:nvPicPr>
        <p:blipFill>
          <a:blip r:embed="rId3"/>
          <a:stretch>
            <a:fillRect/>
          </a:stretch>
        </p:blipFill>
        <p:spPr>
          <a:xfrm>
            <a:off x="0" y="548680"/>
            <a:ext cx="9144000" cy="5174210"/>
          </a:xfrm>
          <a:prstGeom prst="rect">
            <a:avLst/>
          </a:prstGeom>
        </p:spPr>
      </p:pic>
    </p:spTree>
    <p:extLst>
      <p:ext uri="{BB962C8B-B14F-4D97-AF65-F5344CB8AC3E}">
        <p14:creationId xmlns:p14="http://schemas.microsoft.com/office/powerpoint/2010/main" val="12719380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290C47-90A4-420D-5E81-6E6EC27F4FCE}"/>
              </a:ext>
            </a:extLst>
          </p:cNvPr>
          <p:cNvPicPr>
            <a:picLocks noChangeAspect="1"/>
          </p:cNvPicPr>
          <p:nvPr/>
        </p:nvPicPr>
        <p:blipFill>
          <a:blip r:embed="rId2"/>
          <a:stretch>
            <a:fillRect/>
          </a:stretch>
        </p:blipFill>
        <p:spPr>
          <a:xfrm>
            <a:off x="4837407" y="293649"/>
            <a:ext cx="4292423" cy="2927262"/>
          </a:xfrm>
          <a:prstGeom prst="rect">
            <a:avLst/>
          </a:prstGeom>
        </p:spPr>
      </p:pic>
      <p:pic>
        <p:nvPicPr>
          <p:cNvPr id="25" name="Picture 24">
            <a:extLst>
              <a:ext uri="{FF2B5EF4-FFF2-40B4-BE49-F238E27FC236}">
                <a16:creationId xmlns:a16="http://schemas.microsoft.com/office/drawing/2014/main" id="{C967555B-A896-3BA9-3075-E0832C5A10FE}"/>
              </a:ext>
            </a:extLst>
          </p:cNvPr>
          <p:cNvPicPr>
            <a:picLocks noChangeAspect="1"/>
          </p:cNvPicPr>
          <p:nvPr/>
        </p:nvPicPr>
        <p:blipFill>
          <a:blip r:embed="rId3"/>
          <a:stretch>
            <a:fillRect/>
          </a:stretch>
        </p:blipFill>
        <p:spPr>
          <a:xfrm>
            <a:off x="2684995" y="1283318"/>
            <a:ext cx="2621216" cy="1632144"/>
          </a:xfrm>
          <a:prstGeom prst="rect">
            <a:avLst/>
          </a:prstGeom>
        </p:spPr>
      </p:pic>
      <p:pic>
        <p:nvPicPr>
          <p:cNvPr id="10" name="Kuva 29">
            <a:extLst>
              <a:ext uri="{FF2B5EF4-FFF2-40B4-BE49-F238E27FC236}">
                <a16:creationId xmlns:a16="http://schemas.microsoft.com/office/drawing/2014/main" id="{0906EBB2-58DE-2338-78CA-A22FD44FC232}"/>
              </a:ext>
            </a:extLst>
          </p:cNvPr>
          <p:cNvPicPr>
            <a:picLocks/>
          </p:cNvPicPr>
          <p:nvPr/>
        </p:nvPicPr>
        <p:blipFill>
          <a:blip r:embed="rId4">
            <a:duotone>
              <a:schemeClr val="accent2">
                <a:shade val="45000"/>
                <a:satMod val="135000"/>
              </a:schemeClr>
              <a:prstClr val="white"/>
            </a:duotone>
          </a:blip>
          <a:stretch>
            <a:fillRect/>
          </a:stretch>
        </p:blipFill>
        <p:spPr>
          <a:xfrm>
            <a:off x="2117648" y="1972492"/>
            <a:ext cx="187200" cy="367200"/>
          </a:xfrm>
          <a:prstGeom prst="rect">
            <a:avLst/>
          </a:prstGeom>
        </p:spPr>
      </p:pic>
      <p:sp>
        <p:nvSpPr>
          <p:cNvPr id="20" name="Ylös kääntyvä nuoli 19"/>
          <p:cNvSpPr/>
          <p:nvPr/>
        </p:nvSpPr>
        <p:spPr>
          <a:xfrm flipV="1">
            <a:off x="2224991" y="1003707"/>
            <a:ext cx="1864940" cy="3881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5" cstate="print">
            <a:duotone>
              <a:prstClr val="black"/>
              <a:schemeClr val="tx2">
                <a:tint val="45000"/>
                <a:satMod val="400000"/>
              </a:schemeClr>
            </a:duotone>
            <a:lum bright="21000"/>
            <a:extLst>
              <a:ext uri="{BEBA8EAE-BF5A-486C-A8C5-ECC9F3942E4B}">
                <a14:imgProps xmlns:a14="http://schemas.microsoft.com/office/drawing/2010/main">
                  <a14:imgLayer r:embed="rId6">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014" y="5742871"/>
            <a:ext cx="1255429" cy="1197456"/>
          </a:xfrm>
          <a:prstGeom prst="rect">
            <a:avLst/>
          </a:prstGeom>
        </p:spPr>
      </p:pic>
      <p:sp>
        <p:nvSpPr>
          <p:cNvPr id="2" name="Otsikko 1"/>
          <p:cNvSpPr>
            <a:spLocks noGrp="1"/>
          </p:cNvSpPr>
          <p:nvPr>
            <p:ph type="ctrTitle"/>
          </p:nvPr>
        </p:nvSpPr>
        <p:spPr>
          <a:xfrm>
            <a:off x="499406" y="108190"/>
            <a:ext cx="7798445" cy="465993"/>
          </a:xfrm>
        </p:spPr>
        <p:txBody>
          <a:bodyPr>
            <a:noAutofit/>
          </a:bodyPr>
          <a:lstStyle/>
          <a:p>
            <a:r>
              <a:rPr lang="fi-FI" sz="4000" b="1" cap="all" dirty="0">
                <a:solidFill>
                  <a:srgbClr val="0070C0"/>
                </a:solidFill>
                <a:effectLst>
                  <a:outerShdw blurRad="38100" dist="38100" dir="2700000" algn="tl">
                    <a:srgbClr val="000000">
                      <a:alpha val="43137"/>
                    </a:srgbClr>
                  </a:outerShdw>
                </a:effectLst>
              </a:rPr>
              <a:t>Matkailuala satakunnassa </a:t>
            </a:r>
          </a:p>
        </p:txBody>
      </p:sp>
      <p:pic>
        <p:nvPicPr>
          <p:cNvPr id="34" name="Kuva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6260" y="1194801"/>
            <a:ext cx="357517" cy="360521"/>
          </a:xfrm>
          <a:prstGeom prst="round2DiagRect">
            <a:avLst>
              <a:gd name="adj1" fmla="val 11174"/>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Tekstiruutu 34"/>
          <p:cNvSpPr txBox="1"/>
          <p:nvPr/>
        </p:nvSpPr>
        <p:spPr>
          <a:xfrm>
            <a:off x="309280" y="2268374"/>
            <a:ext cx="865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85,0 </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6" name="Tekstiruutu 35"/>
          <p:cNvSpPr txBox="1"/>
          <p:nvPr/>
        </p:nvSpPr>
        <p:spPr>
          <a:xfrm>
            <a:off x="1885760" y="2356160"/>
            <a:ext cx="865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15,0 </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9" name="Tekstiruutu 38"/>
          <p:cNvSpPr txBox="1"/>
          <p:nvPr/>
        </p:nvSpPr>
        <p:spPr>
          <a:xfrm>
            <a:off x="309280" y="2520165"/>
            <a:ext cx="78939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kotimaisia</a:t>
            </a:r>
          </a:p>
        </p:txBody>
      </p:sp>
      <p:sp>
        <p:nvSpPr>
          <p:cNvPr id="40" name="Tekstiruutu 39"/>
          <p:cNvSpPr txBox="1"/>
          <p:nvPr/>
        </p:nvSpPr>
        <p:spPr>
          <a:xfrm>
            <a:off x="1931761" y="2652650"/>
            <a:ext cx="8025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ulkomaisia</a:t>
            </a:r>
          </a:p>
        </p:txBody>
      </p:sp>
      <p:sp>
        <p:nvSpPr>
          <p:cNvPr id="9" name="Tekstiruutu 8"/>
          <p:cNvSpPr txBox="1"/>
          <p:nvPr/>
        </p:nvSpPr>
        <p:spPr>
          <a:xfrm rot="5400000">
            <a:off x="7529414" y="5644346"/>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2026</a:t>
            </a:r>
          </a:p>
        </p:txBody>
      </p:sp>
      <p:pic>
        <p:nvPicPr>
          <p:cNvPr id="52" name="Kuva 51"/>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47435" y="1985025"/>
            <a:ext cx="186137" cy="366546"/>
          </a:xfrm>
          <a:prstGeom prst="rect">
            <a:avLst/>
          </a:prstGeom>
          <a:ln>
            <a:noFill/>
          </a:ln>
        </p:spPr>
      </p:pic>
      <p:pic>
        <p:nvPicPr>
          <p:cNvPr id="53" name="Kuva 52"/>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55018" y="1986461"/>
            <a:ext cx="186137" cy="366546"/>
          </a:xfrm>
          <a:prstGeom prst="rect">
            <a:avLst/>
          </a:prstGeom>
          <a:ln>
            <a:noFill/>
          </a:ln>
        </p:spPr>
      </p:pic>
      <p:pic>
        <p:nvPicPr>
          <p:cNvPr id="54" name="Kuva 53"/>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59968" y="1980329"/>
            <a:ext cx="186469" cy="367200"/>
          </a:xfrm>
          <a:prstGeom prst="rect">
            <a:avLst/>
          </a:prstGeom>
          <a:ln>
            <a:noFill/>
          </a:ln>
        </p:spPr>
      </p:pic>
      <p:pic>
        <p:nvPicPr>
          <p:cNvPr id="55" name="Kuva 54"/>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5663" y="1980329"/>
            <a:ext cx="186137" cy="366546"/>
          </a:xfrm>
          <a:prstGeom prst="rect">
            <a:avLst/>
          </a:prstGeom>
          <a:ln>
            <a:noFill/>
          </a:ln>
        </p:spPr>
      </p:pic>
      <p:grpSp>
        <p:nvGrpSpPr>
          <p:cNvPr id="22" name="Ryhmä 21"/>
          <p:cNvGrpSpPr/>
          <p:nvPr/>
        </p:nvGrpSpPr>
        <p:grpSpPr>
          <a:xfrm>
            <a:off x="31261" y="404775"/>
            <a:ext cx="3510908" cy="2867817"/>
            <a:chOff x="1729507" y="652053"/>
            <a:chExt cx="2516801" cy="2340230"/>
          </a:xfrm>
        </p:grpSpPr>
        <p:sp>
          <p:nvSpPr>
            <p:cNvPr id="6" name="Pyöristetty suorakulmio 5"/>
            <p:cNvSpPr/>
            <p:nvPr/>
          </p:nvSpPr>
          <p:spPr>
            <a:xfrm>
              <a:off x="1729507" y="652053"/>
              <a:ext cx="2516801" cy="2340230"/>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Satakunnan majoitusliikkeissä yöpyi v.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4000" b="1" dirty="0">
                  <a:solidFill>
                    <a:prstClr val="black"/>
                  </a:solidFill>
                  <a:effectLst>
                    <a:outerShdw blurRad="38100" dist="38100" dir="2700000" algn="tl">
                      <a:srgbClr val="000000">
                        <a:alpha val="43137"/>
                      </a:srgbClr>
                    </a:outerShdw>
                  </a:effectLst>
                  <a:latin typeface="Calibri" panose="020F0502020204030204"/>
                </a:rPr>
                <a:t>369</a:t>
              </a:r>
              <a:r>
                <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914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matkailijaa</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Kuva 11"/>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01871" y="1940102"/>
              <a:ext cx="133433" cy="299113"/>
            </a:xfrm>
            <a:prstGeom prst="rect">
              <a:avLst/>
            </a:prstGeom>
            <a:ln>
              <a:noFill/>
            </a:ln>
          </p:spPr>
        </p:pic>
        <p:pic>
          <p:nvPicPr>
            <p:cNvPr id="14" name="Kuva 13"/>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5062" y="1941587"/>
              <a:ext cx="133737" cy="299795"/>
            </a:xfrm>
            <a:prstGeom prst="rect">
              <a:avLst/>
            </a:prstGeom>
            <a:ln>
              <a:noFill/>
            </a:ln>
          </p:spPr>
        </p:pic>
        <p:pic>
          <p:nvPicPr>
            <p:cNvPr id="15" name="Kuva 14"/>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4173" y="1941587"/>
              <a:ext cx="133433" cy="299113"/>
            </a:xfrm>
            <a:prstGeom prst="rect">
              <a:avLst/>
            </a:prstGeom>
            <a:ln>
              <a:noFill/>
            </a:ln>
          </p:spPr>
        </p:pic>
        <p:pic>
          <p:nvPicPr>
            <p:cNvPr id="16" name="Kuva 15"/>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455626" y="1940365"/>
              <a:ext cx="133433" cy="299113"/>
            </a:xfrm>
            <a:prstGeom prst="rect">
              <a:avLst/>
            </a:prstGeom>
            <a:ln>
              <a:noFill/>
            </a:ln>
          </p:spPr>
        </p:pic>
      </p:grpSp>
      <p:sp>
        <p:nvSpPr>
          <p:cNvPr id="3" name="Kaarinuoli vasemmalle 2"/>
          <p:cNvSpPr/>
          <p:nvPr/>
        </p:nvSpPr>
        <p:spPr>
          <a:xfrm rot="16200000" flipH="1">
            <a:off x="4095418" y="1258174"/>
            <a:ext cx="459952" cy="3483145"/>
          </a:xfrm>
          <a:prstGeom prst="curvedLeftArrow">
            <a:avLst>
              <a:gd name="adj1" fmla="val 25000"/>
              <a:gd name="adj2" fmla="val 6467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uorakulmio 20"/>
          <p:cNvSpPr/>
          <p:nvPr/>
        </p:nvSpPr>
        <p:spPr>
          <a:xfrm>
            <a:off x="3244423" y="526461"/>
            <a:ext cx="1522010"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Yöpymiset matkan tarkoituksen mukaan (v. 2025*)</a:t>
            </a:r>
          </a:p>
        </p:txBody>
      </p:sp>
      <p:pic>
        <p:nvPicPr>
          <p:cNvPr id="41" name="Kuva 29"/>
          <p:cNvPicPr>
            <a:picLocks/>
          </p:cNvPicPr>
          <p:nvPr/>
        </p:nvPicPr>
        <p:blipFill>
          <a:blip r:embed="rId4">
            <a:duotone>
              <a:schemeClr val="accent2">
                <a:shade val="45000"/>
                <a:satMod val="135000"/>
              </a:schemeClr>
              <a:prstClr val="white"/>
            </a:duotone>
          </a:blip>
          <a:stretch>
            <a:fillRect/>
          </a:stretch>
        </p:blipFill>
        <p:spPr>
          <a:xfrm>
            <a:off x="2273813" y="1975314"/>
            <a:ext cx="187200" cy="367200"/>
          </a:xfrm>
          <a:prstGeom prst="rect">
            <a:avLst/>
          </a:prstGeom>
        </p:spPr>
      </p:pic>
      <p:graphicFrame>
        <p:nvGraphicFramePr>
          <p:cNvPr id="44" name="Chart 43"/>
          <p:cNvGraphicFramePr>
            <a:graphicFrameLocks/>
          </p:cNvGraphicFramePr>
          <p:nvPr>
            <p:extLst>
              <p:ext uri="{D42A27DB-BD31-4B8C-83A1-F6EECF244321}">
                <p14:modId xmlns:p14="http://schemas.microsoft.com/office/powerpoint/2010/main" val="394500664"/>
              </p:ext>
            </p:extLst>
          </p:nvPr>
        </p:nvGraphicFramePr>
        <p:xfrm>
          <a:off x="3813380" y="1362606"/>
          <a:ext cx="1720688" cy="789348"/>
        </p:xfrm>
        <a:graphic>
          <a:graphicData uri="http://schemas.openxmlformats.org/drawingml/2006/chart">
            <c:chart xmlns:c="http://schemas.openxmlformats.org/drawingml/2006/chart" xmlns:r="http://schemas.openxmlformats.org/officeDocument/2006/relationships" r:id="rId9"/>
          </a:graphicData>
        </a:graphic>
      </p:graphicFrame>
      <p:sp>
        <p:nvSpPr>
          <p:cNvPr id="23" name="TextBox 22"/>
          <p:cNvSpPr txBox="1"/>
          <p:nvPr/>
        </p:nvSpPr>
        <p:spPr>
          <a:xfrm>
            <a:off x="2708044" y="1912499"/>
            <a:ext cx="1340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Työhön liittyvät yöpymiset,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800" dirty="0">
                <a:solidFill>
                  <a:prstClr val="black"/>
                </a:solidFill>
                <a:latin typeface="Calibri" panose="020F0502020204030204"/>
                <a:cs typeface="+mn-cs"/>
              </a:rPr>
              <a:t>50,1</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p:cNvSpPr txBox="1"/>
          <p:nvPr/>
        </p:nvSpPr>
        <p:spPr>
          <a:xfrm>
            <a:off x="4175364" y="1051562"/>
            <a:ext cx="1218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Koko maa: työ </a:t>
            </a:r>
            <a:r>
              <a:rPr lang="fi-FI" sz="900" dirty="0">
                <a:solidFill>
                  <a:prstClr val="black"/>
                </a:solidFill>
                <a:latin typeface="Calibri" panose="020F0502020204030204"/>
                <a:cs typeface="+mn-cs"/>
              </a:rPr>
              <a:t>31,9</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vapaa-aika: </a:t>
            </a:r>
            <a:r>
              <a:rPr lang="fi-FI" sz="900" dirty="0">
                <a:solidFill>
                  <a:prstClr val="black"/>
                </a:solidFill>
                <a:latin typeface="Calibri" panose="020F0502020204030204"/>
                <a:cs typeface="+mn-cs"/>
              </a:rPr>
              <a:t>68,1</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6" name="Kuva 55"/>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1773" y="1980329"/>
            <a:ext cx="186137" cy="366546"/>
          </a:xfrm>
          <a:prstGeom prst="rect">
            <a:avLst/>
          </a:prstGeom>
          <a:ln>
            <a:noFill/>
          </a:ln>
        </p:spPr>
      </p:pic>
      <p:pic>
        <p:nvPicPr>
          <p:cNvPr id="17" name="Kuva 16" descr="Kuva, joka sisältää kohteen teksti, merkki, clipart-kuva&#10;&#10;Kuvaus luotu automaattisesti">
            <a:extLst>
              <a:ext uri="{FF2B5EF4-FFF2-40B4-BE49-F238E27FC236}">
                <a16:creationId xmlns:a16="http://schemas.microsoft.com/office/drawing/2014/main" id="{F5AFDECC-DD32-7E46-75FC-637FB11D05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
        <p:nvSpPr>
          <p:cNvPr id="13" name="TextBox 12">
            <a:extLst>
              <a:ext uri="{FF2B5EF4-FFF2-40B4-BE49-F238E27FC236}">
                <a16:creationId xmlns:a16="http://schemas.microsoft.com/office/drawing/2014/main" id="{9D8762C7-8D31-4508-80E8-498B2F128F8C}"/>
              </a:ext>
            </a:extLst>
          </p:cNvPr>
          <p:cNvSpPr txBox="1"/>
          <p:nvPr/>
        </p:nvSpPr>
        <p:spPr>
          <a:xfrm>
            <a:off x="344409" y="1516486"/>
            <a:ext cx="1969170" cy="400110"/>
          </a:xfrm>
          <a:prstGeom prst="rect">
            <a:avLst/>
          </a:prstGeom>
          <a:noFill/>
        </p:spPr>
        <p:txBody>
          <a:bodyPr wrap="square" rtlCol="0">
            <a:spAutoFit/>
          </a:bodyPr>
          <a:lstStyle/>
          <a:p>
            <a:r>
              <a:rPr lang="sv-SE" sz="1000" dirty="0"/>
              <a:t>(Satakunta -10,7 %, </a:t>
            </a:r>
            <a:r>
              <a:rPr lang="sv-SE" sz="1000" dirty="0" err="1"/>
              <a:t>koko</a:t>
            </a:r>
            <a:r>
              <a:rPr lang="sv-SE" sz="1000" dirty="0"/>
              <a:t> </a:t>
            </a:r>
            <a:r>
              <a:rPr lang="sv-SE" sz="1000" dirty="0" err="1"/>
              <a:t>maa</a:t>
            </a:r>
            <a:r>
              <a:rPr lang="sv-SE" sz="1000" dirty="0"/>
              <a:t> </a:t>
            </a:r>
          </a:p>
          <a:p>
            <a:r>
              <a:rPr lang="sv-SE" sz="1000" dirty="0"/>
              <a:t>2,1 % (2025* vs. 2024))</a:t>
            </a:r>
            <a:endParaRPr lang="fi-FI" sz="1000" dirty="0"/>
          </a:p>
        </p:txBody>
      </p:sp>
      <p:pic>
        <p:nvPicPr>
          <p:cNvPr id="5" name="Picture 4">
            <a:extLst>
              <a:ext uri="{FF2B5EF4-FFF2-40B4-BE49-F238E27FC236}">
                <a16:creationId xmlns:a16="http://schemas.microsoft.com/office/drawing/2014/main" id="{4CC08A00-B150-8737-1970-2B835A9A2B94}"/>
              </a:ext>
            </a:extLst>
          </p:cNvPr>
          <p:cNvPicPr>
            <a:picLocks noChangeAspect="1"/>
          </p:cNvPicPr>
          <p:nvPr/>
        </p:nvPicPr>
        <p:blipFill>
          <a:blip r:embed="rId11"/>
          <a:stretch>
            <a:fillRect/>
          </a:stretch>
        </p:blipFill>
        <p:spPr>
          <a:xfrm>
            <a:off x="1065246" y="3279628"/>
            <a:ext cx="5599920" cy="3578372"/>
          </a:xfrm>
          <a:prstGeom prst="rect">
            <a:avLst/>
          </a:prstGeom>
        </p:spPr>
      </p:pic>
    </p:spTree>
    <p:extLst>
      <p:ext uri="{BB962C8B-B14F-4D97-AF65-F5344CB8AC3E}">
        <p14:creationId xmlns:p14="http://schemas.microsoft.com/office/powerpoint/2010/main" val="2545973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5740" y="44624"/>
            <a:ext cx="5679655" cy="833247"/>
          </a:xfrm>
        </p:spPr>
        <p:txBody>
          <a:bodyPr/>
          <a:lstStyle/>
          <a:p>
            <a:r>
              <a:rPr lang="fi-FI" b="1" dirty="0">
                <a:solidFill>
                  <a:srgbClr val="0070C0"/>
                </a:solidFill>
                <a:latin typeface="Calibri Light" panose="020F0302020204030204" pitchFamily="34" charset="0"/>
              </a:rPr>
              <a:t>Yöpymisten kehitys </a:t>
            </a:r>
            <a:endParaRPr lang="fi-FI" dirty="0"/>
          </a:p>
        </p:txBody>
      </p:sp>
      <p:sp>
        <p:nvSpPr>
          <p:cNvPr id="7" name="Tekstiruutu 8"/>
          <p:cNvSpPr txBox="1"/>
          <p:nvPr/>
        </p:nvSpPr>
        <p:spPr>
          <a:xfrm rot="5400000" flipH="1">
            <a:off x="8292785" y="5804164"/>
            <a:ext cx="307777" cy="98059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2026</a:t>
            </a:r>
          </a:p>
        </p:txBody>
      </p:sp>
      <p:pic>
        <p:nvPicPr>
          <p:cNvPr id="4" name="Kuva 3" descr="Kuva, joka sisältää kohteen teksti, merkki, clipart-kuva&#10;&#10;Kuvaus luotu automaattisesti">
            <a:extLst>
              <a:ext uri="{FF2B5EF4-FFF2-40B4-BE49-F238E27FC236}">
                <a16:creationId xmlns:a16="http://schemas.microsoft.com/office/drawing/2014/main" id="{7CC0EDB1-D4C7-20D0-EBD3-86EF113B8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5" name="Picture 4">
            <a:extLst>
              <a:ext uri="{FF2B5EF4-FFF2-40B4-BE49-F238E27FC236}">
                <a16:creationId xmlns:a16="http://schemas.microsoft.com/office/drawing/2014/main" id="{1A01CF5E-A916-0B9F-0568-C7A76E25114C}"/>
              </a:ext>
            </a:extLst>
          </p:cNvPr>
          <p:cNvPicPr>
            <a:picLocks noChangeAspect="1"/>
          </p:cNvPicPr>
          <p:nvPr/>
        </p:nvPicPr>
        <p:blipFill>
          <a:blip r:embed="rId3"/>
          <a:stretch>
            <a:fillRect/>
          </a:stretch>
        </p:blipFill>
        <p:spPr>
          <a:xfrm>
            <a:off x="6580335" y="286604"/>
            <a:ext cx="2447925" cy="5734050"/>
          </a:xfrm>
          <a:prstGeom prst="rect">
            <a:avLst/>
          </a:prstGeom>
        </p:spPr>
      </p:pic>
      <p:pic>
        <p:nvPicPr>
          <p:cNvPr id="10" name="Picture 9">
            <a:extLst>
              <a:ext uri="{FF2B5EF4-FFF2-40B4-BE49-F238E27FC236}">
                <a16:creationId xmlns:a16="http://schemas.microsoft.com/office/drawing/2014/main" id="{F21EB885-0CA1-BB54-FE96-CB3E492CC33E}"/>
              </a:ext>
            </a:extLst>
          </p:cNvPr>
          <p:cNvPicPr>
            <a:picLocks noChangeAspect="1"/>
          </p:cNvPicPr>
          <p:nvPr/>
        </p:nvPicPr>
        <p:blipFill>
          <a:blip r:embed="rId4"/>
          <a:stretch>
            <a:fillRect/>
          </a:stretch>
        </p:blipFill>
        <p:spPr>
          <a:xfrm>
            <a:off x="25837" y="4572716"/>
            <a:ext cx="6416329" cy="2037868"/>
          </a:xfrm>
          <a:prstGeom prst="rect">
            <a:avLst/>
          </a:prstGeom>
        </p:spPr>
      </p:pic>
      <p:pic>
        <p:nvPicPr>
          <p:cNvPr id="11" name="Picture 10">
            <a:extLst>
              <a:ext uri="{FF2B5EF4-FFF2-40B4-BE49-F238E27FC236}">
                <a16:creationId xmlns:a16="http://schemas.microsoft.com/office/drawing/2014/main" id="{0141264E-2F8E-986A-B654-49A03F7DD3A4}"/>
              </a:ext>
            </a:extLst>
          </p:cNvPr>
          <p:cNvPicPr>
            <a:picLocks noChangeAspect="1"/>
          </p:cNvPicPr>
          <p:nvPr/>
        </p:nvPicPr>
        <p:blipFill>
          <a:blip r:embed="rId5"/>
          <a:stretch>
            <a:fillRect/>
          </a:stretch>
        </p:blipFill>
        <p:spPr>
          <a:xfrm>
            <a:off x="-34398" y="798965"/>
            <a:ext cx="6614733" cy="3773751"/>
          </a:xfrm>
          <a:prstGeom prst="rect">
            <a:avLst/>
          </a:prstGeom>
        </p:spPr>
      </p:pic>
    </p:spTree>
    <p:extLst>
      <p:ext uri="{BB962C8B-B14F-4D97-AF65-F5344CB8AC3E}">
        <p14:creationId xmlns:p14="http://schemas.microsoft.com/office/powerpoint/2010/main" val="21697303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4AD84A1-F841-2B94-48B3-6D782B4FF978}"/>
              </a:ext>
            </a:extLst>
          </p:cNvPr>
          <p:cNvPicPr>
            <a:picLocks noChangeAspect="1"/>
          </p:cNvPicPr>
          <p:nvPr/>
        </p:nvPicPr>
        <p:blipFill>
          <a:blip r:embed="rId3"/>
          <a:stretch>
            <a:fillRect/>
          </a:stretch>
        </p:blipFill>
        <p:spPr>
          <a:xfrm>
            <a:off x="2895975" y="784693"/>
            <a:ext cx="2054988" cy="2906131"/>
          </a:xfrm>
          <a:prstGeom prst="rect">
            <a:avLst/>
          </a:prstGeom>
        </p:spPr>
      </p:pic>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56785" y="4590367"/>
            <a:ext cx="1946313" cy="1856436"/>
          </a:xfrm>
          <a:prstGeom prst="rect">
            <a:avLst/>
          </a:prstGeom>
        </p:spPr>
      </p:pic>
      <p:sp>
        <p:nvSpPr>
          <p:cNvPr id="9" name="Tekstiruutu 8"/>
          <p:cNvSpPr txBox="1"/>
          <p:nvPr/>
        </p:nvSpPr>
        <p:spPr>
          <a:xfrm>
            <a:off x="8880048" y="2206806"/>
            <a:ext cx="307777" cy="25641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Satakunta </a:t>
            </a: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5633" y="5028791"/>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44" name="Rectangle 43"/>
          <p:cNvSpPr/>
          <p:nvPr/>
        </p:nvSpPr>
        <p:spPr>
          <a:xfrm>
            <a:off x="5050794" y="1893426"/>
            <a:ext cx="4572000" cy="172354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GDP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sub-regions in 2023:</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Rauma Region is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7</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highest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Pori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b="1" dirty="0">
                <a:solidFill>
                  <a:srgbClr val="FF5050"/>
                </a:solidFill>
                <a:latin typeface="Calibri" panose="020F0502020204030204"/>
              </a:rPr>
              <a:t>23</a:t>
            </a:r>
            <a:r>
              <a:rPr lang="fi-FI" b="1" baseline="30000" dirty="0">
                <a:solidFill>
                  <a:srgbClr val="FF5050"/>
                </a:solidFill>
                <a:latin typeface="Calibri" panose="020F0502020204030204"/>
              </a:rPr>
              <a:t>rd</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Northern Satakunta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20</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629241" y="3549301"/>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2744740" y="4172026"/>
            <a:ext cx="25240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5" name="Picture 14"/>
          <p:cNvPicPr>
            <a:picLocks noChangeAspect="1"/>
          </p:cNvPicPr>
          <p:nvPr/>
        </p:nvPicPr>
        <p:blipFill>
          <a:blip r:embed="rId6"/>
          <a:stretch>
            <a:fillRect/>
          </a:stretch>
        </p:blipFill>
        <p:spPr>
          <a:xfrm>
            <a:off x="7554985" y="105708"/>
            <a:ext cx="1548113" cy="1423811"/>
          </a:xfrm>
          <a:prstGeom prst="rect">
            <a:avLst/>
          </a:prstGeom>
        </p:spPr>
      </p:pic>
      <p:sp>
        <p:nvSpPr>
          <p:cNvPr id="42" name="Tekstiruutu 41"/>
          <p:cNvSpPr txBox="1"/>
          <p:nvPr/>
        </p:nvSpPr>
        <p:spPr>
          <a:xfrm>
            <a:off x="5027604" y="515163"/>
            <a:ext cx="3969281" cy="218521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0070C0"/>
                </a:solidFill>
                <a:latin typeface="Calibri" panose="020F0502020204030204"/>
              </a:rPr>
              <a:t>Value </a:t>
            </a:r>
            <a:r>
              <a:rPr lang="fi-FI" b="1" dirty="0" err="1">
                <a:solidFill>
                  <a:srgbClr val="0070C0"/>
                </a:solidFill>
                <a:latin typeface="Calibri" panose="020F0502020204030204"/>
              </a:rPr>
              <a:t>added</a:t>
            </a:r>
            <a:r>
              <a:rPr lang="fi-FI" b="1" dirty="0">
                <a:solidFill>
                  <a:srgbClr val="0070C0"/>
                </a:solidFill>
                <a:latin typeface="Calibri" panose="020F0502020204030204"/>
              </a:rPr>
              <a:t> of</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sec</a:t>
            </a:r>
            <a:r>
              <a:rPr lang="fi-FI" b="1" dirty="0" err="1">
                <a:solidFill>
                  <a:srgbClr val="0070C0"/>
                </a:solidFill>
                <a:latin typeface="Calibri" panose="020F0502020204030204"/>
              </a:rPr>
              <a:t>ondary</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production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is</a:t>
            </a:r>
            <a:endParaRPr lang="fi-FI" sz="3200" b="1" dirty="0">
              <a:solidFill>
                <a:srgbClr val="2683C6">
                  <a:lumMod val="75000"/>
                </a:srgbClr>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3000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2nd</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highest</a:t>
            </a:r>
            <a:r>
              <a:rPr kumimoji="0" lang="fi-FI"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among Finland´s 19 regions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6141148" y="4092080"/>
            <a:ext cx="2391292" cy="411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a:off x="3376810" y="4575080"/>
            <a:ext cx="589918" cy="498827"/>
          </a:xfrm>
          <a:prstGeom prst="rect">
            <a:avLst/>
          </a:prstGeom>
        </p:spPr>
      </p:pic>
      <p:pic>
        <p:nvPicPr>
          <p:cNvPr id="11" name="Picture 10"/>
          <p:cNvPicPr>
            <a:picLocks noChangeAspect="1"/>
          </p:cNvPicPr>
          <p:nvPr/>
        </p:nvPicPr>
        <p:blipFill>
          <a:blip r:embed="rId8"/>
          <a:stretch>
            <a:fillRect/>
          </a:stretch>
        </p:blipFill>
        <p:spPr>
          <a:xfrm>
            <a:off x="3376810" y="5734262"/>
            <a:ext cx="572689" cy="510929"/>
          </a:xfrm>
          <a:prstGeom prst="rect">
            <a:avLst/>
          </a:prstGeom>
        </p:spPr>
      </p:pic>
      <p:pic>
        <p:nvPicPr>
          <p:cNvPr id="16" name="Picture 15"/>
          <p:cNvPicPr>
            <a:picLocks noChangeAspect="1"/>
          </p:cNvPicPr>
          <p:nvPr/>
        </p:nvPicPr>
        <p:blipFill>
          <a:blip r:embed="rId9"/>
          <a:stretch>
            <a:fillRect/>
          </a:stretch>
        </p:blipFill>
        <p:spPr>
          <a:xfrm>
            <a:off x="3371731" y="5107629"/>
            <a:ext cx="586656" cy="586656"/>
          </a:xfrm>
          <a:prstGeom prst="rect">
            <a:avLst/>
          </a:prstGeom>
        </p:spPr>
      </p:pic>
      <p:pic>
        <p:nvPicPr>
          <p:cNvPr id="20" name="Picture 19"/>
          <p:cNvPicPr>
            <a:picLocks noChangeAspect="1"/>
          </p:cNvPicPr>
          <p:nvPr/>
        </p:nvPicPr>
        <p:blipFill>
          <a:blip r:embed="rId10"/>
          <a:stretch>
            <a:fillRect/>
          </a:stretch>
        </p:blipFill>
        <p:spPr>
          <a:xfrm>
            <a:off x="3382553" y="3973960"/>
            <a:ext cx="578432" cy="564550"/>
          </a:xfrm>
          <a:prstGeom prst="rect">
            <a:avLst/>
          </a:prstGeom>
        </p:spPr>
      </p:pic>
      <p:grpSp>
        <p:nvGrpSpPr>
          <p:cNvPr id="10" name="Group 9"/>
          <p:cNvGrpSpPr/>
          <p:nvPr/>
        </p:nvGrpSpPr>
        <p:grpSpPr>
          <a:xfrm>
            <a:off x="47178" y="903450"/>
            <a:ext cx="3294228" cy="5369631"/>
            <a:chOff x="56445" y="819966"/>
            <a:chExt cx="3294228" cy="5369631"/>
          </a:xfrm>
        </p:grpSpPr>
        <p:sp>
          <p:nvSpPr>
            <p:cNvPr id="40" name="Suorakulmio 20"/>
            <p:cNvSpPr/>
            <p:nvPr/>
          </p:nvSpPr>
          <p:spPr>
            <a:xfrm>
              <a:off x="68432" y="1838744"/>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Share of Turnover of Manu-facturing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54 %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lang="fi-FI" sz="1200" b="1" dirty="0">
                  <a:solidFill>
                    <a:prstClr val="white">
                      <a:lumMod val="50000"/>
                    </a:prstClr>
                  </a:solidFill>
                  <a:latin typeface="Calibri" panose="020F0502020204030204"/>
                </a:rPr>
                <a:t>9,4</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bn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a:t>
              </a:r>
              <a:r>
                <a:rPr lang="fi-FI" sz="1400" dirty="0">
                  <a:solidFill>
                    <a:prstClr val="white">
                      <a:lumMod val="50000"/>
                    </a:prstClr>
                  </a:solidFill>
                  <a:latin typeface="Calibri" panose="020F0502020204030204"/>
                </a:rPr>
                <a:t>35</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46" name="Suorakulmio 20"/>
            <p:cNvSpPr/>
            <p:nvPr/>
          </p:nvSpPr>
          <p:spPr>
            <a:xfrm>
              <a:off x="74774" y="81996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Employees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in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Manu-facturing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2024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prstClr val="white">
                      <a:lumMod val="50000"/>
                    </a:prstClr>
                  </a:solidFill>
                  <a:latin typeface="Calibri" panose="020F0502020204030204"/>
                </a:rPr>
                <a:t>of Finland </a:t>
              </a:r>
              <a:r>
                <a:rPr lang="fi-FI" sz="1400" b="1" dirty="0">
                  <a:solidFill>
                    <a:srgbClr val="FF0000"/>
                  </a:solidFill>
                  <a:latin typeface="Calibri" panose="020F0502020204030204"/>
                </a:rPr>
                <a:t>5,7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(17 960 employees)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3,7 %)</a:t>
              </a:r>
            </a:p>
          </p:txBody>
        </p:sp>
        <p:sp>
          <p:nvSpPr>
            <p:cNvPr id="48" name="Suorakulmio 20"/>
            <p:cNvSpPr/>
            <p:nvPr/>
          </p:nvSpPr>
          <p:spPr>
            <a:xfrm>
              <a:off x="68432" y="4641871"/>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Growth of Export of Metal, Machi-nery and Offshore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2000-24: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154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a:t>
              </a:r>
              <a:r>
                <a:rPr lang="fi-FI" sz="1400" dirty="0">
                  <a:solidFill>
                    <a:prstClr val="white">
                      <a:lumMod val="50000"/>
                    </a:prstClr>
                  </a:solidFill>
                  <a:latin typeface="Calibri" panose="020F0502020204030204"/>
                </a:rPr>
                <a:t>67</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2" name="Suorakulmio 20"/>
            <p:cNvSpPr/>
            <p:nvPr/>
          </p:nvSpPr>
          <p:spPr>
            <a:xfrm>
              <a:off x="56445" y="375392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Export of Companies/GDP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a:t>
              </a:r>
              <a:r>
                <a:rPr lang="fi-FI" sz="1400" dirty="0">
                  <a:solidFill>
                    <a:prstClr val="white">
                      <a:lumMod val="50000"/>
                    </a:prstClr>
                  </a:solidFill>
                  <a:latin typeface="Calibri" panose="020F0502020204030204"/>
                </a:rPr>
                <a:t>28</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9" name="Suorakulmio 20"/>
            <p:cNvSpPr/>
            <p:nvPr/>
          </p:nvSpPr>
          <p:spPr>
            <a:xfrm>
              <a:off x="58561" y="5830414"/>
              <a:ext cx="2786758" cy="35918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Nominal</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p</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roduction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303</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70</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7" name="Suorakulmio 20"/>
            <p:cNvSpPr/>
            <p:nvPr/>
          </p:nvSpPr>
          <p:spPr>
            <a:xfrm>
              <a:off x="74774" y="2822647"/>
              <a:ext cx="3275899"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Satakunta´s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Finland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8,2</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(5,9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r>
                <a:rPr lang="fi-FI" sz="1200" b="1" dirty="0">
                  <a:solidFill>
                    <a:srgbClr val="FF0000"/>
                  </a:solidFill>
                  <a:latin typeface="Calibri" panose="020F0502020204030204"/>
                </a:rPr>
                <a:t>4</a:t>
              </a:r>
              <a:r>
                <a:rPr lang="fi-FI" sz="1200" b="1" baseline="30000" dirty="0">
                  <a:solidFill>
                    <a:srgbClr val="FF0000"/>
                  </a:solidFill>
                  <a:latin typeface="Calibri" panose="020F0502020204030204"/>
                </a:rPr>
                <a:t>th</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highest</a:t>
              </a:r>
              <a:endParaRPr kumimoji="0" lang="fi-FI" sz="1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3,7 %</a:t>
              </a:r>
            </a:p>
          </p:txBody>
        </p:sp>
      </p:grpSp>
      <p:sp>
        <p:nvSpPr>
          <p:cNvPr id="54" name="Tekstiruutu 34"/>
          <p:cNvSpPr txBox="1"/>
          <p:nvPr/>
        </p:nvSpPr>
        <p:spPr>
          <a:xfrm>
            <a:off x="3280237" y="3292771"/>
            <a:ext cx="50918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Value Added in Manufacturing, Total 1,92 milliard €</a:t>
            </a:r>
          </a:p>
        </p:txBody>
      </p:sp>
      <p:sp>
        <p:nvSpPr>
          <p:cNvPr id="59" name="Tekstiruutu 34"/>
          <p:cNvSpPr txBox="1"/>
          <p:nvPr/>
        </p:nvSpPr>
        <p:spPr>
          <a:xfrm>
            <a:off x="4093711" y="5689356"/>
            <a:ext cx="2845983" cy="923330"/>
          </a:xfrm>
          <a:prstGeom prst="rect">
            <a:avLst/>
          </a:prstGeom>
          <a:noFill/>
        </p:spPr>
        <p:txBody>
          <a:bodyPr wrap="square" rtlCol="0">
            <a:spAutoFit/>
          </a:bodyPr>
          <a:lstStyle/>
          <a:p>
            <a:pPr eaLnBrk="1" fontAlgn="auto" hangingPunct="1">
              <a:spcBef>
                <a:spcPts val="0"/>
              </a:spcBef>
              <a:spcAft>
                <a:spcPts val="0"/>
              </a:spcAf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Food Industry </a:t>
            </a:r>
            <a:r>
              <a:rPr lang="fi-FI" b="1" dirty="0">
                <a:solidFill>
                  <a:srgbClr val="0070C0"/>
                </a:solidFill>
                <a:effectLst>
                  <a:outerShdw blurRad="38100" dist="38100" dir="2700000" algn="tl">
                    <a:srgbClr val="000000">
                      <a:alpha val="43137"/>
                    </a:srgbClr>
                  </a:outerShdw>
                </a:effectLst>
                <a:latin typeface="Calibri" panose="020F0502020204030204"/>
              </a:rPr>
              <a:t>9</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a:p>
            <a:pPr eaLnBrk="1" fontAlgn="auto" hangingPunct="1">
              <a:spcBef>
                <a:spcPts val="0"/>
              </a:spcBef>
              <a:spcAft>
                <a:spcPts val="0"/>
              </a:spcAf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others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10 %,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60" name="Tekstiruutu 34"/>
          <p:cNvSpPr txBox="1"/>
          <p:nvPr/>
        </p:nvSpPr>
        <p:spPr>
          <a:xfrm>
            <a:off x="4090447" y="4609053"/>
            <a:ext cx="2394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Forest Industry </a:t>
            </a:r>
            <a:r>
              <a:rPr lang="fi-FI" b="1" dirty="0">
                <a:solidFill>
                  <a:srgbClr val="0070C0"/>
                </a:solidFill>
                <a:effectLst>
                  <a:outerShdw blurRad="38100" dist="38100" dir="2700000" algn="tl">
                    <a:srgbClr val="000000">
                      <a:alpha val="43137"/>
                    </a:srgbClr>
                  </a:outerShdw>
                </a:effectLst>
                <a:latin typeface="Calibri" panose="020F0502020204030204"/>
              </a:rPr>
              <a:t>15</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2" name="Tekstiruutu 34"/>
          <p:cNvSpPr txBox="1"/>
          <p:nvPr/>
        </p:nvSpPr>
        <p:spPr>
          <a:xfrm>
            <a:off x="4079978" y="5229909"/>
            <a:ext cx="2394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Chemicals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lang="fi-FI" b="1" dirty="0">
                <a:solidFill>
                  <a:srgbClr val="0070C0"/>
                </a:solidFill>
                <a:effectLst>
                  <a:outerShdw blurRad="38100" dist="38100" dir="2700000" algn="tl">
                    <a:srgbClr val="000000">
                      <a:alpha val="43137"/>
                    </a:srgbClr>
                  </a:outerShdw>
                </a:effectLst>
                <a:latin typeface="Calibri" panose="020F0502020204030204"/>
              </a:rPr>
              <a:t>7</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3" name="Tekstiruutu 34"/>
          <p:cNvSpPr txBox="1"/>
          <p:nvPr/>
        </p:nvSpPr>
        <p:spPr>
          <a:xfrm>
            <a:off x="4084712" y="4002385"/>
            <a:ext cx="3749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Metals, Machinery and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Offshore</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lang="fi-FI" b="1" dirty="0">
                <a:solidFill>
                  <a:srgbClr val="0070C0"/>
                </a:solidFill>
                <a:effectLst>
                  <a:outerShdw blurRad="38100" dist="38100" dir="2700000" algn="tl">
                    <a:srgbClr val="000000">
                      <a:alpha val="43137"/>
                    </a:srgbClr>
                  </a:outerShdw>
                </a:effectLst>
                <a:latin typeface="Calibri" panose="020F0502020204030204"/>
              </a:rPr>
              <a:t>58</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1" name="TextBox 20"/>
          <p:cNvSpPr txBox="1"/>
          <p:nvPr/>
        </p:nvSpPr>
        <p:spPr>
          <a:xfrm>
            <a:off x="5268756" y="4343815"/>
            <a:ext cx="91741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8" name="Tekstiruutu 37"/>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8.1.2026</a:t>
            </a:r>
          </a:p>
        </p:txBody>
      </p:sp>
      <p:sp>
        <p:nvSpPr>
          <p:cNvPr id="17" name="TextBox 16"/>
          <p:cNvSpPr txBox="1"/>
          <p:nvPr/>
        </p:nvSpPr>
        <p:spPr>
          <a:xfrm>
            <a:off x="2515176" y="437457"/>
            <a:ext cx="2416046"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GDP per capita 2022: Blue sub-regions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in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positions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1-35,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reds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 36-70.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higher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is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ratio</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59165" y="0"/>
            <a:ext cx="7798445" cy="465993"/>
          </a:xfrm>
          <a:solidFill>
            <a:schemeClr val="bg1"/>
          </a:solidFill>
        </p:spPr>
        <p:txBody>
          <a:bodyPr>
            <a:noAutofit/>
          </a:bodyPr>
          <a:lstStyle/>
          <a:p>
            <a:r>
              <a:rPr lang="fi-FI" sz="2200" b="1" cap="all" dirty="0">
                <a:solidFill>
                  <a:srgbClr val="0070C0"/>
                </a:solidFill>
                <a:effectLst>
                  <a:outerShdw blurRad="38100" dist="38100" dir="2700000" algn="tl">
                    <a:srgbClr val="000000">
                      <a:alpha val="43137"/>
                    </a:srgbClr>
                  </a:outerShdw>
                </a:effectLst>
              </a:rPr>
              <a:t>Satakunta – </a:t>
            </a:r>
            <a:r>
              <a:rPr lang="fi-FI" sz="2200" b="1" cap="all" dirty="0" err="1">
                <a:solidFill>
                  <a:srgbClr val="0070C0"/>
                </a:solidFill>
                <a:effectLst>
                  <a:outerShdw blurRad="38100" dist="38100" dir="2700000" algn="tl">
                    <a:srgbClr val="000000">
                      <a:alpha val="43137"/>
                    </a:srgbClr>
                  </a:outerShdw>
                </a:effectLst>
              </a:rPr>
              <a:t>region</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with</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strong</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manufacturing</a:t>
            </a:r>
            <a:r>
              <a:rPr lang="fi-FI" sz="2200" b="1" cap="all" dirty="0">
                <a:solidFill>
                  <a:srgbClr val="0070C0"/>
                </a:solidFill>
                <a:effectLst>
                  <a:outerShdw blurRad="38100" dist="38100" dir="2700000" algn="tl">
                    <a:srgbClr val="000000">
                      <a:alpha val="43137"/>
                    </a:srgbClr>
                  </a:outerShdw>
                </a:effectLst>
              </a:rPr>
              <a:t> and </a:t>
            </a:r>
            <a:r>
              <a:rPr lang="fi-FI" sz="2200" b="1" cap="all" dirty="0" err="1">
                <a:solidFill>
                  <a:srgbClr val="0070C0"/>
                </a:solidFill>
                <a:effectLst>
                  <a:outerShdw blurRad="38100" dist="38100" dir="2700000" algn="tl">
                    <a:srgbClr val="000000">
                      <a:alpha val="43137"/>
                    </a:srgbClr>
                  </a:outerShdw>
                </a:effectLst>
              </a:rPr>
              <a:t>export</a:t>
            </a:r>
            <a:endParaRPr lang="fi-FI" sz="2200" b="1" cap="all" dirty="0">
              <a:solidFill>
                <a:srgbClr val="0070C0"/>
              </a:solidFill>
              <a:effectLst>
                <a:outerShdw blurRad="38100" dist="38100" dir="2700000" algn="tl">
                  <a:srgbClr val="000000">
                    <a:alpha val="43137"/>
                  </a:srgbClr>
                </a:outerShdw>
              </a:effectLst>
            </a:endParaRPr>
          </a:p>
        </p:txBody>
      </p:sp>
      <p:pic>
        <p:nvPicPr>
          <p:cNvPr id="4" name="Kuva 3" descr="Kuva, joka sisältää kohteen teksti, merkki, clipart-kuva&#10;&#10;Kuvaus luotu automaattisesti">
            <a:extLst>
              <a:ext uri="{FF2B5EF4-FFF2-40B4-BE49-F238E27FC236}">
                <a16:creationId xmlns:a16="http://schemas.microsoft.com/office/drawing/2014/main" id="{21EF81C8-2515-7A2D-A6E4-A647450F66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5465242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20000"/>
                <a:lumOff val="80000"/>
              </a:schemeClr>
            </a:gs>
            <a:gs pos="0">
              <a:schemeClr val="accent1"/>
            </a:gs>
            <a:gs pos="100000">
              <a:srgbClr val="F3F6F7"/>
            </a:gs>
          </a:gsLst>
          <a:lin ang="0" scaled="1"/>
          <a:tileRect/>
        </a:gradFill>
        <a:effectLst/>
      </p:bgPr>
    </p:bg>
    <p:spTree>
      <p:nvGrpSpPr>
        <p:cNvPr id="1" name="">
          <a:extLst>
            <a:ext uri="{FF2B5EF4-FFF2-40B4-BE49-F238E27FC236}">
              <a16:creationId xmlns:a16="http://schemas.microsoft.com/office/drawing/2014/main" id="{9D640C27-1901-E45D-9231-B051E3531B49}"/>
            </a:ext>
          </a:extLst>
        </p:cNvPr>
        <p:cNvGrpSpPr/>
        <p:nvPr/>
      </p:nvGrpSpPr>
      <p:grpSpPr>
        <a:xfrm>
          <a:off x="0" y="0"/>
          <a:ext cx="0" cy="0"/>
          <a:chOff x="0" y="0"/>
          <a:chExt cx="0" cy="0"/>
        </a:xfrm>
      </p:grpSpPr>
      <p:pic>
        <p:nvPicPr>
          <p:cNvPr id="24" name="Graphic 1">
            <a:extLst>
              <a:ext uri="{FF2B5EF4-FFF2-40B4-BE49-F238E27FC236}">
                <a16:creationId xmlns:a16="http://schemas.microsoft.com/office/drawing/2014/main" id="{46EFB5A6-BD1E-F462-C8BE-4D51E96B8A53}"/>
              </a:ext>
            </a:extLst>
          </p:cNvPr>
          <p:cNvPicPr>
            <a:picLocks noChangeAspect="1"/>
          </p:cNvPicPr>
          <p:nvPr/>
        </p:nvPicPr>
        <p:blipFill>
          <a:blip>
            <a:extLst>
              <a:ext uri="{96DAC541-7B7A-43D3-8B79-37D633B846F1}">
                <asvg:svgBlip xmlns:asvg="http://schemas.microsoft.com/office/drawing/2016/SVG/main" r:embed="rId3"/>
              </a:ext>
            </a:extLst>
          </a:blip>
          <a:srcRect l="630"/>
          <a:stretch>
            <a:fillRect/>
          </a:stretch>
        </p:blipFill>
        <p:spPr>
          <a:xfrm>
            <a:off x="3566569" y="120140"/>
            <a:ext cx="5577431" cy="6178798"/>
          </a:xfrm>
          <a:prstGeom prst="rect">
            <a:avLst/>
          </a:prstGeom>
        </p:spPr>
      </p:pic>
      <p:sp>
        <p:nvSpPr>
          <p:cNvPr id="5" name="Dian numeron paikkamerkki 4">
            <a:extLst>
              <a:ext uri="{FF2B5EF4-FFF2-40B4-BE49-F238E27FC236}">
                <a16:creationId xmlns:a16="http://schemas.microsoft.com/office/drawing/2014/main" id="{C4B1209B-1ECA-7E47-0621-C7A5E9BD182A}"/>
              </a:ext>
            </a:extLst>
          </p:cNvPr>
          <p:cNvSpPr>
            <a:spLocks noGrp="1"/>
          </p:cNvSpPr>
          <p:nvPr>
            <p:ph type="sldNum" sz="quarter" idx="12"/>
          </p:nvPr>
        </p:nvSpPr>
        <p:spPr/>
        <p:txBody>
          <a:bodyPr/>
          <a:lstStyle/>
          <a:p>
            <a:pPr defTabSz="685800" eaLnBrk="1" fontAlgn="auto" hangingPunct="1">
              <a:spcBef>
                <a:spcPts val="0"/>
              </a:spcBef>
              <a:spcAft>
                <a:spcPts val="0"/>
              </a:spcAft>
              <a:defRPr/>
            </a:pPr>
            <a:fld id="{4FAB73BC-B049-4115-A692-8D63A059BFB8}" type="slidenum">
              <a:rPr lang="en-US">
                <a:solidFill>
                  <a:srgbClr val="023E6B"/>
                </a:solidFill>
                <a:latin typeface="Speak Pro"/>
                <a:cs typeface="+mn-cs"/>
              </a:rPr>
              <a:pPr defTabSz="685800" eaLnBrk="1" fontAlgn="auto" hangingPunct="1">
                <a:spcBef>
                  <a:spcPts val="0"/>
                </a:spcBef>
                <a:spcAft>
                  <a:spcPts val="0"/>
                </a:spcAft>
                <a:defRPr/>
              </a:pPr>
              <a:t>85</a:t>
            </a:fld>
            <a:endParaRPr lang="en-US">
              <a:solidFill>
                <a:srgbClr val="023E6B"/>
              </a:solidFill>
              <a:latin typeface="Speak Pro"/>
              <a:cs typeface="+mn-cs"/>
            </a:endParaRPr>
          </a:p>
        </p:txBody>
      </p:sp>
      <p:sp>
        <p:nvSpPr>
          <p:cNvPr id="22" name="Dian numeron paikkamerkki 4">
            <a:extLst>
              <a:ext uri="{FF2B5EF4-FFF2-40B4-BE49-F238E27FC236}">
                <a16:creationId xmlns:a16="http://schemas.microsoft.com/office/drawing/2014/main" id="{3196D221-5651-36F3-0918-0848CDC5A384}"/>
              </a:ext>
            </a:extLst>
          </p:cNvPr>
          <p:cNvSpPr txBox="1">
            <a:spLocks/>
          </p:cNvSpPr>
          <p:nvPr/>
        </p:nvSpPr>
        <p:spPr>
          <a:xfrm>
            <a:off x="6637313" y="5497904"/>
            <a:ext cx="2057400" cy="273844"/>
          </a:xfrm>
          <a:prstGeom prst="rect">
            <a:avLst/>
          </a:prstGeom>
        </p:spPr>
        <p:txBody>
          <a:bodyPr vert="horz" lIns="68580" tIns="34290" rIns="68580" bIns="34290" rtlCol="0" anchor="ctr"/>
          <a:lstStyle>
            <a:defPPr>
              <a:defRPr lang="fi-FI"/>
            </a:defPPr>
            <a:lvl1pPr marL="0" algn="r" defTabSz="914400" rtl="0" eaLnBrk="1" latinLnBrk="0" hangingPunct="1">
              <a:defRPr sz="12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95CBEC59-7FF9-4688-98DF-89832A0C9025}" type="slidenum">
              <a:rPr lang="fi-FI" sz="900">
                <a:solidFill>
                  <a:srgbClr val="023E6B"/>
                </a:solidFill>
                <a:latin typeface="Speak Pro"/>
              </a:rPr>
              <a:pPr defTabSz="685800" fontAlgn="auto">
                <a:spcBef>
                  <a:spcPts val="0"/>
                </a:spcBef>
                <a:spcAft>
                  <a:spcPts val="0"/>
                </a:spcAft>
                <a:defRPr/>
              </a:pPr>
              <a:t>85</a:t>
            </a:fld>
            <a:endParaRPr lang="fi-FI" sz="900">
              <a:solidFill>
                <a:srgbClr val="023E6B"/>
              </a:solidFill>
              <a:latin typeface="Speak Pro"/>
            </a:endParaRPr>
          </a:p>
        </p:txBody>
      </p:sp>
      <p:sp>
        <p:nvSpPr>
          <p:cNvPr id="23" name="Otsikko 1">
            <a:extLst>
              <a:ext uri="{FF2B5EF4-FFF2-40B4-BE49-F238E27FC236}">
                <a16:creationId xmlns:a16="http://schemas.microsoft.com/office/drawing/2014/main" id="{B0B65E17-C2DF-2728-3A75-26D630A197F8}"/>
              </a:ext>
            </a:extLst>
          </p:cNvPr>
          <p:cNvSpPr txBox="1">
            <a:spLocks/>
          </p:cNvSpPr>
          <p:nvPr/>
        </p:nvSpPr>
        <p:spPr>
          <a:xfrm>
            <a:off x="174499" y="1069334"/>
            <a:ext cx="8410496" cy="994172"/>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000" b="1" kern="1200">
                <a:gradFill>
                  <a:gsLst>
                    <a:gs pos="0">
                      <a:schemeClr val="bg2"/>
                    </a:gs>
                    <a:gs pos="100000">
                      <a:schemeClr val="accent1"/>
                    </a:gs>
                  </a:gsLst>
                  <a:lin ang="0" scaled="1"/>
                </a:gradFill>
                <a:latin typeface="+mj-lt"/>
                <a:ea typeface="+mj-ea"/>
                <a:cs typeface="+mj-cs"/>
              </a:defRPr>
            </a:lvl1pPr>
          </a:lstStyle>
          <a:p>
            <a:pPr defTabSz="685800" fontAlgn="auto">
              <a:spcAft>
                <a:spcPts val="0"/>
              </a:spcAft>
              <a:defRPr/>
            </a:pPr>
            <a:r>
              <a:rPr lang="fi-FI" altLang="fi-FI" sz="3000" cap="all">
                <a:solidFill>
                  <a:prstClr val="white"/>
                </a:solidFill>
                <a:latin typeface="Avenir Next LT Pro"/>
              </a:rPr>
              <a:t>Satakunnan </a:t>
            </a:r>
          </a:p>
          <a:p>
            <a:pPr defTabSz="685800" fontAlgn="auto">
              <a:spcAft>
                <a:spcPts val="0"/>
              </a:spcAft>
              <a:defRPr/>
            </a:pPr>
            <a:r>
              <a:rPr lang="fi-FI" altLang="fi-FI" sz="3000" cap="all">
                <a:solidFill>
                  <a:prstClr val="white"/>
                </a:solidFill>
                <a:latin typeface="Avenir Next LT Pro"/>
              </a:rPr>
              <a:t>profiili</a:t>
            </a:r>
            <a:endParaRPr lang="fi-FI" sz="3000" cap="all">
              <a:solidFill>
                <a:prstClr val="white"/>
              </a:solidFill>
              <a:latin typeface="Avenir Next LT Pro"/>
            </a:endParaRPr>
          </a:p>
        </p:txBody>
      </p:sp>
      <p:sp>
        <p:nvSpPr>
          <p:cNvPr id="25" name="Tekstiruutu 24">
            <a:extLst>
              <a:ext uri="{FF2B5EF4-FFF2-40B4-BE49-F238E27FC236}">
                <a16:creationId xmlns:a16="http://schemas.microsoft.com/office/drawing/2014/main" id="{69478994-A164-A77B-64E5-DB50972445B1}"/>
              </a:ext>
            </a:extLst>
          </p:cNvPr>
          <p:cNvSpPr txBox="1"/>
          <p:nvPr/>
        </p:nvSpPr>
        <p:spPr>
          <a:xfrm>
            <a:off x="118727" y="2017301"/>
            <a:ext cx="3514113" cy="4766113"/>
          </a:xfrm>
          <a:prstGeom prst="rect">
            <a:avLst/>
          </a:prstGeom>
          <a:noFill/>
        </p:spPr>
        <p:txBody>
          <a:bodyPr wrap="square">
            <a:spAutoFit/>
          </a:bodyPr>
          <a:lstStyle/>
          <a:p>
            <a:pPr defTabSz="685800" eaLnBrk="1" fontAlgn="auto" hangingPunct="1">
              <a:lnSpc>
                <a:spcPct val="115000"/>
              </a:lnSpc>
              <a:spcBef>
                <a:spcPts val="0"/>
              </a:spcBef>
              <a:spcAft>
                <a:spcPts val="600"/>
              </a:spcAft>
              <a:defRPr/>
            </a:pPr>
            <a:r>
              <a:rPr lang="fi-FI" sz="1125" b="1" kern="100" dirty="0">
                <a:solidFill>
                  <a:prstClr val="white"/>
                </a:solidFill>
                <a:latin typeface="Avenir Next LT Pro"/>
                <a:ea typeface="Aptos" panose="020B0004020202020204" pitchFamily="34" charset="0"/>
              </a:rPr>
              <a:t>Satakunnan profiili kuvaa maakunnan osuutta koko maasta verrattuna väestöosuuteen, joka on 3,8 % (v. 2023). </a:t>
            </a:r>
          </a:p>
          <a:p>
            <a:pPr marL="214313" indent="-214313" defTabSz="685800" eaLnBrk="1" fontAlgn="auto" hangingPunct="1">
              <a:lnSpc>
                <a:spcPct val="115000"/>
              </a:lnSpc>
              <a:spcBef>
                <a:spcPts val="0"/>
              </a:spcBef>
              <a:spcAft>
                <a:spcPts val="600"/>
              </a:spcAft>
              <a:buFont typeface="Wingdings 3" panose="05040102010807070707" pitchFamily="18" charset="2"/>
              <a:buChar char=""/>
              <a:defRPr/>
            </a:pPr>
            <a:r>
              <a:rPr lang="fi-FI" sz="1125" kern="100" dirty="0">
                <a:solidFill>
                  <a:prstClr val="white"/>
                </a:solidFill>
                <a:latin typeface="Avenir Next LT Pro"/>
                <a:ea typeface="Aptos" panose="020B0004020202020204" pitchFamily="34" charset="0"/>
              </a:rPr>
              <a:t>Profiilissa korostuvat vahvuutena sähköntuotanto (35 % Suomesta), maakunnassa tuotetun viennin arvo (7,4 %) </a:t>
            </a:r>
            <a:br>
              <a:rPr lang="fi-FI" sz="1125" kern="100" dirty="0">
                <a:solidFill>
                  <a:prstClr val="white"/>
                </a:solidFill>
                <a:latin typeface="Avenir Next LT Pro"/>
                <a:ea typeface="Aptos" panose="020B0004020202020204" pitchFamily="34" charset="0"/>
              </a:rPr>
            </a:br>
            <a:r>
              <a:rPr lang="fi-FI" sz="1125" kern="100" dirty="0">
                <a:solidFill>
                  <a:prstClr val="white"/>
                </a:solidFill>
                <a:latin typeface="Avenir Next LT Pro"/>
                <a:ea typeface="Aptos" panose="020B0004020202020204" pitchFamily="34" charset="0"/>
              </a:rPr>
              <a:t>sekä satamien kautta kulkeva vienti (10,6 %) ja tuonti </a:t>
            </a:r>
            <a:br>
              <a:rPr lang="fi-FI" sz="1125" kern="100" dirty="0">
                <a:solidFill>
                  <a:prstClr val="white"/>
                </a:solidFill>
                <a:latin typeface="Avenir Next LT Pro"/>
                <a:ea typeface="Aptos" panose="020B0004020202020204" pitchFamily="34" charset="0"/>
              </a:rPr>
            </a:br>
            <a:r>
              <a:rPr lang="fi-FI" sz="1125" kern="100" dirty="0">
                <a:solidFill>
                  <a:prstClr val="white"/>
                </a:solidFill>
                <a:latin typeface="Avenir Next LT Pro"/>
                <a:ea typeface="Aptos" panose="020B0004020202020204" pitchFamily="34" charset="0"/>
              </a:rPr>
              <a:t>(6,7 %). </a:t>
            </a:r>
          </a:p>
          <a:p>
            <a:pPr marL="214313" indent="-214313" defTabSz="685800" eaLnBrk="1" fontAlgn="auto" hangingPunct="1">
              <a:lnSpc>
                <a:spcPct val="115000"/>
              </a:lnSpc>
              <a:spcBef>
                <a:spcPts val="0"/>
              </a:spcBef>
              <a:spcAft>
                <a:spcPts val="600"/>
              </a:spcAft>
              <a:buFont typeface="Wingdings 3" panose="05040102010807070707" pitchFamily="18" charset="2"/>
              <a:buChar char=""/>
              <a:defRPr/>
            </a:pPr>
            <a:r>
              <a:rPr lang="fi-FI" sz="1125" kern="100" dirty="0">
                <a:solidFill>
                  <a:prstClr val="white"/>
                </a:solidFill>
                <a:latin typeface="Avenir Next LT Pro"/>
                <a:ea typeface="Aptos" panose="020B0004020202020204" pitchFamily="34" charset="0"/>
              </a:rPr>
              <a:t>Satakunnan usean teollisuuden haaran tuotannon arvonlisäys ja liikevaihto (teknologia-, metsä- ja elintarviketeollisuus) sekä jalostussektorin arvonlisäys </a:t>
            </a:r>
            <a:br>
              <a:rPr lang="fi-FI" sz="1125" kern="100" dirty="0">
                <a:solidFill>
                  <a:prstClr val="white"/>
                </a:solidFill>
                <a:latin typeface="Avenir Next LT Pro"/>
                <a:ea typeface="Aptos" panose="020B0004020202020204" pitchFamily="34" charset="0"/>
              </a:rPr>
            </a:br>
            <a:r>
              <a:rPr lang="fi-FI" sz="1125" kern="100" dirty="0">
                <a:solidFill>
                  <a:prstClr val="white"/>
                </a:solidFill>
                <a:latin typeface="Avenir Next LT Pro"/>
                <a:ea typeface="Aptos" panose="020B0004020202020204" pitchFamily="34" charset="0"/>
              </a:rPr>
              <a:t>ja investointien taso ylittävät väestöosuuden. </a:t>
            </a:r>
          </a:p>
          <a:p>
            <a:pPr marL="214313" indent="-214313" defTabSz="685800" eaLnBrk="1" fontAlgn="auto" hangingPunct="1">
              <a:lnSpc>
                <a:spcPct val="115000"/>
              </a:lnSpc>
              <a:spcBef>
                <a:spcPts val="0"/>
              </a:spcBef>
              <a:spcAft>
                <a:spcPts val="600"/>
              </a:spcAft>
              <a:buFont typeface="Wingdings 3" panose="05040102010807070707" pitchFamily="18" charset="2"/>
              <a:buChar char=""/>
              <a:defRPr/>
            </a:pPr>
            <a:r>
              <a:rPr lang="fi-FI" sz="1125" kern="100" dirty="0">
                <a:solidFill>
                  <a:prstClr val="white"/>
                </a:solidFill>
                <a:latin typeface="Avenir Next LT Pro"/>
                <a:ea typeface="Aptos" panose="020B0004020202020204" pitchFamily="34" charset="0"/>
              </a:rPr>
              <a:t>Selvästi alle väestöosuuden ovat mm. </a:t>
            </a:r>
            <a:r>
              <a:rPr lang="fi-FI" sz="1125" kern="100" dirty="0" err="1">
                <a:solidFill>
                  <a:prstClr val="white"/>
                </a:solidFill>
                <a:latin typeface="Avenir Next LT Pro"/>
                <a:ea typeface="Aptos" panose="020B0004020202020204" pitchFamily="34" charset="0"/>
              </a:rPr>
              <a:t>t&amp;k-menot</a:t>
            </a:r>
            <a:r>
              <a:rPr lang="fi-FI" sz="1125" kern="100" dirty="0">
                <a:solidFill>
                  <a:prstClr val="white"/>
                </a:solidFill>
                <a:latin typeface="Avenir Next LT Pro"/>
                <a:ea typeface="Aptos" panose="020B0004020202020204" pitchFamily="34" charset="0"/>
              </a:rPr>
              <a:t> (0,9 %) sekä korkeakoulutettujen osuus. Myös monet väestömuuttujat ovat alle väestöosuuden, kuten muuttoliike. </a:t>
            </a:r>
          </a:p>
          <a:p>
            <a:pPr marL="214313" indent="-214313" defTabSz="685800" eaLnBrk="1" fontAlgn="auto" hangingPunct="1">
              <a:lnSpc>
                <a:spcPct val="115000"/>
              </a:lnSpc>
              <a:spcBef>
                <a:spcPts val="0"/>
              </a:spcBef>
              <a:spcAft>
                <a:spcPts val="600"/>
              </a:spcAft>
              <a:buFont typeface="Wingdings 3" panose="05040102010807070707" pitchFamily="18" charset="2"/>
              <a:buChar char=""/>
              <a:defRPr/>
            </a:pPr>
            <a:r>
              <a:rPr lang="fi-FI" sz="1125" kern="100" dirty="0">
                <a:solidFill>
                  <a:prstClr val="white"/>
                </a:solidFill>
                <a:latin typeface="Avenir Next LT Pro"/>
                <a:ea typeface="Aptos" panose="020B0004020202020204" pitchFamily="34" charset="0"/>
              </a:rPr>
              <a:t>Alle väestöosuuden jäävät myös mm. yrityskanta, aloittaneiden yritysten, kasvuyritysten ja yrittäjien osuus </a:t>
            </a:r>
            <a:br>
              <a:rPr lang="fi-FI" sz="1125" kern="100" dirty="0">
                <a:solidFill>
                  <a:prstClr val="white"/>
                </a:solidFill>
                <a:latin typeface="Avenir Next LT Pro"/>
                <a:ea typeface="Aptos" panose="020B0004020202020204" pitchFamily="34" charset="0"/>
              </a:rPr>
            </a:br>
            <a:r>
              <a:rPr lang="fi-FI" sz="1125" kern="100" dirty="0">
                <a:solidFill>
                  <a:prstClr val="white"/>
                </a:solidFill>
                <a:latin typeface="Avenir Next LT Pro"/>
                <a:ea typeface="Aptos" panose="020B0004020202020204" pitchFamily="34" charset="0"/>
              </a:rPr>
              <a:t>sekä p</a:t>
            </a:r>
            <a:r>
              <a:rPr lang="fi-FI" sz="1125" kern="100" dirty="0">
                <a:solidFill>
                  <a:prstClr val="white"/>
                </a:solidFill>
                <a:latin typeface="Avenir Next LT Pro"/>
              </a:rPr>
              <a:t>alvelujen arvonlisäys.</a:t>
            </a:r>
          </a:p>
        </p:txBody>
      </p:sp>
    </p:spTree>
    <p:extLst>
      <p:ext uri="{BB962C8B-B14F-4D97-AF65-F5344CB8AC3E}">
        <p14:creationId xmlns:p14="http://schemas.microsoft.com/office/powerpoint/2010/main" val="12373813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86</a:t>
            </a:fld>
            <a:endParaRPr lang="fi-FI" altLang="fi-FI"/>
          </a:p>
        </p:txBody>
      </p:sp>
      <p:pic>
        <p:nvPicPr>
          <p:cNvPr id="6" name="Picture 5">
            <a:extLst>
              <a:ext uri="{FF2B5EF4-FFF2-40B4-BE49-F238E27FC236}">
                <a16:creationId xmlns:a16="http://schemas.microsoft.com/office/drawing/2014/main" id="{00330585-DEC0-D960-3E37-2BB4252E4FF5}"/>
              </a:ext>
            </a:extLst>
          </p:cNvPr>
          <p:cNvPicPr>
            <a:picLocks noChangeAspect="1"/>
          </p:cNvPicPr>
          <p:nvPr/>
        </p:nvPicPr>
        <p:blipFill>
          <a:blip r:embed="rId2"/>
          <a:stretch>
            <a:fillRect/>
          </a:stretch>
        </p:blipFill>
        <p:spPr>
          <a:xfrm>
            <a:off x="0" y="765699"/>
            <a:ext cx="9144000" cy="5326602"/>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539552" y="6356350"/>
            <a:ext cx="7537063" cy="369332"/>
          </a:xfrm>
          <a:prstGeom prst="rect">
            <a:avLst/>
          </a:prstGeom>
          <a:noFill/>
        </p:spPr>
        <p:txBody>
          <a:bodyPr wrap="none" rtlCol="0">
            <a:spAutoFit/>
          </a:bodyPr>
          <a:lstStyle/>
          <a:p>
            <a:r>
              <a:rPr lang="en-US" dirty="0">
                <a:hlinkClick r:id="rId3"/>
              </a:rPr>
              <a:t>https://ek.fi/wp-content/uploads/2023/10/Maakuntien_vaylaraportti.pdf</a:t>
            </a:r>
            <a:r>
              <a:rPr lang="en-US" dirty="0"/>
              <a:t> </a:t>
            </a:r>
          </a:p>
        </p:txBody>
      </p:sp>
    </p:spTree>
    <p:extLst>
      <p:ext uri="{BB962C8B-B14F-4D97-AF65-F5344CB8AC3E}">
        <p14:creationId xmlns:p14="http://schemas.microsoft.com/office/powerpoint/2010/main" val="3480162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87</a:t>
            </a:fld>
            <a:endParaRPr lang="fi-FI" altLang="fi-FI"/>
          </a:p>
        </p:txBody>
      </p:sp>
      <p:pic>
        <p:nvPicPr>
          <p:cNvPr id="14" name="Picture 13">
            <a:extLst>
              <a:ext uri="{FF2B5EF4-FFF2-40B4-BE49-F238E27FC236}">
                <a16:creationId xmlns:a16="http://schemas.microsoft.com/office/drawing/2014/main" id="{6EA8ABCA-1BE0-960A-EF8B-C47440AA2A41}"/>
              </a:ext>
            </a:extLst>
          </p:cNvPr>
          <p:cNvPicPr>
            <a:picLocks noChangeAspect="1"/>
          </p:cNvPicPr>
          <p:nvPr/>
        </p:nvPicPr>
        <p:blipFill>
          <a:blip r:embed="rId2"/>
          <a:stretch>
            <a:fillRect/>
          </a:stretch>
        </p:blipFill>
        <p:spPr>
          <a:xfrm>
            <a:off x="2591272" y="4190359"/>
            <a:ext cx="6552728" cy="2667641"/>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7487816" y="259946"/>
            <a:ext cx="1656184" cy="1754326"/>
          </a:xfrm>
          <a:prstGeom prst="rect">
            <a:avLst/>
          </a:prstGeom>
          <a:noFill/>
        </p:spPr>
        <p:txBody>
          <a:bodyPr wrap="square" rtlCol="0">
            <a:spAutoFit/>
          </a:bodyPr>
          <a:lstStyle/>
          <a:p>
            <a:r>
              <a:rPr lang="fi-FI" sz="1800" u="sng" dirty="0">
                <a:solidFill>
                  <a:srgbClr val="467886"/>
                </a:solidFill>
                <a:effectLst/>
                <a:latin typeface="Aptos" panose="020B0004020202020204" pitchFamily="34" charset="0"/>
                <a:ea typeface="Calibri" panose="020F0502020204030204" pitchFamily="34" charset="0"/>
                <a:cs typeface="Aptos" panose="020B0004020202020204" pitchFamily="34" charset="0"/>
                <a:hlinkClick r:id="rId3"/>
              </a:rPr>
              <a:t>https://www.ostro.chamber.fi/selvitys-lentoliikenteen-taloudelliset-vaikutukset/</a:t>
            </a:r>
            <a:endParaRPr lang="en-US" dirty="0"/>
          </a:p>
        </p:txBody>
      </p:sp>
      <p:pic>
        <p:nvPicPr>
          <p:cNvPr id="16" name="Picture 15">
            <a:extLst>
              <a:ext uri="{FF2B5EF4-FFF2-40B4-BE49-F238E27FC236}">
                <a16:creationId xmlns:a16="http://schemas.microsoft.com/office/drawing/2014/main" id="{D8086D40-0A16-A110-5BCA-5229650B3088}"/>
              </a:ext>
            </a:extLst>
          </p:cNvPr>
          <p:cNvPicPr>
            <a:picLocks noChangeAspect="1"/>
          </p:cNvPicPr>
          <p:nvPr/>
        </p:nvPicPr>
        <p:blipFill>
          <a:blip r:embed="rId4"/>
          <a:stretch>
            <a:fillRect/>
          </a:stretch>
        </p:blipFill>
        <p:spPr>
          <a:xfrm>
            <a:off x="107504" y="282005"/>
            <a:ext cx="7193280" cy="3942080"/>
          </a:xfrm>
          <a:prstGeom prst="rect">
            <a:avLst/>
          </a:prstGeom>
        </p:spPr>
      </p:pic>
      <p:pic>
        <p:nvPicPr>
          <p:cNvPr id="18" name="Picture 17">
            <a:extLst>
              <a:ext uri="{FF2B5EF4-FFF2-40B4-BE49-F238E27FC236}">
                <a16:creationId xmlns:a16="http://schemas.microsoft.com/office/drawing/2014/main" id="{05EF8BF0-1336-17C1-7546-9D952A6302FF}"/>
              </a:ext>
            </a:extLst>
          </p:cNvPr>
          <p:cNvPicPr>
            <a:picLocks noChangeAspect="1"/>
          </p:cNvPicPr>
          <p:nvPr/>
        </p:nvPicPr>
        <p:blipFill>
          <a:blip r:embed="rId5"/>
          <a:stretch>
            <a:fillRect/>
          </a:stretch>
        </p:blipFill>
        <p:spPr>
          <a:xfrm>
            <a:off x="467544" y="40005"/>
            <a:ext cx="7233920" cy="193040"/>
          </a:xfrm>
          <a:prstGeom prst="rect">
            <a:avLst/>
          </a:prstGeom>
        </p:spPr>
      </p:pic>
      <p:pic>
        <p:nvPicPr>
          <p:cNvPr id="20" name="Picture 19">
            <a:extLst>
              <a:ext uri="{FF2B5EF4-FFF2-40B4-BE49-F238E27FC236}">
                <a16:creationId xmlns:a16="http://schemas.microsoft.com/office/drawing/2014/main" id="{5D880A72-49CA-18EB-6CC8-E2A24E5E0980}"/>
              </a:ext>
            </a:extLst>
          </p:cNvPr>
          <p:cNvPicPr>
            <a:picLocks noChangeAspect="1"/>
          </p:cNvPicPr>
          <p:nvPr/>
        </p:nvPicPr>
        <p:blipFill>
          <a:blip r:embed="rId6"/>
          <a:stretch>
            <a:fillRect/>
          </a:stretch>
        </p:blipFill>
        <p:spPr>
          <a:xfrm>
            <a:off x="91225" y="4342667"/>
            <a:ext cx="2397760" cy="193040"/>
          </a:xfrm>
          <a:prstGeom prst="rect">
            <a:avLst/>
          </a:prstGeom>
        </p:spPr>
      </p:pic>
      <p:pic>
        <p:nvPicPr>
          <p:cNvPr id="22" name="Picture 21">
            <a:extLst>
              <a:ext uri="{FF2B5EF4-FFF2-40B4-BE49-F238E27FC236}">
                <a16:creationId xmlns:a16="http://schemas.microsoft.com/office/drawing/2014/main" id="{7BDBEC27-53C2-FAFC-F95F-EBACD5AB2FF4}"/>
              </a:ext>
            </a:extLst>
          </p:cNvPr>
          <p:cNvPicPr>
            <a:picLocks noChangeAspect="1"/>
          </p:cNvPicPr>
          <p:nvPr/>
        </p:nvPicPr>
        <p:blipFill>
          <a:blip r:embed="rId7"/>
          <a:stretch>
            <a:fillRect/>
          </a:stretch>
        </p:blipFill>
        <p:spPr>
          <a:xfrm>
            <a:off x="83061" y="4578089"/>
            <a:ext cx="2804160" cy="152400"/>
          </a:xfrm>
          <a:prstGeom prst="rect">
            <a:avLst/>
          </a:prstGeom>
        </p:spPr>
      </p:pic>
      <p:pic>
        <p:nvPicPr>
          <p:cNvPr id="26" name="Picture 25">
            <a:extLst>
              <a:ext uri="{FF2B5EF4-FFF2-40B4-BE49-F238E27FC236}">
                <a16:creationId xmlns:a16="http://schemas.microsoft.com/office/drawing/2014/main" id="{03DDC4AD-C72D-CF50-4800-996E812F8ABD}"/>
              </a:ext>
            </a:extLst>
          </p:cNvPr>
          <p:cNvPicPr>
            <a:picLocks noChangeAspect="1"/>
          </p:cNvPicPr>
          <p:nvPr/>
        </p:nvPicPr>
        <p:blipFill>
          <a:blip r:embed="rId8"/>
          <a:stretch>
            <a:fillRect/>
          </a:stretch>
        </p:blipFill>
        <p:spPr>
          <a:xfrm>
            <a:off x="83061" y="5008293"/>
            <a:ext cx="1178560" cy="152400"/>
          </a:xfrm>
          <a:prstGeom prst="rect">
            <a:avLst/>
          </a:prstGeom>
        </p:spPr>
      </p:pic>
      <p:pic>
        <p:nvPicPr>
          <p:cNvPr id="28" name="Picture 27">
            <a:extLst>
              <a:ext uri="{FF2B5EF4-FFF2-40B4-BE49-F238E27FC236}">
                <a16:creationId xmlns:a16="http://schemas.microsoft.com/office/drawing/2014/main" id="{0432D260-04B0-6DB0-D72C-B506BF97324B}"/>
              </a:ext>
            </a:extLst>
          </p:cNvPr>
          <p:cNvPicPr>
            <a:picLocks noChangeAspect="1"/>
          </p:cNvPicPr>
          <p:nvPr/>
        </p:nvPicPr>
        <p:blipFill>
          <a:blip r:embed="rId9"/>
          <a:stretch>
            <a:fillRect/>
          </a:stretch>
        </p:blipFill>
        <p:spPr>
          <a:xfrm>
            <a:off x="83061" y="4756452"/>
            <a:ext cx="2072640" cy="193040"/>
          </a:xfrm>
          <a:prstGeom prst="rect">
            <a:avLst/>
          </a:prstGeom>
        </p:spPr>
      </p:pic>
    </p:spTree>
    <p:extLst>
      <p:ext uri="{BB962C8B-B14F-4D97-AF65-F5344CB8AC3E}">
        <p14:creationId xmlns:p14="http://schemas.microsoft.com/office/powerpoint/2010/main" val="33516592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Otsikko 1"/>
          <p:cNvSpPr>
            <a:spLocks noGrp="1"/>
          </p:cNvSpPr>
          <p:nvPr>
            <p:ph type="title"/>
          </p:nvPr>
        </p:nvSpPr>
        <p:spPr>
          <a:xfrm>
            <a:off x="220668" y="27575"/>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109" y="18654"/>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otched Right Arrow 5"/>
          <p:cNvSpPr/>
          <p:nvPr/>
        </p:nvSpPr>
        <p:spPr>
          <a:xfrm>
            <a:off x="1187624" y="6181632"/>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36"/>
          <p:cNvSpPr txBox="1"/>
          <p:nvPr/>
        </p:nvSpPr>
        <p:spPr>
          <a:xfrm rot="16200000">
            <a:off x="7989504"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9" name="Tekstiruutu 8"/>
          <p:cNvSpPr txBox="1"/>
          <p:nvPr/>
        </p:nvSpPr>
        <p:spPr>
          <a:xfrm>
            <a:off x="8880048" y="2492896"/>
            <a:ext cx="307777" cy="227805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2025                 Satamaliitto 2025</a:t>
            </a:r>
          </a:p>
        </p:txBody>
      </p:sp>
      <p:sp>
        <p:nvSpPr>
          <p:cNvPr id="2" name="TextBox 1"/>
          <p:cNvSpPr txBox="1"/>
          <p:nvPr/>
        </p:nvSpPr>
        <p:spPr>
          <a:xfrm>
            <a:off x="220668" y="6447309"/>
            <a:ext cx="31992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74502" y="6133989"/>
            <a:ext cx="5088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5" name="Sisällön paikkamerkki 2"/>
          <p:cNvSpPr>
            <a:spLocks noGrp="1"/>
          </p:cNvSpPr>
          <p:nvPr>
            <p:ph idx="1"/>
          </p:nvPr>
        </p:nvSpPr>
        <p:spPr>
          <a:xfrm>
            <a:off x="220668" y="-32512"/>
            <a:ext cx="8659380" cy="6576679"/>
          </a:xfrm>
        </p:spPr>
        <p:txBody>
          <a:bodyPr/>
          <a:lstStyle/>
          <a:p>
            <a:pPr eaLnBrk="1" hangingPunct="1"/>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8,2 %</a:t>
            </a:r>
            <a:r>
              <a:rPr lang="fi-FI" altLang="fi-FI" sz="1400" dirty="0"/>
              <a:t> (vrt. väestöosuus 3,7 %, 2024). </a:t>
            </a:r>
            <a:r>
              <a:rPr lang="fi-FI" altLang="fi-FI" sz="1400" b="1" dirty="0"/>
              <a:t>Viennin arvo </a:t>
            </a:r>
          </a:p>
          <a:p>
            <a:pPr marL="457200" lvl="1" indent="0" eaLnBrk="1" hangingPunct="1">
              <a:buNone/>
            </a:pPr>
            <a:r>
              <a:rPr lang="fi-FI" altLang="fi-FI" sz="1400" b="1" dirty="0"/>
              <a:t>       on 4. suurin 19 maakunnasta</a:t>
            </a:r>
            <a:r>
              <a:rPr lang="fi-FI" altLang="fi-FI" sz="1400" dirty="0"/>
              <a:t> (Tulli). Satakunta tuottaa sähköstä </a:t>
            </a:r>
            <a:r>
              <a:rPr lang="fi-FI" altLang="fi-FI" sz="1400" b="1" dirty="0"/>
              <a:t>32,5 %</a:t>
            </a:r>
            <a:r>
              <a:rPr lang="fi-FI" altLang="fi-FI" sz="1400" dirty="0"/>
              <a:t> (2024).</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2022) on </a:t>
            </a:r>
            <a:r>
              <a:rPr lang="fi-FI" altLang="fi-FI" sz="1400" b="1" dirty="0"/>
              <a:t>58 %, </a:t>
            </a:r>
            <a:r>
              <a:rPr lang="fi-FI" altLang="fi-FI" sz="1400" dirty="0"/>
              <a:t>yli kaksinkertainen maan keskiarvoon (28 %) verrattuna. </a:t>
            </a:r>
            <a:r>
              <a:rPr lang="fi-FI" altLang="fi-FI" sz="1400" b="1" dirty="0"/>
              <a:t>Vienti henkeä kohden </a:t>
            </a:r>
            <a:r>
              <a:rPr lang="fi-FI" altLang="fi-FI" sz="1400" dirty="0"/>
              <a:t>on 19 maakunnasta </a:t>
            </a:r>
            <a:r>
              <a:rPr lang="fi-FI" altLang="fi-FI" sz="1400" b="1" dirty="0"/>
              <a:t>2. korkein </a:t>
            </a:r>
            <a:r>
              <a:rPr lang="fi-FI" altLang="fi-FI" sz="1400" dirty="0"/>
              <a:t>(2023). </a:t>
            </a:r>
            <a:r>
              <a:rPr lang="fi-FI" altLang="fi-FI" sz="1400" b="1" dirty="0"/>
              <a:t>Jalostuksen (teoll., energia ja rak.) arvonlisäys henkeä kohden </a:t>
            </a:r>
            <a:r>
              <a:rPr lang="fi-FI" altLang="fi-FI" sz="1400" dirty="0"/>
              <a:t>on maakunnista </a:t>
            </a:r>
            <a:r>
              <a:rPr lang="fi-FI" altLang="fi-FI" sz="1400" b="1" dirty="0"/>
              <a:t>2. korkein </a:t>
            </a:r>
            <a:r>
              <a:rPr lang="fi-FI" altLang="fi-FI" sz="1400" dirty="0"/>
              <a:t>(2024).</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5,5 %</a:t>
            </a:r>
            <a:r>
              <a:rPr lang="fi-FI" altLang="fi-FI" sz="1400" dirty="0"/>
              <a:t>, eli 1,5 kertaa väestöosuus (2023). Osuus on </a:t>
            </a:r>
            <a:r>
              <a:rPr lang="fi-FI" altLang="fi-FI" sz="1400" b="1" dirty="0"/>
              <a:t>5,7 %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13,8 %.</a:t>
            </a:r>
            <a:r>
              <a:rPr lang="fi-FI" altLang="fi-FI" sz="1400" dirty="0"/>
              <a:t> Elintarvike- (6,1 %), metsä- (6,8 %), konepaja- (4,3 %) ja energiateollisuuden (9,1 %) osuus on myös selvästi väestöosuutta suurempi. </a:t>
            </a:r>
            <a:r>
              <a:rPr lang="fi-FI" altLang="fi-FI" sz="1400" b="1" dirty="0"/>
              <a:t>Jalostuksen osuus BKT:stä </a:t>
            </a:r>
            <a:r>
              <a:rPr lang="fi-FI" altLang="fi-FI" sz="1400" dirty="0"/>
              <a:t>on </a:t>
            </a:r>
            <a:r>
              <a:rPr lang="fi-FI" altLang="fi-FI" sz="1400" b="1" dirty="0"/>
              <a:t>40,2 %</a:t>
            </a:r>
            <a:r>
              <a:rPr lang="fi-FI" altLang="fi-FI" sz="1400" dirty="0"/>
              <a:t>, joka on maan keskiarvoa (26,8 %) korkeampi (2023). Satakunnassa teollisuuden osuus arvonlisäyksestä on 22,3 % ja maassa keskimäärin 16,5 % (v. 2023). </a:t>
            </a:r>
          </a:p>
          <a:p>
            <a:pPr lvl="1" eaLnBrk="1" hangingPunct="1"/>
            <a:endParaRPr lang="fi-FI" altLang="fi-FI" sz="1400" dirty="0"/>
          </a:p>
          <a:p>
            <a:pPr lvl="1" eaLnBrk="1" hangingPunct="1"/>
            <a:r>
              <a:rPr lang="fi-FI" altLang="fi-FI" sz="1400" b="1" dirty="0"/>
              <a:t>Satakunnan satamien osuus Suomen viennistä </a:t>
            </a:r>
            <a:r>
              <a:rPr lang="fi-FI" altLang="fi-FI" sz="1400" dirty="0"/>
              <a:t>tonneissa on </a:t>
            </a:r>
            <a:r>
              <a:rPr lang="fi-FI" altLang="fi-FI" sz="1400" b="1" dirty="0"/>
              <a:t>10,7 %</a:t>
            </a:r>
            <a:r>
              <a:rPr lang="fi-FI" altLang="fi-FI" sz="1400" dirty="0"/>
              <a:t> ja tuonnista 6,8 % (yht. 8,8 %), kun väestöosuus on 3,7 % (v. 2025). Esim. viennissä osuus on lähes kolminkertainen väestöosuuteen nähden</a:t>
            </a:r>
            <a:r>
              <a:rPr lang="fi-FI" altLang="fi-FI" sz="1400" b="1" dirty="0"/>
              <a:t>.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pic>
        <p:nvPicPr>
          <p:cNvPr id="4" name="Kuva 3" descr="Kuva, joka sisältää kohteen teksti, merkki, clipart-kuva&#10;&#10;Kuvaus luotu automaattisesti">
            <a:extLst>
              <a:ext uri="{FF2B5EF4-FFF2-40B4-BE49-F238E27FC236}">
                <a16:creationId xmlns:a16="http://schemas.microsoft.com/office/drawing/2014/main" id="{53DB66F8-900A-F88C-C35A-D81856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4890081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Pyöristetty suorakulmio 9"/>
          <p:cNvSpPr/>
          <p:nvPr/>
        </p:nvSpPr>
        <p:spPr>
          <a:xfrm>
            <a:off x="6985414" y="5132169"/>
            <a:ext cx="937169"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0" name="Pyöristetty suorakulmio 9">
            <a:extLst>
              <a:ext uri="{FF2B5EF4-FFF2-40B4-BE49-F238E27FC236}">
                <a16:creationId xmlns:a16="http://schemas.microsoft.com/office/drawing/2014/main" id="{18C9DDE2-E18C-B638-1785-6FC5EEABD014}"/>
              </a:ext>
            </a:extLst>
          </p:cNvPr>
          <p:cNvSpPr/>
          <p:nvPr/>
        </p:nvSpPr>
        <p:spPr>
          <a:xfrm>
            <a:off x="7420008" y="637931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 name="Pyöristetty suorakulmio 9"/>
          <p:cNvSpPr/>
          <p:nvPr/>
        </p:nvSpPr>
        <p:spPr>
          <a:xfrm>
            <a:off x="4815712" y="637957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9" name="Pyöristetty suorakulmio 9"/>
          <p:cNvSpPr/>
          <p:nvPr/>
        </p:nvSpPr>
        <p:spPr>
          <a:xfrm>
            <a:off x="2651581" y="6051143"/>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 name="Pyöristetty suorakulmio 9">
            <a:extLst>
              <a:ext uri="{FF2B5EF4-FFF2-40B4-BE49-F238E27FC236}">
                <a16:creationId xmlns:a16="http://schemas.microsoft.com/office/drawing/2014/main" id="{0A744DDC-D701-6032-BE56-75E27BB90555}"/>
              </a:ext>
            </a:extLst>
          </p:cNvPr>
          <p:cNvSpPr/>
          <p:nvPr/>
        </p:nvSpPr>
        <p:spPr>
          <a:xfrm>
            <a:off x="6985414" y="580086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2" name="Pyöristetty suorakulmio 9">
            <a:extLst>
              <a:ext uri="{FF2B5EF4-FFF2-40B4-BE49-F238E27FC236}">
                <a16:creationId xmlns:a16="http://schemas.microsoft.com/office/drawing/2014/main" id="{AD7A0C80-024E-312E-D9CF-9BFC147C1082}"/>
              </a:ext>
            </a:extLst>
          </p:cNvPr>
          <p:cNvSpPr/>
          <p:nvPr/>
        </p:nvSpPr>
        <p:spPr>
          <a:xfrm>
            <a:off x="7402437" y="384206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Pyöristetty suorakulmio 9">
            <a:extLst>
              <a:ext uri="{FF2B5EF4-FFF2-40B4-BE49-F238E27FC236}">
                <a16:creationId xmlns:a16="http://schemas.microsoft.com/office/drawing/2014/main" id="{7BF9B6DF-9908-8872-0FC8-50DE5614BE89}"/>
              </a:ext>
            </a:extLst>
          </p:cNvPr>
          <p:cNvSpPr/>
          <p:nvPr/>
        </p:nvSpPr>
        <p:spPr>
          <a:xfrm>
            <a:off x="4540050" y="382651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74" name="Otsikko 1"/>
          <p:cNvSpPr>
            <a:spLocks noGrp="1"/>
          </p:cNvSpPr>
          <p:nvPr>
            <p:ph type="title"/>
          </p:nvPr>
        </p:nvSpPr>
        <p:spPr>
          <a:xfrm>
            <a:off x="718571" y="353160"/>
            <a:ext cx="8229600" cy="1143000"/>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Suomen talouden vahva osa:</a:t>
            </a:r>
            <a:br>
              <a:rPr lang="fi-FI" altLang="fi-FI" sz="2700" b="1" cap="all" spc="-50" dirty="0">
                <a:solidFill>
                  <a:srgbClr val="0070C0"/>
                </a:solidFill>
                <a:effectLst>
                  <a:outerShdw blurRad="38100" dist="38100" dir="2700000" algn="tl">
                    <a:srgbClr val="000000">
                      <a:alpha val="43137"/>
                    </a:srgbClr>
                  </a:outerShdw>
                </a:effectLst>
              </a:rPr>
            </a:br>
            <a:r>
              <a:rPr lang="fi-FI" altLang="fi-FI" sz="2700" b="1" cap="all" spc="-50" dirty="0">
                <a:solidFill>
                  <a:srgbClr val="0070C0"/>
                </a:solidFill>
                <a:effectLst>
                  <a:outerShdw blurRad="38100" dist="38100" dir="2700000" algn="tl">
                    <a:srgbClr val="000000">
                      <a:alpha val="43137"/>
                    </a:srgbClr>
                  </a:outerShdw>
                </a:effectLst>
              </a:rPr>
              <a:t>SATAKUNNAN positiivinen rakennemuutos</a:t>
            </a:r>
          </a:p>
        </p:txBody>
      </p:sp>
      <p:sp>
        <p:nvSpPr>
          <p:cNvPr id="3075" name="Sisällön paikkamerkki 2"/>
          <p:cNvSpPr>
            <a:spLocks noGrp="1"/>
          </p:cNvSpPr>
          <p:nvPr>
            <p:ph idx="1"/>
          </p:nvPr>
        </p:nvSpPr>
        <p:spPr>
          <a:xfrm>
            <a:off x="108141" y="1677231"/>
            <a:ext cx="8863818" cy="5152194"/>
          </a:xfrm>
        </p:spPr>
        <p:txBody>
          <a:bodyPr/>
          <a:lstStyle/>
          <a:p>
            <a:pPr lvl="1" eaLnBrk="1" hangingPunct="1"/>
            <a:r>
              <a:rPr lang="fi-FI" altLang="fi-FI" sz="1700" dirty="0"/>
              <a:t>Yritykset uskovat Satakuntaan: tulevat investoinnit ovat miljardiluokkaa. Vuosina 2010-23 jalostuksen investoinneissa kasvua (nim.)                 ,                    </a:t>
            </a:r>
          </a:p>
          <a:p>
            <a:pPr marL="457200" lvl="1" indent="0" eaLnBrk="1" hangingPunct="1">
              <a:buNone/>
            </a:pPr>
            <a:r>
              <a:rPr lang="fi-FI" altLang="fi-FI" sz="1700" dirty="0"/>
              <a:t>                  kun koko maassa vastaavasti nousua </a:t>
            </a:r>
          </a:p>
          <a:p>
            <a:pPr lvl="1" eaLnBrk="1" hangingPunct="1"/>
            <a:endParaRPr lang="fi-FI" altLang="fi-FI" sz="1700" dirty="0"/>
          </a:p>
          <a:p>
            <a:pPr lvl="1" eaLnBrk="1" hangingPunct="1"/>
            <a:r>
              <a:rPr lang="fi-FI" altLang="fi-FI" sz="1700" dirty="0"/>
              <a:t>Teknologiateollisuuden viennin arvon nimellinen kasvu 2000-25:</a:t>
            </a:r>
          </a:p>
          <a:p>
            <a:pPr marL="457200" lvl="1" indent="0" eaLnBrk="1" hangingPunct="1">
              <a:buNone/>
            </a:pPr>
            <a:r>
              <a:rPr lang="fi-FI" altLang="fi-FI" sz="1700" dirty="0"/>
              <a:t>                         Satakunta                   , koko maa </a:t>
            </a:r>
          </a:p>
          <a:p>
            <a:pPr lvl="1" eaLnBrk="1" hangingPunct="1"/>
            <a:endParaRPr lang="fi-FI" altLang="fi-FI" sz="1700" dirty="0"/>
          </a:p>
          <a:p>
            <a:pPr lvl="1" eaLnBrk="1" hangingPunct="1"/>
            <a:r>
              <a:rPr lang="fi-FI" altLang="fi-FI" sz="1700" dirty="0"/>
              <a:t>Automaatio- ja robotiikka-alan liikevaihto              , henkilöstö  (2010-25)</a:t>
            </a:r>
            <a:r>
              <a:rPr lang="fi-FI" sz="1600" dirty="0"/>
              <a:t> </a:t>
            </a:r>
            <a:endParaRPr lang="fi-FI" altLang="fi-FI" sz="1700" dirty="0"/>
          </a:p>
          <a:p>
            <a:pPr lvl="1" eaLnBrk="1" hangingPunct="1"/>
            <a:endParaRPr lang="fi-FI" altLang="fi-FI" sz="1700" dirty="0"/>
          </a:p>
          <a:p>
            <a:pPr lvl="1" eaLnBrk="1" hangingPunct="1"/>
            <a:r>
              <a:rPr lang="fi-FI" altLang="fi-FI" sz="1700" dirty="0"/>
              <a:t>Metallien jalostuksen liikevaihdon kasvu 2015-25                </a:t>
            </a:r>
          </a:p>
          <a:p>
            <a:pPr marL="457200" lvl="1" indent="0" eaLnBrk="1" hangingPunct="1">
              <a:buNone/>
            </a:pPr>
            <a:endParaRPr lang="fi-FI" altLang="fi-FI" sz="1700" dirty="0"/>
          </a:p>
          <a:p>
            <a:pPr marL="457200" lvl="1" indent="0" eaLnBrk="1" hangingPunct="1">
              <a:buNone/>
            </a:pPr>
            <a:r>
              <a:rPr lang="fi-FI" sz="1800" dirty="0"/>
              <a:t>–</a:t>
            </a:r>
            <a:r>
              <a:rPr lang="fi-FI" altLang="fi-FI" sz="2000" dirty="0"/>
              <a:t>  </a:t>
            </a:r>
            <a:r>
              <a:rPr lang="fi-FI" altLang="fi-FI" sz="1700" dirty="0"/>
              <a:t>Satakunta ykkönen suunnitelluissa vihreän siirtymän investoinneissa,   </a:t>
            </a:r>
            <a:r>
              <a:rPr lang="fi-FI" altLang="fi-FI" sz="1700" b="1" dirty="0"/>
              <a:t>39 mrd. € </a:t>
            </a:r>
            <a:r>
              <a:rPr lang="fi-FI" altLang="fi-FI" sz="1700" dirty="0"/>
              <a:t>(EK3/26).</a:t>
            </a:r>
          </a:p>
          <a:p>
            <a:pPr marL="457200" lvl="1" indent="0" eaLnBrk="1" hangingPunct="1">
              <a:buNone/>
            </a:pPr>
            <a:r>
              <a:rPr lang="fi-FI" sz="1700" dirty="0"/>
              <a:t> </a:t>
            </a:r>
          </a:p>
          <a:p>
            <a:pPr marL="457200" lvl="1" indent="0" eaLnBrk="1" hangingPunct="1">
              <a:buNone/>
            </a:pPr>
            <a:r>
              <a:rPr lang="fi-FI" sz="1800" dirty="0"/>
              <a:t>–</a:t>
            </a:r>
            <a:r>
              <a:rPr lang="fi-FI" sz="1700" dirty="0"/>
              <a:t>  Vuoden 2023 tietojen mukaan BKT:n reaalinen kasvu oli Satakunnassa +</a:t>
            </a:r>
            <a:r>
              <a:rPr lang="fi-FI" sz="1700" b="1" dirty="0"/>
              <a:t>7,5 % </a:t>
            </a:r>
            <a:r>
              <a:rPr lang="fi-FI" sz="1700" dirty="0"/>
              <a:t>, kun    </a:t>
            </a:r>
          </a:p>
          <a:p>
            <a:pPr marL="457200" lvl="1" indent="0" eaLnBrk="1" hangingPunct="1">
              <a:buNone/>
            </a:pPr>
            <a:r>
              <a:rPr lang="fi-FI" sz="1700" dirty="0"/>
              <a:t>    koko maassa se laski -</a:t>
            </a:r>
            <a:r>
              <a:rPr lang="fi-FI" sz="1700" b="1" dirty="0"/>
              <a:t>0,9 %</a:t>
            </a:r>
            <a:r>
              <a:rPr lang="fi-FI" sz="1700" dirty="0"/>
              <a:t>. Taustalla vaikuttaa energiantuotannon vahva  nousu.   </a:t>
            </a:r>
          </a:p>
          <a:p>
            <a:pPr marL="457200" lvl="1" indent="0" eaLnBrk="1" hangingPunct="1">
              <a:buNone/>
            </a:pPr>
            <a:r>
              <a:rPr lang="fi-FI" altLang="fi-FI" sz="1700" dirty="0"/>
              <a:t>    Satakunnassa reaalinen BKT per capita kasvoi +</a:t>
            </a:r>
            <a:r>
              <a:rPr lang="fi-FI" altLang="fi-FI" sz="1700" b="1" dirty="0"/>
              <a:t>6,2 %</a:t>
            </a:r>
            <a:r>
              <a:rPr lang="fi-FI" altLang="fi-FI" sz="1700" dirty="0"/>
              <a:t>, koko maassa se aleni -2,2</a:t>
            </a:r>
            <a:r>
              <a:rPr lang="fi-FI" altLang="fi-FI" sz="1700" b="1" dirty="0"/>
              <a:t> %</a:t>
            </a:r>
            <a:r>
              <a:rPr lang="fi-FI" altLang="fi-FI" sz="1700" dirty="0"/>
              <a:t>.</a:t>
            </a:r>
          </a:p>
          <a:p>
            <a:pPr marL="457200" lvl="1" indent="0" eaLnBrk="1" hangingPunct="1">
              <a:buNone/>
            </a:pPr>
            <a:endParaRPr lang="fi-FI" altLang="fi-FI" sz="1700" dirty="0"/>
          </a:p>
          <a:p>
            <a:pPr marL="457200" lvl="1" indent="0" eaLnBrk="1" hangingPunct="1">
              <a:buNone/>
            </a:pPr>
            <a:endParaRPr lang="fi-FI" altLang="fi-FI" sz="1700" dirty="0"/>
          </a:p>
          <a:p>
            <a:pPr marL="457200" lvl="1" indent="0" eaLnBrk="1" hangingPunct="1">
              <a:buNone/>
            </a:pPr>
            <a:endParaRPr lang="fi-FI" altLang="fi-FI" sz="1800" dirty="0"/>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28575"/>
            <a:ext cx="1409666" cy="1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yöristetty suorakulmio 9"/>
          <p:cNvSpPr/>
          <p:nvPr/>
        </p:nvSpPr>
        <p:spPr>
          <a:xfrm>
            <a:off x="4710176" y="200899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 name="Rectangle 1"/>
          <p:cNvSpPr/>
          <p:nvPr/>
        </p:nvSpPr>
        <p:spPr>
          <a:xfrm>
            <a:off x="4622044" y="1936204"/>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303</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Pyöristetty suorakulmio 4"/>
          <p:cNvSpPr/>
          <p:nvPr/>
        </p:nvSpPr>
        <p:spPr>
          <a:xfrm>
            <a:off x="6575462" y="2020666"/>
            <a:ext cx="2267188" cy="87847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1" i="0" u="none" strike="noStrike" kern="1200" cap="none" spc="0" normalizeH="0" baseline="0" noProof="0" dirty="0">
                <a:ln>
                  <a:noFill/>
                </a:ln>
                <a:solidFill>
                  <a:srgbClr val="0070C0"/>
                </a:solidFill>
                <a:effectLst/>
                <a:uLnTx/>
                <a:uFillTx/>
                <a:latin typeface="Calibri"/>
                <a:ea typeface="+mn-ea"/>
                <a:cs typeface="+mn-cs"/>
              </a:rPr>
              <a:t>Satakunnassa useat päätoimialat ovat kasvaneet nopeasti vuosien 2020-21 </a:t>
            </a:r>
            <a:r>
              <a:rPr lang="fi-FI" sz="1200" b="1" dirty="0">
                <a:solidFill>
                  <a:srgbClr val="0070C0"/>
                </a:solidFill>
                <a:latin typeface="Calibri"/>
              </a:rPr>
              <a:t>koronakriisin </a:t>
            </a:r>
            <a:r>
              <a:rPr kumimoji="0" lang="fi-FI" sz="1200" b="1" i="0" u="none" strike="noStrike" kern="1200" cap="none" spc="0" normalizeH="0" baseline="0" noProof="0" dirty="0">
                <a:ln>
                  <a:noFill/>
                </a:ln>
                <a:solidFill>
                  <a:srgbClr val="0070C0"/>
                </a:solidFill>
                <a:effectLst/>
                <a:uLnTx/>
                <a:uFillTx/>
                <a:latin typeface="Calibri"/>
                <a:ea typeface="+mn-ea"/>
                <a:cs typeface="+mn-cs"/>
              </a:rPr>
              <a:t>jälkeen. </a:t>
            </a:r>
          </a:p>
        </p:txBody>
      </p:sp>
      <p:sp>
        <p:nvSpPr>
          <p:cNvPr id="9" name="Kaarinuoli vasemmalle 2"/>
          <p:cNvSpPr/>
          <p:nvPr/>
        </p:nvSpPr>
        <p:spPr>
          <a:xfrm rot="12575265" flipH="1">
            <a:off x="8323733" y="3015378"/>
            <a:ext cx="322631" cy="880278"/>
          </a:xfrm>
          <a:prstGeom prst="curvedLeftArrow">
            <a:avLst>
              <a:gd name="adj1" fmla="val 25000"/>
              <a:gd name="adj2" fmla="val 99647"/>
              <a:gd name="adj3" fmla="val 45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Pyöristetty suorakulmio 9"/>
          <p:cNvSpPr/>
          <p:nvPr/>
        </p:nvSpPr>
        <p:spPr>
          <a:xfrm>
            <a:off x="4710176" y="232114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1" name="Rectangle 10"/>
          <p:cNvSpPr/>
          <p:nvPr/>
        </p:nvSpPr>
        <p:spPr>
          <a:xfrm>
            <a:off x="4744275" y="2275561"/>
            <a:ext cx="85950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70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Pyöristetty suorakulmio 9"/>
          <p:cNvSpPr/>
          <p:nvPr/>
        </p:nvSpPr>
        <p:spPr>
          <a:xfrm>
            <a:off x="2788391" y="318465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Pyöristetty suorakulmio 9"/>
          <p:cNvSpPr/>
          <p:nvPr/>
        </p:nvSpPr>
        <p:spPr>
          <a:xfrm>
            <a:off x="4683992" y="317803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Rectangle 13"/>
          <p:cNvSpPr/>
          <p:nvPr/>
        </p:nvSpPr>
        <p:spPr>
          <a:xfrm>
            <a:off x="2568151" y="3145044"/>
            <a:ext cx="122413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+152 %</a:t>
            </a:r>
          </a:p>
        </p:txBody>
      </p:sp>
      <p:sp>
        <p:nvSpPr>
          <p:cNvPr id="15" name="Rectangle 14"/>
          <p:cNvSpPr/>
          <p:nvPr/>
        </p:nvSpPr>
        <p:spPr>
          <a:xfrm>
            <a:off x="4602969" y="3123272"/>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72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9" name="Pyöristetty suorakulmio 9"/>
          <p:cNvSpPr/>
          <p:nvPr/>
        </p:nvSpPr>
        <p:spPr>
          <a:xfrm>
            <a:off x="5317134" y="4471969"/>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1" name="Rectangle 30"/>
          <p:cNvSpPr/>
          <p:nvPr/>
        </p:nvSpPr>
        <p:spPr>
          <a:xfrm>
            <a:off x="5064477" y="4429001"/>
            <a:ext cx="97469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+45</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33" name="Tekstiruutu 36"/>
          <p:cNvSpPr txBox="1"/>
          <p:nvPr/>
        </p:nvSpPr>
        <p:spPr>
          <a:xfrm rot="16200000">
            <a:off x="7973893" y="4904397"/>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ELY-keskus                 </a:t>
            </a:r>
          </a:p>
        </p:txBody>
      </p:sp>
      <p:sp>
        <p:nvSpPr>
          <p:cNvPr id="34" name="Tekstiruutu 8"/>
          <p:cNvSpPr txBox="1"/>
          <p:nvPr/>
        </p:nvSpPr>
        <p:spPr>
          <a:xfrm>
            <a:off x="8860298" y="3547043"/>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2025</a:t>
            </a:r>
          </a:p>
        </p:txBody>
      </p:sp>
      <p:sp>
        <p:nvSpPr>
          <p:cNvPr id="4" name="Rectangle 3">
            <a:extLst>
              <a:ext uri="{FF2B5EF4-FFF2-40B4-BE49-F238E27FC236}">
                <a16:creationId xmlns:a16="http://schemas.microsoft.com/office/drawing/2014/main" id="{97EF65B1-048A-52DA-F6B9-FB384522B365}"/>
              </a:ext>
            </a:extLst>
          </p:cNvPr>
          <p:cNvSpPr/>
          <p:nvPr/>
        </p:nvSpPr>
        <p:spPr>
          <a:xfrm>
            <a:off x="4451219" y="3784468"/>
            <a:ext cx="111332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+92</a:t>
            </a:r>
            <a:r>
              <a:rPr lang="fi-FI" b="1" dirty="0">
                <a:solidFill>
                  <a:prstClr val="black"/>
                </a:solidFill>
              </a:rPr>
              <a:t>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6" name="Kuva 15" descr="Kuva, joka sisältää kohteen teksti, merkki, clipart-kuva&#10;&#10;Kuvaus luotu automaattisesti">
            <a:extLst>
              <a:ext uri="{FF2B5EF4-FFF2-40B4-BE49-F238E27FC236}">
                <a16:creationId xmlns:a16="http://schemas.microsoft.com/office/drawing/2014/main" id="{08841B99-A37B-911D-CD2D-3B394493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829" y="83527"/>
            <a:ext cx="1856812" cy="480765"/>
          </a:xfrm>
          <a:prstGeom prst="rect">
            <a:avLst/>
          </a:prstGeom>
        </p:spPr>
      </p:pic>
      <p:sp>
        <p:nvSpPr>
          <p:cNvPr id="17" name="Pyöristetty suorakulmio 9">
            <a:extLst>
              <a:ext uri="{FF2B5EF4-FFF2-40B4-BE49-F238E27FC236}">
                <a16:creationId xmlns:a16="http://schemas.microsoft.com/office/drawing/2014/main" id="{192117B1-3980-0122-BB49-007EA23A8070}"/>
              </a:ext>
            </a:extLst>
          </p:cNvPr>
          <p:cNvSpPr/>
          <p:nvPr/>
        </p:nvSpPr>
        <p:spPr>
          <a:xfrm>
            <a:off x="7364337" y="3849470"/>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F82B2D5-1662-010F-4FAD-062721F59BCC}"/>
              </a:ext>
            </a:extLst>
          </p:cNvPr>
          <p:cNvSpPr/>
          <p:nvPr/>
        </p:nvSpPr>
        <p:spPr>
          <a:xfrm>
            <a:off x="7235742" y="3799093"/>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+102 %</a:t>
            </a:r>
          </a:p>
        </p:txBody>
      </p:sp>
    </p:spTree>
    <p:extLst>
      <p:ext uri="{BB962C8B-B14F-4D97-AF65-F5344CB8AC3E}">
        <p14:creationId xmlns:p14="http://schemas.microsoft.com/office/powerpoint/2010/main" val="2217441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11284" y="137002"/>
            <a:ext cx="8147248" cy="5667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9</a:t>
            </a:fld>
            <a:endParaRPr lang="fi-FI" altLang="fi-FI" sz="1200">
              <a:solidFill>
                <a:srgbClr val="898989"/>
              </a:solidFill>
            </a:endParaRPr>
          </a:p>
        </p:txBody>
      </p:sp>
      <p:sp>
        <p:nvSpPr>
          <p:cNvPr id="4" name="Rectangle 2">
            <a:extLst>
              <a:ext uri="{FF2B5EF4-FFF2-40B4-BE49-F238E27FC236}">
                <a16:creationId xmlns:a16="http://schemas.microsoft.com/office/drawing/2014/main" id="{DE6F5F2B-5E3A-4708-8F7D-2612A9A35B95}"/>
              </a:ext>
            </a:extLst>
          </p:cNvPr>
          <p:cNvSpPr>
            <a:spLocks noChangeArrowheads="1"/>
          </p:cNvSpPr>
          <p:nvPr/>
        </p:nvSpPr>
        <p:spPr bwMode="auto">
          <a:xfrm>
            <a:off x="2123728" y="6016625"/>
            <a:ext cx="6845121" cy="3397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ts val="1200"/>
              </a:spcAft>
              <a:tabLst/>
            </a:pPr>
            <a:r>
              <a:rPr kumimoji="0" lang="fi-FI" altLang="fi-FI" sz="2000" b="0" i="0" u="none" strike="noStrike" cap="none" normalizeH="0" baseline="0" dirty="0">
                <a:ln>
                  <a:noFill/>
                </a:ln>
                <a:solidFill>
                  <a:srgbClr val="000000"/>
                </a:solidFill>
                <a:effectLst/>
                <a:latin typeface="Times New Roman" panose="02020603050405020304" pitchFamily="18" charset="0"/>
              </a:rPr>
              <a:t>20-34-vuotiaiden nettomuutto kuntien välisessä </a:t>
            </a:r>
            <a:r>
              <a:rPr lang="fi-FI" altLang="fi-FI" sz="2000" dirty="0">
                <a:solidFill>
                  <a:srgbClr val="000000"/>
                </a:solidFill>
                <a:latin typeface="Times New Roman" panose="02020603050405020304" pitchFamily="18" charset="0"/>
              </a:rPr>
              <a:t>muuttoliikkeessä </a:t>
            </a:r>
            <a:r>
              <a:rPr kumimoji="0" lang="fi-FI" altLang="fi-FI" sz="2000" b="0" i="0" u="none" strike="noStrike" cap="none" normalizeH="0" baseline="0" dirty="0">
                <a:ln>
                  <a:noFill/>
                </a:ln>
                <a:solidFill>
                  <a:srgbClr val="000000"/>
                </a:solidFill>
                <a:effectLst/>
                <a:latin typeface="Times New Roman" panose="02020603050405020304" pitchFamily="18" charset="0"/>
              </a:rPr>
              <a:t>Satakunnassa 1990-2024, lähde: Tilastokeskus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017F00BD-DE64-48CB-DB4A-58BD9D2B6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165304"/>
            <a:ext cx="1856812" cy="480765"/>
          </a:xfrm>
          <a:prstGeom prst="rect">
            <a:avLst/>
          </a:prstGeom>
        </p:spPr>
      </p:pic>
      <p:pic>
        <p:nvPicPr>
          <p:cNvPr id="5" name="Picture 4">
            <a:extLst>
              <a:ext uri="{FF2B5EF4-FFF2-40B4-BE49-F238E27FC236}">
                <a16:creationId xmlns:a16="http://schemas.microsoft.com/office/drawing/2014/main" id="{F8073B26-53DC-C77A-6B14-52701BE5B255}"/>
              </a:ext>
            </a:extLst>
          </p:cNvPr>
          <p:cNvPicPr>
            <a:picLocks noChangeAspect="1"/>
          </p:cNvPicPr>
          <p:nvPr/>
        </p:nvPicPr>
        <p:blipFill>
          <a:blip r:embed="rId4"/>
          <a:stretch>
            <a:fillRect/>
          </a:stretch>
        </p:blipFill>
        <p:spPr>
          <a:xfrm>
            <a:off x="899592" y="704700"/>
            <a:ext cx="7114649" cy="5346655"/>
          </a:xfrm>
          <a:prstGeom prst="rect">
            <a:avLst/>
          </a:prstGeom>
        </p:spPr>
      </p:pic>
    </p:spTree>
    <p:extLst>
      <p:ext uri="{BB962C8B-B14F-4D97-AF65-F5344CB8AC3E}">
        <p14:creationId xmlns:p14="http://schemas.microsoft.com/office/powerpoint/2010/main" val="339463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E0518A-3647-B4F9-44EC-F8DBB75261CF}"/>
              </a:ext>
            </a:extLst>
          </p:cNvPr>
          <p:cNvPicPr>
            <a:picLocks noChangeAspect="1"/>
          </p:cNvPicPr>
          <p:nvPr/>
        </p:nvPicPr>
        <p:blipFill>
          <a:blip r:embed="rId2"/>
          <a:stretch>
            <a:fillRect/>
          </a:stretch>
        </p:blipFill>
        <p:spPr>
          <a:xfrm>
            <a:off x="-18241" y="488787"/>
            <a:ext cx="9162241" cy="5986078"/>
          </a:xfrm>
          <a:prstGeom prst="rect">
            <a:avLst/>
          </a:prstGeom>
        </p:spPr>
      </p:pic>
      <p:sp>
        <p:nvSpPr>
          <p:cNvPr id="26626" name="Otsikko 1"/>
          <p:cNvSpPr>
            <a:spLocks noGrp="1"/>
          </p:cNvSpPr>
          <p:nvPr>
            <p:ph type="title"/>
          </p:nvPr>
        </p:nvSpPr>
        <p:spPr bwMode="auto">
          <a:xfrm>
            <a:off x="-12468" y="77984"/>
            <a:ext cx="8976956" cy="482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fi-FI" altLang="fi-FI" sz="2400" b="1" dirty="0"/>
              <a:t>Työvoiman kysynnän ja osaamistarpeiden näkymät (joulukuu 2025)</a:t>
            </a:r>
          </a:p>
        </p:txBody>
      </p:sp>
      <p:sp>
        <p:nvSpPr>
          <p:cNvPr id="26628" name="Dian numeron paikkamerkki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999E8ADE-F03E-4213-97C5-CB86B93DC6C0}" type="slidenum">
              <a:rPr lang="fi-FI" altLang="fi-FI">
                <a:solidFill>
                  <a:srgbClr val="58585A"/>
                </a:solidFill>
                <a:cs typeface="Arial" panose="020B0604020202020204" pitchFamily="34" charset="0"/>
              </a:rPr>
              <a:pPr fontAlgn="base">
                <a:spcBef>
                  <a:spcPct val="0"/>
                </a:spcBef>
                <a:spcAft>
                  <a:spcPct val="0"/>
                </a:spcAft>
                <a:defRPr/>
              </a:pPr>
              <a:t>90</a:t>
            </a:fld>
            <a:endParaRPr lang="fi-FI" altLang="fi-FI">
              <a:solidFill>
                <a:srgbClr val="58585A"/>
              </a:solidFill>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7A6C3594-4119-CF36-2CD8-514BAE6F8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94" y="6356352"/>
            <a:ext cx="1856812" cy="480765"/>
          </a:xfrm>
          <a:prstGeom prst="rect">
            <a:avLst/>
          </a:prstGeom>
        </p:spPr>
      </p:pic>
    </p:spTree>
    <p:extLst>
      <p:ext uri="{BB962C8B-B14F-4D97-AF65-F5344CB8AC3E}">
        <p14:creationId xmlns:p14="http://schemas.microsoft.com/office/powerpoint/2010/main" val="895636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kstiruutu 1"/>
          <p:cNvSpPr txBox="1">
            <a:spLocks noChangeArrowheads="1"/>
          </p:cNvSpPr>
          <p:nvPr/>
        </p:nvSpPr>
        <p:spPr bwMode="auto">
          <a:xfrm>
            <a:off x="1475656" y="188640"/>
            <a:ext cx="583044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350" b="1" dirty="0">
                <a:solidFill>
                  <a:srgbClr val="000000"/>
                </a:solidFill>
                <a:cs typeface="+mn-cs"/>
              </a:rPr>
              <a:t>Rekrytointiongelmat </a:t>
            </a:r>
            <a:r>
              <a:rPr lang="fi-FI" altLang="fi-FI" sz="900" b="1" dirty="0">
                <a:solidFill>
                  <a:srgbClr val="000000"/>
                </a:solidFill>
                <a:cs typeface="+mn-cs"/>
              </a:rPr>
              <a:t>(toimipaikkojen %-osuus; kokeneet vaikeuksia työvoiman hankinnassa)</a:t>
            </a:r>
          </a:p>
          <a:p>
            <a:pPr defTabSz="514350" eaLnBrk="1" fontAlgn="auto" hangingPunct="1">
              <a:spcBef>
                <a:spcPct val="0"/>
              </a:spcBef>
              <a:spcAft>
                <a:spcPts val="0"/>
              </a:spcAft>
              <a:buNone/>
            </a:pPr>
            <a:r>
              <a:rPr lang="fi-FI" altLang="fi-FI" sz="900" b="1" dirty="0">
                <a:solidFill>
                  <a:srgbClr val="000000"/>
                </a:solidFill>
                <a:cs typeface="+mn-cs"/>
              </a:rPr>
              <a:t>Lähde: TEM/Tilastokeskus</a:t>
            </a:r>
          </a:p>
        </p:txBody>
      </p:sp>
      <p:sp>
        <p:nvSpPr>
          <p:cNvPr id="140" name="Alatunnisteen paikkamerkki 2"/>
          <p:cNvSpPr>
            <a:spLocks noGrp="1"/>
          </p:cNvSpPr>
          <p:nvPr>
            <p:ph type="ftr" sz="quarter" idx="11"/>
          </p:nvPr>
        </p:nvSpPr>
        <p:spPr>
          <a:xfrm>
            <a:off x="320427" y="6165304"/>
            <a:ext cx="2310458" cy="154577"/>
          </a:xfrm>
        </p:spPr>
        <p:txBody>
          <a:bodyPr/>
          <a:lstStyle/>
          <a:p>
            <a:pPr defTabSz="685800" eaLnBrk="1" fontAlgn="auto" hangingPunct="1">
              <a:spcBef>
                <a:spcPts val="0"/>
              </a:spcBef>
              <a:spcAft>
                <a:spcPts val="0"/>
              </a:spcAft>
            </a:pPr>
            <a:r>
              <a:rPr lang="fi-FI" dirty="0">
                <a:solidFill>
                  <a:srgbClr val="D5B37A"/>
                </a:solidFill>
                <a:latin typeface="Arial"/>
                <a:cs typeface="+mn-cs"/>
              </a:rPr>
              <a:t>Työ- ja elinkeinoministeriö </a:t>
            </a:r>
            <a:r>
              <a:rPr lang="bg-BG" dirty="0">
                <a:solidFill>
                  <a:srgbClr val="D5B37A"/>
                </a:solidFill>
                <a:latin typeface="Arial"/>
                <a:cs typeface="+mn-cs"/>
              </a:rPr>
              <a:t>•</a:t>
            </a:r>
            <a:r>
              <a:rPr lang="fi-FI" dirty="0">
                <a:solidFill>
                  <a:srgbClr val="D5B37A"/>
                </a:solidFill>
                <a:latin typeface="Arial"/>
                <a:cs typeface="+mn-cs"/>
              </a:rPr>
              <a:t> www.tem.fi</a:t>
            </a:r>
          </a:p>
        </p:txBody>
      </p:sp>
      <p:pic>
        <p:nvPicPr>
          <p:cNvPr id="3" name="Picture 2">
            <a:extLst>
              <a:ext uri="{FF2B5EF4-FFF2-40B4-BE49-F238E27FC236}">
                <a16:creationId xmlns:a16="http://schemas.microsoft.com/office/drawing/2014/main" id="{9812A7C6-29DA-D339-41A5-66C58D5EA611}"/>
              </a:ext>
            </a:extLst>
          </p:cNvPr>
          <p:cNvPicPr>
            <a:picLocks noChangeAspect="1"/>
          </p:cNvPicPr>
          <p:nvPr/>
        </p:nvPicPr>
        <p:blipFill>
          <a:blip r:embed="rId2"/>
          <a:stretch>
            <a:fillRect/>
          </a:stretch>
        </p:blipFill>
        <p:spPr>
          <a:xfrm>
            <a:off x="4572000" y="593934"/>
            <a:ext cx="4222440" cy="5266421"/>
          </a:xfrm>
          <a:prstGeom prst="rect">
            <a:avLst/>
          </a:prstGeom>
        </p:spPr>
      </p:pic>
      <p:pic>
        <p:nvPicPr>
          <p:cNvPr id="4" name="Picture 3">
            <a:extLst>
              <a:ext uri="{FF2B5EF4-FFF2-40B4-BE49-F238E27FC236}">
                <a16:creationId xmlns:a16="http://schemas.microsoft.com/office/drawing/2014/main" id="{9DE50992-7256-56F9-56D5-BE5891335CFC}"/>
              </a:ext>
            </a:extLst>
          </p:cNvPr>
          <p:cNvPicPr>
            <a:picLocks noChangeAspect="1"/>
          </p:cNvPicPr>
          <p:nvPr/>
        </p:nvPicPr>
        <p:blipFill>
          <a:blip r:embed="rId3"/>
          <a:stretch>
            <a:fillRect/>
          </a:stretch>
        </p:blipFill>
        <p:spPr>
          <a:xfrm>
            <a:off x="29592" y="658231"/>
            <a:ext cx="4686424" cy="5445677"/>
          </a:xfrm>
          <a:prstGeom prst="rect">
            <a:avLst/>
          </a:prstGeom>
        </p:spPr>
      </p:pic>
    </p:spTree>
    <p:extLst>
      <p:ext uri="{BB962C8B-B14F-4D97-AF65-F5344CB8AC3E}">
        <p14:creationId xmlns:p14="http://schemas.microsoft.com/office/powerpoint/2010/main" val="11913466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Dian numeron paikkamerkki 3"/>
          <p:cNvSpPr>
            <a:spLocks noGrp="1"/>
          </p:cNvSpPr>
          <p:nvPr>
            <p:ph type="sldNum" sz="quarter" idx="11"/>
          </p:nvPr>
        </p:nvSpPr>
        <p:spPr bwMode="auto">
          <a:xfrm>
            <a:off x="-63353" y="6535637"/>
            <a:ext cx="400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867CA9D1-D1F1-4CF8-8D2A-CFB6699B130C}" type="slidenum">
              <a:rPr lang="fi-FI" altLang="fi-FI" sz="750">
                <a:solidFill>
                  <a:srgbClr val="58585A"/>
                </a:solidFill>
              </a:rPr>
              <a:pPr fontAlgn="base">
                <a:spcBef>
                  <a:spcPct val="0"/>
                </a:spcBef>
                <a:spcAft>
                  <a:spcPct val="0"/>
                </a:spcAft>
                <a:defRPr/>
              </a:pPr>
              <a:t>92</a:t>
            </a:fld>
            <a:endParaRPr lang="fi-FI" altLang="fi-FI" sz="750" dirty="0">
              <a:solidFill>
                <a:srgbClr val="58585A"/>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1C56537-D807-69CE-DEAA-378AA2251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95255"/>
            <a:ext cx="1856812" cy="480765"/>
          </a:xfrm>
          <a:prstGeom prst="rect">
            <a:avLst/>
          </a:prstGeom>
        </p:spPr>
      </p:pic>
      <p:pic>
        <p:nvPicPr>
          <p:cNvPr id="4" name="Picture 3">
            <a:extLst>
              <a:ext uri="{FF2B5EF4-FFF2-40B4-BE49-F238E27FC236}">
                <a16:creationId xmlns:a16="http://schemas.microsoft.com/office/drawing/2014/main" id="{FB859F8C-7813-BBE4-5303-AB18F69D62C4}"/>
              </a:ext>
            </a:extLst>
          </p:cNvPr>
          <p:cNvPicPr>
            <a:picLocks noChangeAspect="1"/>
          </p:cNvPicPr>
          <p:nvPr/>
        </p:nvPicPr>
        <p:blipFill>
          <a:blip r:embed="rId3"/>
          <a:stretch>
            <a:fillRect/>
          </a:stretch>
        </p:blipFill>
        <p:spPr>
          <a:xfrm>
            <a:off x="12644" y="-4167"/>
            <a:ext cx="4644008" cy="2900559"/>
          </a:xfrm>
          <a:prstGeom prst="rect">
            <a:avLst/>
          </a:prstGeom>
        </p:spPr>
      </p:pic>
      <p:pic>
        <p:nvPicPr>
          <p:cNvPr id="10" name="Picture 9">
            <a:extLst>
              <a:ext uri="{FF2B5EF4-FFF2-40B4-BE49-F238E27FC236}">
                <a16:creationId xmlns:a16="http://schemas.microsoft.com/office/drawing/2014/main" id="{710AEB9A-DF98-DF6A-8F6C-32F858BFA827}"/>
              </a:ext>
            </a:extLst>
          </p:cNvPr>
          <p:cNvPicPr>
            <a:picLocks noChangeAspect="1"/>
          </p:cNvPicPr>
          <p:nvPr/>
        </p:nvPicPr>
        <p:blipFill>
          <a:blip r:embed="rId4"/>
          <a:stretch>
            <a:fillRect/>
          </a:stretch>
        </p:blipFill>
        <p:spPr>
          <a:xfrm>
            <a:off x="4656652" y="-4167"/>
            <a:ext cx="4292440" cy="2776037"/>
          </a:xfrm>
          <a:prstGeom prst="rect">
            <a:avLst/>
          </a:prstGeom>
        </p:spPr>
      </p:pic>
      <p:pic>
        <p:nvPicPr>
          <p:cNvPr id="12" name="Picture 11">
            <a:extLst>
              <a:ext uri="{FF2B5EF4-FFF2-40B4-BE49-F238E27FC236}">
                <a16:creationId xmlns:a16="http://schemas.microsoft.com/office/drawing/2014/main" id="{492C369E-3E51-BC83-2ED2-38598D808923}"/>
              </a:ext>
            </a:extLst>
          </p:cNvPr>
          <p:cNvPicPr>
            <a:picLocks noChangeAspect="1"/>
          </p:cNvPicPr>
          <p:nvPr/>
        </p:nvPicPr>
        <p:blipFill>
          <a:blip r:embed="rId5"/>
          <a:stretch>
            <a:fillRect/>
          </a:stretch>
        </p:blipFill>
        <p:spPr>
          <a:xfrm>
            <a:off x="4867466" y="2771870"/>
            <a:ext cx="4084123" cy="3321426"/>
          </a:xfrm>
          <a:prstGeom prst="rect">
            <a:avLst/>
          </a:prstGeom>
        </p:spPr>
      </p:pic>
      <p:pic>
        <p:nvPicPr>
          <p:cNvPr id="14" name="Picture 13">
            <a:extLst>
              <a:ext uri="{FF2B5EF4-FFF2-40B4-BE49-F238E27FC236}">
                <a16:creationId xmlns:a16="http://schemas.microsoft.com/office/drawing/2014/main" id="{47BF4811-D823-414B-DD9A-94A18C740C32}"/>
              </a:ext>
            </a:extLst>
          </p:cNvPr>
          <p:cNvPicPr>
            <a:picLocks noChangeAspect="1"/>
          </p:cNvPicPr>
          <p:nvPr/>
        </p:nvPicPr>
        <p:blipFill>
          <a:blip r:embed="rId6"/>
          <a:stretch>
            <a:fillRect/>
          </a:stretch>
        </p:blipFill>
        <p:spPr>
          <a:xfrm>
            <a:off x="26759" y="2896392"/>
            <a:ext cx="4840708" cy="3930888"/>
          </a:xfrm>
          <a:prstGeom prst="rect">
            <a:avLst/>
          </a:prstGeom>
        </p:spPr>
      </p:pic>
    </p:spTree>
    <p:extLst>
      <p:ext uri="{BB962C8B-B14F-4D97-AF65-F5344CB8AC3E}">
        <p14:creationId xmlns:p14="http://schemas.microsoft.com/office/powerpoint/2010/main" val="43596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an numeron paikkamerkki 1">
            <a:extLst>
              <a:ext uri="{FF2B5EF4-FFF2-40B4-BE49-F238E27FC236}">
                <a16:creationId xmlns:a16="http://schemas.microsoft.com/office/drawing/2014/main" id="{FFF04397-EB35-ADFB-15A4-E2D9FB4E8972}"/>
              </a:ext>
            </a:extLst>
          </p:cNvPr>
          <p:cNvSpPr txBox="1">
            <a:spLocks/>
          </p:cNvSpPr>
          <p:nvPr/>
        </p:nvSpPr>
        <p:spPr>
          <a:xfrm>
            <a:off x="8532440" y="6332378"/>
            <a:ext cx="400050" cy="360040"/>
          </a:xfrm>
          <a:prstGeom prst="rect">
            <a:avLst/>
          </a:prstGeom>
        </p:spPr>
        <p:txBody>
          <a:bodyPr vert="horz" lIns="91440" tIns="45720" rIns="91440" bIns="45720" rtlCol="0" anchor="ctr"/>
          <a:lstStyle>
            <a:defPPr>
              <a:defRPr lang="fi-FI"/>
            </a:defPPr>
            <a:lvl1pPr algn="ctr" rtl="0" eaLnBrk="1" fontAlgn="auto" hangingPunct="1">
              <a:spcBef>
                <a:spcPts val="0"/>
              </a:spcBef>
              <a:spcAft>
                <a:spcPts val="0"/>
              </a:spcAft>
              <a:defRPr sz="1200" kern="1200" dirty="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685800">
              <a:defRPr/>
            </a:pPr>
            <a:fld id="{D3C89A02-2183-4EC2-9978-996C81F899C4}" type="slidenum">
              <a:rPr lang="fi-FI" sz="1100" smtClean="0">
                <a:solidFill>
                  <a:prstClr val="black">
                    <a:tint val="75000"/>
                  </a:prstClr>
                </a:solidFill>
                <a:latin typeface="Calibri" panose="020F0502020204030204"/>
              </a:rPr>
              <a:pPr defTabSz="685800">
                <a:defRPr/>
              </a:pPr>
              <a:t>93</a:t>
            </a:fld>
            <a:endParaRPr lang="fi-FI" sz="1100">
              <a:solidFill>
                <a:prstClr val="black">
                  <a:tint val="75000"/>
                </a:prstClr>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8157CF78-8B63-38A4-4379-37D2884BC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6" name="Picture 5">
            <a:extLst>
              <a:ext uri="{FF2B5EF4-FFF2-40B4-BE49-F238E27FC236}">
                <a16:creationId xmlns:a16="http://schemas.microsoft.com/office/drawing/2014/main" id="{2FD60C86-BA12-DC93-2355-07EC33B7D647}"/>
              </a:ext>
            </a:extLst>
          </p:cNvPr>
          <p:cNvPicPr>
            <a:picLocks noChangeAspect="1"/>
          </p:cNvPicPr>
          <p:nvPr/>
        </p:nvPicPr>
        <p:blipFill>
          <a:blip r:embed="rId4"/>
          <a:stretch>
            <a:fillRect/>
          </a:stretch>
        </p:blipFill>
        <p:spPr>
          <a:xfrm>
            <a:off x="0" y="260648"/>
            <a:ext cx="9144000" cy="5800673"/>
          </a:xfrm>
          <a:prstGeom prst="rect">
            <a:avLst/>
          </a:prstGeom>
        </p:spPr>
      </p:pic>
    </p:spTree>
    <p:extLst>
      <p:ext uri="{BB962C8B-B14F-4D97-AF65-F5344CB8AC3E}">
        <p14:creationId xmlns:p14="http://schemas.microsoft.com/office/powerpoint/2010/main" val="15549759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a:xfrm>
            <a:off x="8388424" y="6356352"/>
            <a:ext cx="400050" cy="365125"/>
          </a:xfrm>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94</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2EC55C7-97CF-5BFE-9A23-0D1927B26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6" name="Picture 5">
            <a:extLst>
              <a:ext uri="{FF2B5EF4-FFF2-40B4-BE49-F238E27FC236}">
                <a16:creationId xmlns:a16="http://schemas.microsoft.com/office/drawing/2014/main" id="{E44B293D-7CF9-A1CC-7667-1C8055120C50}"/>
              </a:ext>
            </a:extLst>
          </p:cNvPr>
          <p:cNvPicPr>
            <a:picLocks noChangeAspect="1"/>
          </p:cNvPicPr>
          <p:nvPr/>
        </p:nvPicPr>
        <p:blipFill>
          <a:blip r:embed="rId3"/>
          <a:stretch>
            <a:fillRect/>
          </a:stretch>
        </p:blipFill>
        <p:spPr>
          <a:xfrm>
            <a:off x="0" y="260648"/>
            <a:ext cx="9144000" cy="5800673"/>
          </a:xfrm>
          <a:prstGeom prst="rect">
            <a:avLst/>
          </a:prstGeom>
        </p:spPr>
      </p:pic>
    </p:spTree>
    <p:extLst>
      <p:ext uri="{BB962C8B-B14F-4D97-AF65-F5344CB8AC3E}">
        <p14:creationId xmlns:p14="http://schemas.microsoft.com/office/powerpoint/2010/main" val="1887410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95</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F5FC38B-E819-E8D7-02C4-333A07957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6" name="Picture 5">
            <a:extLst>
              <a:ext uri="{FF2B5EF4-FFF2-40B4-BE49-F238E27FC236}">
                <a16:creationId xmlns:a16="http://schemas.microsoft.com/office/drawing/2014/main" id="{73926EBE-1E90-B5E3-D165-BC2B9CB42C90}"/>
              </a:ext>
            </a:extLst>
          </p:cNvPr>
          <p:cNvPicPr>
            <a:picLocks noChangeAspect="1"/>
          </p:cNvPicPr>
          <p:nvPr/>
        </p:nvPicPr>
        <p:blipFill>
          <a:blip r:embed="rId3"/>
          <a:stretch>
            <a:fillRect/>
          </a:stretch>
        </p:blipFill>
        <p:spPr>
          <a:xfrm>
            <a:off x="0" y="260648"/>
            <a:ext cx="9144000" cy="5800673"/>
          </a:xfrm>
          <a:prstGeom prst="rect">
            <a:avLst/>
          </a:prstGeom>
        </p:spPr>
      </p:pic>
    </p:spTree>
    <p:extLst>
      <p:ext uri="{BB962C8B-B14F-4D97-AF65-F5344CB8AC3E}">
        <p14:creationId xmlns:p14="http://schemas.microsoft.com/office/powerpoint/2010/main" val="12899576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96</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5DC68B0A-172E-A89C-F70A-8B3BD88C9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6" name="Picture 5">
            <a:extLst>
              <a:ext uri="{FF2B5EF4-FFF2-40B4-BE49-F238E27FC236}">
                <a16:creationId xmlns:a16="http://schemas.microsoft.com/office/drawing/2014/main" id="{4DA5E6F2-33E5-85F5-0535-90BD32D9DFC3}"/>
              </a:ext>
            </a:extLst>
          </p:cNvPr>
          <p:cNvPicPr>
            <a:picLocks noChangeAspect="1"/>
          </p:cNvPicPr>
          <p:nvPr/>
        </p:nvPicPr>
        <p:blipFill>
          <a:blip r:embed="rId3"/>
          <a:stretch>
            <a:fillRect/>
          </a:stretch>
        </p:blipFill>
        <p:spPr>
          <a:xfrm>
            <a:off x="0" y="260648"/>
            <a:ext cx="9144000" cy="5800673"/>
          </a:xfrm>
          <a:prstGeom prst="rect">
            <a:avLst/>
          </a:prstGeom>
        </p:spPr>
      </p:pic>
    </p:spTree>
    <p:extLst>
      <p:ext uri="{BB962C8B-B14F-4D97-AF65-F5344CB8AC3E}">
        <p14:creationId xmlns:p14="http://schemas.microsoft.com/office/powerpoint/2010/main" val="37372914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935B17-5CCB-16E5-C656-7FBE1555C48D}"/>
              </a:ext>
            </a:extLst>
          </p:cNvPr>
          <p:cNvPicPr>
            <a:picLocks noChangeAspect="1"/>
          </p:cNvPicPr>
          <p:nvPr/>
        </p:nvPicPr>
        <p:blipFill>
          <a:blip r:embed="rId2"/>
          <a:stretch>
            <a:fillRect/>
          </a:stretch>
        </p:blipFill>
        <p:spPr>
          <a:xfrm>
            <a:off x="107504" y="3387966"/>
            <a:ext cx="2170364" cy="3066554"/>
          </a:xfrm>
          <a:prstGeom prst="rect">
            <a:avLst/>
          </a:prstGeom>
        </p:spPr>
      </p:pic>
      <p:sp>
        <p:nvSpPr>
          <p:cNvPr id="31" name="Otsikko 1"/>
          <p:cNvSpPr txBox="1">
            <a:spLocks/>
          </p:cNvSpPr>
          <p:nvPr/>
        </p:nvSpPr>
        <p:spPr>
          <a:xfrm>
            <a:off x="827465" y="38859"/>
            <a:ext cx="7798445" cy="46599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fi-FI" sz="2700" b="1" cap="all" dirty="0" err="1">
                <a:solidFill>
                  <a:srgbClr val="0070C0"/>
                </a:solidFill>
                <a:effectLst>
                  <a:outerShdw blurRad="38100" dist="38100" dir="2700000" algn="tl">
                    <a:srgbClr val="000000">
                      <a:alpha val="43137"/>
                    </a:srgbClr>
                  </a:outerShdw>
                </a:effectLst>
              </a:rPr>
              <a:t>satakunnaN</a:t>
            </a:r>
            <a:r>
              <a:rPr lang="fi-FI" sz="2700" b="1" cap="all" dirty="0">
                <a:solidFill>
                  <a:srgbClr val="0070C0"/>
                </a:solidFill>
                <a:effectLst>
                  <a:outerShdw blurRad="38100" dist="38100" dir="2700000" algn="tl">
                    <a:srgbClr val="000000">
                      <a:alpha val="43137"/>
                    </a:srgbClr>
                  </a:outerShdw>
                </a:effectLst>
              </a:rPr>
              <a:t> SEUTUKUNTIEN VAHVUUKSIA</a:t>
            </a:r>
          </a:p>
        </p:txBody>
      </p:sp>
      <p:sp>
        <p:nvSpPr>
          <p:cNvPr id="40" name="Tekstiruutu 36"/>
          <p:cNvSpPr txBox="1"/>
          <p:nvPr/>
        </p:nvSpPr>
        <p:spPr>
          <a:xfrm rot="16200000">
            <a:off x="7966641" y="1577494"/>
            <a:ext cx="2080654" cy="215444"/>
          </a:xfrm>
          <a:prstGeom prst="rect">
            <a:avLst/>
          </a:prstGeom>
          <a:noFill/>
        </p:spPr>
        <p:txBody>
          <a:bodyPr vert="horz" wrap="square" rtlCol="0">
            <a:spAutoFit/>
          </a:bodyPr>
          <a:lstStyle/>
          <a:p>
            <a:r>
              <a:rPr lang="fi-FI" sz="800" dirty="0"/>
              <a:t>           </a:t>
            </a:r>
          </a:p>
        </p:txBody>
      </p:sp>
      <p:sp>
        <p:nvSpPr>
          <p:cNvPr id="41" name="Tekstiruutu 8"/>
          <p:cNvSpPr txBox="1"/>
          <p:nvPr/>
        </p:nvSpPr>
        <p:spPr>
          <a:xfrm>
            <a:off x="8868498" y="0"/>
            <a:ext cx="307777" cy="992455"/>
          </a:xfrm>
          <a:prstGeom prst="rect">
            <a:avLst/>
          </a:prstGeom>
          <a:noFill/>
        </p:spPr>
        <p:txBody>
          <a:bodyPr vert="vert270" wrap="square" rtlCol="0">
            <a:spAutoFit/>
          </a:bodyPr>
          <a:lstStyle/>
          <a:p>
            <a:r>
              <a:rPr lang="fi-FI" sz="800" dirty="0"/>
              <a:t>Tilastokeskus 2019</a:t>
            </a:r>
          </a:p>
        </p:txBody>
      </p:sp>
      <p:sp>
        <p:nvSpPr>
          <p:cNvPr id="15" name="TextBox 14"/>
          <p:cNvSpPr txBox="1"/>
          <p:nvPr/>
        </p:nvSpPr>
        <p:spPr>
          <a:xfrm>
            <a:off x="3386602" y="3405625"/>
            <a:ext cx="2029723" cy="369332"/>
          </a:xfrm>
          <a:prstGeom prst="rect">
            <a:avLst/>
          </a:prstGeom>
          <a:noFill/>
        </p:spPr>
        <p:txBody>
          <a:bodyPr wrap="non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Pohjois-Satakunta</a:t>
            </a:r>
            <a:endParaRPr lang="en-US" b="1" dirty="0">
              <a:solidFill>
                <a:prstClr val="black"/>
              </a:solidFill>
              <a:latin typeface="Britannic Bold" panose="020B0903060703020204" pitchFamily="34" charset="0"/>
            </a:endParaRPr>
          </a:p>
        </p:txBody>
      </p:sp>
      <p:sp>
        <p:nvSpPr>
          <p:cNvPr id="16" name="TextBox 15"/>
          <p:cNvSpPr txBox="1"/>
          <p:nvPr/>
        </p:nvSpPr>
        <p:spPr>
          <a:xfrm>
            <a:off x="4885379" y="473271"/>
            <a:ext cx="2295948"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Rauman seutukunta</a:t>
            </a:r>
            <a:endParaRPr lang="en-US" b="1" dirty="0">
              <a:solidFill>
                <a:prstClr val="black"/>
              </a:solidFill>
              <a:latin typeface="Britannic Bold" panose="020B0903060703020204" pitchFamily="34" charset="0"/>
            </a:endParaRPr>
          </a:p>
        </p:txBody>
      </p:sp>
      <p:sp>
        <p:nvSpPr>
          <p:cNvPr id="18" name="Tekstiruutu 34"/>
          <p:cNvSpPr txBox="1"/>
          <p:nvPr/>
        </p:nvSpPr>
        <p:spPr>
          <a:xfrm>
            <a:off x="584877" y="151425"/>
            <a:ext cx="1955985" cy="677108"/>
          </a:xfrm>
          <a:prstGeom prst="rect">
            <a:avLst/>
          </a:prstGeom>
          <a:noFill/>
        </p:spPr>
        <p:txBody>
          <a:bodyPr wrap="none" rtlCol="0">
            <a:spAutoFit/>
          </a:bodyPr>
          <a:lstStyle/>
          <a:p>
            <a:endParaRPr lang="fi-FI" sz="2000" b="1" dirty="0">
              <a:solidFill>
                <a:schemeClr val="bg1">
                  <a:lumMod val="50000"/>
                </a:schemeClr>
              </a:solidFill>
              <a:effectLst>
                <a:outerShdw blurRad="38100" dist="38100" dir="2700000" algn="tl">
                  <a:srgbClr val="000000">
                    <a:alpha val="43137"/>
                  </a:srgbClr>
                </a:outerShdw>
              </a:effectLst>
            </a:endParaRPr>
          </a:p>
          <a:p>
            <a:r>
              <a:rPr lang="fi-FI" b="1" dirty="0">
                <a:latin typeface="Britannic Bold" panose="020B0903060703020204" pitchFamily="34" charset="0"/>
              </a:rPr>
              <a:t>Porin seutukunta</a:t>
            </a:r>
          </a:p>
        </p:txBody>
      </p:sp>
      <p:sp>
        <p:nvSpPr>
          <p:cNvPr id="7" name="Rectangle 6"/>
          <p:cNvSpPr/>
          <p:nvPr/>
        </p:nvSpPr>
        <p:spPr>
          <a:xfrm>
            <a:off x="154687" y="856287"/>
            <a:ext cx="4572000" cy="2160656"/>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vahva resilienssi (teollisuuden monipuolisuus </a:t>
            </a:r>
          </a:p>
          <a:p>
            <a:pPr>
              <a:lnSpc>
                <a:spcPct val="85000"/>
              </a:lnSpc>
              <a:spcBef>
                <a:spcPct val="0"/>
              </a:spcBef>
            </a:pPr>
            <a:r>
              <a:rPr lang="fi-FI" sz="1400" b="1" cap="all" spc="-50" dirty="0">
                <a:solidFill>
                  <a:srgbClr val="0070C0"/>
                </a:solidFill>
                <a:latin typeface="+mj-lt"/>
                <a:ea typeface="+mj-ea"/>
                <a:cs typeface="+mj-cs"/>
              </a:rPr>
              <a:t>Suomen 13. paras 69 seutukunnasta)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metallien jalostus sekä kone- ja laitevalmistus </a:t>
            </a:r>
          </a:p>
          <a:p>
            <a:pPr>
              <a:lnSpc>
                <a:spcPct val="85000"/>
              </a:lnSpc>
              <a:spcBef>
                <a:spcPct val="0"/>
              </a:spcBef>
            </a:pPr>
            <a:r>
              <a:rPr lang="fi-FI" sz="1400" b="1" cap="all" spc="-50" dirty="0">
                <a:solidFill>
                  <a:srgbClr val="0070C0"/>
                </a:solidFill>
                <a:latin typeface="+mj-lt"/>
                <a:ea typeface="+mj-ea"/>
                <a:cs typeface="+mj-cs"/>
              </a:rPr>
              <a:t>vahvoja vientialoja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teollisten investointien kasvu ripeää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a:t>
            </a:r>
            <a:r>
              <a:rPr lang="fi-FI" sz="1400" b="1" cap="all" spc="-50" dirty="0">
                <a:solidFill>
                  <a:srgbClr val="0070C0"/>
                </a:solidFill>
                <a:latin typeface="Calibri"/>
              </a:rPr>
              <a:t>metallien jalostus vahvassa vedossa</a:t>
            </a: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AUTOMAATIO- JA ROBOTIIKKA </a:t>
            </a:r>
            <a:r>
              <a:rPr lang="fi-FI" sz="1400" b="1" cap="all" spc="-50" dirty="0" err="1">
                <a:solidFill>
                  <a:srgbClr val="0070C0"/>
                </a:solidFill>
                <a:latin typeface="+mj-lt"/>
                <a:ea typeface="+mj-ea"/>
                <a:cs typeface="+mj-cs"/>
              </a:rPr>
              <a:t>kovaSSA</a:t>
            </a:r>
            <a:r>
              <a:rPr lang="fi-FI" sz="1400" b="1" cap="all" spc="-50" dirty="0">
                <a:solidFill>
                  <a:srgbClr val="0070C0"/>
                </a:solidFill>
                <a:latin typeface="+mj-lt"/>
                <a:ea typeface="+mj-ea"/>
                <a:cs typeface="+mj-cs"/>
              </a:rPr>
              <a:t> NOSTEESSA</a:t>
            </a:r>
          </a:p>
        </p:txBody>
      </p:sp>
      <p:sp>
        <p:nvSpPr>
          <p:cNvPr id="19" name="Rectangle 18"/>
          <p:cNvSpPr/>
          <p:nvPr/>
        </p:nvSpPr>
        <p:spPr>
          <a:xfrm>
            <a:off x="2588814" y="3845326"/>
            <a:ext cx="4572000" cy="1742080"/>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 tuottavuuden kasvu nopeaa koko 2000-luvun</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Korkea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suhteessa alueen kokoon,</a:t>
            </a:r>
          </a:p>
          <a:p>
            <a:pPr>
              <a:lnSpc>
                <a:spcPct val="85000"/>
              </a:lnSpc>
              <a:spcBef>
                <a:spcPct val="0"/>
              </a:spcBef>
            </a:pPr>
            <a:r>
              <a:rPr lang="fi-FI" sz="1400" b="1" cap="all" spc="-50" dirty="0">
                <a:solidFill>
                  <a:srgbClr val="0070C0"/>
                </a:solidFill>
                <a:latin typeface="+mj-lt"/>
                <a:ea typeface="+mj-ea"/>
                <a:cs typeface="+mj-cs"/>
              </a:rPr>
              <a:t>   SIJA 20 69 SEUTUKUNNAN JOUKOSSA. </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monipuolinen teollinen rakenne, SIJA 14</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valtakunnallisesti merkittäviä toimijoita (puolustusvoimat ja kuntoutuskeskus)</a:t>
            </a:r>
          </a:p>
        </p:txBody>
      </p:sp>
      <p:sp>
        <p:nvSpPr>
          <p:cNvPr id="20" name="Rectangle 19"/>
          <p:cNvSpPr/>
          <p:nvPr/>
        </p:nvSpPr>
        <p:spPr>
          <a:xfrm>
            <a:off x="4360418" y="884418"/>
            <a:ext cx="4754272" cy="3023969"/>
          </a:xfrm>
          <a:prstGeom prst="rect">
            <a:avLst/>
          </a:prstGeom>
        </p:spPr>
        <p:txBody>
          <a:bodyPr wrap="square">
            <a:spAutoFit/>
          </a:bodyPr>
          <a:lstStyle/>
          <a:p>
            <a:pPr>
              <a:lnSpc>
                <a:spcPct val="85000"/>
              </a:lnSpc>
              <a:spcBef>
                <a:spcPct val="0"/>
              </a:spcBef>
            </a:pPr>
            <a:r>
              <a:rPr lang="fi-FI" sz="1400" b="1" cap="all" spc="-50" dirty="0">
                <a:solidFill>
                  <a:srgbClr val="0070C0"/>
                </a:solidFill>
                <a:latin typeface="+mj-lt"/>
                <a:ea typeface="+mj-ea"/>
                <a:cs typeface="+mj-cs"/>
              </a:rPr>
              <a:t>• BKT per capita Suomen 3. korkein,  </a:t>
            </a:r>
          </a:p>
          <a:p>
            <a:pPr>
              <a:lnSpc>
                <a:spcPct val="85000"/>
              </a:lnSpc>
              <a:spcBef>
                <a:spcPct val="0"/>
              </a:spcBef>
            </a:pPr>
            <a:r>
              <a:rPr lang="fi-FI" sz="1400" b="1" cap="all" spc="-50" dirty="0">
                <a:solidFill>
                  <a:srgbClr val="0070C0"/>
                </a:solidFill>
                <a:latin typeface="+mj-lt"/>
                <a:ea typeface="+mj-ea"/>
                <a:cs typeface="+mj-cs"/>
              </a:rPr>
              <a:t>   kilpailukyky maan  kärkeä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runsaasti monipuolista ja tuottavaa Vientiteollisuutta  </a:t>
            </a:r>
          </a:p>
          <a:p>
            <a:pPr>
              <a:lnSpc>
                <a:spcPct val="85000"/>
              </a:lnSpc>
              <a:spcBef>
                <a:spcPct val="0"/>
              </a:spcBef>
            </a:pPr>
            <a:r>
              <a:rPr lang="fi-FI" sz="1400" b="1" cap="all" spc="-50" dirty="0">
                <a:solidFill>
                  <a:srgbClr val="0070C0"/>
                </a:solidFill>
                <a:latin typeface="+mj-lt"/>
                <a:ea typeface="+mj-ea"/>
                <a:cs typeface="+mj-cs"/>
              </a:rPr>
              <a:t>   etenkin metsä-, konepaja- ja  meriteollisuudessa </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vahva elintarvikeketju</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hyvin merkittävä energian tuottaja</a:t>
            </a:r>
          </a:p>
          <a:p>
            <a:pPr>
              <a:lnSpc>
                <a:spcPct val="85000"/>
              </a:lnSpc>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teollisten investointien kasvu erittäin ripeää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meriteollisuus kasvussa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p:txBody>
      </p:sp>
      <p:pic>
        <p:nvPicPr>
          <p:cNvPr id="21" name="Picture 20"/>
          <p:cNvPicPr>
            <a:picLocks noChangeAspect="1"/>
          </p:cNvPicPr>
          <p:nvPr/>
        </p:nvPicPr>
        <p:blipFill>
          <a:blip r:embed="rId3"/>
          <a:stretch>
            <a:fillRect/>
          </a:stretch>
        </p:blipFill>
        <p:spPr>
          <a:xfrm>
            <a:off x="7271895" y="59412"/>
            <a:ext cx="1548113" cy="1423811"/>
          </a:xfrm>
          <a:prstGeom prst="rect">
            <a:avLst/>
          </a:prstGeom>
        </p:spPr>
      </p:pic>
      <p:sp>
        <p:nvSpPr>
          <p:cNvPr id="23" name="TextBox 22"/>
          <p:cNvSpPr txBox="1"/>
          <p:nvPr/>
        </p:nvSpPr>
        <p:spPr>
          <a:xfrm>
            <a:off x="3785418" y="6039286"/>
            <a:ext cx="2829621" cy="400110"/>
          </a:xfrm>
          <a:prstGeom prst="rect">
            <a:avLst/>
          </a:prstGeom>
          <a:noFill/>
        </p:spPr>
        <p:txBody>
          <a:bodyPr wrap="none" rtlCol="0">
            <a:spAutoFit/>
          </a:bodyPr>
          <a:lstStyle/>
          <a:p>
            <a:r>
              <a:rPr lang="fi-FI" sz="1000" dirty="0"/>
              <a:t>Seutukuntien BKT/</a:t>
            </a:r>
            <a:r>
              <a:rPr lang="fi-FI" sz="1000" dirty="0" err="1"/>
              <a:t>capita</a:t>
            </a:r>
            <a:endParaRPr lang="fi-FI" sz="1000" dirty="0"/>
          </a:p>
          <a:p>
            <a:r>
              <a:rPr lang="fi-FI" sz="1000" dirty="0"/>
              <a:t>Sijaluvut (sininen parempi, punainen heikompi)</a:t>
            </a:r>
          </a:p>
        </p:txBody>
      </p:sp>
      <p:sp>
        <p:nvSpPr>
          <p:cNvPr id="4" name="TextBox 3"/>
          <p:cNvSpPr txBox="1"/>
          <p:nvPr/>
        </p:nvSpPr>
        <p:spPr>
          <a:xfrm>
            <a:off x="2551070" y="6410474"/>
            <a:ext cx="885109" cy="369332"/>
          </a:xfrm>
          <a:prstGeom prst="rect">
            <a:avLst/>
          </a:prstGeom>
          <a:solidFill>
            <a:schemeClr val="bg1"/>
          </a:solidFill>
        </p:spPr>
        <p:txBody>
          <a:bodyPr wrap="square" rtlCol="0">
            <a:spAutoFit/>
          </a:bodyPr>
          <a:lstStyle/>
          <a:p>
            <a:endParaRPr lang="fi-FI" dirty="0"/>
          </a:p>
        </p:txBody>
      </p:sp>
      <p:sp>
        <p:nvSpPr>
          <p:cNvPr id="2" name="TextBox 1"/>
          <p:cNvSpPr txBox="1"/>
          <p:nvPr/>
        </p:nvSpPr>
        <p:spPr>
          <a:xfrm>
            <a:off x="274712" y="2911064"/>
            <a:ext cx="2773516" cy="400110"/>
          </a:xfrm>
          <a:prstGeom prst="rect">
            <a:avLst/>
          </a:prstGeom>
          <a:noFill/>
        </p:spPr>
        <p:txBody>
          <a:bodyPr wrap="none" rtlCol="0">
            <a:spAutoFit/>
          </a:bodyPr>
          <a:lstStyle/>
          <a:p>
            <a:r>
              <a:rPr lang="fi-FI" sz="1000" dirty="0"/>
              <a:t>Seutukuntien resilienssi,</a:t>
            </a:r>
          </a:p>
          <a:p>
            <a:r>
              <a:rPr lang="fi-FI" sz="1000" dirty="0"/>
              <a:t>Sijaluvut (vihreä parempi, punainen heikompi)</a:t>
            </a:r>
          </a:p>
        </p:txBody>
      </p:sp>
      <p:pic>
        <p:nvPicPr>
          <p:cNvPr id="6" name="Kuva 5" descr="Kuva, joka sisältää kohteen teksti, merkki, clipart-kuva&#10;&#10;Kuvaus luotu automaattisesti">
            <a:extLst>
              <a:ext uri="{FF2B5EF4-FFF2-40B4-BE49-F238E27FC236}">
                <a16:creationId xmlns:a16="http://schemas.microsoft.com/office/drawing/2014/main" id="{F927843E-2951-9329-562D-04998F7F4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9" name="Picture 8">
            <a:extLst>
              <a:ext uri="{FF2B5EF4-FFF2-40B4-BE49-F238E27FC236}">
                <a16:creationId xmlns:a16="http://schemas.microsoft.com/office/drawing/2014/main" id="{DFF5A043-8119-EC90-A8A7-C0AFF107611D}"/>
              </a:ext>
            </a:extLst>
          </p:cNvPr>
          <p:cNvPicPr>
            <a:picLocks noChangeAspect="1"/>
          </p:cNvPicPr>
          <p:nvPr/>
        </p:nvPicPr>
        <p:blipFill>
          <a:blip r:embed="rId5"/>
          <a:stretch>
            <a:fillRect/>
          </a:stretch>
        </p:blipFill>
        <p:spPr>
          <a:xfrm>
            <a:off x="6615039" y="3343691"/>
            <a:ext cx="2485043" cy="3514309"/>
          </a:xfrm>
          <a:prstGeom prst="rect">
            <a:avLst/>
          </a:prstGeom>
        </p:spPr>
      </p:pic>
    </p:spTree>
    <p:extLst>
      <p:ext uri="{BB962C8B-B14F-4D97-AF65-F5344CB8AC3E}">
        <p14:creationId xmlns:p14="http://schemas.microsoft.com/office/powerpoint/2010/main" val="7203299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384056" y="3133419"/>
            <a:ext cx="6858000" cy="1790700"/>
          </a:xfrm>
        </p:spPr>
        <p:txBody>
          <a:bodyPr>
            <a:normAutofit fontScale="90000"/>
          </a:bodyPr>
          <a:lstStyle/>
          <a:p>
            <a:pPr lvl="0" algn="l" eaLnBrk="0" fontAlgn="base" hangingPunct="0">
              <a:lnSpc>
                <a:spcPct val="100000"/>
              </a:lnSpc>
              <a:spcBef>
                <a:spcPct val="20000"/>
              </a:spcBef>
              <a:spcAft>
                <a:spcPct val="0"/>
              </a:spcAft>
            </a:pP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ja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46</a:t>
            </a:r>
            <a:br>
              <a:rPr lang="en-GB" altLang="fi-FI" sz="2100" b="1" kern="0" dirty="0">
                <a:solidFill>
                  <a:srgbClr val="003399"/>
                </a:solidFill>
                <a:latin typeface="Arial"/>
              </a:rPr>
            </a:br>
            <a:br>
              <a:rPr lang="fi-FI" sz="5400" dirty="0"/>
            </a:br>
            <a:r>
              <a:rPr lang="en-GB" sz="2700" kern="0" dirty="0" err="1">
                <a:solidFill>
                  <a:srgbClr val="003399"/>
                </a:solidFill>
                <a:latin typeface="Arial"/>
                <a:ea typeface="+mn-ea"/>
                <a:cs typeface="+mn-cs"/>
              </a:rPr>
              <a:t>Touko</a:t>
            </a:r>
            <a:r>
              <a:rPr lang="en-GB" altLang="fi-FI" sz="2700" kern="0" dirty="0" err="1">
                <a:solidFill>
                  <a:srgbClr val="003399"/>
                </a:solidFill>
                <a:latin typeface="Arial"/>
                <a:ea typeface="+mn-ea"/>
                <a:cs typeface="+mn-cs"/>
              </a:rPr>
              <a:t>kuu</a:t>
            </a:r>
            <a:r>
              <a:rPr lang="en-GB" altLang="fi-FI" sz="2700" kern="0" dirty="0">
                <a:solidFill>
                  <a:srgbClr val="003399"/>
                </a:solidFill>
                <a:latin typeface="Arial"/>
                <a:ea typeface="+mn-ea"/>
                <a:cs typeface="+mn-cs"/>
              </a:rPr>
              <a:t> 2026</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Aluekehitysasiantuntija Saku Vähäsantanen</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Satakuntaliitto</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Etunimi.sukunimi@satakunta.fi</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Puh. 044 711 4350</a:t>
            </a:r>
            <a:br>
              <a:rPr lang="fi-FI" altLang="fi-FI" sz="1650" kern="0" dirty="0">
                <a:solidFill>
                  <a:srgbClr val="FF9933"/>
                </a:solidFill>
                <a:latin typeface="Arial"/>
                <a:ea typeface="+mn-ea"/>
                <a:cs typeface="+mn-cs"/>
              </a:rPr>
            </a:b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0" y="1052736"/>
            <a:ext cx="5241590" cy="1790700"/>
          </a:xfrm>
        </p:spPr>
        <p:txBody>
          <a:bodyPr>
            <a:normAutofit fontScale="90000"/>
          </a:bodyPr>
          <a:lstStyle/>
          <a:p>
            <a:pPr lvl="0" algn="l" eaLnBrk="0" fontAlgn="base" hangingPunct="0">
              <a:lnSpc>
                <a:spcPct val="100000"/>
              </a:lnSpc>
              <a:spcBef>
                <a:spcPct val="20000"/>
              </a:spcBef>
              <a:spcAft>
                <a:spcPct val="0"/>
              </a:spcAft>
            </a:pPr>
            <a:br>
              <a:rPr lang="en-GB" altLang="fi-FI" sz="3000" b="1" kern="0" dirty="0">
                <a:solidFill>
                  <a:srgbClr val="003399"/>
                </a:solidFill>
                <a:latin typeface="Arial"/>
              </a:rPr>
            </a:br>
            <a:br>
              <a:rPr lang="en-GB" altLang="fi-FI" sz="3000" b="1" kern="0" dirty="0">
                <a:solidFill>
                  <a:srgbClr val="003399"/>
                </a:solidFill>
                <a:latin typeface="Arial"/>
              </a:rPr>
            </a:br>
            <a:br>
              <a:rPr lang="en-GB" altLang="fi-FI" sz="3000" b="1" kern="0" dirty="0">
                <a:solidFill>
                  <a:srgbClr val="003399"/>
                </a:solidFill>
                <a:latin typeface="Arial"/>
              </a:rPr>
            </a:b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ja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46</a:t>
            </a:r>
            <a:br>
              <a:rPr lang="en-GB" altLang="fi-FI" sz="2100" b="1" kern="0" dirty="0">
                <a:solidFill>
                  <a:srgbClr val="003399"/>
                </a:solidFill>
                <a:latin typeface="Arial"/>
              </a:rPr>
            </a:br>
            <a:r>
              <a:rPr lang="en-GB" altLang="fi-FI" sz="2700" b="1" kern="0" dirty="0" err="1">
                <a:solidFill>
                  <a:srgbClr val="003399"/>
                </a:solidFill>
                <a:latin typeface="Arial"/>
                <a:ea typeface="+mn-ea"/>
                <a:cs typeface="+mn-cs"/>
              </a:rPr>
              <a:t>Toukokuu</a:t>
            </a:r>
            <a:r>
              <a:rPr lang="en-GB" altLang="fi-FI" sz="2700" b="1" kern="0" dirty="0">
                <a:solidFill>
                  <a:srgbClr val="003399"/>
                </a:solidFill>
                <a:latin typeface="Arial"/>
                <a:ea typeface="+mn-ea"/>
                <a:cs typeface="+mn-cs"/>
              </a:rPr>
              <a:t> 2026</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1650" kern="0" dirty="0" err="1">
                <a:solidFill>
                  <a:srgbClr val="FF9933"/>
                </a:solidFill>
                <a:latin typeface="Arial"/>
                <a:ea typeface="+mn-ea"/>
                <a:cs typeface="+mn-cs"/>
              </a:rPr>
              <a:t>WinNova</a:t>
            </a:r>
            <a:r>
              <a:rPr lang="fi-FI" altLang="fi-FI" sz="1650" kern="0" dirty="0">
                <a:solidFill>
                  <a:srgbClr val="FF9933"/>
                </a:solidFill>
                <a:latin typeface="Arial"/>
                <a:ea typeface="+mn-ea"/>
                <a:cs typeface="+mn-cs"/>
              </a:rPr>
              <a:t>, Satakunnan Yrittäjät ry, Lounais-Suomen elinvoimakeskus, Rauman kaupunki, Kankaanpään kaupunki, Porin yliopistokeskus, Satakunnan ammattikorkeakoulu, Turun kauppakorkeakoulun Porin yksikkö, Satakunnan kauppakamari, Rauman kauppakamari sekä Eurajoen kunta.</a:t>
            </a: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6309320"/>
            <a:ext cx="1392609" cy="360574"/>
          </a:xfrm>
          <a:prstGeom prst="rect">
            <a:avLst/>
          </a:prstGeom>
        </p:spPr>
      </p:pic>
    </p:spTree>
    <p:extLst>
      <p:ext uri="{BB962C8B-B14F-4D97-AF65-F5344CB8AC3E}">
        <p14:creationId xmlns:p14="http://schemas.microsoft.com/office/powerpoint/2010/main" val="4175536724"/>
      </p:ext>
    </p:extLst>
  </p:cSld>
  <p:clrMapOvr>
    <a:masterClrMapping/>
  </p:clrMapOvr>
</p:sld>
</file>

<file path=ppt/theme/theme1.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_DB02_normal_FI_V____RGB">
  <a:themeElements>
    <a:clrScheme name="TEM2016">
      <a:dk1>
        <a:srgbClr val="000000"/>
      </a:dk1>
      <a:lt1>
        <a:srgbClr val="FFFFFF"/>
      </a:lt1>
      <a:dk2>
        <a:srgbClr val="001E60"/>
      </a:dk2>
      <a:lt2>
        <a:srgbClr val="D5B37A"/>
      </a:lt2>
      <a:accent1>
        <a:srgbClr val="001E60"/>
      </a:accent1>
      <a:accent2>
        <a:srgbClr val="EE2737"/>
      </a:accent2>
      <a:accent3>
        <a:srgbClr val="FF8200"/>
      </a:accent3>
      <a:accent4>
        <a:srgbClr val="F2A900"/>
      </a:accent4>
      <a:accent5>
        <a:srgbClr val="97D700"/>
      </a:accent5>
      <a:accent6>
        <a:srgbClr val="00BFB3"/>
      </a:accent6>
      <a:hlink>
        <a:srgbClr val="009CDE"/>
      </a:hlink>
      <a:folHlink>
        <a:srgbClr val="485CC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4200" b="1" dirty="0" err="1" smtClean="0">
            <a:solidFill>
              <a:schemeClr val="bg1"/>
            </a:solidFill>
          </a:defRPr>
        </a:defPPr>
      </a:lstStyle>
    </a:txDef>
  </a:objectDefaults>
  <a:extraClrSchemeLst/>
  <a:extLst>
    <a:ext uri="{05A4C25C-085E-4340-85A3-A5531E510DB2}">
      <thm15:themeFamily xmlns:thm15="http://schemas.microsoft.com/office/thememl/2012/main" name="TEM organisaatio 1.1.2018.pptx" id="{F2919B70-6A43-4BAD-8DCE-97645C589CB3}" vid="{FC6DD170-C935-4574-85FF-0B58743AFFD5}"/>
    </a:ext>
  </a:extLst>
</a:theme>
</file>

<file path=ppt/theme/theme11.xml><?xml version="1.0" encoding="utf-8"?>
<a:theme xmlns:a="http://schemas.openxmlformats.org/drawingml/2006/main" name="1_Office Theme">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odigy_Template.potx" id="{DE15E4E0-DEC1-4E9A-A319-4600A8632F65}" vid="{80ABFAEB-8B26-4452-95C0-6809AB99974B}"/>
    </a:ext>
  </a:extLst>
</a:theme>
</file>

<file path=ppt/theme/theme12.xml><?xml version="1.0" encoding="utf-8"?>
<a:theme xmlns:a="http://schemas.openxmlformats.org/drawingml/2006/main" name="3_Office Theme">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odigy_Template.potx" id="{DE15E4E0-DEC1-4E9A-A319-4600A8632F65}" vid="{80ABFAEB-8B26-4452-95C0-6809AB99974B}"/>
    </a:ext>
  </a:extLst>
</a:theme>
</file>

<file path=ppt/theme/theme13.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Office-teema">
  <a:themeElements>
    <a:clrScheme name="Satakunnan värit">
      <a:dk1>
        <a:sysClr val="windowText" lastClr="000000"/>
      </a:dk1>
      <a:lt1>
        <a:sysClr val="window" lastClr="FFFFFF"/>
      </a:lt1>
      <a:dk2>
        <a:srgbClr val="023E6B"/>
      </a:dk2>
      <a:lt2>
        <a:srgbClr val="3BADE0"/>
      </a:lt2>
      <a:accent1>
        <a:srgbClr val="023E6B"/>
      </a:accent1>
      <a:accent2>
        <a:srgbClr val="1297FA"/>
      </a:accent2>
      <a:accent3>
        <a:srgbClr val="297FD5"/>
      </a:accent3>
      <a:accent4>
        <a:srgbClr val="7F8FA9"/>
      </a:accent4>
      <a:accent5>
        <a:srgbClr val="3EBBF0"/>
      </a:accent5>
      <a:accent6>
        <a:srgbClr val="9D90A0"/>
      </a:accent6>
      <a:hlink>
        <a:srgbClr val="3477B2"/>
      </a:hlink>
      <a:folHlink>
        <a:srgbClr val="3EBBF0"/>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50285045_TF22920738_Win32" id="{572E6F50-7733-4A5D-886F-E1281D78441B}" vid="{4CBCC365-229F-425D-B8C7-3B56296C6B22}"/>
    </a:ext>
  </a:extLst>
</a:theme>
</file>

<file path=ppt/theme/theme15.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LY_perustyyli">
  <a:themeElements>
    <a:clrScheme name="ELY värit">
      <a:dk1>
        <a:srgbClr val="58585A"/>
      </a:dk1>
      <a:lt1>
        <a:sysClr val="window" lastClr="FFFFFF"/>
      </a:lt1>
      <a:dk2>
        <a:srgbClr val="003883"/>
      </a:dk2>
      <a:lt2>
        <a:srgbClr val="FDD078"/>
      </a:lt2>
      <a:accent1>
        <a:srgbClr val="D9640C"/>
      </a:accent1>
      <a:accent2>
        <a:srgbClr val="779346"/>
      </a:accent2>
      <a:accent3>
        <a:srgbClr val="003883"/>
      </a:accent3>
      <a:accent4>
        <a:srgbClr val="4460A5"/>
      </a:accent4>
      <a:accent5>
        <a:srgbClr val="58585A"/>
      </a:accent5>
      <a:accent6>
        <a:srgbClr val="FDD078"/>
      </a:accent6>
      <a:hlink>
        <a:srgbClr val="003883"/>
      </a:hlink>
      <a:folHlink>
        <a:srgbClr val="00559F"/>
      </a:folHlink>
    </a:clrScheme>
    <a:fontScheme name="ELY_font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eema 1">
        <a:dk1>
          <a:srgbClr val="59595B"/>
        </a:dk1>
        <a:lt1>
          <a:srgbClr val="FFFFFF"/>
        </a:lt1>
        <a:dk2>
          <a:srgbClr val="0081CC"/>
        </a:dk2>
        <a:lt2>
          <a:srgbClr val="A7A8AB"/>
        </a:lt2>
        <a:accent1>
          <a:srgbClr val="859FCB"/>
        </a:accent1>
        <a:accent2>
          <a:srgbClr val="D87F82"/>
        </a:accent2>
        <a:accent3>
          <a:srgbClr val="FFFFFF"/>
        </a:accent3>
        <a:accent4>
          <a:srgbClr val="4B4B4C"/>
        </a:accent4>
        <a:accent5>
          <a:srgbClr val="C2CDE2"/>
        </a:accent5>
        <a:accent6>
          <a:srgbClr val="C47275"/>
        </a:accent6>
        <a:hlink>
          <a:srgbClr val="7FD1ED"/>
        </a:hlink>
        <a:folHlink>
          <a:srgbClr val="F7BC7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2_Kehys">
  <a:themeElements>
    <a:clrScheme name="Mukautettu 4">
      <a:dk1>
        <a:sysClr val="windowText" lastClr="000000"/>
      </a:dk1>
      <a:lt1>
        <a:srgbClr val="FFFFFF"/>
      </a:lt1>
      <a:dk2>
        <a:srgbClr val="373545"/>
      </a:dk2>
      <a:lt2>
        <a:srgbClr val="CEDBE6"/>
      </a:lt2>
      <a:accent1>
        <a:srgbClr val="0070C0"/>
      </a:accent1>
      <a:accent2>
        <a:srgbClr val="58B6C0"/>
      </a:accent2>
      <a:accent3>
        <a:srgbClr val="75BDA7"/>
      </a:accent3>
      <a:accent4>
        <a:srgbClr val="7A8C8E"/>
      </a:accent4>
      <a:accent5>
        <a:srgbClr val="84ACB6"/>
      </a:accent5>
      <a:accent6>
        <a:srgbClr val="FF9966"/>
      </a:accent6>
      <a:hlink>
        <a:srgbClr val="0070C0"/>
      </a:hlink>
      <a:folHlink>
        <a:srgbClr val="9F6715"/>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pp-malli_tke</Template>
  <TotalTime>63991</TotalTime>
  <Words>11332</Words>
  <Application>Microsoft Office PowerPoint</Application>
  <PresentationFormat>On-screen Show (4:3)</PresentationFormat>
  <Paragraphs>1238</Paragraphs>
  <Slides>144</Slides>
  <Notes>49</Notes>
  <HiddenSlides>0</HiddenSlides>
  <MMClips>0</MMClips>
  <ScaleCrop>false</ScaleCrop>
  <HeadingPairs>
    <vt:vector size="6" baseType="variant">
      <vt:variant>
        <vt:lpstr>Fonts Used</vt:lpstr>
      </vt:variant>
      <vt:variant>
        <vt:i4>18</vt:i4>
      </vt:variant>
      <vt:variant>
        <vt:lpstr>Theme</vt:lpstr>
      </vt:variant>
      <vt:variant>
        <vt:i4>14</vt:i4>
      </vt:variant>
      <vt:variant>
        <vt:lpstr>Slide Titles</vt:lpstr>
      </vt:variant>
      <vt:variant>
        <vt:i4>144</vt:i4>
      </vt:variant>
    </vt:vector>
  </HeadingPairs>
  <TitlesOfParts>
    <vt:vector size="176" baseType="lpstr">
      <vt:lpstr>Aptos</vt:lpstr>
      <vt:lpstr>Arial</vt:lpstr>
      <vt:lpstr>Arial Black</vt:lpstr>
      <vt:lpstr>Avenir Next LT Pro</vt:lpstr>
      <vt:lpstr>Britannic Bold</vt:lpstr>
      <vt:lpstr>Calibri</vt:lpstr>
      <vt:lpstr>Calibri Light</vt:lpstr>
      <vt:lpstr>Corbel</vt:lpstr>
      <vt:lpstr>Courier New</vt:lpstr>
      <vt:lpstr>Speak Pro</vt:lpstr>
      <vt:lpstr>System Font Regular</vt:lpstr>
      <vt:lpstr>Tahoma</vt:lpstr>
      <vt:lpstr>Times</vt:lpstr>
      <vt:lpstr>Times New Roman</vt:lpstr>
      <vt:lpstr>Verdana</vt:lpstr>
      <vt:lpstr>Wingdings</vt:lpstr>
      <vt:lpstr>Wingdings 2</vt:lpstr>
      <vt:lpstr>Wingdings 3</vt:lpstr>
      <vt:lpstr>pp-malli_tke</vt:lpstr>
      <vt:lpstr>1_pp-malli_tke</vt:lpstr>
      <vt:lpstr>6_Retro</vt:lpstr>
      <vt:lpstr>4_pp-malli_tke</vt:lpstr>
      <vt:lpstr>ELY_perustyyli</vt:lpstr>
      <vt:lpstr>8_Retro</vt:lpstr>
      <vt:lpstr>2_Kehys</vt:lpstr>
      <vt:lpstr>Office Theme</vt:lpstr>
      <vt:lpstr>9_Retro</vt:lpstr>
      <vt:lpstr>TEM_DB02_normal_FI_V____RGB</vt:lpstr>
      <vt:lpstr>1_Office Theme</vt:lpstr>
      <vt:lpstr>3_Office Theme</vt:lpstr>
      <vt:lpstr>3_pp-malli_tke</vt:lpstr>
      <vt:lpstr>2_Office-teema</vt:lpstr>
      <vt:lpstr>SATAKUNTA LUKUINA Satakunnan toimintaympäristö -infograafeja väestöstä, aluetaloudesta, suhdannekehityksestä ja positiivisesta rakennemuutoksesta  toukokuu 2026  Aluekehitysasiantuntija Saku Vähäsantanen, Satakuntaliitto 044 711 4350, etunimi.sukunimi at satakunta.fi</vt:lpstr>
      <vt:lpstr> SISÄLTÖ  Kalvot 3-27:  Väestö, koulutus, t&amp;k-toiminta, hyvinvointi ja    työllisyys Kalvot 28-35:  Työpaikkarakenne ja resilienssi Kalvot 36-59:  Aluetalous, tuottavuus ja vienti Kalvot 60-87:  Suurimmat työnantajat, yrityskanta, kasvualat,    teollisuus, automaatio, liikenne, matkailu, ruokaketju Kalvot 88-97:  Positiivinen rakennemuutos Kalvot 98-144:  Satakunnan talous -suhdannekatsaus marraskuu 2025  </vt:lpstr>
      <vt:lpstr>Satakunta 2024-25</vt:lpstr>
      <vt:lpstr>PowerPoint Presentation</vt:lpstr>
      <vt:lpstr>PowerPoint Presentation</vt:lpstr>
      <vt:lpstr>Väestö, kehitys 1993-2025</vt:lpstr>
      <vt:lpstr>Väestökehitys vuonna 2025</vt:lpstr>
      <vt:lpstr>Väestö, kehitys kunnittain 1993-2025</vt:lpstr>
      <vt:lpstr>Väestö</vt:lpstr>
      <vt:lpstr>Väestörakenne</vt:lpstr>
      <vt:lpstr>Väestörakenne</vt:lpstr>
      <vt:lpstr>PowerPoint Presentation</vt:lpstr>
      <vt:lpstr>PowerPoint Presentation</vt:lpstr>
      <vt:lpstr>Väestöennuste 2024</vt:lpstr>
      <vt:lpstr>Väestöennuste osa-alueittain 2024</vt:lpstr>
      <vt:lpstr>Väestöennuste 2024</vt:lpstr>
      <vt:lpstr>Väestöennuste 2024</vt:lpstr>
      <vt:lpstr>PowerPoint Presentation</vt:lpstr>
      <vt:lpstr>PowerPoint Presentation</vt:lpstr>
      <vt:lpstr>Työllisyys</vt:lpstr>
      <vt:lpstr>Työllisyys</vt:lpstr>
      <vt:lpstr>Työllisyys</vt:lpstr>
      <vt:lpstr>Työllisyys</vt:lpstr>
      <vt:lpstr>Koulutus</vt:lpstr>
      <vt:lpstr>T&amp;k-toiminta</vt:lpstr>
      <vt:lpstr>T&amp;k-toiminta</vt:lpstr>
      <vt:lpstr>T&amp;k-toiminta</vt:lpstr>
      <vt:lpstr>Työpaikkarakenne</vt:lpstr>
      <vt:lpstr>PowerPoint Presentation</vt:lpstr>
      <vt:lpstr>PowerPoint Presentation</vt:lpstr>
      <vt:lpstr>Työpaikkojen kehitys</vt:lpstr>
      <vt:lpstr>PowerPoint Presentation</vt:lpstr>
      <vt:lpstr>PowerPoint Presentation</vt:lpstr>
      <vt:lpstr>PowerPoint Presentation</vt:lpstr>
      <vt:lpstr>Teollisuuden erikoistuminen, B-H Satakunta</vt:lpstr>
      <vt:lpstr>Aluetalous</vt:lpstr>
      <vt:lpstr>Kansantalous, työn tuottavuus</vt:lpstr>
      <vt:lpstr>Kansantalous, työn tuottavuus</vt:lpstr>
      <vt:lpstr>Kansantalous, työn tuottavuus</vt:lpstr>
      <vt:lpstr>Aluetalous, työn tuottavuus Satakunnassa</vt:lpstr>
      <vt:lpstr>PowerPoint Presentation</vt:lpstr>
      <vt:lpstr>PowerPoint Presentation</vt:lpstr>
      <vt:lpstr>Satakunnan toimialojen tuottavuusanalyysit Aluepäällikkö Jarmo Vehmas &amp; tutkimusjohtaja Jari Kaivo-oja 11/2024 ProDigy-hanke  https://satamittari.fi/satakunnan-elinkeinotoiminnan-tuottavuuden-kehitys-prodigy-hankkeen-tuloksia/ </vt:lpstr>
      <vt:lpstr>PowerPoint Presentation</vt:lpstr>
      <vt:lpstr>PowerPoint Presentation</vt:lpstr>
      <vt:lpstr>PowerPoint Presentation</vt:lpstr>
      <vt:lpstr>PowerPoint Presentation</vt:lpstr>
      <vt:lpstr>satakunnaN vahvuuksia</vt:lpstr>
      <vt:lpstr>Satakunnan aluetalous</vt:lpstr>
      <vt:lpstr>PowerPoint Presentation</vt:lpstr>
      <vt:lpstr>PowerPoint Presentation</vt:lpstr>
      <vt:lpstr>PowerPoint Presentation</vt:lpstr>
      <vt:lpstr>PowerPoint Presentation</vt:lpstr>
      <vt:lpstr>Aluetalous, investoinnit</vt:lpstr>
      <vt:lpstr>PowerPoint Presentation</vt:lpstr>
      <vt:lpstr>Seutukuntien kilpailukyky 2024</vt:lpstr>
      <vt:lpstr>satakunnaN vahvuuksia: vIENTI</vt:lpstr>
      <vt:lpstr>vIENTI VAHVuutena</vt:lpstr>
      <vt:lpstr>satakunnaN vahvuuksia: vIENTI</vt:lpstr>
      <vt:lpstr>satakunnaN SUURIMMAT TYÖNANTAJAT 2024</vt:lpstr>
      <vt:lpstr>seutukuntien SUURIMMAT TYÖNANTAJAT 2024</vt:lpstr>
      <vt:lpstr>satakunnaN yrityskanta</vt:lpstr>
      <vt:lpstr>satakunnaN yrityskanta</vt:lpstr>
      <vt:lpstr>satakunnaN yrityskanta</vt:lpstr>
      <vt:lpstr>satakunnaN yrityskanta: kasvuyritykset</vt:lpstr>
      <vt:lpstr>PowerPoint Presentation</vt:lpstr>
      <vt:lpstr>satakunnaN yritysten kasvu</vt:lpstr>
      <vt:lpstr>PowerPoint Presentation</vt:lpstr>
      <vt:lpstr>satakunnaN ja koko maan liikevaihdon jakauma</vt:lpstr>
      <vt:lpstr>TEOLLISUUDEN SUHDANNEKUVA satakunnassa</vt:lpstr>
      <vt:lpstr>TEOLLISUUDEN SUHDANNEKUVA satakunnassa</vt:lpstr>
      <vt:lpstr>TEKNOLOGIATEOLLISUUs satakunnassa</vt:lpstr>
      <vt:lpstr>Satakunnan teollinen rakenne</vt:lpstr>
      <vt:lpstr>AUTOMAATIO- JA robotiikka-ala (RoboCoast) satakunnassa</vt:lpstr>
      <vt:lpstr>AUTOMAATIO- JA robotiikka-ala (RoboCoast) satakunnassa</vt:lpstr>
      <vt:lpstr>AUTOMATION AND robotiCS (robocoast) IN satakunTa</vt:lpstr>
      <vt:lpstr>PowerPoint Presentation</vt:lpstr>
      <vt:lpstr>PowerPoint Presentation</vt:lpstr>
      <vt:lpstr>PowerPoint Presentation</vt:lpstr>
      <vt:lpstr>RUOKA-ala satakunnassa (Maatalous, elintarviketeollisuus ja -kauppa sekä ravitsemispalvelut)</vt:lpstr>
      <vt:lpstr>PowerPoint Presentation</vt:lpstr>
      <vt:lpstr>Matkailuala satakunnassa </vt:lpstr>
      <vt:lpstr>Yöpymisten kehitys </vt:lpstr>
      <vt:lpstr>Satakunta – region with strong manufacturing and export</vt:lpstr>
      <vt:lpstr>PowerPoint Presentation</vt:lpstr>
      <vt:lpstr>PowerPoint Presentation</vt:lpstr>
      <vt:lpstr>PowerPoint Presentation</vt:lpstr>
      <vt:lpstr>SATAKUNTA Suomen talouden vahva osa</vt:lpstr>
      <vt:lpstr>Suomen talouden vahva osa: SATAKUNNAN positiivinen rakennemuutos</vt:lpstr>
      <vt:lpstr>Työvoiman kysynnän ja osaamistarpeiden näkymät (joulukuu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SATAKUNNAN TALOUS  Nykytila ja lähiajan näkymät 46  Toukokuu 2026  Aluekehitysasiantuntija Saku Vähäsantanen Satakuntaliitto Etunimi.sukunimi@satakunta.fi Puh. 044 711 4350 </vt:lpstr>
      <vt:lpstr>   SATAKUNNAN TALOUS  Nykytila ja lähiajan näkymät 46 Toukokuu 2026  Katsauksen ovat rahoittaneet Satakuntaliitto, Pyhäjärvi-instituutti, Satafood Kehittämisyhdistys ry, Porin kaupunki, Prizztech Oy, Satakunnan koulutuskuntayhtymä, Huittisten kaupunki, Länsirannikon Koulutus Oy WinNova, Satakunnan Yrittäjät ry, Lounais-Suomen elinvoimakeskus, Rauman kaupunki, Kankaanpään kaupunki, Porin yliopistokeskus, Satakunnan ammattikorkeakoulu, Turun kauppakorkeakoulun Porin yksikkö, Satakunnan kauppakamari, Rauman kauppakamari sekä Eurajoen kunta.</vt:lpstr>
      <vt:lpstr>PowerPoint Presentation</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TEOLLISUUDEN SUHDANNEKUVA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7-12/2025: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Tia Kemppainen</dc:creator>
  <cp:lastModifiedBy>Saku Vähäsantanen</cp:lastModifiedBy>
  <cp:revision>2162</cp:revision>
  <cp:lastPrinted>2017-02-15T05:52:19Z</cp:lastPrinted>
  <dcterms:created xsi:type="dcterms:W3CDTF">2013-02-13T10:00:41Z</dcterms:created>
  <dcterms:modified xsi:type="dcterms:W3CDTF">2026-05-21T10:37:53Z</dcterms:modified>
</cp:coreProperties>
</file>