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3.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4.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5.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6.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7.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8.xml" ContentType="application/vnd.openxmlformats-officedocument.theme+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theme/theme9.xml" ContentType="application/vnd.openxmlformats-officedocument.theme+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2" r:id="rId2"/>
    <p:sldMasterId id="2147483696" r:id="rId3"/>
    <p:sldMasterId id="2147483744" r:id="rId4"/>
    <p:sldMasterId id="2147483756" r:id="rId5"/>
    <p:sldMasterId id="2147483771" r:id="rId6"/>
    <p:sldMasterId id="2147483783" r:id="rId7"/>
    <p:sldMasterId id="2147483795" r:id="rId8"/>
    <p:sldMasterId id="2147483801" r:id="rId9"/>
    <p:sldMasterId id="2147483813" r:id="rId10"/>
  </p:sldMasterIdLst>
  <p:notesMasterIdLst>
    <p:notesMasterId r:id="rId71"/>
  </p:notesMasterIdLst>
  <p:sldIdLst>
    <p:sldId id="256" r:id="rId11"/>
    <p:sldId id="536" r:id="rId12"/>
    <p:sldId id="516" r:id="rId13"/>
    <p:sldId id="295" r:id="rId14"/>
    <p:sldId id="779" r:id="rId15"/>
    <p:sldId id="507" r:id="rId16"/>
    <p:sldId id="2796" r:id="rId17"/>
    <p:sldId id="462" r:id="rId18"/>
    <p:sldId id="515" r:id="rId19"/>
    <p:sldId id="676" r:id="rId20"/>
    <p:sldId id="456" r:id="rId21"/>
    <p:sldId id="653" r:id="rId22"/>
    <p:sldId id="652" r:id="rId23"/>
    <p:sldId id="315" r:id="rId24"/>
    <p:sldId id="293" r:id="rId25"/>
    <p:sldId id="2799" r:id="rId26"/>
    <p:sldId id="769" r:id="rId27"/>
    <p:sldId id="770" r:id="rId28"/>
    <p:sldId id="495" r:id="rId29"/>
    <p:sldId id="554" r:id="rId30"/>
    <p:sldId id="496" r:id="rId31"/>
    <p:sldId id="501" r:id="rId32"/>
    <p:sldId id="494" r:id="rId33"/>
    <p:sldId id="493" r:id="rId34"/>
    <p:sldId id="497" r:id="rId35"/>
    <p:sldId id="500" r:id="rId36"/>
    <p:sldId id="284" r:id="rId37"/>
    <p:sldId id="559" r:id="rId38"/>
    <p:sldId id="469" r:id="rId39"/>
    <p:sldId id="558" r:id="rId40"/>
    <p:sldId id="470" r:id="rId41"/>
    <p:sldId id="475" r:id="rId42"/>
    <p:sldId id="553" r:id="rId43"/>
    <p:sldId id="471" r:id="rId44"/>
    <p:sldId id="472" r:id="rId45"/>
    <p:sldId id="473" r:id="rId46"/>
    <p:sldId id="474" r:id="rId47"/>
    <p:sldId id="480" r:id="rId48"/>
    <p:sldId id="520" r:id="rId49"/>
    <p:sldId id="482" r:id="rId50"/>
    <p:sldId id="483" r:id="rId51"/>
    <p:sldId id="484" r:id="rId52"/>
    <p:sldId id="750" r:id="rId53"/>
    <p:sldId id="492" r:id="rId54"/>
    <p:sldId id="487" r:id="rId55"/>
    <p:sldId id="488" r:id="rId56"/>
    <p:sldId id="489" r:id="rId57"/>
    <p:sldId id="490" r:id="rId58"/>
    <p:sldId id="491" r:id="rId59"/>
    <p:sldId id="560" r:id="rId60"/>
    <p:sldId id="423" r:id="rId61"/>
    <p:sldId id="498" r:id="rId62"/>
    <p:sldId id="476" r:id="rId63"/>
    <p:sldId id="544" r:id="rId64"/>
    <p:sldId id="292" r:id="rId65"/>
    <p:sldId id="772" r:id="rId66"/>
    <p:sldId id="486" r:id="rId67"/>
    <p:sldId id="675" r:id="rId68"/>
    <p:sldId id="499" r:id="rId69"/>
    <p:sldId id="535" r:id="rId70"/>
  </p:sldIdLst>
  <p:sldSz cx="12192000" cy="6858000"/>
  <p:notesSz cx="6858000" cy="9144000"/>
  <p:defaultTex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1060" autoAdjust="0"/>
    <p:restoredTop sz="94660"/>
  </p:normalViewPr>
  <p:slideViewPr>
    <p:cSldViewPr snapToGrid="0">
      <p:cViewPr varScale="1">
        <p:scale>
          <a:sx n="111" d="100"/>
          <a:sy n="111" d="100"/>
        </p:scale>
        <p:origin x="246"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slide" Target="slides/slide32.xml"/><Relationship Id="rId47" Type="http://schemas.openxmlformats.org/officeDocument/2006/relationships/slide" Target="slides/slide37.xml"/><Relationship Id="rId50" Type="http://schemas.openxmlformats.org/officeDocument/2006/relationships/slide" Target="slides/slide40.xml"/><Relationship Id="rId55" Type="http://schemas.openxmlformats.org/officeDocument/2006/relationships/slide" Target="slides/slide45.xml"/><Relationship Id="rId63" Type="http://schemas.openxmlformats.org/officeDocument/2006/relationships/slide" Target="slides/slide53.xml"/><Relationship Id="rId68" Type="http://schemas.openxmlformats.org/officeDocument/2006/relationships/slide" Target="slides/slide58.xml"/><Relationship Id="rId76" Type="http://schemas.microsoft.com/office/2016/11/relationships/changesInfo" Target="changesInfos/changesInfo1.xml"/><Relationship Id="rId7" Type="http://schemas.openxmlformats.org/officeDocument/2006/relationships/slideMaster" Target="slideMasters/slideMaster7.xml"/><Relationship Id="rId71"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6.xml"/><Relationship Id="rId29" Type="http://schemas.openxmlformats.org/officeDocument/2006/relationships/slide" Target="slides/slide19.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slide" Target="slides/slide35.xml"/><Relationship Id="rId53" Type="http://schemas.openxmlformats.org/officeDocument/2006/relationships/slide" Target="slides/slide43.xml"/><Relationship Id="rId58" Type="http://schemas.openxmlformats.org/officeDocument/2006/relationships/slide" Target="slides/slide48.xml"/><Relationship Id="rId66" Type="http://schemas.openxmlformats.org/officeDocument/2006/relationships/slide" Target="slides/slide56.xml"/><Relationship Id="rId74"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slide" Target="slides/slide47.xml"/><Relationship Id="rId61" Type="http://schemas.openxmlformats.org/officeDocument/2006/relationships/slide" Target="slides/slide51.xml"/><Relationship Id="rId10" Type="http://schemas.openxmlformats.org/officeDocument/2006/relationships/slideMaster" Target="slideMasters/slideMaster10.xml"/><Relationship Id="rId19" Type="http://schemas.openxmlformats.org/officeDocument/2006/relationships/slide" Target="slides/slide9.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slide" Target="slides/slide42.xml"/><Relationship Id="rId60" Type="http://schemas.openxmlformats.org/officeDocument/2006/relationships/slide" Target="slides/slide50.xml"/><Relationship Id="rId65" Type="http://schemas.openxmlformats.org/officeDocument/2006/relationships/slide" Target="slides/slide55.xml"/><Relationship Id="rId73"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slide" Target="slides/slide38.xml"/><Relationship Id="rId56" Type="http://schemas.openxmlformats.org/officeDocument/2006/relationships/slide" Target="slides/slide46.xml"/><Relationship Id="rId64" Type="http://schemas.openxmlformats.org/officeDocument/2006/relationships/slide" Target="slides/slide54.xml"/><Relationship Id="rId69" Type="http://schemas.openxmlformats.org/officeDocument/2006/relationships/slide" Target="slides/slide59.xml"/><Relationship Id="rId8" Type="http://schemas.openxmlformats.org/officeDocument/2006/relationships/slideMaster" Target="slideMasters/slideMaster8.xml"/><Relationship Id="rId51" Type="http://schemas.openxmlformats.org/officeDocument/2006/relationships/slide" Target="slides/slide41.xml"/><Relationship Id="rId72"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59" Type="http://schemas.openxmlformats.org/officeDocument/2006/relationships/slide" Target="slides/slide49.xml"/><Relationship Id="rId67" Type="http://schemas.openxmlformats.org/officeDocument/2006/relationships/slide" Target="slides/slide57.xml"/><Relationship Id="rId20" Type="http://schemas.openxmlformats.org/officeDocument/2006/relationships/slide" Target="slides/slide10.xml"/><Relationship Id="rId41" Type="http://schemas.openxmlformats.org/officeDocument/2006/relationships/slide" Target="slides/slide31.xml"/><Relationship Id="rId54" Type="http://schemas.openxmlformats.org/officeDocument/2006/relationships/slide" Target="slides/slide44.xml"/><Relationship Id="rId62" Type="http://schemas.openxmlformats.org/officeDocument/2006/relationships/slide" Target="slides/slide52.xml"/><Relationship Id="rId70" Type="http://schemas.openxmlformats.org/officeDocument/2006/relationships/slide" Target="slides/slide60.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aku Vähäsantanen" userId="58ce6aa8-f826-4d9b-8354-554d77870b50" providerId="ADAL" clId="{ACE3C89B-62F1-4805-B62E-5251B85C16ED}"/>
    <pc:docChg chg="modSld">
      <pc:chgData name="Saku Vähäsantanen" userId="58ce6aa8-f826-4d9b-8354-554d77870b50" providerId="ADAL" clId="{ACE3C89B-62F1-4805-B62E-5251B85C16ED}" dt="2026-05-21T05:30:49.191" v="82" actId="20577"/>
      <pc:docMkLst>
        <pc:docMk/>
      </pc:docMkLst>
      <pc:sldChg chg="modSp mod">
        <pc:chgData name="Saku Vähäsantanen" userId="58ce6aa8-f826-4d9b-8354-554d77870b50" providerId="ADAL" clId="{ACE3C89B-62F1-4805-B62E-5251B85C16ED}" dt="2026-05-21T05:30:49.191" v="82" actId="20577"/>
        <pc:sldMkLst>
          <pc:docMk/>
          <pc:sldMk cId="0" sldId="292"/>
        </pc:sldMkLst>
        <pc:spChg chg="mod">
          <ac:chgData name="Saku Vähäsantanen" userId="58ce6aa8-f826-4d9b-8354-554d77870b50" providerId="ADAL" clId="{ACE3C89B-62F1-4805-B62E-5251B85C16ED}" dt="2026-05-21T05:30:49.191" v="82" actId="20577"/>
          <ac:spMkLst>
            <pc:docMk/>
            <pc:sldMk cId="0" sldId="292"/>
            <ac:spMk id="3" creationId="{A2BD7D64-AF07-4EDD-A1ED-54661EB2EDA7}"/>
          </ac:spMkLst>
        </pc:spChg>
      </pc:sldChg>
      <pc:sldChg chg="modSp mod">
        <pc:chgData name="Saku Vähäsantanen" userId="58ce6aa8-f826-4d9b-8354-554d77870b50" providerId="ADAL" clId="{ACE3C89B-62F1-4805-B62E-5251B85C16ED}" dt="2026-05-21T05:30:08.341" v="78" actId="20577"/>
        <pc:sldMkLst>
          <pc:docMk/>
          <pc:sldMk cId="3544838717" sldId="490"/>
        </pc:sldMkLst>
        <pc:spChg chg="mod">
          <ac:chgData name="Saku Vähäsantanen" userId="58ce6aa8-f826-4d9b-8354-554d77870b50" providerId="ADAL" clId="{ACE3C89B-62F1-4805-B62E-5251B85C16ED}" dt="2026-05-21T05:30:08.341" v="78" actId="20577"/>
          <ac:spMkLst>
            <pc:docMk/>
            <pc:sldMk cId="3544838717" sldId="490"/>
            <ac:spMk id="44" creationId="{CCD58A97-409F-4C3D-BA7D-6AB4A0D13C8C}"/>
          </ac:spMkLst>
        </pc:spChg>
      </pc:sldChg>
      <pc:sldChg chg="modSp mod">
        <pc:chgData name="Saku Vähäsantanen" userId="58ce6aa8-f826-4d9b-8354-554d77870b50" providerId="ADAL" clId="{ACE3C89B-62F1-4805-B62E-5251B85C16ED}" dt="2026-05-21T05:26:39.317" v="42" actId="20577"/>
        <pc:sldMkLst>
          <pc:docMk/>
          <pc:sldMk cId="1252594097" sldId="554"/>
        </pc:sldMkLst>
        <pc:spChg chg="mod">
          <ac:chgData name="Saku Vähäsantanen" userId="58ce6aa8-f826-4d9b-8354-554d77870b50" providerId="ADAL" clId="{ACE3C89B-62F1-4805-B62E-5251B85C16ED}" dt="2026-05-21T05:26:39.317" v="42" actId="20577"/>
          <ac:spMkLst>
            <pc:docMk/>
            <pc:sldMk cId="1252594097" sldId="554"/>
            <ac:spMk id="9219" creationId="{00000000-0000-0000-0000-000000000000}"/>
          </ac:spMkLst>
        </pc:spChg>
      </pc:sldChg>
    </pc:docChg>
  </pc:docChgLst>
  <pc:docChgLst>
    <pc:chgData name="Saku Vähäsantanen" userId="58ce6aa8-f826-4d9b-8354-554d77870b50" providerId="ADAL" clId="{EF2864A8-341A-5D4F-ACCF-2B6D6D6679E1}"/>
    <pc:docChg chg="undo custSel addSld delSld modSld">
      <pc:chgData name="Saku Vähäsantanen" userId="58ce6aa8-f826-4d9b-8354-554d77870b50" providerId="ADAL" clId="{EF2864A8-341A-5D4F-ACCF-2B6D6D6679E1}" dt="2026-05-19T11:05:59.308" v="909" actId="14100"/>
      <pc:docMkLst>
        <pc:docMk/>
      </pc:docMkLst>
      <pc:sldChg chg="modSp mod">
        <pc:chgData name="Saku Vähäsantanen" userId="58ce6aa8-f826-4d9b-8354-554d77870b50" providerId="ADAL" clId="{EF2864A8-341A-5D4F-ACCF-2B6D6D6679E1}" dt="2026-05-12T08:13:54.448" v="590" actId="20577"/>
        <pc:sldMkLst>
          <pc:docMk/>
          <pc:sldMk cId="3110781974" sldId="471"/>
        </pc:sldMkLst>
        <pc:spChg chg="mod">
          <ac:chgData name="Saku Vähäsantanen" userId="58ce6aa8-f826-4d9b-8354-554d77870b50" providerId="ADAL" clId="{EF2864A8-341A-5D4F-ACCF-2B6D6D6679E1}" dt="2026-05-12T08:13:54.448" v="590" actId="20577"/>
          <ac:spMkLst>
            <pc:docMk/>
            <pc:sldMk cId="3110781974" sldId="471"/>
            <ac:spMk id="9219" creationId="{00000000-0000-0000-0000-000000000000}"/>
          </ac:spMkLst>
        </pc:spChg>
      </pc:sldChg>
      <pc:sldChg chg="modSp mod">
        <pc:chgData name="Saku Vähäsantanen" userId="58ce6aa8-f826-4d9b-8354-554d77870b50" providerId="ADAL" clId="{EF2864A8-341A-5D4F-ACCF-2B6D6D6679E1}" dt="2026-05-12T08:17:39.957" v="663" actId="20577"/>
        <pc:sldMkLst>
          <pc:docMk/>
          <pc:sldMk cId="564204032" sldId="472"/>
        </pc:sldMkLst>
        <pc:spChg chg="mod">
          <ac:chgData name="Saku Vähäsantanen" userId="58ce6aa8-f826-4d9b-8354-554d77870b50" providerId="ADAL" clId="{EF2864A8-341A-5D4F-ACCF-2B6D6D6679E1}" dt="2026-05-12T08:17:39.957" v="663" actId="20577"/>
          <ac:spMkLst>
            <pc:docMk/>
            <pc:sldMk cId="564204032" sldId="472"/>
            <ac:spMk id="48" creationId="{F34CC473-4C4F-4734-92AD-FBB06F09F4F1}"/>
          </ac:spMkLst>
        </pc:spChg>
      </pc:sldChg>
      <pc:sldChg chg="modSp mod">
        <pc:chgData name="Saku Vähäsantanen" userId="58ce6aa8-f826-4d9b-8354-554d77870b50" providerId="ADAL" clId="{EF2864A8-341A-5D4F-ACCF-2B6D6D6679E1}" dt="2026-05-19T10:56:08.867" v="859" actId="20577"/>
        <pc:sldMkLst>
          <pc:docMk/>
          <pc:sldMk cId="849998943" sldId="473"/>
        </pc:sldMkLst>
        <pc:spChg chg="mod">
          <ac:chgData name="Saku Vähäsantanen" userId="58ce6aa8-f826-4d9b-8354-554d77870b50" providerId="ADAL" clId="{EF2864A8-341A-5D4F-ACCF-2B6D6D6679E1}" dt="2026-05-19T10:56:08.867" v="859" actId="20577"/>
          <ac:spMkLst>
            <pc:docMk/>
            <pc:sldMk cId="849998943" sldId="473"/>
            <ac:spMk id="9219" creationId="{00000000-0000-0000-0000-000000000000}"/>
          </ac:spMkLst>
        </pc:spChg>
      </pc:sldChg>
      <pc:sldChg chg="modSp mod">
        <pc:chgData name="Saku Vähäsantanen" userId="58ce6aa8-f826-4d9b-8354-554d77870b50" providerId="ADAL" clId="{EF2864A8-341A-5D4F-ACCF-2B6D6D6679E1}" dt="2026-05-19T10:57:16.406" v="860" actId="20577"/>
        <pc:sldMkLst>
          <pc:docMk/>
          <pc:sldMk cId="2523257379" sldId="474"/>
        </pc:sldMkLst>
        <pc:spChg chg="mod">
          <ac:chgData name="Saku Vähäsantanen" userId="58ce6aa8-f826-4d9b-8354-554d77870b50" providerId="ADAL" clId="{EF2864A8-341A-5D4F-ACCF-2B6D6D6679E1}" dt="2026-05-19T10:57:16.406" v="860" actId="20577"/>
          <ac:spMkLst>
            <pc:docMk/>
            <pc:sldMk cId="2523257379" sldId="474"/>
            <ac:spMk id="44" creationId="{CCD58A97-409F-4C3D-BA7D-6AB4A0D13C8C}"/>
          </ac:spMkLst>
        </pc:spChg>
      </pc:sldChg>
      <pc:sldChg chg="modSp mod">
        <pc:chgData name="Saku Vähäsantanen" userId="58ce6aa8-f826-4d9b-8354-554d77870b50" providerId="ADAL" clId="{EF2864A8-341A-5D4F-ACCF-2B6D6D6679E1}" dt="2026-05-12T08:10:02.114" v="490" actId="20577"/>
        <pc:sldMkLst>
          <pc:docMk/>
          <pc:sldMk cId="1373289276" sldId="475"/>
        </pc:sldMkLst>
        <pc:spChg chg="mod">
          <ac:chgData name="Saku Vähäsantanen" userId="58ce6aa8-f826-4d9b-8354-554d77870b50" providerId="ADAL" clId="{EF2864A8-341A-5D4F-ACCF-2B6D6D6679E1}" dt="2026-05-12T08:10:02.114" v="490" actId="20577"/>
          <ac:spMkLst>
            <pc:docMk/>
            <pc:sldMk cId="1373289276" sldId="475"/>
            <ac:spMk id="9219" creationId="{00000000-0000-0000-0000-000000000000}"/>
          </ac:spMkLst>
        </pc:spChg>
      </pc:sldChg>
      <pc:sldChg chg="modSp mod">
        <pc:chgData name="Saku Vähäsantanen" userId="58ce6aa8-f826-4d9b-8354-554d77870b50" providerId="ADAL" clId="{EF2864A8-341A-5D4F-ACCF-2B6D6D6679E1}" dt="2026-05-19T11:05:59.308" v="909" actId="14100"/>
        <pc:sldMkLst>
          <pc:docMk/>
          <pc:sldMk cId="238452941" sldId="476"/>
        </pc:sldMkLst>
        <pc:picChg chg="mod">
          <ac:chgData name="Saku Vähäsantanen" userId="58ce6aa8-f826-4d9b-8354-554d77870b50" providerId="ADAL" clId="{EF2864A8-341A-5D4F-ACCF-2B6D6D6679E1}" dt="2026-05-19T11:05:59.308" v="909" actId="14100"/>
          <ac:picMkLst>
            <pc:docMk/>
            <pc:sldMk cId="238452941" sldId="476"/>
            <ac:picMk id="16" creationId="{C59569F7-C1AA-13FC-29F4-99C9719969D3}"/>
          </ac:picMkLst>
        </pc:picChg>
      </pc:sldChg>
      <pc:sldChg chg="modSp mod">
        <pc:chgData name="Saku Vähäsantanen" userId="58ce6aa8-f826-4d9b-8354-554d77870b50" providerId="ADAL" clId="{EF2864A8-341A-5D4F-ACCF-2B6D6D6679E1}" dt="2026-05-04T08:04:16.466" v="87" actId="20577"/>
        <pc:sldMkLst>
          <pc:docMk/>
          <pc:sldMk cId="3129530024" sldId="486"/>
        </pc:sldMkLst>
        <pc:spChg chg="mod">
          <ac:chgData name="Saku Vähäsantanen" userId="58ce6aa8-f826-4d9b-8354-554d77870b50" providerId="ADAL" clId="{EF2864A8-341A-5D4F-ACCF-2B6D6D6679E1}" dt="2026-05-04T08:04:16.466" v="87" actId="20577"/>
          <ac:spMkLst>
            <pc:docMk/>
            <pc:sldMk cId="3129530024" sldId="486"/>
            <ac:spMk id="44" creationId="{CCD58A97-409F-4C3D-BA7D-6AB4A0D13C8C}"/>
          </ac:spMkLst>
        </pc:spChg>
      </pc:sldChg>
      <pc:sldChg chg="delSp modSp mod">
        <pc:chgData name="Saku Vähäsantanen" userId="58ce6aa8-f826-4d9b-8354-554d77870b50" providerId="ADAL" clId="{EF2864A8-341A-5D4F-ACCF-2B6D6D6679E1}" dt="2026-05-19T11:01:20.065" v="864" actId="20577"/>
        <pc:sldMkLst>
          <pc:docMk/>
          <pc:sldMk cId="3898302547" sldId="487"/>
        </pc:sldMkLst>
        <pc:spChg chg="mod">
          <ac:chgData name="Saku Vähäsantanen" userId="58ce6aa8-f826-4d9b-8354-554d77870b50" providerId="ADAL" clId="{EF2864A8-341A-5D4F-ACCF-2B6D6D6679E1}" dt="2026-05-19T11:01:20.065" v="864" actId="20577"/>
          <ac:spMkLst>
            <pc:docMk/>
            <pc:sldMk cId="3898302547" sldId="487"/>
            <ac:spMk id="44" creationId="{CCD58A97-409F-4C3D-BA7D-6AB4A0D13C8C}"/>
          </ac:spMkLst>
        </pc:spChg>
      </pc:sldChg>
      <pc:sldChg chg="modSp mod">
        <pc:chgData name="Saku Vähäsantanen" userId="58ce6aa8-f826-4d9b-8354-554d77870b50" providerId="ADAL" clId="{EF2864A8-341A-5D4F-ACCF-2B6D6D6679E1}" dt="2026-05-04T08:06:41.832" v="162" actId="20577"/>
        <pc:sldMkLst>
          <pc:docMk/>
          <pc:sldMk cId="2684244549" sldId="488"/>
        </pc:sldMkLst>
        <pc:spChg chg="mod">
          <ac:chgData name="Saku Vähäsantanen" userId="58ce6aa8-f826-4d9b-8354-554d77870b50" providerId="ADAL" clId="{EF2864A8-341A-5D4F-ACCF-2B6D6D6679E1}" dt="2026-05-04T08:06:41.832" v="162" actId="20577"/>
          <ac:spMkLst>
            <pc:docMk/>
            <pc:sldMk cId="2684244549" sldId="488"/>
            <ac:spMk id="44" creationId="{CCD58A97-409F-4C3D-BA7D-6AB4A0D13C8C}"/>
          </ac:spMkLst>
        </pc:spChg>
      </pc:sldChg>
      <pc:sldChg chg="modSp mod">
        <pc:chgData name="Saku Vähäsantanen" userId="58ce6aa8-f826-4d9b-8354-554d77870b50" providerId="ADAL" clId="{EF2864A8-341A-5D4F-ACCF-2B6D6D6679E1}" dt="2026-05-19T11:02:14.084" v="873" actId="20577"/>
        <pc:sldMkLst>
          <pc:docMk/>
          <pc:sldMk cId="2419534540" sldId="489"/>
        </pc:sldMkLst>
        <pc:spChg chg="mod">
          <ac:chgData name="Saku Vähäsantanen" userId="58ce6aa8-f826-4d9b-8354-554d77870b50" providerId="ADAL" clId="{EF2864A8-341A-5D4F-ACCF-2B6D6D6679E1}" dt="2026-05-19T11:02:14.084" v="873" actId="20577"/>
          <ac:spMkLst>
            <pc:docMk/>
            <pc:sldMk cId="2419534540" sldId="489"/>
            <ac:spMk id="44" creationId="{CCD58A97-409F-4C3D-BA7D-6AB4A0D13C8C}"/>
          </ac:spMkLst>
        </pc:spChg>
      </pc:sldChg>
      <pc:sldChg chg="modSp mod">
        <pc:chgData name="Saku Vähäsantanen" userId="58ce6aa8-f826-4d9b-8354-554d77870b50" providerId="ADAL" clId="{EF2864A8-341A-5D4F-ACCF-2B6D6D6679E1}" dt="2026-05-04T08:12:20.835" v="306" actId="20577"/>
        <pc:sldMkLst>
          <pc:docMk/>
          <pc:sldMk cId="1736727400" sldId="492"/>
        </pc:sldMkLst>
        <pc:spChg chg="mod">
          <ac:chgData name="Saku Vähäsantanen" userId="58ce6aa8-f826-4d9b-8354-554d77870b50" providerId="ADAL" clId="{EF2864A8-341A-5D4F-ACCF-2B6D6D6679E1}" dt="2026-05-04T08:12:20.835" v="306" actId="20577"/>
          <ac:spMkLst>
            <pc:docMk/>
            <pc:sldMk cId="1736727400" sldId="492"/>
            <ac:spMk id="44" creationId="{CCD58A97-409F-4C3D-BA7D-6AB4A0D13C8C}"/>
          </ac:spMkLst>
        </pc:spChg>
      </pc:sldChg>
      <pc:sldChg chg="modSp mod">
        <pc:chgData name="Saku Vähäsantanen" userId="58ce6aa8-f826-4d9b-8354-554d77870b50" providerId="ADAL" clId="{EF2864A8-341A-5D4F-ACCF-2B6D6D6679E1}" dt="2026-05-19T10:47:38.988" v="847" actId="20577"/>
        <pc:sldMkLst>
          <pc:docMk/>
          <pc:sldMk cId="2352282396" sldId="495"/>
        </pc:sldMkLst>
        <pc:spChg chg="mod">
          <ac:chgData name="Saku Vähäsantanen" userId="58ce6aa8-f826-4d9b-8354-554d77870b50" providerId="ADAL" clId="{EF2864A8-341A-5D4F-ACCF-2B6D6D6679E1}" dt="2026-05-19T10:47:38.988" v="847" actId="20577"/>
          <ac:spMkLst>
            <pc:docMk/>
            <pc:sldMk cId="2352282396" sldId="495"/>
            <ac:spMk id="9219" creationId="{00000000-0000-0000-0000-000000000000}"/>
          </ac:spMkLst>
        </pc:spChg>
      </pc:sldChg>
      <pc:sldChg chg="modSp mod">
        <pc:chgData name="Saku Vähäsantanen" userId="58ce6aa8-f826-4d9b-8354-554d77870b50" providerId="ADAL" clId="{EF2864A8-341A-5D4F-ACCF-2B6D6D6679E1}" dt="2026-05-12T08:02:26.704" v="384" actId="255"/>
        <pc:sldMkLst>
          <pc:docMk/>
          <pc:sldMk cId="936099794" sldId="499"/>
        </pc:sldMkLst>
        <pc:spChg chg="mod">
          <ac:chgData name="Saku Vähäsantanen" userId="58ce6aa8-f826-4d9b-8354-554d77870b50" providerId="ADAL" clId="{EF2864A8-341A-5D4F-ACCF-2B6D6D6679E1}" dt="2026-05-12T08:02:26.704" v="384" actId="255"/>
          <ac:spMkLst>
            <pc:docMk/>
            <pc:sldMk cId="936099794" sldId="499"/>
            <ac:spMk id="23" creationId="{E8B7EAB8-27B5-0FE1-6C35-3A181233A27B}"/>
          </ac:spMkLst>
        </pc:spChg>
      </pc:sldChg>
      <pc:sldChg chg="modSp mod">
        <pc:chgData name="Saku Vähäsantanen" userId="58ce6aa8-f826-4d9b-8354-554d77870b50" providerId="ADAL" clId="{EF2864A8-341A-5D4F-ACCF-2B6D6D6679E1}" dt="2026-05-15T09:42:34.434" v="812" actId="20577"/>
        <pc:sldMkLst>
          <pc:docMk/>
          <pc:sldMk cId="2697848872" sldId="516"/>
        </pc:sldMkLst>
        <pc:spChg chg="mod">
          <ac:chgData name="Saku Vähäsantanen" userId="58ce6aa8-f826-4d9b-8354-554d77870b50" providerId="ADAL" clId="{EF2864A8-341A-5D4F-ACCF-2B6D6D6679E1}" dt="2026-05-15T09:42:34.434" v="812" actId="20577"/>
          <ac:spMkLst>
            <pc:docMk/>
            <pc:sldMk cId="2697848872" sldId="516"/>
            <ac:spMk id="42" creationId="{00000000-0000-0000-0000-000000000000}"/>
          </ac:spMkLst>
        </pc:spChg>
      </pc:sldChg>
      <pc:sldChg chg="addSp delSp modSp mod">
        <pc:chgData name="Saku Vähäsantanen" userId="58ce6aa8-f826-4d9b-8354-554d77870b50" providerId="ADAL" clId="{EF2864A8-341A-5D4F-ACCF-2B6D6D6679E1}" dt="2026-05-04T07:57:10.631" v="4" actId="1076"/>
        <pc:sldMkLst>
          <pc:docMk/>
          <pc:sldMk cId="1430542285" sldId="535"/>
        </pc:sldMkLst>
        <pc:picChg chg="add mod">
          <ac:chgData name="Saku Vähäsantanen" userId="58ce6aa8-f826-4d9b-8354-554d77870b50" providerId="ADAL" clId="{EF2864A8-341A-5D4F-ACCF-2B6D6D6679E1}" dt="2026-05-04T07:57:10.631" v="4" actId="1076"/>
          <ac:picMkLst>
            <pc:docMk/>
            <pc:sldMk cId="1430542285" sldId="535"/>
            <ac:picMk id="9" creationId="{412348EA-2583-3D84-6BCC-E43082E14D74}"/>
          </ac:picMkLst>
        </pc:picChg>
      </pc:sldChg>
      <pc:sldChg chg="modSp mod">
        <pc:chgData name="Saku Vähäsantanen" userId="58ce6aa8-f826-4d9b-8354-554d77870b50" providerId="ADAL" clId="{EF2864A8-341A-5D4F-ACCF-2B6D6D6679E1}" dt="2026-05-19T11:04:25.046" v="908" actId="20577"/>
        <pc:sldMkLst>
          <pc:docMk/>
          <pc:sldMk cId="254152926" sldId="560"/>
        </pc:sldMkLst>
        <pc:spChg chg="mod">
          <ac:chgData name="Saku Vähäsantanen" userId="58ce6aa8-f826-4d9b-8354-554d77870b50" providerId="ADAL" clId="{EF2864A8-341A-5D4F-ACCF-2B6D6D6679E1}" dt="2026-05-19T11:04:25.046" v="908" actId="20577"/>
          <ac:spMkLst>
            <pc:docMk/>
            <pc:sldMk cId="254152926" sldId="560"/>
            <ac:spMk id="44" creationId="{CCD58A97-409F-4C3D-BA7D-6AB4A0D13C8C}"/>
          </ac:spMkLst>
        </pc:spChg>
      </pc:sldChg>
      <pc:sldChg chg="addSp delSp modSp mod">
        <pc:chgData name="Saku Vähäsantanen" userId="58ce6aa8-f826-4d9b-8354-554d77870b50" providerId="ADAL" clId="{EF2864A8-341A-5D4F-ACCF-2B6D6D6679E1}" dt="2026-05-04T10:15:38.289" v="308" actId="20577"/>
        <pc:sldMkLst>
          <pc:docMk/>
          <pc:sldMk cId="1815153962" sldId="675"/>
        </pc:sldMkLst>
        <pc:spChg chg="add del mod">
          <ac:chgData name="Saku Vähäsantanen" userId="58ce6aa8-f826-4d9b-8354-554d77870b50" providerId="ADAL" clId="{EF2864A8-341A-5D4F-ACCF-2B6D6D6679E1}" dt="2026-05-04T08:02:03.926" v="24" actId="6549"/>
          <ac:spMkLst>
            <pc:docMk/>
            <pc:sldMk cId="1815153962" sldId="675"/>
            <ac:spMk id="14" creationId="{2F0C6899-B3DF-7D2C-E598-F3978015E217}"/>
          </ac:spMkLst>
        </pc:spChg>
        <pc:spChg chg="add del mod">
          <ac:chgData name="Saku Vähäsantanen" userId="58ce6aa8-f826-4d9b-8354-554d77870b50" providerId="ADAL" clId="{EF2864A8-341A-5D4F-ACCF-2B6D6D6679E1}" dt="2026-05-04T10:15:38.289" v="308" actId="20577"/>
          <ac:spMkLst>
            <pc:docMk/>
            <pc:sldMk cId="1815153962" sldId="675"/>
            <ac:spMk id="15" creationId="{5F618B92-C10F-9B6F-5CF9-0DFE2EF9236E}"/>
          </ac:spMkLst>
        </pc:spChg>
        <pc:picChg chg="add mod">
          <ac:chgData name="Saku Vähäsantanen" userId="58ce6aa8-f826-4d9b-8354-554d77870b50" providerId="ADAL" clId="{EF2864A8-341A-5D4F-ACCF-2B6D6D6679E1}" dt="2026-05-04T08:00:55.168" v="17" actId="14100"/>
          <ac:picMkLst>
            <pc:docMk/>
            <pc:sldMk cId="1815153962" sldId="675"/>
            <ac:picMk id="16" creationId="{5025FFDE-3DDE-9ED9-6EA0-DD3DBCBE7C9B}"/>
          </ac:picMkLst>
        </pc:picChg>
      </pc:sldChg>
      <pc:sldChg chg="addSp modSp mod">
        <pc:chgData name="Saku Vähäsantanen" userId="58ce6aa8-f826-4d9b-8354-554d77870b50" providerId="ADAL" clId="{EF2864A8-341A-5D4F-ACCF-2B6D6D6679E1}" dt="2026-05-04T12:24:02.024" v="370" actId="20577"/>
        <pc:sldMkLst>
          <pc:docMk/>
          <pc:sldMk cId="299664763" sldId="772"/>
        </pc:sldMkLst>
        <pc:spChg chg="mod">
          <ac:chgData name="Saku Vähäsantanen" userId="58ce6aa8-f826-4d9b-8354-554d77870b50" providerId="ADAL" clId="{EF2864A8-341A-5D4F-ACCF-2B6D6D6679E1}" dt="2026-05-04T12:24:02.024" v="370" actId="20577"/>
          <ac:spMkLst>
            <pc:docMk/>
            <pc:sldMk cId="299664763" sldId="772"/>
            <ac:spMk id="44" creationId="{CCD58A97-409F-4C3D-BA7D-6AB4A0D13C8C}"/>
          </ac:spMkLst>
        </pc:spChg>
        <pc:picChg chg="add mod">
          <ac:chgData name="Saku Vähäsantanen" userId="58ce6aa8-f826-4d9b-8354-554d77870b50" providerId="ADAL" clId="{EF2864A8-341A-5D4F-ACCF-2B6D6D6679E1}" dt="2026-05-04T12:21:58.522" v="328" actId="14100"/>
          <ac:picMkLst>
            <pc:docMk/>
            <pc:sldMk cId="299664763" sldId="772"/>
            <ac:picMk id="9" creationId="{4194A0B5-ADA5-B374-D115-14FAA78A795D}"/>
          </ac:picMkLst>
        </pc:picChg>
      </pc:sldChg>
      <pc:sldChg chg="addSp delSp modSp new mod">
        <pc:chgData name="Saku Vähäsantanen" userId="58ce6aa8-f826-4d9b-8354-554d77870b50" providerId="ADAL" clId="{EF2864A8-341A-5D4F-ACCF-2B6D6D6679E1}" dt="2026-05-19T06:58:08.626" v="840" actId="14100"/>
        <pc:sldMkLst>
          <pc:docMk/>
          <pc:sldMk cId="1838062600" sldId="2799"/>
        </pc:sldMkLst>
        <pc:spChg chg="mod ord modVis">
          <ac:chgData name="Saku Vähäsantanen" userId="58ce6aa8-f826-4d9b-8354-554d77870b50" providerId="ADAL" clId="{EF2864A8-341A-5D4F-ACCF-2B6D6D6679E1}" dt="2026-05-19T06:57:58.066" v="838" actId="26606"/>
          <ac:spMkLst>
            <pc:docMk/>
            <pc:sldMk cId="1838062600" sldId="2799"/>
            <ac:spMk id="4" creationId="{4D33DF12-0357-8279-9D8E-53421A8B21A1}"/>
          </ac:spMkLst>
        </pc:spChg>
        <pc:picChg chg="add mod">
          <ac:chgData name="Saku Vähäsantanen" userId="58ce6aa8-f826-4d9b-8354-554d77870b50" providerId="ADAL" clId="{EF2864A8-341A-5D4F-ACCF-2B6D6D6679E1}" dt="2026-05-19T06:58:08.626" v="840" actId="14100"/>
          <ac:picMkLst>
            <pc:docMk/>
            <pc:sldMk cId="1838062600" sldId="2799"/>
            <ac:picMk id="5" creationId="{2C2DD63A-7A56-6190-632D-37BD3688251F}"/>
          </ac:picMkLst>
        </pc:picChg>
      </pc:sldChg>
    </pc:docChg>
  </pc:docChgLst>
</pc:chgInfo>
</file>

<file path=ppt/charts/_rels/chart1.xml.rels><?xml version="1.0" encoding="UTF-8" standalone="yes"?>
<Relationships xmlns="http://schemas.openxmlformats.org/package/2006/relationships"><Relationship Id="rId1" Type="http://schemas.openxmlformats.org/officeDocument/2006/relationships/oleObject" Target="file:///C:\Users\jaanve\Documents\ProDigy%202023\Dekompositiot\Arvonlis&#228;n%20dekompositio%20Suomi%20Satakunta%20+%20seutukunnat%2020240119.xls"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2000" b="1" i="0" u="none" strike="noStrike" baseline="0">
                <a:solidFill>
                  <a:srgbClr val="000000"/>
                </a:solidFill>
                <a:latin typeface="Calibri"/>
                <a:ea typeface="Calibri"/>
                <a:cs typeface="Calibri"/>
              </a:defRPr>
            </a:pPr>
            <a:r>
              <a:rPr lang="fi-FI" sz="2000" dirty="0"/>
              <a:t>Arvonlisäyksen </a:t>
            </a:r>
            <a:r>
              <a:rPr lang="fi-FI" sz="2000" dirty="0" err="1"/>
              <a:t>dekomponointi</a:t>
            </a:r>
            <a:r>
              <a:rPr lang="fi-FI" sz="2000" dirty="0"/>
              <a:t> 2000-2021</a:t>
            </a:r>
          </a:p>
        </c:rich>
      </c:tx>
      <c:overlay val="0"/>
      <c:spPr>
        <a:noFill/>
        <a:ln w="25400">
          <a:noFill/>
        </a:ln>
      </c:spPr>
    </c:title>
    <c:autoTitleDeleted val="0"/>
    <c:plotArea>
      <c:layout/>
      <c:barChart>
        <c:barDir val="col"/>
        <c:grouping val="clustered"/>
        <c:varyColors val="0"/>
        <c:ser>
          <c:idx val="0"/>
          <c:order val="0"/>
          <c:tx>
            <c:strRef>
              <c:f>'Laskenta incremental (relative)'!$I$207</c:f>
              <c:strCache>
                <c:ptCount val="1"/>
                <c:pt idx="0">
                  <c:v>Arvonlisäys</c:v>
                </c:pt>
              </c:strCache>
            </c:strRef>
          </c:tx>
          <c:spPr>
            <a:solidFill>
              <a:schemeClr val="tx1"/>
            </a:solidFill>
            <a:ln>
              <a:solidFill>
                <a:schemeClr val="tx1"/>
              </a:solidFill>
            </a:ln>
            <a:effectLst/>
          </c:spPr>
          <c:invertIfNegative val="0"/>
          <c:cat>
            <c:strRef>
              <c:f>'Laskenta incremental (relative)'!$J$206:$N$206</c:f>
              <c:strCache>
                <c:ptCount val="5"/>
                <c:pt idx="0">
                  <c:v>Koko maa</c:v>
                </c:pt>
                <c:pt idx="1">
                  <c:v>MK04 Satakunta</c:v>
                </c:pt>
                <c:pt idx="2">
                  <c:v>SK041 Rauma</c:v>
                </c:pt>
                <c:pt idx="3">
                  <c:v>SK043 Pori</c:v>
                </c:pt>
                <c:pt idx="4">
                  <c:v>SK044 Pohjois-Satakunta</c:v>
                </c:pt>
              </c:strCache>
            </c:strRef>
          </c:cat>
          <c:val>
            <c:numRef>
              <c:f>'Laskenta incremental (relative)'!$J$207:$N$207</c:f>
              <c:numCache>
                <c:formatCode>0.0</c:formatCode>
                <c:ptCount val="5"/>
                <c:pt idx="0">
                  <c:v>27.565667839434081</c:v>
                </c:pt>
                <c:pt idx="1">
                  <c:v>-2.7004581771958627</c:v>
                </c:pt>
                <c:pt idx="2">
                  <c:v>13.248295689525003</c:v>
                </c:pt>
                <c:pt idx="3">
                  <c:v>-13.166414691716867</c:v>
                </c:pt>
                <c:pt idx="4">
                  <c:v>6.4546038128864369</c:v>
                </c:pt>
              </c:numCache>
            </c:numRef>
          </c:val>
          <c:extLst>
            <c:ext xmlns:c16="http://schemas.microsoft.com/office/drawing/2014/chart" uri="{C3380CC4-5D6E-409C-BE32-E72D297353CC}">
              <c16:uniqueId val="{00000000-CAEC-4677-A7D7-D0C64E2CB4D2}"/>
            </c:ext>
          </c:extLst>
        </c:ser>
        <c:ser>
          <c:idx val="1"/>
          <c:order val="1"/>
          <c:tx>
            <c:strRef>
              <c:f>'Laskenta incremental (relative)'!$I$208</c:f>
              <c:strCache>
                <c:ptCount val="1"/>
                <c:pt idx="0">
                  <c:v>Arvonlisäys/työtunnit</c:v>
                </c:pt>
              </c:strCache>
            </c:strRef>
          </c:tx>
          <c:spPr>
            <a:solidFill>
              <a:srgbClr val="FF0000"/>
            </a:solidFill>
            <a:ln>
              <a:solidFill>
                <a:schemeClr val="tx1"/>
              </a:solidFill>
            </a:ln>
            <a:effectLst/>
          </c:spPr>
          <c:invertIfNegative val="0"/>
          <c:cat>
            <c:strRef>
              <c:f>'Laskenta incremental (relative)'!$J$206:$N$206</c:f>
              <c:strCache>
                <c:ptCount val="5"/>
                <c:pt idx="0">
                  <c:v>Koko maa</c:v>
                </c:pt>
                <c:pt idx="1">
                  <c:v>MK04 Satakunta</c:v>
                </c:pt>
                <c:pt idx="2">
                  <c:v>SK041 Rauma</c:v>
                </c:pt>
                <c:pt idx="3">
                  <c:v>SK043 Pori</c:v>
                </c:pt>
                <c:pt idx="4">
                  <c:v>SK044 Pohjois-Satakunta</c:v>
                </c:pt>
              </c:strCache>
            </c:strRef>
          </c:cat>
          <c:val>
            <c:numRef>
              <c:f>'Laskenta incremental (relative)'!$J$208:$N$208</c:f>
              <c:numCache>
                <c:formatCode>0.0</c:formatCode>
                <c:ptCount val="5"/>
                <c:pt idx="0">
                  <c:v>19.209117619135373</c:v>
                </c:pt>
                <c:pt idx="1">
                  <c:v>0.76753445496200479</c:v>
                </c:pt>
                <c:pt idx="2">
                  <c:v>14.028505132089</c:v>
                </c:pt>
                <c:pt idx="3">
                  <c:v>-9.9692014084215739</c:v>
                </c:pt>
                <c:pt idx="4">
                  <c:v>17.578182968025917</c:v>
                </c:pt>
              </c:numCache>
            </c:numRef>
          </c:val>
          <c:extLst>
            <c:ext xmlns:c16="http://schemas.microsoft.com/office/drawing/2014/chart" uri="{C3380CC4-5D6E-409C-BE32-E72D297353CC}">
              <c16:uniqueId val="{00000001-CAEC-4677-A7D7-D0C64E2CB4D2}"/>
            </c:ext>
          </c:extLst>
        </c:ser>
        <c:ser>
          <c:idx val="2"/>
          <c:order val="2"/>
          <c:tx>
            <c:strRef>
              <c:f>'Laskenta incremental (relative)'!$I$209</c:f>
              <c:strCache>
                <c:ptCount val="1"/>
                <c:pt idx="0">
                  <c:v>Työtunnit/työlliset</c:v>
                </c:pt>
              </c:strCache>
            </c:strRef>
          </c:tx>
          <c:spPr>
            <a:solidFill>
              <a:schemeClr val="tx1">
                <a:lumMod val="65000"/>
                <a:lumOff val="35000"/>
              </a:schemeClr>
            </a:solidFill>
            <a:ln>
              <a:solidFill>
                <a:schemeClr val="tx1"/>
              </a:solidFill>
            </a:ln>
            <a:effectLst/>
          </c:spPr>
          <c:invertIfNegative val="0"/>
          <c:cat>
            <c:strRef>
              <c:f>'Laskenta incremental (relative)'!$J$206:$N$206</c:f>
              <c:strCache>
                <c:ptCount val="5"/>
                <c:pt idx="0">
                  <c:v>Koko maa</c:v>
                </c:pt>
                <c:pt idx="1">
                  <c:v>MK04 Satakunta</c:v>
                </c:pt>
                <c:pt idx="2">
                  <c:v>SK041 Rauma</c:v>
                </c:pt>
                <c:pt idx="3">
                  <c:v>SK043 Pori</c:v>
                </c:pt>
                <c:pt idx="4">
                  <c:v>SK044 Pohjois-Satakunta</c:v>
                </c:pt>
              </c:strCache>
            </c:strRef>
          </c:cat>
          <c:val>
            <c:numRef>
              <c:f>'Laskenta incremental (relative)'!$J$209:$N$209</c:f>
              <c:numCache>
                <c:formatCode>0.0</c:formatCode>
                <c:ptCount val="5"/>
                <c:pt idx="0">
                  <c:v>-8.9417934864691144</c:v>
                </c:pt>
                <c:pt idx="1">
                  <c:v>-8.0003016216894327</c:v>
                </c:pt>
                <c:pt idx="2">
                  <c:v>-9.3367843205910841</c:v>
                </c:pt>
                <c:pt idx="3">
                  <c:v>-7.9379235323214621</c:v>
                </c:pt>
                <c:pt idx="4">
                  <c:v>-3.1376246406292054</c:v>
                </c:pt>
              </c:numCache>
            </c:numRef>
          </c:val>
          <c:extLst>
            <c:ext xmlns:c16="http://schemas.microsoft.com/office/drawing/2014/chart" uri="{C3380CC4-5D6E-409C-BE32-E72D297353CC}">
              <c16:uniqueId val="{00000002-CAEC-4677-A7D7-D0C64E2CB4D2}"/>
            </c:ext>
          </c:extLst>
        </c:ser>
        <c:ser>
          <c:idx val="3"/>
          <c:order val="3"/>
          <c:tx>
            <c:strRef>
              <c:f>'Laskenta incremental (relative)'!$I$210</c:f>
              <c:strCache>
                <c:ptCount val="1"/>
                <c:pt idx="0">
                  <c:v>Työlliset/väestö</c:v>
                </c:pt>
              </c:strCache>
            </c:strRef>
          </c:tx>
          <c:spPr>
            <a:solidFill>
              <a:schemeClr val="bg1">
                <a:lumMod val="75000"/>
              </a:schemeClr>
            </a:solidFill>
            <a:ln>
              <a:solidFill>
                <a:schemeClr val="tx1"/>
              </a:solidFill>
            </a:ln>
            <a:effectLst/>
          </c:spPr>
          <c:invertIfNegative val="0"/>
          <c:cat>
            <c:strRef>
              <c:f>'Laskenta incremental (relative)'!$J$206:$N$206</c:f>
              <c:strCache>
                <c:ptCount val="5"/>
                <c:pt idx="0">
                  <c:v>Koko maa</c:v>
                </c:pt>
                <c:pt idx="1">
                  <c:v>MK04 Satakunta</c:v>
                </c:pt>
                <c:pt idx="2">
                  <c:v>SK041 Rauma</c:v>
                </c:pt>
                <c:pt idx="3">
                  <c:v>SK043 Pori</c:v>
                </c:pt>
                <c:pt idx="4">
                  <c:v>SK044 Pohjois-Satakunta</c:v>
                </c:pt>
              </c:strCache>
            </c:strRef>
          </c:cat>
          <c:val>
            <c:numRef>
              <c:f>'Laskenta incremental (relative)'!$J$210:$N$210</c:f>
              <c:numCache>
                <c:formatCode>0.0</c:formatCode>
                <c:ptCount val="5"/>
                <c:pt idx="0">
                  <c:v>9.3587391526471144</c:v>
                </c:pt>
                <c:pt idx="1">
                  <c:v>12.869463564906955</c:v>
                </c:pt>
                <c:pt idx="2">
                  <c:v>16.75862197792312</c:v>
                </c:pt>
                <c:pt idx="3">
                  <c:v>10.843928279483404</c:v>
                </c:pt>
                <c:pt idx="4">
                  <c:v>15.967572896331138</c:v>
                </c:pt>
              </c:numCache>
            </c:numRef>
          </c:val>
          <c:extLst>
            <c:ext xmlns:c16="http://schemas.microsoft.com/office/drawing/2014/chart" uri="{C3380CC4-5D6E-409C-BE32-E72D297353CC}">
              <c16:uniqueId val="{00000003-CAEC-4677-A7D7-D0C64E2CB4D2}"/>
            </c:ext>
          </c:extLst>
        </c:ser>
        <c:ser>
          <c:idx val="4"/>
          <c:order val="4"/>
          <c:tx>
            <c:strRef>
              <c:f>'Laskenta incremental (relative)'!$I$211</c:f>
              <c:strCache>
                <c:ptCount val="1"/>
                <c:pt idx="0">
                  <c:v>Väestö</c:v>
                </c:pt>
              </c:strCache>
            </c:strRef>
          </c:tx>
          <c:spPr>
            <a:solidFill>
              <a:schemeClr val="bg1"/>
            </a:solidFill>
            <a:ln>
              <a:solidFill>
                <a:schemeClr val="tx1"/>
              </a:solidFill>
            </a:ln>
            <a:effectLst/>
          </c:spPr>
          <c:invertIfNegative val="0"/>
          <c:cat>
            <c:strRef>
              <c:f>'Laskenta incremental (relative)'!$J$206:$N$206</c:f>
              <c:strCache>
                <c:ptCount val="5"/>
                <c:pt idx="0">
                  <c:v>Koko maa</c:v>
                </c:pt>
                <c:pt idx="1">
                  <c:v>MK04 Satakunta</c:v>
                </c:pt>
                <c:pt idx="2">
                  <c:v>SK041 Rauma</c:v>
                </c:pt>
                <c:pt idx="3">
                  <c:v>SK043 Pori</c:v>
                </c:pt>
                <c:pt idx="4">
                  <c:v>SK044 Pohjois-Satakunta</c:v>
                </c:pt>
              </c:strCache>
            </c:strRef>
          </c:cat>
          <c:val>
            <c:numRef>
              <c:f>'Laskenta incremental (relative)'!$J$211:$N$211</c:f>
              <c:numCache>
                <c:formatCode>0.0</c:formatCode>
                <c:ptCount val="5"/>
                <c:pt idx="0">
                  <c:v>7.939604554120721</c:v>
                </c:pt>
                <c:pt idx="1">
                  <c:v>-8.3371545753753882</c:v>
                </c:pt>
                <c:pt idx="2">
                  <c:v>-8.2020470998960544</c:v>
                </c:pt>
                <c:pt idx="3">
                  <c:v>-6.1032180304572341</c:v>
                </c:pt>
                <c:pt idx="4">
                  <c:v>-23.953527410841403</c:v>
                </c:pt>
              </c:numCache>
            </c:numRef>
          </c:val>
          <c:extLst>
            <c:ext xmlns:c16="http://schemas.microsoft.com/office/drawing/2014/chart" uri="{C3380CC4-5D6E-409C-BE32-E72D297353CC}">
              <c16:uniqueId val="{00000004-CAEC-4677-A7D7-D0C64E2CB4D2}"/>
            </c:ext>
          </c:extLst>
        </c:ser>
        <c:dLbls>
          <c:showLegendKey val="0"/>
          <c:showVal val="0"/>
          <c:showCatName val="0"/>
          <c:showSerName val="0"/>
          <c:showPercent val="0"/>
          <c:showBubbleSize val="0"/>
        </c:dLbls>
        <c:gapWidth val="219"/>
        <c:overlap val="-27"/>
        <c:axId val="2121602136"/>
        <c:axId val="1"/>
      </c:barChart>
      <c:catAx>
        <c:axId val="2121602136"/>
        <c:scaling>
          <c:orientation val="minMax"/>
        </c:scaling>
        <c:delete val="0"/>
        <c:axPos val="b"/>
        <c:numFmt formatCode="General" sourceLinked="1"/>
        <c:majorTickMark val="cross"/>
        <c:minorTickMark val="none"/>
        <c:tickLblPos val="low"/>
        <c:spPr>
          <a:noFill/>
          <a:ln w="9525" cap="flat" cmpd="sng" algn="ctr">
            <a:solidFill>
              <a:schemeClr val="tx1"/>
            </a:solidFill>
            <a:round/>
          </a:ln>
          <a:effectLst/>
        </c:spPr>
        <c:txPr>
          <a:bodyPr rot="0" vert="horz"/>
          <a:lstStyle/>
          <a:p>
            <a:pPr>
              <a:defRPr sz="1600" b="0" i="0" u="none" strike="noStrike" baseline="0">
                <a:solidFill>
                  <a:srgbClr val="000000"/>
                </a:solidFill>
                <a:latin typeface="Calibri"/>
                <a:ea typeface="Calibri"/>
                <a:cs typeface="Calibri"/>
              </a:defRPr>
            </a:pPr>
            <a:endParaRPr lang="fi-FI"/>
          </a:p>
        </c:txPr>
        <c:crossAx val="1"/>
        <c:crosses val="autoZero"/>
        <c:auto val="1"/>
        <c:lblAlgn val="ctr"/>
        <c:lblOffset val="100"/>
        <c:noMultiLvlLbl val="0"/>
      </c:catAx>
      <c:valAx>
        <c:axId val="1"/>
        <c:scaling>
          <c:orientation val="minMax"/>
          <c:max val="30"/>
          <c:min val="-25"/>
        </c:scaling>
        <c:delete val="0"/>
        <c:axPos val="l"/>
        <c:majorGridlines>
          <c:spPr>
            <a:ln w="9525" cap="flat" cmpd="sng" algn="ctr">
              <a:solidFill>
                <a:schemeClr val="tx1">
                  <a:lumMod val="50000"/>
                  <a:lumOff val="50000"/>
                </a:schemeClr>
              </a:solidFill>
              <a:prstDash val="dash"/>
              <a:round/>
            </a:ln>
            <a:effectLst/>
          </c:spPr>
        </c:majorGridlines>
        <c:title>
          <c:tx>
            <c:rich>
              <a:bodyPr/>
              <a:lstStyle/>
              <a:p>
                <a:pPr>
                  <a:defRPr sz="1600" b="0" i="0" u="none" strike="noStrike" baseline="0">
                    <a:solidFill>
                      <a:srgbClr val="000000"/>
                    </a:solidFill>
                    <a:latin typeface="Calibri"/>
                    <a:ea typeface="Calibri"/>
                    <a:cs typeface="Calibri"/>
                  </a:defRPr>
                </a:pPr>
                <a:r>
                  <a:rPr lang="fi-FI"/>
                  <a:t>% vuoden 2000 arvonlisäyksestä</a:t>
                </a:r>
              </a:p>
            </c:rich>
          </c:tx>
          <c:overlay val="0"/>
          <c:spPr>
            <a:noFill/>
            <a:ln w="25400">
              <a:noFill/>
            </a:ln>
          </c:spPr>
        </c:title>
        <c:numFmt formatCode="0" sourceLinked="0"/>
        <c:majorTickMark val="none"/>
        <c:minorTickMark val="none"/>
        <c:tickLblPos val="nextTo"/>
        <c:spPr>
          <a:ln w="9525">
            <a:noFill/>
          </a:ln>
        </c:spPr>
        <c:txPr>
          <a:bodyPr rot="0" vert="horz"/>
          <a:lstStyle/>
          <a:p>
            <a:pPr>
              <a:defRPr sz="1600" b="0" i="0" u="none" strike="noStrike" baseline="0">
                <a:solidFill>
                  <a:srgbClr val="000000"/>
                </a:solidFill>
                <a:latin typeface="Calibri"/>
                <a:ea typeface="Calibri"/>
                <a:cs typeface="Calibri"/>
              </a:defRPr>
            </a:pPr>
            <a:endParaRPr lang="fi-FI"/>
          </a:p>
        </c:txPr>
        <c:crossAx val="2121602136"/>
        <c:crosses val="autoZero"/>
        <c:crossBetween val="between"/>
        <c:majorUnit val="5"/>
      </c:valAx>
      <c:spPr>
        <a:noFill/>
        <a:ln w="25400">
          <a:noFill/>
        </a:ln>
      </c:spPr>
    </c:plotArea>
    <c:legend>
      <c:legendPos val="b"/>
      <c:overlay val="0"/>
      <c:spPr>
        <a:noFill/>
        <a:ln w="25400">
          <a:noFill/>
        </a:ln>
      </c:spPr>
      <c:txPr>
        <a:bodyPr/>
        <a:lstStyle/>
        <a:p>
          <a:pPr>
            <a:defRPr sz="1470" b="0" i="0" u="none" strike="noStrike" baseline="0">
              <a:solidFill>
                <a:srgbClr val="000000"/>
              </a:solidFill>
              <a:latin typeface="Calibri"/>
              <a:ea typeface="Calibri"/>
              <a:cs typeface="Calibri"/>
            </a:defRPr>
          </a:pPr>
          <a:endParaRPr lang="fi-FI"/>
        </a:p>
      </c:txPr>
    </c:legend>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sz="1600" b="0" i="0" u="none" strike="noStrike" baseline="0">
          <a:solidFill>
            <a:srgbClr val="000000"/>
          </a:solidFill>
          <a:latin typeface="Calibri"/>
          <a:ea typeface="Calibri"/>
          <a:cs typeface="Calibri"/>
        </a:defRPr>
      </a:pPr>
      <a:endParaRPr lang="fi-FI"/>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i-FI"/>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85CB833-A2C4-486C-ABDE-EE737837FA2A}" type="datetimeFigureOut">
              <a:rPr lang="fi-FI" smtClean="0"/>
              <a:t>21.5.2026</a:t>
            </a:fld>
            <a:endParaRPr lang="fi-FI"/>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i-FI"/>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i-FI"/>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04BC6D1-04E4-40DC-B635-AB1721FF73DA}" type="slidenum">
              <a:rPr lang="fi-FI" smtClean="0"/>
              <a:t>‹#›</a:t>
            </a:fld>
            <a:endParaRPr lang="fi-FI"/>
          </a:p>
        </p:txBody>
      </p:sp>
    </p:spTree>
    <p:extLst>
      <p:ext uri="{BB962C8B-B14F-4D97-AF65-F5344CB8AC3E}">
        <p14:creationId xmlns:p14="http://schemas.microsoft.com/office/powerpoint/2010/main" val="19400036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Päivämäärän paikkamerkki 3"/>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57FD12-CE8D-4646-8592-9B49650F28A1}" type="datetime1">
              <a:rPr kumimoji="0" lang="fi-FI"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21.5.2026</a:t>
            </a:fld>
            <a:endParaRPr kumimoji="0" lang="fi-FI"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5" name="Dian numeron paikkamerkki 4"/>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F7629C-0D63-473B-A350-E04D04C27F64}" type="slidenum">
              <a:rPr kumimoji="0" lang="fi-FI"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fi-FI"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545976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Dian kuvan paikkamerkki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Huomautusten paikkamerkki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i-FI" altLang="fi-FI"/>
          </a:p>
        </p:txBody>
      </p:sp>
      <p:sp>
        <p:nvSpPr>
          <p:cNvPr id="7172" name="Dian numeron paikkamerkki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AD564F2-6593-49E9-AA5B-38F46BBF27D3}" type="slidenum">
              <a:rPr kumimoji="0" lang="fi-FI" altLang="fi-FI"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8</a:t>
            </a:fld>
            <a:endParaRPr kumimoji="0" lang="fi-FI" altLang="fi-FI"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6862229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Dian kuvan paikkamerkki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Huomautusten paikkamerkki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i-FI" altLang="fi-FI"/>
          </a:p>
        </p:txBody>
      </p:sp>
      <p:sp>
        <p:nvSpPr>
          <p:cNvPr id="7172" name="Dian numeron paikkamerkki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AD564F2-6593-49E9-AA5B-38F46BBF27D3}" type="slidenum">
              <a:rPr kumimoji="0" lang="fi-FI" altLang="fi-FI"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0" lang="fi-FI" altLang="fi-FI"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1306722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Dian kuvan paikkamerkki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Huomautusten paikkamerkki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i-FI" altLang="fi-FI"/>
          </a:p>
        </p:txBody>
      </p:sp>
      <p:sp>
        <p:nvSpPr>
          <p:cNvPr id="7172" name="Dian numeron paikkamerkki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AD564F2-6593-49E9-AA5B-38F46BBF27D3}" type="slidenum">
              <a:rPr kumimoji="0" lang="fi-FI" altLang="fi-FI"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fi-FI" altLang="fi-FI"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0730139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Dian kuvan paikkamerkki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Huomautusten paikkamerkki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i-FI" altLang="fi-FI"/>
          </a:p>
        </p:txBody>
      </p:sp>
      <p:sp>
        <p:nvSpPr>
          <p:cNvPr id="7172" name="Dian numeron paikkamerkki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AD564F2-6593-49E9-AA5B-38F46BBF27D3}" type="slidenum">
              <a:rPr kumimoji="0" lang="fi-FI" altLang="fi-FI"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fi-FI" altLang="fi-FI"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0118583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C436C280-49E3-458C-8028-4D37337BBF82}" type="slidenum">
              <a:rPr kumimoji="0" lang="en-GB" sz="1200" b="0" i="0" u="none" strike="noStrike" kern="1200" cap="none" spc="0" normalizeH="0" baseline="0" noProof="0" smtClean="0">
                <a:ln>
                  <a:noFill/>
                </a:ln>
                <a:solidFill>
                  <a:srgbClr val="000000"/>
                </a:solidFill>
                <a:effectLst/>
                <a:uLnTx/>
                <a:uFillTx/>
                <a:latin typeface="Times New Roman" pitchFamily="18"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12</a:t>
            </a:fld>
            <a:endParaRPr kumimoji="0" lang="en-GB" sz="1200" b="0" i="0" u="none" strike="noStrike" kern="1200" cap="none" spc="0" normalizeH="0" baseline="0" noProof="0" dirty="0">
              <a:ln>
                <a:noFill/>
              </a:ln>
              <a:solidFill>
                <a:srgbClr val="000000"/>
              </a:solidFill>
              <a:effectLst/>
              <a:uLnTx/>
              <a:uFillTx/>
              <a:latin typeface="Times New Roman" pitchFamily="18" charset="0"/>
              <a:ea typeface="+mn-ea"/>
              <a:cs typeface="Arial" panose="020B0604020202020204" pitchFamily="34" charset="0"/>
            </a:endParaRPr>
          </a:p>
        </p:txBody>
      </p:sp>
    </p:spTree>
    <p:extLst>
      <p:ext uri="{BB962C8B-B14F-4D97-AF65-F5344CB8AC3E}">
        <p14:creationId xmlns:p14="http://schemas.microsoft.com/office/powerpoint/2010/main" val="13985928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C436C280-49E3-458C-8028-4D37337BBF82}" type="slidenum">
              <a:rPr kumimoji="0" lang="en-GB" sz="1200" b="0" i="0" u="none" strike="noStrike" kern="1200" cap="none" spc="0" normalizeH="0" baseline="0" noProof="0" smtClean="0">
                <a:ln>
                  <a:noFill/>
                </a:ln>
                <a:solidFill>
                  <a:srgbClr val="000000"/>
                </a:solidFill>
                <a:effectLst/>
                <a:uLnTx/>
                <a:uFillTx/>
                <a:latin typeface="Times New Roman" pitchFamily="18"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13</a:t>
            </a:fld>
            <a:endParaRPr kumimoji="0" lang="en-GB" sz="1200" b="0" i="0" u="none" strike="noStrike" kern="1200" cap="none" spc="0" normalizeH="0" baseline="0" noProof="0" dirty="0">
              <a:ln>
                <a:noFill/>
              </a:ln>
              <a:solidFill>
                <a:srgbClr val="000000"/>
              </a:solidFill>
              <a:effectLst/>
              <a:uLnTx/>
              <a:uFillTx/>
              <a:latin typeface="Times New Roman" pitchFamily="18" charset="0"/>
              <a:ea typeface="+mn-ea"/>
              <a:cs typeface="Arial" panose="020B0604020202020204" pitchFamily="34" charset="0"/>
            </a:endParaRPr>
          </a:p>
        </p:txBody>
      </p:sp>
    </p:spTree>
    <p:extLst>
      <p:ext uri="{BB962C8B-B14F-4D97-AF65-F5344CB8AC3E}">
        <p14:creationId xmlns:p14="http://schemas.microsoft.com/office/powerpoint/2010/main" val="4282545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Otsikkodi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26EA4D7-8AEF-4DBC-9B61-FC4657D0CD4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fi-FI"/>
          </a:p>
        </p:txBody>
      </p:sp>
      <p:sp>
        <p:nvSpPr>
          <p:cNvPr id="3" name="Alaotsikko 2">
            <a:extLst>
              <a:ext uri="{FF2B5EF4-FFF2-40B4-BE49-F238E27FC236}">
                <a16:creationId xmlns:a16="http://schemas.microsoft.com/office/drawing/2014/main" id="{8015C4A0-5CA5-4802-8468-CA10834CC61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fi-FI"/>
          </a:p>
        </p:txBody>
      </p:sp>
      <p:sp>
        <p:nvSpPr>
          <p:cNvPr id="4" name="Päivämäärän paikkamerkki 3">
            <a:extLst>
              <a:ext uri="{FF2B5EF4-FFF2-40B4-BE49-F238E27FC236}">
                <a16:creationId xmlns:a16="http://schemas.microsoft.com/office/drawing/2014/main" id="{7047EB8C-2F33-488E-921D-911C4D169CF9}"/>
              </a:ext>
            </a:extLst>
          </p:cNvPr>
          <p:cNvSpPr>
            <a:spLocks noGrp="1"/>
          </p:cNvSpPr>
          <p:nvPr>
            <p:ph type="dt" sz="half" idx="10"/>
          </p:nvPr>
        </p:nvSpPr>
        <p:spPr/>
        <p:txBody>
          <a:bodyPr/>
          <a:lstStyle/>
          <a:p>
            <a:fld id="{7CAA2D79-F595-4CE3-8B63-33D1E98E9C70}" type="datetimeFigureOut">
              <a:rPr lang="fi-FI" smtClean="0"/>
              <a:t>21.5.2026</a:t>
            </a:fld>
            <a:endParaRPr lang="fi-FI"/>
          </a:p>
        </p:txBody>
      </p:sp>
      <p:sp>
        <p:nvSpPr>
          <p:cNvPr id="5" name="Alatunnisteen paikkamerkki 4">
            <a:extLst>
              <a:ext uri="{FF2B5EF4-FFF2-40B4-BE49-F238E27FC236}">
                <a16:creationId xmlns:a16="http://schemas.microsoft.com/office/drawing/2014/main" id="{75B12CA9-0DB6-4344-ACF2-F5D9CBD7B7A0}"/>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29F6EE45-25D1-4BAB-8AB9-447127EB0139}"/>
              </a:ext>
            </a:extLst>
          </p:cNvPr>
          <p:cNvSpPr>
            <a:spLocks noGrp="1"/>
          </p:cNvSpPr>
          <p:nvPr>
            <p:ph type="sldNum" sz="quarter" idx="12"/>
          </p:nvPr>
        </p:nvSpPr>
        <p:spPr/>
        <p:txBody>
          <a:bodyPr/>
          <a:lstStyle/>
          <a:p>
            <a:fld id="{4A6A88A3-14C7-434E-A430-8AEEDB991D4A}" type="slidenum">
              <a:rPr lang="fi-FI" smtClean="0"/>
              <a:t>‹#›</a:t>
            </a:fld>
            <a:endParaRPr lang="fi-FI"/>
          </a:p>
        </p:txBody>
      </p:sp>
    </p:spTree>
    <p:extLst>
      <p:ext uri="{BB962C8B-B14F-4D97-AF65-F5344CB8AC3E}">
        <p14:creationId xmlns:p14="http://schemas.microsoft.com/office/powerpoint/2010/main" val="15971294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Otsikko ja pystysuora teksti">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236AEA1-20AB-43D4-B791-25937D925A2D}"/>
              </a:ext>
            </a:extLst>
          </p:cNvPr>
          <p:cNvSpPr>
            <a:spLocks noGrp="1"/>
          </p:cNvSpPr>
          <p:nvPr>
            <p:ph type="title"/>
          </p:nvPr>
        </p:nvSpPr>
        <p:spPr/>
        <p:txBody>
          <a:bodyPr/>
          <a:lstStyle/>
          <a:p>
            <a:r>
              <a:rPr lang="en-US"/>
              <a:t>Click to edit Master title style</a:t>
            </a:r>
            <a:endParaRPr lang="fi-FI"/>
          </a:p>
        </p:txBody>
      </p:sp>
      <p:sp>
        <p:nvSpPr>
          <p:cNvPr id="3" name="Pystysuoran tekstin paikkamerkki 2">
            <a:extLst>
              <a:ext uri="{FF2B5EF4-FFF2-40B4-BE49-F238E27FC236}">
                <a16:creationId xmlns:a16="http://schemas.microsoft.com/office/drawing/2014/main" id="{30CE979C-1075-4DD8-A05B-F8656BE64E7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Päivämäärän paikkamerkki 3">
            <a:extLst>
              <a:ext uri="{FF2B5EF4-FFF2-40B4-BE49-F238E27FC236}">
                <a16:creationId xmlns:a16="http://schemas.microsoft.com/office/drawing/2014/main" id="{701AFB66-79CA-4439-845C-760E899615A8}"/>
              </a:ext>
            </a:extLst>
          </p:cNvPr>
          <p:cNvSpPr>
            <a:spLocks noGrp="1"/>
          </p:cNvSpPr>
          <p:nvPr>
            <p:ph type="dt" sz="half" idx="10"/>
          </p:nvPr>
        </p:nvSpPr>
        <p:spPr/>
        <p:txBody>
          <a:bodyPr/>
          <a:lstStyle/>
          <a:p>
            <a:fld id="{7CAA2D79-F595-4CE3-8B63-33D1E98E9C70}" type="datetimeFigureOut">
              <a:rPr lang="fi-FI" smtClean="0"/>
              <a:t>21.5.2026</a:t>
            </a:fld>
            <a:endParaRPr lang="fi-FI"/>
          </a:p>
        </p:txBody>
      </p:sp>
      <p:sp>
        <p:nvSpPr>
          <p:cNvPr id="5" name="Alatunnisteen paikkamerkki 4">
            <a:extLst>
              <a:ext uri="{FF2B5EF4-FFF2-40B4-BE49-F238E27FC236}">
                <a16:creationId xmlns:a16="http://schemas.microsoft.com/office/drawing/2014/main" id="{E8E6AC60-1915-4C30-99D0-1F31D472E8D5}"/>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C1D0E765-D355-439D-A5A0-7B7C3C8D1A5A}"/>
              </a:ext>
            </a:extLst>
          </p:cNvPr>
          <p:cNvSpPr>
            <a:spLocks noGrp="1"/>
          </p:cNvSpPr>
          <p:nvPr>
            <p:ph type="sldNum" sz="quarter" idx="12"/>
          </p:nvPr>
        </p:nvSpPr>
        <p:spPr/>
        <p:txBody>
          <a:bodyPr/>
          <a:lstStyle/>
          <a:p>
            <a:fld id="{4A6A88A3-14C7-434E-A430-8AEEDB991D4A}" type="slidenum">
              <a:rPr lang="fi-FI" smtClean="0"/>
              <a:t>‹#›</a:t>
            </a:fld>
            <a:endParaRPr lang="fi-FI"/>
          </a:p>
        </p:txBody>
      </p:sp>
    </p:spTree>
    <p:extLst>
      <p:ext uri="{BB962C8B-B14F-4D97-AF65-F5344CB8AC3E}">
        <p14:creationId xmlns:p14="http://schemas.microsoft.com/office/powerpoint/2010/main" val="3229523332"/>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type="twoObj" preserve="1">
  <p:cSld name="Kaksi sisältökohdetta">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Sisällön paikkamerkki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Sisällön paikkamerkki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Päivämäärän paikkamerkki 3"/>
          <p:cNvSpPr>
            <a:spLocks noGrp="1"/>
          </p:cNvSpPr>
          <p:nvPr>
            <p:ph type="dt" sz="half" idx="10"/>
          </p:nvPr>
        </p:nvSpPr>
        <p:spPr/>
        <p:txBody>
          <a:bodyPr/>
          <a:lstStyle>
            <a:lvl1pPr>
              <a:defRPr/>
            </a:lvl1pPr>
          </a:lstStyle>
          <a:p>
            <a:pPr>
              <a:defRPr/>
            </a:pPr>
            <a:fld id="{1BED5056-D333-4CF4-8664-6BB6CE705DAB}" type="datetime1">
              <a:rPr lang="fi-FI"/>
              <a:pPr>
                <a:defRPr/>
              </a:pPr>
              <a:t>21.5.2026</a:t>
            </a:fld>
            <a:endParaRPr lang="fi-FI"/>
          </a:p>
        </p:txBody>
      </p:sp>
      <p:sp>
        <p:nvSpPr>
          <p:cNvPr id="6" name="Alatunnisteen paikkamerkki 4"/>
          <p:cNvSpPr>
            <a:spLocks noGrp="1"/>
          </p:cNvSpPr>
          <p:nvPr>
            <p:ph type="ftr" sz="quarter" idx="11"/>
          </p:nvPr>
        </p:nvSpPr>
        <p:spPr/>
        <p:txBody>
          <a:bodyPr/>
          <a:lstStyle>
            <a:lvl1pPr>
              <a:defRPr/>
            </a:lvl1pPr>
          </a:lstStyle>
          <a:p>
            <a:pPr>
              <a:defRPr/>
            </a:pPr>
            <a:endParaRPr lang="fi-FI"/>
          </a:p>
        </p:txBody>
      </p:sp>
      <p:sp>
        <p:nvSpPr>
          <p:cNvPr id="7" name="Dian numeron paikkamerkki 5"/>
          <p:cNvSpPr>
            <a:spLocks noGrp="1"/>
          </p:cNvSpPr>
          <p:nvPr>
            <p:ph type="sldNum" sz="quarter" idx="12"/>
          </p:nvPr>
        </p:nvSpPr>
        <p:spPr/>
        <p:txBody>
          <a:bodyPr/>
          <a:lstStyle>
            <a:lvl1pPr>
              <a:defRPr/>
            </a:lvl1pPr>
          </a:lstStyle>
          <a:p>
            <a:pPr>
              <a:defRPr/>
            </a:pPr>
            <a:fld id="{9C3B2199-B01E-42C7-A4E3-47F49B313E9A}" type="slidenum">
              <a:rPr lang="fi-FI" altLang="fi-FI"/>
              <a:pPr>
                <a:defRPr/>
              </a:pPr>
              <a:t>‹#›</a:t>
            </a:fld>
            <a:endParaRPr lang="fi-FI" altLang="fi-FI"/>
          </a:p>
        </p:txBody>
      </p:sp>
    </p:spTree>
    <p:extLst>
      <p:ext uri="{BB962C8B-B14F-4D97-AF65-F5344CB8AC3E}">
        <p14:creationId xmlns:p14="http://schemas.microsoft.com/office/powerpoint/2010/main" val="354669430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type="twoTxTwoObj" preserve="1">
  <p:cSld name="Vertailu">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lvl1pPr>
              <a:defRPr/>
            </a:lvl1pPr>
          </a:lstStyle>
          <a:p>
            <a:r>
              <a:rPr lang="fi-FI"/>
              <a:t>Muokkaa perustyyl. napsautt.</a:t>
            </a:r>
          </a:p>
        </p:txBody>
      </p:sp>
      <p:sp>
        <p:nvSpPr>
          <p:cNvPr id="3" name="Tekstin paikkamerkki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4" name="Sisällön paikkamerkki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Tekstin paikkamerkki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6" name="Sisällön paikkamerkki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7" name="Päivämäärän paikkamerkki 3"/>
          <p:cNvSpPr>
            <a:spLocks noGrp="1"/>
          </p:cNvSpPr>
          <p:nvPr>
            <p:ph type="dt" sz="half" idx="10"/>
          </p:nvPr>
        </p:nvSpPr>
        <p:spPr/>
        <p:txBody>
          <a:bodyPr/>
          <a:lstStyle>
            <a:lvl1pPr>
              <a:defRPr/>
            </a:lvl1pPr>
          </a:lstStyle>
          <a:p>
            <a:pPr>
              <a:defRPr/>
            </a:pPr>
            <a:fld id="{C04782F9-7AC7-4334-802C-929FC9C6FEDF}" type="datetime1">
              <a:rPr lang="fi-FI"/>
              <a:pPr>
                <a:defRPr/>
              </a:pPr>
              <a:t>21.5.2026</a:t>
            </a:fld>
            <a:endParaRPr lang="fi-FI"/>
          </a:p>
        </p:txBody>
      </p:sp>
      <p:sp>
        <p:nvSpPr>
          <p:cNvPr id="8" name="Alatunnisteen paikkamerkki 4"/>
          <p:cNvSpPr>
            <a:spLocks noGrp="1"/>
          </p:cNvSpPr>
          <p:nvPr>
            <p:ph type="ftr" sz="quarter" idx="11"/>
          </p:nvPr>
        </p:nvSpPr>
        <p:spPr/>
        <p:txBody>
          <a:bodyPr/>
          <a:lstStyle>
            <a:lvl1pPr>
              <a:defRPr/>
            </a:lvl1pPr>
          </a:lstStyle>
          <a:p>
            <a:pPr>
              <a:defRPr/>
            </a:pPr>
            <a:endParaRPr lang="fi-FI"/>
          </a:p>
        </p:txBody>
      </p:sp>
      <p:sp>
        <p:nvSpPr>
          <p:cNvPr id="9" name="Dian numeron paikkamerkki 5"/>
          <p:cNvSpPr>
            <a:spLocks noGrp="1"/>
          </p:cNvSpPr>
          <p:nvPr>
            <p:ph type="sldNum" sz="quarter" idx="12"/>
          </p:nvPr>
        </p:nvSpPr>
        <p:spPr/>
        <p:txBody>
          <a:bodyPr/>
          <a:lstStyle>
            <a:lvl1pPr>
              <a:defRPr/>
            </a:lvl1pPr>
          </a:lstStyle>
          <a:p>
            <a:pPr>
              <a:defRPr/>
            </a:pPr>
            <a:fld id="{7F6C9B4B-398F-4DB2-A692-019F5CBB31AA}" type="slidenum">
              <a:rPr lang="fi-FI" altLang="fi-FI"/>
              <a:pPr>
                <a:defRPr/>
              </a:pPr>
              <a:t>‹#›</a:t>
            </a:fld>
            <a:endParaRPr lang="fi-FI" altLang="fi-FI"/>
          </a:p>
        </p:txBody>
      </p:sp>
    </p:spTree>
    <p:extLst>
      <p:ext uri="{BB962C8B-B14F-4D97-AF65-F5344CB8AC3E}">
        <p14:creationId xmlns:p14="http://schemas.microsoft.com/office/powerpoint/2010/main" val="106957428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type="titleOnly" preserve="1">
  <p:cSld name="Vain otsikko">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Päivämäärän paikkamerkki 3"/>
          <p:cNvSpPr>
            <a:spLocks noGrp="1"/>
          </p:cNvSpPr>
          <p:nvPr>
            <p:ph type="dt" sz="half" idx="10"/>
          </p:nvPr>
        </p:nvSpPr>
        <p:spPr/>
        <p:txBody>
          <a:bodyPr/>
          <a:lstStyle>
            <a:lvl1pPr>
              <a:defRPr/>
            </a:lvl1pPr>
          </a:lstStyle>
          <a:p>
            <a:pPr>
              <a:defRPr/>
            </a:pPr>
            <a:fld id="{2620BC06-D705-4B02-8DB3-496929062F2F}" type="datetime1">
              <a:rPr lang="fi-FI"/>
              <a:pPr>
                <a:defRPr/>
              </a:pPr>
              <a:t>21.5.2026</a:t>
            </a:fld>
            <a:endParaRPr lang="fi-FI"/>
          </a:p>
        </p:txBody>
      </p:sp>
      <p:sp>
        <p:nvSpPr>
          <p:cNvPr id="4" name="Alatunnisteen paikkamerkki 4"/>
          <p:cNvSpPr>
            <a:spLocks noGrp="1"/>
          </p:cNvSpPr>
          <p:nvPr>
            <p:ph type="ftr" sz="quarter" idx="11"/>
          </p:nvPr>
        </p:nvSpPr>
        <p:spPr/>
        <p:txBody>
          <a:bodyPr/>
          <a:lstStyle>
            <a:lvl1pPr>
              <a:defRPr/>
            </a:lvl1pPr>
          </a:lstStyle>
          <a:p>
            <a:pPr>
              <a:defRPr/>
            </a:pPr>
            <a:endParaRPr lang="fi-FI"/>
          </a:p>
        </p:txBody>
      </p:sp>
      <p:sp>
        <p:nvSpPr>
          <p:cNvPr id="5" name="Dian numeron paikkamerkki 5"/>
          <p:cNvSpPr>
            <a:spLocks noGrp="1"/>
          </p:cNvSpPr>
          <p:nvPr>
            <p:ph type="sldNum" sz="quarter" idx="12"/>
          </p:nvPr>
        </p:nvSpPr>
        <p:spPr/>
        <p:txBody>
          <a:bodyPr/>
          <a:lstStyle>
            <a:lvl1pPr>
              <a:defRPr/>
            </a:lvl1pPr>
          </a:lstStyle>
          <a:p>
            <a:pPr>
              <a:defRPr/>
            </a:pPr>
            <a:fld id="{C5FB7C42-2B58-45B4-8220-6004663F2E96}" type="slidenum">
              <a:rPr lang="fi-FI" altLang="fi-FI"/>
              <a:pPr>
                <a:defRPr/>
              </a:pPr>
              <a:t>‹#›</a:t>
            </a:fld>
            <a:endParaRPr lang="fi-FI" altLang="fi-FI"/>
          </a:p>
        </p:txBody>
      </p:sp>
    </p:spTree>
    <p:extLst>
      <p:ext uri="{BB962C8B-B14F-4D97-AF65-F5344CB8AC3E}">
        <p14:creationId xmlns:p14="http://schemas.microsoft.com/office/powerpoint/2010/main" val="295496420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type="blank" preserve="1">
  <p:cSld name="Tyhjä">
    <p:spTree>
      <p:nvGrpSpPr>
        <p:cNvPr id="1" name=""/>
        <p:cNvGrpSpPr/>
        <p:nvPr/>
      </p:nvGrpSpPr>
      <p:grpSpPr>
        <a:xfrm>
          <a:off x="0" y="0"/>
          <a:ext cx="0" cy="0"/>
          <a:chOff x="0" y="0"/>
          <a:chExt cx="0" cy="0"/>
        </a:xfrm>
      </p:grpSpPr>
      <p:sp>
        <p:nvSpPr>
          <p:cNvPr id="2" name="Päivämäärän paikkamerkki 3"/>
          <p:cNvSpPr>
            <a:spLocks noGrp="1"/>
          </p:cNvSpPr>
          <p:nvPr>
            <p:ph type="dt" sz="half" idx="10"/>
          </p:nvPr>
        </p:nvSpPr>
        <p:spPr/>
        <p:txBody>
          <a:bodyPr/>
          <a:lstStyle>
            <a:lvl1pPr>
              <a:defRPr/>
            </a:lvl1pPr>
          </a:lstStyle>
          <a:p>
            <a:pPr>
              <a:defRPr/>
            </a:pPr>
            <a:fld id="{CB97FD87-389C-4352-A06E-0BEB418F0472}" type="datetime1">
              <a:rPr lang="fi-FI"/>
              <a:pPr>
                <a:defRPr/>
              </a:pPr>
              <a:t>21.5.2026</a:t>
            </a:fld>
            <a:endParaRPr lang="fi-FI"/>
          </a:p>
        </p:txBody>
      </p:sp>
      <p:sp>
        <p:nvSpPr>
          <p:cNvPr id="3" name="Alatunnisteen paikkamerkki 4"/>
          <p:cNvSpPr>
            <a:spLocks noGrp="1"/>
          </p:cNvSpPr>
          <p:nvPr>
            <p:ph type="ftr" sz="quarter" idx="11"/>
          </p:nvPr>
        </p:nvSpPr>
        <p:spPr/>
        <p:txBody>
          <a:bodyPr/>
          <a:lstStyle>
            <a:lvl1pPr>
              <a:defRPr/>
            </a:lvl1pPr>
          </a:lstStyle>
          <a:p>
            <a:pPr>
              <a:defRPr/>
            </a:pPr>
            <a:endParaRPr lang="fi-FI"/>
          </a:p>
        </p:txBody>
      </p:sp>
      <p:sp>
        <p:nvSpPr>
          <p:cNvPr id="4" name="Dian numeron paikkamerkki 5"/>
          <p:cNvSpPr>
            <a:spLocks noGrp="1"/>
          </p:cNvSpPr>
          <p:nvPr>
            <p:ph type="sldNum" sz="quarter" idx="12"/>
          </p:nvPr>
        </p:nvSpPr>
        <p:spPr/>
        <p:txBody>
          <a:bodyPr/>
          <a:lstStyle>
            <a:lvl1pPr>
              <a:defRPr/>
            </a:lvl1pPr>
          </a:lstStyle>
          <a:p>
            <a:pPr>
              <a:defRPr/>
            </a:pPr>
            <a:fld id="{07F772A8-FF9E-417F-9321-6AAB578CA673}" type="slidenum">
              <a:rPr lang="fi-FI" altLang="fi-FI"/>
              <a:pPr>
                <a:defRPr/>
              </a:pPr>
              <a:t>‹#›</a:t>
            </a:fld>
            <a:endParaRPr lang="fi-FI" altLang="fi-FI"/>
          </a:p>
        </p:txBody>
      </p:sp>
    </p:spTree>
    <p:extLst>
      <p:ext uri="{BB962C8B-B14F-4D97-AF65-F5344CB8AC3E}">
        <p14:creationId xmlns:p14="http://schemas.microsoft.com/office/powerpoint/2010/main" val="3798409956"/>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type="objTx" preserve="1">
  <p:cSld name="Otsikollinen sisältö">
    <p:spTree>
      <p:nvGrpSpPr>
        <p:cNvPr id="1" name=""/>
        <p:cNvGrpSpPr/>
        <p:nvPr/>
      </p:nvGrpSpPr>
      <p:grpSpPr>
        <a:xfrm>
          <a:off x="0" y="0"/>
          <a:ext cx="0" cy="0"/>
          <a:chOff x="0" y="0"/>
          <a:chExt cx="0" cy="0"/>
        </a:xfrm>
      </p:grpSpPr>
      <p:sp>
        <p:nvSpPr>
          <p:cNvPr id="2" name="Otsikko 1"/>
          <p:cNvSpPr>
            <a:spLocks noGrp="1"/>
          </p:cNvSpPr>
          <p:nvPr>
            <p:ph type="title"/>
          </p:nvPr>
        </p:nvSpPr>
        <p:spPr>
          <a:xfrm>
            <a:off x="609601" y="273050"/>
            <a:ext cx="4011084" cy="1162050"/>
          </a:xfrm>
        </p:spPr>
        <p:txBody>
          <a:bodyPr anchor="b"/>
          <a:lstStyle>
            <a:lvl1pPr algn="l">
              <a:defRPr sz="2000" b="1"/>
            </a:lvl1pPr>
          </a:lstStyle>
          <a:p>
            <a:r>
              <a:rPr lang="fi-FI"/>
              <a:t>Muokkaa perustyyl. napsautt.</a:t>
            </a:r>
          </a:p>
        </p:txBody>
      </p:sp>
      <p:sp>
        <p:nvSpPr>
          <p:cNvPr id="3" name="Sisällön paikkamerkki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Tekstin paikkamerkki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a:t>Muokkaa tekstin perustyylejä napsauttamalla</a:t>
            </a:r>
          </a:p>
        </p:txBody>
      </p:sp>
      <p:sp>
        <p:nvSpPr>
          <p:cNvPr id="5" name="Päivämäärän paikkamerkki 3"/>
          <p:cNvSpPr>
            <a:spLocks noGrp="1"/>
          </p:cNvSpPr>
          <p:nvPr>
            <p:ph type="dt" sz="half" idx="10"/>
          </p:nvPr>
        </p:nvSpPr>
        <p:spPr/>
        <p:txBody>
          <a:bodyPr/>
          <a:lstStyle>
            <a:lvl1pPr>
              <a:defRPr/>
            </a:lvl1pPr>
          </a:lstStyle>
          <a:p>
            <a:pPr>
              <a:defRPr/>
            </a:pPr>
            <a:fld id="{6F55C8E4-42C7-424A-9FAF-FA02D7D8EA7C}" type="datetime1">
              <a:rPr lang="fi-FI"/>
              <a:pPr>
                <a:defRPr/>
              </a:pPr>
              <a:t>21.5.2026</a:t>
            </a:fld>
            <a:endParaRPr lang="fi-FI"/>
          </a:p>
        </p:txBody>
      </p:sp>
      <p:sp>
        <p:nvSpPr>
          <p:cNvPr id="6" name="Alatunnisteen paikkamerkki 4"/>
          <p:cNvSpPr>
            <a:spLocks noGrp="1"/>
          </p:cNvSpPr>
          <p:nvPr>
            <p:ph type="ftr" sz="quarter" idx="11"/>
          </p:nvPr>
        </p:nvSpPr>
        <p:spPr/>
        <p:txBody>
          <a:bodyPr/>
          <a:lstStyle>
            <a:lvl1pPr>
              <a:defRPr/>
            </a:lvl1pPr>
          </a:lstStyle>
          <a:p>
            <a:pPr>
              <a:defRPr/>
            </a:pPr>
            <a:endParaRPr lang="fi-FI"/>
          </a:p>
        </p:txBody>
      </p:sp>
      <p:sp>
        <p:nvSpPr>
          <p:cNvPr id="7" name="Dian numeron paikkamerkki 5"/>
          <p:cNvSpPr>
            <a:spLocks noGrp="1"/>
          </p:cNvSpPr>
          <p:nvPr>
            <p:ph type="sldNum" sz="quarter" idx="12"/>
          </p:nvPr>
        </p:nvSpPr>
        <p:spPr/>
        <p:txBody>
          <a:bodyPr/>
          <a:lstStyle>
            <a:lvl1pPr>
              <a:defRPr/>
            </a:lvl1pPr>
          </a:lstStyle>
          <a:p>
            <a:pPr>
              <a:defRPr/>
            </a:pPr>
            <a:fld id="{E90E6CB5-91EE-4F59-B761-12C12300A82D}" type="slidenum">
              <a:rPr lang="fi-FI" altLang="fi-FI"/>
              <a:pPr>
                <a:defRPr/>
              </a:pPr>
              <a:t>‹#›</a:t>
            </a:fld>
            <a:endParaRPr lang="fi-FI" altLang="fi-FI"/>
          </a:p>
        </p:txBody>
      </p:sp>
    </p:spTree>
    <p:extLst>
      <p:ext uri="{BB962C8B-B14F-4D97-AF65-F5344CB8AC3E}">
        <p14:creationId xmlns:p14="http://schemas.microsoft.com/office/powerpoint/2010/main" val="741939485"/>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type="picTx" preserve="1">
  <p:cSld name="Otsikollinen kuva">
    <p:spTree>
      <p:nvGrpSpPr>
        <p:cNvPr id="1" name=""/>
        <p:cNvGrpSpPr/>
        <p:nvPr/>
      </p:nvGrpSpPr>
      <p:grpSpPr>
        <a:xfrm>
          <a:off x="0" y="0"/>
          <a:ext cx="0" cy="0"/>
          <a:chOff x="0" y="0"/>
          <a:chExt cx="0" cy="0"/>
        </a:xfrm>
      </p:grpSpPr>
      <p:sp>
        <p:nvSpPr>
          <p:cNvPr id="2" name="Otsikko 1"/>
          <p:cNvSpPr>
            <a:spLocks noGrp="1"/>
          </p:cNvSpPr>
          <p:nvPr>
            <p:ph type="title"/>
          </p:nvPr>
        </p:nvSpPr>
        <p:spPr>
          <a:xfrm>
            <a:off x="2389717" y="4800600"/>
            <a:ext cx="7315200" cy="566738"/>
          </a:xfrm>
        </p:spPr>
        <p:txBody>
          <a:bodyPr anchor="b"/>
          <a:lstStyle>
            <a:lvl1pPr algn="l">
              <a:defRPr sz="2000" b="1"/>
            </a:lvl1pPr>
          </a:lstStyle>
          <a:p>
            <a:r>
              <a:rPr lang="fi-FI"/>
              <a:t>Muokkaa perustyyl. napsautt.</a:t>
            </a:r>
          </a:p>
        </p:txBody>
      </p:sp>
      <p:sp>
        <p:nvSpPr>
          <p:cNvPr id="3" name="Kuvan paikkamerkki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fi-FI" noProof="0"/>
              <a:t>Lisää kuva napsauttamalla kuvaketta</a:t>
            </a:r>
          </a:p>
        </p:txBody>
      </p:sp>
      <p:sp>
        <p:nvSpPr>
          <p:cNvPr id="4" name="Tekstin paikkamerkki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a:t>Muokkaa tekstin perustyylejä napsauttamalla</a:t>
            </a:r>
          </a:p>
        </p:txBody>
      </p:sp>
      <p:sp>
        <p:nvSpPr>
          <p:cNvPr id="5" name="Päivämäärän paikkamerkki 3"/>
          <p:cNvSpPr>
            <a:spLocks noGrp="1"/>
          </p:cNvSpPr>
          <p:nvPr>
            <p:ph type="dt" sz="half" idx="10"/>
          </p:nvPr>
        </p:nvSpPr>
        <p:spPr/>
        <p:txBody>
          <a:bodyPr/>
          <a:lstStyle>
            <a:lvl1pPr>
              <a:defRPr/>
            </a:lvl1pPr>
          </a:lstStyle>
          <a:p>
            <a:pPr>
              <a:defRPr/>
            </a:pPr>
            <a:fld id="{0BE70306-BF97-4CF6-AA8C-61B5379220CD}" type="datetime1">
              <a:rPr lang="fi-FI"/>
              <a:pPr>
                <a:defRPr/>
              </a:pPr>
              <a:t>21.5.2026</a:t>
            </a:fld>
            <a:endParaRPr lang="fi-FI"/>
          </a:p>
        </p:txBody>
      </p:sp>
      <p:sp>
        <p:nvSpPr>
          <p:cNvPr id="6" name="Alatunnisteen paikkamerkki 4"/>
          <p:cNvSpPr>
            <a:spLocks noGrp="1"/>
          </p:cNvSpPr>
          <p:nvPr>
            <p:ph type="ftr" sz="quarter" idx="11"/>
          </p:nvPr>
        </p:nvSpPr>
        <p:spPr/>
        <p:txBody>
          <a:bodyPr/>
          <a:lstStyle>
            <a:lvl1pPr>
              <a:defRPr/>
            </a:lvl1pPr>
          </a:lstStyle>
          <a:p>
            <a:pPr>
              <a:defRPr/>
            </a:pPr>
            <a:endParaRPr lang="fi-FI"/>
          </a:p>
        </p:txBody>
      </p:sp>
      <p:sp>
        <p:nvSpPr>
          <p:cNvPr id="7" name="Dian numeron paikkamerkki 5"/>
          <p:cNvSpPr>
            <a:spLocks noGrp="1"/>
          </p:cNvSpPr>
          <p:nvPr>
            <p:ph type="sldNum" sz="quarter" idx="12"/>
          </p:nvPr>
        </p:nvSpPr>
        <p:spPr/>
        <p:txBody>
          <a:bodyPr/>
          <a:lstStyle>
            <a:lvl1pPr>
              <a:defRPr/>
            </a:lvl1pPr>
          </a:lstStyle>
          <a:p>
            <a:pPr>
              <a:defRPr/>
            </a:pPr>
            <a:fld id="{52D5A102-A5F3-4953-A6D8-56411CEFAE59}" type="slidenum">
              <a:rPr lang="fi-FI" altLang="fi-FI"/>
              <a:pPr>
                <a:defRPr/>
              </a:pPr>
              <a:t>‹#›</a:t>
            </a:fld>
            <a:endParaRPr lang="fi-FI" altLang="fi-FI"/>
          </a:p>
        </p:txBody>
      </p:sp>
    </p:spTree>
    <p:extLst>
      <p:ext uri="{BB962C8B-B14F-4D97-AF65-F5344CB8AC3E}">
        <p14:creationId xmlns:p14="http://schemas.microsoft.com/office/powerpoint/2010/main" val="1385715471"/>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type="vertTx" preserve="1">
  <p:cSld name="Otsikko ja pystysuora teksti">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Pystysuoran tekstin paikkamerkki 2"/>
          <p:cNvSpPr>
            <a:spLocks noGrp="1"/>
          </p:cNvSpPr>
          <p:nvPr>
            <p:ph type="body" orient="vert" idx="1"/>
          </p:nvPr>
        </p:nvSpPr>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10"/>
          </p:nvPr>
        </p:nvSpPr>
        <p:spPr/>
        <p:txBody>
          <a:bodyPr/>
          <a:lstStyle>
            <a:lvl1pPr>
              <a:defRPr/>
            </a:lvl1pPr>
          </a:lstStyle>
          <a:p>
            <a:pPr>
              <a:defRPr/>
            </a:pPr>
            <a:fld id="{784E4947-2E43-4D50-8772-D74E1C876608}" type="datetime1">
              <a:rPr lang="fi-FI"/>
              <a:pPr>
                <a:defRPr/>
              </a:pPr>
              <a:t>21.5.2026</a:t>
            </a:fld>
            <a:endParaRPr lang="fi-FI"/>
          </a:p>
        </p:txBody>
      </p:sp>
      <p:sp>
        <p:nvSpPr>
          <p:cNvPr id="5" name="Alatunnisteen paikkamerkki 4"/>
          <p:cNvSpPr>
            <a:spLocks noGrp="1"/>
          </p:cNvSpPr>
          <p:nvPr>
            <p:ph type="ftr" sz="quarter" idx="11"/>
          </p:nvPr>
        </p:nvSpPr>
        <p:spPr/>
        <p:txBody>
          <a:bodyPr/>
          <a:lstStyle>
            <a:lvl1pPr>
              <a:defRPr/>
            </a:lvl1pPr>
          </a:lstStyle>
          <a:p>
            <a:pPr>
              <a:defRPr/>
            </a:pPr>
            <a:endParaRPr lang="fi-FI"/>
          </a:p>
        </p:txBody>
      </p:sp>
      <p:sp>
        <p:nvSpPr>
          <p:cNvPr id="6" name="Dian numeron paikkamerkki 5"/>
          <p:cNvSpPr>
            <a:spLocks noGrp="1"/>
          </p:cNvSpPr>
          <p:nvPr>
            <p:ph type="sldNum" sz="quarter" idx="12"/>
          </p:nvPr>
        </p:nvSpPr>
        <p:spPr/>
        <p:txBody>
          <a:bodyPr/>
          <a:lstStyle>
            <a:lvl1pPr>
              <a:defRPr/>
            </a:lvl1pPr>
          </a:lstStyle>
          <a:p>
            <a:pPr>
              <a:defRPr/>
            </a:pPr>
            <a:fld id="{BE83689A-FF82-47E3-ADB6-17E6FCF3EB57}" type="slidenum">
              <a:rPr lang="fi-FI" altLang="fi-FI"/>
              <a:pPr>
                <a:defRPr/>
              </a:pPr>
              <a:t>‹#›</a:t>
            </a:fld>
            <a:endParaRPr lang="fi-FI" altLang="fi-FI"/>
          </a:p>
        </p:txBody>
      </p:sp>
    </p:spTree>
    <p:extLst>
      <p:ext uri="{BB962C8B-B14F-4D97-AF65-F5344CB8AC3E}">
        <p14:creationId xmlns:p14="http://schemas.microsoft.com/office/powerpoint/2010/main" val="3280540303"/>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type="vertTitleAndTx" preserve="1">
  <p:cSld name="Pystysuora otsikko ja teksti">
    <p:spTree>
      <p:nvGrpSpPr>
        <p:cNvPr id="1" name=""/>
        <p:cNvGrpSpPr/>
        <p:nvPr/>
      </p:nvGrpSpPr>
      <p:grpSpPr>
        <a:xfrm>
          <a:off x="0" y="0"/>
          <a:ext cx="0" cy="0"/>
          <a:chOff x="0" y="0"/>
          <a:chExt cx="0" cy="0"/>
        </a:xfrm>
      </p:grpSpPr>
      <p:sp>
        <p:nvSpPr>
          <p:cNvPr id="2" name="Pystysuora otsikko 1"/>
          <p:cNvSpPr>
            <a:spLocks noGrp="1"/>
          </p:cNvSpPr>
          <p:nvPr>
            <p:ph type="title" orient="vert"/>
          </p:nvPr>
        </p:nvSpPr>
        <p:spPr>
          <a:xfrm>
            <a:off x="8839200" y="274639"/>
            <a:ext cx="2743200" cy="5851525"/>
          </a:xfrm>
        </p:spPr>
        <p:txBody>
          <a:bodyPr vert="eaVert"/>
          <a:lstStyle/>
          <a:p>
            <a:r>
              <a:rPr lang="fi-FI"/>
              <a:t>Muokkaa perustyyl. napsautt.</a:t>
            </a:r>
          </a:p>
        </p:txBody>
      </p:sp>
      <p:sp>
        <p:nvSpPr>
          <p:cNvPr id="3" name="Pystysuoran tekstin paikkamerkki 2"/>
          <p:cNvSpPr>
            <a:spLocks noGrp="1"/>
          </p:cNvSpPr>
          <p:nvPr>
            <p:ph type="body" orient="vert" idx="1"/>
          </p:nvPr>
        </p:nvSpPr>
        <p:spPr>
          <a:xfrm>
            <a:off x="609600" y="274639"/>
            <a:ext cx="8026400" cy="5851525"/>
          </a:xfrm>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10"/>
          </p:nvPr>
        </p:nvSpPr>
        <p:spPr/>
        <p:txBody>
          <a:bodyPr/>
          <a:lstStyle>
            <a:lvl1pPr>
              <a:defRPr/>
            </a:lvl1pPr>
          </a:lstStyle>
          <a:p>
            <a:pPr>
              <a:defRPr/>
            </a:pPr>
            <a:fld id="{A738D340-9912-4E4D-9944-89A359E2C8A4}" type="datetime1">
              <a:rPr lang="fi-FI"/>
              <a:pPr>
                <a:defRPr/>
              </a:pPr>
              <a:t>21.5.2026</a:t>
            </a:fld>
            <a:endParaRPr lang="fi-FI"/>
          </a:p>
        </p:txBody>
      </p:sp>
      <p:sp>
        <p:nvSpPr>
          <p:cNvPr id="5" name="Alatunnisteen paikkamerkki 4"/>
          <p:cNvSpPr>
            <a:spLocks noGrp="1"/>
          </p:cNvSpPr>
          <p:nvPr>
            <p:ph type="ftr" sz="quarter" idx="11"/>
          </p:nvPr>
        </p:nvSpPr>
        <p:spPr/>
        <p:txBody>
          <a:bodyPr/>
          <a:lstStyle>
            <a:lvl1pPr>
              <a:defRPr/>
            </a:lvl1pPr>
          </a:lstStyle>
          <a:p>
            <a:pPr>
              <a:defRPr/>
            </a:pPr>
            <a:endParaRPr lang="fi-FI"/>
          </a:p>
        </p:txBody>
      </p:sp>
      <p:sp>
        <p:nvSpPr>
          <p:cNvPr id="6" name="Dian numeron paikkamerkki 5"/>
          <p:cNvSpPr>
            <a:spLocks noGrp="1"/>
          </p:cNvSpPr>
          <p:nvPr>
            <p:ph type="sldNum" sz="quarter" idx="12"/>
          </p:nvPr>
        </p:nvSpPr>
        <p:spPr/>
        <p:txBody>
          <a:bodyPr/>
          <a:lstStyle>
            <a:lvl1pPr>
              <a:defRPr/>
            </a:lvl1pPr>
          </a:lstStyle>
          <a:p>
            <a:pPr>
              <a:defRPr/>
            </a:pPr>
            <a:fld id="{5E3577FC-CD45-4385-BC18-4E1DE4990E77}" type="slidenum">
              <a:rPr lang="fi-FI" altLang="fi-FI"/>
              <a:pPr>
                <a:defRPr/>
              </a:pPr>
              <a:t>‹#›</a:t>
            </a:fld>
            <a:endParaRPr lang="fi-FI" altLang="fi-FI"/>
          </a:p>
        </p:txBody>
      </p:sp>
    </p:spTree>
    <p:extLst>
      <p:ext uri="{BB962C8B-B14F-4D97-AF65-F5344CB8AC3E}">
        <p14:creationId xmlns:p14="http://schemas.microsoft.com/office/powerpoint/2010/main" val="863608861"/>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type="title" preserve="1">
  <p:cSld name="Otsikkodia">
    <p:spTree>
      <p:nvGrpSpPr>
        <p:cNvPr id="1" name=""/>
        <p:cNvGrpSpPr/>
        <p:nvPr/>
      </p:nvGrpSpPr>
      <p:grpSpPr>
        <a:xfrm>
          <a:off x="0" y="0"/>
          <a:ext cx="0" cy="0"/>
          <a:chOff x="0" y="0"/>
          <a:chExt cx="0" cy="0"/>
        </a:xfrm>
      </p:grpSpPr>
      <p:sp>
        <p:nvSpPr>
          <p:cNvPr id="7" name="Rectangle 6"/>
          <p:cNvSpPr/>
          <p:nvPr/>
        </p:nvSpPr>
        <p:spPr>
          <a:xfrm>
            <a:off x="3178"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sz="1800"/>
          </a:p>
        </p:txBody>
      </p:sp>
      <p:sp>
        <p:nvSpPr>
          <p:cNvPr id="8" name="Rectangle 7"/>
          <p:cNvSpPr/>
          <p:nvPr/>
        </p:nvSpPr>
        <p:spPr>
          <a:xfrm>
            <a:off x="18"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sz="1800"/>
          </a:p>
        </p:txBody>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6000" spc="-38" baseline="0">
                <a:solidFill>
                  <a:schemeClr val="tx1">
                    <a:lumMod val="85000"/>
                    <a:lumOff val="15000"/>
                  </a:schemeClr>
                </a:solidFill>
              </a:defRPr>
            </a:lvl1pPr>
          </a:lstStyle>
          <a:p>
            <a:r>
              <a:rPr lang="fi-FI"/>
              <a:t>Muokkaa perustyyl. napsautt.</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1800" cap="all" spc="150" baseline="0">
                <a:solidFill>
                  <a:schemeClr val="tx2"/>
                </a:solidFill>
                <a:latin typeface="+mj-lt"/>
              </a:defRPr>
            </a:lvl1pPr>
            <a:lvl2pPr marL="342900" indent="0" algn="ctr">
              <a:buNone/>
              <a:defRPr sz="1800"/>
            </a:lvl2pPr>
            <a:lvl3pPr marL="685800" indent="0" algn="ctr">
              <a:buNone/>
              <a:defRPr sz="1800"/>
            </a:lvl3pPr>
            <a:lvl4pPr marL="1028700" indent="0" algn="ctr">
              <a:buNone/>
              <a:defRPr sz="1500"/>
            </a:lvl4pPr>
            <a:lvl5pPr marL="1371600" indent="0" algn="ctr">
              <a:buNone/>
              <a:defRPr sz="1500"/>
            </a:lvl5pPr>
            <a:lvl6pPr marL="1714500" indent="0" algn="ctr">
              <a:buNone/>
              <a:defRPr sz="1500"/>
            </a:lvl6pPr>
            <a:lvl7pPr marL="2057400" indent="0" algn="ctr">
              <a:buNone/>
              <a:defRPr sz="1500"/>
            </a:lvl7pPr>
            <a:lvl8pPr marL="2400300" indent="0" algn="ctr">
              <a:buNone/>
              <a:defRPr sz="1500"/>
            </a:lvl8pPr>
            <a:lvl9pPr marL="2743200" indent="0" algn="ctr">
              <a:buNone/>
              <a:defRPr sz="1500"/>
            </a:lvl9pPr>
          </a:lstStyle>
          <a:p>
            <a:r>
              <a:rPr lang="fi-FI"/>
              <a:t>Muokkaa alaotsikon perustyyliä napsautt.</a:t>
            </a:r>
            <a:endParaRPr lang="en-US" dirty="0"/>
          </a:p>
        </p:txBody>
      </p:sp>
      <p:sp>
        <p:nvSpPr>
          <p:cNvPr id="4" name="Date Placeholder 3"/>
          <p:cNvSpPr>
            <a:spLocks noGrp="1"/>
          </p:cNvSpPr>
          <p:nvPr>
            <p:ph type="dt" sz="half" idx="10"/>
          </p:nvPr>
        </p:nvSpPr>
        <p:spPr/>
        <p:txBody>
          <a:bodyPr/>
          <a:lstStyle/>
          <a:p>
            <a:fld id="{ECBECC00-8EFD-45CB-BF14-C5258F9097ED}" type="datetimeFigureOut">
              <a:rPr lang="fi-FI" smtClean="0"/>
              <a:pPr/>
              <a:t>21.5.2026</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CCC6CB31-74F2-48E2-9CA4-7E84012E9AD4}" type="slidenum">
              <a:rPr lang="fi-FI" smtClean="0"/>
              <a:pPr/>
              <a:t>‹#›</a:t>
            </a:fld>
            <a:endParaRPr lang="fi-FI"/>
          </a:p>
        </p:txBody>
      </p:sp>
      <p:cxnSp>
        <p:nvCxnSpPr>
          <p:cNvPr id="9" name="Straight Connector 8"/>
          <p:cNvCxnSpPr/>
          <p:nvPr/>
        </p:nvCxnSpPr>
        <p:spPr>
          <a:xfrm>
            <a:off x="1207659"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30141807"/>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Muokkaa perustyyl. napsautt.</a:t>
            </a:r>
            <a:endParaRPr lang="en-US" dirty="0"/>
          </a:p>
        </p:txBody>
      </p:sp>
      <p:sp>
        <p:nvSpPr>
          <p:cNvPr id="3" name="Content Placeholder 2"/>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Date Placeholder 3"/>
          <p:cNvSpPr>
            <a:spLocks noGrp="1"/>
          </p:cNvSpPr>
          <p:nvPr>
            <p:ph type="dt" sz="half" idx="10"/>
          </p:nvPr>
        </p:nvSpPr>
        <p:spPr/>
        <p:txBody>
          <a:bodyPr/>
          <a:lstStyle/>
          <a:p>
            <a:fld id="{ECBECC00-8EFD-45CB-BF14-C5258F9097ED}" type="datetimeFigureOut">
              <a:rPr lang="fi-FI" smtClean="0"/>
              <a:pPr/>
              <a:t>21.5.2026</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CCC6CB31-74F2-48E2-9CA4-7E84012E9AD4}" type="slidenum">
              <a:rPr lang="fi-FI" smtClean="0"/>
              <a:pPr/>
              <a:t>‹#›</a:t>
            </a:fld>
            <a:endParaRPr lang="fi-FI"/>
          </a:p>
        </p:txBody>
      </p:sp>
    </p:spTree>
    <p:extLst>
      <p:ext uri="{BB962C8B-B14F-4D97-AF65-F5344CB8AC3E}">
        <p14:creationId xmlns:p14="http://schemas.microsoft.com/office/powerpoint/2010/main" val="39488691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Pystysuora otsikko ja teksti">
    <p:spTree>
      <p:nvGrpSpPr>
        <p:cNvPr id="1" name=""/>
        <p:cNvGrpSpPr/>
        <p:nvPr/>
      </p:nvGrpSpPr>
      <p:grpSpPr>
        <a:xfrm>
          <a:off x="0" y="0"/>
          <a:ext cx="0" cy="0"/>
          <a:chOff x="0" y="0"/>
          <a:chExt cx="0" cy="0"/>
        </a:xfrm>
      </p:grpSpPr>
      <p:sp>
        <p:nvSpPr>
          <p:cNvPr id="2" name="Pystysuora otsikko 1">
            <a:extLst>
              <a:ext uri="{FF2B5EF4-FFF2-40B4-BE49-F238E27FC236}">
                <a16:creationId xmlns:a16="http://schemas.microsoft.com/office/drawing/2014/main" id="{23C5DFAD-6216-478A-87F6-F857272552B4}"/>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fi-FI"/>
          </a:p>
        </p:txBody>
      </p:sp>
      <p:sp>
        <p:nvSpPr>
          <p:cNvPr id="3" name="Pystysuoran tekstin paikkamerkki 2">
            <a:extLst>
              <a:ext uri="{FF2B5EF4-FFF2-40B4-BE49-F238E27FC236}">
                <a16:creationId xmlns:a16="http://schemas.microsoft.com/office/drawing/2014/main" id="{AE51DDE6-53A3-41AC-9890-C755824C2C9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Päivämäärän paikkamerkki 3">
            <a:extLst>
              <a:ext uri="{FF2B5EF4-FFF2-40B4-BE49-F238E27FC236}">
                <a16:creationId xmlns:a16="http://schemas.microsoft.com/office/drawing/2014/main" id="{7199214A-A2A4-4D38-BB05-A5329ACA4B54}"/>
              </a:ext>
            </a:extLst>
          </p:cNvPr>
          <p:cNvSpPr>
            <a:spLocks noGrp="1"/>
          </p:cNvSpPr>
          <p:nvPr>
            <p:ph type="dt" sz="half" idx="10"/>
          </p:nvPr>
        </p:nvSpPr>
        <p:spPr/>
        <p:txBody>
          <a:bodyPr/>
          <a:lstStyle/>
          <a:p>
            <a:fld id="{7CAA2D79-F595-4CE3-8B63-33D1E98E9C70}" type="datetimeFigureOut">
              <a:rPr lang="fi-FI" smtClean="0"/>
              <a:t>21.5.2026</a:t>
            </a:fld>
            <a:endParaRPr lang="fi-FI"/>
          </a:p>
        </p:txBody>
      </p:sp>
      <p:sp>
        <p:nvSpPr>
          <p:cNvPr id="5" name="Alatunnisteen paikkamerkki 4">
            <a:extLst>
              <a:ext uri="{FF2B5EF4-FFF2-40B4-BE49-F238E27FC236}">
                <a16:creationId xmlns:a16="http://schemas.microsoft.com/office/drawing/2014/main" id="{4224E634-E2A5-412E-AA10-24BFD329247E}"/>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2FADB506-BF4A-48A8-9C56-0B667A415CC4}"/>
              </a:ext>
            </a:extLst>
          </p:cNvPr>
          <p:cNvSpPr>
            <a:spLocks noGrp="1"/>
          </p:cNvSpPr>
          <p:nvPr>
            <p:ph type="sldNum" sz="quarter" idx="12"/>
          </p:nvPr>
        </p:nvSpPr>
        <p:spPr/>
        <p:txBody>
          <a:bodyPr/>
          <a:lstStyle/>
          <a:p>
            <a:fld id="{4A6A88A3-14C7-434E-A430-8AEEDB991D4A}" type="slidenum">
              <a:rPr lang="fi-FI" smtClean="0"/>
              <a:t>‹#›</a:t>
            </a:fld>
            <a:endParaRPr lang="fi-FI"/>
          </a:p>
        </p:txBody>
      </p:sp>
    </p:spTree>
    <p:extLst>
      <p:ext uri="{BB962C8B-B14F-4D97-AF65-F5344CB8AC3E}">
        <p14:creationId xmlns:p14="http://schemas.microsoft.com/office/powerpoint/2010/main" val="1491077175"/>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type="secHead" preserve="1">
  <p:cSld name="Osan ylätunniste">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8"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8"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6000" b="0">
                <a:solidFill>
                  <a:schemeClr val="tx1">
                    <a:lumMod val="85000"/>
                    <a:lumOff val="15000"/>
                  </a:schemeClr>
                </a:solidFill>
              </a:defRPr>
            </a:lvl1pPr>
          </a:lstStyle>
          <a:p>
            <a:r>
              <a:rPr lang="fi-FI"/>
              <a:t>Muokkaa perustyyl. napsautt.</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1800" cap="all" spc="150" baseline="0">
                <a:solidFill>
                  <a:schemeClr val="tx2"/>
                </a:solidFill>
                <a:latin typeface="+mj-lt"/>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fi-FI"/>
              <a:t>Muokkaa tekstin perustyylejä napsauttamalla</a:t>
            </a:r>
          </a:p>
        </p:txBody>
      </p:sp>
      <p:sp>
        <p:nvSpPr>
          <p:cNvPr id="4" name="Date Placeholder 3"/>
          <p:cNvSpPr>
            <a:spLocks noGrp="1"/>
          </p:cNvSpPr>
          <p:nvPr>
            <p:ph type="dt" sz="half" idx="10"/>
          </p:nvPr>
        </p:nvSpPr>
        <p:spPr/>
        <p:txBody>
          <a:bodyPr/>
          <a:lstStyle/>
          <a:p>
            <a:fld id="{ECBECC00-8EFD-45CB-BF14-C5258F9097ED}" type="datetimeFigureOut">
              <a:rPr lang="fi-FI" smtClean="0"/>
              <a:pPr/>
              <a:t>21.5.2026</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CCC6CB31-74F2-48E2-9CA4-7E84012E9AD4}" type="slidenum">
              <a:rPr lang="fi-FI" smtClean="0"/>
              <a:pPr/>
              <a:t>‹#›</a:t>
            </a:fld>
            <a:endParaRPr lang="fi-FI"/>
          </a:p>
        </p:txBody>
      </p:sp>
      <p:cxnSp>
        <p:nvCxnSpPr>
          <p:cNvPr id="9" name="Straight Connector 8"/>
          <p:cNvCxnSpPr/>
          <p:nvPr/>
        </p:nvCxnSpPr>
        <p:spPr>
          <a:xfrm>
            <a:off x="1207659"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37748007"/>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7"/>
            <a:ext cx="10058400" cy="1450757"/>
          </a:xfrm>
        </p:spPr>
        <p:txBody>
          <a:bodyPr/>
          <a:lstStyle/>
          <a:p>
            <a:r>
              <a:rPr lang="fi-FI"/>
              <a:t>Muokkaa perustyyl. napsautt.</a:t>
            </a:r>
            <a:endParaRPr lang="en-US" dirty="0"/>
          </a:p>
        </p:txBody>
      </p:sp>
      <p:sp>
        <p:nvSpPr>
          <p:cNvPr id="3" name="Content Placeholder 2"/>
          <p:cNvSpPr>
            <a:spLocks noGrp="1"/>
          </p:cNvSpPr>
          <p:nvPr>
            <p:ph sz="half" idx="1"/>
          </p:nvPr>
        </p:nvSpPr>
        <p:spPr>
          <a:xfrm>
            <a:off x="1097280" y="1845738"/>
            <a:ext cx="4937760" cy="4023359"/>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5" name="Date Placeholder 4"/>
          <p:cNvSpPr>
            <a:spLocks noGrp="1"/>
          </p:cNvSpPr>
          <p:nvPr>
            <p:ph type="dt" sz="half" idx="10"/>
          </p:nvPr>
        </p:nvSpPr>
        <p:spPr/>
        <p:txBody>
          <a:bodyPr/>
          <a:lstStyle/>
          <a:p>
            <a:fld id="{ECBECC00-8EFD-45CB-BF14-C5258F9097ED}" type="datetimeFigureOut">
              <a:rPr lang="fi-FI" smtClean="0"/>
              <a:pPr/>
              <a:t>21.5.2026</a:t>
            </a:fld>
            <a:endParaRPr lang="fi-FI"/>
          </a:p>
        </p:txBody>
      </p:sp>
      <p:sp>
        <p:nvSpPr>
          <p:cNvPr id="6" name="Footer Placeholder 5"/>
          <p:cNvSpPr>
            <a:spLocks noGrp="1"/>
          </p:cNvSpPr>
          <p:nvPr>
            <p:ph type="ftr" sz="quarter" idx="11"/>
          </p:nvPr>
        </p:nvSpPr>
        <p:spPr/>
        <p:txBody>
          <a:bodyPr/>
          <a:lstStyle/>
          <a:p>
            <a:endParaRPr lang="fi-FI"/>
          </a:p>
        </p:txBody>
      </p:sp>
      <p:sp>
        <p:nvSpPr>
          <p:cNvPr id="7" name="Slide Number Placeholder 6"/>
          <p:cNvSpPr>
            <a:spLocks noGrp="1"/>
          </p:cNvSpPr>
          <p:nvPr>
            <p:ph type="sldNum" sz="quarter" idx="12"/>
          </p:nvPr>
        </p:nvSpPr>
        <p:spPr/>
        <p:txBody>
          <a:bodyPr/>
          <a:lstStyle/>
          <a:p>
            <a:fld id="{CCC6CB31-74F2-48E2-9CA4-7E84012E9AD4}" type="slidenum">
              <a:rPr lang="fi-FI" smtClean="0"/>
              <a:pPr/>
              <a:t>‹#›</a:t>
            </a:fld>
            <a:endParaRPr lang="fi-FI"/>
          </a:p>
        </p:txBody>
      </p:sp>
    </p:spTree>
    <p:extLst>
      <p:ext uri="{BB962C8B-B14F-4D97-AF65-F5344CB8AC3E}">
        <p14:creationId xmlns:p14="http://schemas.microsoft.com/office/powerpoint/2010/main" val="2763976167"/>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woTxTwoObj" preserve="1">
  <p:cSld name="Vertailu">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7"/>
            <a:ext cx="10058400" cy="1450757"/>
          </a:xfrm>
        </p:spPr>
        <p:txBody>
          <a:bodyPr/>
          <a:lstStyle/>
          <a:p>
            <a:r>
              <a:rPr lang="fi-FI"/>
              <a:t>Muokkaa perustyyl. napsautt.</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1500" b="0" cap="all" baseline="0">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i-FI"/>
              <a:t>Muokkaa tekstin perustyylejä napsauttamalla</a:t>
            </a:r>
          </a:p>
        </p:txBody>
      </p:sp>
      <p:sp>
        <p:nvSpPr>
          <p:cNvPr id="4" name="Content Placeholder 3"/>
          <p:cNvSpPr>
            <a:spLocks noGrp="1"/>
          </p:cNvSpPr>
          <p:nvPr>
            <p:ph sz="half" idx="2"/>
          </p:nvPr>
        </p:nvSpPr>
        <p:spPr>
          <a:xfrm>
            <a:off x="1097280" y="2582335"/>
            <a:ext cx="4937760" cy="328676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1500" b="0" cap="all" baseline="0">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i-FI"/>
              <a:t>Muokkaa tekstin perustyylejä napsauttamalla</a:t>
            </a:r>
          </a:p>
        </p:txBody>
      </p:sp>
      <p:sp>
        <p:nvSpPr>
          <p:cNvPr id="6" name="Content Placeholder 5"/>
          <p:cNvSpPr>
            <a:spLocks noGrp="1"/>
          </p:cNvSpPr>
          <p:nvPr>
            <p:ph sz="quarter" idx="4"/>
          </p:nvPr>
        </p:nvSpPr>
        <p:spPr>
          <a:xfrm>
            <a:off x="6217920" y="2582334"/>
            <a:ext cx="4937760" cy="328676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7" name="Date Placeholder 6"/>
          <p:cNvSpPr>
            <a:spLocks noGrp="1"/>
          </p:cNvSpPr>
          <p:nvPr>
            <p:ph type="dt" sz="half" idx="10"/>
          </p:nvPr>
        </p:nvSpPr>
        <p:spPr/>
        <p:txBody>
          <a:bodyPr/>
          <a:lstStyle/>
          <a:p>
            <a:fld id="{ECBECC00-8EFD-45CB-BF14-C5258F9097ED}" type="datetimeFigureOut">
              <a:rPr lang="fi-FI" smtClean="0"/>
              <a:pPr/>
              <a:t>21.5.2026</a:t>
            </a:fld>
            <a:endParaRPr lang="fi-FI"/>
          </a:p>
        </p:txBody>
      </p:sp>
      <p:sp>
        <p:nvSpPr>
          <p:cNvPr id="8" name="Footer Placeholder 7"/>
          <p:cNvSpPr>
            <a:spLocks noGrp="1"/>
          </p:cNvSpPr>
          <p:nvPr>
            <p:ph type="ftr" sz="quarter" idx="11"/>
          </p:nvPr>
        </p:nvSpPr>
        <p:spPr/>
        <p:txBody>
          <a:bodyPr/>
          <a:lstStyle/>
          <a:p>
            <a:endParaRPr lang="fi-FI"/>
          </a:p>
        </p:txBody>
      </p:sp>
      <p:sp>
        <p:nvSpPr>
          <p:cNvPr id="9" name="Slide Number Placeholder 8"/>
          <p:cNvSpPr>
            <a:spLocks noGrp="1"/>
          </p:cNvSpPr>
          <p:nvPr>
            <p:ph type="sldNum" sz="quarter" idx="12"/>
          </p:nvPr>
        </p:nvSpPr>
        <p:spPr/>
        <p:txBody>
          <a:bodyPr/>
          <a:lstStyle/>
          <a:p>
            <a:fld id="{CCC6CB31-74F2-48E2-9CA4-7E84012E9AD4}" type="slidenum">
              <a:rPr lang="fi-FI" smtClean="0"/>
              <a:pPr/>
              <a:t>‹#›</a:t>
            </a:fld>
            <a:endParaRPr lang="fi-FI"/>
          </a:p>
        </p:txBody>
      </p:sp>
    </p:spTree>
    <p:extLst>
      <p:ext uri="{BB962C8B-B14F-4D97-AF65-F5344CB8AC3E}">
        <p14:creationId xmlns:p14="http://schemas.microsoft.com/office/powerpoint/2010/main" val="1740883330"/>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Muokkaa perustyyl. napsautt.</a:t>
            </a:r>
            <a:endParaRPr lang="en-US" dirty="0"/>
          </a:p>
        </p:txBody>
      </p:sp>
      <p:sp>
        <p:nvSpPr>
          <p:cNvPr id="3" name="Date Placeholder 2"/>
          <p:cNvSpPr>
            <a:spLocks noGrp="1"/>
          </p:cNvSpPr>
          <p:nvPr>
            <p:ph type="dt" sz="half" idx="10"/>
          </p:nvPr>
        </p:nvSpPr>
        <p:spPr/>
        <p:txBody>
          <a:bodyPr/>
          <a:lstStyle/>
          <a:p>
            <a:fld id="{ECBECC00-8EFD-45CB-BF14-C5258F9097ED}" type="datetimeFigureOut">
              <a:rPr lang="fi-FI" smtClean="0"/>
              <a:pPr/>
              <a:t>21.5.2026</a:t>
            </a:fld>
            <a:endParaRPr lang="fi-FI"/>
          </a:p>
        </p:txBody>
      </p:sp>
      <p:sp>
        <p:nvSpPr>
          <p:cNvPr id="4" name="Footer Placeholder 3"/>
          <p:cNvSpPr>
            <a:spLocks noGrp="1"/>
          </p:cNvSpPr>
          <p:nvPr>
            <p:ph type="ftr" sz="quarter" idx="11"/>
          </p:nvPr>
        </p:nvSpPr>
        <p:spPr/>
        <p:txBody>
          <a:bodyPr/>
          <a:lstStyle/>
          <a:p>
            <a:endParaRPr lang="fi-FI"/>
          </a:p>
        </p:txBody>
      </p:sp>
      <p:sp>
        <p:nvSpPr>
          <p:cNvPr id="5" name="Slide Number Placeholder 4"/>
          <p:cNvSpPr>
            <a:spLocks noGrp="1"/>
          </p:cNvSpPr>
          <p:nvPr>
            <p:ph type="sldNum" sz="quarter" idx="12"/>
          </p:nvPr>
        </p:nvSpPr>
        <p:spPr/>
        <p:txBody>
          <a:bodyPr/>
          <a:lstStyle/>
          <a:p>
            <a:fld id="{CCC6CB31-74F2-48E2-9CA4-7E84012E9AD4}" type="slidenum">
              <a:rPr lang="fi-FI" smtClean="0"/>
              <a:pPr/>
              <a:t>‹#›</a:t>
            </a:fld>
            <a:endParaRPr lang="fi-FI"/>
          </a:p>
        </p:txBody>
      </p:sp>
    </p:spTree>
    <p:extLst>
      <p:ext uri="{BB962C8B-B14F-4D97-AF65-F5344CB8AC3E}">
        <p14:creationId xmlns:p14="http://schemas.microsoft.com/office/powerpoint/2010/main" val="2239302299"/>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type="blank" preserve="1">
  <p:cSld name="Tyhjä">
    <p:spTree>
      <p:nvGrpSpPr>
        <p:cNvPr id="1" name=""/>
        <p:cNvGrpSpPr/>
        <p:nvPr/>
      </p:nvGrpSpPr>
      <p:grpSpPr>
        <a:xfrm>
          <a:off x="0" y="0"/>
          <a:ext cx="0" cy="0"/>
          <a:chOff x="0" y="0"/>
          <a:chExt cx="0" cy="0"/>
        </a:xfrm>
      </p:grpSpPr>
      <p:sp>
        <p:nvSpPr>
          <p:cNvPr id="5" name="Rectangle 4"/>
          <p:cNvSpPr/>
          <p:nvPr/>
        </p:nvSpPr>
        <p:spPr>
          <a:xfrm>
            <a:off x="3178"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8"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ECBECC00-8EFD-45CB-BF14-C5258F9097ED}" type="datetimeFigureOut">
              <a:rPr lang="fi-FI" smtClean="0"/>
              <a:pPr/>
              <a:t>21.5.2026</a:t>
            </a:fld>
            <a:endParaRPr lang="fi-FI"/>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fi-FI"/>
          </a:p>
        </p:txBody>
      </p:sp>
      <p:sp>
        <p:nvSpPr>
          <p:cNvPr id="9" name="Slide Number Placeholder 8"/>
          <p:cNvSpPr>
            <a:spLocks noGrp="1"/>
          </p:cNvSpPr>
          <p:nvPr>
            <p:ph type="sldNum" sz="quarter" idx="12"/>
          </p:nvPr>
        </p:nvSpPr>
        <p:spPr/>
        <p:txBody>
          <a:bodyPr/>
          <a:lstStyle/>
          <a:p>
            <a:fld id="{CCC6CB31-74F2-48E2-9CA4-7E84012E9AD4}" type="slidenum">
              <a:rPr lang="fi-FI" smtClean="0"/>
              <a:pPr/>
              <a:t>‹#›</a:t>
            </a:fld>
            <a:endParaRPr lang="fi-FI"/>
          </a:p>
        </p:txBody>
      </p:sp>
    </p:spTree>
    <p:extLst>
      <p:ext uri="{BB962C8B-B14F-4D97-AF65-F5344CB8AC3E}">
        <p14:creationId xmlns:p14="http://schemas.microsoft.com/office/powerpoint/2010/main" val="4249184637"/>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type="objTx" preserve="1">
  <p:cSld name="Otsikollinen sisältö">
    <p:spTree>
      <p:nvGrpSpPr>
        <p:cNvPr id="1" name=""/>
        <p:cNvGrpSpPr/>
        <p:nvPr/>
      </p:nvGrpSpPr>
      <p:grpSpPr>
        <a:xfrm>
          <a:off x="0" y="0"/>
          <a:ext cx="0" cy="0"/>
          <a:chOff x="0" y="0"/>
          <a:chExt cx="0" cy="0"/>
        </a:xfrm>
      </p:grpSpPr>
      <p:sp>
        <p:nvSpPr>
          <p:cNvPr id="8" name="Rectangle 7"/>
          <p:cNvSpPr/>
          <p:nvPr/>
        </p:nvSpPr>
        <p:spPr>
          <a:xfrm>
            <a:off x="19"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2700" b="0">
                <a:solidFill>
                  <a:srgbClr val="FFFFFF"/>
                </a:solidFill>
              </a:defRPr>
            </a:lvl1pPr>
          </a:lstStyle>
          <a:p>
            <a:r>
              <a:rPr lang="fi-FI"/>
              <a:t>Muokkaa perustyyl. napsautt.</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125">
                <a:solidFill>
                  <a:srgbClr val="FFFFFF"/>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fi-FI"/>
              <a:t>Muokkaa tekstin perustyylejä napsauttamalla</a:t>
            </a:r>
          </a:p>
        </p:txBody>
      </p:sp>
      <p:sp>
        <p:nvSpPr>
          <p:cNvPr id="5" name="Date Placeholder 4"/>
          <p:cNvSpPr>
            <a:spLocks noGrp="1"/>
          </p:cNvSpPr>
          <p:nvPr>
            <p:ph type="dt" sz="half" idx="10"/>
          </p:nvPr>
        </p:nvSpPr>
        <p:spPr>
          <a:xfrm>
            <a:off x="465514" y="6459789"/>
            <a:ext cx="2618511" cy="365125"/>
          </a:xfrm>
        </p:spPr>
        <p:txBody>
          <a:bodyPr/>
          <a:lstStyle>
            <a:lvl1pPr algn="l">
              <a:defRPr/>
            </a:lvl1pPr>
          </a:lstStyle>
          <a:p>
            <a:fld id="{ECBECC00-8EFD-45CB-BF14-C5258F9097ED}" type="datetimeFigureOut">
              <a:rPr lang="fi-FI" smtClean="0"/>
              <a:pPr/>
              <a:t>21.5.2026</a:t>
            </a:fld>
            <a:endParaRPr lang="fi-FI"/>
          </a:p>
        </p:txBody>
      </p:sp>
      <p:sp>
        <p:nvSpPr>
          <p:cNvPr id="6" name="Footer Placeholder 5"/>
          <p:cNvSpPr>
            <a:spLocks noGrp="1"/>
          </p:cNvSpPr>
          <p:nvPr>
            <p:ph type="ftr" sz="quarter" idx="11"/>
          </p:nvPr>
        </p:nvSpPr>
        <p:spPr>
          <a:xfrm>
            <a:off x="4800600" y="6459789"/>
            <a:ext cx="4648200" cy="365125"/>
          </a:xfrm>
        </p:spPr>
        <p:txBody>
          <a:bodyPr/>
          <a:lstStyle>
            <a:lvl1pPr algn="l">
              <a:defRPr>
                <a:solidFill>
                  <a:schemeClr val="tx2"/>
                </a:solidFill>
              </a:defRPr>
            </a:lvl1pPr>
          </a:lstStyle>
          <a:p>
            <a:endParaRPr lang="fi-FI">
              <a:solidFill>
                <a:srgbClr val="344068"/>
              </a:solidFill>
            </a:endParaRPr>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CCC6CB31-74F2-48E2-9CA4-7E84012E9AD4}" type="slidenum">
              <a:rPr lang="fi-FI" smtClean="0">
                <a:solidFill>
                  <a:srgbClr val="344068"/>
                </a:solidFill>
              </a:rPr>
              <a:pPr/>
              <a:t>‹#›</a:t>
            </a:fld>
            <a:endParaRPr lang="fi-FI">
              <a:solidFill>
                <a:srgbClr val="344068"/>
              </a:solidFill>
            </a:endParaRPr>
          </a:p>
        </p:txBody>
      </p:sp>
    </p:spTree>
    <p:extLst>
      <p:ext uri="{BB962C8B-B14F-4D97-AF65-F5344CB8AC3E}">
        <p14:creationId xmlns:p14="http://schemas.microsoft.com/office/powerpoint/2010/main" val="1581555376"/>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type="picTx" preserve="1">
  <p:cSld name="Otsikollinen kuva">
    <p:spTree>
      <p:nvGrpSpPr>
        <p:cNvPr id="1" name=""/>
        <p:cNvGrpSpPr/>
        <p:nvPr/>
      </p:nvGrpSpPr>
      <p:grpSpPr>
        <a:xfrm>
          <a:off x="0" y="0"/>
          <a:ext cx="0" cy="0"/>
          <a:chOff x="0" y="0"/>
          <a:chExt cx="0" cy="0"/>
        </a:xfrm>
      </p:grpSpPr>
      <p:sp>
        <p:nvSpPr>
          <p:cNvPr id="8" name="Rectangle 7"/>
          <p:cNvSpPr/>
          <p:nvPr/>
        </p:nvSpPr>
        <p:spPr>
          <a:xfrm>
            <a:off x="2"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8"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9360" cy="822960"/>
          </a:xfrm>
        </p:spPr>
        <p:txBody>
          <a:bodyPr tIns="0" bIns="0" anchor="b">
            <a:noAutofit/>
          </a:bodyPr>
          <a:lstStyle>
            <a:lvl1pPr>
              <a:defRPr sz="2700" b="0">
                <a:solidFill>
                  <a:srgbClr val="FFFFFF"/>
                </a:solidFill>
              </a:defRPr>
            </a:lvl1pPr>
          </a:lstStyle>
          <a:p>
            <a:r>
              <a:rPr lang="fi-FI"/>
              <a:t>Muokkaa perustyyl. napsautt.</a:t>
            </a:r>
            <a:endParaRPr lang="en-US" dirty="0"/>
          </a:p>
        </p:txBody>
      </p:sp>
      <p:sp>
        <p:nvSpPr>
          <p:cNvPr id="3" name="Picture Placeholder 2"/>
          <p:cNvSpPr>
            <a:spLocks noGrp="1" noChangeAspect="1"/>
          </p:cNvSpPr>
          <p:nvPr>
            <p:ph type="pic" idx="1"/>
          </p:nvPr>
        </p:nvSpPr>
        <p:spPr>
          <a:xfrm>
            <a:off x="18" y="0"/>
            <a:ext cx="12191985" cy="4915076"/>
          </a:xfrm>
          <a:solidFill>
            <a:schemeClr val="bg2">
              <a:lumMod val="90000"/>
            </a:schemeClr>
          </a:solidFill>
        </p:spPr>
        <p:txBody>
          <a:bodyPr lIns="457200" tIns="457200"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fi-FI"/>
              <a:t>Lisää kuva napsauttamalla kuvaketta</a:t>
            </a:r>
            <a:endParaRPr lang="en-US" dirty="0"/>
          </a:p>
        </p:txBody>
      </p:sp>
      <p:sp>
        <p:nvSpPr>
          <p:cNvPr id="4" name="Text Placeholder 3"/>
          <p:cNvSpPr>
            <a:spLocks noGrp="1"/>
          </p:cNvSpPr>
          <p:nvPr>
            <p:ph type="body" sz="half" idx="2"/>
          </p:nvPr>
        </p:nvSpPr>
        <p:spPr>
          <a:xfrm>
            <a:off x="1097280" y="5907024"/>
            <a:ext cx="10119360" cy="594360"/>
          </a:xfrm>
        </p:spPr>
        <p:txBody>
          <a:bodyPr lIns="91440" tIns="0" rIns="91440" bIns="0">
            <a:normAutofit/>
          </a:bodyPr>
          <a:lstStyle>
            <a:lvl1pPr marL="0" indent="0">
              <a:spcBef>
                <a:spcPts val="0"/>
              </a:spcBef>
              <a:spcAft>
                <a:spcPts val="450"/>
              </a:spcAft>
              <a:buNone/>
              <a:defRPr sz="1125">
                <a:solidFill>
                  <a:srgbClr val="FFFFFF"/>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fi-FI"/>
              <a:t>Muokkaa tekstin perustyylejä napsauttamalla</a:t>
            </a:r>
          </a:p>
        </p:txBody>
      </p:sp>
      <p:sp>
        <p:nvSpPr>
          <p:cNvPr id="5" name="Date Placeholder 4"/>
          <p:cNvSpPr>
            <a:spLocks noGrp="1"/>
          </p:cNvSpPr>
          <p:nvPr>
            <p:ph type="dt" sz="half" idx="10"/>
          </p:nvPr>
        </p:nvSpPr>
        <p:spPr/>
        <p:txBody>
          <a:bodyPr/>
          <a:lstStyle/>
          <a:p>
            <a:fld id="{ECBECC00-8EFD-45CB-BF14-C5258F9097ED}" type="datetimeFigureOut">
              <a:rPr lang="fi-FI" smtClean="0"/>
              <a:pPr/>
              <a:t>21.5.2026</a:t>
            </a:fld>
            <a:endParaRPr lang="fi-FI"/>
          </a:p>
        </p:txBody>
      </p:sp>
      <p:sp>
        <p:nvSpPr>
          <p:cNvPr id="6" name="Footer Placeholder 5"/>
          <p:cNvSpPr>
            <a:spLocks noGrp="1"/>
          </p:cNvSpPr>
          <p:nvPr>
            <p:ph type="ftr" sz="quarter" idx="11"/>
          </p:nvPr>
        </p:nvSpPr>
        <p:spPr/>
        <p:txBody>
          <a:bodyPr/>
          <a:lstStyle/>
          <a:p>
            <a:endParaRPr lang="fi-FI"/>
          </a:p>
        </p:txBody>
      </p:sp>
      <p:sp>
        <p:nvSpPr>
          <p:cNvPr id="7" name="Slide Number Placeholder 6"/>
          <p:cNvSpPr>
            <a:spLocks noGrp="1"/>
          </p:cNvSpPr>
          <p:nvPr>
            <p:ph type="sldNum" sz="quarter" idx="12"/>
          </p:nvPr>
        </p:nvSpPr>
        <p:spPr/>
        <p:txBody>
          <a:bodyPr/>
          <a:lstStyle/>
          <a:p>
            <a:fld id="{CCC6CB31-74F2-48E2-9CA4-7E84012E9AD4}" type="slidenum">
              <a:rPr lang="fi-FI" smtClean="0"/>
              <a:pPr/>
              <a:t>‹#›</a:t>
            </a:fld>
            <a:endParaRPr lang="fi-FI"/>
          </a:p>
        </p:txBody>
      </p:sp>
    </p:spTree>
    <p:extLst>
      <p:ext uri="{BB962C8B-B14F-4D97-AF65-F5344CB8AC3E}">
        <p14:creationId xmlns:p14="http://schemas.microsoft.com/office/powerpoint/2010/main" val="1620230987"/>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vertTx" preserve="1">
  <p:cSld name="Otsikko ja pystysuora teks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Muokkaa perustyyl. napsautt.</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Date Placeholder 3"/>
          <p:cNvSpPr>
            <a:spLocks noGrp="1"/>
          </p:cNvSpPr>
          <p:nvPr>
            <p:ph type="dt" sz="half" idx="10"/>
          </p:nvPr>
        </p:nvSpPr>
        <p:spPr/>
        <p:txBody>
          <a:bodyPr/>
          <a:lstStyle/>
          <a:p>
            <a:fld id="{ECBECC00-8EFD-45CB-BF14-C5258F9097ED}" type="datetimeFigureOut">
              <a:rPr lang="fi-FI" smtClean="0"/>
              <a:pPr/>
              <a:t>21.5.2026</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CCC6CB31-74F2-48E2-9CA4-7E84012E9AD4}" type="slidenum">
              <a:rPr lang="fi-FI" smtClean="0"/>
              <a:pPr/>
              <a:t>‹#›</a:t>
            </a:fld>
            <a:endParaRPr lang="fi-FI"/>
          </a:p>
        </p:txBody>
      </p:sp>
    </p:spTree>
    <p:extLst>
      <p:ext uri="{BB962C8B-B14F-4D97-AF65-F5344CB8AC3E}">
        <p14:creationId xmlns:p14="http://schemas.microsoft.com/office/powerpoint/2010/main" val="3706337098"/>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type="vertTitleAndTx" preserve="1">
  <p:cSld name="Pystysuora otsikko ja teksti">
    <p:spTree>
      <p:nvGrpSpPr>
        <p:cNvPr id="1" name=""/>
        <p:cNvGrpSpPr/>
        <p:nvPr/>
      </p:nvGrpSpPr>
      <p:grpSpPr>
        <a:xfrm>
          <a:off x="0" y="0"/>
          <a:ext cx="0" cy="0"/>
          <a:chOff x="0" y="0"/>
          <a:chExt cx="0" cy="0"/>
        </a:xfrm>
      </p:grpSpPr>
      <p:sp>
        <p:nvSpPr>
          <p:cNvPr id="7" name="Rectangle 6"/>
          <p:cNvSpPr/>
          <p:nvPr/>
        </p:nvSpPr>
        <p:spPr>
          <a:xfrm>
            <a:off x="3178"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8"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2" y="412302"/>
            <a:ext cx="2628900" cy="5759898"/>
          </a:xfrm>
        </p:spPr>
        <p:txBody>
          <a:bodyPr vert="eaVert"/>
          <a:lstStyle/>
          <a:p>
            <a:r>
              <a:rPr lang="fi-FI"/>
              <a:t>Muokkaa perustyyl. napsautt.</a:t>
            </a:r>
            <a:endParaRPr lang="en-US" dirty="0"/>
          </a:p>
        </p:txBody>
      </p:sp>
      <p:sp>
        <p:nvSpPr>
          <p:cNvPr id="3" name="Vertical Text Placeholder 2"/>
          <p:cNvSpPr>
            <a:spLocks noGrp="1"/>
          </p:cNvSpPr>
          <p:nvPr>
            <p:ph type="body" orient="vert" idx="1"/>
          </p:nvPr>
        </p:nvSpPr>
        <p:spPr>
          <a:xfrm>
            <a:off x="838202" y="412302"/>
            <a:ext cx="7734300" cy="5759898"/>
          </a:xfrm>
        </p:spPr>
        <p:txBody>
          <a:bodyPr vert="eaVert" lIns="45720" tIns="0" rIns="45720" bIns="0"/>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Date Placeholder 3"/>
          <p:cNvSpPr>
            <a:spLocks noGrp="1"/>
          </p:cNvSpPr>
          <p:nvPr>
            <p:ph type="dt" sz="half" idx="10"/>
          </p:nvPr>
        </p:nvSpPr>
        <p:spPr/>
        <p:txBody>
          <a:bodyPr/>
          <a:lstStyle/>
          <a:p>
            <a:fld id="{ECBECC00-8EFD-45CB-BF14-C5258F9097ED}" type="datetimeFigureOut">
              <a:rPr lang="fi-FI" smtClean="0"/>
              <a:pPr/>
              <a:t>21.5.2026</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CCC6CB31-74F2-48E2-9CA4-7E84012E9AD4}" type="slidenum">
              <a:rPr lang="fi-FI" smtClean="0"/>
              <a:pPr/>
              <a:t>‹#›</a:t>
            </a:fld>
            <a:endParaRPr lang="fi-FI"/>
          </a:p>
        </p:txBody>
      </p:sp>
    </p:spTree>
    <p:extLst>
      <p:ext uri="{BB962C8B-B14F-4D97-AF65-F5344CB8AC3E}">
        <p14:creationId xmlns:p14="http://schemas.microsoft.com/office/powerpoint/2010/main" val="96557729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Otsikkodia">
    <p:spTree>
      <p:nvGrpSpPr>
        <p:cNvPr id="1" name=""/>
        <p:cNvGrpSpPr/>
        <p:nvPr/>
      </p:nvGrpSpPr>
      <p:grpSpPr>
        <a:xfrm>
          <a:off x="0" y="0"/>
          <a:ext cx="0" cy="0"/>
          <a:chOff x="0" y="0"/>
          <a:chExt cx="0" cy="0"/>
        </a:xfrm>
      </p:grpSpPr>
      <p:sp>
        <p:nvSpPr>
          <p:cNvPr id="2" name="Otsikko 1"/>
          <p:cNvSpPr>
            <a:spLocks noGrp="1"/>
          </p:cNvSpPr>
          <p:nvPr>
            <p:ph type="ctrTitle"/>
          </p:nvPr>
        </p:nvSpPr>
        <p:spPr>
          <a:xfrm>
            <a:off x="914400" y="2130426"/>
            <a:ext cx="10363200" cy="1470025"/>
          </a:xfrm>
        </p:spPr>
        <p:txBody>
          <a:bodyPr/>
          <a:lstStyle/>
          <a:p>
            <a:r>
              <a:rPr lang="fi-FI"/>
              <a:t>Muokkaa perustyyl. napsautt.</a:t>
            </a:r>
          </a:p>
        </p:txBody>
      </p:sp>
      <p:sp>
        <p:nvSpPr>
          <p:cNvPr id="3" name="Alaotsikko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a:t>Muokkaa alaotsikon perustyyliä napsautt.</a:t>
            </a:r>
          </a:p>
        </p:txBody>
      </p:sp>
      <p:sp>
        <p:nvSpPr>
          <p:cNvPr id="4" name="Päivämäärän paikkamerkki 3"/>
          <p:cNvSpPr>
            <a:spLocks noGrp="1"/>
          </p:cNvSpPr>
          <p:nvPr>
            <p:ph type="dt" sz="half" idx="10"/>
          </p:nvPr>
        </p:nvSpPr>
        <p:spPr/>
        <p:txBody>
          <a:bodyPr/>
          <a:lstStyle>
            <a:lvl1pPr>
              <a:defRPr/>
            </a:lvl1pPr>
          </a:lstStyle>
          <a:p>
            <a:pPr>
              <a:defRPr/>
            </a:pPr>
            <a:fld id="{A7ED4212-4834-47B5-83BE-622E2BFE15EC}" type="datetime1">
              <a:rPr lang="fi-FI"/>
              <a:pPr>
                <a:defRPr/>
              </a:pPr>
              <a:t>21.5.2026</a:t>
            </a:fld>
            <a:endParaRPr lang="fi-FI"/>
          </a:p>
        </p:txBody>
      </p:sp>
      <p:sp>
        <p:nvSpPr>
          <p:cNvPr id="5" name="Alatunnisteen paikkamerkki 4"/>
          <p:cNvSpPr>
            <a:spLocks noGrp="1"/>
          </p:cNvSpPr>
          <p:nvPr>
            <p:ph type="ftr" sz="quarter" idx="11"/>
          </p:nvPr>
        </p:nvSpPr>
        <p:spPr/>
        <p:txBody>
          <a:bodyPr/>
          <a:lstStyle>
            <a:lvl1pPr>
              <a:defRPr/>
            </a:lvl1pPr>
          </a:lstStyle>
          <a:p>
            <a:pPr>
              <a:defRPr/>
            </a:pPr>
            <a:endParaRPr lang="fi-FI"/>
          </a:p>
        </p:txBody>
      </p:sp>
      <p:sp>
        <p:nvSpPr>
          <p:cNvPr id="6" name="Dian numeron paikkamerkki 5"/>
          <p:cNvSpPr>
            <a:spLocks noGrp="1"/>
          </p:cNvSpPr>
          <p:nvPr>
            <p:ph type="sldNum" sz="quarter" idx="12"/>
          </p:nvPr>
        </p:nvSpPr>
        <p:spPr/>
        <p:txBody>
          <a:bodyPr/>
          <a:lstStyle>
            <a:lvl1pPr>
              <a:defRPr/>
            </a:lvl1pPr>
          </a:lstStyle>
          <a:p>
            <a:pPr>
              <a:defRPr/>
            </a:pPr>
            <a:fld id="{6EAD7CCE-63E7-4186-8D0B-81BD690CE17A}" type="slidenum">
              <a:rPr lang="fi-FI" altLang="fi-FI"/>
              <a:pPr>
                <a:defRPr/>
              </a:pPr>
              <a:t>‹#›</a:t>
            </a:fld>
            <a:endParaRPr lang="fi-FI" altLang="fi-FI"/>
          </a:p>
        </p:txBody>
      </p:sp>
    </p:spTree>
    <p:extLst>
      <p:ext uri="{BB962C8B-B14F-4D97-AF65-F5344CB8AC3E}">
        <p14:creationId xmlns:p14="http://schemas.microsoft.com/office/powerpoint/2010/main" val="251250739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Sisällön paikkamerkki 2"/>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10"/>
          </p:nvPr>
        </p:nvSpPr>
        <p:spPr/>
        <p:txBody>
          <a:bodyPr/>
          <a:lstStyle>
            <a:lvl1pPr>
              <a:defRPr/>
            </a:lvl1pPr>
          </a:lstStyle>
          <a:p>
            <a:pPr>
              <a:defRPr/>
            </a:pPr>
            <a:fld id="{7F9766FB-895E-4001-8060-105FF2464004}" type="datetime1">
              <a:rPr lang="fi-FI"/>
              <a:pPr>
                <a:defRPr/>
              </a:pPr>
              <a:t>21.5.2026</a:t>
            </a:fld>
            <a:endParaRPr lang="fi-FI"/>
          </a:p>
        </p:txBody>
      </p:sp>
      <p:sp>
        <p:nvSpPr>
          <p:cNvPr id="5" name="Alatunnisteen paikkamerkki 4"/>
          <p:cNvSpPr>
            <a:spLocks noGrp="1"/>
          </p:cNvSpPr>
          <p:nvPr>
            <p:ph type="ftr" sz="quarter" idx="11"/>
          </p:nvPr>
        </p:nvSpPr>
        <p:spPr/>
        <p:txBody>
          <a:bodyPr/>
          <a:lstStyle>
            <a:lvl1pPr>
              <a:defRPr/>
            </a:lvl1pPr>
          </a:lstStyle>
          <a:p>
            <a:pPr>
              <a:defRPr/>
            </a:pPr>
            <a:endParaRPr lang="fi-FI"/>
          </a:p>
        </p:txBody>
      </p:sp>
      <p:sp>
        <p:nvSpPr>
          <p:cNvPr id="6" name="Dian numeron paikkamerkki 5"/>
          <p:cNvSpPr>
            <a:spLocks noGrp="1"/>
          </p:cNvSpPr>
          <p:nvPr>
            <p:ph type="sldNum" sz="quarter" idx="12"/>
          </p:nvPr>
        </p:nvSpPr>
        <p:spPr/>
        <p:txBody>
          <a:bodyPr/>
          <a:lstStyle>
            <a:lvl1pPr>
              <a:defRPr/>
            </a:lvl1pPr>
          </a:lstStyle>
          <a:p>
            <a:pPr>
              <a:defRPr/>
            </a:pPr>
            <a:fld id="{BD92A12E-B41F-4513-AE04-E640526D1169}" type="slidenum">
              <a:rPr lang="fi-FI" altLang="fi-FI"/>
              <a:pPr>
                <a:defRPr/>
              </a:pPr>
              <a:t>‹#›</a:t>
            </a:fld>
            <a:endParaRPr lang="fi-FI" altLang="fi-FI"/>
          </a:p>
        </p:txBody>
      </p:sp>
    </p:spTree>
    <p:extLst>
      <p:ext uri="{BB962C8B-B14F-4D97-AF65-F5344CB8AC3E}">
        <p14:creationId xmlns:p14="http://schemas.microsoft.com/office/powerpoint/2010/main" val="402789534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Osan ylätunniste">
    <p:spTree>
      <p:nvGrpSpPr>
        <p:cNvPr id="1" name=""/>
        <p:cNvGrpSpPr/>
        <p:nvPr/>
      </p:nvGrpSpPr>
      <p:grpSpPr>
        <a:xfrm>
          <a:off x="0" y="0"/>
          <a:ext cx="0" cy="0"/>
          <a:chOff x="0" y="0"/>
          <a:chExt cx="0" cy="0"/>
        </a:xfrm>
      </p:grpSpPr>
      <p:sp>
        <p:nvSpPr>
          <p:cNvPr id="2" name="Otsikko 1"/>
          <p:cNvSpPr>
            <a:spLocks noGrp="1"/>
          </p:cNvSpPr>
          <p:nvPr>
            <p:ph type="title"/>
          </p:nvPr>
        </p:nvSpPr>
        <p:spPr>
          <a:xfrm>
            <a:off x="963084" y="4406901"/>
            <a:ext cx="10363200" cy="1362075"/>
          </a:xfrm>
        </p:spPr>
        <p:txBody>
          <a:bodyPr anchor="t"/>
          <a:lstStyle>
            <a:lvl1pPr algn="l">
              <a:defRPr sz="4000" b="1" cap="all"/>
            </a:lvl1pPr>
          </a:lstStyle>
          <a:p>
            <a:r>
              <a:rPr lang="fi-FI"/>
              <a:t>Muokkaa perustyyl. napsautt.</a:t>
            </a:r>
          </a:p>
        </p:txBody>
      </p:sp>
      <p:sp>
        <p:nvSpPr>
          <p:cNvPr id="3" name="Tekstin paikkamerkki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i-FI"/>
              <a:t>Muokkaa tekstin perustyylejä napsauttamalla</a:t>
            </a:r>
          </a:p>
        </p:txBody>
      </p:sp>
      <p:sp>
        <p:nvSpPr>
          <p:cNvPr id="4" name="Päivämäärän paikkamerkki 3"/>
          <p:cNvSpPr>
            <a:spLocks noGrp="1"/>
          </p:cNvSpPr>
          <p:nvPr>
            <p:ph type="dt" sz="half" idx="10"/>
          </p:nvPr>
        </p:nvSpPr>
        <p:spPr/>
        <p:txBody>
          <a:bodyPr/>
          <a:lstStyle>
            <a:lvl1pPr>
              <a:defRPr/>
            </a:lvl1pPr>
          </a:lstStyle>
          <a:p>
            <a:pPr>
              <a:defRPr/>
            </a:pPr>
            <a:fld id="{90CB75B2-9935-453C-92B1-15C87306B4CE}" type="datetime1">
              <a:rPr lang="fi-FI"/>
              <a:pPr>
                <a:defRPr/>
              </a:pPr>
              <a:t>21.5.2026</a:t>
            </a:fld>
            <a:endParaRPr lang="fi-FI"/>
          </a:p>
        </p:txBody>
      </p:sp>
      <p:sp>
        <p:nvSpPr>
          <p:cNvPr id="5" name="Alatunnisteen paikkamerkki 4"/>
          <p:cNvSpPr>
            <a:spLocks noGrp="1"/>
          </p:cNvSpPr>
          <p:nvPr>
            <p:ph type="ftr" sz="quarter" idx="11"/>
          </p:nvPr>
        </p:nvSpPr>
        <p:spPr/>
        <p:txBody>
          <a:bodyPr/>
          <a:lstStyle>
            <a:lvl1pPr>
              <a:defRPr/>
            </a:lvl1pPr>
          </a:lstStyle>
          <a:p>
            <a:pPr>
              <a:defRPr/>
            </a:pPr>
            <a:endParaRPr lang="fi-FI"/>
          </a:p>
        </p:txBody>
      </p:sp>
      <p:sp>
        <p:nvSpPr>
          <p:cNvPr id="6" name="Dian numeron paikkamerkki 5"/>
          <p:cNvSpPr>
            <a:spLocks noGrp="1"/>
          </p:cNvSpPr>
          <p:nvPr>
            <p:ph type="sldNum" sz="quarter" idx="12"/>
          </p:nvPr>
        </p:nvSpPr>
        <p:spPr/>
        <p:txBody>
          <a:bodyPr/>
          <a:lstStyle>
            <a:lvl1pPr>
              <a:defRPr/>
            </a:lvl1pPr>
          </a:lstStyle>
          <a:p>
            <a:pPr>
              <a:defRPr/>
            </a:pPr>
            <a:fld id="{C6434F58-D7E1-46A4-8DE7-F6FCF3A851D3}" type="slidenum">
              <a:rPr lang="fi-FI" altLang="fi-FI"/>
              <a:pPr>
                <a:defRPr/>
              </a:pPr>
              <a:t>‹#›</a:t>
            </a:fld>
            <a:endParaRPr lang="fi-FI" altLang="fi-FI"/>
          </a:p>
        </p:txBody>
      </p:sp>
    </p:spTree>
    <p:extLst>
      <p:ext uri="{BB962C8B-B14F-4D97-AF65-F5344CB8AC3E}">
        <p14:creationId xmlns:p14="http://schemas.microsoft.com/office/powerpoint/2010/main" val="358697369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Sisällön paikkamerkki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Sisällön paikkamerkki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Päivämäärän paikkamerkki 3"/>
          <p:cNvSpPr>
            <a:spLocks noGrp="1"/>
          </p:cNvSpPr>
          <p:nvPr>
            <p:ph type="dt" sz="half" idx="10"/>
          </p:nvPr>
        </p:nvSpPr>
        <p:spPr/>
        <p:txBody>
          <a:bodyPr/>
          <a:lstStyle>
            <a:lvl1pPr>
              <a:defRPr/>
            </a:lvl1pPr>
          </a:lstStyle>
          <a:p>
            <a:pPr>
              <a:defRPr/>
            </a:pPr>
            <a:fld id="{1BED5056-D333-4CF4-8664-6BB6CE705DAB}" type="datetime1">
              <a:rPr lang="fi-FI"/>
              <a:pPr>
                <a:defRPr/>
              </a:pPr>
              <a:t>21.5.2026</a:t>
            </a:fld>
            <a:endParaRPr lang="fi-FI"/>
          </a:p>
        </p:txBody>
      </p:sp>
      <p:sp>
        <p:nvSpPr>
          <p:cNvPr id="6" name="Alatunnisteen paikkamerkki 4"/>
          <p:cNvSpPr>
            <a:spLocks noGrp="1"/>
          </p:cNvSpPr>
          <p:nvPr>
            <p:ph type="ftr" sz="quarter" idx="11"/>
          </p:nvPr>
        </p:nvSpPr>
        <p:spPr/>
        <p:txBody>
          <a:bodyPr/>
          <a:lstStyle>
            <a:lvl1pPr>
              <a:defRPr/>
            </a:lvl1pPr>
          </a:lstStyle>
          <a:p>
            <a:pPr>
              <a:defRPr/>
            </a:pPr>
            <a:endParaRPr lang="fi-FI"/>
          </a:p>
        </p:txBody>
      </p:sp>
      <p:sp>
        <p:nvSpPr>
          <p:cNvPr id="7" name="Dian numeron paikkamerkki 5"/>
          <p:cNvSpPr>
            <a:spLocks noGrp="1"/>
          </p:cNvSpPr>
          <p:nvPr>
            <p:ph type="sldNum" sz="quarter" idx="12"/>
          </p:nvPr>
        </p:nvSpPr>
        <p:spPr/>
        <p:txBody>
          <a:bodyPr/>
          <a:lstStyle>
            <a:lvl1pPr>
              <a:defRPr/>
            </a:lvl1pPr>
          </a:lstStyle>
          <a:p>
            <a:pPr>
              <a:defRPr/>
            </a:pPr>
            <a:fld id="{9C3B2199-B01E-42C7-A4E3-47F49B313E9A}" type="slidenum">
              <a:rPr lang="fi-FI" altLang="fi-FI"/>
              <a:pPr>
                <a:defRPr/>
              </a:pPr>
              <a:t>‹#›</a:t>
            </a:fld>
            <a:endParaRPr lang="fi-FI" altLang="fi-FI"/>
          </a:p>
        </p:txBody>
      </p:sp>
    </p:spTree>
    <p:extLst>
      <p:ext uri="{BB962C8B-B14F-4D97-AF65-F5344CB8AC3E}">
        <p14:creationId xmlns:p14="http://schemas.microsoft.com/office/powerpoint/2010/main" val="86135925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Vertailu">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lvl1pPr>
              <a:defRPr/>
            </a:lvl1pPr>
          </a:lstStyle>
          <a:p>
            <a:r>
              <a:rPr lang="fi-FI"/>
              <a:t>Muokkaa perustyyl. napsautt.</a:t>
            </a:r>
          </a:p>
        </p:txBody>
      </p:sp>
      <p:sp>
        <p:nvSpPr>
          <p:cNvPr id="3" name="Tekstin paikkamerkki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4" name="Sisällön paikkamerkki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Tekstin paikkamerkki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6" name="Sisällön paikkamerkki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7" name="Päivämäärän paikkamerkki 3"/>
          <p:cNvSpPr>
            <a:spLocks noGrp="1"/>
          </p:cNvSpPr>
          <p:nvPr>
            <p:ph type="dt" sz="half" idx="10"/>
          </p:nvPr>
        </p:nvSpPr>
        <p:spPr/>
        <p:txBody>
          <a:bodyPr/>
          <a:lstStyle>
            <a:lvl1pPr>
              <a:defRPr/>
            </a:lvl1pPr>
          </a:lstStyle>
          <a:p>
            <a:pPr>
              <a:defRPr/>
            </a:pPr>
            <a:fld id="{C04782F9-7AC7-4334-802C-929FC9C6FEDF}" type="datetime1">
              <a:rPr lang="fi-FI"/>
              <a:pPr>
                <a:defRPr/>
              </a:pPr>
              <a:t>21.5.2026</a:t>
            </a:fld>
            <a:endParaRPr lang="fi-FI"/>
          </a:p>
        </p:txBody>
      </p:sp>
      <p:sp>
        <p:nvSpPr>
          <p:cNvPr id="8" name="Alatunnisteen paikkamerkki 4"/>
          <p:cNvSpPr>
            <a:spLocks noGrp="1"/>
          </p:cNvSpPr>
          <p:nvPr>
            <p:ph type="ftr" sz="quarter" idx="11"/>
          </p:nvPr>
        </p:nvSpPr>
        <p:spPr/>
        <p:txBody>
          <a:bodyPr/>
          <a:lstStyle>
            <a:lvl1pPr>
              <a:defRPr/>
            </a:lvl1pPr>
          </a:lstStyle>
          <a:p>
            <a:pPr>
              <a:defRPr/>
            </a:pPr>
            <a:endParaRPr lang="fi-FI"/>
          </a:p>
        </p:txBody>
      </p:sp>
      <p:sp>
        <p:nvSpPr>
          <p:cNvPr id="9" name="Dian numeron paikkamerkki 5"/>
          <p:cNvSpPr>
            <a:spLocks noGrp="1"/>
          </p:cNvSpPr>
          <p:nvPr>
            <p:ph type="sldNum" sz="quarter" idx="12"/>
          </p:nvPr>
        </p:nvSpPr>
        <p:spPr/>
        <p:txBody>
          <a:bodyPr/>
          <a:lstStyle>
            <a:lvl1pPr>
              <a:defRPr/>
            </a:lvl1pPr>
          </a:lstStyle>
          <a:p>
            <a:pPr>
              <a:defRPr/>
            </a:pPr>
            <a:fld id="{7F6C9B4B-398F-4DB2-A692-019F5CBB31AA}" type="slidenum">
              <a:rPr lang="fi-FI" altLang="fi-FI"/>
              <a:pPr>
                <a:defRPr/>
              </a:pPr>
              <a:t>‹#›</a:t>
            </a:fld>
            <a:endParaRPr lang="fi-FI" altLang="fi-FI"/>
          </a:p>
        </p:txBody>
      </p:sp>
    </p:spTree>
    <p:extLst>
      <p:ext uri="{BB962C8B-B14F-4D97-AF65-F5344CB8AC3E}">
        <p14:creationId xmlns:p14="http://schemas.microsoft.com/office/powerpoint/2010/main" val="358782290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Päivämäärän paikkamerkki 3"/>
          <p:cNvSpPr>
            <a:spLocks noGrp="1"/>
          </p:cNvSpPr>
          <p:nvPr>
            <p:ph type="dt" sz="half" idx="10"/>
          </p:nvPr>
        </p:nvSpPr>
        <p:spPr/>
        <p:txBody>
          <a:bodyPr/>
          <a:lstStyle>
            <a:lvl1pPr>
              <a:defRPr/>
            </a:lvl1pPr>
          </a:lstStyle>
          <a:p>
            <a:pPr>
              <a:defRPr/>
            </a:pPr>
            <a:fld id="{2620BC06-D705-4B02-8DB3-496929062F2F}" type="datetime1">
              <a:rPr lang="fi-FI"/>
              <a:pPr>
                <a:defRPr/>
              </a:pPr>
              <a:t>21.5.2026</a:t>
            </a:fld>
            <a:endParaRPr lang="fi-FI"/>
          </a:p>
        </p:txBody>
      </p:sp>
      <p:sp>
        <p:nvSpPr>
          <p:cNvPr id="4" name="Alatunnisteen paikkamerkki 4"/>
          <p:cNvSpPr>
            <a:spLocks noGrp="1"/>
          </p:cNvSpPr>
          <p:nvPr>
            <p:ph type="ftr" sz="quarter" idx="11"/>
          </p:nvPr>
        </p:nvSpPr>
        <p:spPr/>
        <p:txBody>
          <a:bodyPr/>
          <a:lstStyle>
            <a:lvl1pPr>
              <a:defRPr/>
            </a:lvl1pPr>
          </a:lstStyle>
          <a:p>
            <a:pPr>
              <a:defRPr/>
            </a:pPr>
            <a:endParaRPr lang="fi-FI"/>
          </a:p>
        </p:txBody>
      </p:sp>
      <p:sp>
        <p:nvSpPr>
          <p:cNvPr id="5" name="Dian numeron paikkamerkki 5"/>
          <p:cNvSpPr>
            <a:spLocks noGrp="1"/>
          </p:cNvSpPr>
          <p:nvPr>
            <p:ph type="sldNum" sz="quarter" idx="12"/>
          </p:nvPr>
        </p:nvSpPr>
        <p:spPr/>
        <p:txBody>
          <a:bodyPr/>
          <a:lstStyle>
            <a:lvl1pPr>
              <a:defRPr/>
            </a:lvl1pPr>
          </a:lstStyle>
          <a:p>
            <a:pPr>
              <a:defRPr/>
            </a:pPr>
            <a:fld id="{C5FB7C42-2B58-45B4-8220-6004663F2E96}" type="slidenum">
              <a:rPr lang="fi-FI" altLang="fi-FI"/>
              <a:pPr>
                <a:defRPr/>
              </a:pPr>
              <a:t>‹#›</a:t>
            </a:fld>
            <a:endParaRPr lang="fi-FI" altLang="fi-FI"/>
          </a:p>
        </p:txBody>
      </p:sp>
    </p:spTree>
    <p:extLst>
      <p:ext uri="{BB962C8B-B14F-4D97-AF65-F5344CB8AC3E}">
        <p14:creationId xmlns:p14="http://schemas.microsoft.com/office/powerpoint/2010/main" val="198341052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
        <p:nvSpPr>
          <p:cNvPr id="2" name="Päivämäärän paikkamerkki 3"/>
          <p:cNvSpPr>
            <a:spLocks noGrp="1"/>
          </p:cNvSpPr>
          <p:nvPr>
            <p:ph type="dt" sz="half" idx="10"/>
          </p:nvPr>
        </p:nvSpPr>
        <p:spPr/>
        <p:txBody>
          <a:bodyPr/>
          <a:lstStyle>
            <a:lvl1pPr>
              <a:defRPr/>
            </a:lvl1pPr>
          </a:lstStyle>
          <a:p>
            <a:pPr>
              <a:defRPr/>
            </a:pPr>
            <a:fld id="{CB97FD87-389C-4352-A06E-0BEB418F0472}" type="datetime1">
              <a:rPr lang="fi-FI"/>
              <a:pPr>
                <a:defRPr/>
              </a:pPr>
              <a:t>21.5.2026</a:t>
            </a:fld>
            <a:endParaRPr lang="fi-FI"/>
          </a:p>
        </p:txBody>
      </p:sp>
      <p:sp>
        <p:nvSpPr>
          <p:cNvPr id="3" name="Alatunnisteen paikkamerkki 4"/>
          <p:cNvSpPr>
            <a:spLocks noGrp="1"/>
          </p:cNvSpPr>
          <p:nvPr>
            <p:ph type="ftr" sz="quarter" idx="11"/>
          </p:nvPr>
        </p:nvSpPr>
        <p:spPr/>
        <p:txBody>
          <a:bodyPr/>
          <a:lstStyle>
            <a:lvl1pPr>
              <a:defRPr/>
            </a:lvl1pPr>
          </a:lstStyle>
          <a:p>
            <a:pPr>
              <a:defRPr/>
            </a:pPr>
            <a:endParaRPr lang="fi-FI"/>
          </a:p>
        </p:txBody>
      </p:sp>
      <p:sp>
        <p:nvSpPr>
          <p:cNvPr id="4" name="Dian numeron paikkamerkki 5"/>
          <p:cNvSpPr>
            <a:spLocks noGrp="1"/>
          </p:cNvSpPr>
          <p:nvPr>
            <p:ph type="sldNum" sz="quarter" idx="12"/>
          </p:nvPr>
        </p:nvSpPr>
        <p:spPr/>
        <p:txBody>
          <a:bodyPr/>
          <a:lstStyle>
            <a:lvl1pPr>
              <a:defRPr/>
            </a:lvl1pPr>
          </a:lstStyle>
          <a:p>
            <a:pPr>
              <a:defRPr/>
            </a:pPr>
            <a:fld id="{07F772A8-FF9E-417F-9321-6AAB578CA673}" type="slidenum">
              <a:rPr lang="fi-FI" altLang="fi-FI"/>
              <a:pPr>
                <a:defRPr/>
              </a:pPr>
              <a:t>‹#›</a:t>
            </a:fld>
            <a:endParaRPr lang="fi-FI" altLang="fi-FI"/>
          </a:p>
        </p:txBody>
      </p:sp>
    </p:spTree>
    <p:extLst>
      <p:ext uri="{BB962C8B-B14F-4D97-AF65-F5344CB8AC3E}">
        <p14:creationId xmlns:p14="http://schemas.microsoft.com/office/powerpoint/2010/main" val="345039538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Otsikollinen sisältö">
    <p:spTree>
      <p:nvGrpSpPr>
        <p:cNvPr id="1" name=""/>
        <p:cNvGrpSpPr/>
        <p:nvPr/>
      </p:nvGrpSpPr>
      <p:grpSpPr>
        <a:xfrm>
          <a:off x="0" y="0"/>
          <a:ext cx="0" cy="0"/>
          <a:chOff x="0" y="0"/>
          <a:chExt cx="0" cy="0"/>
        </a:xfrm>
      </p:grpSpPr>
      <p:sp>
        <p:nvSpPr>
          <p:cNvPr id="2" name="Otsikko 1"/>
          <p:cNvSpPr>
            <a:spLocks noGrp="1"/>
          </p:cNvSpPr>
          <p:nvPr>
            <p:ph type="title"/>
          </p:nvPr>
        </p:nvSpPr>
        <p:spPr>
          <a:xfrm>
            <a:off x="609601" y="273050"/>
            <a:ext cx="4011084" cy="1162050"/>
          </a:xfrm>
        </p:spPr>
        <p:txBody>
          <a:bodyPr anchor="b"/>
          <a:lstStyle>
            <a:lvl1pPr algn="l">
              <a:defRPr sz="2000" b="1"/>
            </a:lvl1pPr>
          </a:lstStyle>
          <a:p>
            <a:r>
              <a:rPr lang="fi-FI"/>
              <a:t>Muokkaa perustyyl. napsautt.</a:t>
            </a:r>
          </a:p>
        </p:txBody>
      </p:sp>
      <p:sp>
        <p:nvSpPr>
          <p:cNvPr id="3" name="Sisällön paikkamerkki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Tekstin paikkamerkki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a:t>Muokkaa tekstin perustyylejä napsauttamalla</a:t>
            </a:r>
          </a:p>
        </p:txBody>
      </p:sp>
      <p:sp>
        <p:nvSpPr>
          <p:cNvPr id="5" name="Päivämäärän paikkamerkki 3"/>
          <p:cNvSpPr>
            <a:spLocks noGrp="1"/>
          </p:cNvSpPr>
          <p:nvPr>
            <p:ph type="dt" sz="half" idx="10"/>
          </p:nvPr>
        </p:nvSpPr>
        <p:spPr/>
        <p:txBody>
          <a:bodyPr/>
          <a:lstStyle>
            <a:lvl1pPr>
              <a:defRPr/>
            </a:lvl1pPr>
          </a:lstStyle>
          <a:p>
            <a:pPr>
              <a:defRPr/>
            </a:pPr>
            <a:fld id="{6F55C8E4-42C7-424A-9FAF-FA02D7D8EA7C}" type="datetime1">
              <a:rPr lang="fi-FI"/>
              <a:pPr>
                <a:defRPr/>
              </a:pPr>
              <a:t>21.5.2026</a:t>
            </a:fld>
            <a:endParaRPr lang="fi-FI"/>
          </a:p>
        </p:txBody>
      </p:sp>
      <p:sp>
        <p:nvSpPr>
          <p:cNvPr id="6" name="Alatunnisteen paikkamerkki 4"/>
          <p:cNvSpPr>
            <a:spLocks noGrp="1"/>
          </p:cNvSpPr>
          <p:nvPr>
            <p:ph type="ftr" sz="quarter" idx="11"/>
          </p:nvPr>
        </p:nvSpPr>
        <p:spPr/>
        <p:txBody>
          <a:bodyPr/>
          <a:lstStyle>
            <a:lvl1pPr>
              <a:defRPr/>
            </a:lvl1pPr>
          </a:lstStyle>
          <a:p>
            <a:pPr>
              <a:defRPr/>
            </a:pPr>
            <a:endParaRPr lang="fi-FI"/>
          </a:p>
        </p:txBody>
      </p:sp>
      <p:sp>
        <p:nvSpPr>
          <p:cNvPr id="7" name="Dian numeron paikkamerkki 5"/>
          <p:cNvSpPr>
            <a:spLocks noGrp="1"/>
          </p:cNvSpPr>
          <p:nvPr>
            <p:ph type="sldNum" sz="quarter" idx="12"/>
          </p:nvPr>
        </p:nvSpPr>
        <p:spPr/>
        <p:txBody>
          <a:bodyPr/>
          <a:lstStyle>
            <a:lvl1pPr>
              <a:defRPr/>
            </a:lvl1pPr>
          </a:lstStyle>
          <a:p>
            <a:pPr>
              <a:defRPr/>
            </a:pPr>
            <a:fld id="{E90E6CB5-91EE-4F59-B761-12C12300A82D}" type="slidenum">
              <a:rPr lang="fi-FI" altLang="fi-FI"/>
              <a:pPr>
                <a:defRPr/>
              </a:pPr>
              <a:t>‹#›</a:t>
            </a:fld>
            <a:endParaRPr lang="fi-FI" altLang="fi-FI"/>
          </a:p>
        </p:txBody>
      </p:sp>
    </p:spTree>
    <p:extLst>
      <p:ext uri="{BB962C8B-B14F-4D97-AF65-F5344CB8AC3E}">
        <p14:creationId xmlns:p14="http://schemas.microsoft.com/office/powerpoint/2010/main" val="24088860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C3BF9B9D-1081-4474-B7A9-BBD3343363CB}"/>
              </a:ext>
            </a:extLst>
          </p:cNvPr>
          <p:cNvSpPr>
            <a:spLocks noGrp="1"/>
          </p:cNvSpPr>
          <p:nvPr>
            <p:ph type="title"/>
          </p:nvPr>
        </p:nvSpPr>
        <p:spPr/>
        <p:txBody>
          <a:bodyPr/>
          <a:lstStyle/>
          <a:p>
            <a:r>
              <a:rPr lang="en-US"/>
              <a:t>Click to edit Master title style</a:t>
            </a:r>
            <a:endParaRPr lang="fi-FI"/>
          </a:p>
        </p:txBody>
      </p:sp>
      <p:sp>
        <p:nvSpPr>
          <p:cNvPr id="3" name="Sisällön paikkamerkki 2">
            <a:extLst>
              <a:ext uri="{FF2B5EF4-FFF2-40B4-BE49-F238E27FC236}">
                <a16:creationId xmlns:a16="http://schemas.microsoft.com/office/drawing/2014/main" id="{5A6C0AB1-9083-4E48-9D98-82D395E318E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Päivämäärän paikkamerkki 3">
            <a:extLst>
              <a:ext uri="{FF2B5EF4-FFF2-40B4-BE49-F238E27FC236}">
                <a16:creationId xmlns:a16="http://schemas.microsoft.com/office/drawing/2014/main" id="{94CBA42E-628C-49D1-9E1D-83C7F09775BA}"/>
              </a:ext>
            </a:extLst>
          </p:cNvPr>
          <p:cNvSpPr>
            <a:spLocks noGrp="1"/>
          </p:cNvSpPr>
          <p:nvPr>
            <p:ph type="dt" sz="half" idx="10"/>
          </p:nvPr>
        </p:nvSpPr>
        <p:spPr/>
        <p:txBody>
          <a:bodyPr/>
          <a:lstStyle/>
          <a:p>
            <a:fld id="{7CAA2D79-F595-4CE3-8B63-33D1E98E9C70}" type="datetimeFigureOut">
              <a:rPr lang="fi-FI" smtClean="0"/>
              <a:t>21.5.2026</a:t>
            </a:fld>
            <a:endParaRPr lang="fi-FI"/>
          </a:p>
        </p:txBody>
      </p:sp>
      <p:sp>
        <p:nvSpPr>
          <p:cNvPr id="5" name="Alatunnisteen paikkamerkki 4">
            <a:extLst>
              <a:ext uri="{FF2B5EF4-FFF2-40B4-BE49-F238E27FC236}">
                <a16:creationId xmlns:a16="http://schemas.microsoft.com/office/drawing/2014/main" id="{7661E0ED-3389-4122-BAB5-93C11E951CB4}"/>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C0DA108A-2D37-473E-A3ED-48DCF9A38900}"/>
              </a:ext>
            </a:extLst>
          </p:cNvPr>
          <p:cNvSpPr>
            <a:spLocks noGrp="1"/>
          </p:cNvSpPr>
          <p:nvPr>
            <p:ph type="sldNum" sz="quarter" idx="12"/>
          </p:nvPr>
        </p:nvSpPr>
        <p:spPr/>
        <p:txBody>
          <a:bodyPr/>
          <a:lstStyle/>
          <a:p>
            <a:fld id="{4A6A88A3-14C7-434E-A430-8AEEDB991D4A}" type="slidenum">
              <a:rPr lang="fi-FI" smtClean="0"/>
              <a:t>‹#›</a:t>
            </a:fld>
            <a:endParaRPr lang="fi-FI"/>
          </a:p>
        </p:txBody>
      </p:sp>
    </p:spTree>
    <p:extLst>
      <p:ext uri="{BB962C8B-B14F-4D97-AF65-F5344CB8AC3E}">
        <p14:creationId xmlns:p14="http://schemas.microsoft.com/office/powerpoint/2010/main" val="20199703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Otsikollinen kuva">
    <p:spTree>
      <p:nvGrpSpPr>
        <p:cNvPr id="1" name=""/>
        <p:cNvGrpSpPr/>
        <p:nvPr/>
      </p:nvGrpSpPr>
      <p:grpSpPr>
        <a:xfrm>
          <a:off x="0" y="0"/>
          <a:ext cx="0" cy="0"/>
          <a:chOff x="0" y="0"/>
          <a:chExt cx="0" cy="0"/>
        </a:xfrm>
      </p:grpSpPr>
      <p:sp>
        <p:nvSpPr>
          <p:cNvPr id="2" name="Otsikko 1"/>
          <p:cNvSpPr>
            <a:spLocks noGrp="1"/>
          </p:cNvSpPr>
          <p:nvPr>
            <p:ph type="title"/>
          </p:nvPr>
        </p:nvSpPr>
        <p:spPr>
          <a:xfrm>
            <a:off x="2389717" y="4800600"/>
            <a:ext cx="7315200" cy="566738"/>
          </a:xfrm>
        </p:spPr>
        <p:txBody>
          <a:bodyPr anchor="b"/>
          <a:lstStyle>
            <a:lvl1pPr algn="l">
              <a:defRPr sz="2000" b="1"/>
            </a:lvl1pPr>
          </a:lstStyle>
          <a:p>
            <a:r>
              <a:rPr lang="fi-FI"/>
              <a:t>Muokkaa perustyyl. napsautt.</a:t>
            </a:r>
          </a:p>
        </p:txBody>
      </p:sp>
      <p:sp>
        <p:nvSpPr>
          <p:cNvPr id="3" name="Kuvan paikkamerkki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fi-FI" noProof="0"/>
              <a:t>Lisää kuva napsauttamalla kuvaketta</a:t>
            </a:r>
          </a:p>
        </p:txBody>
      </p:sp>
      <p:sp>
        <p:nvSpPr>
          <p:cNvPr id="4" name="Tekstin paikkamerkki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a:t>Muokkaa tekstin perustyylejä napsauttamalla</a:t>
            </a:r>
          </a:p>
        </p:txBody>
      </p:sp>
      <p:sp>
        <p:nvSpPr>
          <p:cNvPr id="5" name="Päivämäärän paikkamerkki 3"/>
          <p:cNvSpPr>
            <a:spLocks noGrp="1"/>
          </p:cNvSpPr>
          <p:nvPr>
            <p:ph type="dt" sz="half" idx="10"/>
          </p:nvPr>
        </p:nvSpPr>
        <p:spPr/>
        <p:txBody>
          <a:bodyPr/>
          <a:lstStyle>
            <a:lvl1pPr>
              <a:defRPr/>
            </a:lvl1pPr>
          </a:lstStyle>
          <a:p>
            <a:pPr>
              <a:defRPr/>
            </a:pPr>
            <a:fld id="{0BE70306-BF97-4CF6-AA8C-61B5379220CD}" type="datetime1">
              <a:rPr lang="fi-FI"/>
              <a:pPr>
                <a:defRPr/>
              </a:pPr>
              <a:t>21.5.2026</a:t>
            </a:fld>
            <a:endParaRPr lang="fi-FI"/>
          </a:p>
        </p:txBody>
      </p:sp>
      <p:sp>
        <p:nvSpPr>
          <p:cNvPr id="6" name="Alatunnisteen paikkamerkki 4"/>
          <p:cNvSpPr>
            <a:spLocks noGrp="1"/>
          </p:cNvSpPr>
          <p:nvPr>
            <p:ph type="ftr" sz="quarter" idx="11"/>
          </p:nvPr>
        </p:nvSpPr>
        <p:spPr/>
        <p:txBody>
          <a:bodyPr/>
          <a:lstStyle>
            <a:lvl1pPr>
              <a:defRPr/>
            </a:lvl1pPr>
          </a:lstStyle>
          <a:p>
            <a:pPr>
              <a:defRPr/>
            </a:pPr>
            <a:endParaRPr lang="fi-FI"/>
          </a:p>
        </p:txBody>
      </p:sp>
      <p:sp>
        <p:nvSpPr>
          <p:cNvPr id="7" name="Dian numeron paikkamerkki 5"/>
          <p:cNvSpPr>
            <a:spLocks noGrp="1"/>
          </p:cNvSpPr>
          <p:nvPr>
            <p:ph type="sldNum" sz="quarter" idx="12"/>
          </p:nvPr>
        </p:nvSpPr>
        <p:spPr/>
        <p:txBody>
          <a:bodyPr/>
          <a:lstStyle>
            <a:lvl1pPr>
              <a:defRPr/>
            </a:lvl1pPr>
          </a:lstStyle>
          <a:p>
            <a:pPr>
              <a:defRPr/>
            </a:pPr>
            <a:fld id="{52D5A102-A5F3-4953-A6D8-56411CEFAE59}" type="slidenum">
              <a:rPr lang="fi-FI" altLang="fi-FI"/>
              <a:pPr>
                <a:defRPr/>
              </a:pPr>
              <a:t>‹#›</a:t>
            </a:fld>
            <a:endParaRPr lang="fi-FI" altLang="fi-FI"/>
          </a:p>
        </p:txBody>
      </p:sp>
    </p:spTree>
    <p:extLst>
      <p:ext uri="{BB962C8B-B14F-4D97-AF65-F5344CB8AC3E}">
        <p14:creationId xmlns:p14="http://schemas.microsoft.com/office/powerpoint/2010/main" val="189660017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Otsikko ja pystysuora teksti">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Pystysuoran tekstin paikkamerkki 2"/>
          <p:cNvSpPr>
            <a:spLocks noGrp="1"/>
          </p:cNvSpPr>
          <p:nvPr>
            <p:ph type="body" orient="vert" idx="1"/>
          </p:nvPr>
        </p:nvSpPr>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10"/>
          </p:nvPr>
        </p:nvSpPr>
        <p:spPr/>
        <p:txBody>
          <a:bodyPr/>
          <a:lstStyle>
            <a:lvl1pPr>
              <a:defRPr/>
            </a:lvl1pPr>
          </a:lstStyle>
          <a:p>
            <a:pPr>
              <a:defRPr/>
            </a:pPr>
            <a:fld id="{784E4947-2E43-4D50-8772-D74E1C876608}" type="datetime1">
              <a:rPr lang="fi-FI"/>
              <a:pPr>
                <a:defRPr/>
              </a:pPr>
              <a:t>21.5.2026</a:t>
            </a:fld>
            <a:endParaRPr lang="fi-FI"/>
          </a:p>
        </p:txBody>
      </p:sp>
      <p:sp>
        <p:nvSpPr>
          <p:cNvPr id="5" name="Alatunnisteen paikkamerkki 4"/>
          <p:cNvSpPr>
            <a:spLocks noGrp="1"/>
          </p:cNvSpPr>
          <p:nvPr>
            <p:ph type="ftr" sz="quarter" idx="11"/>
          </p:nvPr>
        </p:nvSpPr>
        <p:spPr/>
        <p:txBody>
          <a:bodyPr/>
          <a:lstStyle>
            <a:lvl1pPr>
              <a:defRPr/>
            </a:lvl1pPr>
          </a:lstStyle>
          <a:p>
            <a:pPr>
              <a:defRPr/>
            </a:pPr>
            <a:endParaRPr lang="fi-FI"/>
          </a:p>
        </p:txBody>
      </p:sp>
      <p:sp>
        <p:nvSpPr>
          <p:cNvPr id="6" name="Dian numeron paikkamerkki 5"/>
          <p:cNvSpPr>
            <a:spLocks noGrp="1"/>
          </p:cNvSpPr>
          <p:nvPr>
            <p:ph type="sldNum" sz="quarter" idx="12"/>
          </p:nvPr>
        </p:nvSpPr>
        <p:spPr/>
        <p:txBody>
          <a:bodyPr/>
          <a:lstStyle>
            <a:lvl1pPr>
              <a:defRPr/>
            </a:lvl1pPr>
          </a:lstStyle>
          <a:p>
            <a:pPr>
              <a:defRPr/>
            </a:pPr>
            <a:fld id="{BE83689A-FF82-47E3-ADB6-17E6FCF3EB57}" type="slidenum">
              <a:rPr lang="fi-FI" altLang="fi-FI"/>
              <a:pPr>
                <a:defRPr/>
              </a:pPr>
              <a:t>‹#›</a:t>
            </a:fld>
            <a:endParaRPr lang="fi-FI" altLang="fi-FI"/>
          </a:p>
        </p:txBody>
      </p:sp>
    </p:spTree>
    <p:extLst>
      <p:ext uri="{BB962C8B-B14F-4D97-AF65-F5344CB8AC3E}">
        <p14:creationId xmlns:p14="http://schemas.microsoft.com/office/powerpoint/2010/main" val="212284435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Pystysuora otsikko ja teksti">
    <p:spTree>
      <p:nvGrpSpPr>
        <p:cNvPr id="1" name=""/>
        <p:cNvGrpSpPr/>
        <p:nvPr/>
      </p:nvGrpSpPr>
      <p:grpSpPr>
        <a:xfrm>
          <a:off x="0" y="0"/>
          <a:ext cx="0" cy="0"/>
          <a:chOff x="0" y="0"/>
          <a:chExt cx="0" cy="0"/>
        </a:xfrm>
      </p:grpSpPr>
      <p:sp>
        <p:nvSpPr>
          <p:cNvPr id="2" name="Pystysuora otsikko 1"/>
          <p:cNvSpPr>
            <a:spLocks noGrp="1"/>
          </p:cNvSpPr>
          <p:nvPr>
            <p:ph type="title" orient="vert"/>
          </p:nvPr>
        </p:nvSpPr>
        <p:spPr>
          <a:xfrm>
            <a:off x="8839200" y="274639"/>
            <a:ext cx="2743200" cy="5851525"/>
          </a:xfrm>
        </p:spPr>
        <p:txBody>
          <a:bodyPr vert="eaVert"/>
          <a:lstStyle/>
          <a:p>
            <a:r>
              <a:rPr lang="fi-FI"/>
              <a:t>Muokkaa perustyyl. napsautt.</a:t>
            </a:r>
          </a:p>
        </p:txBody>
      </p:sp>
      <p:sp>
        <p:nvSpPr>
          <p:cNvPr id="3" name="Pystysuoran tekstin paikkamerkki 2"/>
          <p:cNvSpPr>
            <a:spLocks noGrp="1"/>
          </p:cNvSpPr>
          <p:nvPr>
            <p:ph type="body" orient="vert" idx="1"/>
          </p:nvPr>
        </p:nvSpPr>
        <p:spPr>
          <a:xfrm>
            <a:off x="609600" y="274639"/>
            <a:ext cx="8026400" cy="5851525"/>
          </a:xfrm>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10"/>
          </p:nvPr>
        </p:nvSpPr>
        <p:spPr/>
        <p:txBody>
          <a:bodyPr/>
          <a:lstStyle>
            <a:lvl1pPr>
              <a:defRPr/>
            </a:lvl1pPr>
          </a:lstStyle>
          <a:p>
            <a:pPr>
              <a:defRPr/>
            </a:pPr>
            <a:fld id="{A738D340-9912-4E4D-9944-89A359E2C8A4}" type="datetime1">
              <a:rPr lang="fi-FI"/>
              <a:pPr>
                <a:defRPr/>
              </a:pPr>
              <a:t>21.5.2026</a:t>
            </a:fld>
            <a:endParaRPr lang="fi-FI"/>
          </a:p>
        </p:txBody>
      </p:sp>
      <p:sp>
        <p:nvSpPr>
          <p:cNvPr id="5" name="Alatunnisteen paikkamerkki 4"/>
          <p:cNvSpPr>
            <a:spLocks noGrp="1"/>
          </p:cNvSpPr>
          <p:nvPr>
            <p:ph type="ftr" sz="quarter" idx="11"/>
          </p:nvPr>
        </p:nvSpPr>
        <p:spPr/>
        <p:txBody>
          <a:bodyPr/>
          <a:lstStyle>
            <a:lvl1pPr>
              <a:defRPr/>
            </a:lvl1pPr>
          </a:lstStyle>
          <a:p>
            <a:pPr>
              <a:defRPr/>
            </a:pPr>
            <a:endParaRPr lang="fi-FI"/>
          </a:p>
        </p:txBody>
      </p:sp>
      <p:sp>
        <p:nvSpPr>
          <p:cNvPr id="6" name="Dian numeron paikkamerkki 5"/>
          <p:cNvSpPr>
            <a:spLocks noGrp="1"/>
          </p:cNvSpPr>
          <p:nvPr>
            <p:ph type="sldNum" sz="quarter" idx="12"/>
          </p:nvPr>
        </p:nvSpPr>
        <p:spPr/>
        <p:txBody>
          <a:bodyPr/>
          <a:lstStyle>
            <a:lvl1pPr>
              <a:defRPr/>
            </a:lvl1pPr>
          </a:lstStyle>
          <a:p>
            <a:pPr>
              <a:defRPr/>
            </a:pPr>
            <a:fld id="{5E3577FC-CD45-4385-BC18-4E1DE4990E77}" type="slidenum">
              <a:rPr lang="fi-FI" altLang="fi-FI"/>
              <a:pPr>
                <a:defRPr/>
              </a:pPr>
              <a:t>‹#›</a:t>
            </a:fld>
            <a:endParaRPr lang="fi-FI" altLang="fi-FI"/>
          </a:p>
        </p:txBody>
      </p:sp>
    </p:spTree>
    <p:extLst>
      <p:ext uri="{BB962C8B-B14F-4D97-AF65-F5344CB8AC3E}">
        <p14:creationId xmlns:p14="http://schemas.microsoft.com/office/powerpoint/2010/main" val="189729189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1_Otsikkodia">
    <p:spTree>
      <p:nvGrpSpPr>
        <p:cNvPr id="1" name=""/>
        <p:cNvGrpSpPr/>
        <p:nvPr/>
      </p:nvGrpSpPr>
      <p:grpSpPr>
        <a:xfrm>
          <a:off x="0" y="0"/>
          <a:ext cx="0" cy="0"/>
          <a:chOff x="0" y="0"/>
          <a:chExt cx="0" cy="0"/>
        </a:xfrm>
      </p:grpSpPr>
      <p:sp>
        <p:nvSpPr>
          <p:cNvPr id="2" name="Otsikko 1"/>
          <p:cNvSpPr>
            <a:spLocks noGrp="1"/>
          </p:cNvSpPr>
          <p:nvPr>
            <p:ph type="ctrTitle"/>
          </p:nvPr>
        </p:nvSpPr>
        <p:spPr>
          <a:xfrm>
            <a:off x="914400" y="2130426"/>
            <a:ext cx="10363200" cy="1470025"/>
          </a:xfrm>
        </p:spPr>
        <p:txBody>
          <a:bodyPr/>
          <a:lstStyle/>
          <a:p>
            <a:r>
              <a:rPr lang="fi-FI"/>
              <a:t>Muokkaa perustyyl. napsautt.</a:t>
            </a:r>
          </a:p>
        </p:txBody>
      </p:sp>
      <p:sp>
        <p:nvSpPr>
          <p:cNvPr id="3" name="Alaotsikko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a:t>Muokkaa alaotsikon perustyyliä napsautt.</a:t>
            </a:r>
          </a:p>
        </p:txBody>
      </p:sp>
      <p:sp>
        <p:nvSpPr>
          <p:cNvPr id="4" name="Päivämäärän paikkamerkki 3"/>
          <p:cNvSpPr>
            <a:spLocks noGrp="1"/>
          </p:cNvSpPr>
          <p:nvPr>
            <p:ph type="dt" sz="half" idx="10"/>
          </p:nvPr>
        </p:nvSpPr>
        <p:spPr/>
        <p:txBody>
          <a:bodyPr/>
          <a:lstStyle>
            <a:lvl1pPr>
              <a:defRPr/>
            </a:lvl1pPr>
          </a:lstStyle>
          <a:p>
            <a:pPr>
              <a:defRPr/>
            </a:pPr>
            <a:fld id="{A7ED4212-4834-47B5-83BE-622E2BFE15EC}" type="datetime1">
              <a:rPr lang="fi-FI"/>
              <a:pPr>
                <a:defRPr/>
              </a:pPr>
              <a:t>21.5.2026</a:t>
            </a:fld>
            <a:endParaRPr lang="fi-FI"/>
          </a:p>
        </p:txBody>
      </p:sp>
      <p:sp>
        <p:nvSpPr>
          <p:cNvPr id="5" name="Alatunnisteen paikkamerkki 4"/>
          <p:cNvSpPr>
            <a:spLocks noGrp="1"/>
          </p:cNvSpPr>
          <p:nvPr>
            <p:ph type="ftr" sz="quarter" idx="11"/>
          </p:nvPr>
        </p:nvSpPr>
        <p:spPr/>
        <p:txBody>
          <a:bodyPr/>
          <a:lstStyle>
            <a:lvl1pPr>
              <a:defRPr/>
            </a:lvl1pPr>
          </a:lstStyle>
          <a:p>
            <a:pPr>
              <a:defRPr/>
            </a:pPr>
            <a:endParaRPr lang="fi-FI"/>
          </a:p>
        </p:txBody>
      </p:sp>
      <p:sp>
        <p:nvSpPr>
          <p:cNvPr id="6" name="Dian numeron paikkamerkki 5"/>
          <p:cNvSpPr>
            <a:spLocks noGrp="1"/>
          </p:cNvSpPr>
          <p:nvPr>
            <p:ph type="sldNum" sz="quarter" idx="12"/>
          </p:nvPr>
        </p:nvSpPr>
        <p:spPr/>
        <p:txBody>
          <a:bodyPr/>
          <a:lstStyle>
            <a:lvl1pPr>
              <a:defRPr/>
            </a:lvl1pPr>
          </a:lstStyle>
          <a:p>
            <a:pPr>
              <a:defRPr/>
            </a:pPr>
            <a:fld id="{6EAD7CCE-63E7-4186-8D0B-81BD690CE17A}" type="slidenum">
              <a:rPr lang="fi-FI" altLang="fi-FI"/>
              <a:pPr>
                <a:defRPr/>
              </a:pPr>
              <a:t>‹#›</a:t>
            </a:fld>
            <a:endParaRPr lang="fi-FI" altLang="fi-FI"/>
          </a:p>
        </p:txBody>
      </p:sp>
    </p:spTree>
    <p:extLst>
      <p:ext uri="{BB962C8B-B14F-4D97-AF65-F5344CB8AC3E}">
        <p14:creationId xmlns:p14="http://schemas.microsoft.com/office/powerpoint/2010/main" val="381425736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obj" preserve="1">
  <p:cSld name="1_Otsikko ja sisältö">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Sisällön paikkamerkki 2"/>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10"/>
          </p:nvPr>
        </p:nvSpPr>
        <p:spPr/>
        <p:txBody>
          <a:bodyPr/>
          <a:lstStyle>
            <a:lvl1pPr>
              <a:defRPr/>
            </a:lvl1pPr>
          </a:lstStyle>
          <a:p>
            <a:pPr>
              <a:defRPr/>
            </a:pPr>
            <a:fld id="{7F9766FB-895E-4001-8060-105FF2464004}" type="datetime1">
              <a:rPr lang="fi-FI"/>
              <a:pPr>
                <a:defRPr/>
              </a:pPr>
              <a:t>21.5.2026</a:t>
            </a:fld>
            <a:endParaRPr lang="fi-FI"/>
          </a:p>
        </p:txBody>
      </p:sp>
      <p:sp>
        <p:nvSpPr>
          <p:cNvPr id="5" name="Alatunnisteen paikkamerkki 4"/>
          <p:cNvSpPr>
            <a:spLocks noGrp="1"/>
          </p:cNvSpPr>
          <p:nvPr>
            <p:ph type="ftr" sz="quarter" idx="11"/>
          </p:nvPr>
        </p:nvSpPr>
        <p:spPr/>
        <p:txBody>
          <a:bodyPr/>
          <a:lstStyle>
            <a:lvl1pPr>
              <a:defRPr/>
            </a:lvl1pPr>
          </a:lstStyle>
          <a:p>
            <a:pPr>
              <a:defRPr/>
            </a:pPr>
            <a:endParaRPr lang="fi-FI"/>
          </a:p>
        </p:txBody>
      </p:sp>
      <p:sp>
        <p:nvSpPr>
          <p:cNvPr id="6" name="Dian numeron paikkamerkki 5"/>
          <p:cNvSpPr>
            <a:spLocks noGrp="1"/>
          </p:cNvSpPr>
          <p:nvPr>
            <p:ph type="sldNum" sz="quarter" idx="12"/>
          </p:nvPr>
        </p:nvSpPr>
        <p:spPr/>
        <p:txBody>
          <a:bodyPr/>
          <a:lstStyle>
            <a:lvl1pPr>
              <a:defRPr/>
            </a:lvl1pPr>
          </a:lstStyle>
          <a:p>
            <a:pPr>
              <a:defRPr/>
            </a:pPr>
            <a:fld id="{BD92A12E-B41F-4513-AE04-E640526D1169}" type="slidenum">
              <a:rPr lang="fi-FI" altLang="fi-FI"/>
              <a:pPr>
                <a:defRPr/>
              </a:pPr>
              <a:t>‹#›</a:t>
            </a:fld>
            <a:endParaRPr lang="fi-FI" altLang="fi-FI"/>
          </a:p>
        </p:txBody>
      </p:sp>
    </p:spTree>
    <p:extLst>
      <p:ext uri="{BB962C8B-B14F-4D97-AF65-F5344CB8AC3E}">
        <p14:creationId xmlns:p14="http://schemas.microsoft.com/office/powerpoint/2010/main" val="59207689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secHead" preserve="1">
  <p:cSld name="1_Osan ylätunniste">
    <p:spTree>
      <p:nvGrpSpPr>
        <p:cNvPr id="1" name=""/>
        <p:cNvGrpSpPr/>
        <p:nvPr/>
      </p:nvGrpSpPr>
      <p:grpSpPr>
        <a:xfrm>
          <a:off x="0" y="0"/>
          <a:ext cx="0" cy="0"/>
          <a:chOff x="0" y="0"/>
          <a:chExt cx="0" cy="0"/>
        </a:xfrm>
      </p:grpSpPr>
      <p:sp>
        <p:nvSpPr>
          <p:cNvPr id="2" name="Otsikko 1"/>
          <p:cNvSpPr>
            <a:spLocks noGrp="1"/>
          </p:cNvSpPr>
          <p:nvPr>
            <p:ph type="title"/>
          </p:nvPr>
        </p:nvSpPr>
        <p:spPr>
          <a:xfrm>
            <a:off x="963084" y="4406901"/>
            <a:ext cx="10363200" cy="1362075"/>
          </a:xfrm>
        </p:spPr>
        <p:txBody>
          <a:bodyPr anchor="t"/>
          <a:lstStyle>
            <a:lvl1pPr algn="l">
              <a:defRPr sz="4000" b="1" cap="all"/>
            </a:lvl1pPr>
          </a:lstStyle>
          <a:p>
            <a:r>
              <a:rPr lang="fi-FI"/>
              <a:t>Muokkaa perustyyl. napsautt.</a:t>
            </a:r>
          </a:p>
        </p:txBody>
      </p:sp>
      <p:sp>
        <p:nvSpPr>
          <p:cNvPr id="3" name="Tekstin paikkamerkki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i-FI"/>
              <a:t>Muokkaa tekstin perustyylejä napsauttamalla</a:t>
            </a:r>
          </a:p>
        </p:txBody>
      </p:sp>
      <p:sp>
        <p:nvSpPr>
          <p:cNvPr id="4" name="Päivämäärän paikkamerkki 3"/>
          <p:cNvSpPr>
            <a:spLocks noGrp="1"/>
          </p:cNvSpPr>
          <p:nvPr>
            <p:ph type="dt" sz="half" idx="10"/>
          </p:nvPr>
        </p:nvSpPr>
        <p:spPr/>
        <p:txBody>
          <a:bodyPr/>
          <a:lstStyle>
            <a:lvl1pPr>
              <a:defRPr/>
            </a:lvl1pPr>
          </a:lstStyle>
          <a:p>
            <a:pPr>
              <a:defRPr/>
            </a:pPr>
            <a:fld id="{90CB75B2-9935-453C-92B1-15C87306B4CE}" type="datetime1">
              <a:rPr lang="fi-FI"/>
              <a:pPr>
                <a:defRPr/>
              </a:pPr>
              <a:t>21.5.2026</a:t>
            </a:fld>
            <a:endParaRPr lang="fi-FI"/>
          </a:p>
        </p:txBody>
      </p:sp>
      <p:sp>
        <p:nvSpPr>
          <p:cNvPr id="5" name="Alatunnisteen paikkamerkki 4"/>
          <p:cNvSpPr>
            <a:spLocks noGrp="1"/>
          </p:cNvSpPr>
          <p:nvPr>
            <p:ph type="ftr" sz="quarter" idx="11"/>
          </p:nvPr>
        </p:nvSpPr>
        <p:spPr/>
        <p:txBody>
          <a:bodyPr/>
          <a:lstStyle>
            <a:lvl1pPr>
              <a:defRPr/>
            </a:lvl1pPr>
          </a:lstStyle>
          <a:p>
            <a:pPr>
              <a:defRPr/>
            </a:pPr>
            <a:endParaRPr lang="fi-FI"/>
          </a:p>
        </p:txBody>
      </p:sp>
      <p:sp>
        <p:nvSpPr>
          <p:cNvPr id="6" name="Dian numeron paikkamerkki 5"/>
          <p:cNvSpPr>
            <a:spLocks noGrp="1"/>
          </p:cNvSpPr>
          <p:nvPr>
            <p:ph type="sldNum" sz="quarter" idx="12"/>
          </p:nvPr>
        </p:nvSpPr>
        <p:spPr/>
        <p:txBody>
          <a:bodyPr/>
          <a:lstStyle>
            <a:lvl1pPr>
              <a:defRPr/>
            </a:lvl1pPr>
          </a:lstStyle>
          <a:p>
            <a:pPr>
              <a:defRPr/>
            </a:pPr>
            <a:fld id="{C6434F58-D7E1-46A4-8DE7-F6FCF3A851D3}" type="slidenum">
              <a:rPr lang="fi-FI" altLang="fi-FI"/>
              <a:pPr>
                <a:defRPr/>
              </a:pPr>
              <a:t>‹#›</a:t>
            </a:fld>
            <a:endParaRPr lang="fi-FI" altLang="fi-FI"/>
          </a:p>
        </p:txBody>
      </p:sp>
    </p:spTree>
    <p:extLst>
      <p:ext uri="{BB962C8B-B14F-4D97-AF65-F5344CB8AC3E}">
        <p14:creationId xmlns:p14="http://schemas.microsoft.com/office/powerpoint/2010/main" val="128340901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woObj" preserve="1">
  <p:cSld name="1_Kaksi sisältökohdetta">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Sisällön paikkamerkki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Sisällön paikkamerkki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Päivämäärän paikkamerkki 3"/>
          <p:cNvSpPr>
            <a:spLocks noGrp="1"/>
          </p:cNvSpPr>
          <p:nvPr>
            <p:ph type="dt" sz="half" idx="10"/>
          </p:nvPr>
        </p:nvSpPr>
        <p:spPr/>
        <p:txBody>
          <a:bodyPr/>
          <a:lstStyle>
            <a:lvl1pPr>
              <a:defRPr/>
            </a:lvl1pPr>
          </a:lstStyle>
          <a:p>
            <a:pPr>
              <a:defRPr/>
            </a:pPr>
            <a:fld id="{1BED5056-D333-4CF4-8664-6BB6CE705DAB}" type="datetime1">
              <a:rPr lang="fi-FI"/>
              <a:pPr>
                <a:defRPr/>
              </a:pPr>
              <a:t>21.5.2026</a:t>
            </a:fld>
            <a:endParaRPr lang="fi-FI"/>
          </a:p>
        </p:txBody>
      </p:sp>
      <p:sp>
        <p:nvSpPr>
          <p:cNvPr id="6" name="Alatunnisteen paikkamerkki 4"/>
          <p:cNvSpPr>
            <a:spLocks noGrp="1"/>
          </p:cNvSpPr>
          <p:nvPr>
            <p:ph type="ftr" sz="quarter" idx="11"/>
          </p:nvPr>
        </p:nvSpPr>
        <p:spPr/>
        <p:txBody>
          <a:bodyPr/>
          <a:lstStyle>
            <a:lvl1pPr>
              <a:defRPr/>
            </a:lvl1pPr>
          </a:lstStyle>
          <a:p>
            <a:pPr>
              <a:defRPr/>
            </a:pPr>
            <a:endParaRPr lang="fi-FI"/>
          </a:p>
        </p:txBody>
      </p:sp>
      <p:sp>
        <p:nvSpPr>
          <p:cNvPr id="7" name="Dian numeron paikkamerkki 5"/>
          <p:cNvSpPr>
            <a:spLocks noGrp="1"/>
          </p:cNvSpPr>
          <p:nvPr>
            <p:ph type="sldNum" sz="quarter" idx="12"/>
          </p:nvPr>
        </p:nvSpPr>
        <p:spPr/>
        <p:txBody>
          <a:bodyPr/>
          <a:lstStyle>
            <a:lvl1pPr>
              <a:defRPr/>
            </a:lvl1pPr>
          </a:lstStyle>
          <a:p>
            <a:pPr>
              <a:defRPr/>
            </a:pPr>
            <a:fld id="{9C3B2199-B01E-42C7-A4E3-47F49B313E9A}" type="slidenum">
              <a:rPr lang="fi-FI" altLang="fi-FI"/>
              <a:pPr>
                <a:defRPr/>
              </a:pPr>
              <a:t>‹#›</a:t>
            </a:fld>
            <a:endParaRPr lang="fi-FI" altLang="fi-FI"/>
          </a:p>
        </p:txBody>
      </p:sp>
    </p:spTree>
    <p:extLst>
      <p:ext uri="{BB962C8B-B14F-4D97-AF65-F5344CB8AC3E}">
        <p14:creationId xmlns:p14="http://schemas.microsoft.com/office/powerpoint/2010/main" val="317852629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woTxTwoObj" preserve="1">
  <p:cSld name="1_Vertailu">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lvl1pPr>
              <a:defRPr/>
            </a:lvl1pPr>
          </a:lstStyle>
          <a:p>
            <a:r>
              <a:rPr lang="fi-FI"/>
              <a:t>Muokkaa perustyyl. napsautt.</a:t>
            </a:r>
          </a:p>
        </p:txBody>
      </p:sp>
      <p:sp>
        <p:nvSpPr>
          <p:cNvPr id="3" name="Tekstin paikkamerkki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4" name="Sisällön paikkamerkki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Tekstin paikkamerkki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6" name="Sisällön paikkamerkki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7" name="Päivämäärän paikkamerkki 3"/>
          <p:cNvSpPr>
            <a:spLocks noGrp="1"/>
          </p:cNvSpPr>
          <p:nvPr>
            <p:ph type="dt" sz="half" idx="10"/>
          </p:nvPr>
        </p:nvSpPr>
        <p:spPr/>
        <p:txBody>
          <a:bodyPr/>
          <a:lstStyle>
            <a:lvl1pPr>
              <a:defRPr/>
            </a:lvl1pPr>
          </a:lstStyle>
          <a:p>
            <a:pPr>
              <a:defRPr/>
            </a:pPr>
            <a:fld id="{C04782F9-7AC7-4334-802C-929FC9C6FEDF}" type="datetime1">
              <a:rPr lang="fi-FI"/>
              <a:pPr>
                <a:defRPr/>
              </a:pPr>
              <a:t>21.5.2026</a:t>
            </a:fld>
            <a:endParaRPr lang="fi-FI"/>
          </a:p>
        </p:txBody>
      </p:sp>
      <p:sp>
        <p:nvSpPr>
          <p:cNvPr id="8" name="Alatunnisteen paikkamerkki 4"/>
          <p:cNvSpPr>
            <a:spLocks noGrp="1"/>
          </p:cNvSpPr>
          <p:nvPr>
            <p:ph type="ftr" sz="quarter" idx="11"/>
          </p:nvPr>
        </p:nvSpPr>
        <p:spPr/>
        <p:txBody>
          <a:bodyPr/>
          <a:lstStyle>
            <a:lvl1pPr>
              <a:defRPr/>
            </a:lvl1pPr>
          </a:lstStyle>
          <a:p>
            <a:pPr>
              <a:defRPr/>
            </a:pPr>
            <a:endParaRPr lang="fi-FI"/>
          </a:p>
        </p:txBody>
      </p:sp>
      <p:sp>
        <p:nvSpPr>
          <p:cNvPr id="9" name="Dian numeron paikkamerkki 5"/>
          <p:cNvSpPr>
            <a:spLocks noGrp="1"/>
          </p:cNvSpPr>
          <p:nvPr>
            <p:ph type="sldNum" sz="quarter" idx="12"/>
          </p:nvPr>
        </p:nvSpPr>
        <p:spPr/>
        <p:txBody>
          <a:bodyPr/>
          <a:lstStyle>
            <a:lvl1pPr>
              <a:defRPr/>
            </a:lvl1pPr>
          </a:lstStyle>
          <a:p>
            <a:pPr>
              <a:defRPr/>
            </a:pPr>
            <a:fld id="{7F6C9B4B-398F-4DB2-A692-019F5CBB31AA}" type="slidenum">
              <a:rPr lang="fi-FI" altLang="fi-FI"/>
              <a:pPr>
                <a:defRPr/>
              </a:pPr>
              <a:t>‹#›</a:t>
            </a:fld>
            <a:endParaRPr lang="fi-FI" altLang="fi-FI"/>
          </a:p>
        </p:txBody>
      </p:sp>
    </p:spTree>
    <p:extLst>
      <p:ext uri="{BB962C8B-B14F-4D97-AF65-F5344CB8AC3E}">
        <p14:creationId xmlns:p14="http://schemas.microsoft.com/office/powerpoint/2010/main" val="416105166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itleOnly" preserve="1">
  <p:cSld name="1_Vain otsikko">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Päivämäärän paikkamerkki 3"/>
          <p:cNvSpPr>
            <a:spLocks noGrp="1"/>
          </p:cNvSpPr>
          <p:nvPr>
            <p:ph type="dt" sz="half" idx="10"/>
          </p:nvPr>
        </p:nvSpPr>
        <p:spPr/>
        <p:txBody>
          <a:bodyPr/>
          <a:lstStyle>
            <a:lvl1pPr>
              <a:defRPr/>
            </a:lvl1pPr>
          </a:lstStyle>
          <a:p>
            <a:pPr>
              <a:defRPr/>
            </a:pPr>
            <a:fld id="{2620BC06-D705-4B02-8DB3-496929062F2F}" type="datetime1">
              <a:rPr lang="fi-FI"/>
              <a:pPr>
                <a:defRPr/>
              </a:pPr>
              <a:t>21.5.2026</a:t>
            </a:fld>
            <a:endParaRPr lang="fi-FI"/>
          </a:p>
        </p:txBody>
      </p:sp>
      <p:sp>
        <p:nvSpPr>
          <p:cNvPr id="4" name="Alatunnisteen paikkamerkki 4"/>
          <p:cNvSpPr>
            <a:spLocks noGrp="1"/>
          </p:cNvSpPr>
          <p:nvPr>
            <p:ph type="ftr" sz="quarter" idx="11"/>
          </p:nvPr>
        </p:nvSpPr>
        <p:spPr/>
        <p:txBody>
          <a:bodyPr/>
          <a:lstStyle>
            <a:lvl1pPr>
              <a:defRPr/>
            </a:lvl1pPr>
          </a:lstStyle>
          <a:p>
            <a:pPr>
              <a:defRPr/>
            </a:pPr>
            <a:endParaRPr lang="fi-FI"/>
          </a:p>
        </p:txBody>
      </p:sp>
      <p:sp>
        <p:nvSpPr>
          <p:cNvPr id="5" name="Dian numeron paikkamerkki 5"/>
          <p:cNvSpPr>
            <a:spLocks noGrp="1"/>
          </p:cNvSpPr>
          <p:nvPr>
            <p:ph type="sldNum" sz="quarter" idx="12"/>
          </p:nvPr>
        </p:nvSpPr>
        <p:spPr/>
        <p:txBody>
          <a:bodyPr/>
          <a:lstStyle>
            <a:lvl1pPr>
              <a:defRPr/>
            </a:lvl1pPr>
          </a:lstStyle>
          <a:p>
            <a:pPr>
              <a:defRPr/>
            </a:pPr>
            <a:fld id="{C5FB7C42-2B58-45B4-8220-6004663F2E96}" type="slidenum">
              <a:rPr lang="fi-FI" altLang="fi-FI"/>
              <a:pPr>
                <a:defRPr/>
              </a:pPr>
              <a:t>‹#›</a:t>
            </a:fld>
            <a:endParaRPr lang="fi-FI" altLang="fi-FI"/>
          </a:p>
        </p:txBody>
      </p:sp>
    </p:spTree>
    <p:extLst>
      <p:ext uri="{BB962C8B-B14F-4D97-AF65-F5344CB8AC3E}">
        <p14:creationId xmlns:p14="http://schemas.microsoft.com/office/powerpoint/2010/main" val="60078386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blank" preserve="1">
  <p:cSld name="1_Tyhjä">
    <p:spTree>
      <p:nvGrpSpPr>
        <p:cNvPr id="1" name=""/>
        <p:cNvGrpSpPr/>
        <p:nvPr/>
      </p:nvGrpSpPr>
      <p:grpSpPr>
        <a:xfrm>
          <a:off x="0" y="0"/>
          <a:ext cx="0" cy="0"/>
          <a:chOff x="0" y="0"/>
          <a:chExt cx="0" cy="0"/>
        </a:xfrm>
      </p:grpSpPr>
      <p:sp>
        <p:nvSpPr>
          <p:cNvPr id="2" name="Päivämäärän paikkamerkki 3"/>
          <p:cNvSpPr>
            <a:spLocks noGrp="1"/>
          </p:cNvSpPr>
          <p:nvPr>
            <p:ph type="dt" sz="half" idx="10"/>
          </p:nvPr>
        </p:nvSpPr>
        <p:spPr/>
        <p:txBody>
          <a:bodyPr/>
          <a:lstStyle>
            <a:lvl1pPr>
              <a:defRPr/>
            </a:lvl1pPr>
          </a:lstStyle>
          <a:p>
            <a:pPr>
              <a:defRPr/>
            </a:pPr>
            <a:fld id="{CB97FD87-389C-4352-A06E-0BEB418F0472}" type="datetime1">
              <a:rPr lang="fi-FI"/>
              <a:pPr>
                <a:defRPr/>
              </a:pPr>
              <a:t>21.5.2026</a:t>
            </a:fld>
            <a:endParaRPr lang="fi-FI"/>
          </a:p>
        </p:txBody>
      </p:sp>
      <p:sp>
        <p:nvSpPr>
          <p:cNvPr id="3" name="Alatunnisteen paikkamerkki 4"/>
          <p:cNvSpPr>
            <a:spLocks noGrp="1"/>
          </p:cNvSpPr>
          <p:nvPr>
            <p:ph type="ftr" sz="quarter" idx="11"/>
          </p:nvPr>
        </p:nvSpPr>
        <p:spPr/>
        <p:txBody>
          <a:bodyPr/>
          <a:lstStyle>
            <a:lvl1pPr>
              <a:defRPr/>
            </a:lvl1pPr>
          </a:lstStyle>
          <a:p>
            <a:pPr>
              <a:defRPr/>
            </a:pPr>
            <a:endParaRPr lang="fi-FI"/>
          </a:p>
        </p:txBody>
      </p:sp>
      <p:sp>
        <p:nvSpPr>
          <p:cNvPr id="4" name="Dian numeron paikkamerkki 5"/>
          <p:cNvSpPr>
            <a:spLocks noGrp="1"/>
          </p:cNvSpPr>
          <p:nvPr>
            <p:ph type="sldNum" sz="quarter" idx="12"/>
          </p:nvPr>
        </p:nvSpPr>
        <p:spPr/>
        <p:txBody>
          <a:bodyPr/>
          <a:lstStyle>
            <a:lvl1pPr>
              <a:defRPr/>
            </a:lvl1pPr>
          </a:lstStyle>
          <a:p>
            <a:pPr>
              <a:defRPr/>
            </a:pPr>
            <a:fld id="{07F772A8-FF9E-417F-9321-6AAB578CA673}" type="slidenum">
              <a:rPr lang="fi-FI" altLang="fi-FI"/>
              <a:pPr>
                <a:defRPr/>
              </a:pPr>
              <a:t>‹#›</a:t>
            </a:fld>
            <a:endParaRPr lang="fi-FI" altLang="fi-FI"/>
          </a:p>
        </p:txBody>
      </p:sp>
    </p:spTree>
    <p:extLst>
      <p:ext uri="{BB962C8B-B14F-4D97-AF65-F5344CB8AC3E}">
        <p14:creationId xmlns:p14="http://schemas.microsoft.com/office/powerpoint/2010/main" val="27523881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Osan ylätunniste">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8D0AA0F-818D-4823-8F6A-5A5E5ECCC90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fi-FI"/>
          </a:p>
        </p:txBody>
      </p:sp>
      <p:sp>
        <p:nvSpPr>
          <p:cNvPr id="3" name="Tekstin paikkamerkki 2">
            <a:extLst>
              <a:ext uri="{FF2B5EF4-FFF2-40B4-BE49-F238E27FC236}">
                <a16:creationId xmlns:a16="http://schemas.microsoft.com/office/drawing/2014/main" id="{6826E14C-FFB7-4CCD-800C-B4BBDC7732C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Päivämäärän paikkamerkki 3">
            <a:extLst>
              <a:ext uri="{FF2B5EF4-FFF2-40B4-BE49-F238E27FC236}">
                <a16:creationId xmlns:a16="http://schemas.microsoft.com/office/drawing/2014/main" id="{967E51B3-E541-4C96-A844-9E948EFA3880}"/>
              </a:ext>
            </a:extLst>
          </p:cNvPr>
          <p:cNvSpPr>
            <a:spLocks noGrp="1"/>
          </p:cNvSpPr>
          <p:nvPr>
            <p:ph type="dt" sz="half" idx="10"/>
          </p:nvPr>
        </p:nvSpPr>
        <p:spPr/>
        <p:txBody>
          <a:bodyPr/>
          <a:lstStyle/>
          <a:p>
            <a:fld id="{7CAA2D79-F595-4CE3-8B63-33D1E98E9C70}" type="datetimeFigureOut">
              <a:rPr lang="fi-FI" smtClean="0"/>
              <a:t>21.5.2026</a:t>
            </a:fld>
            <a:endParaRPr lang="fi-FI"/>
          </a:p>
        </p:txBody>
      </p:sp>
      <p:sp>
        <p:nvSpPr>
          <p:cNvPr id="5" name="Alatunnisteen paikkamerkki 4">
            <a:extLst>
              <a:ext uri="{FF2B5EF4-FFF2-40B4-BE49-F238E27FC236}">
                <a16:creationId xmlns:a16="http://schemas.microsoft.com/office/drawing/2014/main" id="{46AB818F-E075-4E60-9602-AD2C71C30D06}"/>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6DACD389-0223-4057-B5EB-96A6A935DC2A}"/>
              </a:ext>
            </a:extLst>
          </p:cNvPr>
          <p:cNvSpPr>
            <a:spLocks noGrp="1"/>
          </p:cNvSpPr>
          <p:nvPr>
            <p:ph type="sldNum" sz="quarter" idx="12"/>
          </p:nvPr>
        </p:nvSpPr>
        <p:spPr/>
        <p:txBody>
          <a:bodyPr/>
          <a:lstStyle/>
          <a:p>
            <a:fld id="{4A6A88A3-14C7-434E-A430-8AEEDB991D4A}" type="slidenum">
              <a:rPr lang="fi-FI" smtClean="0"/>
              <a:t>‹#›</a:t>
            </a:fld>
            <a:endParaRPr lang="fi-FI"/>
          </a:p>
        </p:txBody>
      </p:sp>
    </p:spTree>
    <p:extLst>
      <p:ext uri="{BB962C8B-B14F-4D97-AF65-F5344CB8AC3E}">
        <p14:creationId xmlns:p14="http://schemas.microsoft.com/office/powerpoint/2010/main" val="338580105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objTx" preserve="1">
  <p:cSld name="1_Otsikollinen sisältö">
    <p:spTree>
      <p:nvGrpSpPr>
        <p:cNvPr id="1" name=""/>
        <p:cNvGrpSpPr/>
        <p:nvPr/>
      </p:nvGrpSpPr>
      <p:grpSpPr>
        <a:xfrm>
          <a:off x="0" y="0"/>
          <a:ext cx="0" cy="0"/>
          <a:chOff x="0" y="0"/>
          <a:chExt cx="0" cy="0"/>
        </a:xfrm>
      </p:grpSpPr>
      <p:sp>
        <p:nvSpPr>
          <p:cNvPr id="2" name="Otsikko 1"/>
          <p:cNvSpPr>
            <a:spLocks noGrp="1"/>
          </p:cNvSpPr>
          <p:nvPr>
            <p:ph type="title"/>
          </p:nvPr>
        </p:nvSpPr>
        <p:spPr>
          <a:xfrm>
            <a:off x="609601" y="273050"/>
            <a:ext cx="4011084" cy="1162050"/>
          </a:xfrm>
        </p:spPr>
        <p:txBody>
          <a:bodyPr anchor="b"/>
          <a:lstStyle>
            <a:lvl1pPr algn="l">
              <a:defRPr sz="2000" b="1"/>
            </a:lvl1pPr>
          </a:lstStyle>
          <a:p>
            <a:r>
              <a:rPr lang="fi-FI"/>
              <a:t>Muokkaa perustyyl. napsautt.</a:t>
            </a:r>
          </a:p>
        </p:txBody>
      </p:sp>
      <p:sp>
        <p:nvSpPr>
          <p:cNvPr id="3" name="Sisällön paikkamerkki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Tekstin paikkamerkki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a:t>Muokkaa tekstin perustyylejä napsauttamalla</a:t>
            </a:r>
          </a:p>
        </p:txBody>
      </p:sp>
      <p:sp>
        <p:nvSpPr>
          <p:cNvPr id="5" name="Päivämäärän paikkamerkki 3"/>
          <p:cNvSpPr>
            <a:spLocks noGrp="1"/>
          </p:cNvSpPr>
          <p:nvPr>
            <p:ph type="dt" sz="half" idx="10"/>
          </p:nvPr>
        </p:nvSpPr>
        <p:spPr/>
        <p:txBody>
          <a:bodyPr/>
          <a:lstStyle>
            <a:lvl1pPr>
              <a:defRPr/>
            </a:lvl1pPr>
          </a:lstStyle>
          <a:p>
            <a:pPr>
              <a:defRPr/>
            </a:pPr>
            <a:fld id="{6F55C8E4-42C7-424A-9FAF-FA02D7D8EA7C}" type="datetime1">
              <a:rPr lang="fi-FI"/>
              <a:pPr>
                <a:defRPr/>
              </a:pPr>
              <a:t>21.5.2026</a:t>
            </a:fld>
            <a:endParaRPr lang="fi-FI"/>
          </a:p>
        </p:txBody>
      </p:sp>
      <p:sp>
        <p:nvSpPr>
          <p:cNvPr id="6" name="Alatunnisteen paikkamerkki 4"/>
          <p:cNvSpPr>
            <a:spLocks noGrp="1"/>
          </p:cNvSpPr>
          <p:nvPr>
            <p:ph type="ftr" sz="quarter" idx="11"/>
          </p:nvPr>
        </p:nvSpPr>
        <p:spPr/>
        <p:txBody>
          <a:bodyPr/>
          <a:lstStyle>
            <a:lvl1pPr>
              <a:defRPr/>
            </a:lvl1pPr>
          </a:lstStyle>
          <a:p>
            <a:pPr>
              <a:defRPr/>
            </a:pPr>
            <a:endParaRPr lang="fi-FI"/>
          </a:p>
        </p:txBody>
      </p:sp>
      <p:sp>
        <p:nvSpPr>
          <p:cNvPr id="7" name="Dian numeron paikkamerkki 5"/>
          <p:cNvSpPr>
            <a:spLocks noGrp="1"/>
          </p:cNvSpPr>
          <p:nvPr>
            <p:ph type="sldNum" sz="quarter" idx="12"/>
          </p:nvPr>
        </p:nvSpPr>
        <p:spPr/>
        <p:txBody>
          <a:bodyPr/>
          <a:lstStyle>
            <a:lvl1pPr>
              <a:defRPr/>
            </a:lvl1pPr>
          </a:lstStyle>
          <a:p>
            <a:pPr>
              <a:defRPr/>
            </a:pPr>
            <a:fld id="{E90E6CB5-91EE-4F59-B761-12C12300A82D}" type="slidenum">
              <a:rPr lang="fi-FI" altLang="fi-FI"/>
              <a:pPr>
                <a:defRPr/>
              </a:pPr>
              <a:t>‹#›</a:t>
            </a:fld>
            <a:endParaRPr lang="fi-FI" altLang="fi-FI"/>
          </a:p>
        </p:txBody>
      </p:sp>
    </p:spTree>
    <p:extLst>
      <p:ext uri="{BB962C8B-B14F-4D97-AF65-F5344CB8AC3E}">
        <p14:creationId xmlns:p14="http://schemas.microsoft.com/office/powerpoint/2010/main" val="95176946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picTx" preserve="1">
  <p:cSld name="1_Otsikollinen kuva">
    <p:spTree>
      <p:nvGrpSpPr>
        <p:cNvPr id="1" name=""/>
        <p:cNvGrpSpPr/>
        <p:nvPr/>
      </p:nvGrpSpPr>
      <p:grpSpPr>
        <a:xfrm>
          <a:off x="0" y="0"/>
          <a:ext cx="0" cy="0"/>
          <a:chOff x="0" y="0"/>
          <a:chExt cx="0" cy="0"/>
        </a:xfrm>
      </p:grpSpPr>
      <p:sp>
        <p:nvSpPr>
          <p:cNvPr id="2" name="Otsikko 1"/>
          <p:cNvSpPr>
            <a:spLocks noGrp="1"/>
          </p:cNvSpPr>
          <p:nvPr>
            <p:ph type="title"/>
          </p:nvPr>
        </p:nvSpPr>
        <p:spPr>
          <a:xfrm>
            <a:off x="2389717" y="4800600"/>
            <a:ext cx="7315200" cy="566738"/>
          </a:xfrm>
        </p:spPr>
        <p:txBody>
          <a:bodyPr anchor="b"/>
          <a:lstStyle>
            <a:lvl1pPr algn="l">
              <a:defRPr sz="2000" b="1"/>
            </a:lvl1pPr>
          </a:lstStyle>
          <a:p>
            <a:r>
              <a:rPr lang="fi-FI"/>
              <a:t>Muokkaa perustyyl. napsautt.</a:t>
            </a:r>
          </a:p>
        </p:txBody>
      </p:sp>
      <p:sp>
        <p:nvSpPr>
          <p:cNvPr id="3" name="Kuvan paikkamerkki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fi-FI" noProof="0"/>
              <a:t>Lisää kuva napsauttamalla kuvaketta</a:t>
            </a:r>
          </a:p>
        </p:txBody>
      </p:sp>
      <p:sp>
        <p:nvSpPr>
          <p:cNvPr id="4" name="Tekstin paikkamerkki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a:t>Muokkaa tekstin perustyylejä napsauttamalla</a:t>
            </a:r>
          </a:p>
        </p:txBody>
      </p:sp>
      <p:sp>
        <p:nvSpPr>
          <p:cNvPr id="5" name="Päivämäärän paikkamerkki 3"/>
          <p:cNvSpPr>
            <a:spLocks noGrp="1"/>
          </p:cNvSpPr>
          <p:nvPr>
            <p:ph type="dt" sz="half" idx="10"/>
          </p:nvPr>
        </p:nvSpPr>
        <p:spPr/>
        <p:txBody>
          <a:bodyPr/>
          <a:lstStyle>
            <a:lvl1pPr>
              <a:defRPr/>
            </a:lvl1pPr>
          </a:lstStyle>
          <a:p>
            <a:pPr>
              <a:defRPr/>
            </a:pPr>
            <a:fld id="{0BE70306-BF97-4CF6-AA8C-61B5379220CD}" type="datetime1">
              <a:rPr lang="fi-FI"/>
              <a:pPr>
                <a:defRPr/>
              </a:pPr>
              <a:t>21.5.2026</a:t>
            </a:fld>
            <a:endParaRPr lang="fi-FI"/>
          </a:p>
        </p:txBody>
      </p:sp>
      <p:sp>
        <p:nvSpPr>
          <p:cNvPr id="6" name="Alatunnisteen paikkamerkki 4"/>
          <p:cNvSpPr>
            <a:spLocks noGrp="1"/>
          </p:cNvSpPr>
          <p:nvPr>
            <p:ph type="ftr" sz="quarter" idx="11"/>
          </p:nvPr>
        </p:nvSpPr>
        <p:spPr/>
        <p:txBody>
          <a:bodyPr/>
          <a:lstStyle>
            <a:lvl1pPr>
              <a:defRPr/>
            </a:lvl1pPr>
          </a:lstStyle>
          <a:p>
            <a:pPr>
              <a:defRPr/>
            </a:pPr>
            <a:endParaRPr lang="fi-FI"/>
          </a:p>
        </p:txBody>
      </p:sp>
      <p:sp>
        <p:nvSpPr>
          <p:cNvPr id="7" name="Dian numeron paikkamerkki 5"/>
          <p:cNvSpPr>
            <a:spLocks noGrp="1"/>
          </p:cNvSpPr>
          <p:nvPr>
            <p:ph type="sldNum" sz="quarter" idx="12"/>
          </p:nvPr>
        </p:nvSpPr>
        <p:spPr/>
        <p:txBody>
          <a:bodyPr/>
          <a:lstStyle>
            <a:lvl1pPr>
              <a:defRPr/>
            </a:lvl1pPr>
          </a:lstStyle>
          <a:p>
            <a:pPr>
              <a:defRPr/>
            </a:pPr>
            <a:fld id="{52D5A102-A5F3-4953-A6D8-56411CEFAE59}" type="slidenum">
              <a:rPr lang="fi-FI" altLang="fi-FI"/>
              <a:pPr>
                <a:defRPr/>
              </a:pPr>
              <a:t>‹#›</a:t>
            </a:fld>
            <a:endParaRPr lang="fi-FI" altLang="fi-FI"/>
          </a:p>
        </p:txBody>
      </p:sp>
    </p:spTree>
    <p:extLst>
      <p:ext uri="{BB962C8B-B14F-4D97-AF65-F5344CB8AC3E}">
        <p14:creationId xmlns:p14="http://schemas.microsoft.com/office/powerpoint/2010/main" val="19126682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vertTx" preserve="1">
  <p:cSld name="1_Otsikko ja pystysuora teksti">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Pystysuoran tekstin paikkamerkki 2"/>
          <p:cNvSpPr>
            <a:spLocks noGrp="1"/>
          </p:cNvSpPr>
          <p:nvPr>
            <p:ph type="body" orient="vert" idx="1"/>
          </p:nvPr>
        </p:nvSpPr>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10"/>
          </p:nvPr>
        </p:nvSpPr>
        <p:spPr/>
        <p:txBody>
          <a:bodyPr/>
          <a:lstStyle>
            <a:lvl1pPr>
              <a:defRPr/>
            </a:lvl1pPr>
          </a:lstStyle>
          <a:p>
            <a:pPr>
              <a:defRPr/>
            </a:pPr>
            <a:fld id="{784E4947-2E43-4D50-8772-D74E1C876608}" type="datetime1">
              <a:rPr lang="fi-FI"/>
              <a:pPr>
                <a:defRPr/>
              </a:pPr>
              <a:t>21.5.2026</a:t>
            </a:fld>
            <a:endParaRPr lang="fi-FI"/>
          </a:p>
        </p:txBody>
      </p:sp>
      <p:sp>
        <p:nvSpPr>
          <p:cNvPr id="5" name="Alatunnisteen paikkamerkki 4"/>
          <p:cNvSpPr>
            <a:spLocks noGrp="1"/>
          </p:cNvSpPr>
          <p:nvPr>
            <p:ph type="ftr" sz="quarter" idx="11"/>
          </p:nvPr>
        </p:nvSpPr>
        <p:spPr/>
        <p:txBody>
          <a:bodyPr/>
          <a:lstStyle>
            <a:lvl1pPr>
              <a:defRPr/>
            </a:lvl1pPr>
          </a:lstStyle>
          <a:p>
            <a:pPr>
              <a:defRPr/>
            </a:pPr>
            <a:endParaRPr lang="fi-FI"/>
          </a:p>
        </p:txBody>
      </p:sp>
      <p:sp>
        <p:nvSpPr>
          <p:cNvPr id="6" name="Dian numeron paikkamerkki 5"/>
          <p:cNvSpPr>
            <a:spLocks noGrp="1"/>
          </p:cNvSpPr>
          <p:nvPr>
            <p:ph type="sldNum" sz="quarter" idx="12"/>
          </p:nvPr>
        </p:nvSpPr>
        <p:spPr/>
        <p:txBody>
          <a:bodyPr/>
          <a:lstStyle>
            <a:lvl1pPr>
              <a:defRPr/>
            </a:lvl1pPr>
          </a:lstStyle>
          <a:p>
            <a:pPr>
              <a:defRPr/>
            </a:pPr>
            <a:fld id="{BE83689A-FF82-47E3-ADB6-17E6FCF3EB57}" type="slidenum">
              <a:rPr lang="fi-FI" altLang="fi-FI"/>
              <a:pPr>
                <a:defRPr/>
              </a:pPr>
              <a:t>‹#›</a:t>
            </a:fld>
            <a:endParaRPr lang="fi-FI" altLang="fi-FI"/>
          </a:p>
        </p:txBody>
      </p:sp>
    </p:spTree>
    <p:extLst>
      <p:ext uri="{BB962C8B-B14F-4D97-AF65-F5344CB8AC3E}">
        <p14:creationId xmlns:p14="http://schemas.microsoft.com/office/powerpoint/2010/main" val="242187824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vertTitleAndTx" preserve="1">
  <p:cSld name="1_Pystysuora otsikko ja teksti">
    <p:spTree>
      <p:nvGrpSpPr>
        <p:cNvPr id="1" name=""/>
        <p:cNvGrpSpPr/>
        <p:nvPr/>
      </p:nvGrpSpPr>
      <p:grpSpPr>
        <a:xfrm>
          <a:off x="0" y="0"/>
          <a:ext cx="0" cy="0"/>
          <a:chOff x="0" y="0"/>
          <a:chExt cx="0" cy="0"/>
        </a:xfrm>
      </p:grpSpPr>
      <p:sp>
        <p:nvSpPr>
          <p:cNvPr id="2" name="Pystysuora otsikko 1"/>
          <p:cNvSpPr>
            <a:spLocks noGrp="1"/>
          </p:cNvSpPr>
          <p:nvPr>
            <p:ph type="title" orient="vert"/>
          </p:nvPr>
        </p:nvSpPr>
        <p:spPr>
          <a:xfrm>
            <a:off x="8839200" y="274639"/>
            <a:ext cx="2743200" cy="5851525"/>
          </a:xfrm>
        </p:spPr>
        <p:txBody>
          <a:bodyPr vert="eaVert"/>
          <a:lstStyle/>
          <a:p>
            <a:r>
              <a:rPr lang="fi-FI"/>
              <a:t>Muokkaa perustyyl. napsautt.</a:t>
            </a:r>
          </a:p>
        </p:txBody>
      </p:sp>
      <p:sp>
        <p:nvSpPr>
          <p:cNvPr id="3" name="Pystysuoran tekstin paikkamerkki 2"/>
          <p:cNvSpPr>
            <a:spLocks noGrp="1"/>
          </p:cNvSpPr>
          <p:nvPr>
            <p:ph type="body" orient="vert" idx="1"/>
          </p:nvPr>
        </p:nvSpPr>
        <p:spPr>
          <a:xfrm>
            <a:off x="609600" y="274639"/>
            <a:ext cx="8026400" cy="5851525"/>
          </a:xfrm>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10"/>
          </p:nvPr>
        </p:nvSpPr>
        <p:spPr/>
        <p:txBody>
          <a:bodyPr/>
          <a:lstStyle>
            <a:lvl1pPr>
              <a:defRPr/>
            </a:lvl1pPr>
          </a:lstStyle>
          <a:p>
            <a:pPr>
              <a:defRPr/>
            </a:pPr>
            <a:fld id="{A738D340-9912-4E4D-9944-89A359E2C8A4}" type="datetime1">
              <a:rPr lang="fi-FI"/>
              <a:pPr>
                <a:defRPr/>
              </a:pPr>
              <a:t>21.5.2026</a:t>
            </a:fld>
            <a:endParaRPr lang="fi-FI"/>
          </a:p>
        </p:txBody>
      </p:sp>
      <p:sp>
        <p:nvSpPr>
          <p:cNvPr id="5" name="Alatunnisteen paikkamerkki 4"/>
          <p:cNvSpPr>
            <a:spLocks noGrp="1"/>
          </p:cNvSpPr>
          <p:nvPr>
            <p:ph type="ftr" sz="quarter" idx="11"/>
          </p:nvPr>
        </p:nvSpPr>
        <p:spPr/>
        <p:txBody>
          <a:bodyPr/>
          <a:lstStyle>
            <a:lvl1pPr>
              <a:defRPr/>
            </a:lvl1pPr>
          </a:lstStyle>
          <a:p>
            <a:pPr>
              <a:defRPr/>
            </a:pPr>
            <a:endParaRPr lang="fi-FI"/>
          </a:p>
        </p:txBody>
      </p:sp>
      <p:sp>
        <p:nvSpPr>
          <p:cNvPr id="6" name="Dian numeron paikkamerkki 5"/>
          <p:cNvSpPr>
            <a:spLocks noGrp="1"/>
          </p:cNvSpPr>
          <p:nvPr>
            <p:ph type="sldNum" sz="quarter" idx="12"/>
          </p:nvPr>
        </p:nvSpPr>
        <p:spPr/>
        <p:txBody>
          <a:bodyPr/>
          <a:lstStyle>
            <a:lvl1pPr>
              <a:defRPr/>
            </a:lvl1pPr>
          </a:lstStyle>
          <a:p>
            <a:pPr>
              <a:defRPr/>
            </a:pPr>
            <a:fld id="{5E3577FC-CD45-4385-BC18-4E1DE4990E77}" type="slidenum">
              <a:rPr lang="fi-FI" altLang="fi-FI"/>
              <a:pPr>
                <a:defRPr/>
              </a:pPr>
              <a:t>‹#›</a:t>
            </a:fld>
            <a:endParaRPr lang="fi-FI" altLang="fi-FI"/>
          </a:p>
        </p:txBody>
      </p:sp>
    </p:spTree>
    <p:extLst>
      <p:ext uri="{BB962C8B-B14F-4D97-AF65-F5344CB8AC3E}">
        <p14:creationId xmlns:p14="http://schemas.microsoft.com/office/powerpoint/2010/main" val="124732813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Otsikkodi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26EA4D7-8AEF-4DBC-9B61-FC4657D0CD46}"/>
              </a:ext>
            </a:extLst>
          </p:cNvPr>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endParaRPr lang="fi-FI"/>
          </a:p>
        </p:txBody>
      </p:sp>
      <p:sp>
        <p:nvSpPr>
          <p:cNvPr id="3" name="Alaotsikko 2">
            <a:extLst>
              <a:ext uri="{FF2B5EF4-FFF2-40B4-BE49-F238E27FC236}">
                <a16:creationId xmlns:a16="http://schemas.microsoft.com/office/drawing/2014/main" id="{8015C4A0-5CA5-4802-8468-CA10834CC61D}"/>
              </a:ext>
            </a:extLst>
          </p:cNvPr>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fi-FI"/>
          </a:p>
        </p:txBody>
      </p:sp>
      <p:sp>
        <p:nvSpPr>
          <p:cNvPr id="4" name="Päivämäärän paikkamerkki 3">
            <a:extLst>
              <a:ext uri="{FF2B5EF4-FFF2-40B4-BE49-F238E27FC236}">
                <a16:creationId xmlns:a16="http://schemas.microsoft.com/office/drawing/2014/main" id="{7047EB8C-2F33-488E-921D-911C4D169CF9}"/>
              </a:ext>
            </a:extLst>
          </p:cNvPr>
          <p:cNvSpPr>
            <a:spLocks noGrp="1"/>
          </p:cNvSpPr>
          <p:nvPr>
            <p:ph type="dt" sz="half" idx="10"/>
          </p:nvPr>
        </p:nvSpPr>
        <p:spPr/>
        <p:txBody>
          <a:bodyPr/>
          <a:lstStyle/>
          <a:p>
            <a:fld id="{7CAA2D79-F595-4CE3-8B63-33D1E98E9C70}" type="datetimeFigureOut">
              <a:rPr lang="fi-FI" smtClean="0"/>
              <a:t>21.5.2026</a:t>
            </a:fld>
            <a:endParaRPr lang="fi-FI"/>
          </a:p>
        </p:txBody>
      </p:sp>
      <p:sp>
        <p:nvSpPr>
          <p:cNvPr id="5" name="Alatunnisteen paikkamerkki 4">
            <a:extLst>
              <a:ext uri="{FF2B5EF4-FFF2-40B4-BE49-F238E27FC236}">
                <a16:creationId xmlns:a16="http://schemas.microsoft.com/office/drawing/2014/main" id="{75B12CA9-0DB6-4344-ACF2-F5D9CBD7B7A0}"/>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29F6EE45-25D1-4BAB-8AB9-447127EB0139}"/>
              </a:ext>
            </a:extLst>
          </p:cNvPr>
          <p:cNvSpPr>
            <a:spLocks noGrp="1"/>
          </p:cNvSpPr>
          <p:nvPr>
            <p:ph type="sldNum" sz="quarter" idx="12"/>
          </p:nvPr>
        </p:nvSpPr>
        <p:spPr/>
        <p:txBody>
          <a:bodyPr/>
          <a:lstStyle/>
          <a:p>
            <a:fld id="{4A6A88A3-14C7-434E-A430-8AEEDB991D4A}" type="slidenum">
              <a:rPr lang="fi-FI" smtClean="0"/>
              <a:t>‹#›</a:t>
            </a:fld>
            <a:endParaRPr lang="fi-FI"/>
          </a:p>
        </p:txBody>
      </p:sp>
    </p:spTree>
    <p:extLst>
      <p:ext uri="{BB962C8B-B14F-4D97-AF65-F5344CB8AC3E}">
        <p14:creationId xmlns:p14="http://schemas.microsoft.com/office/powerpoint/2010/main" val="50600895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C3BF9B9D-1081-4474-B7A9-BBD3343363CB}"/>
              </a:ext>
            </a:extLst>
          </p:cNvPr>
          <p:cNvSpPr>
            <a:spLocks noGrp="1"/>
          </p:cNvSpPr>
          <p:nvPr>
            <p:ph type="title"/>
          </p:nvPr>
        </p:nvSpPr>
        <p:spPr/>
        <p:txBody>
          <a:bodyPr/>
          <a:lstStyle/>
          <a:p>
            <a:r>
              <a:rPr lang="en-US"/>
              <a:t>Click to edit Master title style</a:t>
            </a:r>
            <a:endParaRPr lang="fi-FI"/>
          </a:p>
        </p:txBody>
      </p:sp>
      <p:sp>
        <p:nvSpPr>
          <p:cNvPr id="3" name="Sisällön paikkamerkki 2">
            <a:extLst>
              <a:ext uri="{FF2B5EF4-FFF2-40B4-BE49-F238E27FC236}">
                <a16:creationId xmlns:a16="http://schemas.microsoft.com/office/drawing/2014/main" id="{5A6C0AB1-9083-4E48-9D98-82D395E318E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Päivämäärän paikkamerkki 3">
            <a:extLst>
              <a:ext uri="{FF2B5EF4-FFF2-40B4-BE49-F238E27FC236}">
                <a16:creationId xmlns:a16="http://schemas.microsoft.com/office/drawing/2014/main" id="{94CBA42E-628C-49D1-9E1D-83C7F09775BA}"/>
              </a:ext>
            </a:extLst>
          </p:cNvPr>
          <p:cNvSpPr>
            <a:spLocks noGrp="1"/>
          </p:cNvSpPr>
          <p:nvPr>
            <p:ph type="dt" sz="half" idx="10"/>
          </p:nvPr>
        </p:nvSpPr>
        <p:spPr/>
        <p:txBody>
          <a:bodyPr/>
          <a:lstStyle/>
          <a:p>
            <a:fld id="{7CAA2D79-F595-4CE3-8B63-33D1E98E9C70}" type="datetimeFigureOut">
              <a:rPr lang="fi-FI" smtClean="0"/>
              <a:t>21.5.2026</a:t>
            </a:fld>
            <a:endParaRPr lang="fi-FI"/>
          </a:p>
        </p:txBody>
      </p:sp>
      <p:sp>
        <p:nvSpPr>
          <p:cNvPr id="5" name="Alatunnisteen paikkamerkki 4">
            <a:extLst>
              <a:ext uri="{FF2B5EF4-FFF2-40B4-BE49-F238E27FC236}">
                <a16:creationId xmlns:a16="http://schemas.microsoft.com/office/drawing/2014/main" id="{7661E0ED-3389-4122-BAB5-93C11E951CB4}"/>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C0DA108A-2D37-473E-A3ED-48DCF9A38900}"/>
              </a:ext>
            </a:extLst>
          </p:cNvPr>
          <p:cNvSpPr>
            <a:spLocks noGrp="1"/>
          </p:cNvSpPr>
          <p:nvPr>
            <p:ph type="sldNum" sz="quarter" idx="12"/>
          </p:nvPr>
        </p:nvSpPr>
        <p:spPr/>
        <p:txBody>
          <a:bodyPr/>
          <a:lstStyle/>
          <a:p>
            <a:fld id="{4A6A88A3-14C7-434E-A430-8AEEDB991D4A}" type="slidenum">
              <a:rPr lang="fi-FI" smtClean="0"/>
              <a:t>‹#›</a:t>
            </a:fld>
            <a:endParaRPr lang="fi-FI"/>
          </a:p>
        </p:txBody>
      </p:sp>
    </p:spTree>
    <p:extLst>
      <p:ext uri="{BB962C8B-B14F-4D97-AF65-F5344CB8AC3E}">
        <p14:creationId xmlns:p14="http://schemas.microsoft.com/office/powerpoint/2010/main" val="259752401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Osan ylätunniste">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8D0AA0F-818D-4823-8F6A-5A5E5ECCC902}"/>
              </a:ext>
            </a:extLst>
          </p:cNvPr>
          <p:cNvSpPr>
            <a:spLocks noGrp="1"/>
          </p:cNvSpPr>
          <p:nvPr>
            <p:ph type="title"/>
          </p:nvPr>
        </p:nvSpPr>
        <p:spPr>
          <a:xfrm>
            <a:off x="831851" y="1709740"/>
            <a:ext cx="10515600" cy="2852737"/>
          </a:xfrm>
        </p:spPr>
        <p:txBody>
          <a:bodyPr anchor="b"/>
          <a:lstStyle>
            <a:lvl1pPr>
              <a:defRPr sz="4500"/>
            </a:lvl1pPr>
          </a:lstStyle>
          <a:p>
            <a:r>
              <a:rPr lang="en-US"/>
              <a:t>Click to edit Master title style</a:t>
            </a:r>
            <a:endParaRPr lang="fi-FI"/>
          </a:p>
        </p:txBody>
      </p:sp>
      <p:sp>
        <p:nvSpPr>
          <p:cNvPr id="3" name="Tekstin paikkamerkki 2">
            <a:extLst>
              <a:ext uri="{FF2B5EF4-FFF2-40B4-BE49-F238E27FC236}">
                <a16:creationId xmlns:a16="http://schemas.microsoft.com/office/drawing/2014/main" id="{6826E14C-FFB7-4CCD-800C-B4BBDC7732CF}"/>
              </a:ext>
            </a:extLst>
          </p:cNvPr>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Päivämäärän paikkamerkki 3">
            <a:extLst>
              <a:ext uri="{FF2B5EF4-FFF2-40B4-BE49-F238E27FC236}">
                <a16:creationId xmlns:a16="http://schemas.microsoft.com/office/drawing/2014/main" id="{967E51B3-E541-4C96-A844-9E948EFA3880}"/>
              </a:ext>
            </a:extLst>
          </p:cNvPr>
          <p:cNvSpPr>
            <a:spLocks noGrp="1"/>
          </p:cNvSpPr>
          <p:nvPr>
            <p:ph type="dt" sz="half" idx="10"/>
          </p:nvPr>
        </p:nvSpPr>
        <p:spPr/>
        <p:txBody>
          <a:bodyPr/>
          <a:lstStyle/>
          <a:p>
            <a:fld id="{7CAA2D79-F595-4CE3-8B63-33D1E98E9C70}" type="datetimeFigureOut">
              <a:rPr lang="fi-FI" smtClean="0"/>
              <a:t>21.5.2026</a:t>
            </a:fld>
            <a:endParaRPr lang="fi-FI"/>
          </a:p>
        </p:txBody>
      </p:sp>
      <p:sp>
        <p:nvSpPr>
          <p:cNvPr id="5" name="Alatunnisteen paikkamerkki 4">
            <a:extLst>
              <a:ext uri="{FF2B5EF4-FFF2-40B4-BE49-F238E27FC236}">
                <a16:creationId xmlns:a16="http://schemas.microsoft.com/office/drawing/2014/main" id="{46AB818F-E075-4E60-9602-AD2C71C30D06}"/>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6DACD389-0223-4057-B5EB-96A6A935DC2A}"/>
              </a:ext>
            </a:extLst>
          </p:cNvPr>
          <p:cNvSpPr>
            <a:spLocks noGrp="1"/>
          </p:cNvSpPr>
          <p:nvPr>
            <p:ph type="sldNum" sz="quarter" idx="12"/>
          </p:nvPr>
        </p:nvSpPr>
        <p:spPr/>
        <p:txBody>
          <a:bodyPr/>
          <a:lstStyle/>
          <a:p>
            <a:fld id="{4A6A88A3-14C7-434E-A430-8AEEDB991D4A}" type="slidenum">
              <a:rPr lang="fi-FI" smtClean="0"/>
              <a:t>‹#›</a:t>
            </a:fld>
            <a:endParaRPr lang="fi-FI"/>
          </a:p>
        </p:txBody>
      </p:sp>
    </p:spTree>
    <p:extLst>
      <p:ext uri="{BB962C8B-B14F-4D97-AF65-F5344CB8AC3E}">
        <p14:creationId xmlns:p14="http://schemas.microsoft.com/office/powerpoint/2010/main" val="368777638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E4A163EE-FBBE-4C63-89C1-9EBA7B257D24}"/>
              </a:ext>
            </a:extLst>
          </p:cNvPr>
          <p:cNvSpPr>
            <a:spLocks noGrp="1"/>
          </p:cNvSpPr>
          <p:nvPr>
            <p:ph type="title"/>
          </p:nvPr>
        </p:nvSpPr>
        <p:spPr/>
        <p:txBody>
          <a:bodyPr/>
          <a:lstStyle/>
          <a:p>
            <a:r>
              <a:rPr lang="en-US"/>
              <a:t>Click to edit Master title style</a:t>
            </a:r>
            <a:endParaRPr lang="fi-FI"/>
          </a:p>
        </p:txBody>
      </p:sp>
      <p:sp>
        <p:nvSpPr>
          <p:cNvPr id="3" name="Sisällön paikkamerkki 2">
            <a:extLst>
              <a:ext uri="{FF2B5EF4-FFF2-40B4-BE49-F238E27FC236}">
                <a16:creationId xmlns:a16="http://schemas.microsoft.com/office/drawing/2014/main" id="{A017A38C-2C1E-47BC-B25A-87901F4866E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Sisällön paikkamerkki 3">
            <a:extLst>
              <a:ext uri="{FF2B5EF4-FFF2-40B4-BE49-F238E27FC236}">
                <a16:creationId xmlns:a16="http://schemas.microsoft.com/office/drawing/2014/main" id="{281A0106-875B-4ECE-9284-5FBAA76603E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5" name="Päivämäärän paikkamerkki 4">
            <a:extLst>
              <a:ext uri="{FF2B5EF4-FFF2-40B4-BE49-F238E27FC236}">
                <a16:creationId xmlns:a16="http://schemas.microsoft.com/office/drawing/2014/main" id="{F02CD52E-D1DE-4C71-9487-D931F8A8327E}"/>
              </a:ext>
            </a:extLst>
          </p:cNvPr>
          <p:cNvSpPr>
            <a:spLocks noGrp="1"/>
          </p:cNvSpPr>
          <p:nvPr>
            <p:ph type="dt" sz="half" idx="10"/>
          </p:nvPr>
        </p:nvSpPr>
        <p:spPr/>
        <p:txBody>
          <a:bodyPr/>
          <a:lstStyle/>
          <a:p>
            <a:fld id="{7CAA2D79-F595-4CE3-8B63-33D1E98E9C70}" type="datetimeFigureOut">
              <a:rPr lang="fi-FI" smtClean="0"/>
              <a:t>21.5.2026</a:t>
            </a:fld>
            <a:endParaRPr lang="fi-FI"/>
          </a:p>
        </p:txBody>
      </p:sp>
      <p:sp>
        <p:nvSpPr>
          <p:cNvPr id="6" name="Alatunnisteen paikkamerkki 5">
            <a:extLst>
              <a:ext uri="{FF2B5EF4-FFF2-40B4-BE49-F238E27FC236}">
                <a16:creationId xmlns:a16="http://schemas.microsoft.com/office/drawing/2014/main" id="{46AE796F-BD1A-40C4-AA7E-67EC42A5398F}"/>
              </a:ext>
            </a:extLst>
          </p:cNvPr>
          <p:cNvSpPr>
            <a:spLocks noGrp="1"/>
          </p:cNvSpPr>
          <p:nvPr>
            <p:ph type="ftr" sz="quarter" idx="11"/>
          </p:nvPr>
        </p:nvSpPr>
        <p:spPr/>
        <p:txBody>
          <a:bodyPr/>
          <a:lstStyle/>
          <a:p>
            <a:endParaRPr lang="fi-FI"/>
          </a:p>
        </p:txBody>
      </p:sp>
      <p:sp>
        <p:nvSpPr>
          <p:cNvPr id="7" name="Dian numeron paikkamerkki 6">
            <a:extLst>
              <a:ext uri="{FF2B5EF4-FFF2-40B4-BE49-F238E27FC236}">
                <a16:creationId xmlns:a16="http://schemas.microsoft.com/office/drawing/2014/main" id="{60AD43F6-E9AB-476F-937A-C5519CFF9445}"/>
              </a:ext>
            </a:extLst>
          </p:cNvPr>
          <p:cNvSpPr>
            <a:spLocks noGrp="1"/>
          </p:cNvSpPr>
          <p:nvPr>
            <p:ph type="sldNum" sz="quarter" idx="12"/>
          </p:nvPr>
        </p:nvSpPr>
        <p:spPr/>
        <p:txBody>
          <a:bodyPr/>
          <a:lstStyle/>
          <a:p>
            <a:fld id="{4A6A88A3-14C7-434E-A430-8AEEDB991D4A}" type="slidenum">
              <a:rPr lang="fi-FI" smtClean="0"/>
              <a:t>‹#›</a:t>
            </a:fld>
            <a:endParaRPr lang="fi-FI"/>
          </a:p>
        </p:txBody>
      </p:sp>
    </p:spTree>
    <p:extLst>
      <p:ext uri="{BB962C8B-B14F-4D97-AF65-F5344CB8AC3E}">
        <p14:creationId xmlns:p14="http://schemas.microsoft.com/office/powerpoint/2010/main" val="117887946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Vertailu">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7ED6110A-F110-499F-9195-3908E96843BA}"/>
              </a:ext>
            </a:extLst>
          </p:cNvPr>
          <p:cNvSpPr>
            <a:spLocks noGrp="1"/>
          </p:cNvSpPr>
          <p:nvPr>
            <p:ph type="title"/>
          </p:nvPr>
        </p:nvSpPr>
        <p:spPr>
          <a:xfrm>
            <a:off x="839788" y="365127"/>
            <a:ext cx="10515600" cy="1325563"/>
          </a:xfrm>
        </p:spPr>
        <p:txBody>
          <a:bodyPr/>
          <a:lstStyle/>
          <a:p>
            <a:r>
              <a:rPr lang="en-US"/>
              <a:t>Click to edit Master title style</a:t>
            </a:r>
            <a:endParaRPr lang="fi-FI"/>
          </a:p>
        </p:txBody>
      </p:sp>
      <p:sp>
        <p:nvSpPr>
          <p:cNvPr id="3" name="Tekstin paikkamerkki 2">
            <a:extLst>
              <a:ext uri="{FF2B5EF4-FFF2-40B4-BE49-F238E27FC236}">
                <a16:creationId xmlns:a16="http://schemas.microsoft.com/office/drawing/2014/main" id="{F9B0259A-CC5C-4B9E-A03B-386B0B5ABFB0}"/>
              </a:ext>
            </a:extLst>
          </p:cNvPr>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Sisällön paikkamerkki 3">
            <a:extLst>
              <a:ext uri="{FF2B5EF4-FFF2-40B4-BE49-F238E27FC236}">
                <a16:creationId xmlns:a16="http://schemas.microsoft.com/office/drawing/2014/main" id="{68AFB06F-7E85-49CC-9586-2ED98655519A}"/>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5" name="Tekstin paikkamerkki 4">
            <a:extLst>
              <a:ext uri="{FF2B5EF4-FFF2-40B4-BE49-F238E27FC236}">
                <a16:creationId xmlns:a16="http://schemas.microsoft.com/office/drawing/2014/main" id="{DF42D0C1-FEC8-449B-BC98-C3B2A03BF046}"/>
              </a:ext>
            </a:extLst>
          </p:cNvPr>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Sisällön paikkamerkki 5">
            <a:extLst>
              <a:ext uri="{FF2B5EF4-FFF2-40B4-BE49-F238E27FC236}">
                <a16:creationId xmlns:a16="http://schemas.microsoft.com/office/drawing/2014/main" id="{C917DC26-BE9B-4452-B87E-AA7AB804BD38}"/>
              </a:ext>
            </a:extLst>
          </p:cNvPr>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7" name="Päivämäärän paikkamerkki 6">
            <a:extLst>
              <a:ext uri="{FF2B5EF4-FFF2-40B4-BE49-F238E27FC236}">
                <a16:creationId xmlns:a16="http://schemas.microsoft.com/office/drawing/2014/main" id="{44AE3F5C-D42E-438D-9F88-821150FF259F}"/>
              </a:ext>
            </a:extLst>
          </p:cNvPr>
          <p:cNvSpPr>
            <a:spLocks noGrp="1"/>
          </p:cNvSpPr>
          <p:nvPr>
            <p:ph type="dt" sz="half" idx="10"/>
          </p:nvPr>
        </p:nvSpPr>
        <p:spPr/>
        <p:txBody>
          <a:bodyPr/>
          <a:lstStyle/>
          <a:p>
            <a:fld id="{7CAA2D79-F595-4CE3-8B63-33D1E98E9C70}" type="datetimeFigureOut">
              <a:rPr lang="fi-FI" smtClean="0"/>
              <a:t>21.5.2026</a:t>
            </a:fld>
            <a:endParaRPr lang="fi-FI"/>
          </a:p>
        </p:txBody>
      </p:sp>
      <p:sp>
        <p:nvSpPr>
          <p:cNvPr id="8" name="Alatunnisteen paikkamerkki 7">
            <a:extLst>
              <a:ext uri="{FF2B5EF4-FFF2-40B4-BE49-F238E27FC236}">
                <a16:creationId xmlns:a16="http://schemas.microsoft.com/office/drawing/2014/main" id="{7A9AC0AD-FA2C-4B20-B0B3-DC7309F9F714}"/>
              </a:ext>
            </a:extLst>
          </p:cNvPr>
          <p:cNvSpPr>
            <a:spLocks noGrp="1"/>
          </p:cNvSpPr>
          <p:nvPr>
            <p:ph type="ftr" sz="quarter" idx="11"/>
          </p:nvPr>
        </p:nvSpPr>
        <p:spPr/>
        <p:txBody>
          <a:bodyPr/>
          <a:lstStyle/>
          <a:p>
            <a:endParaRPr lang="fi-FI"/>
          </a:p>
        </p:txBody>
      </p:sp>
      <p:sp>
        <p:nvSpPr>
          <p:cNvPr id="9" name="Dian numeron paikkamerkki 8">
            <a:extLst>
              <a:ext uri="{FF2B5EF4-FFF2-40B4-BE49-F238E27FC236}">
                <a16:creationId xmlns:a16="http://schemas.microsoft.com/office/drawing/2014/main" id="{B9BBA7FD-6576-4B22-9D85-71BA0E6200CD}"/>
              </a:ext>
            </a:extLst>
          </p:cNvPr>
          <p:cNvSpPr>
            <a:spLocks noGrp="1"/>
          </p:cNvSpPr>
          <p:nvPr>
            <p:ph type="sldNum" sz="quarter" idx="12"/>
          </p:nvPr>
        </p:nvSpPr>
        <p:spPr/>
        <p:txBody>
          <a:bodyPr/>
          <a:lstStyle/>
          <a:p>
            <a:fld id="{4A6A88A3-14C7-434E-A430-8AEEDB991D4A}" type="slidenum">
              <a:rPr lang="fi-FI" smtClean="0"/>
              <a:t>‹#›</a:t>
            </a:fld>
            <a:endParaRPr lang="fi-FI"/>
          </a:p>
        </p:txBody>
      </p:sp>
    </p:spTree>
    <p:extLst>
      <p:ext uri="{BB962C8B-B14F-4D97-AF65-F5344CB8AC3E}">
        <p14:creationId xmlns:p14="http://schemas.microsoft.com/office/powerpoint/2010/main" val="150556951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4E5C0D4-D338-461D-ADDA-914E4DD1C18F}"/>
              </a:ext>
            </a:extLst>
          </p:cNvPr>
          <p:cNvSpPr>
            <a:spLocks noGrp="1"/>
          </p:cNvSpPr>
          <p:nvPr>
            <p:ph type="title"/>
          </p:nvPr>
        </p:nvSpPr>
        <p:spPr/>
        <p:txBody>
          <a:bodyPr/>
          <a:lstStyle/>
          <a:p>
            <a:r>
              <a:rPr lang="en-US"/>
              <a:t>Click to edit Master title style</a:t>
            </a:r>
            <a:endParaRPr lang="fi-FI"/>
          </a:p>
        </p:txBody>
      </p:sp>
      <p:sp>
        <p:nvSpPr>
          <p:cNvPr id="3" name="Päivämäärän paikkamerkki 2">
            <a:extLst>
              <a:ext uri="{FF2B5EF4-FFF2-40B4-BE49-F238E27FC236}">
                <a16:creationId xmlns:a16="http://schemas.microsoft.com/office/drawing/2014/main" id="{9C048953-7D74-4955-9997-513C6DDC3232}"/>
              </a:ext>
            </a:extLst>
          </p:cNvPr>
          <p:cNvSpPr>
            <a:spLocks noGrp="1"/>
          </p:cNvSpPr>
          <p:nvPr>
            <p:ph type="dt" sz="half" idx="10"/>
          </p:nvPr>
        </p:nvSpPr>
        <p:spPr/>
        <p:txBody>
          <a:bodyPr/>
          <a:lstStyle/>
          <a:p>
            <a:fld id="{7CAA2D79-F595-4CE3-8B63-33D1E98E9C70}" type="datetimeFigureOut">
              <a:rPr lang="fi-FI" smtClean="0"/>
              <a:t>21.5.2026</a:t>
            </a:fld>
            <a:endParaRPr lang="fi-FI"/>
          </a:p>
        </p:txBody>
      </p:sp>
      <p:sp>
        <p:nvSpPr>
          <p:cNvPr id="4" name="Alatunnisteen paikkamerkki 3">
            <a:extLst>
              <a:ext uri="{FF2B5EF4-FFF2-40B4-BE49-F238E27FC236}">
                <a16:creationId xmlns:a16="http://schemas.microsoft.com/office/drawing/2014/main" id="{00D3EC0A-3DF2-496D-9772-0AA61D274C04}"/>
              </a:ext>
            </a:extLst>
          </p:cNvPr>
          <p:cNvSpPr>
            <a:spLocks noGrp="1"/>
          </p:cNvSpPr>
          <p:nvPr>
            <p:ph type="ftr" sz="quarter" idx="11"/>
          </p:nvPr>
        </p:nvSpPr>
        <p:spPr/>
        <p:txBody>
          <a:bodyPr/>
          <a:lstStyle/>
          <a:p>
            <a:endParaRPr lang="fi-FI"/>
          </a:p>
        </p:txBody>
      </p:sp>
      <p:sp>
        <p:nvSpPr>
          <p:cNvPr id="5" name="Dian numeron paikkamerkki 4">
            <a:extLst>
              <a:ext uri="{FF2B5EF4-FFF2-40B4-BE49-F238E27FC236}">
                <a16:creationId xmlns:a16="http://schemas.microsoft.com/office/drawing/2014/main" id="{2F56498E-3019-423B-B734-4CD00222B02C}"/>
              </a:ext>
            </a:extLst>
          </p:cNvPr>
          <p:cNvSpPr>
            <a:spLocks noGrp="1"/>
          </p:cNvSpPr>
          <p:nvPr>
            <p:ph type="sldNum" sz="quarter" idx="12"/>
          </p:nvPr>
        </p:nvSpPr>
        <p:spPr/>
        <p:txBody>
          <a:bodyPr/>
          <a:lstStyle/>
          <a:p>
            <a:fld id="{4A6A88A3-14C7-434E-A430-8AEEDB991D4A}" type="slidenum">
              <a:rPr lang="fi-FI" smtClean="0"/>
              <a:t>‹#›</a:t>
            </a:fld>
            <a:endParaRPr lang="fi-FI"/>
          </a:p>
        </p:txBody>
      </p:sp>
    </p:spTree>
    <p:extLst>
      <p:ext uri="{BB962C8B-B14F-4D97-AF65-F5344CB8AC3E}">
        <p14:creationId xmlns:p14="http://schemas.microsoft.com/office/powerpoint/2010/main" val="25645746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E4A163EE-FBBE-4C63-89C1-9EBA7B257D24}"/>
              </a:ext>
            </a:extLst>
          </p:cNvPr>
          <p:cNvSpPr>
            <a:spLocks noGrp="1"/>
          </p:cNvSpPr>
          <p:nvPr>
            <p:ph type="title"/>
          </p:nvPr>
        </p:nvSpPr>
        <p:spPr/>
        <p:txBody>
          <a:bodyPr/>
          <a:lstStyle/>
          <a:p>
            <a:r>
              <a:rPr lang="en-US"/>
              <a:t>Click to edit Master title style</a:t>
            </a:r>
            <a:endParaRPr lang="fi-FI"/>
          </a:p>
        </p:txBody>
      </p:sp>
      <p:sp>
        <p:nvSpPr>
          <p:cNvPr id="3" name="Sisällön paikkamerkki 2">
            <a:extLst>
              <a:ext uri="{FF2B5EF4-FFF2-40B4-BE49-F238E27FC236}">
                <a16:creationId xmlns:a16="http://schemas.microsoft.com/office/drawing/2014/main" id="{A017A38C-2C1E-47BC-B25A-87901F4866E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Sisällön paikkamerkki 3">
            <a:extLst>
              <a:ext uri="{FF2B5EF4-FFF2-40B4-BE49-F238E27FC236}">
                <a16:creationId xmlns:a16="http://schemas.microsoft.com/office/drawing/2014/main" id="{281A0106-875B-4ECE-9284-5FBAA76603E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5" name="Päivämäärän paikkamerkki 4">
            <a:extLst>
              <a:ext uri="{FF2B5EF4-FFF2-40B4-BE49-F238E27FC236}">
                <a16:creationId xmlns:a16="http://schemas.microsoft.com/office/drawing/2014/main" id="{F02CD52E-D1DE-4C71-9487-D931F8A8327E}"/>
              </a:ext>
            </a:extLst>
          </p:cNvPr>
          <p:cNvSpPr>
            <a:spLocks noGrp="1"/>
          </p:cNvSpPr>
          <p:nvPr>
            <p:ph type="dt" sz="half" idx="10"/>
          </p:nvPr>
        </p:nvSpPr>
        <p:spPr/>
        <p:txBody>
          <a:bodyPr/>
          <a:lstStyle/>
          <a:p>
            <a:fld id="{7CAA2D79-F595-4CE3-8B63-33D1E98E9C70}" type="datetimeFigureOut">
              <a:rPr lang="fi-FI" smtClean="0"/>
              <a:t>21.5.2026</a:t>
            </a:fld>
            <a:endParaRPr lang="fi-FI"/>
          </a:p>
        </p:txBody>
      </p:sp>
      <p:sp>
        <p:nvSpPr>
          <p:cNvPr id="6" name="Alatunnisteen paikkamerkki 5">
            <a:extLst>
              <a:ext uri="{FF2B5EF4-FFF2-40B4-BE49-F238E27FC236}">
                <a16:creationId xmlns:a16="http://schemas.microsoft.com/office/drawing/2014/main" id="{46AE796F-BD1A-40C4-AA7E-67EC42A5398F}"/>
              </a:ext>
            </a:extLst>
          </p:cNvPr>
          <p:cNvSpPr>
            <a:spLocks noGrp="1"/>
          </p:cNvSpPr>
          <p:nvPr>
            <p:ph type="ftr" sz="quarter" idx="11"/>
          </p:nvPr>
        </p:nvSpPr>
        <p:spPr/>
        <p:txBody>
          <a:bodyPr/>
          <a:lstStyle/>
          <a:p>
            <a:endParaRPr lang="fi-FI"/>
          </a:p>
        </p:txBody>
      </p:sp>
      <p:sp>
        <p:nvSpPr>
          <p:cNvPr id="7" name="Dian numeron paikkamerkki 6">
            <a:extLst>
              <a:ext uri="{FF2B5EF4-FFF2-40B4-BE49-F238E27FC236}">
                <a16:creationId xmlns:a16="http://schemas.microsoft.com/office/drawing/2014/main" id="{60AD43F6-E9AB-476F-937A-C5519CFF9445}"/>
              </a:ext>
            </a:extLst>
          </p:cNvPr>
          <p:cNvSpPr>
            <a:spLocks noGrp="1"/>
          </p:cNvSpPr>
          <p:nvPr>
            <p:ph type="sldNum" sz="quarter" idx="12"/>
          </p:nvPr>
        </p:nvSpPr>
        <p:spPr/>
        <p:txBody>
          <a:bodyPr/>
          <a:lstStyle/>
          <a:p>
            <a:fld id="{4A6A88A3-14C7-434E-A430-8AEEDB991D4A}" type="slidenum">
              <a:rPr lang="fi-FI" smtClean="0"/>
              <a:t>‹#›</a:t>
            </a:fld>
            <a:endParaRPr lang="fi-FI"/>
          </a:p>
        </p:txBody>
      </p:sp>
    </p:spTree>
    <p:extLst>
      <p:ext uri="{BB962C8B-B14F-4D97-AF65-F5344CB8AC3E}">
        <p14:creationId xmlns:p14="http://schemas.microsoft.com/office/powerpoint/2010/main" val="116680093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
        <p:nvSpPr>
          <p:cNvPr id="2" name="Päivämäärän paikkamerkki 1">
            <a:extLst>
              <a:ext uri="{FF2B5EF4-FFF2-40B4-BE49-F238E27FC236}">
                <a16:creationId xmlns:a16="http://schemas.microsoft.com/office/drawing/2014/main" id="{0E2582FC-A186-4FBB-81AD-8A4EFBF5C36D}"/>
              </a:ext>
            </a:extLst>
          </p:cNvPr>
          <p:cNvSpPr>
            <a:spLocks noGrp="1"/>
          </p:cNvSpPr>
          <p:nvPr>
            <p:ph type="dt" sz="half" idx="10"/>
          </p:nvPr>
        </p:nvSpPr>
        <p:spPr/>
        <p:txBody>
          <a:bodyPr/>
          <a:lstStyle/>
          <a:p>
            <a:fld id="{7CAA2D79-F595-4CE3-8B63-33D1E98E9C70}" type="datetimeFigureOut">
              <a:rPr lang="fi-FI" smtClean="0"/>
              <a:t>21.5.2026</a:t>
            </a:fld>
            <a:endParaRPr lang="fi-FI"/>
          </a:p>
        </p:txBody>
      </p:sp>
      <p:sp>
        <p:nvSpPr>
          <p:cNvPr id="3" name="Alatunnisteen paikkamerkki 2">
            <a:extLst>
              <a:ext uri="{FF2B5EF4-FFF2-40B4-BE49-F238E27FC236}">
                <a16:creationId xmlns:a16="http://schemas.microsoft.com/office/drawing/2014/main" id="{A5BD1571-C2AB-4A5C-B3B0-2FBD9B4328E8}"/>
              </a:ext>
            </a:extLst>
          </p:cNvPr>
          <p:cNvSpPr>
            <a:spLocks noGrp="1"/>
          </p:cNvSpPr>
          <p:nvPr>
            <p:ph type="ftr" sz="quarter" idx="11"/>
          </p:nvPr>
        </p:nvSpPr>
        <p:spPr/>
        <p:txBody>
          <a:bodyPr/>
          <a:lstStyle/>
          <a:p>
            <a:endParaRPr lang="fi-FI"/>
          </a:p>
        </p:txBody>
      </p:sp>
      <p:sp>
        <p:nvSpPr>
          <p:cNvPr id="4" name="Dian numeron paikkamerkki 3">
            <a:extLst>
              <a:ext uri="{FF2B5EF4-FFF2-40B4-BE49-F238E27FC236}">
                <a16:creationId xmlns:a16="http://schemas.microsoft.com/office/drawing/2014/main" id="{2E49E894-EEB6-4589-92C0-2D1E7F18375D}"/>
              </a:ext>
            </a:extLst>
          </p:cNvPr>
          <p:cNvSpPr>
            <a:spLocks noGrp="1"/>
          </p:cNvSpPr>
          <p:nvPr>
            <p:ph type="sldNum" sz="quarter" idx="12"/>
          </p:nvPr>
        </p:nvSpPr>
        <p:spPr/>
        <p:txBody>
          <a:bodyPr/>
          <a:lstStyle/>
          <a:p>
            <a:fld id="{4A6A88A3-14C7-434E-A430-8AEEDB991D4A}" type="slidenum">
              <a:rPr lang="fi-FI" smtClean="0"/>
              <a:t>‹#›</a:t>
            </a:fld>
            <a:endParaRPr lang="fi-FI"/>
          </a:p>
        </p:txBody>
      </p:sp>
    </p:spTree>
    <p:extLst>
      <p:ext uri="{BB962C8B-B14F-4D97-AF65-F5344CB8AC3E}">
        <p14:creationId xmlns:p14="http://schemas.microsoft.com/office/powerpoint/2010/main" val="285675952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Otsikollinen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F5B900D-AAC1-4F79-8A74-3F701ED3D459}"/>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endParaRPr lang="fi-FI"/>
          </a:p>
        </p:txBody>
      </p:sp>
      <p:sp>
        <p:nvSpPr>
          <p:cNvPr id="3" name="Sisällön paikkamerkki 2">
            <a:extLst>
              <a:ext uri="{FF2B5EF4-FFF2-40B4-BE49-F238E27FC236}">
                <a16:creationId xmlns:a16="http://schemas.microsoft.com/office/drawing/2014/main" id="{39B9D703-AE43-47F5-A3F5-896645CF0510}"/>
              </a:ext>
            </a:extLst>
          </p:cNvPr>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Tekstin paikkamerkki 3">
            <a:extLst>
              <a:ext uri="{FF2B5EF4-FFF2-40B4-BE49-F238E27FC236}">
                <a16:creationId xmlns:a16="http://schemas.microsoft.com/office/drawing/2014/main" id="{9FC8BD4C-DD3D-4FC7-8CD2-C83503B2AB8F}"/>
              </a:ext>
            </a:extLst>
          </p:cNvPr>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Päivämäärän paikkamerkki 4">
            <a:extLst>
              <a:ext uri="{FF2B5EF4-FFF2-40B4-BE49-F238E27FC236}">
                <a16:creationId xmlns:a16="http://schemas.microsoft.com/office/drawing/2014/main" id="{E922CAF3-3F3D-4F7E-9756-822DCE828ECC}"/>
              </a:ext>
            </a:extLst>
          </p:cNvPr>
          <p:cNvSpPr>
            <a:spLocks noGrp="1"/>
          </p:cNvSpPr>
          <p:nvPr>
            <p:ph type="dt" sz="half" idx="10"/>
          </p:nvPr>
        </p:nvSpPr>
        <p:spPr/>
        <p:txBody>
          <a:bodyPr/>
          <a:lstStyle/>
          <a:p>
            <a:fld id="{7CAA2D79-F595-4CE3-8B63-33D1E98E9C70}" type="datetimeFigureOut">
              <a:rPr lang="fi-FI" smtClean="0"/>
              <a:t>21.5.2026</a:t>
            </a:fld>
            <a:endParaRPr lang="fi-FI"/>
          </a:p>
        </p:txBody>
      </p:sp>
      <p:sp>
        <p:nvSpPr>
          <p:cNvPr id="6" name="Alatunnisteen paikkamerkki 5">
            <a:extLst>
              <a:ext uri="{FF2B5EF4-FFF2-40B4-BE49-F238E27FC236}">
                <a16:creationId xmlns:a16="http://schemas.microsoft.com/office/drawing/2014/main" id="{0BB77AFF-8089-4555-818B-F609898E2C66}"/>
              </a:ext>
            </a:extLst>
          </p:cNvPr>
          <p:cNvSpPr>
            <a:spLocks noGrp="1"/>
          </p:cNvSpPr>
          <p:nvPr>
            <p:ph type="ftr" sz="quarter" idx="11"/>
          </p:nvPr>
        </p:nvSpPr>
        <p:spPr/>
        <p:txBody>
          <a:bodyPr/>
          <a:lstStyle/>
          <a:p>
            <a:endParaRPr lang="fi-FI"/>
          </a:p>
        </p:txBody>
      </p:sp>
      <p:sp>
        <p:nvSpPr>
          <p:cNvPr id="7" name="Dian numeron paikkamerkki 6">
            <a:extLst>
              <a:ext uri="{FF2B5EF4-FFF2-40B4-BE49-F238E27FC236}">
                <a16:creationId xmlns:a16="http://schemas.microsoft.com/office/drawing/2014/main" id="{988B8803-25EF-47EA-B0D5-87D5814A08D2}"/>
              </a:ext>
            </a:extLst>
          </p:cNvPr>
          <p:cNvSpPr>
            <a:spLocks noGrp="1"/>
          </p:cNvSpPr>
          <p:nvPr>
            <p:ph type="sldNum" sz="quarter" idx="12"/>
          </p:nvPr>
        </p:nvSpPr>
        <p:spPr/>
        <p:txBody>
          <a:bodyPr/>
          <a:lstStyle/>
          <a:p>
            <a:fld id="{4A6A88A3-14C7-434E-A430-8AEEDB991D4A}" type="slidenum">
              <a:rPr lang="fi-FI" smtClean="0"/>
              <a:t>‹#›</a:t>
            </a:fld>
            <a:endParaRPr lang="fi-FI"/>
          </a:p>
        </p:txBody>
      </p:sp>
    </p:spTree>
    <p:extLst>
      <p:ext uri="{BB962C8B-B14F-4D97-AF65-F5344CB8AC3E}">
        <p14:creationId xmlns:p14="http://schemas.microsoft.com/office/powerpoint/2010/main" val="44963242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Otsikollinen kuv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678811E6-B269-4D66-8C0C-01433A01C74C}"/>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endParaRPr lang="fi-FI"/>
          </a:p>
        </p:txBody>
      </p:sp>
      <p:sp>
        <p:nvSpPr>
          <p:cNvPr id="3" name="Kuvan paikkamerkki 2">
            <a:extLst>
              <a:ext uri="{FF2B5EF4-FFF2-40B4-BE49-F238E27FC236}">
                <a16:creationId xmlns:a16="http://schemas.microsoft.com/office/drawing/2014/main" id="{C0A52050-E870-4FD6-A2E3-DD014CA8C6B4}"/>
              </a:ext>
            </a:extLst>
          </p:cNvPr>
          <p:cNvSpPr>
            <a:spLocks noGrp="1"/>
          </p:cNvSpPr>
          <p:nvPr>
            <p:ph type="pic" idx="1"/>
          </p:nvPr>
        </p:nvSpPr>
        <p:spPr>
          <a:xfrm>
            <a:off x="5183188" y="987427"/>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fi-FI"/>
          </a:p>
        </p:txBody>
      </p:sp>
      <p:sp>
        <p:nvSpPr>
          <p:cNvPr id="4" name="Tekstin paikkamerkki 3">
            <a:extLst>
              <a:ext uri="{FF2B5EF4-FFF2-40B4-BE49-F238E27FC236}">
                <a16:creationId xmlns:a16="http://schemas.microsoft.com/office/drawing/2014/main" id="{3F677162-B2B4-40D2-ACB8-E7906E0F9494}"/>
              </a:ext>
            </a:extLst>
          </p:cNvPr>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Päivämäärän paikkamerkki 4">
            <a:extLst>
              <a:ext uri="{FF2B5EF4-FFF2-40B4-BE49-F238E27FC236}">
                <a16:creationId xmlns:a16="http://schemas.microsoft.com/office/drawing/2014/main" id="{331C50AD-E2C0-4026-9F02-6EAB1BFE2CA7}"/>
              </a:ext>
            </a:extLst>
          </p:cNvPr>
          <p:cNvSpPr>
            <a:spLocks noGrp="1"/>
          </p:cNvSpPr>
          <p:nvPr>
            <p:ph type="dt" sz="half" idx="10"/>
          </p:nvPr>
        </p:nvSpPr>
        <p:spPr/>
        <p:txBody>
          <a:bodyPr/>
          <a:lstStyle/>
          <a:p>
            <a:fld id="{7CAA2D79-F595-4CE3-8B63-33D1E98E9C70}" type="datetimeFigureOut">
              <a:rPr lang="fi-FI" smtClean="0"/>
              <a:t>21.5.2026</a:t>
            </a:fld>
            <a:endParaRPr lang="fi-FI"/>
          </a:p>
        </p:txBody>
      </p:sp>
      <p:sp>
        <p:nvSpPr>
          <p:cNvPr id="6" name="Alatunnisteen paikkamerkki 5">
            <a:extLst>
              <a:ext uri="{FF2B5EF4-FFF2-40B4-BE49-F238E27FC236}">
                <a16:creationId xmlns:a16="http://schemas.microsoft.com/office/drawing/2014/main" id="{4857A2C6-C73F-4B54-8BDD-70C39F43EF96}"/>
              </a:ext>
            </a:extLst>
          </p:cNvPr>
          <p:cNvSpPr>
            <a:spLocks noGrp="1"/>
          </p:cNvSpPr>
          <p:nvPr>
            <p:ph type="ftr" sz="quarter" idx="11"/>
          </p:nvPr>
        </p:nvSpPr>
        <p:spPr/>
        <p:txBody>
          <a:bodyPr/>
          <a:lstStyle/>
          <a:p>
            <a:endParaRPr lang="fi-FI"/>
          </a:p>
        </p:txBody>
      </p:sp>
      <p:sp>
        <p:nvSpPr>
          <p:cNvPr id="7" name="Dian numeron paikkamerkki 6">
            <a:extLst>
              <a:ext uri="{FF2B5EF4-FFF2-40B4-BE49-F238E27FC236}">
                <a16:creationId xmlns:a16="http://schemas.microsoft.com/office/drawing/2014/main" id="{5F5C30B2-B9B0-4590-AF30-F9A03EB9AD90}"/>
              </a:ext>
            </a:extLst>
          </p:cNvPr>
          <p:cNvSpPr>
            <a:spLocks noGrp="1"/>
          </p:cNvSpPr>
          <p:nvPr>
            <p:ph type="sldNum" sz="quarter" idx="12"/>
          </p:nvPr>
        </p:nvSpPr>
        <p:spPr/>
        <p:txBody>
          <a:bodyPr/>
          <a:lstStyle/>
          <a:p>
            <a:fld id="{4A6A88A3-14C7-434E-A430-8AEEDB991D4A}" type="slidenum">
              <a:rPr lang="fi-FI" smtClean="0"/>
              <a:t>‹#›</a:t>
            </a:fld>
            <a:endParaRPr lang="fi-FI"/>
          </a:p>
        </p:txBody>
      </p:sp>
    </p:spTree>
    <p:extLst>
      <p:ext uri="{BB962C8B-B14F-4D97-AF65-F5344CB8AC3E}">
        <p14:creationId xmlns:p14="http://schemas.microsoft.com/office/powerpoint/2010/main" val="414045088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Otsikko ja pystysuora teksti">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236AEA1-20AB-43D4-B791-25937D925A2D}"/>
              </a:ext>
            </a:extLst>
          </p:cNvPr>
          <p:cNvSpPr>
            <a:spLocks noGrp="1"/>
          </p:cNvSpPr>
          <p:nvPr>
            <p:ph type="title"/>
          </p:nvPr>
        </p:nvSpPr>
        <p:spPr/>
        <p:txBody>
          <a:bodyPr/>
          <a:lstStyle/>
          <a:p>
            <a:r>
              <a:rPr lang="en-US"/>
              <a:t>Click to edit Master title style</a:t>
            </a:r>
            <a:endParaRPr lang="fi-FI"/>
          </a:p>
        </p:txBody>
      </p:sp>
      <p:sp>
        <p:nvSpPr>
          <p:cNvPr id="3" name="Pystysuoran tekstin paikkamerkki 2">
            <a:extLst>
              <a:ext uri="{FF2B5EF4-FFF2-40B4-BE49-F238E27FC236}">
                <a16:creationId xmlns:a16="http://schemas.microsoft.com/office/drawing/2014/main" id="{30CE979C-1075-4DD8-A05B-F8656BE64E7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Päivämäärän paikkamerkki 3">
            <a:extLst>
              <a:ext uri="{FF2B5EF4-FFF2-40B4-BE49-F238E27FC236}">
                <a16:creationId xmlns:a16="http://schemas.microsoft.com/office/drawing/2014/main" id="{701AFB66-79CA-4439-845C-760E899615A8}"/>
              </a:ext>
            </a:extLst>
          </p:cNvPr>
          <p:cNvSpPr>
            <a:spLocks noGrp="1"/>
          </p:cNvSpPr>
          <p:nvPr>
            <p:ph type="dt" sz="half" idx="10"/>
          </p:nvPr>
        </p:nvSpPr>
        <p:spPr/>
        <p:txBody>
          <a:bodyPr/>
          <a:lstStyle/>
          <a:p>
            <a:fld id="{7CAA2D79-F595-4CE3-8B63-33D1E98E9C70}" type="datetimeFigureOut">
              <a:rPr lang="fi-FI" smtClean="0"/>
              <a:t>21.5.2026</a:t>
            </a:fld>
            <a:endParaRPr lang="fi-FI"/>
          </a:p>
        </p:txBody>
      </p:sp>
      <p:sp>
        <p:nvSpPr>
          <p:cNvPr id="5" name="Alatunnisteen paikkamerkki 4">
            <a:extLst>
              <a:ext uri="{FF2B5EF4-FFF2-40B4-BE49-F238E27FC236}">
                <a16:creationId xmlns:a16="http://schemas.microsoft.com/office/drawing/2014/main" id="{E8E6AC60-1915-4C30-99D0-1F31D472E8D5}"/>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C1D0E765-D355-439D-A5A0-7B7C3C8D1A5A}"/>
              </a:ext>
            </a:extLst>
          </p:cNvPr>
          <p:cNvSpPr>
            <a:spLocks noGrp="1"/>
          </p:cNvSpPr>
          <p:nvPr>
            <p:ph type="sldNum" sz="quarter" idx="12"/>
          </p:nvPr>
        </p:nvSpPr>
        <p:spPr/>
        <p:txBody>
          <a:bodyPr/>
          <a:lstStyle/>
          <a:p>
            <a:fld id="{4A6A88A3-14C7-434E-A430-8AEEDB991D4A}" type="slidenum">
              <a:rPr lang="fi-FI" smtClean="0"/>
              <a:t>‹#›</a:t>
            </a:fld>
            <a:endParaRPr lang="fi-FI"/>
          </a:p>
        </p:txBody>
      </p:sp>
    </p:spTree>
    <p:extLst>
      <p:ext uri="{BB962C8B-B14F-4D97-AF65-F5344CB8AC3E}">
        <p14:creationId xmlns:p14="http://schemas.microsoft.com/office/powerpoint/2010/main" val="186439134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Pystysuora otsikko ja teksti">
    <p:spTree>
      <p:nvGrpSpPr>
        <p:cNvPr id="1" name=""/>
        <p:cNvGrpSpPr/>
        <p:nvPr/>
      </p:nvGrpSpPr>
      <p:grpSpPr>
        <a:xfrm>
          <a:off x="0" y="0"/>
          <a:ext cx="0" cy="0"/>
          <a:chOff x="0" y="0"/>
          <a:chExt cx="0" cy="0"/>
        </a:xfrm>
      </p:grpSpPr>
      <p:sp>
        <p:nvSpPr>
          <p:cNvPr id="2" name="Pystysuora otsikko 1">
            <a:extLst>
              <a:ext uri="{FF2B5EF4-FFF2-40B4-BE49-F238E27FC236}">
                <a16:creationId xmlns:a16="http://schemas.microsoft.com/office/drawing/2014/main" id="{23C5DFAD-6216-478A-87F6-F857272552B4}"/>
              </a:ext>
            </a:extLst>
          </p:cNvPr>
          <p:cNvSpPr>
            <a:spLocks noGrp="1"/>
          </p:cNvSpPr>
          <p:nvPr>
            <p:ph type="title" orient="vert"/>
          </p:nvPr>
        </p:nvSpPr>
        <p:spPr>
          <a:xfrm>
            <a:off x="8724901" y="365125"/>
            <a:ext cx="2628900" cy="5811838"/>
          </a:xfrm>
        </p:spPr>
        <p:txBody>
          <a:bodyPr vert="eaVert"/>
          <a:lstStyle/>
          <a:p>
            <a:r>
              <a:rPr lang="en-US"/>
              <a:t>Click to edit Master title style</a:t>
            </a:r>
            <a:endParaRPr lang="fi-FI"/>
          </a:p>
        </p:txBody>
      </p:sp>
      <p:sp>
        <p:nvSpPr>
          <p:cNvPr id="3" name="Pystysuoran tekstin paikkamerkki 2">
            <a:extLst>
              <a:ext uri="{FF2B5EF4-FFF2-40B4-BE49-F238E27FC236}">
                <a16:creationId xmlns:a16="http://schemas.microsoft.com/office/drawing/2014/main" id="{AE51DDE6-53A3-41AC-9890-C755824C2C9D}"/>
              </a:ext>
            </a:extLst>
          </p:cNvPr>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Päivämäärän paikkamerkki 3">
            <a:extLst>
              <a:ext uri="{FF2B5EF4-FFF2-40B4-BE49-F238E27FC236}">
                <a16:creationId xmlns:a16="http://schemas.microsoft.com/office/drawing/2014/main" id="{7199214A-A2A4-4D38-BB05-A5329ACA4B54}"/>
              </a:ext>
            </a:extLst>
          </p:cNvPr>
          <p:cNvSpPr>
            <a:spLocks noGrp="1"/>
          </p:cNvSpPr>
          <p:nvPr>
            <p:ph type="dt" sz="half" idx="10"/>
          </p:nvPr>
        </p:nvSpPr>
        <p:spPr/>
        <p:txBody>
          <a:bodyPr/>
          <a:lstStyle/>
          <a:p>
            <a:fld id="{7CAA2D79-F595-4CE3-8B63-33D1E98E9C70}" type="datetimeFigureOut">
              <a:rPr lang="fi-FI" smtClean="0"/>
              <a:t>21.5.2026</a:t>
            </a:fld>
            <a:endParaRPr lang="fi-FI"/>
          </a:p>
        </p:txBody>
      </p:sp>
      <p:sp>
        <p:nvSpPr>
          <p:cNvPr id="5" name="Alatunnisteen paikkamerkki 4">
            <a:extLst>
              <a:ext uri="{FF2B5EF4-FFF2-40B4-BE49-F238E27FC236}">
                <a16:creationId xmlns:a16="http://schemas.microsoft.com/office/drawing/2014/main" id="{4224E634-E2A5-412E-AA10-24BFD329247E}"/>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2FADB506-BF4A-48A8-9C56-0B667A415CC4}"/>
              </a:ext>
            </a:extLst>
          </p:cNvPr>
          <p:cNvSpPr>
            <a:spLocks noGrp="1"/>
          </p:cNvSpPr>
          <p:nvPr>
            <p:ph type="sldNum" sz="quarter" idx="12"/>
          </p:nvPr>
        </p:nvSpPr>
        <p:spPr/>
        <p:txBody>
          <a:bodyPr/>
          <a:lstStyle/>
          <a:p>
            <a:fld id="{4A6A88A3-14C7-434E-A430-8AEEDB991D4A}" type="slidenum">
              <a:rPr lang="fi-FI" smtClean="0"/>
              <a:t>‹#›</a:t>
            </a:fld>
            <a:endParaRPr lang="fi-FI"/>
          </a:p>
        </p:txBody>
      </p:sp>
    </p:spTree>
    <p:extLst>
      <p:ext uri="{BB962C8B-B14F-4D97-AF65-F5344CB8AC3E}">
        <p14:creationId xmlns:p14="http://schemas.microsoft.com/office/powerpoint/2010/main" val="325541664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DDAD48-4A10-41EE-9204-E7EAB08C24F2}"/>
              </a:ext>
            </a:extLst>
          </p:cNvPr>
          <p:cNvSpPr>
            <a:spLocks noGrp="1"/>
          </p:cNvSpPr>
          <p:nvPr>
            <p:ph type="ctrTitle"/>
          </p:nvPr>
        </p:nvSpPr>
        <p:spPr>
          <a:xfrm>
            <a:off x="1524000" y="1122363"/>
            <a:ext cx="9144000" cy="2387600"/>
          </a:xfrm>
        </p:spPr>
        <p:txBody>
          <a:bodyPr anchor="b"/>
          <a:lstStyle>
            <a:lvl1pPr algn="ctr">
              <a:defRPr sz="3656"/>
            </a:lvl1pPr>
          </a:lstStyle>
          <a:p>
            <a:r>
              <a:rPr lang="en-US"/>
              <a:t>Click to edit Master title style</a:t>
            </a:r>
            <a:endParaRPr lang="en-FI"/>
          </a:p>
        </p:txBody>
      </p:sp>
      <p:sp>
        <p:nvSpPr>
          <p:cNvPr id="3" name="Subtitle 2">
            <a:extLst>
              <a:ext uri="{FF2B5EF4-FFF2-40B4-BE49-F238E27FC236}">
                <a16:creationId xmlns:a16="http://schemas.microsoft.com/office/drawing/2014/main" id="{F65EB5A2-2D75-4BF7-A3E1-C55A5123BE51}"/>
              </a:ext>
            </a:extLst>
          </p:cNvPr>
          <p:cNvSpPr>
            <a:spLocks noGrp="1"/>
          </p:cNvSpPr>
          <p:nvPr>
            <p:ph type="subTitle" idx="1"/>
          </p:nvPr>
        </p:nvSpPr>
        <p:spPr>
          <a:xfrm>
            <a:off x="1524000" y="3602038"/>
            <a:ext cx="9144000" cy="1655762"/>
          </a:xfrm>
        </p:spPr>
        <p:txBody>
          <a:bodyPr/>
          <a:lstStyle>
            <a:lvl1pPr marL="0" indent="0" algn="ctr">
              <a:buNone/>
              <a:defRPr sz="1463"/>
            </a:lvl1pPr>
            <a:lvl2pPr marL="278606" indent="0" algn="ctr">
              <a:buNone/>
              <a:defRPr sz="1219"/>
            </a:lvl2pPr>
            <a:lvl3pPr marL="557213" indent="0" algn="ctr">
              <a:buNone/>
              <a:defRPr sz="1097"/>
            </a:lvl3pPr>
            <a:lvl4pPr marL="835819" indent="0" algn="ctr">
              <a:buNone/>
              <a:defRPr sz="975"/>
            </a:lvl4pPr>
            <a:lvl5pPr marL="1114425" indent="0" algn="ctr">
              <a:buNone/>
              <a:defRPr sz="975"/>
            </a:lvl5pPr>
            <a:lvl6pPr marL="1393031" indent="0" algn="ctr">
              <a:buNone/>
              <a:defRPr sz="975"/>
            </a:lvl6pPr>
            <a:lvl7pPr marL="1671638" indent="0" algn="ctr">
              <a:buNone/>
              <a:defRPr sz="975"/>
            </a:lvl7pPr>
            <a:lvl8pPr marL="1950244" indent="0" algn="ctr">
              <a:buNone/>
              <a:defRPr sz="975"/>
            </a:lvl8pPr>
            <a:lvl9pPr marL="2228850" indent="0" algn="ctr">
              <a:buNone/>
              <a:defRPr sz="975"/>
            </a:lvl9pPr>
          </a:lstStyle>
          <a:p>
            <a:r>
              <a:rPr lang="en-US"/>
              <a:t>Click to edit Master subtitle style</a:t>
            </a:r>
            <a:endParaRPr lang="en-FI"/>
          </a:p>
        </p:txBody>
      </p:sp>
      <p:sp>
        <p:nvSpPr>
          <p:cNvPr id="4" name="Date Placeholder 3">
            <a:extLst>
              <a:ext uri="{FF2B5EF4-FFF2-40B4-BE49-F238E27FC236}">
                <a16:creationId xmlns:a16="http://schemas.microsoft.com/office/drawing/2014/main" id="{BD26BBE7-9C46-44C6-B11E-0DEAFFA7534E}"/>
              </a:ext>
            </a:extLst>
          </p:cNvPr>
          <p:cNvSpPr>
            <a:spLocks noGrp="1"/>
          </p:cNvSpPr>
          <p:nvPr>
            <p:ph type="dt" sz="half" idx="10"/>
          </p:nvPr>
        </p:nvSpPr>
        <p:spPr/>
        <p:txBody>
          <a:bodyPr/>
          <a:lstStyle/>
          <a:p>
            <a:fld id="{7CAF9BB3-017C-44DF-9B65-4F8675A3BAEE}" type="datetimeFigureOut">
              <a:rPr lang="en-FI" smtClean="0"/>
              <a:t>05/21/2026</a:t>
            </a:fld>
            <a:endParaRPr lang="en-FI"/>
          </a:p>
        </p:txBody>
      </p:sp>
      <p:sp>
        <p:nvSpPr>
          <p:cNvPr id="5" name="Footer Placeholder 4">
            <a:extLst>
              <a:ext uri="{FF2B5EF4-FFF2-40B4-BE49-F238E27FC236}">
                <a16:creationId xmlns:a16="http://schemas.microsoft.com/office/drawing/2014/main" id="{BA6605D7-605E-441C-80CD-6FFB185F2397}"/>
              </a:ext>
            </a:extLst>
          </p:cNvPr>
          <p:cNvSpPr>
            <a:spLocks noGrp="1"/>
          </p:cNvSpPr>
          <p:nvPr>
            <p:ph type="ftr" sz="quarter" idx="11"/>
          </p:nvPr>
        </p:nvSpPr>
        <p:spPr/>
        <p:txBody>
          <a:bodyPr/>
          <a:lstStyle/>
          <a:p>
            <a:endParaRPr lang="en-FI"/>
          </a:p>
        </p:txBody>
      </p:sp>
      <p:sp>
        <p:nvSpPr>
          <p:cNvPr id="6" name="Slide Number Placeholder 5">
            <a:extLst>
              <a:ext uri="{FF2B5EF4-FFF2-40B4-BE49-F238E27FC236}">
                <a16:creationId xmlns:a16="http://schemas.microsoft.com/office/drawing/2014/main" id="{C03457DF-85F0-4EFA-9E78-57755A26020C}"/>
              </a:ext>
            </a:extLst>
          </p:cNvPr>
          <p:cNvSpPr>
            <a:spLocks noGrp="1"/>
          </p:cNvSpPr>
          <p:nvPr>
            <p:ph type="sldNum" sz="quarter" idx="12"/>
          </p:nvPr>
        </p:nvSpPr>
        <p:spPr/>
        <p:txBody>
          <a:bodyPr/>
          <a:lstStyle/>
          <a:p>
            <a:fld id="{4B86599C-79B8-422A-9B5D-12401B07477D}" type="slidenum">
              <a:rPr lang="en-FI" smtClean="0"/>
              <a:t>‹#›</a:t>
            </a:fld>
            <a:endParaRPr lang="en-FI"/>
          </a:p>
        </p:txBody>
      </p:sp>
      <p:grpSp>
        <p:nvGrpSpPr>
          <p:cNvPr id="7" name="Group 6">
            <a:extLst>
              <a:ext uri="{FF2B5EF4-FFF2-40B4-BE49-F238E27FC236}">
                <a16:creationId xmlns:a16="http://schemas.microsoft.com/office/drawing/2014/main" id="{B8D5047C-3357-4670-A618-E37B615E5263}"/>
              </a:ext>
            </a:extLst>
          </p:cNvPr>
          <p:cNvGrpSpPr/>
          <p:nvPr userDrawn="1"/>
        </p:nvGrpSpPr>
        <p:grpSpPr>
          <a:xfrm>
            <a:off x="2" y="0"/>
            <a:ext cx="12211356" cy="2934560"/>
            <a:chOff x="0" y="0"/>
            <a:chExt cx="9921727" cy="2934560"/>
          </a:xfrm>
        </p:grpSpPr>
        <p:sp>
          <p:nvSpPr>
            <p:cNvPr id="8" name="Rectangle 7">
              <a:extLst>
                <a:ext uri="{FF2B5EF4-FFF2-40B4-BE49-F238E27FC236}">
                  <a16:creationId xmlns:a16="http://schemas.microsoft.com/office/drawing/2014/main" id="{F0F0667B-951B-489C-A573-940A928939B0}"/>
                </a:ext>
              </a:extLst>
            </p:cNvPr>
            <p:cNvSpPr/>
            <p:nvPr userDrawn="1"/>
          </p:nvSpPr>
          <p:spPr bwMode="auto">
            <a:xfrm>
              <a:off x="0" y="0"/>
              <a:ext cx="9906000" cy="2852936"/>
            </a:xfrm>
            <a:prstGeom prst="rect">
              <a:avLst/>
            </a:prstGeom>
            <a:solidFill>
              <a:srgbClr val="009EE3"/>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685800" rtl="0" eaLnBrk="0" fontAlgn="base" latinLnBrk="0" hangingPunct="0">
                <a:lnSpc>
                  <a:spcPct val="100000"/>
                </a:lnSpc>
                <a:spcBef>
                  <a:spcPct val="0"/>
                </a:spcBef>
                <a:spcAft>
                  <a:spcPct val="0"/>
                </a:spcAft>
                <a:buClrTx/>
                <a:buSzTx/>
                <a:buFontTx/>
                <a:buNone/>
                <a:tabLst/>
              </a:pPr>
              <a:endParaRPr kumimoji="0" lang="en-GB" sz="1800" b="0" i="0" u="none" strike="noStrike" cap="none" normalizeH="0" baseline="0" noProof="0" dirty="0">
                <a:ln>
                  <a:noFill/>
                </a:ln>
                <a:solidFill>
                  <a:schemeClr val="tx1"/>
                </a:solidFill>
                <a:effectLst/>
                <a:latin typeface="Arial" charset="0"/>
              </a:endParaRPr>
            </a:p>
          </p:txBody>
        </p:sp>
        <p:pic>
          <p:nvPicPr>
            <p:cNvPr id="9" name="Picture 8">
              <a:extLst>
                <a:ext uri="{FF2B5EF4-FFF2-40B4-BE49-F238E27FC236}">
                  <a16:creationId xmlns:a16="http://schemas.microsoft.com/office/drawing/2014/main" id="{25EFAE8C-9045-491D-AD5A-2E7F82D0EA39}"/>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0"/>
              <a:ext cx="9921727" cy="2934560"/>
            </a:xfrm>
            <a:prstGeom prst="rect">
              <a:avLst/>
            </a:prstGeom>
            <a:noFill/>
          </p:spPr>
        </p:pic>
        <p:pic>
          <p:nvPicPr>
            <p:cNvPr id="10" name="Picture 2">
              <a:extLst>
                <a:ext uri="{FF2B5EF4-FFF2-40B4-BE49-F238E27FC236}">
                  <a16:creationId xmlns:a16="http://schemas.microsoft.com/office/drawing/2014/main" id="{71040597-2B13-474C-9C06-D861B1E8EEFD}"/>
                </a:ext>
              </a:extLst>
            </p:cNvPr>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7927658" y="574590"/>
              <a:ext cx="1417955" cy="4952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1" name="TextBox 10">
            <a:extLst>
              <a:ext uri="{FF2B5EF4-FFF2-40B4-BE49-F238E27FC236}">
                <a16:creationId xmlns:a16="http://schemas.microsoft.com/office/drawing/2014/main" id="{97966AB8-76FE-45BC-BC89-9349BAEC35CB}"/>
              </a:ext>
            </a:extLst>
          </p:cNvPr>
          <p:cNvSpPr txBox="1"/>
          <p:nvPr userDrawn="1"/>
        </p:nvSpPr>
        <p:spPr>
          <a:xfrm>
            <a:off x="955737" y="188642"/>
            <a:ext cx="5583391" cy="219291"/>
          </a:xfrm>
          <a:prstGeom prst="rect">
            <a:avLst/>
          </a:prstGeom>
          <a:noFill/>
        </p:spPr>
        <p:txBody>
          <a:bodyPr wrap="square" rtlCol="0">
            <a:spAutoFit/>
          </a:bodyPr>
          <a:lstStyle/>
          <a:p>
            <a:r>
              <a:rPr lang="en-GB" sz="825" b="1" dirty="0">
                <a:solidFill>
                  <a:schemeClr val="bg1"/>
                </a:solidFill>
                <a:latin typeface="Arial Black" panose="020B0A04020102020204" pitchFamily="34" charset="0"/>
              </a:rPr>
              <a:t>VTT TECHNICAL RESEARCH CENTRE OF FINLAND LTD</a:t>
            </a:r>
          </a:p>
        </p:txBody>
      </p:sp>
    </p:spTree>
    <p:extLst>
      <p:ext uri="{BB962C8B-B14F-4D97-AF65-F5344CB8AC3E}">
        <p14:creationId xmlns:p14="http://schemas.microsoft.com/office/powerpoint/2010/main" val="2095429527"/>
      </p:ext>
    </p:extLst>
  </p:cSld>
  <p:clrMapOvr>
    <a:masterClrMapping/>
  </p:clrMapOvr>
  <p:transition spd="med">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478190-36E8-4E14-AAFB-C20952EB58EF}"/>
              </a:ext>
            </a:extLst>
          </p:cNvPr>
          <p:cNvSpPr>
            <a:spLocks noGrp="1"/>
          </p:cNvSpPr>
          <p:nvPr>
            <p:ph type="title"/>
          </p:nvPr>
        </p:nvSpPr>
        <p:spPr/>
        <p:txBody>
          <a:bodyPr/>
          <a:lstStyle/>
          <a:p>
            <a:r>
              <a:rPr lang="en-US"/>
              <a:t>Click to edit Master title style</a:t>
            </a:r>
            <a:endParaRPr lang="en-FI"/>
          </a:p>
        </p:txBody>
      </p:sp>
      <p:sp>
        <p:nvSpPr>
          <p:cNvPr id="3" name="Content Placeholder 2">
            <a:extLst>
              <a:ext uri="{FF2B5EF4-FFF2-40B4-BE49-F238E27FC236}">
                <a16:creationId xmlns:a16="http://schemas.microsoft.com/office/drawing/2014/main" id="{FE3B3D7C-31FB-40B1-96B5-8D06CDC5FD5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FI"/>
          </a:p>
        </p:txBody>
      </p:sp>
      <p:sp>
        <p:nvSpPr>
          <p:cNvPr id="4" name="Date Placeholder 3">
            <a:extLst>
              <a:ext uri="{FF2B5EF4-FFF2-40B4-BE49-F238E27FC236}">
                <a16:creationId xmlns:a16="http://schemas.microsoft.com/office/drawing/2014/main" id="{DABEB876-C338-41F8-8A3E-F2B05DDC43DD}"/>
              </a:ext>
            </a:extLst>
          </p:cNvPr>
          <p:cNvSpPr>
            <a:spLocks noGrp="1"/>
          </p:cNvSpPr>
          <p:nvPr>
            <p:ph type="dt" sz="half" idx="10"/>
          </p:nvPr>
        </p:nvSpPr>
        <p:spPr/>
        <p:txBody>
          <a:bodyPr/>
          <a:lstStyle/>
          <a:p>
            <a:fld id="{7CAF9BB3-017C-44DF-9B65-4F8675A3BAEE}" type="datetimeFigureOut">
              <a:rPr lang="en-FI" smtClean="0"/>
              <a:t>05/21/2026</a:t>
            </a:fld>
            <a:endParaRPr lang="en-FI"/>
          </a:p>
        </p:txBody>
      </p:sp>
      <p:sp>
        <p:nvSpPr>
          <p:cNvPr id="5" name="Footer Placeholder 4">
            <a:extLst>
              <a:ext uri="{FF2B5EF4-FFF2-40B4-BE49-F238E27FC236}">
                <a16:creationId xmlns:a16="http://schemas.microsoft.com/office/drawing/2014/main" id="{16AEF448-3525-4FB7-A675-F7B4D3BB1682}"/>
              </a:ext>
            </a:extLst>
          </p:cNvPr>
          <p:cNvSpPr>
            <a:spLocks noGrp="1"/>
          </p:cNvSpPr>
          <p:nvPr>
            <p:ph type="ftr" sz="quarter" idx="11"/>
          </p:nvPr>
        </p:nvSpPr>
        <p:spPr/>
        <p:txBody>
          <a:bodyPr/>
          <a:lstStyle/>
          <a:p>
            <a:r>
              <a:rPr lang="en-GB" dirty="0">
                <a:solidFill>
                  <a:srgbClr val="000000"/>
                </a:solidFill>
              </a:rPr>
              <a:t>Merit Economics</a:t>
            </a:r>
          </a:p>
          <a:p>
            <a:endParaRPr lang="en-GB" dirty="0">
              <a:solidFill>
                <a:srgbClr val="000000"/>
              </a:solidFill>
            </a:endParaRPr>
          </a:p>
        </p:txBody>
      </p:sp>
      <p:sp>
        <p:nvSpPr>
          <p:cNvPr id="6" name="Slide Number Placeholder 5">
            <a:extLst>
              <a:ext uri="{FF2B5EF4-FFF2-40B4-BE49-F238E27FC236}">
                <a16:creationId xmlns:a16="http://schemas.microsoft.com/office/drawing/2014/main" id="{FDB518E6-D056-45AD-86F4-67E268F28C2F}"/>
              </a:ext>
            </a:extLst>
          </p:cNvPr>
          <p:cNvSpPr>
            <a:spLocks noGrp="1"/>
          </p:cNvSpPr>
          <p:nvPr>
            <p:ph type="sldNum" sz="quarter" idx="12"/>
          </p:nvPr>
        </p:nvSpPr>
        <p:spPr/>
        <p:txBody>
          <a:bodyPr/>
          <a:lstStyle/>
          <a:p>
            <a:fld id="{4B86599C-79B8-422A-9B5D-12401B07477D}" type="slidenum">
              <a:rPr lang="en-FI" smtClean="0"/>
              <a:t>‹#›</a:t>
            </a:fld>
            <a:endParaRPr lang="en-FI"/>
          </a:p>
        </p:txBody>
      </p:sp>
      <p:sp>
        <p:nvSpPr>
          <p:cNvPr id="8" name="Date Placeholder 3">
            <a:extLst>
              <a:ext uri="{FF2B5EF4-FFF2-40B4-BE49-F238E27FC236}">
                <a16:creationId xmlns:a16="http://schemas.microsoft.com/office/drawing/2014/main" id="{A22565E7-E95D-45D7-8A00-FB91BA531F5F}"/>
              </a:ext>
            </a:extLst>
          </p:cNvPr>
          <p:cNvSpPr txBox="1">
            <a:spLocks/>
          </p:cNvSpPr>
          <p:nvPr userDrawn="1"/>
        </p:nvSpPr>
        <p:spPr>
          <a:xfrm>
            <a:off x="722650" y="6376246"/>
            <a:ext cx="2625969" cy="365125"/>
          </a:xfrm>
          <a:prstGeom prst="rect">
            <a:avLst/>
          </a:prstGeom>
        </p:spPr>
        <p:txBody>
          <a:bodyPr vert="horz" lIns="68580" tIns="34290" rIns="68580" bIns="3429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168F2BA-7CF2-4A97-B4B1-A88BFC993677}" type="datetimeFigureOut">
              <a:rPr lang="en-GB" sz="675" noProof="0" smtClean="0">
                <a:solidFill>
                  <a:srgbClr val="000000"/>
                </a:solidFill>
              </a:rPr>
              <a:pPr/>
              <a:t>21/05/2026</a:t>
            </a:fld>
            <a:endParaRPr lang="en-GB" sz="675" noProof="0" dirty="0">
              <a:solidFill>
                <a:srgbClr val="000000"/>
              </a:solidFill>
            </a:endParaRPr>
          </a:p>
        </p:txBody>
      </p:sp>
      <p:sp>
        <p:nvSpPr>
          <p:cNvPr id="9" name="Slide Number Placeholder 5">
            <a:extLst>
              <a:ext uri="{FF2B5EF4-FFF2-40B4-BE49-F238E27FC236}">
                <a16:creationId xmlns:a16="http://schemas.microsoft.com/office/drawing/2014/main" id="{C9F17579-FE58-4FB1-B3B4-EC6973AFF247}"/>
              </a:ext>
            </a:extLst>
          </p:cNvPr>
          <p:cNvSpPr txBox="1">
            <a:spLocks/>
          </p:cNvSpPr>
          <p:nvPr userDrawn="1"/>
        </p:nvSpPr>
        <p:spPr>
          <a:xfrm>
            <a:off x="9319297" y="6376246"/>
            <a:ext cx="2625969" cy="365125"/>
          </a:xfrm>
          <a:prstGeom prst="rect">
            <a:avLst/>
          </a:prstGeom>
        </p:spPr>
        <p:txBody>
          <a:bodyPr vert="horz" lIns="68580" tIns="34290" rIns="68580" bIns="3429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fld id="{967D9A48-53D3-4DEC-8584-B687B021645A}" type="slidenum">
              <a:rPr lang="en-GB" sz="675" noProof="0" smtClean="0">
                <a:solidFill>
                  <a:srgbClr val="000000"/>
                </a:solidFill>
                <a:cs typeface="Arial" panose="020B0604020202020204" pitchFamily="34" charset="0"/>
              </a:rPr>
              <a:pPr fontAlgn="auto">
                <a:spcBef>
                  <a:spcPts val="0"/>
                </a:spcBef>
                <a:spcAft>
                  <a:spcPts val="0"/>
                </a:spcAft>
              </a:pPr>
              <a:t>‹#›</a:t>
            </a:fld>
            <a:endParaRPr lang="en-GB" sz="675" noProof="0" dirty="0">
              <a:solidFill>
                <a:srgbClr val="000000"/>
              </a:solidFill>
              <a:cs typeface="Arial" panose="020B0604020202020204" pitchFamily="34" charset="0"/>
            </a:endParaRPr>
          </a:p>
        </p:txBody>
      </p:sp>
    </p:spTree>
    <p:extLst>
      <p:ext uri="{BB962C8B-B14F-4D97-AF65-F5344CB8AC3E}">
        <p14:creationId xmlns:p14="http://schemas.microsoft.com/office/powerpoint/2010/main" val="276337227"/>
      </p:ext>
    </p:extLst>
  </p:cSld>
  <p:clrMapOvr>
    <a:masterClrMapping/>
  </p:clrMapOvr>
  <p:transition spd="med">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3C3144-5603-4E4D-882D-3ABAD2829925}"/>
              </a:ext>
            </a:extLst>
          </p:cNvPr>
          <p:cNvSpPr>
            <a:spLocks noGrp="1"/>
          </p:cNvSpPr>
          <p:nvPr>
            <p:ph type="title"/>
          </p:nvPr>
        </p:nvSpPr>
        <p:spPr>
          <a:xfrm>
            <a:off x="831851" y="1709742"/>
            <a:ext cx="10515600" cy="2852737"/>
          </a:xfrm>
        </p:spPr>
        <p:txBody>
          <a:bodyPr anchor="b"/>
          <a:lstStyle>
            <a:lvl1pPr>
              <a:defRPr sz="3656"/>
            </a:lvl1pPr>
          </a:lstStyle>
          <a:p>
            <a:r>
              <a:rPr lang="en-US"/>
              <a:t>Click to edit Master title style</a:t>
            </a:r>
            <a:endParaRPr lang="en-FI"/>
          </a:p>
        </p:txBody>
      </p:sp>
      <p:sp>
        <p:nvSpPr>
          <p:cNvPr id="3" name="Text Placeholder 2">
            <a:extLst>
              <a:ext uri="{FF2B5EF4-FFF2-40B4-BE49-F238E27FC236}">
                <a16:creationId xmlns:a16="http://schemas.microsoft.com/office/drawing/2014/main" id="{F610CA1D-8F65-4179-BE25-E62D443B3276}"/>
              </a:ext>
            </a:extLst>
          </p:cNvPr>
          <p:cNvSpPr>
            <a:spLocks noGrp="1"/>
          </p:cNvSpPr>
          <p:nvPr>
            <p:ph type="body" idx="1"/>
          </p:nvPr>
        </p:nvSpPr>
        <p:spPr>
          <a:xfrm>
            <a:off x="831851" y="4589467"/>
            <a:ext cx="10515600" cy="1500187"/>
          </a:xfrm>
        </p:spPr>
        <p:txBody>
          <a:bodyPr/>
          <a:lstStyle>
            <a:lvl1pPr marL="0" indent="0">
              <a:buNone/>
              <a:defRPr sz="1463">
                <a:solidFill>
                  <a:schemeClr val="tx1">
                    <a:tint val="75000"/>
                  </a:schemeClr>
                </a:solidFill>
              </a:defRPr>
            </a:lvl1pPr>
            <a:lvl2pPr marL="278606" indent="0">
              <a:buNone/>
              <a:defRPr sz="1219">
                <a:solidFill>
                  <a:schemeClr val="tx1">
                    <a:tint val="75000"/>
                  </a:schemeClr>
                </a:solidFill>
              </a:defRPr>
            </a:lvl2pPr>
            <a:lvl3pPr marL="557213" indent="0">
              <a:buNone/>
              <a:defRPr sz="1097">
                <a:solidFill>
                  <a:schemeClr val="tx1">
                    <a:tint val="75000"/>
                  </a:schemeClr>
                </a:solidFill>
              </a:defRPr>
            </a:lvl3pPr>
            <a:lvl4pPr marL="835819" indent="0">
              <a:buNone/>
              <a:defRPr sz="975">
                <a:solidFill>
                  <a:schemeClr val="tx1">
                    <a:tint val="75000"/>
                  </a:schemeClr>
                </a:solidFill>
              </a:defRPr>
            </a:lvl4pPr>
            <a:lvl5pPr marL="1114425" indent="0">
              <a:buNone/>
              <a:defRPr sz="975">
                <a:solidFill>
                  <a:schemeClr val="tx1">
                    <a:tint val="75000"/>
                  </a:schemeClr>
                </a:solidFill>
              </a:defRPr>
            </a:lvl5pPr>
            <a:lvl6pPr marL="1393031" indent="0">
              <a:buNone/>
              <a:defRPr sz="975">
                <a:solidFill>
                  <a:schemeClr val="tx1">
                    <a:tint val="75000"/>
                  </a:schemeClr>
                </a:solidFill>
              </a:defRPr>
            </a:lvl6pPr>
            <a:lvl7pPr marL="1671638" indent="0">
              <a:buNone/>
              <a:defRPr sz="975">
                <a:solidFill>
                  <a:schemeClr val="tx1">
                    <a:tint val="75000"/>
                  </a:schemeClr>
                </a:solidFill>
              </a:defRPr>
            </a:lvl7pPr>
            <a:lvl8pPr marL="1950244" indent="0">
              <a:buNone/>
              <a:defRPr sz="975">
                <a:solidFill>
                  <a:schemeClr val="tx1">
                    <a:tint val="75000"/>
                  </a:schemeClr>
                </a:solidFill>
              </a:defRPr>
            </a:lvl8pPr>
            <a:lvl9pPr marL="2228850" indent="0">
              <a:buNone/>
              <a:defRPr sz="975">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47D1FEC-A36D-4B79-B7C5-1A98E56EBF8A}"/>
              </a:ext>
            </a:extLst>
          </p:cNvPr>
          <p:cNvSpPr>
            <a:spLocks noGrp="1"/>
          </p:cNvSpPr>
          <p:nvPr>
            <p:ph type="dt" sz="half" idx="10"/>
          </p:nvPr>
        </p:nvSpPr>
        <p:spPr/>
        <p:txBody>
          <a:bodyPr/>
          <a:lstStyle/>
          <a:p>
            <a:fld id="{7CAF9BB3-017C-44DF-9B65-4F8675A3BAEE}" type="datetimeFigureOut">
              <a:rPr lang="en-FI" smtClean="0"/>
              <a:t>05/21/2026</a:t>
            </a:fld>
            <a:endParaRPr lang="en-FI"/>
          </a:p>
        </p:txBody>
      </p:sp>
      <p:sp>
        <p:nvSpPr>
          <p:cNvPr id="5" name="Footer Placeholder 4">
            <a:extLst>
              <a:ext uri="{FF2B5EF4-FFF2-40B4-BE49-F238E27FC236}">
                <a16:creationId xmlns:a16="http://schemas.microsoft.com/office/drawing/2014/main" id="{AB747D4E-73EA-4FAE-B73A-196514748563}"/>
              </a:ext>
            </a:extLst>
          </p:cNvPr>
          <p:cNvSpPr>
            <a:spLocks noGrp="1"/>
          </p:cNvSpPr>
          <p:nvPr>
            <p:ph type="ftr" sz="quarter" idx="11"/>
          </p:nvPr>
        </p:nvSpPr>
        <p:spPr/>
        <p:txBody>
          <a:bodyPr/>
          <a:lstStyle/>
          <a:p>
            <a:endParaRPr lang="en-GB" noProof="0" dirty="0">
              <a:solidFill>
                <a:srgbClr val="000000"/>
              </a:solidFill>
            </a:endParaRPr>
          </a:p>
        </p:txBody>
      </p:sp>
      <p:sp>
        <p:nvSpPr>
          <p:cNvPr id="6" name="Slide Number Placeholder 5">
            <a:extLst>
              <a:ext uri="{FF2B5EF4-FFF2-40B4-BE49-F238E27FC236}">
                <a16:creationId xmlns:a16="http://schemas.microsoft.com/office/drawing/2014/main" id="{44977D99-6B91-4BEC-89A4-BCF588F00339}"/>
              </a:ext>
            </a:extLst>
          </p:cNvPr>
          <p:cNvSpPr>
            <a:spLocks noGrp="1"/>
          </p:cNvSpPr>
          <p:nvPr>
            <p:ph type="sldNum" sz="quarter" idx="12"/>
          </p:nvPr>
        </p:nvSpPr>
        <p:spPr/>
        <p:txBody>
          <a:bodyPr/>
          <a:lstStyle/>
          <a:p>
            <a:fld id="{4B86599C-79B8-422A-9B5D-12401B07477D}" type="slidenum">
              <a:rPr lang="en-FI" smtClean="0"/>
              <a:t>‹#›</a:t>
            </a:fld>
            <a:endParaRPr lang="en-FI"/>
          </a:p>
        </p:txBody>
      </p:sp>
    </p:spTree>
    <p:extLst>
      <p:ext uri="{BB962C8B-B14F-4D97-AF65-F5344CB8AC3E}">
        <p14:creationId xmlns:p14="http://schemas.microsoft.com/office/powerpoint/2010/main" val="1705200965"/>
      </p:ext>
    </p:extLst>
  </p:cSld>
  <p:clrMapOvr>
    <a:masterClrMapping/>
  </p:clrMapOvr>
  <p:hf sldNum="0" hdr="0" ftr="0" dt="0"/>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2347FD-6902-465F-A449-BC01C3F806FF}"/>
              </a:ext>
            </a:extLst>
          </p:cNvPr>
          <p:cNvSpPr>
            <a:spLocks noGrp="1"/>
          </p:cNvSpPr>
          <p:nvPr>
            <p:ph type="title"/>
          </p:nvPr>
        </p:nvSpPr>
        <p:spPr/>
        <p:txBody>
          <a:bodyPr/>
          <a:lstStyle/>
          <a:p>
            <a:r>
              <a:rPr lang="en-US"/>
              <a:t>Click to edit Master title style</a:t>
            </a:r>
            <a:endParaRPr lang="en-FI"/>
          </a:p>
        </p:txBody>
      </p:sp>
      <p:sp>
        <p:nvSpPr>
          <p:cNvPr id="3" name="Content Placeholder 2">
            <a:extLst>
              <a:ext uri="{FF2B5EF4-FFF2-40B4-BE49-F238E27FC236}">
                <a16:creationId xmlns:a16="http://schemas.microsoft.com/office/drawing/2014/main" id="{1208F3B6-60A2-48FB-B43C-18ED656D62BB}"/>
              </a:ext>
            </a:extLst>
          </p:cNvPr>
          <p:cNvSpPr>
            <a:spLocks noGrp="1"/>
          </p:cNvSpPr>
          <p:nvPr>
            <p:ph sz="half" idx="1"/>
          </p:nvPr>
        </p:nvSpPr>
        <p:spPr>
          <a:xfrm>
            <a:off x="838201"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FI"/>
          </a:p>
        </p:txBody>
      </p:sp>
      <p:sp>
        <p:nvSpPr>
          <p:cNvPr id="4" name="Content Placeholder 3">
            <a:extLst>
              <a:ext uri="{FF2B5EF4-FFF2-40B4-BE49-F238E27FC236}">
                <a16:creationId xmlns:a16="http://schemas.microsoft.com/office/drawing/2014/main" id="{C977696A-7ED8-4D37-8666-A2A26207ABDB}"/>
              </a:ext>
            </a:extLst>
          </p:cNvPr>
          <p:cNvSpPr>
            <a:spLocks noGrp="1"/>
          </p:cNvSpPr>
          <p:nvPr>
            <p:ph sz="half" idx="2"/>
          </p:nvPr>
        </p:nvSpPr>
        <p:spPr>
          <a:xfrm>
            <a:off x="6172201"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FI"/>
          </a:p>
        </p:txBody>
      </p:sp>
      <p:sp>
        <p:nvSpPr>
          <p:cNvPr id="5" name="Date Placeholder 4">
            <a:extLst>
              <a:ext uri="{FF2B5EF4-FFF2-40B4-BE49-F238E27FC236}">
                <a16:creationId xmlns:a16="http://schemas.microsoft.com/office/drawing/2014/main" id="{F506E70E-4BDC-44EB-A772-443EF78FC2A3}"/>
              </a:ext>
            </a:extLst>
          </p:cNvPr>
          <p:cNvSpPr>
            <a:spLocks noGrp="1"/>
          </p:cNvSpPr>
          <p:nvPr>
            <p:ph type="dt" sz="half" idx="10"/>
          </p:nvPr>
        </p:nvSpPr>
        <p:spPr/>
        <p:txBody>
          <a:bodyPr/>
          <a:lstStyle/>
          <a:p>
            <a:fld id="{7CAF9BB3-017C-44DF-9B65-4F8675A3BAEE}" type="datetimeFigureOut">
              <a:rPr lang="en-FI" smtClean="0"/>
              <a:t>05/21/2026</a:t>
            </a:fld>
            <a:endParaRPr lang="en-FI"/>
          </a:p>
        </p:txBody>
      </p:sp>
      <p:sp>
        <p:nvSpPr>
          <p:cNvPr id="6" name="Footer Placeholder 5">
            <a:extLst>
              <a:ext uri="{FF2B5EF4-FFF2-40B4-BE49-F238E27FC236}">
                <a16:creationId xmlns:a16="http://schemas.microsoft.com/office/drawing/2014/main" id="{6B761137-1A8A-4573-B73E-C9A24778F7F9}"/>
              </a:ext>
            </a:extLst>
          </p:cNvPr>
          <p:cNvSpPr>
            <a:spLocks noGrp="1"/>
          </p:cNvSpPr>
          <p:nvPr>
            <p:ph type="ftr" sz="quarter" idx="11"/>
          </p:nvPr>
        </p:nvSpPr>
        <p:spPr/>
        <p:txBody>
          <a:bodyPr/>
          <a:lstStyle/>
          <a:p>
            <a:endParaRPr lang="en-GB" noProof="0" dirty="0"/>
          </a:p>
        </p:txBody>
      </p:sp>
      <p:sp>
        <p:nvSpPr>
          <p:cNvPr id="7" name="Slide Number Placeholder 6">
            <a:extLst>
              <a:ext uri="{FF2B5EF4-FFF2-40B4-BE49-F238E27FC236}">
                <a16:creationId xmlns:a16="http://schemas.microsoft.com/office/drawing/2014/main" id="{1A506216-5729-4590-8FE6-16FD588F3F36}"/>
              </a:ext>
            </a:extLst>
          </p:cNvPr>
          <p:cNvSpPr>
            <a:spLocks noGrp="1"/>
          </p:cNvSpPr>
          <p:nvPr>
            <p:ph type="sldNum" sz="quarter" idx="12"/>
          </p:nvPr>
        </p:nvSpPr>
        <p:spPr/>
        <p:txBody>
          <a:bodyPr/>
          <a:lstStyle/>
          <a:p>
            <a:fld id="{4B86599C-79B8-422A-9B5D-12401B07477D}" type="slidenum">
              <a:rPr lang="en-FI" smtClean="0"/>
              <a:t>‹#›</a:t>
            </a:fld>
            <a:endParaRPr lang="en-FI"/>
          </a:p>
        </p:txBody>
      </p:sp>
      <p:pic>
        <p:nvPicPr>
          <p:cNvPr id="8" name="Picture 7">
            <a:extLst>
              <a:ext uri="{FF2B5EF4-FFF2-40B4-BE49-F238E27FC236}">
                <a16:creationId xmlns:a16="http://schemas.microsoft.com/office/drawing/2014/main" id="{EDD5E9CC-FE1D-467E-AC03-5AEDD910861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52677" y="188426"/>
            <a:ext cx="1503964" cy="432262"/>
          </a:xfrm>
          <a:prstGeom prst="rect">
            <a:avLst/>
          </a:prstGeom>
        </p:spPr>
      </p:pic>
      <p:sp>
        <p:nvSpPr>
          <p:cNvPr id="9" name="Slide Number Placeholder 5">
            <a:extLst>
              <a:ext uri="{FF2B5EF4-FFF2-40B4-BE49-F238E27FC236}">
                <a16:creationId xmlns:a16="http://schemas.microsoft.com/office/drawing/2014/main" id="{95B960A8-26F4-40EC-85CA-2DAC1BBF7433}"/>
              </a:ext>
            </a:extLst>
          </p:cNvPr>
          <p:cNvSpPr txBox="1">
            <a:spLocks/>
          </p:cNvSpPr>
          <p:nvPr userDrawn="1"/>
        </p:nvSpPr>
        <p:spPr>
          <a:xfrm>
            <a:off x="9319297" y="6376246"/>
            <a:ext cx="2625969" cy="365125"/>
          </a:xfrm>
          <a:prstGeom prst="rect">
            <a:avLst/>
          </a:prstGeom>
        </p:spPr>
        <p:txBody>
          <a:bodyPr vert="horz" lIns="68580" tIns="34290" rIns="68580" bIns="3429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fld id="{967D9A48-53D3-4DEC-8584-B687B021645A}" type="slidenum">
              <a:rPr lang="en-GB" sz="675" noProof="0" smtClean="0">
                <a:solidFill>
                  <a:schemeClr val="tx1"/>
                </a:solidFill>
                <a:latin typeface="Arial" panose="020B0604020202020204" pitchFamily="34" charset="0"/>
                <a:cs typeface="Arial" panose="020B0604020202020204" pitchFamily="34" charset="0"/>
              </a:rPr>
              <a:pPr fontAlgn="auto">
                <a:spcBef>
                  <a:spcPts val="0"/>
                </a:spcBef>
                <a:spcAft>
                  <a:spcPts val="0"/>
                </a:spcAft>
              </a:pPr>
              <a:t>‹#›</a:t>
            </a:fld>
            <a:endParaRPr lang="en-GB" sz="675" noProof="0" dirty="0">
              <a:solidFill>
                <a:schemeClr val="tx1"/>
              </a:solidFill>
              <a:latin typeface="Arial" panose="020B0604020202020204" pitchFamily="34" charset="0"/>
              <a:cs typeface="Arial" panose="020B0604020202020204" pitchFamily="34" charset="0"/>
            </a:endParaRPr>
          </a:p>
        </p:txBody>
      </p:sp>
      <p:sp>
        <p:nvSpPr>
          <p:cNvPr id="10" name="Date Placeholder 3">
            <a:extLst>
              <a:ext uri="{FF2B5EF4-FFF2-40B4-BE49-F238E27FC236}">
                <a16:creationId xmlns:a16="http://schemas.microsoft.com/office/drawing/2014/main" id="{A46AB749-5DD2-4187-B464-1A1BABC4B4D9}"/>
              </a:ext>
            </a:extLst>
          </p:cNvPr>
          <p:cNvSpPr txBox="1">
            <a:spLocks/>
          </p:cNvSpPr>
          <p:nvPr userDrawn="1"/>
        </p:nvSpPr>
        <p:spPr>
          <a:xfrm>
            <a:off x="722650" y="6376246"/>
            <a:ext cx="2625969" cy="365125"/>
          </a:xfrm>
          <a:prstGeom prst="rect">
            <a:avLst/>
          </a:prstGeom>
        </p:spPr>
        <p:txBody>
          <a:bodyPr vert="horz" lIns="68580" tIns="34290" rIns="68580" bIns="3429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168F2BA-7CF2-4A97-B4B1-A88BFC993677}" type="datetimeFigureOut">
              <a:rPr lang="en-GB" sz="675" noProof="0" smtClean="0">
                <a:solidFill>
                  <a:schemeClr val="tx1"/>
                </a:solidFill>
              </a:rPr>
              <a:pPr/>
              <a:t>21/05/2026</a:t>
            </a:fld>
            <a:endParaRPr lang="en-GB" sz="675" noProof="0" dirty="0">
              <a:solidFill>
                <a:schemeClr val="tx1"/>
              </a:solidFill>
            </a:endParaRPr>
          </a:p>
        </p:txBody>
      </p:sp>
    </p:spTree>
    <p:extLst>
      <p:ext uri="{BB962C8B-B14F-4D97-AF65-F5344CB8AC3E}">
        <p14:creationId xmlns:p14="http://schemas.microsoft.com/office/powerpoint/2010/main" val="2249259772"/>
      </p:ext>
    </p:extLst>
  </p:cSld>
  <p:clrMapOvr>
    <a:masterClrMapping/>
  </p:clrMapOvr>
  <p:transition spd="med">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E7C92C-CE00-4BA6-B9A0-48A1872599F0}"/>
              </a:ext>
            </a:extLst>
          </p:cNvPr>
          <p:cNvSpPr>
            <a:spLocks noGrp="1"/>
          </p:cNvSpPr>
          <p:nvPr>
            <p:ph type="title"/>
          </p:nvPr>
        </p:nvSpPr>
        <p:spPr>
          <a:xfrm>
            <a:off x="839789" y="365129"/>
            <a:ext cx="10515600" cy="1325563"/>
          </a:xfrm>
        </p:spPr>
        <p:txBody>
          <a:bodyPr/>
          <a:lstStyle/>
          <a:p>
            <a:r>
              <a:rPr lang="en-US"/>
              <a:t>Click to edit Master title style</a:t>
            </a:r>
            <a:endParaRPr lang="en-FI"/>
          </a:p>
        </p:txBody>
      </p:sp>
      <p:sp>
        <p:nvSpPr>
          <p:cNvPr id="3" name="Text Placeholder 2">
            <a:extLst>
              <a:ext uri="{FF2B5EF4-FFF2-40B4-BE49-F238E27FC236}">
                <a16:creationId xmlns:a16="http://schemas.microsoft.com/office/drawing/2014/main" id="{3C494B9F-AF75-45F9-8D5A-CC03F2FF416C}"/>
              </a:ext>
            </a:extLst>
          </p:cNvPr>
          <p:cNvSpPr>
            <a:spLocks noGrp="1"/>
          </p:cNvSpPr>
          <p:nvPr>
            <p:ph type="body" idx="1"/>
          </p:nvPr>
        </p:nvSpPr>
        <p:spPr>
          <a:xfrm>
            <a:off x="839789" y="1681163"/>
            <a:ext cx="5157787" cy="823912"/>
          </a:xfrm>
        </p:spPr>
        <p:txBody>
          <a:bodyPr anchor="b"/>
          <a:lstStyle>
            <a:lvl1pPr marL="0" indent="0">
              <a:buNone/>
              <a:defRPr sz="1463" b="1"/>
            </a:lvl1pPr>
            <a:lvl2pPr marL="278606" indent="0">
              <a:buNone/>
              <a:defRPr sz="1219" b="1"/>
            </a:lvl2pPr>
            <a:lvl3pPr marL="557213" indent="0">
              <a:buNone/>
              <a:defRPr sz="1097" b="1"/>
            </a:lvl3pPr>
            <a:lvl4pPr marL="835819" indent="0">
              <a:buNone/>
              <a:defRPr sz="975" b="1"/>
            </a:lvl4pPr>
            <a:lvl5pPr marL="1114425" indent="0">
              <a:buNone/>
              <a:defRPr sz="975" b="1"/>
            </a:lvl5pPr>
            <a:lvl6pPr marL="1393031" indent="0">
              <a:buNone/>
              <a:defRPr sz="975" b="1"/>
            </a:lvl6pPr>
            <a:lvl7pPr marL="1671638" indent="0">
              <a:buNone/>
              <a:defRPr sz="975" b="1"/>
            </a:lvl7pPr>
            <a:lvl8pPr marL="1950244" indent="0">
              <a:buNone/>
              <a:defRPr sz="975" b="1"/>
            </a:lvl8pPr>
            <a:lvl9pPr marL="2228850" indent="0">
              <a:buNone/>
              <a:defRPr sz="975" b="1"/>
            </a:lvl9pPr>
          </a:lstStyle>
          <a:p>
            <a:pPr lvl="0"/>
            <a:r>
              <a:rPr lang="en-US"/>
              <a:t>Click to edit Master text styles</a:t>
            </a:r>
          </a:p>
        </p:txBody>
      </p:sp>
      <p:sp>
        <p:nvSpPr>
          <p:cNvPr id="4" name="Content Placeholder 3">
            <a:extLst>
              <a:ext uri="{FF2B5EF4-FFF2-40B4-BE49-F238E27FC236}">
                <a16:creationId xmlns:a16="http://schemas.microsoft.com/office/drawing/2014/main" id="{B3D633C0-83F1-4B80-9C1E-8E1E8FC21FF4}"/>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FI"/>
          </a:p>
        </p:txBody>
      </p:sp>
      <p:sp>
        <p:nvSpPr>
          <p:cNvPr id="5" name="Text Placeholder 4">
            <a:extLst>
              <a:ext uri="{FF2B5EF4-FFF2-40B4-BE49-F238E27FC236}">
                <a16:creationId xmlns:a16="http://schemas.microsoft.com/office/drawing/2014/main" id="{9A912210-9027-4289-9803-C4BE830CAB1E}"/>
              </a:ext>
            </a:extLst>
          </p:cNvPr>
          <p:cNvSpPr>
            <a:spLocks noGrp="1"/>
          </p:cNvSpPr>
          <p:nvPr>
            <p:ph type="body" sz="quarter" idx="3"/>
          </p:nvPr>
        </p:nvSpPr>
        <p:spPr>
          <a:xfrm>
            <a:off x="6172201" y="1681163"/>
            <a:ext cx="5183188" cy="823912"/>
          </a:xfrm>
        </p:spPr>
        <p:txBody>
          <a:bodyPr anchor="b"/>
          <a:lstStyle>
            <a:lvl1pPr marL="0" indent="0">
              <a:buNone/>
              <a:defRPr sz="1463" b="1"/>
            </a:lvl1pPr>
            <a:lvl2pPr marL="278606" indent="0">
              <a:buNone/>
              <a:defRPr sz="1219" b="1"/>
            </a:lvl2pPr>
            <a:lvl3pPr marL="557213" indent="0">
              <a:buNone/>
              <a:defRPr sz="1097" b="1"/>
            </a:lvl3pPr>
            <a:lvl4pPr marL="835819" indent="0">
              <a:buNone/>
              <a:defRPr sz="975" b="1"/>
            </a:lvl4pPr>
            <a:lvl5pPr marL="1114425" indent="0">
              <a:buNone/>
              <a:defRPr sz="975" b="1"/>
            </a:lvl5pPr>
            <a:lvl6pPr marL="1393031" indent="0">
              <a:buNone/>
              <a:defRPr sz="975" b="1"/>
            </a:lvl6pPr>
            <a:lvl7pPr marL="1671638" indent="0">
              <a:buNone/>
              <a:defRPr sz="975" b="1"/>
            </a:lvl7pPr>
            <a:lvl8pPr marL="1950244" indent="0">
              <a:buNone/>
              <a:defRPr sz="975" b="1"/>
            </a:lvl8pPr>
            <a:lvl9pPr marL="2228850" indent="0">
              <a:buNone/>
              <a:defRPr sz="975" b="1"/>
            </a:lvl9pPr>
          </a:lstStyle>
          <a:p>
            <a:pPr lvl="0"/>
            <a:r>
              <a:rPr lang="en-US"/>
              <a:t>Click to edit Master text styles</a:t>
            </a:r>
          </a:p>
        </p:txBody>
      </p:sp>
      <p:sp>
        <p:nvSpPr>
          <p:cNvPr id="6" name="Content Placeholder 5">
            <a:extLst>
              <a:ext uri="{FF2B5EF4-FFF2-40B4-BE49-F238E27FC236}">
                <a16:creationId xmlns:a16="http://schemas.microsoft.com/office/drawing/2014/main" id="{3790E6E0-296E-41DB-A20F-FD4EADFD82D8}"/>
              </a:ext>
            </a:extLst>
          </p:cNvPr>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FI"/>
          </a:p>
        </p:txBody>
      </p:sp>
      <p:sp>
        <p:nvSpPr>
          <p:cNvPr id="7" name="Date Placeholder 6">
            <a:extLst>
              <a:ext uri="{FF2B5EF4-FFF2-40B4-BE49-F238E27FC236}">
                <a16:creationId xmlns:a16="http://schemas.microsoft.com/office/drawing/2014/main" id="{E6B6C459-3842-4874-B664-CEB2166A5634}"/>
              </a:ext>
            </a:extLst>
          </p:cNvPr>
          <p:cNvSpPr>
            <a:spLocks noGrp="1"/>
          </p:cNvSpPr>
          <p:nvPr>
            <p:ph type="dt" sz="half" idx="10"/>
          </p:nvPr>
        </p:nvSpPr>
        <p:spPr/>
        <p:txBody>
          <a:bodyPr/>
          <a:lstStyle/>
          <a:p>
            <a:fld id="{7CAF9BB3-017C-44DF-9B65-4F8675A3BAEE}" type="datetimeFigureOut">
              <a:rPr lang="en-FI" smtClean="0"/>
              <a:t>05/21/2026</a:t>
            </a:fld>
            <a:endParaRPr lang="en-FI"/>
          </a:p>
        </p:txBody>
      </p:sp>
      <p:sp>
        <p:nvSpPr>
          <p:cNvPr id="8" name="Footer Placeholder 7">
            <a:extLst>
              <a:ext uri="{FF2B5EF4-FFF2-40B4-BE49-F238E27FC236}">
                <a16:creationId xmlns:a16="http://schemas.microsoft.com/office/drawing/2014/main" id="{57A88E79-C3FD-4498-9D1F-4AAF7ACA086A}"/>
              </a:ext>
            </a:extLst>
          </p:cNvPr>
          <p:cNvSpPr>
            <a:spLocks noGrp="1"/>
          </p:cNvSpPr>
          <p:nvPr>
            <p:ph type="ftr" sz="quarter" idx="11"/>
          </p:nvPr>
        </p:nvSpPr>
        <p:spPr/>
        <p:txBody>
          <a:bodyPr/>
          <a:lstStyle/>
          <a:p>
            <a:endParaRPr lang="en-GB" noProof="0" dirty="0">
              <a:solidFill>
                <a:srgbClr val="000000"/>
              </a:solidFill>
            </a:endParaRPr>
          </a:p>
        </p:txBody>
      </p:sp>
      <p:sp>
        <p:nvSpPr>
          <p:cNvPr id="9" name="Slide Number Placeholder 8">
            <a:extLst>
              <a:ext uri="{FF2B5EF4-FFF2-40B4-BE49-F238E27FC236}">
                <a16:creationId xmlns:a16="http://schemas.microsoft.com/office/drawing/2014/main" id="{EC8C2904-5758-4956-86A3-CF6B939FDB4D}"/>
              </a:ext>
            </a:extLst>
          </p:cNvPr>
          <p:cNvSpPr>
            <a:spLocks noGrp="1"/>
          </p:cNvSpPr>
          <p:nvPr>
            <p:ph type="sldNum" sz="quarter" idx="12"/>
          </p:nvPr>
        </p:nvSpPr>
        <p:spPr/>
        <p:txBody>
          <a:bodyPr/>
          <a:lstStyle/>
          <a:p>
            <a:fld id="{4B86599C-79B8-422A-9B5D-12401B07477D}" type="slidenum">
              <a:rPr lang="en-FI" smtClean="0"/>
              <a:t>‹#›</a:t>
            </a:fld>
            <a:endParaRPr lang="en-FI"/>
          </a:p>
        </p:txBody>
      </p:sp>
    </p:spTree>
    <p:extLst>
      <p:ext uri="{BB962C8B-B14F-4D97-AF65-F5344CB8AC3E}">
        <p14:creationId xmlns:p14="http://schemas.microsoft.com/office/powerpoint/2010/main" val="2998310160"/>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tailu">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7ED6110A-F110-499F-9195-3908E96843BA}"/>
              </a:ext>
            </a:extLst>
          </p:cNvPr>
          <p:cNvSpPr>
            <a:spLocks noGrp="1"/>
          </p:cNvSpPr>
          <p:nvPr>
            <p:ph type="title"/>
          </p:nvPr>
        </p:nvSpPr>
        <p:spPr>
          <a:xfrm>
            <a:off x="839788" y="365125"/>
            <a:ext cx="10515600" cy="1325563"/>
          </a:xfrm>
        </p:spPr>
        <p:txBody>
          <a:bodyPr/>
          <a:lstStyle/>
          <a:p>
            <a:r>
              <a:rPr lang="en-US"/>
              <a:t>Click to edit Master title style</a:t>
            </a:r>
            <a:endParaRPr lang="fi-FI"/>
          </a:p>
        </p:txBody>
      </p:sp>
      <p:sp>
        <p:nvSpPr>
          <p:cNvPr id="3" name="Tekstin paikkamerkki 2">
            <a:extLst>
              <a:ext uri="{FF2B5EF4-FFF2-40B4-BE49-F238E27FC236}">
                <a16:creationId xmlns:a16="http://schemas.microsoft.com/office/drawing/2014/main" id="{F9B0259A-CC5C-4B9E-A03B-386B0B5ABFB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Sisällön paikkamerkki 3">
            <a:extLst>
              <a:ext uri="{FF2B5EF4-FFF2-40B4-BE49-F238E27FC236}">
                <a16:creationId xmlns:a16="http://schemas.microsoft.com/office/drawing/2014/main" id="{68AFB06F-7E85-49CC-9586-2ED98655519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5" name="Tekstin paikkamerkki 4">
            <a:extLst>
              <a:ext uri="{FF2B5EF4-FFF2-40B4-BE49-F238E27FC236}">
                <a16:creationId xmlns:a16="http://schemas.microsoft.com/office/drawing/2014/main" id="{DF42D0C1-FEC8-449B-BC98-C3B2A03BF04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Sisällön paikkamerkki 5">
            <a:extLst>
              <a:ext uri="{FF2B5EF4-FFF2-40B4-BE49-F238E27FC236}">
                <a16:creationId xmlns:a16="http://schemas.microsoft.com/office/drawing/2014/main" id="{C917DC26-BE9B-4452-B87E-AA7AB804BD3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7" name="Päivämäärän paikkamerkki 6">
            <a:extLst>
              <a:ext uri="{FF2B5EF4-FFF2-40B4-BE49-F238E27FC236}">
                <a16:creationId xmlns:a16="http://schemas.microsoft.com/office/drawing/2014/main" id="{44AE3F5C-D42E-438D-9F88-821150FF259F}"/>
              </a:ext>
            </a:extLst>
          </p:cNvPr>
          <p:cNvSpPr>
            <a:spLocks noGrp="1"/>
          </p:cNvSpPr>
          <p:nvPr>
            <p:ph type="dt" sz="half" idx="10"/>
          </p:nvPr>
        </p:nvSpPr>
        <p:spPr/>
        <p:txBody>
          <a:bodyPr/>
          <a:lstStyle/>
          <a:p>
            <a:fld id="{7CAA2D79-F595-4CE3-8B63-33D1E98E9C70}" type="datetimeFigureOut">
              <a:rPr lang="fi-FI" smtClean="0"/>
              <a:t>21.5.2026</a:t>
            </a:fld>
            <a:endParaRPr lang="fi-FI"/>
          </a:p>
        </p:txBody>
      </p:sp>
      <p:sp>
        <p:nvSpPr>
          <p:cNvPr id="8" name="Alatunnisteen paikkamerkki 7">
            <a:extLst>
              <a:ext uri="{FF2B5EF4-FFF2-40B4-BE49-F238E27FC236}">
                <a16:creationId xmlns:a16="http://schemas.microsoft.com/office/drawing/2014/main" id="{7A9AC0AD-FA2C-4B20-B0B3-DC7309F9F714}"/>
              </a:ext>
            </a:extLst>
          </p:cNvPr>
          <p:cNvSpPr>
            <a:spLocks noGrp="1"/>
          </p:cNvSpPr>
          <p:nvPr>
            <p:ph type="ftr" sz="quarter" idx="11"/>
          </p:nvPr>
        </p:nvSpPr>
        <p:spPr/>
        <p:txBody>
          <a:bodyPr/>
          <a:lstStyle/>
          <a:p>
            <a:endParaRPr lang="fi-FI"/>
          </a:p>
        </p:txBody>
      </p:sp>
      <p:sp>
        <p:nvSpPr>
          <p:cNvPr id="9" name="Dian numeron paikkamerkki 8">
            <a:extLst>
              <a:ext uri="{FF2B5EF4-FFF2-40B4-BE49-F238E27FC236}">
                <a16:creationId xmlns:a16="http://schemas.microsoft.com/office/drawing/2014/main" id="{B9BBA7FD-6576-4B22-9D85-71BA0E6200CD}"/>
              </a:ext>
            </a:extLst>
          </p:cNvPr>
          <p:cNvSpPr>
            <a:spLocks noGrp="1"/>
          </p:cNvSpPr>
          <p:nvPr>
            <p:ph type="sldNum" sz="quarter" idx="12"/>
          </p:nvPr>
        </p:nvSpPr>
        <p:spPr/>
        <p:txBody>
          <a:bodyPr/>
          <a:lstStyle/>
          <a:p>
            <a:fld id="{4A6A88A3-14C7-434E-A430-8AEEDB991D4A}" type="slidenum">
              <a:rPr lang="fi-FI" smtClean="0"/>
              <a:t>‹#›</a:t>
            </a:fld>
            <a:endParaRPr lang="fi-FI"/>
          </a:p>
        </p:txBody>
      </p:sp>
    </p:spTree>
    <p:extLst>
      <p:ext uri="{BB962C8B-B14F-4D97-AF65-F5344CB8AC3E}">
        <p14:creationId xmlns:p14="http://schemas.microsoft.com/office/powerpoint/2010/main" val="61246203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238F06-A7C3-4117-BA5C-CDA6D1BEFFA1}"/>
              </a:ext>
            </a:extLst>
          </p:cNvPr>
          <p:cNvSpPr>
            <a:spLocks noGrp="1"/>
          </p:cNvSpPr>
          <p:nvPr>
            <p:ph type="title"/>
          </p:nvPr>
        </p:nvSpPr>
        <p:spPr/>
        <p:txBody>
          <a:bodyPr/>
          <a:lstStyle/>
          <a:p>
            <a:r>
              <a:rPr lang="en-US"/>
              <a:t>Click to edit Master title style</a:t>
            </a:r>
            <a:endParaRPr lang="en-FI"/>
          </a:p>
        </p:txBody>
      </p:sp>
      <p:sp>
        <p:nvSpPr>
          <p:cNvPr id="3" name="Date Placeholder 2">
            <a:extLst>
              <a:ext uri="{FF2B5EF4-FFF2-40B4-BE49-F238E27FC236}">
                <a16:creationId xmlns:a16="http://schemas.microsoft.com/office/drawing/2014/main" id="{4C9AF468-F8A0-4FBE-9ECC-297F6267CE91}"/>
              </a:ext>
            </a:extLst>
          </p:cNvPr>
          <p:cNvSpPr>
            <a:spLocks noGrp="1"/>
          </p:cNvSpPr>
          <p:nvPr>
            <p:ph type="dt" sz="half" idx="10"/>
          </p:nvPr>
        </p:nvSpPr>
        <p:spPr/>
        <p:txBody>
          <a:bodyPr/>
          <a:lstStyle/>
          <a:p>
            <a:fld id="{7CAF9BB3-017C-44DF-9B65-4F8675A3BAEE}" type="datetimeFigureOut">
              <a:rPr lang="en-FI" smtClean="0"/>
              <a:t>05/21/2026</a:t>
            </a:fld>
            <a:endParaRPr lang="en-FI"/>
          </a:p>
        </p:txBody>
      </p:sp>
      <p:sp>
        <p:nvSpPr>
          <p:cNvPr id="4" name="Footer Placeholder 3">
            <a:extLst>
              <a:ext uri="{FF2B5EF4-FFF2-40B4-BE49-F238E27FC236}">
                <a16:creationId xmlns:a16="http://schemas.microsoft.com/office/drawing/2014/main" id="{AB3693B6-6F2C-4CE7-814D-9B941A227E43}"/>
              </a:ext>
            </a:extLst>
          </p:cNvPr>
          <p:cNvSpPr>
            <a:spLocks noGrp="1"/>
          </p:cNvSpPr>
          <p:nvPr>
            <p:ph type="ftr" sz="quarter" idx="11"/>
          </p:nvPr>
        </p:nvSpPr>
        <p:spPr/>
        <p:txBody>
          <a:bodyPr/>
          <a:lstStyle/>
          <a:p>
            <a:endParaRPr lang="en-GB" noProof="0" dirty="0">
              <a:solidFill>
                <a:srgbClr val="000000"/>
              </a:solidFill>
            </a:endParaRPr>
          </a:p>
        </p:txBody>
      </p:sp>
      <p:sp>
        <p:nvSpPr>
          <p:cNvPr id="5" name="Slide Number Placeholder 4">
            <a:extLst>
              <a:ext uri="{FF2B5EF4-FFF2-40B4-BE49-F238E27FC236}">
                <a16:creationId xmlns:a16="http://schemas.microsoft.com/office/drawing/2014/main" id="{D82E15FB-BC54-476D-A2A8-628EBCE2C651}"/>
              </a:ext>
            </a:extLst>
          </p:cNvPr>
          <p:cNvSpPr>
            <a:spLocks noGrp="1"/>
          </p:cNvSpPr>
          <p:nvPr>
            <p:ph type="sldNum" sz="quarter" idx="12"/>
          </p:nvPr>
        </p:nvSpPr>
        <p:spPr/>
        <p:txBody>
          <a:bodyPr/>
          <a:lstStyle/>
          <a:p>
            <a:fld id="{4B86599C-79B8-422A-9B5D-12401B07477D}" type="slidenum">
              <a:rPr lang="en-FI" smtClean="0"/>
              <a:t>‹#›</a:t>
            </a:fld>
            <a:endParaRPr lang="en-FI"/>
          </a:p>
        </p:txBody>
      </p:sp>
    </p:spTree>
    <p:extLst>
      <p:ext uri="{BB962C8B-B14F-4D97-AF65-F5344CB8AC3E}">
        <p14:creationId xmlns:p14="http://schemas.microsoft.com/office/powerpoint/2010/main" val="1459311717"/>
      </p:ext>
    </p:extLst>
  </p:cSld>
  <p:clrMapOvr>
    <a:masterClrMapping/>
  </p:clrMapOvr>
  <p:hf sldNum="0" hdr="0" ftr="0" dt="0"/>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E1B7DE5-22F9-4681-9BA4-8B78114AD0CE}"/>
              </a:ext>
            </a:extLst>
          </p:cNvPr>
          <p:cNvSpPr>
            <a:spLocks noGrp="1"/>
          </p:cNvSpPr>
          <p:nvPr>
            <p:ph type="dt" sz="half" idx="10"/>
          </p:nvPr>
        </p:nvSpPr>
        <p:spPr/>
        <p:txBody>
          <a:bodyPr/>
          <a:lstStyle/>
          <a:p>
            <a:fld id="{0D10A8D5-C494-4C86-9C65-B7FEDA1BEE6C}" type="datetimeFigureOut">
              <a:rPr lang="fi-FI" smtClean="0">
                <a:solidFill>
                  <a:prstClr val="black">
                    <a:tint val="75000"/>
                  </a:prstClr>
                </a:solidFill>
              </a:rPr>
              <a:pPr/>
              <a:t>21.5.2026</a:t>
            </a:fld>
            <a:endParaRPr lang="fi-FI">
              <a:solidFill>
                <a:prstClr val="black">
                  <a:tint val="75000"/>
                </a:prstClr>
              </a:solidFill>
            </a:endParaRPr>
          </a:p>
        </p:txBody>
      </p:sp>
      <p:sp>
        <p:nvSpPr>
          <p:cNvPr id="3" name="Footer Placeholder 2">
            <a:extLst>
              <a:ext uri="{FF2B5EF4-FFF2-40B4-BE49-F238E27FC236}">
                <a16:creationId xmlns:a16="http://schemas.microsoft.com/office/drawing/2014/main" id="{4FE43438-3D1F-41B7-9FBA-3369F237A0F4}"/>
              </a:ext>
            </a:extLst>
          </p:cNvPr>
          <p:cNvSpPr>
            <a:spLocks noGrp="1"/>
          </p:cNvSpPr>
          <p:nvPr>
            <p:ph type="ftr" sz="quarter" idx="11"/>
          </p:nvPr>
        </p:nvSpPr>
        <p:spPr/>
        <p:txBody>
          <a:bodyPr/>
          <a:lstStyle/>
          <a:p>
            <a:endParaRPr lang="fi-FI">
              <a:solidFill>
                <a:prstClr val="black">
                  <a:tint val="75000"/>
                </a:prstClr>
              </a:solidFill>
            </a:endParaRPr>
          </a:p>
        </p:txBody>
      </p:sp>
      <p:sp>
        <p:nvSpPr>
          <p:cNvPr id="4" name="Slide Number Placeholder 3">
            <a:extLst>
              <a:ext uri="{FF2B5EF4-FFF2-40B4-BE49-F238E27FC236}">
                <a16:creationId xmlns:a16="http://schemas.microsoft.com/office/drawing/2014/main" id="{9AA4CCEA-0FE9-4E86-BF7D-EE07DD6B5973}"/>
              </a:ext>
            </a:extLst>
          </p:cNvPr>
          <p:cNvSpPr>
            <a:spLocks noGrp="1"/>
          </p:cNvSpPr>
          <p:nvPr>
            <p:ph type="sldNum" sz="quarter" idx="12"/>
          </p:nvPr>
        </p:nvSpPr>
        <p:spPr/>
        <p:txBody>
          <a:bodyPr/>
          <a:lstStyle/>
          <a:p>
            <a:fld id="{990C2E08-8B10-4128-9CED-87AD43AA3649}" type="slidenum">
              <a:rPr lang="fi-FI" smtClean="0">
                <a:solidFill>
                  <a:prstClr val="black">
                    <a:tint val="75000"/>
                  </a:prstClr>
                </a:solidFill>
              </a:rPr>
              <a:pPr/>
              <a:t>‹#›</a:t>
            </a:fld>
            <a:endParaRPr lang="fi-FI">
              <a:solidFill>
                <a:prstClr val="black">
                  <a:tint val="75000"/>
                </a:prstClr>
              </a:solidFill>
            </a:endParaRPr>
          </a:p>
        </p:txBody>
      </p:sp>
    </p:spTree>
    <p:extLst>
      <p:ext uri="{BB962C8B-B14F-4D97-AF65-F5344CB8AC3E}">
        <p14:creationId xmlns:p14="http://schemas.microsoft.com/office/powerpoint/2010/main" val="170931475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099B30-414F-4B76-B06C-2658B5905CC5}"/>
              </a:ext>
            </a:extLst>
          </p:cNvPr>
          <p:cNvSpPr>
            <a:spLocks noGrp="1"/>
          </p:cNvSpPr>
          <p:nvPr>
            <p:ph type="title"/>
          </p:nvPr>
        </p:nvSpPr>
        <p:spPr>
          <a:xfrm>
            <a:off x="839790" y="457200"/>
            <a:ext cx="3932239" cy="1600200"/>
          </a:xfrm>
        </p:spPr>
        <p:txBody>
          <a:bodyPr anchor="b"/>
          <a:lstStyle>
            <a:lvl1pPr>
              <a:defRPr sz="1950"/>
            </a:lvl1pPr>
          </a:lstStyle>
          <a:p>
            <a:r>
              <a:rPr lang="en-US"/>
              <a:t>Click to edit Master title style</a:t>
            </a:r>
            <a:endParaRPr lang="en-FI"/>
          </a:p>
        </p:txBody>
      </p:sp>
      <p:sp>
        <p:nvSpPr>
          <p:cNvPr id="3" name="Content Placeholder 2">
            <a:extLst>
              <a:ext uri="{FF2B5EF4-FFF2-40B4-BE49-F238E27FC236}">
                <a16:creationId xmlns:a16="http://schemas.microsoft.com/office/drawing/2014/main" id="{D730AB9F-8CC9-4AFA-B275-21727518ABDA}"/>
              </a:ext>
            </a:extLst>
          </p:cNvPr>
          <p:cNvSpPr>
            <a:spLocks noGrp="1"/>
          </p:cNvSpPr>
          <p:nvPr>
            <p:ph idx="1"/>
          </p:nvPr>
        </p:nvSpPr>
        <p:spPr>
          <a:xfrm>
            <a:off x="5183189" y="987429"/>
            <a:ext cx="6172201" cy="4873625"/>
          </a:xfrm>
        </p:spPr>
        <p:txBody>
          <a:bodyPr/>
          <a:lstStyle>
            <a:lvl1pPr>
              <a:defRPr sz="1950"/>
            </a:lvl1pPr>
            <a:lvl2pPr>
              <a:defRPr sz="1706"/>
            </a:lvl2pPr>
            <a:lvl3pPr>
              <a:defRPr sz="1463"/>
            </a:lvl3pPr>
            <a:lvl4pPr>
              <a:defRPr sz="1219"/>
            </a:lvl4pPr>
            <a:lvl5pPr>
              <a:defRPr sz="1219"/>
            </a:lvl5pPr>
            <a:lvl6pPr>
              <a:defRPr sz="1219"/>
            </a:lvl6pPr>
            <a:lvl7pPr>
              <a:defRPr sz="1219"/>
            </a:lvl7pPr>
            <a:lvl8pPr>
              <a:defRPr sz="1219"/>
            </a:lvl8pPr>
            <a:lvl9pPr>
              <a:defRPr sz="121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FI"/>
          </a:p>
        </p:txBody>
      </p:sp>
      <p:sp>
        <p:nvSpPr>
          <p:cNvPr id="4" name="Text Placeholder 3">
            <a:extLst>
              <a:ext uri="{FF2B5EF4-FFF2-40B4-BE49-F238E27FC236}">
                <a16:creationId xmlns:a16="http://schemas.microsoft.com/office/drawing/2014/main" id="{B9FE8830-37DB-4439-A4ED-F0B34F20ADC0}"/>
              </a:ext>
            </a:extLst>
          </p:cNvPr>
          <p:cNvSpPr>
            <a:spLocks noGrp="1"/>
          </p:cNvSpPr>
          <p:nvPr>
            <p:ph type="body" sz="half" idx="2"/>
          </p:nvPr>
        </p:nvSpPr>
        <p:spPr>
          <a:xfrm>
            <a:off x="839790" y="2057400"/>
            <a:ext cx="3932239" cy="3811588"/>
          </a:xfrm>
        </p:spPr>
        <p:txBody>
          <a:bodyPr/>
          <a:lstStyle>
            <a:lvl1pPr marL="0" indent="0">
              <a:buNone/>
              <a:defRPr sz="975"/>
            </a:lvl1pPr>
            <a:lvl2pPr marL="278606" indent="0">
              <a:buNone/>
              <a:defRPr sz="854"/>
            </a:lvl2pPr>
            <a:lvl3pPr marL="557213" indent="0">
              <a:buNone/>
              <a:defRPr sz="731"/>
            </a:lvl3pPr>
            <a:lvl4pPr marL="835819" indent="0">
              <a:buNone/>
              <a:defRPr sz="610"/>
            </a:lvl4pPr>
            <a:lvl5pPr marL="1114425" indent="0">
              <a:buNone/>
              <a:defRPr sz="610"/>
            </a:lvl5pPr>
            <a:lvl6pPr marL="1393031" indent="0">
              <a:buNone/>
              <a:defRPr sz="610"/>
            </a:lvl6pPr>
            <a:lvl7pPr marL="1671638" indent="0">
              <a:buNone/>
              <a:defRPr sz="610"/>
            </a:lvl7pPr>
            <a:lvl8pPr marL="1950244" indent="0">
              <a:buNone/>
              <a:defRPr sz="610"/>
            </a:lvl8pPr>
            <a:lvl9pPr marL="2228850" indent="0">
              <a:buNone/>
              <a:defRPr sz="610"/>
            </a:lvl9pPr>
          </a:lstStyle>
          <a:p>
            <a:pPr lvl="0"/>
            <a:r>
              <a:rPr lang="en-US"/>
              <a:t>Click to edit Master text styles</a:t>
            </a:r>
          </a:p>
        </p:txBody>
      </p:sp>
      <p:sp>
        <p:nvSpPr>
          <p:cNvPr id="5" name="Date Placeholder 4">
            <a:extLst>
              <a:ext uri="{FF2B5EF4-FFF2-40B4-BE49-F238E27FC236}">
                <a16:creationId xmlns:a16="http://schemas.microsoft.com/office/drawing/2014/main" id="{B7CB52EA-C54E-4942-A2B5-D9D117F9655E}"/>
              </a:ext>
            </a:extLst>
          </p:cNvPr>
          <p:cNvSpPr>
            <a:spLocks noGrp="1"/>
          </p:cNvSpPr>
          <p:nvPr>
            <p:ph type="dt" sz="half" idx="10"/>
          </p:nvPr>
        </p:nvSpPr>
        <p:spPr/>
        <p:txBody>
          <a:bodyPr/>
          <a:lstStyle/>
          <a:p>
            <a:fld id="{7CAF9BB3-017C-44DF-9B65-4F8675A3BAEE}" type="datetimeFigureOut">
              <a:rPr lang="en-FI" smtClean="0"/>
              <a:t>05/21/2026</a:t>
            </a:fld>
            <a:endParaRPr lang="en-FI"/>
          </a:p>
        </p:txBody>
      </p:sp>
      <p:sp>
        <p:nvSpPr>
          <p:cNvPr id="6" name="Footer Placeholder 5">
            <a:extLst>
              <a:ext uri="{FF2B5EF4-FFF2-40B4-BE49-F238E27FC236}">
                <a16:creationId xmlns:a16="http://schemas.microsoft.com/office/drawing/2014/main" id="{4C2159DC-F8AA-4BE4-BD79-9A79719E058C}"/>
              </a:ext>
            </a:extLst>
          </p:cNvPr>
          <p:cNvSpPr>
            <a:spLocks noGrp="1"/>
          </p:cNvSpPr>
          <p:nvPr>
            <p:ph type="ftr" sz="quarter" idx="11"/>
          </p:nvPr>
        </p:nvSpPr>
        <p:spPr/>
        <p:txBody>
          <a:bodyPr/>
          <a:lstStyle/>
          <a:p>
            <a:endParaRPr lang="en-GB" noProof="0" dirty="0">
              <a:solidFill>
                <a:srgbClr val="000000"/>
              </a:solidFill>
            </a:endParaRPr>
          </a:p>
        </p:txBody>
      </p:sp>
      <p:sp>
        <p:nvSpPr>
          <p:cNvPr id="7" name="Slide Number Placeholder 6">
            <a:extLst>
              <a:ext uri="{FF2B5EF4-FFF2-40B4-BE49-F238E27FC236}">
                <a16:creationId xmlns:a16="http://schemas.microsoft.com/office/drawing/2014/main" id="{47E631C5-F65A-4045-B92D-B57DBB222AD9}"/>
              </a:ext>
            </a:extLst>
          </p:cNvPr>
          <p:cNvSpPr>
            <a:spLocks noGrp="1"/>
          </p:cNvSpPr>
          <p:nvPr>
            <p:ph type="sldNum" sz="quarter" idx="12"/>
          </p:nvPr>
        </p:nvSpPr>
        <p:spPr/>
        <p:txBody>
          <a:bodyPr/>
          <a:lstStyle/>
          <a:p>
            <a:fld id="{4B86599C-79B8-422A-9B5D-12401B07477D}" type="slidenum">
              <a:rPr lang="en-FI" smtClean="0"/>
              <a:t>‹#›</a:t>
            </a:fld>
            <a:endParaRPr lang="en-FI"/>
          </a:p>
        </p:txBody>
      </p:sp>
    </p:spTree>
    <p:extLst>
      <p:ext uri="{BB962C8B-B14F-4D97-AF65-F5344CB8AC3E}">
        <p14:creationId xmlns:p14="http://schemas.microsoft.com/office/powerpoint/2010/main" val="242895112"/>
      </p:ext>
    </p:extLst>
  </p:cSld>
  <p:clrMapOvr>
    <a:masterClrMapping/>
  </p:clrMapOvr>
  <p:hf sldNum="0" hdr="0" ftr="0" dt="0"/>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6310CC-2986-4ACE-A057-F9B59581E3AE}"/>
              </a:ext>
            </a:extLst>
          </p:cNvPr>
          <p:cNvSpPr>
            <a:spLocks noGrp="1"/>
          </p:cNvSpPr>
          <p:nvPr>
            <p:ph type="title"/>
          </p:nvPr>
        </p:nvSpPr>
        <p:spPr>
          <a:xfrm>
            <a:off x="839790" y="457200"/>
            <a:ext cx="3932239" cy="1600200"/>
          </a:xfrm>
        </p:spPr>
        <p:txBody>
          <a:bodyPr anchor="b"/>
          <a:lstStyle>
            <a:lvl1pPr>
              <a:defRPr sz="1950"/>
            </a:lvl1pPr>
          </a:lstStyle>
          <a:p>
            <a:r>
              <a:rPr lang="en-US"/>
              <a:t>Click to edit Master title style</a:t>
            </a:r>
            <a:endParaRPr lang="en-FI"/>
          </a:p>
        </p:txBody>
      </p:sp>
      <p:sp>
        <p:nvSpPr>
          <p:cNvPr id="3" name="Picture Placeholder 2">
            <a:extLst>
              <a:ext uri="{FF2B5EF4-FFF2-40B4-BE49-F238E27FC236}">
                <a16:creationId xmlns:a16="http://schemas.microsoft.com/office/drawing/2014/main" id="{B0C4F8E4-E1DB-4E82-A33A-9DB0360C5B4A}"/>
              </a:ext>
            </a:extLst>
          </p:cNvPr>
          <p:cNvSpPr>
            <a:spLocks noGrp="1"/>
          </p:cNvSpPr>
          <p:nvPr>
            <p:ph type="pic" idx="1"/>
          </p:nvPr>
        </p:nvSpPr>
        <p:spPr>
          <a:xfrm>
            <a:off x="5183189" y="987429"/>
            <a:ext cx="6172201" cy="4873625"/>
          </a:xfrm>
        </p:spPr>
        <p:txBody>
          <a:bodyPr/>
          <a:lstStyle>
            <a:lvl1pPr marL="0" indent="0">
              <a:buNone/>
              <a:defRPr sz="1950"/>
            </a:lvl1pPr>
            <a:lvl2pPr marL="278606" indent="0">
              <a:buNone/>
              <a:defRPr sz="1706"/>
            </a:lvl2pPr>
            <a:lvl3pPr marL="557213" indent="0">
              <a:buNone/>
              <a:defRPr sz="1463"/>
            </a:lvl3pPr>
            <a:lvl4pPr marL="835819" indent="0">
              <a:buNone/>
              <a:defRPr sz="1219"/>
            </a:lvl4pPr>
            <a:lvl5pPr marL="1114425" indent="0">
              <a:buNone/>
              <a:defRPr sz="1219"/>
            </a:lvl5pPr>
            <a:lvl6pPr marL="1393031" indent="0">
              <a:buNone/>
              <a:defRPr sz="1219"/>
            </a:lvl6pPr>
            <a:lvl7pPr marL="1671638" indent="0">
              <a:buNone/>
              <a:defRPr sz="1219"/>
            </a:lvl7pPr>
            <a:lvl8pPr marL="1950244" indent="0">
              <a:buNone/>
              <a:defRPr sz="1219"/>
            </a:lvl8pPr>
            <a:lvl9pPr marL="2228850" indent="0">
              <a:buNone/>
              <a:defRPr sz="1219"/>
            </a:lvl9pPr>
          </a:lstStyle>
          <a:p>
            <a:endParaRPr lang="en-FI"/>
          </a:p>
        </p:txBody>
      </p:sp>
      <p:sp>
        <p:nvSpPr>
          <p:cNvPr id="4" name="Text Placeholder 3">
            <a:extLst>
              <a:ext uri="{FF2B5EF4-FFF2-40B4-BE49-F238E27FC236}">
                <a16:creationId xmlns:a16="http://schemas.microsoft.com/office/drawing/2014/main" id="{294C3649-94D7-42C8-985A-EC2EB4BCE42E}"/>
              </a:ext>
            </a:extLst>
          </p:cNvPr>
          <p:cNvSpPr>
            <a:spLocks noGrp="1"/>
          </p:cNvSpPr>
          <p:nvPr>
            <p:ph type="body" sz="half" idx="2"/>
          </p:nvPr>
        </p:nvSpPr>
        <p:spPr>
          <a:xfrm>
            <a:off x="839790" y="2057400"/>
            <a:ext cx="3932239" cy="3811588"/>
          </a:xfrm>
        </p:spPr>
        <p:txBody>
          <a:bodyPr/>
          <a:lstStyle>
            <a:lvl1pPr marL="0" indent="0">
              <a:buNone/>
              <a:defRPr sz="975"/>
            </a:lvl1pPr>
            <a:lvl2pPr marL="278606" indent="0">
              <a:buNone/>
              <a:defRPr sz="854"/>
            </a:lvl2pPr>
            <a:lvl3pPr marL="557213" indent="0">
              <a:buNone/>
              <a:defRPr sz="731"/>
            </a:lvl3pPr>
            <a:lvl4pPr marL="835819" indent="0">
              <a:buNone/>
              <a:defRPr sz="610"/>
            </a:lvl4pPr>
            <a:lvl5pPr marL="1114425" indent="0">
              <a:buNone/>
              <a:defRPr sz="610"/>
            </a:lvl5pPr>
            <a:lvl6pPr marL="1393031" indent="0">
              <a:buNone/>
              <a:defRPr sz="610"/>
            </a:lvl6pPr>
            <a:lvl7pPr marL="1671638" indent="0">
              <a:buNone/>
              <a:defRPr sz="610"/>
            </a:lvl7pPr>
            <a:lvl8pPr marL="1950244" indent="0">
              <a:buNone/>
              <a:defRPr sz="610"/>
            </a:lvl8pPr>
            <a:lvl9pPr marL="2228850" indent="0">
              <a:buNone/>
              <a:defRPr sz="610"/>
            </a:lvl9pPr>
          </a:lstStyle>
          <a:p>
            <a:pPr lvl="0"/>
            <a:r>
              <a:rPr lang="en-US"/>
              <a:t>Click to edit Master text styles</a:t>
            </a:r>
          </a:p>
        </p:txBody>
      </p:sp>
      <p:sp>
        <p:nvSpPr>
          <p:cNvPr id="5" name="Date Placeholder 4">
            <a:extLst>
              <a:ext uri="{FF2B5EF4-FFF2-40B4-BE49-F238E27FC236}">
                <a16:creationId xmlns:a16="http://schemas.microsoft.com/office/drawing/2014/main" id="{CC484507-AD72-4821-AC85-17F6EA4AA975}"/>
              </a:ext>
            </a:extLst>
          </p:cNvPr>
          <p:cNvSpPr>
            <a:spLocks noGrp="1"/>
          </p:cNvSpPr>
          <p:nvPr>
            <p:ph type="dt" sz="half" idx="10"/>
          </p:nvPr>
        </p:nvSpPr>
        <p:spPr/>
        <p:txBody>
          <a:bodyPr/>
          <a:lstStyle/>
          <a:p>
            <a:fld id="{7CAF9BB3-017C-44DF-9B65-4F8675A3BAEE}" type="datetimeFigureOut">
              <a:rPr lang="en-FI" smtClean="0"/>
              <a:t>05/21/2026</a:t>
            </a:fld>
            <a:endParaRPr lang="en-FI"/>
          </a:p>
        </p:txBody>
      </p:sp>
      <p:sp>
        <p:nvSpPr>
          <p:cNvPr id="6" name="Footer Placeholder 5">
            <a:extLst>
              <a:ext uri="{FF2B5EF4-FFF2-40B4-BE49-F238E27FC236}">
                <a16:creationId xmlns:a16="http://schemas.microsoft.com/office/drawing/2014/main" id="{102016B6-0C59-4368-BEF6-F407C487E1D0}"/>
              </a:ext>
            </a:extLst>
          </p:cNvPr>
          <p:cNvSpPr>
            <a:spLocks noGrp="1"/>
          </p:cNvSpPr>
          <p:nvPr>
            <p:ph type="ftr" sz="quarter" idx="11"/>
          </p:nvPr>
        </p:nvSpPr>
        <p:spPr/>
        <p:txBody>
          <a:bodyPr/>
          <a:lstStyle/>
          <a:p>
            <a:endParaRPr lang="en-GB" noProof="0" dirty="0">
              <a:solidFill>
                <a:srgbClr val="000000"/>
              </a:solidFill>
            </a:endParaRPr>
          </a:p>
        </p:txBody>
      </p:sp>
      <p:sp>
        <p:nvSpPr>
          <p:cNvPr id="7" name="Slide Number Placeholder 6">
            <a:extLst>
              <a:ext uri="{FF2B5EF4-FFF2-40B4-BE49-F238E27FC236}">
                <a16:creationId xmlns:a16="http://schemas.microsoft.com/office/drawing/2014/main" id="{EA23E4CD-6914-418D-8B0E-D23D85C158E0}"/>
              </a:ext>
            </a:extLst>
          </p:cNvPr>
          <p:cNvSpPr>
            <a:spLocks noGrp="1"/>
          </p:cNvSpPr>
          <p:nvPr>
            <p:ph type="sldNum" sz="quarter" idx="12"/>
          </p:nvPr>
        </p:nvSpPr>
        <p:spPr/>
        <p:txBody>
          <a:bodyPr/>
          <a:lstStyle/>
          <a:p>
            <a:fld id="{4B86599C-79B8-422A-9B5D-12401B07477D}" type="slidenum">
              <a:rPr lang="en-FI" smtClean="0"/>
              <a:t>‹#›</a:t>
            </a:fld>
            <a:endParaRPr lang="en-FI"/>
          </a:p>
        </p:txBody>
      </p:sp>
    </p:spTree>
    <p:extLst>
      <p:ext uri="{BB962C8B-B14F-4D97-AF65-F5344CB8AC3E}">
        <p14:creationId xmlns:p14="http://schemas.microsoft.com/office/powerpoint/2010/main" val="2105749020"/>
      </p:ext>
    </p:extLst>
  </p:cSld>
  <p:clrMapOvr>
    <a:masterClrMapping/>
  </p:clrMapOvr>
  <p:hf sldNum="0" hdr="0" ftr="0" dt="0"/>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4A84EE-65E2-450D-BEE3-07CEC0286401}"/>
              </a:ext>
            </a:extLst>
          </p:cNvPr>
          <p:cNvSpPr>
            <a:spLocks noGrp="1"/>
          </p:cNvSpPr>
          <p:nvPr>
            <p:ph type="title"/>
          </p:nvPr>
        </p:nvSpPr>
        <p:spPr/>
        <p:txBody>
          <a:bodyPr/>
          <a:lstStyle/>
          <a:p>
            <a:r>
              <a:rPr lang="en-US"/>
              <a:t>Click to edit Master title style</a:t>
            </a:r>
            <a:endParaRPr lang="en-FI"/>
          </a:p>
        </p:txBody>
      </p:sp>
      <p:sp>
        <p:nvSpPr>
          <p:cNvPr id="3" name="Vertical Text Placeholder 2">
            <a:extLst>
              <a:ext uri="{FF2B5EF4-FFF2-40B4-BE49-F238E27FC236}">
                <a16:creationId xmlns:a16="http://schemas.microsoft.com/office/drawing/2014/main" id="{5BC62BCA-777D-4E11-9395-F06AA61ED3F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FI"/>
          </a:p>
        </p:txBody>
      </p:sp>
      <p:sp>
        <p:nvSpPr>
          <p:cNvPr id="4" name="Date Placeholder 3">
            <a:extLst>
              <a:ext uri="{FF2B5EF4-FFF2-40B4-BE49-F238E27FC236}">
                <a16:creationId xmlns:a16="http://schemas.microsoft.com/office/drawing/2014/main" id="{94E91642-7525-45B1-8ABC-E1B43D67BC8E}"/>
              </a:ext>
            </a:extLst>
          </p:cNvPr>
          <p:cNvSpPr>
            <a:spLocks noGrp="1"/>
          </p:cNvSpPr>
          <p:nvPr>
            <p:ph type="dt" sz="half" idx="10"/>
          </p:nvPr>
        </p:nvSpPr>
        <p:spPr/>
        <p:txBody>
          <a:bodyPr/>
          <a:lstStyle/>
          <a:p>
            <a:fld id="{7CAF9BB3-017C-44DF-9B65-4F8675A3BAEE}" type="datetimeFigureOut">
              <a:rPr lang="en-FI" smtClean="0"/>
              <a:t>05/21/2026</a:t>
            </a:fld>
            <a:endParaRPr lang="en-FI"/>
          </a:p>
        </p:txBody>
      </p:sp>
      <p:sp>
        <p:nvSpPr>
          <p:cNvPr id="5" name="Footer Placeholder 4">
            <a:extLst>
              <a:ext uri="{FF2B5EF4-FFF2-40B4-BE49-F238E27FC236}">
                <a16:creationId xmlns:a16="http://schemas.microsoft.com/office/drawing/2014/main" id="{0DDE7D73-AC5D-49F2-8D24-F31423FBAC52}"/>
              </a:ext>
            </a:extLst>
          </p:cNvPr>
          <p:cNvSpPr>
            <a:spLocks noGrp="1"/>
          </p:cNvSpPr>
          <p:nvPr>
            <p:ph type="ftr" sz="quarter" idx="11"/>
          </p:nvPr>
        </p:nvSpPr>
        <p:spPr/>
        <p:txBody>
          <a:bodyPr/>
          <a:lstStyle/>
          <a:p>
            <a:endParaRPr lang="en-GB" noProof="0" dirty="0">
              <a:solidFill>
                <a:srgbClr val="000000"/>
              </a:solidFill>
            </a:endParaRPr>
          </a:p>
        </p:txBody>
      </p:sp>
      <p:sp>
        <p:nvSpPr>
          <p:cNvPr id="6" name="Slide Number Placeholder 5">
            <a:extLst>
              <a:ext uri="{FF2B5EF4-FFF2-40B4-BE49-F238E27FC236}">
                <a16:creationId xmlns:a16="http://schemas.microsoft.com/office/drawing/2014/main" id="{C80C209A-CB9E-434E-A6ED-922FBBD236A6}"/>
              </a:ext>
            </a:extLst>
          </p:cNvPr>
          <p:cNvSpPr>
            <a:spLocks noGrp="1"/>
          </p:cNvSpPr>
          <p:nvPr>
            <p:ph type="sldNum" sz="quarter" idx="12"/>
          </p:nvPr>
        </p:nvSpPr>
        <p:spPr/>
        <p:txBody>
          <a:bodyPr/>
          <a:lstStyle/>
          <a:p>
            <a:fld id="{4B86599C-79B8-422A-9B5D-12401B07477D}" type="slidenum">
              <a:rPr lang="en-FI" smtClean="0"/>
              <a:t>‹#›</a:t>
            </a:fld>
            <a:endParaRPr lang="en-FI"/>
          </a:p>
        </p:txBody>
      </p:sp>
    </p:spTree>
    <p:extLst>
      <p:ext uri="{BB962C8B-B14F-4D97-AF65-F5344CB8AC3E}">
        <p14:creationId xmlns:p14="http://schemas.microsoft.com/office/powerpoint/2010/main" val="781444931"/>
      </p:ext>
    </p:extLst>
  </p:cSld>
  <p:clrMapOvr>
    <a:masterClrMapping/>
  </p:clrMapOvr>
  <p:hf sldNum="0" hdr="0" ftr="0" dt="0"/>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1330ECF-1669-4587-B6AD-867F88014984}"/>
              </a:ext>
            </a:extLst>
          </p:cNvPr>
          <p:cNvSpPr>
            <a:spLocks noGrp="1"/>
          </p:cNvSpPr>
          <p:nvPr>
            <p:ph type="title" orient="vert"/>
          </p:nvPr>
        </p:nvSpPr>
        <p:spPr>
          <a:xfrm>
            <a:off x="8724901" y="365125"/>
            <a:ext cx="2628900" cy="5811838"/>
          </a:xfrm>
        </p:spPr>
        <p:txBody>
          <a:bodyPr vert="eaVert"/>
          <a:lstStyle/>
          <a:p>
            <a:r>
              <a:rPr lang="en-US"/>
              <a:t>Click to edit Master title style</a:t>
            </a:r>
            <a:endParaRPr lang="en-FI"/>
          </a:p>
        </p:txBody>
      </p:sp>
      <p:sp>
        <p:nvSpPr>
          <p:cNvPr id="3" name="Vertical Text Placeholder 2">
            <a:extLst>
              <a:ext uri="{FF2B5EF4-FFF2-40B4-BE49-F238E27FC236}">
                <a16:creationId xmlns:a16="http://schemas.microsoft.com/office/drawing/2014/main" id="{A3F80DA3-8D7D-4A51-A436-CDCD13D40CEA}"/>
              </a:ext>
            </a:extLst>
          </p:cNvPr>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FI"/>
          </a:p>
        </p:txBody>
      </p:sp>
      <p:sp>
        <p:nvSpPr>
          <p:cNvPr id="4" name="Date Placeholder 3">
            <a:extLst>
              <a:ext uri="{FF2B5EF4-FFF2-40B4-BE49-F238E27FC236}">
                <a16:creationId xmlns:a16="http://schemas.microsoft.com/office/drawing/2014/main" id="{B8DDD990-D031-44FE-BC1F-5982C9B32528}"/>
              </a:ext>
            </a:extLst>
          </p:cNvPr>
          <p:cNvSpPr>
            <a:spLocks noGrp="1"/>
          </p:cNvSpPr>
          <p:nvPr>
            <p:ph type="dt" sz="half" idx="10"/>
          </p:nvPr>
        </p:nvSpPr>
        <p:spPr/>
        <p:txBody>
          <a:bodyPr/>
          <a:lstStyle/>
          <a:p>
            <a:fld id="{7CAF9BB3-017C-44DF-9B65-4F8675A3BAEE}" type="datetimeFigureOut">
              <a:rPr lang="en-FI" smtClean="0"/>
              <a:t>05/21/2026</a:t>
            </a:fld>
            <a:endParaRPr lang="en-FI"/>
          </a:p>
        </p:txBody>
      </p:sp>
      <p:sp>
        <p:nvSpPr>
          <p:cNvPr id="5" name="Footer Placeholder 4">
            <a:extLst>
              <a:ext uri="{FF2B5EF4-FFF2-40B4-BE49-F238E27FC236}">
                <a16:creationId xmlns:a16="http://schemas.microsoft.com/office/drawing/2014/main" id="{746F64DA-465A-4829-8FE2-0F43C453CEAC}"/>
              </a:ext>
            </a:extLst>
          </p:cNvPr>
          <p:cNvSpPr>
            <a:spLocks noGrp="1"/>
          </p:cNvSpPr>
          <p:nvPr>
            <p:ph type="ftr" sz="quarter" idx="11"/>
          </p:nvPr>
        </p:nvSpPr>
        <p:spPr/>
        <p:txBody>
          <a:bodyPr/>
          <a:lstStyle/>
          <a:p>
            <a:endParaRPr lang="en-GB" noProof="0" dirty="0">
              <a:solidFill>
                <a:srgbClr val="000000"/>
              </a:solidFill>
            </a:endParaRPr>
          </a:p>
        </p:txBody>
      </p:sp>
      <p:sp>
        <p:nvSpPr>
          <p:cNvPr id="6" name="Slide Number Placeholder 5">
            <a:extLst>
              <a:ext uri="{FF2B5EF4-FFF2-40B4-BE49-F238E27FC236}">
                <a16:creationId xmlns:a16="http://schemas.microsoft.com/office/drawing/2014/main" id="{21B1F782-4E40-4F87-BF9E-ADFEF6C050A9}"/>
              </a:ext>
            </a:extLst>
          </p:cNvPr>
          <p:cNvSpPr>
            <a:spLocks noGrp="1"/>
          </p:cNvSpPr>
          <p:nvPr>
            <p:ph type="sldNum" sz="quarter" idx="12"/>
          </p:nvPr>
        </p:nvSpPr>
        <p:spPr/>
        <p:txBody>
          <a:bodyPr/>
          <a:lstStyle/>
          <a:p>
            <a:fld id="{4B86599C-79B8-422A-9B5D-12401B07477D}" type="slidenum">
              <a:rPr lang="en-FI" smtClean="0"/>
              <a:t>‹#›</a:t>
            </a:fld>
            <a:endParaRPr lang="en-FI"/>
          </a:p>
        </p:txBody>
      </p:sp>
    </p:spTree>
    <p:extLst>
      <p:ext uri="{BB962C8B-B14F-4D97-AF65-F5344CB8AC3E}">
        <p14:creationId xmlns:p14="http://schemas.microsoft.com/office/powerpoint/2010/main" val="3048717858"/>
      </p:ext>
    </p:extLst>
  </p:cSld>
  <p:clrMapOvr>
    <a:masterClrMapping/>
  </p:clrMapOvr>
  <p:hf sldNum="0" hdr="0" ftr="0" dt="0"/>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6E6260-E36C-484A-9F25-1346EC50A8D2}"/>
              </a:ext>
            </a:extLst>
          </p:cNvPr>
          <p:cNvSpPr>
            <a:spLocks noGrp="1"/>
          </p:cNvSpPr>
          <p:nvPr>
            <p:ph type="ctrTitle"/>
          </p:nvPr>
        </p:nvSpPr>
        <p:spPr>
          <a:xfrm>
            <a:off x="1524000" y="692595"/>
            <a:ext cx="9144000" cy="2387600"/>
          </a:xfrm>
        </p:spPr>
        <p:txBody>
          <a:bodyPr anchor="b"/>
          <a:lstStyle>
            <a:lvl1pPr algn="ctr">
              <a:defRPr sz="5400"/>
            </a:lvl1pPr>
          </a:lstStyle>
          <a:p>
            <a:r>
              <a:rPr lang="en-US" noProof="0"/>
              <a:t>Click to edit Master title style</a:t>
            </a:r>
            <a:endParaRPr lang="fi-FI" noProof="0"/>
          </a:p>
        </p:txBody>
      </p:sp>
      <p:sp>
        <p:nvSpPr>
          <p:cNvPr id="4" name="Tekstin paikkamerkki 2">
            <a:extLst>
              <a:ext uri="{FF2B5EF4-FFF2-40B4-BE49-F238E27FC236}">
                <a16:creationId xmlns:a16="http://schemas.microsoft.com/office/drawing/2014/main" id="{F481ED8A-EF2D-E440-B737-7738DEFF4ED7}"/>
              </a:ext>
            </a:extLst>
          </p:cNvPr>
          <p:cNvSpPr>
            <a:spLocks noGrp="1"/>
          </p:cNvSpPr>
          <p:nvPr>
            <p:ph type="body" idx="13"/>
          </p:nvPr>
        </p:nvSpPr>
        <p:spPr>
          <a:xfrm>
            <a:off x="3517108" y="4402697"/>
            <a:ext cx="5157787" cy="823912"/>
          </a:xfrm>
        </p:spPr>
        <p:txBody>
          <a:bodyPr lIns="0" tIns="0" rIns="0" bIns="0" anchor="t" anchorCtr="0">
            <a:normAutofit/>
          </a:bodyPr>
          <a:lstStyle>
            <a:lvl1pPr marL="0" indent="0" algn="ctr">
              <a:buNone/>
              <a:defRPr sz="135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5" name="Alaotsikko 2">
            <a:extLst>
              <a:ext uri="{FF2B5EF4-FFF2-40B4-BE49-F238E27FC236}">
                <a16:creationId xmlns:a16="http://schemas.microsoft.com/office/drawing/2014/main" id="{348BFE92-E7AC-5449-A164-270A60877DFF}"/>
              </a:ext>
            </a:extLst>
          </p:cNvPr>
          <p:cNvSpPr>
            <a:spLocks noGrp="1"/>
          </p:cNvSpPr>
          <p:nvPr>
            <p:ph type="subTitle" idx="1"/>
          </p:nvPr>
        </p:nvSpPr>
        <p:spPr>
          <a:xfrm>
            <a:off x="1524000" y="3602038"/>
            <a:ext cx="9144000" cy="78207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fi-FI"/>
          </a:p>
        </p:txBody>
      </p:sp>
    </p:spTree>
    <p:extLst>
      <p:ext uri="{BB962C8B-B14F-4D97-AF65-F5344CB8AC3E}">
        <p14:creationId xmlns:p14="http://schemas.microsoft.com/office/powerpoint/2010/main" val="217536079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Picture Backgroun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uorakulmio 7">
            <a:extLst>
              <a:ext uri="{FF2B5EF4-FFF2-40B4-BE49-F238E27FC236}">
                <a16:creationId xmlns:a16="http://schemas.microsoft.com/office/drawing/2014/main" id="{5126C2F4-CD3E-DE40-B9E4-0D0F09D339C5}"/>
              </a:ext>
            </a:extLst>
          </p:cNvPr>
          <p:cNvSpPr/>
          <p:nvPr userDrawn="1"/>
        </p:nvSpPr>
        <p:spPr>
          <a:xfrm>
            <a:off x="0" y="-1"/>
            <a:ext cx="12192000" cy="5936347"/>
          </a:xfrm>
          <a:prstGeom prst="rect">
            <a:avLst/>
          </a:prstGeom>
          <a:solidFill>
            <a:schemeClr val="accent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800"/>
          </a:p>
        </p:txBody>
      </p:sp>
      <p:sp>
        <p:nvSpPr>
          <p:cNvPr id="2" name="Title 1">
            <a:extLst>
              <a:ext uri="{FF2B5EF4-FFF2-40B4-BE49-F238E27FC236}">
                <a16:creationId xmlns:a16="http://schemas.microsoft.com/office/drawing/2014/main" id="{9F6E6260-E36C-484A-9F25-1346EC50A8D2}"/>
              </a:ext>
            </a:extLst>
          </p:cNvPr>
          <p:cNvSpPr>
            <a:spLocks noGrp="1"/>
          </p:cNvSpPr>
          <p:nvPr>
            <p:ph type="ctrTitle"/>
          </p:nvPr>
        </p:nvSpPr>
        <p:spPr>
          <a:xfrm>
            <a:off x="1524000" y="692595"/>
            <a:ext cx="9144000" cy="2387600"/>
          </a:xfrm>
        </p:spPr>
        <p:txBody>
          <a:bodyPr anchor="b"/>
          <a:lstStyle>
            <a:lvl1pPr algn="ctr">
              <a:defRPr sz="5400">
                <a:solidFill>
                  <a:schemeClr val="bg1"/>
                </a:solidFill>
              </a:defRPr>
            </a:lvl1pPr>
          </a:lstStyle>
          <a:p>
            <a:r>
              <a:rPr lang="en-US" noProof="0"/>
              <a:t>Click to edit Master title style</a:t>
            </a:r>
            <a:endParaRPr lang="fi-FI" noProof="0"/>
          </a:p>
        </p:txBody>
      </p:sp>
      <p:sp>
        <p:nvSpPr>
          <p:cNvPr id="3" name="Subtitle 2">
            <a:extLst>
              <a:ext uri="{FF2B5EF4-FFF2-40B4-BE49-F238E27FC236}">
                <a16:creationId xmlns:a16="http://schemas.microsoft.com/office/drawing/2014/main" id="{91FDDA9F-DC3B-4803-9730-F564F287AC8E}"/>
              </a:ext>
            </a:extLst>
          </p:cNvPr>
          <p:cNvSpPr>
            <a:spLocks noGrp="1"/>
          </p:cNvSpPr>
          <p:nvPr>
            <p:ph type="subTitle" idx="1"/>
          </p:nvPr>
        </p:nvSpPr>
        <p:spPr>
          <a:xfrm>
            <a:off x="1524000" y="3442018"/>
            <a:ext cx="9144000" cy="1655762"/>
          </a:xfrm>
        </p:spPr>
        <p:txBody>
          <a:bodyPr/>
          <a:lstStyle>
            <a:lvl1pPr marL="0" indent="0" algn="ctr">
              <a:buNone/>
              <a:defRPr sz="1800" cap="all" baseline="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noProof="0"/>
              <a:t>Click to edit Master subtitle style</a:t>
            </a:r>
            <a:endParaRPr lang="fi-FI" noProof="0"/>
          </a:p>
        </p:txBody>
      </p:sp>
    </p:spTree>
    <p:extLst>
      <p:ext uri="{BB962C8B-B14F-4D97-AF65-F5344CB8AC3E}">
        <p14:creationId xmlns:p14="http://schemas.microsoft.com/office/powerpoint/2010/main" val="184597099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itle Pictur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6E6260-E36C-484A-9F25-1346EC50A8D2}"/>
              </a:ext>
            </a:extLst>
          </p:cNvPr>
          <p:cNvSpPr>
            <a:spLocks noGrp="1"/>
          </p:cNvSpPr>
          <p:nvPr>
            <p:ph type="ctrTitle"/>
          </p:nvPr>
        </p:nvSpPr>
        <p:spPr>
          <a:xfrm>
            <a:off x="792000" y="692594"/>
            <a:ext cx="4694400" cy="4784662"/>
          </a:xfrm>
        </p:spPr>
        <p:txBody>
          <a:bodyPr anchor="ctr" anchorCtr="0"/>
          <a:lstStyle>
            <a:lvl1pPr algn="ctr">
              <a:defRPr sz="4500"/>
            </a:lvl1pPr>
          </a:lstStyle>
          <a:p>
            <a:r>
              <a:rPr lang="en-US" noProof="0"/>
              <a:t>Click to edit Master title style</a:t>
            </a:r>
            <a:endParaRPr lang="fi-FI" noProof="0"/>
          </a:p>
        </p:txBody>
      </p:sp>
      <p:sp>
        <p:nvSpPr>
          <p:cNvPr id="4" name="Picture Placeholder 7">
            <a:extLst>
              <a:ext uri="{FF2B5EF4-FFF2-40B4-BE49-F238E27FC236}">
                <a16:creationId xmlns:a16="http://schemas.microsoft.com/office/drawing/2014/main" id="{D72FC982-DA0F-4EC6-9E18-B415AECBABF0}"/>
              </a:ext>
            </a:extLst>
          </p:cNvPr>
          <p:cNvSpPr>
            <a:spLocks noGrp="1"/>
          </p:cNvSpPr>
          <p:nvPr>
            <p:ph type="pic" sz="quarter" idx="13"/>
          </p:nvPr>
        </p:nvSpPr>
        <p:spPr>
          <a:xfrm>
            <a:off x="6096002" y="1"/>
            <a:ext cx="6095999" cy="5892304"/>
          </a:xfrm>
          <a:solidFill>
            <a:schemeClr val="bg1">
              <a:lumMod val="95000"/>
            </a:schemeClr>
          </a:solidFill>
        </p:spPr>
        <p:txBody>
          <a:bodyPr anchor="ctr" anchorCtr="0"/>
          <a:lstStyle>
            <a:lvl1pPr marL="0" indent="0" algn="ctr">
              <a:buNone/>
              <a:defRPr sz="1350"/>
            </a:lvl1pPr>
          </a:lstStyle>
          <a:p>
            <a:r>
              <a:rPr lang="en-US" noProof="0"/>
              <a:t>Click icon to add picture</a:t>
            </a:r>
            <a:endParaRPr lang="fi-FI" noProof="0"/>
          </a:p>
        </p:txBody>
      </p:sp>
    </p:spTree>
    <p:extLst>
      <p:ext uri="{BB962C8B-B14F-4D97-AF65-F5344CB8AC3E}">
        <p14:creationId xmlns:p14="http://schemas.microsoft.com/office/powerpoint/2010/main" val="128453052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DB878-8E84-426A-BEF0-AF1AAFA1F994}"/>
              </a:ext>
            </a:extLst>
          </p:cNvPr>
          <p:cNvSpPr>
            <a:spLocks noGrp="1"/>
          </p:cNvSpPr>
          <p:nvPr>
            <p:ph type="title"/>
          </p:nvPr>
        </p:nvSpPr>
        <p:spPr/>
        <p:txBody>
          <a:bodyPr/>
          <a:lstStyle/>
          <a:p>
            <a:r>
              <a:rPr lang="en-US" noProof="0"/>
              <a:t>Click to edit Master title style</a:t>
            </a:r>
            <a:endParaRPr lang="fi-FI" noProof="0"/>
          </a:p>
        </p:txBody>
      </p:sp>
      <p:sp>
        <p:nvSpPr>
          <p:cNvPr id="3" name="Content Placeholder 2">
            <a:extLst>
              <a:ext uri="{FF2B5EF4-FFF2-40B4-BE49-F238E27FC236}">
                <a16:creationId xmlns:a16="http://schemas.microsoft.com/office/drawing/2014/main" id="{6E3B6CAA-4767-42B4-A19C-0CFD9AFC8229}"/>
              </a:ext>
            </a:extLst>
          </p:cNvPr>
          <p:cNvSpPr>
            <a:spLocks noGrp="1"/>
          </p:cNvSpPr>
          <p:nvPr>
            <p:ph idx="1"/>
          </p:nvPr>
        </p:nvSpPr>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fi-FI" noProof="0"/>
          </a:p>
        </p:txBody>
      </p:sp>
    </p:spTree>
    <p:extLst>
      <p:ext uri="{BB962C8B-B14F-4D97-AF65-F5344CB8AC3E}">
        <p14:creationId xmlns:p14="http://schemas.microsoft.com/office/powerpoint/2010/main" val="41564444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4E5C0D4-D338-461D-ADDA-914E4DD1C18F}"/>
              </a:ext>
            </a:extLst>
          </p:cNvPr>
          <p:cNvSpPr>
            <a:spLocks noGrp="1"/>
          </p:cNvSpPr>
          <p:nvPr>
            <p:ph type="title"/>
          </p:nvPr>
        </p:nvSpPr>
        <p:spPr/>
        <p:txBody>
          <a:bodyPr/>
          <a:lstStyle/>
          <a:p>
            <a:r>
              <a:rPr lang="en-US"/>
              <a:t>Click to edit Master title style</a:t>
            </a:r>
            <a:endParaRPr lang="fi-FI"/>
          </a:p>
        </p:txBody>
      </p:sp>
      <p:sp>
        <p:nvSpPr>
          <p:cNvPr id="3" name="Päivämäärän paikkamerkki 2">
            <a:extLst>
              <a:ext uri="{FF2B5EF4-FFF2-40B4-BE49-F238E27FC236}">
                <a16:creationId xmlns:a16="http://schemas.microsoft.com/office/drawing/2014/main" id="{9C048953-7D74-4955-9997-513C6DDC3232}"/>
              </a:ext>
            </a:extLst>
          </p:cNvPr>
          <p:cNvSpPr>
            <a:spLocks noGrp="1"/>
          </p:cNvSpPr>
          <p:nvPr>
            <p:ph type="dt" sz="half" idx="10"/>
          </p:nvPr>
        </p:nvSpPr>
        <p:spPr/>
        <p:txBody>
          <a:bodyPr/>
          <a:lstStyle/>
          <a:p>
            <a:fld id="{7CAA2D79-F595-4CE3-8B63-33D1E98E9C70}" type="datetimeFigureOut">
              <a:rPr lang="fi-FI" smtClean="0"/>
              <a:t>21.5.2026</a:t>
            </a:fld>
            <a:endParaRPr lang="fi-FI"/>
          </a:p>
        </p:txBody>
      </p:sp>
      <p:sp>
        <p:nvSpPr>
          <p:cNvPr id="4" name="Alatunnisteen paikkamerkki 3">
            <a:extLst>
              <a:ext uri="{FF2B5EF4-FFF2-40B4-BE49-F238E27FC236}">
                <a16:creationId xmlns:a16="http://schemas.microsoft.com/office/drawing/2014/main" id="{00D3EC0A-3DF2-496D-9772-0AA61D274C04}"/>
              </a:ext>
            </a:extLst>
          </p:cNvPr>
          <p:cNvSpPr>
            <a:spLocks noGrp="1"/>
          </p:cNvSpPr>
          <p:nvPr>
            <p:ph type="ftr" sz="quarter" idx="11"/>
          </p:nvPr>
        </p:nvSpPr>
        <p:spPr/>
        <p:txBody>
          <a:bodyPr/>
          <a:lstStyle/>
          <a:p>
            <a:endParaRPr lang="fi-FI"/>
          </a:p>
        </p:txBody>
      </p:sp>
      <p:sp>
        <p:nvSpPr>
          <p:cNvPr id="5" name="Dian numeron paikkamerkki 4">
            <a:extLst>
              <a:ext uri="{FF2B5EF4-FFF2-40B4-BE49-F238E27FC236}">
                <a16:creationId xmlns:a16="http://schemas.microsoft.com/office/drawing/2014/main" id="{2F56498E-3019-423B-B734-4CD00222B02C}"/>
              </a:ext>
            </a:extLst>
          </p:cNvPr>
          <p:cNvSpPr>
            <a:spLocks noGrp="1"/>
          </p:cNvSpPr>
          <p:nvPr>
            <p:ph type="sldNum" sz="quarter" idx="12"/>
          </p:nvPr>
        </p:nvSpPr>
        <p:spPr/>
        <p:txBody>
          <a:bodyPr/>
          <a:lstStyle/>
          <a:p>
            <a:fld id="{4A6A88A3-14C7-434E-A430-8AEEDB991D4A}" type="slidenum">
              <a:rPr lang="fi-FI" smtClean="0"/>
              <a:t>‹#›</a:t>
            </a:fld>
            <a:endParaRPr lang="fi-FI"/>
          </a:p>
        </p:txBody>
      </p:sp>
    </p:spTree>
    <p:extLst>
      <p:ext uri="{BB962C8B-B14F-4D97-AF65-F5344CB8AC3E}">
        <p14:creationId xmlns:p14="http://schemas.microsoft.com/office/powerpoint/2010/main" val="270419986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DB878-8E84-426A-BEF0-AF1AAFA1F994}"/>
              </a:ext>
            </a:extLst>
          </p:cNvPr>
          <p:cNvSpPr>
            <a:spLocks noGrp="1"/>
          </p:cNvSpPr>
          <p:nvPr>
            <p:ph type="title"/>
          </p:nvPr>
        </p:nvSpPr>
        <p:spPr/>
        <p:txBody>
          <a:bodyPr/>
          <a:lstStyle/>
          <a:p>
            <a:r>
              <a:rPr lang="en-US" noProof="0"/>
              <a:t>Click to edit Master title style</a:t>
            </a:r>
            <a:endParaRPr lang="fi-FI" noProof="0"/>
          </a:p>
        </p:txBody>
      </p:sp>
      <p:sp>
        <p:nvSpPr>
          <p:cNvPr id="3" name="Content Placeholder 2">
            <a:extLst>
              <a:ext uri="{FF2B5EF4-FFF2-40B4-BE49-F238E27FC236}">
                <a16:creationId xmlns:a16="http://schemas.microsoft.com/office/drawing/2014/main" id="{6E3B6CAA-4767-42B4-A19C-0CFD9AFC8229}"/>
              </a:ext>
            </a:extLst>
          </p:cNvPr>
          <p:cNvSpPr>
            <a:spLocks noGrp="1"/>
          </p:cNvSpPr>
          <p:nvPr>
            <p:ph idx="1"/>
          </p:nvPr>
        </p:nvSpPr>
        <p:spPr>
          <a:xfrm>
            <a:off x="838200" y="1892808"/>
            <a:ext cx="9360000" cy="3639312"/>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fi-FI" noProof="0"/>
          </a:p>
        </p:txBody>
      </p:sp>
    </p:spTree>
    <p:extLst>
      <p:ext uri="{BB962C8B-B14F-4D97-AF65-F5344CB8AC3E}">
        <p14:creationId xmlns:p14="http://schemas.microsoft.com/office/powerpoint/2010/main" val="392764819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DB878-8E84-426A-BEF0-AF1AAFA1F994}"/>
              </a:ext>
            </a:extLst>
          </p:cNvPr>
          <p:cNvSpPr>
            <a:spLocks noGrp="1"/>
          </p:cNvSpPr>
          <p:nvPr>
            <p:ph type="title"/>
          </p:nvPr>
        </p:nvSpPr>
        <p:spPr/>
        <p:txBody>
          <a:bodyPr/>
          <a:lstStyle/>
          <a:p>
            <a:r>
              <a:rPr lang="en-US" noProof="0"/>
              <a:t>Click to edit Master title style</a:t>
            </a:r>
            <a:endParaRPr lang="fi-FI" noProof="0"/>
          </a:p>
        </p:txBody>
      </p:sp>
      <p:sp>
        <p:nvSpPr>
          <p:cNvPr id="3" name="Content Placeholder 2">
            <a:extLst>
              <a:ext uri="{FF2B5EF4-FFF2-40B4-BE49-F238E27FC236}">
                <a16:creationId xmlns:a16="http://schemas.microsoft.com/office/drawing/2014/main" id="{6E3B6CAA-4767-42B4-A19C-0CFD9AFC8229}"/>
              </a:ext>
            </a:extLst>
          </p:cNvPr>
          <p:cNvSpPr>
            <a:spLocks noGrp="1"/>
          </p:cNvSpPr>
          <p:nvPr>
            <p:ph idx="1"/>
          </p:nvPr>
        </p:nvSpPr>
        <p:spPr>
          <a:xfrm>
            <a:off x="838200" y="1886786"/>
            <a:ext cx="4889067" cy="3645334"/>
          </a:xfrm>
        </p:spPr>
        <p:txBody>
          <a:bodyPr/>
          <a:lstStyle>
            <a:lvl1pPr>
              <a:lnSpc>
                <a:spcPct val="80000"/>
              </a:lnSpc>
              <a:defRPr sz="1500"/>
            </a:lvl1pPr>
            <a:lvl2pPr>
              <a:lnSpc>
                <a:spcPct val="80000"/>
              </a:lnSpc>
              <a:defRPr sz="1350"/>
            </a:lvl2pPr>
            <a:lvl3pPr>
              <a:lnSpc>
                <a:spcPct val="80000"/>
              </a:lnSpc>
              <a:defRPr sz="1350"/>
            </a:lvl3pPr>
            <a:lvl4pPr>
              <a:lnSpc>
                <a:spcPct val="80000"/>
              </a:lnSpc>
              <a:defRPr sz="1350"/>
            </a:lvl4pPr>
            <a:lvl5pPr>
              <a:lnSpc>
                <a:spcPct val="80000"/>
              </a:lnSpc>
              <a:defRPr sz="135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fi-FI" noProof="0"/>
          </a:p>
        </p:txBody>
      </p:sp>
      <p:sp>
        <p:nvSpPr>
          <p:cNvPr id="6" name="Content Placeholder 2">
            <a:extLst>
              <a:ext uri="{FF2B5EF4-FFF2-40B4-BE49-F238E27FC236}">
                <a16:creationId xmlns:a16="http://schemas.microsoft.com/office/drawing/2014/main" id="{AC60B309-4C5E-46DE-A832-32BA260737F9}"/>
              </a:ext>
            </a:extLst>
          </p:cNvPr>
          <p:cNvSpPr>
            <a:spLocks noGrp="1"/>
          </p:cNvSpPr>
          <p:nvPr>
            <p:ph idx="10"/>
          </p:nvPr>
        </p:nvSpPr>
        <p:spPr>
          <a:xfrm>
            <a:off x="6230929" y="1886786"/>
            <a:ext cx="4889067" cy="3645334"/>
          </a:xfrm>
        </p:spPr>
        <p:txBody>
          <a:bodyPr/>
          <a:lstStyle>
            <a:lvl1pPr>
              <a:lnSpc>
                <a:spcPct val="80000"/>
              </a:lnSpc>
              <a:defRPr sz="1500"/>
            </a:lvl1pPr>
            <a:lvl2pPr>
              <a:lnSpc>
                <a:spcPct val="80000"/>
              </a:lnSpc>
              <a:defRPr sz="1350"/>
            </a:lvl2pPr>
            <a:lvl3pPr>
              <a:lnSpc>
                <a:spcPct val="80000"/>
              </a:lnSpc>
              <a:defRPr sz="1350"/>
            </a:lvl3pPr>
            <a:lvl4pPr>
              <a:lnSpc>
                <a:spcPct val="80000"/>
              </a:lnSpc>
              <a:defRPr sz="1350"/>
            </a:lvl4pPr>
            <a:lvl5pPr>
              <a:lnSpc>
                <a:spcPct val="80000"/>
              </a:lnSpc>
              <a:defRPr sz="135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fi-FI" noProof="0"/>
          </a:p>
        </p:txBody>
      </p:sp>
    </p:spTree>
    <p:extLst>
      <p:ext uri="{BB962C8B-B14F-4D97-AF65-F5344CB8AC3E}">
        <p14:creationId xmlns:p14="http://schemas.microsoft.com/office/powerpoint/2010/main" val="217193699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DB878-8E84-426A-BEF0-AF1AAFA1F994}"/>
              </a:ext>
            </a:extLst>
          </p:cNvPr>
          <p:cNvSpPr>
            <a:spLocks noGrp="1"/>
          </p:cNvSpPr>
          <p:nvPr>
            <p:ph type="title"/>
          </p:nvPr>
        </p:nvSpPr>
        <p:spPr/>
        <p:txBody>
          <a:bodyPr/>
          <a:lstStyle/>
          <a:p>
            <a:r>
              <a:rPr lang="en-US" noProof="0"/>
              <a:t>Click to edit Master title style</a:t>
            </a:r>
            <a:endParaRPr lang="fi-FI" noProof="0"/>
          </a:p>
        </p:txBody>
      </p:sp>
      <p:sp>
        <p:nvSpPr>
          <p:cNvPr id="3" name="Content Placeholder 2">
            <a:extLst>
              <a:ext uri="{FF2B5EF4-FFF2-40B4-BE49-F238E27FC236}">
                <a16:creationId xmlns:a16="http://schemas.microsoft.com/office/drawing/2014/main" id="{6E3B6CAA-4767-42B4-A19C-0CFD9AFC8229}"/>
              </a:ext>
            </a:extLst>
          </p:cNvPr>
          <p:cNvSpPr>
            <a:spLocks noGrp="1"/>
          </p:cNvSpPr>
          <p:nvPr>
            <p:ph idx="1"/>
          </p:nvPr>
        </p:nvSpPr>
        <p:spPr>
          <a:xfrm>
            <a:off x="838200" y="2190100"/>
            <a:ext cx="4889067" cy="3342020"/>
          </a:xfrm>
        </p:spPr>
        <p:txBody>
          <a:bodyPr/>
          <a:lstStyle>
            <a:lvl1pPr>
              <a:lnSpc>
                <a:spcPct val="80000"/>
              </a:lnSpc>
              <a:defRPr sz="1500"/>
            </a:lvl1pPr>
            <a:lvl2pPr>
              <a:lnSpc>
                <a:spcPct val="80000"/>
              </a:lnSpc>
              <a:defRPr sz="1350"/>
            </a:lvl2pPr>
            <a:lvl3pPr>
              <a:lnSpc>
                <a:spcPct val="80000"/>
              </a:lnSpc>
              <a:defRPr sz="1350"/>
            </a:lvl3pPr>
            <a:lvl4pPr>
              <a:lnSpc>
                <a:spcPct val="80000"/>
              </a:lnSpc>
              <a:defRPr sz="1350"/>
            </a:lvl4pPr>
            <a:lvl5pPr>
              <a:lnSpc>
                <a:spcPct val="80000"/>
              </a:lnSpc>
              <a:defRPr sz="135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fi-FI" noProof="0"/>
          </a:p>
        </p:txBody>
      </p:sp>
      <p:sp>
        <p:nvSpPr>
          <p:cNvPr id="6" name="Content Placeholder 2">
            <a:extLst>
              <a:ext uri="{FF2B5EF4-FFF2-40B4-BE49-F238E27FC236}">
                <a16:creationId xmlns:a16="http://schemas.microsoft.com/office/drawing/2014/main" id="{AC60B309-4C5E-46DE-A832-32BA260737F9}"/>
              </a:ext>
            </a:extLst>
          </p:cNvPr>
          <p:cNvSpPr>
            <a:spLocks noGrp="1"/>
          </p:cNvSpPr>
          <p:nvPr>
            <p:ph idx="10"/>
          </p:nvPr>
        </p:nvSpPr>
        <p:spPr>
          <a:xfrm>
            <a:off x="6230929" y="2190100"/>
            <a:ext cx="4889067" cy="3342020"/>
          </a:xfrm>
        </p:spPr>
        <p:txBody>
          <a:bodyPr/>
          <a:lstStyle>
            <a:lvl1pPr>
              <a:lnSpc>
                <a:spcPct val="80000"/>
              </a:lnSpc>
              <a:defRPr sz="1500"/>
            </a:lvl1pPr>
            <a:lvl2pPr>
              <a:lnSpc>
                <a:spcPct val="80000"/>
              </a:lnSpc>
              <a:defRPr sz="1350"/>
            </a:lvl2pPr>
            <a:lvl3pPr>
              <a:lnSpc>
                <a:spcPct val="80000"/>
              </a:lnSpc>
              <a:defRPr sz="1350"/>
            </a:lvl3pPr>
            <a:lvl4pPr>
              <a:lnSpc>
                <a:spcPct val="80000"/>
              </a:lnSpc>
              <a:defRPr sz="1350"/>
            </a:lvl4pPr>
            <a:lvl5pPr>
              <a:lnSpc>
                <a:spcPct val="80000"/>
              </a:lnSpc>
              <a:defRPr sz="135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fi-FI" noProof="0"/>
          </a:p>
        </p:txBody>
      </p:sp>
      <p:sp>
        <p:nvSpPr>
          <p:cNvPr id="5" name="Text Placeholder 2">
            <a:extLst>
              <a:ext uri="{FF2B5EF4-FFF2-40B4-BE49-F238E27FC236}">
                <a16:creationId xmlns:a16="http://schemas.microsoft.com/office/drawing/2014/main" id="{07F3B56D-9577-4E8F-BADA-CE87085A9970}"/>
              </a:ext>
            </a:extLst>
          </p:cNvPr>
          <p:cNvSpPr>
            <a:spLocks noGrp="1"/>
          </p:cNvSpPr>
          <p:nvPr>
            <p:ph type="body" idx="11"/>
          </p:nvPr>
        </p:nvSpPr>
        <p:spPr>
          <a:xfrm>
            <a:off x="839790" y="1757431"/>
            <a:ext cx="4887479" cy="361299"/>
          </a:xfrm>
        </p:spPr>
        <p:txBody>
          <a:bodyPr anchor="b"/>
          <a:lstStyle>
            <a:lvl1pPr marL="0" indent="0">
              <a:buNone/>
              <a:defRPr sz="15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0"/>
              <a:t>Click to edit Master text styles</a:t>
            </a:r>
          </a:p>
        </p:txBody>
      </p:sp>
      <p:sp>
        <p:nvSpPr>
          <p:cNvPr id="7" name="Text Placeholder 4">
            <a:extLst>
              <a:ext uri="{FF2B5EF4-FFF2-40B4-BE49-F238E27FC236}">
                <a16:creationId xmlns:a16="http://schemas.microsoft.com/office/drawing/2014/main" id="{8A5A6492-7F8A-40F8-A303-F85F69C9F3A1}"/>
              </a:ext>
            </a:extLst>
          </p:cNvPr>
          <p:cNvSpPr>
            <a:spLocks noGrp="1"/>
          </p:cNvSpPr>
          <p:nvPr>
            <p:ph type="body" sz="quarter" idx="3"/>
          </p:nvPr>
        </p:nvSpPr>
        <p:spPr>
          <a:xfrm>
            <a:off x="6230930" y="1757431"/>
            <a:ext cx="4887479" cy="361299"/>
          </a:xfrm>
        </p:spPr>
        <p:txBody>
          <a:bodyPr anchor="b"/>
          <a:lstStyle>
            <a:lvl1pPr marL="0" indent="0">
              <a:buNone/>
              <a:defRPr sz="15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0"/>
              <a:t>Click to edit Master text styles</a:t>
            </a:r>
          </a:p>
        </p:txBody>
      </p:sp>
    </p:spTree>
    <p:extLst>
      <p:ext uri="{BB962C8B-B14F-4D97-AF65-F5344CB8AC3E}">
        <p14:creationId xmlns:p14="http://schemas.microsoft.com/office/powerpoint/2010/main" val="23725682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DB878-8E84-426A-BEF0-AF1AAFA1F994}"/>
              </a:ext>
            </a:extLst>
          </p:cNvPr>
          <p:cNvSpPr>
            <a:spLocks noGrp="1"/>
          </p:cNvSpPr>
          <p:nvPr>
            <p:ph type="title"/>
          </p:nvPr>
        </p:nvSpPr>
        <p:spPr>
          <a:xfrm>
            <a:off x="838200" y="365127"/>
            <a:ext cx="4889067" cy="1033907"/>
          </a:xfrm>
        </p:spPr>
        <p:txBody>
          <a:bodyPr/>
          <a:lstStyle/>
          <a:p>
            <a:r>
              <a:rPr lang="en-US" noProof="0"/>
              <a:t>Click to edit Master title style</a:t>
            </a:r>
            <a:endParaRPr lang="fi-FI" noProof="0"/>
          </a:p>
        </p:txBody>
      </p:sp>
      <p:sp>
        <p:nvSpPr>
          <p:cNvPr id="3" name="Content Placeholder 2">
            <a:extLst>
              <a:ext uri="{FF2B5EF4-FFF2-40B4-BE49-F238E27FC236}">
                <a16:creationId xmlns:a16="http://schemas.microsoft.com/office/drawing/2014/main" id="{6E3B6CAA-4767-42B4-A19C-0CFD9AFC8229}"/>
              </a:ext>
            </a:extLst>
          </p:cNvPr>
          <p:cNvSpPr>
            <a:spLocks noGrp="1"/>
          </p:cNvSpPr>
          <p:nvPr>
            <p:ph idx="1"/>
          </p:nvPr>
        </p:nvSpPr>
        <p:spPr>
          <a:xfrm>
            <a:off x="838200" y="1886786"/>
            <a:ext cx="4889067" cy="3645334"/>
          </a:xfrm>
        </p:spPr>
        <p:txBody>
          <a:bodyPr/>
          <a:lstStyle>
            <a:lvl1pPr>
              <a:lnSpc>
                <a:spcPct val="80000"/>
              </a:lnSpc>
              <a:defRPr sz="1500"/>
            </a:lvl1pPr>
            <a:lvl2pPr>
              <a:lnSpc>
                <a:spcPct val="80000"/>
              </a:lnSpc>
              <a:defRPr sz="1350"/>
            </a:lvl2pPr>
            <a:lvl3pPr>
              <a:lnSpc>
                <a:spcPct val="80000"/>
              </a:lnSpc>
              <a:defRPr sz="1350"/>
            </a:lvl3pPr>
            <a:lvl4pPr>
              <a:lnSpc>
                <a:spcPct val="80000"/>
              </a:lnSpc>
              <a:defRPr sz="1350"/>
            </a:lvl4pPr>
            <a:lvl5pPr>
              <a:lnSpc>
                <a:spcPct val="80000"/>
              </a:lnSpc>
              <a:defRPr sz="135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fi-FI" noProof="0"/>
          </a:p>
        </p:txBody>
      </p:sp>
      <p:sp>
        <p:nvSpPr>
          <p:cNvPr id="5" name="Picture Placeholder 7">
            <a:extLst>
              <a:ext uri="{FF2B5EF4-FFF2-40B4-BE49-F238E27FC236}">
                <a16:creationId xmlns:a16="http://schemas.microsoft.com/office/drawing/2014/main" id="{013A0638-FECF-4E12-8249-5A24119A4769}"/>
              </a:ext>
            </a:extLst>
          </p:cNvPr>
          <p:cNvSpPr>
            <a:spLocks noGrp="1"/>
          </p:cNvSpPr>
          <p:nvPr>
            <p:ph type="pic" sz="quarter" idx="13"/>
          </p:nvPr>
        </p:nvSpPr>
        <p:spPr>
          <a:xfrm>
            <a:off x="6096002" y="1"/>
            <a:ext cx="6095999" cy="5892304"/>
          </a:xfrm>
          <a:solidFill>
            <a:schemeClr val="bg1">
              <a:lumMod val="95000"/>
            </a:schemeClr>
          </a:solidFill>
        </p:spPr>
        <p:txBody>
          <a:bodyPr anchor="ctr" anchorCtr="0"/>
          <a:lstStyle>
            <a:lvl1pPr marL="0" indent="0" algn="ctr">
              <a:buNone/>
              <a:defRPr sz="1350"/>
            </a:lvl1pPr>
          </a:lstStyle>
          <a:p>
            <a:r>
              <a:rPr lang="en-US" noProof="0"/>
              <a:t>Click icon to add picture</a:t>
            </a:r>
            <a:endParaRPr lang="fi-FI" noProof="0"/>
          </a:p>
        </p:txBody>
      </p:sp>
    </p:spTree>
    <p:extLst>
      <p:ext uri="{BB962C8B-B14F-4D97-AF65-F5344CB8AC3E}">
        <p14:creationId xmlns:p14="http://schemas.microsoft.com/office/powerpoint/2010/main" val="359531838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Pictures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DB878-8E84-426A-BEF0-AF1AAFA1F994}"/>
              </a:ext>
            </a:extLst>
          </p:cNvPr>
          <p:cNvSpPr>
            <a:spLocks noGrp="1"/>
          </p:cNvSpPr>
          <p:nvPr>
            <p:ph type="title"/>
          </p:nvPr>
        </p:nvSpPr>
        <p:spPr>
          <a:xfrm>
            <a:off x="838200" y="365127"/>
            <a:ext cx="4889067" cy="1033907"/>
          </a:xfrm>
        </p:spPr>
        <p:txBody>
          <a:bodyPr/>
          <a:lstStyle/>
          <a:p>
            <a:r>
              <a:rPr lang="en-US" noProof="0"/>
              <a:t>Click to edit Master title style</a:t>
            </a:r>
            <a:endParaRPr lang="fi-FI" noProof="0"/>
          </a:p>
        </p:txBody>
      </p:sp>
      <p:sp>
        <p:nvSpPr>
          <p:cNvPr id="3" name="Content Placeholder 2">
            <a:extLst>
              <a:ext uri="{FF2B5EF4-FFF2-40B4-BE49-F238E27FC236}">
                <a16:creationId xmlns:a16="http://schemas.microsoft.com/office/drawing/2014/main" id="{6E3B6CAA-4767-42B4-A19C-0CFD9AFC8229}"/>
              </a:ext>
            </a:extLst>
          </p:cNvPr>
          <p:cNvSpPr>
            <a:spLocks noGrp="1"/>
          </p:cNvSpPr>
          <p:nvPr>
            <p:ph idx="1"/>
          </p:nvPr>
        </p:nvSpPr>
        <p:spPr>
          <a:xfrm>
            <a:off x="838200" y="1886786"/>
            <a:ext cx="4889067" cy="3645334"/>
          </a:xfrm>
        </p:spPr>
        <p:txBody>
          <a:bodyPr/>
          <a:lstStyle>
            <a:lvl1pPr>
              <a:lnSpc>
                <a:spcPct val="80000"/>
              </a:lnSpc>
              <a:defRPr sz="1500"/>
            </a:lvl1pPr>
            <a:lvl2pPr>
              <a:lnSpc>
                <a:spcPct val="80000"/>
              </a:lnSpc>
              <a:defRPr sz="1350"/>
            </a:lvl2pPr>
            <a:lvl3pPr>
              <a:lnSpc>
                <a:spcPct val="80000"/>
              </a:lnSpc>
              <a:defRPr sz="1350"/>
            </a:lvl3pPr>
            <a:lvl4pPr>
              <a:lnSpc>
                <a:spcPct val="80000"/>
              </a:lnSpc>
              <a:defRPr sz="1350"/>
            </a:lvl4pPr>
            <a:lvl5pPr>
              <a:lnSpc>
                <a:spcPct val="80000"/>
              </a:lnSpc>
              <a:defRPr sz="135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fi-FI" noProof="0"/>
          </a:p>
        </p:txBody>
      </p:sp>
      <p:sp>
        <p:nvSpPr>
          <p:cNvPr id="5" name="Picture Placeholder 7">
            <a:extLst>
              <a:ext uri="{FF2B5EF4-FFF2-40B4-BE49-F238E27FC236}">
                <a16:creationId xmlns:a16="http://schemas.microsoft.com/office/drawing/2014/main" id="{013A0638-FECF-4E12-8249-5A24119A4769}"/>
              </a:ext>
            </a:extLst>
          </p:cNvPr>
          <p:cNvSpPr>
            <a:spLocks noGrp="1"/>
          </p:cNvSpPr>
          <p:nvPr>
            <p:ph type="pic" sz="quarter" idx="13"/>
          </p:nvPr>
        </p:nvSpPr>
        <p:spPr>
          <a:xfrm>
            <a:off x="6345938" y="274321"/>
            <a:ext cx="5591556" cy="2633473"/>
          </a:xfrm>
          <a:solidFill>
            <a:schemeClr val="bg1">
              <a:lumMod val="95000"/>
            </a:schemeClr>
          </a:solidFill>
        </p:spPr>
        <p:txBody>
          <a:bodyPr anchor="ctr" anchorCtr="0"/>
          <a:lstStyle>
            <a:lvl1pPr marL="0" indent="0" algn="ctr">
              <a:buNone/>
              <a:defRPr sz="1350"/>
            </a:lvl1pPr>
          </a:lstStyle>
          <a:p>
            <a:r>
              <a:rPr lang="en-US" noProof="0"/>
              <a:t>Click icon to add picture</a:t>
            </a:r>
            <a:endParaRPr lang="fi-FI" noProof="0"/>
          </a:p>
        </p:txBody>
      </p:sp>
      <p:sp>
        <p:nvSpPr>
          <p:cNvPr id="7" name="Picture Placeholder 7">
            <a:extLst>
              <a:ext uri="{FF2B5EF4-FFF2-40B4-BE49-F238E27FC236}">
                <a16:creationId xmlns:a16="http://schemas.microsoft.com/office/drawing/2014/main" id="{AE8BC2DE-23EE-4F0E-A759-42E68FCA6E74}"/>
              </a:ext>
            </a:extLst>
          </p:cNvPr>
          <p:cNvSpPr>
            <a:spLocks noGrp="1"/>
          </p:cNvSpPr>
          <p:nvPr>
            <p:ph type="pic" sz="quarter" idx="14"/>
          </p:nvPr>
        </p:nvSpPr>
        <p:spPr>
          <a:xfrm>
            <a:off x="6345938" y="3054097"/>
            <a:ext cx="5591556" cy="2633473"/>
          </a:xfrm>
          <a:solidFill>
            <a:schemeClr val="bg1">
              <a:lumMod val="95000"/>
            </a:schemeClr>
          </a:solidFill>
        </p:spPr>
        <p:txBody>
          <a:bodyPr anchor="ctr" anchorCtr="0"/>
          <a:lstStyle>
            <a:lvl1pPr marL="0" indent="0" algn="ctr">
              <a:buNone/>
              <a:defRPr sz="1350"/>
            </a:lvl1pPr>
          </a:lstStyle>
          <a:p>
            <a:r>
              <a:rPr lang="en-US" noProof="0"/>
              <a:t>Click icon to add picture</a:t>
            </a:r>
            <a:endParaRPr lang="fi-FI" noProof="0"/>
          </a:p>
        </p:txBody>
      </p:sp>
    </p:spTree>
    <p:extLst>
      <p:ext uri="{BB962C8B-B14F-4D97-AF65-F5344CB8AC3E}">
        <p14:creationId xmlns:p14="http://schemas.microsoft.com/office/powerpoint/2010/main" val="165649836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Picture">
    <p:spTree>
      <p:nvGrpSpPr>
        <p:cNvPr id="1" name=""/>
        <p:cNvGrpSpPr/>
        <p:nvPr/>
      </p:nvGrpSpPr>
      <p:grpSpPr>
        <a:xfrm>
          <a:off x="0" y="0"/>
          <a:ext cx="0" cy="0"/>
          <a:chOff x="0" y="0"/>
          <a:chExt cx="0" cy="0"/>
        </a:xfrm>
      </p:grpSpPr>
      <p:sp>
        <p:nvSpPr>
          <p:cNvPr id="5" name="Picture Placeholder 7">
            <a:extLst>
              <a:ext uri="{FF2B5EF4-FFF2-40B4-BE49-F238E27FC236}">
                <a16:creationId xmlns:a16="http://schemas.microsoft.com/office/drawing/2014/main" id="{013A0638-FECF-4E12-8249-5A24119A4769}"/>
              </a:ext>
            </a:extLst>
          </p:cNvPr>
          <p:cNvSpPr>
            <a:spLocks noGrp="1"/>
          </p:cNvSpPr>
          <p:nvPr>
            <p:ph type="pic" sz="quarter" idx="13"/>
          </p:nvPr>
        </p:nvSpPr>
        <p:spPr>
          <a:xfrm>
            <a:off x="2" y="1"/>
            <a:ext cx="12191999" cy="5892304"/>
          </a:xfrm>
          <a:solidFill>
            <a:schemeClr val="bg1">
              <a:lumMod val="95000"/>
            </a:schemeClr>
          </a:solidFill>
        </p:spPr>
        <p:txBody>
          <a:bodyPr anchor="ctr" anchorCtr="0"/>
          <a:lstStyle>
            <a:lvl1pPr marL="0" indent="0" algn="ctr">
              <a:buNone/>
              <a:defRPr sz="1350"/>
            </a:lvl1pPr>
          </a:lstStyle>
          <a:p>
            <a:r>
              <a:rPr lang="en-US" noProof="0"/>
              <a:t>Click icon to add picture</a:t>
            </a:r>
            <a:endParaRPr lang="fi-FI" noProof="0"/>
          </a:p>
        </p:txBody>
      </p:sp>
    </p:spTree>
    <p:extLst>
      <p:ext uri="{BB962C8B-B14F-4D97-AF65-F5344CB8AC3E}">
        <p14:creationId xmlns:p14="http://schemas.microsoft.com/office/powerpoint/2010/main" val="353984654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Picture2">
    <p:spTree>
      <p:nvGrpSpPr>
        <p:cNvPr id="1" name=""/>
        <p:cNvGrpSpPr/>
        <p:nvPr/>
      </p:nvGrpSpPr>
      <p:grpSpPr>
        <a:xfrm>
          <a:off x="0" y="0"/>
          <a:ext cx="0" cy="0"/>
          <a:chOff x="0" y="0"/>
          <a:chExt cx="0" cy="0"/>
        </a:xfrm>
      </p:grpSpPr>
      <p:sp>
        <p:nvSpPr>
          <p:cNvPr id="5" name="Picture Placeholder 7">
            <a:extLst>
              <a:ext uri="{FF2B5EF4-FFF2-40B4-BE49-F238E27FC236}">
                <a16:creationId xmlns:a16="http://schemas.microsoft.com/office/drawing/2014/main" id="{013A0638-FECF-4E12-8249-5A24119A4769}"/>
              </a:ext>
            </a:extLst>
          </p:cNvPr>
          <p:cNvSpPr>
            <a:spLocks noGrp="1"/>
          </p:cNvSpPr>
          <p:nvPr>
            <p:ph type="pic" sz="quarter" idx="13"/>
          </p:nvPr>
        </p:nvSpPr>
        <p:spPr>
          <a:xfrm>
            <a:off x="169165" y="164593"/>
            <a:ext cx="5806440" cy="5536693"/>
          </a:xfrm>
          <a:solidFill>
            <a:schemeClr val="bg1">
              <a:lumMod val="95000"/>
            </a:schemeClr>
          </a:solidFill>
        </p:spPr>
        <p:txBody>
          <a:bodyPr anchor="ctr" anchorCtr="0"/>
          <a:lstStyle>
            <a:lvl1pPr marL="0" indent="0" algn="ctr">
              <a:buNone/>
              <a:defRPr sz="1350"/>
            </a:lvl1pPr>
          </a:lstStyle>
          <a:p>
            <a:r>
              <a:rPr lang="en-US" noProof="0"/>
              <a:t>Click icon to add picture</a:t>
            </a:r>
            <a:endParaRPr lang="fi-FI" noProof="0"/>
          </a:p>
        </p:txBody>
      </p:sp>
      <p:sp>
        <p:nvSpPr>
          <p:cNvPr id="6" name="Picture Placeholder 7">
            <a:extLst>
              <a:ext uri="{FF2B5EF4-FFF2-40B4-BE49-F238E27FC236}">
                <a16:creationId xmlns:a16="http://schemas.microsoft.com/office/drawing/2014/main" id="{4A4925B0-A7C3-443B-83E9-526A2BE64B7D}"/>
              </a:ext>
            </a:extLst>
          </p:cNvPr>
          <p:cNvSpPr>
            <a:spLocks noGrp="1"/>
          </p:cNvSpPr>
          <p:nvPr>
            <p:ph type="pic" sz="quarter" idx="14"/>
          </p:nvPr>
        </p:nvSpPr>
        <p:spPr>
          <a:xfrm>
            <a:off x="6204205" y="164593"/>
            <a:ext cx="5806440" cy="5536693"/>
          </a:xfrm>
          <a:solidFill>
            <a:schemeClr val="bg1">
              <a:lumMod val="95000"/>
            </a:schemeClr>
          </a:solidFill>
        </p:spPr>
        <p:txBody>
          <a:bodyPr anchor="ctr" anchorCtr="0"/>
          <a:lstStyle>
            <a:lvl1pPr marL="0" indent="0" algn="ctr">
              <a:buNone/>
              <a:defRPr sz="1350"/>
            </a:lvl1pPr>
          </a:lstStyle>
          <a:p>
            <a:r>
              <a:rPr lang="en-US" noProof="0"/>
              <a:t>Click icon to add picture</a:t>
            </a:r>
            <a:endParaRPr lang="fi-FI" noProof="0"/>
          </a:p>
        </p:txBody>
      </p:sp>
    </p:spTree>
    <p:extLst>
      <p:ext uri="{BB962C8B-B14F-4D97-AF65-F5344CB8AC3E}">
        <p14:creationId xmlns:p14="http://schemas.microsoft.com/office/powerpoint/2010/main" val="54728284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1DC208-0BC6-4780-8569-0CCC5C8BCBB3}"/>
              </a:ext>
            </a:extLst>
          </p:cNvPr>
          <p:cNvSpPr>
            <a:spLocks noGrp="1"/>
          </p:cNvSpPr>
          <p:nvPr>
            <p:ph type="title"/>
          </p:nvPr>
        </p:nvSpPr>
        <p:spPr>
          <a:xfrm>
            <a:off x="1380745" y="758764"/>
            <a:ext cx="9431783" cy="2852737"/>
          </a:xfrm>
        </p:spPr>
        <p:txBody>
          <a:bodyPr anchor="b"/>
          <a:lstStyle>
            <a:lvl1pPr algn="ctr">
              <a:defRPr sz="4050">
                <a:solidFill>
                  <a:schemeClr val="bg1"/>
                </a:solidFill>
              </a:defRPr>
            </a:lvl1pPr>
          </a:lstStyle>
          <a:p>
            <a:r>
              <a:rPr lang="en-US" noProof="0"/>
              <a:t>Click to edit Master title style</a:t>
            </a:r>
            <a:endParaRPr lang="fi-FI" noProof="0"/>
          </a:p>
        </p:txBody>
      </p:sp>
      <p:sp>
        <p:nvSpPr>
          <p:cNvPr id="3" name="Text Placeholder 2">
            <a:extLst>
              <a:ext uri="{FF2B5EF4-FFF2-40B4-BE49-F238E27FC236}">
                <a16:creationId xmlns:a16="http://schemas.microsoft.com/office/drawing/2014/main" id="{D7DD99AB-4804-4C60-813F-F39098C3BA1A}"/>
              </a:ext>
            </a:extLst>
          </p:cNvPr>
          <p:cNvSpPr>
            <a:spLocks noGrp="1"/>
          </p:cNvSpPr>
          <p:nvPr>
            <p:ph type="body" idx="1" hasCustomPrompt="1"/>
          </p:nvPr>
        </p:nvSpPr>
        <p:spPr>
          <a:xfrm>
            <a:off x="1389536" y="4191846"/>
            <a:ext cx="9431783" cy="360000"/>
          </a:xfrm>
        </p:spPr>
        <p:txBody>
          <a:bodyPr anchor="ctr" anchorCtr="0"/>
          <a:lstStyle>
            <a:lvl1pPr marL="0" indent="0" algn="ctr">
              <a:spcBef>
                <a:spcPts val="0"/>
              </a:spcBef>
              <a:buNone/>
              <a:defRPr sz="15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fi-FI" noProof="0"/>
              <a:t>Click to edit Master text styles</a:t>
            </a:r>
          </a:p>
        </p:txBody>
      </p:sp>
      <p:sp>
        <p:nvSpPr>
          <p:cNvPr id="4" name="Text Placeholder 2">
            <a:extLst>
              <a:ext uri="{FF2B5EF4-FFF2-40B4-BE49-F238E27FC236}">
                <a16:creationId xmlns:a16="http://schemas.microsoft.com/office/drawing/2014/main" id="{28107BD5-4907-45D0-8AC8-EE00C4E1E83F}"/>
              </a:ext>
            </a:extLst>
          </p:cNvPr>
          <p:cNvSpPr>
            <a:spLocks noGrp="1"/>
          </p:cNvSpPr>
          <p:nvPr>
            <p:ph type="body" idx="10" hasCustomPrompt="1"/>
          </p:nvPr>
        </p:nvSpPr>
        <p:spPr>
          <a:xfrm>
            <a:off x="1389536" y="4560256"/>
            <a:ext cx="9431783" cy="360000"/>
          </a:xfrm>
        </p:spPr>
        <p:txBody>
          <a:bodyPr anchor="ctr" anchorCtr="0"/>
          <a:lstStyle>
            <a:lvl1pPr marL="0" indent="0" algn="ctr">
              <a:spcBef>
                <a:spcPts val="0"/>
              </a:spcBef>
              <a:buNone/>
              <a:defRPr sz="15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fi-FI" noProof="0"/>
              <a:t>Click to edit Master text styles</a:t>
            </a:r>
          </a:p>
        </p:txBody>
      </p:sp>
    </p:spTree>
    <p:extLst>
      <p:ext uri="{BB962C8B-B14F-4D97-AF65-F5344CB8AC3E}">
        <p14:creationId xmlns:p14="http://schemas.microsoft.com/office/powerpoint/2010/main" val="321028051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05B7F3-1215-4921-A314-96E4FC2B1239}"/>
              </a:ext>
            </a:extLst>
          </p:cNvPr>
          <p:cNvSpPr>
            <a:spLocks noGrp="1"/>
          </p:cNvSpPr>
          <p:nvPr>
            <p:ph type="title"/>
          </p:nvPr>
        </p:nvSpPr>
        <p:spPr>
          <a:xfrm>
            <a:off x="690373" y="365127"/>
            <a:ext cx="10663428" cy="626999"/>
          </a:xfrm>
        </p:spPr>
        <p:txBody>
          <a:bodyPr/>
          <a:lstStyle>
            <a:lvl1pPr>
              <a:defRPr b="0">
                <a:solidFill>
                  <a:schemeClr val="tx1"/>
                </a:solidFill>
              </a:defRPr>
            </a:lvl1pPr>
          </a:lstStyle>
          <a:p>
            <a:r>
              <a:rPr lang="en-US" noProof="0"/>
              <a:t>Click to edit Master title style</a:t>
            </a:r>
            <a:endParaRPr lang="fi-FI" noProof="0"/>
          </a:p>
        </p:txBody>
      </p:sp>
    </p:spTree>
    <p:extLst>
      <p:ext uri="{BB962C8B-B14F-4D97-AF65-F5344CB8AC3E}">
        <p14:creationId xmlns:p14="http://schemas.microsoft.com/office/powerpoint/2010/main" val="371192652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267984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
        <p:nvSpPr>
          <p:cNvPr id="2" name="Päivämäärän paikkamerkki 1">
            <a:extLst>
              <a:ext uri="{FF2B5EF4-FFF2-40B4-BE49-F238E27FC236}">
                <a16:creationId xmlns:a16="http://schemas.microsoft.com/office/drawing/2014/main" id="{0E2582FC-A186-4FBB-81AD-8A4EFBF5C36D}"/>
              </a:ext>
            </a:extLst>
          </p:cNvPr>
          <p:cNvSpPr>
            <a:spLocks noGrp="1"/>
          </p:cNvSpPr>
          <p:nvPr>
            <p:ph type="dt" sz="half" idx="10"/>
          </p:nvPr>
        </p:nvSpPr>
        <p:spPr/>
        <p:txBody>
          <a:bodyPr/>
          <a:lstStyle/>
          <a:p>
            <a:fld id="{7CAA2D79-F595-4CE3-8B63-33D1E98E9C70}" type="datetimeFigureOut">
              <a:rPr lang="fi-FI" smtClean="0"/>
              <a:t>21.5.2026</a:t>
            </a:fld>
            <a:endParaRPr lang="fi-FI"/>
          </a:p>
        </p:txBody>
      </p:sp>
      <p:sp>
        <p:nvSpPr>
          <p:cNvPr id="3" name="Alatunnisteen paikkamerkki 2">
            <a:extLst>
              <a:ext uri="{FF2B5EF4-FFF2-40B4-BE49-F238E27FC236}">
                <a16:creationId xmlns:a16="http://schemas.microsoft.com/office/drawing/2014/main" id="{A5BD1571-C2AB-4A5C-B3B0-2FBD9B4328E8}"/>
              </a:ext>
            </a:extLst>
          </p:cNvPr>
          <p:cNvSpPr>
            <a:spLocks noGrp="1"/>
          </p:cNvSpPr>
          <p:nvPr>
            <p:ph type="ftr" sz="quarter" idx="11"/>
          </p:nvPr>
        </p:nvSpPr>
        <p:spPr/>
        <p:txBody>
          <a:bodyPr/>
          <a:lstStyle/>
          <a:p>
            <a:endParaRPr lang="fi-FI"/>
          </a:p>
        </p:txBody>
      </p:sp>
      <p:sp>
        <p:nvSpPr>
          <p:cNvPr id="4" name="Dian numeron paikkamerkki 3">
            <a:extLst>
              <a:ext uri="{FF2B5EF4-FFF2-40B4-BE49-F238E27FC236}">
                <a16:creationId xmlns:a16="http://schemas.microsoft.com/office/drawing/2014/main" id="{2E49E894-EEB6-4589-92C0-2D1E7F18375D}"/>
              </a:ext>
            </a:extLst>
          </p:cNvPr>
          <p:cNvSpPr>
            <a:spLocks noGrp="1"/>
          </p:cNvSpPr>
          <p:nvPr>
            <p:ph type="sldNum" sz="quarter" idx="12"/>
          </p:nvPr>
        </p:nvSpPr>
        <p:spPr/>
        <p:txBody>
          <a:bodyPr/>
          <a:lstStyle/>
          <a:p>
            <a:fld id="{4A6A88A3-14C7-434E-A430-8AEEDB991D4A}" type="slidenum">
              <a:rPr lang="fi-FI" smtClean="0"/>
              <a:t>‹#›</a:t>
            </a:fld>
            <a:endParaRPr lang="fi-FI"/>
          </a:p>
        </p:txBody>
      </p:sp>
    </p:spTree>
    <p:extLst>
      <p:ext uri="{BB962C8B-B14F-4D97-AF65-F5344CB8AC3E}">
        <p14:creationId xmlns:p14="http://schemas.microsoft.com/office/powerpoint/2010/main" val="41256843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type="title" preserve="1">
  <p:cSld name="Otsikkodia">
    <p:spTree>
      <p:nvGrpSpPr>
        <p:cNvPr id="1" name=""/>
        <p:cNvGrpSpPr/>
        <p:nvPr/>
      </p:nvGrpSpPr>
      <p:grpSpPr>
        <a:xfrm>
          <a:off x="0" y="0"/>
          <a:ext cx="0" cy="0"/>
          <a:chOff x="0" y="0"/>
          <a:chExt cx="0" cy="0"/>
        </a:xfrm>
      </p:grpSpPr>
      <p:sp>
        <p:nvSpPr>
          <p:cNvPr id="2" name="Otsikko 1"/>
          <p:cNvSpPr>
            <a:spLocks noGrp="1"/>
          </p:cNvSpPr>
          <p:nvPr>
            <p:ph type="ctrTitle"/>
          </p:nvPr>
        </p:nvSpPr>
        <p:spPr>
          <a:xfrm>
            <a:off x="914400" y="2130428"/>
            <a:ext cx="10363200" cy="1470025"/>
          </a:xfrm>
        </p:spPr>
        <p:txBody>
          <a:bodyPr/>
          <a:lstStyle/>
          <a:p>
            <a:r>
              <a:rPr lang="fi-FI"/>
              <a:t>Muokkaa perustyyl. napsautt.</a:t>
            </a:r>
          </a:p>
        </p:txBody>
      </p:sp>
      <p:sp>
        <p:nvSpPr>
          <p:cNvPr id="3" name="Alaotsikko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fi-FI"/>
              <a:t>Muokkaa alaotsikon perustyyliä napsautt.</a:t>
            </a:r>
          </a:p>
        </p:txBody>
      </p:sp>
      <p:sp>
        <p:nvSpPr>
          <p:cNvPr id="4" name="Päivämäärän paikkamerkki 3"/>
          <p:cNvSpPr>
            <a:spLocks noGrp="1"/>
          </p:cNvSpPr>
          <p:nvPr>
            <p:ph type="dt" sz="half" idx="10"/>
          </p:nvPr>
        </p:nvSpPr>
        <p:spPr/>
        <p:txBody>
          <a:bodyPr/>
          <a:lstStyle>
            <a:lvl1pPr>
              <a:defRPr/>
            </a:lvl1pPr>
          </a:lstStyle>
          <a:p>
            <a:pPr>
              <a:defRPr/>
            </a:pPr>
            <a:fld id="{A7ED4212-4834-47B5-83BE-622E2BFE15EC}" type="datetime1">
              <a:rPr lang="fi-FI"/>
              <a:pPr>
                <a:defRPr/>
              </a:pPr>
              <a:t>21.5.2026</a:t>
            </a:fld>
            <a:endParaRPr lang="fi-FI"/>
          </a:p>
        </p:txBody>
      </p:sp>
      <p:sp>
        <p:nvSpPr>
          <p:cNvPr id="5" name="Alatunnisteen paikkamerkki 4"/>
          <p:cNvSpPr>
            <a:spLocks noGrp="1"/>
          </p:cNvSpPr>
          <p:nvPr>
            <p:ph type="ftr" sz="quarter" idx="11"/>
          </p:nvPr>
        </p:nvSpPr>
        <p:spPr/>
        <p:txBody>
          <a:bodyPr/>
          <a:lstStyle>
            <a:lvl1pPr>
              <a:defRPr/>
            </a:lvl1pPr>
          </a:lstStyle>
          <a:p>
            <a:pPr>
              <a:defRPr/>
            </a:pPr>
            <a:endParaRPr lang="fi-FI"/>
          </a:p>
        </p:txBody>
      </p:sp>
      <p:sp>
        <p:nvSpPr>
          <p:cNvPr id="6" name="Dian numeron paikkamerkki 5"/>
          <p:cNvSpPr>
            <a:spLocks noGrp="1"/>
          </p:cNvSpPr>
          <p:nvPr>
            <p:ph type="sldNum" sz="quarter" idx="12"/>
          </p:nvPr>
        </p:nvSpPr>
        <p:spPr/>
        <p:txBody>
          <a:bodyPr/>
          <a:lstStyle>
            <a:lvl1pPr>
              <a:defRPr/>
            </a:lvl1pPr>
          </a:lstStyle>
          <a:p>
            <a:pPr>
              <a:defRPr/>
            </a:pPr>
            <a:fld id="{6EAD7CCE-63E7-4186-8D0B-81BD690CE17A}" type="slidenum">
              <a:rPr lang="fi-FI" altLang="fi-FI"/>
              <a:pPr>
                <a:defRPr/>
              </a:pPr>
              <a:t>‹#›</a:t>
            </a:fld>
            <a:endParaRPr lang="fi-FI" altLang="fi-FI"/>
          </a:p>
        </p:txBody>
      </p:sp>
    </p:spTree>
    <p:extLst>
      <p:ext uri="{BB962C8B-B14F-4D97-AF65-F5344CB8AC3E}">
        <p14:creationId xmlns:p14="http://schemas.microsoft.com/office/powerpoint/2010/main" val="157484525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obj" preserve="1">
  <p:cSld name="Otsikko ja sisältö">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Sisällön paikkamerkki 2"/>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10"/>
          </p:nvPr>
        </p:nvSpPr>
        <p:spPr/>
        <p:txBody>
          <a:bodyPr/>
          <a:lstStyle>
            <a:lvl1pPr>
              <a:defRPr/>
            </a:lvl1pPr>
          </a:lstStyle>
          <a:p>
            <a:pPr>
              <a:defRPr/>
            </a:pPr>
            <a:fld id="{7F9766FB-895E-4001-8060-105FF2464004}" type="datetime1">
              <a:rPr lang="fi-FI"/>
              <a:pPr>
                <a:defRPr/>
              </a:pPr>
              <a:t>21.5.2026</a:t>
            </a:fld>
            <a:endParaRPr lang="fi-FI"/>
          </a:p>
        </p:txBody>
      </p:sp>
      <p:sp>
        <p:nvSpPr>
          <p:cNvPr id="5" name="Alatunnisteen paikkamerkki 4"/>
          <p:cNvSpPr>
            <a:spLocks noGrp="1"/>
          </p:cNvSpPr>
          <p:nvPr>
            <p:ph type="ftr" sz="quarter" idx="11"/>
          </p:nvPr>
        </p:nvSpPr>
        <p:spPr/>
        <p:txBody>
          <a:bodyPr/>
          <a:lstStyle>
            <a:lvl1pPr>
              <a:defRPr/>
            </a:lvl1pPr>
          </a:lstStyle>
          <a:p>
            <a:pPr>
              <a:defRPr/>
            </a:pPr>
            <a:endParaRPr lang="fi-FI"/>
          </a:p>
        </p:txBody>
      </p:sp>
      <p:sp>
        <p:nvSpPr>
          <p:cNvPr id="6" name="Dian numeron paikkamerkki 5"/>
          <p:cNvSpPr>
            <a:spLocks noGrp="1"/>
          </p:cNvSpPr>
          <p:nvPr>
            <p:ph type="sldNum" sz="quarter" idx="12"/>
          </p:nvPr>
        </p:nvSpPr>
        <p:spPr/>
        <p:txBody>
          <a:bodyPr/>
          <a:lstStyle>
            <a:lvl1pPr>
              <a:defRPr/>
            </a:lvl1pPr>
          </a:lstStyle>
          <a:p>
            <a:pPr>
              <a:defRPr/>
            </a:pPr>
            <a:fld id="{BD92A12E-B41F-4513-AE04-E640526D1169}" type="slidenum">
              <a:rPr lang="fi-FI" altLang="fi-FI"/>
              <a:pPr>
                <a:defRPr/>
              </a:pPr>
              <a:t>‹#›</a:t>
            </a:fld>
            <a:endParaRPr lang="fi-FI" altLang="fi-FI"/>
          </a:p>
        </p:txBody>
      </p:sp>
    </p:spTree>
    <p:extLst>
      <p:ext uri="{BB962C8B-B14F-4D97-AF65-F5344CB8AC3E}">
        <p14:creationId xmlns:p14="http://schemas.microsoft.com/office/powerpoint/2010/main" val="155755695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type="secHead" preserve="1">
  <p:cSld name="Osan ylätunniste">
    <p:spTree>
      <p:nvGrpSpPr>
        <p:cNvPr id="1" name=""/>
        <p:cNvGrpSpPr/>
        <p:nvPr/>
      </p:nvGrpSpPr>
      <p:grpSpPr>
        <a:xfrm>
          <a:off x="0" y="0"/>
          <a:ext cx="0" cy="0"/>
          <a:chOff x="0" y="0"/>
          <a:chExt cx="0" cy="0"/>
        </a:xfrm>
      </p:grpSpPr>
      <p:sp>
        <p:nvSpPr>
          <p:cNvPr id="2" name="Otsikko 1"/>
          <p:cNvSpPr>
            <a:spLocks noGrp="1"/>
          </p:cNvSpPr>
          <p:nvPr>
            <p:ph type="title"/>
          </p:nvPr>
        </p:nvSpPr>
        <p:spPr>
          <a:xfrm>
            <a:off x="963084" y="4406903"/>
            <a:ext cx="10363200" cy="1362075"/>
          </a:xfrm>
        </p:spPr>
        <p:txBody>
          <a:bodyPr anchor="t"/>
          <a:lstStyle>
            <a:lvl1pPr algn="l">
              <a:defRPr sz="3000" b="1" cap="all"/>
            </a:lvl1pPr>
          </a:lstStyle>
          <a:p>
            <a:r>
              <a:rPr lang="fi-FI"/>
              <a:t>Muokkaa perustyyl. napsautt.</a:t>
            </a:r>
          </a:p>
        </p:txBody>
      </p:sp>
      <p:sp>
        <p:nvSpPr>
          <p:cNvPr id="3" name="Tekstin paikkamerkki 2"/>
          <p:cNvSpPr>
            <a:spLocks noGrp="1"/>
          </p:cNvSpPr>
          <p:nvPr>
            <p:ph type="body" idx="1"/>
          </p:nvPr>
        </p:nvSpPr>
        <p:spPr>
          <a:xfrm>
            <a:off x="963084" y="2906713"/>
            <a:ext cx="10363200" cy="1500187"/>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fi-FI"/>
              <a:t>Muokkaa tekstin perustyylejä napsauttamalla</a:t>
            </a:r>
          </a:p>
        </p:txBody>
      </p:sp>
      <p:sp>
        <p:nvSpPr>
          <p:cNvPr id="4" name="Päivämäärän paikkamerkki 3"/>
          <p:cNvSpPr>
            <a:spLocks noGrp="1"/>
          </p:cNvSpPr>
          <p:nvPr>
            <p:ph type="dt" sz="half" idx="10"/>
          </p:nvPr>
        </p:nvSpPr>
        <p:spPr/>
        <p:txBody>
          <a:bodyPr/>
          <a:lstStyle>
            <a:lvl1pPr>
              <a:defRPr/>
            </a:lvl1pPr>
          </a:lstStyle>
          <a:p>
            <a:pPr>
              <a:defRPr/>
            </a:pPr>
            <a:fld id="{90CB75B2-9935-453C-92B1-15C87306B4CE}" type="datetime1">
              <a:rPr lang="fi-FI"/>
              <a:pPr>
                <a:defRPr/>
              </a:pPr>
              <a:t>21.5.2026</a:t>
            </a:fld>
            <a:endParaRPr lang="fi-FI"/>
          </a:p>
        </p:txBody>
      </p:sp>
      <p:sp>
        <p:nvSpPr>
          <p:cNvPr id="5" name="Alatunnisteen paikkamerkki 4"/>
          <p:cNvSpPr>
            <a:spLocks noGrp="1"/>
          </p:cNvSpPr>
          <p:nvPr>
            <p:ph type="ftr" sz="quarter" idx="11"/>
          </p:nvPr>
        </p:nvSpPr>
        <p:spPr/>
        <p:txBody>
          <a:bodyPr/>
          <a:lstStyle>
            <a:lvl1pPr>
              <a:defRPr/>
            </a:lvl1pPr>
          </a:lstStyle>
          <a:p>
            <a:pPr>
              <a:defRPr/>
            </a:pPr>
            <a:endParaRPr lang="fi-FI"/>
          </a:p>
        </p:txBody>
      </p:sp>
      <p:sp>
        <p:nvSpPr>
          <p:cNvPr id="6" name="Dian numeron paikkamerkki 5"/>
          <p:cNvSpPr>
            <a:spLocks noGrp="1"/>
          </p:cNvSpPr>
          <p:nvPr>
            <p:ph type="sldNum" sz="quarter" idx="12"/>
          </p:nvPr>
        </p:nvSpPr>
        <p:spPr/>
        <p:txBody>
          <a:bodyPr/>
          <a:lstStyle>
            <a:lvl1pPr>
              <a:defRPr/>
            </a:lvl1pPr>
          </a:lstStyle>
          <a:p>
            <a:pPr>
              <a:defRPr/>
            </a:pPr>
            <a:fld id="{C6434F58-D7E1-46A4-8DE7-F6FCF3A851D3}" type="slidenum">
              <a:rPr lang="fi-FI" altLang="fi-FI"/>
              <a:pPr>
                <a:defRPr/>
              </a:pPr>
              <a:t>‹#›</a:t>
            </a:fld>
            <a:endParaRPr lang="fi-FI" altLang="fi-FI"/>
          </a:p>
        </p:txBody>
      </p:sp>
    </p:spTree>
    <p:extLst>
      <p:ext uri="{BB962C8B-B14F-4D97-AF65-F5344CB8AC3E}">
        <p14:creationId xmlns:p14="http://schemas.microsoft.com/office/powerpoint/2010/main" val="42268261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type="twoObj" preserve="1">
  <p:cSld name="Kaksi sisältökohdetta">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Sisällön paikkamerkki 2"/>
          <p:cNvSpPr>
            <a:spLocks noGrp="1"/>
          </p:cNvSpPr>
          <p:nvPr>
            <p:ph sz="half" idx="1"/>
          </p:nvPr>
        </p:nvSpPr>
        <p:spPr>
          <a:xfrm>
            <a:off x="609600" y="1600203"/>
            <a:ext cx="53848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Sisällön paikkamerkki 3"/>
          <p:cNvSpPr>
            <a:spLocks noGrp="1"/>
          </p:cNvSpPr>
          <p:nvPr>
            <p:ph sz="half" idx="2"/>
          </p:nvPr>
        </p:nvSpPr>
        <p:spPr>
          <a:xfrm>
            <a:off x="6197600" y="1600203"/>
            <a:ext cx="53848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Päivämäärän paikkamerkki 3"/>
          <p:cNvSpPr>
            <a:spLocks noGrp="1"/>
          </p:cNvSpPr>
          <p:nvPr>
            <p:ph type="dt" sz="half" idx="10"/>
          </p:nvPr>
        </p:nvSpPr>
        <p:spPr/>
        <p:txBody>
          <a:bodyPr/>
          <a:lstStyle>
            <a:lvl1pPr>
              <a:defRPr/>
            </a:lvl1pPr>
          </a:lstStyle>
          <a:p>
            <a:pPr>
              <a:defRPr/>
            </a:pPr>
            <a:fld id="{1BED5056-D333-4CF4-8664-6BB6CE705DAB}" type="datetime1">
              <a:rPr lang="fi-FI"/>
              <a:pPr>
                <a:defRPr/>
              </a:pPr>
              <a:t>21.5.2026</a:t>
            </a:fld>
            <a:endParaRPr lang="fi-FI"/>
          </a:p>
        </p:txBody>
      </p:sp>
      <p:sp>
        <p:nvSpPr>
          <p:cNvPr id="6" name="Alatunnisteen paikkamerkki 4"/>
          <p:cNvSpPr>
            <a:spLocks noGrp="1"/>
          </p:cNvSpPr>
          <p:nvPr>
            <p:ph type="ftr" sz="quarter" idx="11"/>
          </p:nvPr>
        </p:nvSpPr>
        <p:spPr/>
        <p:txBody>
          <a:bodyPr/>
          <a:lstStyle>
            <a:lvl1pPr>
              <a:defRPr/>
            </a:lvl1pPr>
          </a:lstStyle>
          <a:p>
            <a:pPr>
              <a:defRPr/>
            </a:pPr>
            <a:endParaRPr lang="fi-FI"/>
          </a:p>
        </p:txBody>
      </p:sp>
      <p:sp>
        <p:nvSpPr>
          <p:cNvPr id="7" name="Dian numeron paikkamerkki 5"/>
          <p:cNvSpPr>
            <a:spLocks noGrp="1"/>
          </p:cNvSpPr>
          <p:nvPr>
            <p:ph type="sldNum" sz="quarter" idx="12"/>
          </p:nvPr>
        </p:nvSpPr>
        <p:spPr/>
        <p:txBody>
          <a:bodyPr/>
          <a:lstStyle>
            <a:lvl1pPr>
              <a:defRPr/>
            </a:lvl1pPr>
          </a:lstStyle>
          <a:p>
            <a:pPr>
              <a:defRPr/>
            </a:pPr>
            <a:fld id="{9C3B2199-B01E-42C7-A4E3-47F49B313E9A}" type="slidenum">
              <a:rPr lang="fi-FI" altLang="fi-FI"/>
              <a:pPr>
                <a:defRPr/>
              </a:pPr>
              <a:t>‹#›</a:t>
            </a:fld>
            <a:endParaRPr lang="fi-FI" altLang="fi-FI"/>
          </a:p>
        </p:txBody>
      </p:sp>
    </p:spTree>
    <p:extLst>
      <p:ext uri="{BB962C8B-B14F-4D97-AF65-F5344CB8AC3E}">
        <p14:creationId xmlns:p14="http://schemas.microsoft.com/office/powerpoint/2010/main" val="331211704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type="twoTxTwoObj" preserve="1">
  <p:cSld name="Vertailu">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lvl1pPr>
              <a:defRPr/>
            </a:lvl1pPr>
          </a:lstStyle>
          <a:p>
            <a:r>
              <a:rPr lang="fi-FI"/>
              <a:t>Muokkaa perustyyl. napsautt.</a:t>
            </a:r>
          </a:p>
        </p:txBody>
      </p:sp>
      <p:sp>
        <p:nvSpPr>
          <p:cNvPr id="3" name="Tekstin paikkamerkki 2"/>
          <p:cNvSpPr>
            <a:spLocks noGrp="1"/>
          </p:cNvSpPr>
          <p:nvPr>
            <p:ph type="body" idx="1"/>
          </p:nvPr>
        </p:nvSpPr>
        <p:spPr>
          <a:xfrm>
            <a:off x="609600" y="1535113"/>
            <a:ext cx="5386917"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i-FI"/>
              <a:t>Muokkaa tekstin perustyylejä napsauttamalla</a:t>
            </a:r>
          </a:p>
        </p:txBody>
      </p:sp>
      <p:sp>
        <p:nvSpPr>
          <p:cNvPr id="4" name="Sisällön paikkamerkki 3"/>
          <p:cNvSpPr>
            <a:spLocks noGrp="1"/>
          </p:cNvSpPr>
          <p:nvPr>
            <p:ph sz="half" idx="2"/>
          </p:nvPr>
        </p:nvSpPr>
        <p:spPr>
          <a:xfrm>
            <a:off x="609600" y="2174875"/>
            <a:ext cx="5386917"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Tekstin paikkamerkki 4"/>
          <p:cNvSpPr>
            <a:spLocks noGrp="1"/>
          </p:cNvSpPr>
          <p:nvPr>
            <p:ph type="body" sz="quarter" idx="3"/>
          </p:nvPr>
        </p:nvSpPr>
        <p:spPr>
          <a:xfrm>
            <a:off x="6193369" y="1535113"/>
            <a:ext cx="5389033"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i-FI"/>
              <a:t>Muokkaa tekstin perustyylejä napsauttamalla</a:t>
            </a:r>
          </a:p>
        </p:txBody>
      </p:sp>
      <p:sp>
        <p:nvSpPr>
          <p:cNvPr id="6" name="Sisällön paikkamerkki 5"/>
          <p:cNvSpPr>
            <a:spLocks noGrp="1"/>
          </p:cNvSpPr>
          <p:nvPr>
            <p:ph sz="quarter" idx="4"/>
          </p:nvPr>
        </p:nvSpPr>
        <p:spPr>
          <a:xfrm>
            <a:off x="6193369" y="2174875"/>
            <a:ext cx="5389033"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7" name="Päivämäärän paikkamerkki 3"/>
          <p:cNvSpPr>
            <a:spLocks noGrp="1"/>
          </p:cNvSpPr>
          <p:nvPr>
            <p:ph type="dt" sz="half" idx="10"/>
          </p:nvPr>
        </p:nvSpPr>
        <p:spPr/>
        <p:txBody>
          <a:bodyPr/>
          <a:lstStyle>
            <a:lvl1pPr>
              <a:defRPr/>
            </a:lvl1pPr>
          </a:lstStyle>
          <a:p>
            <a:pPr>
              <a:defRPr/>
            </a:pPr>
            <a:fld id="{C04782F9-7AC7-4334-802C-929FC9C6FEDF}" type="datetime1">
              <a:rPr lang="fi-FI"/>
              <a:pPr>
                <a:defRPr/>
              </a:pPr>
              <a:t>21.5.2026</a:t>
            </a:fld>
            <a:endParaRPr lang="fi-FI"/>
          </a:p>
        </p:txBody>
      </p:sp>
      <p:sp>
        <p:nvSpPr>
          <p:cNvPr id="8" name="Alatunnisteen paikkamerkki 4"/>
          <p:cNvSpPr>
            <a:spLocks noGrp="1"/>
          </p:cNvSpPr>
          <p:nvPr>
            <p:ph type="ftr" sz="quarter" idx="11"/>
          </p:nvPr>
        </p:nvSpPr>
        <p:spPr/>
        <p:txBody>
          <a:bodyPr/>
          <a:lstStyle>
            <a:lvl1pPr>
              <a:defRPr/>
            </a:lvl1pPr>
          </a:lstStyle>
          <a:p>
            <a:pPr>
              <a:defRPr/>
            </a:pPr>
            <a:endParaRPr lang="fi-FI"/>
          </a:p>
        </p:txBody>
      </p:sp>
      <p:sp>
        <p:nvSpPr>
          <p:cNvPr id="9" name="Dian numeron paikkamerkki 5"/>
          <p:cNvSpPr>
            <a:spLocks noGrp="1"/>
          </p:cNvSpPr>
          <p:nvPr>
            <p:ph type="sldNum" sz="quarter" idx="12"/>
          </p:nvPr>
        </p:nvSpPr>
        <p:spPr/>
        <p:txBody>
          <a:bodyPr/>
          <a:lstStyle>
            <a:lvl1pPr>
              <a:defRPr/>
            </a:lvl1pPr>
          </a:lstStyle>
          <a:p>
            <a:pPr>
              <a:defRPr/>
            </a:pPr>
            <a:fld id="{7F6C9B4B-398F-4DB2-A692-019F5CBB31AA}" type="slidenum">
              <a:rPr lang="fi-FI" altLang="fi-FI"/>
              <a:pPr>
                <a:defRPr/>
              </a:pPr>
              <a:t>‹#›</a:t>
            </a:fld>
            <a:endParaRPr lang="fi-FI" altLang="fi-FI"/>
          </a:p>
        </p:txBody>
      </p:sp>
    </p:spTree>
    <p:extLst>
      <p:ext uri="{BB962C8B-B14F-4D97-AF65-F5344CB8AC3E}">
        <p14:creationId xmlns:p14="http://schemas.microsoft.com/office/powerpoint/2010/main" val="398796498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titleOnly" preserve="1">
  <p:cSld name="Vain otsikko">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Päivämäärän paikkamerkki 3"/>
          <p:cNvSpPr>
            <a:spLocks noGrp="1"/>
          </p:cNvSpPr>
          <p:nvPr>
            <p:ph type="dt" sz="half" idx="10"/>
          </p:nvPr>
        </p:nvSpPr>
        <p:spPr/>
        <p:txBody>
          <a:bodyPr/>
          <a:lstStyle>
            <a:lvl1pPr>
              <a:defRPr/>
            </a:lvl1pPr>
          </a:lstStyle>
          <a:p>
            <a:pPr>
              <a:defRPr/>
            </a:pPr>
            <a:fld id="{2620BC06-D705-4B02-8DB3-496929062F2F}" type="datetime1">
              <a:rPr lang="fi-FI"/>
              <a:pPr>
                <a:defRPr/>
              </a:pPr>
              <a:t>21.5.2026</a:t>
            </a:fld>
            <a:endParaRPr lang="fi-FI"/>
          </a:p>
        </p:txBody>
      </p:sp>
      <p:sp>
        <p:nvSpPr>
          <p:cNvPr id="4" name="Alatunnisteen paikkamerkki 4"/>
          <p:cNvSpPr>
            <a:spLocks noGrp="1"/>
          </p:cNvSpPr>
          <p:nvPr>
            <p:ph type="ftr" sz="quarter" idx="11"/>
          </p:nvPr>
        </p:nvSpPr>
        <p:spPr/>
        <p:txBody>
          <a:bodyPr/>
          <a:lstStyle>
            <a:lvl1pPr>
              <a:defRPr/>
            </a:lvl1pPr>
          </a:lstStyle>
          <a:p>
            <a:pPr>
              <a:defRPr/>
            </a:pPr>
            <a:endParaRPr lang="fi-FI"/>
          </a:p>
        </p:txBody>
      </p:sp>
      <p:sp>
        <p:nvSpPr>
          <p:cNvPr id="5" name="Dian numeron paikkamerkki 5"/>
          <p:cNvSpPr>
            <a:spLocks noGrp="1"/>
          </p:cNvSpPr>
          <p:nvPr>
            <p:ph type="sldNum" sz="quarter" idx="12"/>
          </p:nvPr>
        </p:nvSpPr>
        <p:spPr/>
        <p:txBody>
          <a:bodyPr/>
          <a:lstStyle>
            <a:lvl1pPr>
              <a:defRPr/>
            </a:lvl1pPr>
          </a:lstStyle>
          <a:p>
            <a:pPr>
              <a:defRPr/>
            </a:pPr>
            <a:fld id="{C5FB7C42-2B58-45B4-8220-6004663F2E96}" type="slidenum">
              <a:rPr lang="fi-FI" altLang="fi-FI"/>
              <a:pPr>
                <a:defRPr/>
              </a:pPr>
              <a:t>‹#›</a:t>
            </a:fld>
            <a:endParaRPr lang="fi-FI" altLang="fi-FI"/>
          </a:p>
        </p:txBody>
      </p:sp>
    </p:spTree>
    <p:extLst>
      <p:ext uri="{BB962C8B-B14F-4D97-AF65-F5344CB8AC3E}">
        <p14:creationId xmlns:p14="http://schemas.microsoft.com/office/powerpoint/2010/main" val="429013658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type="blank" preserve="1">
  <p:cSld name="Tyhjä">
    <p:spTree>
      <p:nvGrpSpPr>
        <p:cNvPr id="1" name=""/>
        <p:cNvGrpSpPr/>
        <p:nvPr/>
      </p:nvGrpSpPr>
      <p:grpSpPr>
        <a:xfrm>
          <a:off x="0" y="0"/>
          <a:ext cx="0" cy="0"/>
          <a:chOff x="0" y="0"/>
          <a:chExt cx="0" cy="0"/>
        </a:xfrm>
      </p:grpSpPr>
      <p:sp>
        <p:nvSpPr>
          <p:cNvPr id="2" name="Päivämäärän paikkamerkki 3"/>
          <p:cNvSpPr>
            <a:spLocks noGrp="1"/>
          </p:cNvSpPr>
          <p:nvPr>
            <p:ph type="dt" sz="half" idx="10"/>
          </p:nvPr>
        </p:nvSpPr>
        <p:spPr/>
        <p:txBody>
          <a:bodyPr/>
          <a:lstStyle>
            <a:lvl1pPr>
              <a:defRPr/>
            </a:lvl1pPr>
          </a:lstStyle>
          <a:p>
            <a:pPr>
              <a:defRPr/>
            </a:pPr>
            <a:fld id="{CB97FD87-389C-4352-A06E-0BEB418F0472}" type="datetime1">
              <a:rPr lang="fi-FI"/>
              <a:pPr>
                <a:defRPr/>
              </a:pPr>
              <a:t>21.5.2026</a:t>
            </a:fld>
            <a:endParaRPr lang="fi-FI"/>
          </a:p>
        </p:txBody>
      </p:sp>
      <p:sp>
        <p:nvSpPr>
          <p:cNvPr id="3" name="Alatunnisteen paikkamerkki 4"/>
          <p:cNvSpPr>
            <a:spLocks noGrp="1"/>
          </p:cNvSpPr>
          <p:nvPr>
            <p:ph type="ftr" sz="quarter" idx="11"/>
          </p:nvPr>
        </p:nvSpPr>
        <p:spPr/>
        <p:txBody>
          <a:bodyPr/>
          <a:lstStyle>
            <a:lvl1pPr>
              <a:defRPr/>
            </a:lvl1pPr>
          </a:lstStyle>
          <a:p>
            <a:pPr>
              <a:defRPr/>
            </a:pPr>
            <a:endParaRPr lang="fi-FI"/>
          </a:p>
        </p:txBody>
      </p:sp>
      <p:sp>
        <p:nvSpPr>
          <p:cNvPr id="4" name="Dian numeron paikkamerkki 5"/>
          <p:cNvSpPr>
            <a:spLocks noGrp="1"/>
          </p:cNvSpPr>
          <p:nvPr>
            <p:ph type="sldNum" sz="quarter" idx="12"/>
          </p:nvPr>
        </p:nvSpPr>
        <p:spPr/>
        <p:txBody>
          <a:bodyPr/>
          <a:lstStyle>
            <a:lvl1pPr>
              <a:defRPr/>
            </a:lvl1pPr>
          </a:lstStyle>
          <a:p>
            <a:pPr>
              <a:defRPr/>
            </a:pPr>
            <a:fld id="{07F772A8-FF9E-417F-9321-6AAB578CA673}" type="slidenum">
              <a:rPr lang="fi-FI" altLang="fi-FI"/>
              <a:pPr>
                <a:defRPr/>
              </a:pPr>
              <a:t>‹#›</a:t>
            </a:fld>
            <a:endParaRPr lang="fi-FI" altLang="fi-FI"/>
          </a:p>
        </p:txBody>
      </p:sp>
    </p:spTree>
    <p:extLst>
      <p:ext uri="{BB962C8B-B14F-4D97-AF65-F5344CB8AC3E}">
        <p14:creationId xmlns:p14="http://schemas.microsoft.com/office/powerpoint/2010/main" val="341493934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type="objTx" preserve="1">
  <p:cSld name="Otsikollinen sisältö">
    <p:spTree>
      <p:nvGrpSpPr>
        <p:cNvPr id="1" name=""/>
        <p:cNvGrpSpPr/>
        <p:nvPr/>
      </p:nvGrpSpPr>
      <p:grpSpPr>
        <a:xfrm>
          <a:off x="0" y="0"/>
          <a:ext cx="0" cy="0"/>
          <a:chOff x="0" y="0"/>
          <a:chExt cx="0" cy="0"/>
        </a:xfrm>
      </p:grpSpPr>
      <p:sp>
        <p:nvSpPr>
          <p:cNvPr id="2" name="Otsikko 1"/>
          <p:cNvSpPr>
            <a:spLocks noGrp="1"/>
          </p:cNvSpPr>
          <p:nvPr>
            <p:ph type="title"/>
          </p:nvPr>
        </p:nvSpPr>
        <p:spPr>
          <a:xfrm>
            <a:off x="609602" y="273050"/>
            <a:ext cx="4011084" cy="1162050"/>
          </a:xfrm>
        </p:spPr>
        <p:txBody>
          <a:bodyPr anchor="b"/>
          <a:lstStyle>
            <a:lvl1pPr algn="l">
              <a:defRPr sz="1500" b="1"/>
            </a:lvl1pPr>
          </a:lstStyle>
          <a:p>
            <a:r>
              <a:rPr lang="fi-FI"/>
              <a:t>Muokkaa perustyyl. napsautt.</a:t>
            </a:r>
          </a:p>
        </p:txBody>
      </p:sp>
      <p:sp>
        <p:nvSpPr>
          <p:cNvPr id="3" name="Sisällön paikkamerkki 2"/>
          <p:cNvSpPr>
            <a:spLocks noGrp="1"/>
          </p:cNvSpPr>
          <p:nvPr>
            <p:ph idx="1"/>
          </p:nvPr>
        </p:nvSpPr>
        <p:spPr>
          <a:xfrm>
            <a:off x="4766733" y="273053"/>
            <a:ext cx="6815667"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Tekstin paikkamerkki 3"/>
          <p:cNvSpPr>
            <a:spLocks noGrp="1"/>
          </p:cNvSpPr>
          <p:nvPr>
            <p:ph type="body" sz="half" idx="2"/>
          </p:nvPr>
        </p:nvSpPr>
        <p:spPr>
          <a:xfrm>
            <a:off x="609602" y="1435103"/>
            <a:ext cx="4011084"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fi-FI"/>
              <a:t>Muokkaa tekstin perustyylejä napsauttamalla</a:t>
            </a:r>
          </a:p>
        </p:txBody>
      </p:sp>
      <p:sp>
        <p:nvSpPr>
          <p:cNvPr id="5" name="Päivämäärän paikkamerkki 3"/>
          <p:cNvSpPr>
            <a:spLocks noGrp="1"/>
          </p:cNvSpPr>
          <p:nvPr>
            <p:ph type="dt" sz="half" idx="10"/>
          </p:nvPr>
        </p:nvSpPr>
        <p:spPr/>
        <p:txBody>
          <a:bodyPr/>
          <a:lstStyle>
            <a:lvl1pPr>
              <a:defRPr/>
            </a:lvl1pPr>
          </a:lstStyle>
          <a:p>
            <a:pPr>
              <a:defRPr/>
            </a:pPr>
            <a:fld id="{6F55C8E4-42C7-424A-9FAF-FA02D7D8EA7C}" type="datetime1">
              <a:rPr lang="fi-FI"/>
              <a:pPr>
                <a:defRPr/>
              </a:pPr>
              <a:t>21.5.2026</a:t>
            </a:fld>
            <a:endParaRPr lang="fi-FI"/>
          </a:p>
        </p:txBody>
      </p:sp>
      <p:sp>
        <p:nvSpPr>
          <p:cNvPr id="6" name="Alatunnisteen paikkamerkki 4"/>
          <p:cNvSpPr>
            <a:spLocks noGrp="1"/>
          </p:cNvSpPr>
          <p:nvPr>
            <p:ph type="ftr" sz="quarter" idx="11"/>
          </p:nvPr>
        </p:nvSpPr>
        <p:spPr/>
        <p:txBody>
          <a:bodyPr/>
          <a:lstStyle>
            <a:lvl1pPr>
              <a:defRPr/>
            </a:lvl1pPr>
          </a:lstStyle>
          <a:p>
            <a:pPr>
              <a:defRPr/>
            </a:pPr>
            <a:endParaRPr lang="fi-FI"/>
          </a:p>
        </p:txBody>
      </p:sp>
      <p:sp>
        <p:nvSpPr>
          <p:cNvPr id="7" name="Dian numeron paikkamerkki 5"/>
          <p:cNvSpPr>
            <a:spLocks noGrp="1"/>
          </p:cNvSpPr>
          <p:nvPr>
            <p:ph type="sldNum" sz="quarter" idx="12"/>
          </p:nvPr>
        </p:nvSpPr>
        <p:spPr/>
        <p:txBody>
          <a:bodyPr/>
          <a:lstStyle>
            <a:lvl1pPr>
              <a:defRPr/>
            </a:lvl1pPr>
          </a:lstStyle>
          <a:p>
            <a:pPr>
              <a:defRPr/>
            </a:pPr>
            <a:fld id="{E90E6CB5-91EE-4F59-B761-12C12300A82D}" type="slidenum">
              <a:rPr lang="fi-FI" altLang="fi-FI"/>
              <a:pPr>
                <a:defRPr/>
              </a:pPr>
              <a:t>‹#›</a:t>
            </a:fld>
            <a:endParaRPr lang="fi-FI" altLang="fi-FI"/>
          </a:p>
        </p:txBody>
      </p:sp>
    </p:spTree>
    <p:extLst>
      <p:ext uri="{BB962C8B-B14F-4D97-AF65-F5344CB8AC3E}">
        <p14:creationId xmlns:p14="http://schemas.microsoft.com/office/powerpoint/2010/main" val="120496962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type="picTx" preserve="1">
  <p:cSld name="Otsikollinen kuva">
    <p:spTree>
      <p:nvGrpSpPr>
        <p:cNvPr id="1" name=""/>
        <p:cNvGrpSpPr/>
        <p:nvPr/>
      </p:nvGrpSpPr>
      <p:grpSpPr>
        <a:xfrm>
          <a:off x="0" y="0"/>
          <a:ext cx="0" cy="0"/>
          <a:chOff x="0" y="0"/>
          <a:chExt cx="0" cy="0"/>
        </a:xfrm>
      </p:grpSpPr>
      <p:sp>
        <p:nvSpPr>
          <p:cNvPr id="2" name="Otsikko 1"/>
          <p:cNvSpPr>
            <a:spLocks noGrp="1"/>
          </p:cNvSpPr>
          <p:nvPr>
            <p:ph type="title"/>
          </p:nvPr>
        </p:nvSpPr>
        <p:spPr>
          <a:xfrm>
            <a:off x="2389717" y="4800600"/>
            <a:ext cx="7315200" cy="566738"/>
          </a:xfrm>
        </p:spPr>
        <p:txBody>
          <a:bodyPr anchor="b"/>
          <a:lstStyle>
            <a:lvl1pPr algn="l">
              <a:defRPr sz="1500" b="1"/>
            </a:lvl1pPr>
          </a:lstStyle>
          <a:p>
            <a:r>
              <a:rPr lang="fi-FI"/>
              <a:t>Muokkaa perustyyl. napsautt.</a:t>
            </a:r>
          </a:p>
        </p:txBody>
      </p:sp>
      <p:sp>
        <p:nvSpPr>
          <p:cNvPr id="3" name="Kuvan paikkamerkki 2"/>
          <p:cNvSpPr>
            <a:spLocks noGrp="1"/>
          </p:cNvSpPr>
          <p:nvPr>
            <p:ph type="pic" idx="1"/>
          </p:nvPr>
        </p:nvSpPr>
        <p:spPr>
          <a:xfrm>
            <a:off x="2389717" y="612775"/>
            <a:ext cx="7315200" cy="4114800"/>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fi-FI" noProof="0"/>
              <a:t>Lisää kuva napsauttamalla kuvaketta</a:t>
            </a:r>
          </a:p>
        </p:txBody>
      </p:sp>
      <p:sp>
        <p:nvSpPr>
          <p:cNvPr id="4" name="Tekstin paikkamerkki 3"/>
          <p:cNvSpPr>
            <a:spLocks noGrp="1"/>
          </p:cNvSpPr>
          <p:nvPr>
            <p:ph type="body" sz="half" idx="2"/>
          </p:nvPr>
        </p:nvSpPr>
        <p:spPr>
          <a:xfrm>
            <a:off x="2389717" y="5367338"/>
            <a:ext cx="73152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fi-FI"/>
              <a:t>Muokkaa tekstin perustyylejä napsauttamalla</a:t>
            </a:r>
          </a:p>
        </p:txBody>
      </p:sp>
      <p:sp>
        <p:nvSpPr>
          <p:cNvPr id="5" name="Päivämäärän paikkamerkki 3"/>
          <p:cNvSpPr>
            <a:spLocks noGrp="1"/>
          </p:cNvSpPr>
          <p:nvPr>
            <p:ph type="dt" sz="half" idx="10"/>
          </p:nvPr>
        </p:nvSpPr>
        <p:spPr/>
        <p:txBody>
          <a:bodyPr/>
          <a:lstStyle>
            <a:lvl1pPr>
              <a:defRPr/>
            </a:lvl1pPr>
          </a:lstStyle>
          <a:p>
            <a:pPr>
              <a:defRPr/>
            </a:pPr>
            <a:fld id="{0BE70306-BF97-4CF6-AA8C-61B5379220CD}" type="datetime1">
              <a:rPr lang="fi-FI"/>
              <a:pPr>
                <a:defRPr/>
              </a:pPr>
              <a:t>21.5.2026</a:t>
            </a:fld>
            <a:endParaRPr lang="fi-FI"/>
          </a:p>
        </p:txBody>
      </p:sp>
      <p:sp>
        <p:nvSpPr>
          <p:cNvPr id="6" name="Alatunnisteen paikkamerkki 4"/>
          <p:cNvSpPr>
            <a:spLocks noGrp="1"/>
          </p:cNvSpPr>
          <p:nvPr>
            <p:ph type="ftr" sz="quarter" idx="11"/>
          </p:nvPr>
        </p:nvSpPr>
        <p:spPr/>
        <p:txBody>
          <a:bodyPr/>
          <a:lstStyle>
            <a:lvl1pPr>
              <a:defRPr/>
            </a:lvl1pPr>
          </a:lstStyle>
          <a:p>
            <a:pPr>
              <a:defRPr/>
            </a:pPr>
            <a:endParaRPr lang="fi-FI"/>
          </a:p>
        </p:txBody>
      </p:sp>
      <p:sp>
        <p:nvSpPr>
          <p:cNvPr id="7" name="Dian numeron paikkamerkki 5"/>
          <p:cNvSpPr>
            <a:spLocks noGrp="1"/>
          </p:cNvSpPr>
          <p:nvPr>
            <p:ph type="sldNum" sz="quarter" idx="12"/>
          </p:nvPr>
        </p:nvSpPr>
        <p:spPr/>
        <p:txBody>
          <a:bodyPr/>
          <a:lstStyle>
            <a:lvl1pPr>
              <a:defRPr/>
            </a:lvl1pPr>
          </a:lstStyle>
          <a:p>
            <a:pPr>
              <a:defRPr/>
            </a:pPr>
            <a:fld id="{52D5A102-A5F3-4953-A6D8-56411CEFAE59}" type="slidenum">
              <a:rPr lang="fi-FI" altLang="fi-FI"/>
              <a:pPr>
                <a:defRPr/>
              </a:pPr>
              <a:t>‹#›</a:t>
            </a:fld>
            <a:endParaRPr lang="fi-FI" altLang="fi-FI"/>
          </a:p>
        </p:txBody>
      </p:sp>
    </p:spTree>
    <p:extLst>
      <p:ext uri="{BB962C8B-B14F-4D97-AF65-F5344CB8AC3E}">
        <p14:creationId xmlns:p14="http://schemas.microsoft.com/office/powerpoint/2010/main" val="259685837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type="vertTx" preserve="1">
  <p:cSld name="Otsikko ja pystysuora teksti">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Pystysuoran tekstin paikkamerkki 2"/>
          <p:cNvSpPr>
            <a:spLocks noGrp="1"/>
          </p:cNvSpPr>
          <p:nvPr>
            <p:ph type="body" orient="vert" idx="1"/>
          </p:nvPr>
        </p:nvSpPr>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10"/>
          </p:nvPr>
        </p:nvSpPr>
        <p:spPr/>
        <p:txBody>
          <a:bodyPr/>
          <a:lstStyle>
            <a:lvl1pPr>
              <a:defRPr/>
            </a:lvl1pPr>
          </a:lstStyle>
          <a:p>
            <a:pPr>
              <a:defRPr/>
            </a:pPr>
            <a:fld id="{784E4947-2E43-4D50-8772-D74E1C876608}" type="datetime1">
              <a:rPr lang="fi-FI"/>
              <a:pPr>
                <a:defRPr/>
              </a:pPr>
              <a:t>21.5.2026</a:t>
            </a:fld>
            <a:endParaRPr lang="fi-FI"/>
          </a:p>
        </p:txBody>
      </p:sp>
      <p:sp>
        <p:nvSpPr>
          <p:cNvPr id="5" name="Alatunnisteen paikkamerkki 4"/>
          <p:cNvSpPr>
            <a:spLocks noGrp="1"/>
          </p:cNvSpPr>
          <p:nvPr>
            <p:ph type="ftr" sz="quarter" idx="11"/>
          </p:nvPr>
        </p:nvSpPr>
        <p:spPr/>
        <p:txBody>
          <a:bodyPr/>
          <a:lstStyle>
            <a:lvl1pPr>
              <a:defRPr/>
            </a:lvl1pPr>
          </a:lstStyle>
          <a:p>
            <a:pPr>
              <a:defRPr/>
            </a:pPr>
            <a:endParaRPr lang="fi-FI"/>
          </a:p>
        </p:txBody>
      </p:sp>
      <p:sp>
        <p:nvSpPr>
          <p:cNvPr id="6" name="Dian numeron paikkamerkki 5"/>
          <p:cNvSpPr>
            <a:spLocks noGrp="1"/>
          </p:cNvSpPr>
          <p:nvPr>
            <p:ph type="sldNum" sz="quarter" idx="12"/>
          </p:nvPr>
        </p:nvSpPr>
        <p:spPr/>
        <p:txBody>
          <a:bodyPr/>
          <a:lstStyle>
            <a:lvl1pPr>
              <a:defRPr/>
            </a:lvl1pPr>
          </a:lstStyle>
          <a:p>
            <a:pPr>
              <a:defRPr/>
            </a:pPr>
            <a:fld id="{BE83689A-FF82-47E3-ADB6-17E6FCF3EB57}" type="slidenum">
              <a:rPr lang="fi-FI" altLang="fi-FI"/>
              <a:pPr>
                <a:defRPr/>
              </a:pPr>
              <a:t>‹#›</a:t>
            </a:fld>
            <a:endParaRPr lang="fi-FI" altLang="fi-FI"/>
          </a:p>
        </p:txBody>
      </p:sp>
    </p:spTree>
    <p:extLst>
      <p:ext uri="{BB962C8B-B14F-4D97-AF65-F5344CB8AC3E}">
        <p14:creationId xmlns:p14="http://schemas.microsoft.com/office/powerpoint/2010/main" val="8500249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tsikollinen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F5B900D-AAC1-4F79-8A74-3F701ED3D45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fi-FI"/>
          </a:p>
        </p:txBody>
      </p:sp>
      <p:sp>
        <p:nvSpPr>
          <p:cNvPr id="3" name="Sisällön paikkamerkki 2">
            <a:extLst>
              <a:ext uri="{FF2B5EF4-FFF2-40B4-BE49-F238E27FC236}">
                <a16:creationId xmlns:a16="http://schemas.microsoft.com/office/drawing/2014/main" id="{39B9D703-AE43-47F5-A3F5-896645CF051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Tekstin paikkamerkki 3">
            <a:extLst>
              <a:ext uri="{FF2B5EF4-FFF2-40B4-BE49-F238E27FC236}">
                <a16:creationId xmlns:a16="http://schemas.microsoft.com/office/drawing/2014/main" id="{9FC8BD4C-DD3D-4FC7-8CD2-C83503B2AB8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Päivämäärän paikkamerkki 4">
            <a:extLst>
              <a:ext uri="{FF2B5EF4-FFF2-40B4-BE49-F238E27FC236}">
                <a16:creationId xmlns:a16="http://schemas.microsoft.com/office/drawing/2014/main" id="{E922CAF3-3F3D-4F7E-9756-822DCE828ECC}"/>
              </a:ext>
            </a:extLst>
          </p:cNvPr>
          <p:cNvSpPr>
            <a:spLocks noGrp="1"/>
          </p:cNvSpPr>
          <p:nvPr>
            <p:ph type="dt" sz="half" idx="10"/>
          </p:nvPr>
        </p:nvSpPr>
        <p:spPr/>
        <p:txBody>
          <a:bodyPr/>
          <a:lstStyle/>
          <a:p>
            <a:fld id="{7CAA2D79-F595-4CE3-8B63-33D1E98E9C70}" type="datetimeFigureOut">
              <a:rPr lang="fi-FI" smtClean="0"/>
              <a:t>21.5.2026</a:t>
            </a:fld>
            <a:endParaRPr lang="fi-FI"/>
          </a:p>
        </p:txBody>
      </p:sp>
      <p:sp>
        <p:nvSpPr>
          <p:cNvPr id="6" name="Alatunnisteen paikkamerkki 5">
            <a:extLst>
              <a:ext uri="{FF2B5EF4-FFF2-40B4-BE49-F238E27FC236}">
                <a16:creationId xmlns:a16="http://schemas.microsoft.com/office/drawing/2014/main" id="{0BB77AFF-8089-4555-818B-F609898E2C66}"/>
              </a:ext>
            </a:extLst>
          </p:cNvPr>
          <p:cNvSpPr>
            <a:spLocks noGrp="1"/>
          </p:cNvSpPr>
          <p:nvPr>
            <p:ph type="ftr" sz="quarter" idx="11"/>
          </p:nvPr>
        </p:nvSpPr>
        <p:spPr/>
        <p:txBody>
          <a:bodyPr/>
          <a:lstStyle/>
          <a:p>
            <a:endParaRPr lang="fi-FI"/>
          </a:p>
        </p:txBody>
      </p:sp>
      <p:sp>
        <p:nvSpPr>
          <p:cNvPr id="7" name="Dian numeron paikkamerkki 6">
            <a:extLst>
              <a:ext uri="{FF2B5EF4-FFF2-40B4-BE49-F238E27FC236}">
                <a16:creationId xmlns:a16="http://schemas.microsoft.com/office/drawing/2014/main" id="{988B8803-25EF-47EA-B0D5-87D5814A08D2}"/>
              </a:ext>
            </a:extLst>
          </p:cNvPr>
          <p:cNvSpPr>
            <a:spLocks noGrp="1"/>
          </p:cNvSpPr>
          <p:nvPr>
            <p:ph type="sldNum" sz="quarter" idx="12"/>
          </p:nvPr>
        </p:nvSpPr>
        <p:spPr/>
        <p:txBody>
          <a:bodyPr/>
          <a:lstStyle/>
          <a:p>
            <a:fld id="{4A6A88A3-14C7-434E-A430-8AEEDB991D4A}" type="slidenum">
              <a:rPr lang="fi-FI" smtClean="0"/>
              <a:t>‹#›</a:t>
            </a:fld>
            <a:endParaRPr lang="fi-FI"/>
          </a:p>
        </p:txBody>
      </p:sp>
    </p:spTree>
    <p:extLst>
      <p:ext uri="{BB962C8B-B14F-4D97-AF65-F5344CB8AC3E}">
        <p14:creationId xmlns:p14="http://schemas.microsoft.com/office/powerpoint/2010/main" val="158034822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vertTitleAndTx" preserve="1">
  <p:cSld name="Pystysuora otsikko ja teksti">
    <p:spTree>
      <p:nvGrpSpPr>
        <p:cNvPr id="1" name=""/>
        <p:cNvGrpSpPr/>
        <p:nvPr/>
      </p:nvGrpSpPr>
      <p:grpSpPr>
        <a:xfrm>
          <a:off x="0" y="0"/>
          <a:ext cx="0" cy="0"/>
          <a:chOff x="0" y="0"/>
          <a:chExt cx="0" cy="0"/>
        </a:xfrm>
      </p:grpSpPr>
      <p:sp>
        <p:nvSpPr>
          <p:cNvPr id="2" name="Pystysuora otsikko 1"/>
          <p:cNvSpPr>
            <a:spLocks noGrp="1"/>
          </p:cNvSpPr>
          <p:nvPr>
            <p:ph type="title" orient="vert"/>
          </p:nvPr>
        </p:nvSpPr>
        <p:spPr>
          <a:xfrm>
            <a:off x="8839200" y="274641"/>
            <a:ext cx="2743200" cy="5851525"/>
          </a:xfrm>
        </p:spPr>
        <p:txBody>
          <a:bodyPr vert="eaVert"/>
          <a:lstStyle/>
          <a:p>
            <a:r>
              <a:rPr lang="fi-FI"/>
              <a:t>Muokkaa perustyyl. napsautt.</a:t>
            </a:r>
          </a:p>
        </p:txBody>
      </p:sp>
      <p:sp>
        <p:nvSpPr>
          <p:cNvPr id="3" name="Pystysuoran tekstin paikkamerkki 2"/>
          <p:cNvSpPr>
            <a:spLocks noGrp="1"/>
          </p:cNvSpPr>
          <p:nvPr>
            <p:ph type="body" orient="vert" idx="1"/>
          </p:nvPr>
        </p:nvSpPr>
        <p:spPr>
          <a:xfrm>
            <a:off x="609600" y="274641"/>
            <a:ext cx="8026400" cy="5851525"/>
          </a:xfrm>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10"/>
          </p:nvPr>
        </p:nvSpPr>
        <p:spPr/>
        <p:txBody>
          <a:bodyPr/>
          <a:lstStyle>
            <a:lvl1pPr>
              <a:defRPr/>
            </a:lvl1pPr>
          </a:lstStyle>
          <a:p>
            <a:pPr>
              <a:defRPr/>
            </a:pPr>
            <a:fld id="{A738D340-9912-4E4D-9944-89A359E2C8A4}" type="datetime1">
              <a:rPr lang="fi-FI"/>
              <a:pPr>
                <a:defRPr/>
              </a:pPr>
              <a:t>21.5.2026</a:t>
            </a:fld>
            <a:endParaRPr lang="fi-FI"/>
          </a:p>
        </p:txBody>
      </p:sp>
      <p:sp>
        <p:nvSpPr>
          <p:cNvPr id="5" name="Alatunnisteen paikkamerkki 4"/>
          <p:cNvSpPr>
            <a:spLocks noGrp="1"/>
          </p:cNvSpPr>
          <p:nvPr>
            <p:ph type="ftr" sz="quarter" idx="11"/>
          </p:nvPr>
        </p:nvSpPr>
        <p:spPr/>
        <p:txBody>
          <a:bodyPr/>
          <a:lstStyle>
            <a:lvl1pPr>
              <a:defRPr/>
            </a:lvl1pPr>
          </a:lstStyle>
          <a:p>
            <a:pPr>
              <a:defRPr/>
            </a:pPr>
            <a:endParaRPr lang="fi-FI"/>
          </a:p>
        </p:txBody>
      </p:sp>
      <p:sp>
        <p:nvSpPr>
          <p:cNvPr id="6" name="Dian numeron paikkamerkki 5"/>
          <p:cNvSpPr>
            <a:spLocks noGrp="1"/>
          </p:cNvSpPr>
          <p:nvPr>
            <p:ph type="sldNum" sz="quarter" idx="12"/>
          </p:nvPr>
        </p:nvSpPr>
        <p:spPr/>
        <p:txBody>
          <a:bodyPr/>
          <a:lstStyle>
            <a:lvl1pPr>
              <a:defRPr/>
            </a:lvl1pPr>
          </a:lstStyle>
          <a:p>
            <a:pPr>
              <a:defRPr/>
            </a:pPr>
            <a:fld id="{5E3577FC-CD45-4385-BC18-4E1DE4990E77}" type="slidenum">
              <a:rPr lang="fi-FI" altLang="fi-FI"/>
              <a:pPr>
                <a:defRPr/>
              </a:pPr>
              <a:t>‹#›</a:t>
            </a:fld>
            <a:endParaRPr lang="fi-FI" altLang="fi-FI"/>
          </a:p>
        </p:txBody>
      </p:sp>
    </p:spTree>
    <p:extLst>
      <p:ext uri="{BB962C8B-B14F-4D97-AF65-F5344CB8AC3E}">
        <p14:creationId xmlns:p14="http://schemas.microsoft.com/office/powerpoint/2010/main" val="160700105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type="title" preserve="1">
  <p:cSld name="Otsikkodia">
    <p:spTree>
      <p:nvGrpSpPr>
        <p:cNvPr id="1" name=""/>
        <p:cNvGrpSpPr/>
        <p:nvPr/>
      </p:nvGrpSpPr>
      <p:grpSpPr>
        <a:xfrm>
          <a:off x="0" y="0"/>
          <a:ext cx="0" cy="0"/>
          <a:chOff x="0" y="0"/>
          <a:chExt cx="0" cy="0"/>
        </a:xfrm>
      </p:grpSpPr>
      <p:sp>
        <p:nvSpPr>
          <p:cNvPr id="7" name="Rectangle 6"/>
          <p:cNvSpPr/>
          <p:nvPr/>
        </p:nvSpPr>
        <p:spPr>
          <a:xfrm>
            <a:off x="3177"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sz="1800"/>
          </a:p>
        </p:txBody>
      </p:sp>
      <p:sp>
        <p:nvSpPr>
          <p:cNvPr id="8" name="Rectangle 7"/>
          <p:cNvSpPr/>
          <p:nvPr/>
        </p:nvSpPr>
        <p:spPr>
          <a:xfrm>
            <a:off x="17"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sz="1800"/>
          </a:p>
        </p:txBody>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fi-FI"/>
              <a:t>Muokkaa perustyyl. napsautt.</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fi-FI"/>
              <a:t>Muokkaa alaotsikon perustyyliä napsautt.</a:t>
            </a:r>
            <a:endParaRPr lang="en-US" dirty="0"/>
          </a:p>
        </p:txBody>
      </p:sp>
      <p:sp>
        <p:nvSpPr>
          <p:cNvPr id="4" name="Date Placeholder 3"/>
          <p:cNvSpPr>
            <a:spLocks noGrp="1"/>
          </p:cNvSpPr>
          <p:nvPr>
            <p:ph type="dt" sz="half" idx="10"/>
          </p:nvPr>
        </p:nvSpPr>
        <p:spPr/>
        <p:txBody>
          <a:bodyPr/>
          <a:lstStyle/>
          <a:p>
            <a:fld id="{ECBECC00-8EFD-45CB-BF14-C5258F9097ED}" type="datetimeFigureOut">
              <a:rPr lang="fi-FI" smtClean="0"/>
              <a:pPr/>
              <a:t>21.5.2026</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CCC6CB31-74F2-48E2-9CA4-7E84012E9AD4}" type="slidenum">
              <a:rPr lang="fi-FI" smtClean="0"/>
              <a:pPr/>
              <a:t>‹#›</a:t>
            </a:fld>
            <a:endParaRPr lang="fi-FI"/>
          </a:p>
        </p:txBody>
      </p:sp>
      <p:cxnSp>
        <p:nvCxnSpPr>
          <p:cNvPr id="9" name="Straight Connector 8"/>
          <p:cNvCxnSpPr/>
          <p:nvPr/>
        </p:nvCxnSpPr>
        <p:spPr>
          <a:xfrm>
            <a:off x="1207659"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1879305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type="obj" preserve="1">
  <p:cSld name="Otsikko ja sisält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Muokkaa perustyyl. napsautt.</a:t>
            </a:r>
            <a:endParaRPr lang="en-US" dirty="0"/>
          </a:p>
        </p:txBody>
      </p:sp>
      <p:sp>
        <p:nvSpPr>
          <p:cNvPr id="3" name="Content Placeholder 2"/>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Date Placeholder 3"/>
          <p:cNvSpPr>
            <a:spLocks noGrp="1"/>
          </p:cNvSpPr>
          <p:nvPr>
            <p:ph type="dt" sz="half" idx="10"/>
          </p:nvPr>
        </p:nvSpPr>
        <p:spPr/>
        <p:txBody>
          <a:bodyPr/>
          <a:lstStyle/>
          <a:p>
            <a:fld id="{ECBECC00-8EFD-45CB-BF14-C5258F9097ED}" type="datetimeFigureOut">
              <a:rPr lang="fi-FI" smtClean="0"/>
              <a:pPr/>
              <a:t>21.5.2026</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CCC6CB31-74F2-48E2-9CA4-7E84012E9AD4}" type="slidenum">
              <a:rPr lang="fi-FI" smtClean="0"/>
              <a:pPr/>
              <a:t>‹#›</a:t>
            </a:fld>
            <a:endParaRPr lang="fi-FI"/>
          </a:p>
        </p:txBody>
      </p:sp>
    </p:spTree>
    <p:extLst>
      <p:ext uri="{BB962C8B-B14F-4D97-AF65-F5344CB8AC3E}">
        <p14:creationId xmlns:p14="http://schemas.microsoft.com/office/powerpoint/2010/main" val="233750234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type="secHead" preserve="1">
  <p:cSld name="Osan ylätunniste">
    <p:spTree>
      <p:nvGrpSpPr>
        <p:cNvPr id="1" name=""/>
        <p:cNvGrpSpPr/>
        <p:nvPr/>
      </p:nvGrpSpPr>
      <p:grpSpPr>
        <a:xfrm>
          <a:off x="0" y="0"/>
          <a:ext cx="0" cy="0"/>
          <a:chOff x="0" y="0"/>
          <a:chExt cx="0" cy="0"/>
        </a:xfrm>
      </p:grpSpPr>
      <p:sp>
        <p:nvSpPr>
          <p:cNvPr id="7" name="Rectangle 6"/>
          <p:cNvSpPr/>
          <p:nvPr/>
        </p:nvSpPr>
        <p:spPr>
          <a:xfrm>
            <a:off x="3177"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7"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fi-FI"/>
              <a:t>Muokkaa perustyyl. napsautt.</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i-FI"/>
              <a:t>Muokkaa tekstin perustyylejä napsauttamalla</a:t>
            </a:r>
          </a:p>
        </p:txBody>
      </p:sp>
      <p:sp>
        <p:nvSpPr>
          <p:cNvPr id="4" name="Date Placeholder 3"/>
          <p:cNvSpPr>
            <a:spLocks noGrp="1"/>
          </p:cNvSpPr>
          <p:nvPr>
            <p:ph type="dt" sz="half" idx="10"/>
          </p:nvPr>
        </p:nvSpPr>
        <p:spPr/>
        <p:txBody>
          <a:bodyPr/>
          <a:lstStyle/>
          <a:p>
            <a:fld id="{ECBECC00-8EFD-45CB-BF14-C5258F9097ED}" type="datetimeFigureOut">
              <a:rPr lang="fi-FI" smtClean="0"/>
              <a:pPr/>
              <a:t>21.5.2026</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CCC6CB31-74F2-48E2-9CA4-7E84012E9AD4}" type="slidenum">
              <a:rPr lang="fi-FI" smtClean="0"/>
              <a:pPr/>
              <a:t>‹#›</a:t>
            </a:fld>
            <a:endParaRPr lang="fi-FI"/>
          </a:p>
        </p:txBody>
      </p:sp>
      <p:cxnSp>
        <p:nvCxnSpPr>
          <p:cNvPr id="9" name="Straight Connector 8"/>
          <p:cNvCxnSpPr/>
          <p:nvPr/>
        </p:nvCxnSpPr>
        <p:spPr>
          <a:xfrm>
            <a:off x="1207659"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8513470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type="twoObj" preserve="1">
  <p:cSld name="Kaksi sisältökohdetta">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5"/>
            <a:ext cx="10058400" cy="1450757"/>
          </a:xfrm>
        </p:spPr>
        <p:txBody>
          <a:bodyPr/>
          <a:lstStyle/>
          <a:p>
            <a:r>
              <a:rPr lang="fi-FI"/>
              <a:t>Muokkaa perustyyl. napsautt.</a:t>
            </a:r>
            <a:endParaRPr lang="en-US" dirty="0"/>
          </a:p>
        </p:txBody>
      </p:sp>
      <p:sp>
        <p:nvSpPr>
          <p:cNvPr id="3" name="Content Placeholder 2"/>
          <p:cNvSpPr>
            <a:spLocks noGrp="1"/>
          </p:cNvSpPr>
          <p:nvPr>
            <p:ph sz="half" idx="1"/>
          </p:nvPr>
        </p:nvSpPr>
        <p:spPr>
          <a:xfrm>
            <a:off x="1097280" y="1845736"/>
            <a:ext cx="4937760" cy="4023359"/>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5" name="Date Placeholder 4"/>
          <p:cNvSpPr>
            <a:spLocks noGrp="1"/>
          </p:cNvSpPr>
          <p:nvPr>
            <p:ph type="dt" sz="half" idx="10"/>
          </p:nvPr>
        </p:nvSpPr>
        <p:spPr/>
        <p:txBody>
          <a:bodyPr/>
          <a:lstStyle/>
          <a:p>
            <a:fld id="{ECBECC00-8EFD-45CB-BF14-C5258F9097ED}" type="datetimeFigureOut">
              <a:rPr lang="fi-FI" smtClean="0"/>
              <a:pPr/>
              <a:t>21.5.2026</a:t>
            </a:fld>
            <a:endParaRPr lang="fi-FI"/>
          </a:p>
        </p:txBody>
      </p:sp>
      <p:sp>
        <p:nvSpPr>
          <p:cNvPr id="6" name="Footer Placeholder 5"/>
          <p:cNvSpPr>
            <a:spLocks noGrp="1"/>
          </p:cNvSpPr>
          <p:nvPr>
            <p:ph type="ftr" sz="quarter" idx="11"/>
          </p:nvPr>
        </p:nvSpPr>
        <p:spPr/>
        <p:txBody>
          <a:bodyPr/>
          <a:lstStyle/>
          <a:p>
            <a:endParaRPr lang="fi-FI"/>
          </a:p>
        </p:txBody>
      </p:sp>
      <p:sp>
        <p:nvSpPr>
          <p:cNvPr id="7" name="Slide Number Placeholder 6"/>
          <p:cNvSpPr>
            <a:spLocks noGrp="1"/>
          </p:cNvSpPr>
          <p:nvPr>
            <p:ph type="sldNum" sz="quarter" idx="12"/>
          </p:nvPr>
        </p:nvSpPr>
        <p:spPr/>
        <p:txBody>
          <a:bodyPr/>
          <a:lstStyle/>
          <a:p>
            <a:fld id="{CCC6CB31-74F2-48E2-9CA4-7E84012E9AD4}" type="slidenum">
              <a:rPr lang="fi-FI" smtClean="0"/>
              <a:pPr/>
              <a:t>‹#›</a:t>
            </a:fld>
            <a:endParaRPr lang="fi-FI"/>
          </a:p>
        </p:txBody>
      </p:sp>
    </p:spTree>
    <p:extLst>
      <p:ext uri="{BB962C8B-B14F-4D97-AF65-F5344CB8AC3E}">
        <p14:creationId xmlns:p14="http://schemas.microsoft.com/office/powerpoint/2010/main" val="129891813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type="twoTxTwoObj" preserve="1">
  <p:cSld name="Vertailu">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5"/>
            <a:ext cx="10058400" cy="1450757"/>
          </a:xfrm>
        </p:spPr>
        <p:txBody>
          <a:bodyPr/>
          <a:lstStyle/>
          <a:p>
            <a:r>
              <a:rPr lang="fi-FI"/>
              <a:t>Muokkaa perustyyl. napsautt.</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4" name="Content Placeholder 3"/>
          <p:cNvSpPr>
            <a:spLocks noGrp="1"/>
          </p:cNvSpPr>
          <p:nvPr>
            <p:ph sz="half" idx="2"/>
          </p:nvPr>
        </p:nvSpPr>
        <p:spPr>
          <a:xfrm>
            <a:off x="1097280" y="2582335"/>
            <a:ext cx="4937760" cy="328676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6" name="Content Placeholder 5"/>
          <p:cNvSpPr>
            <a:spLocks noGrp="1"/>
          </p:cNvSpPr>
          <p:nvPr>
            <p:ph sz="quarter" idx="4"/>
          </p:nvPr>
        </p:nvSpPr>
        <p:spPr>
          <a:xfrm>
            <a:off x="6217920" y="2582334"/>
            <a:ext cx="4937760" cy="328676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7" name="Date Placeholder 6"/>
          <p:cNvSpPr>
            <a:spLocks noGrp="1"/>
          </p:cNvSpPr>
          <p:nvPr>
            <p:ph type="dt" sz="half" idx="10"/>
          </p:nvPr>
        </p:nvSpPr>
        <p:spPr/>
        <p:txBody>
          <a:bodyPr/>
          <a:lstStyle/>
          <a:p>
            <a:fld id="{ECBECC00-8EFD-45CB-BF14-C5258F9097ED}" type="datetimeFigureOut">
              <a:rPr lang="fi-FI" smtClean="0"/>
              <a:pPr/>
              <a:t>21.5.2026</a:t>
            </a:fld>
            <a:endParaRPr lang="fi-FI"/>
          </a:p>
        </p:txBody>
      </p:sp>
      <p:sp>
        <p:nvSpPr>
          <p:cNvPr id="8" name="Footer Placeholder 7"/>
          <p:cNvSpPr>
            <a:spLocks noGrp="1"/>
          </p:cNvSpPr>
          <p:nvPr>
            <p:ph type="ftr" sz="quarter" idx="11"/>
          </p:nvPr>
        </p:nvSpPr>
        <p:spPr/>
        <p:txBody>
          <a:bodyPr/>
          <a:lstStyle/>
          <a:p>
            <a:endParaRPr lang="fi-FI"/>
          </a:p>
        </p:txBody>
      </p:sp>
      <p:sp>
        <p:nvSpPr>
          <p:cNvPr id="9" name="Slide Number Placeholder 8"/>
          <p:cNvSpPr>
            <a:spLocks noGrp="1"/>
          </p:cNvSpPr>
          <p:nvPr>
            <p:ph type="sldNum" sz="quarter" idx="12"/>
          </p:nvPr>
        </p:nvSpPr>
        <p:spPr/>
        <p:txBody>
          <a:bodyPr/>
          <a:lstStyle/>
          <a:p>
            <a:fld id="{CCC6CB31-74F2-48E2-9CA4-7E84012E9AD4}" type="slidenum">
              <a:rPr lang="fi-FI" smtClean="0"/>
              <a:pPr/>
              <a:t>‹#›</a:t>
            </a:fld>
            <a:endParaRPr lang="fi-FI"/>
          </a:p>
        </p:txBody>
      </p:sp>
    </p:spTree>
    <p:extLst>
      <p:ext uri="{BB962C8B-B14F-4D97-AF65-F5344CB8AC3E}">
        <p14:creationId xmlns:p14="http://schemas.microsoft.com/office/powerpoint/2010/main" val="210825572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type="titleOnly" preserve="1">
  <p:cSld name="Vain otsikk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Muokkaa perustyyl. napsautt.</a:t>
            </a:r>
            <a:endParaRPr lang="en-US" dirty="0"/>
          </a:p>
        </p:txBody>
      </p:sp>
      <p:sp>
        <p:nvSpPr>
          <p:cNvPr id="3" name="Date Placeholder 2"/>
          <p:cNvSpPr>
            <a:spLocks noGrp="1"/>
          </p:cNvSpPr>
          <p:nvPr>
            <p:ph type="dt" sz="half" idx="10"/>
          </p:nvPr>
        </p:nvSpPr>
        <p:spPr/>
        <p:txBody>
          <a:bodyPr/>
          <a:lstStyle/>
          <a:p>
            <a:fld id="{ECBECC00-8EFD-45CB-BF14-C5258F9097ED}" type="datetimeFigureOut">
              <a:rPr lang="fi-FI" smtClean="0"/>
              <a:pPr/>
              <a:t>21.5.2026</a:t>
            </a:fld>
            <a:endParaRPr lang="fi-FI"/>
          </a:p>
        </p:txBody>
      </p:sp>
      <p:sp>
        <p:nvSpPr>
          <p:cNvPr id="4" name="Footer Placeholder 3"/>
          <p:cNvSpPr>
            <a:spLocks noGrp="1"/>
          </p:cNvSpPr>
          <p:nvPr>
            <p:ph type="ftr" sz="quarter" idx="11"/>
          </p:nvPr>
        </p:nvSpPr>
        <p:spPr/>
        <p:txBody>
          <a:bodyPr/>
          <a:lstStyle/>
          <a:p>
            <a:endParaRPr lang="fi-FI"/>
          </a:p>
        </p:txBody>
      </p:sp>
      <p:sp>
        <p:nvSpPr>
          <p:cNvPr id="5" name="Slide Number Placeholder 4"/>
          <p:cNvSpPr>
            <a:spLocks noGrp="1"/>
          </p:cNvSpPr>
          <p:nvPr>
            <p:ph type="sldNum" sz="quarter" idx="12"/>
          </p:nvPr>
        </p:nvSpPr>
        <p:spPr/>
        <p:txBody>
          <a:bodyPr/>
          <a:lstStyle/>
          <a:p>
            <a:fld id="{CCC6CB31-74F2-48E2-9CA4-7E84012E9AD4}" type="slidenum">
              <a:rPr lang="fi-FI" smtClean="0"/>
              <a:pPr/>
              <a:t>‹#›</a:t>
            </a:fld>
            <a:endParaRPr lang="fi-FI"/>
          </a:p>
        </p:txBody>
      </p:sp>
    </p:spTree>
    <p:extLst>
      <p:ext uri="{BB962C8B-B14F-4D97-AF65-F5344CB8AC3E}">
        <p14:creationId xmlns:p14="http://schemas.microsoft.com/office/powerpoint/2010/main" val="414974038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type="blank" preserve="1">
  <p:cSld name="Tyhjä">
    <p:spTree>
      <p:nvGrpSpPr>
        <p:cNvPr id="1" name=""/>
        <p:cNvGrpSpPr/>
        <p:nvPr/>
      </p:nvGrpSpPr>
      <p:grpSpPr>
        <a:xfrm>
          <a:off x="0" y="0"/>
          <a:ext cx="0" cy="0"/>
          <a:chOff x="0" y="0"/>
          <a:chExt cx="0" cy="0"/>
        </a:xfrm>
      </p:grpSpPr>
      <p:sp>
        <p:nvSpPr>
          <p:cNvPr id="5" name="Rectangle 4"/>
          <p:cNvSpPr/>
          <p:nvPr/>
        </p:nvSpPr>
        <p:spPr>
          <a:xfrm>
            <a:off x="3177"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7"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ECBECC00-8EFD-45CB-BF14-C5258F9097ED}" type="datetimeFigureOut">
              <a:rPr lang="fi-FI" smtClean="0"/>
              <a:pPr/>
              <a:t>21.5.2026</a:t>
            </a:fld>
            <a:endParaRPr lang="fi-FI"/>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fi-FI"/>
          </a:p>
        </p:txBody>
      </p:sp>
      <p:sp>
        <p:nvSpPr>
          <p:cNvPr id="9" name="Slide Number Placeholder 8"/>
          <p:cNvSpPr>
            <a:spLocks noGrp="1"/>
          </p:cNvSpPr>
          <p:nvPr>
            <p:ph type="sldNum" sz="quarter" idx="12"/>
          </p:nvPr>
        </p:nvSpPr>
        <p:spPr/>
        <p:txBody>
          <a:bodyPr/>
          <a:lstStyle/>
          <a:p>
            <a:fld id="{CCC6CB31-74F2-48E2-9CA4-7E84012E9AD4}" type="slidenum">
              <a:rPr lang="fi-FI" smtClean="0"/>
              <a:pPr/>
              <a:t>‹#›</a:t>
            </a:fld>
            <a:endParaRPr lang="fi-FI"/>
          </a:p>
        </p:txBody>
      </p:sp>
    </p:spTree>
    <p:extLst>
      <p:ext uri="{BB962C8B-B14F-4D97-AF65-F5344CB8AC3E}">
        <p14:creationId xmlns:p14="http://schemas.microsoft.com/office/powerpoint/2010/main" val="51636779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type="objTx" preserve="1">
  <p:cSld name="Otsikollinen sisältö">
    <p:spTree>
      <p:nvGrpSpPr>
        <p:cNvPr id="1" name=""/>
        <p:cNvGrpSpPr/>
        <p:nvPr/>
      </p:nvGrpSpPr>
      <p:grpSpPr>
        <a:xfrm>
          <a:off x="0" y="0"/>
          <a:ext cx="0" cy="0"/>
          <a:chOff x="0" y="0"/>
          <a:chExt cx="0" cy="0"/>
        </a:xfrm>
      </p:grpSpPr>
      <p:sp>
        <p:nvSpPr>
          <p:cNvPr id="8" name="Rectangle 7"/>
          <p:cNvSpPr/>
          <p:nvPr/>
        </p:nvSpPr>
        <p:spPr>
          <a:xfrm>
            <a:off x="18"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fi-FI"/>
              <a:t>Muokkaa perustyyl. napsautt.</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a:t>Muokkaa tekstin perustyylejä napsauttamalla</a:t>
            </a:r>
          </a:p>
        </p:txBody>
      </p:sp>
      <p:sp>
        <p:nvSpPr>
          <p:cNvPr id="5" name="Date Placeholder 4"/>
          <p:cNvSpPr>
            <a:spLocks noGrp="1"/>
          </p:cNvSpPr>
          <p:nvPr>
            <p:ph type="dt" sz="half" idx="10"/>
          </p:nvPr>
        </p:nvSpPr>
        <p:spPr>
          <a:xfrm>
            <a:off x="465513" y="6459787"/>
            <a:ext cx="2618511" cy="365125"/>
          </a:xfrm>
        </p:spPr>
        <p:txBody>
          <a:bodyPr/>
          <a:lstStyle>
            <a:lvl1pPr algn="l">
              <a:defRPr/>
            </a:lvl1pPr>
          </a:lstStyle>
          <a:p>
            <a:fld id="{ECBECC00-8EFD-45CB-BF14-C5258F9097ED}" type="datetimeFigureOut">
              <a:rPr lang="fi-FI" smtClean="0"/>
              <a:pPr/>
              <a:t>21.5.2026</a:t>
            </a:fld>
            <a:endParaRPr lang="fi-FI"/>
          </a:p>
        </p:txBody>
      </p:sp>
      <p:sp>
        <p:nvSpPr>
          <p:cNvPr id="6" name="Footer Placeholder 5"/>
          <p:cNvSpPr>
            <a:spLocks noGrp="1"/>
          </p:cNvSpPr>
          <p:nvPr>
            <p:ph type="ftr" sz="quarter" idx="11"/>
          </p:nvPr>
        </p:nvSpPr>
        <p:spPr>
          <a:xfrm>
            <a:off x="4800600" y="6459787"/>
            <a:ext cx="4648200" cy="365125"/>
          </a:xfrm>
        </p:spPr>
        <p:txBody>
          <a:bodyPr/>
          <a:lstStyle>
            <a:lvl1pPr algn="l">
              <a:defRPr>
                <a:solidFill>
                  <a:schemeClr val="tx2"/>
                </a:solidFill>
              </a:defRPr>
            </a:lvl1pPr>
          </a:lstStyle>
          <a:p>
            <a:endParaRPr lang="fi-FI">
              <a:solidFill>
                <a:srgbClr val="344068"/>
              </a:solidFill>
            </a:endParaRPr>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CCC6CB31-74F2-48E2-9CA4-7E84012E9AD4}" type="slidenum">
              <a:rPr lang="fi-FI" smtClean="0">
                <a:solidFill>
                  <a:srgbClr val="344068"/>
                </a:solidFill>
              </a:rPr>
              <a:pPr/>
              <a:t>‹#›</a:t>
            </a:fld>
            <a:endParaRPr lang="fi-FI">
              <a:solidFill>
                <a:srgbClr val="344068"/>
              </a:solidFill>
            </a:endParaRPr>
          </a:p>
        </p:txBody>
      </p:sp>
    </p:spTree>
    <p:extLst>
      <p:ext uri="{BB962C8B-B14F-4D97-AF65-F5344CB8AC3E}">
        <p14:creationId xmlns:p14="http://schemas.microsoft.com/office/powerpoint/2010/main" val="334197251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type="picTx" preserve="1">
  <p:cSld name="Otsikollinen kuva">
    <p:spTree>
      <p:nvGrpSpPr>
        <p:cNvPr id="1" name=""/>
        <p:cNvGrpSpPr/>
        <p:nvPr/>
      </p:nvGrpSpPr>
      <p:grpSpPr>
        <a:xfrm>
          <a:off x="0" y="0"/>
          <a:ext cx="0" cy="0"/>
          <a:chOff x="0" y="0"/>
          <a:chExt cx="0" cy="0"/>
        </a:xfrm>
      </p:grpSpPr>
      <p:sp>
        <p:nvSpPr>
          <p:cNvPr id="8" name="Rectangle 7"/>
          <p:cNvSpPr/>
          <p:nvPr/>
        </p:nvSpPr>
        <p:spPr>
          <a:xfrm>
            <a:off x="1"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7"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9360" cy="822960"/>
          </a:xfrm>
        </p:spPr>
        <p:txBody>
          <a:bodyPr tIns="0" bIns="0" anchor="b">
            <a:noAutofit/>
          </a:bodyPr>
          <a:lstStyle>
            <a:lvl1pPr>
              <a:defRPr sz="3600" b="0">
                <a:solidFill>
                  <a:srgbClr val="FFFFFF"/>
                </a:solidFill>
              </a:defRPr>
            </a:lvl1pPr>
          </a:lstStyle>
          <a:p>
            <a:r>
              <a:rPr lang="fi-FI"/>
              <a:t>Muokkaa perustyyl. napsautt.</a:t>
            </a:r>
            <a:endParaRPr lang="en-US" dirty="0"/>
          </a:p>
        </p:txBody>
      </p:sp>
      <p:sp>
        <p:nvSpPr>
          <p:cNvPr id="3" name="Picture Placeholder 2"/>
          <p:cNvSpPr>
            <a:spLocks noGrp="1" noChangeAspect="1"/>
          </p:cNvSpPr>
          <p:nvPr>
            <p:ph type="pic" idx="1"/>
          </p:nvPr>
        </p:nvSpPr>
        <p:spPr>
          <a:xfrm>
            <a:off x="17" y="0"/>
            <a:ext cx="12191985"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i-FI"/>
              <a:t>Lisää kuva napsauttamalla kuvaketta</a:t>
            </a:r>
            <a:endParaRPr lang="en-US" dirty="0"/>
          </a:p>
        </p:txBody>
      </p:sp>
      <p:sp>
        <p:nvSpPr>
          <p:cNvPr id="4" name="Text Placeholder 3"/>
          <p:cNvSpPr>
            <a:spLocks noGrp="1"/>
          </p:cNvSpPr>
          <p:nvPr>
            <p:ph type="body" sz="half" idx="2"/>
          </p:nvPr>
        </p:nvSpPr>
        <p:spPr>
          <a:xfrm>
            <a:off x="1097280" y="5907024"/>
            <a:ext cx="10119360"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a:t>Muokkaa tekstin perustyylejä napsauttamalla</a:t>
            </a:r>
          </a:p>
        </p:txBody>
      </p:sp>
      <p:sp>
        <p:nvSpPr>
          <p:cNvPr id="5" name="Date Placeholder 4"/>
          <p:cNvSpPr>
            <a:spLocks noGrp="1"/>
          </p:cNvSpPr>
          <p:nvPr>
            <p:ph type="dt" sz="half" idx="10"/>
          </p:nvPr>
        </p:nvSpPr>
        <p:spPr/>
        <p:txBody>
          <a:bodyPr/>
          <a:lstStyle/>
          <a:p>
            <a:fld id="{ECBECC00-8EFD-45CB-BF14-C5258F9097ED}" type="datetimeFigureOut">
              <a:rPr lang="fi-FI" smtClean="0"/>
              <a:pPr/>
              <a:t>21.5.2026</a:t>
            </a:fld>
            <a:endParaRPr lang="fi-FI"/>
          </a:p>
        </p:txBody>
      </p:sp>
      <p:sp>
        <p:nvSpPr>
          <p:cNvPr id="6" name="Footer Placeholder 5"/>
          <p:cNvSpPr>
            <a:spLocks noGrp="1"/>
          </p:cNvSpPr>
          <p:nvPr>
            <p:ph type="ftr" sz="quarter" idx="11"/>
          </p:nvPr>
        </p:nvSpPr>
        <p:spPr/>
        <p:txBody>
          <a:bodyPr/>
          <a:lstStyle/>
          <a:p>
            <a:endParaRPr lang="fi-FI"/>
          </a:p>
        </p:txBody>
      </p:sp>
      <p:sp>
        <p:nvSpPr>
          <p:cNvPr id="7" name="Slide Number Placeholder 6"/>
          <p:cNvSpPr>
            <a:spLocks noGrp="1"/>
          </p:cNvSpPr>
          <p:nvPr>
            <p:ph type="sldNum" sz="quarter" idx="12"/>
          </p:nvPr>
        </p:nvSpPr>
        <p:spPr/>
        <p:txBody>
          <a:bodyPr/>
          <a:lstStyle/>
          <a:p>
            <a:fld id="{CCC6CB31-74F2-48E2-9CA4-7E84012E9AD4}" type="slidenum">
              <a:rPr lang="fi-FI" smtClean="0"/>
              <a:pPr/>
              <a:t>‹#›</a:t>
            </a:fld>
            <a:endParaRPr lang="fi-FI"/>
          </a:p>
        </p:txBody>
      </p:sp>
    </p:spTree>
    <p:extLst>
      <p:ext uri="{BB962C8B-B14F-4D97-AF65-F5344CB8AC3E}">
        <p14:creationId xmlns:p14="http://schemas.microsoft.com/office/powerpoint/2010/main" val="6181253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tsikollinen kuv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678811E6-B269-4D66-8C0C-01433A01C74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fi-FI"/>
          </a:p>
        </p:txBody>
      </p:sp>
      <p:sp>
        <p:nvSpPr>
          <p:cNvPr id="3" name="Kuvan paikkamerkki 2">
            <a:extLst>
              <a:ext uri="{FF2B5EF4-FFF2-40B4-BE49-F238E27FC236}">
                <a16:creationId xmlns:a16="http://schemas.microsoft.com/office/drawing/2014/main" id="{C0A52050-E870-4FD6-A2E3-DD014CA8C6B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fi-FI"/>
          </a:p>
        </p:txBody>
      </p:sp>
      <p:sp>
        <p:nvSpPr>
          <p:cNvPr id="4" name="Tekstin paikkamerkki 3">
            <a:extLst>
              <a:ext uri="{FF2B5EF4-FFF2-40B4-BE49-F238E27FC236}">
                <a16:creationId xmlns:a16="http://schemas.microsoft.com/office/drawing/2014/main" id="{3F677162-B2B4-40D2-ACB8-E7906E0F949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Päivämäärän paikkamerkki 4">
            <a:extLst>
              <a:ext uri="{FF2B5EF4-FFF2-40B4-BE49-F238E27FC236}">
                <a16:creationId xmlns:a16="http://schemas.microsoft.com/office/drawing/2014/main" id="{331C50AD-E2C0-4026-9F02-6EAB1BFE2CA7}"/>
              </a:ext>
            </a:extLst>
          </p:cNvPr>
          <p:cNvSpPr>
            <a:spLocks noGrp="1"/>
          </p:cNvSpPr>
          <p:nvPr>
            <p:ph type="dt" sz="half" idx="10"/>
          </p:nvPr>
        </p:nvSpPr>
        <p:spPr/>
        <p:txBody>
          <a:bodyPr/>
          <a:lstStyle/>
          <a:p>
            <a:fld id="{7CAA2D79-F595-4CE3-8B63-33D1E98E9C70}" type="datetimeFigureOut">
              <a:rPr lang="fi-FI" smtClean="0"/>
              <a:t>21.5.2026</a:t>
            </a:fld>
            <a:endParaRPr lang="fi-FI"/>
          </a:p>
        </p:txBody>
      </p:sp>
      <p:sp>
        <p:nvSpPr>
          <p:cNvPr id="6" name="Alatunnisteen paikkamerkki 5">
            <a:extLst>
              <a:ext uri="{FF2B5EF4-FFF2-40B4-BE49-F238E27FC236}">
                <a16:creationId xmlns:a16="http://schemas.microsoft.com/office/drawing/2014/main" id="{4857A2C6-C73F-4B54-8BDD-70C39F43EF96}"/>
              </a:ext>
            </a:extLst>
          </p:cNvPr>
          <p:cNvSpPr>
            <a:spLocks noGrp="1"/>
          </p:cNvSpPr>
          <p:nvPr>
            <p:ph type="ftr" sz="quarter" idx="11"/>
          </p:nvPr>
        </p:nvSpPr>
        <p:spPr/>
        <p:txBody>
          <a:bodyPr/>
          <a:lstStyle/>
          <a:p>
            <a:endParaRPr lang="fi-FI"/>
          </a:p>
        </p:txBody>
      </p:sp>
      <p:sp>
        <p:nvSpPr>
          <p:cNvPr id="7" name="Dian numeron paikkamerkki 6">
            <a:extLst>
              <a:ext uri="{FF2B5EF4-FFF2-40B4-BE49-F238E27FC236}">
                <a16:creationId xmlns:a16="http://schemas.microsoft.com/office/drawing/2014/main" id="{5F5C30B2-B9B0-4590-AF30-F9A03EB9AD90}"/>
              </a:ext>
            </a:extLst>
          </p:cNvPr>
          <p:cNvSpPr>
            <a:spLocks noGrp="1"/>
          </p:cNvSpPr>
          <p:nvPr>
            <p:ph type="sldNum" sz="quarter" idx="12"/>
          </p:nvPr>
        </p:nvSpPr>
        <p:spPr/>
        <p:txBody>
          <a:bodyPr/>
          <a:lstStyle/>
          <a:p>
            <a:fld id="{4A6A88A3-14C7-434E-A430-8AEEDB991D4A}" type="slidenum">
              <a:rPr lang="fi-FI" smtClean="0"/>
              <a:t>‹#›</a:t>
            </a:fld>
            <a:endParaRPr lang="fi-FI"/>
          </a:p>
        </p:txBody>
      </p:sp>
    </p:spTree>
    <p:extLst>
      <p:ext uri="{BB962C8B-B14F-4D97-AF65-F5344CB8AC3E}">
        <p14:creationId xmlns:p14="http://schemas.microsoft.com/office/powerpoint/2010/main" val="197860256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type="vertTx" preserve="1">
  <p:cSld name="Otsikko ja pystysuora teks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Muokkaa perustyyl. napsautt.</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Date Placeholder 3"/>
          <p:cNvSpPr>
            <a:spLocks noGrp="1"/>
          </p:cNvSpPr>
          <p:nvPr>
            <p:ph type="dt" sz="half" idx="10"/>
          </p:nvPr>
        </p:nvSpPr>
        <p:spPr/>
        <p:txBody>
          <a:bodyPr/>
          <a:lstStyle/>
          <a:p>
            <a:fld id="{ECBECC00-8EFD-45CB-BF14-C5258F9097ED}" type="datetimeFigureOut">
              <a:rPr lang="fi-FI" smtClean="0"/>
              <a:pPr/>
              <a:t>21.5.2026</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CCC6CB31-74F2-48E2-9CA4-7E84012E9AD4}" type="slidenum">
              <a:rPr lang="fi-FI" smtClean="0"/>
              <a:pPr/>
              <a:t>‹#›</a:t>
            </a:fld>
            <a:endParaRPr lang="fi-FI"/>
          </a:p>
        </p:txBody>
      </p:sp>
    </p:spTree>
    <p:extLst>
      <p:ext uri="{BB962C8B-B14F-4D97-AF65-F5344CB8AC3E}">
        <p14:creationId xmlns:p14="http://schemas.microsoft.com/office/powerpoint/2010/main" val="136474830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type="vertTitleAndTx" preserve="1">
  <p:cSld name="Pystysuora otsikko ja teksti">
    <p:spTree>
      <p:nvGrpSpPr>
        <p:cNvPr id="1" name=""/>
        <p:cNvGrpSpPr/>
        <p:nvPr/>
      </p:nvGrpSpPr>
      <p:grpSpPr>
        <a:xfrm>
          <a:off x="0" y="0"/>
          <a:ext cx="0" cy="0"/>
          <a:chOff x="0" y="0"/>
          <a:chExt cx="0" cy="0"/>
        </a:xfrm>
      </p:grpSpPr>
      <p:sp>
        <p:nvSpPr>
          <p:cNvPr id="7" name="Rectangle 6"/>
          <p:cNvSpPr/>
          <p:nvPr/>
        </p:nvSpPr>
        <p:spPr>
          <a:xfrm>
            <a:off x="3177"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7"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1" y="412302"/>
            <a:ext cx="2628900" cy="5759898"/>
          </a:xfrm>
        </p:spPr>
        <p:txBody>
          <a:bodyPr vert="eaVert"/>
          <a:lstStyle/>
          <a:p>
            <a:r>
              <a:rPr lang="fi-FI"/>
              <a:t>Muokkaa perustyyl. napsautt.</a:t>
            </a:r>
            <a:endParaRPr lang="en-US" dirty="0"/>
          </a:p>
        </p:txBody>
      </p:sp>
      <p:sp>
        <p:nvSpPr>
          <p:cNvPr id="3" name="Vertical Text Placeholder 2"/>
          <p:cNvSpPr>
            <a:spLocks noGrp="1"/>
          </p:cNvSpPr>
          <p:nvPr>
            <p:ph type="body" orient="vert" idx="1"/>
          </p:nvPr>
        </p:nvSpPr>
        <p:spPr>
          <a:xfrm>
            <a:off x="838201" y="412302"/>
            <a:ext cx="7734300" cy="5759898"/>
          </a:xfrm>
        </p:spPr>
        <p:txBody>
          <a:bodyPr vert="eaVert" lIns="45720" tIns="0" rIns="45720" bIns="0"/>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Date Placeholder 3"/>
          <p:cNvSpPr>
            <a:spLocks noGrp="1"/>
          </p:cNvSpPr>
          <p:nvPr>
            <p:ph type="dt" sz="half" idx="10"/>
          </p:nvPr>
        </p:nvSpPr>
        <p:spPr/>
        <p:txBody>
          <a:bodyPr/>
          <a:lstStyle/>
          <a:p>
            <a:fld id="{ECBECC00-8EFD-45CB-BF14-C5258F9097ED}" type="datetimeFigureOut">
              <a:rPr lang="fi-FI" smtClean="0"/>
              <a:pPr/>
              <a:t>21.5.2026</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CCC6CB31-74F2-48E2-9CA4-7E84012E9AD4}" type="slidenum">
              <a:rPr lang="fi-FI" smtClean="0"/>
              <a:pPr/>
              <a:t>‹#›</a:t>
            </a:fld>
            <a:endParaRPr lang="fi-FI"/>
          </a:p>
        </p:txBody>
      </p:sp>
    </p:spTree>
    <p:extLst>
      <p:ext uri="{BB962C8B-B14F-4D97-AF65-F5344CB8AC3E}">
        <p14:creationId xmlns:p14="http://schemas.microsoft.com/office/powerpoint/2010/main" val="395161144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2_Otsikkodi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Suorakulmio 10">
            <a:extLst>
              <a:ext uri="{FF2B5EF4-FFF2-40B4-BE49-F238E27FC236}">
                <a16:creationId xmlns:a16="http://schemas.microsoft.com/office/drawing/2014/main" id="{7E6F6CA0-765E-484B-B9C2-16E6A4F4986D}"/>
              </a:ext>
            </a:extLst>
          </p:cNvPr>
          <p:cNvSpPr/>
          <p:nvPr userDrawn="1"/>
        </p:nvSpPr>
        <p:spPr>
          <a:xfrm>
            <a:off x="0" y="4251158"/>
            <a:ext cx="12192000" cy="2606842"/>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i-FI" noProof="0"/>
          </a:p>
        </p:txBody>
      </p:sp>
      <p:sp>
        <p:nvSpPr>
          <p:cNvPr id="2" name="Otsikko 1">
            <a:extLst>
              <a:ext uri="{FF2B5EF4-FFF2-40B4-BE49-F238E27FC236}">
                <a16:creationId xmlns:a16="http://schemas.microsoft.com/office/drawing/2014/main" id="{A34FC0E2-CB24-439B-B95B-B8EF13A99E39}"/>
              </a:ext>
            </a:extLst>
          </p:cNvPr>
          <p:cNvSpPr>
            <a:spLocks noGrp="1"/>
          </p:cNvSpPr>
          <p:nvPr>
            <p:ph type="ctrTitle" hasCustomPrompt="1"/>
          </p:nvPr>
        </p:nvSpPr>
        <p:spPr>
          <a:xfrm>
            <a:off x="1812758" y="4700582"/>
            <a:ext cx="8807116" cy="915873"/>
          </a:xfrm>
        </p:spPr>
        <p:txBody>
          <a:bodyPr rtlCol="0" anchor="b">
            <a:normAutofit/>
          </a:bodyPr>
          <a:lstStyle>
            <a:lvl1pPr algn="l">
              <a:defRPr sz="5500" b="1">
                <a:solidFill>
                  <a:schemeClr val="bg1"/>
                </a:solidFill>
              </a:defRPr>
            </a:lvl1pPr>
          </a:lstStyle>
          <a:p>
            <a:pPr rtl="0"/>
            <a:r>
              <a:rPr lang="fi-FI" noProof="0"/>
              <a:t>ESITYKSEN OTSIKKO</a:t>
            </a:r>
          </a:p>
        </p:txBody>
      </p:sp>
      <p:sp>
        <p:nvSpPr>
          <p:cNvPr id="3" name="Alaotsikko 2">
            <a:extLst>
              <a:ext uri="{FF2B5EF4-FFF2-40B4-BE49-F238E27FC236}">
                <a16:creationId xmlns:a16="http://schemas.microsoft.com/office/drawing/2014/main" id="{5530698B-AFFB-41C1-AFEB-59EFD036622B}"/>
              </a:ext>
            </a:extLst>
          </p:cNvPr>
          <p:cNvSpPr>
            <a:spLocks noGrp="1"/>
          </p:cNvSpPr>
          <p:nvPr>
            <p:ph type="subTitle" idx="1" hasCustomPrompt="1"/>
          </p:nvPr>
        </p:nvSpPr>
        <p:spPr>
          <a:xfrm>
            <a:off x="1812758" y="5949257"/>
            <a:ext cx="9144000" cy="601840"/>
          </a:xfrm>
        </p:spPr>
        <p:txBody>
          <a:bodyPr rtlCol="0">
            <a:normAutofit/>
          </a:bodyPr>
          <a:lstStyle>
            <a:lvl1pPr marL="0" indent="0" algn="l">
              <a:buNone/>
              <a:defRPr sz="3000" b="1"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fi-FI" noProof="0"/>
              <a:t>Lorem Ipsum Dolor</a:t>
            </a:r>
          </a:p>
        </p:txBody>
      </p:sp>
      <p:sp>
        <p:nvSpPr>
          <p:cNvPr id="4" name="Päivämäärän paikkamerkki 3">
            <a:extLst>
              <a:ext uri="{FF2B5EF4-FFF2-40B4-BE49-F238E27FC236}">
                <a16:creationId xmlns:a16="http://schemas.microsoft.com/office/drawing/2014/main" id="{3B887B92-5889-454A-83C8-E0DE513D8F3F}"/>
              </a:ext>
            </a:extLst>
          </p:cNvPr>
          <p:cNvSpPr>
            <a:spLocks noGrp="1"/>
          </p:cNvSpPr>
          <p:nvPr>
            <p:ph type="dt" sz="half" idx="10"/>
          </p:nvPr>
        </p:nvSpPr>
        <p:spPr/>
        <p:txBody>
          <a:bodyPr rtlCol="0"/>
          <a:lstStyle/>
          <a:p>
            <a:pPr rtl="0"/>
            <a:fld id="{DD551BC0-1F8E-4277-94A9-AC71465043C0}" type="datetime1">
              <a:rPr lang="fi-FI" noProof="0" smtClean="0"/>
              <a:t>21.5.2026</a:t>
            </a:fld>
            <a:endParaRPr lang="fi-FI" noProof="0"/>
          </a:p>
        </p:txBody>
      </p:sp>
      <p:sp>
        <p:nvSpPr>
          <p:cNvPr id="5" name="Alatunnisteen paikkamerkki 4">
            <a:extLst>
              <a:ext uri="{FF2B5EF4-FFF2-40B4-BE49-F238E27FC236}">
                <a16:creationId xmlns:a16="http://schemas.microsoft.com/office/drawing/2014/main" id="{0C53F66A-C669-4D83-A278-F325DE22EAC3}"/>
              </a:ext>
            </a:extLst>
          </p:cNvPr>
          <p:cNvSpPr>
            <a:spLocks noGrp="1"/>
          </p:cNvSpPr>
          <p:nvPr>
            <p:ph type="ftr" sz="quarter" idx="11"/>
          </p:nvPr>
        </p:nvSpPr>
        <p:spPr/>
        <p:txBody>
          <a:bodyPr rtlCol="0"/>
          <a:lstStyle/>
          <a:p>
            <a:pPr rtl="0"/>
            <a:r>
              <a:rPr lang="fi-FI" noProof="0"/>
              <a:t>Esityksen otsikko</a:t>
            </a:r>
          </a:p>
        </p:txBody>
      </p:sp>
      <p:sp>
        <p:nvSpPr>
          <p:cNvPr id="6" name="Dian numeron paikkamerkki 5">
            <a:extLst>
              <a:ext uri="{FF2B5EF4-FFF2-40B4-BE49-F238E27FC236}">
                <a16:creationId xmlns:a16="http://schemas.microsoft.com/office/drawing/2014/main" id="{690F6560-92FA-4E92-B73B-21E2BA87F6F7}"/>
              </a:ext>
            </a:extLst>
          </p:cNvPr>
          <p:cNvSpPr>
            <a:spLocks noGrp="1"/>
          </p:cNvSpPr>
          <p:nvPr>
            <p:ph type="sldNum" sz="quarter" idx="12"/>
          </p:nvPr>
        </p:nvSpPr>
        <p:spPr/>
        <p:txBody>
          <a:bodyPr rtlCol="0"/>
          <a:lstStyle/>
          <a:p>
            <a:pPr rtl="0"/>
            <a:fld id="{95CBEC59-7FF9-4688-98DF-89832A0C9025}" type="slidenum">
              <a:rPr lang="fi-FI" noProof="0" smtClean="0"/>
              <a:t>‹#›</a:t>
            </a:fld>
            <a:endParaRPr lang="fi-FI" noProof="0"/>
          </a:p>
        </p:txBody>
      </p:sp>
      <p:sp>
        <p:nvSpPr>
          <p:cNvPr id="10" name="Suorakulmio 9">
            <a:extLst>
              <a:ext uri="{FF2B5EF4-FFF2-40B4-BE49-F238E27FC236}">
                <a16:creationId xmlns:a16="http://schemas.microsoft.com/office/drawing/2014/main" id="{A0AFD9A3-66C4-4954-8678-720CFA24D244}"/>
              </a:ext>
            </a:extLst>
          </p:cNvPr>
          <p:cNvSpPr/>
          <p:nvPr userDrawn="1"/>
        </p:nvSpPr>
        <p:spPr>
          <a:xfrm>
            <a:off x="1379621" y="4878000"/>
            <a:ext cx="144000" cy="198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i-FI" noProof="0"/>
          </a:p>
        </p:txBody>
      </p:sp>
      <p:cxnSp>
        <p:nvCxnSpPr>
          <p:cNvPr id="12" name="Suora yhdysviiva 11">
            <a:extLst>
              <a:ext uri="{FF2B5EF4-FFF2-40B4-BE49-F238E27FC236}">
                <a16:creationId xmlns:a16="http://schemas.microsoft.com/office/drawing/2014/main" id="{08240730-69E4-4798-8578-D648F7A2C4C9}"/>
              </a:ext>
            </a:extLst>
          </p:cNvPr>
          <p:cNvCxnSpPr/>
          <p:nvPr userDrawn="1"/>
        </p:nvCxnSpPr>
        <p:spPr>
          <a:xfrm>
            <a:off x="1957137" y="5794209"/>
            <a:ext cx="930442"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Suora yhdysviiva 13">
            <a:extLst>
              <a:ext uri="{FF2B5EF4-FFF2-40B4-BE49-F238E27FC236}">
                <a16:creationId xmlns:a16="http://schemas.microsoft.com/office/drawing/2014/main" id="{5F632EEF-732A-4DE7-BC5A-A86C31DB6F5A}"/>
              </a:ext>
            </a:extLst>
          </p:cNvPr>
          <p:cNvCxnSpPr>
            <a:cxnSpLocks/>
          </p:cNvCxnSpPr>
          <p:nvPr userDrawn="1"/>
        </p:nvCxnSpPr>
        <p:spPr>
          <a:xfrm rot="16200000">
            <a:off x="10391274" y="685801"/>
            <a:ext cx="1371600" cy="0"/>
          </a:xfrm>
          <a:prstGeom prst="line">
            <a:avLst/>
          </a:prstGeom>
          <a:ln w="25400">
            <a:solidFill>
              <a:schemeClr val="bg2"/>
            </a:solidFill>
          </a:ln>
        </p:spPr>
        <p:style>
          <a:lnRef idx="1">
            <a:schemeClr val="accent1"/>
          </a:lnRef>
          <a:fillRef idx="0">
            <a:schemeClr val="accent1"/>
          </a:fillRef>
          <a:effectRef idx="0">
            <a:schemeClr val="accent1"/>
          </a:effectRef>
          <a:fontRef idx="minor">
            <a:schemeClr val="tx1"/>
          </a:fontRef>
        </p:style>
      </p:cxnSp>
      <p:sp>
        <p:nvSpPr>
          <p:cNvPr id="16" name="Tekstin paikkamerkki 14">
            <a:extLst>
              <a:ext uri="{FF2B5EF4-FFF2-40B4-BE49-F238E27FC236}">
                <a16:creationId xmlns:a16="http://schemas.microsoft.com/office/drawing/2014/main" id="{C54CE062-7CDB-4AB7-B86E-461B22E7F450}"/>
              </a:ext>
            </a:extLst>
          </p:cNvPr>
          <p:cNvSpPr>
            <a:spLocks noGrp="1"/>
          </p:cNvSpPr>
          <p:nvPr>
            <p:ph type="body" sz="quarter" idx="14" hasCustomPrompt="1"/>
          </p:nvPr>
        </p:nvSpPr>
        <p:spPr>
          <a:xfrm>
            <a:off x="9416048" y="1013969"/>
            <a:ext cx="1460500" cy="481013"/>
          </a:xfrm>
        </p:spPr>
        <p:txBody>
          <a:bodyPr rtlCol="0"/>
          <a:lstStyle>
            <a:lvl1pPr marL="0" indent="0" algn="r">
              <a:buNone/>
              <a:defRPr lang="en-US" sz="3000" b="1" i="0" kern="1200" dirty="0">
                <a:solidFill>
                  <a:schemeClr val="bg2"/>
                </a:solidFill>
                <a:latin typeface="+mn-lt"/>
                <a:ea typeface="+mn-ea"/>
                <a:cs typeface="+mn-cs"/>
              </a:defRPr>
            </a:lvl1pPr>
          </a:lstStyle>
          <a:p>
            <a:pPr lvl="0" rtl="0"/>
            <a:r>
              <a:rPr lang="fi-FI" noProof="0"/>
              <a:t>20XX</a:t>
            </a:r>
          </a:p>
        </p:txBody>
      </p:sp>
    </p:spTree>
    <p:extLst>
      <p:ext uri="{BB962C8B-B14F-4D97-AF65-F5344CB8AC3E}">
        <p14:creationId xmlns:p14="http://schemas.microsoft.com/office/powerpoint/2010/main" val="222034753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itle" preserve="1">
  <p:cSld name="Otsikkodi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76D81B98-4F10-A2CC-1FBE-26665E6D3A96}"/>
              </a:ext>
            </a:extLst>
          </p:cNvPr>
          <p:cNvSpPr>
            <a:spLocks noGrp="1"/>
          </p:cNvSpPr>
          <p:nvPr>
            <p:ph type="ctrTitle"/>
          </p:nvPr>
        </p:nvSpPr>
        <p:spPr>
          <a:xfrm>
            <a:off x="1524000" y="1122363"/>
            <a:ext cx="9144000" cy="2387600"/>
          </a:xfrm>
        </p:spPr>
        <p:txBody>
          <a:bodyPr anchor="b"/>
          <a:lstStyle>
            <a:lvl1pPr algn="ctr">
              <a:defRPr sz="6000"/>
            </a:lvl1pPr>
          </a:lstStyle>
          <a:p>
            <a:r>
              <a:rPr lang="fi-FI"/>
              <a:t>Muokkaa ots. perustyyl. napsautt.</a:t>
            </a:r>
          </a:p>
        </p:txBody>
      </p:sp>
      <p:sp>
        <p:nvSpPr>
          <p:cNvPr id="3" name="Alaotsikko 2">
            <a:extLst>
              <a:ext uri="{FF2B5EF4-FFF2-40B4-BE49-F238E27FC236}">
                <a16:creationId xmlns:a16="http://schemas.microsoft.com/office/drawing/2014/main" id="{90B981CE-E07F-0AFF-76DE-02E502E1484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p>
        </p:txBody>
      </p:sp>
      <p:sp>
        <p:nvSpPr>
          <p:cNvPr id="4" name="Päivämäärän paikkamerkki 3">
            <a:extLst>
              <a:ext uri="{FF2B5EF4-FFF2-40B4-BE49-F238E27FC236}">
                <a16:creationId xmlns:a16="http://schemas.microsoft.com/office/drawing/2014/main" id="{E110F7E3-EB34-2566-D742-5DAF8562A221}"/>
              </a:ext>
            </a:extLst>
          </p:cNvPr>
          <p:cNvSpPr>
            <a:spLocks noGrp="1"/>
          </p:cNvSpPr>
          <p:nvPr>
            <p:ph type="dt" sz="half" idx="10"/>
          </p:nvPr>
        </p:nvSpPr>
        <p:spPr/>
        <p:txBody>
          <a:bodyPr/>
          <a:lstStyle/>
          <a:p>
            <a:fld id="{D599E9CA-46B5-4B04-9F92-637FD3BC0A1A}" type="datetimeFigureOut">
              <a:rPr lang="fi-FI" smtClean="0"/>
              <a:t>21.5.2026</a:t>
            </a:fld>
            <a:endParaRPr lang="fi-FI"/>
          </a:p>
        </p:txBody>
      </p:sp>
      <p:sp>
        <p:nvSpPr>
          <p:cNvPr id="5" name="Alatunnisteen paikkamerkki 4">
            <a:extLst>
              <a:ext uri="{FF2B5EF4-FFF2-40B4-BE49-F238E27FC236}">
                <a16:creationId xmlns:a16="http://schemas.microsoft.com/office/drawing/2014/main" id="{505CD9E6-87AC-08E6-09B2-B91F08522DFF}"/>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9E34FE22-861A-36B0-7A25-5CDED403478F}"/>
              </a:ext>
            </a:extLst>
          </p:cNvPr>
          <p:cNvSpPr>
            <a:spLocks noGrp="1"/>
          </p:cNvSpPr>
          <p:nvPr>
            <p:ph type="sldNum" sz="quarter" idx="12"/>
          </p:nvPr>
        </p:nvSpPr>
        <p:spPr/>
        <p:txBody>
          <a:bodyPr/>
          <a:lstStyle/>
          <a:p>
            <a:fld id="{99936F53-7C53-4B85-8160-209066FD79AF}" type="slidenum">
              <a:rPr lang="fi-FI" smtClean="0"/>
              <a:t>‹#›</a:t>
            </a:fld>
            <a:endParaRPr lang="fi-FI"/>
          </a:p>
        </p:txBody>
      </p:sp>
    </p:spTree>
    <p:extLst>
      <p:ext uri="{BB962C8B-B14F-4D97-AF65-F5344CB8AC3E}">
        <p14:creationId xmlns:p14="http://schemas.microsoft.com/office/powerpoint/2010/main" val="333872759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
  <p:cSld name="5_Otsikko ja sisält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Muokkaa perustyyl. napsautt.</a:t>
            </a:r>
            <a:endParaRPr lang="en-US"/>
          </a:p>
        </p:txBody>
      </p:sp>
      <p:sp>
        <p:nvSpPr>
          <p:cNvPr id="3" name="Content Placeholder 2"/>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a:p>
        </p:txBody>
      </p:sp>
      <p:sp>
        <p:nvSpPr>
          <p:cNvPr id="4" name="Date Placeholder 3"/>
          <p:cNvSpPr>
            <a:spLocks noGrp="1"/>
          </p:cNvSpPr>
          <p:nvPr>
            <p:ph type="dt" sz="half" idx="10"/>
          </p:nvPr>
        </p:nvSpPr>
        <p:spPr/>
        <p:txBody>
          <a:bodyPr/>
          <a:lstStyle/>
          <a:p>
            <a:fld id="{5586B75A-687E-405C-8A0B-8D00578BA2C3}" type="datetimeFigureOut">
              <a:rPr lang="en-US" dirty="0"/>
              <a:pPr/>
              <a:t>5/21/2026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a:p>
        </p:txBody>
      </p:sp>
    </p:spTree>
    <p:extLst>
      <p:ext uri="{BB962C8B-B14F-4D97-AF65-F5344CB8AC3E}">
        <p14:creationId xmlns:p14="http://schemas.microsoft.com/office/powerpoint/2010/main" val="300718442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5_Osan ylätunnist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Suorakulmio 16">
            <a:extLst>
              <a:ext uri="{FF2B5EF4-FFF2-40B4-BE49-F238E27FC236}">
                <a16:creationId xmlns:a16="http://schemas.microsoft.com/office/drawing/2014/main" id="{DCC8FE21-4B79-46A0-A2D5-AA64AFC61971}"/>
              </a:ext>
            </a:extLst>
          </p:cNvPr>
          <p:cNvSpPr/>
          <p:nvPr userDrawn="1"/>
        </p:nvSpPr>
        <p:spPr>
          <a:xfrm>
            <a:off x="6096000" y="0"/>
            <a:ext cx="6096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i-FI" noProof="0"/>
          </a:p>
        </p:txBody>
      </p:sp>
      <p:sp>
        <p:nvSpPr>
          <p:cNvPr id="2" name="Otsikko 1">
            <a:extLst>
              <a:ext uri="{FF2B5EF4-FFF2-40B4-BE49-F238E27FC236}">
                <a16:creationId xmlns:a16="http://schemas.microsoft.com/office/drawing/2014/main" id="{AF248368-1908-4FA2-8871-C97A5210E96D}"/>
              </a:ext>
            </a:extLst>
          </p:cNvPr>
          <p:cNvSpPr>
            <a:spLocks noGrp="1"/>
          </p:cNvSpPr>
          <p:nvPr>
            <p:ph type="title" hasCustomPrompt="1"/>
          </p:nvPr>
        </p:nvSpPr>
        <p:spPr>
          <a:xfrm>
            <a:off x="1527519" y="1700327"/>
            <a:ext cx="4143555" cy="1536580"/>
          </a:xfrm>
        </p:spPr>
        <p:txBody>
          <a:bodyPr rtlCol="0"/>
          <a:lstStyle>
            <a:lvl1pPr>
              <a:defRPr>
                <a:gradFill flip="none" rotWithShape="1">
                  <a:gsLst>
                    <a:gs pos="0">
                      <a:schemeClr val="bg2"/>
                    </a:gs>
                    <a:gs pos="100000">
                      <a:schemeClr val="accent1"/>
                    </a:gs>
                  </a:gsLst>
                  <a:lin ang="0" scaled="1"/>
                  <a:tileRect/>
                </a:gradFill>
              </a:defRPr>
            </a:lvl1pPr>
          </a:lstStyle>
          <a:p>
            <a:pPr rtl="0"/>
            <a:r>
              <a:rPr lang="fi-FI" noProof="0"/>
              <a:t>OSA</a:t>
            </a:r>
            <a:br>
              <a:rPr lang="fi-FI" noProof="0"/>
            </a:br>
            <a:r>
              <a:rPr lang="fi-FI" noProof="0"/>
              <a:t>EROTINDIA</a:t>
            </a:r>
          </a:p>
        </p:txBody>
      </p:sp>
      <p:sp>
        <p:nvSpPr>
          <p:cNvPr id="4" name="Päivämäärän paikkamerkki 3">
            <a:extLst>
              <a:ext uri="{FF2B5EF4-FFF2-40B4-BE49-F238E27FC236}">
                <a16:creationId xmlns:a16="http://schemas.microsoft.com/office/drawing/2014/main" id="{D269E74E-E12F-474D-8520-0AAEE930510D}"/>
              </a:ext>
            </a:extLst>
          </p:cNvPr>
          <p:cNvSpPr>
            <a:spLocks noGrp="1"/>
          </p:cNvSpPr>
          <p:nvPr>
            <p:ph type="dt" sz="half" idx="10"/>
          </p:nvPr>
        </p:nvSpPr>
        <p:spPr/>
        <p:txBody>
          <a:bodyPr rtlCol="0"/>
          <a:lstStyle/>
          <a:p>
            <a:pPr rtl="0"/>
            <a:fld id="{E4AD3BE6-F3A3-4E43-ADAA-8D873B91458B}" type="datetime1">
              <a:rPr lang="fi-FI" noProof="0" smtClean="0"/>
              <a:t>21.5.2026</a:t>
            </a:fld>
            <a:endParaRPr lang="fi-FI" noProof="0"/>
          </a:p>
        </p:txBody>
      </p:sp>
      <p:sp>
        <p:nvSpPr>
          <p:cNvPr id="5" name="Alatunnisteen paikkamerkki 4">
            <a:extLst>
              <a:ext uri="{FF2B5EF4-FFF2-40B4-BE49-F238E27FC236}">
                <a16:creationId xmlns:a16="http://schemas.microsoft.com/office/drawing/2014/main" id="{B9568C84-3A49-4E3F-B2E7-4CE5D636B8CB}"/>
              </a:ext>
            </a:extLst>
          </p:cNvPr>
          <p:cNvSpPr>
            <a:spLocks noGrp="1"/>
          </p:cNvSpPr>
          <p:nvPr>
            <p:ph type="ftr" sz="quarter" idx="11"/>
          </p:nvPr>
        </p:nvSpPr>
        <p:spPr/>
        <p:txBody>
          <a:bodyPr rtlCol="0"/>
          <a:lstStyle>
            <a:lvl1pPr>
              <a:defRPr>
                <a:solidFill>
                  <a:schemeClr val="accent1"/>
                </a:solidFill>
              </a:defRPr>
            </a:lvl1pPr>
          </a:lstStyle>
          <a:p>
            <a:pPr rtl="0"/>
            <a:r>
              <a:rPr lang="fi-FI" noProof="0"/>
              <a:t>Esityksen otsikko</a:t>
            </a:r>
          </a:p>
        </p:txBody>
      </p:sp>
      <p:sp>
        <p:nvSpPr>
          <p:cNvPr id="6" name="Dian numeron paikkamerkki 5">
            <a:extLst>
              <a:ext uri="{FF2B5EF4-FFF2-40B4-BE49-F238E27FC236}">
                <a16:creationId xmlns:a16="http://schemas.microsoft.com/office/drawing/2014/main" id="{A0980AB7-46B3-4911-A879-10A547487050}"/>
              </a:ext>
            </a:extLst>
          </p:cNvPr>
          <p:cNvSpPr>
            <a:spLocks noGrp="1"/>
          </p:cNvSpPr>
          <p:nvPr>
            <p:ph type="sldNum" sz="quarter" idx="12"/>
          </p:nvPr>
        </p:nvSpPr>
        <p:spPr/>
        <p:txBody>
          <a:bodyPr rtlCol="0"/>
          <a:lstStyle/>
          <a:p>
            <a:pPr rtl="0"/>
            <a:fld id="{95CBEC59-7FF9-4688-98DF-89832A0C9025}" type="slidenum">
              <a:rPr lang="fi-FI" noProof="0" smtClean="0"/>
              <a:t>‹#›</a:t>
            </a:fld>
            <a:endParaRPr lang="fi-FI" noProof="0"/>
          </a:p>
        </p:txBody>
      </p:sp>
      <p:sp>
        <p:nvSpPr>
          <p:cNvPr id="9" name="Suorakulmio 8">
            <a:extLst>
              <a:ext uri="{FF2B5EF4-FFF2-40B4-BE49-F238E27FC236}">
                <a16:creationId xmlns:a16="http://schemas.microsoft.com/office/drawing/2014/main" id="{56D751D1-0AE0-4B49-A19D-74CA71D2C096}"/>
              </a:ext>
            </a:extLst>
          </p:cNvPr>
          <p:cNvSpPr/>
          <p:nvPr userDrawn="1"/>
        </p:nvSpPr>
        <p:spPr>
          <a:xfrm>
            <a:off x="1285167" y="1941196"/>
            <a:ext cx="72000" cy="936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i-FI" noProof="0"/>
          </a:p>
        </p:txBody>
      </p:sp>
      <p:cxnSp>
        <p:nvCxnSpPr>
          <p:cNvPr id="10" name="Suora yhdysviiva 9">
            <a:extLst>
              <a:ext uri="{FF2B5EF4-FFF2-40B4-BE49-F238E27FC236}">
                <a16:creationId xmlns:a16="http://schemas.microsoft.com/office/drawing/2014/main" id="{D4D4EAA8-8E55-45C3-BD00-531D549BB77D}"/>
              </a:ext>
            </a:extLst>
          </p:cNvPr>
          <p:cNvCxnSpPr/>
          <p:nvPr userDrawn="1"/>
        </p:nvCxnSpPr>
        <p:spPr>
          <a:xfrm>
            <a:off x="1666741" y="3139153"/>
            <a:ext cx="630936"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sp>
        <p:nvSpPr>
          <p:cNvPr id="11" name="Alaotsikko 2">
            <a:extLst>
              <a:ext uri="{FF2B5EF4-FFF2-40B4-BE49-F238E27FC236}">
                <a16:creationId xmlns:a16="http://schemas.microsoft.com/office/drawing/2014/main" id="{126D1C29-9D03-4CB6-B17E-D7DC93295F21}"/>
              </a:ext>
            </a:extLst>
          </p:cNvPr>
          <p:cNvSpPr>
            <a:spLocks noGrp="1"/>
          </p:cNvSpPr>
          <p:nvPr>
            <p:ph type="subTitle" idx="13" hasCustomPrompt="1"/>
          </p:nvPr>
        </p:nvSpPr>
        <p:spPr>
          <a:xfrm>
            <a:off x="1527519" y="3279799"/>
            <a:ext cx="4143555" cy="692595"/>
          </a:xfrm>
        </p:spPr>
        <p:txBody>
          <a:bodyPr rtlCol="0">
            <a:normAutofit/>
          </a:bodyPr>
          <a:lstStyle>
            <a:lvl1pPr marL="0" indent="0" algn="l">
              <a:buNone/>
              <a:defRPr sz="2500" b="1" i="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fi-FI" noProof="0"/>
              <a:t>Dian alaotsikko</a:t>
            </a:r>
          </a:p>
        </p:txBody>
      </p:sp>
      <p:cxnSp>
        <p:nvCxnSpPr>
          <p:cNvPr id="13" name="Suora yhdysviiva 12">
            <a:extLst>
              <a:ext uri="{FF2B5EF4-FFF2-40B4-BE49-F238E27FC236}">
                <a16:creationId xmlns:a16="http://schemas.microsoft.com/office/drawing/2014/main" id="{F83713E2-6BCF-4CEB-A9B2-A0F540060B9B}"/>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kstin paikkamerkki 15">
            <a:extLst>
              <a:ext uri="{FF2B5EF4-FFF2-40B4-BE49-F238E27FC236}">
                <a16:creationId xmlns:a16="http://schemas.microsoft.com/office/drawing/2014/main" id="{557CF87C-3640-450C-B0F1-EAD216661178}"/>
              </a:ext>
            </a:extLst>
          </p:cNvPr>
          <p:cNvSpPr>
            <a:spLocks noGrp="1"/>
          </p:cNvSpPr>
          <p:nvPr>
            <p:ph type="body" sz="quarter" idx="14" hasCustomPrompt="1"/>
          </p:nvPr>
        </p:nvSpPr>
        <p:spPr>
          <a:xfrm>
            <a:off x="11083583" y="837333"/>
            <a:ext cx="610772" cy="328893"/>
          </a:xfrm>
        </p:spPr>
        <p:txBody>
          <a:bodyPr rtlCol="0">
            <a:normAutofit/>
          </a:bodyPr>
          <a:lstStyle>
            <a:lvl1pPr marL="0" indent="0" algn="l">
              <a:buNone/>
              <a:defRPr sz="1200" i="1">
                <a:solidFill>
                  <a:schemeClr val="tx2"/>
                </a:solidFill>
              </a:defRPr>
            </a:lvl1pPr>
          </a:lstStyle>
          <a:p>
            <a:pPr lvl="0" rtl="0"/>
            <a:r>
              <a:rPr lang="fi-FI" noProof="0"/>
              <a:t>20XX</a:t>
            </a:r>
          </a:p>
        </p:txBody>
      </p:sp>
      <p:cxnSp>
        <p:nvCxnSpPr>
          <p:cNvPr id="18" name="Suora yhdysviiva 17">
            <a:extLst>
              <a:ext uri="{FF2B5EF4-FFF2-40B4-BE49-F238E27FC236}">
                <a16:creationId xmlns:a16="http://schemas.microsoft.com/office/drawing/2014/main" id="{DB2A467A-5EC5-4E43-861E-F15D1E487F6D}"/>
              </a:ext>
            </a:extLst>
          </p:cNvPr>
          <p:cNvCxnSpPr>
            <a:cxnSpLocks/>
          </p:cNvCxnSpPr>
          <p:nvPr userDrawn="1"/>
        </p:nvCxnSpPr>
        <p:spPr>
          <a:xfrm>
            <a:off x="0" y="6168360"/>
            <a:ext cx="1764792"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 name="Suora yhdysviiva 18">
            <a:extLst>
              <a:ext uri="{FF2B5EF4-FFF2-40B4-BE49-F238E27FC236}">
                <a16:creationId xmlns:a16="http://schemas.microsoft.com/office/drawing/2014/main" id="{5FCDC761-E078-4116-B4FD-B0C88CDEB3DB}"/>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0070700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userDrawn="1">
  <p:cSld name="1_Otsikko ja sisältö">
    <p:spTree>
      <p:nvGrpSpPr>
        <p:cNvPr id="1" name=""/>
        <p:cNvGrpSpPr/>
        <p:nvPr/>
      </p:nvGrpSpPr>
      <p:grpSpPr>
        <a:xfrm>
          <a:off x="0" y="0"/>
          <a:ext cx="0" cy="0"/>
          <a:chOff x="0" y="0"/>
          <a:chExt cx="0" cy="0"/>
        </a:xfrm>
      </p:grpSpPr>
      <p:sp>
        <p:nvSpPr>
          <p:cNvPr id="17" name="Suorakulmio 16">
            <a:extLst>
              <a:ext uri="{FF2B5EF4-FFF2-40B4-BE49-F238E27FC236}">
                <a16:creationId xmlns:a16="http://schemas.microsoft.com/office/drawing/2014/main" id="{DCC8FE21-4B79-46A0-A2D5-AA64AFC61971}"/>
              </a:ext>
            </a:extLst>
          </p:cNvPr>
          <p:cNvSpPr/>
          <p:nvPr userDrawn="1"/>
        </p:nvSpPr>
        <p:spPr>
          <a:xfrm>
            <a:off x="0" y="5532437"/>
            <a:ext cx="12192000" cy="1325563"/>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i-FI" noProof="0"/>
          </a:p>
        </p:txBody>
      </p:sp>
      <p:sp>
        <p:nvSpPr>
          <p:cNvPr id="2" name="Otsikko 1">
            <a:extLst>
              <a:ext uri="{FF2B5EF4-FFF2-40B4-BE49-F238E27FC236}">
                <a16:creationId xmlns:a16="http://schemas.microsoft.com/office/drawing/2014/main" id="{AF248368-1908-4FA2-8871-C97A5210E96D}"/>
              </a:ext>
            </a:extLst>
          </p:cNvPr>
          <p:cNvSpPr>
            <a:spLocks noGrp="1"/>
          </p:cNvSpPr>
          <p:nvPr>
            <p:ph type="title" hasCustomPrompt="1"/>
          </p:nvPr>
        </p:nvSpPr>
        <p:spPr>
          <a:xfrm>
            <a:off x="929641" y="458919"/>
            <a:ext cx="9971159" cy="1325563"/>
          </a:xfrm>
        </p:spPr>
        <p:txBody>
          <a:bodyPr rtlCol="0"/>
          <a:lstStyle>
            <a:lvl1pPr>
              <a:defRPr>
                <a:gradFill>
                  <a:gsLst>
                    <a:gs pos="0">
                      <a:schemeClr val="bg2"/>
                    </a:gs>
                    <a:gs pos="100000">
                      <a:schemeClr val="accent1"/>
                    </a:gs>
                  </a:gsLst>
                  <a:lin ang="0" scaled="1"/>
                </a:gradFill>
              </a:defRPr>
            </a:lvl1pPr>
          </a:lstStyle>
          <a:p>
            <a:pPr rtl="0"/>
            <a:r>
              <a:rPr lang="fi-FI" noProof="0"/>
              <a:t>SISÄLTÖDIA</a:t>
            </a:r>
          </a:p>
        </p:txBody>
      </p:sp>
      <p:sp>
        <p:nvSpPr>
          <p:cNvPr id="3" name="Sisällön paikkamerkki 2">
            <a:extLst>
              <a:ext uri="{FF2B5EF4-FFF2-40B4-BE49-F238E27FC236}">
                <a16:creationId xmlns:a16="http://schemas.microsoft.com/office/drawing/2014/main" id="{CA18B931-E896-4471-A71A-819D3B682920}"/>
              </a:ext>
            </a:extLst>
          </p:cNvPr>
          <p:cNvSpPr>
            <a:spLocks noGrp="1"/>
          </p:cNvSpPr>
          <p:nvPr>
            <p:ph idx="1"/>
          </p:nvPr>
        </p:nvSpPr>
        <p:spPr>
          <a:xfrm>
            <a:off x="929641" y="3133484"/>
            <a:ext cx="10515600" cy="2427923"/>
          </a:xfrm>
        </p:spPr>
        <p:txBody>
          <a:bodyPr rtlCol="0">
            <a:normAutofit/>
          </a:bodyPr>
          <a:lstStyle>
            <a:lvl1pPr marL="0" indent="0">
              <a:lnSpc>
                <a:spcPct val="100000"/>
              </a:lnSpc>
              <a:spcBef>
                <a:spcPts val="600"/>
              </a:spcBef>
              <a:buNone/>
              <a:defRPr sz="1600" i="0">
                <a:solidFill>
                  <a:schemeClr val="tx1">
                    <a:lumMod val="75000"/>
                    <a:lumOff val="25000"/>
                  </a:schemeClr>
                </a:solidFill>
              </a:defRPr>
            </a:lvl1pPr>
            <a:lvl2pPr marL="457200" indent="0">
              <a:buNone/>
              <a:defRPr sz="1800" i="1">
                <a:solidFill>
                  <a:schemeClr val="tx1">
                    <a:lumMod val="75000"/>
                    <a:lumOff val="25000"/>
                  </a:schemeClr>
                </a:solidFill>
              </a:defRPr>
            </a:lvl2pPr>
            <a:lvl3pPr marL="914400" indent="0">
              <a:buNone/>
              <a:defRPr sz="1600" i="1">
                <a:solidFill>
                  <a:schemeClr val="tx1">
                    <a:lumMod val="75000"/>
                    <a:lumOff val="25000"/>
                  </a:schemeClr>
                </a:solidFill>
              </a:defRPr>
            </a:lvl3pPr>
            <a:lvl4pPr marL="1371600" indent="0">
              <a:buNone/>
              <a:defRPr sz="1400" i="1">
                <a:solidFill>
                  <a:schemeClr val="tx1">
                    <a:lumMod val="75000"/>
                    <a:lumOff val="25000"/>
                  </a:schemeClr>
                </a:solidFill>
              </a:defRPr>
            </a:lvl4pPr>
            <a:lvl5pPr marL="1828800" indent="0">
              <a:buNone/>
              <a:defRPr sz="1400" i="1">
                <a:solidFill>
                  <a:schemeClr val="tx1">
                    <a:lumMod val="75000"/>
                    <a:lumOff val="25000"/>
                  </a:schemeClr>
                </a:solidFill>
              </a:defRPr>
            </a:lvl5pPr>
          </a:lstStyle>
          <a:p>
            <a:pPr lvl="0" rtl="0"/>
            <a:r>
              <a:rPr lang="fi-FI" noProof="0"/>
              <a:t>Muokkaa tekstin perustyylejä napsauttamalla</a:t>
            </a:r>
          </a:p>
        </p:txBody>
      </p:sp>
      <p:sp>
        <p:nvSpPr>
          <p:cNvPr id="4" name="Päivämäärän paikkamerkki 3">
            <a:extLst>
              <a:ext uri="{FF2B5EF4-FFF2-40B4-BE49-F238E27FC236}">
                <a16:creationId xmlns:a16="http://schemas.microsoft.com/office/drawing/2014/main" id="{D269E74E-E12F-474D-8520-0AAEE930510D}"/>
              </a:ext>
            </a:extLst>
          </p:cNvPr>
          <p:cNvSpPr>
            <a:spLocks noGrp="1"/>
          </p:cNvSpPr>
          <p:nvPr>
            <p:ph type="dt" sz="half" idx="10"/>
          </p:nvPr>
        </p:nvSpPr>
        <p:spPr/>
        <p:txBody>
          <a:bodyPr rtlCol="0"/>
          <a:lstStyle/>
          <a:p>
            <a:pPr rtl="0"/>
            <a:fld id="{EA4F2B70-1696-4043-BDBC-53136E88B269}" type="datetime1">
              <a:rPr lang="fi-FI" noProof="0" smtClean="0"/>
              <a:t>21.5.2026</a:t>
            </a:fld>
            <a:endParaRPr lang="fi-FI" noProof="0"/>
          </a:p>
        </p:txBody>
      </p:sp>
      <p:sp>
        <p:nvSpPr>
          <p:cNvPr id="5" name="Alatunnisteen paikkamerkki 4">
            <a:extLst>
              <a:ext uri="{FF2B5EF4-FFF2-40B4-BE49-F238E27FC236}">
                <a16:creationId xmlns:a16="http://schemas.microsoft.com/office/drawing/2014/main" id="{B9568C84-3A49-4E3F-B2E7-4CE5D636B8CB}"/>
              </a:ext>
            </a:extLst>
          </p:cNvPr>
          <p:cNvSpPr>
            <a:spLocks noGrp="1"/>
          </p:cNvSpPr>
          <p:nvPr>
            <p:ph type="ftr" sz="quarter" idx="11"/>
          </p:nvPr>
        </p:nvSpPr>
        <p:spPr/>
        <p:txBody>
          <a:bodyPr rtlCol="0"/>
          <a:lstStyle/>
          <a:p>
            <a:pPr rtl="0"/>
            <a:r>
              <a:rPr lang="fi-FI" noProof="0"/>
              <a:t>Esityksen otsikko</a:t>
            </a:r>
          </a:p>
        </p:txBody>
      </p:sp>
      <p:sp>
        <p:nvSpPr>
          <p:cNvPr id="6" name="Dian numeron paikkamerkki 5">
            <a:extLst>
              <a:ext uri="{FF2B5EF4-FFF2-40B4-BE49-F238E27FC236}">
                <a16:creationId xmlns:a16="http://schemas.microsoft.com/office/drawing/2014/main" id="{A0980AB7-46B3-4911-A879-10A547487050}"/>
              </a:ext>
            </a:extLst>
          </p:cNvPr>
          <p:cNvSpPr>
            <a:spLocks noGrp="1"/>
          </p:cNvSpPr>
          <p:nvPr>
            <p:ph type="sldNum" sz="quarter" idx="12"/>
          </p:nvPr>
        </p:nvSpPr>
        <p:spPr/>
        <p:txBody>
          <a:bodyPr rtlCol="0"/>
          <a:lstStyle/>
          <a:p>
            <a:pPr rtl="0"/>
            <a:fld id="{95CBEC59-7FF9-4688-98DF-89832A0C9025}" type="slidenum">
              <a:rPr lang="fi-FI" noProof="0" smtClean="0"/>
              <a:t>‹#›</a:t>
            </a:fld>
            <a:endParaRPr lang="fi-FI" noProof="0"/>
          </a:p>
        </p:txBody>
      </p:sp>
      <p:sp>
        <p:nvSpPr>
          <p:cNvPr id="9" name="Suorakulmio 8">
            <a:extLst>
              <a:ext uri="{FF2B5EF4-FFF2-40B4-BE49-F238E27FC236}">
                <a16:creationId xmlns:a16="http://schemas.microsoft.com/office/drawing/2014/main" id="{56D751D1-0AE0-4B49-A19D-74CA71D2C096}"/>
              </a:ext>
            </a:extLst>
          </p:cNvPr>
          <p:cNvSpPr/>
          <p:nvPr userDrawn="1"/>
        </p:nvSpPr>
        <p:spPr>
          <a:xfrm>
            <a:off x="687289" y="0"/>
            <a:ext cx="72000" cy="127101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i-FI" noProof="0"/>
          </a:p>
        </p:txBody>
      </p:sp>
      <p:cxnSp>
        <p:nvCxnSpPr>
          <p:cNvPr id="10" name="Suora yhdysviiva 9">
            <a:extLst>
              <a:ext uri="{FF2B5EF4-FFF2-40B4-BE49-F238E27FC236}">
                <a16:creationId xmlns:a16="http://schemas.microsoft.com/office/drawing/2014/main" id="{D4D4EAA8-8E55-45C3-BD00-531D549BB77D}"/>
              </a:ext>
            </a:extLst>
          </p:cNvPr>
          <p:cNvCxnSpPr/>
          <p:nvPr userDrawn="1"/>
        </p:nvCxnSpPr>
        <p:spPr>
          <a:xfrm>
            <a:off x="1068863" y="1528464"/>
            <a:ext cx="630936"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1" name="Alaotsikko 2">
            <a:extLst>
              <a:ext uri="{FF2B5EF4-FFF2-40B4-BE49-F238E27FC236}">
                <a16:creationId xmlns:a16="http://schemas.microsoft.com/office/drawing/2014/main" id="{126D1C29-9D03-4CB6-B17E-D7DC93295F21}"/>
              </a:ext>
            </a:extLst>
          </p:cNvPr>
          <p:cNvSpPr>
            <a:spLocks noGrp="1"/>
          </p:cNvSpPr>
          <p:nvPr>
            <p:ph type="subTitle" idx="13" hasCustomPrompt="1"/>
          </p:nvPr>
        </p:nvSpPr>
        <p:spPr>
          <a:xfrm>
            <a:off x="929641" y="1669110"/>
            <a:ext cx="9971158" cy="692595"/>
          </a:xfrm>
        </p:spPr>
        <p:txBody>
          <a:bodyPr rtlCol="0">
            <a:normAutofit/>
          </a:bodyPr>
          <a:lstStyle>
            <a:lvl1pPr marL="0" indent="0" algn="l">
              <a:buNone/>
              <a:defRPr sz="2500" b="1" i="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fi-FI" noProof="0"/>
              <a:t>Dian alaotsikko</a:t>
            </a:r>
          </a:p>
        </p:txBody>
      </p:sp>
      <p:cxnSp>
        <p:nvCxnSpPr>
          <p:cNvPr id="13" name="Suora yhdysviiva 12">
            <a:extLst>
              <a:ext uri="{FF2B5EF4-FFF2-40B4-BE49-F238E27FC236}">
                <a16:creationId xmlns:a16="http://schemas.microsoft.com/office/drawing/2014/main" id="{F83713E2-6BCF-4CEB-A9B2-A0F540060B9B}"/>
              </a:ext>
            </a:extLst>
          </p:cNvPr>
          <p:cNvCxnSpPr>
            <a:cxnSpLocks/>
          </p:cNvCxnSpPr>
          <p:nvPr userDrawn="1"/>
        </p:nvCxnSpPr>
        <p:spPr>
          <a:xfrm>
            <a:off x="11190767" y="800959"/>
            <a:ext cx="1001233"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6" name="Tekstin paikkamerkki 15">
            <a:extLst>
              <a:ext uri="{FF2B5EF4-FFF2-40B4-BE49-F238E27FC236}">
                <a16:creationId xmlns:a16="http://schemas.microsoft.com/office/drawing/2014/main" id="{557CF87C-3640-450C-B0F1-EAD216661178}"/>
              </a:ext>
            </a:extLst>
          </p:cNvPr>
          <p:cNvSpPr>
            <a:spLocks noGrp="1"/>
          </p:cNvSpPr>
          <p:nvPr>
            <p:ph type="body" sz="quarter" idx="14" hasCustomPrompt="1"/>
          </p:nvPr>
        </p:nvSpPr>
        <p:spPr>
          <a:xfrm>
            <a:off x="11083583" y="837333"/>
            <a:ext cx="610772" cy="328893"/>
          </a:xfrm>
        </p:spPr>
        <p:txBody>
          <a:bodyPr rtlCol="0">
            <a:normAutofit/>
          </a:bodyPr>
          <a:lstStyle>
            <a:lvl1pPr marL="0" indent="0" algn="l">
              <a:buNone/>
              <a:defRPr sz="1200" i="1">
                <a:solidFill>
                  <a:schemeClr val="accent1"/>
                </a:solidFill>
              </a:defRPr>
            </a:lvl1pPr>
          </a:lstStyle>
          <a:p>
            <a:pPr lvl="0" rtl="0"/>
            <a:r>
              <a:rPr lang="fi-FI" noProof="0"/>
              <a:t>20XX</a:t>
            </a:r>
          </a:p>
        </p:txBody>
      </p:sp>
      <p:cxnSp>
        <p:nvCxnSpPr>
          <p:cNvPr id="18" name="Suora yhdysviiva 17">
            <a:extLst>
              <a:ext uri="{FF2B5EF4-FFF2-40B4-BE49-F238E27FC236}">
                <a16:creationId xmlns:a16="http://schemas.microsoft.com/office/drawing/2014/main" id="{DB2A467A-5EC5-4E43-861E-F15D1E487F6D}"/>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9" name="Suora yhdysviiva 18">
            <a:extLst>
              <a:ext uri="{FF2B5EF4-FFF2-40B4-BE49-F238E27FC236}">
                <a16:creationId xmlns:a16="http://schemas.microsoft.com/office/drawing/2014/main" id="{5FCDC761-E078-4116-B4FD-B0C88CDEB3DB}"/>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00735707"/>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type="title" preserve="1">
  <p:cSld name="Otsikkodia">
    <p:spTree>
      <p:nvGrpSpPr>
        <p:cNvPr id="1" name=""/>
        <p:cNvGrpSpPr/>
        <p:nvPr/>
      </p:nvGrpSpPr>
      <p:grpSpPr>
        <a:xfrm>
          <a:off x="0" y="0"/>
          <a:ext cx="0" cy="0"/>
          <a:chOff x="0" y="0"/>
          <a:chExt cx="0" cy="0"/>
        </a:xfrm>
      </p:grpSpPr>
      <p:sp>
        <p:nvSpPr>
          <p:cNvPr id="2" name="Otsikko 1"/>
          <p:cNvSpPr>
            <a:spLocks noGrp="1"/>
          </p:cNvSpPr>
          <p:nvPr>
            <p:ph type="ctrTitle"/>
          </p:nvPr>
        </p:nvSpPr>
        <p:spPr>
          <a:xfrm>
            <a:off x="914400" y="2130426"/>
            <a:ext cx="10363200" cy="1470025"/>
          </a:xfrm>
        </p:spPr>
        <p:txBody>
          <a:bodyPr/>
          <a:lstStyle/>
          <a:p>
            <a:r>
              <a:rPr lang="fi-FI"/>
              <a:t>Muokkaa perustyyl. napsautt.</a:t>
            </a:r>
          </a:p>
        </p:txBody>
      </p:sp>
      <p:sp>
        <p:nvSpPr>
          <p:cNvPr id="3" name="Alaotsikko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a:t>Muokkaa alaotsikon perustyyliä napsautt.</a:t>
            </a:r>
          </a:p>
        </p:txBody>
      </p:sp>
      <p:sp>
        <p:nvSpPr>
          <p:cNvPr id="4" name="Päivämäärän paikkamerkki 3"/>
          <p:cNvSpPr>
            <a:spLocks noGrp="1"/>
          </p:cNvSpPr>
          <p:nvPr>
            <p:ph type="dt" sz="half" idx="10"/>
          </p:nvPr>
        </p:nvSpPr>
        <p:spPr/>
        <p:txBody>
          <a:bodyPr/>
          <a:lstStyle>
            <a:lvl1pPr>
              <a:defRPr/>
            </a:lvl1pPr>
          </a:lstStyle>
          <a:p>
            <a:pPr>
              <a:defRPr/>
            </a:pPr>
            <a:fld id="{A7ED4212-4834-47B5-83BE-622E2BFE15EC}" type="datetime1">
              <a:rPr lang="fi-FI"/>
              <a:pPr>
                <a:defRPr/>
              </a:pPr>
              <a:t>21.5.2026</a:t>
            </a:fld>
            <a:endParaRPr lang="fi-FI"/>
          </a:p>
        </p:txBody>
      </p:sp>
      <p:sp>
        <p:nvSpPr>
          <p:cNvPr id="5" name="Alatunnisteen paikkamerkki 4"/>
          <p:cNvSpPr>
            <a:spLocks noGrp="1"/>
          </p:cNvSpPr>
          <p:nvPr>
            <p:ph type="ftr" sz="quarter" idx="11"/>
          </p:nvPr>
        </p:nvSpPr>
        <p:spPr/>
        <p:txBody>
          <a:bodyPr/>
          <a:lstStyle>
            <a:lvl1pPr>
              <a:defRPr/>
            </a:lvl1pPr>
          </a:lstStyle>
          <a:p>
            <a:pPr>
              <a:defRPr/>
            </a:pPr>
            <a:endParaRPr lang="fi-FI"/>
          </a:p>
        </p:txBody>
      </p:sp>
      <p:sp>
        <p:nvSpPr>
          <p:cNvPr id="6" name="Dian numeron paikkamerkki 5"/>
          <p:cNvSpPr>
            <a:spLocks noGrp="1"/>
          </p:cNvSpPr>
          <p:nvPr>
            <p:ph type="sldNum" sz="quarter" idx="12"/>
          </p:nvPr>
        </p:nvSpPr>
        <p:spPr/>
        <p:txBody>
          <a:bodyPr/>
          <a:lstStyle>
            <a:lvl1pPr>
              <a:defRPr/>
            </a:lvl1pPr>
          </a:lstStyle>
          <a:p>
            <a:pPr>
              <a:defRPr/>
            </a:pPr>
            <a:fld id="{6EAD7CCE-63E7-4186-8D0B-81BD690CE17A}" type="slidenum">
              <a:rPr lang="fi-FI" altLang="fi-FI"/>
              <a:pPr>
                <a:defRPr/>
              </a:pPr>
              <a:t>‹#›</a:t>
            </a:fld>
            <a:endParaRPr lang="fi-FI" altLang="fi-FI"/>
          </a:p>
        </p:txBody>
      </p:sp>
    </p:spTree>
    <p:extLst>
      <p:ext uri="{BB962C8B-B14F-4D97-AF65-F5344CB8AC3E}">
        <p14:creationId xmlns:p14="http://schemas.microsoft.com/office/powerpoint/2010/main" val="2368557757"/>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type="obj" preserve="1">
  <p:cSld name="Otsikko ja sisältö">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Sisällön paikkamerkki 2"/>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10"/>
          </p:nvPr>
        </p:nvSpPr>
        <p:spPr/>
        <p:txBody>
          <a:bodyPr/>
          <a:lstStyle>
            <a:lvl1pPr>
              <a:defRPr/>
            </a:lvl1pPr>
          </a:lstStyle>
          <a:p>
            <a:pPr>
              <a:defRPr/>
            </a:pPr>
            <a:fld id="{7F9766FB-895E-4001-8060-105FF2464004}" type="datetime1">
              <a:rPr lang="fi-FI"/>
              <a:pPr>
                <a:defRPr/>
              </a:pPr>
              <a:t>21.5.2026</a:t>
            </a:fld>
            <a:endParaRPr lang="fi-FI"/>
          </a:p>
        </p:txBody>
      </p:sp>
      <p:sp>
        <p:nvSpPr>
          <p:cNvPr id="5" name="Alatunnisteen paikkamerkki 4"/>
          <p:cNvSpPr>
            <a:spLocks noGrp="1"/>
          </p:cNvSpPr>
          <p:nvPr>
            <p:ph type="ftr" sz="quarter" idx="11"/>
          </p:nvPr>
        </p:nvSpPr>
        <p:spPr/>
        <p:txBody>
          <a:bodyPr/>
          <a:lstStyle>
            <a:lvl1pPr>
              <a:defRPr/>
            </a:lvl1pPr>
          </a:lstStyle>
          <a:p>
            <a:pPr>
              <a:defRPr/>
            </a:pPr>
            <a:endParaRPr lang="fi-FI"/>
          </a:p>
        </p:txBody>
      </p:sp>
      <p:sp>
        <p:nvSpPr>
          <p:cNvPr id="6" name="Dian numeron paikkamerkki 5"/>
          <p:cNvSpPr>
            <a:spLocks noGrp="1"/>
          </p:cNvSpPr>
          <p:nvPr>
            <p:ph type="sldNum" sz="quarter" idx="12"/>
          </p:nvPr>
        </p:nvSpPr>
        <p:spPr/>
        <p:txBody>
          <a:bodyPr/>
          <a:lstStyle>
            <a:lvl1pPr>
              <a:defRPr/>
            </a:lvl1pPr>
          </a:lstStyle>
          <a:p>
            <a:pPr>
              <a:defRPr/>
            </a:pPr>
            <a:fld id="{BD92A12E-B41F-4513-AE04-E640526D1169}" type="slidenum">
              <a:rPr lang="fi-FI" altLang="fi-FI"/>
              <a:pPr>
                <a:defRPr/>
              </a:pPr>
              <a:t>‹#›</a:t>
            </a:fld>
            <a:endParaRPr lang="fi-FI" altLang="fi-FI"/>
          </a:p>
        </p:txBody>
      </p:sp>
    </p:spTree>
    <p:extLst>
      <p:ext uri="{BB962C8B-B14F-4D97-AF65-F5344CB8AC3E}">
        <p14:creationId xmlns:p14="http://schemas.microsoft.com/office/powerpoint/2010/main" val="254404413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type="secHead" preserve="1">
  <p:cSld name="Osan ylätunniste">
    <p:spTree>
      <p:nvGrpSpPr>
        <p:cNvPr id="1" name=""/>
        <p:cNvGrpSpPr/>
        <p:nvPr/>
      </p:nvGrpSpPr>
      <p:grpSpPr>
        <a:xfrm>
          <a:off x="0" y="0"/>
          <a:ext cx="0" cy="0"/>
          <a:chOff x="0" y="0"/>
          <a:chExt cx="0" cy="0"/>
        </a:xfrm>
      </p:grpSpPr>
      <p:sp>
        <p:nvSpPr>
          <p:cNvPr id="2" name="Otsikko 1"/>
          <p:cNvSpPr>
            <a:spLocks noGrp="1"/>
          </p:cNvSpPr>
          <p:nvPr>
            <p:ph type="title"/>
          </p:nvPr>
        </p:nvSpPr>
        <p:spPr>
          <a:xfrm>
            <a:off x="963084" y="4406901"/>
            <a:ext cx="10363200" cy="1362075"/>
          </a:xfrm>
        </p:spPr>
        <p:txBody>
          <a:bodyPr anchor="t"/>
          <a:lstStyle>
            <a:lvl1pPr algn="l">
              <a:defRPr sz="4000" b="1" cap="all"/>
            </a:lvl1pPr>
          </a:lstStyle>
          <a:p>
            <a:r>
              <a:rPr lang="fi-FI"/>
              <a:t>Muokkaa perustyyl. napsautt.</a:t>
            </a:r>
          </a:p>
        </p:txBody>
      </p:sp>
      <p:sp>
        <p:nvSpPr>
          <p:cNvPr id="3" name="Tekstin paikkamerkki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i-FI"/>
              <a:t>Muokkaa tekstin perustyylejä napsauttamalla</a:t>
            </a:r>
          </a:p>
        </p:txBody>
      </p:sp>
      <p:sp>
        <p:nvSpPr>
          <p:cNvPr id="4" name="Päivämäärän paikkamerkki 3"/>
          <p:cNvSpPr>
            <a:spLocks noGrp="1"/>
          </p:cNvSpPr>
          <p:nvPr>
            <p:ph type="dt" sz="half" idx="10"/>
          </p:nvPr>
        </p:nvSpPr>
        <p:spPr/>
        <p:txBody>
          <a:bodyPr/>
          <a:lstStyle>
            <a:lvl1pPr>
              <a:defRPr/>
            </a:lvl1pPr>
          </a:lstStyle>
          <a:p>
            <a:pPr>
              <a:defRPr/>
            </a:pPr>
            <a:fld id="{90CB75B2-9935-453C-92B1-15C87306B4CE}" type="datetime1">
              <a:rPr lang="fi-FI"/>
              <a:pPr>
                <a:defRPr/>
              </a:pPr>
              <a:t>21.5.2026</a:t>
            </a:fld>
            <a:endParaRPr lang="fi-FI"/>
          </a:p>
        </p:txBody>
      </p:sp>
      <p:sp>
        <p:nvSpPr>
          <p:cNvPr id="5" name="Alatunnisteen paikkamerkki 4"/>
          <p:cNvSpPr>
            <a:spLocks noGrp="1"/>
          </p:cNvSpPr>
          <p:nvPr>
            <p:ph type="ftr" sz="quarter" idx="11"/>
          </p:nvPr>
        </p:nvSpPr>
        <p:spPr/>
        <p:txBody>
          <a:bodyPr/>
          <a:lstStyle>
            <a:lvl1pPr>
              <a:defRPr/>
            </a:lvl1pPr>
          </a:lstStyle>
          <a:p>
            <a:pPr>
              <a:defRPr/>
            </a:pPr>
            <a:endParaRPr lang="fi-FI"/>
          </a:p>
        </p:txBody>
      </p:sp>
      <p:sp>
        <p:nvSpPr>
          <p:cNvPr id="6" name="Dian numeron paikkamerkki 5"/>
          <p:cNvSpPr>
            <a:spLocks noGrp="1"/>
          </p:cNvSpPr>
          <p:nvPr>
            <p:ph type="sldNum" sz="quarter" idx="12"/>
          </p:nvPr>
        </p:nvSpPr>
        <p:spPr/>
        <p:txBody>
          <a:bodyPr/>
          <a:lstStyle>
            <a:lvl1pPr>
              <a:defRPr/>
            </a:lvl1pPr>
          </a:lstStyle>
          <a:p>
            <a:pPr>
              <a:defRPr/>
            </a:pPr>
            <a:fld id="{C6434F58-D7E1-46A4-8DE7-F6FCF3A851D3}" type="slidenum">
              <a:rPr lang="fi-FI" altLang="fi-FI"/>
              <a:pPr>
                <a:defRPr/>
              </a:pPr>
              <a:t>‹#›</a:t>
            </a:fld>
            <a:endParaRPr lang="fi-FI" altLang="fi-FI"/>
          </a:p>
        </p:txBody>
      </p:sp>
    </p:spTree>
    <p:extLst>
      <p:ext uri="{BB962C8B-B14F-4D97-AF65-F5344CB8AC3E}">
        <p14:creationId xmlns:p14="http://schemas.microsoft.com/office/powerpoint/2010/main" val="14020608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5.xml"/><Relationship Id="rId3" Type="http://schemas.openxmlformats.org/officeDocument/2006/relationships/slideLayout" Target="../slideLayouts/slideLayout110.xml"/><Relationship Id="rId7" Type="http://schemas.openxmlformats.org/officeDocument/2006/relationships/slideLayout" Target="../slideLayouts/slideLayout114.xml"/><Relationship Id="rId12" Type="http://schemas.openxmlformats.org/officeDocument/2006/relationships/theme" Target="../theme/theme10.xml"/><Relationship Id="rId2" Type="http://schemas.openxmlformats.org/officeDocument/2006/relationships/slideLayout" Target="../slideLayouts/slideLayout109.xml"/><Relationship Id="rId1" Type="http://schemas.openxmlformats.org/officeDocument/2006/relationships/slideLayout" Target="../slideLayouts/slideLayout108.xml"/><Relationship Id="rId6" Type="http://schemas.openxmlformats.org/officeDocument/2006/relationships/slideLayout" Target="../slideLayouts/slideLayout113.xml"/><Relationship Id="rId11" Type="http://schemas.openxmlformats.org/officeDocument/2006/relationships/slideLayout" Target="../slideLayouts/slideLayout118.xml"/><Relationship Id="rId5" Type="http://schemas.openxmlformats.org/officeDocument/2006/relationships/slideLayout" Target="../slideLayouts/slideLayout112.xml"/><Relationship Id="rId10" Type="http://schemas.openxmlformats.org/officeDocument/2006/relationships/slideLayout" Target="../slideLayouts/slideLayout117.xml"/><Relationship Id="rId4" Type="http://schemas.openxmlformats.org/officeDocument/2006/relationships/slideLayout" Target="../slideLayouts/slideLayout111.xml"/><Relationship Id="rId9" Type="http://schemas.openxmlformats.org/officeDocument/2006/relationships/slideLayout" Target="../slideLayouts/slideLayout116.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hyperlink" Target="http://www.satakuntaliitto.fi/index.aspx" TargetMode="External"/><Relationship Id="rId3" Type="http://schemas.openxmlformats.org/officeDocument/2006/relationships/slideLayout" Target="../slideLayouts/slideLayout14.xml"/><Relationship Id="rId21" Type="http://schemas.openxmlformats.org/officeDocument/2006/relationships/slideLayout" Target="../slideLayouts/slideLayout3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image" Target="../media/image1.png"/><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hyperlink" Target="http://www.satakuntaliitto.fi/" TargetMode="Externa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theme" Target="../theme/theme2.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3.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4.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slideLayout" Target="../slideLayouts/slideLayout68.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17" Type="http://schemas.openxmlformats.org/officeDocument/2006/relationships/image" Target="../media/image7.png"/><Relationship Id="rId2" Type="http://schemas.openxmlformats.org/officeDocument/2006/relationships/slideLayout" Target="../slideLayouts/slideLayout57.xml"/><Relationship Id="rId16" Type="http://schemas.openxmlformats.org/officeDocument/2006/relationships/image" Target="../media/image6.emf"/><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5" Type="http://schemas.openxmlformats.org/officeDocument/2006/relationships/theme" Target="../theme/theme5.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slideLayout" Target="../slideLayouts/slideLayout6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7.xml"/><Relationship Id="rId13" Type="http://schemas.openxmlformats.org/officeDocument/2006/relationships/hyperlink" Target="http://www.satakuntaliitto.fi/" TargetMode="External"/><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theme" Target="../theme/theme6.xml"/><Relationship Id="rId2" Type="http://schemas.openxmlformats.org/officeDocument/2006/relationships/slideLayout" Target="../slideLayouts/slideLayout71.xml"/><Relationship Id="rId16" Type="http://schemas.openxmlformats.org/officeDocument/2006/relationships/image" Target="../media/image2.png"/><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5" Type="http://schemas.openxmlformats.org/officeDocument/2006/relationships/hyperlink" Target="http://www.satakuntaliitto.fi/index.aspx" TargetMode="Externa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 Id="rId14" Type="http://schemas.openxmlformats.org/officeDocument/2006/relationships/image" Target="../media/image1.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8.xml"/><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theme" Target="../theme/theme7.xml"/><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94.xml"/><Relationship Id="rId2" Type="http://schemas.openxmlformats.org/officeDocument/2006/relationships/slideLayout" Target="../slideLayouts/slideLayout93.xml"/><Relationship Id="rId1" Type="http://schemas.openxmlformats.org/officeDocument/2006/relationships/slideLayout" Target="../slideLayouts/slideLayout92.xml"/><Relationship Id="rId6" Type="http://schemas.openxmlformats.org/officeDocument/2006/relationships/theme" Target="../theme/theme8.xml"/><Relationship Id="rId5" Type="http://schemas.openxmlformats.org/officeDocument/2006/relationships/slideLayout" Target="../slideLayouts/slideLayout96.xml"/><Relationship Id="rId4" Type="http://schemas.openxmlformats.org/officeDocument/2006/relationships/slideLayout" Target="../slideLayouts/slideLayout95.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4.xml"/><Relationship Id="rId13" Type="http://schemas.openxmlformats.org/officeDocument/2006/relationships/hyperlink" Target="http://www.satakuntaliitto.fi/" TargetMode="External"/><Relationship Id="rId3" Type="http://schemas.openxmlformats.org/officeDocument/2006/relationships/slideLayout" Target="../slideLayouts/slideLayout99.xml"/><Relationship Id="rId7" Type="http://schemas.openxmlformats.org/officeDocument/2006/relationships/slideLayout" Target="../slideLayouts/slideLayout103.xml"/><Relationship Id="rId12" Type="http://schemas.openxmlformats.org/officeDocument/2006/relationships/theme" Target="../theme/theme9.xml"/><Relationship Id="rId2" Type="http://schemas.openxmlformats.org/officeDocument/2006/relationships/slideLayout" Target="../slideLayouts/slideLayout98.xml"/><Relationship Id="rId16" Type="http://schemas.openxmlformats.org/officeDocument/2006/relationships/image" Target="../media/image2.png"/><Relationship Id="rId1" Type="http://schemas.openxmlformats.org/officeDocument/2006/relationships/slideLayout" Target="../slideLayouts/slideLayout97.xml"/><Relationship Id="rId6" Type="http://schemas.openxmlformats.org/officeDocument/2006/relationships/slideLayout" Target="../slideLayouts/slideLayout102.xml"/><Relationship Id="rId11" Type="http://schemas.openxmlformats.org/officeDocument/2006/relationships/slideLayout" Target="../slideLayouts/slideLayout107.xml"/><Relationship Id="rId5" Type="http://schemas.openxmlformats.org/officeDocument/2006/relationships/slideLayout" Target="../slideLayouts/slideLayout101.xml"/><Relationship Id="rId15" Type="http://schemas.openxmlformats.org/officeDocument/2006/relationships/hyperlink" Target="http://www.satakuntaliitto.fi/index.aspx" TargetMode="External"/><Relationship Id="rId10" Type="http://schemas.openxmlformats.org/officeDocument/2006/relationships/slideLayout" Target="../slideLayouts/slideLayout106.xml"/><Relationship Id="rId4" Type="http://schemas.openxmlformats.org/officeDocument/2006/relationships/slideLayout" Target="../slideLayouts/slideLayout100.xml"/><Relationship Id="rId9" Type="http://schemas.openxmlformats.org/officeDocument/2006/relationships/slideLayout" Target="../slideLayouts/slideLayout105.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tsikon paikkamerkki 1">
            <a:extLst>
              <a:ext uri="{FF2B5EF4-FFF2-40B4-BE49-F238E27FC236}">
                <a16:creationId xmlns:a16="http://schemas.microsoft.com/office/drawing/2014/main" id="{C7ACAC9A-510C-4673-9AB7-A29C9550D85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i-FI"/>
              <a:t>Muokkaa ots. perustyyl. napsautt.</a:t>
            </a:r>
          </a:p>
        </p:txBody>
      </p:sp>
      <p:sp>
        <p:nvSpPr>
          <p:cNvPr id="3" name="Tekstin paikkamerkki 2">
            <a:extLst>
              <a:ext uri="{FF2B5EF4-FFF2-40B4-BE49-F238E27FC236}">
                <a16:creationId xmlns:a16="http://schemas.microsoft.com/office/drawing/2014/main" id="{5AD146A9-E839-4AFA-B145-392F75D6588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03DA30E6-5C79-426D-99B8-B138889F6FA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CAA2D79-F595-4CE3-8B63-33D1E98E9C70}" type="datetimeFigureOut">
              <a:rPr lang="fi-FI" smtClean="0"/>
              <a:t>21.5.2026</a:t>
            </a:fld>
            <a:endParaRPr lang="fi-FI"/>
          </a:p>
        </p:txBody>
      </p:sp>
      <p:sp>
        <p:nvSpPr>
          <p:cNvPr id="5" name="Alatunnisteen paikkamerkki 4">
            <a:extLst>
              <a:ext uri="{FF2B5EF4-FFF2-40B4-BE49-F238E27FC236}">
                <a16:creationId xmlns:a16="http://schemas.microsoft.com/office/drawing/2014/main" id="{C0534D7B-B03B-4C00-9AF8-BAA7F564E13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i-FI"/>
          </a:p>
        </p:txBody>
      </p:sp>
      <p:sp>
        <p:nvSpPr>
          <p:cNvPr id="6" name="Dian numeron paikkamerkki 5">
            <a:extLst>
              <a:ext uri="{FF2B5EF4-FFF2-40B4-BE49-F238E27FC236}">
                <a16:creationId xmlns:a16="http://schemas.microsoft.com/office/drawing/2014/main" id="{ED118544-95FB-49D1-AE7E-C050BB7B95F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A6A88A3-14C7-434E-A430-8AEEDB991D4A}" type="slidenum">
              <a:rPr lang="fi-FI" smtClean="0"/>
              <a:t>‹#›</a:t>
            </a:fld>
            <a:endParaRPr lang="fi-FI"/>
          </a:p>
        </p:txBody>
      </p:sp>
    </p:spTree>
    <p:extLst>
      <p:ext uri="{BB962C8B-B14F-4D97-AF65-F5344CB8AC3E}">
        <p14:creationId xmlns:p14="http://schemas.microsoft.com/office/powerpoint/2010/main" val="375176761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2" y="6400800"/>
            <a:ext cx="1219200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sz="1800"/>
          </a:p>
        </p:txBody>
      </p:sp>
      <p:sp>
        <p:nvSpPr>
          <p:cNvPr id="9" name="Rectangle 8"/>
          <p:cNvSpPr/>
          <p:nvPr/>
        </p:nvSpPr>
        <p:spPr>
          <a:xfrm>
            <a:off x="2" y="6334316"/>
            <a:ext cx="12192001"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sz="1800"/>
          </a:p>
        </p:txBody>
      </p:sp>
      <p:sp>
        <p:nvSpPr>
          <p:cNvPr id="2" name="Title Placeholder 1"/>
          <p:cNvSpPr>
            <a:spLocks noGrp="1"/>
          </p:cNvSpPr>
          <p:nvPr>
            <p:ph type="title"/>
          </p:nvPr>
        </p:nvSpPr>
        <p:spPr>
          <a:xfrm>
            <a:off x="1097280" y="286607"/>
            <a:ext cx="10058400" cy="1450757"/>
          </a:xfrm>
          <a:prstGeom prst="rect">
            <a:avLst/>
          </a:prstGeom>
        </p:spPr>
        <p:txBody>
          <a:bodyPr vert="horz" lIns="91440" tIns="45720" rIns="91440" bIns="45720" rtlCol="0" anchor="b">
            <a:normAutofit/>
          </a:bodyPr>
          <a:lstStyle/>
          <a:p>
            <a:r>
              <a:rPr lang="fi-FI"/>
              <a:t>Muokkaa perustyyl. napsautt.</a:t>
            </a:r>
            <a:endParaRPr lang="en-US" dirty="0"/>
          </a:p>
        </p:txBody>
      </p:sp>
      <p:sp>
        <p:nvSpPr>
          <p:cNvPr id="3" name="Text Placeholder 2"/>
          <p:cNvSpPr>
            <a:spLocks noGrp="1"/>
          </p:cNvSpPr>
          <p:nvPr>
            <p:ph type="body" idx="1"/>
          </p:nvPr>
        </p:nvSpPr>
        <p:spPr>
          <a:xfrm>
            <a:off x="1097279" y="1845734"/>
            <a:ext cx="10058401" cy="4023360"/>
          </a:xfrm>
          <a:prstGeom prst="rect">
            <a:avLst/>
          </a:prstGeom>
        </p:spPr>
        <p:txBody>
          <a:bodyPr vert="horz" lIns="0" tIns="45720" rIns="0" bIns="45720" rtlCol="0">
            <a:normAutofit/>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Date Placeholder 3"/>
          <p:cNvSpPr>
            <a:spLocks noGrp="1"/>
          </p:cNvSpPr>
          <p:nvPr>
            <p:ph type="dt" sz="half" idx="2"/>
          </p:nvPr>
        </p:nvSpPr>
        <p:spPr>
          <a:xfrm>
            <a:off x="1097283" y="6459789"/>
            <a:ext cx="2472271" cy="365125"/>
          </a:xfrm>
          <a:prstGeom prst="rect">
            <a:avLst/>
          </a:prstGeom>
        </p:spPr>
        <p:txBody>
          <a:bodyPr vert="horz" lIns="91440" tIns="45720" rIns="91440" bIns="45720" rtlCol="0" anchor="ctr"/>
          <a:lstStyle>
            <a:lvl1pPr algn="l">
              <a:defRPr sz="675">
                <a:solidFill>
                  <a:srgbClr val="FFFFFF"/>
                </a:solidFill>
              </a:defRPr>
            </a:lvl1pPr>
          </a:lstStyle>
          <a:p>
            <a:fld id="{ECBECC00-8EFD-45CB-BF14-C5258F9097ED}" type="datetimeFigureOut">
              <a:rPr lang="fi-FI" smtClean="0"/>
              <a:pPr/>
              <a:t>21.5.2026</a:t>
            </a:fld>
            <a:endParaRPr lang="fi-FI"/>
          </a:p>
        </p:txBody>
      </p:sp>
      <p:sp>
        <p:nvSpPr>
          <p:cNvPr id="5" name="Footer Placeholder 4"/>
          <p:cNvSpPr>
            <a:spLocks noGrp="1"/>
          </p:cNvSpPr>
          <p:nvPr>
            <p:ph type="ftr" sz="quarter" idx="3"/>
          </p:nvPr>
        </p:nvSpPr>
        <p:spPr>
          <a:xfrm>
            <a:off x="3686187" y="6459789"/>
            <a:ext cx="4822804" cy="365125"/>
          </a:xfrm>
          <a:prstGeom prst="rect">
            <a:avLst/>
          </a:prstGeom>
        </p:spPr>
        <p:txBody>
          <a:bodyPr vert="horz" lIns="91440" tIns="45720" rIns="91440" bIns="45720" rtlCol="0" anchor="ctr"/>
          <a:lstStyle>
            <a:lvl1pPr algn="ctr">
              <a:defRPr sz="675" cap="all" baseline="0">
                <a:solidFill>
                  <a:srgbClr val="FFFFFF"/>
                </a:solidFill>
              </a:defRPr>
            </a:lvl1pPr>
          </a:lstStyle>
          <a:p>
            <a:endParaRPr lang="fi-FI"/>
          </a:p>
        </p:txBody>
      </p:sp>
      <p:sp>
        <p:nvSpPr>
          <p:cNvPr id="6" name="Slide Number Placeholder 5"/>
          <p:cNvSpPr>
            <a:spLocks noGrp="1"/>
          </p:cNvSpPr>
          <p:nvPr>
            <p:ph type="sldNum" sz="quarter" idx="4"/>
          </p:nvPr>
        </p:nvSpPr>
        <p:spPr>
          <a:xfrm>
            <a:off x="9900461" y="6459789"/>
            <a:ext cx="1312025" cy="365125"/>
          </a:xfrm>
          <a:prstGeom prst="rect">
            <a:avLst/>
          </a:prstGeom>
        </p:spPr>
        <p:txBody>
          <a:bodyPr vert="horz" lIns="91440" tIns="45720" rIns="91440" bIns="45720" rtlCol="0" anchor="ctr"/>
          <a:lstStyle>
            <a:lvl1pPr algn="r">
              <a:defRPr sz="788">
                <a:solidFill>
                  <a:srgbClr val="FFFFFF"/>
                </a:solidFill>
              </a:defRPr>
            </a:lvl1pPr>
          </a:lstStyle>
          <a:p>
            <a:fld id="{CCC6CB31-74F2-48E2-9CA4-7E84012E9AD4}" type="slidenum">
              <a:rPr lang="fi-FI" smtClean="0"/>
              <a:pPr/>
              <a:t>‹#›</a:t>
            </a:fld>
            <a:endParaRPr lang="fi-FI"/>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90615679"/>
      </p:ext>
    </p:extLst>
  </p:cSld>
  <p:clrMap bg1="lt1" tx1="dk1" bg2="lt2" tx2="dk2" accent1="accent1" accent2="accent2" accent3="accent3" accent4="accent4" accent5="accent5" accent6="accent6" hlink="hlink" folHlink="folHlink"/>
  <p:sldLayoutIdLst>
    <p:sldLayoutId id="2147483814" r:id="rId1"/>
    <p:sldLayoutId id="2147483815" r:id="rId2"/>
    <p:sldLayoutId id="2147483816" r:id="rId3"/>
    <p:sldLayoutId id="2147483817" r:id="rId4"/>
    <p:sldLayoutId id="2147483818" r:id="rId5"/>
    <p:sldLayoutId id="2147483819" r:id="rId6"/>
    <p:sldLayoutId id="2147483820" r:id="rId7"/>
    <p:sldLayoutId id="2147483821" r:id="rId8"/>
    <p:sldLayoutId id="2147483822" r:id="rId9"/>
    <p:sldLayoutId id="2147483823" r:id="rId10"/>
    <p:sldLayoutId id="2147483824" r:id="rId11"/>
  </p:sldLayoutIdLst>
  <p:txStyles>
    <p:titleStyle>
      <a:lvl1pPr algn="l" defTabSz="685800" rtl="0" eaLnBrk="1" latinLnBrk="0" hangingPunct="1">
        <a:lnSpc>
          <a:spcPct val="85000"/>
        </a:lnSpc>
        <a:spcBef>
          <a:spcPct val="0"/>
        </a:spcBef>
        <a:buNone/>
        <a:defRPr sz="3600" kern="1200" spc="-38" baseline="0">
          <a:solidFill>
            <a:schemeClr val="tx1">
              <a:lumMod val="75000"/>
              <a:lumOff val="25000"/>
            </a:schemeClr>
          </a:solidFill>
          <a:latin typeface="+mj-lt"/>
          <a:ea typeface="+mj-ea"/>
          <a:cs typeface="+mj-cs"/>
        </a:defRPr>
      </a:lvl1pPr>
    </p:titleStyle>
    <p:bodyStyle>
      <a:lvl1pPr marL="68580" indent="-68580" algn="l" defTabSz="685800" rtl="0" eaLnBrk="1" latinLnBrk="0" hangingPunct="1">
        <a:lnSpc>
          <a:spcPct val="90000"/>
        </a:lnSpc>
        <a:spcBef>
          <a:spcPts val="900"/>
        </a:spcBef>
        <a:spcAft>
          <a:spcPts val="150"/>
        </a:spcAft>
        <a:buClr>
          <a:schemeClr val="accent1"/>
        </a:buClr>
        <a:buSzPct val="100000"/>
        <a:buFont typeface="Calibri" panose="020F0502020204030204" pitchFamily="34" charset="0"/>
        <a:buChar char=" "/>
        <a:defRPr sz="1500" kern="1200">
          <a:solidFill>
            <a:schemeClr val="tx1">
              <a:lumMod val="75000"/>
              <a:lumOff val="25000"/>
            </a:schemeClr>
          </a:solidFill>
          <a:latin typeface="+mn-lt"/>
          <a:ea typeface="+mn-ea"/>
          <a:cs typeface="+mn-cs"/>
        </a:defRPr>
      </a:lvl1pPr>
      <a:lvl2pPr marL="288036" indent="-137160" algn="l" defTabSz="685800" rtl="0" eaLnBrk="1" latinLnBrk="0" hangingPunct="1">
        <a:lnSpc>
          <a:spcPct val="90000"/>
        </a:lnSpc>
        <a:spcBef>
          <a:spcPts val="150"/>
        </a:spcBef>
        <a:spcAft>
          <a:spcPts val="300"/>
        </a:spcAft>
        <a:buClr>
          <a:schemeClr val="accent1"/>
        </a:buClr>
        <a:buFont typeface="Calibri" pitchFamily="34" charset="0"/>
        <a:buChar char="◦"/>
        <a:defRPr sz="1350" kern="1200">
          <a:solidFill>
            <a:schemeClr val="tx1">
              <a:lumMod val="75000"/>
              <a:lumOff val="25000"/>
            </a:schemeClr>
          </a:solidFill>
          <a:latin typeface="+mn-lt"/>
          <a:ea typeface="+mn-ea"/>
          <a:cs typeface="+mn-cs"/>
        </a:defRPr>
      </a:lvl2pPr>
      <a:lvl3pPr marL="425196" indent="-13716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3pPr>
      <a:lvl4pPr marL="562356" indent="-13716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4pPr>
      <a:lvl5pPr marL="699516" indent="-13716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5pPr>
      <a:lvl6pPr marL="82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6pPr>
      <a:lvl7pPr marL="97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7pPr>
      <a:lvl8pPr marL="112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8pPr>
      <a:lvl9pPr marL="127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Otsikon paikkamerkki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fi-FI" altLang="fi-FI"/>
              <a:t>Muokkaa perustyyl. napsautt.</a:t>
            </a:r>
          </a:p>
        </p:txBody>
      </p:sp>
      <p:sp>
        <p:nvSpPr>
          <p:cNvPr id="1027" name="Tekstin paikkamerkki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i-FI" altLang="fi-FI"/>
              <a:t>Muokkaa tekstin perustyylejä napsauttamalla</a:t>
            </a:r>
          </a:p>
          <a:p>
            <a:pPr lvl="1"/>
            <a:r>
              <a:rPr lang="fi-FI" altLang="fi-FI"/>
              <a:t>toinen taso</a:t>
            </a:r>
          </a:p>
          <a:p>
            <a:pPr lvl="2"/>
            <a:r>
              <a:rPr lang="fi-FI" altLang="fi-FI"/>
              <a:t>kolmas taso</a:t>
            </a:r>
          </a:p>
          <a:p>
            <a:pPr lvl="3"/>
            <a:r>
              <a:rPr lang="fi-FI" altLang="fi-FI"/>
              <a:t>neljäs taso</a:t>
            </a:r>
          </a:p>
          <a:p>
            <a:pPr lvl="4"/>
            <a:r>
              <a:rPr lang="fi-FI" altLang="fi-FI"/>
              <a:t>viides taso</a:t>
            </a:r>
          </a:p>
        </p:txBody>
      </p:sp>
      <p:sp>
        <p:nvSpPr>
          <p:cNvPr id="4" name="Päivämäärän paikkamerkki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a:defRPr/>
            </a:pPr>
            <a:fld id="{1BA12224-2025-440B-AE74-E60118C6D1FE}" type="datetime1">
              <a:rPr lang="fi-FI"/>
              <a:pPr>
                <a:defRPr/>
              </a:pPr>
              <a:t>21.5.2026</a:t>
            </a:fld>
            <a:endParaRPr lang="fi-FI"/>
          </a:p>
        </p:txBody>
      </p:sp>
      <p:sp>
        <p:nvSpPr>
          <p:cNvPr id="5" name="Alatunnisteen paikkamerkki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mn-cs"/>
              </a:defRPr>
            </a:lvl1pPr>
          </a:lstStyle>
          <a:p>
            <a:pPr>
              <a:defRPr/>
            </a:pPr>
            <a:endParaRPr lang="fi-FI"/>
          </a:p>
        </p:txBody>
      </p:sp>
      <p:sp>
        <p:nvSpPr>
          <p:cNvPr id="6" name="Dian numeron paikkamerkki 5"/>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pPr>
              <a:defRPr/>
            </a:pPr>
            <a:fld id="{6E1F6BD6-535D-41CF-8410-0280F12E1711}" type="slidenum">
              <a:rPr lang="fi-FI" altLang="fi-FI"/>
              <a:pPr>
                <a:defRPr/>
              </a:pPr>
              <a:t>‹#›</a:t>
            </a:fld>
            <a:endParaRPr lang="fi-FI" altLang="fi-FI"/>
          </a:p>
        </p:txBody>
      </p:sp>
      <p:grpSp>
        <p:nvGrpSpPr>
          <p:cNvPr id="1031" name="Ryhmä 6"/>
          <p:cNvGrpSpPr>
            <a:grpSpLocks/>
          </p:cNvGrpSpPr>
          <p:nvPr userDrawn="1"/>
        </p:nvGrpSpPr>
        <p:grpSpPr bwMode="auto">
          <a:xfrm>
            <a:off x="334433" y="6237288"/>
            <a:ext cx="4184651" cy="419100"/>
            <a:chOff x="5796136" y="6237312"/>
            <a:chExt cx="3137322" cy="419525"/>
          </a:xfrm>
        </p:grpSpPr>
        <p:pic>
          <p:nvPicPr>
            <p:cNvPr id="1032" name="Picture 7" descr="http://www.satakuntaliitto.fi/kuvat/satakunta_vaakuna.gif">
              <a:hlinkClick r:id="rId24"/>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5796136" y="6237312"/>
              <a:ext cx="288032" cy="41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3" name="Picture 13" descr="http://www.satakuntaliitto.fi/kuvat/satakuntaliitto_logo.gif">
              <a:hlinkClick r:id="rId26"/>
            </p:cNvPr>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6156176" y="6453336"/>
              <a:ext cx="2777282" cy="1308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88090109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5" r:id="rId12"/>
    <p:sldLayoutId id="2147483686" r:id="rId13"/>
    <p:sldLayoutId id="2147483687" r:id="rId14"/>
    <p:sldLayoutId id="2147483688" r:id="rId15"/>
    <p:sldLayoutId id="2147483689" r:id="rId16"/>
    <p:sldLayoutId id="2147483690" r:id="rId17"/>
    <p:sldLayoutId id="2147483691" r:id="rId18"/>
    <p:sldLayoutId id="2147483692" r:id="rId19"/>
    <p:sldLayoutId id="2147483693" r:id="rId20"/>
    <p:sldLayoutId id="2147483694" r:id="rId21"/>
    <p:sldLayoutId id="2147483695" r:id="rId22"/>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tsikon paikkamerkki 1">
            <a:extLst>
              <a:ext uri="{FF2B5EF4-FFF2-40B4-BE49-F238E27FC236}">
                <a16:creationId xmlns:a16="http://schemas.microsoft.com/office/drawing/2014/main" id="{C7ACAC9A-510C-4673-9AB7-A29C9550D858}"/>
              </a:ext>
            </a:extLst>
          </p:cNvPr>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fi-FI"/>
              <a:t>Muokkaa ots. perustyyl. napsautt.</a:t>
            </a:r>
          </a:p>
        </p:txBody>
      </p:sp>
      <p:sp>
        <p:nvSpPr>
          <p:cNvPr id="3" name="Tekstin paikkamerkki 2">
            <a:extLst>
              <a:ext uri="{FF2B5EF4-FFF2-40B4-BE49-F238E27FC236}">
                <a16:creationId xmlns:a16="http://schemas.microsoft.com/office/drawing/2014/main" id="{5AD146A9-E839-4AFA-B145-392F75D6588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03DA30E6-5C79-426D-99B8-B138889F6FAC}"/>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7CAA2D79-F595-4CE3-8B63-33D1E98E9C70}" type="datetimeFigureOut">
              <a:rPr lang="fi-FI" smtClean="0"/>
              <a:t>21.5.2026</a:t>
            </a:fld>
            <a:endParaRPr lang="fi-FI"/>
          </a:p>
        </p:txBody>
      </p:sp>
      <p:sp>
        <p:nvSpPr>
          <p:cNvPr id="5" name="Alatunnisteen paikkamerkki 4">
            <a:extLst>
              <a:ext uri="{FF2B5EF4-FFF2-40B4-BE49-F238E27FC236}">
                <a16:creationId xmlns:a16="http://schemas.microsoft.com/office/drawing/2014/main" id="{C0534D7B-B03B-4C00-9AF8-BAA7F564E135}"/>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fi-FI"/>
          </a:p>
        </p:txBody>
      </p:sp>
      <p:sp>
        <p:nvSpPr>
          <p:cNvPr id="6" name="Dian numeron paikkamerkki 5">
            <a:extLst>
              <a:ext uri="{FF2B5EF4-FFF2-40B4-BE49-F238E27FC236}">
                <a16:creationId xmlns:a16="http://schemas.microsoft.com/office/drawing/2014/main" id="{ED118544-95FB-49D1-AE7E-C050BB7B95F7}"/>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4A6A88A3-14C7-434E-A430-8AEEDB991D4A}" type="slidenum">
              <a:rPr lang="fi-FI" smtClean="0"/>
              <a:t>‹#›</a:t>
            </a:fld>
            <a:endParaRPr lang="fi-FI"/>
          </a:p>
        </p:txBody>
      </p:sp>
    </p:spTree>
    <p:extLst>
      <p:ext uri="{BB962C8B-B14F-4D97-AF65-F5344CB8AC3E}">
        <p14:creationId xmlns:p14="http://schemas.microsoft.com/office/powerpoint/2010/main" val="2013425690"/>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fi-FI"/>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D490493-2CCE-460F-A71B-A59FD117C8ED}"/>
              </a:ext>
            </a:extLst>
          </p:cNvPr>
          <p:cNvSpPr>
            <a:spLocks noGrp="1"/>
          </p:cNvSpPr>
          <p:nvPr>
            <p:ph type="title"/>
          </p:nvPr>
        </p:nvSpPr>
        <p:spPr>
          <a:xfrm>
            <a:off x="838201" y="365129"/>
            <a:ext cx="10515600" cy="1325563"/>
          </a:xfrm>
          <a:prstGeom prst="rect">
            <a:avLst/>
          </a:prstGeom>
        </p:spPr>
        <p:txBody>
          <a:bodyPr vert="horz" lIns="91440" tIns="45720" rIns="91440" bIns="45720" rtlCol="0" anchor="ctr">
            <a:normAutofit/>
          </a:bodyPr>
          <a:lstStyle/>
          <a:p>
            <a:r>
              <a:rPr lang="en-US"/>
              <a:t>Click to edit Master title style</a:t>
            </a:r>
            <a:endParaRPr lang="en-FI"/>
          </a:p>
        </p:txBody>
      </p:sp>
      <p:sp>
        <p:nvSpPr>
          <p:cNvPr id="3" name="Text Placeholder 2">
            <a:extLst>
              <a:ext uri="{FF2B5EF4-FFF2-40B4-BE49-F238E27FC236}">
                <a16:creationId xmlns:a16="http://schemas.microsoft.com/office/drawing/2014/main" id="{2896AF6D-0662-4A89-AB5E-77D7071B0F76}"/>
              </a:ext>
            </a:extLst>
          </p:cNvPr>
          <p:cNvSpPr>
            <a:spLocks noGrp="1"/>
          </p:cNvSpPr>
          <p:nvPr>
            <p:ph type="body" idx="1"/>
          </p:nvPr>
        </p:nvSpPr>
        <p:spPr>
          <a:xfrm>
            <a:off x="838201"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FI"/>
          </a:p>
        </p:txBody>
      </p:sp>
      <p:sp>
        <p:nvSpPr>
          <p:cNvPr id="4" name="Date Placeholder 3">
            <a:extLst>
              <a:ext uri="{FF2B5EF4-FFF2-40B4-BE49-F238E27FC236}">
                <a16:creationId xmlns:a16="http://schemas.microsoft.com/office/drawing/2014/main" id="{1CF0475C-85FF-4FC3-A2F8-27727DBE2F61}"/>
              </a:ext>
            </a:extLst>
          </p:cNvPr>
          <p:cNvSpPr>
            <a:spLocks noGrp="1"/>
          </p:cNvSpPr>
          <p:nvPr>
            <p:ph type="dt" sz="half" idx="2"/>
          </p:nvPr>
        </p:nvSpPr>
        <p:spPr>
          <a:xfrm>
            <a:off x="838201" y="6356354"/>
            <a:ext cx="2743200" cy="365125"/>
          </a:xfrm>
          <a:prstGeom prst="rect">
            <a:avLst/>
          </a:prstGeom>
        </p:spPr>
        <p:txBody>
          <a:bodyPr vert="horz" lIns="91440" tIns="45720" rIns="91440" bIns="45720" rtlCol="0" anchor="ctr"/>
          <a:lstStyle>
            <a:lvl1pPr algn="l">
              <a:defRPr sz="731">
                <a:solidFill>
                  <a:schemeClr val="tx1">
                    <a:tint val="75000"/>
                  </a:schemeClr>
                </a:solidFill>
              </a:defRPr>
            </a:lvl1pPr>
          </a:lstStyle>
          <a:p>
            <a:fld id="{4B375A75-36E2-4751-B3B8-A28F920E5721}" type="datetimeFigureOut">
              <a:rPr lang="en-FI" smtClean="0"/>
              <a:t>05/21/2026</a:t>
            </a:fld>
            <a:endParaRPr lang="en-FI"/>
          </a:p>
        </p:txBody>
      </p:sp>
      <p:sp>
        <p:nvSpPr>
          <p:cNvPr id="5" name="Footer Placeholder 4">
            <a:extLst>
              <a:ext uri="{FF2B5EF4-FFF2-40B4-BE49-F238E27FC236}">
                <a16:creationId xmlns:a16="http://schemas.microsoft.com/office/drawing/2014/main" id="{7D3A3FBE-F36E-4D56-9191-BC89C00F8B2E}"/>
              </a:ext>
            </a:extLst>
          </p:cNvPr>
          <p:cNvSpPr>
            <a:spLocks noGrp="1"/>
          </p:cNvSpPr>
          <p:nvPr>
            <p:ph type="ftr" sz="quarter" idx="3"/>
          </p:nvPr>
        </p:nvSpPr>
        <p:spPr>
          <a:xfrm>
            <a:off x="4038601" y="6356354"/>
            <a:ext cx="4114800" cy="365125"/>
          </a:xfrm>
          <a:prstGeom prst="rect">
            <a:avLst/>
          </a:prstGeom>
        </p:spPr>
        <p:txBody>
          <a:bodyPr vert="horz" lIns="91440" tIns="45720" rIns="91440" bIns="45720" rtlCol="0" anchor="ctr"/>
          <a:lstStyle>
            <a:lvl1pPr algn="ctr">
              <a:defRPr sz="731">
                <a:solidFill>
                  <a:schemeClr val="tx1">
                    <a:tint val="75000"/>
                  </a:schemeClr>
                </a:solidFill>
              </a:defRPr>
            </a:lvl1pPr>
          </a:lstStyle>
          <a:p>
            <a:endParaRPr lang="en-GB" noProof="0" dirty="0">
              <a:solidFill>
                <a:srgbClr val="000000"/>
              </a:solidFill>
            </a:endParaRPr>
          </a:p>
        </p:txBody>
      </p:sp>
      <p:sp>
        <p:nvSpPr>
          <p:cNvPr id="6" name="Slide Number Placeholder 5">
            <a:extLst>
              <a:ext uri="{FF2B5EF4-FFF2-40B4-BE49-F238E27FC236}">
                <a16:creationId xmlns:a16="http://schemas.microsoft.com/office/drawing/2014/main" id="{F67A7086-D747-4210-949D-5D859E6034AA}"/>
              </a:ext>
            </a:extLst>
          </p:cNvPr>
          <p:cNvSpPr>
            <a:spLocks noGrp="1"/>
          </p:cNvSpPr>
          <p:nvPr>
            <p:ph type="sldNum" sz="quarter" idx="4"/>
          </p:nvPr>
        </p:nvSpPr>
        <p:spPr>
          <a:xfrm>
            <a:off x="8610601" y="6356354"/>
            <a:ext cx="2743200" cy="365125"/>
          </a:xfrm>
          <a:prstGeom prst="rect">
            <a:avLst/>
          </a:prstGeom>
        </p:spPr>
        <p:txBody>
          <a:bodyPr vert="horz" lIns="91440" tIns="45720" rIns="91440" bIns="45720" rtlCol="0" anchor="ctr"/>
          <a:lstStyle>
            <a:lvl1pPr algn="r">
              <a:defRPr sz="731">
                <a:solidFill>
                  <a:schemeClr val="tx1">
                    <a:tint val="75000"/>
                  </a:schemeClr>
                </a:solidFill>
              </a:defRPr>
            </a:lvl1pPr>
          </a:lstStyle>
          <a:p>
            <a:fld id="{9632809D-6C1B-4AC2-BD1B-70BC25F43232}" type="slidenum">
              <a:rPr lang="en-FI" smtClean="0"/>
              <a:t>‹#›</a:t>
            </a:fld>
            <a:endParaRPr lang="en-FI"/>
          </a:p>
        </p:txBody>
      </p:sp>
    </p:spTree>
    <p:extLst>
      <p:ext uri="{BB962C8B-B14F-4D97-AF65-F5344CB8AC3E}">
        <p14:creationId xmlns:p14="http://schemas.microsoft.com/office/powerpoint/2010/main" val="2615494346"/>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ransition spd="med">
    <p:fade/>
  </p:transition>
  <p:hf sldNum="0" hdr="0" ftr="0" dt="0"/>
  <p:txStyles>
    <p:titleStyle>
      <a:lvl1pPr algn="l" defTabSz="557213" rtl="0" eaLnBrk="1" latinLnBrk="0" hangingPunct="1">
        <a:lnSpc>
          <a:spcPct val="90000"/>
        </a:lnSpc>
        <a:spcBef>
          <a:spcPct val="0"/>
        </a:spcBef>
        <a:buNone/>
        <a:defRPr sz="2681" kern="1200">
          <a:solidFill>
            <a:schemeClr val="tx1"/>
          </a:solidFill>
          <a:latin typeface="+mj-lt"/>
          <a:ea typeface="+mj-ea"/>
          <a:cs typeface="+mj-cs"/>
        </a:defRPr>
      </a:lvl1pPr>
    </p:titleStyle>
    <p:bodyStyle>
      <a:lvl1pPr marL="139304" indent="-139304" algn="l" defTabSz="557213" rtl="0" eaLnBrk="1" latinLnBrk="0" hangingPunct="1">
        <a:lnSpc>
          <a:spcPct val="90000"/>
        </a:lnSpc>
        <a:spcBef>
          <a:spcPts val="610"/>
        </a:spcBef>
        <a:buFont typeface="Arial" panose="020B0604020202020204" pitchFamily="34" charset="0"/>
        <a:buChar char="•"/>
        <a:defRPr sz="1706" kern="1200">
          <a:solidFill>
            <a:schemeClr val="tx1"/>
          </a:solidFill>
          <a:latin typeface="+mn-lt"/>
          <a:ea typeface="+mn-ea"/>
          <a:cs typeface="+mn-cs"/>
        </a:defRPr>
      </a:lvl1pPr>
      <a:lvl2pPr marL="417910" indent="-139304" algn="l" defTabSz="557213" rtl="0" eaLnBrk="1" latinLnBrk="0" hangingPunct="1">
        <a:lnSpc>
          <a:spcPct val="90000"/>
        </a:lnSpc>
        <a:spcBef>
          <a:spcPts val="304"/>
        </a:spcBef>
        <a:buFont typeface="Arial" panose="020B0604020202020204" pitchFamily="34" charset="0"/>
        <a:buChar char="•"/>
        <a:defRPr sz="1463" kern="1200">
          <a:solidFill>
            <a:schemeClr val="tx1"/>
          </a:solidFill>
          <a:latin typeface="+mn-lt"/>
          <a:ea typeface="+mn-ea"/>
          <a:cs typeface="+mn-cs"/>
        </a:defRPr>
      </a:lvl2pPr>
      <a:lvl3pPr marL="696516" indent="-139304" algn="l" defTabSz="557213" rtl="0" eaLnBrk="1" latinLnBrk="0" hangingPunct="1">
        <a:lnSpc>
          <a:spcPct val="90000"/>
        </a:lnSpc>
        <a:spcBef>
          <a:spcPts val="304"/>
        </a:spcBef>
        <a:buFont typeface="Arial" panose="020B0604020202020204" pitchFamily="34" charset="0"/>
        <a:buChar char="•"/>
        <a:defRPr sz="1219" kern="1200">
          <a:solidFill>
            <a:schemeClr val="tx1"/>
          </a:solidFill>
          <a:latin typeface="+mn-lt"/>
          <a:ea typeface="+mn-ea"/>
          <a:cs typeface="+mn-cs"/>
        </a:defRPr>
      </a:lvl3pPr>
      <a:lvl4pPr marL="975122" indent="-139304" algn="l" defTabSz="557213" rtl="0" eaLnBrk="1" latinLnBrk="0" hangingPunct="1">
        <a:lnSpc>
          <a:spcPct val="90000"/>
        </a:lnSpc>
        <a:spcBef>
          <a:spcPts val="304"/>
        </a:spcBef>
        <a:buFont typeface="Arial" panose="020B0604020202020204" pitchFamily="34" charset="0"/>
        <a:buChar char="•"/>
        <a:defRPr sz="1097" kern="1200">
          <a:solidFill>
            <a:schemeClr val="tx1"/>
          </a:solidFill>
          <a:latin typeface="+mn-lt"/>
          <a:ea typeface="+mn-ea"/>
          <a:cs typeface="+mn-cs"/>
        </a:defRPr>
      </a:lvl4pPr>
      <a:lvl5pPr marL="1253729" indent="-139304" algn="l" defTabSz="557213" rtl="0" eaLnBrk="1" latinLnBrk="0" hangingPunct="1">
        <a:lnSpc>
          <a:spcPct val="90000"/>
        </a:lnSpc>
        <a:spcBef>
          <a:spcPts val="304"/>
        </a:spcBef>
        <a:buFont typeface="Arial" panose="020B0604020202020204" pitchFamily="34" charset="0"/>
        <a:buChar char="•"/>
        <a:defRPr sz="1097" kern="1200">
          <a:solidFill>
            <a:schemeClr val="tx1"/>
          </a:solidFill>
          <a:latin typeface="+mn-lt"/>
          <a:ea typeface="+mn-ea"/>
          <a:cs typeface="+mn-cs"/>
        </a:defRPr>
      </a:lvl5pPr>
      <a:lvl6pPr marL="1532335" indent="-139304" algn="l" defTabSz="557213" rtl="0" eaLnBrk="1" latinLnBrk="0" hangingPunct="1">
        <a:lnSpc>
          <a:spcPct val="90000"/>
        </a:lnSpc>
        <a:spcBef>
          <a:spcPts val="304"/>
        </a:spcBef>
        <a:buFont typeface="Arial" panose="020B0604020202020204" pitchFamily="34" charset="0"/>
        <a:buChar char="•"/>
        <a:defRPr sz="1097" kern="1200">
          <a:solidFill>
            <a:schemeClr val="tx1"/>
          </a:solidFill>
          <a:latin typeface="+mn-lt"/>
          <a:ea typeface="+mn-ea"/>
          <a:cs typeface="+mn-cs"/>
        </a:defRPr>
      </a:lvl6pPr>
      <a:lvl7pPr marL="1810941" indent="-139304" algn="l" defTabSz="557213" rtl="0" eaLnBrk="1" latinLnBrk="0" hangingPunct="1">
        <a:lnSpc>
          <a:spcPct val="90000"/>
        </a:lnSpc>
        <a:spcBef>
          <a:spcPts val="304"/>
        </a:spcBef>
        <a:buFont typeface="Arial" panose="020B0604020202020204" pitchFamily="34" charset="0"/>
        <a:buChar char="•"/>
        <a:defRPr sz="1097" kern="1200">
          <a:solidFill>
            <a:schemeClr val="tx1"/>
          </a:solidFill>
          <a:latin typeface="+mn-lt"/>
          <a:ea typeface="+mn-ea"/>
          <a:cs typeface="+mn-cs"/>
        </a:defRPr>
      </a:lvl7pPr>
      <a:lvl8pPr marL="2089547" indent="-139304" algn="l" defTabSz="557213" rtl="0" eaLnBrk="1" latinLnBrk="0" hangingPunct="1">
        <a:lnSpc>
          <a:spcPct val="90000"/>
        </a:lnSpc>
        <a:spcBef>
          <a:spcPts val="304"/>
        </a:spcBef>
        <a:buFont typeface="Arial" panose="020B0604020202020204" pitchFamily="34" charset="0"/>
        <a:buChar char="•"/>
        <a:defRPr sz="1097" kern="1200">
          <a:solidFill>
            <a:schemeClr val="tx1"/>
          </a:solidFill>
          <a:latin typeface="+mn-lt"/>
          <a:ea typeface="+mn-ea"/>
          <a:cs typeface="+mn-cs"/>
        </a:defRPr>
      </a:lvl8pPr>
      <a:lvl9pPr marL="2368154" indent="-139304" algn="l" defTabSz="557213" rtl="0" eaLnBrk="1" latinLnBrk="0" hangingPunct="1">
        <a:lnSpc>
          <a:spcPct val="90000"/>
        </a:lnSpc>
        <a:spcBef>
          <a:spcPts val="304"/>
        </a:spcBef>
        <a:buFont typeface="Arial" panose="020B0604020202020204" pitchFamily="34" charset="0"/>
        <a:buChar char="•"/>
        <a:defRPr sz="1097" kern="1200">
          <a:solidFill>
            <a:schemeClr val="tx1"/>
          </a:solidFill>
          <a:latin typeface="+mn-lt"/>
          <a:ea typeface="+mn-ea"/>
          <a:cs typeface="+mn-cs"/>
        </a:defRPr>
      </a:lvl9pPr>
    </p:bodyStyle>
    <p:otherStyle>
      <a:defPPr>
        <a:defRPr lang="en-FI"/>
      </a:defPPr>
      <a:lvl1pPr marL="0" algn="l" defTabSz="557213" rtl="0" eaLnBrk="1" latinLnBrk="0" hangingPunct="1">
        <a:defRPr sz="1097" kern="1200">
          <a:solidFill>
            <a:schemeClr val="tx1"/>
          </a:solidFill>
          <a:latin typeface="+mn-lt"/>
          <a:ea typeface="+mn-ea"/>
          <a:cs typeface="+mn-cs"/>
        </a:defRPr>
      </a:lvl1pPr>
      <a:lvl2pPr marL="278606" algn="l" defTabSz="557213" rtl="0" eaLnBrk="1" latinLnBrk="0" hangingPunct="1">
        <a:defRPr sz="1097" kern="1200">
          <a:solidFill>
            <a:schemeClr val="tx1"/>
          </a:solidFill>
          <a:latin typeface="+mn-lt"/>
          <a:ea typeface="+mn-ea"/>
          <a:cs typeface="+mn-cs"/>
        </a:defRPr>
      </a:lvl2pPr>
      <a:lvl3pPr marL="557213" algn="l" defTabSz="557213" rtl="0" eaLnBrk="1" latinLnBrk="0" hangingPunct="1">
        <a:defRPr sz="1097" kern="1200">
          <a:solidFill>
            <a:schemeClr val="tx1"/>
          </a:solidFill>
          <a:latin typeface="+mn-lt"/>
          <a:ea typeface="+mn-ea"/>
          <a:cs typeface="+mn-cs"/>
        </a:defRPr>
      </a:lvl3pPr>
      <a:lvl4pPr marL="835819" algn="l" defTabSz="557213" rtl="0" eaLnBrk="1" latinLnBrk="0" hangingPunct="1">
        <a:defRPr sz="1097" kern="1200">
          <a:solidFill>
            <a:schemeClr val="tx1"/>
          </a:solidFill>
          <a:latin typeface="+mn-lt"/>
          <a:ea typeface="+mn-ea"/>
          <a:cs typeface="+mn-cs"/>
        </a:defRPr>
      </a:lvl4pPr>
      <a:lvl5pPr marL="1114425" algn="l" defTabSz="557213" rtl="0" eaLnBrk="1" latinLnBrk="0" hangingPunct="1">
        <a:defRPr sz="1097" kern="1200">
          <a:solidFill>
            <a:schemeClr val="tx1"/>
          </a:solidFill>
          <a:latin typeface="+mn-lt"/>
          <a:ea typeface="+mn-ea"/>
          <a:cs typeface="+mn-cs"/>
        </a:defRPr>
      </a:lvl5pPr>
      <a:lvl6pPr marL="1393031" algn="l" defTabSz="557213" rtl="0" eaLnBrk="1" latinLnBrk="0" hangingPunct="1">
        <a:defRPr sz="1097" kern="1200">
          <a:solidFill>
            <a:schemeClr val="tx1"/>
          </a:solidFill>
          <a:latin typeface="+mn-lt"/>
          <a:ea typeface="+mn-ea"/>
          <a:cs typeface="+mn-cs"/>
        </a:defRPr>
      </a:lvl6pPr>
      <a:lvl7pPr marL="1671638" algn="l" defTabSz="557213" rtl="0" eaLnBrk="1" latinLnBrk="0" hangingPunct="1">
        <a:defRPr sz="1097" kern="1200">
          <a:solidFill>
            <a:schemeClr val="tx1"/>
          </a:solidFill>
          <a:latin typeface="+mn-lt"/>
          <a:ea typeface="+mn-ea"/>
          <a:cs typeface="+mn-cs"/>
        </a:defRPr>
      </a:lvl7pPr>
      <a:lvl8pPr marL="1950244" algn="l" defTabSz="557213" rtl="0" eaLnBrk="1" latinLnBrk="0" hangingPunct="1">
        <a:defRPr sz="1097" kern="1200">
          <a:solidFill>
            <a:schemeClr val="tx1"/>
          </a:solidFill>
          <a:latin typeface="+mn-lt"/>
          <a:ea typeface="+mn-ea"/>
          <a:cs typeface="+mn-cs"/>
        </a:defRPr>
      </a:lvl8pPr>
      <a:lvl9pPr marL="2228850" algn="l" defTabSz="557213" rtl="0" eaLnBrk="1" latinLnBrk="0" hangingPunct="1">
        <a:defRPr sz="1097"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1" name="Suorakulmio 12">
            <a:extLst>
              <a:ext uri="{FF2B5EF4-FFF2-40B4-BE49-F238E27FC236}">
                <a16:creationId xmlns:a16="http://schemas.microsoft.com/office/drawing/2014/main" id="{D1E499DF-39A6-429A-A8B5-51C710E9F188}"/>
              </a:ext>
              <a:ext uri="{C183D7F6-B498-43B3-948B-1728B52AA6E4}">
                <adec:decorative xmlns:adec="http://schemas.microsoft.com/office/drawing/2017/decorative" val="1"/>
              </a:ext>
            </a:extLst>
          </p:cNvPr>
          <p:cNvSpPr/>
          <p:nvPr userDrawn="1"/>
        </p:nvSpPr>
        <p:spPr>
          <a:xfrm>
            <a:off x="0" y="5894173"/>
            <a:ext cx="12192000" cy="9638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800" noProof="0"/>
          </a:p>
        </p:txBody>
      </p:sp>
      <p:sp>
        <p:nvSpPr>
          <p:cNvPr id="2" name="Title Placeholder 1">
            <a:extLst>
              <a:ext uri="{FF2B5EF4-FFF2-40B4-BE49-F238E27FC236}">
                <a16:creationId xmlns:a16="http://schemas.microsoft.com/office/drawing/2014/main" id="{102BCEDC-5BF0-4641-B029-97A0073B2CA6}"/>
              </a:ext>
            </a:extLst>
          </p:cNvPr>
          <p:cNvSpPr>
            <a:spLocks noGrp="1"/>
          </p:cNvSpPr>
          <p:nvPr>
            <p:ph type="title"/>
          </p:nvPr>
        </p:nvSpPr>
        <p:spPr>
          <a:xfrm>
            <a:off x="838200" y="365127"/>
            <a:ext cx="10515600" cy="1033907"/>
          </a:xfrm>
          <a:prstGeom prst="rect">
            <a:avLst/>
          </a:prstGeom>
        </p:spPr>
        <p:txBody>
          <a:bodyPr vert="horz" lIns="0" tIns="0" rIns="0" bIns="0" rtlCol="0" anchor="b" anchorCtr="0">
            <a:noAutofit/>
          </a:bodyPr>
          <a:lstStyle/>
          <a:p>
            <a:r>
              <a:rPr lang="en-US" noProof="0"/>
              <a:t>Click to edit Master title style</a:t>
            </a:r>
            <a:endParaRPr lang="fi-FI" noProof="0"/>
          </a:p>
        </p:txBody>
      </p:sp>
      <p:sp>
        <p:nvSpPr>
          <p:cNvPr id="3" name="Text Placeholder 2">
            <a:extLst>
              <a:ext uri="{FF2B5EF4-FFF2-40B4-BE49-F238E27FC236}">
                <a16:creationId xmlns:a16="http://schemas.microsoft.com/office/drawing/2014/main" id="{F8F58EF0-5CC6-4362-996D-AE27B9C25A25}"/>
              </a:ext>
            </a:extLst>
          </p:cNvPr>
          <p:cNvSpPr>
            <a:spLocks noGrp="1"/>
          </p:cNvSpPr>
          <p:nvPr>
            <p:ph type="body" idx="1"/>
          </p:nvPr>
        </p:nvSpPr>
        <p:spPr>
          <a:xfrm>
            <a:off x="838200" y="1892808"/>
            <a:ext cx="10515600" cy="3639312"/>
          </a:xfrm>
          <a:prstGeom prst="rect">
            <a:avLst/>
          </a:prstGeom>
        </p:spPr>
        <p:txBody>
          <a:bodyPr vert="horz" lIns="0" tIns="0" rIns="0" bIns="0" rtlCol="0">
            <a:no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fi-FI" noProof="0"/>
          </a:p>
        </p:txBody>
      </p:sp>
      <p:sp>
        <p:nvSpPr>
          <p:cNvPr id="8" name="Tekstiruutu 18">
            <a:extLst>
              <a:ext uri="{FF2B5EF4-FFF2-40B4-BE49-F238E27FC236}">
                <a16:creationId xmlns:a16="http://schemas.microsoft.com/office/drawing/2014/main" id="{3B4F48B9-42BE-EE4B-AECF-066D7BD77D75}"/>
              </a:ext>
            </a:extLst>
          </p:cNvPr>
          <p:cNvSpPr txBox="1"/>
          <p:nvPr userDrawn="1"/>
        </p:nvSpPr>
        <p:spPr>
          <a:xfrm>
            <a:off x="2753498" y="6191420"/>
            <a:ext cx="6685005" cy="369332"/>
          </a:xfrm>
          <a:prstGeom prst="rect">
            <a:avLst/>
          </a:prstGeom>
          <a:noFill/>
        </p:spPr>
        <p:txBody>
          <a:bodyPr wrap="square" rtlCol="0">
            <a:spAutoFit/>
          </a:bodyPr>
          <a:lstStyle/>
          <a:p>
            <a:pPr algn="ctr"/>
            <a:r>
              <a:rPr lang="fi-FI" sz="1800">
                <a:solidFill>
                  <a:schemeClr val="bg1"/>
                </a:solidFill>
                <a:latin typeface="Tahoma" panose="020B0604030504040204" pitchFamily="34" charset="0"/>
                <a:ea typeface="Tahoma" panose="020B0604030504040204" pitchFamily="34" charset="0"/>
                <a:cs typeface="Tahoma" panose="020B0604030504040204" pitchFamily="34" charset="0"/>
              </a:rPr>
              <a:t>Innovation and skills in Finland 2021–2027</a:t>
            </a:r>
          </a:p>
        </p:txBody>
      </p:sp>
      <p:pic>
        <p:nvPicPr>
          <p:cNvPr id="9" name="Kuva 8">
            <a:extLst>
              <a:ext uri="{FF2B5EF4-FFF2-40B4-BE49-F238E27FC236}">
                <a16:creationId xmlns:a16="http://schemas.microsoft.com/office/drawing/2014/main" id="{DEE0F7FB-9D29-C748-8C24-0C54B5F6130F}"/>
              </a:ext>
              <a:ext uri="{C183D7F6-B498-43B3-948B-1728B52AA6E4}">
                <adec:decorative xmlns:adec="http://schemas.microsoft.com/office/drawing/2017/decorative" val="1"/>
              </a:ext>
            </a:extLst>
          </p:cNvPr>
          <p:cNvPicPr>
            <a:picLocks noChangeAspect="1"/>
          </p:cNvPicPr>
          <p:nvPr userDrawn="1"/>
        </p:nvPicPr>
        <p:blipFill>
          <a:blip r:embed="rId16"/>
          <a:stretch>
            <a:fillRect/>
          </a:stretch>
        </p:blipFill>
        <p:spPr>
          <a:xfrm>
            <a:off x="125201" y="6041235"/>
            <a:ext cx="3154028" cy="661727"/>
          </a:xfrm>
          <a:prstGeom prst="rect">
            <a:avLst/>
          </a:prstGeom>
        </p:spPr>
      </p:pic>
      <p:pic>
        <p:nvPicPr>
          <p:cNvPr id="5" name="Picture 4" descr="University of Turku Logo">
            <a:extLst>
              <a:ext uri="{FF2B5EF4-FFF2-40B4-BE49-F238E27FC236}">
                <a16:creationId xmlns:a16="http://schemas.microsoft.com/office/drawing/2014/main" id="{D4A74F65-D087-D6EB-1D8B-0EB63EFDB659}"/>
              </a:ext>
            </a:extLst>
          </p:cNvPr>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8912775" y="5865293"/>
            <a:ext cx="2582540" cy="956255"/>
          </a:xfrm>
          <a:prstGeom prst="rect">
            <a:avLst/>
          </a:prstGeom>
        </p:spPr>
      </p:pic>
    </p:spTree>
    <p:extLst>
      <p:ext uri="{BB962C8B-B14F-4D97-AF65-F5344CB8AC3E}">
        <p14:creationId xmlns:p14="http://schemas.microsoft.com/office/powerpoint/2010/main" val="834707064"/>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 id="2147483768" r:id="rId12"/>
    <p:sldLayoutId id="2147483769" r:id="rId13"/>
    <p:sldLayoutId id="2147483770" r:id="rId14"/>
  </p:sldLayoutIdLst>
  <p:hf sldNum="0" hdr="0" ftr="0" dt="0"/>
  <p:txStyles>
    <p:titleStyle>
      <a:lvl1pPr algn="l" defTabSz="685800" rtl="0" eaLnBrk="1" latinLnBrk="0" hangingPunct="1">
        <a:lnSpc>
          <a:spcPct val="90000"/>
        </a:lnSpc>
        <a:spcBef>
          <a:spcPct val="0"/>
        </a:spcBef>
        <a:buNone/>
        <a:defRPr sz="3000" b="1" kern="1200">
          <a:solidFill>
            <a:schemeClr val="tx2"/>
          </a:solidFill>
          <a:latin typeface="+mj-lt"/>
          <a:ea typeface="+mj-ea"/>
          <a:cs typeface="+mj-cs"/>
        </a:defRPr>
      </a:lvl1pPr>
    </p:titleStyle>
    <p:bodyStyle>
      <a:lvl1pPr marL="171450" indent="-171450" algn="l" defTabSz="685800" rtl="0" eaLnBrk="1" latinLnBrk="0" hangingPunct="1">
        <a:lnSpc>
          <a:spcPct val="100000"/>
        </a:lnSpc>
        <a:spcBef>
          <a:spcPts val="750"/>
        </a:spcBef>
        <a:buFont typeface="Arial" panose="020B0604020202020204" pitchFamily="34" charset="0"/>
        <a:buChar char="•"/>
        <a:defRPr sz="1800" kern="1200">
          <a:solidFill>
            <a:schemeClr val="tx1"/>
          </a:solidFill>
          <a:latin typeface="+mn-lt"/>
          <a:ea typeface="+mn-ea"/>
          <a:cs typeface="+mn-cs"/>
        </a:defRPr>
      </a:lvl1pPr>
      <a:lvl2pPr marL="514350" indent="-171450" algn="l" defTabSz="685800" rtl="0" eaLnBrk="1" latinLnBrk="0" hangingPunct="1">
        <a:lnSpc>
          <a:spcPct val="100000"/>
        </a:lnSpc>
        <a:spcBef>
          <a:spcPts val="0"/>
        </a:spcBef>
        <a:buFont typeface="System Font Regular"/>
        <a:buChar char="−"/>
        <a:defRPr sz="1500" kern="1200">
          <a:solidFill>
            <a:schemeClr val="tx1"/>
          </a:solidFill>
          <a:latin typeface="+mn-lt"/>
          <a:ea typeface="+mn-ea"/>
          <a:cs typeface="+mn-cs"/>
        </a:defRPr>
      </a:lvl2pPr>
      <a:lvl3pPr marL="857250" indent="-171450" algn="l" defTabSz="685800" rtl="0" eaLnBrk="1" latinLnBrk="0" hangingPunct="1">
        <a:lnSpc>
          <a:spcPct val="100000"/>
        </a:lnSpc>
        <a:spcBef>
          <a:spcPts val="0"/>
        </a:spcBef>
        <a:buFont typeface="Courier New" panose="02070309020205020404" pitchFamily="49" charset="0"/>
        <a:buChar char="o"/>
        <a:defRPr sz="1500" kern="1200">
          <a:solidFill>
            <a:schemeClr val="tx1"/>
          </a:solidFill>
          <a:latin typeface="+mn-lt"/>
          <a:ea typeface="+mn-ea"/>
          <a:cs typeface="+mn-cs"/>
        </a:defRPr>
      </a:lvl3pPr>
      <a:lvl4pPr marL="1200150" indent="-171450" algn="l" defTabSz="685800" rtl="0" eaLnBrk="1" latinLnBrk="0" hangingPunct="1">
        <a:lnSpc>
          <a:spcPct val="100000"/>
        </a:lnSpc>
        <a:spcBef>
          <a:spcPts val="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lnSpc>
          <a:spcPct val="100000"/>
        </a:lnSpc>
        <a:spcBef>
          <a:spcPts val="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Otsikon paikkamerkki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fi-FI" altLang="fi-FI"/>
              <a:t>Muokkaa perustyyl. napsautt.</a:t>
            </a:r>
          </a:p>
        </p:txBody>
      </p:sp>
      <p:sp>
        <p:nvSpPr>
          <p:cNvPr id="1027" name="Tekstin paikkamerkki 2"/>
          <p:cNvSpPr>
            <a:spLocks noGrp="1"/>
          </p:cNvSpPr>
          <p:nvPr>
            <p:ph type="body" idx="1"/>
          </p:nvPr>
        </p:nvSpPr>
        <p:spPr bwMode="auto">
          <a:xfrm>
            <a:off x="609600" y="1600203"/>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i-FI" altLang="fi-FI"/>
              <a:t>Muokkaa tekstin perustyylejä napsauttamalla</a:t>
            </a:r>
          </a:p>
          <a:p>
            <a:pPr lvl="1"/>
            <a:r>
              <a:rPr lang="fi-FI" altLang="fi-FI"/>
              <a:t>toinen taso</a:t>
            </a:r>
          </a:p>
          <a:p>
            <a:pPr lvl="2"/>
            <a:r>
              <a:rPr lang="fi-FI" altLang="fi-FI"/>
              <a:t>kolmas taso</a:t>
            </a:r>
          </a:p>
          <a:p>
            <a:pPr lvl="3"/>
            <a:r>
              <a:rPr lang="fi-FI" altLang="fi-FI"/>
              <a:t>neljäs taso</a:t>
            </a:r>
          </a:p>
          <a:p>
            <a:pPr lvl="4"/>
            <a:r>
              <a:rPr lang="fi-FI" altLang="fi-FI"/>
              <a:t>viides taso</a:t>
            </a:r>
          </a:p>
        </p:txBody>
      </p:sp>
      <p:sp>
        <p:nvSpPr>
          <p:cNvPr id="4" name="Päivämäärän paikkamerkki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900">
                <a:solidFill>
                  <a:schemeClr val="tx1">
                    <a:tint val="75000"/>
                  </a:schemeClr>
                </a:solidFill>
                <a:latin typeface="+mn-lt"/>
                <a:cs typeface="+mn-cs"/>
              </a:defRPr>
            </a:lvl1pPr>
          </a:lstStyle>
          <a:p>
            <a:pPr>
              <a:defRPr/>
            </a:pPr>
            <a:fld id="{1BA12224-2025-440B-AE74-E60118C6D1FE}" type="datetime1">
              <a:rPr lang="fi-FI"/>
              <a:pPr>
                <a:defRPr/>
              </a:pPr>
              <a:t>21.5.2026</a:t>
            </a:fld>
            <a:endParaRPr lang="fi-FI"/>
          </a:p>
        </p:txBody>
      </p:sp>
      <p:sp>
        <p:nvSpPr>
          <p:cNvPr id="5" name="Alatunnisteen paikkamerkki 4"/>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900">
                <a:solidFill>
                  <a:schemeClr val="tx1">
                    <a:tint val="75000"/>
                  </a:schemeClr>
                </a:solidFill>
                <a:latin typeface="+mn-lt"/>
                <a:cs typeface="+mn-cs"/>
              </a:defRPr>
            </a:lvl1pPr>
          </a:lstStyle>
          <a:p>
            <a:pPr>
              <a:defRPr/>
            </a:pPr>
            <a:endParaRPr lang="fi-FI"/>
          </a:p>
        </p:txBody>
      </p:sp>
      <p:sp>
        <p:nvSpPr>
          <p:cNvPr id="6" name="Dian numeron paikkamerkki 5"/>
          <p:cNvSpPr>
            <a:spLocks noGrp="1"/>
          </p:cNvSpPr>
          <p:nvPr>
            <p:ph type="sldNum" sz="quarter" idx="4"/>
          </p:nvPr>
        </p:nvSpPr>
        <p:spPr>
          <a:xfrm>
            <a:off x="8737600" y="6356353"/>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900">
                <a:solidFill>
                  <a:srgbClr val="898989"/>
                </a:solidFill>
                <a:latin typeface="Calibri" panose="020F0502020204030204" pitchFamily="34" charset="0"/>
              </a:defRPr>
            </a:lvl1pPr>
          </a:lstStyle>
          <a:p>
            <a:pPr>
              <a:defRPr/>
            </a:pPr>
            <a:fld id="{6E1F6BD6-535D-41CF-8410-0280F12E1711}" type="slidenum">
              <a:rPr lang="fi-FI" altLang="fi-FI"/>
              <a:pPr>
                <a:defRPr/>
              </a:pPr>
              <a:t>‹#›</a:t>
            </a:fld>
            <a:endParaRPr lang="fi-FI" altLang="fi-FI"/>
          </a:p>
        </p:txBody>
      </p:sp>
      <p:grpSp>
        <p:nvGrpSpPr>
          <p:cNvPr id="1031" name="Ryhmä 6"/>
          <p:cNvGrpSpPr>
            <a:grpSpLocks/>
          </p:cNvGrpSpPr>
          <p:nvPr userDrawn="1"/>
        </p:nvGrpSpPr>
        <p:grpSpPr bwMode="auto">
          <a:xfrm>
            <a:off x="334433" y="6237288"/>
            <a:ext cx="4184651" cy="419100"/>
            <a:chOff x="5796136" y="6237312"/>
            <a:chExt cx="3137322" cy="419525"/>
          </a:xfrm>
        </p:grpSpPr>
        <p:pic>
          <p:nvPicPr>
            <p:cNvPr id="1032" name="Picture 7" descr="http://www.satakuntaliitto.fi/kuvat/satakunta_vaakuna.gif">
              <a:hlinkClick r:id="rId13"/>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796136" y="6237312"/>
              <a:ext cx="288032" cy="41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3" name="Picture 13" descr="http://www.satakuntaliitto.fi/kuvat/satakuntaliitto_logo.gif">
              <a:hlinkClick r:id="rId15"/>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6156176" y="6453336"/>
              <a:ext cx="2777282" cy="1308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467948755"/>
      </p:ext>
    </p:extLst>
  </p:cSld>
  <p:clrMap bg1="lt1" tx1="dk1" bg2="lt2" tx2="dk2" accent1="accent1" accent2="accent2" accent3="accent3" accent4="accent4" accent5="accent5" accent6="accent6" hlink="hlink" folHlink="folHlink"/>
  <p:sldLayoutIdLst>
    <p:sldLayoutId id="2147483772" r:id="rId1"/>
    <p:sldLayoutId id="2147483773" r:id="rId2"/>
    <p:sldLayoutId id="2147483774" r:id="rId3"/>
    <p:sldLayoutId id="2147483775" r:id="rId4"/>
    <p:sldLayoutId id="2147483776" r:id="rId5"/>
    <p:sldLayoutId id="2147483777" r:id="rId6"/>
    <p:sldLayoutId id="2147483778" r:id="rId7"/>
    <p:sldLayoutId id="2147483779" r:id="rId8"/>
    <p:sldLayoutId id="2147483780" r:id="rId9"/>
    <p:sldLayoutId id="2147483781" r:id="rId10"/>
    <p:sldLayoutId id="2147483782" r:id="rId11"/>
  </p:sldLayoutIdLst>
  <p:hf hdr="0" ftr="0" dt="0"/>
  <p:txStyles>
    <p:titleStyle>
      <a:lvl1pPr algn="ctr" rtl="0" eaLnBrk="0" fontAlgn="base" hangingPunct="0">
        <a:spcBef>
          <a:spcPct val="0"/>
        </a:spcBef>
        <a:spcAft>
          <a:spcPct val="0"/>
        </a:spcAft>
        <a:defRPr sz="3300" kern="1200">
          <a:solidFill>
            <a:schemeClr val="tx1"/>
          </a:solidFill>
          <a:latin typeface="+mj-lt"/>
          <a:ea typeface="+mj-ea"/>
          <a:cs typeface="+mj-cs"/>
        </a:defRPr>
      </a:lvl1pPr>
      <a:lvl2pPr algn="ctr" rtl="0" eaLnBrk="0" fontAlgn="base" hangingPunct="0">
        <a:spcBef>
          <a:spcPct val="0"/>
        </a:spcBef>
        <a:spcAft>
          <a:spcPct val="0"/>
        </a:spcAft>
        <a:defRPr sz="3300">
          <a:solidFill>
            <a:schemeClr val="tx1"/>
          </a:solidFill>
          <a:latin typeface="Calibri" pitchFamily="34" charset="0"/>
        </a:defRPr>
      </a:lvl2pPr>
      <a:lvl3pPr algn="ctr" rtl="0" eaLnBrk="0" fontAlgn="base" hangingPunct="0">
        <a:spcBef>
          <a:spcPct val="0"/>
        </a:spcBef>
        <a:spcAft>
          <a:spcPct val="0"/>
        </a:spcAft>
        <a:defRPr sz="3300">
          <a:solidFill>
            <a:schemeClr val="tx1"/>
          </a:solidFill>
          <a:latin typeface="Calibri" pitchFamily="34" charset="0"/>
        </a:defRPr>
      </a:lvl3pPr>
      <a:lvl4pPr algn="ctr" rtl="0" eaLnBrk="0" fontAlgn="base" hangingPunct="0">
        <a:spcBef>
          <a:spcPct val="0"/>
        </a:spcBef>
        <a:spcAft>
          <a:spcPct val="0"/>
        </a:spcAft>
        <a:defRPr sz="3300">
          <a:solidFill>
            <a:schemeClr val="tx1"/>
          </a:solidFill>
          <a:latin typeface="Calibri" pitchFamily="34" charset="0"/>
        </a:defRPr>
      </a:lvl4pPr>
      <a:lvl5pPr algn="ctr" rtl="0" eaLnBrk="0" fontAlgn="base" hangingPunct="0">
        <a:spcBef>
          <a:spcPct val="0"/>
        </a:spcBef>
        <a:spcAft>
          <a:spcPct val="0"/>
        </a:spcAft>
        <a:defRPr sz="3300">
          <a:solidFill>
            <a:schemeClr val="tx1"/>
          </a:solidFill>
          <a:latin typeface="Calibri" pitchFamily="34" charset="0"/>
        </a:defRPr>
      </a:lvl5pPr>
      <a:lvl6pPr marL="342900" algn="ctr" rtl="0" fontAlgn="base">
        <a:spcBef>
          <a:spcPct val="0"/>
        </a:spcBef>
        <a:spcAft>
          <a:spcPct val="0"/>
        </a:spcAft>
        <a:defRPr sz="3300">
          <a:solidFill>
            <a:schemeClr val="tx1"/>
          </a:solidFill>
          <a:latin typeface="Calibri" pitchFamily="34" charset="0"/>
        </a:defRPr>
      </a:lvl6pPr>
      <a:lvl7pPr marL="685800" algn="ctr" rtl="0" fontAlgn="base">
        <a:spcBef>
          <a:spcPct val="0"/>
        </a:spcBef>
        <a:spcAft>
          <a:spcPct val="0"/>
        </a:spcAft>
        <a:defRPr sz="3300">
          <a:solidFill>
            <a:schemeClr val="tx1"/>
          </a:solidFill>
          <a:latin typeface="Calibri" pitchFamily="34" charset="0"/>
        </a:defRPr>
      </a:lvl7pPr>
      <a:lvl8pPr marL="1028700" algn="ctr" rtl="0" fontAlgn="base">
        <a:spcBef>
          <a:spcPct val="0"/>
        </a:spcBef>
        <a:spcAft>
          <a:spcPct val="0"/>
        </a:spcAft>
        <a:defRPr sz="3300">
          <a:solidFill>
            <a:schemeClr val="tx1"/>
          </a:solidFill>
          <a:latin typeface="Calibri" pitchFamily="34" charset="0"/>
        </a:defRPr>
      </a:lvl8pPr>
      <a:lvl9pPr marL="1371600" algn="ctr" rtl="0" fontAlgn="base">
        <a:spcBef>
          <a:spcPct val="0"/>
        </a:spcBef>
        <a:spcAft>
          <a:spcPct val="0"/>
        </a:spcAft>
        <a:defRPr sz="3300">
          <a:solidFill>
            <a:schemeClr val="tx1"/>
          </a:solidFill>
          <a:latin typeface="Calibri" pitchFamily="34" charset="0"/>
        </a:defRPr>
      </a:lvl9pPr>
    </p:titleStyle>
    <p:bodyStyle>
      <a:lvl1pPr marL="257175" indent="-257175"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1pPr>
      <a:lvl2pPr marL="557213" indent="-214313" algn="l" rtl="0" eaLnBrk="0" fontAlgn="base" hangingPunct="0">
        <a:spcBef>
          <a:spcPct val="20000"/>
        </a:spcBef>
        <a:spcAft>
          <a:spcPct val="0"/>
        </a:spcAft>
        <a:buFont typeface="Arial" panose="020B0604020202020204" pitchFamily="34" charset="0"/>
        <a:buChar char="–"/>
        <a:defRPr sz="2100" kern="1200">
          <a:solidFill>
            <a:schemeClr val="tx1"/>
          </a:solidFill>
          <a:latin typeface="+mn-lt"/>
          <a:ea typeface="+mn-ea"/>
          <a:cs typeface="+mn-cs"/>
        </a:defRPr>
      </a:lvl2pPr>
      <a:lvl3pPr marL="857250" indent="-171450" algn="l" rtl="0" eaLnBrk="0" fontAlgn="base" hangingPunct="0">
        <a:spcBef>
          <a:spcPct val="20000"/>
        </a:spcBef>
        <a:spcAft>
          <a:spcPct val="0"/>
        </a:spcAft>
        <a:buFont typeface="Arial" panose="020B0604020202020204" pitchFamily="34" charset="0"/>
        <a:buChar char="•"/>
        <a:defRPr sz="1800" kern="1200">
          <a:solidFill>
            <a:schemeClr val="tx1"/>
          </a:solidFill>
          <a:latin typeface="+mn-lt"/>
          <a:ea typeface="+mn-ea"/>
          <a:cs typeface="+mn-cs"/>
        </a:defRPr>
      </a:lvl3pPr>
      <a:lvl4pPr marL="12001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n-ea"/>
          <a:cs typeface="+mn-cs"/>
        </a:defRPr>
      </a:lvl4pPr>
      <a:lvl5pPr marL="15430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fi-FI"/>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sz="1800"/>
          </a:p>
        </p:txBody>
      </p:sp>
      <p:sp>
        <p:nvSpPr>
          <p:cNvPr id="9" name="Rectangle 8"/>
          <p:cNvSpPr/>
          <p:nvPr/>
        </p:nvSpPr>
        <p:spPr>
          <a:xfrm>
            <a:off x="1" y="6334316"/>
            <a:ext cx="12192001"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sz="1800"/>
          </a:p>
        </p:txBody>
      </p:sp>
      <p:sp>
        <p:nvSpPr>
          <p:cNvPr id="2" name="Title Placeholder 1"/>
          <p:cNvSpPr>
            <a:spLocks noGrp="1"/>
          </p:cNvSpPr>
          <p:nvPr>
            <p:ph type="title"/>
          </p:nvPr>
        </p:nvSpPr>
        <p:spPr>
          <a:xfrm>
            <a:off x="1097280" y="286605"/>
            <a:ext cx="10058400" cy="1450757"/>
          </a:xfrm>
          <a:prstGeom prst="rect">
            <a:avLst/>
          </a:prstGeom>
        </p:spPr>
        <p:txBody>
          <a:bodyPr vert="horz" lIns="91440" tIns="45720" rIns="91440" bIns="45720" rtlCol="0" anchor="b">
            <a:normAutofit/>
          </a:bodyPr>
          <a:lstStyle/>
          <a:p>
            <a:r>
              <a:rPr lang="fi-FI"/>
              <a:t>Muokkaa perustyyl. napsautt.</a:t>
            </a:r>
            <a:endParaRPr lang="en-US" dirty="0"/>
          </a:p>
        </p:txBody>
      </p:sp>
      <p:sp>
        <p:nvSpPr>
          <p:cNvPr id="3" name="Text Placeholder 2"/>
          <p:cNvSpPr>
            <a:spLocks noGrp="1"/>
          </p:cNvSpPr>
          <p:nvPr>
            <p:ph type="body" idx="1"/>
          </p:nvPr>
        </p:nvSpPr>
        <p:spPr>
          <a:xfrm>
            <a:off x="1097279" y="1845734"/>
            <a:ext cx="10058401" cy="4023360"/>
          </a:xfrm>
          <a:prstGeom prst="rect">
            <a:avLst/>
          </a:prstGeom>
        </p:spPr>
        <p:txBody>
          <a:bodyPr vert="horz" lIns="0" tIns="45720" rIns="0" bIns="45720" rtlCol="0">
            <a:normAutofit/>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Date Placeholder 3"/>
          <p:cNvSpPr>
            <a:spLocks noGrp="1"/>
          </p:cNvSpPr>
          <p:nvPr>
            <p:ph type="dt" sz="half" idx="2"/>
          </p:nvPr>
        </p:nvSpPr>
        <p:spPr>
          <a:xfrm>
            <a:off x="1097282" y="6459787"/>
            <a:ext cx="2472271" cy="365125"/>
          </a:xfrm>
          <a:prstGeom prst="rect">
            <a:avLst/>
          </a:prstGeom>
        </p:spPr>
        <p:txBody>
          <a:bodyPr vert="horz" lIns="91440" tIns="45720" rIns="91440" bIns="45720" rtlCol="0" anchor="ctr"/>
          <a:lstStyle>
            <a:lvl1pPr algn="l">
              <a:defRPr sz="900">
                <a:solidFill>
                  <a:srgbClr val="FFFFFF"/>
                </a:solidFill>
              </a:defRPr>
            </a:lvl1pPr>
          </a:lstStyle>
          <a:p>
            <a:fld id="{ECBECC00-8EFD-45CB-BF14-C5258F9097ED}" type="datetimeFigureOut">
              <a:rPr lang="fi-FI" smtClean="0"/>
              <a:pPr/>
              <a:t>21.5.2026</a:t>
            </a:fld>
            <a:endParaRPr lang="fi-FI"/>
          </a:p>
        </p:txBody>
      </p:sp>
      <p:sp>
        <p:nvSpPr>
          <p:cNvPr id="5" name="Footer Placeholder 4"/>
          <p:cNvSpPr>
            <a:spLocks noGrp="1"/>
          </p:cNvSpPr>
          <p:nvPr>
            <p:ph type="ftr" sz="quarter" idx="3"/>
          </p:nvPr>
        </p:nvSpPr>
        <p:spPr>
          <a:xfrm>
            <a:off x="3686186" y="6459787"/>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fi-FI"/>
          </a:p>
        </p:txBody>
      </p:sp>
      <p:sp>
        <p:nvSpPr>
          <p:cNvPr id="6" name="Slide Number Placeholder 5"/>
          <p:cNvSpPr>
            <a:spLocks noGrp="1"/>
          </p:cNvSpPr>
          <p:nvPr>
            <p:ph type="sldNum" sz="quarter" idx="4"/>
          </p:nvPr>
        </p:nvSpPr>
        <p:spPr>
          <a:xfrm>
            <a:off x="9900460" y="6459787"/>
            <a:ext cx="1312025" cy="365125"/>
          </a:xfrm>
          <a:prstGeom prst="rect">
            <a:avLst/>
          </a:prstGeom>
        </p:spPr>
        <p:txBody>
          <a:bodyPr vert="horz" lIns="91440" tIns="45720" rIns="91440" bIns="45720" rtlCol="0" anchor="ctr"/>
          <a:lstStyle>
            <a:lvl1pPr algn="r">
              <a:defRPr sz="1050">
                <a:solidFill>
                  <a:srgbClr val="FFFFFF"/>
                </a:solidFill>
              </a:defRPr>
            </a:lvl1pPr>
          </a:lstStyle>
          <a:p>
            <a:fld id="{CCC6CB31-74F2-48E2-9CA4-7E84012E9AD4}" type="slidenum">
              <a:rPr lang="fi-FI" smtClean="0"/>
              <a:pPr/>
              <a:t>‹#›</a:t>
            </a:fld>
            <a:endParaRPr lang="fi-FI"/>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5541937"/>
      </p:ext>
    </p:extLst>
  </p:cSld>
  <p:clrMap bg1="lt1" tx1="dk1" bg2="lt2" tx2="dk2" accent1="accent1" accent2="accent2" accent3="accent3" accent4="accent4" accent5="accent5" accent6="accent6" hlink="hlink" folHlink="folHlink"/>
  <p:sldLayoutIdLst>
    <p:sldLayoutId id="2147483784" r:id="rId1"/>
    <p:sldLayoutId id="2147483785" r:id="rId2"/>
    <p:sldLayoutId id="2147483786" r:id="rId3"/>
    <p:sldLayoutId id="2147483787" r:id="rId4"/>
    <p:sldLayoutId id="2147483788" r:id="rId5"/>
    <p:sldLayoutId id="2147483789" r:id="rId6"/>
    <p:sldLayoutId id="2147483790" r:id="rId7"/>
    <p:sldLayoutId id="2147483791" r:id="rId8"/>
    <p:sldLayoutId id="2147483792" r:id="rId9"/>
    <p:sldLayoutId id="2147483793" r:id="rId10"/>
    <p:sldLayoutId id="2147483794"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Alatunnisteen paikkamerkki 4">
            <a:extLst>
              <a:ext uri="{FF2B5EF4-FFF2-40B4-BE49-F238E27FC236}">
                <a16:creationId xmlns:a16="http://schemas.microsoft.com/office/drawing/2014/main" id="{351E1EAD-812A-4236-9F79-679D72C2B82D}"/>
              </a:ext>
            </a:extLst>
          </p:cNvPr>
          <p:cNvSpPr>
            <a:spLocks noGrp="1"/>
          </p:cNvSpPr>
          <p:nvPr>
            <p:ph type="ftr" sz="quarter" idx="3"/>
          </p:nvPr>
        </p:nvSpPr>
        <p:spPr>
          <a:xfrm>
            <a:off x="614873" y="6187538"/>
            <a:ext cx="3256673" cy="365125"/>
          </a:xfrm>
          <a:prstGeom prst="rect">
            <a:avLst/>
          </a:prstGeom>
        </p:spPr>
        <p:txBody>
          <a:bodyPr vert="horz" lIns="91440" tIns="45720" rIns="91440" bIns="45720" rtlCol="0" anchor="ctr"/>
          <a:lstStyle>
            <a:lvl1pPr algn="l">
              <a:defRPr sz="1200" i="1">
                <a:solidFill>
                  <a:schemeClr val="tx2"/>
                </a:solidFill>
              </a:defRPr>
            </a:lvl1pPr>
          </a:lstStyle>
          <a:p>
            <a:pPr rtl="0"/>
            <a:r>
              <a:rPr lang="fi-FI" noProof="0"/>
              <a:t>Esityksen otsikko</a:t>
            </a:r>
          </a:p>
        </p:txBody>
      </p:sp>
      <p:sp>
        <p:nvSpPr>
          <p:cNvPr id="2" name="Otsikon paikkamerkki 1">
            <a:extLst>
              <a:ext uri="{FF2B5EF4-FFF2-40B4-BE49-F238E27FC236}">
                <a16:creationId xmlns:a16="http://schemas.microsoft.com/office/drawing/2014/main" id="{65A38A25-0817-41BC-96A5-5012FE15C97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pPr rtl="0"/>
            <a:r>
              <a:rPr lang="fi-FI" noProof="0"/>
              <a:t>Muokkaa otsikon perustyyliä napsauttamalla</a:t>
            </a:r>
          </a:p>
        </p:txBody>
      </p:sp>
      <p:sp>
        <p:nvSpPr>
          <p:cNvPr id="3" name="Tekstin paikkamerkki 2">
            <a:extLst>
              <a:ext uri="{FF2B5EF4-FFF2-40B4-BE49-F238E27FC236}">
                <a16:creationId xmlns:a16="http://schemas.microsoft.com/office/drawing/2014/main" id="{1FA28A22-3D06-43EE-BD32-97F90FEA191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rtl="0"/>
            <a:r>
              <a:rPr lang="fi-FI" noProof="0"/>
              <a:t>Muokkaa tekstin perustyylejä napsauttamalla</a:t>
            </a:r>
          </a:p>
          <a:p>
            <a:pPr lvl="1" rtl="0"/>
            <a:r>
              <a:rPr lang="fi-FI" noProof="0"/>
              <a:t>Toinen taso</a:t>
            </a:r>
          </a:p>
          <a:p>
            <a:pPr lvl="2" rtl="0"/>
            <a:r>
              <a:rPr lang="fi-FI" noProof="0"/>
              <a:t>Kolmas taso</a:t>
            </a:r>
          </a:p>
          <a:p>
            <a:pPr lvl="3" rtl="0"/>
            <a:r>
              <a:rPr lang="fi-FI" noProof="0"/>
              <a:t>Neljäs taso</a:t>
            </a:r>
          </a:p>
          <a:p>
            <a:pPr lvl="4" rtl="0"/>
            <a:r>
              <a:rPr lang="fi-FI" noProof="0"/>
              <a:t>Viides taso</a:t>
            </a:r>
          </a:p>
        </p:txBody>
      </p:sp>
      <p:sp>
        <p:nvSpPr>
          <p:cNvPr id="4" name="Päivämäärän paikkamerkki 3">
            <a:extLst>
              <a:ext uri="{FF2B5EF4-FFF2-40B4-BE49-F238E27FC236}">
                <a16:creationId xmlns:a16="http://schemas.microsoft.com/office/drawing/2014/main" id="{98DAC635-0473-40DB-A82D-46D5F635BC1B}"/>
              </a:ext>
            </a:extLst>
          </p:cNvPr>
          <p:cNvSpPr>
            <a:spLocks noGrp="1"/>
          </p:cNvSpPr>
          <p:nvPr>
            <p:ph type="dt" sz="half" idx="2"/>
          </p:nvPr>
        </p:nvSpPr>
        <p:spPr>
          <a:xfrm>
            <a:off x="4724400" y="6187538"/>
            <a:ext cx="2743200" cy="365125"/>
          </a:xfrm>
          <a:prstGeom prst="rect">
            <a:avLst/>
          </a:prstGeom>
        </p:spPr>
        <p:txBody>
          <a:bodyPr vert="horz" lIns="91440" tIns="45720" rIns="91440" bIns="45720" rtlCol="0" anchor="ctr"/>
          <a:lstStyle>
            <a:lvl1pPr algn="l">
              <a:defRPr sz="1200" i="1">
                <a:solidFill>
                  <a:schemeClr val="tx2"/>
                </a:solidFill>
              </a:defRPr>
            </a:lvl1pPr>
          </a:lstStyle>
          <a:p>
            <a:pPr rtl="0"/>
            <a:fld id="{F6A18893-12B9-4FEA-BB03-F5826E4C460B}" type="datetime1">
              <a:rPr lang="fi-FI" noProof="0" smtClean="0"/>
              <a:t>21.5.2026</a:t>
            </a:fld>
            <a:endParaRPr lang="fi-FI" noProof="0"/>
          </a:p>
        </p:txBody>
      </p:sp>
      <p:sp>
        <p:nvSpPr>
          <p:cNvPr id="6" name="Dian numeron paikkamerkki 5">
            <a:extLst>
              <a:ext uri="{FF2B5EF4-FFF2-40B4-BE49-F238E27FC236}">
                <a16:creationId xmlns:a16="http://schemas.microsoft.com/office/drawing/2014/main" id="{2FBD12B9-96FA-4883-88FA-2071321A4391}"/>
              </a:ext>
            </a:extLst>
          </p:cNvPr>
          <p:cNvSpPr>
            <a:spLocks noGrp="1"/>
          </p:cNvSpPr>
          <p:nvPr>
            <p:ph type="sldNum" sz="quarter" idx="4"/>
          </p:nvPr>
        </p:nvSpPr>
        <p:spPr>
          <a:xfrm>
            <a:off x="8849751" y="6187538"/>
            <a:ext cx="2743200" cy="365125"/>
          </a:xfrm>
          <a:prstGeom prst="rect">
            <a:avLst/>
          </a:prstGeom>
        </p:spPr>
        <p:txBody>
          <a:bodyPr vert="horz" lIns="91440" tIns="45720" rIns="91440" bIns="45720" rtlCol="0" anchor="ctr"/>
          <a:lstStyle>
            <a:lvl1pPr algn="r">
              <a:defRPr sz="1200" i="1">
                <a:solidFill>
                  <a:schemeClr val="tx2"/>
                </a:solidFill>
              </a:defRPr>
            </a:lvl1pPr>
          </a:lstStyle>
          <a:p>
            <a:pPr rtl="0"/>
            <a:fld id="{95CBEC59-7FF9-4688-98DF-89832A0C9025}" type="slidenum">
              <a:rPr lang="fi-FI" noProof="0" smtClean="0"/>
              <a:pPr rtl="0"/>
              <a:t>‹#›</a:t>
            </a:fld>
            <a:endParaRPr lang="fi-FI" noProof="0"/>
          </a:p>
        </p:txBody>
      </p:sp>
    </p:spTree>
    <p:extLst>
      <p:ext uri="{BB962C8B-B14F-4D97-AF65-F5344CB8AC3E}">
        <p14:creationId xmlns:p14="http://schemas.microsoft.com/office/powerpoint/2010/main" val="1024657291"/>
      </p:ext>
    </p:extLst>
  </p:cSld>
  <p:clrMap bg1="lt1" tx1="dk1" bg2="lt2" tx2="dk2" accent1="accent1" accent2="accent2" accent3="accent3" accent4="accent4" accent5="accent5" accent6="accent6" hlink="hlink" folHlink="folHlink"/>
  <p:sldLayoutIdLst>
    <p:sldLayoutId id="2147483796" r:id="rId1"/>
    <p:sldLayoutId id="2147483797" r:id="rId2"/>
    <p:sldLayoutId id="2147483798" r:id="rId3"/>
    <p:sldLayoutId id="2147483799" r:id="rId4"/>
    <p:sldLayoutId id="2147483800" r:id="rId5"/>
  </p:sldLayoutIdLst>
  <p:hf hdr="0" dt="0"/>
  <p:txStyles>
    <p:titleStyle>
      <a:lvl1pPr algn="l" defTabSz="914400" rtl="0" eaLnBrk="1" latinLnBrk="0" hangingPunct="1">
        <a:lnSpc>
          <a:spcPct val="90000"/>
        </a:lnSpc>
        <a:spcBef>
          <a:spcPct val="0"/>
        </a:spcBef>
        <a:buNone/>
        <a:defRPr sz="4000" b="1"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Otsikon paikkamerkki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fi-FI" altLang="fi-FI"/>
              <a:t>Muokkaa perustyyl. napsautt.</a:t>
            </a:r>
          </a:p>
        </p:txBody>
      </p:sp>
      <p:sp>
        <p:nvSpPr>
          <p:cNvPr id="1027" name="Tekstin paikkamerkki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i-FI" altLang="fi-FI"/>
              <a:t>Muokkaa tekstin perustyylejä napsauttamalla</a:t>
            </a:r>
          </a:p>
          <a:p>
            <a:pPr lvl="1"/>
            <a:r>
              <a:rPr lang="fi-FI" altLang="fi-FI"/>
              <a:t>toinen taso</a:t>
            </a:r>
          </a:p>
          <a:p>
            <a:pPr lvl="2"/>
            <a:r>
              <a:rPr lang="fi-FI" altLang="fi-FI"/>
              <a:t>kolmas taso</a:t>
            </a:r>
          </a:p>
          <a:p>
            <a:pPr lvl="3"/>
            <a:r>
              <a:rPr lang="fi-FI" altLang="fi-FI"/>
              <a:t>neljäs taso</a:t>
            </a:r>
          </a:p>
          <a:p>
            <a:pPr lvl="4"/>
            <a:r>
              <a:rPr lang="fi-FI" altLang="fi-FI"/>
              <a:t>viides taso</a:t>
            </a:r>
          </a:p>
        </p:txBody>
      </p:sp>
      <p:sp>
        <p:nvSpPr>
          <p:cNvPr id="4" name="Päivämäärän paikkamerkki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a:defRPr/>
            </a:pPr>
            <a:fld id="{1BA12224-2025-440B-AE74-E60118C6D1FE}" type="datetime1">
              <a:rPr lang="fi-FI"/>
              <a:pPr>
                <a:defRPr/>
              </a:pPr>
              <a:t>21.5.2026</a:t>
            </a:fld>
            <a:endParaRPr lang="fi-FI"/>
          </a:p>
        </p:txBody>
      </p:sp>
      <p:sp>
        <p:nvSpPr>
          <p:cNvPr id="5" name="Alatunnisteen paikkamerkki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mn-cs"/>
              </a:defRPr>
            </a:lvl1pPr>
          </a:lstStyle>
          <a:p>
            <a:pPr>
              <a:defRPr/>
            </a:pPr>
            <a:endParaRPr lang="fi-FI"/>
          </a:p>
        </p:txBody>
      </p:sp>
      <p:sp>
        <p:nvSpPr>
          <p:cNvPr id="6" name="Dian numeron paikkamerkki 5"/>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pPr>
              <a:defRPr/>
            </a:pPr>
            <a:fld id="{6E1F6BD6-535D-41CF-8410-0280F12E1711}" type="slidenum">
              <a:rPr lang="fi-FI" altLang="fi-FI"/>
              <a:pPr>
                <a:defRPr/>
              </a:pPr>
              <a:t>‹#›</a:t>
            </a:fld>
            <a:endParaRPr lang="fi-FI" altLang="fi-FI"/>
          </a:p>
        </p:txBody>
      </p:sp>
      <p:grpSp>
        <p:nvGrpSpPr>
          <p:cNvPr id="1031" name="Ryhmä 6"/>
          <p:cNvGrpSpPr>
            <a:grpSpLocks/>
          </p:cNvGrpSpPr>
          <p:nvPr userDrawn="1"/>
        </p:nvGrpSpPr>
        <p:grpSpPr bwMode="auto">
          <a:xfrm>
            <a:off x="334433" y="6237288"/>
            <a:ext cx="4184651" cy="419100"/>
            <a:chOff x="5796136" y="6237312"/>
            <a:chExt cx="3137322" cy="419525"/>
          </a:xfrm>
        </p:grpSpPr>
        <p:pic>
          <p:nvPicPr>
            <p:cNvPr id="1032" name="Picture 7" descr="http://www.satakuntaliitto.fi/kuvat/satakunta_vaakuna.gif">
              <a:hlinkClick r:id="rId13"/>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796136" y="6237312"/>
              <a:ext cx="288032" cy="41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3" name="Picture 13" descr="http://www.satakuntaliitto.fi/kuvat/satakuntaliitto_logo.gif">
              <a:hlinkClick r:id="rId15"/>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6156176" y="6453336"/>
              <a:ext cx="2777282" cy="1308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54771840"/>
      </p:ext>
    </p:extLst>
  </p:cSld>
  <p:clrMap bg1="lt1" tx1="dk1" bg2="lt2" tx2="dk2" accent1="accent1" accent2="accent2" accent3="accent3" accent4="accent4" accent5="accent5" accent6="accent6" hlink="hlink" folHlink="folHlink"/>
  <p:sldLayoutIdLst>
    <p:sldLayoutId id="2147483802" r:id="rId1"/>
    <p:sldLayoutId id="2147483803" r:id="rId2"/>
    <p:sldLayoutId id="2147483804" r:id="rId3"/>
    <p:sldLayoutId id="2147483805" r:id="rId4"/>
    <p:sldLayoutId id="2147483806" r:id="rId5"/>
    <p:sldLayoutId id="2147483807" r:id="rId6"/>
    <p:sldLayoutId id="2147483808" r:id="rId7"/>
    <p:sldLayoutId id="2147483809" r:id="rId8"/>
    <p:sldLayoutId id="2147483810" r:id="rId9"/>
    <p:sldLayoutId id="2147483811" r:id="rId10"/>
    <p:sldLayoutId id="2147483812" r:id="rId1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5.xml"/><Relationship Id="rId1" Type="http://schemas.openxmlformats.org/officeDocument/2006/relationships/slideLayout" Target="../slideLayouts/slideLayout97.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46.xml"/><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46.xml"/><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59.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7.png"/><Relationship Id="rId1" Type="http://schemas.openxmlformats.org/officeDocument/2006/relationships/slideLayout" Target="../slideLayouts/slideLayout29.xml"/></Relationships>
</file>

<file path=ppt/slides/_rels/slide1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1.xml"/></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35.xml"/><Relationship Id="rId4" Type="http://schemas.openxmlformats.org/officeDocument/2006/relationships/image" Target="../media/image31.emf"/></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9.png"/><Relationship Id="rId1" Type="http://schemas.openxmlformats.org/officeDocument/2006/relationships/slideLayout" Target="../slideLayouts/slideLayout35.xml"/><Relationship Id="rId4" Type="http://schemas.openxmlformats.org/officeDocument/2006/relationships/image" Target="../media/image33.emf"/></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5.svg"/><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12.png"/><Relationship Id="rId1" Type="http://schemas.openxmlformats.org/officeDocument/2006/relationships/slideLayout" Target="../slideLayouts/slideLayout4.xml"/><Relationship Id="rId4" Type="http://schemas.openxmlformats.org/officeDocument/2006/relationships/image" Target="../media/image38.emf"/></Relationships>
</file>

<file path=ppt/slides/_rels/slide23.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12.png"/><Relationship Id="rId1" Type="http://schemas.openxmlformats.org/officeDocument/2006/relationships/slideLayout" Target="../slideLayouts/slideLayout4.xml"/><Relationship Id="rId4" Type="http://schemas.openxmlformats.org/officeDocument/2006/relationships/image" Target="../media/image40.emf"/></Relationships>
</file>

<file path=ppt/slides/_rels/slide24.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12.png"/><Relationship Id="rId1" Type="http://schemas.openxmlformats.org/officeDocument/2006/relationships/slideLayout" Target="../slideLayouts/slideLayout4.xml"/><Relationship Id="rId4" Type="http://schemas.openxmlformats.org/officeDocument/2006/relationships/image" Target="../media/image42.emf"/></Relationships>
</file>

<file path=ppt/slides/_rels/slide25.xml.rels><?xml version="1.0" encoding="UTF-8" standalone="yes"?>
<Relationships xmlns="http://schemas.openxmlformats.org/package/2006/relationships"><Relationship Id="rId3" Type="http://schemas.openxmlformats.org/officeDocument/2006/relationships/image" Target="../media/image43.svg"/><Relationship Id="rId2" Type="http://schemas.openxmlformats.org/officeDocument/2006/relationships/image" Target="../media/image12.png"/><Relationship Id="rId1" Type="http://schemas.openxmlformats.org/officeDocument/2006/relationships/slideLayout" Target="../slideLayouts/slideLayout4.xml"/><Relationship Id="rId4" Type="http://schemas.openxmlformats.org/officeDocument/2006/relationships/image" Target="../media/image44.emf"/></Relationships>
</file>

<file path=ppt/slides/_rels/slide26.xml.rels><?xml version="1.0" encoding="UTF-8" standalone="yes"?>
<Relationships xmlns="http://schemas.openxmlformats.org/package/2006/relationships"><Relationship Id="rId3" Type="http://schemas.openxmlformats.org/officeDocument/2006/relationships/image" Target="../media/image45.svg"/><Relationship Id="rId2" Type="http://schemas.openxmlformats.org/officeDocument/2006/relationships/image" Target="../media/image12.png"/><Relationship Id="rId1" Type="http://schemas.openxmlformats.org/officeDocument/2006/relationships/slideLayout" Target="../slideLayouts/slideLayout4.xml"/><Relationship Id="rId4" Type="http://schemas.openxmlformats.org/officeDocument/2006/relationships/image" Target="../media/image46.emf"/></Relationships>
</file>

<file path=ppt/slides/_rels/slide27.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12.png"/><Relationship Id="rId1" Type="http://schemas.openxmlformats.org/officeDocument/2006/relationships/slideLayout" Target="../slideLayouts/slideLayout4.xml"/><Relationship Id="rId5" Type="http://schemas.openxmlformats.org/officeDocument/2006/relationships/image" Target="../media/image50.svg"/><Relationship Id="rId4" Type="http://schemas.openxmlformats.org/officeDocument/2006/relationships/image" Target="../media/image49.svg"/></Relationships>
</file>

<file path=ppt/slides/_rels/slide29.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81.xml"/><Relationship Id="rId4" Type="http://schemas.openxmlformats.org/officeDocument/2006/relationships/image" Target="../media/image12.png"/></Relationships>
</file>

<file path=ppt/slides/_rels/slide30.xml.rels><?xml version="1.0" encoding="UTF-8" standalone="yes"?>
<Relationships xmlns="http://schemas.openxmlformats.org/package/2006/relationships"><Relationship Id="rId3" Type="http://schemas.openxmlformats.org/officeDocument/2006/relationships/image" Target="../media/image52.svg"/><Relationship Id="rId2" Type="http://schemas.openxmlformats.org/officeDocument/2006/relationships/image" Target="../media/image12.png"/><Relationship Id="rId1" Type="http://schemas.openxmlformats.org/officeDocument/2006/relationships/slideLayout" Target="../slideLayouts/slideLayout4.xml"/><Relationship Id="rId5" Type="http://schemas.openxmlformats.org/officeDocument/2006/relationships/image" Target="../media/image54.svg"/><Relationship Id="rId4" Type="http://schemas.openxmlformats.org/officeDocument/2006/relationships/image" Target="../media/image53.svg"/></Relationships>
</file>

<file path=ppt/slides/_rels/slide31.xml.rels><?xml version="1.0" encoding="UTF-8" standalone="yes"?>
<Relationships xmlns="http://schemas.openxmlformats.org/package/2006/relationships"><Relationship Id="rId3" Type="http://schemas.openxmlformats.org/officeDocument/2006/relationships/image" Target="../media/image55.svg"/><Relationship Id="rId2" Type="http://schemas.openxmlformats.org/officeDocument/2006/relationships/image" Target="../media/image12.png"/><Relationship Id="rId1" Type="http://schemas.openxmlformats.org/officeDocument/2006/relationships/slideLayout" Target="../slideLayouts/slideLayout4.xml"/><Relationship Id="rId5" Type="http://schemas.openxmlformats.org/officeDocument/2006/relationships/image" Target="../media/image57.emf"/><Relationship Id="rId4" Type="http://schemas.openxmlformats.org/officeDocument/2006/relationships/image" Target="../media/image56.svg"/></Relationships>
</file>

<file path=ppt/slides/_rels/slide32.xml.rels><?xml version="1.0" encoding="UTF-8" standalone="yes"?>
<Relationships xmlns="http://schemas.openxmlformats.org/package/2006/relationships"><Relationship Id="rId3" Type="http://schemas.openxmlformats.org/officeDocument/2006/relationships/image" Target="../media/image58.emf"/><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59.svg"/><Relationship Id="rId2" Type="http://schemas.openxmlformats.org/officeDocument/2006/relationships/image" Target="../media/image12.png"/><Relationship Id="rId1" Type="http://schemas.openxmlformats.org/officeDocument/2006/relationships/slideLayout" Target="../slideLayouts/slideLayout4.xml"/><Relationship Id="rId6" Type="http://schemas.openxmlformats.org/officeDocument/2006/relationships/image" Target="../media/image62.svg"/><Relationship Id="rId5" Type="http://schemas.openxmlformats.org/officeDocument/2006/relationships/image" Target="../media/image61.svg"/><Relationship Id="rId4" Type="http://schemas.openxmlformats.org/officeDocument/2006/relationships/image" Target="../media/image60.svg"/></Relationships>
</file>

<file path=ppt/slides/_rels/slide34.xml.rels><?xml version="1.0" encoding="UTF-8" standalone="yes"?>
<Relationships xmlns="http://schemas.openxmlformats.org/package/2006/relationships"><Relationship Id="rId3" Type="http://schemas.openxmlformats.org/officeDocument/2006/relationships/image" Target="../media/image63.svg"/><Relationship Id="rId2" Type="http://schemas.openxmlformats.org/officeDocument/2006/relationships/image" Target="../media/image12.png"/><Relationship Id="rId1" Type="http://schemas.openxmlformats.org/officeDocument/2006/relationships/slideLayout" Target="../slideLayouts/slideLayout4.xml"/><Relationship Id="rId5" Type="http://schemas.openxmlformats.org/officeDocument/2006/relationships/image" Target="../media/image65.emf"/><Relationship Id="rId4" Type="http://schemas.openxmlformats.org/officeDocument/2006/relationships/image" Target="../media/image64.svg"/></Relationships>
</file>

<file path=ppt/slides/_rels/slide35.xml.rels><?xml version="1.0" encoding="UTF-8" standalone="yes"?>
<Relationships xmlns="http://schemas.openxmlformats.org/package/2006/relationships"><Relationship Id="rId3" Type="http://schemas.openxmlformats.org/officeDocument/2006/relationships/image" Target="../media/image66.svg"/><Relationship Id="rId2" Type="http://schemas.openxmlformats.org/officeDocument/2006/relationships/image" Target="../media/image12.png"/><Relationship Id="rId1" Type="http://schemas.openxmlformats.org/officeDocument/2006/relationships/slideLayout" Target="../slideLayouts/slideLayout4.xml"/><Relationship Id="rId5" Type="http://schemas.openxmlformats.org/officeDocument/2006/relationships/image" Target="../media/image68.emf"/><Relationship Id="rId4" Type="http://schemas.openxmlformats.org/officeDocument/2006/relationships/image" Target="../media/image67.svg"/></Relationships>
</file>

<file path=ppt/slides/_rels/slide36.xml.rels><?xml version="1.0" encoding="UTF-8" standalone="yes"?>
<Relationships xmlns="http://schemas.openxmlformats.org/package/2006/relationships"><Relationship Id="rId3" Type="http://schemas.openxmlformats.org/officeDocument/2006/relationships/image" Target="../media/image69.svg"/><Relationship Id="rId2" Type="http://schemas.openxmlformats.org/officeDocument/2006/relationships/image" Target="../media/image12.png"/><Relationship Id="rId1" Type="http://schemas.openxmlformats.org/officeDocument/2006/relationships/slideLayout" Target="../slideLayouts/slideLayout4.xml"/><Relationship Id="rId5" Type="http://schemas.openxmlformats.org/officeDocument/2006/relationships/image" Target="../media/image71.emf"/><Relationship Id="rId4" Type="http://schemas.openxmlformats.org/officeDocument/2006/relationships/image" Target="../media/image70.svg"/></Relationships>
</file>

<file path=ppt/slides/_rels/slide37.xml.rels><?xml version="1.0" encoding="UTF-8" standalone="yes"?>
<Relationships xmlns="http://schemas.openxmlformats.org/package/2006/relationships"><Relationship Id="rId3" Type="http://schemas.openxmlformats.org/officeDocument/2006/relationships/image" Target="../media/image72.svg"/><Relationship Id="rId2" Type="http://schemas.openxmlformats.org/officeDocument/2006/relationships/image" Target="../media/image12.png"/><Relationship Id="rId1" Type="http://schemas.openxmlformats.org/officeDocument/2006/relationships/slideLayout" Target="../slideLayouts/slideLayout4.xml"/><Relationship Id="rId5" Type="http://schemas.openxmlformats.org/officeDocument/2006/relationships/image" Target="../media/image74.emf"/><Relationship Id="rId4" Type="http://schemas.openxmlformats.org/officeDocument/2006/relationships/image" Target="../media/image73.svg"/></Relationships>
</file>

<file path=ppt/slides/_rels/slide38.xml.rels><?xml version="1.0" encoding="UTF-8" standalone="yes"?>
<Relationships xmlns="http://schemas.openxmlformats.org/package/2006/relationships"><Relationship Id="rId3" Type="http://schemas.openxmlformats.org/officeDocument/2006/relationships/image" Target="../media/image75.svg"/><Relationship Id="rId2" Type="http://schemas.openxmlformats.org/officeDocument/2006/relationships/image" Target="../media/image12.png"/><Relationship Id="rId1" Type="http://schemas.openxmlformats.org/officeDocument/2006/relationships/slideLayout" Target="../slideLayouts/slideLayout4.xml"/><Relationship Id="rId5" Type="http://schemas.openxmlformats.org/officeDocument/2006/relationships/image" Target="../media/image77.emf"/><Relationship Id="rId4" Type="http://schemas.openxmlformats.org/officeDocument/2006/relationships/image" Target="../media/image76.svg"/></Relationships>
</file>

<file path=ppt/slides/_rels/slide39.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81.xml"/><Relationship Id="rId5" Type="http://schemas.openxmlformats.org/officeDocument/2006/relationships/image" Target="../media/image12.png"/><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2.png"/><Relationship Id="rId1" Type="http://schemas.openxmlformats.org/officeDocument/2006/relationships/slideLayout" Target="../slideLayouts/slideLayout23.xml"/></Relationships>
</file>

<file path=ppt/slides/_rels/slide40.xml.rels><?xml version="1.0" encoding="UTF-8" standalone="yes"?>
<Relationships xmlns="http://schemas.openxmlformats.org/package/2006/relationships"><Relationship Id="rId3" Type="http://schemas.openxmlformats.org/officeDocument/2006/relationships/image" Target="../media/image80.svg"/><Relationship Id="rId2" Type="http://schemas.openxmlformats.org/officeDocument/2006/relationships/image" Target="../media/image12.png"/><Relationship Id="rId1" Type="http://schemas.openxmlformats.org/officeDocument/2006/relationships/slideLayout" Target="../slideLayouts/slideLayout4.xml"/><Relationship Id="rId5" Type="http://schemas.openxmlformats.org/officeDocument/2006/relationships/image" Target="../media/image82.emf"/><Relationship Id="rId4" Type="http://schemas.openxmlformats.org/officeDocument/2006/relationships/image" Target="../media/image81.svg"/></Relationships>
</file>

<file path=ppt/slides/_rels/slide41.xml.rels><?xml version="1.0" encoding="UTF-8" standalone="yes"?>
<Relationships xmlns="http://schemas.openxmlformats.org/package/2006/relationships"><Relationship Id="rId3" Type="http://schemas.openxmlformats.org/officeDocument/2006/relationships/image" Target="../media/image83.svg"/><Relationship Id="rId2" Type="http://schemas.openxmlformats.org/officeDocument/2006/relationships/image" Target="../media/image12.png"/><Relationship Id="rId1" Type="http://schemas.openxmlformats.org/officeDocument/2006/relationships/slideLayout" Target="../slideLayouts/slideLayout4.xml"/><Relationship Id="rId5" Type="http://schemas.openxmlformats.org/officeDocument/2006/relationships/image" Target="../media/image85.emf"/><Relationship Id="rId4" Type="http://schemas.openxmlformats.org/officeDocument/2006/relationships/image" Target="../media/image84.svg"/></Relationships>
</file>

<file path=ppt/slides/_rels/slide42.xml.rels><?xml version="1.0" encoding="UTF-8" standalone="yes"?>
<Relationships xmlns="http://schemas.openxmlformats.org/package/2006/relationships"><Relationship Id="rId3" Type="http://schemas.openxmlformats.org/officeDocument/2006/relationships/image" Target="../media/image86.svg"/><Relationship Id="rId2" Type="http://schemas.openxmlformats.org/officeDocument/2006/relationships/image" Target="../media/image12.png"/><Relationship Id="rId1" Type="http://schemas.openxmlformats.org/officeDocument/2006/relationships/slideLayout" Target="../slideLayouts/slideLayout4.xml"/><Relationship Id="rId5" Type="http://schemas.openxmlformats.org/officeDocument/2006/relationships/image" Target="../media/image88.emf"/><Relationship Id="rId4" Type="http://schemas.openxmlformats.org/officeDocument/2006/relationships/image" Target="../media/image87.svg"/></Relationships>
</file>

<file path=ppt/slides/_rels/slide4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9.png"/><Relationship Id="rId1" Type="http://schemas.openxmlformats.org/officeDocument/2006/relationships/slideLayout" Target="../slideLayouts/slideLayout108.xml"/><Relationship Id="rId5" Type="http://schemas.openxmlformats.org/officeDocument/2006/relationships/image" Target="../media/image89.png"/><Relationship Id="rId4" Type="http://schemas.openxmlformats.org/officeDocument/2006/relationships/image" Target="../media/image12.png"/></Relationships>
</file>

<file path=ppt/slides/_rels/slide44.xml.rels><?xml version="1.0" encoding="UTF-8" standalone="yes"?>
<Relationships xmlns="http://schemas.openxmlformats.org/package/2006/relationships"><Relationship Id="rId3" Type="http://schemas.openxmlformats.org/officeDocument/2006/relationships/image" Target="../media/image90.svg"/><Relationship Id="rId2" Type="http://schemas.openxmlformats.org/officeDocument/2006/relationships/image" Target="../media/image12.png"/><Relationship Id="rId1" Type="http://schemas.openxmlformats.org/officeDocument/2006/relationships/slideLayout" Target="../slideLayouts/slideLayout4.xml"/><Relationship Id="rId5" Type="http://schemas.openxmlformats.org/officeDocument/2006/relationships/image" Target="../media/image92.emf"/><Relationship Id="rId4" Type="http://schemas.openxmlformats.org/officeDocument/2006/relationships/image" Target="../media/image91.svg"/></Relationships>
</file>

<file path=ppt/slides/_rels/slide45.xml.rels><?xml version="1.0" encoding="UTF-8" standalone="yes"?>
<Relationships xmlns="http://schemas.openxmlformats.org/package/2006/relationships"><Relationship Id="rId3" Type="http://schemas.openxmlformats.org/officeDocument/2006/relationships/image" Target="../media/image43.svg"/><Relationship Id="rId2" Type="http://schemas.openxmlformats.org/officeDocument/2006/relationships/image" Target="../media/image12.png"/><Relationship Id="rId1" Type="http://schemas.openxmlformats.org/officeDocument/2006/relationships/slideLayout" Target="../slideLayouts/slideLayout4.xml"/><Relationship Id="rId4" Type="http://schemas.openxmlformats.org/officeDocument/2006/relationships/image" Target="../media/image93.emf"/></Relationships>
</file>

<file path=ppt/slides/_rels/slide46.xml.rels><?xml version="1.0" encoding="UTF-8" standalone="yes"?>
<Relationships xmlns="http://schemas.openxmlformats.org/package/2006/relationships"><Relationship Id="rId3" Type="http://schemas.openxmlformats.org/officeDocument/2006/relationships/image" Target="../media/image94.svg"/><Relationship Id="rId2" Type="http://schemas.openxmlformats.org/officeDocument/2006/relationships/image" Target="../media/image12.png"/><Relationship Id="rId1" Type="http://schemas.openxmlformats.org/officeDocument/2006/relationships/slideLayout" Target="../slideLayouts/slideLayout4.xml"/><Relationship Id="rId5" Type="http://schemas.openxmlformats.org/officeDocument/2006/relationships/image" Target="../media/image96.emf"/><Relationship Id="rId4" Type="http://schemas.openxmlformats.org/officeDocument/2006/relationships/image" Target="../media/image95.svg"/></Relationships>
</file>

<file path=ppt/slides/_rels/slide47.xml.rels><?xml version="1.0" encoding="UTF-8" standalone="yes"?>
<Relationships xmlns="http://schemas.openxmlformats.org/package/2006/relationships"><Relationship Id="rId3" Type="http://schemas.openxmlformats.org/officeDocument/2006/relationships/image" Target="../media/image97.svg"/><Relationship Id="rId2" Type="http://schemas.openxmlformats.org/officeDocument/2006/relationships/image" Target="../media/image12.png"/><Relationship Id="rId1" Type="http://schemas.openxmlformats.org/officeDocument/2006/relationships/slideLayout" Target="../slideLayouts/slideLayout4.xml"/><Relationship Id="rId5" Type="http://schemas.openxmlformats.org/officeDocument/2006/relationships/image" Target="../media/image99.emf"/><Relationship Id="rId4" Type="http://schemas.openxmlformats.org/officeDocument/2006/relationships/image" Target="../media/image98.svg"/></Relationships>
</file>

<file path=ppt/slides/_rels/slide48.xml.rels><?xml version="1.0" encoding="UTF-8" standalone="yes"?>
<Relationships xmlns="http://schemas.openxmlformats.org/package/2006/relationships"><Relationship Id="rId3" Type="http://schemas.openxmlformats.org/officeDocument/2006/relationships/image" Target="../media/image100.svg"/><Relationship Id="rId2" Type="http://schemas.openxmlformats.org/officeDocument/2006/relationships/image" Target="../media/image12.png"/><Relationship Id="rId1" Type="http://schemas.openxmlformats.org/officeDocument/2006/relationships/slideLayout" Target="../slideLayouts/slideLayout4.xml"/><Relationship Id="rId5" Type="http://schemas.openxmlformats.org/officeDocument/2006/relationships/image" Target="../media/image102.emf"/><Relationship Id="rId4" Type="http://schemas.openxmlformats.org/officeDocument/2006/relationships/image" Target="../media/image101.svg"/></Relationships>
</file>

<file path=ppt/slides/_rels/slide49.xml.rels><?xml version="1.0" encoding="UTF-8" standalone="yes"?>
<Relationships xmlns="http://schemas.openxmlformats.org/package/2006/relationships"><Relationship Id="rId3" Type="http://schemas.openxmlformats.org/officeDocument/2006/relationships/image" Target="../media/image103.svg"/><Relationship Id="rId2" Type="http://schemas.openxmlformats.org/officeDocument/2006/relationships/image" Target="../media/image12.png"/><Relationship Id="rId1" Type="http://schemas.openxmlformats.org/officeDocument/2006/relationships/slideLayout" Target="../slideLayouts/slideLayout4.xml"/><Relationship Id="rId5" Type="http://schemas.openxmlformats.org/officeDocument/2006/relationships/image" Target="../media/image105.emf"/><Relationship Id="rId4" Type="http://schemas.openxmlformats.org/officeDocument/2006/relationships/image" Target="../media/image104.emf"/></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2.png"/><Relationship Id="rId1" Type="http://schemas.openxmlformats.org/officeDocument/2006/relationships/slideLayout" Target="../slideLayouts/slideLayout23.xml"/><Relationship Id="rId4" Type="http://schemas.openxmlformats.org/officeDocument/2006/relationships/image" Target="../media/image17.png"/></Relationships>
</file>

<file path=ppt/slides/_rels/slide50.xml.rels><?xml version="1.0" encoding="UTF-8" standalone="yes"?>
<Relationships xmlns="http://schemas.openxmlformats.org/package/2006/relationships"><Relationship Id="rId3" Type="http://schemas.openxmlformats.org/officeDocument/2006/relationships/image" Target="../media/image106.svg"/><Relationship Id="rId2" Type="http://schemas.openxmlformats.org/officeDocument/2006/relationships/image" Target="../media/image12.png"/><Relationship Id="rId1" Type="http://schemas.openxmlformats.org/officeDocument/2006/relationships/slideLayout" Target="../slideLayouts/slideLayout4.xml"/><Relationship Id="rId4" Type="http://schemas.openxmlformats.org/officeDocument/2006/relationships/image" Target="../media/image107.emf"/></Relationships>
</file>

<file path=ppt/slides/_rels/slide51.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3" Type="http://schemas.openxmlformats.org/officeDocument/2006/relationships/image" Target="../media/image110.emf"/><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3" Type="http://schemas.openxmlformats.org/officeDocument/2006/relationships/image" Target="../media/image111.emf"/><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3.png"/><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8.png"/><Relationship Id="rId1" Type="http://schemas.openxmlformats.org/officeDocument/2006/relationships/slideLayout" Target="../slideLayouts/slideLayout103.xml"/></Relationships>
</file>

<file path=ppt/slides/_rels/slide60.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notesSlide" Target="../notesSlides/notesSlide1.xml"/><Relationship Id="rId1" Type="http://schemas.openxmlformats.org/officeDocument/2006/relationships/slideLayout" Target="../slideLayouts/slideLayout94.xml"/><Relationship Id="rId4" Type="http://schemas.openxmlformats.org/officeDocument/2006/relationships/image" Target="../media/image20.svg"/></Relationships>
</file>

<file path=ppt/slides/_rels/slide8.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0A37F604-D968-4EFA-8BB4-78E1FB138BC1}"/>
              </a:ext>
            </a:extLst>
          </p:cNvPr>
          <p:cNvSpPr>
            <a:spLocks noGrp="1"/>
          </p:cNvSpPr>
          <p:nvPr>
            <p:ph type="ctrTitle"/>
          </p:nvPr>
        </p:nvSpPr>
        <p:spPr>
          <a:xfrm>
            <a:off x="512075" y="3034892"/>
            <a:ext cx="9144000" cy="2387600"/>
          </a:xfrm>
        </p:spPr>
        <p:txBody>
          <a:bodyPr>
            <a:normAutofit fontScale="90000"/>
          </a:bodyPr>
          <a:lstStyle/>
          <a:p>
            <a:pPr lvl="0" algn="l" eaLnBrk="0" fontAlgn="base" hangingPunct="0">
              <a:lnSpc>
                <a:spcPct val="100000"/>
              </a:lnSpc>
              <a:spcBef>
                <a:spcPct val="20000"/>
              </a:spcBef>
              <a:spcAft>
                <a:spcPct val="0"/>
              </a:spcAft>
            </a:pPr>
            <a:r>
              <a:rPr lang="en-GB" altLang="fi-FI" sz="4000" b="1" kern="0" dirty="0">
                <a:solidFill>
                  <a:srgbClr val="003399"/>
                </a:solidFill>
                <a:latin typeface="Arial"/>
              </a:rPr>
              <a:t>SATAKUNNAN TALOUS </a:t>
            </a:r>
            <a:br>
              <a:rPr lang="en-GB" altLang="fi-FI" sz="4000" b="1" kern="0" dirty="0">
                <a:solidFill>
                  <a:srgbClr val="003399"/>
                </a:solidFill>
                <a:latin typeface="Arial"/>
              </a:rPr>
            </a:br>
            <a:r>
              <a:rPr lang="en-GB" altLang="fi-FI" sz="4000" b="1" kern="0" dirty="0" err="1">
                <a:solidFill>
                  <a:srgbClr val="003399"/>
                </a:solidFill>
                <a:latin typeface="Arial"/>
              </a:rPr>
              <a:t>Nykytila</a:t>
            </a:r>
            <a:r>
              <a:rPr lang="en-GB" altLang="fi-FI" sz="4000" b="1" kern="0" dirty="0">
                <a:solidFill>
                  <a:srgbClr val="003399"/>
                </a:solidFill>
                <a:latin typeface="Arial"/>
              </a:rPr>
              <a:t> ja </a:t>
            </a:r>
            <a:r>
              <a:rPr lang="en-GB" altLang="fi-FI" sz="4000" b="1" kern="0" dirty="0" err="1">
                <a:solidFill>
                  <a:srgbClr val="003399"/>
                </a:solidFill>
                <a:latin typeface="Arial"/>
              </a:rPr>
              <a:t>lähiajan</a:t>
            </a:r>
            <a:r>
              <a:rPr lang="en-GB" altLang="fi-FI" sz="4000" b="1" kern="0" dirty="0">
                <a:solidFill>
                  <a:srgbClr val="003399"/>
                </a:solidFill>
                <a:latin typeface="Arial"/>
              </a:rPr>
              <a:t> </a:t>
            </a:r>
            <a:r>
              <a:rPr lang="en-GB" altLang="fi-FI" sz="4000" b="1" kern="0" dirty="0" err="1">
                <a:solidFill>
                  <a:srgbClr val="003399"/>
                </a:solidFill>
                <a:latin typeface="Arial"/>
              </a:rPr>
              <a:t>näkymät</a:t>
            </a:r>
            <a:r>
              <a:rPr lang="en-GB" altLang="fi-FI" sz="4000" b="1" kern="0" dirty="0">
                <a:solidFill>
                  <a:srgbClr val="003399"/>
                </a:solidFill>
                <a:latin typeface="Arial"/>
              </a:rPr>
              <a:t> 46</a:t>
            </a:r>
            <a:br>
              <a:rPr lang="en-GB" altLang="fi-FI" sz="2800" b="1" kern="0" dirty="0">
                <a:solidFill>
                  <a:srgbClr val="003399"/>
                </a:solidFill>
                <a:latin typeface="Arial"/>
              </a:rPr>
            </a:br>
            <a:br>
              <a:rPr lang="fi-FI" sz="7200" dirty="0"/>
            </a:br>
            <a:r>
              <a:rPr lang="en-GB" sz="3600" kern="0" dirty="0" err="1">
                <a:solidFill>
                  <a:srgbClr val="003399"/>
                </a:solidFill>
                <a:latin typeface="Arial"/>
                <a:ea typeface="+mn-ea"/>
                <a:cs typeface="+mn-cs"/>
              </a:rPr>
              <a:t>Touko</a:t>
            </a:r>
            <a:r>
              <a:rPr lang="en-GB" altLang="fi-FI" sz="3600" kern="0" dirty="0" err="1">
                <a:solidFill>
                  <a:srgbClr val="003399"/>
                </a:solidFill>
                <a:latin typeface="Arial"/>
                <a:ea typeface="+mn-ea"/>
                <a:cs typeface="+mn-cs"/>
              </a:rPr>
              <a:t>kuu</a:t>
            </a:r>
            <a:r>
              <a:rPr lang="en-GB" altLang="fi-FI" sz="3600" kern="0" dirty="0">
                <a:solidFill>
                  <a:srgbClr val="003399"/>
                </a:solidFill>
                <a:latin typeface="Arial"/>
                <a:ea typeface="+mn-ea"/>
                <a:cs typeface="+mn-cs"/>
              </a:rPr>
              <a:t> 2026</a:t>
            </a:r>
            <a:br>
              <a:rPr lang="en-GB" altLang="fi-FI" sz="2200" kern="0" dirty="0">
                <a:solidFill>
                  <a:srgbClr val="003399"/>
                </a:solidFill>
                <a:latin typeface="Arial"/>
                <a:ea typeface="+mn-ea"/>
                <a:cs typeface="+mn-cs"/>
              </a:rPr>
            </a:br>
            <a:br>
              <a:rPr lang="en-GB" altLang="fi-FI" sz="2200" kern="0" dirty="0">
                <a:solidFill>
                  <a:srgbClr val="FF9933"/>
                </a:solidFill>
                <a:latin typeface="Arial"/>
                <a:ea typeface="+mn-ea"/>
                <a:cs typeface="+mn-cs"/>
              </a:rPr>
            </a:br>
            <a:r>
              <a:rPr lang="fi-FI" altLang="fi-FI" sz="2200" kern="0" dirty="0">
                <a:solidFill>
                  <a:srgbClr val="FF9933"/>
                </a:solidFill>
                <a:latin typeface="Arial"/>
                <a:ea typeface="+mn-ea"/>
                <a:cs typeface="+mn-cs"/>
              </a:rPr>
              <a:t>Aluekehitysasiantuntija Saku Vähäsantanen</a:t>
            </a:r>
            <a:br>
              <a:rPr lang="fi-FI" altLang="fi-FI" sz="2200" kern="0" dirty="0">
                <a:solidFill>
                  <a:srgbClr val="FF9933"/>
                </a:solidFill>
                <a:latin typeface="Arial"/>
                <a:ea typeface="+mn-ea"/>
                <a:cs typeface="+mn-cs"/>
              </a:rPr>
            </a:br>
            <a:r>
              <a:rPr lang="fi-FI" altLang="fi-FI" sz="2200" kern="0" dirty="0">
                <a:solidFill>
                  <a:srgbClr val="FF9933"/>
                </a:solidFill>
                <a:latin typeface="Arial"/>
                <a:ea typeface="+mn-ea"/>
                <a:cs typeface="+mn-cs"/>
              </a:rPr>
              <a:t>Satakuntaliitto</a:t>
            </a:r>
            <a:br>
              <a:rPr lang="fi-FI" altLang="fi-FI" sz="2200" kern="0" dirty="0">
                <a:solidFill>
                  <a:srgbClr val="FF9933"/>
                </a:solidFill>
                <a:latin typeface="Arial"/>
                <a:ea typeface="+mn-ea"/>
                <a:cs typeface="+mn-cs"/>
              </a:rPr>
            </a:br>
            <a:r>
              <a:rPr lang="fi-FI" altLang="fi-FI" sz="2200" kern="0" dirty="0">
                <a:solidFill>
                  <a:srgbClr val="FF9933"/>
                </a:solidFill>
                <a:latin typeface="Arial"/>
                <a:ea typeface="+mn-ea"/>
                <a:cs typeface="+mn-cs"/>
              </a:rPr>
              <a:t>Etunimi.sukunimi@satakunta.fi</a:t>
            </a:r>
            <a:br>
              <a:rPr lang="fi-FI" altLang="fi-FI" sz="2200" kern="0" dirty="0">
                <a:solidFill>
                  <a:srgbClr val="FF9933"/>
                </a:solidFill>
                <a:latin typeface="Arial"/>
                <a:ea typeface="+mn-ea"/>
                <a:cs typeface="+mn-cs"/>
              </a:rPr>
            </a:br>
            <a:r>
              <a:rPr lang="fi-FI" altLang="fi-FI" sz="2200" kern="0" dirty="0">
                <a:solidFill>
                  <a:srgbClr val="FF9933"/>
                </a:solidFill>
                <a:latin typeface="Arial"/>
                <a:ea typeface="+mn-ea"/>
                <a:cs typeface="+mn-cs"/>
              </a:rPr>
              <a:t>Puh. 044 711 4350</a:t>
            </a:r>
            <a:br>
              <a:rPr lang="fi-FI" altLang="fi-FI" sz="2200" kern="0" dirty="0">
                <a:solidFill>
                  <a:srgbClr val="FF9933"/>
                </a:solidFill>
                <a:latin typeface="Arial"/>
                <a:ea typeface="+mn-ea"/>
                <a:cs typeface="+mn-cs"/>
              </a:rPr>
            </a:br>
            <a:endParaRPr lang="fi-FI" sz="7200" dirty="0"/>
          </a:p>
        </p:txBody>
      </p:sp>
      <p:pic>
        <p:nvPicPr>
          <p:cNvPr id="6" name="Kuva 5">
            <a:extLst>
              <a:ext uri="{FF2B5EF4-FFF2-40B4-BE49-F238E27FC236}">
                <a16:creationId xmlns:a16="http://schemas.microsoft.com/office/drawing/2014/main" id="{6CB86CD0-746B-4147-ABBE-6C57FA4E223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00914" y="-60960"/>
            <a:ext cx="5491086" cy="6918960"/>
          </a:xfrm>
          <a:prstGeom prst="rect">
            <a:avLst/>
          </a:prstGeom>
        </p:spPr>
      </p:pic>
      <p:pic>
        <p:nvPicPr>
          <p:cNvPr id="5" name="Kuva 8" descr="Kuva, joka sisältää kohteen teksti, merkki, clipart-kuva&#10;&#10;Kuvaus luotu automaattisesti">
            <a:extLst>
              <a:ext uri="{FF2B5EF4-FFF2-40B4-BE49-F238E27FC236}">
                <a16:creationId xmlns:a16="http://schemas.microsoft.com/office/drawing/2014/main" id="{695DE9F1-7DE6-56F5-93FC-A7B2FAF5B0D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2120" y="6189728"/>
            <a:ext cx="1856812" cy="480765"/>
          </a:xfrm>
          <a:prstGeom prst="rect">
            <a:avLst/>
          </a:prstGeom>
        </p:spPr>
      </p:pic>
    </p:spTree>
    <p:extLst>
      <p:ext uri="{BB962C8B-B14F-4D97-AF65-F5344CB8AC3E}">
        <p14:creationId xmlns:p14="http://schemas.microsoft.com/office/powerpoint/2010/main" val="41446077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ctrTitle"/>
          </p:nvPr>
        </p:nvSpPr>
        <p:spPr>
          <a:xfrm>
            <a:off x="2062164" y="115889"/>
            <a:ext cx="7922269" cy="818802"/>
          </a:xfr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p:spPr>
        <p:txBody>
          <a:bodyPr/>
          <a:lstStyle/>
          <a:p>
            <a:pPr>
              <a:defRPr/>
            </a:pPr>
            <a:r>
              <a:rPr lang="fi-FI" b="1" dirty="0">
                <a:solidFill>
                  <a:schemeClr val="tx2"/>
                </a:solidFill>
              </a:rPr>
              <a:t>Kansantalous, työn tuottavuus</a:t>
            </a:r>
            <a:endParaRPr lang="fi-FI" dirty="0"/>
          </a:p>
        </p:txBody>
      </p:sp>
      <p:sp>
        <p:nvSpPr>
          <p:cNvPr id="6148" name="Dian numeron paikkamerkki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None/>
            </a:pPr>
            <a:fld id="{E50E393C-88B3-4481-A7BE-E469CA16A396}" type="slidenum">
              <a:rPr lang="fi-FI" altLang="fi-FI" sz="1200">
                <a:solidFill>
                  <a:srgbClr val="898989"/>
                </a:solidFill>
                <a:cs typeface="Arial" panose="020B0604020202020204" pitchFamily="34" charset="0"/>
              </a:rPr>
              <a:pPr fontAlgn="base">
                <a:spcBef>
                  <a:spcPct val="0"/>
                </a:spcBef>
                <a:spcAft>
                  <a:spcPct val="0"/>
                </a:spcAft>
                <a:buNone/>
              </a:pPr>
              <a:t>10</a:t>
            </a:fld>
            <a:endParaRPr lang="fi-FI" altLang="fi-FI" sz="1200">
              <a:solidFill>
                <a:srgbClr val="898989"/>
              </a:solidFill>
              <a:cs typeface="Arial" panose="020B0604020202020204" pitchFamily="34" charset="0"/>
            </a:endParaRPr>
          </a:p>
        </p:txBody>
      </p:sp>
      <p:pic>
        <p:nvPicPr>
          <p:cNvPr id="3" name="Picture 2">
            <a:extLst>
              <a:ext uri="{FF2B5EF4-FFF2-40B4-BE49-F238E27FC236}">
                <a16:creationId xmlns:a16="http://schemas.microsoft.com/office/drawing/2014/main" id="{C9101AFC-6160-4091-8FEF-D081B6D9A27E}"/>
              </a:ext>
            </a:extLst>
          </p:cNvPr>
          <p:cNvPicPr>
            <a:picLocks noChangeAspect="1"/>
          </p:cNvPicPr>
          <p:nvPr/>
        </p:nvPicPr>
        <p:blipFill>
          <a:blip r:embed="rId3"/>
          <a:stretch>
            <a:fillRect/>
          </a:stretch>
        </p:blipFill>
        <p:spPr>
          <a:xfrm>
            <a:off x="1542682" y="994582"/>
            <a:ext cx="7701955" cy="5786785"/>
          </a:xfrm>
          <a:prstGeom prst="rect">
            <a:avLst/>
          </a:prstGeom>
        </p:spPr>
      </p:pic>
      <p:sp>
        <p:nvSpPr>
          <p:cNvPr id="4" name="Rectangle 3">
            <a:extLst>
              <a:ext uri="{FF2B5EF4-FFF2-40B4-BE49-F238E27FC236}">
                <a16:creationId xmlns:a16="http://schemas.microsoft.com/office/drawing/2014/main" id="{77C42493-F194-41C0-8420-C463248C48FE}"/>
              </a:ext>
            </a:extLst>
          </p:cNvPr>
          <p:cNvSpPr/>
          <p:nvPr/>
        </p:nvSpPr>
        <p:spPr>
          <a:xfrm>
            <a:off x="1775341" y="1196753"/>
            <a:ext cx="6400800" cy="830997"/>
          </a:xfrm>
          <a:prstGeom prst="rect">
            <a:avLst/>
          </a:prstGeom>
        </p:spPr>
        <p:txBody>
          <a:bodyPr wrap="square">
            <a:spAutoFit/>
          </a:bodyPr>
          <a:lstStyle/>
          <a:p>
            <a:pPr eaLnBrk="0" fontAlgn="base" hangingPunct="0">
              <a:spcBef>
                <a:spcPct val="0"/>
              </a:spcBef>
              <a:spcAft>
                <a:spcPct val="0"/>
              </a:spcAft>
            </a:pPr>
            <a:r>
              <a:rPr lang="fi-FI" sz="1200" dirty="0">
                <a:solidFill>
                  <a:prstClr val="black"/>
                </a:solidFill>
                <a:latin typeface="Arial" panose="020B0604020202020204" pitchFamily="34" charset="0"/>
                <a:cs typeface="Arial" panose="020B0604020202020204" pitchFamily="34" charset="0"/>
              </a:rPr>
              <a:t>Talouden kasvu on keskeisin hyvinvoinnin kohenemisen lähde. Tuottavuus ei ole kaikki kaikessa, mutta pitkällä tähtäimellä kansantalouden kyky kohentaa elintasoa ja elämän laatua riippuu lähinnä vain työn tuottavuudesta, sillä työntekijöiden keskimääräinen työ-tuntimäärä ei voi olla miten suuri hyvänsä (</a:t>
            </a:r>
            <a:r>
              <a:rPr lang="fi-FI" sz="1200" dirty="0" err="1">
                <a:solidFill>
                  <a:prstClr val="black"/>
                </a:solidFill>
                <a:latin typeface="Arial" panose="020B0604020202020204" pitchFamily="34" charset="0"/>
                <a:cs typeface="Arial" panose="020B0604020202020204" pitchFamily="34" charset="0"/>
              </a:rPr>
              <a:t>Krugman</a:t>
            </a:r>
            <a:r>
              <a:rPr lang="fi-FI" sz="1200" dirty="0">
                <a:solidFill>
                  <a:prstClr val="black"/>
                </a:solidFill>
                <a:latin typeface="Arial" panose="020B0604020202020204" pitchFamily="34" charset="0"/>
                <a:cs typeface="Arial" panose="020B0604020202020204" pitchFamily="34" charset="0"/>
              </a:rPr>
              <a:t>, 1994)</a:t>
            </a:r>
          </a:p>
        </p:txBody>
      </p:sp>
      <p:sp>
        <p:nvSpPr>
          <p:cNvPr id="6" name="TextBox 5">
            <a:extLst>
              <a:ext uri="{FF2B5EF4-FFF2-40B4-BE49-F238E27FC236}">
                <a16:creationId xmlns:a16="http://schemas.microsoft.com/office/drawing/2014/main" id="{B7529E4F-0012-4C7A-88DA-67D15F45E9D7}"/>
              </a:ext>
            </a:extLst>
          </p:cNvPr>
          <p:cNvSpPr txBox="1"/>
          <p:nvPr/>
        </p:nvSpPr>
        <p:spPr>
          <a:xfrm>
            <a:off x="9015834" y="2562809"/>
            <a:ext cx="1496568" cy="1169551"/>
          </a:xfrm>
          <a:prstGeom prst="rect">
            <a:avLst/>
          </a:prstGeom>
          <a:noFill/>
        </p:spPr>
        <p:txBody>
          <a:bodyPr wrap="square" rtlCol="0">
            <a:spAutoFit/>
          </a:bodyPr>
          <a:lstStyle/>
          <a:p>
            <a:pPr eaLnBrk="0" fontAlgn="base" hangingPunct="0">
              <a:spcBef>
                <a:spcPct val="0"/>
              </a:spcBef>
              <a:spcAft>
                <a:spcPct val="0"/>
              </a:spcAft>
            </a:pPr>
            <a:r>
              <a:rPr lang="fi-FI" sz="1000" dirty="0">
                <a:solidFill>
                  <a:prstClr val="black"/>
                </a:solidFill>
                <a:latin typeface="Arial" panose="020B0604020202020204" pitchFamily="34" charset="0"/>
                <a:cs typeface="Arial" panose="020B0604020202020204" pitchFamily="34" charset="0"/>
              </a:rPr>
              <a:t>Kokonaistuottavuudella tarkoitetaan sitä osaa arvonlisäyksen kasvusta, jota ei voida selittää tuotantopanosten (työ, pääoma) kasvulla.</a:t>
            </a:r>
          </a:p>
        </p:txBody>
      </p:sp>
      <p:sp>
        <p:nvSpPr>
          <p:cNvPr id="5" name="TextBox 4">
            <a:extLst>
              <a:ext uri="{FF2B5EF4-FFF2-40B4-BE49-F238E27FC236}">
                <a16:creationId xmlns:a16="http://schemas.microsoft.com/office/drawing/2014/main" id="{1A3D5EDC-8523-4113-9CA0-A644F9336CAC}"/>
              </a:ext>
            </a:extLst>
          </p:cNvPr>
          <p:cNvSpPr txBox="1"/>
          <p:nvPr/>
        </p:nvSpPr>
        <p:spPr>
          <a:xfrm>
            <a:off x="4439817" y="6010260"/>
            <a:ext cx="6168099" cy="830997"/>
          </a:xfrm>
          <a:prstGeom prst="rect">
            <a:avLst/>
          </a:prstGeom>
          <a:noFill/>
        </p:spPr>
        <p:txBody>
          <a:bodyPr wrap="none" rtlCol="0">
            <a:spAutoFit/>
          </a:bodyPr>
          <a:lstStyle/>
          <a:p>
            <a:pPr eaLnBrk="0" fontAlgn="base" hangingPunct="0">
              <a:spcBef>
                <a:spcPct val="0"/>
              </a:spcBef>
              <a:spcAft>
                <a:spcPct val="0"/>
              </a:spcAft>
            </a:pPr>
            <a:r>
              <a:rPr lang="fi-FI" sz="1200" dirty="0">
                <a:solidFill>
                  <a:prstClr val="black"/>
                </a:solidFill>
                <a:latin typeface="Arial" panose="020B0604020202020204" pitchFamily="34" charset="0"/>
                <a:cs typeface="Arial" panose="020B0604020202020204" pitchFamily="34" charset="0"/>
              </a:rPr>
              <a:t>Taloustieteen nobelisti </a:t>
            </a:r>
            <a:r>
              <a:rPr lang="fi-FI" sz="1200" dirty="0" err="1">
                <a:solidFill>
                  <a:prstClr val="black"/>
                </a:solidFill>
                <a:latin typeface="Arial" panose="020B0604020202020204" pitchFamily="34" charset="0"/>
                <a:cs typeface="Arial" panose="020B0604020202020204" pitchFamily="34" charset="0"/>
              </a:rPr>
              <a:t>Solow</a:t>
            </a:r>
            <a:r>
              <a:rPr lang="fi-FI" sz="1200" dirty="0">
                <a:solidFill>
                  <a:prstClr val="black"/>
                </a:solidFill>
                <a:latin typeface="Arial" panose="020B0604020202020204" pitchFamily="34" charset="0"/>
                <a:cs typeface="Arial" panose="020B0604020202020204" pitchFamily="34" charset="0"/>
              </a:rPr>
              <a:t> on osoittanut, että Yhdysvaltain talous kasvoi henkeä kohti</a:t>
            </a:r>
          </a:p>
          <a:p>
            <a:pPr eaLnBrk="0" fontAlgn="base" hangingPunct="0">
              <a:spcBef>
                <a:spcPct val="0"/>
              </a:spcBef>
              <a:spcAft>
                <a:spcPct val="0"/>
              </a:spcAft>
            </a:pPr>
            <a:r>
              <a:rPr lang="fi-FI" sz="1200" dirty="0">
                <a:solidFill>
                  <a:prstClr val="black"/>
                </a:solidFill>
                <a:latin typeface="Arial" panose="020B0604020202020204" pitchFamily="34" charset="0"/>
                <a:cs typeface="Arial" panose="020B0604020202020204" pitchFamily="34" charset="0"/>
              </a:rPr>
              <a:t>lasketun BKT:n mukaan vuosittain keskimäärin 1,64 % ajanjaksolla 1890–1995, josta </a:t>
            </a:r>
          </a:p>
          <a:p>
            <a:pPr eaLnBrk="0" fontAlgn="base" hangingPunct="0">
              <a:spcBef>
                <a:spcPct val="0"/>
              </a:spcBef>
              <a:spcAft>
                <a:spcPct val="0"/>
              </a:spcAft>
            </a:pPr>
            <a:r>
              <a:rPr lang="fi-FI" sz="1200" dirty="0">
                <a:solidFill>
                  <a:prstClr val="black"/>
                </a:solidFill>
                <a:latin typeface="Arial" panose="020B0604020202020204" pitchFamily="34" charset="0"/>
                <a:cs typeface="Arial" panose="020B0604020202020204" pitchFamily="34" charset="0"/>
              </a:rPr>
              <a:t>aineettoman pääoman osuus oli 0,55 %, 0,17 % aiheutui työvoiman kasvusta ja loput</a:t>
            </a:r>
          </a:p>
          <a:p>
            <a:pPr eaLnBrk="0" fontAlgn="base" hangingPunct="0">
              <a:spcBef>
                <a:spcPct val="0"/>
              </a:spcBef>
              <a:spcAft>
                <a:spcPct val="0"/>
              </a:spcAft>
            </a:pPr>
            <a:r>
              <a:rPr lang="fi-FI" sz="1200" dirty="0">
                <a:solidFill>
                  <a:prstClr val="black"/>
                </a:solidFill>
                <a:latin typeface="Arial" panose="020B0604020202020204" pitchFamily="34" charset="0"/>
                <a:cs typeface="Arial" panose="020B0604020202020204" pitchFamily="34" charset="0"/>
              </a:rPr>
              <a:t>n. 0,92 % teknisen kehityksen aiheuttamasta tuottavuuden kasvusta.</a:t>
            </a:r>
          </a:p>
        </p:txBody>
      </p:sp>
      <p:pic>
        <p:nvPicPr>
          <p:cNvPr id="7" name="Kuva 8" descr="Kuva, joka sisältää kohteen teksti, merkki, clipart-kuva&#10;&#10;Kuvaus luotu automaattisesti">
            <a:extLst>
              <a:ext uri="{FF2B5EF4-FFF2-40B4-BE49-F238E27FC236}">
                <a16:creationId xmlns:a16="http://schemas.microsoft.com/office/drawing/2014/main" id="{B1BFC5E7-9F61-95D3-C27C-DCD9205A2FE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5352" y="6240711"/>
            <a:ext cx="1856812" cy="480765"/>
          </a:xfrm>
          <a:prstGeom prst="rect">
            <a:avLst/>
          </a:prstGeom>
          <a:solidFill>
            <a:schemeClr val="bg1"/>
          </a:solidFill>
        </p:spPr>
      </p:pic>
    </p:spTree>
    <p:extLst>
      <p:ext uri="{BB962C8B-B14F-4D97-AF65-F5344CB8AC3E}">
        <p14:creationId xmlns:p14="http://schemas.microsoft.com/office/powerpoint/2010/main" val="19767675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20624F4-AA3B-3EBF-5B75-6F10ABB7F9BB}"/>
              </a:ext>
            </a:extLst>
          </p:cNvPr>
          <p:cNvPicPr>
            <a:picLocks noChangeAspect="1"/>
          </p:cNvPicPr>
          <p:nvPr/>
        </p:nvPicPr>
        <p:blipFill>
          <a:blip r:embed="rId3"/>
          <a:stretch>
            <a:fillRect/>
          </a:stretch>
        </p:blipFill>
        <p:spPr>
          <a:xfrm>
            <a:off x="2199130" y="345631"/>
            <a:ext cx="8059278" cy="6522241"/>
          </a:xfrm>
          <a:prstGeom prst="rect">
            <a:avLst/>
          </a:prstGeom>
        </p:spPr>
      </p:pic>
      <p:sp>
        <p:nvSpPr>
          <p:cNvPr id="2" name="Otsikko 1"/>
          <p:cNvSpPr>
            <a:spLocks noGrp="1"/>
          </p:cNvSpPr>
          <p:nvPr>
            <p:ph type="ctrTitle"/>
          </p:nvPr>
        </p:nvSpPr>
        <p:spPr>
          <a:xfrm>
            <a:off x="2199131" y="1"/>
            <a:ext cx="8465397" cy="365126"/>
          </a:xfr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p:spPr>
        <p:txBody>
          <a:bodyPr/>
          <a:lstStyle/>
          <a:p>
            <a:pPr>
              <a:defRPr/>
            </a:pPr>
            <a:r>
              <a:rPr lang="fi-FI" sz="3600" b="1" dirty="0">
                <a:solidFill>
                  <a:schemeClr val="tx2"/>
                </a:solidFill>
              </a:rPr>
              <a:t>Aluetalous, työn tuottavuus Satakunnassa</a:t>
            </a:r>
            <a:endParaRPr lang="fi-FI" sz="3600" dirty="0"/>
          </a:p>
        </p:txBody>
      </p:sp>
      <p:sp>
        <p:nvSpPr>
          <p:cNvPr id="6148" name="Dian numeron paikkamerkki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None/>
            </a:pPr>
            <a:fld id="{E50E393C-88B3-4481-A7BE-E469CA16A396}" type="slidenum">
              <a:rPr lang="fi-FI" altLang="fi-FI" sz="1200">
                <a:solidFill>
                  <a:srgbClr val="898989"/>
                </a:solidFill>
                <a:cs typeface="Arial" panose="020B0604020202020204" pitchFamily="34" charset="0"/>
              </a:rPr>
              <a:pPr fontAlgn="base">
                <a:spcBef>
                  <a:spcPct val="0"/>
                </a:spcBef>
                <a:spcAft>
                  <a:spcPct val="0"/>
                </a:spcAft>
                <a:buNone/>
              </a:pPr>
              <a:t>11</a:t>
            </a:fld>
            <a:endParaRPr lang="fi-FI" altLang="fi-FI" sz="1200">
              <a:solidFill>
                <a:srgbClr val="898989"/>
              </a:solidFill>
              <a:cs typeface="Arial" panose="020B0604020202020204" pitchFamily="34" charset="0"/>
            </a:endParaRPr>
          </a:p>
        </p:txBody>
      </p:sp>
      <p:sp>
        <p:nvSpPr>
          <p:cNvPr id="6" name="TextBox 5">
            <a:extLst>
              <a:ext uri="{FF2B5EF4-FFF2-40B4-BE49-F238E27FC236}">
                <a16:creationId xmlns:a16="http://schemas.microsoft.com/office/drawing/2014/main" id="{605B4C4F-1E8B-B655-F616-03204872F3B6}"/>
              </a:ext>
            </a:extLst>
          </p:cNvPr>
          <p:cNvSpPr txBox="1"/>
          <p:nvPr/>
        </p:nvSpPr>
        <p:spPr>
          <a:xfrm>
            <a:off x="48218" y="955928"/>
            <a:ext cx="2065254" cy="1200329"/>
          </a:xfrm>
          <a:prstGeom prst="rect">
            <a:avLst/>
          </a:prstGeom>
          <a:noFill/>
        </p:spPr>
        <p:txBody>
          <a:bodyPr wrap="square" rtlCol="0">
            <a:spAutoFit/>
          </a:bodyPr>
          <a:lstStyle/>
          <a:p>
            <a:pPr eaLnBrk="0" fontAlgn="base" hangingPunct="0">
              <a:spcBef>
                <a:spcPct val="0"/>
              </a:spcBef>
              <a:spcAft>
                <a:spcPct val="0"/>
              </a:spcAft>
            </a:pPr>
            <a:r>
              <a:rPr lang="fi-FI" sz="1200" b="1" dirty="0">
                <a:solidFill>
                  <a:prstClr val="black"/>
                </a:solidFill>
                <a:latin typeface="Arial" panose="020B0604020202020204" pitchFamily="34" charset="0"/>
                <a:cs typeface="Arial" panose="020B0604020202020204" pitchFamily="34" charset="0"/>
              </a:rPr>
              <a:t>Arvonlisäys sisältää palkat, voitot, vuokrat  ja poistot yms. eriä. Toimialoittaisten arvon-lisäysten summasta muodostuu BKT.</a:t>
            </a:r>
          </a:p>
        </p:txBody>
      </p:sp>
    </p:spTree>
    <p:extLst>
      <p:ext uri="{BB962C8B-B14F-4D97-AF65-F5344CB8AC3E}">
        <p14:creationId xmlns:p14="http://schemas.microsoft.com/office/powerpoint/2010/main" val="32411397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Kuva 1" descr="Kuva, joka sisältää kohteen teksti, merkki, clipart-kuva&#10;&#10;Kuvaus luotu automaattisesti">
            <a:extLst>
              <a:ext uri="{FF2B5EF4-FFF2-40B4-BE49-F238E27FC236}">
                <a16:creationId xmlns:a16="http://schemas.microsoft.com/office/drawing/2014/main" id="{FB2A770A-6D13-66FE-B0BD-EF951C2DFCA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46784" y="6293900"/>
            <a:ext cx="1856812" cy="480765"/>
          </a:xfrm>
          <a:prstGeom prst="rect">
            <a:avLst/>
          </a:prstGeom>
        </p:spPr>
      </p:pic>
      <p:pic>
        <p:nvPicPr>
          <p:cNvPr id="6" name="Picture 5">
            <a:extLst>
              <a:ext uri="{FF2B5EF4-FFF2-40B4-BE49-F238E27FC236}">
                <a16:creationId xmlns:a16="http://schemas.microsoft.com/office/drawing/2014/main" id="{8B24FAC0-227F-C368-5EF6-5A091B062D80}"/>
              </a:ext>
            </a:extLst>
          </p:cNvPr>
          <p:cNvPicPr>
            <a:picLocks noChangeAspect="1"/>
          </p:cNvPicPr>
          <p:nvPr/>
        </p:nvPicPr>
        <p:blipFill>
          <a:blip r:embed="rId4"/>
          <a:stretch>
            <a:fillRect/>
          </a:stretch>
        </p:blipFill>
        <p:spPr>
          <a:xfrm>
            <a:off x="1524000" y="404665"/>
            <a:ext cx="9144000" cy="5787437"/>
          </a:xfrm>
          <a:prstGeom prst="rect">
            <a:avLst/>
          </a:prstGeom>
        </p:spPr>
      </p:pic>
      <p:sp>
        <p:nvSpPr>
          <p:cNvPr id="7" name="TextBox 6">
            <a:extLst>
              <a:ext uri="{FF2B5EF4-FFF2-40B4-BE49-F238E27FC236}">
                <a16:creationId xmlns:a16="http://schemas.microsoft.com/office/drawing/2014/main" id="{131BD492-FDA2-2E4B-67D5-509B295AA600}"/>
              </a:ext>
            </a:extLst>
          </p:cNvPr>
          <p:cNvSpPr txBox="1"/>
          <p:nvPr/>
        </p:nvSpPr>
        <p:spPr>
          <a:xfrm>
            <a:off x="3647728" y="332656"/>
            <a:ext cx="5186100" cy="369332"/>
          </a:xfrm>
          <a:prstGeom prst="rect">
            <a:avLst/>
          </a:prstGeom>
          <a:noFill/>
        </p:spPr>
        <p:txBody>
          <a:bodyPr wrap="none" rtlCol="0">
            <a:spAutoFit/>
          </a:bodyPr>
          <a:lstStyle/>
          <a:p>
            <a:pPr eaLnBrk="0" fontAlgn="base" hangingPunct="0">
              <a:spcBef>
                <a:spcPct val="0"/>
              </a:spcBef>
              <a:spcAft>
                <a:spcPct val="0"/>
              </a:spcAft>
            </a:pPr>
            <a:r>
              <a:rPr lang="fi-FI" dirty="0">
                <a:solidFill>
                  <a:prstClr val="black"/>
                </a:solidFill>
                <a:latin typeface="Arial" panose="020B0604020202020204" pitchFamily="34" charset="0"/>
                <a:cs typeface="Arial" panose="020B0604020202020204" pitchFamily="34" charset="0"/>
              </a:rPr>
              <a:t>Työn tuottavuus 2000-2021 vuoden 2000 hinnoin</a:t>
            </a:r>
          </a:p>
        </p:txBody>
      </p:sp>
    </p:spTree>
    <p:extLst>
      <p:ext uri="{BB962C8B-B14F-4D97-AF65-F5344CB8AC3E}">
        <p14:creationId xmlns:p14="http://schemas.microsoft.com/office/powerpoint/2010/main" val="41577624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Kuva 1" descr="Kuva, joka sisältää kohteen teksti, merkki, clipart-kuva&#10;&#10;Kuvaus luotu automaattisesti">
            <a:extLst>
              <a:ext uri="{FF2B5EF4-FFF2-40B4-BE49-F238E27FC236}">
                <a16:creationId xmlns:a16="http://schemas.microsoft.com/office/drawing/2014/main" id="{426EC981-0F9D-A236-6404-4850FABF094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03512" y="6332612"/>
            <a:ext cx="1856812" cy="480765"/>
          </a:xfrm>
          <a:prstGeom prst="rect">
            <a:avLst/>
          </a:prstGeom>
        </p:spPr>
      </p:pic>
      <p:pic>
        <p:nvPicPr>
          <p:cNvPr id="6" name="Picture 5">
            <a:extLst>
              <a:ext uri="{FF2B5EF4-FFF2-40B4-BE49-F238E27FC236}">
                <a16:creationId xmlns:a16="http://schemas.microsoft.com/office/drawing/2014/main" id="{220A4A1D-198E-AAEA-F74E-9A3BB9943072}"/>
              </a:ext>
            </a:extLst>
          </p:cNvPr>
          <p:cNvPicPr>
            <a:picLocks noChangeAspect="1"/>
          </p:cNvPicPr>
          <p:nvPr/>
        </p:nvPicPr>
        <p:blipFill>
          <a:blip r:embed="rId4"/>
          <a:stretch>
            <a:fillRect/>
          </a:stretch>
        </p:blipFill>
        <p:spPr>
          <a:xfrm>
            <a:off x="1543050" y="1076135"/>
            <a:ext cx="9144000" cy="5256476"/>
          </a:xfrm>
          <a:prstGeom prst="rect">
            <a:avLst/>
          </a:prstGeom>
        </p:spPr>
      </p:pic>
      <p:sp>
        <p:nvSpPr>
          <p:cNvPr id="7" name="TextBox 6">
            <a:extLst>
              <a:ext uri="{FF2B5EF4-FFF2-40B4-BE49-F238E27FC236}">
                <a16:creationId xmlns:a16="http://schemas.microsoft.com/office/drawing/2014/main" id="{3E635497-E5A0-6A94-6C4A-DE83A6C9ACAB}"/>
              </a:ext>
            </a:extLst>
          </p:cNvPr>
          <p:cNvSpPr txBox="1"/>
          <p:nvPr/>
        </p:nvSpPr>
        <p:spPr>
          <a:xfrm>
            <a:off x="3647728" y="332656"/>
            <a:ext cx="5186100" cy="369332"/>
          </a:xfrm>
          <a:prstGeom prst="rect">
            <a:avLst/>
          </a:prstGeom>
          <a:noFill/>
        </p:spPr>
        <p:txBody>
          <a:bodyPr wrap="none" rtlCol="0">
            <a:spAutoFit/>
          </a:bodyPr>
          <a:lstStyle/>
          <a:p>
            <a:pPr eaLnBrk="0" fontAlgn="base" hangingPunct="0">
              <a:spcBef>
                <a:spcPct val="0"/>
              </a:spcBef>
              <a:spcAft>
                <a:spcPct val="0"/>
              </a:spcAft>
            </a:pPr>
            <a:r>
              <a:rPr lang="fi-FI" dirty="0">
                <a:solidFill>
                  <a:prstClr val="black"/>
                </a:solidFill>
                <a:latin typeface="Arial" panose="020B0604020202020204" pitchFamily="34" charset="0"/>
                <a:cs typeface="Arial" panose="020B0604020202020204" pitchFamily="34" charset="0"/>
              </a:rPr>
              <a:t>Työn tuottavuus 2000-2021 vuoden 2000 hinnoin</a:t>
            </a:r>
          </a:p>
        </p:txBody>
      </p:sp>
    </p:spTree>
    <p:extLst>
      <p:ext uri="{BB962C8B-B14F-4D97-AF65-F5344CB8AC3E}">
        <p14:creationId xmlns:p14="http://schemas.microsoft.com/office/powerpoint/2010/main" val="26963916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hart 2">
            <a:extLst>
              <a:ext uri="{FF2B5EF4-FFF2-40B4-BE49-F238E27FC236}">
                <a16:creationId xmlns:a16="http://schemas.microsoft.com/office/drawing/2014/main" id="{B3FBD837-2AA4-849B-2D94-7BA8632CAEE5}"/>
              </a:ext>
            </a:extLst>
          </p:cNvPr>
          <p:cNvGraphicFramePr>
            <a:graphicFrameLocks noGrp="1"/>
          </p:cNvGraphicFramePr>
          <p:nvPr/>
        </p:nvGraphicFramePr>
        <p:xfrm>
          <a:off x="1847528" y="260648"/>
          <a:ext cx="8568952" cy="54006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1253305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FB1DBF4-7A66-CD68-16EE-BCCC0A6308D7}"/>
              </a:ext>
            </a:extLst>
          </p:cNvPr>
          <p:cNvPicPr>
            <a:picLocks noChangeAspect="1"/>
          </p:cNvPicPr>
          <p:nvPr/>
        </p:nvPicPr>
        <p:blipFill>
          <a:blip r:embed="rId2"/>
          <a:stretch>
            <a:fillRect/>
          </a:stretch>
        </p:blipFill>
        <p:spPr>
          <a:xfrm>
            <a:off x="1666607" y="0"/>
            <a:ext cx="4849292" cy="6858000"/>
          </a:xfrm>
          <a:prstGeom prst="rect">
            <a:avLst/>
          </a:prstGeom>
        </p:spPr>
      </p:pic>
      <p:sp>
        <p:nvSpPr>
          <p:cNvPr id="4" name="TextBox 3"/>
          <p:cNvSpPr txBox="1"/>
          <p:nvPr/>
        </p:nvSpPr>
        <p:spPr>
          <a:xfrm>
            <a:off x="6081118" y="687745"/>
            <a:ext cx="4604787" cy="2862322"/>
          </a:xfrm>
          <a:prstGeom prst="rect">
            <a:avLst/>
          </a:prstGeom>
          <a:noFill/>
        </p:spPr>
        <p:txBody>
          <a:bodyPr wrap="none" rtlCol="0">
            <a:spAutoFit/>
          </a:bodyPr>
          <a:lstStyle/>
          <a:p>
            <a:pPr eaLnBrk="0" fontAlgn="base" hangingPunct="0">
              <a:spcBef>
                <a:spcPct val="0"/>
              </a:spcBef>
              <a:spcAft>
                <a:spcPct val="0"/>
              </a:spcAft>
            </a:pPr>
            <a:r>
              <a:rPr lang="fi-FI" b="1" dirty="0">
                <a:solidFill>
                  <a:prstClr val="black"/>
                </a:solidFill>
                <a:latin typeface="Arial" panose="020B0604020202020204" pitchFamily="34" charset="0"/>
                <a:cs typeface="Arial" panose="020B0604020202020204" pitchFamily="34" charset="0"/>
              </a:rPr>
              <a:t>Vihreällä monipuolisimman teollisuuden</a:t>
            </a:r>
          </a:p>
          <a:p>
            <a:pPr eaLnBrk="0" fontAlgn="base" hangingPunct="0">
              <a:spcBef>
                <a:spcPct val="0"/>
              </a:spcBef>
              <a:spcAft>
                <a:spcPct val="0"/>
              </a:spcAft>
            </a:pPr>
            <a:r>
              <a:rPr lang="fi-FI" b="1" dirty="0">
                <a:solidFill>
                  <a:prstClr val="black"/>
                </a:solidFill>
                <a:latin typeface="Arial" panose="020B0604020202020204" pitchFamily="34" charset="0"/>
                <a:cs typeface="Arial" panose="020B0604020202020204" pitchFamily="34" charset="0"/>
              </a:rPr>
              <a:t>rakenteen (TOL C) seutukunnat,</a:t>
            </a:r>
          </a:p>
          <a:p>
            <a:pPr eaLnBrk="0" fontAlgn="base" hangingPunct="0">
              <a:spcBef>
                <a:spcPct val="0"/>
              </a:spcBef>
              <a:spcAft>
                <a:spcPct val="0"/>
              </a:spcAft>
            </a:pPr>
            <a:r>
              <a:rPr lang="fi-FI" b="1" dirty="0">
                <a:solidFill>
                  <a:prstClr val="black"/>
                </a:solidFill>
                <a:latin typeface="Arial" panose="020B0604020202020204" pitchFamily="34" charset="0"/>
                <a:cs typeface="Arial" panose="020B0604020202020204" pitchFamily="34" charset="0"/>
              </a:rPr>
              <a:t>punaisella heikoimmat (v. 2023),</a:t>
            </a:r>
          </a:p>
          <a:p>
            <a:pPr eaLnBrk="0" fontAlgn="base" hangingPunct="0">
              <a:spcBef>
                <a:spcPct val="0"/>
              </a:spcBef>
              <a:spcAft>
                <a:spcPct val="0"/>
              </a:spcAft>
            </a:pPr>
            <a:r>
              <a:rPr lang="fi-FI" dirty="0">
                <a:solidFill>
                  <a:prstClr val="black"/>
                </a:solidFill>
                <a:latin typeface="Arial" panose="020B0604020202020204" pitchFamily="34" charset="0"/>
                <a:cs typeface="Arial" panose="020B0604020202020204" pitchFamily="34" charset="0"/>
              </a:rPr>
              <a:t>Porin seutukunta sijalla 12, </a:t>
            </a:r>
          </a:p>
          <a:p>
            <a:pPr eaLnBrk="0" fontAlgn="base" hangingPunct="0">
              <a:spcBef>
                <a:spcPct val="0"/>
              </a:spcBef>
              <a:spcAft>
                <a:spcPct val="0"/>
              </a:spcAft>
            </a:pPr>
            <a:r>
              <a:rPr lang="en-US" dirty="0" err="1">
                <a:solidFill>
                  <a:prstClr val="black"/>
                </a:solidFill>
                <a:latin typeface="Arial" panose="020B0604020202020204" pitchFamily="34" charset="0"/>
                <a:cs typeface="Arial" panose="020B0604020202020204" pitchFamily="34" charset="0"/>
              </a:rPr>
              <a:t>Pohjois</a:t>
            </a:r>
            <a:r>
              <a:rPr lang="en-US" dirty="0">
                <a:solidFill>
                  <a:prstClr val="black"/>
                </a:solidFill>
                <a:latin typeface="Arial" panose="020B0604020202020204" pitchFamily="34" charset="0"/>
                <a:cs typeface="Arial" panose="020B0604020202020204" pitchFamily="34" charset="0"/>
              </a:rPr>
              <a:t>-Satakunta </a:t>
            </a:r>
            <a:r>
              <a:rPr lang="en-US" dirty="0" err="1">
                <a:solidFill>
                  <a:prstClr val="black"/>
                </a:solidFill>
                <a:latin typeface="Arial" panose="020B0604020202020204" pitchFamily="34" charset="0"/>
                <a:cs typeface="Arial" panose="020B0604020202020204" pitchFamily="34" charset="0"/>
              </a:rPr>
              <a:t>sijalla</a:t>
            </a:r>
            <a:r>
              <a:rPr lang="en-US" dirty="0">
                <a:solidFill>
                  <a:prstClr val="black"/>
                </a:solidFill>
                <a:latin typeface="Arial" panose="020B0604020202020204" pitchFamily="34" charset="0"/>
                <a:cs typeface="Arial" panose="020B0604020202020204" pitchFamily="34" charset="0"/>
              </a:rPr>
              <a:t> 14 ja</a:t>
            </a:r>
          </a:p>
          <a:p>
            <a:pPr eaLnBrk="0" fontAlgn="base" hangingPunct="0">
              <a:spcBef>
                <a:spcPct val="0"/>
              </a:spcBef>
              <a:spcAft>
                <a:spcPct val="0"/>
              </a:spcAft>
            </a:pPr>
            <a:r>
              <a:rPr lang="fi-FI" dirty="0">
                <a:solidFill>
                  <a:prstClr val="black"/>
                </a:solidFill>
                <a:latin typeface="Arial" panose="020B0604020202020204" pitchFamily="34" charset="0"/>
                <a:cs typeface="Arial" panose="020B0604020202020204" pitchFamily="34" charset="0"/>
              </a:rPr>
              <a:t>Rauman seutukunta sijalla 17</a:t>
            </a:r>
            <a:endParaRPr lang="en-US" dirty="0">
              <a:solidFill>
                <a:prstClr val="black"/>
              </a:solidFill>
              <a:latin typeface="Arial" panose="020B0604020202020204" pitchFamily="34" charset="0"/>
              <a:cs typeface="Arial" panose="020B0604020202020204" pitchFamily="34" charset="0"/>
            </a:endParaRPr>
          </a:p>
          <a:p>
            <a:pPr eaLnBrk="0" fontAlgn="base" hangingPunct="0">
              <a:spcBef>
                <a:spcPct val="0"/>
              </a:spcBef>
              <a:spcAft>
                <a:spcPct val="0"/>
              </a:spcAft>
            </a:pPr>
            <a:r>
              <a:rPr lang="en-US" dirty="0">
                <a:solidFill>
                  <a:prstClr val="black"/>
                </a:solidFill>
                <a:latin typeface="Arial" panose="020B0604020202020204" pitchFamily="34" charset="0"/>
                <a:cs typeface="Arial" panose="020B0604020202020204" pitchFamily="34" charset="0"/>
              </a:rPr>
              <a:t>69 </a:t>
            </a:r>
            <a:r>
              <a:rPr lang="en-US" dirty="0" err="1">
                <a:solidFill>
                  <a:prstClr val="black"/>
                </a:solidFill>
                <a:latin typeface="Arial" panose="020B0604020202020204" pitchFamily="34" charset="0"/>
                <a:cs typeface="Arial" panose="020B0604020202020204" pitchFamily="34" charset="0"/>
              </a:rPr>
              <a:t>seutukunnan</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joukossa</a:t>
            </a:r>
            <a:r>
              <a:rPr lang="en-US" dirty="0">
                <a:solidFill>
                  <a:prstClr val="black"/>
                </a:solidFill>
                <a:latin typeface="Arial" panose="020B0604020202020204" pitchFamily="34" charset="0"/>
                <a:cs typeface="Arial" panose="020B0604020202020204" pitchFamily="34" charset="0"/>
              </a:rPr>
              <a:t>.</a:t>
            </a:r>
          </a:p>
          <a:p>
            <a:pPr eaLnBrk="0" fontAlgn="base" hangingPunct="0">
              <a:spcBef>
                <a:spcPct val="0"/>
              </a:spcBef>
              <a:spcAft>
                <a:spcPct val="0"/>
              </a:spcAft>
            </a:pPr>
            <a:endParaRPr lang="en-US" dirty="0">
              <a:solidFill>
                <a:prstClr val="black"/>
              </a:solidFill>
              <a:latin typeface="Arial" panose="020B0604020202020204" pitchFamily="34" charset="0"/>
              <a:cs typeface="Arial" panose="020B0604020202020204" pitchFamily="34" charset="0"/>
            </a:endParaRPr>
          </a:p>
          <a:p>
            <a:pPr eaLnBrk="0" fontAlgn="base" hangingPunct="0">
              <a:spcBef>
                <a:spcPct val="0"/>
              </a:spcBef>
              <a:spcAft>
                <a:spcPct val="0"/>
              </a:spcAft>
            </a:pPr>
            <a:r>
              <a:rPr lang="en-US" dirty="0" err="1">
                <a:solidFill>
                  <a:prstClr val="black"/>
                </a:solidFill>
                <a:latin typeface="Arial" panose="020B0604020202020204" pitchFamily="34" charset="0"/>
                <a:cs typeface="Arial" panose="020B0604020202020204" pitchFamily="34" charset="0"/>
              </a:rPr>
              <a:t>Maakunnittain</a:t>
            </a:r>
            <a:r>
              <a:rPr lang="en-US" dirty="0">
                <a:solidFill>
                  <a:prstClr val="black"/>
                </a:solidFill>
                <a:latin typeface="Arial" panose="020B0604020202020204" pitchFamily="34" charset="0"/>
                <a:cs typeface="Arial" panose="020B0604020202020204" pitchFamily="34" charset="0"/>
              </a:rPr>
              <a:t> Satakunta on </a:t>
            </a:r>
            <a:r>
              <a:rPr lang="en-US" dirty="0" err="1">
                <a:solidFill>
                  <a:prstClr val="black"/>
                </a:solidFill>
                <a:latin typeface="Arial" panose="020B0604020202020204" pitchFamily="34" charset="0"/>
                <a:cs typeface="Arial" panose="020B0604020202020204" pitchFamily="34" charset="0"/>
              </a:rPr>
              <a:t>sijalla</a:t>
            </a:r>
            <a:r>
              <a:rPr lang="en-US" dirty="0">
                <a:solidFill>
                  <a:prstClr val="black"/>
                </a:solidFill>
                <a:latin typeface="Arial" panose="020B0604020202020204" pitchFamily="34" charset="0"/>
                <a:cs typeface="Arial" panose="020B0604020202020204" pitchFamily="34" charset="0"/>
              </a:rPr>
              <a:t> 5 </a:t>
            </a:r>
          </a:p>
          <a:p>
            <a:pPr eaLnBrk="0" fontAlgn="base" hangingPunct="0">
              <a:spcBef>
                <a:spcPct val="0"/>
              </a:spcBef>
              <a:spcAft>
                <a:spcPct val="0"/>
              </a:spcAft>
            </a:pPr>
            <a:r>
              <a:rPr lang="en-US" dirty="0">
                <a:solidFill>
                  <a:prstClr val="black"/>
                </a:solidFill>
                <a:latin typeface="Arial" panose="020B0604020202020204" pitchFamily="34" charset="0"/>
                <a:cs typeface="Arial" panose="020B0604020202020204" pitchFamily="34" charset="0"/>
              </a:rPr>
              <a:t>19 </a:t>
            </a:r>
            <a:r>
              <a:rPr lang="en-US" dirty="0" err="1">
                <a:solidFill>
                  <a:prstClr val="black"/>
                </a:solidFill>
                <a:latin typeface="Arial" panose="020B0604020202020204" pitchFamily="34" charset="0"/>
                <a:cs typeface="Arial" panose="020B0604020202020204" pitchFamily="34" charset="0"/>
              </a:rPr>
              <a:t>maakunnan</a:t>
            </a:r>
            <a:r>
              <a:rPr lang="en-US" dirty="0">
                <a:solidFill>
                  <a:prstClr val="black"/>
                </a:solidFill>
                <a:latin typeface="Arial" panose="020B0604020202020204" pitchFamily="34" charset="0"/>
                <a:cs typeface="Arial" panose="020B0604020202020204" pitchFamily="34" charset="0"/>
              </a:rPr>
              <a:t> </a:t>
            </a:r>
            <a:r>
              <a:rPr lang="en-US" dirty="0" err="1">
                <a:solidFill>
                  <a:prstClr val="black"/>
                </a:solidFill>
                <a:latin typeface="Arial" panose="020B0604020202020204" pitchFamily="34" charset="0"/>
                <a:cs typeface="Arial" panose="020B0604020202020204" pitchFamily="34" charset="0"/>
              </a:rPr>
              <a:t>joukossa</a:t>
            </a:r>
            <a:r>
              <a:rPr lang="en-US" dirty="0">
                <a:solidFill>
                  <a:prstClr val="black"/>
                </a:solidFill>
                <a:latin typeface="Arial" panose="020B0604020202020204" pitchFamily="34" charset="0"/>
                <a:cs typeface="Arial" panose="020B0604020202020204" pitchFamily="34" charset="0"/>
              </a:rPr>
              <a:t>.</a:t>
            </a:r>
            <a:endParaRPr lang="fi-FI" dirty="0">
              <a:solidFill>
                <a:prstClr val="black"/>
              </a:solidFill>
              <a:latin typeface="Arial" panose="020B0604020202020204" pitchFamily="34" charset="0"/>
              <a:cs typeface="Arial" panose="020B0604020202020204" pitchFamily="34" charset="0"/>
            </a:endParaRPr>
          </a:p>
        </p:txBody>
      </p:sp>
      <p:sp>
        <p:nvSpPr>
          <p:cNvPr id="8" name="Right Arrow 7"/>
          <p:cNvSpPr/>
          <p:nvPr/>
        </p:nvSpPr>
        <p:spPr>
          <a:xfrm>
            <a:off x="6096372" y="3645064"/>
            <a:ext cx="835978" cy="360000"/>
          </a:xfrm>
          <a:prstGeom prst="rightArrow">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eaLnBrk="0" fontAlgn="base" hangingPunct="0">
              <a:spcBef>
                <a:spcPct val="0"/>
              </a:spcBef>
              <a:spcAft>
                <a:spcPct val="0"/>
              </a:spcAft>
            </a:pPr>
            <a:endParaRPr lang="en-US">
              <a:solidFill>
                <a:prstClr val="white"/>
              </a:solidFill>
              <a:latin typeface="Calibri"/>
            </a:endParaRPr>
          </a:p>
        </p:txBody>
      </p:sp>
      <p:sp>
        <p:nvSpPr>
          <p:cNvPr id="2" name="Rectangle 1"/>
          <p:cNvSpPr/>
          <p:nvPr/>
        </p:nvSpPr>
        <p:spPr>
          <a:xfrm>
            <a:off x="6060901" y="4005065"/>
            <a:ext cx="4557658" cy="646331"/>
          </a:xfrm>
          <a:prstGeom prst="rect">
            <a:avLst/>
          </a:prstGeom>
        </p:spPr>
        <p:txBody>
          <a:bodyPr wrap="none">
            <a:spAutoFit/>
          </a:bodyPr>
          <a:lstStyle/>
          <a:p>
            <a:pPr eaLnBrk="0" fontAlgn="base" hangingPunct="0">
              <a:spcBef>
                <a:spcPct val="0"/>
              </a:spcBef>
              <a:spcAft>
                <a:spcPct val="0"/>
              </a:spcAft>
            </a:pPr>
            <a:r>
              <a:rPr lang="fi-FI" b="1" u="sng" dirty="0">
                <a:solidFill>
                  <a:srgbClr val="002060"/>
                </a:solidFill>
                <a:latin typeface="Arial" panose="020B0604020202020204" pitchFamily="34" charset="0"/>
                <a:cs typeface="Arial" panose="020B0604020202020204" pitchFamily="34" charset="0"/>
              </a:rPr>
              <a:t>Satakunnan resilienssi on melko vahva!</a:t>
            </a:r>
          </a:p>
          <a:p>
            <a:pPr eaLnBrk="0" fontAlgn="base" hangingPunct="0">
              <a:spcBef>
                <a:spcPct val="0"/>
              </a:spcBef>
              <a:spcAft>
                <a:spcPct val="0"/>
              </a:spcAft>
            </a:pPr>
            <a:endParaRPr lang="fi-FI" b="1" u="sng" dirty="0">
              <a:solidFill>
                <a:srgbClr val="002060"/>
              </a:solidFill>
              <a:latin typeface="Arial" panose="020B0604020202020204" pitchFamily="34" charset="0"/>
              <a:cs typeface="Arial" panose="020B0604020202020204" pitchFamily="34" charset="0"/>
            </a:endParaRPr>
          </a:p>
        </p:txBody>
      </p:sp>
      <p:pic>
        <p:nvPicPr>
          <p:cNvPr id="7" name="Kuva 6" descr="Kuva, joka sisältää kohteen teksti, merkki, clipart-kuva&#10;&#10;Kuvaus luotu automaattisesti">
            <a:extLst>
              <a:ext uri="{FF2B5EF4-FFF2-40B4-BE49-F238E27FC236}">
                <a16:creationId xmlns:a16="http://schemas.microsoft.com/office/drawing/2014/main" id="{E09F36E0-CBF1-3F8B-1BA1-9BF9F8C5F3E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60363" y="6216652"/>
            <a:ext cx="1856812" cy="480765"/>
          </a:xfrm>
          <a:prstGeom prst="rect">
            <a:avLst/>
          </a:prstGeom>
        </p:spPr>
      </p:pic>
    </p:spTree>
    <p:extLst>
      <p:ext uri="{BB962C8B-B14F-4D97-AF65-F5344CB8AC3E}">
        <p14:creationId xmlns:p14="http://schemas.microsoft.com/office/powerpoint/2010/main" val="2763747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C2DD63A-7A56-6190-632D-37BD3688251F}"/>
              </a:ext>
            </a:extLst>
          </p:cNvPr>
          <p:cNvPicPr>
            <a:picLocks noChangeAspect="1"/>
          </p:cNvPicPr>
          <p:nvPr/>
        </p:nvPicPr>
        <p:blipFill>
          <a:blip r:embed="rId2"/>
          <a:stretch>
            <a:fillRect/>
          </a:stretch>
        </p:blipFill>
        <p:spPr>
          <a:xfrm>
            <a:off x="646030" y="171133"/>
            <a:ext cx="9938150" cy="6633714"/>
          </a:xfrm>
          <a:prstGeom prst="rect">
            <a:avLst/>
          </a:prstGeom>
          <a:noFill/>
        </p:spPr>
      </p:pic>
      <p:sp>
        <p:nvSpPr>
          <p:cNvPr id="4" name="Slide Number Placeholder 3" hidden="1">
            <a:extLst>
              <a:ext uri="{FF2B5EF4-FFF2-40B4-BE49-F238E27FC236}">
                <a16:creationId xmlns:a16="http://schemas.microsoft.com/office/drawing/2014/main" id="{4D33DF12-0357-8279-9D8E-53421A8B21A1}"/>
              </a:ext>
            </a:extLst>
          </p:cNvPr>
          <p:cNvSpPr>
            <a:spLocks noGrp="1"/>
          </p:cNvSpPr>
          <p:nvPr>
            <p:ph type="sldNum" sz="quarter" idx="12"/>
          </p:nvPr>
        </p:nvSpPr>
        <p:spPr/>
        <p:txBody>
          <a:bodyPr/>
          <a:lstStyle/>
          <a:p>
            <a:pPr>
              <a:spcAft>
                <a:spcPts val="600"/>
              </a:spcAft>
              <a:defRPr/>
            </a:pPr>
            <a:fld id="{BD92A12E-B41F-4513-AE04-E640526D1169}" type="slidenum">
              <a:rPr lang="fi-FI" altLang="fi-FI" smtClean="0"/>
              <a:pPr>
                <a:spcAft>
                  <a:spcPts val="600"/>
                </a:spcAft>
                <a:defRPr/>
              </a:pPr>
              <a:t>16</a:t>
            </a:fld>
            <a:endParaRPr lang="fi-FI" altLang="fi-FI"/>
          </a:p>
        </p:txBody>
      </p:sp>
    </p:spTree>
    <p:extLst>
      <p:ext uri="{BB962C8B-B14F-4D97-AF65-F5344CB8AC3E}">
        <p14:creationId xmlns:p14="http://schemas.microsoft.com/office/powerpoint/2010/main" val="18380626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557213" indent="-214313">
              <a:defRPr>
                <a:solidFill>
                  <a:schemeClr val="tx1"/>
                </a:solidFill>
                <a:latin typeface="Arial" panose="020B0604020202020204" pitchFamily="34" charset="0"/>
              </a:defRPr>
            </a:lvl2pPr>
            <a:lvl3pPr marL="857250" indent="-171450">
              <a:defRPr>
                <a:solidFill>
                  <a:schemeClr val="tx1"/>
                </a:solidFill>
                <a:latin typeface="Arial" panose="020B0604020202020204" pitchFamily="34" charset="0"/>
              </a:defRPr>
            </a:lvl3pPr>
            <a:lvl4pPr marL="1200150" indent="-171450">
              <a:defRPr>
                <a:solidFill>
                  <a:schemeClr val="tx1"/>
                </a:solidFill>
                <a:latin typeface="Arial" panose="020B0604020202020204" pitchFamily="34" charset="0"/>
              </a:defRPr>
            </a:lvl4pPr>
            <a:lvl5pPr marL="1543050" indent="-171450">
              <a:defRPr>
                <a:solidFill>
                  <a:schemeClr val="tx1"/>
                </a:solidFill>
                <a:latin typeface="Arial" panose="020B0604020202020204" pitchFamily="34" charset="0"/>
              </a:defRPr>
            </a:lvl5pPr>
            <a:lvl6pPr marL="1885950" indent="-171450" eaLnBrk="0" fontAlgn="base" hangingPunct="0">
              <a:spcBef>
                <a:spcPct val="0"/>
              </a:spcBef>
              <a:spcAft>
                <a:spcPct val="0"/>
              </a:spcAft>
              <a:defRPr>
                <a:solidFill>
                  <a:schemeClr val="tx1"/>
                </a:solidFill>
                <a:latin typeface="Arial" panose="020B0604020202020204" pitchFamily="34" charset="0"/>
              </a:defRPr>
            </a:lvl6pPr>
            <a:lvl7pPr marL="2228850" indent="-171450" eaLnBrk="0" fontAlgn="base" hangingPunct="0">
              <a:spcBef>
                <a:spcPct val="0"/>
              </a:spcBef>
              <a:spcAft>
                <a:spcPct val="0"/>
              </a:spcAft>
              <a:defRPr>
                <a:solidFill>
                  <a:schemeClr val="tx1"/>
                </a:solidFill>
                <a:latin typeface="Arial" panose="020B0604020202020204" pitchFamily="34" charset="0"/>
              </a:defRPr>
            </a:lvl7pPr>
            <a:lvl8pPr marL="2571750" indent="-171450" eaLnBrk="0" fontAlgn="base" hangingPunct="0">
              <a:spcBef>
                <a:spcPct val="0"/>
              </a:spcBef>
              <a:spcAft>
                <a:spcPct val="0"/>
              </a:spcAft>
              <a:defRPr>
                <a:solidFill>
                  <a:schemeClr val="tx1"/>
                </a:solidFill>
                <a:latin typeface="Arial" panose="020B0604020202020204" pitchFamily="34" charset="0"/>
              </a:defRPr>
            </a:lvl8pPr>
            <a:lvl9pPr marL="2914650" indent="-171450" eaLnBrk="0" fontAlgn="base" hangingPunct="0">
              <a:spcBef>
                <a:spcPct val="0"/>
              </a:spcBef>
              <a:spcAft>
                <a:spcPct val="0"/>
              </a:spcAft>
              <a:defRPr>
                <a:solidFill>
                  <a:schemeClr val="tx1"/>
                </a:solidFill>
                <a:latin typeface="Arial" panose="020B0604020202020204" pitchFamily="34" charset="0"/>
              </a:defRPr>
            </a:lvl9pPr>
          </a:lstStyle>
          <a:p>
            <a:pPr defTabSz="685800"/>
            <a:fld id="{5B3087D9-6CC8-4239-9F79-CBB91022B82F}" type="slidenum">
              <a:rPr lang="fi-FI" altLang="fi-FI">
                <a:solidFill>
                  <a:prstClr val="white"/>
                </a:solidFill>
                <a:cs typeface="Arial" panose="020B0604020202020204" pitchFamily="34" charset="0"/>
              </a:rPr>
              <a:pPr defTabSz="685800"/>
              <a:t>17</a:t>
            </a:fld>
            <a:endParaRPr lang="fi-FI" altLang="fi-FI">
              <a:solidFill>
                <a:prstClr val="white"/>
              </a:solidFill>
              <a:cs typeface="Arial" panose="020B0604020202020204" pitchFamily="34" charset="0"/>
            </a:endParaRPr>
          </a:p>
        </p:txBody>
      </p:sp>
      <p:sp>
        <p:nvSpPr>
          <p:cNvPr id="19459" name="Rectangle 2"/>
          <p:cNvSpPr>
            <a:spLocks noGrp="1" noChangeArrowheads="1"/>
          </p:cNvSpPr>
          <p:nvPr>
            <p:ph type="title"/>
          </p:nvPr>
        </p:nvSpPr>
        <p:spPr>
          <a:xfrm>
            <a:off x="1902539" y="132825"/>
            <a:ext cx="7886700" cy="994172"/>
          </a:xfrm>
        </p:spPr>
        <p:txBody>
          <a:bodyPr/>
          <a:lstStyle/>
          <a:p>
            <a:r>
              <a:rPr lang="en-GB" altLang="fi-FI" sz="2025" b="1" cap="all" spc="-38" dirty="0" err="1">
                <a:solidFill>
                  <a:srgbClr val="0070C0"/>
                </a:solidFill>
                <a:effectLst>
                  <a:outerShdw blurRad="38100" dist="38100" dir="2700000" algn="tl">
                    <a:srgbClr val="000000">
                      <a:alpha val="43137"/>
                    </a:srgbClr>
                  </a:outerShdw>
                </a:effectLst>
              </a:rPr>
              <a:t>Satakunnan</a:t>
            </a:r>
            <a:r>
              <a:rPr lang="en-GB" altLang="fi-FI" sz="2025" b="1" cap="all" spc="-38" dirty="0">
                <a:solidFill>
                  <a:srgbClr val="0070C0"/>
                </a:solidFill>
                <a:effectLst>
                  <a:outerShdw blurRad="38100" dist="38100" dir="2700000" algn="tl">
                    <a:srgbClr val="000000">
                      <a:alpha val="43137"/>
                    </a:srgbClr>
                  </a:outerShdw>
                </a:effectLst>
              </a:rPr>
              <a:t> </a:t>
            </a:r>
            <a:r>
              <a:rPr lang="en-GB" altLang="fi-FI" sz="2025" b="1" cap="all" spc="-38" dirty="0" err="1">
                <a:solidFill>
                  <a:srgbClr val="0070C0"/>
                </a:solidFill>
                <a:effectLst>
                  <a:outerShdw blurRad="38100" dist="38100" dir="2700000" algn="tl">
                    <a:srgbClr val="000000">
                      <a:alpha val="43137"/>
                    </a:srgbClr>
                  </a:outerShdw>
                </a:effectLst>
              </a:rPr>
              <a:t>talouskehitys</a:t>
            </a:r>
            <a:r>
              <a:rPr lang="en-GB" altLang="fi-FI" sz="2025" b="1" cap="all" spc="-38" dirty="0">
                <a:solidFill>
                  <a:srgbClr val="0070C0"/>
                </a:solidFill>
                <a:effectLst>
                  <a:outerShdw blurRad="38100" dist="38100" dir="2700000" algn="tl">
                    <a:srgbClr val="000000">
                      <a:alpha val="43137"/>
                    </a:srgbClr>
                  </a:outerShdw>
                </a:effectLst>
              </a:rPr>
              <a:t> </a:t>
            </a:r>
            <a:r>
              <a:rPr lang="en-GB" altLang="fi-FI" sz="1200" b="1" cap="all" spc="-38" dirty="0">
                <a:solidFill>
                  <a:srgbClr val="0070C0"/>
                </a:solidFill>
                <a:effectLst>
                  <a:outerShdw blurRad="38100" dist="38100" dir="2700000" algn="tl">
                    <a:srgbClr val="000000">
                      <a:alpha val="43137"/>
                    </a:srgbClr>
                  </a:outerShdw>
                </a:effectLst>
              </a:rPr>
              <a:t>(</a:t>
            </a:r>
            <a:r>
              <a:rPr lang="en-GB" altLang="fi-FI" sz="1200" b="1" cap="all" spc="-38" dirty="0" err="1">
                <a:solidFill>
                  <a:srgbClr val="0070C0"/>
                </a:solidFill>
                <a:effectLst>
                  <a:outerShdw blurRad="38100" dist="38100" dir="2700000" algn="tl">
                    <a:srgbClr val="000000">
                      <a:alpha val="43137"/>
                    </a:srgbClr>
                  </a:outerShdw>
                </a:effectLst>
              </a:rPr>
              <a:t>Lähde</a:t>
            </a:r>
            <a:r>
              <a:rPr lang="en-GB" altLang="fi-FI" sz="1200" b="1" cap="all" spc="-38" dirty="0">
                <a:solidFill>
                  <a:srgbClr val="0070C0"/>
                </a:solidFill>
                <a:effectLst>
                  <a:outerShdw blurRad="38100" dist="38100" dir="2700000" algn="tl">
                    <a:srgbClr val="000000">
                      <a:alpha val="43137"/>
                    </a:srgbClr>
                  </a:outerShdw>
                </a:effectLst>
              </a:rPr>
              <a:t>: </a:t>
            </a:r>
            <a:r>
              <a:rPr lang="en-GB" altLang="fi-FI" sz="1200" b="1" cap="all" spc="-38" dirty="0" err="1">
                <a:solidFill>
                  <a:srgbClr val="0070C0"/>
                </a:solidFill>
                <a:effectLst>
                  <a:outerShdw blurRad="38100" dist="38100" dir="2700000" algn="tl">
                    <a:srgbClr val="000000">
                      <a:alpha val="43137"/>
                    </a:srgbClr>
                  </a:outerShdw>
                </a:effectLst>
              </a:rPr>
              <a:t>Tilastokeskus</a:t>
            </a:r>
            <a:r>
              <a:rPr lang="en-GB" altLang="fi-FI" sz="1200" b="1" cap="all" spc="-38" dirty="0">
                <a:solidFill>
                  <a:srgbClr val="0070C0"/>
                </a:solidFill>
                <a:effectLst>
                  <a:outerShdw blurRad="38100" dist="38100" dir="2700000" algn="tl">
                    <a:srgbClr val="000000">
                      <a:alpha val="43137"/>
                    </a:srgbClr>
                  </a:outerShdw>
                </a:effectLst>
              </a:rPr>
              <a:t>, </a:t>
            </a:r>
            <a:r>
              <a:rPr lang="en-GB" altLang="fi-FI" sz="1200" b="1" cap="all" spc="-38" dirty="0" err="1">
                <a:solidFill>
                  <a:srgbClr val="0070C0"/>
                </a:solidFill>
                <a:effectLst>
                  <a:outerShdw blurRad="38100" dist="38100" dir="2700000" algn="tl">
                    <a:srgbClr val="000000">
                      <a:alpha val="43137"/>
                    </a:srgbClr>
                  </a:outerShdw>
                </a:effectLst>
              </a:rPr>
              <a:t>asiakaskohtainen</a:t>
            </a:r>
            <a:r>
              <a:rPr lang="en-GB" altLang="fi-FI" sz="1200" b="1" cap="all" spc="-38" dirty="0">
                <a:solidFill>
                  <a:srgbClr val="0070C0"/>
                </a:solidFill>
                <a:effectLst>
                  <a:outerShdw blurRad="38100" dist="38100" dir="2700000" algn="tl">
                    <a:srgbClr val="000000">
                      <a:alpha val="43137"/>
                    </a:srgbClr>
                  </a:outerShdw>
                </a:effectLst>
              </a:rPr>
              <a:t> </a:t>
            </a:r>
            <a:r>
              <a:rPr lang="en-GB" altLang="fi-FI" sz="1200" b="1" cap="all" spc="-38" dirty="0" err="1">
                <a:solidFill>
                  <a:srgbClr val="0070C0"/>
                </a:solidFill>
                <a:effectLst>
                  <a:outerShdw blurRad="38100" dist="38100" dir="2700000" algn="tl">
                    <a:srgbClr val="000000">
                      <a:alpha val="43137"/>
                    </a:srgbClr>
                  </a:outerShdw>
                </a:effectLst>
              </a:rPr>
              <a:t>suhdannepalvelu</a:t>
            </a:r>
            <a:r>
              <a:rPr lang="en-GB" altLang="fi-FI" sz="1200" b="1" cap="all" spc="-38" dirty="0">
                <a:solidFill>
                  <a:srgbClr val="0070C0"/>
                </a:solidFill>
                <a:effectLst>
                  <a:outerShdw blurRad="38100" dist="38100" dir="2700000" algn="tl">
                    <a:srgbClr val="000000">
                      <a:alpha val="43137"/>
                    </a:srgbClr>
                  </a:outerShdw>
                </a:effectLst>
              </a:rPr>
              <a:t>)</a:t>
            </a:r>
            <a:endParaRPr lang="en-US" altLang="fi-FI" sz="1200" b="1" cap="all" spc="-38" dirty="0">
              <a:solidFill>
                <a:srgbClr val="0070C0"/>
              </a:solidFill>
              <a:effectLst>
                <a:outerShdw blurRad="38100" dist="38100" dir="2700000" algn="tl">
                  <a:srgbClr val="000000">
                    <a:alpha val="43137"/>
                  </a:srgbClr>
                </a:outerShdw>
              </a:effectLst>
            </a:endParaRPr>
          </a:p>
        </p:txBody>
      </p:sp>
      <p:sp>
        <p:nvSpPr>
          <p:cNvPr id="19460" name="Rectangle 3"/>
          <p:cNvSpPr>
            <a:spLocks noGrp="1" noChangeArrowheads="1"/>
          </p:cNvSpPr>
          <p:nvPr>
            <p:ph type="body" idx="1"/>
          </p:nvPr>
        </p:nvSpPr>
        <p:spPr>
          <a:xfrm>
            <a:off x="304987" y="629911"/>
            <a:ext cx="6143625" cy="3611165"/>
          </a:xfrm>
        </p:spPr>
        <p:txBody>
          <a:bodyPr/>
          <a:lstStyle/>
          <a:p>
            <a:pPr>
              <a:buFontTx/>
              <a:buNone/>
            </a:pPr>
            <a:r>
              <a:rPr lang="en-GB" altLang="fi-FI" sz="1350" b="1" dirty="0"/>
              <a:t>         </a:t>
            </a:r>
          </a:p>
          <a:p>
            <a:pPr>
              <a:buFontTx/>
              <a:buNone/>
            </a:pPr>
            <a:r>
              <a:rPr lang="en-GB" altLang="fi-FI" sz="2000" b="1" dirty="0"/>
              <a:t>LIIKEVAIHTO</a:t>
            </a:r>
          </a:p>
          <a:p>
            <a:pPr>
              <a:buFontTx/>
              <a:buNone/>
            </a:pPr>
            <a:endParaRPr lang="fi-FI" altLang="fi-FI" sz="1350" b="1" dirty="0"/>
          </a:p>
        </p:txBody>
      </p:sp>
      <p:sp>
        <p:nvSpPr>
          <p:cNvPr id="19464" name="Rectangle 11"/>
          <p:cNvSpPr>
            <a:spLocks noChangeArrowheads="1"/>
          </p:cNvSpPr>
          <p:nvPr/>
        </p:nvSpPr>
        <p:spPr bwMode="auto">
          <a:xfrm>
            <a:off x="6003637"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a:endParaRPr lang="fi-FI" altLang="fi-FI" sz="1350">
              <a:solidFill>
                <a:prstClr val="black"/>
              </a:solidFill>
              <a:cs typeface="Arial" panose="020B0604020202020204" pitchFamily="34" charset="0"/>
            </a:endParaRPr>
          </a:p>
        </p:txBody>
      </p:sp>
      <p:sp>
        <p:nvSpPr>
          <p:cNvPr id="19465" name="Rectangle 13"/>
          <p:cNvSpPr>
            <a:spLocks noChangeArrowheads="1"/>
          </p:cNvSpPr>
          <p:nvPr/>
        </p:nvSpPr>
        <p:spPr bwMode="auto">
          <a:xfrm>
            <a:off x="6003637"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a:endParaRPr lang="fi-FI" altLang="fi-FI" sz="1350">
              <a:solidFill>
                <a:prstClr val="black"/>
              </a:solidFill>
              <a:cs typeface="Arial" panose="020B0604020202020204" pitchFamily="34" charset="0"/>
            </a:endParaRPr>
          </a:p>
        </p:txBody>
      </p:sp>
      <p:sp>
        <p:nvSpPr>
          <p:cNvPr id="19466" name="Rectangle 13"/>
          <p:cNvSpPr>
            <a:spLocks noChangeArrowheads="1"/>
          </p:cNvSpPr>
          <p:nvPr/>
        </p:nvSpPr>
        <p:spPr bwMode="auto">
          <a:xfrm>
            <a:off x="6003637"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a:endParaRPr lang="fi-FI" altLang="fi-FI" sz="1350">
              <a:solidFill>
                <a:prstClr val="black"/>
              </a:solidFill>
              <a:cs typeface="Arial" panose="020B0604020202020204" pitchFamily="34" charset="0"/>
            </a:endParaRPr>
          </a:p>
        </p:txBody>
      </p:sp>
      <p:sp>
        <p:nvSpPr>
          <p:cNvPr id="19467" name="Rectangle 15"/>
          <p:cNvSpPr>
            <a:spLocks noChangeArrowheads="1"/>
          </p:cNvSpPr>
          <p:nvPr/>
        </p:nvSpPr>
        <p:spPr bwMode="auto">
          <a:xfrm>
            <a:off x="6003637"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a:endParaRPr lang="fi-FI" altLang="fi-FI" sz="1350">
              <a:solidFill>
                <a:prstClr val="black"/>
              </a:solidFill>
              <a:cs typeface="Arial" panose="020B0604020202020204" pitchFamily="34" charset="0"/>
            </a:endParaRPr>
          </a:p>
        </p:txBody>
      </p:sp>
      <p:sp>
        <p:nvSpPr>
          <p:cNvPr id="19468" name="Rectangle 15"/>
          <p:cNvSpPr>
            <a:spLocks noChangeArrowheads="1"/>
          </p:cNvSpPr>
          <p:nvPr/>
        </p:nvSpPr>
        <p:spPr bwMode="auto">
          <a:xfrm>
            <a:off x="6003637"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a:endParaRPr lang="fi-FI" altLang="fi-FI" sz="1350">
              <a:solidFill>
                <a:prstClr val="black"/>
              </a:solidFill>
              <a:cs typeface="Arial" panose="020B0604020202020204" pitchFamily="34" charset="0"/>
            </a:endParaRPr>
          </a:p>
        </p:txBody>
      </p:sp>
      <p:sp>
        <p:nvSpPr>
          <p:cNvPr id="19469" name="Rectangle 17"/>
          <p:cNvSpPr>
            <a:spLocks noChangeArrowheads="1"/>
          </p:cNvSpPr>
          <p:nvPr/>
        </p:nvSpPr>
        <p:spPr bwMode="auto">
          <a:xfrm>
            <a:off x="6003637"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a:endParaRPr lang="fi-FI" altLang="fi-FI" sz="1350">
              <a:solidFill>
                <a:prstClr val="black"/>
              </a:solidFill>
              <a:cs typeface="Arial" panose="020B0604020202020204" pitchFamily="34" charset="0"/>
            </a:endParaRPr>
          </a:p>
        </p:txBody>
      </p:sp>
      <p:sp>
        <p:nvSpPr>
          <p:cNvPr id="19470" name="Rectangle 17"/>
          <p:cNvSpPr>
            <a:spLocks noChangeArrowheads="1"/>
          </p:cNvSpPr>
          <p:nvPr/>
        </p:nvSpPr>
        <p:spPr bwMode="auto">
          <a:xfrm>
            <a:off x="6003637"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a:endParaRPr lang="fi-FI" altLang="fi-FI" sz="1350">
              <a:solidFill>
                <a:prstClr val="black"/>
              </a:solidFill>
              <a:cs typeface="Arial" panose="020B0604020202020204" pitchFamily="34" charset="0"/>
            </a:endParaRPr>
          </a:p>
        </p:txBody>
      </p:sp>
      <p:sp>
        <p:nvSpPr>
          <p:cNvPr id="19471" name="Rectangle 19"/>
          <p:cNvSpPr>
            <a:spLocks noChangeArrowheads="1"/>
          </p:cNvSpPr>
          <p:nvPr/>
        </p:nvSpPr>
        <p:spPr bwMode="auto">
          <a:xfrm>
            <a:off x="6003637"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a:endParaRPr lang="fi-FI" altLang="fi-FI" sz="1350">
              <a:solidFill>
                <a:prstClr val="black"/>
              </a:solidFill>
              <a:cs typeface="Arial" panose="020B0604020202020204" pitchFamily="34" charset="0"/>
            </a:endParaRPr>
          </a:p>
        </p:txBody>
      </p:sp>
      <p:sp>
        <p:nvSpPr>
          <p:cNvPr id="19472" name="Rectangle 19"/>
          <p:cNvSpPr>
            <a:spLocks noChangeArrowheads="1"/>
          </p:cNvSpPr>
          <p:nvPr/>
        </p:nvSpPr>
        <p:spPr bwMode="auto">
          <a:xfrm>
            <a:off x="6003637"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a:endParaRPr lang="fi-FI" altLang="fi-FI" sz="1350">
              <a:solidFill>
                <a:prstClr val="black"/>
              </a:solidFill>
              <a:cs typeface="Arial" panose="020B0604020202020204" pitchFamily="34" charset="0"/>
            </a:endParaRPr>
          </a:p>
        </p:txBody>
      </p:sp>
      <p:sp>
        <p:nvSpPr>
          <p:cNvPr id="19473" name="Rectangle 21"/>
          <p:cNvSpPr>
            <a:spLocks noChangeArrowheads="1"/>
          </p:cNvSpPr>
          <p:nvPr/>
        </p:nvSpPr>
        <p:spPr bwMode="auto">
          <a:xfrm>
            <a:off x="6003637"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a:endParaRPr lang="fi-FI" altLang="fi-FI" sz="1350">
              <a:solidFill>
                <a:prstClr val="black"/>
              </a:solidFill>
              <a:cs typeface="Arial" panose="020B0604020202020204" pitchFamily="34" charset="0"/>
            </a:endParaRPr>
          </a:p>
        </p:txBody>
      </p:sp>
      <p:sp>
        <p:nvSpPr>
          <p:cNvPr id="19474" name="Rectangle 21"/>
          <p:cNvSpPr>
            <a:spLocks noChangeArrowheads="1"/>
          </p:cNvSpPr>
          <p:nvPr/>
        </p:nvSpPr>
        <p:spPr bwMode="auto">
          <a:xfrm>
            <a:off x="6003637"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a:endParaRPr lang="fi-FI" altLang="fi-FI" sz="1350">
              <a:solidFill>
                <a:prstClr val="black"/>
              </a:solidFill>
              <a:cs typeface="Arial" panose="020B0604020202020204" pitchFamily="34" charset="0"/>
            </a:endParaRPr>
          </a:p>
        </p:txBody>
      </p:sp>
      <p:sp>
        <p:nvSpPr>
          <p:cNvPr id="19475" name="Rectangle 23"/>
          <p:cNvSpPr>
            <a:spLocks noChangeArrowheads="1"/>
          </p:cNvSpPr>
          <p:nvPr/>
        </p:nvSpPr>
        <p:spPr bwMode="auto">
          <a:xfrm>
            <a:off x="6003637"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a:endParaRPr lang="fi-FI" altLang="fi-FI" sz="1350">
              <a:solidFill>
                <a:prstClr val="black"/>
              </a:solidFill>
              <a:cs typeface="Arial" panose="020B0604020202020204" pitchFamily="34" charset="0"/>
            </a:endParaRPr>
          </a:p>
        </p:txBody>
      </p:sp>
      <p:sp>
        <p:nvSpPr>
          <p:cNvPr id="19476" name="Rectangle 23"/>
          <p:cNvSpPr>
            <a:spLocks noChangeArrowheads="1"/>
          </p:cNvSpPr>
          <p:nvPr/>
        </p:nvSpPr>
        <p:spPr bwMode="auto">
          <a:xfrm>
            <a:off x="3075387" y="3590903"/>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a:endParaRPr lang="en-US" altLang="en-US" sz="1350">
              <a:solidFill>
                <a:prstClr val="black"/>
              </a:solidFill>
              <a:cs typeface="Arial" panose="020B0604020202020204" pitchFamily="34" charset="0"/>
            </a:endParaRPr>
          </a:p>
        </p:txBody>
      </p:sp>
      <p:sp>
        <p:nvSpPr>
          <p:cNvPr id="19477" name="Rectangle 25"/>
          <p:cNvSpPr>
            <a:spLocks noChangeArrowheads="1"/>
          </p:cNvSpPr>
          <p:nvPr/>
        </p:nvSpPr>
        <p:spPr bwMode="auto">
          <a:xfrm>
            <a:off x="6263881" y="3590903"/>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a:endParaRPr lang="en-US" altLang="en-US" sz="1350">
              <a:solidFill>
                <a:prstClr val="black"/>
              </a:solidFill>
              <a:cs typeface="Arial" panose="020B0604020202020204" pitchFamily="34" charset="0"/>
            </a:endParaRPr>
          </a:p>
        </p:txBody>
      </p:sp>
      <p:pic>
        <p:nvPicPr>
          <p:cNvPr id="3" name="Kuva 8" descr="Kuva, joka sisältää kohteen teksti, merkki, clipart-kuva&#10;&#10;Kuvaus luotu automaattisesti">
            <a:extLst>
              <a:ext uri="{FF2B5EF4-FFF2-40B4-BE49-F238E27FC236}">
                <a16:creationId xmlns:a16="http://schemas.microsoft.com/office/drawing/2014/main" id="{1297B530-2E4D-83AE-9AD0-5747893A802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03260" y="6241617"/>
            <a:ext cx="1392609" cy="360574"/>
          </a:xfrm>
          <a:prstGeom prst="rect">
            <a:avLst/>
          </a:prstGeom>
        </p:spPr>
      </p:pic>
      <p:pic>
        <p:nvPicPr>
          <p:cNvPr id="12" name="Picture 11">
            <a:extLst>
              <a:ext uri="{FF2B5EF4-FFF2-40B4-BE49-F238E27FC236}">
                <a16:creationId xmlns:a16="http://schemas.microsoft.com/office/drawing/2014/main" id="{30302CFD-1D73-3F8D-9C6F-3D92A8181BA8}"/>
              </a:ext>
            </a:extLst>
          </p:cNvPr>
          <p:cNvPicPr>
            <a:picLocks noChangeAspect="1"/>
          </p:cNvPicPr>
          <p:nvPr/>
        </p:nvPicPr>
        <p:blipFill>
          <a:blip r:embed="rId3"/>
          <a:stretch>
            <a:fillRect/>
          </a:stretch>
        </p:blipFill>
        <p:spPr>
          <a:xfrm>
            <a:off x="6030518" y="1263718"/>
            <a:ext cx="6065267" cy="4536313"/>
          </a:xfrm>
          <a:prstGeom prst="rect">
            <a:avLst/>
          </a:prstGeom>
        </p:spPr>
      </p:pic>
      <p:pic>
        <p:nvPicPr>
          <p:cNvPr id="23" name="Picture 22">
            <a:extLst>
              <a:ext uri="{FF2B5EF4-FFF2-40B4-BE49-F238E27FC236}">
                <a16:creationId xmlns:a16="http://schemas.microsoft.com/office/drawing/2014/main" id="{7FDC8773-C7B0-6C9A-3EB5-9C4547FEAD7C}"/>
              </a:ext>
            </a:extLst>
          </p:cNvPr>
          <p:cNvPicPr>
            <a:picLocks noChangeAspect="1"/>
          </p:cNvPicPr>
          <p:nvPr/>
        </p:nvPicPr>
        <p:blipFill>
          <a:blip r:embed="rId4"/>
          <a:stretch>
            <a:fillRect/>
          </a:stretch>
        </p:blipFill>
        <p:spPr>
          <a:xfrm>
            <a:off x="37178" y="1263717"/>
            <a:ext cx="5987503" cy="4536313"/>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557213" indent="-214313">
              <a:defRPr>
                <a:solidFill>
                  <a:schemeClr val="tx1"/>
                </a:solidFill>
                <a:latin typeface="Arial" panose="020B0604020202020204" pitchFamily="34" charset="0"/>
              </a:defRPr>
            </a:lvl2pPr>
            <a:lvl3pPr marL="857250" indent="-171450">
              <a:defRPr>
                <a:solidFill>
                  <a:schemeClr val="tx1"/>
                </a:solidFill>
                <a:latin typeface="Arial" panose="020B0604020202020204" pitchFamily="34" charset="0"/>
              </a:defRPr>
            </a:lvl3pPr>
            <a:lvl4pPr marL="1200150" indent="-171450">
              <a:defRPr>
                <a:solidFill>
                  <a:schemeClr val="tx1"/>
                </a:solidFill>
                <a:latin typeface="Arial" panose="020B0604020202020204" pitchFamily="34" charset="0"/>
              </a:defRPr>
            </a:lvl4pPr>
            <a:lvl5pPr marL="1543050" indent="-171450">
              <a:defRPr>
                <a:solidFill>
                  <a:schemeClr val="tx1"/>
                </a:solidFill>
                <a:latin typeface="Arial" panose="020B0604020202020204" pitchFamily="34" charset="0"/>
              </a:defRPr>
            </a:lvl5pPr>
            <a:lvl6pPr marL="1885950" indent="-171450" eaLnBrk="0" fontAlgn="base" hangingPunct="0">
              <a:spcBef>
                <a:spcPct val="0"/>
              </a:spcBef>
              <a:spcAft>
                <a:spcPct val="0"/>
              </a:spcAft>
              <a:defRPr>
                <a:solidFill>
                  <a:schemeClr val="tx1"/>
                </a:solidFill>
                <a:latin typeface="Arial" panose="020B0604020202020204" pitchFamily="34" charset="0"/>
              </a:defRPr>
            </a:lvl6pPr>
            <a:lvl7pPr marL="2228850" indent="-171450" eaLnBrk="0" fontAlgn="base" hangingPunct="0">
              <a:spcBef>
                <a:spcPct val="0"/>
              </a:spcBef>
              <a:spcAft>
                <a:spcPct val="0"/>
              </a:spcAft>
              <a:defRPr>
                <a:solidFill>
                  <a:schemeClr val="tx1"/>
                </a:solidFill>
                <a:latin typeface="Arial" panose="020B0604020202020204" pitchFamily="34" charset="0"/>
              </a:defRPr>
            </a:lvl7pPr>
            <a:lvl8pPr marL="2571750" indent="-171450" eaLnBrk="0" fontAlgn="base" hangingPunct="0">
              <a:spcBef>
                <a:spcPct val="0"/>
              </a:spcBef>
              <a:spcAft>
                <a:spcPct val="0"/>
              </a:spcAft>
              <a:defRPr>
                <a:solidFill>
                  <a:schemeClr val="tx1"/>
                </a:solidFill>
                <a:latin typeface="Arial" panose="020B0604020202020204" pitchFamily="34" charset="0"/>
              </a:defRPr>
            </a:lvl8pPr>
            <a:lvl9pPr marL="2914650" indent="-171450" eaLnBrk="0" fontAlgn="base" hangingPunct="0">
              <a:spcBef>
                <a:spcPct val="0"/>
              </a:spcBef>
              <a:spcAft>
                <a:spcPct val="0"/>
              </a:spcAft>
              <a:defRPr>
                <a:solidFill>
                  <a:schemeClr val="tx1"/>
                </a:solidFill>
                <a:latin typeface="Arial" panose="020B0604020202020204" pitchFamily="34" charset="0"/>
              </a:defRPr>
            </a:lvl9pPr>
          </a:lstStyle>
          <a:p>
            <a:pPr defTabSz="685800"/>
            <a:fld id="{5B3087D9-6CC8-4239-9F79-CBB91022B82F}" type="slidenum">
              <a:rPr lang="fi-FI" altLang="fi-FI">
                <a:solidFill>
                  <a:prstClr val="white"/>
                </a:solidFill>
                <a:cs typeface="Arial" panose="020B0604020202020204" pitchFamily="34" charset="0"/>
              </a:rPr>
              <a:pPr defTabSz="685800"/>
              <a:t>18</a:t>
            </a:fld>
            <a:endParaRPr lang="fi-FI" altLang="fi-FI">
              <a:solidFill>
                <a:prstClr val="white"/>
              </a:solidFill>
              <a:cs typeface="Arial" panose="020B0604020202020204" pitchFamily="34" charset="0"/>
            </a:endParaRPr>
          </a:p>
        </p:txBody>
      </p:sp>
      <p:sp>
        <p:nvSpPr>
          <p:cNvPr id="19459" name="Rectangle 2"/>
          <p:cNvSpPr>
            <a:spLocks noGrp="1" noChangeArrowheads="1"/>
          </p:cNvSpPr>
          <p:nvPr>
            <p:ph type="title"/>
          </p:nvPr>
        </p:nvSpPr>
        <p:spPr>
          <a:xfrm>
            <a:off x="2505262" y="137044"/>
            <a:ext cx="7886700" cy="994172"/>
          </a:xfrm>
        </p:spPr>
        <p:txBody>
          <a:bodyPr/>
          <a:lstStyle/>
          <a:p>
            <a:r>
              <a:rPr lang="en-GB" altLang="fi-FI" sz="2025" b="1" cap="all" spc="-38" dirty="0" err="1">
                <a:solidFill>
                  <a:srgbClr val="0070C0"/>
                </a:solidFill>
                <a:effectLst>
                  <a:outerShdw blurRad="38100" dist="38100" dir="2700000" algn="tl">
                    <a:srgbClr val="000000">
                      <a:alpha val="43137"/>
                    </a:srgbClr>
                  </a:outerShdw>
                </a:effectLst>
              </a:rPr>
              <a:t>Satakunnan</a:t>
            </a:r>
            <a:r>
              <a:rPr lang="en-GB" altLang="fi-FI" sz="2025" b="1" cap="all" spc="-38" dirty="0">
                <a:solidFill>
                  <a:srgbClr val="0070C0"/>
                </a:solidFill>
                <a:effectLst>
                  <a:outerShdw blurRad="38100" dist="38100" dir="2700000" algn="tl">
                    <a:srgbClr val="000000">
                      <a:alpha val="43137"/>
                    </a:srgbClr>
                  </a:outerShdw>
                </a:effectLst>
              </a:rPr>
              <a:t> </a:t>
            </a:r>
            <a:r>
              <a:rPr lang="en-GB" altLang="fi-FI" sz="2025" b="1" cap="all" spc="-38" dirty="0" err="1">
                <a:solidFill>
                  <a:srgbClr val="0070C0"/>
                </a:solidFill>
                <a:effectLst>
                  <a:outerShdw blurRad="38100" dist="38100" dir="2700000" algn="tl">
                    <a:srgbClr val="000000">
                      <a:alpha val="43137"/>
                    </a:srgbClr>
                  </a:outerShdw>
                </a:effectLst>
              </a:rPr>
              <a:t>talouskehitys</a:t>
            </a:r>
            <a:r>
              <a:rPr lang="en-GB" altLang="fi-FI" sz="2025" b="1" cap="all" spc="-38" dirty="0">
                <a:solidFill>
                  <a:srgbClr val="0070C0"/>
                </a:solidFill>
                <a:effectLst>
                  <a:outerShdw blurRad="38100" dist="38100" dir="2700000" algn="tl">
                    <a:srgbClr val="000000">
                      <a:alpha val="43137"/>
                    </a:srgbClr>
                  </a:outerShdw>
                </a:effectLst>
              </a:rPr>
              <a:t> </a:t>
            </a:r>
            <a:r>
              <a:rPr lang="en-GB" altLang="fi-FI" sz="1200" b="1" cap="all" spc="-38" dirty="0">
                <a:solidFill>
                  <a:srgbClr val="0070C0"/>
                </a:solidFill>
                <a:effectLst>
                  <a:outerShdw blurRad="38100" dist="38100" dir="2700000" algn="tl">
                    <a:srgbClr val="000000">
                      <a:alpha val="43137"/>
                    </a:srgbClr>
                  </a:outerShdw>
                </a:effectLst>
              </a:rPr>
              <a:t>(</a:t>
            </a:r>
            <a:r>
              <a:rPr lang="en-GB" altLang="fi-FI" sz="1200" b="1" cap="all" spc="-38" dirty="0" err="1">
                <a:solidFill>
                  <a:srgbClr val="0070C0"/>
                </a:solidFill>
                <a:effectLst>
                  <a:outerShdw blurRad="38100" dist="38100" dir="2700000" algn="tl">
                    <a:srgbClr val="000000">
                      <a:alpha val="43137"/>
                    </a:srgbClr>
                  </a:outerShdw>
                </a:effectLst>
              </a:rPr>
              <a:t>Lähde</a:t>
            </a:r>
            <a:r>
              <a:rPr lang="en-GB" altLang="fi-FI" sz="1200" b="1" cap="all" spc="-38" dirty="0">
                <a:solidFill>
                  <a:srgbClr val="0070C0"/>
                </a:solidFill>
                <a:effectLst>
                  <a:outerShdw blurRad="38100" dist="38100" dir="2700000" algn="tl">
                    <a:srgbClr val="000000">
                      <a:alpha val="43137"/>
                    </a:srgbClr>
                  </a:outerShdw>
                </a:effectLst>
              </a:rPr>
              <a:t>: </a:t>
            </a:r>
            <a:r>
              <a:rPr lang="en-GB" altLang="fi-FI" sz="1200" b="1" cap="all" spc="-38" dirty="0" err="1">
                <a:solidFill>
                  <a:srgbClr val="0070C0"/>
                </a:solidFill>
                <a:effectLst>
                  <a:outerShdw blurRad="38100" dist="38100" dir="2700000" algn="tl">
                    <a:srgbClr val="000000">
                      <a:alpha val="43137"/>
                    </a:srgbClr>
                  </a:outerShdw>
                </a:effectLst>
              </a:rPr>
              <a:t>Tilastokeskus</a:t>
            </a:r>
            <a:r>
              <a:rPr lang="en-GB" altLang="fi-FI" sz="1200" b="1" cap="all" spc="-38" dirty="0">
                <a:solidFill>
                  <a:srgbClr val="0070C0"/>
                </a:solidFill>
                <a:effectLst>
                  <a:outerShdw blurRad="38100" dist="38100" dir="2700000" algn="tl">
                    <a:srgbClr val="000000">
                      <a:alpha val="43137"/>
                    </a:srgbClr>
                  </a:outerShdw>
                </a:effectLst>
              </a:rPr>
              <a:t>, </a:t>
            </a:r>
            <a:r>
              <a:rPr lang="en-GB" altLang="fi-FI" sz="1200" b="1" cap="all" spc="-38" dirty="0" err="1">
                <a:solidFill>
                  <a:srgbClr val="0070C0"/>
                </a:solidFill>
                <a:effectLst>
                  <a:outerShdw blurRad="38100" dist="38100" dir="2700000" algn="tl">
                    <a:srgbClr val="000000">
                      <a:alpha val="43137"/>
                    </a:srgbClr>
                  </a:outerShdw>
                </a:effectLst>
              </a:rPr>
              <a:t>asiakaskohtainen</a:t>
            </a:r>
            <a:r>
              <a:rPr lang="en-GB" altLang="fi-FI" sz="1200" b="1" cap="all" spc="-38" dirty="0">
                <a:solidFill>
                  <a:srgbClr val="0070C0"/>
                </a:solidFill>
                <a:effectLst>
                  <a:outerShdw blurRad="38100" dist="38100" dir="2700000" algn="tl">
                    <a:srgbClr val="000000">
                      <a:alpha val="43137"/>
                    </a:srgbClr>
                  </a:outerShdw>
                </a:effectLst>
              </a:rPr>
              <a:t> </a:t>
            </a:r>
            <a:r>
              <a:rPr lang="en-GB" altLang="fi-FI" sz="1200" b="1" cap="all" spc="-38" dirty="0" err="1">
                <a:solidFill>
                  <a:srgbClr val="0070C0"/>
                </a:solidFill>
                <a:effectLst>
                  <a:outerShdw blurRad="38100" dist="38100" dir="2700000" algn="tl">
                    <a:srgbClr val="000000">
                      <a:alpha val="43137"/>
                    </a:srgbClr>
                  </a:outerShdw>
                </a:effectLst>
              </a:rPr>
              <a:t>suhdannepalvelu</a:t>
            </a:r>
            <a:r>
              <a:rPr lang="en-GB" altLang="fi-FI" sz="1200" b="1" cap="all" spc="-38" dirty="0">
                <a:solidFill>
                  <a:srgbClr val="0070C0"/>
                </a:solidFill>
                <a:effectLst>
                  <a:outerShdw blurRad="38100" dist="38100" dir="2700000" algn="tl">
                    <a:srgbClr val="000000">
                      <a:alpha val="43137"/>
                    </a:srgbClr>
                  </a:outerShdw>
                </a:effectLst>
              </a:rPr>
              <a:t>)</a:t>
            </a:r>
            <a:endParaRPr lang="en-US" altLang="fi-FI" sz="1200" b="1" cap="all" spc="-38" dirty="0">
              <a:solidFill>
                <a:srgbClr val="0070C0"/>
              </a:solidFill>
              <a:effectLst>
                <a:outerShdw blurRad="38100" dist="38100" dir="2700000" algn="tl">
                  <a:srgbClr val="000000">
                    <a:alpha val="43137"/>
                  </a:srgbClr>
                </a:outerShdw>
              </a:effectLst>
            </a:endParaRPr>
          </a:p>
        </p:txBody>
      </p:sp>
      <p:sp>
        <p:nvSpPr>
          <p:cNvPr id="19460" name="Rectangle 3"/>
          <p:cNvSpPr>
            <a:spLocks noGrp="1" noChangeArrowheads="1"/>
          </p:cNvSpPr>
          <p:nvPr>
            <p:ph type="body" idx="1"/>
          </p:nvPr>
        </p:nvSpPr>
        <p:spPr>
          <a:xfrm>
            <a:off x="304987" y="634130"/>
            <a:ext cx="6143625" cy="3611165"/>
          </a:xfrm>
        </p:spPr>
        <p:txBody>
          <a:bodyPr/>
          <a:lstStyle/>
          <a:p>
            <a:pPr>
              <a:buFontTx/>
              <a:buNone/>
            </a:pPr>
            <a:r>
              <a:rPr lang="en-GB" altLang="fi-FI" sz="1350" b="1" dirty="0"/>
              <a:t>         </a:t>
            </a:r>
          </a:p>
          <a:p>
            <a:pPr>
              <a:buFontTx/>
              <a:buNone/>
            </a:pPr>
            <a:r>
              <a:rPr lang="en-GB" altLang="fi-FI" sz="2000" b="1" dirty="0"/>
              <a:t>HENKILÖSTÖMÄÄRÄ</a:t>
            </a:r>
          </a:p>
          <a:p>
            <a:pPr>
              <a:buFontTx/>
              <a:buNone/>
            </a:pPr>
            <a:endParaRPr lang="fi-FI" altLang="fi-FI" sz="1350" b="1" dirty="0"/>
          </a:p>
        </p:txBody>
      </p:sp>
      <p:sp>
        <p:nvSpPr>
          <p:cNvPr id="19464" name="Rectangle 11"/>
          <p:cNvSpPr>
            <a:spLocks noChangeArrowheads="1"/>
          </p:cNvSpPr>
          <p:nvPr/>
        </p:nvSpPr>
        <p:spPr bwMode="auto">
          <a:xfrm>
            <a:off x="6003637"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a:endParaRPr lang="fi-FI" altLang="fi-FI" sz="1350">
              <a:solidFill>
                <a:prstClr val="black"/>
              </a:solidFill>
              <a:cs typeface="Arial" panose="020B0604020202020204" pitchFamily="34" charset="0"/>
            </a:endParaRPr>
          </a:p>
        </p:txBody>
      </p:sp>
      <p:sp>
        <p:nvSpPr>
          <p:cNvPr id="19465" name="Rectangle 13"/>
          <p:cNvSpPr>
            <a:spLocks noChangeArrowheads="1"/>
          </p:cNvSpPr>
          <p:nvPr/>
        </p:nvSpPr>
        <p:spPr bwMode="auto">
          <a:xfrm>
            <a:off x="6003637"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a:endParaRPr lang="fi-FI" altLang="fi-FI" sz="1350">
              <a:solidFill>
                <a:prstClr val="black"/>
              </a:solidFill>
              <a:cs typeface="Arial" panose="020B0604020202020204" pitchFamily="34" charset="0"/>
            </a:endParaRPr>
          </a:p>
        </p:txBody>
      </p:sp>
      <p:sp>
        <p:nvSpPr>
          <p:cNvPr id="19466" name="Rectangle 13"/>
          <p:cNvSpPr>
            <a:spLocks noChangeArrowheads="1"/>
          </p:cNvSpPr>
          <p:nvPr/>
        </p:nvSpPr>
        <p:spPr bwMode="auto">
          <a:xfrm>
            <a:off x="6003637"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a:endParaRPr lang="fi-FI" altLang="fi-FI" sz="1350">
              <a:solidFill>
                <a:prstClr val="black"/>
              </a:solidFill>
              <a:cs typeface="Arial" panose="020B0604020202020204" pitchFamily="34" charset="0"/>
            </a:endParaRPr>
          </a:p>
        </p:txBody>
      </p:sp>
      <p:sp>
        <p:nvSpPr>
          <p:cNvPr id="19467" name="Rectangle 15"/>
          <p:cNvSpPr>
            <a:spLocks noChangeArrowheads="1"/>
          </p:cNvSpPr>
          <p:nvPr/>
        </p:nvSpPr>
        <p:spPr bwMode="auto">
          <a:xfrm>
            <a:off x="6003637"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a:endParaRPr lang="fi-FI" altLang="fi-FI" sz="1350">
              <a:solidFill>
                <a:prstClr val="black"/>
              </a:solidFill>
              <a:cs typeface="Arial" panose="020B0604020202020204" pitchFamily="34" charset="0"/>
            </a:endParaRPr>
          </a:p>
        </p:txBody>
      </p:sp>
      <p:sp>
        <p:nvSpPr>
          <p:cNvPr id="19468" name="Rectangle 15"/>
          <p:cNvSpPr>
            <a:spLocks noChangeArrowheads="1"/>
          </p:cNvSpPr>
          <p:nvPr/>
        </p:nvSpPr>
        <p:spPr bwMode="auto">
          <a:xfrm>
            <a:off x="6003637"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a:endParaRPr lang="fi-FI" altLang="fi-FI" sz="1350">
              <a:solidFill>
                <a:prstClr val="black"/>
              </a:solidFill>
              <a:cs typeface="Arial" panose="020B0604020202020204" pitchFamily="34" charset="0"/>
            </a:endParaRPr>
          </a:p>
        </p:txBody>
      </p:sp>
      <p:sp>
        <p:nvSpPr>
          <p:cNvPr id="19469" name="Rectangle 17"/>
          <p:cNvSpPr>
            <a:spLocks noChangeArrowheads="1"/>
          </p:cNvSpPr>
          <p:nvPr/>
        </p:nvSpPr>
        <p:spPr bwMode="auto">
          <a:xfrm>
            <a:off x="6003637"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a:endParaRPr lang="fi-FI" altLang="fi-FI" sz="1350">
              <a:solidFill>
                <a:prstClr val="black"/>
              </a:solidFill>
              <a:cs typeface="Arial" panose="020B0604020202020204" pitchFamily="34" charset="0"/>
            </a:endParaRPr>
          </a:p>
        </p:txBody>
      </p:sp>
      <p:sp>
        <p:nvSpPr>
          <p:cNvPr id="19470" name="Rectangle 17"/>
          <p:cNvSpPr>
            <a:spLocks noChangeArrowheads="1"/>
          </p:cNvSpPr>
          <p:nvPr/>
        </p:nvSpPr>
        <p:spPr bwMode="auto">
          <a:xfrm>
            <a:off x="6003637"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a:endParaRPr lang="fi-FI" altLang="fi-FI" sz="1350">
              <a:solidFill>
                <a:prstClr val="black"/>
              </a:solidFill>
              <a:cs typeface="Arial" panose="020B0604020202020204" pitchFamily="34" charset="0"/>
            </a:endParaRPr>
          </a:p>
        </p:txBody>
      </p:sp>
      <p:sp>
        <p:nvSpPr>
          <p:cNvPr id="19471" name="Rectangle 19"/>
          <p:cNvSpPr>
            <a:spLocks noChangeArrowheads="1"/>
          </p:cNvSpPr>
          <p:nvPr/>
        </p:nvSpPr>
        <p:spPr bwMode="auto">
          <a:xfrm>
            <a:off x="6003637"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a:endParaRPr lang="fi-FI" altLang="fi-FI" sz="1350">
              <a:solidFill>
                <a:prstClr val="black"/>
              </a:solidFill>
              <a:cs typeface="Arial" panose="020B0604020202020204" pitchFamily="34" charset="0"/>
            </a:endParaRPr>
          </a:p>
        </p:txBody>
      </p:sp>
      <p:sp>
        <p:nvSpPr>
          <p:cNvPr id="19472" name="Rectangle 19"/>
          <p:cNvSpPr>
            <a:spLocks noChangeArrowheads="1"/>
          </p:cNvSpPr>
          <p:nvPr/>
        </p:nvSpPr>
        <p:spPr bwMode="auto">
          <a:xfrm>
            <a:off x="6003637"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a:endParaRPr lang="fi-FI" altLang="fi-FI" sz="1350">
              <a:solidFill>
                <a:prstClr val="black"/>
              </a:solidFill>
              <a:cs typeface="Arial" panose="020B0604020202020204" pitchFamily="34" charset="0"/>
            </a:endParaRPr>
          </a:p>
        </p:txBody>
      </p:sp>
      <p:sp>
        <p:nvSpPr>
          <p:cNvPr id="19473" name="Rectangle 21"/>
          <p:cNvSpPr>
            <a:spLocks noChangeArrowheads="1"/>
          </p:cNvSpPr>
          <p:nvPr/>
        </p:nvSpPr>
        <p:spPr bwMode="auto">
          <a:xfrm>
            <a:off x="6003637"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a:endParaRPr lang="fi-FI" altLang="fi-FI" sz="1350">
              <a:solidFill>
                <a:prstClr val="black"/>
              </a:solidFill>
              <a:cs typeface="Arial" panose="020B0604020202020204" pitchFamily="34" charset="0"/>
            </a:endParaRPr>
          </a:p>
        </p:txBody>
      </p:sp>
      <p:sp>
        <p:nvSpPr>
          <p:cNvPr id="19474" name="Rectangle 21"/>
          <p:cNvSpPr>
            <a:spLocks noChangeArrowheads="1"/>
          </p:cNvSpPr>
          <p:nvPr/>
        </p:nvSpPr>
        <p:spPr bwMode="auto">
          <a:xfrm>
            <a:off x="6003637"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a:endParaRPr lang="fi-FI" altLang="fi-FI" sz="1350">
              <a:solidFill>
                <a:prstClr val="black"/>
              </a:solidFill>
              <a:cs typeface="Arial" panose="020B0604020202020204" pitchFamily="34" charset="0"/>
            </a:endParaRPr>
          </a:p>
        </p:txBody>
      </p:sp>
      <p:sp>
        <p:nvSpPr>
          <p:cNvPr id="19475" name="Rectangle 23"/>
          <p:cNvSpPr>
            <a:spLocks noChangeArrowheads="1"/>
          </p:cNvSpPr>
          <p:nvPr/>
        </p:nvSpPr>
        <p:spPr bwMode="auto">
          <a:xfrm>
            <a:off x="6003637"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a:endParaRPr lang="fi-FI" altLang="fi-FI" sz="1350">
              <a:solidFill>
                <a:prstClr val="black"/>
              </a:solidFill>
              <a:cs typeface="Arial" panose="020B0604020202020204" pitchFamily="34" charset="0"/>
            </a:endParaRPr>
          </a:p>
        </p:txBody>
      </p:sp>
      <p:sp>
        <p:nvSpPr>
          <p:cNvPr id="19476" name="Rectangle 23"/>
          <p:cNvSpPr>
            <a:spLocks noChangeArrowheads="1"/>
          </p:cNvSpPr>
          <p:nvPr/>
        </p:nvSpPr>
        <p:spPr bwMode="auto">
          <a:xfrm>
            <a:off x="3075387" y="3590903"/>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a:endParaRPr lang="en-US" altLang="en-US" sz="1350">
              <a:solidFill>
                <a:prstClr val="black"/>
              </a:solidFill>
              <a:cs typeface="Arial" panose="020B0604020202020204" pitchFamily="34" charset="0"/>
            </a:endParaRPr>
          </a:p>
        </p:txBody>
      </p:sp>
      <p:sp>
        <p:nvSpPr>
          <p:cNvPr id="19477" name="Rectangle 25"/>
          <p:cNvSpPr>
            <a:spLocks noChangeArrowheads="1"/>
          </p:cNvSpPr>
          <p:nvPr/>
        </p:nvSpPr>
        <p:spPr bwMode="auto">
          <a:xfrm>
            <a:off x="6263881" y="3590903"/>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a:endParaRPr lang="en-US" altLang="en-US" sz="1350">
              <a:solidFill>
                <a:prstClr val="black"/>
              </a:solidFill>
              <a:cs typeface="Arial" panose="020B0604020202020204" pitchFamily="34" charset="0"/>
            </a:endParaRPr>
          </a:p>
        </p:txBody>
      </p:sp>
      <p:pic>
        <p:nvPicPr>
          <p:cNvPr id="8" name="Kuva 8" descr="Kuva, joka sisältää kohteen teksti, merkki, clipart-kuva&#10;&#10;Kuvaus luotu automaattisesti">
            <a:extLst>
              <a:ext uri="{FF2B5EF4-FFF2-40B4-BE49-F238E27FC236}">
                <a16:creationId xmlns:a16="http://schemas.microsoft.com/office/drawing/2014/main" id="{C51816C6-8CDB-E06C-50CC-72BAF0E408E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54770" y="6356352"/>
            <a:ext cx="1392609" cy="360574"/>
          </a:xfrm>
          <a:prstGeom prst="rect">
            <a:avLst/>
          </a:prstGeom>
        </p:spPr>
      </p:pic>
      <p:pic>
        <p:nvPicPr>
          <p:cNvPr id="7" name="Picture 6">
            <a:extLst>
              <a:ext uri="{FF2B5EF4-FFF2-40B4-BE49-F238E27FC236}">
                <a16:creationId xmlns:a16="http://schemas.microsoft.com/office/drawing/2014/main" id="{083AAB51-8BC3-67B2-6FED-ECDC54DF9E5F}"/>
              </a:ext>
            </a:extLst>
          </p:cNvPr>
          <p:cNvPicPr>
            <a:picLocks noChangeAspect="1"/>
          </p:cNvPicPr>
          <p:nvPr/>
        </p:nvPicPr>
        <p:blipFill>
          <a:blip r:embed="rId3"/>
          <a:stretch>
            <a:fillRect/>
          </a:stretch>
        </p:blipFill>
        <p:spPr>
          <a:xfrm>
            <a:off x="5893526" y="1498921"/>
            <a:ext cx="6190845" cy="4526237"/>
          </a:xfrm>
          <a:prstGeom prst="rect">
            <a:avLst/>
          </a:prstGeom>
        </p:spPr>
      </p:pic>
      <p:pic>
        <p:nvPicPr>
          <p:cNvPr id="14" name="Picture 13">
            <a:extLst>
              <a:ext uri="{FF2B5EF4-FFF2-40B4-BE49-F238E27FC236}">
                <a16:creationId xmlns:a16="http://schemas.microsoft.com/office/drawing/2014/main" id="{2FEC0582-4520-7546-CD3E-153FC80B8799}"/>
              </a:ext>
            </a:extLst>
          </p:cNvPr>
          <p:cNvPicPr>
            <a:picLocks noChangeAspect="1"/>
          </p:cNvPicPr>
          <p:nvPr/>
        </p:nvPicPr>
        <p:blipFill>
          <a:blip r:embed="rId4"/>
          <a:stretch>
            <a:fillRect/>
          </a:stretch>
        </p:blipFill>
        <p:spPr>
          <a:xfrm>
            <a:off x="107628" y="1498922"/>
            <a:ext cx="5742855" cy="4526236"/>
          </a:xfrm>
          <a:prstGeom prst="rect">
            <a:avLst/>
          </a:prstGeom>
        </p:spPr>
      </p:pic>
    </p:spTree>
    <p:extLst>
      <p:ext uri="{BB962C8B-B14F-4D97-AF65-F5344CB8AC3E}">
        <p14:creationId xmlns:p14="http://schemas.microsoft.com/office/powerpoint/2010/main" val="9584929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Content Placeholder 1"/>
          <p:cNvSpPr>
            <a:spLocks noGrp="1"/>
          </p:cNvSpPr>
          <p:nvPr>
            <p:ph sz="half" idx="2"/>
          </p:nvPr>
        </p:nvSpPr>
        <p:spPr>
          <a:xfrm>
            <a:off x="-42503" y="489466"/>
            <a:ext cx="6175404" cy="6208473"/>
          </a:xfrm>
        </p:spPr>
        <p:txBody>
          <a:bodyPr>
            <a:noAutofit/>
          </a:bodyPr>
          <a:lstStyle/>
          <a:p>
            <a:pPr algn="just">
              <a:defRPr/>
            </a:pPr>
            <a:r>
              <a:rPr lang="fi-FI" altLang="fi-FI" sz="1800" b="1" dirty="0"/>
              <a:t>Satakunnan talous alkoi näyttää käänteen merkkejä vuoden 2025 lopussa. Sen pysyvyydestä ei kuitenkaan ole takeita maailmantalouden epävarmuuden vuoksi. Vaikka teollisuuden liikevaihto ja vienti alenivat edelleen keskimäärin vuoden 2025 heinä-joulukuussa, oli vuoden viimeinen neljännes varsin menestyksekäs maakunnan merkittävimmällä teollisuudenhaaralla, teknologia-teollisuudessa. Muutos nosti maakunnan talouden pinnalle. Käänne näkyy myös teollisuuden keskimääräisen henkilöstömäärän hienoisena kasvuna. </a:t>
            </a:r>
          </a:p>
          <a:p>
            <a:pPr algn="just">
              <a:defRPr/>
            </a:pPr>
            <a:r>
              <a:rPr lang="fi-FI" altLang="fi-FI" sz="1800" b="1" dirty="0"/>
              <a:t>Automaatio, kone- ja metallituoteteollisuus sekä elektroniikka- ja sähkötuotteiden valmistus olivat osin vahvassa nousussa. Kuten aiemmin, osa teollisuuden liikevaihdon laskusta syyskesällä on syntynyt maakunnassa vahvan metallien jalostuksen tuottajahintojen pudotuksesta, joten tuotantomäärät eivät ole supistuneet aivan yhtä paljon kuin mitä liikevaihdon lasku antaisi ymmärtää. Tilanne muuttui vuoden lopussa mm. kuparin hinnan vahvan nousun myötä, mikä käänsi metallien jalostuksen liikevaihdon nousuun. Palkkasumman kasvu jatkui kohtalaisena. </a:t>
            </a:r>
          </a:p>
          <a:p>
            <a:pPr algn="just">
              <a:defRPr/>
            </a:pPr>
            <a:r>
              <a:rPr lang="fi-FI" altLang="fi-FI" sz="1800" b="1" dirty="0"/>
              <a:t>Rakentamisessa liikevaihto laski yhä selvästi. Henkilöstömääräkin aleni edelleen huomattavasti. Palvelualojen kehitys jatkui vaimeana ja ainoastaan kaupassa sekä luovilla aloilla liikevaihto kohosi vähän. </a:t>
            </a:r>
          </a:p>
        </p:txBody>
      </p:sp>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A4D88758-6F26-4E0F-8C14-550F5C0188B8}" type="slidenum">
              <a:rPr lang="fi-FI" altLang="fi-FI" smtClean="0">
                <a:solidFill>
                  <a:schemeClr val="bg1"/>
                </a:solidFill>
              </a:rPr>
              <a:pPr/>
              <a:t>19</a:t>
            </a:fld>
            <a:endParaRPr lang="fi-FI" altLang="fi-FI">
              <a:solidFill>
                <a:schemeClr val="bg1"/>
              </a:solidFill>
            </a:endParaRPr>
          </a:p>
        </p:txBody>
      </p:sp>
      <p:sp>
        <p:nvSpPr>
          <p:cNvPr id="21512" name="Rectangle 1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3" name="Rectangle 1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4" name="Rectangle 1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5" name="Rectangle 15"/>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6" name="Rectangle 1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7" name="Rectangle 19"/>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8" name="Rectangle 1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9" name="Rectangle 20"/>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0" name="Rectangle 2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1" name="Rectangle 21"/>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2" name="Rectangle 23"/>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3" name="Rectangle 25"/>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4" name="Rectangle 2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5" name="Rectangle 2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6" name="Rectangle 2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7" name="Rectangle 2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8" name="Rectangle 29"/>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9" name="Rectangle 31"/>
          <p:cNvSpPr>
            <a:spLocks noChangeArrowheads="1"/>
          </p:cNvSpPr>
          <p:nvPr/>
        </p:nvSpPr>
        <p:spPr bwMode="auto">
          <a:xfrm>
            <a:off x="6308435" y="12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30" name="Rectangle 30"/>
          <p:cNvSpPr>
            <a:spLocks noChangeArrowheads="1"/>
          </p:cNvSpPr>
          <p:nvPr/>
        </p:nvSpPr>
        <p:spPr bwMode="auto">
          <a:xfrm>
            <a:off x="2084389" y="9059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1" name="Rectangle 32"/>
          <p:cNvSpPr>
            <a:spLocks noChangeArrowheads="1"/>
          </p:cNvSpPr>
          <p:nvPr/>
        </p:nvSpPr>
        <p:spPr bwMode="auto">
          <a:xfrm>
            <a:off x="2051051"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2" name="Rectangle 34"/>
          <p:cNvSpPr>
            <a:spLocks noChangeArrowheads="1"/>
          </p:cNvSpPr>
          <p:nvPr/>
        </p:nvSpPr>
        <p:spPr bwMode="auto">
          <a:xfrm>
            <a:off x="6364289"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3" name="Rectangle 33"/>
          <p:cNvSpPr>
            <a:spLocks noChangeArrowheads="1"/>
          </p:cNvSpPr>
          <p:nvPr/>
        </p:nvSpPr>
        <p:spPr bwMode="auto">
          <a:xfrm>
            <a:off x="2036764" y="8392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5" name="Rectangle 35"/>
          <p:cNvSpPr>
            <a:spLocks noChangeArrowheads="1"/>
          </p:cNvSpPr>
          <p:nvPr/>
        </p:nvSpPr>
        <p:spPr bwMode="auto">
          <a:xfrm>
            <a:off x="2036764" y="3749159"/>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7" name="Rectangle 37"/>
          <p:cNvSpPr>
            <a:spLocks noChangeArrowheads="1"/>
          </p:cNvSpPr>
          <p:nvPr/>
        </p:nvSpPr>
        <p:spPr bwMode="auto">
          <a:xfrm>
            <a:off x="6397626" y="375709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 name="Rectangle 2"/>
          <p:cNvSpPr>
            <a:spLocks noChangeArrowheads="1"/>
          </p:cNvSpPr>
          <p:nvPr/>
        </p:nvSpPr>
        <p:spPr bwMode="auto">
          <a:xfrm>
            <a:off x="2051051" y="832898"/>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4" name="Rectangle 6"/>
          <p:cNvSpPr>
            <a:spLocks noChangeArrowheads="1"/>
          </p:cNvSpPr>
          <p:nvPr/>
        </p:nvSpPr>
        <p:spPr bwMode="auto">
          <a:xfrm>
            <a:off x="6196013" y="379184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5" name="Rectangle 8"/>
          <p:cNvSpPr>
            <a:spLocks noChangeArrowheads="1"/>
          </p:cNvSpPr>
          <p:nvPr/>
        </p:nvSpPr>
        <p:spPr bwMode="auto">
          <a:xfrm>
            <a:off x="1985963" y="36872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3" name="Rectangle 2"/>
          <p:cNvSpPr>
            <a:spLocks noChangeArrowheads="1"/>
          </p:cNvSpPr>
          <p:nvPr/>
        </p:nvSpPr>
        <p:spPr bwMode="auto">
          <a:xfrm>
            <a:off x="2072171" y="570191"/>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8" name="Rectangle 6"/>
          <p:cNvSpPr>
            <a:spLocks noChangeArrowheads="1"/>
          </p:cNvSpPr>
          <p:nvPr/>
        </p:nvSpPr>
        <p:spPr bwMode="auto">
          <a:xfrm>
            <a:off x="6277170" y="393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10" name="Rectangle 8"/>
          <p:cNvSpPr>
            <a:spLocks noChangeArrowheads="1"/>
          </p:cNvSpPr>
          <p:nvPr/>
        </p:nvSpPr>
        <p:spPr bwMode="auto">
          <a:xfrm>
            <a:off x="2043113" y="395264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7" name="Rectangle 2"/>
          <p:cNvSpPr>
            <a:spLocks noChangeArrowheads="1"/>
          </p:cNvSpPr>
          <p:nvPr/>
        </p:nvSpPr>
        <p:spPr bwMode="auto">
          <a:xfrm>
            <a:off x="2051051" y="58765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12" name="Rectangle 4"/>
          <p:cNvSpPr>
            <a:spLocks noChangeArrowheads="1"/>
          </p:cNvSpPr>
          <p:nvPr/>
        </p:nvSpPr>
        <p:spPr bwMode="auto">
          <a:xfrm>
            <a:off x="2148660" y="393700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13" name="Rectangle 6"/>
          <p:cNvSpPr>
            <a:spLocks noChangeArrowheads="1"/>
          </p:cNvSpPr>
          <p:nvPr/>
        </p:nvSpPr>
        <p:spPr bwMode="auto">
          <a:xfrm>
            <a:off x="6421439" y="39438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122674" y="-332541"/>
            <a:ext cx="12026373" cy="118610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altLang="fi-FI" sz="2700" b="1" cap="all" spc="-50" dirty="0">
                <a:solidFill>
                  <a:srgbClr val="0070C0"/>
                </a:solidFill>
                <a:effectLst>
                  <a:outerShdw blurRad="38100" dist="38100" dir="2700000" algn="tl">
                    <a:srgbClr val="000000">
                      <a:alpha val="43137"/>
                    </a:srgbClr>
                  </a:outerShdw>
                </a:effectLst>
              </a:rPr>
              <a:t>Satakunnan </a:t>
            </a:r>
            <a:r>
              <a:rPr lang="en-GB" altLang="fi-FI" sz="2700" b="1" cap="all" spc="-50" dirty="0" err="1">
                <a:solidFill>
                  <a:srgbClr val="0070C0"/>
                </a:solidFill>
                <a:effectLst>
                  <a:outerShdw blurRad="38100" dist="38100" dir="2700000" algn="tl">
                    <a:srgbClr val="000000">
                      <a:alpha val="43137"/>
                    </a:srgbClr>
                  </a:outerShdw>
                </a:effectLst>
              </a:rPr>
              <a:t>talouskehitys</a:t>
            </a:r>
            <a:r>
              <a:rPr lang="en-GB" altLang="fi-FI" sz="2700" b="1" cap="all" spc="-50" dirty="0">
                <a:solidFill>
                  <a:srgbClr val="0070C0"/>
                </a:solidFill>
                <a:effectLst>
                  <a:outerShdw blurRad="38100" dist="38100" dir="2700000" algn="tl">
                    <a:srgbClr val="000000">
                      <a:alpha val="43137"/>
                    </a:srgbClr>
                  </a:outerShdw>
                </a:effectLst>
              </a:rPr>
              <a:t> </a:t>
            </a:r>
            <a:r>
              <a:rPr lang="en-GB" altLang="fi-FI" sz="2700" b="1" cap="all" spc="-50" dirty="0" err="1">
                <a:solidFill>
                  <a:srgbClr val="0070C0"/>
                </a:solidFill>
                <a:effectLst>
                  <a:outerShdw blurRad="38100" dist="38100" dir="2700000" algn="tl">
                    <a:srgbClr val="000000">
                      <a:alpha val="43137"/>
                    </a:srgbClr>
                  </a:outerShdw>
                </a:effectLst>
              </a:rPr>
              <a:t>heinä-joulukuu</a:t>
            </a:r>
            <a:r>
              <a:rPr lang="en-GB" altLang="fi-FI" sz="2700" b="1" cap="all" spc="-50" dirty="0">
                <a:solidFill>
                  <a:srgbClr val="0070C0"/>
                </a:solidFill>
                <a:effectLst>
                  <a:outerShdw blurRad="38100" dist="38100" dir="2700000" algn="tl">
                    <a:srgbClr val="000000">
                      <a:alpha val="43137"/>
                    </a:srgbClr>
                  </a:outerShdw>
                </a:effectLst>
              </a:rPr>
              <a:t> 2025</a:t>
            </a:r>
            <a:r>
              <a:rPr kumimoji="0" lang="en-GB" altLang="fi-FI" sz="2700" b="1" i="0" u="none" strike="noStrike" kern="1200" cap="all" spc="-50" normalizeH="0" baseline="0" noProof="0" dirty="0">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 </a:t>
            </a:r>
            <a:r>
              <a:rPr lang="en-GB" altLang="fi-FI" sz="2700" b="1" cap="all" spc="-50" dirty="0" err="1">
                <a:solidFill>
                  <a:srgbClr val="0070C0"/>
                </a:solidFill>
                <a:effectLst>
                  <a:outerShdw blurRad="38100" dist="38100" dir="2700000" algn="tl">
                    <a:srgbClr val="000000">
                      <a:alpha val="43137"/>
                    </a:srgbClr>
                  </a:outerShdw>
                </a:effectLst>
              </a:rPr>
              <a:t>yleiskatsaus</a:t>
            </a:r>
            <a:endParaRPr lang="en-US" altLang="fi-FI" sz="2700" b="1" cap="all" spc="-50" dirty="0">
              <a:solidFill>
                <a:srgbClr val="0070C0"/>
              </a:solidFill>
              <a:effectLst>
                <a:outerShdw blurRad="38100" dist="38100" dir="2700000" algn="tl">
                  <a:srgbClr val="000000">
                    <a:alpha val="43137"/>
                  </a:srgbClr>
                </a:outerShdw>
              </a:effectLst>
            </a:endParaRPr>
          </a:p>
        </p:txBody>
      </p:sp>
      <p:sp>
        <p:nvSpPr>
          <p:cNvPr id="11" name="Rectangle 4">
            <a:extLst>
              <a:ext uri="{FF2B5EF4-FFF2-40B4-BE49-F238E27FC236}">
                <a16:creationId xmlns:a16="http://schemas.microsoft.com/office/drawing/2014/main" id="{1924C4A4-EEE3-4802-9E1C-0D9016983B35}"/>
              </a:ext>
            </a:extLst>
          </p:cNvPr>
          <p:cNvSpPr>
            <a:spLocks noChangeArrowheads="1"/>
          </p:cNvSpPr>
          <p:nvPr/>
        </p:nvSpPr>
        <p:spPr bwMode="auto">
          <a:xfrm flipV="1">
            <a:off x="5293453" y="1585518"/>
            <a:ext cx="3317147" cy="27364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14" name="Rectangle 2">
            <a:extLst>
              <a:ext uri="{FF2B5EF4-FFF2-40B4-BE49-F238E27FC236}">
                <a16:creationId xmlns:a16="http://schemas.microsoft.com/office/drawing/2014/main" id="{E6DA5759-3627-F6FE-F407-6EAB5FAF39A9}"/>
              </a:ext>
            </a:extLst>
          </p:cNvPr>
          <p:cNvSpPr>
            <a:spLocks noChangeArrowheads="1"/>
          </p:cNvSpPr>
          <p:nvPr/>
        </p:nvSpPr>
        <p:spPr bwMode="auto">
          <a:xfrm>
            <a:off x="4968409" y="650109"/>
            <a:ext cx="5583238" cy="7419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6" name="Rectangle 2">
            <a:extLst>
              <a:ext uri="{FF2B5EF4-FFF2-40B4-BE49-F238E27FC236}">
                <a16:creationId xmlns:a16="http://schemas.microsoft.com/office/drawing/2014/main" id="{71242A82-0980-67B1-C195-3C9344EB59CB}"/>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15" name="Kuva 8" descr="Kuva, joka sisältää kohteen teksti, merkki, clipart-kuva&#10;&#10;Kuvaus luotu automaattisesti">
            <a:extLst>
              <a:ext uri="{FF2B5EF4-FFF2-40B4-BE49-F238E27FC236}">
                <a16:creationId xmlns:a16="http://schemas.microsoft.com/office/drawing/2014/main" id="{BFFEBD89-8CF5-B8D9-71D7-23C95400694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82200" y="6176449"/>
            <a:ext cx="1856812" cy="480765"/>
          </a:xfrm>
          <a:prstGeom prst="rect">
            <a:avLst/>
          </a:prstGeom>
        </p:spPr>
      </p:pic>
      <p:sp>
        <p:nvSpPr>
          <p:cNvPr id="16" name="Rectangle 2">
            <a:extLst>
              <a:ext uri="{FF2B5EF4-FFF2-40B4-BE49-F238E27FC236}">
                <a16:creationId xmlns:a16="http://schemas.microsoft.com/office/drawing/2014/main" id="{79507CE6-6A18-9204-72BD-1E76E91E5EF5}"/>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9" name="Picture 8">
            <a:extLst>
              <a:ext uri="{FF2B5EF4-FFF2-40B4-BE49-F238E27FC236}">
                <a16:creationId xmlns:a16="http://schemas.microsoft.com/office/drawing/2014/main" id="{FAEE0283-0C8B-C66C-F1AD-0A4A84ED762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203675" y="516967"/>
            <a:ext cx="5906624" cy="3860235"/>
          </a:xfrm>
          <a:prstGeom prst="rect">
            <a:avLst/>
          </a:prstGeom>
        </p:spPr>
      </p:pic>
    </p:spTree>
    <p:extLst>
      <p:ext uri="{BB962C8B-B14F-4D97-AF65-F5344CB8AC3E}">
        <p14:creationId xmlns:p14="http://schemas.microsoft.com/office/powerpoint/2010/main" val="23522823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0A37F604-D968-4EFA-8BB4-78E1FB138BC1}"/>
              </a:ext>
            </a:extLst>
          </p:cNvPr>
          <p:cNvSpPr>
            <a:spLocks noGrp="1"/>
          </p:cNvSpPr>
          <p:nvPr>
            <p:ph type="ctrTitle"/>
          </p:nvPr>
        </p:nvSpPr>
        <p:spPr>
          <a:xfrm>
            <a:off x="97814" y="3219450"/>
            <a:ext cx="6988786" cy="2387600"/>
          </a:xfrm>
        </p:spPr>
        <p:txBody>
          <a:bodyPr>
            <a:normAutofit fontScale="90000"/>
          </a:bodyPr>
          <a:lstStyle/>
          <a:p>
            <a:pPr lvl="0" algn="l" eaLnBrk="0" fontAlgn="base" hangingPunct="0">
              <a:lnSpc>
                <a:spcPct val="100000"/>
              </a:lnSpc>
              <a:spcBef>
                <a:spcPct val="20000"/>
              </a:spcBef>
              <a:spcAft>
                <a:spcPct val="0"/>
              </a:spcAft>
            </a:pPr>
            <a:br>
              <a:rPr lang="en-GB" altLang="fi-FI" sz="4000" b="1" kern="0" dirty="0">
                <a:solidFill>
                  <a:srgbClr val="003399"/>
                </a:solidFill>
                <a:latin typeface="Arial"/>
              </a:rPr>
            </a:br>
            <a:br>
              <a:rPr lang="en-GB" altLang="fi-FI" sz="4000" b="1" kern="0" dirty="0">
                <a:solidFill>
                  <a:srgbClr val="003399"/>
                </a:solidFill>
                <a:latin typeface="Arial"/>
              </a:rPr>
            </a:br>
            <a:br>
              <a:rPr lang="en-GB" altLang="fi-FI" sz="4000" b="1" kern="0" dirty="0">
                <a:solidFill>
                  <a:srgbClr val="003399"/>
                </a:solidFill>
                <a:latin typeface="Arial"/>
              </a:rPr>
            </a:br>
            <a:r>
              <a:rPr lang="en-GB" altLang="fi-FI" sz="4000" b="1" kern="0" dirty="0">
                <a:solidFill>
                  <a:srgbClr val="003399"/>
                </a:solidFill>
                <a:latin typeface="Arial"/>
              </a:rPr>
              <a:t>SATAKUNNAN TALOUS </a:t>
            </a:r>
            <a:br>
              <a:rPr lang="en-GB" altLang="fi-FI" sz="4000" b="1" kern="0" dirty="0">
                <a:solidFill>
                  <a:srgbClr val="003399"/>
                </a:solidFill>
                <a:latin typeface="Arial"/>
              </a:rPr>
            </a:br>
            <a:r>
              <a:rPr lang="en-GB" altLang="fi-FI" sz="4000" b="1" kern="0" dirty="0" err="1">
                <a:solidFill>
                  <a:srgbClr val="003399"/>
                </a:solidFill>
                <a:latin typeface="Arial"/>
              </a:rPr>
              <a:t>Nykytila</a:t>
            </a:r>
            <a:r>
              <a:rPr lang="en-GB" altLang="fi-FI" sz="4000" b="1" kern="0" dirty="0">
                <a:solidFill>
                  <a:srgbClr val="003399"/>
                </a:solidFill>
                <a:latin typeface="Arial"/>
              </a:rPr>
              <a:t> ja </a:t>
            </a:r>
            <a:r>
              <a:rPr lang="en-GB" altLang="fi-FI" sz="4000" b="1" kern="0" dirty="0" err="1">
                <a:solidFill>
                  <a:srgbClr val="003399"/>
                </a:solidFill>
                <a:latin typeface="Arial"/>
              </a:rPr>
              <a:t>lähiajan</a:t>
            </a:r>
            <a:r>
              <a:rPr lang="en-GB" altLang="fi-FI" sz="4000" b="1" kern="0" dirty="0">
                <a:solidFill>
                  <a:srgbClr val="003399"/>
                </a:solidFill>
                <a:latin typeface="Arial"/>
              </a:rPr>
              <a:t> </a:t>
            </a:r>
            <a:r>
              <a:rPr lang="en-GB" altLang="fi-FI" sz="4000" b="1" kern="0" dirty="0" err="1">
                <a:solidFill>
                  <a:srgbClr val="003399"/>
                </a:solidFill>
                <a:latin typeface="Arial"/>
              </a:rPr>
              <a:t>näkymät</a:t>
            </a:r>
            <a:r>
              <a:rPr lang="en-GB" altLang="fi-FI" sz="4000" b="1" kern="0" dirty="0">
                <a:solidFill>
                  <a:srgbClr val="003399"/>
                </a:solidFill>
                <a:latin typeface="Arial"/>
              </a:rPr>
              <a:t> 46</a:t>
            </a:r>
            <a:br>
              <a:rPr lang="en-GB" altLang="fi-FI" sz="2800" b="1" kern="0" dirty="0">
                <a:solidFill>
                  <a:srgbClr val="003399"/>
                </a:solidFill>
                <a:latin typeface="Arial"/>
              </a:rPr>
            </a:br>
            <a:r>
              <a:rPr lang="en-GB" altLang="fi-FI" sz="3600" b="1" kern="0" dirty="0" err="1">
                <a:solidFill>
                  <a:srgbClr val="003399"/>
                </a:solidFill>
                <a:latin typeface="Arial"/>
                <a:ea typeface="+mn-ea"/>
                <a:cs typeface="+mn-cs"/>
              </a:rPr>
              <a:t>Toukokuu</a:t>
            </a:r>
            <a:r>
              <a:rPr lang="en-GB" altLang="fi-FI" sz="3600" b="1" kern="0" dirty="0">
                <a:solidFill>
                  <a:srgbClr val="003399"/>
                </a:solidFill>
                <a:latin typeface="Arial"/>
                <a:ea typeface="+mn-ea"/>
                <a:cs typeface="+mn-cs"/>
              </a:rPr>
              <a:t> 2026</a:t>
            </a:r>
            <a:br>
              <a:rPr lang="en-GB" altLang="fi-FI" sz="2200" kern="0" dirty="0">
                <a:solidFill>
                  <a:srgbClr val="003399"/>
                </a:solidFill>
                <a:latin typeface="Arial"/>
                <a:ea typeface="+mn-ea"/>
                <a:cs typeface="+mn-cs"/>
              </a:rPr>
            </a:br>
            <a:br>
              <a:rPr lang="en-GB" altLang="fi-FI" sz="2200" kern="0" dirty="0">
                <a:solidFill>
                  <a:srgbClr val="FF9933"/>
                </a:solidFill>
                <a:latin typeface="Arial"/>
                <a:ea typeface="+mn-ea"/>
                <a:cs typeface="+mn-cs"/>
              </a:rPr>
            </a:br>
            <a:r>
              <a:rPr lang="fi-FI" altLang="fi-FI" sz="2200" kern="0" dirty="0">
                <a:solidFill>
                  <a:srgbClr val="FF9933"/>
                </a:solidFill>
                <a:latin typeface="Arial"/>
                <a:ea typeface="+mn-ea"/>
                <a:cs typeface="+mn-cs"/>
              </a:rPr>
              <a:t>Katsauksen ovat rahoittaneet Satakuntaliitto, Pyhäjärvi-instituutti, Satafood Kehittämisyhdistys ry, Porin kaupunki, Prizztech Oy, Satakunnan koulutuskuntayhtymä, Huittisten kaupunki, Länsirannikon Koulutus Oy </a:t>
            </a:r>
            <a:r>
              <a:rPr lang="fi-FI" altLang="fi-FI" sz="2200" kern="0" dirty="0" err="1">
                <a:solidFill>
                  <a:srgbClr val="FF9933"/>
                </a:solidFill>
                <a:latin typeface="Arial"/>
                <a:ea typeface="+mn-ea"/>
                <a:cs typeface="+mn-cs"/>
              </a:rPr>
              <a:t>WinNova</a:t>
            </a:r>
            <a:r>
              <a:rPr lang="fi-FI" altLang="fi-FI" sz="2200" kern="0" dirty="0">
                <a:solidFill>
                  <a:srgbClr val="FF9933"/>
                </a:solidFill>
                <a:latin typeface="Arial"/>
                <a:ea typeface="+mn-ea"/>
                <a:cs typeface="+mn-cs"/>
              </a:rPr>
              <a:t>, Satakunnan Yrittäjät ry, Lounais-Suomen elinvoimakeskus, Rauman kaupunki, Kankaanpään kaupunki, Porin yliopistokeskus, Satakunnan ammattikorkeakoulu, Turun kauppakorkeakoulun Porin yksikkö, Satakunnan kauppakamari, Rauman kauppakamari sekä Eurajoen kunta.</a:t>
            </a:r>
            <a:endParaRPr lang="fi-FI" sz="7200" dirty="0"/>
          </a:p>
        </p:txBody>
      </p:sp>
      <p:pic>
        <p:nvPicPr>
          <p:cNvPr id="6" name="Kuva 5">
            <a:extLst>
              <a:ext uri="{FF2B5EF4-FFF2-40B4-BE49-F238E27FC236}">
                <a16:creationId xmlns:a16="http://schemas.microsoft.com/office/drawing/2014/main" id="{6CB86CD0-746B-4147-ABBE-6C57FA4E223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00914" y="-60960"/>
            <a:ext cx="5491086" cy="6918960"/>
          </a:xfrm>
          <a:prstGeom prst="rect">
            <a:avLst/>
          </a:prstGeom>
        </p:spPr>
      </p:pic>
      <p:pic>
        <p:nvPicPr>
          <p:cNvPr id="3" name="Kuva 8" descr="Kuva, joka sisältää kohteen teksti, merkki, clipart-kuva&#10;&#10;Kuvaus luotu automaattisesti">
            <a:extLst>
              <a:ext uri="{FF2B5EF4-FFF2-40B4-BE49-F238E27FC236}">
                <a16:creationId xmlns:a16="http://schemas.microsoft.com/office/drawing/2014/main" id="{2E863A74-2F0B-F9D9-757C-9C7879CB0D6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2120" y="6189728"/>
            <a:ext cx="1856812" cy="480765"/>
          </a:xfrm>
          <a:prstGeom prst="rect">
            <a:avLst/>
          </a:prstGeom>
        </p:spPr>
      </p:pic>
    </p:spTree>
    <p:extLst>
      <p:ext uri="{BB962C8B-B14F-4D97-AF65-F5344CB8AC3E}">
        <p14:creationId xmlns:p14="http://schemas.microsoft.com/office/powerpoint/2010/main" val="417553672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Content Placeholder 1"/>
          <p:cNvSpPr>
            <a:spLocks noGrp="1"/>
          </p:cNvSpPr>
          <p:nvPr>
            <p:ph sz="half" idx="2"/>
          </p:nvPr>
        </p:nvSpPr>
        <p:spPr>
          <a:xfrm>
            <a:off x="-33257" y="395764"/>
            <a:ext cx="7036730" cy="6792158"/>
          </a:xfrm>
        </p:spPr>
        <p:txBody>
          <a:bodyPr>
            <a:noAutofit/>
          </a:bodyPr>
          <a:lstStyle/>
          <a:p>
            <a:pPr marL="0" indent="0">
              <a:buNone/>
              <a:defRPr/>
            </a:pPr>
            <a:endParaRPr lang="fi-FI" altLang="fi-FI" sz="1670" b="1" dirty="0"/>
          </a:p>
          <a:p>
            <a:pPr algn="just">
              <a:defRPr/>
            </a:pPr>
            <a:r>
              <a:rPr lang="fi-FI" altLang="fi-FI" sz="1800" b="1" dirty="0"/>
              <a:t>Teknologiateollisuudessa keskimäärin liikevaihto ja vienti kääntyivät nousuun aivan loppuvuodesta. Muutos on peräisin metallien jalostuksesta sekä koneiden ja laitteiden valmistuksesta. Koko loppuvuoden ajan henkilöstömäärä kasvoi kuitenkin jonkin verran merkkinä tuotannon vireytymisestä. Liikevaihto nousi selvästi automaatiossa ja robotiikassa sekä konepajoilla, metalli- sekä elektroniikka- ja sähkötuotteiden valmistuksessa. Meriteollisuudessa liikevaihto laski, mutta henkilöstömäärä kasvoi. Taustalla vaikuttanee laskutusaikataulujen osuminen vertailuajankohtaan. Meri-Porin teollisuusalueella liikevaihto ja henkilöstömäärä supistuivat loppuvuonna. </a:t>
            </a:r>
          </a:p>
          <a:p>
            <a:pPr algn="just">
              <a:defRPr/>
            </a:pPr>
            <a:r>
              <a:rPr lang="fi-FI" altLang="fi-FI" sz="1800" b="1" dirty="0"/>
              <a:t>Elintarvikkeiden valmistuksen liikevaihto ja etenkin vienti supistuivat merkittävästi loppuvuodesta. Henkilöstömäärä laski vähän. Metsä- ja kemianteollisuuden liikevaihto putosi yhä ja ainakin</a:t>
            </a:r>
            <a:r>
              <a:rPr lang="fi-FI" altLang="fi-FI" sz="1800" b="1" dirty="0">
                <a:solidFill>
                  <a:srgbClr val="FF0000"/>
                </a:solidFill>
              </a:rPr>
              <a:t> </a:t>
            </a:r>
            <a:r>
              <a:rPr lang="fi-FI" altLang="fi-FI" sz="1800" b="1" dirty="0"/>
              <a:t>metsäteollisuuden viennin arvo romahti. </a:t>
            </a:r>
          </a:p>
          <a:p>
            <a:pPr algn="just">
              <a:defRPr/>
            </a:pPr>
            <a:r>
              <a:rPr lang="fi-FI" altLang="fi-FI" sz="1800" b="1" dirty="0"/>
              <a:t>Rakentamisen liikevaihto aleni huomattavasti ja henkilöstöä vähennettiin jonkin verran. </a:t>
            </a:r>
          </a:p>
          <a:p>
            <a:pPr algn="just">
              <a:defRPr/>
            </a:pPr>
            <a:r>
              <a:rPr lang="fi-FI" altLang="fi-FI" sz="1800" b="1" dirty="0"/>
              <a:t>Satakunnan palvelualojen kehitys jatkui vuoden 2025 heinä-joulukuussa edelleen alavireisen vaihtelevana. Liikevaihdon nousu on jatkunut enää luovilla aloilla ja kaupassa. Henkilöstöä vähennettiin jokaisella alalla. Majoitus- ja ravitsemistoiminnan liikevaihto aleni yhä. Liike-elämän palveluidenkin liikevaihto supistui. </a:t>
            </a:r>
          </a:p>
          <a:p>
            <a:pPr algn="just">
              <a:defRPr/>
            </a:pPr>
            <a:endParaRPr lang="fi-FI" altLang="fi-FI" sz="1800" b="1" dirty="0">
              <a:solidFill>
                <a:srgbClr val="FF0000"/>
              </a:solidFill>
            </a:endParaRPr>
          </a:p>
        </p:txBody>
      </p:sp>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A4D88758-6F26-4E0F-8C14-550F5C0188B8}" type="slidenum">
              <a:rPr lang="fi-FI" altLang="fi-FI" smtClean="0">
                <a:solidFill>
                  <a:schemeClr val="bg1"/>
                </a:solidFill>
              </a:rPr>
              <a:pPr/>
              <a:t>20</a:t>
            </a:fld>
            <a:endParaRPr lang="fi-FI" altLang="fi-FI">
              <a:solidFill>
                <a:schemeClr val="bg1"/>
              </a:solidFill>
            </a:endParaRPr>
          </a:p>
        </p:txBody>
      </p:sp>
      <p:sp>
        <p:nvSpPr>
          <p:cNvPr id="21512" name="Rectangle 1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3" name="Rectangle 1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4" name="Rectangle 1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5" name="Rectangle 15"/>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6" name="Rectangle 1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7" name="Rectangle 19"/>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8" name="Rectangle 1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9" name="Rectangle 20"/>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0" name="Rectangle 2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1" name="Rectangle 21"/>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2" name="Rectangle 23"/>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3" name="Rectangle 25"/>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4" name="Rectangle 2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5" name="Rectangle 2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6" name="Rectangle 2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7" name="Rectangle 2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8" name="Rectangle 29"/>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9" name="Rectangle 31"/>
          <p:cNvSpPr>
            <a:spLocks noChangeArrowheads="1"/>
          </p:cNvSpPr>
          <p:nvPr/>
        </p:nvSpPr>
        <p:spPr bwMode="auto">
          <a:xfrm>
            <a:off x="6308435" y="12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30" name="Rectangle 30"/>
          <p:cNvSpPr>
            <a:spLocks noChangeArrowheads="1"/>
          </p:cNvSpPr>
          <p:nvPr/>
        </p:nvSpPr>
        <p:spPr bwMode="auto">
          <a:xfrm>
            <a:off x="2084389" y="9059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1" name="Rectangle 32"/>
          <p:cNvSpPr>
            <a:spLocks noChangeArrowheads="1"/>
          </p:cNvSpPr>
          <p:nvPr/>
        </p:nvSpPr>
        <p:spPr bwMode="auto">
          <a:xfrm>
            <a:off x="2051051"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2" name="Rectangle 34"/>
          <p:cNvSpPr>
            <a:spLocks noChangeArrowheads="1"/>
          </p:cNvSpPr>
          <p:nvPr/>
        </p:nvSpPr>
        <p:spPr bwMode="auto">
          <a:xfrm>
            <a:off x="6364289"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3" name="Rectangle 33"/>
          <p:cNvSpPr>
            <a:spLocks noChangeArrowheads="1"/>
          </p:cNvSpPr>
          <p:nvPr/>
        </p:nvSpPr>
        <p:spPr bwMode="auto">
          <a:xfrm>
            <a:off x="2036764" y="8392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5" name="Rectangle 35"/>
          <p:cNvSpPr>
            <a:spLocks noChangeArrowheads="1"/>
          </p:cNvSpPr>
          <p:nvPr/>
        </p:nvSpPr>
        <p:spPr bwMode="auto">
          <a:xfrm>
            <a:off x="2036764" y="3749159"/>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7" name="Rectangle 37"/>
          <p:cNvSpPr>
            <a:spLocks noChangeArrowheads="1"/>
          </p:cNvSpPr>
          <p:nvPr/>
        </p:nvSpPr>
        <p:spPr bwMode="auto">
          <a:xfrm>
            <a:off x="6397626" y="375709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 name="Rectangle 2"/>
          <p:cNvSpPr>
            <a:spLocks noChangeArrowheads="1"/>
          </p:cNvSpPr>
          <p:nvPr/>
        </p:nvSpPr>
        <p:spPr bwMode="auto">
          <a:xfrm>
            <a:off x="2051051" y="832898"/>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4" name="Rectangle 6"/>
          <p:cNvSpPr>
            <a:spLocks noChangeArrowheads="1"/>
          </p:cNvSpPr>
          <p:nvPr/>
        </p:nvSpPr>
        <p:spPr bwMode="auto">
          <a:xfrm>
            <a:off x="6196013" y="379184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5" name="Rectangle 8"/>
          <p:cNvSpPr>
            <a:spLocks noChangeArrowheads="1"/>
          </p:cNvSpPr>
          <p:nvPr/>
        </p:nvSpPr>
        <p:spPr bwMode="auto">
          <a:xfrm>
            <a:off x="1985963" y="36872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3" name="Rectangle 2"/>
          <p:cNvSpPr>
            <a:spLocks noChangeArrowheads="1"/>
          </p:cNvSpPr>
          <p:nvPr/>
        </p:nvSpPr>
        <p:spPr bwMode="auto">
          <a:xfrm>
            <a:off x="2072171" y="570191"/>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8" name="Rectangle 6"/>
          <p:cNvSpPr>
            <a:spLocks noChangeArrowheads="1"/>
          </p:cNvSpPr>
          <p:nvPr/>
        </p:nvSpPr>
        <p:spPr bwMode="auto">
          <a:xfrm>
            <a:off x="6277170" y="393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10" name="Rectangle 8"/>
          <p:cNvSpPr>
            <a:spLocks noChangeArrowheads="1"/>
          </p:cNvSpPr>
          <p:nvPr/>
        </p:nvSpPr>
        <p:spPr bwMode="auto">
          <a:xfrm>
            <a:off x="2043113" y="395264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7" name="Rectangle 2"/>
          <p:cNvSpPr>
            <a:spLocks noChangeArrowheads="1"/>
          </p:cNvSpPr>
          <p:nvPr/>
        </p:nvSpPr>
        <p:spPr bwMode="auto">
          <a:xfrm>
            <a:off x="2051051" y="58765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12" name="Rectangle 4"/>
          <p:cNvSpPr>
            <a:spLocks noChangeArrowheads="1"/>
          </p:cNvSpPr>
          <p:nvPr/>
        </p:nvSpPr>
        <p:spPr bwMode="auto">
          <a:xfrm>
            <a:off x="2148660" y="393700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13" name="Rectangle 6"/>
          <p:cNvSpPr>
            <a:spLocks noChangeArrowheads="1"/>
          </p:cNvSpPr>
          <p:nvPr/>
        </p:nvSpPr>
        <p:spPr bwMode="auto">
          <a:xfrm>
            <a:off x="6421439" y="39438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122674" y="-332541"/>
            <a:ext cx="12026373" cy="118610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altLang="fi-FI" sz="2700" b="1" cap="all" spc="-50" dirty="0">
                <a:solidFill>
                  <a:srgbClr val="0070C0"/>
                </a:solidFill>
                <a:effectLst>
                  <a:outerShdw blurRad="38100" dist="38100" dir="2700000" algn="tl">
                    <a:srgbClr val="000000">
                      <a:alpha val="43137"/>
                    </a:srgbClr>
                  </a:outerShdw>
                </a:effectLst>
              </a:rPr>
              <a:t>Satakunnan </a:t>
            </a:r>
            <a:r>
              <a:rPr lang="en-GB" altLang="fi-FI" sz="2700" b="1" cap="all" spc="-50" dirty="0" err="1">
                <a:solidFill>
                  <a:srgbClr val="0070C0"/>
                </a:solidFill>
                <a:effectLst>
                  <a:outerShdw blurRad="38100" dist="38100" dir="2700000" algn="tl">
                    <a:srgbClr val="000000">
                      <a:alpha val="43137"/>
                    </a:srgbClr>
                  </a:outerShdw>
                </a:effectLst>
              </a:rPr>
              <a:t>talouskehitys</a:t>
            </a:r>
            <a:r>
              <a:rPr lang="en-GB" altLang="fi-FI" sz="2700" b="1" cap="all" spc="-50" dirty="0">
                <a:solidFill>
                  <a:srgbClr val="0070C0"/>
                </a:solidFill>
                <a:effectLst>
                  <a:outerShdw blurRad="38100" dist="38100" dir="2700000" algn="tl">
                    <a:srgbClr val="000000">
                      <a:alpha val="43137"/>
                    </a:srgbClr>
                  </a:outerShdw>
                </a:effectLst>
              </a:rPr>
              <a:t> </a:t>
            </a:r>
            <a:r>
              <a:rPr lang="en-GB" altLang="fi-FI" sz="2700" b="1" cap="all" spc="-50" dirty="0" err="1">
                <a:solidFill>
                  <a:srgbClr val="0070C0"/>
                </a:solidFill>
                <a:effectLst>
                  <a:outerShdw blurRad="38100" dist="38100" dir="2700000" algn="tl">
                    <a:srgbClr val="000000">
                      <a:alpha val="43137"/>
                    </a:srgbClr>
                  </a:outerShdw>
                </a:effectLst>
              </a:rPr>
              <a:t>heinä-joulukuu</a:t>
            </a:r>
            <a:r>
              <a:rPr lang="en-GB" altLang="fi-FI" sz="2700" b="1" cap="all" spc="-50" dirty="0">
                <a:solidFill>
                  <a:srgbClr val="0070C0"/>
                </a:solidFill>
                <a:effectLst>
                  <a:outerShdw blurRad="38100" dist="38100" dir="2700000" algn="tl">
                    <a:srgbClr val="000000">
                      <a:alpha val="43137"/>
                    </a:srgbClr>
                  </a:outerShdw>
                </a:effectLst>
              </a:rPr>
              <a:t> 2025: </a:t>
            </a:r>
            <a:r>
              <a:rPr lang="en-GB" altLang="fi-FI" sz="2700" b="1" cap="all" spc="-50" dirty="0" err="1">
                <a:solidFill>
                  <a:srgbClr val="0070C0"/>
                </a:solidFill>
                <a:effectLst>
                  <a:outerShdw blurRad="38100" dist="38100" dir="2700000" algn="tl">
                    <a:srgbClr val="000000">
                      <a:alpha val="43137"/>
                    </a:srgbClr>
                  </a:outerShdw>
                </a:effectLst>
              </a:rPr>
              <a:t>yleiskatsaus</a:t>
            </a:r>
            <a:endParaRPr lang="en-US" altLang="fi-FI" sz="2700" b="1" cap="all" spc="-50" dirty="0">
              <a:solidFill>
                <a:srgbClr val="0070C0"/>
              </a:solidFill>
              <a:effectLst>
                <a:outerShdw blurRad="38100" dist="38100" dir="2700000" algn="tl">
                  <a:srgbClr val="000000">
                    <a:alpha val="43137"/>
                  </a:srgbClr>
                </a:outerShdw>
              </a:effectLst>
            </a:endParaRPr>
          </a:p>
        </p:txBody>
      </p:sp>
      <p:sp>
        <p:nvSpPr>
          <p:cNvPr id="6" name="Rectangle 2">
            <a:extLst>
              <a:ext uri="{FF2B5EF4-FFF2-40B4-BE49-F238E27FC236}">
                <a16:creationId xmlns:a16="http://schemas.microsoft.com/office/drawing/2014/main" id="{3349801B-79E9-43E4-AEAF-2BCB63A9B7F3}"/>
              </a:ext>
            </a:extLst>
          </p:cNvPr>
          <p:cNvSpPr>
            <a:spLocks noChangeArrowheads="1"/>
          </p:cNvSpPr>
          <p:nvPr/>
        </p:nvSpPr>
        <p:spPr bwMode="auto">
          <a:xfrm>
            <a:off x="5898860" y="180141"/>
            <a:ext cx="4774250" cy="6264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9" name="Rectangle 2">
            <a:extLst>
              <a:ext uri="{FF2B5EF4-FFF2-40B4-BE49-F238E27FC236}">
                <a16:creationId xmlns:a16="http://schemas.microsoft.com/office/drawing/2014/main" id="{CE0555D7-BEA6-582A-0B90-9D1333749858}"/>
              </a:ext>
            </a:extLst>
          </p:cNvPr>
          <p:cNvSpPr>
            <a:spLocks noChangeArrowheads="1"/>
          </p:cNvSpPr>
          <p:nvPr/>
        </p:nvSpPr>
        <p:spPr bwMode="auto">
          <a:xfrm>
            <a:off x="6087612" y="1364386"/>
            <a:ext cx="4871177" cy="6201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14" name="Rectangle 2">
            <a:extLst>
              <a:ext uri="{FF2B5EF4-FFF2-40B4-BE49-F238E27FC236}">
                <a16:creationId xmlns:a16="http://schemas.microsoft.com/office/drawing/2014/main" id="{4DB1A3B2-3651-5DB5-9D9A-2A97D7544099}"/>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15" name="Kuva 8" descr="Kuva, joka sisältää kohteen teksti, merkki, clipart-kuva&#10;&#10;Kuvaus luotu automaattisesti">
            <a:extLst>
              <a:ext uri="{FF2B5EF4-FFF2-40B4-BE49-F238E27FC236}">
                <a16:creationId xmlns:a16="http://schemas.microsoft.com/office/drawing/2014/main" id="{340EE6A2-7B86-27FB-CEF8-25B64B417F2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125075" y="6115967"/>
            <a:ext cx="1856812" cy="480765"/>
          </a:xfrm>
          <a:prstGeom prst="rect">
            <a:avLst/>
          </a:prstGeom>
        </p:spPr>
      </p:pic>
      <p:pic>
        <p:nvPicPr>
          <p:cNvPr id="11" name="Picture 10">
            <a:extLst>
              <a:ext uri="{FF2B5EF4-FFF2-40B4-BE49-F238E27FC236}">
                <a16:creationId xmlns:a16="http://schemas.microsoft.com/office/drawing/2014/main" id="{17EFC183-BEF0-F497-E341-3B01426B38D8}"/>
              </a:ext>
            </a:extLst>
          </p:cNvPr>
          <p:cNvPicPr>
            <a:picLocks noChangeAspect="1"/>
          </p:cNvPicPr>
          <p:nvPr/>
        </p:nvPicPr>
        <p:blipFill>
          <a:blip>
            <a:extLst>
              <a:ext uri="{96DAC541-7B7A-43D3-8B79-37D633B846F1}">
                <asvg:svgBlip xmlns:asvg="http://schemas.microsoft.com/office/drawing/2016/SVG/main" r:embed="rId3"/>
              </a:ext>
            </a:extLst>
          </a:blip>
          <a:srcRect/>
          <a:stretch/>
        </p:blipFill>
        <p:spPr>
          <a:xfrm>
            <a:off x="7064810" y="638806"/>
            <a:ext cx="5039779" cy="3289281"/>
          </a:xfrm>
          <a:prstGeom prst="rect">
            <a:avLst/>
          </a:prstGeom>
        </p:spPr>
      </p:pic>
    </p:spTree>
    <p:extLst>
      <p:ext uri="{BB962C8B-B14F-4D97-AF65-F5344CB8AC3E}">
        <p14:creationId xmlns:p14="http://schemas.microsoft.com/office/powerpoint/2010/main" val="125259409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Content Placeholder 1"/>
          <p:cNvSpPr>
            <a:spLocks noGrp="1"/>
          </p:cNvSpPr>
          <p:nvPr>
            <p:ph sz="half" idx="2"/>
          </p:nvPr>
        </p:nvSpPr>
        <p:spPr>
          <a:xfrm>
            <a:off x="0" y="663449"/>
            <a:ext cx="12192000" cy="4743576"/>
          </a:xfrm>
        </p:spPr>
        <p:txBody>
          <a:bodyPr>
            <a:noAutofit/>
          </a:bodyPr>
          <a:lstStyle/>
          <a:p>
            <a:pPr algn="just">
              <a:defRPr/>
            </a:pPr>
            <a:r>
              <a:rPr lang="fi-FI" altLang="fi-FI" sz="1800" b="1" dirty="0"/>
              <a:t>Tilastokeskuksen tuoreimpien suhdannetietojen mukaan Satakunnan yritysten yhteenlaskettu liikevaihto laski</a:t>
            </a:r>
            <a:r>
              <a:rPr lang="fi-FI" altLang="fi-FI" sz="1800" b="1" dirty="0">
                <a:solidFill>
                  <a:srgbClr val="FF0000"/>
                </a:solidFill>
              </a:rPr>
              <a:t> </a:t>
            </a:r>
            <a:r>
              <a:rPr lang="fi-FI" altLang="fi-FI" sz="1800" b="1" dirty="0"/>
              <a:t>vuoden 2025 heinä-syyskuussa 5,5 % vuoden 2024 vastaavaan aikaan verrattuna. Laskusta osa selittyy metallien tuottajahintojen alenemalla, jolla ei ole tuotannon määrään yhtä suurta vaikutusta. Loka-joulukuussa liikevaihto kasvoi jo 1,1 % metallien jalostuksen kasvun myötä. Yhteensä liikevaihto laski 2,2 % heinä-joulukuussa.  Koko maassa keskimäärin liikevaihto kasvoi jo hieman koko loppuvuoden ajan, mikä on jo varsin selkeä käänteen merkki. Satakunnassa tuotannon tason ero valtakunnalliseen kehitykseen ei ole yhtä suuri kuin liikevaihdon ero antaa ymmärtää johtuen metallien hintakehityksestä. </a:t>
            </a:r>
          </a:p>
          <a:p>
            <a:pPr algn="just">
              <a:defRPr/>
            </a:pPr>
            <a:r>
              <a:rPr lang="fi-FI" altLang="fi-FI" sz="1800" b="1" dirty="0"/>
              <a:t>47 % maakunnan yrityksistä saavutti heinä-joulukuussa liikevaihdon kasvua. 31 % yrityskannasta ylsi vähintään 15 %:n nousuun. Molemmat osuudet olivat hieman aiempaa korkeampia. Toimiala- ja yrityskohtainen vaihtelu on edelleen ollut suurta etenkin teollisuudessa, mutta myös rakentamisessa ja palveluissa. Eniten laski alle viiden sekä yli 20 henkilön yritysten liikevaihto, kolmisen prosenttia. 5-19 työntekijän yritysten liikevaihto sen sijaan pysyi ennallaan. Suurin muutosvaikutus talouden suuntaviivoihin on edelleen ollut yli 20 hengen lähinnä teollisuudessa toimivilla yrityksillä. Alle viisi vuotta toimineiden yritysten liikevaihto kohosi loppuvuoden aikana 17 %. Yli viisi vuotta toimineiden yritysten liikevaihto laski vajaat kolme prosenttia. </a:t>
            </a:r>
          </a:p>
          <a:p>
            <a:pPr algn="just">
              <a:defRPr/>
            </a:pPr>
            <a:r>
              <a:rPr lang="fi-FI" altLang="fi-FI" sz="1800" b="1" dirty="0"/>
              <a:t>Koko maassa keskimäärin talouden kehitys oli jo aiempaa selvästi pirteämpää, mutta edelleen aloittain vaihtelevaa. Myönteistä oli viennin hienoinen kasvu ja liikevaihdon orastava nousu useilla päätoimialoilla. Teollisuudessa liikevaihdon kasvua kertyi lähes kautta linjan, vain metallien jalostuksessa ja metsäteollisuudessa liikevaihto supistui. Teknologiateollisuus kehittyi Satakuntaa suotuisammin, koska suhteellisen heikosti kehittyneen metallien jalostuksen painoarvo on Satakuntaa pienempi. Rakentamisen liikevaihto kohosi. Palvelualoilla nousu jatkui kautta linjan. </a:t>
            </a:r>
          </a:p>
        </p:txBody>
      </p:sp>
      <p:sp>
        <p:nvSpPr>
          <p:cNvPr id="21512" name="Rectangle 1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3" name="Rectangle 1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4" name="Rectangle 1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5" name="Rectangle 15"/>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6" name="Rectangle 1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7" name="Rectangle 19"/>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8" name="Rectangle 1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9" name="Rectangle 20"/>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0" name="Rectangle 2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1" name="Rectangle 21"/>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2" name="Rectangle 23"/>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3" name="Rectangle 25"/>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4" name="Rectangle 2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5" name="Rectangle 2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6" name="Rectangle 2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7" name="Rectangle 2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8" name="Rectangle 29"/>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9" name="Rectangle 31"/>
          <p:cNvSpPr>
            <a:spLocks noChangeArrowheads="1"/>
          </p:cNvSpPr>
          <p:nvPr/>
        </p:nvSpPr>
        <p:spPr bwMode="auto">
          <a:xfrm>
            <a:off x="6308435" y="12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30" name="Rectangle 30"/>
          <p:cNvSpPr>
            <a:spLocks noChangeArrowheads="1"/>
          </p:cNvSpPr>
          <p:nvPr/>
        </p:nvSpPr>
        <p:spPr bwMode="auto">
          <a:xfrm>
            <a:off x="2084389" y="9059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1" name="Rectangle 32"/>
          <p:cNvSpPr>
            <a:spLocks noChangeArrowheads="1"/>
          </p:cNvSpPr>
          <p:nvPr/>
        </p:nvSpPr>
        <p:spPr bwMode="auto">
          <a:xfrm>
            <a:off x="2051051"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2" name="Rectangle 34"/>
          <p:cNvSpPr>
            <a:spLocks noChangeArrowheads="1"/>
          </p:cNvSpPr>
          <p:nvPr/>
        </p:nvSpPr>
        <p:spPr bwMode="auto">
          <a:xfrm>
            <a:off x="6364289"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3" name="Rectangle 33"/>
          <p:cNvSpPr>
            <a:spLocks noChangeArrowheads="1"/>
          </p:cNvSpPr>
          <p:nvPr/>
        </p:nvSpPr>
        <p:spPr bwMode="auto">
          <a:xfrm>
            <a:off x="2036764" y="8392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5" name="Rectangle 35"/>
          <p:cNvSpPr>
            <a:spLocks noChangeArrowheads="1"/>
          </p:cNvSpPr>
          <p:nvPr/>
        </p:nvSpPr>
        <p:spPr bwMode="auto">
          <a:xfrm>
            <a:off x="2036764" y="3749159"/>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7" name="Rectangle 37"/>
          <p:cNvSpPr>
            <a:spLocks noChangeArrowheads="1"/>
          </p:cNvSpPr>
          <p:nvPr/>
        </p:nvSpPr>
        <p:spPr bwMode="auto">
          <a:xfrm>
            <a:off x="6397626" y="375709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 name="Rectangle 2"/>
          <p:cNvSpPr>
            <a:spLocks noChangeArrowheads="1"/>
          </p:cNvSpPr>
          <p:nvPr/>
        </p:nvSpPr>
        <p:spPr bwMode="auto">
          <a:xfrm>
            <a:off x="2051051" y="832898"/>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4" name="Rectangle 6"/>
          <p:cNvSpPr>
            <a:spLocks noChangeArrowheads="1"/>
          </p:cNvSpPr>
          <p:nvPr/>
        </p:nvSpPr>
        <p:spPr bwMode="auto">
          <a:xfrm>
            <a:off x="6196013" y="379184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5" name="Rectangle 8"/>
          <p:cNvSpPr>
            <a:spLocks noChangeArrowheads="1"/>
          </p:cNvSpPr>
          <p:nvPr/>
        </p:nvSpPr>
        <p:spPr bwMode="auto">
          <a:xfrm>
            <a:off x="1985963" y="36872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3" name="Rectangle 2"/>
          <p:cNvSpPr>
            <a:spLocks noChangeArrowheads="1"/>
          </p:cNvSpPr>
          <p:nvPr/>
        </p:nvSpPr>
        <p:spPr bwMode="auto">
          <a:xfrm>
            <a:off x="2072171" y="570191"/>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8" name="Rectangle 6"/>
          <p:cNvSpPr>
            <a:spLocks noChangeArrowheads="1"/>
          </p:cNvSpPr>
          <p:nvPr/>
        </p:nvSpPr>
        <p:spPr bwMode="auto">
          <a:xfrm>
            <a:off x="6277170" y="393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10" name="Rectangle 8"/>
          <p:cNvSpPr>
            <a:spLocks noChangeArrowheads="1"/>
          </p:cNvSpPr>
          <p:nvPr/>
        </p:nvSpPr>
        <p:spPr bwMode="auto">
          <a:xfrm>
            <a:off x="2043113" y="395264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7" name="Rectangle 2"/>
          <p:cNvSpPr>
            <a:spLocks noChangeArrowheads="1"/>
          </p:cNvSpPr>
          <p:nvPr/>
        </p:nvSpPr>
        <p:spPr bwMode="auto">
          <a:xfrm>
            <a:off x="2051051" y="58765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12" name="Rectangle 4"/>
          <p:cNvSpPr>
            <a:spLocks noChangeArrowheads="1"/>
          </p:cNvSpPr>
          <p:nvPr/>
        </p:nvSpPr>
        <p:spPr bwMode="auto">
          <a:xfrm>
            <a:off x="2148660" y="393700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13" name="Rectangle 6"/>
          <p:cNvSpPr>
            <a:spLocks noChangeArrowheads="1"/>
          </p:cNvSpPr>
          <p:nvPr/>
        </p:nvSpPr>
        <p:spPr bwMode="auto">
          <a:xfrm>
            <a:off x="6421439" y="39438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397166" y="-13097"/>
            <a:ext cx="10515600" cy="90951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altLang="fi-FI" sz="2700" b="1" cap="all" spc="-50" dirty="0">
                <a:solidFill>
                  <a:srgbClr val="0070C0"/>
                </a:solidFill>
                <a:effectLst>
                  <a:outerShdw blurRad="38100" dist="38100" dir="2700000" algn="tl">
                    <a:srgbClr val="000000">
                      <a:alpha val="43137"/>
                    </a:srgbClr>
                  </a:outerShdw>
                </a:effectLst>
              </a:rPr>
              <a:t>Satakunnan </a:t>
            </a:r>
            <a:r>
              <a:rPr lang="en-GB" altLang="fi-FI" sz="2700" b="1" cap="all" spc="-50" dirty="0" err="1">
                <a:solidFill>
                  <a:srgbClr val="0070C0"/>
                </a:solidFill>
                <a:effectLst>
                  <a:outerShdw blurRad="38100" dist="38100" dir="2700000" algn="tl">
                    <a:srgbClr val="000000">
                      <a:alpha val="43137"/>
                    </a:srgbClr>
                  </a:outerShdw>
                </a:effectLst>
              </a:rPr>
              <a:t>talouskehitys</a:t>
            </a:r>
            <a:r>
              <a:rPr lang="en-GB" altLang="fi-FI" sz="2700" b="1" cap="all" spc="-50" dirty="0">
                <a:solidFill>
                  <a:srgbClr val="0070C0"/>
                </a:solidFill>
                <a:effectLst>
                  <a:outerShdw blurRad="38100" dist="38100" dir="2700000" algn="tl">
                    <a:srgbClr val="000000">
                      <a:alpha val="43137"/>
                    </a:srgbClr>
                  </a:outerShdw>
                </a:effectLst>
              </a:rPr>
              <a:t> </a:t>
            </a:r>
            <a:r>
              <a:rPr lang="en-GB" altLang="fi-FI" sz="2700" b="1" cap="all" spc="-50" dirty="0" err="1">
                <a:solidFill>
                  <a:srgbClr val="0070C0"/>
                </a:solidFill>
                <a:effectLst>
                  <a:outerShdw blurRad="38100" dist="38100" dir="2700000" algn="tl">
                    <a:srgbClr val="000000">
                      <a:alpha val="43137"/>
                    </a:srgbClr>
                  </a:outerShdw>
                </a:effectLst>
              </a:rPr>
              <a:t>heinä-joulukuu</a:t>
            </a:r>
            <a:r>
              <a:rPr lang="en-GB" altLang="fi-FI" sz="2700" b="1" cap="all" spc="-50" dirty="0">
                <a:solidFill>
                  <a:srgbClr val="0070C0"/>
                </a:solidFill>
                <a:effectLst>
                  <a:outerShdw blurRad="38100" dist="38100" dir="2700000" algn="tl">
                    <a:srgbClr val="000000">
                      <a:alpha val="43137"/>
                    </a:srgbClr>
                  </a:outerShdw>
                </a:effectLst>
              </a:rPr>
              <a:t> 2025</a:t>
            </a:r>
            <a:r>
              <a:rPr kumimoji="0" lang="en-GB" altLang="fi-FI" sz="2700" b="1" i="0" u="none" strike="noStrike" kern="1200" cap="all" spc="-50" normalizeH="0" baseline="0" noProof="0" dirty="0">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a:t>
            </a:r>
            <a:r>
              <a:rPr lang="en-GB" altLang="fi-FI" sz="2700" b="1" cap="all" spc="-50" dirty="0">
                <a:solidFill>
                  <a:srgbClr val="0070C0"/>
                </a:solidFill>
                <a:effectLst>
                  <a:outerShdw blurRad="38100" dist="38100" dir="2700000" algn="tl">
                    <a:srgbClr val="000000">
                      <a:alpha val="43137"/>
                    </a:srgbClr>
                  </a:outerShdw>
                </a:effectLst>
              </a:rPr>
              <a:t> </a:t>
            </a:r>
            <a:r>
              <a:rPr lang="en-GB" altLang="fi-FI" sz="2700" b="1" cap="all" spc="-50" dirty="0" err="1">
                <a:solidFill>
                  <a:srgbClr val="0070C0"/>
                </a:solidFill>
                <a:effectLst>
                  <a:outerShdw blurRad="38100" dist="38100" dir="2700000" algn="tl">
                    <a:srgbClr val="000000">
                      <a:alpha val="43137"/>
                    </a:srgbClr>
                  </a:outerShdw>
                </a:effectLst>
              </a:rPr>
              <a:t>liikevaihto</a:t>
            </a:r>
            <a:endParaRPr lang="en-US" altLang="fi-FI" sz="2700" b="1" cap="all" spc="-50" dirty="0">
              <a:solidFill>
                <a:srgbClr val="0070C0"/>
              </a:solidFill>
              <a:effectLst>
                <a:outerShdw blurRad="38100" dist="38100" dir="2700000" algn="tl">
                  <a:srgbClr val="000000">
                    <a:alpha val="43137"/>
                  </a:srgbClr>
                </a:outerShdw>
              </a:effectLst>
            </a:endParaRPr>
          </a:p>
        </p:txBody>
      </p:sp>
      <p:pic>
        <p:nvPicPr>
          <p:cNvPr id="6" name="Kuva 8" descr="Kuva, joka sisältää kohteen teksti, merkki, clipart-kuva&#10;&#10;Kuvaus luotu automaattisesti">
            <a:extLst>
              <a:ext uri="{FF2B5EF4-FFF2-40B4-BE49-F238E27FC236}">
                <a16:creationId xmlns:a16="http://schemas.microsoft.com/office/drawing/2014/main" id="{EF309731-A5FC-317B-0095-156A0E93315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005480" y="136525"/>
            <a:ext cx="1856812" cy="480765"/>
          </a:xfrm>
          <a:prstGeom prst="rect">
            <a:avLst/>
          </a:prstGeom>
        </p:spPr>
      </p:pic>
      <p:pic>
        <p:nvPicPr>
          <p:cNvPr id="14" name="Picture 13">
            <a:extLst>
              <a:ext uri="{FF2B5EF4-FFF2-40B4-BE49-F238E27FC236}">
                <a16:creationId xmlns:a16="http://schemas.microsoft.com/office/drawing/2014/main" id="{8D3F2C75-5A9F-B838-A659-44730C005B18}"/>
              </a:ext>
            </a:extLst>
          </p:cNvPr>
          <p:cNvPicPr>
            <a:picLocks noChangeAspect="1"/>
          </p:cNvPicPr>
          <p:nvPr/>
        </p:nvPicPr>
        <p:blipFill>
          <a:blip r:embed="rId3"/>
          <a:stretch>
            <a:fillRect/>
          </a:stretch>
        </p:blipFill>
        <p:spPr>
          <a:xfrm>
            <a:off x="315943" y="5532954"/>
            <a:ext cx="9334500" cy="1314450"/>
          </a:xfrm>
          <a:prstGeom prst="rect">
            <a:avLst/>
          </a:prstGeom>
        </p:spPr>
      </p:pic>
    </p:spTree>
    <p:extLst>
      <p:ext uri="{BB962C8B-B14F-4D97-AF65-F5344CB8AC3E}">
        <p14:creationId xmlns:p14="http://schemas.microsoft.com/office/powerpoint/2010/main" val="198146253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Content Placeholder 1"/>
          <p:cNvSpPr>
            <a:spLocks noGrp="1"/>
          </p:cNvSpPr>
          <p:nvPr>
            <p:ph sz="half" idx="2"/>
          </p:nvPr>
        </p:nvSpPr>
        <p:spPr>
          <a:xfrm>
            <a:off x="71987" y="839272"/>
            <a:ext cx="5321980" cy="3803948"/>
          </a:xfrm>
        </p:spPr>
        <p:txBody>
          <a:bodyPr>
            <a:noAutofit/>
          </a:bodyPr>
          <a:lstStyle/>
          <a:p>
            <a:pPr algn="just">
              <a:defRPr/>
            </a:pPr>
            <a:r>
              <a:rPr lang="fi-FI" altLang="fi-FI" sz="2000" b="1" dirty="0"/>
              <a:t>Vuoden 2025 tammi- ja syyskuun välillä yritysten liikevaihto laski selvästi Rauman seutukunnassa. Myös Porin seutukunnassa liikevaihto laski poikkeuksena myönteinen tammi-maaliskuun jakso. Pohjois-Satakunnan seutukunnassa liikevaihto taasen kohosi pääosin poikkeuksena huhti-kesäkuu. </a:t>
            </a:r>
          </a:p>
          <a:p>
            <a:pPr algn="just">
              <a:defRPr/>
            </a:pPr>
            <a:r>
              <a:rPr lang="fi-FI" altLang="fi-FI" sz="2000" b="1" dirty="0"/>
              <a:t>Satakunnan kehitys on jäänyt keskimäärin alle valtakunnallisen tason. Suurin syy on metallien jalostuksen suuri painoarvo. Pudotus on kuitenkin osin hintojen laskua, ei varsinaisen tuotannon supistumista. </a:t>
            </a:r>
          </a:p>
        </p:txBody>
      </p:sp>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A4D88758-6F26-4E0F-8C14-550F5C0188B8}" type="slidenum">
              <a:rPr lang="fi-FI" altLang="fi-FI" smtClean="0">
                <a:solidFill>
                  <a:schemeClr val="bg1"/>
                </a:solidFill>
              </a:rPr>
              <a:pPr/>
              <a:t>22</a:t>
            </a:fld>
            <a:endParaRPr lang="fi-FI" altLang="fi-FI">
              <a:solidFill>
                <a:schemeClr val="bg1"/>
              </a:solidFill>
            </a:endParaRPr>
          </a:p>
        </p:txBody>
      </p:sp>
      <p:sp>
        <p:nvSpPr>
          <p:cNvPr id="21512" name="Rectangle 1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3" name="Rectangle 1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4" name="Rectangle 1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5" name="Rectangle 15"/>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6" name="Rectangle 1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7" name="Rectangle 19"/>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8" name="Rectangle 1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9" name="Rectangle 20"/>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0" name="Rectangle 2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1" name="Rectangle 21"/>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2" name="Rectangle 23"/>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3" name="Rectangle 25"/>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4" name="Rectangle 2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5" name="Rectangle 2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6" name="Rectangle 2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7" name="Rectangle 2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8" name="Rectangle 29"/>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9" name="Rectangle 31"/>
          <p:cNvSpPr>
            <a:spLocks noChangeArrowheads="1"/>
          </p:cNvSpPr>
          <p:nvPr/>
        </p:nvSpPr>
        <p:spPr bwMode="auto">
          <a:xfrm>
            <a:off x="6308435" y="12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30" name="Rectangle 30"/>
          <p:cNvSpPr>
            <a:spLocks noChangeArrowheads="1"/>
          </p:cNvSpPr>
          <p:nvPr/>
        </p:nvSpPr>
        <p:spPr bwMode="auto">
          <a:xfrm>
            <a:off x="2084389" y="9059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1" name="Rectangle 32"/>
          <p:cNvSpPr>
            <a:spLocks noChangeArrowheads="1"/>
          </p:cNvSpPr>
          <p:nvPr/>
        </p:nvSpPr>
        <p:spPr bwMode="auto">
          <a:xfrm>
            <a:off x="2051051"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2" name="Rectangle 34"/>
          <p:cNvSpPr>
            <a:spLocks noChangeArrowheads="1"/>
          </p:cNvSpPr>
          <p:nvPr/>
        </p:nvSpPr>
        <p:spPr bwMode="auto">
          <a:xfrm>
            <a:off x="6364289"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3" name="Rectangle 33"/>
          <p:cNvSpPr>
            <a:spLocks noChangeArrowheads="1"/>
          </p:cNvSpPr>
          <p:nvPr/>
        </p:nvSpPr>
        <p:spPr bwMode="auto">
          <a:xfrm>
            <a:off x="2036764" y="8392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5" name="Rectangle 35"/>
          <p:cNvSpPr>
            <a:spLocks noChangeArrowheads="1"/>
          </p:cNvSpPr>
          <p:nvPr/>
        </p:nvSpPr>
        <p:spPr bwMode="auto">
          <a:xfrm>
            <a:off x="2036764" y="3749159"/>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7" name="Rectangle 37"/>
          <p:cNvSpPr>
            <a:spLocks noChangeArrowheads="1"/>
          </p:cNvSpPr>
          <p:nvPr/>
        </p:nvSpPr>
        <p:spPr bwMode="auto">
          <a:xfrm>
            <a:off x="6397626" y="375709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 name="Rectangle 2"/>
          <p:cNvSpPr>
            <a:spLocks noChangeArrowheads="1"/>
          </p:cNvSpPr>
          <p:nvPr/>
        </p:nvSpPr>
        <p:spPr bwMode="auto">
          <a:xfrm>
            <a:off x="2051051" y="832898"/>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4" name="Rectangle 6"/>
          <p:cNvSpPr>
            <a:spLocks noChangeArrowheads="1"/>
          </p:cNvSpPr>
          <p:nvPr/>
        </p:nvSpPr>
        <p:spPr bwMode="auto">
          <a:xfrm>
            <a:off x="6196013" y="379184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5" name="Rectangle 8"/>
          <p:cNvSpPr>
            <a:spLocks noChangeArrowheads="1"/>
          </p:cNvSpPr>
          <p:nvPr/>
        </p:nvSpPr>
        <p:spPr bwMode="auto">
          <a:xfrm>
            <a:off x="1985963" y="36872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3" name="Rectangle 2"/>
          <p:cNvSpPr>
            <a:spLocks noChangeArrowheads="1"/>
          </p:cNvSpPr>
          <p:nvPr/>
        </p:nvSpPr>
        <p:spPr bwMode="auto">
          <a:xfrm>
            <a:off x="2072171" y="570191"/>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8" name="Rectangle 6"/>
          <p:cNvSpPr>
            <a:spLocks noChangeArrowheads="1"/>
          </p:cNvSpPr>
          <p:nvPr/>
        </p:nvSpPr>
        <p:spPr bwMode="auto">
          <a:xfrm>
            <a:off x="6277170" y="393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10" name="Rectangle 8"/>
          <p:cNvSpPr>
            <a:spLocks noChangeArrowheads="1"/>
          </p:cNvSpPr>
          <p:nvPr/>
        </p:nvSpPr>
        <p:spPr bwMode="auto">
          <a:xfrm>
            <a:off x="2043113" y="395264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7" name="Rectangle 2"/>
          <p:cNvSpPr>
            <a:spLocks noChangeArrowheads="1"/>
          </p:cNvSpPr>
          <p:nvPr/>
        </p:nvSpPr>
        <p:spPr bwMode="auto">
          <a:xfrm>
            <a:off x="2051051" y="58765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12" name="Rectangle 4"/>
          <p:cNvSpPr>
            <a:spLocks noChangeArrowheads="1"/>
          </p:cNvSpPr>
          <p:nvPr/>
        </p:nvSpPr>
        <p:spPr bwMode="auto">
          <a:xfrm>
            <a:off x="2148660" y="393700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13" name="Rectangle 6"/>
          <p:cNvSpPr>
            <a:spLocks noChangeArrowheads="1"/>
          </p:cNvSpPr>
          <p:nvPr/>
        </p:nvSpPr>
        <p:spPr bwMode="auto">
          <a:xfrm>
            <a:off x="6421439" y="39438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223286" y="-254064"/>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altLang="fi-FI" sz="2700" b="1" cap="all" spc="-50" dirty="0">
                <a:solidFill>
                  <a:srgbClr val="0070C0"/>
                </a:solidFill>
                <a:effectLst>
                  <a:outerShdw blurRad="38100" dist="38100" dir="2700000" algn="tl">
                    <a:srgbClr val="000000">
                      <a:alpha val="43137"/>
                    </a:srgbClr>
                  </a:outerShdw>
                </a:effectLst>
              </a:rPr>
              <a:t>Satakunnan </a:t>
            </a:r>
            <a:r>
              <a:rPr lang="en-GB" altLang="fi-FI" sz="2700" b="1" cap="all" spc="-50" dirty="0" err="1">
                <a:solidFill>
                  <a:srgbClr val="0070C0"/>
                </a:solidFill>
                <a:effectLst>
                  <a:outerShdw blurRad="38100" dist="38100" dir="2700000" algn="tl">
                    <a:srgbClr val="000000">
                      <a:alpha val="43137"/>
                    </a:srgbClr>
                  </a:outerShdw>
                </a:effectLst>
              </a:rPr>
              <a:t>talouskehitys</a:t>
            </a:r>
            <a:r>
              <a:rPr lang="en-GB" altLang="fi-FI" sz="2700" b="1" cap="all" spc="-50" dirty="0">
                <a:solidFill>
                  <a:srgbClr val="0070C0"/>
                </a:solidFill>
                <a:effectLst>
                  <a:outerShdw blurRad="38100" dist="38100" dir="2700000" algn="tl">
                    <a:srgbClr val="000000">
                      <a:alpha val="43137"/>
                    </a:srgbClr>
                  </a:outerShdw>
                </a:effectLst>
              </a:rPr>
              <a:t> 2025: </a:t>
            </a:r>
            <a:r>
              <a:rPr lang="en-GB" altLang="fi-FI" sz="2700" b="1" cap="all" spc="-50" dirty="0" err="1">
                <a:solidFill>
                  <a:srgbClr val="0070C0"/>
                </a:solidFill>
                <a:effectLst>
                  <a:outerShdw blurRad="38100" dist="38100" dir="2700000" algn="tl">
                    <a:srgbClr val="000000">
                      <a:alpha val="43137"/>
                    </a:srgbClr>
                  </a:outerShdw>
                </a:effectLst>
              </a:rPr>
              <a:t>Liikevaihto</a:t>
            </a:r>
            <a:r>
              <a:rPr lang="en-GB" altLang="fi-FI" sz="2700" b="1" cap="all" spc="-50" dirty="0">
                <a:solidFill>
                  <a:srgbClr val="0070C0"/>
                </a:solidFill>
                <a:effectLst>
                  <a:outerShdw blurRad="38100" dist="38100" dir="2700000" algn="tl">
                    <a:srgbClr val="000000">
                      <a:alpha val="43137"/>
                    </a:srgbClr>
                  </a:outerShdw>
                </a:effectLst>
              </a:rPr>
              <a:t> </a:t>
            </a:r>
            <a:r>
              <a:rPr lang="en-GB" altLang="fi-FI" sz="2700" b="1" cap="all" spc="-50" dirty="0" err="1">
                <a:solidFill>
                  <a:srgbClr val="0070C0"/>
                </a:solidFill>
                <a:effectLst>
                  <a:outerShdw blurRad="38100" dist="38100" dir="2700000" algn="tl">
                    <a:srgbClr val="000000">
                      <a:alpha val="43137"/>
                    </a:srgbClr>
                  </a:outerShdw>
                </a:effectLst>
              </a:rPr>
              <a:t>seutukunnittain</a:t>
            </a:r>
            <a:endParaRPr lang="en-US" altLang="fi-FI" sz="2700" b="1" cap="all" spc="-50" dirty="0">
              <a:solidFill>
                <a:srgbClr val="0070C0"/>
              </a:solidFill>
              <a:effectLst>
                <a:outerShdw blurRad="38100" dist="38100" dir="2700000" algn="tl">
                  <a:srgbClr val="000000">
                    <a:alpha val="43137"/>
                  </a:srgbClr>
                </a:outerShdw>
              </a:effectLst>
            </a:endParaRPr>
          </a:p>
        </p:txBody>
      </p:sp>
      <p:sp>
        <p:nvSpPr>
          <p:cNvPr id="11" name="Rectangle 2">
            <a:extLst>
              <a:ext uri="{FF2B5EF4-FFF2-40B4-BE49-F238E27FC236}">
                <a16:creationId xmlns:a16="http://schemas.microsoft.com/office/drawing/2014/main" id="{4BCA54AF-B114-46D8-BA8E-0DC9709D083D}"/>
              </a:ext>
            </a:extLst>
          </p:cNvPr>
          <p:cNvSpPr>
            <a:spLocks noChangeArrowheads="1"/>
          </p:cNvSpPr>
          <p:nvPr/>
        </p:nvSpPr>
        <p:spPr bwMode="auto">
          <a:xfrm>
            <a:off x="5352176" y="563750"/>
            <a:ext cx="4338755" cy="7017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6" name="Rectangle 2">
            <a:extLst>
              <a:ext uri="{FF2B5EF4-FFF2-40B4-BE49-F238E27FC236}">
                <a16:creationId xmlns:a16="http://schemas.microsoft.com/office/drawing/2014/main" id="{CF6ECC8B-9548-273A-52CD-C834CA682447}"/>
              </a:ext>
            </a:extLst>
          </p:cNvPr>
          <p:cNvSpPr>
            <a:spLocks noChangeArrowheads="1"/>
          </p:cNvSpPr>
          <p:nvPr/>
        </p:nvSpPr>
        <p:spPr bwMode="auto">
          <a:xfrm>
            <a:off x="5481086" y="599218"/>
            <a:ext cx="4887287" cy="691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14" name="Rectangle 2">
            <a:extLst>
              <a:ext uri="{FF2B5EF4-FFF2-40B4-BE49-F238E27FC236}">
                <a16:creationId xmlns:a16="http://schemas.microsoft.com/office/drawing/2014/main" id="{89249E88-1FDF-9FCF-CADF-53A0DCCAE4C2}"/>
              </a:ext>
            </a:extLst>
          </p:cNvPr>
          <p:cNvSpPr>
            <a:spLocks noChangeArrowheads="1"/>
          </p:cNvSpPr>
          <p:nvPr/>
        </p:nvSpPr>
        <p:spPr bwMode="auto">
          <a:xfrm>
            <a:off x="5679347" y="587034"/>
            <a:ext cx="7795657" cy="2456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9" name="Kuva 8" descr="Kuva, joka sisältää kohteen teksti, merkki, clipart-kuva&#10;&#10;Kuvaus luotu automaattisesti">
            <a:extLst>
              <a:ext uri="{FF2B5EF4-FFF2-40B4-BE49-F238E27FC236}">
                <a16:creationId xmlns:a16="http://schemas.microsoft.com/office/drawing/2014/main" id="{D5169158-DB3C-34B1-F4E6-514642E6A72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031838" y="176213"/>
            <a:ext cx="1856812" cy="480765"/>
          </a:xfrm>
          <a:prstGeom prst="rect">
            <a:avLst/>
          </a:prstGeom>
        </p:spPr>
      </p:pic>
      <p:sp>
        <p:nvSpPr>
          <p:cNvPr id="17" name="Rectangle 2">
            <a:extLst>
              <a:ext uri="{FF2B5EF4-FFF2-40B4-BE49-F238E27FC236}">
                <a16:creationId xmlns:a16="http://schemas.microsoft.com/office/drawing/2014/main" id="{2C5FEBF6-C5E8-EC3D-C7A2-E303A87C02E9}"/>
              </a:ext>
            </a:extLst>
          </p:cNvPr>
          <p:cNvSpPr>
            <a:spLocks noChangeArrowheads="1"/>
          </p:cNvSpPr>
          <p:nvPr/>
        </p:nvSpPr>
        <p:spPr bwMode="auto">
          <a:xfrm>
            <a:off x="5154500" y="719015"/>
            <a:ext cx="9166929"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16" name="Picture 15">
            <a:extLst>
              <a:ext uri="{FF2B5EF4-FFF2-40B4-BE49-F238E27FC236}">
                <a16:creationId xmlns:a16="http://schemas.microsoft.com/office/drawing/2014/main" id="{11198F80-8F76-EB7A-3F13-40223D1BBF2D}"/>
              </a:ext>
            </a:extLst>
          </p:cNvPr>
          <p:cNvPicPr>
            <a:picLocks noChangeAspect="1"/>
          </p:cNvPicPr>
          <p:nvPr/>
        </p:nvPicPr>
        <p:blipFill>
          <a:blip>
            <a:extLst>
              <a:ext uri="{96DAC541-7B7A-43D3-8B79-37D633B846F1}">
                <asvg:svgBlip xmlns:asvg="http://schemas.microsoft.com/office/drawing/2016/SVG/main" r:embed="rId3"/>
              </a:ext>
            </a:extLst>
          </a:blip>
          <a:srcRect/>
          <a:stretch/>
        </p:blipFill>
        <p:spPr>
          <a:xfrm>
            <a:off x="5352176" y="707280"/>
            <a:ext cx="6692633" cy="4064128"/>
          </a:xfrm>
          <a:prstGeom prst="rect">
            <a:avLst/>
          </a:prstGeom>
        </p:spPr>
      </p:pic>
      <p:sp>
        <p:nvSpPr>
          <p:cNvPr id="15" name="TextBox 14">
            <a:extLst>
              <a:ext uri="{FF2B5EF4-FFF2-40B4-BE49-F238E27FC236}">
                <a16:creationId xmlns:a16="http://schemas.microsoft.com/office/drawing/2014/main" id="{C5E0C1C7-FB16-1646-60F9-D733D06E92D4}"/>
              </a:ext>
            </a:extLst>
          </p:cNvPr>
          <p:cNvSpPr txBox="1"/>
          <p:nvPr/>
        </p:nvSpPr>
        <p:spPr>
          <a:xfrm>
            <a:off x="0" y="4539788"/>
            <a:ext cx="11848927" cy="1323439"/>
          </a:xfrm>
          <a:prstGeom prst="rect">
            <a:avLst/>
          </a:prstGeom>
          <a:noFill/>
        </p:spPr>
        <p:txBody>
          <a:bodyPr wrap="square" rtlCol="0">
            <a:spAutoFit/>
          </a:bodyPr>
          <a:lstStyle/>
          <a:p>
            <a:pPr marL="342900" indent="-342900" algn="just">
              <a:buFont typeface="Arial" panose="020B0604020202020204" pitchFamily="34" charset="0"/>
              <a:buChar char="•"/>
              <a:defRPr/>
            </a:pPr>
            <a:r>
              <a:rPr lang="fi-FI" altLang="fi-FI" sz="2000" b="1" dirty="0"/>
              <a:t>Porin seutukunnassa liikevaihdon laskusta osa on peräisin metallien jalostuksesta. Sen suuren painoarvon vuoksi alan tuottajahintojen lasku on painanut koko seutukunnan kehitystä alaspäin viime vuonna. Tuotantoon vaikutus on ollut kuitenkin huomattavasti vähäisempi. Alan kehitys on parantunut aivan viime vuoden lopussa. </a:t>
            </a:r>
          </a:p>
        </p:txBody>
      </p:sp>
      <p:pic>
        <p:nvPicPr>
          <p:cNvPr id="22" name="Picture 21">
            <a:extLst>
              <a:ext uri="{FF2B5EF4-FFF2-40B4-BE49-F238E27FC236}">
                <a16:creationId xmlns:a16="http://schemas.microsoft.com/office/drawing/2014/main" id="{DDA396BF-1567-4956-C518-EB70681515BC}"/>
              </a:ext>
            </a:extLst>
          </p:cNvPr>
          <p:cNvPicPr>
            <a:picLocks noChangeAspect="1"/>
          </p:cNvPicPr>
          <p:nvPr/>
        </p:nvPicPr>
        <p:blipFill>
          <a:blip r:embed="rId4"/>
          <a:stretch>
            <a:fillRect/>
          </a:stretch>
        </p:blipFill>
        <p:spPr>
          <a:xfrm>
            <a:off x="321861" y="5790983"/>
            <a:ext cx="11210925" cy="971550"/>
          </a:xfrm>
          <a:prstGeom prst="rect">
            <a:avLst/>
          </a:prstGeom>
        </p:spPr>
      </p:pic>
    </p:spTree>
    <p:extLst>
      <p:ext uri="{BB962C8B-B14F-4D97-AF65-F5344CB8AC3E}">
        <p14:creationId xmlns:p14="http://schemas.microsoft.com/office/powerpoint/2010/main" val="23432663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4D88758-6F26-4E0F-8C14-550F5C0188B8}" type="slidenum">
              <a:rPr kumimoji="0" lang="fi-FI" altLang="fi-FI" sz="1200" b="0" i="0" u="none" strike="noStrike" kern="1200" cap="none" spc="0" normalizeH="0" baseline="0" noProof="0" smtClean="0">
                <a:ln>
                  <a:noFill/>
                </a:ln>
                <a:solidFill>
                  <a:prstClr val="white"/>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fi-FI" altLang="fi-FI" sz="12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1512" name="Rectangle 1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3" name="Rectangle 1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4" name="Rectangle 1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5" name="Rectangle 15"/>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6" name="Rectangle 1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7" name="Rectangle 19"/>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8" name="Rectangle 1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9" name="Rectangle 20"/>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0" name="Rectangle 2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1" name="Rectangle 21"/>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2" name="Rectangle 23"/>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3" name="Rectangle 25"/>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4" name="Rectangle 2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5" name="Rectangle 2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6" name="Rectangle 2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7" name="Rectangle 2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8" name="Rectangle 29"/>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9" name="Rectangle 31"/>
          <p:cNvSpPr>
            <a:spLocks noChangeArrowheads="1"/>
          </p:cNvSpPr>
          <p:nvPr/>
        </p:nvSpPr>
        <p:spPr bwMode="auto">
          <a:xfrm>
            <a:off x="6308435" y="12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0" name="Rectangle 30"/>
          <p:cNvSpPr>
            <a:spLocks noChangeArrowheads="1"/>
          </p:cNvSpPr>
          <p:nvPr/>
        </p:nvSpPr>
        <p:spPr bwMode="auto">
          <a:xfrm>
            <a:off x="2084389" y="9059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1" name="Rectangle 32"/>
          <p:cNvSpPr>
            <a:spLocks noChangeArrowheads="1"/>
          </p:cNvSpPr>
          <p:nvPr/>
        </p:nvSpPr>
        <p:spPr bwMode="auto">
          <a:xfrm>
            <a:off x="2051051"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2" name="Rectangle 34"/>
          <p:cNvSpPr>
            <a:spLocks noChangeArrowheads="1"/>
          </p:cNvSpPr>
          <p:nvPr/>
        </p:nvSpPr>
        <p:spPr bwMode="auto">
          <a:xfrm>
            <a:off x="6364289"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3" name="Rectangle 33"/>
          <p:cNvSpPr>
            <a:spLocks noChangeArrowheads="1"/>
          </p:cNvSpPr>
          <p:nvPr/>
        </p:nvSpPr>
        <p:spPr bwMode="auto">
          <a:xfrm>
            <a:off x="2036764" y="8392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5" name="Rectangle 35"/>
          <p:cNvSpPr>
            <a:spLocks noChangeArrowheads="1"/>
          </p:cNvSpPr>
          <p:nvPr/>
        </p:nvSpPr>
        <p:spPr bwMode="auto">
          <a:xfrm>
            <a:off x="2036764" y="3749159"/>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7" name="Rectangle 37"/>
          <p:cNvSpPr>
            <a:spLocks noChangeArrowheads="1"/>
          </p:cNvSpPr>
          <p:nvPr/>
        </p:nvSpPr>
        <p:spPr bwMode="auto">
          <a:xfrm>
            <a:off x="6397626" y="375709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 name="Rectangle 2"/>
          <p:cNvSpPr>
            <a:spLocks noChangeArrowheads="1"/>
          </p:cNvSpPr>
          <p:nvPr/>
        </p:nvSpPr>
        <p:spPr bwMode="auto">
          <a:xfrm>
            <a:off x="2051051" y="832898"/>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Rectangle 6"/>
          <p:cNvSpPr>
            <a:spLocks noChangeArrowheads="1"/>
          </p:cNvSpPr>
          <p:nvPr/>
        </p:nvSpPr>
        <p:spPr bwMode="auto">
          <a:xfrm>
            <a:off x="6196013" y="379184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8"/>
          <p:cNvSpPr>
            <a:spLocks noChangeArrowheads="1"/>
          </p:cNvSpPr>
          <p:nvPr/>
        </p:nvSpPr>
        <p:spPr bwMode="auto">
          <a:xfrm>
            <a:off x="1985963" y="36872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Rectangle 2"/>
          <p:cNvSpPr>
            <a:spLocks noChangeArrowheads="1"/>
          </p:cNvSpPr>
          <p:nvPr/>
        </p:nvSpPr>
        <p:spPr bwMode="auto">
          <a:xfrm>
            <a:off x="2072171" y="570191"/>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Rectangle 6"/>
          <p:cNvSpPr>
            <a:spLocks noChangeArrowheads="1"/>
          </p:cNvSpPr>
          <p:nvPr/>
        </p:nvSpPr>
        <p:spPr bwMode="auto">
          <a:xfrm>
            <a:off x="6277170" y="393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Rectangle 8"/>
          <p:cNvSpPr>
            <a:spLocks noChangeArrowheads="1"/>
          </p:cNvSpPr>
          <p:nvPr/>
        </p:nvSpPr>
        <p:spPr bwMode="auto">
          <a:xfrm>
            <a:off x="2043113" y="395264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Rectangle 2"/>
          <p:cNvSpPr>
            <a:spLocks noChangeArrowheads="1"/>
          </p:cNvSpPr>
          <p:nvPr/>
        </p:nvSpPr>
        <p:spPr bwMode="auto">
          <a:xfrm>
            <a:off x="2051051" y="58765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Rectangle 4"/>
          <p:cNvSpPr>
            <a:spLocks noChangeArrowheads="1"/>
          </p:cNvSpPr>
          <p:nvPr/>
        </p:nvSpPr>
        <p:spPr bwMode="auto">
          <a:xfrm>
            <a:off x="2148660" y="393700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Rectangle 6"/>
          <p:cNvSpPr>
            <a:spLocks noChangeArrowheads="1"/>
          </p:cNvSpPr>
          <p:nvPr/>
        </p:nvSpPr>
        <p:spPr bwMode="auto">
          <a:xfrm>
            <a:off x="6421439" y="39438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171487" y="-75128"/>
            <a:ext cx="10515600" cy="86842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defRPr/>
            </a:pPr>
            <a:r>
              <a:rPr kumimoji="0" lang="en-GB" altLang="fi-FI" sz="2700" b="1" i="0" u="none" strike="noStrike" kern="1200" cap="all" spc="-50" normalizeH="0" baseline="0" noProof="0" dirty="0">
                <a:ln>
                  <a:noFill/>
                </a:ln>
                <a:solidFill>
                  <a:srgbClr val="FFC000"/>
                </a:solidFill>
                <a:effectLst>
                  <a:outerShdw blurRad="38100" dist="38100" dir="2700000" algn="tl">
                    <a:srgbClr val="000000">
                      <a:alpha val="43137"/>
                    </a:srgbClr>
                  </a:outerShdw>
                </a:effectLst>
                <a:uLnTx/>
                <a:uFillTx/>
                <a:latin typeface="Calibri Light" panose="020F0302020204030204"/>
                <a:ea typeface="+mj-ea"/>
                <a:cs typeface="+mj-cs"/>
              </a:rPr>
              <a:t>Satakunnan </a:t>
            </a:r>
            <a:r>
              <a:rPr kumimoji="0" lang="en-GB" altLang="fi-FI" sz="2700" b="1" i="0" u="none" strike="noStrike" kern="1200" cap="all" spc="-50" normalizeH="0" baseline="0" noProof="0" dirty="0" err="1">
                <a:ln>
                  <a:noFill/>
                </a:ln>
                <a:solidFill>
                  <a:srgbClr val="FFC000"/>
                </a:solidFill>
                <a:effectLst>
                  <a:outerShdw blurRad="38100" dist="38100" dir="2700000" algn="tl">
                    <a:srgbClr val="000000">
                      <a:alpha val="43137"/>
                    </a:srgbClr>
                  </a:outerShdw>
                </a:effectLst>
                <a:uLnTx/>
                <a:uFillTx/>
                <a:latin typeface="Calibri Light" panose="020F0302020204030204"/>
                <a:ea typeface="+mj-ea"/>
                <a:cs typeface="+mj-cs"/>
              </a:rPr>
              <a:t>talouskehitys</a:t>
            </a:r>
            <a:r>
              <a:rPr kumimoji="0" lang="en-GB" altLang="fi-FI" sz="2700" b="1" i="0" u="none" strike="noStrike" kern="1200" cap="all" spc="-50" normalizeH="0" baseline="0" noProof="0" dirty="0">
                <a:ln>
                  <a:noFill/>
                </a:ln>
                <a:solidFill>
                  <a:srgbClr val="FFC000"/>
                </a:solidFill>
                <a:effectLst>
                  <a:outerShdw blurRad="38100" dist="38100" dir="2700000" algn="tl">
                    <a:srgbClr val="000000">
                      <a:alpha val="43137"/>
                    </a:srgbClr>
                  </a:outerShdw>
                </a:effectLst>
                <a:uLnTx/>
                <a:uFillTx/>
                <a:latin typeface="Calibri Light" panose="020F0302020204030204"/>
                <a:ea typeface="+mj-ea"/>
                <a:cs typeface="+mj-cs"/>
              </a:rPr>
              <a:t> h</a:t>
            </a:r>
            <a:r>
              <a:rPr lang="en-GB" altLang="fi-FI" sz="2700" b="1" cap="all" spc="-50" dirty="0" err="1">
                <a:solidFill>
                  <a:srgbClr val="FFC000"/>
                </a:solidFill>
                <a:effectLst>
                  <a:outerShdw blurRad="38100" dist="38100" dir="2700000" algn="tl">
                    <a:srgbClr val="000000">
                      <a:alpha val="43137"/>
                    </a:srgbClr>
                  </a:outerShdw>
                </a:effectLst>
                <a:latin typeface="Calibri Light" panose="020F0302020204030204"/>
              </a:rPr>
              <a:t>einä−joulukuu</a:t>
            </a:r>
            <a:r>
              <a:rPr lang="en-GB" altLang="fi-FI" sz="2700" b="1" cap="all" spc="-50" dirty="0">
                <a:solidFill>
                  <a:srgbClr val="FFC000"/>
                </a:solidFill>
                <a:effectLst>
                  <a:outerShdw blurRad="38100" dist="38100" dir="2700000" algn="tl">
                    <a:srgbClr val="000000">
                      <a:alpha val="43137"/>
                    </a:srgbClr>
                  </a:outerShdw>
                </a:effectLst>
                <a:latin typeface="Calibri Light" panose="020F0302020204030204"/>
              </a:rPr>
              <a:t> 2025</a:t>
            </a:r>
            <a:r>
              <a:rPr kumimoji="0" lang="en-GB" altLang="fi-FI" sz="2700" b="1" i="0" u="none" strike="noStrike" kern="1200" cap="all" spc="-50" normalizeH="0" baseline="0" noProof="0" dirty="0">
                <a:ln>
                  <a:noFill/>
                </a:ln>
                <a:solidFill>
                  <a:srgbClr val="FFC000"/>
                </a:solidFill>
                <a:effectLst>
                  <a:outerShdw blurRad="38100" dist="38100" dir="2700000" algn="tl">
                    <a:srgbClr val="000000">
                      <a:alpha val="43137"/>
                    </a:srgbClr>
                  </a:outerShdw>
                </a:effectLst>
                <a:uLnTx/>
                <a:uFillTx/>
                <a:latin typeface="Calibri Light" panose="020F0302020204030204"/>
                <a:ea typeface="+mj-ea"/>
                <a:cs typeface="+mj-cs"/>
              </a:rPr>
              <a:t>: </a:t>
            </a:r>
            <a:r>
              <a:rPr lang="en-GB" altLang="fi-FI" sz="2700" b="1" cap="all" spc="-50" dirty="0" err="1">
                <a:solidFill>
                  <a:srgbClr val="FFC000"/>
                </a:solidFill>
                <a:effectLst>
                  <a:outerShdw blurRad="38100" dist="38100" dir="2700000" algn="tl">
                    <a:srgbClr val="000000">
                      <a:alpha val="43137"/>
                    </a:srgbClr>
                  </a:outerShdw>
                </a:effectLst>
                <a:latin typeface="Calibri Light" panose="020F0302020204030204"/>
              </a:rPr>
              <a:t>vienti</a:t>
            </a:r>
            <a:endParaRPr kumimoji="0" lang="en-US" altLang="fi-FI" sz="2700" b="1" i="0" u="none" strike="noStrike" kern="1200" cap="all" spc="-50" normalizeH="0" baseline="0" noProof="0" dirty="0">
              <a:ln>
                <a:noFill/>
              </a:ln>
              <a:solidFill>
                <a:srgbClr val="FFC000"/>
              </a:solidFill>
              <a:effectLst>
                <a:outerShdw blurRad="38100" dist="38100" dir="2700000" algn="tl">
                  <a:srgbClr val="000000">
                    <a:alpha val="43137"/>
                  </a:srgbClr>
                </a:outerShdw>
              </a:effectLst>
              <a:uLnTx/>
              <a:uFillTx/>
              <a:latin typeface="Calibri Light" panose="020F0302020204030204"/>
            </a:endParaRPr>
          </a:p>
        </p:txBody>
      </p:sp>
      <p:sp>
        <p:nvSpPr>
          <p:cNvPr id="44" name="Content Placeholder 1">
            <a:extLst>
              <a:ext uri="{FF2B5EF4-FFF2-40B4-BE49-F238E27FC236}">
                <a16:creationId xmlns:a16="http://schemas.microsoft.com/office/drawing/2014/main" id="{CCD58A97-409F-4C3D-BA7D-6AB4A0D13C8C}"/>
              </a:ext>
            </a:extLst>
          </p:cNvPr>
          <p:cNvSpPr txBox="1">
            <a:spLocks/>
          </p:cNvSpPr>
          <p:nvPr/>
        </p:nvSpPr>
        <p:spPr>
          <a:xfrm>
            <a:off x="-1" y="599978"/>
            <a:ext cx="11915213" cy="2205628"/>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defRPr/>
            </a:pPr>
            <a:r>
              <a:rPr lang="fi-FI" altLang="fi-FI" sz="1900" b="1" dirty="0"/>
              <a:t>Satakunnassa teollisuuden viennin arvo supistui edelleen vuoden 2025 heinä-joulukuussa. Tosin aivan vuoden lopussa lasku lähes tyrehtyi mm. metallien jalostuksen nousun ansiosta. Teknologiateollisuudessa viennin arvo kasvoi jo loka-joulukuussa selvästi, vaikka syyskesällä kirjattiin vielä selvä notkahdus. Sen haarat olivat pääosin aiempaa mainiommassa vedossa. Elintarviketeollisuuden viennin arvo aleni selvästi loppuvuonna. Metsäteollisuudessa viennin kehitys jäi myös heikoksi. </a:t>
            </a:r>
          </a:p>
          <a:p>
            <a:pPr algn="just">
              <a:defRPr/>
            </a:pPr>
            <a:r>
              <a:rPr lang="fi-FI" altLang="fi-FI" sz="1900" b="1" dirty="0"/>
              <a:t>Maassa keskimäärin viennin arvo jatkoi nousuaan kaikilla päähaaroilla metsäteollisuutta lukuun ottamatta, mikä on myönteinen merkki suhdannekäänteen vahvistumisesta. Huomionarvoista on metallien jalostuksen suurempi painoarvo Satakunnassa. Siten tuottajahintojen pudotus, joka näkyy Satakunnan viennin arvon kehityksessä syyskesällä, ei vaikuta niin paljon valtakunnallisiin kehityslukuihin. Siten reaalisesti hintakehitys poistaen Satakunnan viennin kehitys on ollut todennäköisesti parempaa kuin mitä luvut antavat ymmärtää. </a:t>
            </a:r>
          </a:p>
          <a:p>
            <a:pPr>
              <a:defRPr/>
            </a:pPr>
            <a:endParaRPr lang="fi-FI" altLang="fi-FI" sz="1900" b="1" dirty="0"/>
          </a:p>
          <a:p>
            <a:pPr>
              <a:defRPr/>
            </a:pPr>
            <a:endParaRPr lang="fi-FI" altLang="fi-FI" sz="1400" b="1" dirty="0"/>
          </a:p>
        </p:txBody>
      </p:sp>
      <p:sp>
        <p:nvSpPr>
          <p:cNvPr id="9" name="TextBox 8">
            <a:extLst>
              <a:ext uri="{FF2B5EF4-FFF2-40B4-BE49-F238E27FC236}">
                <a16:creationId xmlns:a16="http://schemas.microsoft.com/office/drawing/2014/main" id="{68D7291F-5797-49D9-BE6D-B609C8C9A6D5}"/>
              </a:ext>
            </a:extLst>
          </p:cNvPr>
          <p:cNvSpPr txBox="1"/>
          <p:nvPr/>
        </p:nvSpPr>
        <p:spPr>
          <a:xfrm>
            <a:off x="-48741" y="2860862"/>
            <a:ext cx="6474505" cy="1578061"/>
          </a:xfrm>
          <a:prstGeom prst="rect">
            <a:avLst/>
          </a:prstGeom>
          <a:noFill/>
        </p:spPr>
        <p:txBody>
          <a:bodyPr wrap="square" rtlCol="0">
            <a:spAutoFit/>
          </a:bodyPr>
          <a:lstStyle/>
          <a:p>
            <a:pPr marL="172800" indent="-172800" defTabSz="685800" eaLnBrk="1" fontAlgn="auto" hangingPunct="1">
              <a:lnSpc>
                <a:spcPct val="80000"/>
              </a:lnSpc>
              <a:spcBef>
                <a:spcPts val="750"/>
              </a:spcBef>
              <a:spcAft>
                <a:spcPts val="0"/>
              </a:spcAft>
              <a:buFont typeface="Arial" panose="020B0604020202020204" pitchFamily="34" charset="0"/>
              <a:buChar char="•"/>
            </a:pPr>
            <a:r>
              <a:rPr lang="sv-SE" sz="1400" b="1" dirty="0">
                <a:solidFill>
                  <a:prstClr val="black"/>
                </a:solidFill>
                <a:highlight>
                  <a:srgbClr val="FFFF00"/>
                </a:highlight>
                <a:latin typeface="Calibri" panose="020F0502020204030204"/>
                <a:cs typeface="+mn-cs"/>
              </a:rPr>
              <a:t>Satakunnan </a:t>
            </a:r>
            <a:r>
              <a:rPr lang="sv-SE" sz="1400" b="1" dirty="0" err="1">
                <a:solidFill>
                  <a:prstClr val="black"/>
                </a:solidFill>
                <a:highlight>
                  <a:srgbClr val="FFFF00"/>
                </a:highlight>
                <a:latin typeface="Calibri" panose="020F0502020204030204"/>
                <a:cs typeface="+mn-cs"/>
              </a:rPr>
              <a:t>teollisuuden</a:t>
            </a:r>
            <a:r>
              <a:rPr lang="sv-SE" sz="1400" b="1" dirty="0">
                <a:solidFill>
                  <a:prstClr val="black"/>
                </a:solidFill>
                <a:highlight>
                  <a:srgbClr val="FFFF00"/>
                </a:highlight>
                <a:latin typeface="Calibri" panose="020F0502020204030204"/>
                <a:cs typeface="+mn-cs"/>
              </a:rPr>
              <a:t> </a:t>
            </a:r>
            <a:r>
              <a:rPr lang="sv-SE" sz="1400" b="1" dirty="0" err="1">
                <a:solidFill>
                  <a:prstClr val="black"/>
                </a:solidFill>
                <a:highlight>
                  <a:srgbClr val="FFFF00"/>
                </a:highlight>
                <a:latin typeface="Calibri" panose="020F0502020204030204"/>
                <a:cs typeface="+mn-cs"/>
              </a:rPr>
              <a:t>viennin</a:t>
            </a:r>
            <a:r>
              <a:rPr lang="sv-SE" sz="1400" b="1" dirty="0">
                <a:solidFill>
                  <a:prstClr val="black"/>
                </a:solidFill>
                <a:highlight>
                  <a:srgbClr val="FFFF00"/>
                </a:highlight>
                <a:latin typeface="Calibri" panose="020F0502020204030204"/>
                <a:cs typeface="+mn-cs"/>
              </a:rPr>
              <a:t> </a:t>
            </a:r>
            <a:r>
              <a:rPr lang="sv-SE" sz="1400" b="1" dirty="0" err="1">
                <a:solidFill>
                  <a:prstClr val="black"/>
                </a:solidFill>
                <a:highlight>
                  <a:srgbClr val="FFFF00"/>
                </a:highlight>
                <a:latin typeface="Calibri" panose="020F0502020204030204"/>
                <a:cs typeface="+mn-cs"/>
              </a:rPr>
              <a:t>arvosta</a:t>
            </a:r>
            <a:r>
              <a:rPr lang="sv-SE" sz="1400" b="1" dirty="0">
                <a:solidFill>
                  <a:prstClr val="black"/>
                </a:solidFill>
                <a:highlight>
                  <a:srgbClr val="FFFF00"/>
                </a:highlight>
                <a:latin typeface="Calibri" panose="020F0502020204030204"/>
                <a:cs typeface="+mn-cs"/>
              </a:rPr>
              <a:t> 64 % </a:t>
            </a:r>
            <a:r>
              <a:rPr lang="sv-SE" sz="1400" b="1" dirty="0" err="1">
                <a:solidFill>
                  <a:prstClr val="black"/>
                </a:solidFill>
                <a:highlight>
                  <a:srgbClr val="FFFF00"/>
                </a:highlight>
                <a:latin typeface="Calibri" panose="020F0502020204030204"/>
                <a:cs typeface="+mn-cs"/>
              </a:rPr>
              <a:t>syntyy</a:t>
            </a:r>
            <a:r>
              <a:rPr lang="sv-SE" sz="1400" b="1" dirty="0">
                <a:solidFill>
                  <a:prstClr val="black"/>
                </a:solidFill>
                <a:highlight>
                  <a:srgbClr val="FFFF00"/>
                </a:highlight>
                <a:latin typeface="Calibri" panose="020F0502020204030204"/>
                <a:cs typeface="+mn-cs"/>
              </a:rPr>
              <a:t> </a:t>
            </a:r>
            <a:r>
              <a:rPr lang="sv-SE" sz="1400" b="1" dirty="0" err="1">
                <a:solidFill>
                  <a:prstClr val="black"/>
                </a:solidFill>
                <a:highlight>
                  <a:srgbClr val="FFFF00"/>
                </a:highlight>
                <a:latin typeface="Calibri" panose="020F0502020204030204"/>
                <a:cs typeface="+mn-cs"/>
              </a:rPr>
              <a:t>teknologiateollisuudessa</a:t>
            </a:r>
            <a:r>
              <a:rPr lang="sv-SE" sz="1400" b="1" dirty="0">
                <a:solidFill>
                  <a:prstClr val="black"/>
                </a:solidFill>
                <a:highlight>
                  <a:srgbClr val="FFFF00"/>
                </a:highlight>
                <a:latin typeface="Calibri" panose="020F0502020204030204"/>
                <a:cs typeface="+mn-cs"/>
              </a:rPr>
              <a:t> (3,1 </a:t>
            </a:r>
            <a:r>
              <a:rPr lang="sv-SE" sz="1400" b="1" dirty="0" err="1">
                <a:solidFill>
                  <a:prstClr val="black"/>
                </a:solidFill>
                <a:highlight>
                  <a:srgbClr val="FFFF00"/>
                </a:highlight>
                <a:latin typeface="Calibri" panose="020F0502020204030204"/>
                <a:cs typeface="+mn-cs"/>
              </a:rPr>
              <a:t>mrd</a:t>
            </a:r>
            <a:r>
              <a:rPr lang="sv-SE" sz="1400" b="1" dirty="0">
                <a:solidFill>
                  <a:prstClr val="black"/>
                </a:solidFill>
                <a:highlight>
                  <a:srgbClr val="FFFF00"/>
                </a:highlight>
                <a:latin typeface="Calibri" panose="020F0502020204030204"/>
                <a:cs typeface="+mn-cs"/>
              </a:rPr>
              <a:t>. €), 29 % </a:t>
            </a:r>
            <a:r>
              <a:rPr lang="sv-SE" sz="1400" b="1" dirty="0" err="1">
                <a:solidFill>
                  <a:prstClr val="black"/>
                </a:solidFill>
                <a:highlight>
                  <a:srgbClr val="FFFF00"/>
                </a:highlight>
                <a:latin typeface="Calibri" panose="020F0502020204030204"/>
                <a:cs typeface="+mn-cs"/>
              </a:rPr>
              <a:t>metsäteollisuudessa</a:t>
            </a:r>
            <a:r>
              <a:rPr lang="sv-SE" sz="1400" b="1" dirty="0">
                <a:solidFill>
                  <a:prstClr val="black"/>
                </a:solidFill>
                <a:highlight>
                  <a:srgbClr val="FFFF00"/>
                </a:highlight>
                <a:latin typeface="Calibri" panose="020F0502020204030204"/>
                <a:cs typeface="+mn-cs"/>
              </a:rPr>
              <a:t> (1,4 </a:t>
            </a:r>
            <a:r>
              <a:rPr lang="sv-SE" sz="1400" b="1" dirty="0" err="1">
                <a:solidFill>
                  <a:prstClr val="black"/>
                </a:solidFill>
                <a:highlight>
                  <a:srgbClr val="FFFF00"/>
                </a:highlight>
                <a:latin typeface="Calibri" panose="020F0502020204030204"/>
                <a:cs typeface="+mn-cs"/>
              </a:rPr>
              <a:t>mrd</a:t>
            </a:r>
            <a:r>
              <a:rPr lang="sv-SE" sz="1400" b="1" dirty="0">
                <a:solidFill>
                  <a:prstClr val="black"/>
                </a:solidFill>
                <a:highlight>
                  <a:srgbClr val="FFFF00"/>
                </a:highlight>
                <a:latin typeface="Calibri" panose="020F0502020204030204"/>
                <a:cs typeface="+mn-cs"/>
              </a:rPr>
              <a:t>. €) ja 1 % </a:t>
            </a:r>
            <a:r>
              <a:rPr lang="sv-SE" sz="1400" b="1" dirty="0" err="1">
                <a:solidFill>
                  <a:prstClr val="black"/>
                </a:solidFill>
                <a:highlight>
                  <a:srgbClr val="FFFF00"/>
                </a:highlight>
                <a:latin typeface="Calibri" panose="020F0502020204030204"/>
                <a:cs typeface="+mn-cs"/>
              </a:rPr>
              <a:t>elintarviketeollisuudessa</a:t>
            </a:r>
            <a:r>
              <a:rPr lang="sv-SE" sz="1400" b="1" dirty="0">
                <a:solidFill>
                  <a:prstClr val="black"/>
                </a:solidFill>
                <a:highlight>
                  <a:srgbClr val="FFFF00"/>
                </a:highlight>
                <a:latin typeface="Calibri" panose="020F0502020204030204"/>
                <a:cs typeface="+mn-cs"/>
              </a:rPr>
              <a:t> (43 milj. €) v. 2024. </a:t>
            </a:r>
            <a:r>
              <a:rPr lang="sv-SE" sz="1400" b="1" dirty="0" err="1">
                <a:solidFill>
                  <a:prstClr val="black"/>
                </a:solidFill>
                <a:highlight>
                  <a:srgbClr val="FFFF00"/>
                </a:highlight>
                <a:latin typeface="Calibri" panose="020F0502020204030204"/>
                <a:cs typeface="+mn-cs"/>
              </a:rPr>
              <a:t>Lopusta</a:t>
            </a:r>
            <a:r>
              <a:rPr lang="sv-SE" sz="1400" b="1" dirty="0">
                <a:solidFill>
                  <a:prstClr val="black"/>
                </a:solidFill>
                <a:highlight>
                  <a:srgbClr val="FFFF00"/>
                </a:highlight>
                <a:latin typeface="Calibri" panose="020F0502020204030204"/>
                <a:cs typeface="+mn-cs"/>
              </a:rPr>
              <a:t> n. 7 %:sta (314 milj. €) </a:t>
            </a:r>
            <a:r>
              <a:rPr lang="sv-SE" sz="1400" b="1" dirty="0" err="1">
                <a:solidFill>
                  <a:prstClr val="black"/>
                </a:solidFill>
                <a:highlight>
                  <a:srgbClr val="FFFF00"/>
                </a:highlight>
                <a:latin typeface="Calibri" panose="020F0502020204030204"/>
                <a:cs typeface="+mn-cs"/>
              </a:rPr>
              <a:t>valtaosa</a:t>
            </a:r>
            <a:r>
              <a:rPr lang="sv-SE" sz="1400" b="1" dirty="0">
                <a:solidFill>
                  <a:prstClr val="black"/>
                </a:solidFill>
                <a:highlight>
                  <a:srgbClr val="FFFF00"/>
                </a:highlight>
                <a:latin typeface="Calibri" panose="020F0502020204030204"/>
                <a:cs typeface="+mn-cs"/>
              </a:rPr>
              <a:t> </a:t>
            </a:r>
            <a:r>
              <a:rPr lang="sv-SE" sz="1400" b="1" dirty="0" err="1">
                <a:solidFill>
                  <a:prstClr val="black"/>
                </a:solidFill>
                <a:highlight>
                  <a:srgbClr val="FFFF00"/>
                </a:highlight>
                <a:latin typeface="Calibri" panose="020F0502020204030204"/>
                <a:cs typeface="+mn-cs"/>
              </a:rPr>
              <a:t>muodostuu</a:t>
            </a:r>
            <a:r>
              <a:rPr lang="sv-SE" sz="1400" b="1" dirty="0">
                <a:solidFill>
                  <a:prstClr val="black"/>
                </a:solidFill>
                <a:highlight>
                  <a:srgbClr val="FFFF00"/>
                </a:highlight>
                <a:latin typeface="Calibri" panose="020F0502020204030204"/>
                <a:cs typeface="+mn-cs"/>
              </a:rPr>
              <a:t> </a:t>
            </a:r>
            <a:r>
              <a:rPr lang="sv-SE" sz="1400" b="1" dirty="0" err="1">
                <a:solidFill>
                  <a:prstClr val="black"/>
                </a:solidFill>
                <a:highlight>
                  <a:srgbClr val="FFFF00"/>
                </a:highlight>
                <a:latin typeface="Calibri" panose="020F0502020204030204"/>
                <a:cs typeface="+mn-cs"/>
              </a:rPr>
              <a:t>kemianteollisuudesta</a:t>
            </a:r>
            <a:r>
              <a:rPr lang="sv-SE" sz="1400" b="1" dirty="0">
                <a:solidFill>
                  <a:prstClr val="black"/>
                </a:solidFill>
                <a:highlight>
                  <a:srgbClr val="FFFF00"/>
                </a:highlight>
                <a:latin typeface="Calibri" panose="020F0502020204030204"/>
                <a:cs typeface="+mn-cs"/>
              </a:rPr>
              <a:t>. </a:t>
            </a:r>
            <a:r>
              <a:rPr lang="sv-SE" sz="1400" b="1" dirty="0" err="1">
                <a:solidFill>
                  <a:prstClr val="black"/>
                </a:solidFill>
                <a:highlight>
                  <a:srgbClr val="FFFF00"/>
                </a:highlight>
                <a:latin typeface="Calibri" panose="020F0502020204030204"/>
                <a:cs typeface="+mn-cs"/>
              </a:rPr>
              <a:t>Yhteensä</a:t>
            </a:r>
            <a:r>
              <a:rPr lang="sv-SE" sz="1400" b="1" dirty="0">
                <a:solidFill>
                  <a:prstClr val="black"/>
                </a:solidFill>
                <a:highlight>
                  <a:srgbClr val="FFFF00"/>
                </a:highlight>
                <a:latin typeface="Calibri" panose="020F0502020204030204"/>
                <a:cs typeface="+mn-cs"/>
              </a:rPr>
              <a:t> </a:t>
            </a:r>
            <a:r>
              <a:rPr lang="sv-SE" sz="1400" b="1" dirty="0" err="1">
                <a:solidFill>
                  <a:prstClr val="black"/>
                </a:solidFill>
                <a:highlight>
                  <a:srgbClr val="FFFF00"/>
                </a:highlight>
                <a:latin typeface="Calibri" panose="020F0502020204030204"/>
                <a:cs typeface="+mn-cs"/>
              </a:rPr>
              <a:t>teollisuuden</a:t>
            </a:r>
            <a:r>
              <a:rPr lang="sv-SE" sz="1400" b="1" dirty="0">
                <a:solidFill>
                  <a:prstClr val="black"/>
                </a:solidFill>
                <a:highlight>
                  <a:srgbClr val="FFFF00"/>
                </a:highlight>
                <a:latin typeface="Calibri" panose="020F0502020204030204"/>
                <a:cs typeface="+mn-cs"/>
              </a:rPr>
              <a:t> </a:t>
            </a:r>
            <a:r>
              <a:rPr lang="sv-SE" sz="1400" b="1" dirty="0" err="1">
                <a:solidFill>
                  <a:prstClr val="black"/>
                </a:solidFill>
                <a:highlight>
                  <a:srgbClr val="FFFF00"/>
                </a:highlight>
                <a:latin typeface="Calibri" panose="020F0502020204030204"/>
                <a:cs typeface="+mn-cs"/>
              </a:rPr>
              <a:t>viennin</a:t>
            </a:r>
            <a:r>
              <a:rPr lang="sv-SE" sz="1400" b="1" dirty="0">
                <a:solidFill>
                  <a:prstClr val="black"/>
                </a:solidFill>
                <a:highlight>
                  <a:srgbClr val="FFFF00"/>
                </a:highlight>
                <a:latin typeface="Calibri" panose="020F0502020204030204"/>
                <a:cs typeface="+mn-cs"/>
              </a:rPr>
              <a:t> </a:t>
            </a:r>
            <a:r>
              <a:rPr lang="sv-SE" sz="1400" b="1" dirty="0" err="1">
                <a:solidFill>
                  <a:prstClr val="black"/>
                </a:solidFill>
                <a:highlight>
                  <a:srgbClr val="FFFF00"/>
                </a:highlight>
                <a:latin typeface="Calibri" panose="020F0502020204030204"/>
                <a:cs typeface="+mn-cs"/>
              </a:rPr>
              <a:t>arvo</a:t>
            </a:r>
            <a:r>
              <a:rPr lang="sv-SE" sz="1400" b="1" dirty="0">
                <a:solidFill>
                  <a:prstClr val="black"/>
                </a:solidFill>
                <a:highlight>
                  <a:srgbClr val="FFFF00"/>
                </a:highlight>
                <a:latin typeface="Calibri" panose="020F0502020204030204"/>
                <a:cs typeface="+mn-cs"/>
              </a:rPr>
              <a:t> </a:t>
            </a:r>
            <a:r>
              <a:rPr lang="sv-SE" sz="1400" b="1" dirty="0" err="1">
                <a:solidFill>
                  <a:prstClr val="black"/>
                </a:solidFill>
                <a:highlight>
                  <a:srgbClr val="FFFF00"/>
                </a:highlight>
                <a:latin typeface="Calibri" panose="020F0502020204030204"/>
                <a:cs typeface="+mn-cs"/>
              </a:rPr>
              <a:t>oli</a:t>
            </a:r>
            <a:r>
              <a:rPr lang="sv-SE" sz="1400" b="1" dirty="0">
                <a:solidFill>
                  <a:prstClr val="black"/>
                </a:solidFill>
                <a:highlight>
                  <a:srgbClr val="FFFF00"/>
                </a:highlight>
                <a:latin typeface="Calibri" panose="020F0502020204030204"/>
                <a:cs typeface="+mn-cs"/>
              </a:rPr>
              <a:t> </a:t>
            </a:r>
            <a:r>
              <a:rPr lang="sv-SE" sz="1400" b="1" dirty="0" err="1">
                <a:solidFill>
                  <a:prstClr val="black"/>
                </a:solidFill>
                <a:highlight>
                  <a:srgbClr val="FFFF00"/>
                </a:highlight>
                <a:latin typeface="Calibri" panose="020F0502020204030204"/>
                <a:cs typeface="+mn-cs"/>
              </a:rPr>
              <a:t>ennakkotietojen</a:t>
            </a:r>
            <a:r>
              <a:rPr lang="sv-SE" sz="1400" b="1" dirty="0">
                <a:solidFill>
                  <a:prstClr val="black"/>
                </a:solidFill>
                <a:highlight>
                  <a:srgbClr val="FFFF00"/>
                </a:highlight>
                <a:latin typeface="Calibri" panose="020F0502020204030204"/>
                <a:cs typeface="+mn-cs"/>
              </a:rPr>
              <a:t> </a:t>
            </a:r>
            <a:r>
              <a:rPr lang="sv-SE" sz="1400" b="1" dirty="0" err="1">
                <a:solidFill>
                  <a:prstClr val="black"/>
                </a:solidFill>
                <a:highlight>
                  <a:srgbClr val="FFFF00"/>
                </a:highlight>
                <a:latin typeface="Calibri" panose="020F0502020204030204"/>
                <a:cs typeface="+mn-cs"/>
              </a:rPr>
              <a:t>mukaan</a:t>
            </a:r>
            <a:r>
              <a:rPr lang="sv-SE" sz="1400" b="1" dirty="0">
                <a:solidFill>
                  <a:prstClr val="black"/>
                </a:solidFill>
                <a:highlight>
                  <a:srgbClr val="FFFF00"/>
                </a:highlight>
                <a:latin typeface="Calibri" panose="020F0502020204030204"/>
                <a:cs typeface="+mn-cs"/>
              </a:rPr>
              <a:t> </a:t>
            </a:r>
            <a:r>
              <a:rPr lang="sv-SE" sz="1400" b="1" dirty="0">
                <a:solidFill>
                  <a:prstClr val="black"/>
                </a:solidFill>
                <a:highlight>
                  <a:srgbClr val="FFFF00"/>
                </a:highlight>
                <a:latin typeface="Calibri" panose="020F0502020204030204"/>
              </a:rPr>
              <a:t>4,8</a:t>
            </a:r>
            <a:r>
              <a:rPr lang="sv-SE" sz="1400" b="1" dirty="0">
                <a:solidFill>
                  <a:prstClr val="black"/>
                </a:solidFill>
                <a:highlight>
                  <a:srgbClr val="FFFF00"/>
                </a:highlight>
                <a:latin typeface="Calibri" panose="020F0502020204030204"/>
                <a:cs typeface="+mn-cs"/>
              </a:rPr>
              <a:t> </a:t>
            </a:r>
            <a:r>
              <a:rPr lang="sv-SE" sz="1400" b="1" dirty="0" err="1">
                <a:solidFill>
                  <a:prstClr val="black"/>
                </a:solidFill>
                <a:highlight>
                  <a:srgbClr val="FFFF00"/>
                </a:highlight>
                <a:latin typeface="Calibri" panose="020F0502020204030204"/>
                <a:cs typeface="+mn-cs"/>
              </a:rPr>
              <a:t>mrd</a:t>
            </a:r>
            <a:r>
              <a:rPr lang="sv-SE" sz="1400" b="1" dirty="0">
                <a:solidFill>
                  <a:prstClr val="black"/>
                </a:solidFill>
                <a:highlight>
                  <a:srgbClr val="FFFF00"/>
                </a:highlight>
                <a:latin typeface="Calibri" panose="020F0502020204030204"/>
                <a:cs typeface="+mn-cs"/>
              </a:rPr>
              <a:t>. € </a:t>
            </a:r>
            <a:r>
              <a:rPr lang="sv-SE" sz="1400" b="1" dirty="0" err="1">
                <a:solidFill>
                  <a:prstClr val="black"/>
                </a:solidFill>
                <a:highlight>
                  <a:srgbClr val="FFFF00"/>
                </a:highlight>
                <a:latin typeface="Calibri" panose="020F0502020204030204"/>
                <a:cs typeface="+mn-cs"/>
              </a:rPr>
              <a:t>v</a:t>
            </a:r>
            <a:r>
              <a:rPr lang="sv-SE" sz="1400" b="1" dirty="0" err="1">
                <a:solidFill>
                  <a:prstClr val="black"/>
                </a:solidFill>
                <a:highlight>
                  <a:srgbClr val="FFFF00"/>
                </a:highlight>
                <a:latin typeface="Calibri" panose="020F0502020204030204"/>
              </a:rPr>
              <a:t>uonna</a:t>
            </a:r>
            <a:r>
              <a:rPr lang="sv-SE" sz="1400" b="1" dirty="0">
                <a:solidFill>
                  <a:prstClr val="black"/>
                </a:solidFill>
                <a:highlight>
                  <a:srgbClr val="FFFF00"/>
                </a:highlight>
                <a:latin typeface="Calibri" panose="020F0502020204030204"/>
              </a:rPr>
              <a:t> 2025</a:t>
            </a:r>
            <a:r>
              <a:rPr lang="sv-SE" sz="1400" b="1" dirty="0">
                <a:solidFill>
                  <a:prstClr val="black"/>
                </a:solidFill>
                <a:highlight>
                  <a:srgbClr val="FFFF00"/>
                </a:highlight>
                <a:latin typeface="Calibri" panose="020F0502020204030204"/>
                <a:cs typeface="+mn-cs"/>
              </a:rPr>
              <a:t>. </a:t>
            </a:r>
          </a:p>
          <a:p>
            <a:pPr marL="172800" indent="-172800" defTabSz="685800" eaLnBrk="1" fontAlgn="auto" hangingPunct="1">
              <a:lnSpc>
                <a:spcPct val="80000"/>
              </a:lnSpc>
              <a:spcBef>
                <a:spcPts val="750"/>
              </a:spcBef>
              <a:spcAft>
                <a:spcPts val="0"/>
              </a:spcAft>
              <a:buFont typeface="Arial" panose="020B0604020202020204" pitchFamily="34" charset="0"/>
              <a:buChar char="•"/>
            </a:pPr>
            <a:r>
              <a:rPr lang="sv-SE" sz="1400" b="1" dirty="0" err="1">
                <a:solidFill>
                  <a:prstClr val="black"/>
                </a:solidFill>
                <a:highlight>
                  <a:srgbClr val="FFFF00"/>
                </a:highlight>
                <a:latin typeface="Calibri" panose="020F0502020204030204"/>
                <a:cs typeface="+mn-cs"/>
              </a:rPr>
              <a:t>Tullin</a:t>
            </a:r>
            <a:r>
              <a:rPr lang="sv-SE" sz="1400" b="1" dirty="0">
                <a:solidFill>
                  <a:prstClr val="black"/>
                </a:solidFill>
                <a:highlight>
                  <a:srgbClr val="FFFF00"/>
                </a:highlight>
                <a:latin typeface="Calibri" panose="020F0502020204030204"/>
                <a:cs typeface="+mn-cs"/>
              </a:rPr>
              <a:t> </a:t>
            </a:r>
            <a:r>
              <a:rPr lang="sv-SE" sz="1400" b="1" dirty="0" err="1">
                <a:solidFill>
                  <a:prstClr val="black"/>
                </a:solidFill>
                <a:highlight>
                  <a:srgbClr val="FFFF00"/>
                </a:highlight>
                <a:latin typeface="Calibri" panose="020F0502020204030204"/>
                <a:cs typeface="+mn-cs"/>
              </a:rPr>
              <a:t>mukaan</a:t>
            </a:r>
            <a:r>
              <a:rPr lang="sv-SE" sz="1400" b="1" dirty="0">
                <a:solidFill>
                  <a:prstClr val="black"/>
                </a:solidFill>
                <a:highlight>
                  <a:srgbClr val="FFFF00"/>
                </a:highlight>
                <a:latin typeface="Calibri" panose="020F0502020204030204"/>
                <a:cs typeface="+mn-cs"/>
              </a:rPr>
              <a:t> </a:t>
            </a:r>
            <a:r>
              <a:rPr lang="fi-FI" sz="1400" b="1" dirty="0">
                <a:solidFill>
                  <a:prstClr val="black"/>
                </a:solidFill>
                <a:highlight>
                  <a:srgbClr val="FFFF00"/>
                </a:highlight>
                <a:latin typeface="Calibri" panose="020F0502020204030204"/>
                <a:cs typeface="+mn-cs"/>
              </a:rPr>
              <a:t>Satakunnan osuus oli 8,2 % Suomen viennistä ja sija 4 (19 maakuntaa) v. 2024. Väestöosuus on 3,7 %.</a:t>
            </a:r>
            <a:r>
              <a:rPr lang="sv-SE" sz="1400" b="1" dirty="0">
                <a:solidFill>
                  <a:prstClr val="black"/>
                </a:solidFill>
                <a:highlight>
                  <a:srgbClr val="FFFF00"/>
                </a:highlight>
                <a:latin typeface="Calibri" panose="020F0502020204030204"/>
                <a:cs typeface="+mn-cs"/>
              </a:rPr>
              <a:t> </a:t>
            </a:r>
            <a:r>
              <a:rPr lang="sv-SE" sz="1400" b="1" dirty="0" err="1">
                <a:solidFill>
                  <a:prstClr val="black"/>
                </a:solidFill>
                <a:highlight>
                  <a:srgbClr val="FFFF00"/>
                </a:highlight>
                <a:latin typeface="Calibri" panose="020F0502020204030204"/>
                <a:cs typeface="+mn-cs"/>
              </a:rPr>
              <a:t>Henkeä</a:t>
            </a:r>
            <a:r>
              <a:rPr lang="sv-SE" sz="1400" b="1" dirty="0">
                <a:solidFill>
                  <a:prstClr val="black"/>
                </a:solidFill>
                <a:highlight>
                  <a:srgbClr val="FFFF00"/>
                </a:highlight>
                <a:latin typeface="Calibri" panose="020F0502020204030204"/>
                <a:cs typeface="+mn-cs"/>
              </a:rPr>
              <a:t> </a:t>
            </a:r>
            <a:r>
              <a:rPr lang="sv-SE" sz="1400" b="1" dirty="0" err="1">
                <a:solidFill>
                  <a:prstClr val="black"/>
                </a:solidFill>
                <a:highlight>
                  <a:srgbClr val="FFFF00"/>
                </a:highlight>
                <a:latin typeface="Calibri" panose="020F0502020204030204"/>
                <a:cs typeface="+mn-cs"/>
              </a:rPr>
              <a:t>kohti</a:t>
            </a:r>
            <a:r>
              <a:rPr lang="sv-SE" sz="1400" b="1" dirty="0">
                <a:solidFill>
                  <a:prstClr val="black"/>
                </a:solidFill>
                <a:highlight>
                  <a:srgbClr val="FFFF00"/>
                </a:highlight>
                <a:latin typeface="Calibri" panose="020F0502020204030204"/>
                <a:cs typeface="+mn-cs"/>
              </a:rPr>
              <a:t> </a:t>
            </a:r>
            <a:r>
              <a:rPr lang="sv-SE" sz="1400" b="1" dirty="0" err="1">
                <a:solidFill>
                  <a:prstClr val="black"/>
                </a:solidFill>
                <a:highlight>
                  <a:srgbClr val="FFFF00"/>
                </a:highlight>
                <a:latin typeface="Calibri" panose="020F0502020204030204"/>
                <a:cs typeface="+mn-cs"/>
              </a:rPr>
              <a:t>laskettuna</a:t>
            </a:r>
            <a:r>
              <a:rPr lang="sv-SE" sz="1400" b="1" dirty="0">
                <a:solidFill>
                  <a:prstClr val="black"/>
                </a:solidFill>
                <a:highlight>
                  <a:srgbClr val="FFFF00"/>
                </a:highlight>
                <a:latin typeface="Calibri" panose="020F0502020204030204"/>
                <a:cs typeface="+mn-cs"/>
              </a:rPr>
              <a:t> Satakunta </a:t>
            </a:r>
            <a:r>
              <a:rPr lang="sv-SE" sz="1400" b="1" dirty="0" err="1">
                <a:solidFill>
                  <a:prstClr val="black"/>
                </a:solidFill>
                <a:highlight>
                  <a:srgbClr val="FFFF00"/>
                </a:highlight>
                <a:latin typeface="Calibri" panose="020F0502020204030204"/>
                <a:cs typeface="+mn-cs"/>
              </a:rPr>
              <a:t>oli</a:t>
            </a:r>
            <a:r>
              <a:rPr lang="sv-SE" sz="1400" b="1" dirty="0">
                <a:solidFill>
                  <a:prstClr val="black"/>
                </a:solidFill>
                <a:highlight>
                  <a:srgbClr val="FFFF00"/>
                </a:highlight>
                <a:latin typeface="Calibri" panose="020F0502020204030204"/>
                <a:cs typeface="+mn-cs"/>
              </a:rPr>
              <a:t> </a:t>
            </a:r>
            <a:r>
              <a:rPr lang="sv-SE" sz="1400" b="1" dirty="0" err="1">
                <a:solidFill>
                  <a:prstClr val="black"/>
                </a:solidFill>
                <a:highlight>
                  <a:srgbClr val="FFFF00"/>
                </a:highlight>
                <a:latin typeface="Calibri" panose="020F0502020204030204"/>
                <a:cs typeface="+mn-cs"/>
              </a:rPr>
              <a:t>toisena</a:t>
            </a:r>
            <a:r>
              <a:rPr lang="sv-SE" sz="1400" b="1" dirty="0">
                <a:solidFill>
                  <a:prstClr val="black"/>
                </a:solidFill>
                <a:highlight>
                  <a:srgbClr val="FFFF00"/>
                </a:highlight>
                <a:latin typeface="Calibri" panose="020F0502020204030204"/>
                <a:cs typeface="+mn-cs"/>
              </a:rPr>
              <a:t> 19 </a:t>
            </a:r>
            <a:r>
              <a:rPr lang="sv-SE" sz="1400" b="1" dirty="0" err="1">
                <a:solidFill>
                  <a:prstClr val="black"/>
                </a:solidFill>
                <a:highlight>
                  <a:srgbClr val="FFFF00"/>
                </a:highlight>
                <a:latin typeface="Calibri" panose="020F0502020204030204"/>
                <a:cs typeface="+mn-cs"/>
              </a:rPr>
              <a:t>maakunnan</a:t>
            </a:r>
            <a:r>
              <a:rPr lang="sv-SE" sz="1400" b="1" dirty="0">
                <a:solidFill>
                  <a:prstClr val="black"/>
                </a:solidFill>
                <a:highlight>
                  <a:srgbClr val="FFFF00"/>
                </a:highlight>
                <a:latin typeface="Calibri" panose="020F0502020204030204"/>
                <a:cs typeface="+mn-cs"/>
              </a:rPr>
              <a:t> </a:t>
            </a:r>
            <a:r>
              <a:rPr lang="sv-SE" sz="1400" b="1" dirty="0" err="1">
                <a:solidFill>
                  <a:prstClr val="black"/>
                </a:solidFill>
                <a:highlight>
                  <a:srgbClr val="FFFF00"/>
                </a:highlight>
                <a:latin typeface="Calibri" panose="020F0502020204030204"/>
                <a:cs typeface="+mn-cs"/>
              </a:rPr>
              <a:t>joukossa</a:t>
            </a:r>
            <a:r>
              <a:rPr lang="sv-SE" sz="1400" b="1" dirty="0">
                <a:solidFill>
                  <a:prstClr val="black"/>
                </a:solidFill>
                <a:highlight>
                  <a:srgbClr val="FFFF00"/>
                </a:highlight>
                <a:latin typeface="Calibri" panose="020F0502020204030204"/>
                <a:cs typeface="+mn-cs"/>
              </a:rPr>
              <a:t>. </a:t>
            </a:r>
            <a:r>
              <a:rPr lang="fi-FI" sz="1400" b="1" dirty="0">
                <a:solidFill>
                  <a:prstClr val="black"/>
                </a:solidFill>
                <a:highlight>
                  <a:srgbClr val="FFFF00"/>
                </a:highlight>
                <a:latin typeface="Calibri" panose="020F0502020204030204"/>
                <a:cs typeface="+mn-cs"/>
              </a:rPr>
              <a:t> </a:t>
            </a:r>
          </a:p>
        </p:txBody>
      </p:sp>
      <p:sp>
        <p:nvSpPr>
          <p:cNvPr id="11" name="Rectangle 2">
            <a:extLst>
              <a:ext uri="{FF2B5EF4-FFF2-40B4-BE49-F238E27FC236}">
                <a16:creationId xmlns:a16="http://schemas.microsoft.com/office/drawing/2014/main" id="{AD8ABFF8-8276-48A5-A32A-CBA62EEB665F}"/>
              </a:ext>
            </a:extLst>
          </p:cNvPr>
          <p:cNvSpPr>
            <a:spLocks noChangeArrowheads="1"/>
          </p:cNvSpPr>
          <p:nvPr/>
        </p:nvSpPr>
        <p:spPr bwMode="auto">
          <a:xfrm>
            <a:off x="6536403" y="1872216"/>
            <a:ext cx="4041058" cy="605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15" name="Kuva 8" descr="Kuva, joka sisältää kohteen teksti, merkki, clipart-kuva&#10;&#10;Kuvaus luotu automaattisesti">
            <a:extLst>
              <a:ext uri="{FF2B5EF4-FFF2-40B4-BE49-F238E27FC236}">
                <a16:creationId xmlns:a16="http://schemas.microsoft.com/office/drawing/2014/main" id="{7BE55D7E-7D62-037B-4287-E4A949CFDBC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058400" y="6298529"/>
            <a:ext cx="1856812" cy="480765"/>
          </a:xfrm>
          <a:prstGeom prst="rect">
            <a:avLst/>
          </a:prstGeom>
        </p:spPr>
      </p:pic>
      <p:pic>
        <p:nvPicPr>
          <p:cNvPr id="17" name="Picture 16">
            <a:extLst>
              <a:ext uri="{FF2B5EF4-FFF2-40B4-BE49-F238E27FC236}">
                <a16:creationId xmlns:a16="http://schemas.microsoft.com/office/drawing/2014/main" id="{541650F8-EB07-4C73-F30C-CD5F8DFA6D22}"/>
              </a:ext>
            </a:extLst>
          </p:cNvPr>
          <p:cNvPicPr>
            <a:picLocks noChangeAspect="1"/>
          </p:cNvPicPr>
          <p:nvPr/>
        </p:nvPicPr>
        <p:blipFill>
          <a:blip>
            <a:extLst>
              <a:ext uri="{96DAC541-7B7A-43D3-8B79-37D633B846F1}">
                <asvg:svgBlip xmlns:asvg="http://schemas.microsoft.com/office/drawing/2016/SVG/main" r:embed="rId3"/>
              </a:ext>
            </a:extLst>
          </a:blip>
          <a:srcRect/>
          <a:stretch/>
        </p:blipFill>
        <p:spPr>
          <a:xfrm>
            <a:off x="6389592" y="2707574"/>
            <a:ext cx="5728141" cy="3738551"/>
          </a:xfrm>
          <a:prstGeom prst="rect">
            <a:avLst/>
          </a:prstGeom>
        </p:spPr>
      </p:pic>
      <p:pic>
        <p:nvPicPr>
          <p:cNvPr id="16" name="Picture 15">
            <a:extLst>
              <a:ext uri="{FF2B5EF4-FFF2-40B4-BE49-F238E27FC236}">
                <a16:creationId xmlns:a16="http://schemas.microsoft.com/office/drawing/2014/main" id="{8C5964D4-A0B6-6B61-E14A-592963EEF1C8}"/>
              </a:ext>
            </a:extLst>
          </p:cNvPr>
          <p:cNvPicPr>
            <a:picLocks noChangeAspect="1"/>
          </p:cNvPicPr>
          <p:nvPr/>
        </p:nvPicPr>
        <p:blipFill>
          <a:blip r:embed="rId4"/>
          <a:stretch>
            <a:fillRect/>
          </a:stretch>
        </p:blipFill>
        <p:spPr>
          <a:xfrm>
            <a:off x="74267" y="4525457"/>
            <a:ext cx="6153150" cy="2286000"/>
          </a:xfrm>
          <a:prstGeom prst="rect">
            <a:avLst/>
          </a:prstGeom>
        </p:spPr>
      </p:pic>
    </p:spTree>
    <p:extLst>
      <p:ext uri="{BB962C8B-B14F-4D97-AF65-F5344CB8AC3E}">
        <p14:creationId xmlns:p14="http://schemas.microsoft.com/office/powerpoint/2010/main" val="14372080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4D88758-6F26-4E0F-8C14-550F5C0188B8}" type="slidenum">
              <a:rPr kumimoji="0" lang="fi-FI" altLang="fi-FI" sz="1200" b="0" i="0" u="none" strike="noStrike" kern="1200" cap="none" spc="0" normalizeH="0" baseline="0" noProof="0" smtClean="0">
                <a:ln>
                  <a:noFill/>
                </a:ln>
                <a:solidFill>
                  <a:prstClr val="white"/>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fi-FI" altLang="fi-FI" sz="12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1512" name="Rectangle 1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3" name="Rectangle 1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4" name="Rectangle 1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5" name="Rectangle 15"/>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6" name="Rectangle 1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7" name="Rectangle 19"/>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8" name="Rectangle 1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9" name="Rectangle 20"/>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0" name="Rectangle 2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1" name="Rectangle 21"/>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2" name="Rectangle 23"/>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3" name="Rectangle 25"/>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4" name="Rectangle 2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5" name="Rectangle 2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6" name="Rectangle 2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7" name="Rectangle 2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8" name="Rectangle 29"/>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9" name="Rectangle 31"/>
          <p:cNvSpPr>
            <a:spLocks noChangeArrowheads="1"/>
          </p:cNvSpPr>
          <p:nvPr/>
        </p:nvSpPr>
        <p:spPr bwMode="auto">
          <a:xfrm>
            <a:off x="6308435" y="12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0" name="Rectangle 30"/>
          <p:cNvSpPr>
            <a:spLocks noChangeArrowheads="1"/>
          </p:cNvSpPr>
          <p:nvPr/>
        </p:nvSpPr>
        <p:spPr bwMode="auto">
          <a:xfrm>
            <a:off x="2084389" y="9059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1" name="Rectangle 32"/>
          <p:cNvSpPr>
            <a:spLocks noChangeArrowheads="1"/>
          </p:cNvSpPr>
          <p:nvPr/>
        </p:nvSpPr>
        <p:spPr bwMode="auto">
          <a:xfrm>
            <a:off x="2051051"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2" name="Rectangle 34"/>
          <p:cNvSpPr>
            <a:spLocks noChangeArrowheads="1"/>
          </p:cNvSpPr>
          <p:nvPr/>
        </p:nvSpPr>
        <p:spPr bwMode="auto">
          <a:xfrm>
            <a:off x="6364289"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3" name="Rectangle 33"/>
          <p:cNvSpPr>
            <a:spLocks noChangeArrowheads="1"/>
          </p:cNvSpPr>
          <p:nvPr/>
        </p:nvSpPr>
        <p:spPr bwMode="auto">
          <a:xfrm>
            <a:off x="2036764" y="8392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5" name="Rectangle 35"/>
          <p:cNvSpPr>
            <a:spLocks noChangeArrowheads="1"/>
          </p:cNvSpPr>
          <p:nvPr/>
        </p:nvSpPr>
        <p:spPr bwMode="auto">
          <a:xfrm>
            <a:off x="2036764" y="3749159"/>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7" name="Rectangle 37"/>
          <p:cNvSpPr>
            <a:spLocks noChangeArrowheads="1"/>
          </p:cNvSpPr>
          <p:nvPr/>
        </p:nvSpPr>
        <p:spPr bwMode="auto">
          <a:xfrm>
            <a:off x="6397626" y="375709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 name="Rectangle 2"/>
          <p:cNvSpPr>
            <a:spLocks noChangeArrowheads="1"/>
          </p:cNvSpPr>
          <p:nvPr/>
        </p:nvSpPr>
        <p:spPr bwMode="auto">
          <a:xfrm>
            <a:off x="2051051" y="832898"/>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Rectangle 6"/>
          <p:cNvSpPr>
            <a:spLocks noChangeArrowheads="1"/>
          </p:cNvSpPr>
          <p:nvPr/>
        </p:nvSpPr>
        <p:spPr bwMode="auto">
          <a:xfrm>
            <a:off x="6196013" y="379184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8"/>
          <p:cNvSpPr>
            <a:spLocks noChangeArrowheads="1"/>
          </p:cNvSpPr>
          <p:nvPr/>
        </p:nvSpPr>
        <p:spPr bwMode="auto">
          <a:xfrm>
            <a:off x="1985963" y="36872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Rectangle 2"/>
          <p:cNvSpPr>
            <a:spLocks noChangeArrowheads="1"/>
          </p:cNvSpPr>
          <p:nvPr/>
        </p:nvSpPr>
        <p:spPr bwMode="auto">
          <a:xfrm>
            <a:off x="2072171" y="570191"/>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Rectangle 6"/>
          <p:cNvSpPr>
            <a:spLocks noChangeArrowheads="1"/>
          </p:cNvSpPr>
          <p:nvPr/>
        </p:nvSpPr>
        <p:spPr bwMode="auto">
          <a:xfrm>
            <a:off x="6277170" y="393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Rectangle 8"/>
          <p:cNvSpPr>
            <a:spLocks noChangeArrowheads="1"/>
          </p:cNvSpPr>
          <p:nvPr/>
        </p:nvSpPr>
        <p:spPr bwMode="auto">
          <a:xfrm>
            <a:off x="2043113" y="395264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Rectangle 2"/>
          <p:cNvSpPr>
            <a:spLocks noChangeArrowheads="1"/>
          </p:cNvSpPr>
          <p:nvPr/>
        </p:nvSpPr>
        <p:spPr bwMode="auto">
          <a:xfrm>
            <a:off x="2051051" y="58765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Rectangle 4"/>
          <p:cNvSpPr>
            <a:spLocks noChangeArrowheads="1"/>
          </p:cNvSpPr>
          <p:nvPr/>
        </p:nvSpPr>
        <p:spPr bwMode="auto">
          <a:xfrm>
            <a:off x="2148660" y="393700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Rectangle 6"/>
          <p:cNvSpPr>
            <a:spLocks noChangeArrowheads="1"/>
          </p:cNvSpPr>
          <p:nvPr/>
        </p:nvSpPr>
        <p:spPr bwMode="auto">
          <a:xfrm>
            <a:off x="6421439" y="39438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100720" y="-2747"/>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altLang="fi-FI" sz="2700" b="1" i="0" u="none" strike="noStrike" kern="1200" cap="all" spc="-50" normalizeH="0" baseline="0" noProof="0" dirty="0">
                <a:ln>
                  <a:noFill/>
                </a:ln>
                <a:solidFill>
                  <a:srgbClr val="00B050"/>
                </a:solidFill>
                <a:effectLst>
                  <a:outerShdw blurRad="38100" dist="38100" dir="2700000" algn="tl">
                    <a:srgbClr val="000000">
                      <a:alpha val="43137"/>
                    </a:srgbClr>
                  </a:outerShdw>
                </a:effectLst>
                <a:uLnTx/>
                <a:uFillTx/>
                <a:latin typeface="Calibri Light" panose="020F0302020204030204"/>
                <a:ea typeface="+mj-ea"/>
                <a:cs typeface="+mj-cs"/>
              </a:rPr>
              <a:t>Satakunnan </a:t>
            </a:r>
            <a:r>
              <a:rPr kumimoji="0" lang="en-GB" altLang="fi-FI" sz="2700" b="1" i="0" u="none" strike="noStrike" kern="1200" cap="all" spc="-50" normalizeH="0" baseline="0" noProof="0" dirty="0" err="1">
                <a:ln>
                  <a:noFill/>
                </a:ln>
                <a:solidFill>
                  <a:srgbClr val="00B050"/>
                </a:solidFill>
                <a:effectLst>
                  <a:outerShdw blurRad="38100" dist="38100" dir="2700000" algn="tl">
                    <a:srgbClr val="000000">
                      <a:alpha val="43137"/>
                    </a:srgbClr>
                  </a:outerShdw>
                </a:effectLst>
                <a:uLnTx/>
                <a:uFillTx/>
                <a:latin typeface="Calibri Light" panose="020F0302020204030204"/>
                <a:ea typeface="+mj-ea"/>
                <a:cs typeface="+mj-cs"/>
              </a:rPr>
              <a:t>talouskehitys</a:t>
            </a:r>
            <a:r>
              <a:rPr kumimoji="0" lang="en-GB" altLang="fi-FI" sz="2700" b="1" i="0" u="none" strike="noStrike" kern="1200" cap="all" spc="-50" normalizeH="0" baseline="0" noProof="0" dirty="0">
                <a:ln>
                  <a:noFill/>
                </a:ln>
                <a:solidFill>
                  <a:srgbClr val="00B050"/>
                </a:solidFill>
                <a:effectLst>
                  <a:outerShdw blurRad="38100" dist="38100" dir="2700000" algn="tl">
                    <a:srgbClr val="000000">
                      <a:alpha val="43137"/>
                    </a:srgbClr>
                  </a:outerShdw>
                </a:effectLst>
                <a:uLnTx/>
                <a:uFillTx/>
                <a:latin typeface="Calibri Light" panose="020F0302020204030204"/>
                <a:ea typeface="+mj-ea"/>
                <a:cs typeface="+mj-cs"/>
              </a:rPr>
              <a:t> </a:t>
            </a:r>
            <a:r>
              <a:rPr kumimoji="0" lang="en-GB" altLang="fi-FI" sz="2700" b="1" i="0" u="none" strike="noStrike" kern="1200" cap="all" spc="-50" normalizeH="0" baseline="0" noProof="0" dirty="0" err="1">
                <a:ln>
                  <a:noFill/>
                </a:ln>
                <a:solidFill>
                  <a:srgbClr val="00B050"/>
                </a:solidFill>
                <a:effectLst>
                  <a:outerShdw blurRad="38100" dist="38100" dir="2700000" algn="tl">
                    <a:srgbClr val="000000">
                      <a:alpha val="43137"/>
                    </a:srgbClr>
                  </a:outerShdw>
                </a:effectLst>
                <a:uLnTx/>
                <a:uFillTx/>
                <a:latin typeface="Calibri Light" panose="020F0302020204030204"/>
                <a:ea typeface="+mj-ea"/>
                <a:cs typeface="+mj-cs"/>
              </a:rPr>
              <a:t>heinä-joulukuu</a:t>
            </a:r>
            <a:r>
              <a:rPr kumimoji="0" lang="en-GB" altLang="fi-FI" sz="2700" b="1" i="0" u="none" strike="noStrike" kern="1200" cap="all" spc="-50" normalizeH="0" baseline="0" noProof="0" dirty="0">
                <a:ln>
                  <a:noFill/>
                </a:ln>
                <a:solidFill>
                  <a:srgbClr val="00B050"/>
                </a:solidFill>
                <a:effectLst>
                  <a:outerShdw blurRad="38100" dist="38100" dir="2700000" algn="tl">
                    <a:srgbClr val="000000">
                      <a:alpha val="43137"/>
                    </a:srgbClr>
                  </a:outerShdw>
                </a:effectLst>
                <a:uLnTx/>
                <a:uFillTx/>
                <a:latin typeface="Calibri Light" panose="020F0302020204030204"/>
                <a:ea typeface="+mj-ea"/>
                <a:cs typeface="+mj-cs"/>
              </a:rPr>
              <a:t> 2025: </a:t>
            </a:r>
            <a:r>
              <a:rPr lang="en-GB" altLang="fi-FI" sz="2700" b="1" cap="all" spc="-50" dirty="0" err="1">
                <a:solidFill>
                  <a:srgbClr val="00B050"/>
                </a:solidFill>
                <a:effectLst>
                  <a:outerShdw blurRad="38100" dist="38100" dir="2700000" algn="tl">
                    <a:srgbClr val="000000">
                      <a:alpha val="43137"/>
                    </a:srgbClr>
                  </a:outerShdw>
                </a:effectLst>
                <a:latin typeface="Calibri Light" panose="020F0302020204030204"/>
              </a:rPr>
              <a:t>palkkasumma</a:t>
            </a:r>
            <a:endParaRPr kumimoji="0" lang="en-US" altLang="fi-FI" sz="2700" b="1" i="0" u="none" strike="noStrike" kern="1200" cap="all" spc="-50" normalizeH="0" baseline="0" noProof="0" dirty="0">
              <a:ln>
                <a:noFill/>
              </a:ln>
              <a:solidFill>
                <a:srgbClr val="00B050"/>
              </a:solidFill>
              <a:effectLst>
                <a:outerShdw blurRad="38100" dist="38100" dir="2700000" algn="tl">
                  <a:srgbClr val="000000">
                    <a:alpha val="43137"/>
                  </a:srgbClr>
                </a:outerShdw>
              </a:effectLst>
              <a:uLnTx/>
              <a:uFillTx/>
              <a:latin typeface="Calibri Light" panose="020F0302020204030204"/>
            </a:endParaRPr>
          </a:p>
        </p:txBody>
      </p:sp>
      <p:sp>
        <p:nvSpPr>
          <p:cNvPr id="44" name="Content Placeholder 1">
            <a:extLst>
              <a:ext uri="{FF2B5EF4-FFF2-40B4-BE49-F238E27FC236}">
                <a16:creationId xmlns:a16="http://schemas.microsoft.com/office/drawing/2014/main" id="{CCD58A97-409F-4C3D-BA7D-6AB4A0D13C8C}"/>
              </a:ext>
            </a:extLst>
          </p:cNvPr>
          <p:cNvSpPr txBox="1">
            <a:spLocks/>
          </p:cNvSpPr>
          <p:nvPr/>
        </p:nvSpPr>
        <p:spPr>
          <a:xfrm>
            <a:off x="0" y="1183609"/>
            <a:ext cx="5859366" cy="4320738"/>
          </a:xfrm>
          <a:prstGeom prst="rect">
            <a:avLst/>
          </a:prstGeom>
        </p:spPr>
        <p:txBody>
          <a:bodyPr vert="horz" lIns="91440" tIns="45720" rIns="91440" bIns="45720" rtlCol="0">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defRPr/>
            </a:pPr>
            <a:r>
              <a:rPr lang="fi-FI" altLang="fi-FI" sz="2000" b="1" dirty="0"/>
              <a:t>Satakunnassa palkkasumma kohosi koronakriisin alkuun saakka. Vuoden 2021 alussa palkkasumma kääntyi selvään nousuun sekä Satakunnassa että valtakunnallisesti. </a:t>
            </a:r>
          </a:p>
          <a:p>
            <a:pPr algn="just">
              <a:defRPr/>
            </a:pPr>
            <a:r>
              <a:rPr lang="fi-FI" altLang="fi-FI" sz="2000" b="1" dirty="0"/>
              <a:t>Siitä alkaen nousu on jatkunut ainakin vuoden 2025 joulukuun loppuun saakka toisaalta henkilöstömäärän kohotessa ajoittaisesti, toisaalta myös palkkojen yleisesti noustessa. Tosin vuoden 2025 lopun nousu jäi maakunnassa aiempaa vaisummaksi, koska henkilöstöä on vähennetty edelleen. Vaikka kasvu itsessään osoittaakin talouden rattaiden pyörineen edelleen, niin reaalinen kehitys on jäänyt aiempaa vaimeammaksi. </a:t>
            </a:r>
          </a:p>
          <a:p>
            <a:pPr algn="just">
              <a:defRPr/>
            </a:pPr>
            <a:r>
              <a:rPr lang="fi-FI" altLang="fi-FI" sz="2000" b="1" dirty="0"/>
              <a:t>Satakunnassa liikevaihdon pudotuksesta osa on peräisin mm. värimetallien hintojen laskusta, mikä selittää eroa liikevaihdon ja palkkasumman kehityspoluissa. Tosin alakohtaiset erot ovat yhä suuria. Satakunnassa palkkasumman nousu jäi loppuvuonna 2025 aiempaa vähemmän alle maan keskiarvon.</a:t>
            </a:r>
          </a:p>
          <a:p>
            <a:pPr marL="0" indent="0">
              <a:buNone/>
              <a:defRPr/>
            </a:pPr>
            <a:endParaRPr lang="fi-FI" altLang="fi-FI" sz="1400" b="1" dirty="0"/>
          </a:p>
          <a:p>
            <a:pPr marL="0" indent="0">
              <a:buNone/>
              <a:defRPr/>
            </a:pPr>
            <a:endParaRPr lang="fi-FI" altLang="fi-FI" sz="1400" b="1" dirty="0"/>
          </a:p>
        </p:txBody>
      </p:sp>
      <p:pic>
        <p:nvPicPr>
          <p:cNvPr id="6" name="Kuva 8" descr="Kuva, joka sisältää kohteen teksti, merkki, clipart-kuva&#10;&#10;Kuvaus luotu automaattisesti">
            <a:extLst>
              <a:ext uri="{FF2B5EF4-FFF2-40B4-BE49-F238E27FC236}">
                <a16:creationId xmlns:a16="http://schemas.microsoft.com/office/drawing/2014/main" id="{84132186-34E8-A46E-FC3E-130854E0A44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058400" y="6298529"/>
            <a:ext cx="1856812" cy="480765"/>
          </a:xfrm>
          <a:prstGeom prst="rect">
            <a:avLst/>
          </a:prstGeom>
        </p:spPr>
      </p:pic>
      <p:pic>
        <p:nvPicPr>
          <p:cNvPr id="9" name="Picture 8">
            <a:extLst>
              <a:ext uri="{FF2B5EF4-FFF2-40B4-BE49-F238E27FC236}">
                <a16:creationId xmlns:a16="http://schemas.microsoft.com/office/drawing/2014/main" id="{282BF59C-D31F-7E9A-E305-BF9702112F65}"/>
              </a:ext>
            </a:extLst>
          </p:cNvPr>
          <p:cNvPicPr>
            <a:picLocks noChangeAspect="1"/>
          </p:cNvPicPr>
          <p:nvPr/>
        </p:nvPicPr>
        <p:blipFill>
          <a:blip>
            <a:extLst>
              <a:ext uri="{96DAC541-7B7A-43D3-8B79-37D633B846F1}">
                <asvg:svgBlip xmlns:asvg="http://schemas.microsoft.com/office/drawing/2016/SVG/main" r:embed="rId3"/>
              </a:ext>
            </a:extLst>
          </a:blip>
          <a:srcRect/>
          <a:stretch/>
        </p:blipFill>
        <p:spPr>
          <a:xfrm>
            <a:off x="6098182" y="968787"/>
            <a:ext cx="5855002" cy="3821348"/>
          </a:xfrm>
          <a:prstGeom prst="rect">
            <a:avLst/>
          </a:prstGeom>
        </p:spPr>
      </p:pic>
      <p:pic>
        <p:nvPicPr>
          <p:cNvPr id="15" name="Picture 14">
            <a:extLst>
              <a:ext uri="{FF2B5EF4-FFF2-40B4-BE49-F238E27FC236}">
                <a16:creationId xmlns:a16="http://schemas.microsoft.com/office/drawing/2014/main" id="{BCD1E5D5-CF94-D840-69F4-F513D6015C18}"/>
              </a:ext>
            </a:extLst>
          </p:cNvPr>
          <p:cNvPicPr>
            <a:picLocks noChangeAspect="1"/>
          </p:cNvPicPr>
          <p:nvPr/>
        </p:nvPicPr>
        <p:blipFill>
          <a:blip r:embed="rId4"/>
          <a:stretch>
            <a:fillRect/>
          </a:stretch>
        </p:blipFill>
        <p:spPr>
          <a:xfrm>
            <a:off x="355891" y="5551792"/>
            <a:ext cx="6134100" cy="828675"/>
          </a:xfrm>
          <a:prstGeom prst="rect">
            <a:avLst/>
          </a:prstGeom>
        </p:spPr>
      </p:pic>
    </p:spTree>
    <p:extLst>
      <p:ext uri="{BB962C8B-B14F-4D97-AF65-F5344CB8AC3E}">
        <p14:creationId xmlns:p14="http://schemas.microsoft.com/office/powerpoint/2010/main" val="6839484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4D88758-6F26-4E0F-8C14-550F5C0188B8}" type="slidenum">
              <a:rPr kumimoji="0" lang="fi-FI" altLang="fi-FI" sz="1200" b="0" i="0" u="none" strike="noStrike" kern="1200" cap="none" spc="0" normalizeH="0" baseline="0" noProof="0" smtClean="0">
                <a:ln>
                  <a:noFill/>
                </a:ln>
                <a:solidFill>
                  <a:prstClr val="white"/>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fi-FI" altLang="fi-FI" sz="1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21512" name="Rectangle 1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3" name="Rectangle 1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4" name="Rectangle 1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5" name="Rectangle 15"/>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6" name="Rectangle 1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7" name="Rectangle 19"/>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8" name="Rectangle 1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9" name="Rectangle 20"/>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0" name="Rectangle 2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1" name="Rectangle 21"/>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2" name="Rectangle 23"/>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3" name="Rectangle 25"/>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4" name="Rectangle 2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5" name="Rectangle 2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6" name="Rectangle 2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7" name="Rectangle 2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8" name="Rectangle 29"/>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9" name="Rectangle 31"/>
          <p:cNvSpPr>
            <a:spLocks noChangeArrowheads="1"/>
          </p:cNvSpPr>
          <p:nvPr/>
        </p:nvSpPr>
        <p:spPr bwMode="auto">
          <a:xfrm>
            <a:off x="6308435" y="12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0" name="Rectangle 30"/>
          <p:cNvSpPr>
            <a:spLocks noChangeArrowheads="1"/>
          </p:cNvSpPr>
          <p:nvPr/>
        </p:nvSpPr>
        <p:spPr bwMode="auto">
          <a:xfrm>
            <a:off x="2084389" y="9059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1" name="Rectangle 32"/>
          <p:cNvSpPr>
            <a:spLocks noChangeArrowheads="1"/>
          </p:cNvSpPr>
          <p:nvPr/>
        </p:nvSpPr>
        <p:spPr bwMode="auto">
          <a:xfrm>
            <a:off x="2051051"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3" name="Rectangle 33"/>
          <p:cNvSpPr>
            <a:spLocks noChangeArrowheads="1"/>
          </p:cNvSpPr>
          <p:nvPr/>
        </p:nvSpPr>
        <p:spPr bwMode="auto">
          <a:xfrm>
            <a:off x="2036764" y="8392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5" name="Rectangle 35"/>
          <p:cNvSpPr>
            <a:spLocks noChangeArrowheads="1"/>
          </p:cNvSpPr>
          <p:nvPr/>
        </p:nvSpPr>
        <p:spPr bwMode="auto">
          <a:xfrm>
            <a:off x="2036764" y="3749159"/>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7" name="Rectangle 37"/>
          <p:cNvSpPr>
            <a:spLocks noChangeArrowheads="1"/>
          </p:cNvSpPr>
          <p:nvPr/>
        </p:nvSpPr>
        <p:spPr bwMode="auto">
          <a:xfrm>
            <a:off x="6397626" y="375709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 name="Rectangle 2"/>
          <p:cNvSpPr>
            <a:spLocks noChangeArrowheads="1"/>
          </p:cNvSpPr>
          <p:nvPr/>
        </p:nvSpPr>
        <p:spPr bwMode="auto">
          <a:xfrm>
            <a:off x="2051051" y="832898"/>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Rectangle 6"/>
          <p:cNvSpPr>
            <a:spLocks noChangeArrowheads="1"/>
          </p:cNvSpPr>
          <p:nvPr/>
        </p:nvSpPr>
        <p:spPr bwMode="auto">
          <a:xfrm>
            <a:off x="6196013" y="379184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8"/>
          <p:cNvSpPr>
            <a:spLocks noChangeArrowheads="1"/>
          </p:cNvSpPr>
          <p:nvPr/>
        </p:nvSpPr>
        <p:spPr bwMode="auto">
          <a:xfrm>
            <a:off x="1985963" y="36872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Rectangle 2"/>
          <p:cNvSpPr>
            <a:spLocks noChangeArrowheads="1"/>
          </p:cNvSpPr>
          <p:nvPr/>
        </p:nvSpPr>
        <p:spPr bwMode="auto">
          <a:xfrm>
            <a:off x="2072171" y="570191"/>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Rectangle 8"/>
          <p:cNvSpPr>
            <a:spLocks noChangeArrowheads="1"/>
          </p:cNvSpPr>
          <p:nvPr/>
        </p:nvSpPr>
        <p:spPr bwMode="auto">
          <a:xfrm>
            <a:off x="2043113" y="395264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Rectangle 2"/>
          <p:cNvSpPr>
            <a:spLocks noChangeArrowheads="1"/>
          </p:cNvSpPr>
          <p:nvPr/>
        </p:nvSpPr>
        <p:spPr bwMode="auto">
          <a:xfrm>
            <a:off x="2051051" y="58765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Rectangle 4"/>
          <p:cNvSpPr>
            <a:spLocks noChangeArrowheads="1"/>
          </p:cNvSpPr>
          <p:nvPr/>
        </p:nvSpPr>
        <p:spPr bwMode="auto">
          <a:xfrm>
            <a:off x="2148660" y="393700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45349" y="-261939"/>
            <a:ext cx="1132442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altLang="fi-FI" sz="2700" b="1" i="0" u="none" strike="noStrike" kern="1200" cap="all" spc="-50" normalizeH="0" baseline="0" noProof="0" dirty="0">
                <a:ln>
                  <a:noFill/>
                </a:ln>
                <a:solidFill>
                  <a:srgbClr val="FF0000"/>
                </a:solidFill>
                <a:effectLst>
                  <a:outerShdw blurRad="38100" dist="38100" dir="2700000" algn="tl">
                    <a:srgbClr val="000000">
                      <a:alpha val="43137"/>
                    </a:srgbClr>
                  </a:outerShdw>
                </a:effectLst>
                <a:uLnTx/>
                <a:uFillTx/>
                <a:latin typeface="Calibri Light" panose="020F0302020204030204"/>
                <a:ea typeface="+mj-ea"/>
                <a:cs typeface="+mj-cs"/>
              </a:rPr>
              <a:t>Satakunnan </a:t>
            </a:r>
            <a:r>
              <a:rPr kumimoji="0" lang="en-GB" altLang="fi-FI" sz="2700" b="1" i="0" u="none" strike="noStrike" kern="1200" cap="all" spc="-50" normalizeH="0" baseline="0" noProof="0" dirty="0" err="1">
                <a:ln>
                  <a:noFill/>
                </a:ln>
                <a:solidFill>
                  <a:srgbClr val="FF0000"/>
                </a:solidFill>
                <a:effectLst>
                  <a:outerShdw blurRad="38100" dist="38100" dir="2700000" algn="tl">
                    <a:srgbClr val="000000">
                      <a:alpha val="43137"/>
                    </a:srgbClr>
                  </a:outerShdw>
                </a:effectLst>
                <a:uLnTx/>
                <a:uFillTx/>
                <a:latin typeface="Calibri Light" panose="020F0302020204030204"/>
                <a:ea typeface="+mj-ea"/>
                <a:cs typeface="+mj-cs"/>
              </a:rPr>
              <a:t>talouskehitys</a:t>
            </a:r>
            <a:r>
              <a:rPr kumimoji="0" lang="en-GB" altLang="fi-FI" sz="2700" b="1" i="0" u="none" strike="noStrike" kern="1200" cap="all" spc="-50" normalizeH="0" baseline="0" noProof="0" dirty="0">
                <a:ln>
                  <a:noFill/>
                </a:ln>
                <a:solidFill>
                  <a:srgbClr val="FF0000"/>
                </a:solidFill>
                <a:effectLst>
                  <a:outerShdw blurRad="38100" dist="38100" dir="2700000" algn="tl">
                    <a:srgbClr val="000000">
                      <a:alpha val="43137"/>
                    </a:srgbClr>
                  </a:outerShdw>
                </a:effectLst>
                <a:uLnTx/>
                <a:uFillTx/>
                <a:latin typeface="Calibri Light" panose="020F0302020204030204"/>
                <a:ea typeface="+mj-ea"/>
                <a:cs typeface="+mj-cs"/>
              </a:rPr>
              <a:t> </a:t>
            </a:r>
            <a:r>
              <a:rPr lang="en-GB" altLang="fi-FI" sz="2700" b="1" cap="all" spc="-50" dirty="0" err="1">
                <a:solidFill>
                  <a:srgbClr val="FF0000"/>
                </a:solidFill>
                <a:effectLst>
                  <a:outerShdw blurRad="38100" dist="38100" dir="2700000" algn="tl">
                    <a:srgbClr val="000000">
                      <a:alpha val="43137"/>
                    </a:srgbClr>
                  </a:outerShdw>
                </a:effectLst>
                <a:latin typeface="Calibri Light" panose="020F0302020204030204"/>
              </a:rPr>
              <a:t>heinä-joulukuu</a:t>
            </a:r>
            <a:r>
              <a:rPr lang="en-GB" altLang="fi-FI" sz="2700" b="1" cap="all" spc="-50" dirty="0">
                <a:solidFill>
                  <a:srgbClr val="FF0000"/>
                </a:solidFill>
                <a:effectLst>
                  <a:outerShdw blurRad="38100" dist="38100" dir="2700000" algn="tl">
                    <a:srgbClr val="000000">
                      <a:alpha val="43137"/>
                    </a:srgbClr>
                  </a:outerShdw>
                </a:effectLst>
                <a:latin typeface="Calibri Light" panose="020F0302020204030204"/>
              </a:rPr>
              <a:t> 2025</a:t>
            </a:r>
            <a:r>
              <a:rPr kumimoji="0" lang="en-GB" altLang="fi-FI" sz="2700" b="1" i="0" u="none" strike="noStrike" kern="1200" cap="all" spc="-50" normalizeH="0" baseline="0" noProof="0" dirty="0">
                <a:ln>
                  <a:noFill/>
                </a:ln>
                <a:solidFill>
                  <a:srgbClr val="FF0000"/>
                </a:solidFill>
                <a:effectLst>
                  <a:outerShdw blurRad="38100" dist="38100" dir="2700000" algn="tl">
                    <a:srgbClr val="000000">
                      <a:alpha val="43137"/>
                    </a:srgbClr>
                  </a:outerShdw>
                </a:effectLst>
                <a:uLnTx/>
                <a:uFillTx/>
                <a:latin typeface="Calibri Light" panose="020F0302020204030204"/>
                <a:ea typeface="+mj-ea"/>
                <a:cs typeface="+mj-cs"/>
              </a:rPr>
              <a:t>: </a:t>
            </a:r>
            <a:r>
              <a:rPr lang="en-GB" altLang="fi-FI" sz="2700" b="1" cap="all" spc="-50" dirty="0" err="1">
                <a:solidFill>
                  <a:srgbClr val="FF0000"/>
                </a:solidFill>
                <a:effectLst>
                  <a:outerShdw blurRad="38100" dist="38100" dir="2700000" algn="tl">
                    <a:srgbClr val="000000">
                      <a:alpha val="43137"/>
                    </a:srgbClr>
                  </a:outerShdw>
                </a:effectLst>
                <a:latin typeface="Calibri Light" panose="020F0302020204030204"/>
              </a:rPr>
              <a:t>työllisyys</a:t>
            </a:r>
            <a:endParaRPr kumimoji="0" lang="en-US" altLang="fi-FI" sz="2700" b="1" i="0" u="none" strike="noStrike" kern="1200" cap="all" spc="-50" normalizeH="0" baseline="0" noProof="0" dirty="0">
              <a:ln>
                <a:noFill/>
              </a:ln>
              <a:solidFill>
                <a:srgbClr val="FF0000"/>
              </a:solidFill>
              <a:effectLst>
                <a:outerShdw blurRad="38100" dist="38100" dir="2700000" algn="tl">
                  <a:srgbClr val="000000">
                    <a:alpha val="43137"/>
                  </a:srgbClr>
                </a:outerShdw>
              </a:effectLst>
              <a:uLnTx/>
              <a:uFillTx/>
              <a:latin typeface="Calibri Light" panose="020F0302020204030204"/>
            </a:endParaRPr>
          </a:p>
        </p:txBody>
      </p:sp>
      <p:sp>
        <p:nvSpPr>
          <p:cNvPr id="44" name="Content Placeholder 1">
            <a:extLst>
              <a:ext uri="{FF2B5EF4-FFF2-40B4-BE49-F238E27FC236}">
                <a16:creationId xmlns:a16="http://schemas.microsoft.com/office/drawing/2014/main" id="{CCD58A97-409F-4C3D-BA7D-6AB4A0D13C8C}"/>
              </a:ext>
            </a:extLst>
          </p:cNvPr>
          <p:cNvSpPr txBox="1">
            <a:spLocks/>
          </p:cNvSpPr>
          <p:nvPr/>
        </p:nvSpPr>
        <p:spPr>
          <a:xfrm>
            <a:off x="-43563" y="573090"/>
            <a:ext cx="12182857" cy="202340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defRPr/>
            </a:pPr>
            <a:r>
              <a:rPr lang="fi-FI" altLang="fi-FI" sz="1700" b="1" dirty="0"/>
              <a:t>Satakunnassa henkilöstömäärä aleni yhä jonkin verran (-1,6 %) vuoden 2025 heinä-joulukuussa. Teollisuudessa henkilöstömäärä kasvoi aavistuksen verran. Henkilöstöä lisättiin jonkin verran teknologiateollisuudessa keskimäärin sekä runsaasti meriteollisuudessa. Metallien jalostuksessa määrä aleni hieman. Elintarvike- ja metsäteollisuudessa henkilöstöä vähennettiin. Kemianteollisuudessa työllisyys pysyi lähes ennallaan. Rakentamisessa väkeä vähennettiin loppuvuodesta yhä selvästi. Palveluissa henkilöstömäärä aleni kaikilla aloilla.</a:t>
            </a:r>
          </a:p>
        </p:txBody>
      </p:sp>
      <p:sp>
        <p:nvSpPr>
          <p:cNvPr id="6" name="Rectangle 2">
            <a:extLst>
              <a:ext uri="{FF2B5EF4-FFF2-40B4-BE49-F238E27FC236}">
                <a16:creationId xmlns:a16="http://schemas.microsoft.com/office/drawing/2014/main" id="{FD9D2BE4-BA61-4753-A506-AD74DC0389E2}"/>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9" name="Rectangle 4">
            <a:extLst>
              <a:ext uri="{FF2B5EF4-FFF2-40B4-BE49-F238E27FC236}">
                <a16:creationId xmlns:a16="http://schemas.microsoft.com/office/drawing/2014/main" id="{49D8B2FB-9746-4B4B-9C01-05D9344DBF00}"/>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pic>
        <p:nvPicPr>
          <p:cNvPr id="14" name="Kuva 8" descr="Kuva, joka sisältää kohteen teksti, merkki, clipart-kuva&#10;&#10;Kuvaus luotu automaattisesti">
            <a:extLst>
              <a:ext uri="{FF2B5EF4-FFF2-40B4-BE49-F238E27FC236}">
                <a16:creationId xmlns:a16="http://schemas.microsoft.com/office/drawing/2014/main" id="{AD21977F-404F-CE8B-BEC0-6B77ECF741D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82200" y="143236"/>
            <a:ext cx="1856812" cy="480765"/>
          </a:xfrm>
          <a:prstGeom prst="rect">
            <a:avLst/>
          </a:prstGeom>
        </p:spPr>
      </p:pic>
      <p:sp>
        <p:nvSpPr>
          <p:cNvPr id="18" name="TextBox 17">
            <a:extLst>
              <a:ext uri="{FF2B5EF4-FFF2-40B4-BE49-F238E27FC236}">
                <a16:creationId xmlns:a16="http://schemas.microsoft.com/office/drawing/2014/main" id="{FF52EA35-2A42-4D52-6D6D-D85ED42419EF}"/>
              </a:ext>
            </a:extLst>
          </p:cNvPr>
          <p:cNvSpPr txBox="1"/>
          <p:nvPr/>
        </p:nvSpPr>
        <p:spPr>
          <a:xfrm>
            <a:off x="-43563" y="1743560"/>
            <a:ext cx="12042906" cy="1034129"/>
          </a:xfrm>
          <a:prstGeom prst="rect">
            <a:avLst/>
          </a:prstGeom>
          <a:noFill/>
        </p:spPr>
        <p:txBody>
          <a:bodyPr wrap="square">
            <a:spAutoFit/>
          </a:bodyPr>
          <a:lstStyle/>
          <a:p>
            <a:pPr marL="228600" indent="-228600" algn="just">
              <a:lnSpc>
                <a:spcPct val="90000"/>
              </a:lnSpc>
              <a:spcBef>
                <a:spcPts val="1000"/>
              </a:spcBef>
              <a:buFont typeface="Arial" panose="020B0604020202020204" pitchFamily="34" charset="0"/>
              <a:buChar char="•"/>
              <a:defRPr/>
            </a:pPr>
            <a:r>
              <a:rPr lang="fi-FI" altLang="fi-FI" sz="1700" b="1" dirty="0"/>
              <a:t>Satakunnan työllisyyskatsauksen mukaan työttömyys kasvoi maaliskuussa hieman verrattuna edelliseen kuukauteen, vaikka tavanomaisesti se vähenee vuodenvaihteen jälkeen. Heikko työvoiman kysyntä näkyy etenkin pitkäaikaistyöttömien ja alle 25-vuotiaiden työttömien määrän kasvuna. Satakunnassa oli maaliskuun lopussa 11 570 työtöntä työnhakijaa. Se on noin 560 henkeä eli 5,1 % enemmän kuin vuotta aikaisemmin. Työttömyysaste oli 12,0 %.</a:t>
            </a:r>
          </a:p>
        </p:txBody>
      </p:sp>
      <p:pic>
        <p:nvPicPr>
          <p:cNvPr id="15" name="Picture 14">
            <a:extLst>
              <a:ext uri="{FF2B5EF4-FFF2-40B4-BE49-F238E27FC236}">
                <a16:creationId xmlns:a16="http://schemas.microsoft.com/office/drawing/2014/main" id="{39935412-23A6-9E6B-9102-4E0F34FAB860}"/>
              </a:ext>
            </a:extLst>
          </p:cNvPr>
          <p:cNvPicPr>
            <a:picLocks noChangeAspect="1"/>
          </p:cNvPicPr>
          <p:nvPr/>
        </p:nvPicPr>
        <p:blipFill>
          <a:blip>
            <a:extLst>
              <a:ext uri="{96DAC541-7B7A-43D3-8B79-37D633B846F1}">
                <asvg:svgBlip xmlns:asvg="http://schemas.microsoft.com/office/drawing/2016/SVG/main" r:embed="rId3"/>
              </a:ext>
            </a:extLst>
          </a:blip>
          <a:srcRect/>
          <a:stretch/>
        </p:blipFill>
        <p:spPr>
          <a:xfrm>
            <a:off x="73273" y="2707606"/>
            <a:ext cx="6300540" cy="4112135"/>
          </a:xfrm>
          <a:prstGeom prst="rect">
            <a:avLst/>
          </a:prstGeom>
        </p:spPr>
      </p:pic>
      <p:pic>
        <p:nvPicPr>
          <p:cNvPr id="19" name="Picture 18">
            <a:extLst>
              <a:ext uri="{FF2B5EF4-FFF2-40B4-BE49-F238E27FC236}">
                <a16:creationId xmlns:a16="http://schemas.microsoft.com/office/drawing/2014/main" id="{FFF4A09D-EAFE-43B3-2568-57265E221D7D}"/>
              </a:ext>
            </a:extLst>
          </p:cNvPr>
          <p:cNvPicPr>
            <a:picLocks noChangeAspect="1"/>
          </p:cNvPicPr>
          <p:nvPr/>
        </p:nvPicPr>
        <p:blipFill>
          <a:blip r:embed="rId4"/>
          <a:stretch>
            <a:fillRect/>
          </a:stretch>
        </p:blipFill>
        <p:spPr>
          <a:xfrm>
            <a:off x="7180649" y="2531586"/>
            <a:ext cx="4723804" cy="4288155"/>
          </a:xfrm>
          <a:prstGeom prst="rect">
            <a:avLst/>
          </a:prstGeom>
        </p:spPr>
      </p:pic>
    </p:spTree>
    <p:extLst>
      <p:ext uri="{BB962C8B-B14F-4D97-AF65-F5344CB8AC3E}">
        <p14:creationId xmlns:p14="http://schemas.microsoft.com/office/powerpoint/2010/main" val="154412025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4D88758-6F26-4E0F-8C14-550F5C0188B8}" type="slidenum">
              <a:rPr kumimoji="0" lang="fi-FI" altLang="fi-FI" sz="1200" b="0" i="0" u="none" strike="noStrike" kern="1200" cap="none" spc="0" normalizeH="0" baseline="0" noProof="0" smtClean="0">
                <a:ln>
                  <a:noFill/>
                </a:ln>
                <a:solidFill>
                  <a:prstClr val="white"/>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fi-FI" altLang="fi-FI" sz="12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1512" name="Rectangle 1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3" name="Rectangle 1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4" name="Rectangle 1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5" name="Rectangle 15"/>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6" name="Rectangle 1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7" name="Rectangle 19"/>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8" name="Rectangle 1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9" name="Rectangle 20"/>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0" name="Rectangle 2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1" name="Rectangle 21"/>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2" name="Rectangle 23"/>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3" name="Rectangle 25"/>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4" name="Rectangle 2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5" name="Rectangle 2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6" name="Rectangle 2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7" name="Rectangle 2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8" name="Rectangle 29"/>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9" name="Rectangle 31"/>
          <p:cNvSpPr>
            <a:spLocks noChangeArrowheads="1"/>
          </p:cNvSpPr>
          <p:nvPr/>
        </p:nvSpPr>
        <p:spPr bwMode="auto">
          <a:xfrm>
            <a:off x="6308435" y="12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0" name="Rectangle 30"/>
          <p:cNvSpPr>
            <a:spLocks noChangeArrowheads="1"/>
          </p:cNvSpPr>
          <p:nvPr/>
        </p:nvSpPr>
        <p:spPr bwMode="auto">
          <a:xfrm>
            <a:off x="2084389" y="9059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1" name="Rectangle 32"/>
          <p:cNvSpPr>
            <a:spLocks noChangeArrowheads="1"/>
          </p:cNvSpPr>
          <p:nvPr/>
        </p:nvSpPr>
        <p:spPr bwMode="auto">
          <a:xfrm>
            <a:off x="2051051"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2" name="Rectangle 34"/>
          <p:cNvSpPr>
            <a:spLocks noChangeArrowheads="1"/>
          </p:cNvSpPr>
          <p:nvPr/>
        </p:nvSpPr>
        <p:spPr bwMode="auto">
          <a:xfrm>
            <a:off x="6364289"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3" name="Rectangle 33"/>
          <p:cNvSpPr>
            <a:spLocks noChangeArrowheads="1"/>
          </p:cNvSpPr>
          <p:nvPr/>
        </p:nvSpPr>
        <p:spPr bwMode="auto">
          <a:xfrm>
            <a:off x="2036764" y="8392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5" name="Rectangle 35"/>
          <p:cNvSpPr>
            <a:spLocks noChangeArrowheads="1"/>
          </p:cNvSpPr>
          <p:nvPr/>
        </p:nvSpPr>
        <p:spPr bwMode="auto">
          <a:xfrm>
            <a:off x="2036764" y="3749159"/>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7" name="Rectangle 37"/>
          <p:cNvSpPr>
            <a:spLocks noChangeArrowheads="1"/>
          </p:cNvSpPr>
          <p:nvPr/>
        </p:nvSpPr>
        <p:spPr bwMode="auto">
          <a:xfrm>
            <a:off x="6397626" y="375709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 name="Rectangle 2"/>
          <p:cNvSpPr>
            <a:spLocks noChangeArrowheads="1"/>
          </p:cNvSpPr>
          <p:nvPr/>
        </p:nvSpPr>
        <p:spPr bwMode="auto">
          <a:xfrm>
            <a:off x="2051051" y="832898"/>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Rectangle 6"/>
          <p:cNvSpPr>
            <a:spLocks noChangeArrowheads="1"/>
          </p:cNvSpPr>
          <p:nvPr/>
        </p:nvSpPr>
        <p:spPr bwMode="auto">
          <a:xfrm>
            <a:off x="6196013" y="379184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8"/>
          <p:cNvSpPr>
            <a:spLocks noChangeArrowheads="1"/>
          </p:cNvSpPr>
          <p:nvPr/>
        </p:nvSpPr>
        <p:spPr bwMode="auto">
          <a:xfrm>
            <a:off x="1985963" y="36872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Rectangle 2"/>
          <p:cNvSpPr>
            <a:spLocks noChangeArrowheads="1"/>
          </p:cNvSpPr>
          <p:nvPr/>
        </p:nvSpPr>
        <p:spPr bwMode="auto">
          <a:xfrm>
            <a:off x="2072171" y="570191"/>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Rectangle 6"/>
          <p:cNvSpPr>
            <a:spLocks noChangeArrowheads="1"/>
          </p:cNvSpPr>
          <p:nvPr/>
        </p:nvSpPr>
        <p:spPr bwMode="auto">
          <a:xfrm>
            <a:off x="6277170" y="393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Rectangle 8"/>
          <p:cNvSpPr>
            <a:spLocks noChangeArrowheads="1"/>
          </p:cNvSpPr>
          <p:nvPr/>
        </p:nvSpPr>
        <p:spPr bwMode="auto">
          <a:xfrm>
            <a:off x="2043113" y="395264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Rectangle 2"/>
          <p:cNvSpPr>
            <a:spLocks noChangeArrowheads="1"/>
          </p:cNvSpPr>
          <p:nvPr/>
        </p:nvSpPr>
        <p:spPr bwMode="auto">
          <a:xfrm>
            <a:off x="2051051" y="58765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Rectangle 4"/>
          <p:cNvSpPr>
            <a:spLocks noChangeArrowheads="1"/>
          </p:cNvSpPr>
          <p:nvPr/>
        </p:nvSpPr>
        <p:spPr bwMode="auto">
          <a:xfrm>
            <a:off x="2148660" y="393700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Rectangle 6"/>
          <p:cNvSpPr>
            <a:spLocks noChangeArrowheads="1"/>
          </p:cNvSpPr>
          <p:nvPr/>
        </p:nvSpPr>
        <p:spPr bwMode="auto">
          <a:xfrm>
            <a:off x="6421439" y="39438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44137" y="-237207"/>
            <a:ext cx="124803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altLang="fi-FI" sz="2700" b="1" i="0" u="none" strike="noStrike" kern="1200" cap="all" spc="-50" normalizeH="0" baseline="0" noProof="0" dirty="0">
                <a:ln>
                  <a:noFill/>
                </a:ln>
                <a:solidFill>
                  <a:srgbClr val="FF0000"/>
                </a:solidFill>
                <a:effectLst>
                  <a:outerShdw blurRad="38100" dist="38100" dir="2700000" algn="tl">
                    <a:srgbClr val="000000">
                      <a:alpha val="43137"/>
                    </a:srgbClr>
                  </a:outerShdw>
                </a:effectLst>
                <a:uLnTx/>
                <a:uFillTx/>
                <a:latin typeface="Calibri Light" panose="020F0302020204030204"/>
                <a:ea typeface="+mj-ea"/>
                <a:cs typeface="+mj-cs"/>
              </a:rPr>
              <a:t>Satakunnan </a:t>
            </a:r>
            <a:r>
              <a:rPr kumimoji="0" lang="en-GB" altLang="fi-FI" sz="2700" b="1" i="0" u="none" strike="noStrike" kern="1200" cap="all" spc="-50" normalizeH="0" baseline="0" noProof="0" dirty="0" err="1">
                <a:ln>
                  <a:noFill/>
                </a:ln>
                <a:solidFill>
                  <a:srgbClr val="FF0000"/>
                </a:solidFill>
                <a:effectLst>
                  <a:outerShdw blurRad="38100" dist="38100" dir="2700000" algn="tl">
                    <a:srgbClr val="000000">
                      <a:alpha val="43137"/>
                    </a:srgbClr>
                  </a:outerShdw>
                </a:effectLst>
                <a:uLnTx/>
                <a:uFillTx/>
                <a:latin typeface="Calibri Light" panose="020F0302020204030204"/>
                <a:ea typeface="+mj-ea"/>
                <a:cs typeface="+mj-cs"/>
              </a:rPr>
              <a:t>talouskehitys</a:t>
            </a:r>
            <a:r>
              <a:rPr kumimoji="0" lang="en-GB" altLang="fi-FI" sz="2700" b="1" i="0" u="none" strike="noStrike" kern="1200" cap="all" spc="-50" normalizeH="0" baseline="0" noProof="0" dirty="0">
                <a:ln>
                  <a:noFill/>
                </a:ln>
                <a:solidFill>
                  <a:srgbClr val="FF0000"/>
                </a:solidFill>
                <a:effectLst>
                  <a:outerShdw blurRad="38100" dist="38100" dir="2700000" algn="tl">
                    <a:srgbClr val="000000">
                      <a:alpha val="43137"/>
                    </a:srgbClr>
                  </a:outerShdw>
                </a:effectLst>
                <a:uLnTx/>
                <a:uFillTx/>
                <a:latin typeface="Calibri Light" panose="020F0302020204030204"/>
                <a:ea typeface="+mj-ea"/>
                <a:cs typeface="+mj-cs"/>
              </a:rPr>
              <a:t> 20</a:t>
            </a:r>
            <a:r>
              <a:rPr lang="en-GB" altLang="fi-FI" sz="2700" b="1" cap="all" spc="-50" dirty="0">
                <a:solidFill>
                  <a:srgbClr val="FF0000"/>
                </a:solidFill>
                <a:effectLst>
                  <a:outerShdw blurRad="38100" dist="38100" dir="2700000" algn="tl">
                    <a:srgbClr val="000000">
                      <a:alpha val="43137"/>
                    </a:srgbClr>
                  </a:outerShdw>
                </a:effectLst>
                <a:latin typeface="Calibri Light" panose="020F0302020204030204"/>
              </a:rPr>
              <a:t>25</a:t>
            </a:r>
            <a:r>
              <a:rPr kumimoji="0" lang="en-GB" altLang="fi-FI" sz="2700" b="1" i="0" u="none" strike="noStrike" kern="1200" cap="all" spc="-50" normalizeH="0" baseline="0" noProof="0" dirty="0">
                <a:ln>
                  <a:noFill/>
                </a:ln>
                <a:solidFill>
                  <a:srgbClr val="FF0000"/>
                </a:solidFill>
                <a:effectLst>
                  <a:outerShdw blurRad="38100" dist="38100" dir="2700000" algn="tl">
                    <a:srgbClr val="000000">
                      <a:alpha val="43137"/>
                    </a:srgbClr>
                  </a:outerShdw>
                </a:effectLst>
                <a:uLnTx/>
                <a:uFillTx/>
                <a:latin typeface="Calibri Light" panose="020F0302020204030204"/>
                <a:ea typeface="+mj-ea"/>
                <a:cs typeface="+mj-cs"/>
              </a:rPr>
              <a:t>: </a:t>
            </a:r>
            <a:r>
              <a:rPr lang="en-GB" altLang="fi-FI" sz="2700" b="1" cap="all" spc="-50" dirty="0" err="1">
                <a:solidFill>
                  <a:srgbClr val="FF0000"/>
                </a:solidFill>
                <a:effectLst>
                  <a:outerShdw blurRad="38100" dist="38100" dir="2700000" algn="tl">
                    <a:srgbClr val="000000">
                      <a:alpha val="43137"/>
                    </a:srgbClr>
                  </a:outerShdw>
                </a:effectLst>
                <a:latin typeface="Calibri Light" panose="020F0302020204030204"/>
              </a:rPr>
              <a:t>Henkilöstömäärien</a:t>
            </a:r>
            <a:r>
              <a:rPr lang="en-GB" altLang="fi-FI" sz="2700" b="1" cap="all" spc="-50" dirty="0">
                <a:solidFill>
                  <a:srgbClr val="FF0000"/>
                </a:solidFill>
                <a:effectLst>
                  <a:outerShdw blurRad="38100" dist="38100" dir="2700000" algn="tl">
                    <a:srgbClr val="000000">
                      <a:alpha val="43137"/>
                    </a:srgbClr>
                  </a:outerShdw>
                </a:effectLst>
                <a:latin typeface="Calibri Light" panose="020F0302020204030204"/>
              </a:rPr>
              <a:t> </a:t>
            </a:r>
            <a:r>
              <a:rPr lang="en-GB" altLang="fi-FI" sz="2700" b="1" cap="all" spc="-50" dirty="0" err="1">
                <a:solidFill>
                  <a:srgbClr val="FF0000"/>
                </a:solidFill>
                <a:effectLst>
                  <a:outerShdw blurRad="38100" dist="38100" dir="2700000" algn="tl">
                    <a:srgbClr val="000000">
                      <a:alpha val="43137"/>
                    </a:srgbClr>
                  </a:outerShdw>
                </a:effectLst>
                <a:latin typeface="Calibri Light" panose="020F0302020204030204"/>
              </a:rPr>
              <a:t>kehitys</a:t>
            </a:r>
            <a:r>
              <a:rPr lang="en-GB" altLang="fi-FI" sz="2700" b="1" cap="all" spc="-50" dirty="0">
                <a:solidFill>
                  <a:srgbClr val="FF0000"/>
                </a:solidFill>
                <a:effectLst>
                  <a:outerShdw blurRad="38100" dist="38100" dir="2700000" algn="tl">
                    <a:srgbClr val="000000">
                      <a:alpha val="43137"/>
                    </a:srgbClr>
                  </a:outerShdw>
                </a:effectLst>
                <a:latin typeface="Calibri Light" panose="020F0302020204030204"/>
              </a:rPr>
              <a:t> </a:t>
            </a:r>
            <a:r>
              <a:rPr lang="en-GB" altLang="fi-FI" sz="2700" b="1" cap="all" spc="-50" dirty="0" err="1">
                <a:solidFill>
                  <a:srgbClr val="FF0000"/>
                </a:solidFill>
                <a:effectLst>
                  <a:outerShdw blurRad="38100" dist="38100" dir="2700000" algn="tl">
                    <a:srgbClr val="000000">
                      <a:alpha val="43137"/>
                    </a:srgbClr>
                  </a:outerShdw>
                </a:effectLst>
                <a:latin typeface="Calibri Light" panose="020F0302020204030204"/>
              </a:rPr>
              <a:t>seutukunnittain</a:t>
            </a:r>
            <a:endParaRPr kumimoji="0" lang="en-US" altLang="fi-FI" sz="2700" b="1" i="0" u="none" strike="noStrike" kern="1200" cap="all" spc="-50" normalizeH="0" baseline="0" noProof="0" dirty="0">
              <a:ln>
                <a:noFill/>
              </a:ln>
              <a:solidFill>
                <a:srgbClr val="FF0000"/>
              </a:solidFill>
              <a:effectLst>
                <a:outerShdw blurRad="38100" dist="38100" dir="2700000" algn="tl">
                  <a:srgbClr val="000000">
                    <a:alpha val="43137"/>
                  </a:srgbClr>
                </a:outerShdw>
              </a:effectLst>
              <a:uLnTx/>
              <a:uFillTx/>
              <a:latin typeface="Calibri Light" panose="020F0302020204030204"/>
            </a:endParaRPr>
          </a:p>
        </p:txBody>
      </p:sp>
      <p:sp>
        <p:nvSpPr>
          <p:cNvPr id="44" name="Content Placeholder 1">
            <a:extLst>
              <a:ext uri="{FF2B5EF4-FFF2-40B4-BE49-F238E27FC236}">
                <a16:creationId xmlns:a16="http://schemas.microsoft.com/office/drawing/2014/main" id="{CCD58A97-409F-4C3D-BA7D-6AB4A0D13C8C}"/>
              </a:ext>
            </a:extLst>
          </p:cNvPr>
          <p:cNvSpPr txBox="1">
            <a:spLocks/>
          </p:cNvSpPr>
          <p:nvPr/>
        </p:nvSpPr>
        <p:spPr>
          <a:xfrm>
            <a:off x="0" y="756920"/>
            <a:ext cx="11686032" cy="254829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defRPr/>
            </a:pPr>
            <a:r>
              <a:rPr lang="fi-FI" altLang="fi-FI" sz="1800" b="1" dirty="0"/>
              <a:t>Vuoden 2025 tammi- ja syyskuun välillä henkilöstömäärä pysyi lähes ennallaan Rauman seutukunnassa, aleni jonkin verran Porin seutukunnassa, mutta laski yhä varsin voimakkaasti Pohjois-Satakunnan seutukunnassa. Satakunnan kehitys on silti edelleen ollut keskimäärin hieman maan keskitasoa parempaa.</a:t>
            </a:r>
          </a:p>
          <a:p>
            <a:pPr>
              <a:defRPr/>
            </a:pPr>
            <a:endParaRPr lang="fi-FI" altLang="fi-FI" sz="1400" b="1" dirty="0"/>
          </a:p>
          <a:p>
            <a:pPr>
              <a:defRPr/>
            </a:pPr>
            <a:endParaRPr lang="fi-FI" altLang="fi-FI" sz="1400" b="1" dirty="0"/>
          </a:p>
          <a:p>
            <a:pPr>
              <a:defRPr/>
            </a:pPr>
            <a:endParaRPr lang="fi-FI" altLang="fi-FI" sz="1400" b="1" dirty="0"/>
          </a:p>
        </p:txBody>
      </p:sp>
      <p:sp>
        <p:nvSpPr>
          <p:cNvPr id="6" name="Rectangle 2">
            <a:extLst>
              <a:ext uri="{FF2B5EF4-FFF2-40B4-BE49-F238E27FC236}">
                <a16:creationId xmlns:a16="http://schemas.microsoft.com/office/drawing/2014/main" id="{FD9D2BE4-BA61-4753-A506-AD74DC0389E2}"/>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9" name="Rectangle 4">
            <a:extLst>
              <a:ext uri="{FF2B5EF4-FFF2-40B4-BE49-F238E27FC236}">
                <a16:creationId xmlns:a16="http://schemas.microsoft.com/office/drawing/2014/main" id="{49D8B2FB-9746-4B4B-9C01-05D9344DBF00}"/>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pic>
        <p:nvPicPr>
          <p:cNvPr id="11" name="Kuva 8" descr="Kuva, joka sisältää kohteen teksti, merkki, clipart-kuva&#10;&#10;Kuvaus luotu automaattisesti">
            <a:extLst>
              <a:ext uri="{FF2B5EF4-FFF2-40B4-BE49-F238E27FC236}">
                <a16:creationId xmlns:a16="http://schemas.microsoft.com/office/drawing/2014/main" id="{B3BE78DC-7902-A831-08A7-FDB6272852C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058400" y="6298529"/>
            <a:ext cx="1856812" cy="480765"/>
          </a:xfrm>
          <a:prstGeom prst="rect">
            <a:avLst/>
          </a:prstGeom>
        </p:spPr>
      </p:pic>
      <p:pic>
        <p:nvPicPr>
          <p:cNvPr id="17" name="Picture 16">
            <a:extLst>
              <a:ext uri="{FF2B5EF4-FFF2-40B4-BE49-F238E27FC236}">
                <a16:creationId xmlns:a16="http://schemas.microsoft.com/office/drawing/2014/main" id="{1A101FDF-8899-62C4-44D9-7A9591EB6180}"/>
              </a:ext>
            </a:extLst>
          </p:cNvPr>
          <p:cNvPicPr>
            <a:picLocks noChangeAspect="1"/>
          </p:cNvPicPr>
          <p:nvPr/>
        </p:nvPicPr>
        <p:blipFill>
          <a:blip>
            <a:extLst>
              <a:ext uri="{96DAC541-7B7A-43D3-8B79-37D633B846F1}">
                <asvg:svgBlip xmlns:asvg="http://schemas.microsoft.com/office/drawing/2016/SVG/main" r:embed="rId3"/>
              </a:ext>
            </a:extLst>
          </a:blip>
          <a:srcRect/>
          <a:stretch/>
        </p:blipFill>
        <p:spPr>
          <a:xfrm>
            <a:off x="240103" y="2771578"/>
            <a:ext cx="6795261" cy="4126448"/>
          </a:xfrm>
          <a:prstGeom prst="rect">
            <a:avLst/>
          </a:prstGeom>
        </p:spPr>
      </p:pic>
      <p:pic>
        <p:nvPicPr>
          <p:cNvPr id="16" name="Picture 15">
            <a:extLst>
              <a:ext uri="{FF2B5EF4-FFF2-40B4-BE49-F238E27FC236}">
                <a16:creationId xmlns:a16="http://schemas.microsoft.com/office/drawing/2014/main" id="{96F5712C-9DC9-396F-CCAB-565EF99B500D}"/>
              </a:ext>
            </a:extLst>
          </p:cNvPr>
          <p:cNvPicPr>
            <a:picLocks noChangeAspect="1"/>
          </p:cNvPicPr>
          <p:nvPr/>
        </p:nvPicPr>
        <p:blipFill>
          <a:blip r:embed="rId4"/>
          <a:stretch>
            <a:fillRect/>
          </a:stretch>
        </p:blipFill>
        <p:spPr>
          <a:xfrm>
            <a:off x="240103" y="1642372"/>
            <a:ext cx="11068050" cy="971550"/>
          </a:xfrm>
          <a:prstGeom prst="rect">
            <a:avLst/>
          </a:prstGeom>
        </p:spPr>
      </p:pic>
    </p:spTree>
    <p:extLst>
      <p:ext uri="{BB962C8B-B14F-4D97-AF65-F5344CB8AC3E}">
        <p14:creationId xmlns:p14="http://schemas.microsoft.com/office/powerpoint/2010/main" val="125462071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Content Placeholder 1"/>
          <p:cNvSpPr>
            <a:spLocks noGrp="1"/>
          </p:cNvSpPr>
          <p:nvPr>
            <p:ph sz="half" idx="2"/>
          </p:nvPr>
        </p:nvSpPr>
        <p:spPr>
          <a:xfrm>
            <a:off x="27690" y="1167220"/>
            <a:ext cx="11998683" cy="4668832"/>
          </a:xfrm>
        </p:spPr>
        <p:txBody>
          <a:bodyPr>
            <a:normAutofit fontScale="92500" lnSpcReduction="10000"/>
          </a:bodyPr>
          <a:lstStyle/>
          <a:p>
            <a:pPr algn="just">
              <a:defRPr/>
            </a:pPr>
            <a:r>
              <a:rPr lang="fi-FI" altLang="fi-FI" sz="2000" b="1" dirty="0"/>
              <a:t>Elintarviketeollisuuden liikevaihto jatkoi laskuaan entistä jyrkempänä vuoden 2025 heinä-joulukuussa Satakunnassa. Valtakunnallisesti alan liikevaihto jatkoi yhä nousuaan. Viennin arvokin supistui tuntuvasti loppuvuonna Satakunnassa, mutta maassa keskimäärin viennin arvo kohosi yhä selvästi. Henkilöstömäärä aleni silti vain vähän loppuvuodesta 2025 Satakunnassa. Satakunnassa liikevaihdon, henkilöstömäärän ja viennin arvon kehitys jäi poikkeuksellisesti heikommaksi kuin teollisuuden keskitason. Valtakunnallisesti elintarviketeollisuus kehittyi selvästi myönteisemmin kuin teollisuuden keskiarvo.  </a:t>
            </a:r>
          </a:p>
          <a:p>
            <a:pPr algn="just">
              <a:defRPr/>
            </a:pPr>
            <a:r>
              <a:rPr lang="fi-FI" altLang="fi-FI" sz="2000" b="1" dirty="0"/>
              <a:t>Pellervon taloustutkimus PTT:n kevään katsauksen mukaan maamme elintarviketeollisuuden kasvu jää vaimeaksi. Riittämätön kysyntä muodostaa edelleen keskeisen kasvurajoitteen elintarviketeollisuudessa, vaikka peruskysyntä kotimarkkinoilla pysyykin suhteellisen vakaana. Kotimarkkinoilla kulutuksen elpyminen on hidasta ja voi ottaa jopa takapakkia taloudellisesti ja geopoliittisesti epävakaassa toimintaympäristössä, vaikka ostovoima on toipunut aiemmasta heikentymisestä.</a:t>
            </a:r>
          </a:p>
          <a:p>
            <a:pPr algn="just">
              <a:defRPr/>
            </a:pPr>
            <a:r>
              <a:rPr lang="fi-FI" altLang="fi-FI" sz="2000" b="1" dirty="0"/>
              <a:t>Elintarviketeollisuuden tuotannon määrä kasvaa tänä vuonna Suomessa 1,2 prosenttia.  Liikevaihto kasvaa noin 3 prosenttia. Hintakehitys kotimarkkinassa tukee kotimaan liikevaihdon kasvua, kun taas vientihintojen lasku painaa vientiliikevaihtoa.  </a:t>
            </a:r>
          </a:p>
          <a:p>
            <a:pPr algn="just">
              <a:defRPr/>
            </a:pPr>
            <a:r>
              <a:rPr lang="fi-FI" altLang="fi-FI" sz="2000" b="1" dirty="0"/>
              <a:t>Positiivista näkymää alalle luovat kasvussa olevat elintarviketeollisuuden investoinnit. Ne painottuvat edelleen korvaus- ja tehostamisinvestointeihin sekä vastuullisuuteen, energiatehokkuuteen ja kiristyvään sääntelyyn liittyviin hankkeisiin. Kapasiteettia merkittävästi lisäävät kasvuinvestoinnit ovat toistaiseksi varovaisia ja niiden käynnistyminen edellyttää kysynnän selvempää vahvistumista sekä vientimarkkinoiden näkymien kirkastumista.</a:t>
            </a:r>
          </a:p>
        </p:txBody>
      </p:sp>
      <p:sp>
        <p:nvSpPr>
          <p:cNvPr id="21512" name="Rectangle 1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3" name="Rectangle 1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4" name="Rectangle 1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5" name="Rectangle 15"/>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6" name="Rectangle 1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7" name="Rectangle 19"/>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8" name="Rectangle 1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9" name="Rectangle 20"/>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0" name="Rectangle 2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1" name="Rectangle 21"/>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2" name="Rectangle 23"/>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3" name="Rectangle 25"/>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4" name="Rectangle 2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5" name="Rectangle 2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6" name="Rectangle 2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7" name="Rectangle 2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8" name="Rectangle 29"/>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9" name="Rectangle 31"/>
          <p:cNvSpPr>
            <a:spLocks noChangeArrowheads="1"/>
          </p:cNvSpPr>
          <p:nvPr/>
        </p:nvSpPr>
        <p:spPr bwMode="auto">
          <a:xfrm>
            <a:off x="6308435" y="12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30" name="Rectangle 30"/>
          <p:cNvSpPr>
            <a:spLocks noChangeArrowheads="1"/>
          </p:cNvSpPr>
          <p:nvPr/>
        </p:nvSpPr>
        <p:spPr bwMode="auto">
          <a:xfrm>
            <a:off x="2084389" y="9059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1" name="Rectangle 32"/>
          <p:cNvSpPr>
            <a:spLocks noChangeArrowheads="1"/>
          </p:cNvSpPr>
          <p:nvPr/>
        </p:nvSpPr>
        <p:spPr bwMode="auto">
          <a:xfrm>
            <a:off x="2051051"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2" name="Rectangle 34"/>
          <p:cNvSpPr>
            <a:spLocks noChangeArrowheads="1"/>
          </p:cNvSpPr>
          <p:nvPr/>
        </p:nvSpPr>
        <p:spPr bwMode="auto">
          <a:xfrm>
            <a:off x="6364289"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3" name="Rectangle 33"/>
          <p:cNvSpPr>
            <a:spLocks noChangeArrowheads="1"/>
          </p:cNvSpPr>
          <p:nvPr/>
        </p:nvSpPr>
        <p:spPr bwMode="auto">
          <a:xfrm>
            <a:off x="2036764" y="8392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5" name="Rectangle 35"/>
          <p:cNvSpPr>
            <a:spLocks noChangeArrowheads="1"/>
          </p:cNvSpPr>
          <p:nvPr/>
        </p:nvSpPr>
        <p:spPr bwMode="auto">
          <a:xfrm>
            <a:off x="2036764" y="3749159"/>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7" name="Rectangle 37"/>
          <p:cNvSpPr>
            <a:spLocks noChangeArrowheads="1"/>
          </p:cNvSpPr>
          <p:nvPr/>
        </p:nvSpPr>
        <p:spPr bwMode="auto">
          <a:xfrm>
            <a:off x="6397626" y="375709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 name="Rectangle 2"/>
          <p:cNvSpPr>
            <a:spLocks noChangeArrowheads="1"/>
          </p:cNvSpPr>
          <p:nvPr/>
        </p:nvSpPr>
        <p:spPr bwMode="auto">
          <a:xfrm>
            <a:off x="2051051" y="832898"/>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4" name="Rectangle 6"/>
          <p:cNvSpPr>
            <a:spLocks noChangeArrowheads="1"/>
          </p:cNvSpPr>
          <p:nvPr/>
        </p:nvSpPr>
        <p:spPr bwMode="auto">
          <a:xfrm>
            <a:off x="6196013" y="379184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5" name="Rectangle 8"/>
          <p:cNvSpPr>
            <a:spLocks noChangeArrowheads="1"/>
          </p:cNvSpPr>
          <p:nvPr/>
        </p:nvSpPr>
        <p:spPr bwMode="auto">
          <a:xfrm>
            <a:off x="1985963" y="36872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3" name="Rectangle 2"/>
          <p:cNvSpPr>
            <a:spLocks noChangeArrowheads="1"/>
          </p:cNvSpPr>
          <p:nvPr/>
        </p:nvSpPr>
        <p:spPr bwMode="auto">
          <a:xfrm>
            <a:off x="2072171" y="570191"/>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8" name="Rectangle 6"/>
          <p:cNvSpPr>
            <a:spLocks noChangeArrowheads="1"/>
          </p:cNvSpPr>
          <p:nvPr/>
        </p:nvSpPr>
        <p:spPr bwMode="auto">
          <a:xfrm>
            <a:off x="6277170" y="393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10" name="Rectangle 8"/>
          <p:cNvSpPr>
            <a:spLocks noChangeArrowheads="1"/>
          </p:cNvSpPr>
          <p:nvPr/>
        </p:nvSpPr>
        <p:spPr bwMode="auto">
          <a:xfrm>
            <a:off x="2043113" y="395264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7" name="Rectangle 2"/>
          <p:cNvSpPr>
            <a:spLocks noChangeArrowheads="1"/>
          </p:cNvSpPr>
          <p:nvPr/>
        </p:nvSpPr>
        <p:spPr bwMode="auto">
          <a:xfrm>
            <a:off x="2051051" y="58765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12" name="Rectangle 4"/>
          <p:cNvSpPr>
            <a:spLocks noChangeArrowheads="1"/>
          </p:cNvSpPr>
          <p:nvPr/>
        </p:nvSpPr>
        <p:spPr bwMode="auto">
          <a:xfrm>
            <a:off x="2148660" y="393700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13" name="Rectangle 6"/>
          <p:cNvSpPr>
            <a:spLocks noChangeArrowheads="1"/>
          </p:cNvSpPr>
          <p:nvPr/>
        </p:nvSpPr>
        <p:spPr bwMode="auto">
          <a:xfrm>
            <a:off x="6421439" y="39438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165627" y="0"/>
            <a:ext cx="11761842"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altLang="fi-FI" sz="2700" b="1" cap="all" spc="-50" dirty="0">
                <a:solidFill>
                  <a:srgbClr val="0070C0"/>
                </a:solidFill>
                <a:effectLst>
                  <a:outerShdw blurRad="38100" dist="38100" dir="2700000" algn="tl">
                    <a:srgbClr val="000000">
                      <a:alpha val="43137"/>
                    </a:srgbClr>
                  </a:outerShdw>
                </a:effectLst>
              </a:rPr>
              <a:t>Satakunnan </a:t>
            </a:r>
            <a:r>
              <a:rPr lang="en-GB" altLang="fi-FI" sz="2700" b="1" cap="all" spc="-50" dirty="0" err="1">
                <a:solidFill>
                  <a:srgbClr val="0070C0"/>
                </a:solidFill>
                <a:effectLst>
                  <a:outerShdw blurRad="38100" dist="38100" dir="2700000" algn="tl">
                    <a:srgbClr val="000000">
                      <a:alpha val="43137"/>
                    </a:srgbClr>
                  </a:outerShdw>
                </a:effectLst>
              </a:rPr>
              <a:t>talouskehitys</a:t>
            </a:r>
            <a:r>
              <a:rPr lang="en-GB" altLang="fi-FI" sz="2700" b="1" cap="all" spc="-50" dirty="0">
                <a:solidFill>
                  <a:srgbClr val="0070C0"/>
                </a:solidFill>
                <a:effectLst>
                  <a:outerShdw blurRad="38100" dist="38100" dir="2700000" algn="tl">
                    <a:srgbClr val="000000">
                      <a:alpha val="43137"/>
                    </a:srgbClr>
                  </a:outerShdw>
                </a:effectLst>
              </a:rPr>
              <a:t> </a:t>
            </a:r>
            <a:r>
              <a:rPr lang="en-GB" altLang="fi-FI" sz="2700" b="1" cap="all" spc="-50" dirty="0" err="1">
                <a:solidFill>
                  <a:srgbClr val="0070C0"/>
                </a:solidFill>
                <a:effectLst>
                  <a:outerShdw blurRad="38100" dist="38100" dir="2700000" algn="tl">
                    <a:srgbClr val="000000">
                      <a:alpha val="43137"/>
                    </a:srgbClr>
                  </a:outerShdw>
                </a:effectLst>
              </a:rPr>
              <a:t>heinä-joulukuu</a:t>
            </a:r>
            <a:r>
              <a:rPr lang="en-GB" altLang="fi-FI" sz="2700" b="1" cap="all" spc="-50" dirty="0">
                <a:solidFill>
                  <a:srgbClr val="0070C0"/>
                </a:solidFill>
                <a:effectLst>
                  <a:outerShdw blurRad="38100" dist="38100" dir="2700000" algn="tl">
                    <a:srgbClr val="000000">
                      <a:alpha val="43137"/>
                    </a:srgbClr>
                  </a:outerShdw>
                </a:effectLst>
              </a:rPr>
              <a:t> 2025</a:t>
            </a:r>
            <a:r>
              <a:rPr kumimoji="0" lang="en-GB" altLang="fi-FI" sz="2700" b="1" i="0" u="none" strike="noStrike" kern="1200" cap="all" spc="-50" normalizeH="0" baseline="0" noProof="0" dirty="0">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 </a:t>
            </a:r>
            <a:endParaRPr lang="en-GB" altLang="fi-FI" sz="2700" b="1" cap="all" spc="-50" dirty="0">
              <a:solidFill>
                <a:srgbClr val="0070C0"/>
              </a:solidFill>
              <a:effectLst>
                <a:outerShdw blurRad="38100" dist="38100" dir="2700000" algn="tl">
                  <a:srgbClr val="000000">
                    <a:alpha val="43137"/>
                  </a:srgbClr>
                </a:outerShdw>
              </a:effectLst>
            </a:endParaRPr>
          </a:p>
          <a:p>
            <a:r>
              <a:rPr lang="en-GB" altLang="fi-FI" sz="2700" b="1" cap="all" spc="-50" dirty="0" err="1">
                <a:solidFill>
                  <a:srgbClr val="0070C0"/>
                </a:solidFill>
                <a:effectLst>
                  <a:outerShdw blurRad="38100" dist="38100" dir="2700000" algn="tl">
                    <a:srgbClr val="000000">
                      <a:alpha val="43137"/>
                    </a:srgbClr>
                  </a:outerShdw>
                </a:effectLst>
              </a:rPr>
              <a:t>elintarviketeollisuus</a:t>
            </a:r>
            <a:endParaRPr lang="en-US" altLang="fi-FI" sz="2700" b="1" cap="all" spc="-50" dirty="0">
              <a:solidFill>
                <a:srgbClr val="0070C0"/>
              </a:solidFill>
              <a:effectLst>
                <a:outerShdw blurRad="38100" dist="38100" dir="2700000" algn="tl">
                  <a:srgbClr val="000000">
                    <a:alpha val="43137"/>
                  </a:srgbClr>
                </a:outerShdw>
              </a:effectLst>
            </a:endParaRPr>
          </a:p>
        </p:txBody>
      </p:sp>
      <p:pic>
        <p:nvPicPr>
          <p:cNvPr id="6" name="Kuva 8" descr="Kuva, joka sisältää kohteen teksti, merkki, clipart-kuva&#10;&#10;Kuvaus luotu automaattisesti">
            <a:extLst>
              <a:ext uri="{FF2B5EF4-FFF2-40B4-BE49-F238E27FC236}">
                <a16:creationId xmlns:a16="http://schemas.microsoft.com/office/drawing/2014/main" id="{F3699E27-A2B6-3CA0-3520-A3D3C38A620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140949" y="184666"/>
            <a:ext cx="1856812" cy="480765"/>
          </a:xfrm>
          <a:prstGeom prst="rect">
            <a:avLst/>
          </a:prstGeom>
        </p:spPr>
      </p:pic>
      <p:pic>
        <p:nvPicPr>
          <p:cNvPr id="14" name="Picture 13">
            <a:extLst>
              <a:ext uri="{FF2B5EF4-FFF2-40B4-BE49-F238E27FC236}">
                <a16:creationId xmlns:a16="http://schemas.microsoft.com/office/drawing/2014/main" id="{52EF506D-BA22-512C-995C-9374CB9E68CD}"/>
              </a:ext>
            </a:extLst>
          </p:cNvPr>
          <p:cNvPicPr>
            <a:picLocks noChangeAspect="1"/>
          </p:cNvPicPr>
          <p:nvPr/>
        </p:nvPicPr>
        <p:blipFill>
          <a:blip r:embed="rId3"/>
          <a:stretch>
            <a:fillRect/>
          </a:stretch>
        </p:blipFill>
        <p:spPr>
          <a:xfrm>
            <a:off x="338081" y="5798780"/>
            <a:ext cx="8077200" cy="828675"/>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Slide Number Placeholder 5"/>
          <p:cNvSpPr>
            <a:spLocks noGrp="1"/>
          </p:cNvSpPr>
          <p:nvPr>
            <p:ph type="sldNum" sz="quarter" idx="12"/>
          </p:nvPr>
        </p:nvSpPr>
        <p:spPr>
          <a:xfrm>
            <a:off x="8591550" y="6400456"/>
            <a:ext cx="2743200" cy="365125"/>
          </a:xfrm>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A4D88758-6F26-4E0F-8C14-550F5C0188B8}" type="slidenum">
              <a:rPr lang="fi-FI" altLang="fi-FI" smtClean="0">
                <a:solidFill>
                  <a:schemeClr val="bg1"/>
                </a:solidFill>
              </a:rPr>
              <a:pPr/>
              <a:t>28</a:t>
            </a:fld>
            <a:endParaRPr lang="fi-FI" altLang="fi-FI">
              <a:solidFill>
                <a:schemeClr val="bg1"/>
              </a:solidFill>
            </a:endParaRPr>
          </a:p>
        </p:txBody>
      </p:sp>
      <p:sp>
        <p:nvSpPr>
          <p:cNvPr id="21512" name="Rectangle 1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3" name="Rectangle 1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4" name="Rectangle 1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5" name="Rectangle 15"/>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6" name="Rectangle 1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7" name="Rectangle 19"/>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8" name="Rectangle 1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9" name="Rectangle 20"/>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0" name="Rectangle 2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1" name="Rectangle 21"/>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2" name="Rectangle 23"/>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3" name="Rectangle 25"/>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4" name="Rectangle 2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5" name="Rectangle 2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6" name="Rectangle 2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7" name="Rectangle 2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8" name="Rectangle 29"/>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9" name="Rectangle 31"/>
          <p:cNvSpPr>
            <a:spLocks noChangeArrowheads="1"/>
          </p:cNvSpPr>
          <p:nvPr/>
        </p:nvSpPr>
        <p:spPr bwMode="auto">
          <a:xfrm>
            <a:off x="6308435" y="12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30" name="Rectangle 30"/>
          <p:cNvSpPr>
            <a:spLocks noChangeArrowheads="1"/>
          </p:cNvSpPr>
          <p:nvPr/>
        </p:nvSpPr>
        <p:spPr bwMode="auto">
          <a:xfrm>
            <a:off x="2084389" y="9059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1" name="Rectangle 32"/>
          <p:cNvSpPr>
            <a:spLocks noChangeArrowheads="1"/>
          </p:cNvSpPr>
          <p:nvPr/>
        </p:nvSpPr>
        <p:spPr bwMode="auto">
          <a:xfrm>
            <a:off x="2051051"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2" name="Rectangle 34"/>
          <p:cNvSpPr>
            <a:spLocks noChangeArrowheads="1"/>
          </p:cNvSpPr>
          <p:nvPr/>
        </p:nvSpPr>
        <p:spPr bwMode="auto">
          <a:xfrm>
            <a:off x="6364289"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3" name="Rectangle 33"/>
          <p:cNvSpPr>
            <a:spLocks noChangeArrowheads="1"/>
          </p:cNvSpPr>
          <p:nvPr/>
        </p:nvSpPr>
        <p:spPr bwMode="auto">
          <a:xfrm>
            <a:off x="2036764" y="8392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5" name="Rectangle 35"/>
          <p:cNvSpPr>
            <a:spLocks noChangeArrowheads="1"/>
          </p:cNvSpPr>
          <p:nvPr/>
        </p:nvSpPr>
        <p:spPr bwMode="auto">
          <a:xfrm>
            <a:off x="2036764" y="3749159"/>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7" name="Rectangle 37"/>
          <p:cNvSpPr>
            <a:spLocks noChangeArrowheads="1"/>
          </p:cNvSpPr>
          <p:nvPr/>
        </p:nvSpPr>
        <p:spPr bwMode="auto">
          <a:xfrm>
            <a:off x="6397626" y="375709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 name="Rectangle 2"/>
          <p:cNvSpPr>
            <a:spLocks noChangeArrowheads="1"/>
          </p:cNvSpPr>
          <p:nvPr/>
        </p:nvSpPr>
        <p:spPr bwMode="auto">
          <a:xfrm>
            <a:off x="2051051" y="832898"/>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4" name="Rectangle 6"/>
          <p:cNvSpPr>
            <a:spLocks noChangeArrowheads="1"/>
          </p:cNvSpPr>
          <p:nvPr/>
        </p:nvSpPr>
        <p:spPr bwMode="auto">
          <a:xfrm>
            <a:off x="6196013" y="379184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5" name="Rectangle 8"/>
          <p:cNvSpPr>
            <a:spLocks noChangeArrowheads="1"/>
          </p:cNvSpPr>
          <p:nvPr/>
        </p:nvSpPr>
        <p:spPr bwMode="auto">
          <a:xfrm>
            <a:off x="1985963" y="36872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3" name="Rectangle 2"/>
          <p:cNvSpPr>
            <a:spLocks noChangeArrowheads="1"/>
          </p:cNvSpPr>
          <p:nvPr/>
        </p:nvSpPr>
        <p:spPr bwMode="auto">
          <a:xfrm>
            <a:off x="2072171" y="570191"/>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8" name="Rectangle 6"/>
          <p:cNvSpPr>
            <a:spLocks noChangeArrowheads="1"/>
          </p:cNvSpPr>
          <p:nvPr/>
        </p:nvSpPr>
        <p:spPr bwMode="auto">
          <a:xfrm>
            <a:off x="6277170" y="393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10" name="Rectangle 8"/>
          <p:cNvSpPr>
            <a:spLocks noChangeArrowheads="1"/>
          </p:cNvSpPr>
          <p:nvPr/>
        </p:nvSpPr>
        <p:spPr bwMode="auto">
          <a:xfrm>
            <a:off x="2043113" y="395264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7" name="Rectangle 2"/>
          <p:cNvSpPr>
            <a:spLocks noChangeArrowheads="1"/>
          </p:cNvSpPr>
          <p:nvPr/>
        </p:nvSpPr>
        <p:spPr bwMode="auto">
          <a:xfrm>
            <a:off x="2051051" y="58765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12" name="Rectangle 4"/>
          <p:cNvSpPr>
            <a:spLocks noChangeArrowheads="1"/>
          </p:cNvSpPr>
          <p:nvPr/>
        </p:nvSpPr>
        <p:spPr bwMode="auto">
          <a:xfrm>
            <a:off x="2148660" y="393700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13" name="Rectangle 6"/>
          <p:cNvSpPr>
            <a:spLocks noChangeArrowheads="1"/>
          </p:cNvSpPr>
          <p:nvPr/>
        </p:nvSpPr>
        <p:spPr bwMode="auto">
          <a:xfrm>
            <a:off x="6421439" y="39438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215079" y="-289576"/>
            <a:ext cx="11761842"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altLang="fi-FI" sz="2700" b="1" cap="all" spc="-50" dirty="0">
                <a:solidFill>
                  <a:srgbClr val="0070C0"/>
                </a:solidFill>
                <a:effectLst>
                  <a:outerShdw blurRad="38100" dist="38100" dir="2700000" algn="tl">
                    <a:srgbClr val="000000">
                      <a:alpha val="43137"/>
                    </a:srgbClr>
                  </a:outerShdw>
                </a:effectLst>
              </a:rPr>
              <a:t>Satakunnan </a:t>
            </a:r>
            <a:r>
              <a:rPr lang="en-GB" altLang="fi-FI" sz="2700" b="1" cap="all" spc="-50" dirty="0" err="1">
                <a:solidFill>
                  <a:srgbClr val="0070C0"/>
                </a:solidFill>
                <a:effectLst>
                  <a:outerShdw blurRad="38100" dist="38100" dir="2700000" algn="tl">
                    <a:srgbClr val="000000">
                      <a:alpha val="43137"/>
                    </a:srgbClr>
                  </a:outerShdw>
                </a:effectLst>
              </a:rPr>
              <a:t>talouskehitys</a:t>
            </a:r>
            <a:r>
              <a:rPr lang="en-GB" altLang="fi-FI" sz="2700" b="1" cap="all" spc="-50" dirty="0">
                <a:solidFill>
                  <a:srgbClr val="0070C0"/>
                </a:solidFill>
                <a:effectLst>
                  <a:outerShdw blurRad="38100" dist="38100" dir="2700000" algn="tl">
                    <a:srgbClr val="000000">
                      <a:alpha val="43137"/>
                    </a:srgbClr>
                  </a:outerShdw>
                </a:effectLst>
              </a:rPr>
              <a:t> </a:t>
            </a:r>
            <a:r>
              <a:rPr lang="en-GB" altLang="fi-FI" sz="2700" b="1" cap="all" spc="-50" dirty="0" err="1">
                <a:solidFill>
                  <a:srgbClr val="0070C0"/>
                </a:solidFill>
                <a:effectLst>
                  <a:outerShdw blurRad="38100" dist="38100" dir="2700000" algn="tl">
                    <a:srgbClr val="000000">
                      <a:alpha val="43137"/>
                    </a:srgbClr>
                  </a:outerShdw>
                </a:effectLst>
              </a:rPr>
              <a:t>heinä-joulukuu</a:t>
            </a:r>
            <a:r>
              <a:rPr lang="en-GB" altLang="fi-FI" sz="2700" b="1" cap="all" spc="-50" dirty="0">
                <a:solidFill>
                  <a:srgbClr val="0070C0"/>
                </a:solidFill>
                <a:effectLst>
                  <a:outerShdw blurRad="38100" dist="38100" dir="2700000" algn="tl">
                    <a:srgbClr val="000000">
                      <a:alpha val="43137"/>
                    </a:srgbClr>
                  </a:outerShdw>
                </a:effectLst>
              </a:rPr>
              <a:t> 2025</a:t>
            </a:r>
            <a:r>
              <a:rPr kumimoji="0" lang="en-GB" altLang="fi-FI" sz="2700" b="1" i="0" u="none" strike="noStrike" kern="1200" cap="all" spc="-50" normalizeH="0" baseline="0" noProof="0" dirty="0">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 </a:t>
            </a:r>
            <a:r>
              <a:rPr lang="en-GB" altLang="fi-FI" sz="2700" b="1" cap="all" spc="-50" dirty="0" err="1">
                <a:solidFill>
                  <a:srgbClr val="0070C0"/>
                </a:solidFill>
                <a:effectLst>
                  <a:outerShdw blurRad="38100" dist="38100" dir="2700000" algn="tl">
                    <a:srgbClr val="000000">
                      <a:alpha val="43137"/>
                    </a:srgbClr>
                  </a:outerShdw>
                </a:effectLst>
              </a:rPr>
              <a:t>Elintarviketeollisuus</a:t>
            </a:r>
            <a:endParaRPr lang="en-US" altLang="fi-FI" sz="2700" b="1" cap="all" spc="-50" dirty="0">
              <a:solidFill>
                <a:srgbClr val="0070C0"/>
              </a:solidFill>
              <a:effectLst>
                <a:outerShdw blurRad="38100" dist="38100" dir="2700000" algn="tl">
                  <a:srgbClr val="000000">
                    <a:alpha val="43137"/>
                  </a:srgbClr>
                </a:outerShdw>
              </a:effectLst>
            </a:endParaRPr>
          </a:p>
        </p:txBody>
      </p:sp>
      <p:pic>
        <p:nvPicPr>
          <p:cNvPr id="6" name="Kuva 8" descr="Kuva, joka sisältää kohteen teksti, merkki, clipart-kuva&#10;&#10;Kuvaus luotu automaattisesti">
            <a:extLst>
              <a:ext uri="{FF2B5EF4-FFF2-40B4-BE49-F238E27FC236}">
                <a16:creationId xmlns:a16="http://schemas.microsoft.com/office/drawing/2014/main" id="{D4F73A05-A28C-6AF5-A0D4-A72F9A3023E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058400" y="6298529"/>
            <a:ext cx="1856812" cy="480765"/>
          </a:xfrm>
          <a:prstGeom prst="rect">
            <a:avLst/>
          </a:prstGeom>
        </p:spPr>
      </p:pic>
      <p:sp>
        <p:nvSpPr>
          <p:cNvPr id="9" name="Rectangle 2">
            <a:extLst>
              <a:ext uri="{FF2B5EF4-FFF2-40B4-BE49-F238E27FC236}">
                <a16:creationId xmlns:a16="http://schemas.microsoft.com/office/drawing/2014/main" id="{DB823042-11FF-152F-E835-32187E74CA9F}"/>
              </a:ext>
            </a:extLst>
          </p:cNvPr>
          <p:cNvSpPr>
            <a:spLocks noChangeArrowheads="1"/>
          </p:cNvSpPr>
          <p:nvPr/>
        </p:nvSpPr>
        <p:spPr bwMode="auto">
          <a:xfrm>
            <a:off x="165627" y="751404"/>
            <a:ext cx="6716974" cy="2226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11" name="Rectangle 4">
            <a:extLst>
              <a:ext uri="{FF2B5EF4-FFF2-40B4-BE49-F238E27FC236}">
                <a16:creationId xmlns:a16="http://schemas.microsoft.com/office/drawing/2014/main" id="{A1B02FFE-6E38-1F7E-6C4F-30270754C5AB}"/>
              </a:ext>
            </a:extLst>
          </p:cNvPr>
          <p:cNvSpPr>
            <a:spLocks noChangeArrowheads="1"/>
          </p:cNvSpPr>
          <p:nvPr/>
        </p:nvSpPr>
        <p:spPr bwMode="auto">
          <a:xfrm>
            <a:off x="100668" y="3173863"/>
            <a:ext cx="6936174" cy="241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14" name="Rectangle 2">
            <a:extLst>
              <a:ext uri="{FF2B5EF4-FFF2-40B4-BE49-F238E27FC236}">
                <a16:creationId xmlns:a16="http://schemas.microsoft.com/office/drawing/2014/main" id="{FF949ACB-D4F6-B29D-CACF-BC4815EF5F11}"/>
              </a:ext>
            </a:extLst>
          </p:cNvPr>
          <p:cNvSpPr>
            <a:spLocks noChangeArrowheads="1"/>
          </p:cNvSpPr>
          <p:nvPr/>
        </p:nvSpPr>
        <p:spPr bwMode="auto">
          <a:xfrm>
            <a:off x="100668" y="292654"/>
            <a:ext cx="6889133" cy="2370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17" name="Picture 16">
            <a:extLst>
              <a:ext uri="{FF2B5EF4-FFF2-40B4-BE49-F238E27FC236}">
                <a16:creationId xmlns:a16="http://schemas.microsoft.com/office/drawing/2014/main" id="{120D23AE-BCC2-23AA-02ED-55691BF05AE3}"/>
              </a:ext>
            </a:extLst>
          </p:cNvPr>
          <p:cNvPicPr>
            <a:picLocks noChangeAspect="1"/>
          </p:cNvPicPr>
          <p:nvPr/>
        </p:nvPicPr>
        <p:blipFill>
          <a:blip>
            <a:extLst>
              <a:ext uri="{96DAC541-7B7A-43D3-8B79-37D633B846F1}">
                <asvg:svgBlip xmlns:asvg="http://schemas.microsoft.com/office/drawing/2016/SVG/main" r:embed="rId3"/>
              </a:ext>
            </a:extLst>
          </a:blip>
          <a:srcRect/>
          <a:stretch/>
        </p:blipFill>
        <p:spPr>
          <a:xfrm>
            <a:off x="282651" y="398786"/>
            <a:ext cx="5283127" cy="3448107"/>
          </a:xfrm>
          <a:prstGeom prst="rect">
            <a:avLst/>
          </a:prstGeom>
        </p:spPr>
      </p:pic>
      <p:sp>
        <p:nvSpPr>
          <p:cNvPr id="18" name="Rectangle 2">
            <a:extLst>
              <a:ext uri="{FF2B5EF4-FFF2-40B4-BE49-F238E27FC236}">
                <a16:creationId xmlns:a16="http://schemas.microsoft.com/office/drawing/2014/main" id="{9C2371E2-0872-04CB-8AA5-FC4CF15CBAB8}"/>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pic>
        <p:nvPicPr>
          <p:cNvPr id="2049" name="Picture 1">
            <a:extLst>
              <a:ext uri="{FF2B5EF4-FFF2-40B4-BE49-F238E27FC236}">
                <a16:creationId xmlns:a16="http://schemas.microsoft.com/office/drawing/2014/main" id="{E01C6B91-DA02-5C0D-F823-E18C594A4590}"/>
              </a:ext>
            </a:extLst>
          </p:cNvPr>
          <p:cNvPicPr>
            <a:picLocks noChangeAspect="1" noChangeArrowheads="1"/>
          </p:cNvPicPr>
          <p:nvPr/>
        </p:nvPicPr>
        <p:blipFill>
          <a:blip>
            <a:extLst>
              <a:ext uri="{96DAC541-7B7A-43D3-8B79-37D633B846F1}">
                <asvg:svgBlip xmlns:asvg="http://schemas.microsoft.com/office/drawing/2016/SVG/main" r:embed="rId4"/>
              </a:ext>
            </a:extLst>
          </a:blip>
          <a:srcRect/>
          <a:stretch/>
        </p:blipFill>
        <p:spPr bwMode="auto">
          <a:xfrm>
            <a:off x="276788" y="3682292"/>
            <a:ext cx="5150162" cy="3361324"/>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a:extLst>
              <a:ext uri="{FF2B5EF4-FFF2-40B4-BE49-F238E27FC236}">
                <a16:creationId xmlns:a16="http://schemas.microsoft.com/office/drawing/2014/main" id="{7492C676-04D5-7A1F-F7C6-AF597F6A159F}"/>
              </a:ext>
            </a:extLst>
          </p:cNvPr>
          <p:cNvPicPr>
            <a:picLocks noChangeAspect="1"/>
          </p:cNvPicPr>
          <p:nvPr/>
        </p:nvPicPr>
        <p:blipFill>
          <a:blip>
            <a:extLst>
              <a:ext uri="{96DAC541-7B7A-43D3-8B79-37D633B846F1}">
                <asvg:svgBlip xmlns:asvg="http://schemas.microsoft.com/office/drawing/2016/SVG/main" r:embed="rId5"/>
              </a:ext>
            </a:extLst>
          </a:blip>
          <a:srcRect/>
          <a:stretch/>
        </p:blipFill>
        <p:spPr>
          <a:xfrm>
            <a:off x="5827712" y="496592"/>
            <a:ext cx="5318528" cy="3471211"/>
          </a:xfrm>
          <a:prstGeom prst="rect">
            <a:avLst/>
          </a:prstGeom>
        </p:spPr>
      </p:pic>
    </p:spTree>
    <p:extLst>
      <p:ext uri="{BB962C8B-B14F-4D97-AF65-F5344CB8AC3E}">
        <p14:creationId xmlns:p14="http://schemas.microsoft.com/office/powerpoint/2010/main" val="167015746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Content Placeholder 1"/>
          <p:cNvSpPr>
            <a:spLocks noGrp="1"/>
          </p:cNvSpPr>
          <p:nvPr>
            <p:ph sz="half" idx="2"/>
          </p:nvPr>
        </p:nvSpPr>
        <p:spPr>
          <a:xfrm>
            <a:off x="195994" y="872447"/>
            <a:ext cx="11544450" cy="3953173"/>
          </a:xfrm>
        </p:spPr>
        <p:txBody>
          <a:bodyPr>
            <a:noAutofit/>
          </a:bodyPr>
          <a:lstStyle/>
          <a:p>
            <a:pPr algn="just">
              <a:defRPr/>
            </a:pPr>
            <a:r>
              <a:rPr lang="fi-FI" altLang="fi-FI" sz="2000" b="1" dirty="0"/>
              <a:t>Metsäteollisuuden liikevaihto supistui edelleen selvästi vuoden 2025 heinä-joulukuussa Satakunnassa. Viennin arvokin laski merkittävästi etenkin viimeisellä vuosineljänneksellä. Koko maassa keskimäärin alan liikevaihto ja viennin arvo alenivat myös selvästi. Satakunnassa kehitystä on aiemmin taannuttanut vuosikymmenen vaihteen tienoilla paperikoneen sulkeminen Raumalla, mutta uuden sahan avaaminen on tasapainottanut osaltaan alan kehitystä, vaikka suhdannetilanne onkin heikko. Myös uusia, merkittäviä investointeja on suunnitteilla. </a:t>
            </a:r>
          </a:p>
          <a:p>
            <a:pPr algn="just">
              <a:defRPr/>
            </a:pPr>
            <a:r>
              <a:rPr lang="fi-FI" altLang="fi-FI" sz="2000" b="1" dirty="0"/>
              <a:t>Pellervon taloustutkimus PTT:n kevään metsäalan ennusteen mukaan Suomen metsäteollisuuden kasvua jarruttavat lähivuosina epävarmuus maailmanmarkkinoilla, Iranin sodan seurauksena nousevat kuljetuskustannukset ja heiveröinen talouskasvu. Lisäksi kansallisen ennallistamissuunnitelman toimeenpano lisää epävarmuutta metsäalalla.</a:t>
            </a:r>
          </a:p>
          <a:p>
            <a:pPr algn="just">
              <a:defRPr/>
            </a:pPr>
            <a:r>
              <a:rPr lang="fi-FI" altLang="fi-FI" sz="2000" b="1" dirty="0"/>
              <a:t>Vaikeasta markkinatilanteesta huolimatta Suomen metsäteollisuuden viennin arvo kasvaa varovaisesti lähivuosina mm. sahatavaran ja massan viennin arvon nousun myötä. Suomen metsäteollisuuden vientiin vaikuttavat kielteisesti Kiinan ja mahdollisesti Kanadan pyrkimys ohjata omaa tuotantoaan uusille markkina-alueille. Kartongin ja massan vienti säilyy kuluvana vuonna pitkälti viime vuoden kaltaisena, sen sijaan paperin vienti laskee kahden paperikoneen sulkeutumisen myötä. Sahatavaran vienti kasvaa, mutta kasvuvauhti hidastuu viime vuodesta. Sahatavaran viennin kasvua tukee rakentamisen varovainen elpyminen Euroopassa sekä keskieurooppalaisten sahojen tuotannon väheneminen.</a:t>
            </a:r>
          </a:p>
        </p:txBody>
      </p:sp>
      <p:sp>
        <p:nvSpPr>
          <p:cNvPr id="21512" name="Rectangle 1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3" name="Rectangle 1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4" name="Rectangle 1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5" name="Rectangle 15"/>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6" name="Rectangle 1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7" name="Rectangle 19"/>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8" name="Rectangle 1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9" name="Rectangle 20"/>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0" name="Rectangle 2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1" name="Rectangle 21"/>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2" name="Rectangle 23"/>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3" name="Rectangle 25"/>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4" name="Rectangle 2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5" name="Rectangle 2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6" name="Rectangle 2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7" name="Rectangle 2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8" name="Rectangle 29"/>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9" name="Rectangle 31"/>
          <p:cNvSpPr>
            <a:spLocks noChangeArrowheads="1"/>
          </p:cNvSpPr>
          <p:nvPr/>
        </p:nvSpPr>
        <p:spPr bwMode="auto">
          <a:xfrm>
            <a:off x="6308435" y="12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30" name="Rectangle 30"/>
          <p:cNvSpPr>
            <a:spLocks noChangeArrowheads="1"/>
          </p:cNvSpPr>
          <p:nvPr/>
        </p:nvSpPr>
        <p:spPr bwMode="auto">
          <a:xfrm>
            <a:off x="2084389" y="9059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1" name="Rectangle 32"/>
          <p:cNvSpPr>
            <a:spLocks noChangeArrowheads="1"/>
          </p:cNvSpPr>
          <p:nvPr/>
        </p:nvSpPr>
        <p:spPr bwMode="auto">
          <a:xfrm>
            <a:off x="2051051"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2" name="Rectangle 34"/>
          <p:cNvSpPr>
            <a:spLocks noChangeArrowheads="1"/>
          </p:cNvSpPr>
          <p:nvPr/>
        </p:nvSpPr>
        <p:spPr bwMode="auto">
          <a:xfrm>
            <a:off x="6364289"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3" name="Rectangle 33"/>
          <p:cNvSpPr>
            <a:spLocks noChangeArrowheads="1"/>
          </p:cNvSpPr>
          <p:nvPr/>
        </p:nvSpPr>
        <p:spPr bwMode="auto">
          <a:xfrm>
            <a:off x="2036764" y="8392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5" name="Rectangle 35"/>
          <p:cNvSpPr>
            <a:spLocks noChangeArrowheads="1"/>
          </p:cNvSpPr>
          <p:nvPr/>
        </p:nvSpPr>
        <p:spPr bwMode="auto">
          <a:xfrm>
            <a:off x="2036764" y="3749159"/>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7" name="Rectangle 37"/>
          <p:cNvSpPr>
            <a:spLocks noChangeArrowheads="1"/>
          </p:cNvSpPr>
          <p:nvPr/>
        </p:nvSpPr>
        <p:spPr bwMode="auto">
          <a:xfrm>
            <a:off x="6397626" y="375709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 name="Rectangle 2"/>
          <p:cNvSpPr>
            <a:spLocks noChangeArrowheads="1"/>
          </p:cNvSpPr>
          <p:nvPr/>
        </p:nvSpPr>
        <p:spPr bwMode="auto">
          <a:xfrm>
            <a:off x="2051051" y="832898"/>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4" name="Rectangle 6"/>
          <p:cNvSpPr>
            <a:spLocks noChangeArrowheads="1"/>
          </p:cNvSpPr>
          <p:nvPr/>
        </p:nvSpPr>
        <p:spPr bwMode="auto">
          <a:xfrm>
            <a:off x="6196013" y="379184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5" name="Rectangle 8"/>
          <p:cNvSpPr>
            <a:spLocks noChangeArrowheads="1"/>
          </p:cNvSpPr>
          <p:nvPr/>
        </p:nvSpPr>
        <p:spPr bwMode="auto">
          <a:xfrm>
            <a:off x="1985963" y="36872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3" name="Rectangle 2"/>
          <p:cNvSpPr>
            <a:spLocks noChangeArrowheads="1"/>
          </p:cNvSpPr>
          <p:nvPr/>
        </p:nvSpPr>
        <p:spPr bwMode="auto">
          <a:xfrm>
            <a:off x="2072171" y="570191"/>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8" name="Rectangle 6"/>
          <p:cNvSpPr>
            <a:spLocks noChangeArrowheads="1"/>
          </p:cNvSpPr>
          <p:nvPr/>
        </p:nvSpPr>
        <p:spPr bwMode="auto">
          <a:xfrm>
            <a:off x="6277170" y="393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10" name="Rectangle 8"/>
          <p:cNvSpPr>
            <a:spLocks noChangeArrowheads="1"/>
          </p:cNvSpPr>
          <p:nvPr/>
        </p:nvSpPr>
        <p:spPr bwMode="auto">
          <a:xfrm>
            <a:off x="2043113" y="395264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7" name="Rectangle 2"/>
          <p:cNvSpPr>
            <a:spLocks noChangeArrowheads="1"/>
          </p:cNvSpPr>
          <p:nvPr/>
        </p:nvSpPr>
        <p:spPr bwMode="auto">
          <a:xfrm>
            <a:off x="2051051" y="58765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12" name="Rectangle 4"/>
          <p:cNvSpPr>
            <a:spLocks noChangeArrowheads="1"/>
          </p:cNvSpPr>
          <p:nvPr/>
        </p:nvSpPr>
        <p:spPr bwMode="auto">
          <a:xfrm>
            <a:off x="2148660" y="393700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13" name="Rectangle 6"/>
          <p:cNvSpPr>
            <a:spLocks noChangeArrowheads="1"/>
          </p:cNvSpPr>
          <p:nvPr/>
        </p:nvSpPr>
        <p:spPr bwMode="auto">
          <a:xfrm>
            <a:off x="6421439" y="39438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111207" y="-275959"/>
            <a:ext cx="11784856"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altLang="fi-FI" sz="2700" b="1" cap="all" spc="-50" dirty="0">
                <a:solidFill>
                  <a:srgbClr val="0070C0"/>
                </a:solidFill>
                <a:effectLst>
                  <a:outerShdw blurRad="38100" dist="38100" dir="2700000" algn="tl">
                    <a:srgbClr val="000000">
                      <a:alpha val="43137"/>
                    </a:srgbClr>
                  </a:outerShdw>
                </a:effectLst>
              </a:rPr>
              <a:t>Satakunnan </a:t>
            </a:r>
            <a:r>
              <a:rPr lang="en-GB" altLang="fi-FI" sz="2700" b="1" cap="all" spc="-50" dirty="0" err="1">
                <a:solidFill>
                  <a:srgbClr val="0070C0"/>
                </a:solidFill>
                <a:effectLst>
                  <a:outerShdw blurRad="38100" dist="38100" dir="2700000" algn="tl">
                    <a:srgbClr val="000000">
                      <a:alpha val="43137"/>
                    </a:srgbClr>
                  </a:outerShdw>
                </a:effectLst>
              </a:rPr>
              <a:t>talouskehitys</a:t>
            </a:r>
            <a:r>
              <a:rPr lang="en-GB" altLang="fi-FI" sz="2700" b="1" cap="all" spc="-50" dirty="0">
                <a:solidFill>
                  <a:srgbClr val="0070C0"/>
                </a:solidFill>
                <a:effectLst>
                  <a:outerShdw blurRad="38100" dist="38100" dir="2700000" algn="tl">
                    <a:srgbClr val="000000">
                      <a:alpha val="43137"/>
                    </a:srgbClr>
                  </a:outerShdw>
                </a:effectLst>
              </a:rPr>
              <a:t> </a:t>
            </a:r>
            <a:r>
              <a:rPr lang="en-GB" altLang="fi-FI" sz="2700" b="1" cap="all" spc="-50" dirty="0" err="1">
                <a:solidFill>
                  <a:srgbClr val="0070C0"/>
                </a:solidFill>
                <a:effectLst>
                  <a:outerShdw blurRad="38100" dist="38100" dir="2700000" algn="tl">
                    <a:srgbClr val="000000">
                      <a:alpha val="43137"/>
                    </a:srgbClr>
                  </a:outerShdw>
                </a:effectLst>
              </a:rPr>
              <a:t>heinä-joulukuu</a:t>
            </a:r>
            <a:r>
              <a:rPr lang="en-GB" altLang="fi-FI" sz="2700" b="1" cap="all" spc="-50" dirty="0">
                <a:solidFill>
                  <a:srgbClr val="0070C0"/>
                </a:solidFill>
                <a:effectLst>
                  <a:outerShdw blurRad="38100" dist="38100" dir="2700000" algn="tl">
                    <a:srgbClr val="000000">
                      <a:alpha val="43137"/>
                    </a:srgbClr>
                  </a:outerShdw>
                </a:effectLst>
              </a:rPr>
              <a:t> 2025</a:t>
            </a:r>
            <a:r>
              <a:rPr kumimoji="0" lang="en-GB" altLang="fi-FI" sz="2700" b="1" i="0" u="none" strike="noStrike" kern="1200" cap="all" spc="-50" normalizeH="0" baseline="0" noProof="0" dirty="0">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 </a:t>
            </a:r>
            <a:r>
              <a:rPr lang="en-GB" altLang="fi-FI" sz="2700" b="1" cap="all" spc="-50" dirty="0" err="1">
                <a:solidFill>
                  <a:srgbClr val="0070C0"/>
                </a:solidFill>
                <a:effectLst>
                  <a:outerShdw blurRad="38100" dist="38100" dir="2700000" algn="tl">
                    <a:srgbClr val="000000">
                      <a:alpha val="43137"/>
                    </a:srgbClr>
                  </a:outerShdw>
                </a:effectLst>
              </a:rPr>
              <a:t>metsäteollisuus</a:t>
            </a:r>
            <a:endParaRPr lang="en-US" altLang="fi-FI" sz="2700" b="1" cap="all" spc="-50" dirty="0">
              <a:solidFill>
                <a:srgbClr val="0070C0"/>
              </a:solidFill>
              <a:effectLst>
                <a:outerShdw blurRad="38100" dist="38100" dir="2700000" algn="tl">
                  <a:srgbClr val="000000">
                    <a:alpha val="43137"/>
                  </a:srgbClr>
                </a:outerShdw>
              </a:effectLst>
            </a:endParaRPr>
          </a:p>
        </p:txBody>
      </p:sp>
      <p:pic>
        <p:nvPicPr>
          <p:cNvPr id="9" name="Kuva 8" descr="Kuva, joka sisältää kohteen teksti, merkki, clipart-kuva&#10;&#10;Kuvaus luotu automaattisesti">
            <a:extLst>
              <a:ext uri="{FF2B5EF4-FFF2-40B4-BE49-F238E27FC236}">
                <a16:creationId xmlns:a16="http://schemas.microsoft.com/office/drawing/2014/main" id="{1551DC7E-119F-F328-137F-54FFEE208A3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209733" y="66351"/>
            <a:ext cx="1856812" cy="480765"/>
          </a:xfrm>
          <a:prstGeom prst="rect">
            <a:avLst/>
          </a:prstGeom>
        </p:spPr>
      </p:pic>
      <p:pic>
        <p:nvPicPr>
          <p:cNvPr id="11" name="Picture 10">
            <a:extLst>
              <a:ext uri="{FF2B5EF4-FFF2-40B4-BE49-F238E27FC236}">
                <a16:creationId xmlns:a16="http://schemas.microsoft.com/office/drawing/2014/main" id="{8C4A68DD-AA66-3A02-BE60-C58F18184F08}"/>
              </a:ext>
            </a:extLst>
          </p:cNvPr>
          <p:cNvPicPr>
            <a:picLocks noChangeAspect="1"/>
          </p:cNvPicPr>
          <p:nvPr/>
        </p:nvPicPr>
        <p:blipFill>
          <a:blip r:embed="rId3"/>
          <a:stretch>
            <a:fillRect/>
          </a:stretch>
        </p:blipFill>
        <p:spPr>
          <a:xfrm>
            <a:off x="533400" y="5936958"/>
            <a:ext cx="8077200" cy="828675"/>
          </a:xfrm>
          <a:prstGeom prst="rect">
            <a:avLst/>
          </a:prstGeom>
        </p:spPr>
      </p:pic>
    </p:spTree>
    <p:extLst>
      <p:ext uri="{BB962C8B-B14F-4D97-AF65-F5344CB8AC3E}">
        <p14:creationId xmlns:p14="http://schemas.microsoft.com/office/powerpoint/2010/main" val="27399834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0C108F9-A5DF-3ACE-44BE-28F3725E54AC}"/>
              </a:ext>
            </a:extLst>
          </p:cNvPr>
          <p:cNvPicPr>
            <a:picLocks noChangeAspect="1"/>
          </p:cNvPicPr>
          <p:nvPr/>
        </p:nvPicPr>
        <p:blipFill>
          <a:blip r:embed="rId2"/>
          <a:stretch>
            <a:fillRect/>
          </a:stretch>
        </p:blipFill>
        <p:spPr>
          <a:xfrm>
            <a:off x="8361727" y="3058996"/>
            <a:ext cx="2225676" cy="3147917"/>
          </a:xfrm>
          <a:prstGeom prst="rect">
            <a:avLst/>
          </a:prstGeom>
        </p:spPr>
      </p:pic>
      <p:pic>
        <p:nvPicPr>
          <p:cNvPr id="5" name="Picture 4">
            <a:extLst>
              <a:ext uri="{FF2B5EF4-FFF2-40B4-BE49-F238E27FC236}">
                <a16:creationId xmlns:a16="http://schemas.microsoft.com/office/drawing/2014/main" id="{839A176E-0540-08CB-6ACA-ACE49B51DDD2}"/>
              </a:ext>
            </a:extLst>
          </p:cNvPr>
          <p:cNvPicPr>
            <a:picLocks noChangeAspect="1"/>
          </p:cNvPicPr>
          <p:nvPr/>
        </p:nvPicPr>
        <p:blipFill>
          <a:blip r:embed="rId3"/>
          <a:stretch>
            <a:fillRect/>
          </a:stretch>
        </p:blipFill>
        <p:spPr>
          <a:xfrm>
            <a:off x="8395163" y="38104"/>
            <a:ext cx="2167737" cy="3065672"/>
          </a:xfrm>
          <a:prstGeom prst="rect">
            <a:avLst/>
          </a:prstGeom>
        </p:spPr>
      </p:pic>
      <p:sp>
        <p:nvSpPr>
          <p:cNvPr id="42" name="Tekstiruutu 41"/>
          <p:cNvSpPr txBox="1"/>
          <p:nvPr/>
        </p:nvSpPr>
        <p:spPr>
          <a:xfrm>
            <a:off x="1524001" y="537463"/>
            <a:ext cx="8049685" cy="6247864"/>
          </a:xfrm>
          <a:prstGeom prst="rect">
            <a:avLst/>
          </a:prstGeom>
          <a:noFill/>
          <a:ln>
            <a:noFill/>
          </a:ln>
          <a:effectLst>
            <a:outerShdw blurRad="76200" dir="13500000" sy="23000" kx="1200000" algn="br" rotWithShape="0">
              <a:prstClr val="black">
                <a:alpha val="20000"/>
              </a:prstClr>
            </a:outerShdw>
          </a:effectLst>
        </p:spPr>
        <p:txBody>
          <a:bodyPr wrap="square" rtlCol="0">
            <a:spAutoFit/>
          </a:bodyPr>
          <a:lstStyle/>
          <a:p>
            <a:pPr marL="285750" indent="-285750">
              <a:buFont typeface="Arial" panose="020B0604020202020204" pitchFamily="34" charset="0"/>
              <a:buChar char="•"/>
              <a:defRPr/>
            </a:pPr>
            <a:r>
              <a:rPr lang="fi-FI" b="1" dirty="0">
                <a:solidFill>
                  <a:prstClr val="black"/>
                </a:solidFill>
                <a:latin typeface="Calibri" panose="020F0502020204030204"/>
                <a:cs typeface="Arial" panose="020B0604020202020204" pitchFamily="34" charset="0"/>
              </a:rPr>
              <a:t>Satakunnan </a:t>
            </a:r>
            <a:r>
              <a:rPr lang="fi-FI" b="1" dirty="0">
                <a:solidFill>
                  <a:srgbClr val="344068">
                    <a:lumMod val="60000"/>
                    <a:lumOff val="40000"/>
                  </a:srgbClr>
                </a:solidFill>
                <a:latin typeface="Calibri" panose="020F0502020204030204"/>
                <a:cs typeface="Arial" panose="020B0604020202020204" pitchFamily="34" charset="0"/>
              </a:rPr>
              <a:t>teollinen rakenne</a:t>
            </a:r>
            <a:r>
              <a:rPr lang="fi-FI" b="1" dirty="0">
                <a:solidFill>
                  <a:prstClr val="black"/>
                </a:solidFill>
                <a:latin typeface="Calibri" panose="020F0502020204030204"/>
                <a:cs typeface="Arial" panose="020B0604020202020204" pitchFamily="34" charset="0"/>
              </a:rPr>
              <a:t> on maan monipuolisimpia: </a:t>
            </a:r>
          </a:p>
          <a:p>
            <a:pPr marL="742950" lvl="1" indent="-285750">
              <a:buFont typeface="Arial" panose="020B0604020202020204" pitchFamily="34" charset="0"/>
              <a:buChar char="•"/>
              <a:defRPr/>
            </a:pPr>
            <a:r>
              <a:rPr lang="fi-FI" sz="1400" b="1" dirty="0">
                <a:solidFill>
                  <a:prstClr val="black"/>
                </a:solidFill>
                <a:latin typeface="Calibri" panose="020F0502020204030204"/>
                <a:cs typeface="Arial" panose="020B0604020202020204" pitchFamily="34" charset="0"/>
              </a:rPr>
              <a:t>Porin sk maan 12., Pohjois-Satakunta 14. ja Rauman sk</a:t>
            </a:r>
          </a:p>
          <a:p>
            <a:pPr lvl="1">
              <a:defRPr/>
            </a:pPr>
            <a:r>
              <a:rPr lang="fi-FI" sz="1400" b="1" dirty="0">
                <a:solidFill>
                  <a:prstClr val="black"/>
                </a:solidFill>
                <a:latin typeface="Calibri" panose="020F0502020204030204"/>
                <a:cs typeface="Arial" panose="020B0604020202020204" pitchFamily="34" charset="0"/>
              </a:rPr>
              <a:t>       17. monipuolisin teollisuuden henkilöstössä Suomen 69 seutukunnan joukossa</a:t>
            </a:r>
          </a:p>
          <a:p>
            <a:pPr lvl="1">
              <a:defRPr/>
            </a:pPr>
            <a:r>
              <a:rPr lang="fi-FI" sz="1200" b="1" dirty="0">
                <a:solidFill>
                  <a:prstClr val="black"/>
                </a:solidFill>
                <a:latin typeface="Calibri" panose="020F0502020204030204"/>
                <a:cs typeface="Arial" panose="020B0604020202020204" pitchFamily="34" charset="0"/>
              </a:rPr>
              <a:t>        (kartassa vihreällä monipuolisimmat ja punaisella yksipuolisimmat teolliset rakenteet, v. 2023)</a:t>
            </a:r>
            <a:endParaRPr lang="fi-FI" b="1" dirty="0">
              <a:solidFill>
                <a:prstClr val="black"/>
              </a:solidFill>
              <a:latin typeface="Calibri" panose="020F0502020204030204"/>
              <a:cs typeface="Arial" panose="020B0604020202020204" pitchFamily="34" charset="0"/>
            </a:endParaRPr>
          </a:p>
          <a:p>
            <a:pPr>
              <a:defRPr/>
            </a:pPr>
            <a:r>
              <a:rPr lang="fi-FI" sz="1200" b="1" dirty="0">
                <a:solidFill>
                  <a:prstClr val="black"/>
                </a:solidFill>
                <a:latin typeface="Calibri" panose="020F0502020204030204"/>
                <a:cs typeface="Arial" panose="020B0604020202020204" pitchFamily="34" charset="0"/>
              </a:rPr>
              <a:t> </a:t>
            </a:r>
          </a:p>
          <a:p>
            <a:pPr marL="285750" indent="-285750">
              <a:buFont typeface="Arial" panose="020B0604020202020204" pitchFamily="34" charset="0"/>
              <a:buChar char="•"/>
              <a:defRPr/>
            </a:pPr>
            <a:r>
              <a:rPr lang="fi-FI" b="1" dirty="0">
                <a:solidFill>
                  <a:prstClr val="black"/>
                </a:solidFill>
                <a:latin typeface="Calibri" panose="020F0502020204030204"/>
                <a:cs typeface="Arial" panose="020B0604020202020204" pitchFamily="34" charset="0"/>
              </a:rPr>
              <a:t>Satakunnan </a:t>
            </a:r>
            <a:r>
              <a:rPr lang="fi-FI" b="1" dirty="0">
                <a:solidFill>
                  <a:srgbClr val="344068">
                    <a:lumMod val="60000"/>
                    <a:lumOff val="40000"/>
                  </a:srgbClr>
                </a:solidFill>
                <a:latin typeface="Calibri" panose="020F0502020204030204"/>
                <a:cs typeface="Arial" panose="020B0604020202020204" pitchFamily="34" charset="0"/>
              </a:rPr>
              <a:t>avoimuusindeksi</a:t>
            </a:r>
            <a:r>
              <a:rPr lang="fi-FI" b="1" dirty="0">
                <a:solidFill>
                  <a:prstClr val="black"/>
                </a:solidFill>
                <a:latin typeface="Calibri" panose="020F0502020204030204"/>
                <a:cs typeface="Arial" panose="020B0604020202020204" pitchFamily="34" charset="0"/>
              </a:rPr>
              <a:t> (vienti Tullin mukaan/BKT) on</a:t>
            </a:r>
          </a:p>
          <a:p>
            <a:pPr>
              <a:defRPr/>
            </a:pPr>
            <a:r>
              <a:rPr lang="fi-FI" b="1" dirty="0">
                <a:solidFill>
                  <a:prstClr val="black"/>
                </a:solidFill>
                <a:latin typeface="Calibri" panose="020F0502020204030204"/>
                <a:cs typeface="Arial" panose="020B0604020202020204" pitchFamily="34" charset="0"/>
              </a:rPr>
              <a:t>     maan korkeimpia: </a:t>
            </a:r>
            <a:r>
              <a:rPr lang="fi-FI" b="1" dirty="0">
                <a:solidFill>
                  <a:srgbClr val="099BDD"/>
                </a:solidFill>
                <a:latin typeface="Calibri" panose="020F0502020204030204"/>
                <a:cs typeface="Arial" panose="020B0604020202020204" pitchFamily="34" charset="0"/>
              </a:rPr>
              <a:t>58 % </a:t>
            </a:r>
            <a:r>
              <a:rPr lang="fi-FI" b="1" dirty="0">
                <a:solidFill>
                  <a:prstClr val="black"/>
                </a:solidFill>
                <a:latin typeface="Calibri" panose="020F0502020204030204"/>
                <a:cs typeface="Arial" panose="020B0604020202020204" pitchFamily="34" charset="0"/>
              </a:rPr>
              <a:t>(koko maa 28 %, v. 2023)</a:t>
            </a:r>
          </a:p>
          <a:p>
            <a:pPr>
              <a:defRPr/>
            </a:pPr>
            <a:r>
              <a:rPr lang="fi-FI" b="1" dirty="0">
                <a:solidFill>
                  <a:srgbClr val="2683C6">
                    <a:lumMod val="75000"/>
                  </a:srgbClr>
                </a:solidFill>
                <a:latin typeface="Calibri" panose="020F0502020204030204"/>
                <a:cs typeface="Arial" panose="020B0604020202020204" pitchFamily="34" charset="0"/>
              </a:rPr>
              <a:t> </a:t>
            </a:r>
          </a:p>
          <a:p>
            <a:pPr marL="285750" indent="-285750">
              <a:buFont typeface="Arial" panose="020B0604020202020204" pitchFamily="34" charset="0"/>
              <a:buChar char="•"/>
              <a:defRPr/>
            </a:pPr>
            <a:r>
              <a:rPr lang="fi-FI" b="1" dirty="0">
                <a:solidFill>
                  <a:prstClr val="black"/>
                </a:solidFill>
                <a:latin typeface="Calibri" panose="020F0502020204030204"/>
                <a:cs typeface="Arial" panose="020B0604020202020204" pitchFamily="34" charset="0"/>
              </a:rPr>
              <a:t>Satakunnan </a:t>
            </a:r>
            <a:r>
              <a:rPr lang="fi-FI" b="1" dirty="0">
                <a:solidFill>
                  <a:srgbClr val="344068">
                    <a:lumMod val="60000"/>
                    <a:lumOff val="40000"/>
                  </a:srgbClr>
                </a:solidFill>
                <a:latin typeface="Calibri" panose="020F0502020204030204"/>
                <a:cs typeface="Arial" panose="020B0604020202020204" pitchFamily="34" charset="0"/>
              </a:rPr>
              <a:t>viennin arvo </a:t>
            </a:r>
            <a:r>
              <a:rPr lang="fi-FI" b="1" dirty="0">
                <a:solidFill>
                  <a:prstClr val="black"/>
                </a:solidFill>
                <a:latin typeface="Calibri" panose="020F0502020204030204"/>
                <a:cs typeface="Arial" panose="020B0604020202020204" pitchFamily="34" charset="0"/>
              </a:rPr>
              <a:t>maakunnista </a:t>
            </a:r>
            <a:r>
              <a:rPr lang="fi-FI" b="1" dirty="0">
                <a:solidFill>
                  <a:srgbClr val="099BDD"/>
                </a:solidFill>
                <a:latin typeface="Calibri" panose="020F0502020204030204"/>
                <a:cs typeface="Arial" panose="020B0604020202020204" pitchFamily="34" charset="0"/>
              </a:rPr>
              <a:t>4.</a:t>
            </a:r>
            <a:r>
              <a:rPr lang="fi-FI" b="1" dirty="0">
                <a:solidFill>
                  <a:prstClr val="black"/>
                </a:solidFill>
                <a:latin typeface="Calibri" panose="020F0502020204030204"/>
                <a:cs typeface="Arial" panose="020B0604020202020204" pitchFamily="34" charset="0"/>
              </a:rPr>
              <a:t> </a:t>
            </a:r>
            <a:r>
              <a:rPr lang="fi-FI" b="1" dirty="0">
                <a:solidFill>
                  <a:srgbClr val="099BDD"/>
                </a:solidFill>
                <a:latin typeface="Calibri" panose="020F0502020204030204"/>
                <a:cs typeface="Arial" panose="020B0604020202020204" pitchFamily="34" charset="0"/>
              </a:rPr>
              <a:t>korkein </a:t>
            </a:r>
            <a:r>
              <a:rPr lang="fi-FI" b="1" dirty="0">
                <a:solidFill>
                  <a:prstClr val="black"/>
                </a:solidFill>
                <a:latin typeface="Calibri" panose="020F0502020204030204"/>
                <a:cs typeface="Arial" panose="020B0604020202020204" pitchFamily="34" charset="0"/>
              </a:rPr>
              <a:t>v. 2024 (Tulli,  </a:t>
            </a:r>
          </a:p>
          <a:p>
            <a:pPr>
              <a:defRPr/>
            </a:pPr>
            <a:r>
              <a:rPr lang="fi-FI" b="1" dirty="0">
                <a:solidFill>
                  <a:prstClr val="black"/>
                </a:solidFill>
                <a:latin typeface="Calibri" panose="020F0502020204030204"/>
                <a:cs typeface="Arial" panose="020B0604020202020204" pitchFamily="34" charset="0"/>
              </a:rPr>
              <a:t>      arvo n. 5,9 mrd. €), osuus Suomen viennistä </a:t>
            </a:r>
            <a:r>
              <a:rPr lang="fi-FI" b="1" dirty="0">
                <a:solidFill>
                  <a:srgbClr val="099BDD"/>
                </a:solidFill>
                <a:latin typeface="Calibri" panose="020F0502020204030204"/>
                <a:cs typeface="Arial" panose="020B0604020202020204" pitchFamily="34" charset="0"/>
              </a:rPr>
              <a:t>8,2 %</a:t>
            </a:r>
            <a:r>
              <a:rPr lang="fi-FI" b="1" dirty="0">
                <a:solidFill>
                  <a:prstClr val="black"/>
                </a:solidFill>
                <a:latin typeface="Calibri" panose="020F0502020204030204"/>
                <a:cs typeface="Arial" panose="020B0604020202020204" pitchFamily="34" charset="0"/>
              </a:rPr>
              <a:t> (väestöosuus 3,7 %). </a:t>
            </a:r>
          </a:p>
          <a:p>
            <a:pPr>
              <a:defRPr/>
            </a:pPr>
            <a:endParaRPr lang="fi-FI" b="1" dirty="0">
              <a:solidFill>
                <a:prstClr val="black"/>
              </a:solidFill>
              <a:latin typeface="Calibri" panose="020F0502020204030204"/>
              <a:cs typeface="Arial" panose="020B0604020202020204" pitchFamily="34" charset="0"/>
            </a:endParaRPr>
          </a:p>
          <a:p>
            <a:pPr marL="285750" indent="-285750">
              <a:buFont typeface="Arial" panose="020B0604020202020204" pitchFamily="34" charset="0"/>
              <a:buChar char="•"/>
              <a:defRPr/>
            </a:pPr>
            <a:r>
              <a:rPr lang="fi-FI" b="1" dirty="0">
                <a:solidFill>
                  <a:prstClr val="black"/>
                </a:solidFill>
                <a:latin typeface="Calibri" panose="020F0502020204030204"/>
                <a:cs typeface="Arial" panose="020B0604020202020204" pitchFamily="34" charset="0"/>
              </a:rPr>
              <a:t>Satakunnan osuus maan </a:t>
            </a:r>
            <a:r>
              <a:rPr lang="fi-FI" b="1" dirty="0">
                <a:solidFill>
                  <a:srgbClr val="344068">
                    <a:lumMod val="60000"/>
                    <a:lumOff val="40000"/>
                  </a:srgbClr>
                </a:solidFill>
                <a:latin typeface="Calibri" panose="020F0502020204030204"/>
                <a:cs typeface="Arial" panose="020B0604020202020204" pitchFamily="34" charset="0"/>
              </a:rPr>
              <a:t>teollisuuden </a:t>
            </a:r>
            <a:r>
              <a:rPr lang="fi-FI" b="1" dirty="0">
                <a:solidFill>
                  <a:prstClr val="black"/>
                </a:solidFill>
                <a:latin typeface="Calibri" panose="020F0502020204030204"/>
                <a:cs typeface="Arial" panose="020B0604020202020204" pitchFamily="34" charset="0"/>
              </a:rPr>
              <a:t>työpaikoista</a:t>
            </a:r>
            <a:r>
              <a:rPr lang="fi-FI" b="1" dirty="0">
                <a:solidFill>
                  <a:srgbClr val="344068">
                    <a:lumMod val="60000"/>
                    <a:lumOff val="40000"/>
                  </a:srgbClr>
                </a:solidFill>
                <a:latin typeface="Calibri" panose="020F0502020204030204"/>
                <a:cs typeface="Arial" panose="020B0604020202020204" pitchFamily="34" charset="0"/>
              </a:rPr>
              <a:t> </a:t>
            </a:r>
            <a:r>
              <a:rPr lang="fi-FI" b="1" dirty="0">
                <a:solidFill>
                  <a:prstClr val="black"/>
                </a:solidFill>
                <a:latin typeface="Calibri" panose="020F0502020204030204"/>
                <a:cs typeface="Arial" panose="020B0604020202020204" pitchFamily="34" charset="0"/>
              </a:rPr>
              <a:t>on</a:t>
            </a:r>
            <a:r>
              <a:rPr lang="fi-FI" b="1" dirty="0">
                <a:solidFill>
                  <a:srgbClr val="344068">
                    <a:lumMod val="60000"/>
                    <a:lumOff val="40000"/>
                  </a:srgbClr>
                </a:solidFill>
                <a:latin typeface="Calibri" panose="020F0502020204030204"/>
                <a:cs typeface="Arial" panose="020B0604020202020204" pitchFamily="34" charset="0"/>
              </a:rPr>
              <a:t> </a:t>
            </a:r>
            <a:r>
              <a:rPr lang="fi-FI" b="1" dirty="0">
                <a:solidFill>
                  <a:prstClr val="black"/>
                </a:solidFill>
                <a:latin typeface="Calibri" panose="020F0502020204030204"/>
                <a:cs typeface="Arial" panose="020B0604020202020204" pitchFamily="34" charset="0"/>
              </a:rPr>
              <a:t>korkea, </a:t>
            </a:r>
            <a:r>
              <a:rPr lang="fi-FI" b="1" dirty="0">
                <a:solidFill>
                  <a:srgbClr val="099BDD"/>
                </a:solidFill>
                <a:latin typeface="Calibri" panose="020F0502020204030204"/>
                <a:cs typeface="Arial" panose="020B0604020202020204" pitchFamily="34" charset="0"/>
              </a:rPr>
              <a:t>5,5 %</a:t>
            </a:r>
            <a:r>
              <a:rPr lang="fi-FI" b="1" dirty="0">
                <a:solidFill>
                  <a:prstClr val="black"/>
                </a:solidFill>
                <a:latin typeface="Calibri" panose="020F0502020204030204"/>
                <a:cs typeface="Arial" panose="020B0604020202020204" pitchFamily="34" charset="0"/>
              </a:rPr>
              <a:t>;</a:t>
            </a:r>
          </a:p>
          <a:p>
            <a:pPr>
              <a:defRPr/>
            </a:pPr>
            <a:r>
              <a:rPr lang="fi-FI" b="1" dirty="0">
                <a:solidFill>
                  <a:prstClr val="black"/>
                </a:solidFill>
                <a:latin typeface="Calibri" panose="020F0502020204030204"/>
                <a:cs typeface="Arial" panose="020B0604020202020204" pitchFamily="34" charset="0"/>
              </a:rPr>
              <a:t>      liikevaihdosta osuus on </a:t>
            </a:r>
            <a:r>
              <a:rPr lang="fi-FI" b="1" dirty="0">
                <a:solidFill>
                  <a:srgbClr val="099BDD"/>
                </a:solidFill>
                <a:latin typeface="Calibri" panose="020F0502020204030204"/>
                <a:cs typeface="Arial" panose="020B0604020202020204" pitchFamily="34" charset="0"/>
              </a:rPr>
              <a:t>5,0 %</a:t>
            </a:r>
            <a:r>
              <a:rPr lang="fi-FI" b="1" dirty="0">
                <a:solidFill>
                  <a:prstClr val="black"/>
                </a:solidFill>
                <a:latin typeface="Calibri" panose="020F0502020204030204"/>
                <a:cs typeface="Arial" panose="020B0604020202020204" pitchFamily="34" charset="0"/>
              </a:rPr>
              <a:t> ja toimipaikoista </a:t>
            </a:r>
            <a:r>
              <a:rPr lang="fi-FI" b="1" dirty="0">
                <a:solidFill>
                  <a:srgbClr val="099BDD"/>
                </a:solidFill>
                <a:latin typeface="Calibri" panose="020F0502020204030204"/>
                <a:cs typeface="Arial" panose="020B0604020202020204" pitchFamily="34" charset="0"/>
              </a:rPr>
              <a:t>5,4 % </a:t>
            </a:r>
            <a:r>
              <a:rPr lang="fi-FI" b="1" dirty="0">
                <a:solidFill>
                  <a:prstClr val="black"/>
                </a:solidFill>
                <a:latin typeface="Calibri" panose="020F0502020204030204"/>
                <a:cs typeface="Arial" panose="020B0604020202020204" pitchFamily="34" charset="0"/>
              </a:rPr>
              <a:t>(v. 2024). Sata-</a:t>
            </a:r>
          </a:p>
          <a:p>
            <a:pPr>
              <a:defRPr/>
            </a:pPr>
            <a:r>
              <a:rPr lang="fi-FI" b="1" dirty="0">
                <a:solidFill>
                  <a:prstClr val="black"/>
                </a:solidFill>
                <a:latin typeface="Calibri" panose="020F0502020204030204"/>
                <a:cs typeface="Arial" panose="020B0604020202020204" pitchFamily="34" charset="0"/>
              </a:rPr>
              <a:t>      kunta tuottaa Suomen sähköstä </a:t>
            </a:r>
            <a:r>
              <a:rPr lang="fi-FI" b="1" dirty="0">
                <a:solidFill>
                  <a:srgbClr val="099BDD"/>
                </a:solidFill>
                <a:latin typeface="Calibri" panose="020F0502020204030204"/>
                <a:cs typeface="Arial" panose="020B0604020202020204" pitchFamily="34" charset="0"/>
              </a:rPr>
              <a:t>32,5 % </a:t>
            </a:r>
            <a:r>
              <a:rPr lang="fi-FI" b="1" dirty="0">
                <a:solidFill>
                  <a:prstClr val="black"/>
                </a:solidFill>
                <a:latin typeface="Calibri" panose="020F0502020204030204"/>
                <a:cs typeface="Arial" panose="020B0604020202020204" pitchFamily="34" charset="0"/>
              </a:rPr>
              <a:t>(v. 2024).  </a:t>
            </a:r>
          </a:p>
          <a:p>
            <a:pPr>
              <a:defRPr/>
            </a:pPr>
            <a:endParaRPr lang="fi-FI" b="1" dirty="0">
              <a:solidFill>
                <a:srgbClr val="099BDD"/>
              </a:solidFill>
              <a:latin typeface="Calibri" panose="020F0502020204030204"/>
              <a:cs typeface="Arial" panose="020B0604020202020204" pitchFamily="34" charset="0"/>
            </a:endParaRPr>
          </a:p>
          <a:p>
            <a:pPr marL="285750" indent="-285750">
              <a:buFont typeface="Arial" panose="020B0604020202020204" pitchFamily="34" charset="0"/>
              <a:buChar char="•"/>
              <a:defRPr/>
            </a:pPr>
            <a:r>
              <a:rPr lang="fi-FI" b="1" dirty="0">
                <a:solidFill>
                  <a:prstClr val="black"/>
                </a:solidFill>
                <a:latin typeface="Calibri" panose="020F0502020204030204"/>
                <a:cs typeface="Arial" panose="020B0604020202020204" pitchFamily="34" charset="0"/>
              </a:rPr>
              <a:t>Satakunnan </a:t>
            </a:r>
            <a:r>
              <a:rPr lang="fi-FI" b="1" dirty="0">
                <a:solidFill>
                  <a:srgbClr val="7182B8"/>
                </a:solidFill>
                <a:latin typeface="Calibri" panose="020F0502020204030204"/>
                <a:cs typeface="Arial" panose="020B0604020202020204" pitchFamily="34" charset="0"/>
              </a:rPr>
              <a:t>kilpailukyky pysynyt suhteellisen hyvänä </a:t>
            </a:r>
            <a:r>
              <a:rPr lang="fi-FI" b="1" dirty="0">
                <a:solidFill>
                  <a:prstClr val="black"/>
                </a:solidFill>
                <a:latin typeface="Calibri" panose="020F0502020204030204"/>
                <a:cs typeface="Arial" panose="020B0604020202020204" pitchFamily="34" charset="0"/>
              </a:rPr>
              <a:t>vv. 2011-23:</a:t>
            </a:r>
          </a:p>
          <a:p>
            <a:pPr lvl="1">
              <a:defRPr/>
            </a:pPr>
            <a:r>
              <a:rPr lang="fi-FI" sz="1400" b="1" dirty="0">
                <a:solidFill>
                  <a:prstClr val="black"/>
                </a:solidFill>
                <a:latin typeface="Calibri" panose="020F0502020204030204"/>
                <a:cs typeface="Arial" panose="020B0604020202020204" pitchFamily="34" charset="0"/>
              </a:rPr>
              <a:t>Viiden osatekijän mittaristo, joka kuvaa seutukunnan kykyä tuottaa BKT:tä</a:t>
            </a:r>
          </a:p>
          <a:p>
            <a:pPr lvl="1">
              <a:defRPr/>
            </a:pPr>
            <a:r>
              <a:rPr lang="fi-FI" sz="1400" b="1" dirty="0">
                <a:solidFill>
                  <a:prstClr val="black"/>
                </a:solidFill>
                <a:latin typeface="Calibri" panose="020F0502020204030204"/>
                <a:cs typeface="Arial" panose="020B0604020202020204" pitchFamily="34" charset="0"/>
              </a:rPr>
              <a:t> (työn tuottavuus, koulutusaste, työllisyysaste, teollisuus, yritysdynamiikka):</a:t>
            </a:r>
          </a:p>
          <a:p>
            <a:pPr lvl="1">
              <a:defRPr/>
            </a:pPr>
            <a:r>
              <a:rPr lang="fi-FI" sz="1400" b="1" dirty="0">
                <a:solidFill>
                  <a:prstClr val="black"/>
                </a:solidFill>
                <a:latin typeface="Calibri" panose="020F0502020204030204"/>
                <a:cs typeface="Arial" panose="020B0604020202020204" pitchFamily="34" charset="0"/>
              </a:rPr>
              <a:t>Rauman seutukunta on </a:t>
            </a:r>
            <a:r>
              <a:rPr lang="fi-FI" sz="1400" b="1" dirty="0">
                <a:solidFill>
                  <a:srgbClr val="099BDD"/>
                </a:solidFill>
                <a:latin typeface="Calibri" panose="020F0502020204030204"/>
                <a:cs typeface="Arial" panose="020B0604020202020204" pitchFamily="34" charset="0"/>
              </a:rPr>
              <a:t>sijalla 4 </a:t>
            </a:r>
            <a:r>
              <a:rPr lang="fi-FI" sz="1400" b="1" dirty="0">
                <a:solidFill>
                  <a:prstClr val="black"/>
                </a:solidFill>
                <a:latin typeface="Calibri" panose="020F0502020204030204"/>
                <a:cs typeface="Arial" panose="020B0604020202020204" pitchFamily="34" charset="0"/>
              </a:rPr>
              <a:t>(69 seutukunnan joukossa), Porin seutukunta </a:t>
            </a:r>
            <a:r>
              <a:rPr lang="fi-FI" sz="1400" b="1" dirty="0">
                <a:solidFill>
                  <a:srgbClr val="099BDD"/>
                </a:solidFill>
                <a:latin typeface="Calibri" panose="020F0502020204030204"/>
                <a:cs typeface="Arial" panose="020B0604020202020204" pitchFamily="34" charset="0"/>
              </a:rPr>
              <a:t>sijalla 11 </a:t>
            </a:r>
            <a:r>
              <a:rPr lang="fi-FI" sz="1400" b="1" dirty="0">
                <a:solidFill>
                  <a:prstClr val="black"/>
                </a:solidFill>
                <a:latin typeface="Calibri" panose="020F0502020204030204"/>
                <a:cs typeface="Arial" panose="020B0604020202020204" pitchFamily="34" charset="0"/>
              </a:rPr>
              <a:t>ja</a:t>
            </a:r>
          </a:p>
          <a:p>
            <a:pPr lvl="1">
              <a:defRPr/>
            </a:pPr>
            <a:r>
              <a:rPr lang="fi-FI" sz="1400" b="1" dirty="0">
                <a:solidFill>
                  <a:prstClr val="black"/>
                </a:solidFill>
                <a:latin typeface="Calibri" panose="020F0502020204030204"/>
                <a:cs typeface="Arial" panose="020B0604020202020204" pitchFamily="34" charset="0"/>
              </a:rPr>
              <a:t>Pohjois-Satakunta </a:t>
            </a:r>
            <a:r>
              <a:rPr lang="fi-FI" sz="1400" b="1" dirty="0">
                <a:solidFill>
                  <a:srgbClr val="099BDD"/>
                </a:solidFill>
                <a:latin typeface="Calibri" panose="020F0502020204030204"/>
                <a:cs typeface="Arial" panose="020B0604020202020204" pitchFamily="34" charset="0"/>
              </a:rPr>
              <a:t>sijalla 50 </a:t>
            </a:r>
            <a:r>
              <a:rPr lang="fi-FI" sz="1400" b="1" dirty="0">
                <a:solidFill>
                  <a:prstClr val="black"/>
                </a:solidFill>
                <a:latin typeface="Calibri" panose="020F0502020204030204"/>
                <a:cs typeface="Arial" panose="020B0604020202020204" pitchFamily="34" charset="0"/>
              </a:rPr>
              <a:t>(BKT/</a:t>
            </a:r>
            <a:r>
              <a:rPr lang="fi-FI" sz="1400" b="1" dirty="0" err="1">
                <a:solidFill>
                  <a:prstClr val="black"/>
                </a:solidFill>
                <a:latin typeface="Calibri" panose="020F0502020204030204"/>
                <a:cs typeface="Arial" panose="020B0604020202020204" pitchFamily="34" charset="0"/>
              </a:rPr>
              <a:t>capita</a:t>
            </a:r>
            <a:r>
              <a:rPr lang="fi-FI" sz="1400" b="1" dirty="0">
                <a:solidFill>
                  <a:prstClr val="black"/>
                </a:solidFill>
                <a:latin typeface="Calibri" panose="020F0502020204030204"/>
                <a:cs typeface="Arial" panose="020B0604020202020204" pitchFamily="34" charset="0"/>
              </a:rPr>
              <a:t> silti tulosta selvästi parempi).</a:t>
            </a:r>
          </a:p>
          <a:p>
            <a:pPr lvl="1">
              <a:defRPr/>
            </a:pPr>
            <a:r>
              <a:rPr lang="fi-FI" sz="1400" b="1" dirty="0">
                <a:solidFill>
                  <a:prstClr val="black"/>
                </a:solidFill>
                <a:latin typeface="Calibri" panose="020F0502020204030204"/>
                <a:cs typeface="Arial" panose="020B0604020202020204" pitchFamily="34" charset="0"/>
              </a:rPr>
              <a:t>	</a:t>
            </a:r>
          </a:p>
          <a:p>
            <a:pPr marL="285750" indent="-285750">
              <a:buFont typeface="Arial" panose="020B0604020202020204" pitchFamily="34" charset="0"/>
              <a:buChar char="•"/>
              <a:defRPr/>
            </a:pPr>
            <a:r>
              <a:rPr lang="fi-FI" b="1" dirty="0">
                <a:solidFill>
                  <a:prstClr val="black"/>
                </a:solidFill>
                <a:latin typeface="Calibri" panose="020F0502020204030204"/>
                <a:cs typeface="Arial" panose="020B0604020202020204" pitchFamily="34" charset="0"/>
              </a:rPr>
              <a:t>Rauman seutukunnan </a:t>
            </a:r>
            <a:r>
              <a:rPr lang="fi-FI" b="1" dirty="0">
                <a:solidFill>
                  <a:srgbClr val="344068">
                    <a:lumMod val="60000"/>
                    <a:lumOff val="40000"/>
                  </a:srgbClr>
                </a:solidFill>
                <a:latin typeface="Calibri" panose="020F0502020204030204"/>
                <a:cs typeface="Arial" panose="020B0604020202020204" pitchFamily="34" charset="0"/>
              </a:rPr>
              <a:t>BKT/capita</a:t>
            </a:r>
            <a:r>
              <a:rPr lang="fi-FI" b="1" dirty="0">
                <a:solidFill>
                  <a:prstClr val="black"/>
                </a:solidFill>
                <a:latin typeface="Calibri" panose="020F0502020204030204"/>
                <a:cs typeface="Arial" panose="020B0604020202020204" pitchFamily="34" charset="0"/>
              </a:rPr>
              <a:t> on </a:t>
            </a:r>
            <a:r>
              <a:rPr lang="fi-FI" b="1" dirty="0">
                <a:solidFill>
                  <a:srgbClr val="099BDD"/>
                </a:solidFill>
                <a:latin typeface="Calibri" panose="020F0502020204030204"/>
                <a:cs typeface="Arial" panose="020B0604020202020204" pitchFamily="34" charset="0"/>
              </a:rPr>
              <a:t>7. korkein </a:t>
            </a:r>
            <a:r>
              <a:rPr lang="fi-FI" b="1" dirty="0">
                <a:solidFill>
                  <a:prstClr val="black"/>
                </a:solidFill>
                <a:latin typeface="Calibri" panose="020F0502020204030204"/>
                <a:cs typeface="Arial" panose="020B0604020202020204" pitchFamily="34" charset="0"/>
              </a:rPr>
              <a:t>v. 2023. Satakunnan </a:t>
            </a:r>
          </a:p>
          <a:p>
            <a:pPr>
              <a:defRPr/>
            </a:pPr>
            <a:r>
              <a:rPr lang="fi-FI" b="1" dirty="0">
                <a:solidFill>
                  <a:prstClr val="black"/>
                </a:solidFill>
                <a:latin typeface="Calibri" panose="020F0502020204030204"/>
                <a:cs typeface="Arial" panose="020B0604020202020204" pitchFamily="34" charset="0"/>
              </a:rPr>
              <a:t>      jalostuksen arvonlisäys per capita on 2. korkein 19 maakunnasta (v. 2024).</a:t>
            </a:r>
            <a:endParaRPr lang="fi-FI" sz="1400" b="1" dirty="0">
              <a:solidFill>
                <a:prstClr val="black"/>
              </a:solidFill>
              <a:latin typeface="Calibri" panose="020F0502020204030204"/>
              <a:cs typeface="Arial" panose="020B0604020202020204" pitchFamily="34" charset="0"/>
            </a:endParaRPr>
          </a:p>
          <a:p>
            <a:pPr>
              <a:defRPr/>
            </a:pPr>
            <a:endParaRPr lang="fi-FI" sz="2000" dirty="0">
              <a:solidFill>
                <a:prstClr val="black"/>
              </a:solidFill>
              <a:latin typeface="Calibri" panose="020F0502020204030204"/>
              <a:cs typeface="Arial" panose="020B0604020202020204" pitchFamily="34" charset="0"/>
            </a:endParaRPr>
          </a:p>
        </p:txBody>
      </p:sp>
      <p:sp>
        <p:nvSpPr>
          <p:cNvPr id="2" name="Otsikko 1"/>
          <p:cNvSpPr>
            <a:spLocks noGrp="1"/>
          </p:cNvSpPr>
          <p:nvPr>
            <p:ph type="ctrTitle"/>
          </p:nvPr>
        </p:nvSpPr>
        <p:spPr>
          <a:xfrm>
            <a:off x="1611844" y="151770"/>
            <a:ext cx="7798445" cy="465993"/>
          </a:xfrm>
        </p:spPr>
        <p:txBody>
          <a:bodyPr>
            <a:noAutofit/>
          </a:bodyPr>
          <a:lstStyle/>
          <a:p>
            <a:r>
              <a:rPr lang="fi-FI" sz="3200" b="1" cap="all" dirty="0" err="1">
                <a:solidFill>
                  <a:srgbClr val="0070C0"/>
                </a:solidFill>
                <a:effectLst>
                  <a:outerShdw blurRad="38100" dist="38100" dir="2700000" algn="tl">
                    <a:srgbClr val="000000">
                      <a:alpha val="43137"/>
                    </a:srgbClr>
                  </a:outerShdw>
                </a:effectLst>
              </a:rPr>
              <a:t>satakunnaN</a:t>
            </a:r>
            <a:r>
              <a:rPr lang="fi-FI" sz="3200" b="1" cap="all" dirty="0">
                <a:solidFill>
                  <a:srgbClr val="0070C0"/>
                </a:solidFill>
                <a:effectLst>
                  <a:outerShdw blurRad="38100" dist="38100" dir="2700000" algn="tl">
                    <a:srgbClr val="000000">
                      <a:alpha val="43137"/>
                    </a:srgbClr>
                  </a:outerShdw>
                </a:effectLst>
              </a:rPr>
              <a:t> vahvuuksia</a:t>
            </a:r>
          </a:p>
        </p:txBody>
      </p:sp>
      <p:sp>
        <p:nvSpPr>
          <p:cNvPr id="9" name="Tekstiruutu 8"/>
          <p:cNvSpPr txBox="1"/>
          <p:nvPr/>
        </p:nvSpPr>
        <p:spPr>
          <a:xfrm>
            <a:off x="10376926" y="1203144"/>
            <a:ext cx="307777" cy="1223879"/>
          </a:xfrm>
          <a:prstGeom prst="rect">
            <a:avLst/>
          </a:prstGeom>
          <a:noFill/>
        </p:spPr>
        <p:txBody>
          <a:bodyPr vert="vert270" wrap="square" rtlCol="0">
            <a:spAutoFit/>
          </a:bodyPr>
          <a:lstStyle/>
          <a:p>
            <a:pPr>
              <a:defRPr/>
            </a:pPr>
            <a:r>
              <a:rPr lang="fi-FI" sz="800" dirty="0">
                <a:solidFill>
                  <a:prstClr val="black"/>
                </a:solidFill>
                <a:latin typeface="Calibri" panose="020F0502020204030204"/>
                <a:cs typeface="Arial" panose="020B0604020202020204" pitchFamily="34" charset="0"/>
              </a:rPr>
              <a:t>Tilastokeskus ja Tulli 2024</a:t>
            </a:r>
          </a:p>
        </p:txBody>
      </p:sp>
      <p:sp>
        <p:nvSpPr>
          <p:cNvPr id="37" name="Tekstiruutu 36"/>
          <p:cNvSpPr txBox="1"/>
          <p:nvPr/>
        </p:nvSpPr>
        <p:spPr>
          <a:xfrm rot="16200000">
            <a:off x="9494497" y="4690935"/>
            <a:ext cx="2088866" cy="215444"/>
          </a:xfrm>
          <a:prstGeom prst="rect">
            <a:avLst/>
          </a:prstGeom>
          <a:noFill/>
        </p:spPr>
        <p:txBody>
          <a:bodyPr vert="horz" wrap="square" rtlCol="0">
            <a:spAutoFit/>
          </a:bodyPr>
          <a:lstStyle/>
          <a:p>
            <a:pPr>
              <a:defRPr/>
            </a:pPr>
            <a:r>
              <a:rPr lang="fi-FI" sz="800" dirty="0">
                <a:solidFill>
                  <a:prstClr val="white">
                    <a:lumMod val="50000"/>
                  </a:prstClr>
                </a:solidFill>
                <a:latin typeface="Calibri" panose="020F0502020204030204"/>
                <a:cs typeface="Arial" panose="020B0604020202020204" pitchFamily="34" charset="0"/>
              </a:rPr>
              <a:t>                 </a:t>
            </a:r>
          </a:p>
        </p:txBody>
      </p:sp>
      <p:sp>
        <p:nvSpPr>
          <p:cNvPr id="13" name="Tekstiruutu 3"/>
          <p:cNvSpPr txBox="1"/>
          <p:nvPr/>
        </p:nvSpPr>
        <p:spPr>
          <a:xfrm>
            <a:off x="1661186" y="6444671"/>
            <a:ext cx="2139878" cy="369332"/>
          </a:xfrm>
          <a:prstGeom prst="rect">
            <a:avLst/>
          </a:prstGeom>
          <a:noFill/>
        </p:spPr>
        <p:txBody>
          <a:bodyPr wrap="square" rtlCol="0">
            <a:spAutoFit/>
          </a:bodyPr>
          <a:ls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fi-FI" dirty="0">
                <a:solidFill>
                  <a:prstClr val="black"/>
                </a:solidFill>
                <a:latin typeface="Calibri" panose="020F0502020204030204"/>
              </a:rPr>
              <a:t>27.11.2019</a:t>
            </a:r>
          </a:p>
        </p:txBody>
      </p:sp>
      <p:sp>
        <p:nvSpPr>
          <p:cNvPr id="4" name="TextBox 3">
            <a:extLst>
              <a:ext uri="{FF2B5EF4-FFF2-40B4-BE49-F238E27FC236}">
                <a16:creationId xmlns:a16="http://schemas.microsoft.com/office/drawing/2014/main" id="{12F620F0-EF7E-41D7-8380-C4F95223CDAC}"/>
              </a:ext>
            </a:extLst>
          </p:cNvPr>
          <p:cNvSpPr txBox="1"/>
          <p:nvPr/>
        </p:nvSpPr>
        <p:spPr>
          <a:xfrm>
            <a:off x="1676667" y="6444671"/>
            <a:ext cx="1156086" cy="338554"/>
          </a:xfrm>
          <a:prstGeom prst="rect">
            <a:avLst/>
          </a:prstGeom>
          <a:solidFill>
            <a:srgbClr val="2683C6"/>
          </a:solidFill>
        </p:spPr>
        <p:txBody>
          <a:bodyPr wrap="none" rtlCol="0">
            <a:spAutoFit/>
          </a:bodyPr>
          <a:lstStyle/>
          <a:p>
            <a:pPr eaLnBrk="0" fontAlgn="base" hangingPunct="0">
              <a:spcBef>
                <a:spcPct val="0"/>
              </a:spcBef>
              <a:spcAft>
                <a:spcPct val="0"/>
              </a:spcAft>
            </a:pPr>
            <a:r>
              <a:rPr lang="fi-FI" sz="1600" dirty="0">
                <a:solidFill>
                  <a:prstClr val="black"/>
                </a:solidFill>
                <a:latin typeface="Arial" panose="020B0604020202020204" pitchFamily="34" charset="0"/>
                <a:cs typeface="Arial" panose="020B0604020202020204" pitchFamily="34" charset="0"/>
              </a:rPr>
              <a:t>8.1.2026   </a:t>
            </a:r>
          </a:p>
        </p:txBody>
      </p:sp>
      <p:pic>
        <p:nvPicPr>
          <p:cNvPr id="3" name="Kuva 2" descr="Kuva, joka sisältää kohteen teksti, merkki, clipart-kuva&#10;&#10;Kuvaus luotu automaattisesti">
            <a:extLst>
              <a:ext uri="{FF2B5EF4-FFF2-40B4-BE49-F238E27FC236}">
                <a16:creationId xmlns:a16="http://schemas.microsoft.com/office/drawing/2014/main" id="{F887C2FD-A0E6-BF11-3F41-66BDC965033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96257" y="6295656"/>
            <a:ext cx="1856812" cy="480765"/>
          </a:xfrm>
          <a:prstGeom prst="rect">
            <a:avLst/>
          </a:prstGeom>
        </p:spPr>
      </p:pic>
    </p:spTree>
    <p:extLst>
      <p:ext uri="{BB962C8B-B14F-4D97-AF65-F5344CB8AC3E}">
        <p14:creationId xmlns:p14="http://schemas.microsoft.com/office/powerpoint/2010/main" val="269784887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A4D88758-6F26-4E0F-8C14-550F5C0188B8}" type="slidenum">
              <a:rPr lang="fi-FI" altLang="fi-FI" smtClean="0">
                <a:solidFill>
                  <a:schemeClr val="bg1"/>
                </a:solidFill>
              </a:rPr>
              <a:pPr/>
              <a:t>30</a:t>
            </a:fld>
            <a:endParaRPr lang="fi-FI" altLang="fi-FI" dirty="0">
              <a:solidFill>
                <a:schemeClr val="bg1"/>
              </a:solidFill>
            </a:endParaRPr>
          </a:p>
        </p:txBody>
      </p:sp>
      <p:sp>
        <p:nvSpPr>
          <p:cNvPr id="21512" name="Rectangle 1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3" name="Rectangle 1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4" name="Rectangle 1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5" name="Rectangle 15"/>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6" name="Rectangle 1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7" name="Rectangle 19"/>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8" name="Rectangle 1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9" name="Rectangle 20"/>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0" name="Rectangle 2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1" name="Rectangle 21"/>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2" name="Rectangle 23"/>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3" name="Rectangle 25"/>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4" name="Rectangle 2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5" name="Rectangle 2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6" name="Rectangle 2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7" name="Rectangle 2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8" name="Rectangle 29"/>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9" name="Rectangle 31"/>
          <p:cNvSpPr>
            <a:spLocks noChangeArrowheads="1"/>
          </p:cNvSpPr>
          <p:nvPr/>
        </p:nvSpPr>
        <p:spPr bwMode="auto">
          <a:xfrm>
            <a:off x="6308435" y="12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30" name="Rectangle 30"/>
          <p:cNvSpPr>
            <a:spLocks noChangeArrowheads="1"/>
          </p:cNvSpPr>
          <p:nvPr/>
        </p:nvSpPr>
        <p:spPr bwMode="auto">
          <a:xfrm>
            <a:off x="2084389" y="9059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1" name="Rectangle 32"/>
          <p:cNvSpPr>
            <a:spLocks noChangeArrowheads="1"/>
          </p:cNvSpPr>
          <p:nvPr/>
        </p:nvSpPr>
        <p:spPr bwMode="auto">
          <a:xfrm>
            <a:off x="2051051"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2" name="Rectangle 34"/>
          <p:cNvSpPr>
            <a:spLocks noChangeArrowheads="1"/>
          </p:cNvSpPr>
          <p:nvPr/>
        </p:nvSpPr>
        <p:spPr bwMode="auto">
          <a:xfrm>
            <a:off x="6364289"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3" name="Rectangle 33"/>
          <p:cNvSpPr>
            <a:spLocks noChangeArrowheads="1"/>
          </p:cNvSpPr>
          <p:nvPr/>
        </p:nvSpPr>
        <p:spPr bwMode="auto">
          <a:xfrm>
            <a:off x="2036764" y="8392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5" name="Rectangle 35"/>
          <p:cNvSpPr>
            <a:spLocks noChangeArrowheads="1"/>
          </p:cNvSpPr>
          <p:nvPr/>
        </p:nvSpPr>
        <p:spPr bwMode="auto">
          <a:xfrm>
            <a:off x="2036764" y="3749159"/>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7" name="Rectangle 37"/>
          <p:cNvSpPr>
            <a:spLocks noChangeArrowheads="1"/>
          </p:cNvSpPr>
          <p:nvPr/>
        </p:nvSpPr>
        <p:spPr bwMode="auto">
          <a:xfrm>
            <a:off x="6397626" y="375709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 name="Rectangle 2"/>
          <p:cNvSpPr>
            <a:spLocks noChangeArrowheads="1"/>
          </p:cNvSpPr>
          <p:nvPr/>
        </p:nvSpPr>
        <p:spPr bwMode="auto">
          <a:xfrm>
            <a:off x="2051051" y="832898"/>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4" name="Rectangle 6"/>
          <p:cNvSpPr>
            <a:spLocks noChangeArrowheads="1"/>
          </p:cNvSpPr>
          <p:nvPr/>
        </p:nvSpPr>
        <p:spPr bwMode="auto">
          <a:xfrm>
            <a:off x="6196013" y="379184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5" name="Rectangle 8"/>
          <p:cNvSpPr>
            <a:spLocks noChangeArrowheads="1"/>
          </p:cNvSpPr>
          <p:nvPr/>
        </p:nvSpPr>
        <p:spPr bwMode="auto">
          <a:xfrm>
            <a:off x="1985963" y="36872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3" name="Rectangle 2"/>
          <p:cNvSpPr>
            <a:spLocks noChangeArrowheads="1"/>
          </p:cNvSpPr>
          <p:nvPr/>
        </p:nvSpPr>
        <p:spPr bwMode="auto">
          <a:xfrm>
            <a:off x="2072171" y="570191"/>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8" name="Rectangle 6"/>
          <p:cNvSpPr>
            <a:spLocks noChangeArrowheads="1"/>
          </p:cNvSpPr>
          <p:nvPr/>
        </p:nvSpPr>
        <p:spPr bwMode="auto">
          <a:xfrm>
            <a:off x="6277170" y="393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10" name="Rectangle 8"/>
          <p:cNvSpPr>
            <a:spLocks noChangeArrowheads="1"/>
          </p:cNvSpPr>
          <p:nvPr/>
        </p:nvSpPr>
        <p:spPr bwMode="auto">
          <a:xfrm>
            <a:off x="2043113" y="395264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7" name="Rectangle 2"/>
          <p:cNvSpPr>
            <a:spLocks noChangeArrowheads="1"/>
          </p:cNvSpPr>
          <p:nvPr/>
        </p:nvSpPr>
        <p:spPr bwMode="auto">
          <a:xfrm>
            <a:off x="2051051" y="58765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12" name="Rectangle 4"/>
          <p:cNvSpPr>
            <a:spLocks noChangeArrowheads="1"/>
          </p:cNvSpPr>
          <p:nvPr/>
        </p:nvSpPr>
        <p:spPr bwMode="auto">
          <a:xfrm>
            <a:off x="2148660" y="393700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13" name="Rectangle 6"/>
          <p:cNvSpPr>
            <a:spLocks noChangeArrowheads="1"/>
          </p:cNvSpPr>
          <p:nvPr/>
        </p:nvSpPr>
        <p:spPr bwMode="auto">
          <a:xfrm>
            <a:off x="6421439" y="39438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111207" y="-275959"/>
            <a:ext cx="11784856"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altLang="fi-FI" sz="2700" b="1" cap="all" spc="-50" dirty="0">
                <a:solidFill>
                  <a:srgbClr val="0070C0"/>
                </a:solidFill>
                <a:effectLst>
                  <a:outerShdw blurRad="38100" dist="38100" dir="2700000" algn="tl">
                    <a:srgbClr val="000000">
                      <a:alpha val="43137"/>
                    </a:srgbClr>
                  </a:outerShdw>
                </a:effectLst>
              </a:rPr>
              <a:t>Satakunnan </a:t>
            </a:r>
            <a:r>
              <a:rPr lang="en-GB" altLang="fi-FI" sz="2700" b="1" cap="all" spc="-50" dirty="0" err="1">
                <a:solidFill>
                  <a:srgbClr val="0070C0"/>
                </a:solidFill>
                <a:effectLst>
                  <a:outerShdw blurRad="38100" dist="38100" dir="2700000" algn="tl">
                    <a:srgbClr val="000000">
                      <a:alpha val="43137"/>
                    </a:srgbClr>
                  </a:outerShdw>
                </a:effectLst>
              </a:rPr>
              <a:t>talouskehitys</a:t>
            </a:r>
            <a:r>
              <a:rPr lang="en-GB" altLang="fi-FI" sz="2700" b="1" cap="all" spc="-50" dirty="0">
                <a:solidFill>
                  <a:srgbClr val="0070C0"/>
                </a:solidFill>
                <a:effectLst>
                  <a:outerShdw blurRad="38100" dist="38100" dir="2700000" algn="tl">
                    <a:srgbClr val="000000">
                      <a:alpha val="43137"/>
                    </a:srgbClr>
                  </a:outerShdw>
                </a:effectLst>
              </a:rPr>
              <a:t> </a:t>
            </a:r>
            <a:r>
              <a:rPr lang="en-GB" altLang="fi-FI" sz="2700" b="1" cap="all" spc="-50" dirty="0" err="1">
                <a:solidFill>
                  <a:srgbClr val="0070C0"/>
                </a:solidFill>
                <a:effectLst>
                  <a:outerShdw blurRad="38100" dist="38100" dir="2700000" algn="tl">
                    <a:srgbClr val="000000">
                      <a:alpha val="43137"/>
                    </a:srgbClr>
                  </a:outerShdw>
                </a:effectLst>
              </a:rPr>
              <a:t>heinä-joulukuu</a:t>
            </a:r>
            <a:r>
              <a:rPr lang="en-GB" altLang="fi-FI" sz="2700" b="1" cap="all" spc="-50" dirty="0">
                <a:solidFill>
                  <a:srgbClr val="0070C0"/>
                </a:solidFill>
                <a:effectLst>
                  <a:outerShdw blurRad="38100" dist="38100" dir="2700000" algn="tl">
                    <a:srgbClr val="000000">
                      <a:alpha val="43137"/>
                    </a:srgbClr>
                  </a:outerShdw>
                </a:effectLst>
              </a:rPr>
              <a:t> 2025</a:t>
            </a:r>
            <a:r>
              <a:rPr kumimoji="0" lang="en-GB" altLang="fi-FI" sz="2700" b="1" i="0" u="none" strike="noStrike" kern="1200" cap="all" spc="-50" normalizeH="0" baseline="0" noProof="0" dirty="0">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 </a:t>
            </a:r>
            <a:r>
              <a:rPr lang="en-GB" altLang="fi-FI" sz="2700" b="1" cap="all" spc="-50" dirty="0" err="1">
                <a:solidFill>
                  <a:srgbClr val="0070C0"/>
                </a:solidFill>
                <a:effectLst>
                  <a:outerShdw blurRad="38100" dist="38100" dir="2700000" algn="tl">
                    <a:srgbClr val="000000">
                      <a:alpha val="43137"/>
                    </a:srgbClr>
                  </a:outerShdw>
                </a:effectLst>
              </a:rPr>
              <a:t>metsäteollisuus</a:t>
            </a:r>
            <a:endParaRPr lang="en-US" altLang="fi-FI" sz="2700" b="1" cap="all" spc="-50" dirty="0">
              <a:solidFill>
                <a:srgbClr val="0070C0"/>
              </a:solidFill>
              <a:effectLst>
                <a:outerShdw blurRad="38100" dist="38100" dir="2700000" algn="tl">
                  <a:srgbClr val="000000">
                    <a:alpha val="43137"/>
                  </a:srgbClr>
                </a:outerShdw>
              </a:effectLst>
            </a:endParaRPr>
          </a:p>
        </p:txBody>
      </p:sp>
      <p:pic>
        <p:nvPicPr>
          <p:cNvPr id="6" name="Kuva 8" descr="Kuva, joka sisältää kohteen teksti, merkki, clipart-kuva&#10;&#10;Kuvaus luotu automaattisesti">
            <a:extLst>
              <a:ext uri="{FF2B5EF4-FFF2-40B4-BE49-F238E27FC236}">
                <a16:creationId xmlns:a16="http://schemas.microsoft.com/office/drawing/2014/main" id="{A75CD0E3-BBBE-EBCC-A1D3-D6005DE5E11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058400" y="6298529"/>
            <a:ext cx="1856812" cy="480765"/>
          </a:xfrm>
          <a:prstGeom prst="rect">
            <a:avLst/>
          </a:prstGeom>
        </p:spPr>
      </p:pic>
      <p:sp>
        <p:nvSpPr>
          <p:cNvPr id="9" name="Rectangle 2">
            <a:extLst>
              <a:ext uri="{FF2B5EF4-FFF2-40B4-BE49-F238E27FC236}">
                <a16:creationId xmlns:a16="http://schemas.microsoft.com/office/drawing/2014/main" id="{4B31DCAF-C1BE-7680-F312-417CD8A173D1}"/>
              </a:ext>
            </a:extLst>
          </p:cNvPr>
          <p:cNvSpPr>
            <a:spLocks noChangeArrowheads="1"/>
          </p:cNvSpPr>
          <p:nvPr/>
        </p:nvSpPr>
        <p:spPr bwMode="auto">
          <a:xfrm>
            <a:off x="25702" y="587653"/>
            <a:ext cx="5802010"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14" name="Rectangle 4">
            <a:extLst>
              <a:ext uri="{FF2B5EF4-FFF2-40B4-BE49-F238E27FC236}">
                <a16:creationId xmlns:a16="http://schemas.microsoft.com/office/drawing/2014/main" id="{E6716B09-7047-B32D-6984-1416100D883D}"/>
              </a:ext>
            </a:extLst>
          </p:cNvPr>
          <p:cNvSpPr>
            <a:spLocks noChangeArrowheads="1"/>
          </p:cNvSpPr>
          <p:nvPr/>
        </p:nvSpPr>
        <p:spPr bwMode="auto">
          <a:xfrm>
            <a:off x="0" y="3171810"/>
            <a:ext cx="6322268" cy="2686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17" name="Rectangle 6">
            <a:extLst>
              <a:ext uri="{FF2B5EF4-FFF2-40B4-BE49-F238E27FC236}">
                <a16:creationId xmlns:a16="http://schemas.microsoft.com/office/drawing/2014/main" id="{AF2A87D0-0FE5-D969-4ED5-FD35154F8572}"/>
              </a:ext>
            </a:extLst>
          </p:cNvPr>
          <p:cNvSpPr>
            <a:spLocks noChangeArrowheads="1"/>
          </p:cNvSpPr>
          <p:nvPr/>
        </p:nvSpPr>
        <p:spPr bwMode="auto">
          <a:xfrm>
            <a:off x="5892800" y="112992"/>
            <a:ext cx="6752941" cy="2686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18" name="Rectangle 2">
            <a:extLst>
              <a:ext uri="{FF2B5EF4-FFF2-40B4-BE49-F238E27FC236}">
                <a16:creationId xmlns:a16="http://schemas.microsoft.com/office/drawing/2014/main" id="{0CDD9DF2-CB43-8AA3-E27E-DE171E4D829E}"/>
              </a:ext>
            </a:extLst>
          </p:cNvPr>
          <p:cNvSpPr>
            <a:spLocks noChangeArrowheads="1"/>
          </p:cNvSpPr>
          <p:nvPr/>
        </p:nvSpPr>
        <p:spPr bwMode="auto">
          <a:xfrm>
            <a:off x="174780" y="599845"/>
            <a:ext cx="7550613"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20" name="Rectangle 6">
            <a:extLst>
              <a:ext uri="{FF2B5EF4-FFF2-40B4-BE49-F238E27FC236}">
                <a16:creationId xmlns:a16="http://schemas.microsoft.com/office/drawing/2014/main" id="{4DB69345-8CBF-63CA-EACA-B52387DF709B}"/>
              </a:ext>
            </a:extLst>
          </p:cNvPr>
          <p:cNvSpPr>
            <a:spLocks noChangeArrowheads="1"/>
          </p:cNvSpPr>
          <p:nvPr/>
        </p:nvSpPr>
        <p:spPr bwMode="auto">
          <a:xfrm>
            <a:off x="83240" y="3171810"/>
            <a:ext cx="5687322" cy="242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11" name="Picture 10">
            <a:extLst>
              <a:ext uri="{FF2B5EF4-FFF2-40B4-BE49-F238E27FC236}">
                <a16:creationId xmlns:a16="http://schemas.microsoft.com/office/drawing/2014/main" id="{821D54BD-D98C-B654-6F78-76E0E067C818}"/>
              </a:ext>
            </a:extLst>
          </p:cNvPr>
          <p:cNvPicPr>
            <a:picLocks noChangeAspect="1"/>
          </p:cNvPicPr>
          <p:nvPr/>
        </p:nvPicPr>
        <p:blipFill>
          <a:blip>
            <a:extLst>
              <a:ext uri="{96DAC541-7B7A-43D3-8B79-37D633B846F1}">
                <asvg:svgBlip xmlns:asvg="http://schemas.microsoft.com/office/drawing/2016/SVG/main" r:embed="rId3"/>
              </a:ext>
            </a:extLst>
          </a:blip>
          <a:srcRect/>
          <a:stretch/>
        </p:blipFill>
        <p:spPr>
          <a:xfrm>
            <a:off x="108367" y="461085"/>
            <a:ext cx="5181082" cy="3381506"/>
          </a:xfrm>
          <a:prstGeom prst="rect">
            <a:avLst/>
          </a:prstGeom>
        </p:spPr>
      </p:pic>
      <p:pic>
        <p:nvPicPr>
          <p:cNvPr id="15" name="Picture 14">
            <a:extLst>
              <a:ext uri="{FF2B5EF4-FFF2-40B4-BE49-F238E27FC236}">
                <a16:creationId xmlns:a16="http://schemas.microsoft.com/office/drawing/2014/main" id="{5708A6B1-100C-77A3-25F0-EF4276647CD9}"/>
              </a:ext>
            </a:extLst>
          </p:cNvPr>
          <p:cNvPicPr>
            <a:picLocks noChangeAspect="1"/>
          </p:cNvPicPr>
          <p:nvPr/>
        </p:nvPicPr>
        <p:blipFill>
          <a:blip>
            <a:extLst>
              <a:ext uri="{96DAC541-7B7A-43D3-8B79-37D633B846F1}">
                <asvg:svgBlip xmlns:asvg="http://schemas.microsoft.com/office/drawing/2016/SVG/main" r:embed="rId4"/>
              </a:ext>
            </a:extLst>
          </a:blip>
          <a:srcRect/>
          <a:stretch/>
        </p:blipFill>
        <p:spPr>
          <a:xfrm>
            <a:off x="128886" y="3590010"/>
            <a:ext cx="5140043" cy="3354720"/>
          </a:xfrm>
          <a:prstGeom prst="rect">
            <a:avLst/>
          </a:prstGeom>
        </p:spPr>
      </p:pic>
      <p:pic>
        <p:nvPicPr>
          <p:cNvPr id="21" name="Picture 20">
            <a:extLst>
              <a:ext uri="{FF2B5EF4-FFF2-40B4-BE49-F238E27FC236}">
                <a16:creationId xmlns:a16="http://schemas.microsoft.com/office/drawing/2014/main" id="{C5292CA4-9874-9D2B-C7C0-63286FD8E496}"/>
              </a:ext>
            </a:extLst>
          </p:cNvPr>
          <p:cNvPicPr>
            <a:picLocks noChangeAspect="1"/>
          </p:cNvPicPr>
          <p:nvPr/>
        </p:nvPicPr>
        <p:blipFill>
          <a:blip>
            <a:extLst>
              <a:ext uri="{96DAC541-7B7A-43D3-8B79-37D633B846F1}">
                <asvg:svgBlip xmlns:asvg="http://schemas.microsoft.com/office/drawing/2016/SVG/main" r:embed="rId5"/>
              </a:ext>
            </a:extLst>
          </a:blip>
          <a:srcRect/>
          <a:stretch/>
        </p:blipFill>
        <p:spPr>
          <a:xfrm>
            <a:off x="5586403" y="505892"/>
            <a:ext cx="5247723" cy="3424999"/>
          </a:xfrm>
          <a:prstGeom prst="rect">
            <a:avLst/>
          </a:prstGeom>
        </p:spPr>
      </p:pic>
    </p:spTree>
    <p:extLst>
      <p:ext uri="{BB962C8B-B14F-4D97-AF65-F5344CB8AC3E}">
        <p14:creationId xmlns:p14="http://schemas.microsoft.com/office/powerpoint/2010/main" val="409332050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Content Placeholder 1"/>
          <p:cNvSpPr>
            <a:spLocks noGrp="1"/>
          </p:cNvSpPr>
          <p:nvPr>
            <p:ph sz="half" idx="2"/>
          </p:nvPr>
        </p:nvSpPr>
        <p:spPr>
          <a:xfrm>
            <a:off x="0" y="963359"/>
            <a:ext cx="6848477" cy="4961344"/>
          </a:xfrm>
        </p:spPr>
        <p:txBody>
          <a:bodyPr>
            <a:noAutofit/>
          </a:bodyPr>
          <a:lstStyle/>
          <a:p>
            <a:pPr algn="just">
              <a:defRPr/>
            </a:pPr>
            <a:r>
              <a:rPr lang="fi-FI" altLang="fi-FI" sz="2000" b="1" dirty="0"/>
              <a:t>Kemianteollisuuden (TOL 20-22) liikevaihdon voimakas lasku jatkui yhä vuoden 2025 loppupuolella Satakunnassa, jossa </a:t>
            </a:r>
            <a:r>
              <a:rPr lang="fi-FI" altLang="fi-FI" sz="2000" b="1" dirty="0" err="1"/>
              <a:t>Venatorin</a:t>
            </a:r>
            <a:r>
              <a:rPr lang="fi-FI" altLang="fi-FI" sz="2000" b="1" dirty="0"/>
              <a:t> lopettamisen jättämä aukko on edelleen suuri. Alan liikevaihto on Satakunnassa yhä huomattavasti matalampi kuin runsaat 10 vuotta sitten, jolloin liikevaihdon taantuminen alkoi. Alan henkilöstömäärä oli Satakunnassa viime vuodenvaihteessa noin kolmanneksen pienempi kuin seitsemisen vuotta aiemmin. Myönteistä on kuitenkin henkilöstömäärän hentoinen kasvu loppuvuoden aikana.</a:t>
            </a:r>
          </a:p>
          <a:p>
            <a:pPr algn="just">
              <a:defRPr/>
            </a:pPr>
            <a:r>
              <a:rPr lang="fi-FI" altLang="fi-FI" sz="2000" b="1" dirty="0"/>
              <a:t>Satakunnassa alalle on tullut ja tulossa uusia investointeja, mm. </a:t>
            </a:r>
            <a:r>
              <a:rPr lang="fi-FI" altLang="fi-FI" sz="2000" b="1" dirty="0" err="1"/>
              <a:t>Forcitin</a:t>
            </a:r>
            <a:r>
              <a:rPr lang="fi-FI" altLang="fi-FI" sz="2000" b="1" dirty="0"/>
              <a:t> räjähdetehdas Poriin ja vihreän vedyn tuotantoa (P2X Solutions, Harjavalta). </a:t>
            </a:r>
          </a:p>
          <a:p>
            <a:pPr algn="just">
              <a:defRPr/>
            </a:pPr>
            <a:r>
              <a:rPr lang="fi-FI" altLang="fi-FI" sz="2000" b="1" dirty="0"/>
              <a:t>Koko maassa kemianteollisuuden liikevaihto nousi selvästi etenkin aivan vuoden lopussa ja koko vuoden loppupuolen kehitys ylitti selvästi teollisuuden keskitason. Kemianteollisuus ry:n mukaan näkymät ovat varovaisen myönteiset, vaikka suhdannetila on varsin hauras edelleen. </a:t>
            </a:r>
          </a:p>
        </p:txBody>
      </p:sp>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A4D88758-6F26-4E0F-8C14-550F5C0188B8}" type="slidenum">
              <a:rPr lang="fi-FI" altLang="fi-FI" smtClean="0">
                <a:solidFill>
                  <a:schemeClr val="bg1"/>
                </a:solidFill>
              </a:rPr>
              <a:pPr/>
              <a:t>31</a:t>
            </a:fld>
            <a:endParaRPr lang="fi-FI" altLang="fi-FI">
              <a:solidFill>
                <a:schemeClr val="bg1"/>
              </a:solidFill>
            </a:endParaRPr>
          </a:p>
        </p:txBody>
      </p:sp>
      <p:sp>
        <p:nvSpPr>
          <p:cNvPr id="21512" name="Rectangle 1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3" name="Rectangle 1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4" name="Rectangle 1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5" name="Rectangle 15"/>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6" name="Rectangle 1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7" name="Rectangle 19"/>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8" name="Rectangle 1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9" name="Rectangle 20"/>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0" name="Rectangle 2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1" name="Rectangle 21"/>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2" name="Rectangle 23"/>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3" name="Rectangle 25"/>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4" name="Rectangle 2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5" name="Rectangle 2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6" name="Rectangle 2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7" name="Rectangle 2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8" name="Rectangle 29"/>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9" name="Rectangle 31"/>
          <p:cNvSpPr>
            <a:spLocks noChangeArrowheads="1"/>
          </p:cNvSpPr>
          <p:nvPr/>
        </p:nvSpPr>
        <p:spPr bwMode="auto">
          <a:xfrm>
            <a:off x="6308435" y="12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30" name="Rectangle 30"/>
          <p:cNvSpPr>
            <a:spLocks noChangeArrowheads="1"/>
          </p:cNvSpPr>
          <p:nvPr/>
        </p:nvSpPr>
        <p:spPr bwMode="auto">
          <a:xfrm>
            <a:off x="2084389" y="9059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1" name="Rectangle 32"/>
          <p:cNvSpPr>
            <a:spLocks noChangeArrowheads="1"/>
          </p:cNvSpPr>
          <p:nvPr/>
        </p:nvSpPr>
        <p:spPr bwMode="auto">
          <a:xfrm>
            <a:off x="2051051"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2" name="Rectangle 34"/>
          <p:cNvSpPr>
            <a:spLocks noChangeArrowheads="1"/>
          </p:cNvSpPr>
          <p:nvPr/>
        </p:nvSpPr>
        <p:spPr bwMode="auto">
          <a:xfrm>
            <a:off x="6364289"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3" name="Rectangle 33"/>
          <p:cNvSpPr>
            <a:spLocks noChangeArrowheads="1"/>
          </p:cNvSpPr>
          <p:nvPr/>
        </p:nvSpPr>
        <p:spPr bwMode="auto">
          <a:xfrm>
            <a:off x="2036764" y="8392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5" name="Rectangle 35"/>
          <p:cNvSpPr>
            <a:spLocks noChangeArrowheads="1"/>
          </p:cNvSpPr>
          <p:nvPr/>
        </p:nvSpPr>
        <p:spPr bwMode="auto">
          <a:xfrm>
            <a:off x="2036764" y="3749159"/>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7" name="Rectangle 37"/>
          <p:cNvSpPr>
            <a:spLocks noChangeArrowheads="1"/>
          </p:cNvSpPr>
          <p:nvPr/>
        </p:nvSpPr>
        <p:spPr bwMode="auto">
          <a:xfrm>
            <a:off x="6397626" y="375709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 name="Rectangle 2"/>
          <p:cNvSpPr>
            <a:spLocks noChangeArrowheads="1"/>
          </p:cNvSpPr>
          <p:nvPr/>
        </p:nvSpPr>
        <p:spPr bwMode="auto">
          <a:xfrm>
            <a:off x="2051051" y="832898"/>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4" name="Rectangle 6"/>
          <p:cNvSpPr>
            <a:spLocks noChangeArrowheads="1"/>
          </p:cNvSpPr>
          <p:nvPr/>
        </p:nvSpPr>
        <p:spPr bwMode="auto">
          <a:xfrm>
            <a:off x="6196013" y="379184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5" name="Rectangle 8"/>
          <p:cNvSpPr>
            <a:spLocks noChangeArrowheads="1"/>
          </p:cNvSpPr>
          <p:nvPr/>
        </p:nvSpPr>
        <p:spPr bwMode="auto">
          <a:xfrm>
            <a:off x="1985963" y="36872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3" name="Rectangle 2"/>
          <p:cNvSpPr>
            <a:spLocks noChangeArrowheads="1"/>
          </p:cNvSpPr>
          <p:nvPr/>
        </p:nvSpPr>
        <p:spPr bwMode="auto">
          <a:xfrm>
            <a:off x="2072171" y="570191"/>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8" name="Rectangle 6"/>
          <p:cNvSpPr>
            <a:spLocks noChangeArrowheads="1"/>
          </p:cNvSpPr>
          <p:nvPr/>
        </p:nvSpPr>
        <p:spPr bwMode="auto">
          <a:xfrm>
            <a:off x="6277170" y="393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10" name="Rectangle 8"/>
          <p:cNvSpPr>
            <a:spLocks noChangeArrowheads="1"/>
          </p:cNvSpPr>
          <p:nvPr/>
        </p:nvSpPr>
        <p:spPr bwMode="auto">
          <a:xfrm>
            <a:off x="2043113" y="395264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7" name="Rectangle 2"/>
          <p:cNvSpPr>
            <a:spLocks noChangeArrowheads="1"/>
          </p:cNvSpPr>
          <p:nvPr/>
        </p:nvSpPr>
        <p:spPr bwMode="auto">
          <a:xfrm>
            <a:off x="2051051" y="58765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12" name="Rectangle 4"/>
          <p:cNvSpPr>
            <a:spLocks noChangeArrowheads="1"/>
          </p:cNvSpPr>
          <p:nvPr/>
        </p:nvSpPr>
        <p:spPr bwMode="auto">
          <a:xfrm>
            <a:off x="2148660" y="393700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13" name="Rectangle 6"/>
          <p:cNvSpPr>
            <a:spLocks noChangeArrowheads="1"/>
          </p:cNvSpPr>
          <p:nvPr/>
        </p:nvSpPr>
        <p:spPr bwMode="auto">
          <a:xfrm>
            <a:off x="6421439" y="39438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291609" y="-110585"/>
            <a:ext cx="9583911"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altLang="fi-FI" sz="2700" b="1" cap="all" spc="-50" dirty="0">
                <a:solidFill>
                  <a:srgbClr val="0070C0"/>
                </a:solidFill>
                <a:effectLst>
                  <a:outerShdw blurRad="38100" dist="38100" dir="2700000" algn="tl">
                    <a:srgbClr val="000000">
                      <a:alpha val="43137"/>
                    </a:srgbClr>
                  </a:outerShdw>
                </a:effectLst>
              </a:rPr>
              <a:t>Satakunnan </a:t>
            </a:r>
            <a:r>
              <a:rPr lang="en-GB" altLang="fi-FI" sz="2700" b="1" cap="all" spc="-50" dirty="0" err="1">
                <a:solidFill>
                  <a:srgbClr val="0070C0"/>
                </a:solidFill>
                <a:effectLst>
                  <a:outerShdw blurRad="38100" dist="38100" dir="2700000" algn="tl">
                    <a:srgbClr val="000000">
                      <a:alpha val="43137"/>
                    </a:srgbClr>
                  </a:outerShdw>
                </a:effectLst>
              </a:rPr>
              <a:t>talouskehitys</a:t>
            </a:r>
            <a:r>
              <a:rPr lang="en-GB" altLang="fi-FI" sz="2700" b="1" cap="all" spc="-50" dirty="0">
                <a:solidFill>
                  <a:srgbClr val="0070C0"/>
                </a:solidFill>
                <a:effectLst>
                  <a:outerShdw blurRad="38100" dist="38100" dir="2700000" algn="tl">
                    <a:srgbClr val="000000">
                      <a:alpha val="43137"/>
                    </a:srgbClr>
                  </a:outerShdw>
                </a:effectLst>
              </a:rPr>
              <a:t> </a:t>
            </a:r>
            <a:r>
              <a:rPr lang="en-GB" altLang="fi-FI" sz="2700" b="1" cap="all" spc="-50" dirty="0" err="1">
                <a:solidFill>
                  <a:srgbClr val="0070C0"/>
                </a:solidFill>
                <a:effectLst>
                  <a:outerShdw blurRad="38100" dist="38100" dir="2700000" algn="tl">
                    <a:srgbClr val="000000">
                      <a:alpha val="43137"/>
                    </a:srgbClr>
                  </a:outerShdw>
                </a:effectLst>
              </a:rPr>
              <a:t>heinä-joulukuu</a:t>
            </a:r>
            <a:r>
              <a:rPr lang="en-GB" altLang="fi-FI" sz="2700" b="1" cap="all" spc="-50" dirty="0">
                <a:solidFill>
                  <a:srgbClr val="0070C0"/>
                </a:solidFill>
                <a:effectLst>
                  <a:outerShdw blurRad="38100" dist="38100" dir="2700000" algn="tl">
                    <a:srgbClr val="000000">
                      <a:alpha val="43137"/>
                    </a:srgbClr>
                  </a:outerShdw>
                </a:effectLst>
              </a:rPr>
              <a:t> 2025</a:t>
            </a:r>
            <a:r>
              <a:rPr kumimoji="0" lang="en-GB" altLang="fi-FI" sz="2700" b="1" i="0" u="none" strike="noStrike" kern="1200" cap="all" spc="-50" normalizeH="0" baseline="0" noProof="0" dirty="0">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 </a:t>
            </a:r>
            <a:r>
              <a:rPr lang="en-GB" altLang="fi-FI" sz="2700" b="1" cap="all" spc="-50" dirty="0" err="1">
                <a:solidFill>
                  <a:srgbClr val="0070C0"/>
                </a:solidFill>
                <a:effectLst>
                  <a:outerShdw blurRad="38100" dist="38100" dir="2700000" algn="tl">
                    <a:srgbClr val="000000">
                      <a:alpha val="43137"/>
                    </a:srgbClr>
                  </a:outerShdw>
                </a:effectLst>
              </a:rPr>
              <a:t>kemianteollisuus</a:t>
            </a:r>
            <a:endParaRPr lang="en-US" altLang="fi-FI" sz="2700" b="1" cap="all" spc="-50" dirty="0">
              <a:solidFill>
                <a:srgbClr val="0070C0"/>
              </a:solidFill>
              <a:effectLst>
                <a:outerShdw blurRad="38100" dist="38100" dir="2700000" algn="tl">
                  <a:srgbClr val="000000">
                    <a:alpha val="43137"/>
                  </a:srgbClr>
                </a:outerShdw>
              </a:effectLst>
            </a:endParaRPr>
          </a:p>
        </p:txBody>
      </p:sp>
      <p:pic>
        <p:nvPicPr>
          <p:cNvPr id="9" name="Kuva 8" descr="Kuva, joka sisältää kohteen teksti, merkki, clipart-kuva&#10;&#10;Kuvaus luotu automaattisesti">
            <a:extLst>
              <a:ext uri="{FF2B5EF4-FFF2-40B4-BE49-F238E27FC236}">
                <a16:creationId xmlns:a16="http://schemas.microsoft.com/office/drawing/2014/main" id="{78DE7F6D-3CE2-B96F-8C3D-DCA519DCABC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043579" y="136525"/>
            <a:ext cx="1856812" cy="480765"/>
          </a:xfrm>
          <a:prstGeom prst="rect">
            <a:avLst/>
          </a:prstGeom>
        </p:spPr>
      </p:pic>
      <p:pic>
        <p:nvPicPr>
          <p:cNvPr id="14" name="Picture 13">
            <a:extLst>
              <a:ext uri="{FF2B5EF4-FFF2-40B4-BE49-F238E27FC236}">
                <a16:creationId xmlns:a16="http://schemas.microsoft.com/office/drawing/2014/main" id="{BE160731-3799-5C33-13F7-669C65281DCC}"/>
              </a:ext>
            </a:extLst>
          </p:cNvPr>
          <p:cNvPicPr>
            <a:picLocks noChangeAspect="1"/>
          </p:cNvPicPr>
          <p:nvPr/>
        </p:nvPicPr>
        <p:blipFill>
          <a:blip>
            <a:extLst>
              <a:ext uri="{96DAC541-7B7A-43D3-8B79-37D633B846F1}">
                <asvg:svgBlip xmlns:asvg="http://schemas.microsoft.com/office/drawing/2016/SVG/main" r:embed="rId3"/>
              </a:ext>
            </a:extLst>
          </a:blip>
          <a:srcRect/>
          <a:stretch/>
        </p:blipFill>
        <p:spPr>
          <a:xfrm>
            <a:off x="6899278" y="3565394"/>
            <a:ext cx="5041914" cy="3290675"/>
          </a:xfrm>
          <a:prstGeom prst="rect">
            <a:avLst/>
          </a:prstGeom>
        </p:spPr>
      </p:pic>
      <p:pic>
        <p:nvPicPr>
          <p:cNvPr id="11" name="Picture 10">
            <a:extLst>
              <a:ext uri="{FF2B5EF4-FFF2-40B4-BE49-F238E27FC236}">
                <a16:creationId xmlns:a16="http://schemas.microsoft.com/office/drawing/2014/main" id="{7BAAD000-FF74-43D2-2157-E1A680948507}"/>
              </a:ext>
            </a:extLst>
          </p:cNvPr>
          <p:cNvPicPr>
            <a:picLocks noChangeAspect="1"/>
          </p:cNvPicPr>
          <p:nvPr/>
        </p:nvPicPr>
        <p:blipFill>
          <a:blip>
            <a:extLst>
              <a:ext uri="{96DAC541-7B7A-43D3-8B79-37D633B846F1}">
                <asvg:svgBlip xmlns:asvg="http://schemas.microsoft.com/office/drawing/2016/SVG/main" r:embed="rId4"/>
              </a:ext>
            </a:extLst>
          </a:blip>
          <a:srcRect/>
          <a:stretch/>
        </p:blipFill>
        <p:spPr>
          <a:xfrm>
            <a:off x="6988638" y="475185"/>
            <a:ext cx="5001730" cy="3264449"/>
          </a:xfrm>
          <a:prstGeom prst="rect">
            <a:avLst/>
          </a:prstGeom>
        </p:spPr>
      </p:pic>
      <p:pic>
        <p:nvPicPr>
          <p:cNvPr id="16" name="Picture 15">
            <a:extLst>
              <a:ext uri="{FF2B5EF4-FFF2-40B4-BE49-F238E27FC236}">
                <a16:creationId xmlns:a16="http://schemas.microsoft.com/office/drawing/2014/main" id="{58059891-E451-A4CB-4BCB-3D9F0C6C6D00}"/>
              </a:ext>
            </a:extLst>
          </p:cNvPr>
          <p:cNvPicPr>
            <a:picLocks noChangeAspect="1"/>
          </p:cNvPicPr>
          <p:nvPr/>
        </p:nvPicPr>
        <p:blipFill>
          <a:blip r:embed="rId5"/>
          <a:stretch>
            <a:fillRect/>
          </a:stretch>
        </p:blipFill>
        <p:spPr>
          <a:xfrm>
            <a:off x="47627" y="6009185"/>
            <a:ext cx="6800850" cy="828675"/>
          </a:xfrm>
          <a:prstGeom prst="rect">
            <a:avLst/>
          </a:prstGeom>
        </p:spPr>
      </p:pic>
    </p:spTree>
    <p:extLst>
      <p:ext uri="{BB962C8B-B14F-4D97-AF65-F5344CB8AC3E}">
        <p14:creationId xmlns:p14="http://schemas.microsoft.com/office/powerpoint/2010/main" val="60475942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Content Placeholder 1"/>
          <p:cNvSpPr>
            <a:spLocks noGrp="1"/>
          </p:cNvSpPr>
          <p:nvPr>
            <p:ph sz="half" idx="2"/>
          </p:nvPr>
        </p:nvSpPr>
        <p:spPr>
          <a:xfrm>
            <a:off x="-38284" y="739403"/>
            <a:ext cx="12230284" cy="5383236"/>
          </a:xfrm>
        </p:spPr>
        <p:txBody>
          <a:bodyPr>
            <a:noAutofit/>
          </a:bodyPr>
          <a:lstStyle/>
          <a:p>
            <a:pPr algn="just">
              <a:defRPr/>
            </a:pPr>
            <a:r>
              <a:rPr lang="fi-FI" altLang="fi-FI" sz="2000" b="1" dirty="0"/>
              <a:t>Satakunnan teknologiateollisuudessa vuoden 2025 heinä-joulukuu sujui aiempaa myönteisemmin. Kolmannen vuosineljänneksen roima lasku vaihtui kasvuksi viimeisellä vuosineljänneksellä. Suurin tekijä on maakunnassa merkittävän metallien jalostuksen kasvun käynnistyminen etenkin kuparin hinnan nousun myötä. Liikevaihto kohosi jonkin verran metallien jalostuksessa, metallituotteiden valmistuksessa, konepajoilla, elektroniikka- ja sähkötuotteiden valmistuksessa sekä automaatiossa ja robotiikassa. Sen sijaan meriteollisuudessa liikevaihto supistui, mutta todennäköisesti siinä laskutusaikataulut selittävät muutosta, sillä henkilöstömäärä kasvoi selvästi viitaten tuotannon vilkastumiseen. Teknologiateollisuuden viennin arvo aleni heinä-syyskuussa, mutta kohosi selvästi loka-joulukuussa. Henkilöstöä lisättiin jonkin verran koko loppuvuoden ajan, mikä viittaa osaltaan myönteiseen tuotantokehitykseen. Ainoastaan metallien jalostuksessa henkilöstöä vähennettiin hieman. Teknologiateollisuuden kehitys on ollut keskimäärin suotuisampaa kuin teollisuuden keskitason. </a:t>
            </a:r>
          </a:p>
          <a:p>
            <a:pPr algn="just">
              <a:defRPr/>
            </a:pPr>
            <a:r>
              <a:rPr lang="fi-FI" altLang="fi-FI" sz="2000" b="1" dirty="0"/>
              <a:t>Valtakunnallisesti liikevaihdon kehitys oli samansuuntaista kuin Satakunnassa. Suurin ero syntyi metallien jalostuksessa, jossa tuotantorakenteen erojen vuoksi liikevaihto aleni enemmän. Satakunnassa merkittävän kuparin hintakehitys on ollut muita värimetalleja nousujohteisempaa. Vienti kehittyi Satakuntaa paremmin, mutta syynä on erot metallien hintakehityksessä sekä mahdollisesti meriteollisuuden tilausten laskutuksessa.</a:t>
            </a:r>
          </a:p>
          <a:p>
            <a:pPr algn="just">
              <a:defRPr/>
            </a:pPr>
            <a:r>
              <a:rPr lang="fi-FI" altLang="fi-FI" sz="2000" b="1" dirty="0"/>
              <a:t>Teknologiateollisuus ry:n mukaan uusien tilausten arvo oli maassa keskimäärin tammi–maaliskuussa 23 % pienempi kuin edellisellä neljänneksellä mutta 11 % suurempi kuin vuoden 2025 vastaavalla ajanjaksolla. Tilauskannan arvo oli maaliskuun lopussa kaksi prosenttia pienempi kuin joulukuun lopussa mutta 18 % suurempi kuin vuotta aiemmin. Tämän perusteella alan yritysten liikevaihdon arvioidaan kasvavan.</a:t>
            </a:r>
            <a:endParaRPr lang="fi-FI" altLang="fi-FI" sz="1800" b="1" dirty="0"/>
          </a:p>
        </p:txBody>
      </p:sp>
      <p:sp>
        <p:nvSpPr>
          <p:cNvPr id="21512" name="Rectangle 1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3" name="Rectangle 1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4" name="Rectangle 1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5" name="Rectangle 15"/>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6" name="Rectangle 1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7" name="Rectangle 19"/>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8" name="Rectangle 1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9" name="Rectangle 20"/>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0" name="Rectangle 2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1" name="Rectangle 21"/>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2" name="Rectangle 23"/>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3" name="Rectangle 25"/>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4" name="Rectangle 2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5" name="Rectangle 2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6" name="Rectangle 2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7" name="Rectangle 2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8" name="Rectangle 29"/>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9" name="Rectangle 31"/>
          <p:cNvSpPr>
            <a:spLocks noChangeArrowheads="1"/>
          </p:cNvSpPr>
          <p:nvPr/>
        </p:nvSpPr>
        <p:spPr bwMode="auto">
          <a:xfrm>
            <a:off x="6308435" y="12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30" name="Rectangle 30"/>
          <p:cNvSpPr>
            <a:spLocks noChangeArrowheads="1"/>
          </p:cNvSpPr>
          <p:nvPr/>
        </p:nvSpPr>
        <p:spPr bwMode="auto">
          <a:xfrm>
            <a:off x="2084389" y="9059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1" name="Rectangle 32"/>
          <p:cNvSpPr>
            <a:spLocks noChangeArrowheads="1"/>
          </p:cNvSpPr>
          <p:nvPr/>
        </p:nvSpPr>
        <p:spPr bwMode="auto">
          <a:xfrm>
            <a:off x="2051051"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2" name="Rectangle 34"/>
          <p:cNvSpPr>
            <a:spLocks noChangeArrowheads="1"/>
          </p:cNvSpPr>
          <p:nvPr/>
        </p:nvSpPr>
        <p:spPr bwMode="auto">
          <a:xfrm>
            <a:off x="6364289"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3" name="Rectangle 33"/>
          <p:cNvSpPr>
            <a:spLocks noChangeArrowheads="1"/>
          </p:cNvSpPr>
          <p:nvPr/>
        </p:nvSpPr>
        <p:spPr bwMode="auto">
          <a:xfrm>
            <a:off x="2036764" y="8392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5" name="Rectangle 35"/>
          <p:cNvSpPr>
            <a:spLocks noChangeArrowheads="1"/>
          </p:cNvSpPr>
          <p:nvPr/>
        </p:nvSpPr>
        <p:spPr bwMode="auto">
          <a:xfrm>
            <a:off x="2036764" y="3749159"/>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7" name="Rectangle 37"/>
          <p:cNvSpPr>
            <a:spLocks noChangeArrowheads="1"/>
          </p:cNvSpPr>
          <p:nvPr/>
        </p:nvSpPr>
        <p:spPr bwMode="auto">
          <a:xfrm>
            <a:off x="6397626" y="375709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 name="Rectangle 2"/>
          <p:cNvSpPr>
            <a:spLocks noChangeArrowheads="1"/>
          </p:cNvSpPr>
          <p:nvPr/>
        </p:nvSpPr>
        <p:spPr bwMode="auto">
          <a:xfrm>
            <a:off x="2051051" y="832898"/>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4" name="Rectangle 6"/>
          <p:cNvSpPr>
            <a:spLocks noChangeArrowheads="1"/>
          </p:cNvSpPr>
          <p:nvPr/>
        </p:nvSpPr>
        <p:spPr bwMode="auto">
          <a:xfrm>
            <a:off x="6196013" y="379184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5" name="Rectangle 8"/>
          <p:cNvSpPr>
            <a:spLocks noChangeArrowheads="1"/>
          </p:cNvSpPr>
          <p:nvPr/>
        </p:nvSpPr>
        <p:spPr bwMode="auto">
          <a:xfrm>
            <a:off x="1985963" y="36872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3" name="Rectangle 2"/>
          <p:cNvSpPr>
            <a:spLocks noChangeArrowheads="1"/>
          </p:cNvSpPr>
          <p:nvPr/>
        </p:nvSpPr>
        <p:spPr bwMode="auto">
          <a:xfrm>
            <a:off x="2072171" y="570191"/>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8" name="Rectangle 6"/>
          <p:cNvSpPr>
            <a:spLocks noChangeArrowheads="1"/>
          </p:cNvSpPr>
          <p:nvPr/>
        </p:nvSpPr>
        <p:spPr bwMode="auto">
          <a:xfrm>
            <a:off x="6277170" y="393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10" name="Rectangle 8"/>
          <p:cNvSpPr>
            <a:spLocks noChangeArrowheads="1"/>
          </p:cNvSpPr>
          <p:nvPr/>
        </p:nvSpPr>
        <p:spPr bwMode="auto">
          <a:xfrm>
            <a:off x="2043113" y="395264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7" name="Rectangle 2"/>
          <p:cNvSpPr>
            <a:spLocks noChangeArrowheads="1"/>
          </p:cNvSpPr>
          <p:nvPr/>
        </p:nvSpPr>
        <p:spPr bwMode="auto">
          <a:xfrm>
            <a:off x="2051051" y="58765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12" name="Rectangle 4"/>
          <p:cNvSpPr>
            <a:spLocks noChangeArrowheads="1"/>
          </p:cNvSpPr>
          <p:nvPr/>
        </p:nvSpPr>
        <p:spPr bwMode="auto">
          <a:xfrm>
            <a:off x="2148660" y="393700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13" name="Rectangle 6"/>
          <p:cNvSpPr>
            <a:spLocks noChangeArrowheads="1"/>
          </p:cNvSpPr>
          <p:nvPr/>
        </p:nvSpPr>
        <p:spPr bwMode="auto">
          <a:xfrm>
            <a:off x="6421439" y="39438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26197" y="-294380"/>
            <a:ext cx="11567491"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altLang="fi-FI" sz="2700" b="1" cap="all" spc="-50" dirty="0">
                <a:solidFill>
                  <a:srgbClr val="0070C0"/>
                </a:solidFill>
                <a:effectLst>
                  <a:outerShdw blurRad="38100" dist="38100" dir="2700000" algn="tl">
                    <a:srgbClr val="000000">
                      <a:alpha val="43137"/>
                    </a:srgbClr>
                  </a:outerShdw>
                </a:effectLst>
              </a:rPr>
              <a:t>Satakunnan </a:t>
            </a:r>
            <a:r>
              <a:rPr lang="en-GB" altLang="fi-FI" sz="2700" b="1" cap="all" spc="-50" dirty="0" err="1">
                <a:solidFill>
                  <a:srgbClr val="0070C0"/>
                </a:solidFill>
                <a:effectLst>
                  <a:outerShdw blurRad="38100" dist="38100" dir="2700000" algn="tl">
                    <a:srgbClr val="000000">
                      <a:alpha val="43137"/>
                    </a:srgbClr>
                  </a:outerShdw>
                </a:effectLst>
              </a:rPr>
              <a:t>talouskehitys</a:t>
            </a:r>
            <a:r>
              <a:rPr lang="en-GB" altLang="fi-FI" sz="2700" b="1" cap="all" spc="-50" dirty="0">
                <a:solidFill>
                  <a:srgbClr val="0070C0"/>
                </a:solidFill>
                <a:effectLst>
                  <a:outerShdw blurRad="38100" dist="38100" dir="2700000" algn="tl">
                    <a:srgbClr val="000000">
                      <a:alpha val="43137"/>
                    </a:srgbClr>
                  </a:outerShdw>
                </a:effectLst>
              </a:rPr>
              <a:t> </a:t>
            </a:r>
            <a:r>
              <a:rPr lang="en-GB" altLang="fi-FI" sz="2700" b="1" cap="all" spc="-50" dirty="0" err="1">
                <a:solidFill>
                  <a:srgbClr val="0070C0"/>
                </a:solidFill>
                <a:effectLst>
                  <a:outerShdw blurRad="38100" dist="38100" dir="2700000" algn="tl">
                    <a:srgbClr val="000000">
                      <a:alpha val="43137"/>
                    </a:srgbClr>
                  </a:outerShdw>
                </a:effectLst>
              </a:rPr>
              <a:t>heinä-joulukuu</a:t>
            </a:r>
            <a:r>
              <a:rPr lang="en-GB" altLang="fi-FI" sz="2700" b="1" cap="all" spc="-50" dirty="0">
                <a:solidFill>
                  <a:srgbClr val="0070C0"/>
                </a:solidFill>
                <a:effectLst>
                  <a:outerShdw blurRad="38100" dist="38100" dir="2700000" algn="tl">
                    <a:srgbClr val="000000">
                      <a:alpha val="43137"/>
                    </a:srgbClr>
                  </a:outerShdw>
                </a:effectLst>
              </a:rPr>
              <a:t> 2025</a:t>
            </a:r>
            <a:r>
              <a:rPr kumimoji="0" lang="en-GB" altLang="fi-FI" sz="2700" b="1" i="0" u="none" strike="noStrike" kern="1200" cap="all" spc="-50" normalizeH="0" baseline="0" noProof="0" dirty="0">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 </a:t>
            </a:r>
            <a:r>
              <a:rPr lang="en-GB" altLang="fi-FI" sz="2700" b="1" cap="all" spc="-50" dirty="0" err="1">
                <a:solidFill>
                  <a:srgbClr val="0070C0"/>
                </a:solidFill>
                <a:effectLst>
                  <a:outerShdw blurRad="38100" dist="38100" dir="2700000" algn="tl">
                    <a:srgbClr val="000000">
                      <a:alpha val="43137"/>
                    </a:srgbClr>
                  </a:outerShdw>
                </a:effectLst>
              </a:rPr>
              <a:t>teknologiateollisuus</a:t>
            </a:r>
            <a:endParaRPr lang="en-US" altLang="fi-FI" sz="2700" b="1" cap="all" spc="-50" dirty="0">
              <a:solidFill>
                <a:srgbClr val="0070C0"/>
              </a:solidFill>
              <a:effectLst>
                <a:outerShdw blurRad="38100" dist="38100" dir="2700000" algn="tl">
                  <a:srgbClr val="000000">
                    <a:alpha val="43137"/>
                  </a:srgbClr>
                </a:outerShdw>
              </a:effectLst>
            </a:endParaRPr>
          </a:p>
        </p:txBody>
      </p:sp>
      <p:pic>
        <p:nvPicPr>
          <p:cNvPr id="9" name="Kuva 8" descr="Kuva, joka sisältää kohteen teksti, merkki, clipart-kuva&#10;&#10;Kuvaus luotu automaattisesti">
            <a:extLst>
              <a:ext uri="{FF2B5EF4-FFF2-40B4-BE49-F238E27FC236}">
                <a16:creationId xmlns:a16="http://schemas.microsoft.com/office/drawing/2014/main" id="{EB4FF29E-92E7-447F-4C81-E7CCA6C232E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058400" y="6298529"/>
            <a:ext cx="1856812" cy="480765"/>
          </a:xfrm>
          <a:prstGeom prst="rect">
            <a:avLst/>
          </a:prstGeom>
        </p:spPr>
      </p:pic>
      <p:pic>
        <p:nvPicPr>
          <p:cNvPr id="14" name="Picture 13">
            <a:extLst>
              <a:ext uri="{FF2B5EF4-FFF2-40B4-BE49-F238E27FC236}">
                <a16:creationId xmlns:a16="http://schemas.microsoft.com/office/drawing/2014/main" id="{6833896A-27C2-731A-A390-056738679053}"/>
              </a:ext>
            </a:extLst>
          </p:cNvPr>
          <p:cNvPicPr>
            <a:picLocks noChangeAspect="1"/>
          </p:cNvPicPr>
          <p:nvPr/>
        </p:nvPicPr>
        <p:blipFill>
          <a:blip r:embed="rId3"/>
          <a:stretch>
            <a:fillRect/>
          </a:stretch>
        </p:blipFill>
        <p:spPr>
          <a:xfrm>
            <a:off x="276788" y="6029325"/>
            <a:ext cx="8077200" cy="828675"/>
          </a:xfrm>
          <a:prstGeom prst="rect">
            <a:avLst/>
          </a:prstGeom>
        </p:spPr>
      </p:pic>
    </p:spTree>
    <p:extLst>
      <p:ext uri="{BB962C8B-B14F-4D97-AF65-F5344CB8AC3E}">
        <p14:creationId xmlns:p14="http://schemas.microsoft.com/office/powerpoint/2010/main" val="137328927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A4D88758-6F26-4E0F-8C14-550F5C0188B8}" type="slidenum">
              <a:rPr lang="fi-FI" altLang="fi-FI" smtClean="0">
                <a:solidFill>
                  <a:schemeClr val="bg1"/>
                </a:solidFill>
              </a:rPr>
              <a:pPr/>
              <a:t>33</a:t>
            </a:fld>
            <a:endParaRPr lang="fi-FI" altLang="fi-FI">
              <a:solidFill>
                <a:schemeClr val="bg1"/>
              </a:solidFill>
            </a:endParaRPr>
          </a:p>
        </p:txBody>
      </p:sp>
      <p:sp>
        <p:nvSpPr>
          <p:cNvPr id="21512" name="Rectangle 1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3" name="Rectangle 1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4" name="Rectangle 1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5" name="Rectangle 15"/>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6" name="Rectangle 1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7" name="Rectangle 19"/>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8" name="Rectangle 1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9" name="Rectangle 20"/>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0" name="Rectangle 2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1" name="Rectangle 21"/>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2" name="Rectangle 23"/>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3" name="Rectangle 25"/>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4" name="Rectangle 2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5" name="Rectangle 2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6" name="Rectangle 2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7" name="Rectangle 2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8" name="Rectangle 29"/>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9" name="Rectangle 31"/>
          <p:cNvSpPr>
            <a:spLocks noChangeArrowheads="1"/>
          </p:cNvSpPr>
          <p:nvPr/>
        </p:nvSpPr>
        <p:spPr bwMode="auto">
          <a:xfrm>
            <a:off x="6308435" y="12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30" name="Rectangle 30"/>
          <p:cNvSpPr>
            <a:spLocks noChangeArrowheads="1"/>
          </p:cNvSpPr>
          <p:nvPr/>
        </p:nvSpPr>
        <p:spPr bwMode="auto">
          <a:xfrm>
            <a:off x="2084389" y="9059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1" name="Rectangle 32"/>
          <p:cNvSpPr>
            <a:spLocks noChangeArrowheads="1"/>
          </p:cNvSpPr>
          <p:nvPr/>
        </p:nvSpPr>
        <p:spPr bwMode="auto">
          <a:xfrm>
            <a:off x="2051051"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2" name="Rectangle 34"/>
          <p:cNvSpPr>
            <a:spLocks noChangeArrowheads="1"/>
          </p:cNvSpPr>
          <p:nvPr/>
        </p:nvSpPr>
        <p:spPr bwMode="auto">
          <a:xfrm>
            <a:off x="6364289"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3" name="Rectangle 33"/>
          <p:cNvSpPr>
            <a:spLocks noChangeArrowheads="1"/>
          </p:cNvSpPr>
          <p:nvPr/>
        </p:nvSpPr>
        <p:spPr bwMode="auto">
          <a:xfrm>
            <a:off x="2036764" y="8392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5" name="Rectangle 35"/>
          <p:cNvSpPr>
            <a:spLocks noChangeArrowheads="1"/>
          </p:cNvSpPr>
          <p:nvPr/>
        </p:nvSpPr>
        <p:spPr bwMode="auto">
          <a:xfrm>
            <a:off x="2036764" y="3749159"/>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7" name="Rectangle 37"/>
          <p:cNvSpPr>
            <a:spLocks noChangeArrowheads="1"/>
          </p:cNvSpPr>
          <p:nvPr/>
        </p:nvSpPr>
        <p:spPr bwMode="auto">
          <a:xfrm>
            <a:off x="6397626" y="375709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 name="Rectangle 2"/>
          <p:cNvSpPr>
            <a:spLocks noChangeArrowheads="1"/>
          </p:cNvSpPr>
          <p:nvPr/>
        </p:nvSpPr>
        <p:spPr bwMode="auto">
          <a:xfrm>
            <a:off x="2051051" y="832898"/>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4" name="Rectangle 6"/>
          <p:cNvSpPr>
            <a:spLocks noChangeArrowheads="1"/>
          </p:cNvSpPr>
          <p:nvPr/>
        </p:nvSpPr>
        <p:spPr bwMode="auto">
          <a:xfrm>
            <a:off x="6196013" y="379184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5" name="Rectangle 8"/>
          <p:cNvSpPr>
            <a:spLocks noChangeArrowheads="1"/>
          </p:cNvSpPr>
          <p:nvPr/>
        </p:nvSpPr>
        <p:spPr bwMode="auto">
          <a:xfrm>
            <a:off x="1985963" y="36872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3" name="Rectangle 2"/>
          <p:cNvSpPr>
            <a:spLocks noChangeArrowheads="1"/>
          </p:cNvSpPr>
          <p:nvPr/>
        </p:nvSpPr>
        <p:spPr bwMode="auto">
          <a:xfrm>
            <a:off x="2072171" y="570191"/>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8" name="Rectangle 6"/>
          <p:cNvSpPr>
            <a:spLocks noChangeArrowheads="1"/>
          </p:cNvSpPr>
          <p:nvPr/>
        </p:nvSpPr>
        <p:spPr bwMode="auto">
          <a:xfrm>
            <a:off x="6277170" y="393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10" name="Rectangle 8"/>
          <p:cNvSpPr>
            <a:spLocks noChangeArrowheads="1"/>
          </p:cNvSpPr>
          <p:nvPr/>
        </p:nvSpPr>
        <p:spPr bwMode="auto">
          <a:xfrm>
            <a:off x="2043113" y="395264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7" name="Rectangle 2"/>
          <p:cNvSpPr>
            <a:spLocks noChangeArrowheads="1"/>
          </p:cNvSpPr>
          <p:nvPr/>
        </p:nvSpPr>
        <p:spPr bwMode="auto">
          <a:xfrm>
            <a:off x="2051051" y="58765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12" name="Rectangle 4"/>
          <p:cNvSpPr>
            <a:spLocks noChangeArrowheads="1"/>
          </p:cNvSpPr>
          <p:nvPr/>
        </p:nvSpPr>
        <p:spPr bwMode="auto">
          <a:xfrm>
            <a:off x="2148660" y="393700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13" name="Rectangle 6"/>
          <p:cNvSpPr>
            <a:spLocks noChangeArrowheads="1"/>
          </p:cNvSpPr>
          <p:nvPr/>
        </p:nvSpPr>
        <p:spPr bwMode="auto">
          <a:xfrm>
            <a:off x="6421439" y="39438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469392" y="-192688"/>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altLang="fi-FI" sz="2700" b="1" cap="all" spc="-50" dirty="0">
                <a:solidFill>
                  <a:srgbClr val="0070C0"/>
                </a:solidFill>
                <a:effectLst>
                  <a:outerShdw blurRad="38100" dist="38100" dir="2700000" algn="tl">
                    <a:srgbClr val="000000">
                      <a:alpha val="43137"/>
                    </a:srgbClr>
                  </a:outerShdw>
                </a:effectLst>
              </a:rPr>
              <a:t>Satakunnan </a:t>
            </a:r>
            <a:r>
              <a:rPr lang="en-GB" altLang="fi-FI" sz="2700" b="1" cap="all" spc="-50" dirty="0" err="1">
                <a:solidFill>
                  <a:srgbClr val="0070C0"/>
                </a:solidFill>
                <a:effectLst>
                  <a:outerShdw blurRad="38100" dist="38100" dir="2700000" algn="tl">
                    <a:srgbClr val="000000">
                      <a:alpha val="43137"/>
                    </a:srgbClr>
                  </a:outerShdw>
                </a:effectLst>
              </a:rPr>
              <a:t>talouskehitys</a:t>
            </a:r>
            <a:r>
              <a:rPr lang="en-GB" altLang="fi-FI" sz="2700" b="1" cap="all" spc="-50" dirty="0">
                <a:solidFill>
                  <a:srgbClr val="0070C0"/>
                </a:solidFill>
                <a:effectLst>
                  <a:outerShdw blurRad="38100" dist="38100" dir="2700000" algn="tl">
                    <a:srgbClr val="000000">
                      <a:alpha val="43137"/>
                    </a:srgbClr>
                  </a:outerShdw>
                </a:effectLst>
              </a:rPr>
              <a:t> </a:t>
            </a:r>
            <a:r>
              <a:rPr lang="en-GB" altLang="fi-FI" sz="2700" b="1" cap="all" spc="-50" dirty="0" err="1">
                <a:solidFill>
                  <a:srgbClr val="0070C0"/>
                </a:solidFill>
                <a:effectLst>
                  <a:outerShdw blurRad="38100" dist="38100" dir="2700000" algn="tl">
                    <a:srgbClr val="000000">
                      <a:alpha val="43137"/>
                    </a:srgbClr>
                  </a:outerShdw>
                </a:effectLst>
              </a:rPr>
              <a:t>heinä-joulukuu</a:t>
            </a:r>
            <a:r>
              <a:rPr lang="en-GB" altLang="fi-FI" sz="2700" b="1" cap="all" spc="-50" dirty="0">
                <a:solidFill>
                  <a:srgbClr val="0070C0"/>
                </a:solidFill>
                <a:effectLst>
                  <a:outerShdw blurRad="38100" dist="38100" dir="2700000" algn="tl">
                    <a:srgbClr val="000000">
                      <a:alpha val="43137"/>
                    </a:srgbClr>
                  </a:outerShdw>
                </a:effectLst>
              </a:rPr>
              <a:t> 2025: </a:t>
            </a:r>
          </a:p>
          <a:p>
            <a:r>
              <a:rPr lang="en-GB" altLang="fi-FI" sz="2700" b="1" cap="all" spc="-50" dirty="0" err="1">
                <a:solidFill>
                  <a:srgbClr val="0070C0"/>
                </a:solidFill>
                <a:effectLst>
                  <a:outerShdw blurRad="38100" dist="38100" dir="2700000" algn="tl">
                    <a:srgbClr val="000000">
                      <a:alpha val="43137"/>
                    </a:srgbClr>
                  </a:outerShdw>
                </a:effectLst>
              </a:rPr>
              <a:t>teknologiateollisuus</a:t>
            </a:r>
            <a:endParaRPr lang="en-US" altLang="fi-FI" sz="2700" b="1" cap="all" spc="-50" dirty="0">
              <a:solidFill>
                <a:srgbClr val="0070C0"/>
              </a:solidFill>
              <a:effectLst>
                <a:outerShdw blurRad="38100" dist="38100" dir="2700000" algn="tl">
                  <a:srgbClr val="000000">
                    <a:alpha val="43137"/>
                  </a:srgbClr>
                </a:outerShdw>
              </a:effectLst>
            </a:endParaRPr>
          </a:p>
        </p:txBody>
      </p:sp>
      <p:pic>
        <p:nvPicPr>
          <p:cNvPr id="6" name="Kuva 8" descr="Kuva, joka sisältää kohteen teksti, merkki, clipart-kuva&#10;&#10;Kuvaus luotu automaattisesti">
            <a:extLst>
              <a:ext uri="{FF2B5EF4-FFF2-40B4-BE49-F238E27FC236}">
                <a16:creationId xmlns:a16="http://schemas.microsoft.com/office/drawing/2014/main" id="{AC0231E4-BCD3-7A37-C676-3714A6B9780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65796" y="152400"/>
            <a:ext cx="1856812" cy="480765"/>
          </a:xfrm>
          <a:prstGeom prst="rect">
            <a:avLst/>
          </a:prstGeom>
        </p:spPr>
      </p:pic>
      <p:sp>
        <p:nvSpPr>
          <p:cNvPr id="11" name="Rectangle 2">
            <a:extLst>
              <a:ext uri="{FF2B5EF4-FFF2-40B4-BE49-F238E27FC236}">
                <a16:creationId xmlns:a16="http://schemas.microsoft.com/office/drawing/2014/main" id="{CFB0453F-67DA-A20B-B3DE-5762A3581619}"/>
              </a:ext>
            </a:extLst>
          </p:cNvPr>
          <p:cNvSpPr>
            <a:spLocks noChangeArrowheads="1"/>
          </p:cNvSpPr>
          <p:nvPr/>
        </p:nvSpPr>
        <p:spPr bwMode="auto">
          <a:xfrm>
            <a:off x="247998" y="578406"/>
            <a:ext cx="5284761" cy="2006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14" name="Rectangle 4">
            <a:extLst>
              <a:ext uri="{FF2B5EF4-FFF2-40B4-BE49-F238E27FC236}">
                <a16:creationId xmlns:a16="http://schemas.microsoft.com/office/drawing/2014/main" id="{77918D03-7D31-2B67-018F-954C20A558C5}"/>
              </a:ext>
            </a:extLst>
          </p:cNvPr>
          <p:cNvSpPr>
            <a:spLocks noChangeArrowheads="1"/>
          </p:cNvSpPr>
          <p:nvPr/>
        </p:nvSpPr>
        <p:spPr bwMode="auto">
          <a:xfrm>
            <a:off x="106637" y="3282433"/>
            <a:ext cx="5721075" cy="2134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18" name="Rectangle 6">
            <a:extLst>
              <a:ext uri="{FF2B5EF4-FFF2-40B4-BE49-F238E27FC236}">
                <a16:creationId xmlns:a16="http://schemas.microsoft.com/office/drawing/2014/main" id="{A32958C4-9CBE-CF7F-34A2-623BA2CAA1E9}"/>
              </a:ext>
            </a:extLst>
          </p:cNvPr>
          <p:cNvSpPr>
            <a:spLocks noChangeArrowheads="1"/>
          </p:cNvSpPr>
          <p:nvPr/>
        </p:nvSpPr>
        <p:spPr bwMode="auto">
          <a:xfrm>
            <a:off x="5262826" y="747403"/>
            <a:ext cx="7712705"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19" name="Rectangle 8">
            <a:extLst>
              <a:ext uri="{FF2B5EF4-FFF2-40B4-BE49-F238E27FC236}">
                <a16:creationId xmlns:a16="http://schemas.microsoft.com/office/drawing/2014/main" id="{7B1EC288-A428-7A33-00CE-40A52E961B95}"/>
              </a:ext>
            </a:extLst>
          </p:cNvPr>
          <p:cNvSpPr>
            <a:spLocks noChangeArrowheads="1"/>
          </p:cNvSpPr>
          <p:nvPr/>
        </p:nvSpPr>
        <p:spPr bwMode="auto">
          <a:xfrm>
            <a:off x="5794374" y="3803904"/>
            <a:ext cx="4729638"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9" name="Picture 8">
            <a:extLst>
              <a:ext uri="{FF2B5EF4-FFF2-40B4-BE49-F238E27FC236}">
                <a16:creationId xmlns:a16="http://schemas.microsoft.com/office/drawing/2014/main" id="{C0F29DAB-1C39-5645-8053-ECD31B050DFB}"/>
              </a:ext>
            </a:extLst>
          </p:cNvPr>
          <p:cNvPicPr>
            <a:picLocks noChangeAspect="1"/>
          </p:cNvPicPr>
          <p:nvPr/>
        </p:nvPicPr>
        <p:blipFill>
          <a:blip>
            <a:extLst>
              <a:ext uri="{96DAC541-7B7A-43D3-8B79-37D633B846F1}">
                <asvg:svgBlip xmlns:asvg="http://schemas.microsoft.com/office/drawing/2016/SVG/main" r:embed="rId3"/>
              </a:ext>
            </a:extLst>
          </a:blip>
          <a:srcRect/>
          <a:stretch/>
        </p:blipFill>
        <p:spPr>
          <a:xfrm>
            <a:off x="417218" y="738540"/>
            <a:ext cx="4637383" cy="3026652"/>
          </a:xfrm>
          <a:prstGeom prst="rect">
            <a:avLst/>
          </a:prstGeom>
        </p:spPr>
      </p:pic>
      <p:pic>
        <p:nvPicPr>
          <p:cNvPr id="15" name="Picture 14">
            <a:extLst>
              <a:ext uri="{FF2B5EF4-FFF2-40B4-BE49-F238E27FC236}">
                <a16:creationId xmlns:a16="http://schemas.microsoft.com/office/drawing/2014/main" id="{026F08AB-901A-73EB-6FD6-FB53C2F86AB8}"/>
              </a:ext>
            </a:extLst>
          </p:cNvPr>
          <p:cNvPicPr>
            <a:picLocks noChangeAspect="1"/>
          </p:cNvPicPr>
          <p:nvPr/>
        </p:nvPicPr>
        <p:blipFill>
          <a:blip>
            <a:extLst>
              <a:ext uri="{96DAC541-7B7A-43D3-8B79-37D633B846F1}">
                <asvg:svgBlip xmlns:asvg="http://schemas.microsoft.com/office/drawing/2016/SVG/main" r:embed="rId4"/>
              </a:ext>
            </a:extLst>
          </a:blip>
          <a:srcRect/>
          <a:stretch/>
        </p:blipFill>
        <p:spPr>
          <a:xfrm>
            <a:off x="339475" y="3781147"/>
            <a:ext cx="4792870" cy="3128133"/>
          </a:xfrm>
          <a:prstGeom prst="rect">
            <a:avLst/>
          </a:prstGeom>
        </p:spPr>
      </p:pic>
      <p:pic>
        <p:nvPicPr>
          <p:cNvPr id="16" name="Picture 15">
            <a:extLst>
              <a:ext uri="{FF2B5EF4-FFF2-40B4-BE49-F238E27FC236}">
                <a16:creationId xmlns:a16="http://schemas.microsoft.com/office/drawing/2014/main" id="{0CD982DA-D40C-60D2-2799-BDEF6586C1BF}"/>
              </a:ext>
            </a:extLst>
          </p:cNvPr>
          <p:cNvPicPr>
            <a:picLocks noChangeAspect="1"/>
          </p:cNvPicPr>
          <p:nvPr/>
        </p:nvPicPr>
        <p:blipFill>
          <a:blip>
            <a:extLst>
              <a:ext uri="{96DAC541-7B7A-43D3-8B79-37D633B846F1}">
                <asvg:svgBlip xmlns:asvg="http://schemas.microsoft.com/office/drawing/2016/SVG/main" r:embed="rId5"/>
              </a:ext>
            </a:extLst>
          </a:blip>
          <a:srcRect/>
          <a:stretch/>
        </p:blipFill>
        <p:spPr>
          <a:xfrm>
            <a:off x="6322152" y="781710"/>
            <a:ext cx="4661916" cy="3042664"/>
          </a:xfrm>
          <a:prstGeom prst="rect">
            <a:avLst/>
          </a:prstGeom>
        </p:spPr>
      </p:pic>
      <p:pic>
        <p:nvPicPr>
          <p:cNvPr id="17" name="Picture 16">
            <a:extLst>
              <a:ext uri="{FF2B5EF4-FFF2-40B4-BE49-F238E27FC236}">
                <a16:creationId xmlns:a16="http://schemas.microsoft.com/office/drawing/2014/main" id="{2EE16A71-7A4F-8082-F6F1-88795A9F4E6C}"/>
              </a:ext>
            </a:extLst>
          </p:cNvPr>
          <p:cNvPicPr>
            <a:picLocks noChangeAspect="1"/>
          </p:cNvPicPr>
          <p:nvPr/>
        </p:nvPicPr>
        <p:blipFill>
          <a:blip>
            <a:extLst>
              <a:ext uri="{96DAC541-7B7A-43D3-8B79-37D633B846F1}">
                <asvg:svgBlip xmlns:asvg="http://schemas.microsoft.com/office/drawing/2016/SVG/main" r:embed="rId6"/>
              </a:ext>
            </a:extLst>
          </a:blip>
          <a:srcRect/>
          <a:stretch/>
        </p:blipFill>
        <p:spPr>
          <a:xfrm>
            <a:off x="6278142" y="3649784"/>
            <a:ext cx="4905435" cy="3201600"/>
          </a:xfrm>
          <a:prstGeom prst="rect">
            <a:avLst/>
          </a:prstGeom>
        </p:spPr>
      </p:pic>
    </p:spTree>
    <p:extLst>
      <p:ext uri="{BB962C8B-B14F-4D97-AF65-F5344CB8AC3E}">
        <p14:creationId xmlns:p14="http://schemas.microsoft.com/office/powerpoint/2010/main" val="327267862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Content Placeholder 1"/>
          <p:cNvSpPr>
            <a:spLocks noGrp="1"/>
          </p:cNvSpPr>
          <p:nvPr>
            <p:ph sz="half" idx="2"/>
          </p:nvPr>
        </p:nvSpPr>
        <p:spPr>
          <a:xfrm>
            <a:off x="-68211" y="753299"/>
            <a:ext cx="7134801" cy="4769630"/>
          </a:xfrm>
        </p:spPr>
        <p:txBody>
          <a:bodyPr>
            <a:noAutofit/>
          </a:bodyPr>
          <a:lstStyle/>
          <a:p>
            <a:pPr algn="just">
              <a:defRPr/>
            </a:pPr>
            <a:r>
              <a:rPr lang="fi-FI" altLang="fi-FI" sz="2000" b="1" dirty="0"/>
              <a:t>Metallien jalostuksen liikevaihto alkoi kasvaa vuoden 2025 loka-joulukuussa Satakunnassa. Taustalla vaikuttaa tuottajahintojen vaihtelut, jotka ovat seurausta muutoksista yleisessä talouskehityksessä. Valtakunnallisestikin alan liikevaihto kehittyi samansuuntaisesti kuin Satakunnassa, mutta vuoden lopun nousu jäi selvästi niukemmaksi, sillä tuottajahinnat ovat olleet yhä laskussa. Satakunnassa kasvun taustalla vaikuttaa kuparin vahva hinnan nousu. Sen sijaan nikkelin hintakehitys on ollut vaisumpaa. Yrityskohtaisesti tilanne toki vaihtelee. Henkilöstömäärä laski silti vähän Satakunnassa liikevaihdon kasvusta huolimatta. </a:t>
            </a:r>
          </a:p>
          <a:p>
            <a:pPr algn="just">
              <a:defRPr/>
            </a:pPr>
            <a:r>
              <a:rPr lang="fi-FI" altLang="fi-FI" sz="2000" b="1" dirty="0"/>
              <a:t>Teknologiateollisuus ry:n mukaan toimialan yhteenlaskettu tuotannon määrä (liikevaihto deflatoituna tuottajahintojen muutoksella) oli koko maassa keskimäärin viime vuoden tammi–marraskuussa kaksi prosenttia pienempi kuin vuoden 2024 vastaavalla ajanjaksolla. Vuoden 2026 tammi-helmikuussa tuotanto pysyi ennallaan vuodentakaiseen aikaan verrattuna. Henkilöstömäärä aleni Suomessa 0,7 % viime vuonna.</a:t>
            </a:r>
          </a:p>
        </p:txBody>
      </p:sp>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A4D88758-6F26-4E0F-8C14-550F5C0188B8}" type="slidenum">
              <a:rPr lang="fi-FI" altLang="fi-FI" smtClean="0">
                <a:solidFill>
                  <a:schemeClr val="bg1"/>
                </a:solidFill>
              </a:rPr>
              <a:pPr/>
              <a:t>34</a:t>
            </a:fld>
            <a:endParaRPr lang="fi-FI" altLang="fi-FI">
              <a:solidFill>
                <a:schemeClr val="bg1"/>
              </a:solidFill>
            </a:endParaRPr>
          </a:p>
        </p:txBody>
      </p:sp>
      <p:sp>
        <p:nvSpPr>
          <p:cNvPr id="21512" name="Rectangle 1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3" name="Rectangle 1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4" name="Rectangle 1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5" name="Rectangle 15"/>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6" name="Rectangle 1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7" name="Rectangle 19"/>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8" name="Rectangle 1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9" name="Rectangle 20"/>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0" name="Rectangle 2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1" name="Rectangle 21"/>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2" name="Rectangle 23"/>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3" name="Rectangle 25"/>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4" name="Rectangle 2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5" name="Rectangle 2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6" name="Rectangle 2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7" name="Rectangle 2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8" name="Rectangle 29"/>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9" name="Rectangle 31"/>
          <p:cNvSpPr>
            <a:spLocks noChangeArrowheads="1"/>
          </p:cNvSpPr>
          <p:nvPr/>
        </p:nvSpPr>
        <p:spPr bwMode="auto">
          <a:xfrm>
            <a:off x="6308435" y="12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30" name="Rectangle 30"/>
          <p:cNvSpPr>
            <a:spLocks noChangeArrowheads="1"/>
          </p:cNvSpPr>
          <p:nvPr/>
        </p:nvSpPr>
        <p:spPr bwMode="auto">
          <a:xfrm>
            <a:off x="2084389" y="9059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1" name="Rectangle 32"/>
          <p:cNvSpPr>
            <a:spLocks noChangeArrowheads="1"/>
          </p:cNvSpPr>
          <p:nvPr/>
        </p:nvSpPr>
        <p:spPr bwMode="auto">
          <a:xfrm>
            <a:off x="2051051"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2" name="Rectangle 34"/>
          <p:cNvSpPr>
            <a:spLocks noChangeArrowheads="1"/>
          </p:cNvSpPr>
          <p:nvPr/>
        </p:nvSpPr>
        <p:spPr bwMode="auto">
          <a:xfrm>
            <a:off x="6364289"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3" name="Rectangle 33"/>
          <p:cNvSpPr>
            <a:spLocks noChangeArrowheads="1"/>
          </p:cNvSpPr>
          <p:nvPr/>
        </p:nvSpPr>
        <p:spPr bwMode="auto">
          <a:xfrm>
            <a:off x="2036764" y="8392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5" name="Rectangle 35"/>
          <p:cNvSpPr>
            <a:spLocks noChangeArrowheads="1"/>
          </p:cNvSpPr>
          <p:nvPr/>
        </p:nvSpPr>
        <p:spPr bwMode="auto">
          <a:xfrm>
            <a:off x="2036764" y="3749159"/>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7" name="Rectangle 37"/>
          <p:cNvSpPr>
            <a:spLocks noChangeArrowheads="1"/>
          </p:cNvSpPr>
          <p:nvPr/>
        </p:nvSpPr>
        <p:spPr bwMode="auto">
          <a:xfrm>
            <a:off x="6397626" y="375709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 name="Rectangle 2"/>
          <p:cNvSpPr>
            <a:spLocks noChangeArrowheads="1"/>
          </p:cNvSpPr>
          <p:nvPr/>
        </p:nvSpPr>
        <p:spPr bwMode="auto">
          <a:xfrm>
            <a:off x="2051051" y="832898"/>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4" name="Rectangle 6"/>
          <p:cNvSpPr>
            <a:spLocks noChangeArrowheads="1"/>
          </p:cNvSpPr>
          <p:nvPr/>
        </p:nvSpPr>
        <p:spPr bwMode="auto">
          <a:xfrm>
            <a:off x="6216069" y="376797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5" name="Rectangle 8"/>
          <p:cNvSpPr>
            <a:spLocks noChangeArrowheads="1"/>
          </p:cNvSpPr>
          <p:nvPr/>
        </p:nvSpPr>
        <p:spPr bwMode="auto">
          <a:xfrm>
            <a:off x="1985963" y="36872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3" name="Rectangle 2"/>
          <p:cNvSpPr>
            <a:spLocks noChangeArrowheads="1"/>
          </p:cNvSpPr>
          <p:nvPr/>
        </p:nvSpPr>
        <p:spPr bwMode="auto">
          <a:xfrm>
            <a:off x="2072171" y="570191"/>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8" name="Rectangle 6"/>
          <p:cNvSpPr>
            <a:spLocks noChangeArrowheads="1"/>
          </p:cNvSpPr>
          <p:nvPr/>
        </p:nvSpPr>
        <p:spPr bwMode="auto">
          <a:xfrm>
            <a:off x="6277170" y="393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10" name="Rectangle 8"/>
          <p:cNvSpPr>
            <a:spLocks noChangeArrowheads="1"/>
          </p:cNvSpPr>
          <p:nvPr/>
        </p:nvSpPr>
        <p:spPr bwMode="auto">
          <a:xfrm>
            <a:off x="2043113" y="395264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7" name="Rectangle 2"/>
          <p:cNvSpPr>
            <a:spLocks noChangeArrowheads="1"/>
          </p:cNvSpPr>
          <p:nvPr/>
        </p:nvSpPr>
        <p:spPr bwMode="auto">
          <a:xfrm>
            <a:off x="2051051" y="58765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12" name="Rectangle 4"/>
          <p:cNvSpPr>
            <a:spLocks noChangeArrowheads="1"/>
          </p:cNvSpPr>
          <p:nvPr/>
        </p:nvSpPr>
        <p:spPr bwMode="auto">
          <a:xfrm>
            <a:off x="2148660" y="393700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13" name="Rectangle 6"/>
          <p:cNvSpPr>
            <a:spLocks noChangeArrowheads="1"/>
          </p:cNvSpPr>
          <p:nvPr/>
        </p:nvSpPr>
        <p:spPr bwMode="auto">
          <a:xfrm>
            <a:off x="6421439" y="39438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44191" y="-185731"/>
            <a:ext cx="11918888" cy="129963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altLang="fi-FI" sz="2700" b="1" cap="all" spc="-50" dirty="0">
                <a:solidFill>
                  <a:srgbClr val="0070C0"/>
                </a:solidFill>
                <a:effectLst>
                  <a:outerShdw blurRad="38100" dist="38100" dir="2700000" algn="tl">
                    <a:srgbClr val="000000">
                      <a:alpha val="43137"/>
                    </a:srgbClr>
                  </a:outerShdw>
                </a:effectLst>
              </a:rPr>
              <a:t>Satakunnan </a:t>
            </a:r>
            <a:r>
              <a:rPr lang="en-GB" altLang="fi-FI" sz="2700" b="1" cap="all" spc="-50" dirty="0" err="1">
                <a:solidFill>
                  <a:srgbClr val="0070C0"/>
                </a:solidFill>
                <a:effectLst>
                  <a:outerShdw blurRad="38100" dist="38100" dir="2700000" algn="tl">
                    <a:srgbClr val="000000">
                      <a:alpha val="43137"/>
                    </a:srgbClr>
                  </a:outerShdw>
                </a:effectLst>
              </a:rPr>
              <a:t>talouskehitys</a:t>
            </a:r>
            <a:r>
              <a:rPr lang="en-GB" altLang="fi-FI" sz="2700" b="1" cap="all" spc="-50" dirty="0">
                <a:solidFill>
                  <a:srgbClr val="0070C0"/>
                </a:solidFill>
                <a:effectLst>
                  <a:outerShdw blurRad="38100" dist="38100" dir="2700000" algn="tl">
                    <a:srgbClr val="000000">
                      <a:alpha val="43137"/>
                    </a:srgbClr>
                  </a:outerShdw>
                </a:effectLst>
              </a:rPr>
              <a:t> </a:t>
            </a:r>
            <a:r>
              <a:rPr lang="en-GB" altLang="fi-FI" sz="2700" b="1" cap="all" spc="-50" dirty="0" err="1">
                <a:solidFill>
                  <a:srgbClr val="0070C0"/>
                </a:solidFill>
                <a:effectLst>
                  <a:outerShdw blurRad="38100" dist="38100" dir="2700000" algn="tl">
                    <a:srgbClr val="000000">
                      <a:alpha val="43137"/>
                    </a:srgbClr>
                  </a:outerShdw>
                </a:effectLst>
              </a:rPr>
              <a:t>heinä-joulukuu</a:t>
            </a:r>
            <a:r>
              <a:rPr lang="en-GB" altLang="fi-FI" sz="2700" b="1" cap="all" spc="-50" dirty="0">
                <a:solidFill>
                  <a:srgbClr val="0070C0"/>
                </a:solidFill>
                <a:effectLst>
                  <a:outerShdw blurRad="38100" dist="38100" dir="2700000" algn="tl">
                    <a:srgbClr val="000000">
                      <a:alpha val="43137"/>
                    </a:srgbClr>
                  </a:outerShdw>
                </a:effectLst>
              </a:rPr>
              <a:t> 2025</a:t>
            </a:r>
            <a:r>
              <a:rPr kumimoji="0" lang="en-GB" altLang="fi-FI" sz="2700" b="1" i="0" u="none" strike="noStrike" kern="1200" cap="all" spc="-50" normalizeH="0" baseline="0" noProof="0" dirty="0">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 </a:t>
            </a:r>
            <a:r>
              <a:rPr lang="en-GB" altLang="fi-FI" sz="2700" b="1" cap="all" spc="-50" dirty="0" err="1">
                <a:solidFill>
                  <a:srgbClr val="0070C0"/>
                </a:solidFill>
                <a:effectLst>
                  <a:outerShdw blurRad="38100" dist="38100" dir="2700000" algn="tl">
                    <a:srgbClr val="000000">
                      <a:alpha val="43137"/>
                    </a:srgbClr>
                  </a:outerShdw>
                </a:effectLst>
              </a:rPr>
              <a:t>Metallien</a:t>
            </a:r>
            <a:r>
              <a:rPr lang="en-GB" altLang="fi-FI" sz="2700" b="1" cap="all" spc="-50" dirty="0">
                <a:solidFill>
                  <a:srgbClr val="0070C0"/>
                </a:solidFill>
                <a:effectLst>
                  <a:outerShdw blurRad="38100" dist="38100" dir="2700000" algn="tl">
                    <a:srgbClr val="000000">
                      <a:alpha val="43137"/>
                    </a:srgbClr>
                  </a:outerShdw>
                </a:effectLst>
              </a:rPr>
              <a:t> </a:t>
            </a:r>
            <a:r>
              <a:rPr lang="en-GB" altLang="fi-FI" sz="2700" b="1" cap="all" spc="-50" dirty="0" err="1">
                <a:solidFill>
                  <a:srgbClr val="0070C0"/>
                </a:solidFill>
                <a:effectLst>
                  <a:outerShdw blurRad="38100" dist="38100" dir="2700000" algn="tl">
                    <a:srgbClr val="000000">
                      <a:alpha val="43137"/>
                    </a:srgbClr>
                  </a:outerShdw>
                </a:effectLst>
              </a:rPr>
              <a:t>jalostus</a:t>
            </a:r>
            <a:endParaRPr lang="en-US" altLang="fi-FI" sz="2700" b="1" cap="all" spc="-50" dirty="0">
              <a:solidFill>
                <a:srgbClr val="0070C0"/>
              </a:solidFill>
              <a:effectLst>
                <a:outerShdw blurRad="38100" dist="38100" dir="2700000" algn="tl">
                  <a:srgbClr val="000000">
                    <a:alpha val="43137"/>
                  </a:srgbClr>
                </a:outerShdw>
              </a:effectLst>
            </a:endParaRPr>
          </a:p>
        </p:txBody>
      </p:sp>
      <p:pic>
        <p:nvPicPr>
          <p:cNvPr id="9" name="Kuva 8" descr="Kuva, joka sisältää kohteen teksti, merkki, clipart-kuva&#10;&#10;Kuvaus luotu automaattisesti">
            <a:extLst>
              <a:ext uri="{FF2B5EF4-FFF2-40B4-BE49-F238E27FC236}">
                <a16:creationId xmlns:a16="http://schemas.microsoft.com/office/drawing/2014/main" id="{B32E6749-830B-FAD3-D4DA-DFB0A92A8C9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290997" y="88568"/>
            <a:ext cx="1856812" cy="480765"/>
          </a:xfrm>
          <a:prstGeom prst="rect">
            <a:avLst/>
          </a:prstGeom>
        </p:spPr>
      </p:pic>
      <p:pic>
        <p:nvPicPr>
          <p:cNvPr id="16" name="Picture 15">
            <a:extLst>
              <a:ext uri="{FF2B5EF4-FFF2-40B4-BE49-F238E27FC236}">
                <a16:creationId xmlns:a16="http://schemas.microsoft.com/office/drawing/2014/main" id="{7569750D-7FEB-2A7C-BA34-5AF03E66C971}"/>
              </a:ext>
            </a:extLst>
          </p:cNvPr>
          <p:cNvPicPr>
            <a:picLocks noChangeAspect="1"/>
          </p:cNvPicPr>
          <p:nvPr/>
        </p:nvPicPr>
        <p:blipFill>
          <a:blip>
            <a:extLst>
              <a:ext uri="{96DAC541-7B7A-43D3-8B79-37D633B846F1}">
                <asvg:svgBlip xmlns:asvg="http://schemas.microsoft.com/office/drawing/2016/SVG/main" r:embed="rId3"/>
              </a:ext>
            </a:extLst>
          </a:blip>
          <a:srcRect/>
          <a:stretch/>
        </p:blipFill>
        <p:spPr>
          <a:xfrm>
            <a:off x="7179057" y="601435"/>
            <a:ext cx="4633978" cy="3024430"/>
          </a:xfrm>
          <a:prstGeom prst="rect">
            <a:avLst/>
          </a:prstGeom>
        </p:spPr>
      </p:pic>
      <p:pic>
        <p:nvPicPr>
          <p:cNvPr id="19" name="Picture 18">
            <a:extLst>
              <a:ext uri="{FF2B5EF4-FFF2-40B4-BE49-F238E27FC236}">
                <a16:creationId xmlns:a16="http://schemas.microsoft.com/office/drawing/2014/main" id="{415C64B2-44B7-CA7E-CA07-539BCB932259}"/>
              </a:ext>
            </a:extLst>
          </p:cNvPr>
          <p:cNvPicPr>
            <a:picLocks noChangeAspect="1"/>
          </p:cNvPicPr>
          <p:nvPr/>
        </p:nvPicPr>
        <p:blipFill>
          <a:blip>
            <a:extLst>
              <a:ext uri="{96DAC541-7B7A-43D3-8B79-37D633B846F1}">
                <asvg:svgBlip xmlns:asvg="http://schemas.microsoft.com/office/drawing/2016/SVG/main" r:embed="rId4"/>
              </a:ext>
            </a:extLst>
          </a:blip>
          <a:srcRect/>
          <a:stretch/>
        </p:blipFill>
        <p:spPr>
          <a:xfrm>
            <a:off x="7032226" y="3502781"/>
            <a:ext cx="5156256" cy="3365302"/>
          </a:xfrm>
          <a:prstGeom prst="rect">
            <a:avLst/>
          </a:prstGeom>
        </p:spPr>
      </p:pic>
      <p:pic>
        <p:nvPicPr>
          <p:cNvPr id="14" name="Picture 13">
            <a:extLst>
              <a:ext uri="{FF2B5EF4-FFF2-40B4-BE49-F238E27FC236}">
                <a16:creationId xmlns:a16="http://schemas.microsoft.com/office/drawing/2014/main" id="{FC3B26BE-0F10-4AA9-A818-DEC4057FCDA4}"/>
              </a:ext>
            </a:extLst>
          </p:cNvPr>
          <p:cNvPicPr>
            <a:picLocks noChangeAspect="1"/>
          </p:cNvPicPr>
          <p:nvPr/>
        </p:nvPicPr>
        <p:blipFill>
          <a:blip r:embed="rId5"/>
          <a:stretch>
            <a:fillRect/>
          </a:stretch>
        </p:blipFill>
        <p:spPr>
          <a:xfrm>
            <a:off x="6442" y="6018728"/>
            <a:ext cx="6800850" cy="828675"/>
          </a:xfrm>
          <a:prstGeom prst="rect">
            <a:avLst/>
          </a:prstGeom>
        </p:spPr>
      </p:pic>
    </p:spTree>
    <p:extLst>
      <p:ext uri="{BB962C8B-B14F-4D97-AF65-F5344CB8AC3E}">
        <p14:creationId xmlns:p14="http://schemas.microsoft.com/office/powerpoint/2010/main" val="311078197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12" name="Rectangle 1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3" name="Rectangle 1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4" name="Rectangle 1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5" name="Rectangle 15"/>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6" name="Rectangle 1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7" name="Rectangle 19"/>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8" name="Rectangle 1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9" name="Rectangle 20"/>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0" name="Rectangle 2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1" name="Rectangle 21"/>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2" name="Rectangle 23"/>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3" name="Rectangle 25"/>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4" name="Rectangle 2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5" name="Rectangle 2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6" name="Rectangle 2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7" name="Rectangle 2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8" name="Rectangle 29"/>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9" name="Rectangle 31"/>
          <p:cNvSpPr>
            <a:spLocks noChangeArrowheads="1"/>
          </p:cNvSpPr>
          <p:nvPr/>
        </p:nvSpPr>
        <p:spPr bwMode="auto">
          <a:xfrm>
            <a:off x="6308435" y="12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30" name="Rectangle 30"/>
          <p:cNvSpPr>
            <a:spLocks noChangeArrowheads="1"/>
          </p:cNvSpPr>
          <p:nvPr/>
        </p:nvSpPr>
        <p:spPr bwMode="auto">
          <a:xfrm>
            <a:off x="2084389" y="9059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1" name="Rectangle 32"/>
          <p:cNvSpPr>
            <a:spLocks noChangeArrowheads="1"/>
          </p:cNvSpPr>
          <p:nvPr/>
        </p:nvSpPr>
        <p:spPr bwMode="auto">
          <a:xfrm>
            <a:off x="2051051"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2" name="Rectangle 34"/>
          <p:cNvSpPr>
            <a:spLocks noChangeArrowheads="1"/>
          </p:cNvSpPr>
          <p:nvPr/>
        </p:nvSpPr>
        <p:spPr bwMode="auto">
          <a:xfrm>
            <a:off x="6364289"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3" name="Rectangle 33"/>
          <p:cNvSpPr>
            <a:spLocks noChangeArrowheads="1"/>
          </p:cNvSpPr>
          <p:nvPr/>
        </p:nvSpPr>
        <p:spPr bwMode="auto">
          <a:xfrm>
            <a:off x="2036764" y="8392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5" name="Rectangle 35"/>
          <p:cNvSpPr>
            <a:spLocks noChangeArrowheads="1"/>
          </p:cNvSpPr>
          <p:nvPr/>
        </p:nvSpPr>
        <p:spPr bwMode="auto">
          <a:xfrm>
            <a:off x="2036764" y="3749159"/>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7" name="Rectangle 37"/>
          <p:cNvSpPr>
            <a:spLocks noChangeArrowheads="1"/>
          </p:cNvSpPr>
          <p:nvPr/>
        </p:nvSpPr>
        <p:spPr bwMode="auto">
          <a:xfrm>
            <a:off x="6397626" y="375709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 name="Rectangle 2"/>
          <p:cNvSpPr>
            <a:spLocks noChangeArrowheads="1"/>
          </p:cNvSpPr>
          <p:nvPr/>
        </p:nvSpPr>
        <p:spPr bwMode="auto">
          <a:xfrm>
            <a:off x="2051051" y="832898"/>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4" name="Rectangle 6"/>
          <p:cNvSpPr>
            <a:spLocks noChangeArrowheads="1"/>
          </p:cNvSpPr>
          <p:nvPr/>
        </p:nvSpPr>
        <p:spPr bwMode="auto">
          <a:xfrm>
            <a:off x="6196013" y="379184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5" name="Rectangle 8"/>
          <p:cNvSpPr>
            <a:spLocks noChangeArrowheads="1"/>
          </p:cNvSpPr>
          <p:nvPr/>
        </p:nvSpPr>
        <p:spPr bwMode="auto">
          <a:xfrm>
            <a:off x="1985963" y="36872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3" name="Rectangle 2"/>
          <p:cNvSpPr>
            <a:spLocks noChangeArrowheads="1"/>
          </p:cNvSpPr>
          <p:nvPr/>
        </p:nvSpPr>
        <p:spPr bwMode="auto">
          <a:xfrm>
            <a:off x="2072171" y="570191"/>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8" name="Rectangle 6"/>
          <p:cNvSpPr>
            <a:spLocks noChangeArrowheads="1"/>
          </p:cNvSpPr>
          <p:nvPr/>
        </p:nvSpPr>
        <p:spPr bwMode="auto">
          <a:xfrm>
            <a:off x="6277170" y="393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10" name="Rectangle 8"/>
          <p:cNvSpPr>
            <a:spLocks noChangeArrowheads="1"/>
          </p:cNvSpPr>
          <p:nvPr/>
        </p:nvSpPr>
        <p:spPr bwMode="auto">
          <a:xfrm>
            <a:off x="2043113" y="395264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7" name="Rectangle 2"/>
          <p:cNvSpPr>
            <a:spLocks noChangeArrowheads="1"/>
          </p:cNvSpPr>
          <p:nvPr/>
        </p:nvSpPr>
        <p:spPr bwMode="auto">
          <a:xfrm>
            <a:off x="2051051" y="58765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12" name="Rectangle 4"/>
          <p:cNvSpPr>
            <a:spLocks noChangeArrowheads="1"/>
          </p:cNvSpPr>
          <p:nvPr/>
        </p:nvSpPr>
        <p:spPr bwMode="auto">
          <a:xfrm>
            <a:off x="2148660" y="393700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13" name="Rectangle 6"/>
          <p:cNvSpPr>
            <a:spLocks noChangeArrowheads="1"/>
          </p:cNvSpPr>
          <p:nvPr/>
        </p:nvSpPr>
        <p:spPr bwMode="auto">
          <a:xfrm>
            <a:off x="6421439" y="39438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300369" y="-93381"/>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altLang="fi-FI" sz="2700" b="1" cap="all" spc="-50" dirty="0">
                <a:solidFill>
                  <a:srgbClr val="0070C0"/>
                </a:solidFill>
                <a:effectLst>
                  <a:outerShdw blurRad="38100" dist="38100" dir="2700000" algn="tl">
                    <a:srgbClr val="000000">
                      <a:alpha val="43137"/>
                    </a:srgbClr>
                  </a:outerShdw>
                </a:effectLst>
              </a:rPr>
              <a:t>Satakunnan </a:t>
            </a:r>
            <a:r>
              <a:rPr lang="en-GB" altLang="fi-FI" sz="2700" b="1" cap="all" spc="-50" dirty="0" err="1">
                <a:solidFill>
                  <a:srgbClr val="0070C0"/>
                </a:solidFill>
                <a:effectLst>
                  <a:outerShdw blurRad="38100" dist="38100" dir="2700000" algn="tl">
                    <a:srgbClr val="000000">
                      <a:alpha val="43137"/>
                    </a:srgbClr>
                  </a:outerShdw>
                </a:effectLst>
              </a:rPr>
              <a:t>talouskehitys</a:t>
            </a:r>
            <a:r>
              <a:rPr lang="en-GB" altLang="fi-FI" sz="2700" b="1" cap="all" spc="-50" dirty="0">
                <a:solidFill>
                  <a:srgbClr val="0070C0"/>
                </a:solidFill>
                <a:effectLst>
                  <a:outerShdw blurRad="38100" dist="38100" dir="2700000" algn="tl">
                    <a:srgbClr val="000000">
                      <a:alpha val="43137"/>
                    </a:srgbClr>
                  </a:outerShdw>
                </a:effectLst>
              </a:rPr>
              <a:t> </a:t>
            </a:r>
            <a:r>
              <a:rPr lang="en-GB" altLang="fi-FI" sz="2700" b="1" cap="all" spc="-50" dirty="0" err="1">
                <a:solidFill>
                  <a:srgbClr val="0070C0"/>
                </a:solidFill>
                <a:effectLst>
                  <a:outerShdw blurRad="38100" dist="38100" dir="2700000" algn="tl">
                    <a:srgbClr val="000000">
                      <a:alpha val="43137"/>
                    </a:srgbClr>
                  </a:outerShdw>
                </a:effectLst>
              </a:rPr>
              <a:t>heinä-joulukuu</a:t>
            </a:r>
            <a:r>
              <a:rPr lang="en-GB" altLang="fi-FI" sz="2700" b="1" cap="all" spc="-50" dirty="0">
                <a:solidFill>
                  <a:srgbClr val="0070C0"/>
                </a:solidFill>
                <a:effectLst>
                  <a:outerShdw blurRad="38100" dist="38100" dir="2700000" algn="tl">
                    <a:srgbClr val="000000">
                      <a:alpha val="43137"/>
                    </a:srgbClr>
                  </a:outerShdw>
                </a:effectLst>
              </a:rPr>
              <a:t> 2025</a:t>
            </a:r>
            <a:r>
              <a:rPr kumimoji="0" lang="en-GB" altLang="fi-FI" sz="2700" b="1" i="0" u="none" strike="noStrike" kern="1200" cap="all" spc="-50" normalizeH="0" baseline="0" noProof="0" dirty="0">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 </a:t>
            </a:r>
            <a:endParaRPr lang="en-GB" altLang="fi-FI" sz="2700" b="1" cap="all" spc="-50" dirty="0">
              <a:solidFill>
                <a:srgbClr val="0070C0"/>
              </a:solidFill>
              <a:effectLst>
                <a:outerShdw blurRad="38100" dist="38100" dir="2700000" algn="tl">
                  <a:srgbClr val="000000">
                    <a:alpha val="43137"/>
                  </a:srgbClr>
                </a:outerShdw>
              </a:effectLst>
            </a:endParaRPr>
          </a:p>
          <a:p>
            <a:r>
              <a:rPr lang="en-GB" altLang="fi-FI" sz="2700" b="1" cap="all" spc="-50" dirty="0" err="1">
                <a:solidFill>
                  <a:srgbClr val="0070C0"/>
                </a:solidFill>
                <a:effectLst>
                  <a:outerShdw blurRad="38100" dist="38100" dir="2700000" algn="tl">
                    <a:srgbClr val="000000">
                      <a:alpha val="43137"/>
                    </a:srgbClr>
                  </a:outerShdw>
                </a:effectLst>
              </a:rPr>
              <a:t>Metallituotteiden</a:t>
            </a:r>
            <a:r>
              <a:rPr lang="en-GB" altLang="fi-FI" sz="2700" b="1" cap="all" spc="-50" dirty="0">
                <a:solidFill>
                  <a:srgbClr val="0070C0"/>
                </a:solidFill>
                <a:effectLst>
                  <a:outerShdw blurRad="38100" dist="38100" dir="2700000" algn="tl">
                    <a:srgbClr val="000000">
                      <a:alpha val="43137"/>
                    </a:srgbClr>
                  </a:outerShdw>
                </a:effectLst>
              </a:rPr>
              <a:t> </a:t>
            </a:r>
            <a:r>
              <a:rPr lang="en-GB" altLang="fi-FI" sz="2700" b="1" cap="all" spc="-50" dirty="0" err="1">
                <a:solidFill>
                  <a:srgbClr val="0070C0"/>
                </a:solidFill>
                <a:effectLst>
                  <a:outerShdw blurRad="38100" dist="38100" dir="2700000" algn="tl">
                    <a:srgbClr val="000000">
                      <a:alpha val="43137"/>
                    </a:srgbClr>
                  </a:outerShdw>
                </a:effectLst>
              </a:rPr>
              <a:t>valmistus</a:t>
            </a:r>
            <a:endParaRPr lang="en-US" altLang="fi-FI" sz="2700" b="1" cap="all" spc="-50" dirty="0">
              <a:solidFill>
                <a:srgbClr val="0070C0"/>
              </a:solidFill>
              <a:effectLst>
                <a:outerShdw blurRad="38100" dist="38100" dir="2700000" algn="tl">
                  <a:srgbClr val="000000">
                    <a:alpha val="43137"/>
                  </a:srgbClr>
                </a:outerShdw>
              </a:effectLst>
            </a:endParaRPr>
          </a:p>
        </p:txBody>
      </p:sp>
      <p:sp>
        <p:nvSpPr>
          <p:cNvPr id="47" name="Content Placeholder 1">
            <a:extLst>
              <a:ext uri="{FF2B5EF4-FFF2-40B4-BE49-F238E27FC236}">
                <a16:creationId xmlns:a16="http://schemas.microsoft.com/office/drawing/2014/main" id="{934F6862-B3BF-40CB-9056-8262B9586CC5}"/>
              </a:ext>
            </a:extLst>
          </p:cNvPr>
          <p:cNvSpPr txBox="1">
            <a:spLocks/>
          </p:cNvSpPr>
          <p:nvPr/>
        </p:nvSpPr>
        <p:spPr>
          <a:xfrm>
            <a:off x="300370" y="970723"/>
            <a:ext cx="7057376" cy="476113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endParaRPr lang="fi-FI" altLang="fi-FI" sz="1400" b="1" dirty="0"/>
          </a:p>
        </p:txBody>
      </p:sp>
      <p:sp>
        <p:nvSpPr>
          <p:cNvPr id="48" name="Content Placeholder 1">
            <a:extLst>
              <a:ext uri="{FF2B5EF4-FFF2-40B4-BE49-F238E27FC236}">
                <a16:creationId xmlns:a16="http://schemas.microsoft.com/office/drawing/2014/main" id="{F34CC473-4C4F-4734-92AD-FBB06F09F4F1}"/>
              </a:ext>
            </a:extLst>
          </p:cNvPr>
          <p:cNvSpPr txBox="1">
            <a:spLocks/>
          </p:cNvSpPr>
          <p:nvPr/>
        </p:nvSpPr>
        <p:spPr>
          <a:xfrm>
            <a:off x="-12947" y="970723"/>
            <a:ext cx="7387394" cy="469208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defRPr/>
            </a:pPr>
            <a:r>
              <a:rPr lang="fi-FI" altLang="fi-FI" sz="1800" b="1" dirty="0"/>
              <a:t>Metallituotteiden valmistuksen liikevaihto kasvoi hieman koko vuoden 2025 heinä-joulukuun ajan Satakunnassa. Valtakunnallisesti liikevaihto kääntyi nousuun aivan loppuvuodesta 2025. Myös tuottajahinnat ovat kääntyneet loivaan kasvuun. Satakunnassa henkilöstöäkin lisättiin hieman.  </a:t>
            </a:r>
          </a:p>
          <a:p>
            <a:r>
              <a:rPr lang="fi-FI" altLang="fi-FI" sz="1800" b="1" dirty="0"/>
              <a:t>Teknologiateollisuus ry:n mukaan maamme kone- ja metallituote-teollisuuden yritysten saamien uusien tilausten arvo oli tammi–maaliskuussa 25 % pienempi kuin edellisellä neljänneksellä. Vuoden 2025 vastaavaan ajanjaksoon verrattuna saatujen uusien tilausten arvo nousi 22 %. Suurta pudotusta tilauskertymässä selittävät edelliselle neljännekselle osuneet, arvoltaan merkittävät meriteollisuuden tilaukset. Viime vuoden kolmen ensimmäisen vuosineljänneksen tilauskertymään verrattuna tammi–maaliskuun tilauskertymää voi kuvata kohtalaiseksi. </a:t>
            </a:r>
          </a:p>
          <a:p>
            <a:r>
              <a:rPr lang="fi-FI" altLang="fi-FI" sz="1800" b="1" dirty="0"/>
              <a:t>Tilauskannan arvo oli maaliskuun lopussa samalla tasolla kuin joulukuun lopussa mutta 21 prosenttia suurempi kuin vuoden 2025 maaliskuussa. Vuodenvaihteen ympäryksen tilauskehityksen perusteella kone- ja metallituoteteollisuuden yritysten liikevaihdon arvioidaan kääntyvän nousuun kuluvan vuoden aikana.</a:t>
            </a:r>
          </a:p>
        </p:txBody>
      </p:sp>
      <p:pic>
        <p:nvPicPr>
          <p:cNvPr id="6" name="Kuva 8" descr="Kuva, joka sisältää kohteen teksti, merkki, clipart-kuva&#10;&#10;Kuvaus luotu automaattisesti">
            <a:extLst>
              <a:ext uri="{FF2B5EF4-FFF2-40B4-BE49-F238E27FC236}">
                <a16:creationId xmlns:a16="http://schemas.microsoft.com/office/drawing/2014/main" id="{7B7FB0D4-DD78-5B45-D98E-81C4034F513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119829" y="208590"/>
            <a:ext cx="1856812" cy="480765"/>
          </a:xfrm>
          <a:prstGeom prst="rect">
            <a:avLst/>
          </a:prstGeom>
        </p:spPr>
      </p:pic>
      <p:pic>
        <p:nvPicPr>
          <p:cNvPr id="14" name="Picture 13">
            <a:extLst>
              <a:ext uri="{FF2B5EF4-FFF2-40B4-BE49-F238E27FC236}">
                <a16:creationId xmlns:a16="http://schemas.microsoft.com/office/drawing/2014/main" id="{07457160-2374-9F6C-2EF6-ACC8CB1BAF52}"/>
              </a:ext>
            </a:extLst>
          </p:cNvPr>
          <p:cNvPicPr>
            <a:picLocks noChangeAspect="1"/>
          </p:cNvPicPr>
          <p:nvPr/>
        </p:nvPicPr>
        <p:blipFill>
          <a:blip>
            <a:extLst>
              <a:ext uri="{96DAC541-7B7A-43D3-8B79-37D633B846F1}">
                <asvg:svgBlip xmlns:asvg="http://schemas.microsoft.com/office/drawing/2016/SVG/main" r:embed="rId3"/>
              </a:ext>
            </a:extLst>
          </a:blip>
          <a:srcRect/>
          <a:stretch/>
        </p:blipFill>
        <p:spPr>
          <a:xfrm>
            <a:off x="7391148" y="718488"/>
            <a:ext cx="4547440" cy="2967950"/>
          </a:xfrm>
          <a:prstGeom prst="rect">
            <a:avLst/>
          </a:prstGeom>
        </p:spPr>
      </p:pic>
      <p:pic>
        <p:nvPicPr>
          <p:cNvPr id="15" name="Picture 14">
            <a:extLst>
              <a:ext uri="{FF2B5EF4-FFF2-40B4-BE49-F238E27FC236}">
                <a16:creationId xmlns:a16="http://schemas.microsoft.com/office/drawing/2014/main" id="{57213383-6679-25D2-AAB9-516BA5FA7C76}"/>
              </a:ext>
            </a:extLst>
          </p:cNvPr>
          <p:cNvPicPr>
            <a:picLocks noChangeAspect="1"/>
          </p:cNvPicPr>
          <p:nvPr/>
        </p:nvPicPr>
        <p:blipFill>
          <a:blip>
            <a:extLst>
              <a:ext uri="{96DAC541-7B7A-43D3-8B79-37D633B846F1}">
                <asvg:svgBlip xmlns:asvg="http://schemas.microsoft.com/office/drawing/2016/SVG/main" r:embed="rId4"/>
              </a:ext>
            </a:extLst>
          </a:blip>
          <a:srcRect/>
          <a:stretch/>
        </p:blipFill>
        <p:spPr>
          <a:xfrm>
            <a:off x="7455355" y="3762118"/>
            <a:ext cx="4459281" cy="2910411"/>
          </a:xfrm>
          <a:prstGeom prst="rect">
            <a:avLst/>
          </a:prstGeom>
        </p:spPr>
      </p:pic>
      <p:pic>
        <p:nvPicPr>
          <p:cNvPr id="17" name="Picture 16">
            <a:extLst>
              <a:ext uri="{FF2B5EF4-FFF2-40B4-BE49-F238E27FC236}">
                <a16:creationId xmlns:a16="http://schemas.microsoft.com/office/drawing/2014/main" id="{76732428-2267-7558-C537-89E83A53D931}"/>
              </a:ext>
            </a:extLst>
          </p:cNvPr>
          <p:cNvPicPr>
            <a:picLocks noChangeAspect="1"/>
          </p:cNvPicPr>
          <p:nvPr/>
        </p:nvPicPr>
        <p:blipFill>
          <a:blip r:embed="rId5"/>
          <a:stretch>
            <a:fillRect/>
          </a:stretch>
        </p:blipFill>
        <p:spPr>
          <a:xfrm>
            <a:off x="64518" y="5968432"/>
            <a:ext cx="6800850" cy="828675"/>
          </a:xfrm>
          <a:prstGeom prst="rect">
            <a:avLst/>
          </a:prstGeom>
        </p:spPr>
      </p:pic>
    </p:spTree>
    <p:extLst>
      <p:ext uri="{BB962C8B-B14F-4D97-AF65-F5344CB8AC3E}">
        <p14:creationId xmlns:p14="http://schemas.microsoft.com/office/powerpoint/2010/main" val="56420403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Content Placeholder 1"/>
          <p:cNvSpPr>
            <a:spLocks noGrp="1"/>
          </p:cNvSpPr>
          <p:nvPr>
            <p:ph sz="half" idx="2"/>
          </p:nvPr>
        </p:nvSpPr>
        <p:spPr>
          <a:xfrm>
            <a:off x="0" y="1134475"/>
            <a:ext cx="7160908" cy="3766727"/>
          </a:xfrm>
        </p:spPr>
        <p:txBody>
          <a:bodyPr>
            <a:noAutofit/>
          </a:bodyPr>
          <a:lstStyle/>
          <a:p>
            <a:pPr algn="just">
              <a:defRPr/>
            </a:pPr>
            <a:r>
              <a:rPr lang="fi-FI" altLang="fi-FI" sz="2000" b="1" dirty="0"/>
              <a:t>Satakunnan koneiden ja laitteiden valmistus kärsi merkittävästi koronakriisistä ja alan tilanne oli Satakunnassa haastava, sillä jokunen merkittävä valmistaja oli kohdannut kysyntähäiriöitä. Käänne tapahtui vuoden 2025 alussa. Etenkin loka-joulukuussa liikevaihto on kohonnut huomattavasti. Sen sijaan syyskesä jäi heikoksi. Liikevaihdon taso jää silti yhä alle vuoden 2014 huipputason reaalisesti, eli alan tuotannossa on elpymisvaraa edelleen. Henkilöstöäkin lisättiin loppuvuonna, joten sekin on merkki alan noususta.</a:t>
            </a:r>
          </a:p>
          <a:p>
            <a:pPr algn="just">
              <a:defRPr/>
            </a:pPr>
            <a:r>
              <a:rPr lang="fi-FI" altLang="fi-FI" sz="2000" b="1" dirty="0"/>
              <a:t>Koko maassa keskimäärin koronakriisi piti liikevaihdon tiukassa laskussa vuoden 2021 kevääseen saakka, jolloin monen muun alan tavoin rivakka elpyminen käynnistyi. Ripeää kasvua riitti vain vuoden 2023 loppuun saakka, sillä alkuvuodesta 2024 liikevaihto alkoi supistua. Käänne näyttäisi tapahtuneen vuoden 2025 heinä-syyskuussa, jonka jälkeen liikevaihdon kasvu on voimistunut. Nousua selittää osaltaan voimakas tuottajahintojen kasvu. </a:t>
            </a:r>
          </a:p>
        </p:txBody>
      </p:sp>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A4D88758-6F26-4E0F-8C14-550F5C0188B8}" type="slidenum">
              <a:rPr lang="fi-FI" altLang="fi-FI" smtClean="0">
                <a:solidFill>
                  <a:schemeClr val="bg1"/>
                </a:solidFill>
              </a:rPr>
              <a:pPr/>
              <a:t>36</a:t>
            </a:fld>
            <a:endParaRPr lang="fi-FI" altLang="fi-FI">
              <a:solidFill>
                <a:schemeClr val="bg1"/>
              </a:solidFill>
            </a:endParaRPr>
          </a:p>
        </p:txBody>
      </p:sp>
      <p:sp>
        <p:nvSpPr>
          <p:cNvPr id="21512" name="Rectangle 1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3" name="Rectangle 1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4" name="Rectangle 1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5" name="Rectangle 15"/>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6" name="Rectangle 1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7" name="Rectangle 19"/>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8" name="Rectangle 1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9" name="Rectangle 20"/>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0" name="Rectangle 2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1" name="Rectangle 21"/>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2" name="Rectangle 23"/>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3" name="Rectangle 25"/>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4" name="Rectangle 2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5" name="Rectangle 2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6" name="Rectangle 2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7" name="Rectangle 2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8" name="Rectangle 29"/>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9" name="Rectangle 31"/>
          <p:cNvSpPr>
            <a:spLocks noChangeArrowheads="1"/>
          </p:cNvSpPr>
          <p:nvPr/>
        </p:nvSpPr>
        <p:spPr bwMode="auto">
          <a:xfrm>
            <a:off x="6308435" y="12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30" name="Rectangle 30"/>
          <p:cNvSpPr>
            <a:spLocks noChangeArrowheads="1"/>
          </p:cNvSpPr>
          <p:nvPr/>
        </p:nvSpPr>
        <p:spPr bwMode="auto">
          <a:xfrm>
            <a:off x="2084389" y="9059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1" name="Rectangle 32"/>
          <p:cNvSpPr>
            <a:spLocks noChangeArrowheads="1"/>
          </p:cNvSpPr>
          <p:nvPr/>
        </p:nvSpPr>
        <p:spPr bwMode="auto">
          <a:xfrm>
            <a:off x="2051051"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2" name="Rectangle 34"/>
          <p:cNvSpPr>
            <a:spLocks noChangeArrowheads="1"/>
          </p:cNvSpPr>
          <p:nvPr/>
        </p:nvSpPr>
        <p:spPr bwMode="auto">
          <a:xfrm>
            <a:off x="6364289"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3" name="Rectangle 33"/>
          <p:cNvSpPr>
            <a:spLocks noChangeArrowheads="1"/>
          </p:cNvSpPr>
          <p:nvPr/>
        </p:nvSpPr>
        <p:spPr bwMode="auto">
          <a:xfrm>
            <a:off x="2036764" y="8392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5" name="Rectangle 35"/>
          <p:cNvSpPr>
            <a:spLocks noChangeArrowheads="1"/>
          </p:cNvSpPr>
          <p:nvPr/>
        </p:nvSpPr>
        <p:spPr bwMode="auto">
          <a:xfrm>
            <a:off x="2036764" y="3749159"/>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7" name="Rectangle 37"/>
          <p:cNvSpPr>
            <a:spLocks noChangeArrowheads="1"/>
          </p:cNvSpPr>
          <p:nvPr/>
        </p:nvSpPr>
        <p:spPr bwMode="auto">
          <a:xfrm>
            <a:off x="6397626" y="375709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 name="Rectangle 2"/>
          <p:cNvSpPr>
            <a:spLocks noChangeArrowheads="1"/>
          </p:cNvSpPr>
          <p:nvPr/>
        </p:nvSpPr>
        <p:spPr bwMode="auto">
          <a:xfrm>
            <a:off x="2051051" y="832898"/>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4" name="Rectangle 6"/>
          <p:cNvSpPr>
            <a:spLocks noChangeArrowheads="1"/>
          </p:cNvSpPr>
          <p:nvPr/>
        </p:nvSpPr>
        <p:spPr bwMode="auto">
          <a:xfrm>
            <a:off x="6196013" y="379184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5" name="Rectangle 8"/>
          <p:cNvSpPr>
            <a:spLocks noChangeArrowheads="1"/>
          </p:cNvSpPr>
          <p:nvPr/>
        </p:nvSpPr>
        <p:spPr bwMode="auto">
          <a:xfrm>
            <a:off x="1985963" y="36872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3" name="Rectangle 2"/>
          <p:cNvSpPr>
            <a:spLocks noChangeArrowheads="1"/>
          </p:cNvSpPr>
          <p:nvPr/>
        </p:nvSpPr>
        <p:spPr bwMode="auto">
          <a:xfrm>
            <a:off x="2072171" y="570191"/>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8" name="Rectangle 6"/>
          <p:cNvSpPr>
            <a:spLocks noChangeArrowheads="1"/>
          </p:cNvSpPr>
          <p:nvPr/>
        </p:nvSpPr>
        <p:spPr bwMode="auto">
          <a:xfrm>
            <a:off x="6277170" y="393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10" name="Rectangle 8"/>
          <p:cNvSpPr>
            <a:spLocks noChangeArrowheads="1"/>
          </p:cNvSpPr>
          <p:nvPr/>
        </p:nvSpPr>
        <p:spPr bwMode="auto">
          <a:xfrm>
            <a:off x="2043113" y="395264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7" name="Rectangle 2"/>
          <p:cNvSpPr>
            <a:spLocks noChangeArrowheads="1"/>
          </p:cNvSpPr>
          <p:nvPr/>
        </p:nvSpPr>
        <p:spPr bwMode="auto">
          <a:xfrm>
            <a:off x="2051051" y="58765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12" name="Rectangle 4"/>
          <p:cNvSpPr>
            <a:spLocks noChangeArrowheads="1"/>
          </p:cNvSpPr>
          <p:nvPr/>
        </p:nvSpPr>
        <p:spPr bwMode="auto">
          <a:xfrm>
            <a:off x="2148660" y="393700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13" name="Rectangle 6"/>
          <p:cNvSpPr>
            <a:spLocks noChangeArrowheads="1"/>
          </p:cNvSpPr>
          <p:nvPr/>
        </p:nvSpPr>
        <p:spPr bwMode="auto">
          <a:xfrm>
            <a:off x="6421439" y="39438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287744" y="-16358"/>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altLang="fi-FI" sz="2700" b="1" cap="all" spc="-50" dirty="0">
                <a:solidFill>
                  <a:srgbClr val="0070C0"/>
                </a:solidFill>
                <a:effectLst>
                  <a:outerShdw blurRad="38100" dist="38100" dir="2700000" algn="tl">
                    <a:srgbClr val="000000">
                      <a:alpha val="43137"/>
                    </a:srgbClr>
                  </a:outerShdw>
                </a:effectLst>
              </a:rPr>
              <a:t>Satakunnan </a:t>
            </a:r>
            <a:r>
              <a:rPr lang="en-GB" altLang="fi-FI" sz="2700" b="1" cap="all" spc="-50" dirty="0" err="1">
                <a:solidFill>
                  <a:srgbClr val="0070C0"/>
                </a:solidFill>
                <a:effectLst>
                  <a:outerShdw blurRad="38100" dist="38100" dir="2700000" algn="tl">
                    <a:srgbClr val="000000">
                      <a:alpha val="43137"/>
                    </a:srgbClr>
                  </a:outerShdw>
                </a:effectLst>
              </a:rPr>
              <a:t>talouskehitys</a:t>
            </a:r>
            <a:r>
              <a:rPr lang="en-GB" altLang="fi-FI" sz="2700" b="1" cap="all" spc="-50" dirty="0">
                <a:solidFill>
                  <a:srgbClr val="0070C0"/>
                </a:solidFill>
                <a:effectLst>
                  <a:outerShdw blurRad="38100" dist="38100" dir="2700000" algn="tl">
                    <a:srgbClr val="000000">
                      <a:alpha val="43137"/>
                    </a:srgbClr>
                  </a:outerShdw>
                </a:effectLst>
              </a:rPr>
              <a:t> </a:t>
            </a:r>
            <a:r>
              <a:rPr lang="en-GB" altLang="fi-FI" sz="2700" b="1" cap="all" spc="-50" dirty="0" err="1">
                <a:solidFill>
                  <a:srgbClr val="0070C0"/>
                </a:solidFill>
                <a:effectLst>
                  <a:outerShdw blurRad="38100" dist="38100" dir="2700000" algn="tl">
                    <a:srgbClr val="000000">
                      <a:alpha val="43137"/>
                    </a:srgbClr>
                  </a:outerShdw>
                </a:effectLst>
              </a:rPr>
              <a:t>heinä-joulukuu</a:t>
            </a:r>
            <a:r>
              <a:rPr lang="en-GB" altLang="fi-FI" sz="2700" b="1" cap="all" spc="-50" dirty="0">
                <a:solidFill>
                  <a:srgbClr val="0070C0"/>
                </a:solidFill>
                <a:effectLst>
                  <a:outerShdw blurRad="38100" dist="38100" dir="2700000" algn="tl">
                    <a:srgbClr val="000000">
                      <a:alpha val="43137"/>
                    </a:srgbClr>
                  </a:outerShdw>
                </a:effectLst>
              </a:rPr>
              <a:t> 2025</a:t>
            </a:r>
            <a:r>
              <a:rPr kumimoji="0" lang="en-GB" altLang="fi-FI" sz="2700" b="1" i="0" u="none" strike="noStrike" kern="1200" cap="all" spc="-50" normalizeH="0" baseline="0" noProof="0" dirty="0">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 </a:t>
            </a:r>
            <a:endParaRPr lang="en-GB" altLang="fi-FI" sz="2700" b="1" cap="all" spc="-50" dirty="0">
              <a:solidFill>
                <a:srgbClr val="0070C0"/>
              </a:solidFill>
              <a:effectLst>
                <a:outerShdw blurRad="38100" dist="38100" dir="2700000" algn="tl">
                  <a:srgbClr val="000000">
                    <a:alpha val="43137"/>
                  </a:srgbClr>
                </a:outerShdw>
              </a:effectLst>
            </a:endParaRPr>
          </a:p>
          <a:p>
            <a:r>
              <a:rPr lang="en-GB" altLang="fi-FI" sz="2700" b="1" cap="all" spc="-50" dirty="0" err="1">
                <a:solidFill>
                  <a:srgbClr val="0070C0"/>
                </a:solidFill>
                <a:effectLst>
                  <a:outerShdw blurRad="38100" dist="38100" dir="2700000" algn="tl">
                    <a:srgbClr val="000000">
                      <a:alpha val="43137"/>
                    </a:srgbClr>
                  </a:outerShdw>
                </a:effectLst>
              </a:rPr>
              <a:t>Koneiden</a:t>
            </a:r>
            <a:r>
              <a:rPr lang="en-GB" altLang="fi-FI" sz="2700" b="1" cap="all" spc="-50" dirty="0">
                <a:solidFill>
                  <a:srgbClr val="0070C0"/>
                </a:solidFill>
                <a:effectLst>
                  <a:outerShdw blurRad="38100" dist="38100" dir="2700000" algn="tl">
                    <a:srgbClr val="000000">
                      <a:alpha val="43137"/>
                    </a:srgbClr>
                  </a:outerShdw>
                </a:effectLst>
              </a:rPr>
              <a:t> </a:t>
            </a:r>
            <a:r>
              <a:rPr lang="en-GB" altLang="fi-FI" sz="2700" b="1" cap="all" spc="-50" dirty="0" err="1">
                <a:solidFill>
                  <a:srgbClr val="0070C0"/>
                </a:solidFill>
                <a:effectLst>
                  <a:outerShdw blurRad="38100" dist="38100" dir="2700000" algn="tl">
                    <a:srgbClr val="000000">
                      <a:alpha val="43137"/>
                    </a:srgbClr>
                  </a:outerShdw>
                </a:effectLst>
              </a:rPr>
              <a:t>ja</a:t>
            </a:r>
            <a:r>
              <a:rPr lang="en-GB" altLang="fi-FI" sz="2700" b="1" cap="all" spc="-50" dirty="0">
                <a:solidFill>
                  <a:srgbClr val="0070C0"/>
                </a:solidFill>
                <a:effectLst>
                  <a:outerShdw blurRad="38100" dist="38100" dir="2700000" algn="tl">
                    <a:srgbClr val="000000">
                      <a:alpha val="43137"/>
                    </a:srgbClr>
                  </a:outerShdw>
                </a:effectLst>
              </a:rPr>
              <a:t> </a:t>
            </a:r>
            <a:r>
              <a:rPr lang="en-GB" altLang="fi-FI" sz="2700" b="1" cap="all" spc="-50" dirty="0" err="1">
                <a:solidFill>
                  <a:srgbClr val="0070C0"/>
                </a:solidFill>
                <a:effectLst>
                  <a:outerShdw blurRad="38100" dist="38100" dir="2700000" algn="tl">
                    <a:srgbClr val="000000">
                      <a:alpha val="43137"/>
                    </a:srgbClr>
                  </a:outerShdw>
                </a:effectLst>
              </a:rPr>
              <a:t>laitteiden</a:t>
            </a:r>
            <a:r>
              <a:rPr lang="en-GB" altLang="fi-FI" sz="2700" b="1" cap="all" spc="-50" dirty="0">
                <a:solidFill>
                  <a:srgbClr val="0070C0"/>
                </a:solidFill>
                <a:effectLst>
                  <a:outerShdw blurRad="38100" dist="38100" dir="2700000" algn="tl">
                    <a:srgbClr val="000000">
                      <a:alpha val="43137"/>
                    </a:srgbClr>
                  </a:outerShdw>
                </a:effectLst>
              </a:rPr>
              <a:t> </a:t>
            </a:r>
            <a:r>
              <a:rPr lang="en-GB" altLang="fi-FI" sz="2700" b="1" cap="all" spc="-50" dirty="0" err="1">
                <a:solidFill>
                  <a:srgbClr val="0070C0"/>
                </a:solidFill>
                <a:effectLst>
                  <a:outerShdw blurRad="38100" dist="38100" dir="2700000" algn="tl">
                    <a:srgbClr val="000000">
                      <a:alpha val="43137"/>
                    </a:srgbClr>
                  </a:outerShdw>
                </a:effectLst>
              </a:rPr>
              <a:t>valmistus</a:t>
            </a:r>
            <a:endParaRPr lang="en-US" altLang="fi-FI" sz="2700" b="1" cap="all" spc="-50" dirty="0">
              <a:solidFill>
                <a:srgbClr val="0070C0"/>
              </a:solidFill>
              <a:effectLst>
                <a:outerShdw blurRad="38100" dist="38100" dir="2700000" algn="tl">
                  <a:srgbClr val="000000">
                    <a:alpha val="43137"/>
                  </a:srgbClr>
                </a:outerShdw>
              </a:effectLst>
            </a:endParaRPr>
          </a:p>
        </p:txBody>
      </p:sp>
      <p:pic>
        <p:nvPicPr>
          <p:cNvPr id="6" name="Kuva 8" descr="Kuva, joka sisältää kohteen teksti, merkki, clipart-kuva&#10;&#10;Kuvaus luotu automaattisesti">
            <a:extLst>
              <a:ext uri="{FF2B5EF4-FFF2-40B4-BE49-F238E27FC236}">
                <a16:creationId xmlns:a16="http://schemas.microsoft.com/office/drawing/2014/main" id="{19EA7BC5-EA07-E78F-39D0-33AF08738D0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82200" y="220021"/>
            <a:ext cx="1856812" cy="480765"/>
          </a:xfrm>
          <a:prstGeom prst="rect">
            <a:avLst/>
          </a:prstGeom>
        </p:spPr>
      </p:pic>
      <p:sp>
        <p:nvSpPr>
          <p:cNvPr id="9" name="Rectangle 2">
            <a:extLst>
              <a:ext uri="{FF2B5EF4-FFF2-40B4-BE49-F238E27FC236}">
                <a16:creationId xmlns:a16="http://schemas.microsoft.com/office/drawing/2014/main" id="{6C593545-94FA-BA46-430A-7605B514E755}"/>
              </a:ext>
            </a:extLst>
          </p:cNvPr>
          <p:cNvSpPr>
            <a:spLocks noChangeArrowheads="1"/>
          </p:cNvSpPr>
          <p:nvPr/>
        </p:nvSpPr>
        <p:spPr bwMode="auto">
          <a:xfrm>
            <a:off x="7012910" y="224529"/>
            <a:ext cx="6706806" cy="2413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11" name="Picture 10">
            <a:extLst>
              <a:ext uri="{FF2B5EF4-FFF2-40B4-BE49-F238E27FC236}">
                <a16:creationId xmlns:a16="http://schemas.microsoft.com/office/drawing/2014/main" id="{B2D13940-C07D-BC26-8214-90C8B9FA45DA}"/>
              </a:ext>
            </a:extLst>
          </p:cNvPr>
          <p:cNvPicPr>
            <a:picLocks noChangeAspect="1"/>
          </p:cNvPicPr>
          <p:nvPr/>
        </p:nvPicPr>
        <p:blipFill>
          <a:blip>
            <a:extLst>
              <a:ext uri="{96DAC541-7B7A-43D3-8B79-37D633B846F1}">
                <asvg:svgBlip xmlns:asvg="http://schemas.microsoft.com/office/drawing/2016/SVG/main" r:embed="rId3"/>
              </a:ext>
            </a:extLst>
          </a:blip>
          <a:srcRect/>
          <a:stretch/>
        </p:blipFill>
        <p:spPr>
          <a:xfrm>
            <a:off x="7152154" y="632946"/>
            <a:ext cx="4783013" cy="3121700"/>
          </a:xfrm>
          <a:prstGeom prst="rect">
            <a:avLst/>
          </a:prstGeom>
        </p:spPr>
      </p:pic>
      <p:pic>
        <p:nvPicPr>
          <p:cNvPr id="14" name="Picture 13">
            <a:extLst>
              <a:ext uri="{FF2B5EF4-FFF2-40B4-BE49-F238E27FC236}">
                <a16:creationId xmlns:a16="http://schemas.microsoft.com/office/drawing/2014/main" id="{0D7BA9F6-65B7-1BF3-093F-674F08A523D8}"/>
              </a:ext>
            </a:extLst>
          </p:cNvPr>
          <p:cNvPicPr>
            <a:picLocks noChangeAspect="1"/>
          </p:cNvPicPr>
          <p:nvPr/>
        </p:nvPicPr>
        <p:blipFill>
          <a:blip>
            <a:extLst>
              <a:ext uri="{96DAC541-7B7A-43D3-8B79-37D633B846F1}">
                <asvg:svgBlip xmlns:asvg="http://schemas.microsoft.com/office/drawing/2016/SVG/main" r:embed="rId4"/>
              </a:ext>
            </a:extLst>
          </a:blip>
          <a:srcRect/>
          <a:stretch/>
        </p:blipFill>
        <p:spPr>
          <a:xfrm>
            <a:off x="7151205" y="3687861"/>
            <a:ext cx="4727765" cy="3085641"/>
          </a:xfrm>
          <a:prstGeom prst="rect">
            <a:avLst/>
          </a:prstGeom>
        </p:spPr>
      </p:pic>
      <p:pic>
        <p:nvPicPr>
          <p:cNvPr id="17" name="Picture 16">
            <a:extLst>
              <a:ext uri="{FF2B5EF4-FFF2-40B4-BE49-F238E27FC236}">
                <a16:creationId xmlns:a16="http://schemas.microsoft.com/office/drawing/2014/main" id="{E6C09BE2-1655-E004-486F-F9475A242516}"/>
              </a:ext>
            </a:extLst>
          </p:cNvPr>
          <p:cNvPicPr>
            <a:picLocks noChangeAspect="1"/>
          </p:cNvPicPr>
          <p:nvPr/>
        </p:nvPicPr>
        <p:blipFill>
          <a:blip r:embed="rId5"/>
          <a:stretch>
            <a:fillRect/>
          </a:stretch>
        </p:blipFill>
        <p:spPr>
          <a:xfrm>
            <a:off x="77838" y="6018728"/>
            <a:ext cx="6800850" cy="828675"/>
          </a:xfrm>
          <a:prstGeom prst="rect">
            <a:avLst/>
          </a:prstGeom>
        </p:spPr>
      </p:pic>
    </p:spTree>
    <p:extLst>
      <p:ext uri="{BB962C8B-B14F-4D97-AF65-F5344CB8AC3E}">
        <p14:creationId xmlns:p14="http://schemas.microsoft.com/office/powerpoint/2010/main" val="84999894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4D88758-6F26-4E0F-8C14-550F5C0188B8}" type="slidenum">
              <a:rPr kumimoji="0" lang="fi-FI" altLang="fi-FI" sz="1200" b="0" i="0" u="none" strike="noStrike" kern="1200" cap="none" spc="0" normalizeH="0" baseline="0" noProof="0" smtClean="0">
                <a:ln>
                  <a:noFill/>
                </a:ln>
                <a:solidFill>
                  <a:prstClr val="white"/>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fi-FI" altLang="fi-FI" sz="12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1512" name="Rectangle 1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3" name="Rectangle 1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4" name="Rectangle 1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5" name="Rectangle 15"/>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6" name="Rectangle 1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7" name="Rectangle 19"/>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8" name="Rectangle 1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9" name="Rectangle 20"/>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0" name="Rectangle 2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1" name="Rectangle 21"/>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2" name="Rectangle 23"/>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3" name="Rectangle 25"/>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4" name="Rectangle 2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5" name="Rectangle 2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6" name="Rectangle 2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7" name="Rectangle 2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8" name="Rectangle 29"/>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9" name="Rectangle 31"/>
          <p:cNvSpPr>
            <a:spLocks noChangeArrowheads="1"/>
          </p:cNvSpPr>
          <p:nvPr/>
        </p:nvSpPr>
        <p:spPr bwMode="auto">
          <a:xfrm>
            <a:off x="6308435" y="12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0" name="Rectangle 30"/>
          <p:cNvSpPr>
            <a:spLocks noChangeArrowheads="1"/>
          </p:cNvSpPr>
          <p:nvPr/>
        </p:nvSpPr>
        <p:spPr bwMode="auto">
          <a:xfrm>
            <a:off x="2084389" y="9059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1" name="Rectangle 32"/>
          <p:cNvSpPr>
            <a:spLocks noChangeArrowheads="1"/>
          </p:cNvSpPr>
          <p:nvPr/>
        </p:nvSpPr>
        <p:spPr bwMode="auto">
          <a:xfrm>
            <a:off x="2051051"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2" name="Rectangle 34"/>
          <p:cNvSpPr>
            <a:spLocks noChangeArrowheads="1"/>
          </p:cNvSpPr>
          <p:nvPr/>
        </p:nvSpPr>
        <p:spPr bwMode="auto">
          <a:xfrm>
            <a:off x="6364289"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3" name="Rectangle 33"/>
          <p:cNvSpPr>
            <a:spLocks noChangeArrowheads="1"/>
          </p:cNvSpPr>
          <p:nvPr/>
        </p:nvSpPr>
        <p:spPr bwMode="auto">
          <a:xfrm>
            <a:off x="2036764" y="8392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5" name="Rectangle 35"/>
          <p:cNvSpPr>
            <a:spLocks noChangeArrowheads="1"/>
          </p:cNvSpPr>
          <p:nvPr/>
        </p:nvSpPr>
        <p:spPr bwMode="auto">
          <a:xfrm>
            <a:off x="2036764" y="3749159"/>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7" name="Rectangle 37"/>
          <p:cNvSpPr>
            <a:spLocks noChangeArrowheads="1"/>
          </p:cNvSpPr>
          <p:nvPr/>
        </p:nvSpPr>
        <p:spPr bwMode="auto">
          <a:xfrm>
            <a:off x="6397626" y="375709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 name="Rectangle 2"/>
          <p:cNvSpPr>
            <a:spLocks noChangeArrowheads="1"/>
          </p:cNvSpPr>
          <p:nvPr/>
        </p:nvSpPr>
        <p:spPr bwMode="auto">
          <a:xfrm>
            <a:off x="2051051" y="832898"/>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Rectangle 6"/>
          <p:cNvSpPr>
            <a:spLocks noChangeArrowheads="1"/>
          </p:cNvSpPr>
          <p:nvPr/>
        </p:nvSpPr>
        <p:spPr bwMode="auto">
          <a:xfrm>
            <a:off x="6196013" y="379184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8"/>
          <p:cNvSpPr>
            <a:spLocks noChangeArrowheads="1"/>
          </p:cNvSpPr>
          <p:nvPr/>
        </p:nvSpPr>
        <p:spPr bwMode="auto">
          <a:xfrm>
            <a:off x="1985963" y="36872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Rectangle 2"/>
          <p:cNvSpPr>
            <a:spLocks noChangeArrowheads="1"/>
          </p:cNvSpPr>
          <p:nvPr/>
        </p:nvSpPr>
        <p:spPr bwMode="auto">
          <a:xfrm>
            <a:off x="2072171" y="570191"/>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Rectangle 6"/>
          <p:cNvSpPr>
            <a:spLocks noChangeArrowheads="1"/>
          </p:cNvSpPr>
          <p:nvPr/>
        </p:nvSpPr>
        <p:spPr bwMode="auto">
          <a:xfrm>
            <a:off x="6277170" y="393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Rectangle 8"/>
          <p:cNvSpPr>
            <a:spLocks noChangeArrowheads="1"/>
          </p:cNvSpPr>
          <p:nvPr/>
        </p:nvSpPr>
        <p:spPr bwMode="auto">
          <a:xfrm>
            <a:off x="2043113" y="395264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Rectangle 2"/>
          <p:cNvSpPr>
            <a:spLocks noChangeArrowheads="1"/>
          </p:cNvSpPr>
          <p:nvPr/>
        </p:nvSpPr>
        <p:spPr bwMode="auto">
          <a:xfrm>
            <a:off x="2051051" y="58765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Rectangle 4"/>
          <p:cNvSpPr>
            <a:spLocks noChangeArrowheads="1"/>
          </p:cNvSpPr>
          <p:nvPr/>
        </p:nvSpPr>
        <p:spPr bwMode="auto">
          <a:xfrm>
            <a:off x="2148660" y="393700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Rectangle 6"/>
          <p:cNvSpPr>
            <a:spLocks noChangeArrowheads="1"/>
          </p:cNvSpPr>
          <p:nvPr/>
        </p:nvSpPr>
        <p:spPr bwMode="auto">
          <a:xfrm>
            <a:off x="6421439" y="39438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254189" y="-1668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defRPr/>
            </a:pPr>
            <a:r>
              <a:rPr kumimoji="0" lang="en-GB" altLang="fi-FI" sz="2700" b="1" i="0" u="none" strike="noStrike" kern="1200" cap="all" spc="-50" normalizeH="0" baseline="0" noProof="0" dirty="0">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Satakunnan </a:t>
            </a:r>
            <a:r>
              <a:rPr kumimoji="0" lang="en-GB" altLang="fi-FI" sz="2700" b="1" i="0" u="none" strike="noStrike" kern="1200" cap="all" spc="-50" normalizeH="0" baseline="0" noProof="0" dirty="0" err="1">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talouskehitys</a:t>
            </a:r>
            <a:r>
              <a:rPr kumimoji="0" lang="en-GB" altLang="fi-FI" sz="2700" b="1" i="0" u="none" strike="noStrike" kern="1200" cap="all" spc="-50" normalizeH="0" baseline="0" noProof="0" dirty="0">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 </a:t>
            </a:r>
            <a:r>
              <a:rPr lang="en-GB" altLang="fi-FI" sz="2700" b="1" cap="all" spc="-50" dirty="0" err="1">
                <a:solidFill>
                  <a:srgbClr val="0070C0"/>
                </a:solidFill>
                <a:effectLst>
                  <a:outerShdw blurRad="38100" dist="38100" dir="2700000" algn="tl">
                    <a:srgbClr val="000000">
                      <a:alpha val="43137"/>
                    </a:srgbClr>
                  </a:outerShdw>
                </a:effectLst>
              </a:rPr>
              <a:t>heinä-joulukuu</a:t>
            </a:r>
            <a:r>
              <a:rPr lang="en-GB" altLang="fi-FI" sz="2700" b="1" cap="all" spc="-50" dirty="0">
                <a:solidFill>
                  <a:srgbClr val="0070C0"/>
                </a:solidFill>
                <a:effectLst>
                  <a:outerShdw blurRad="38100" dist="38100" dir="2700000" algn="tl">
                    <a:srgbClr val="000000">
                      <a:alpha val="43137"/>
                    </a:srgbClr>
                  </a:outerShdw>
                </a:effectLst>
              </a:rPr>
              <a:t> 2025</a:t>
            </a:r>
            <a:r>
              <a:rPr kumimoji="0" lang="en-GB" altLang="fi-FI" sz="2700" b="1" i="0" u="none" strike="noStrike" kern="1200" cap="all" spc="-50" normalizeH="0" baseline="0" noProof="0" dirty="0">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altLang="fi-FI" sz="2700" b="1" i="0" u="none" strike="noStrike" kern="1200" cap="all" spc="-50" normalizeH="0" baseline="0" noProof="0" dirty="0" err="1">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Elektroniikka</a:t>
            </a:r>
            <a:r>
              <a:rPr kumimoji="0" lang="en-GB" altLang="fi-FI" sz="2700" b="1" i="0" u="none" strike="noStrike" kern="1200" cap="all" spc="-50" normalizeH="0" baseline="0" noProof="0" dirty="0">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 </a:t>
            </a:r>
            <a:r>
              <a:rPr kumimoji="0" lang="en-GB" altLang="fi-FI" sz="2700" b="1" i="0" u="none" strike="noStrike" kern="1200" cap="all" spc="-50" normalizeH="0" baseline="0" noProof="0" dirty="0" err="1">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ja</a:t>
            </a:r>
            <a:r>
              <a:rPr kumimoji="0" lang="en-GB" altLang="fi-FI" sz="2700" b="1" i="0" u="none" strike="noStrike" kern="1200" cap="all" spc="-50" normalizeH="0" baseline="0" noProof="0" dirty="0">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 </a:t>
            </a:r>
            <a:r>
              <a:rPr kumimoji="0" lang="en-GB" altLang="fi-FI" sz="2700" b="1" i="0" u="none" strike="noStrike" kern="1200" cap="all" spc="-50" normalizeH="0" baseline="0" noProof="0" dirty="0" err="1">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sähkötuotteiden</a:t>
            </a:r>
            <a:r>
              <a:rPr kumimoji="0" lang="en-GB" altLang="fi-FI" sz="2700" b="1" i="0" u="none" strike="noStrike" kern="1200" cap="all" spc="-50" normalizeH="0" baseline="0" noProof="0" dirty="0">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 </a:t>
            </a:r>
            <a:r>
              <a:rPr kumimoji="0" lang="en-GB" altLang="fi-FI" sz="2700" b="1" i="0" u="none" strike="noStrike" kern="1200" cap="all" spc="-50" normalizeH="0" baseline="0" noProof="0" dirty="0" err="1">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valmistus</a:t>
            </a:r>
            <a:endParaRPr kumimoji="0" lang="en-US" altLang="fi-FI" sz="2700" b="1" i="0" u="none" strike="noStrike" kern="1200" cap="all" spc="-50" normalizeH="0" baseline="0" noProof="0" dirty="0">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endParaRPr>
          </a:p>
        </p:txBody>
      </p:sp>
      <p:sp>
        <p:nvSpPr>
          <p:cNvPr id="44" name="Content Placeholder 1">
            <a:extLst>
              <a:ext uri="{FF2B5EF4-FFF2-40B4-BE49-F238E27FC236}">
                <a16:creationId xmlns:a16="http://schemas.microsoft.com/office/drawing/2014/main" id="{CCD58A97-409F-4C3D-BA7D-6AB4A0D13C8C}"/>
              </a:ext>
            </a:extLst>
          </p:cNvPr>
          <p:cNvSpPr txBox="1">
            <a:spLocks/>
          </p:cNvSpPr>
          <p:nvPr/>
        </p:nvSpPr>
        <p:spPr>
          <a:xfrm>
            <a:off x="-27812" y="951505"/>
            <a:ext cx="7374379" cy="472231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00000"/>
              </a:lnSpc>
              <a:defRPr/>
            </a:pPr>
            <a:r>
              <a:rPr lang="fi-FI" altLang="fi-FI" sz="1600" b="1" dirty="0"/>
              <a:t>Elektroniikka- ja sähkötuotteiden valmistuksen liikevaihto kohosi jälleen Satakunnassa vuoden 2025 heinä-joulukuussa. Maassa keskimäärin liikevaihto kasvoi vain hieman, sillä tuottajahinnat ovat nousseet erittäin maltillisesti. Satakunnassa pitkän ajan kasvuun vaikuttaa se, että osa automaatio- ja robotiikka-alan yrityksistä sijoittuu tälle toimialalle ja niiden kasvu on ollut ajoittain hyvinkin ripeää. Siksi myös henkilöstömäärä on kasvanut teollisuudenaloista nopeimmin viimeisten 10 vuoden aikana. </a:t>
            </a:r>
          </a:p>
          <a:p>
            <a:pPr algn="just">
              <a:lnSpc>
                <a:spcPct val="100000"/>
              </a:lnSpc>
              <a:defRPr/>
            </a:pPr>
            <a:r>
              <a:rPr lang="fi-FI" altLang="fi-FI" sz="1600" b="1" dirty="0"/>
              <a:t>Teknologiateollisuus ry:n mukaan Suomessa keskimäärin sekä uusien tilausten että tilauskannan arvo laskivat vuoden 2026 tammi–maaliskuussa edelliseen neljännekseen verrattuna. Alalle ovat viime vuosina olleet tyypillisiä voimakkaat tilausvaihtelut vuosineljännesten välillä.</a:t>
            </a:r>
          </a:p>
          <a:p>
            <a:pPr algn="just">
              <a:lnSpc>
                <a:spcPct val="100000"/>
              </a:lnSpc>
              <a:defRPr/>
            </a:pPr>
            <a:r>
              <a:rPr lang="fi-FI" altLang="fi-FI" sz="1600" b="1" dirty="0"/>
              <a:t>Uusia tilauksia saatiin tammi–maaliskuussa euroina 21 prosenttia vähemmän kuin loka–joulukuussa, mutta suunnilleen saman verran kuin vastaavalla ajanjaksolla vuonna 2025.</a:t>
            </a:r>
          </a:p>
          <a:p>
            <a:pPr algn="just">
              <a:lnSpc>
                <a:spcPct val="100000"/>
              </a:lnSpc>
              <a:defRPr/>
            </a:pPr>
            <a:r>
              <a:rPr lang="fi-FI" altLang="fi-FI" sz="1600" b="1" dirty="0"/>
              <a:t>Tilauskannan arvo oli maaliskuun lopussa kahdeksan prosenttia pienempi kuin joulukuun lopussa mutta 18 prosenttia suurempi kuin vuoden 2025 maaliskuussa.</a:t>
            </a:r>
          </a:p>
          <a:p>
            <a:pPr algn="just">
              <a:lnSpc>
                <a:spcPct val="100000"/>
              </a:lnSpc>
              <a:defRPr/>
            </a:pPr>
            <a:r>
              <a:rPr lang="fi-FI" altLang="fi-FI" sz="1600" b="1" dirty="0"/>
              <a:t>Vuodenvaihteen ympäryksen tilauskehityksen perusteella elektroniikka- ja sähköteollisuuden yritysten liikevaihdon arvioidaan kasvavan vuoden 2026 aikana.</a:t>
            </a:r>
          </a:p>
        </p:txBody>
      </p:sp>
      <p:pic>
        <p:nvPicPr>
          <p:cNvPr id="6" name="Kuva 8" descr="Kuva, joka sisältää kohteen teksti, merkki, clipart-kuva&#10;&#10;Kuvaus luotu automaattisesti">
            <a:extLst>
              <a:ext uri="{FF2B5EF4-FFF2-40B4-BE49-F238E27FC236}">
                <a16:creationId xmlns:a16="http://schemas.microsoft.com/office/drawing/2014/main" id="{979C35E0-6942-8F48-A798-519A6BD8E46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82200" y="249083"/>
            <a:ext cx="1856812" cy="480765"/>
          </a:xfrm>
          <a:prstGeom prst="rect">
            <a:avLst/>
          </a:prstGeom>
        </p:spPr>
      </p:pic>
      <p:sp>
        <p:nvSpPr>
          <p:cNvPr id="9" name="Rectangle 2">
            <a:extLst>
              <a:ext uri="{FF2B5EF4-FFF2-40B4-BE49-F238E27FC236}">
                <a16:creationId xmlns:a16="http://schemas.microsoft.com/office/drawing/2014/main" id="{F69F2F40-0CAC-3F14-0DCA-A222AF154F79}"/>
              </a:ext>
            </a:extLst>
          </p:cNvPr>
          <p:cNvSpPr>
            <a:spLocks noChangeArrowheads="1"/>
          </p:cNvSpPr>
          <p:nvPr/>
        </p:nvSpPr>
        <p:spPr bwMode="auto">
          <a:xfrm>
            <a:off x="7387855" y="444586"/>
            <a:ext cx="6149441" cy="2132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15" name="Rectangle 4">
            <a:extLst>
              <a:ext uri="{FF2B5EF4-FFF2-40B4-BE49-F238E27FC236}">
                <a16:creationId xmlns:a16="http://schemas.microsoft.com/office/drawing/2014/main" id="{CE85E03B-E61A-E288-8330-49FD4517558C}"/>
              </a:ext>
            </a:extLst>
          </p:cNvPr>
          <p:cNvSpPr>
            <a:spLocks noChangeArrowheads="1"/>
          </p:cNvSpPr>
          <p:nvPr/>
        </p:nvSpPr>
        <p:spPr bwMode="auto">
          <a:xfrm>
            <a:off x="7417492" y="3235597"/>
            <a:ext cx="4786993" cy="2281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14" name="Picture 13">
            <a:extLst>
              <a:ext uri="{FF2B5EF4-FFF2-40B4-BE49-F238E27FC236}">
                <a16:creationId xmlns:a16="http://schemas.microsoft.com/office/drawing/2014/main" id="{271A87F3-17D0-ACB2-8B3B-9E60D480D4E0}"/>
              </a:ext>
            </a:extLst>
          </p:cNvPr>
          <p:cNvPicPr>
            <a:picLocks noChangeAspect="1"/>
          </p:cNvPicPr>
          <p:nvPr/>
        </p:nvPicPr>
        <p:blipFill>
          <a:blip>
            <a:extLst>
              <a:ext uri="{96DAC541-7B7A-43D3-8B79-37D633B846F1}">
                <asvg:svgBlip xmlns:asvg="http://schemas.microsoft.com/office/drawing/2016/SVG/main" r:embed="rId3"/>
              </a:ext>
            </a:extLst>
          </a:blip>
          <a:srcRect/>
          <a:stretch/>
        </p:blipFill>
        <p:spPr>
          <a:xfrm>
            <a:off x="7346567" y="662802"/>
            <a:ext cx="4562057" cy="2977490"/>
          </a:xfrm>
          <a:prstGeom prst="rect">
            <a:avLst/>
          </a:prstGeom>
        </p:spPr>
      </p:pic>
      <p:pic>
        <p:nvPicPr>
          <p:cNvPr id="18" name="Picture 17">
            <a:extLst>
              <a:ext uri="{FF2B5EF4-FFF2-40B4-BE49-F238E27FC236}">
                <a16:creationId xmlns:a16="http://schemas.microsoft.com/office/drawing/2014/main" id="{50D86D86-9585-5035-A5AB-ECA7DCFA595A}"/>
              </a:ext>
            </a:extLst>
          </p:cNvPr>
          <p:cNvPicPr>
            <a:picLocks noChangeAspect="1"/>
          </p:cNvPicPr>
          <p:nvPr/>
        </p:nvPicPr>
        <p:blipFill>
          <a:blip>
            <a:extLst>
              <a:ext uri="{96DAC541-7B7A-43D3-8B79-37D633B846F1}">
                <asvg:svgBlip xmlns:asvg="http://schemas.microsoft.com/office/drawing/2016/SVG/main" r:embed="rId4"/>
              </a:ext>
            </a:extLst>
          </a:blip>
          <a:srcRect/>
          <a:stretch/>
        </p:blipFill>
        <p:spPr>
          <a:xfrm>
            <a:off x="7239859" y="3741412"/>
            <a:ext cx="4643628" cy="3030728"/>
          </a:xfrm>
          <a:prstGeom prst="rect">
            <a:avLst/>
          </a:prstGeom>
        </p:spPr>
      </p:pic>
      <p:pic>
        <p:nvPicPr>
          <p:cNvPr id="17" name="Picture 16">
            <a:extLst>
              <a:ext uri="{FF2B5EF4-FFF2-40B4-BE49-F238E27FC236}">
                <a16:creationId xmlns:a16="http://schemas.microsoft.com/office/drawing/2014/main" id="{76D9BC10-FAFD-90B8-E610-4A345F7AA652}"/>
              </a:ext>
            </a:extLst>
          </p:cNvPr>
          <p:cNvPicPr>
            <a:picLocks noChangeAspect="1"/>
          </p:cNvPicPr>
          <p:nvPr/>
        </p:nvPicPr>
        <p:blipFill>
          <a:blip r:embed="rId5"/>
          <a:stretch>
            <a:fillRect/>
          </a:stretch>
        </p:blipFill>
        <p:spPr>
          <a:xfrm>
            <a:off x="122165" y="5976758"/>
            <a:ext cx="6800850" cy="828675"/>
          </a:xfrm>
          <a:prstGeom prst="rect">
            <a:avLst/>
          </a:prstGeom>
        </p:spPr>
      </p:pic>
    </p:spTree>
    <p:extLst>
      <p:ext uri="{BB962C8B-B14F-4D97-AF65-F5344CB8AC3E}">
        <p14:creationId xmlns:p14="http://schemas.microsoft.com/office/powerpoint/2010/main" val="252325737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4D88758-6F26-4E0F-8C14-550F5C0188B8}" type="slidenum">
              <a:rPr kumimoji="0" lang="fi-FI" altLang="fi-FI" sz="1200" b="0" i="0" u="none" strike="noStrike" kern="1200" cap="none" spc="0" normalizeH="0" baseline="0" noProof="0" smtClean="0">
                <a:ln>
                  <a:noFill/>
                </a:ln>
                <a:solidFill>
                  <a:prstClr val="white"/>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fi-FI" altLang="fi-FI" sz="12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1512" name="Rectangle 1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3" name="Rectangle 1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4" name="Rectangle 1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5" name="Rectangle 15"/>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6" name="Rectangle 1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7" name="Rectangle 19"/>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8" name="Rectangle 1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9" name="Rectangle 20"/>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0" name="Rectangle 2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1" name="Rectangle 21"/>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2" name="Rectangle 23"/>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3" name="Rectangle 25"/>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4" name="Rectangle 2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5" name="Rectangle 2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6" name="Rectangle 2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7" name="Rectangle 2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8" name="Rectangle 29"/>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9" name="Rectangle 31"/>
          <p:cNvSpPr>
            <a:spLocks noChangeArrowheads="1"/>
          </p:cNvSpPr>
          <p:nvPr/>
        </p:nvSpPr>
        <p:spPr bwMode="auto">
          <a:xfrm>
            <a:off x="6308435" y="12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0" name="Rectangle 30"/>
          <p:cNvSpPr>
            <a:spLocks noChangeArrowheads="1"/>
          </p:cNvSpPr>
          <p:nvPr/>
        </p:nvSpPr>
        <p:spPr bwMode="auto">
          <a:xfrm>
            <a:off x="2084389" y="9059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1" name="Rectangle 32"/>
          <p:cNvSpPr>
            <a:spLocks noChangeArrowheads="1"/>
          </p:cNvSpPr>
          <p:nvPr/>
        </p:nvSpPr>
        <p:spPr bwMode="auto">
          <a:xfrm>
            <a:off x="2051051"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2" name="Rectangle 34"/>
          <p:cNvSpPr>
            <a:spLocks noChangeArrowheads="1"/>
          </p:cNvSpPr>
          <p:nvPr/>
        </p:nvSpPr>
        <p:spPr bwMode="auto">
          <a:xfrm>
            <a:off x="6364289"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3" name="Rectangle 33"/>
          <p:cNvSpPr>
            <a:spLocks noChangeArrowheads="1"/>
          </p:cNvSpPr>
          <p:nvPr/>
        </p:nvSpPr>
        <p:spPr bwMode="auto">
          <a:xfrm>
            <a:off x="2036764" y="8392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5" name="Rectangle 35"/>
          <p:cNvSpPr>
            <a:spLocks noChangeArrowheads="1"/>
          </p:cNvSpPr>
          <p:nvPr/>
        </p:nvSpPr>
        <p:spPr bwMode="auto">
          <a:xfrm>
            <a:off x="2036764" y="3749159"/>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7" name="Rectangle 37"/>
          <p:cNvSpPr>
            <a:spLocks noChangeArrowheads="1"/>
          </p:cNvSpPr>
          <p:nvPr/>
        </p:nvSpPr>
        <p:spPr bwMode="auto">
          <a:xfrm>
            <a:off x="6397626" y="375709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 name="Rectangle 2"/>
          <p:cNvSpPr>
            <a:spLocks noChangeArrowheads="1"/>
          </p:cNvSpPr>
          <p:nvPr/>
        </p:nvSpPr>
        <p:spPr bwMode="auto">
          <a:xfrm>
            <a:off x="2051051" y="832898"/>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Rectangle 6"/>
          <p:cNvSpPr>
            <a:spLocks noChangeArrowheads="1"/>
          </p:cNvSpPr>
          <p:nvPr/>
        </p:nvSpPr>
        <p:spPr bwMode="auto">
          <a:xfrm>
            <a:off x="6196013" y="379184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8"/>
          <p:cNvSpPr>
            <a:spLocks noChangeArrowheads="1"/>
          </p:cNvSpPr>
          <p:nvPr/>
        </p:nvSpPr>
        <p:spPr bwMode="auto">
          <a:xfrm>
            <a:off x="1985963" y="36872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Rectangle 2"/>
          <p:cNvSpPr>
            <a:spLocks noChangeArrowheads="1"/>
          </p:cNvSpPr>
          <p:nvPr/>
        </p:nvSpPr>
        <p:spPr bwMode="auto">
          <a:xfrm>
            <a:off x="2072171" y="570191"/>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Rectangle 6"/>
          <p:cNvSpPr>
            <a:spLocks noChangeArrowheads="1"/>
          </p:cNvSpPr>
          <p:nvPr/>
        </p:nvSpPr>
        <p:spPr bwMode="auto">
          <a:xfrm>
            <a:off x="6277170" y="393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Rectangle 8"/>
          <p:cNvSpPr>
            <a:spLocks noChangeArrowheads="1"/>
          </p:cNvSpPr>
          <p:nvPr/>
        </p:nvSpPr>
        <p:spPr bwMode="auto">
          <a:xfrm>
            <a:off x="2043113" y="395264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Rectangle 2"/>
          <p:cNvSpPr>
            <a:spLocks noChangeArrowheads="1"/>
          </p:cNvSpPr>
          <p:nvPr/>
        </p:nvSpPr>
        <p:spPr bwMode="auto">
          <a:xfrm>
            <a:off x="2051051" y="58765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Rectangle 4"/>
          <p:cNvSpPr>
            <a:spLocks noChangeArrowheads="1"/>
          </p:cNvSpPr>
          <p:nvPr/>
        </p:nvSpPr>
        <p:spPr bwMode="auto">
          <a:xfrm>
            <a:off x="2148660" y="393700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Rectangle 6"/>
          <p:cNvSpPr>
            <a:spLocks noChangeArrowheads="1"/>
          </p:cNvSpPr>
          <p:nvPr/>
        </p:nvSpPr>
        <p:spPr bwMode="auto">
          <a:xfrm>
            <a:off x="6421439" y="39438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517936" y="-848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defRPr/>
            </a:pPr>
            <a:r>
              <a:rPr kumimoji="0" lang="en-GB" altLang="fi-FI" sz="2700" b="1" i="0" u="none" strike="noStrike" kern="1200" cap="all" spc="-50" normalizeH="0" baseline="0" noProof="0" dirty="0">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Satakunnan </a:t>
            </a:r>
            <a:r>
              <a:rPr kumimoji="0" lang="en-GB" altLang="fi-FI" sz="2700" b="1" i="0" u="none" strike="noStrike" kern="1200" cap="all" spc="-50" normalizeH="0" baseline="0" noProof="0" dirty="0" err="1">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talouskehitys</a:t>
            </a:r>
            <a:r>
              <a:rPr kumimoji="0" lang="en-GB" altLang="fi-FI" sz="2700" b="1" i="0" u="none" strike="noStrike" kern="1200" cap="all" spc="-50" normalizeH="0" baseline="0" noProof="0" dirty="0">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 </a:t>
            </a:r>
            <a:r>
              <a:rPr lang="en-GB" altLang="fi-FI" sz="2700" b="1" cap="all" spc="-50" dirty="0" err="1">
                <a:solidFill>
                  <a:srgbClr val="0070C0"/>
                </a:solidFill>
                <a:effectLst>
                  <a:outerShdw blurRad="38100" dist="38100" dir="2700000" algn="tl">
                    <a:srgbClr val="000000">
                      <a:alpha val="43137"/>
                    </a:srgbClr>
                  </a:outerShdw>
                </a:effectLst>
              </a:rPr>
              <a:t>heinä-joulukuu</a:t>
            </a:r>
            <a:r>
              <a:rPr lang="en-GB" altLang="fi-FI" sz="2700" b="1" cap="all" spc="-50" dirty="0">
                <a:solidFill>
                  <a:srgbClr val="0070C0"/>
                </a:solidFill>
                <a:effectLst>
                  <a:outerShdw blurRad="38100" dist="38100" dir="2700000" algn="tl">
                    <a:srgbClr val="000000">
                      <a:alpha val="43137"/>
                    </a:srgbClr>
                  </a:outerShdw>
                </a:effectLst>
              </a:rPr>
              <a:t> 2025</a:t>
            </a:r>
            <a:r>
              <a:rPr kumimoji="0" lang="en-GB" altLang="fi-FI" sz="2700" b="1" i="0" u="none" strike="noStrike" kern="1200" cap="all" spc="-50" normalizeH="0" baseline="0" noProof="0" dirty="0">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altLang="fi-FI" sz="2700" b="1" i="0" u="none" strike="noStrike" kern="1200" cap="all" spc="-50" normalizeH="0" baseline="0" noProof="0" dirty="0" err="1">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Automaatio</a:t>
            </a:r>
            <a:r>
              <a:rPr kumimoji="0" lang="en-GB" altLang="fi-FI" sz="2700" b="1" i="0" u="none" strike="noStrike" kern="1200" cap="all" spc="-50" normalizeH="0" baseline="0" noProof="0" dirty="0">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 </a:t>
            </a:r>
            <a:r>
              <a:rPr kumimoji="0" lang="en-GB" altLang="fi-FI" sz="2700" b="1" i="0" u="none" strike="noStrike" kern="1200" cap="all" spc="-50" normalizeH="0" baseline="0" noProof="0" dirty="0" err="1">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ja</a:t>
            </a:r>
            <a:r>
              <a:rPr kumimoji="0" lang="en-GB" altLang="fi-FI" sz="2700" b="1" i="0" u="none" strike="noStrike" kern="1200" cap="all" spc="-50" normalizeH="0" baseline="0" noProof="0" dirty="0">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 </a:t>
            </a:r>
            <a:r>
              <a:rPr kumimoji="0" lang="en-GB" altLang="fi-FI" sz="2700" b="1" i="0" u="none" strike="noStrike" kern="1200" cap="all" spc="-50" normalizeH="0" baseline="0" noProof="0" dirty="0" err="1">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robotiikka</a:t>
            </a:r>
            <a:r>
              <a:rPr kumimoji="0" lang="en-GB" altLang="fi-FI" sz="2700" b="1" i="0" u="none" strike="noStrike" kern="1200" cap="all" spc="-50" normalizeH="0" baseline="0" noProof="0" dirty="0">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 (</a:t>
            </a:r>
            <a:r>
              <a:rPr kumimoji="0" lang="en-GB" altLang="fi-FI" sz="2700" b="1" i="0" u="none" strike="noStrike" kern="1200" cap="all" spc="-50" normalizeH="0" baseline="0" noProof="0" dirty="0" err="1">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robocoast</a:t>
            </a:r>
            <a:r>
              <a:rPr kumimoji="0" lang="en-GB" altLang="fi-FI" sz="2700" b="1" i="0" u="none" strike="noStrike" kern="1200" cap="all" spc="-50" normalizeH="0" baseline="0" noProof="0" dirty="0">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a:t>
            </a:r>
            <a:endParaRPr kumimoji="0" lang="en-US" altLang="fi-FI" sz="2700" b="1" i="0" u="none" strike="noStrike" kern="1200" cap="all" spc="-50" normalizeH="0" baseline="0" noProof="0" dirty="0">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endParaRPr>
          </a:p>
        </p:txBody>
      </p:sp>
      <p:sp>
        <p:nvSpPr>
          <p:cNvPr id="44" name="Content Placeholder 1">
            <a:extLst>
              <a:ext uri="{FF2B5EF4-FFF2-40B4-BE49-F238E27FC236}">
                <a16:creationId xmlns:a16="http://schemas.microsoft.com/office/drawing/2014/main" id="{CCD58A97-409F-4C3D-BA7D-6AB4A0D13C8C}"/>
              </a:ext>
            </a:extLst>
          </p:cNvPr>
          <p:cNvSpPr txBox="1">
            <a:spLocks/>
          </p:cNvSpPr>
          <p:nvPr/>
        </p:nvSpPr>
        <p:spPr>
          <a:xfrm>
            <a:off x="-22299" y="1030674"/>
            <a:ext cx="6669354" cy="437989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defRPr/>
            </a:pPr>
            <a:r>
              <a:rPr lang="fi-FI" altLang="fi-FI" sz="1800" b="1" dirty="0"/>
              <a:t>Satakunnan automaatio- ja robotiikkaklusteriin (ml. tekoäly) luetaan yli sata yritystä ja organisaatiota. Tähän tarkasteluun on valittu tilastoinnin luotettavuuden varmistamiseksi viitisenkymmentä ydinorganisaatiota, joiden toiminnasta suurin osa lukeutuu alaan. </a:t>
            </a:r>
          </a:p>
          <a:p>
            <a:pPr algn="just">
              <a:defRPr/>
            </a:pPr>
            <a:r>
              <a:rPr lang="fi-FI" altLang="fi-FI" sz="1800" b="1" dirty="0"/>
              <a:t>Automaatio- ja robotiikka-alan yritysten liikevaihto aleni vuoden 2025 heinä-syyskuussa. Loka-joulukuussa liikevaihto kohosi huomattavasti. Alalle tyypillisiin vuosineljännesten välisiin suuriin eroihin syynä saattaa olla ainakin osin tilausten laskutusaikataulut. Henkilöstömäärä pysyi käytännössä ennallaan loppuvuoden 2025 aikana. Tämä viittaa tuotannon muutosten olevan huomattavasti vähäisempiä kuin liikevaihdon kehityksestä voisi päätellä. Pitkällä aikavälillä ala on ollut yksi kovimmista kasvajista sekä liikevaihdossa että henkilöstömäärässä. Loppuvuonna 2025 liikevaihdon kehitys oli sekä teollisuuden että kaikkien yritysten keskitasoa selvästi suotuisampaa. Henkilöstömäärän muutos oli jokseenkin sama kuin teollisuuden keskimääräinen, mutta selvästi myönteisempi kuin kaikkien toimialojen keskiarvo. </a:t>
            </a:r>
          </a:p>
        </p:txBody>
      </p:sp>
      <p:pic>
        <p:nvPicPr>
          <p:cNvPr id="9" name="Kuva 8" descr="Kuva, joka sisältää kohteen teksti, merkki, clipart-kuva&#10;&#10;Kuvaus luotu automaattisesti">
            <a:extLst>
              <a:ext uri="{FF2B5EF4-FFF2-40B4-BE49-F238E27FC236}">
                <a16:creationId xmlns:a16="http://schemas.microsoft.com/office/drawing/2014/main" id="{D0765EC1-F8D0-70F6-3EF6-81B8B69D693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020864" y="170401"/>
            <a:ext cx="1856812" cy="480765"/>
          </a:xfrm>
          <a:prstGeom prst="rect">
            <a:avLst/>
          </a:prstGeom>
        </p:spPr>
      </p:pic>
      <p:sp>
        <p:nvSpPr>
          <p:cNvPr id="11" name="Rectangle 2">
            <a:extLst>
              <a:ext uri="{FF2B5EF4-FFF2-40B4-BE49-F238E27FC236}">
                <a16:creationId xmlns:a16="http://schemas.microsoft.com/office/drawing/2014/main" id="{0EA917E5-8D94-CA43-49C8-D9E7E1D384AA}"/>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6" name="Picture 5">
            <a:extLst>
              <a:ext uri="{FF2B5EF4-FFF2-40B4-BE49-F238E27FC236}">
                <a16:creationId xmlns:a16="http://schemas.microsoft.com/office/drawing/2014/main" id="{90F23558-B22C-8D66-ED04-2FA84316BDF2}"/>
              </a:ext>
            </a:extLst>
          </p:cNvPr>
          <p:cNvPicPr>
            <a:picLocks noChangeAspect="1"/>
          </p:cNvPicPr>
          <p:nvPr/>
        </p:nvPicPr>
        <p:blipFill>
          <a:blip>
            <a:extLst>
              <a:ext uri="{96DAC541-7B7A-43D3-8B79-37D633B846F1}">
                <asvg:svgBlip xmlns:asvg="http://schemas.microsoft.com/office/drawing/2016/SVG/main" r:embed="rId3"/>
              </a:ext>
            </a:extLst>
          </a:blip>
          <a:srcRect/>
          <a:stretch/>
        </p:blipFill>
        <p:spPr>
          <a:xfrm>
            <a:off x="7013143" y="599610"/>
            <a:ext cx="4684866" cy="3057643"/>
          </a:xfrm>
          <a:prstGeom prst="rect">
            <a:avLst/>
          </a:prstGeom>
        </p:spPr>
      </p:pic>
      <p:pic>
        <p:nvPicPr>
          <p:cNvPr id="14" name="Picture 13">
            <a:extLst>
              <a:ext uri="{FF2B5EF4-FFF2-40B4-BE49-F238E27FC236}">
                <a16:creationId xmlns:a16="http://schemas.microsoft.com/office/drawing/2014/main" id="{7210BE12-2DE7-44EC-88BD-C601DFF24C51}"/>
              </a:ext>
            </a:extLst>
          </p:cNvPr>
          <p:cNvPicPr>
            <a:picLocks noChangeAspect="1"/>
          </p:cNvPicPr>
          <p:nvPr/>
        </p:nvPicPr>
        <p:blipFill>
          <a:blip>
            <a:extLst>
              <a:ext uri="{96DAC541-7B7A-43D3-8B79-37D633B846F1}">
                <asvg:svgBlip xmlns:asvg="http://schemas.microsoft.com/office/drawing/2016/SVG/main" r:embed="rId4"/>
              </a:ext>
            </a:extLst>
          </a:blip>
          <a:srcRect/>
          <a:stretch/>
        </p:blipFill>
        <p:spPr>
          <a:xfrm>
            <a:off x="6875467" y="3534431"/>
            <a:ext cx="5088319" cy="3320962"/>
          </a:xfrm>
          <a:prstGeom prst="rect">
            <a:avLst/>
          </a:prstGeom>
        </p:spPr>
      </p:pic>
      <p:pic>
        <p:nvPicPr>
          <p:cNvPr id="18" name="Picture 17">
            <a:extLst>
              <a:ext uri="{FF2B5EF4-FFF2-40B4-BE49-F238E27FC236}">
                <a16:creationId xmlns:a16="http://schemas.microsoft.com/office/drawing/2014/main" id="{D3B1D5D8-3728-CDC8-97FF-A302828CC54D}"/>
              </a:ext>
            </a:extLst>
          </p:cNvPr>
          <p:cNvPicPr>
            <a:picLocks noChangeAspect="1"/>
          </p:cNvPicPr>
          <p:nvPr/>
        </p:nvPicPr>
        <p:blipFill>
          <a:blip r:embed="rId5"/>
          <a:stretch>
            <a:fillRect/>
          </a:stretch>
        </p:blipFill>
        <p:spPr>
          <a:xfrm>
            <a:off x="63791" y="5976556"/>
            <a:ext cx="6276975" cy="828675"/>
          </a:xfrm>
          <a:prstGeom prst="rect">
            <a:avLst/>
          </a:prstGeom>
        </p:spPr>
      </p:pic>
    </p:spTree>
    <p:extLst>
      <p:ext uri="{BB962C8B-B14F-4D97-AF65-F5344CB8AC3E}">
        <p14:creationId xmlns:p14="http://schemas.microsoft.com/office/powerpoint/2010/main" val="276165099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39170686-CF57-77E2-D425-F50C0DB41F0A}"/>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1553700" y="1086125"/>
            <a:ext cx="3721231" cy="2436521"/>
          </a:xfrm>
          <a:prstGeom prst="rect">
            <a:avLst/>
          </a:prstGeom>
        </p:spPr>
      </p:pic>
      <p:sp>
        <p:nvSpPr>
          <p:cNvPr id="48" name="Pyöristetty suorakulmio 9"/>
          <p:cNvSpPr/>
          <p:nvPr/>
        </p:nvSpPr>
        <p:spPr>
          <a:xfrm>
            <a:off x="1575613" y="4090187"/>
            <a:ext cx="1976921" cy="502871"/>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defRPr/>
            </a:pPr>
            <a:endParaRPr lang="fi-FI" sz="1200" dirty="0">
              <a:solidFill>
                <a:prstClr val="white">
                  <a:lumMod val="50000"/>
                </a:prstClr>
              </a:solidFill>
              <a:latin typeface="Calibri" panose="020F0502020204030204"/>
            </a:endParaRPr>
          </a:p>
        </p:txBody>
      </p:sp>
      <p:sp>
        <p:nvSpPr>
          <p:cNvPr id="20" name="Ylös kääntyvä nuoli 19"/>
          <p:cNvSpPr/>
          <p:nvPr/>
        </p:nvSpPr>
        <p:spPr>
          <a:xfrm flipV="1">
            <a:off x="4450653" y="967920"/>
            <a:ext cx="1778418" cy="118205"/>
          </a:xfrm>
          <a:prstGeom prst="ben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i-FI">
              <a:solidFill>
                <a:prstClr val="white"/>
              </a:solidFill>
              <a:latin typeface="Calibri" panose="020F0502020204030204"/>
            </a:endParaRPr>
          </a:p>
        </p:txBody>
      </p:sp>
      <p:pic>
        <p:nvPicPr>
          <p:cNvPr id="43" name="Kuva 42"/>
          <p:cNvPicPr>
            <a:picLocks noChangeAspect="1"/>
          </p:cNvPicPr>
          <p:nvPr/>
        </p:nvPicPr>
        <p:blipFill>
          <a:blip r:embed="rId3" cstate="print">
            <a:duotone>
              <a:prstClr val="black"/>
              <a:schemeClr val="tx2">
                <a:tint val="45000"/>
                <a:satMod val="400000"/>
              </a:schemeClr>
            </a:duotone>
            <a:lum bright="21000"/>
            <a:extLst>
              <a:ext uri="{BEBA8EAE-BF5A-486C-A8C5-ECC9F3942E4B}">
                <a14:imgProps xmlns:a14="http://schemas.microsoft.com/office/drawing/2010/main">
                  <a14:imgLayer r:embed="rId4">
                    <a14:imgEffect>
                      <a14:artisticCrisscrossEtching/>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a:off x="8123914" y="1140243"/>
            <a:ext cx="1946313" cy="1856436"/>
          </a:xfrm>
          <a:prstGeom prst="rect">
            <a:avLst/>
          </a:prstGeom>
        </p:spPr>
      </p:pic>
      <p:sp>
        <p:nvSpPr>
          <p:cNvPr id="2" name="Otsikko 1"/>
          <p:cNvSpPr>
            <a:spLocks noGrp="1"/>
          </p:cNvSpPr>
          <p:nvPr>
            <p:ph type="ctrTitle"/>
          </p:nvPr>
        </p:nvSpPr>
        <p:spPr>
          <a:xfrm>
            <a:off x="1559144" y="73108"/>
            <a:ext cx="9108856" cy="465993"/>
          </a:xfrm>
        </p:spPr>
        <p:txBody>
          <a:bodyPr>
            <a:noAutofit/>
          </a:bodyPr>
          <a:lstStyle/>
          <a:p>
            <a:r>
              <a:rPr lang="fi-FI" sz="2700" b="1" cap="all" dirty="0">
                <a:solidFill>
                  <a:srgbClr val="0070C0"/>
                </a:solidFill>
                <a:effectLst>
                  <a:outerShdw blurRad="38100" dist="38100" dir="2700000" algn="tl">
                    <a:srgbClr val="000000">
                      <a:alpha val="43137"/>
                    </a:srgbClr>
                  </a:outerShdw>
                </a:effectLst>
              </a:rPr>
              <a:t>AUTOMAATIO- JA robotiikka-ala (</a:t>
            </a:r>
            <a:r>
              <a:rPr lang="fi-FI" sz="2700" b="1" cap="all" dirty="0" err="1">
                <a:solidFill>
                  <a:srgbClr val="0070C0"/>
                </a:solidFill>
                <a:effectLst>
                  <a:outerShdw blurRad="38100" dist="38100" dir="2700000" algn="tl">
                    <a:srgbClr val="000000">
                      <a:alpha val="43137"/>
                    </a:srgbClr>
                  </a:outerShdw>
                </a:effectLst>
              </a:rPr>
              <a:t>RoboCoast</a:t>
            </a:r>
            <a:r>
              <a:rPr lang="fi-FI" sz="2700" b="1" cap="all" dirty="0">
                <a:solidFill>
                  <a:srgbClr val="0070C0"/>
                </a:solidFill>
                <a:effectLst>
                  <a:outerShdw blurRad="38100" dist="38100" dir="2700000" algn="tl">
                    <a:srgbClr val="000000">
                      <a:alpha val="43137"/>
                    </a:srgbClr>
                  </a:outerShdw>
                </a:effectLst>
              </a:rPr>
              <a:t>) satakunnassa</a:t>
            </a:r>
          </a:p>
        </p:txBody>
      </p:sp>
      <p:sp>
        <p:nvSpPr>
          <p:cNvPr id="35" name="Tekstiruutu 34"/>
          <p:cNvSpPr txBox="1"/>
          <p:nvPr/>
        </p:nvSpPr>
        <p:spPr>
          <a:xfrm>
            <a:off x="1462279" y="3461819"/>
            <a:ext cx="3360728" cy="400110"/>
          </a:xfrm>
          <a:prstGeom prst="rect">
            <a:avLst/>
          </a:prstGeom>
          <a:noFill/>
        </p:spPr>
        <p:txBody>
          <a:bodyPr wrap="none" rtlCol="0">
            <a:spAutoFit/>
          </a:bodyPr>
          <a:lstStyle/>
          <a:p>
            <a:pPr>
              <a:defRPr/>
            </a:pPr>
            <a:r>
              <a:rPr lang="fi-FI" sz="2000" b="1" dirty="0">
                <a:solidFill>
                  <a:prstClr val="white">
                    <a:lumMod val="50000"/>
                  </a:prstClr>
                </a:solidFill>
                <a:effectLst>
                  <a:outerShdw blurRad="38100" dist="38100" dir="2700000" algn="tl">
                    <a:srgbClr val="000000">
                      <a:alpha val="43137"/>
                    </a:srgbClr>
                  </a:outerShdw>
                </a:effectLst>
                <a:latin typeface="Calibri" panose="020F0502020204030204"/>
                <a:cs typeface="Arial" panose="020B0604020202020204" pitchFamily="34" charset="0"/>
              </a:rPr>
              <a:t>Liikevaihdon kasvu 2010-2025</a:t>
            </a:r>
            <a:endParaRPr lang="fi-FI" b="1" dirty="0">
              <a:solidFill>
                <a:prstClr val="white">
                  <a:lumMod val="50000"/>
                </a:prstClr>
              </a:solidFill>
              <a:effectLst>
                <a:outerShdw blurRad="38100" dist="38100" dir="2700000" algn="tl">
                  <a:srgbClr val="000000">
                    <a:alpha val="43137"/>
                  </a:srgbClr>
                </a:outerShdw>
              </a:effectLst>
              <a:latin typeface="Calibri" panose="020F0502020204030204"/>
              <a:cs typeface="Arial" panose="020B0604020202020204" pitchFamily="34" charset="0"/>
            </a:endParaRPr>
          </a:p>
        </p:txBody>
      </p:sp>
      <p:sp>
        <p:nvSpPr>
          <p:cNvPr id="9" name="Tekstiruutu 8"/>
          <p:cNvSpPr txBox="1"/>
          <p:nvPr/>
        </p:nvSpPr>
        <p:spPr>
          <a:xfrm>
            <a:off x="10413999" y="4547787"/>
            <a:ext cx="307777" cy="1604113"/>
          </a:xfrm>
          <a:prstGeom prst="rect">
            <a:avLst/>
          </a:prstGeom>
          <a:noFill/>
        </p:spPr>
        <p:txBody>
          <a:bodyPr vert="vert270" wrap="square" rtlCol="0">
            <a:spAutoFit/>
          </a:bodyPr>
          <a:lstStyle/>
          <a:p>
            <a:pPr>
              <a:defRPr/>
            </a:pPr>
            <a:r>
              <a:rPr lang="fi-FI" sz="800" dirty="0">
                <a:solidFill>
                  <a:prstClr val="black"/>
                </a:solidFill>
                <a:latin typeface="Calibri" panose="020F0502020204030204"/>
                <a:cs typeface="Arial" panose="020B0604020202020204" pitchFamily="34" charset="0"/>
              </a:rPr>
              <a:t>Tilastokeskus ja Satakuntaliitto 2026</a:t>
            </a:r>
          </a:p>
        </p:txBody>
      </p:sp>
      <p:sp>
        <p:nvSpPr>
          <p:cNvPr id="42" name="Tekstiruutu 41"/>
          <p:cNvSpPr txBox="1"/>
          <p:nvPr/>
        </p:nvSpPr>
        <p:spPr>
          <a:xfrm>
            <a:off x="6279683" y="789188"/>
            <a:ext cx="4359007" cy="1508105"/>
          </a:xfrm>
          <a:prstGeom prst="rect">
            <a:avLst/>
          </a:prstGeom>
          <a:noFill/>
          <a:ln>
            <a:noFill/>
          </a:ln>
          <a:effectLst>
            <a:outerShdw blurRad="76200" dir="13500000" sy="23000" kx="1200000" algn="br" rotWithShape="0">
              <a:prstClr val="black">
                <a:alpha val="20000"/>
              </a:prstClr>
            </a:outerShdw>
          </a:effectLst>
        </p:spPr>
        <p:txBody>
          <a:bodyPr wrap="square" rtlCol="0">
            <a:spAutoFit/>
          </a:bodyPr>
          <a:lstStyle/>
          <a:p>
            <a:pPr>
              <a:defRPr/>
            </a:pPr>
            <a:r>
              <a:rPr lang="fi-FI" b="1" dirty="0">
                <a:solidFill>
                  <a:prstClr val="black"/>
                </a:solidFill>
                <a:latin typeface="Calibri" panose="020F0502020204030204"/>
                <a:cs typeface="Arial" panose="020B0604020202020204" pitchFamily="34" charset="0"/>
              </a:rPr>
              <a:t>Automaatio- ja robotiikka-alan ydinyritykset tuottivat liikevaihtoa v. 2025 </a:t>
            </a:r>
          </a:p>
          <a:p>
            <a:pPr>
              <a:defRPr/>
            </a:pPr>
            <a:r>
              <a:rPr lang="fi-FI" sz="3600" b="1" dirty="0">
                <a:solidFill>
                  <a:srgbClr val="2683C6">
                    <a:lumMod val="75000"/>
                  </a:srgbClr>
                </a:solidFill>
                <a:effectLst>
                  <a:outerShdw blurRad="38100" dist="38100" dir="2700000" algn="tl">
                    <a:srgbClr val="000000">
                      <a:alpha val="43137"/>
                    </a:srgbClr>
                  </a:outerShdw>
                </a:effectLst>
                <a:latin typeface="Calibri" panose="020F0502020204030204"/>
                <a:cs typeface="Arial" panose="020B0604020202020204" pitchFamily="34" charset="0"/>
              </a:rPr>
              <a:t>453 milj. €</a:t>
            </a:r>
          </a:p>
          <a:p>
            <a:pPr>
              <a:defRPr/>
            </a:pPr>
            <a:endParaRPr lang="fi-FI" sz="2000" dirty="0">
              <a:solidFill>
                <a:prstClr val="black"/>
              </a:solidFill>
              <a:latin typeface="Calibri" panose="020F0502020204030204"/>
              <a:cs typeface="Arial" panose="020B0604020202020204" pitchFamily="34" charset="0"/>
            </a:endParaRPr>
          </a:p>
        </p:txBody>
      </p:sp>
      <p:sp>
        <p:nvSpPr>
          <p:cNvPr id="6" name="Pyöristetty suorakulmio 5"/>
          <p:cNvSpPr/>
          <p:nvPr/>
        </p:nvSpPr>
        <p:spPr>
          <a:xfrm>
            <a:off x="1427923" y="714629"/>
            <a:ext cx="3576913" cy="2867817"/>
          </a:xfrm>
          <a:prstGeom prst="roundRect">
            <a:avLst>
              <a:gd name="adj" fmla="val 6008"/>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defRPr/>
            </a:pPr>
            <a:r>
              <a:rPr lang="fi-FI" sz="1200" b="1" dirty="0">
                <a:solidFill>
                  <a:prstClr val="black"/>
                </a:solidFill>
                <a:latin typeface="Calibri" panose="020F0502020204030204"/>
              </a:rPr>
              <a:t>Satakunnassa toimii n. 52 puhtaasti</a:t>
            </a:r>
          </a:p>
          <a:p>
            <a:pPr>
              <a:defRPr/>
            </a:pPr>
            <a:r>
              <a:rPr lang="fi-FI" sz="1200" b="1" dirty="0">
                <a:solidFill>
                  <a:prstClr val="black"/>
                </a:solidFill>
                <a:latin typeface="Calibri" panose="020F0502020204030204"/>
              </a:rPr>
              <a:t>automaatio- ja robotiikka-alaan keskittyvää  yritystä           </a:t>
            </a:r>
          </a:p>
        </p:txBody>
      </p:sp>
      <p:sp>
        <p:nvSpPr>
          <p:cNvPr id="10" name="Pyöristetty suorakulmio 9"/>
          <p:cNvSpPr/>
          <p:nvPr/>
        </p:nvSpPr>
        <p:spPr>
          <a:xfrm>
            <a:off x="1584594" y="5563367"/>
            <a:ext cx="1976921" cy="502871"/>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defRPr/>
            </a:pPr>
            <a:endParaRPr lang="fi-FI" sz="1200" dirty="0">
              <a:solidFill>
                <a:prstClr val="white">
                  <a:lumMod val="50000"/>
                </a:prstClr>
              </a:solidFill>
              <a:latin typeface="Calibri" panose="020F0502020204030204"/>
            </a:endParaRPr>
          </a:p>
        </p:txBody>
      </p:sp>
      <p:sp>
        <p:nvSpPr>
          <p:cNvPr id="18" name="Ylös kääntyvä nuoli 17"/>
          <p:cNvSpPr/>
          <p:nvPr/>
        </p:nvSpPr>
        <p:spPr>
          <a:xfrm flipH="1" flipV="1">
            <a:off x="5218428" y="2571253"/>
            <a:ext cx="629744" cy="822826"/>
          </a:xfrm>
          <a:prstGeom prst="ben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i-FI">
              <a:solidFill>
                <a:prstClr val="white"/>
              </a:solidFill>
              <a:latin typeface="Calibri" panose="020F0502020204030204"/>
            </a:endParaRPr>
          </a:p>
        </p:txBody>
      </p:sp>
      <p:sp>
        <p:nvSpPr>
          <p:cNvPr id="5" name="Pyöristetty suorakulmio 4"/>
          <p:cNvSpPr/>
          <p:nvPr/>
        </p:nvSpPr>
        <p:spPr>
          <a:xfrm>
            <a:off x="7765881" y="4462782"/>
            <a:ext cx="2662377" cy="1000840"/>
          </a:xfrm>
          <a:prstGeom prst="roundRect">
            <a:avLst/>
          </a:prstGeom>
          <a:solidFill>
            <a:schemeClr val="bg1">
              <a:lumMod val="9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fi-FI" sz="1400" b="1" dirty="0">
                <a:solidFill>
                  <a:srgbClr val="0070C0"/>
                </a:solidFill>
                <a:latin typeface="Calibri" panose="020F0502020204030204"/>
              </a:rPr>
              <a:t>Automaatio- ja robotiikka-alan kasvu on ollut merkittävää ja sillä on potentiaalia alueen talouskasvuun.</a:t>
            </a:r>
          </a:p>
        </p:txBody>
      </p:sp>
      <p:sp>
        <p:nvSpPr>
          <p:cNvPr id="21" name="Suorakulmio 20"/>
          <p:cNvSpPr/>
          <p:nvPr/>
        </p:nvSpPr>
        <p:spPr>
          <a:xfrm>
            <a:off x="3561979" y="4139636"/>
            <a:ext cx="2072388" cy="352220"/>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defRPr/>
            </a:pPr>
            <a:r>
              <a:rPr lang="fi-FI" sz="1200" dirty="0">
                <a:solidFill>
                  <a:prstClr val="white">
                    <a:lumMod val="50000"/>
                  </a:prstClr>
                </a:solidFill>
                <a:latin typeface="Calibri" panose="020F0502020204030204"/>
              </a:rPr>
              <a:t>Toimialat keskimäärin  22,9%</a:t>
            </a:r>
          </a:p>
          <a:p>
            <a:pPr algn="ctr">
              <a:defRPr/>
            </a:pPr>
            <a:r>
              <a:rPr lang="fi-FI" sz="1200" dirty="0">
                <a:solidFill>
                  <a:prstClr val="white">
                    <a:lumMod val="50000"/>
                  </a:prstClr>
                </a:solidFill>
                <a:latin typeface="Calibri" panose="020F0502020204030204"/>
              </a:rPr>
              <a:t>Teollisuus </a:t>
            </a:r>
            <a:r>
              <a:rPr lang="fi-FI" sz="1200" dirty="0">
                <a:solidFill>
                  <a:prstClr val="black"/>
                </a:solidFill>
                <a:latin typeface="Calibri" panose="020F0502020204030204"/>
              </a:rPr>
              <a:t>keskimäärin 3,8 </a:t>
            </a:r>
            <a:r>
              <a:rPr lang="fi-FI" sz="1200" dirty="0">
                <a:solidFill>
                  <a:prstClr val="white">
                    <a:lumMod val="50000"/>
                  </a:prstClr>
                </a:solidFill>
                <a:latin typeface="Calibri" panose="020F0502020204030204"/>
              </a:rPr>
              <a:t>% </a:t>
            </a:r>
          </a:p>
        </p:txBody>
      </p:sp>
      <p:sp>
        <p:nvSpPr>
          <p:cNvPr id="19" name="Rectangle 18"/>
          <p:cNvSpPr/>
          <p:nvPr/>
        </p:nvSpPr>
        <p:spPr>
          <a:xfrm>
            <a:off x="1693646" y="3949207"/>
            <a:ext cx="1758815" cy="784830"/>
          </a:xfrm>
          <a:prstGeom prst="rect">
            <a:avLst/>
          </a:prstGeom>
        </p:spPr>
        <p:txBody>
          <a:bodyPr wrap="none">
            <a:spAutoFit/>
          </a:bodyPr>
          <a:lstStyle/>
          <a:p>
            <a:pPr>
              <a:defRPr/>
            </a:pPr>
            <a:r>
              <a:rPr lang="fi-FI" sz="4500" b="1" dirty="0">
                <a:solidFill>
                  <a:prstClr val="black"/>
                </a:solidFill>
                <a:effectLst>
                  <a:outerShdw blurRad="38100" dist="38100" dir="2700000" algn="tl">
                    <a:srgbClr val="000000">
                      <a:alpha val="43137"/>
                    </a:srgbClr>
                  </a:outerShdw>
                </a:effectLst>
                <a:latin typeface="Calibri" panose="020F0502020204030204"/>
                <a:cs typeface="Arial" panose="020B0604020202020204" pitchFamily="34" charset="0"/>
              </a:rPr>
              <a:t>91,8 %</a:t>
            </a:r>
          </a:p>
        </p:txBody>
      </p:sp>
      <p:sp>
        <p:nvSpPr>
          <p:cNvPr id="23" name="Rectangle 22"/>
          <p:cNvSpPr/>
          <p:nvPr/>
        </p:nvSpPr>
        <p:spPr>
          <a:xfrm>
            <a:off x="6173185" y="2792650"/>
            <a:ext cx="4572000" cy="1200329"/>
          </a:xfrm>
          <a:prstGeom prst="rect">
            <a:avLst/>
          </a:prstGeom>
        </p:spPr>
        <p:txBody>
          <a:bodyPr>
            <a:spAutoFit/>
          </a:bodyPr>
          <a:lstStyle/>
          <a:p>
            <a:pPr>
              <a:defRPr/>
            </a:pPr>
            <a:r>
              <a:rPr lang="fi-FI" b="1" dirty="0">
                <a:solidFill>
                  <a:prstClr val="black"/>
                </a:solidFill>
                <a:latin typeface="Calibri" panose="020F0502020204030204"/>
                <a:cs typeface="Arial" panose="020B0604020202020204" pitchFamily="34" charset="0"/>
              </a:rPr>
              <a:t>Automaatio- ja robotiikka-alan ydin-yrityksissä tehtiin Satakunnassa v. 2025</a:t>
            </a:r>
          </a:p>
          <a:p>
            <a:pPr>
              <a:defRPr/>
            </a:pPr>
            <a:r>
              <a:rPr lang="fi-FI" sz="3600" b="1" dirty="0">
                <a:solidFill>
                  <a:srgbClr val="FF5050"/>
                </a:solidFill>
                <a:effectLst>
                  <a:outerShdw blurRad="38100" dist="38100" dir="2700000" algn="tl">
                    <a:srgbClr val="000000">
                      <a:alpha val="43137"/>
                    </a:srgbClr>
                  </a:outerShdw>
                </a:effectLst>
                <a:latin typeface="Calibri" panose="020F0502020204030204"/>
                <a:cs typeface="Arial" panose="020B0604020202020204" pitchFamily="34" charset="0"/>
              </a:rPr>
              <a:t>1226 henkilötyövuotta</a:t>
            </a:r>
          </a:p>
        </p:txBody>
      </p:sp>
      <p:sp>
        <p:nvSpPr>
          <p:cNvPr id="45" name="Tekstiruutu 34"/>
          <p:cNvSpPr txBox="1"/>
          <p:nvPr/>
        </p:nvSpPr>
        <p:spPr>
          <a:xfrm>
            <a:off x="1462280" y="4597546"/>
            <a:ext cx="3300071" cy="707886"/>
          </a:xfrm>
          <a:prstGeom prst="rect">
            <a:avLst/>
          </a:prstGeom>
          <a:noFill/>
        </p:spPr>
        <p:txBody>
          <a:bodyPr wrap="none" rtlCol="0">
            <a:spAutoFit/>
          </a:bodyPr>
          <a:lstStyle/>
          <a:p>
            <a:pPr>
              <a:defRPr/>
            </a:pPr>
            <a:endParaRPr lang="fi-FI" sz="2000" b="1" dirty="0">
              <a:solidFill>
                <a:prstClr val="white">
                  <a:lumMod val="50000"/>
                </a:prstClr>
              </a:solidFill>
              <a:effectLst>
                <a:outerShdw blurRad="38100" dist="38100" dir="2700000" algn="tl">
                  <a:srgbClr val="000000">
                    <a:alpha val="43137"/>
                  </a:srgbClr>
                </a:outerShdw>
              </a:effectLst>
              <a:latin typeface="Calibri" panose="020F0502020204030204"/>
              <a:cs typeface="Arial" panose="020B0604020202020204" pitchFamily="34" charset="0"/>
            </a:endParaRPr>
          </a:p>
          <a:p>
            <a:pPr>
              <a:defRPr/>
            </a:pPr>
            <a:r>
              <a:rPr lang="fi-FI" sz="2000" b="1" dirty="0">
                <a:solidFill>
                  <a:prstClr val="white">
                    <a:lumMod val="50000"/>
                  </a:prstClr>
                </a:solidFill>
                <a:effectLst>
                  <a:outerShdw blurRad="38100" dist="38100" dir="2700000" algn="tl">
                    <a:srgbClr val="000000">
                      <a:alpha val="43137"/>
                    </a:srgbClr>
                  </a:outerShdw>
                </a:effectLst>
                <a:latin typeface="Calibri" panose="020F0502020204030204"/>
                <a:cs typeface="Arial" panose="020B0604020202020204" pitchFamily="34" charset="0"/>
              </a:rPr>
              <a:t>Henkilöstön kasvu 2010-2025</a:t>
            </a:r>
            <a:endParaRPr lang="fi-FI" b="1" dirty="0">
              <a:solidFill>
                <a:prstClr val="white">
                  <a:lumMod val="50000"/>
                </a:prstClr>
              </a:solidFill>
              <a:effectLst>
                <a:outerShdw blurRad="38100" dist="38100" dir="2700000" algn="tl">
                  <a:srgbClr val="000000">
                    <a:alpha val="43137"/>
                  </a:srgbClr>
                </a:outerShdw>
              </a:effectLst>
              <a:latin typeface="Calibri" panose="020F0502020204030204"/>
              <a:cs typeface="Arial" panose="020B0604020202020204" pitchFamily="34" charset="0"/>
            </a:endParaRPr>
          </a:p>
        </p:txBody>
      </p:sp>
      <p:sp>
        <p:nvSpPr>
          <p:cNvPr id="50" name="Rectangle 49"/>
          <p:cNvSpPr/>
          <p:nvPr/>
        </p:nvSpPr>
        <p:spPr>
          <a:xfrm>
            <a:off x="1567683" y="5443249"/>
            <a:ext cx="2050561" cy="784830"/>
          </a:xfrm>
          <a:prstGeom prst="rect">
            <a:avLst/>
          </a:prstGeom>
        </p:spPr>
        <p:txBody>
          <a:bodyPr wrap="none">
            <a:spAutoFit/>
          </a:bodyPr>
          <a:lstStyle/>
          <a:p>
            <a:pPr>
              <a:defRPr/>
            </a:pPr>
            <a:r>
              <a:rPr lang="fi-FI" sz="4500" b="1" dirty="0">
                <a:solidFill>
                  <a:prstClr val="black"/>
                </a:solidFill>
                <a:effectLst>
                  <a:outerShdw blurRad="38100" dist="38100" dir="2700000" algn="tl">
                    <a:srgbClr val="000000">
                      <a:alpha val="43137"/>
                    </a:srgbClr>
                  </a:outerShdw>
                </a:effectLst>
                <a:latin typeface="Calibri" panose="020F0502020204030204"/>
                <a:cs typeface="Arial" panose="020B0604020202020204" pitchFamily="34" charset="0"/>
              </a:rPr>
              <a:t>101,9 %</a:t>
            </a:r>
          </a:p>
        </p:txBody>
      </p:sp>
      <p:sp>
        <p:nvSpPr>
          <p:cNvPr id="51" name="Suorakulmio 20"/>
          <p:cNvSpPr/>
          <p:nvPr/>
        </p:nvSpPr>
        <p:spPr>
          <a:xfrm>
            <a:off x="3523430" y="5601263"/>
            <a:ext cx="2072388" cy="403415"/>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defRPr/>
            </a:pPr>
            <a:r>
              <a:rPr lang="fi-FI" sz="1200" dirty="0">
                <a:solidFill>
                  <a:prstClr val="white">
                    <a:lumMod val="50000"/>
                  </a:prstClr>
                </a:solidFill>
                <a:latin typeface="Calibri" panose="020F0502020204030204"/>
              </a:rPr>
              <a:t>Toimialat keskimäärin 0,6</a:t>
            </a:r>
            <a:r>
              <a:rPr lang="fi-FI" sz="1200" dirty="0">
                <a:solidFill>
                  <a:srgbClr val="00B0F0"/>
                </a:solidFill>
                <a:latin typeface="Calibri" panose="020F0502020204030204"/>
              </a:rPr>
              <a:t> </a:t>
            </a:r>
            <a:r>
              <a:rPr lang="fi-FI" sz="1200" dirty="0">
                <a:solidFill>
                  <a:prstClr val="white">
                    <a:lumMod val="50000"/>
                  </a:prstClr>
                </a:solidFill>
                <a:latin typeface="Calibri" panose="020F0502020204030204"/>
              </a:rPr>
              <a:t>%</a:t>
            </a:r>
          </a:p>
          <a:p>
            <a:pPr algn="ctr">
              <a:defRPr/>
            </a:pPr>
            <a:r>
              <a:rPr lang="fi-FI" sz="1200" dirty="0">
                <a:solidFill>
                  <a:prstClr val="white">
                    <a:lumMod val="50000"/>
                  </a:prstClr>
                </a:solidFill>
                <a:latin typeface="Calibri" panose="020F0502020204030204"/>
              </a:rPr>
              <a:t>  Teollisuus keskimäärin </a:t>
            </a:r>
            <a:r>
              <a:rPr lang="fi-FI" sz="1200" dirty="0">
                <a:solidFill>
                  <a:srgbClr val="00B0F0"/>
                </a:solidFill>
                <a:latin typeface="Calibri" panose="020F0502020204030204"/>
              </a:rPr>
              <a:t>-7,8 </a:t>
            </a:r>
            <a:r>
              <a:rPr lang="fi-FI" sz="1200" dirty="0">
                <a:solidFill>
                  <a:prstClr val="white">
                    <a:lumMod val="50000"/>
                  </a:prstClr>
                </a:solidFill>
                <a:latin typeface="Calibri" panose="020F0502020204030204"/>
              </a:rPr>
              <a:t>% </a:t>
            </a:r>
          </a:p>
        </p:txBody>
      </p:sp>
      <p:sp>
        <p:nvSpPr>
          <p:cNvPr id="4" name="Tekstiruutu 3"/>
          <p:cNvSpPr txBox="1"/>
          <p:nvPr/>
        </p:nvSpPr>
        <p:spPr>
          <a:xfrm>
            <a:off x="1549549" y="6458537"/>
            <a:ext cx="2421817" cy="369332"/>
          </a:xfrm>
          <a:prstGeom prst="rect">
            <a:avLst/>
          </a:prstGeom>
          <a:noFill/>
        </p:spPr>
        <p:txBody>
          <a:bodyPr wrap="square" rtlCol="0">
            <a:spAutoFit/>
          </a:bodyPr>
          <a:lstStyle/>
          <a:p>
            <a:pPr>
              <a:defRPr/>
            </a:pPr>
            <a:r>
              <a:rPr lang="fi-FI" dirty="0">
                <a:solidFill>
                  <a:prstClr val="black"/>
                </a:solidFill>
                <a:latin typeface="Calibri" panose="020F0502020204030204"/>
                <a:cs typeface="Arial" panose="020B0604020202020204" pitchFamily="34" charset="0"/>
              </a:rPr>
              <a:t>21.4.2026</a:t>
            </a:r>
          </a:p>
        </p:txBody>
      </p:sp>
      <p:sp>
        <p:nvSpPr>
          <p:cNvPr id="7" name="TextBox 6"/>
          <p:cNvSpPr txBox="1"/>
          <p:nvPr/>
        </p:nvSpPr>
        <p:spPr>
          <a:xfrm>
            <a:off x="5279081" y="1364138"/>
            <a:ext cx="1154908" cy="1200329"/>
          </a:xfrm>
          <a:prstGeom prst="rect">
            <a:avLst/>
          </a:prstGeom>
          <a:noFill/>
        </p:spPr>
        <p:txBody>
          <a:bodyPr wrap="square" rtlCol="0">
            <a:spAutoFit/>
          </a:bodyPr>
          <a:lstStyle/>
          <a:p>
            <a:pPr>
              <a:defRPr/>
            </a:pPr>
            <a:r>
              <a:rPr lang="fi-FI" sz="800" dirty="0">
                <a:solidFill>
                  <a:prstClr val="black"/>
                </a:solidFill>
                <a:latin typeface="Calibri" panose="020F0502020204030204"/>
                <a:cs typeface="Arial" panose="020B0604020202020204" pitchFamily="34" charset="0"/>
              </a:rPr>
              <a:t>HUOM</a:t>
            </a:r>
            <a:r>
              <a:rPr lang="fi-FI" sz="800" b="1" i="1" u="sng" dirty="0">
                <a:solidFill>
                  <a:prstClr val="black"/>
                </a:solidFill>
                <a:latin typeface="Calibri" panose="020F0502020204030204"/>
                <a:cs typeface="Arial" panose="020B0604020202020204" pitchFamily="34" charset="0"/>
              </a:rPr>
              <a:t>! Luvut ovat minimiarvioita</a:t>
            </a:r>
            <a:r>
              <a:rPr lang="fi-FI" sz="800" dirty="0">
                <a:solidFill>
                  <a:prstClr val="black"/>
                </a:solidFill>
                <a:latin typeface="Calibri" panose="020F0502020204030204"/>
                <a:cs typeface="Arial" panose="020B0604020202020204" pitchFamily="34" charset="0"/>
              </a:rPr>
              <a:t>. Koko yli sadan organisaation klusterin liikevaihto ja työllistävyys ovat korkeampia. Klusteri sisältää myös  tekoälyyn keskittyvät yritykset.</a:t>
            </a:r>
          </a:p>
        </p:txBody>
      </p:sp>
      <p:sp>
        <p:nvSpPr>
          <p:cNvPr id="31" name="Pyöristetty suorakulmio 4">
            <a:extLst>
              <a:ext uri="{FF2B5EF4-FFF2-40B4-BE49-F238E27FC236}">
                <a16:creationId xmlns:a16="http://schemas.microsoft.com/office/drawing/2014/main" id="{3355FCD5-3132-4A82-A875-8BF57463512E}"/>
              </a:ext>
            </a:extLst>
          </p:cNvPr>
          <p:cNvSpPr/>
          <p:nvPr/>
        </p:nvSpPr>
        <p:spPr>
          <a:xfrm>
            <a:off x="5569821" y="4363038"/>
            <a:ext cx="2113494" cy="1200328"/>
          </a:xfrm>
          <a:prstGeom prst="roundRect">
            <a:avLst/>
          </a:prstGeom>
          <a:solidFill>
            <a:schemeClr val="bg1">
              <a:lumMod val="9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fi-FI" sz="1400" b="1" dirty="0" err="1">
                <a:solidFill>
                  <a:srgbClr val="0070C0"/>
                </a:solidFill>
                <a:latin typeface="Calibri" panose="020F0502020204030204"/>
              </a:rPr>
              <a:t>Robocoast</a:t>
            </a:r>
            <a:r>
              <a:rPr lang="fi-FI" sz="1400" b="1" dirty="0">
                <a:solidFill>
                  <a:srgbClr val="0070C0"/>
                </a:solidFill>
                <a:latin typeface="Calibri" panose="020F0502020204030204"/>
              </a:rPr>
              <a:t> </a:t>
            </a:r>
            <a:r>
              <a:rPr lang="fi-FI" sz="1400" b="1" dirty="0">
                <a:solidFill>
                  <a:prstClr val="black"/>
                </a:solidFill>
                <a:latin typeface="Calibri" panose="020F0502020204030204"/>
              </a:rPr>
              <a:t>7-12/25 vs. </a:t>
            </a:r>
          </a:p>
          <a:p>
            <a:pPr algn="ctr">
              <a:defRPr/>
            </a:pPr>
            <a:r>
              <a:rPr lang="fi-FI" sz="1400" b="1" dirty="0">
                <a:solidFill>
                  <a:prstClr val="black"/>
                </a:solidFill>
                <a:latin typeface="Calibri" panose="020F0502020204030204"/>
              </a:rPr>
              <a:t>7-12/24:</a:t>
            </a:r>
          </a:p>
          <a:p>
            <a:pPr>
              <a:defRPr/>
            </a:pPr>
            <a:r>
              <a:rPr lang="fi-FI" sz="1400" b="1" dirty="0">
                <a:solidFill>
                  <a:srgbClr val="0070C0"/>
                </a:solidFill>
                <a:latin typeface="Calibri" panose="020F0502020204030204"/>
              </a:rPr>
              <a:t>Liikevaihto </a:t>
            </a:r>
            <a:r>
              <a:rPr lang="fi-FI" sz="1400" b="1" dirty="0">
                <a:solidFill>
                  <a:prstClr val="black"/>
                </a:solidFill>
                <a:latin typeface="Calibri" panose="020F0502020204030204"/>
              </a:rPr>
              <a:t>+5,6 %</a:t>
            </a:r>
          </a:p>
          <a:p>
            <a:pPr>
              <a:defRPr/>
            </a:pPr>
            <a:r>
              <a:rPr lang="fi-FI" sz="1400" b="1" dirty="0">
                <a:solidFill>
                  <a:srgbClr val="0070C0"/>
                </a:solidFill>
                <a:latin typeface="Calibri" panose="020F0502020204030204"/>
              </a:rPr>
              <a:t>Henkilöstömäärä </a:t>
            </a:r>
            <a:r>
              <a:rPr lang="fi-FI" sz="1400" b="1" dirty="0">
                <a:solidFill>
                  <a:prstClr val="black"/>
                </a:solidFill>
                <a:latin typeface="Calibri" panose="020F0502020204030204"/>
              </a:rPr>
              <a:t>+0,2 %</a:t>
            </a:r>
          </a:p>
        </p:txBody>
      </p:sp>
      <p:sp>
        <p:nvSpPr>
          <p:cNvPr id="3" name="Kaarinuoli vasemmalle 2"/>
          <p:cNvSpPr/>
          <p:nvPr/>
        </p:nvSpPr>
        <p:spPr>
          <a:xfrm rot="15675779" flipH="1">
            <a:off x="6789431" y="4352381"/>
            <a:ext cx="1068755" cy="3775854"/>
          </a:xfrm>
          <a:prstGeom prst="curvedLeftArrow">
            <a:avLst>
              <a:gd name="adj1" fmla="val 25000"/>
              <a:gd name="adj2" fmla="val 99647"/>
              <a:gd name="adj3" fmla="val 3580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i-FI">
              <a:solidFill>
                <a:prstClr val="black"/>
              </a:solidFill>
              <a:latin typeface="Calibri" panose="020F0502020204030204"/>
            </a:endParaRPr>
          </a:p>
        </p:txBody>
      </p:sp>
      <p:pic>
        <p:nvPicPr>
          <p:cNvPr id="8" name="Kuva 7" descr="Kuva, joka sisältää kohteen teksti, merkki, clipart-kuva&#10;&#10;Kuvaus luotu automaattisesti">
            <a:extLst>
              <a:ext uri="{FF2B5EF4-FFF2-40B4-BE49-F238E27FC236}">
                <a16:creationId xmlns:a16="http://schemas.microsoft.com/office/drawing/2014/main" id="{AA869A09-106A-9830-CEFE-A2B55F4E746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711075" y="6294463"/>
            <a:ext cx="1856812" cy="480765"/>
          </a:xfrm>
          <a:prstGeom prst="rect">
            <a:avLst/>
          </a:prstGeom>
        </p:spPr>
      </p:pic>
    </p:spTree>
    <p:extLst>
      <p:ext uri="{BB962C8B-B14F-4D97-AF65-F5344CB8AC3E}">
        <p14:creationId xmlns:p14="http://schemas.microsoft.com/office/powerpoint/2010/main" val="37070877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tsikko 1"/>
          <p:cNvSpPr>
            <a:spLocks noGrp="1"/>
          </p:cNvSpPr>
          <p:nvPr>
            <p:ph type="ctrTitle"/>
          </p:nvPr>
        </p:nvSpPr>
        <p:spPr>
          <a:xfrm>
            <a:off x="1611844" y="151770"/>
            <a:ext cx="7798445" cy="465993"/>
          </a:xfrm>
        </p:spPr>
        <p:txBody>
          <a:bodyPr>
            <a:noAutofit/>
          </a:bodyPr>
          <a:lstStyle/>
          <a:p>
            <a:r>
              <a:rPr lang="fi-FI" sz="3200" b="1" cap="all" dirty="0" err="1">
                <a:solidFill>
                  <a:srgbClr val="0070C0"/>
                </a:solidFill>
                <a:effectLst>
                  <a:outerShdw blurRad="38100" dist="38100" dir="2700000" algn="tl">
                    <a:srgbClr val="000000">
                      <a:alpha val="43137"/>
                    </a:srgbClr>
                  </a:outerShdw>
                </a:effectLst>
              </a:rPr>
              <a:t>satakunnaN</a:t>
            </a:r>
            <a:r>
              <a:rPr lang="fi-FI" sz="3200" b="1" cap="all" dirty="0">
                <a:solidFill>
                  <a:srgbClr val="0070C0"/>
                </a:solidFill>
                <a:effectLst>
                  <a:outerShdw blurRad="38100" dist="38100" dir="2700000" algn="tl">
                    <a:srgbClr val="000000">
                      <a:alpha val="43137"/>
                    </a:srgbClr>
                  </a:outerShdw>
                </a:effectLst>
              </a:rPr>
              <a:t> vahvuuksia: </a:t>
            </a:r>
            <a:r>
              <a:rPr lang="fi-FI" sz="3200" b="1" cap="all" dirty="0" err="1">
                <a:solidFill>
                  <a:srgbClr val="0070C0"/>
                </a:solidFill>
                <a:effectLst>
                  <a:outerShdw blurRad="38100" dist="38100" dir="2700000" algn="tl">
                    <a:srgbClr val="000000">
                      <a:alpha val="43137"/>
                    </a:srgbClr>
                  </a:outerShdw>
                </a:effectLst>
              </a:rPr>
              <a:t>vIENTI</a:t>
            </a:r>
            <a:endParaRPr lang="fi-FI" sz="3200" b="1" cap="all" dirty="0">
              <a:solidFill>
                <a:srgbClr val="0070C0"/>
              </a:solidFill>
              <a:effectLst>
                <a:outerShdw blurRad="38100" dist="38100" dir="2700000" algn="tl">
                  <a:srgbClr val="000000">
                    <a:alpha val="43137"/>
                  </a:srgbClr>
                </a:outerShdw>
              </a:effectLst>
            </a:endParaRPr>
          </a:p>
        </p:txBody>
      </p:sp>
      <p:sp>
        <p:nvSpPr>
          <p:cNvPr id="9" name="Tekstiruutu 8"/>
          <p:cNvSpPr txBox="1"/>
          <p:nvPr/>
        </p:nvSpPr>
        <p:spPr>
          <a:xfrm>
            <a:off x="11531467" y="3153398"/>
            <a:ext cx="307777" cy="1240400"/>
          </a:xfrm>
          <a:prstGeom prst="rect">
            <a:avLst/>
          </a:prstGeom>
          <a:noFill/>
        </p:spPr>
        <p:txBody>
          <a:bodyPr vert="vert270" wrap="square" rtlCol="0">
            <a:spAutoFit/>
          </a:bodyPr>
          <a:lstStyle/>
          <a:p>
            <a:r>
              <a:rPr lang="fi-FI" sz="800" dirty="0">
                <a:solidFill>
                  <a:prstClr val="black"/>
                </a:solidFill>
                <a:latin typeface="Calibri" panose="020F0502020204030204"/>
                <a:cs typeface="Arial" panose="020B0604020202020204" pitchFamily="34" charset="0"/>
              </a:rPr>
              <a:t>Tilastokeskus ja Tulli </a:t>
            </a:r>
          </a:p>
        </p:txBody>
      </p:sp>
      <p:sp>
        <p:nvSpPr>
          <p:cNvPr id="42" name="Tekstiruutu 41"/>
          <p:cNvSpPr txBox="1"/>
          <p:nvPr/>
        </p:nvSpPr>
        <p:spPr>
          <a:xfrm>
            <a:off x="1486223" y="812165"/>
            <a:ext cx="8049685" cy="892552"/>
          </a:xfrm>
          <a:prstGeom prst="rect">
            <a:avLst/>
          </a:prstGeom>
          <a:noFill/>
          <a:ln>
            <a:noFill/>
          </a:ln>
          <a:effectLst>
            <a:outerShdw blurRad="76200" dir="13500000" sy="23000" kx="1200000" algn="br" rotWithShape="0">
              <a:prstClr val="black">
                <a:alpha val="20000"/>
              </a:prstClr>
            </a:outerShdw>
          </a:effectLst>
        </p:spPr>
        <p:txBody>
          <a:bodyPr wrap="square" rtlCol="0">
            <a:spAutoFit/>
          </a:bodyPr>
          <a:lstStyle/>
          <a:p>
            <a:pPr marL="285750" indent="-285750">
              <a:buFont typeface="Arial" panose="020B0604020202020204" pitchFamily="34" charset="0"/>
              <a:buChar char="•"/>
            </a:pPr>
            <a:endParaRPr lang="fi-FI" sz="1400" b="1" dirty="0">
              <a:solidFill>
                <a:prstClr val="black"/>
              </a:solidFill>
              <a:latin typeface="Calibri" panose="020F0502020204030204"/>
              <a:cs typeface="Arial" panose="020B0604020202020204" pitchFamily="34" charset="0"/>
            </a:endParaRPr>
          </a:p>
          <a:p>
            <a:endParaRPr lang="fi-FI" b="1" dirty="0">
              <a:solidFill>
                <a:prstClr val="black"/>
              </a:solidFill>
              <a:latin typeface="Calibri" panose="020F0502020204030204"/>
              <a:cs typeface="Arial" panose="020B0604020202020204" pitchFamily="34" charset="0"/>
            </a:endParaRPr>
          </a:p>
          <a:p>
            <a:pPr marL="285750" indent="-285750">
              <a:buFont typeface="Arial" panose="020B0604020202020204" pitchFamily="34" charset="0"/>
              <a:buChar char="•"/>
            </a:pPr>
            <a:endParaRPr lang="fi-FI" sz="2000" dirty="0">
              <a:solidFill>
                <a:prstClr val="black"/>
              </a:solidFill>
              <a:latin typeface="Calibri" panose="020F0502020204030204"/>
              <a:cs typeface="Arial" panose="020B0604020202020204" pitchFamily="34" charset="0"/>
            </a:endParaRPr>
          </a:p>
        </p:txBody>
      </p:sp>
      <p:sp>
        <p:nvSpPr>
          <p:cNvPr id="57" name="Suorakulmio 56"/>
          <p:cNvSpPr/>
          <p:nvPr/>
        </p:nvSpPr>
        <p:spPr>
          <a:xfrm>
            <a:off x="2380462" y="4227025"/>
            <a:ext cx="7544055" cy="1667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prstClr val="white"/>
              </a:solidFill>
              <a:latin typeface="Calibri"/>
            </a:endParaRPr>
          </a:p>
        </p:txBody>
      </p:sp>
      <p:sp>
        <p:nvSpPr>
          <p:cNvPr id="37" name="Tekstiruutu 36"/>
          <p:cNvSpPr txBox="1"/>
          <p:nvPr/>
        </p:nvSpPr>
        <p:spPr>
          <a:xfrm rot="16200000">
            <a:off x="9494497" y="4690935"/>
            <a:ext cx="2088866" cy="215444"/>
          </a:xfrm>
          <a:prstGeom prst="rect">
            <a:avLst/>
          </a:prstGeom>
          <a:noFill/>
        </p:spPr>
        <p:txBody>
          <a:bodyPr vert="horz" wrap="square" rtlCol="0">
            <a:spAutoFit/>
          </a:bodyPr>
          <a:lstStyle/>
          <a:p>
            <a:r>
              <a:rPr lang="fi-FI" sz="800" dirty="0">
                <a:solidFill>
                  <a:prstClr val="white">
                    <a:lumMod val="50000"/>
                  </a:prstClr>
                </a:solidFill>
                <a:latin typeface="Calibri" panose="020F0502020204030204"/>
                <a:cs typeface="Arial" panose="020B0604020202020204" pitchFamily="34" charset="0"/>
              </a:rPr>
              <a:t>                </a:t>
            </a:r>
          </a:p>
        </p:txBody>
      </p:sp>
      <p:sp>
        <p:nvSpPr>
          <p:cNvPr id="3" name="TextBox 2"/>
          <p:cNvSpPr txBox="1"/>
          <p:nvPr/>
        </p:nvSpPr>
        <p:spPr>
          <a:xfrm>
            <a:off x="472974" y="680443"/>
            <a:ext cx="7577234" cy="5632311"/>
          </a:xfrm>
          <a:prstGeom prst="rect">
            <a:avLst/>
          </a:prstGeom>
          <a:noFill/>
        </p:spPr>
        <p:txBody>
          <a:bodyPr wrap="square" rtlCol="0">
            <a:spAutoFit/>
          </a:bodyPr>
          <a:lstStyle/>
          <a:p>
            <a:pPr eaLnBrk="0" fontAlgn="base" hangingPunct="0">
              <a:spcBef>
                <a:spcPct val="0"/>
              </a:spcBef>
              <a:spcAft>
                <a:spcPct val="0"/>
              </a:spcAft>
            </a:pPr>
            <a:r>
              <a:rPr lang="fi-FI" dirty="0">
                <a:solidFill>
                  <a:prstClr val="black"/>
                </a:solidFill>
                <a:latin typeface="Arial" panose="020B0604020202020204" pitchFamily="34" charset="0"/>
                <a:cs typeface="Arial" panose="020B0604020202020204" pitchFamily="34" charset="0"/>
              </a:rPr>
              <a:t>Satakunnan </a:t>
            </a:r>
            <a:r>
              <a:rPr lang="fi-FI" b="1" dirty="0">
                <a:solidFill>
                  <a:prstClr val="black"/>
                </a:solidFill>
                <a:latin typeface="Arial" panose="020B0604020202020204" pitchFamily="34" charset="0"/>
                <a:cs typeface="Arial" panose="020B0604020202020204" pitchFamily="34" charset="0"/>
              </a:rPr>
              <a:t>avoimuusindeksi</a:t>
            </a:r>
            <a:r>
              <a:rPr lang="fi-FI" dirty="0">
                <a:solidFill>
                  <a:prstClr val="black"/>
                </a:solidFill>
                <a:latin typeface="Arial" panose="020B0604020202020204" pitchFamily="34" charset="0"/>
                <a:cs typeface="Arial" panose="020B0604020202020204" pitchFamily="34" charset="0"/>
              </a:rPr>
              <a:t> (vienti Tullin mukaan/BKT) on maan korkeimpia): 73 %, koko maa 31 % (v. 2022).</a:t>
            </a:r>
          </a:p>
          <a:p>
            <a:pPr eaLnBrk="0" fontAlgn="base" hangingPunct="0">
              <a:spcBef>
                <a:spcPct val="0"/>
              </a:spcBef>
              <a:spcAft>
                <a:spcPct val="0"/>
              </a:spcAft>
            </a:pPr>
            <a:endParaRPr lang="fi-FI" dirty="0">
              <a:solidFill>
                <a:prstClr val="black"/>
              </a:solidFill>
              <a:latin typeface="Arial" panose="020B0604020202020204" pitchFamily="34" charset="0"/>
              <a:cs typeface="Arial" panose="020B0604020202020204" pitchFamily="34" charset="0"/>
            </a:endParaRPr>
          </a:p>
          <a:p>
            <a:pPr eaLnBrk="0" fontAlgn="base" hangingPunct="0">
              <a:spcBef>
                <a:spcPct val="0"/>
              </a:spcBef>
              <a:spcAft>
                <a:spcPct val="0"/>
              </a:spcAft>
            </a:pPr>
            <a:r>
              <a:rPr lang="fi-FI" dirty="0">
                <a:solidFill>
                  <a:prstClr val="black"/>
                </a:solidFill>
                <a:latin typeface="Arial" panose="020B0604020202020204" pitchFamily="34" charset="0"/>
                <a:cs typeface="Arial" panose="020B0604020202020204" pitchFamily="34" charset="0"/>
              </a:rPr>
              <a:t>Satakunnan </a:t>
            </a:r>
            <a:r>
              <a:rPr lang="fi-FI" b="1" dirty="0">
                <a:solidFill>
                  <a:prstClr val="black"/>
                </a:solidFill>
                <a:latin typeface="Arial" panose="020B0604020202020204" pitchFamily="34" charset="0"/>
                <a:cs typeface="Arial" panose="020B0604020202020204" pitchFamily="34" charset="0"/>
              </a:rPr>
              <a:t>viennin arvo </a:t>
            </a:r>
            <a:r>
              <a:rPr lang="fi-FI" dirty="0">
                <a:solidFill>
                  <a:prstClr val="black"/>
                </a:solidFill>
                <a:latin typeface="Arial" panose="020B0604020202020204" pitchFamily="34" charset="0"/>
                <a:cs typeface="Arial" panose="020B0604020202020204" pitchFamily="34" charset="0"/>
              </a:rPr>
              <a:t>on</a:t>
            </a:r>
            <a:r>
              <a:rPr lang="fi-FI" b="1" dirty="0">
                <a:solidFill>
                  <a:prstClr val="black"/>
                </a:solidFill>
                <a:latin typeface="Arial" panose="020B0604020202020204" pitchFamily="34" charset="0"/>
                <a:cs typeface="Arial" panose="020B0604020202020204" pitchFamily="34" charset="0"/>
              </a:rPr>
              <a:t> </a:t>
            </a:r>
            <a:r>
              <a:rPr lang="fi-FI" dirty="0">
                <a:solidFill>
                  <a:prstClr val="black"/>
                </a:solidFill>
                <a:latin typeface="Arial" panose="020B0604020202020204" pitchFamily="34" charset="0"/>
                <a:cs typeface="Arial" panose="020B0604020202020204" pitchFamily="34" charset="0"/>
              </a:rPr>
              <a:t>maakunnista neljänneksi korkein v. 2024 (Tulli); </a:t>
            </a:r>
            <a:r>
              <a:rPr lang="fi-FI" b="1" dirty="0">
                <a:solidFill>
                  <a:prstClr val="black"/>
                </a:solidFill>
                <a:latin typeface="Arial" panose="020B0604020202020204" pitchFamily="34" charset="0"/>
                <a:cs typeface="Arial" panose="020B0604020202020204" pitchFamily="34" charset="0"/>
              </a:rPr>
              <a:t>osuus Suomen viennistä on 8,2 % </a:t>
            </a:r>
            <a:r>
              <a:rPr lang="fi-FI" dirty="0">
                <a:solidFill>
                  <a:prstClr val="black"/>
                </a:solidFill>
                <a:latin typeface="Arial" panose="020B0604020202020204" pitchFamily="34" charset="0"/>
                <a:cs typeface="Arial" panose="020B0604020202020204" pitchFamily="34" charset="0"/>
              </a:rPr>
              <a:t>(väestöosuus 3,7 %)</a:t>
            </a:r>
            <a:r>
              <a:rPr lang="fi-FI" sz="1400" dirty="0">
                <a:solidFill>
                  <a:prstClr val="black"/>
                </a:solidFill>
                <a:latin typeface="Arial" panose="020B0604020202020204" pitchFamily="34" charset="0"/>
                <a:cs typeface="Arial" panose="020B0604020202020204" pitchFamily="34" charset="0"/>
              </a:rPr>
              <a:t>. </a:t>
            </a:r>
            <a:r>
              <a:rPr lang="fi-FI" dirty="0">
                <a:solidFill>
                  <a:prstClr val="black"/>
                </a:solidFill>
                <a:latin typeface="Arial" panose="020B0604020202020204" pitchFamily="34" charset="0"/>
                <a:cs typeface="Arial" panose="020B0604020202020204" pitchFamily="34" charset="0"/>
              </a:rPr>
              <a:t>Satakunnan viennin arvon muutos oli +42,7 % vuoden 2024 aikana (koko maa -5,6 %). </a:t>
            </a:r>
          </a:p>
          <a:p>
            <a:pPr eaLnBrk="0" fontAlgn="base" hangingPunct="0">
              <a:spcBef>
                <a:spcPct val="0"/>
              </a:spcBef>
              <a:spcAft>
                <a:spcPct val="0"/>
              </a:spcAft>
            </a:pPr>
            <a:endParaRPr lang="fi-FI" dirty="0">
              <a:solidFill>
                <a:prstClr val="black"/>
              </a:solidFill>
              <a:latin typeface="Arial" panose="020B0604020202020204" pitchFamily="34" charset="0"/>
              <a:cs typeface="Arial" panose="020B0604020202020204" pitchFamily="34" charset="0"/>
            </a:endParaRPr>
          </a:p>
          <a:p>
            <a:pPr eaLnBrk="0" fontAlgn="base" hangingPunct="0">
              <a:spcBef>
                <a:spcPct val="0"/>
              </a:spcBef>
              <a:spcAft>
                <a:spcPct val="0"/>
              </a:spcAft>
            </a:pPr>
            <a:r>
              <a:rPr lang="fi-FI" dirty="0">
                <a:solidFill>
                  <a:prstClr val="black"/>
                </a:solidFill>
                <a:latin typeface="Arial" panose="020B0604020202020204" pitchFamily="34" charset="0"/>
                <a:cs typeface="Arial" panose="020B0604020202020204" pitchFamily="34" charset="0"/>
              </a:rPr>
              <a:t>Vuoden </a:t>
            </a:r>
            <a:r>
              <a:rPr lang="fi-FI" b="1" dirty="0">
                <a:solidFill>
                  <a:prstClr val="black"/>
                </a:solidFill>
                <a:latin typeface="Arial" panose="020B0604020202020204" pitchFamily="34" charset="0"/>
                <a:cs typeface="Arial" panose="020B0604020202020204" pitchFamily="34" charset="0"/>
              </a:rPr>
              <a:t>2025 tammi-kesäkuussa Satakunnan osuus maamme viennistä oli 8,8 %</a:t>
            </a:r>
            <a:r>
              <a:rPr lang="fi-FI" dirty="0">
                <a:solidFill>
                  <a:prstClr val="black"/>
                </a:solidFill>
                <a:latin typeface="Arial" panose="020B0604020202020204" pitchFamily="34" charset="0"/>
                <a:cs typeface="Arial" panose="020B0604020202020204" pitchFamily="34" charset="0"/>
              </a:rPr>
              <a:t>. Viennin arvo oli maakunnista kolmanneksi korkein.</a:t>
            </a:r>
          </a:p>
          <a:p>
            <a:pPr eaLnBrk="0" fontAlgn="base" hangingPunct="0">
              <a:spcBef>
                <a:spcPct val="0"/>
              </a:spcBef>
              <a:spcAft>
                <a:spcPct val="0"/>
              </a:spcAft>
            </a:pPr>
            <a:endParaRPr lang="fi-FI" b="1" dirty="0">
              <a:solidFill>
                <a:prstClr val="black"/>
              </a:solidFill>
              <a:latin typeface="Arial" panose="020B0604020202020204" pitchFamily="34" charset="0"/>
              <a:cs typeface="Arial" panose="020B0604020202020204" pitchFamily="34" charset="0"/>
            </a:endParaRPr>
          </a:p>
          <a:p>
            <a:pPr eaLnBrk="0" fontAlgn="base" hangingPunct="0">
              <a:spcBef>
                <a:spcPct val="0"/>
              </a:spcBef>
              <a:spcAft>
                <a:spcPct val="0"/>
              </a:spcAft>
            </a:pPr>
            <a:r>
              <a:rPr lang="fi-FI" b="1" dirty="0">
                <a:solidFill>
                  <a:prstClr val="black"/>
                </a:solidFill>
                <a:latin typeface="Arial" panose="020B0604020202020204" pitchFamily="34" charset="0"/>
                <a:cs typeface="Arial" panose="020B0604020202020204" pitchFamily="34" charset="0"/>
              </a:rPr>
              <a:t>Viennin arvo/</a:t>
            </a:r>
            <a:r>
              <a:rPr lang="fi-FI" b="1" dirty="0" err="1">
                <a:solidFill>
                  <a:prstClr val="black"/>
                </a:solidFill>
                <a:latin typeface="Arial" panose="020B0604020202020204" pitchFamily="34" charset="0"/>
                <a:cs typeface="Arial" panose="020B0604020202020204" pitchFamily="34" charset="0"/>
              </a:rPr>
              <a:t>capita</a:t>
            </a:r>
            <a:r>
              <a:rPr lang="fi-FI" b="1" dirty="0">
                <a:solidFill>
                  <a:prstClr val="black"/>
                </a:solidFill>
                <a:latin typeface="Arial" panose="020B0604020202020204" pitchFamily="34" charset="0"/>
                <a:cs typeface="Arial" panose="020B0604020202020204" pitchFamily="34" charset="0"/>
              </a:rPr>
              <a:t> on 2. korkein 19 maakunnasta! </a:t>
            </a:r>
            <a:r>
              <a:rPr lang="fi-FI" dirty="0">
                <a:solidFill>
                  <a:prstClr val="black"/>
                </a:solidFill>
                <a:latin typeface="Arial" panose="020B0604020202020204" pitchFamily="34" charset="0"/>
                <a:cs typeface="Arial" panose="020B0604020202020204" pitchFamily="34" charset="0"/>
              </a:rPr>
              <a:t>(v. 2024 tiedot, Tulli). </a:t>
            </a:r>
          </a:p>
          <a:p>
            <a:pPr eaLnBrk="0" fontAlgn="base" hangingPunct="0">
              <a:spcBef>
                <a:spcPct val="0"/>
              </a:spcBef>
              <a:spcAft>
                <a:spcPct val="0"/>
              </a:spcAft>
            </a:pPr>
            <a:endParaRPr lang="fi-FI" dirty="0">
              <a:solidFill>
                <a:prstClr val="black"/>
              </a:solidFill>
              <a:latin typeface="Arial" panose="020B0604020202020204" pitchFamily="34" charset="0"/>
              <a:cs typeface="Arial" panose="020B0604020202020204" pitchFamily="34" charset="0"/>
            </a:endParaRPr>
          </a:p>
          <a:p>
            <a:pPr eaLnBrk="0" fontAlgn="base" hangingPunct="0">
              <a:spcBef>
                <a:spcPct val="0"/>
              </a:spcBef>
              <a:spcAft>
                <a:spcPct val="0"/>
              </a:spcAft>
            </a:pPr>
            <a:r>
              <a:rPr lang="fi-FI" b="1" dirty="0">
                <a:solidFill>
                  <a:prstClr val="black"/>
                </a:solidFill>
                <a:latin typeface="Arial" panose="020B0604020202020204" pitchFamily="34" charset="0"/>
                <a:cs typeface="Arial" panose="020B0604020202020204" pitchFamily="34" charset="0"/>
              </a:rPr>
              <a:t>Satakunnan satamien osuus Suomen viennistä </a:t>
            </a:r>
            <a:r>
              <a:rPr lang="fi-FI" dirty="0">
                <a:solidFill>
                  <a:prstClr val="black"/>
                </a:solidFill>
                <a:latin typeface="Arial" panose="020B0604020202020204" pitchFamily="34" charset="0"/>
                <a:cs typeface="Arial" panose="020B0604020202020204" pitchFamily="34" charset="0"/>
              </a:rPr>
              <a:t>tonneissa</a:t>
            </a:r>
            <a:r>
              <a:rPr lang="fi-FI" b="1" dirty="0">
                <a:solidFill>
                  <a:prstClr val="black"/>
                </a:solidFill>
                <a:latin typeface="Arial" panose="020B0604020202020204" pitchFamily="34" charset="0"/>
                <a:cs typeface="Arial" panose="020B0604020202020204" pitchFamily="34" charset="0"/>
              </a:rPr>
              <a:t> </a:t>
            </a:r>
            <a:r>
              <a:rPr lang="fi-FI" dirty="0">
                <a:solidFill>
                  <a:prstClr val="black"/>
                </a:solidFill>
                <a:latin typeface="Arial" panose="020B0604020202020204" pitchFamily="34" charset="0"/>
                <a:cs typeface="Arial" panose="020B0604020202020204" pitchFamily="34" charset="0"/>
              </a:rPr>
              <a:t>on </a:t>
            </a:r>
            <a:r>
              <a:rPr lang="fi-FI" b="1" dirty="0">
                <a:solidFill>
                  <a:prstClr val="black"/>
                </a:solidFill>
                <a:latin typeface="Arial" panose="020B0604020202020204" pitchFamily="34" charset="0"/>
                <a:cs typeface="Arial" panose="020B0604020202020204" pitchFamily="34" charset="0"/>
              </a:rPr>
              <a:t>10,5 % </a:t>
            </a:r>
            <a:r>
              <a:rPr lang="fi-FI" dirty="0">
                <a:solidFill>
                  <a:prstClr val="black"/>
                </a:solidFill>
                <a:latin typeface="Arial" panose="020B0604020202020204" pitchFamily="34" charset="0"/>
                <a:cs typeface="Arial" panose="020B0604020202020204" pitchFamily="34" charset="0"/>
              </a:rPr>
              <a:t>ja tuonnista 6,5 % (yht. 8,4 %), kun väestöosuus on 3,7 % (v. 2024). Esim. viennissä osuus on lähes kolminkertainen väestöosuuteen nähden.</a:t>
            </a:r>
          </a:p>
          <a:p>
            <a:pPr eaLnBrk="0" fontAlgn="base" hangingPunct="0">
              <a:spcBef>
                <a:spcPct val="0"/>
              </a:spcBef>
              <a:spcAft>
                <a:spcPct val="0"/>
              </a:spcAft>
            </a:pPr>
            <a:endParaRPr lang="fi-FI" dirty="0">
              <a:solidFill>
                <a:prstClr val="black"/>
              </a:solidFill>
              <a:latin typeface="Arial" panose="020B0604020202020204" pitchFamily="34" charset="0"/>
              <a:cs typeface="Arial" panose="020B0604020202020204" pitchFamily="34" charset="0"/>
            </a:endParaRPr>
          </a:p>
          <a:p>
            <a:pPr eaLnBrk="0" fontAlgn="base" hangingPunct="0">
              <a:spcBef>
                <a:spcPct val="0"/>
              </a:spcBef>
              <a:spcAft>
                <a:spcPct val="0"/>
              </a:spcAft>
            </a:pPr>
            <a:endParaRPr lang="fi-FI" dirty="0">
              <a:solidFill>
                <a:prstClr val="black"/>
              </a:solidFill>
              <a:latin typeface="Arial" panose="020B0604020202020204" pitchFamily="34" charset="0"/>
              <a:cs typeface="Arial" panose="020B0604020202020204" pitchFamily="34" charset="0"/>
            </a:endParaRPr>
          </a:p>
        </p:txBody>
      </p:sp>
      <p:pic>
        <p:nvPicPr>
          <p:cNvPr id="4" name="Kuva 3" descr="Kuva, joka sisältää kohteen teksti, merkki, clipart-kuva&#10;&#10;Kuvaus luotu automaattisesti">
            <a:extLst>
              <a:ext uri="{FF2B5EF4-FFF2-40B4-BE49-F238E27FC236}">
                <a16:creationId xmlns:a16="http://schemas.microsoft.com/office/drawing/2014/main" id="{A6312008-1049-8188-2088-7174D28D87F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03512" y="6240711"/>
            <a:ext cx="1856812" cy="480765"/>
          </a:xfrm>
          <a:prstGeom prst="rect">
            <a:avLst/>
          </a:prstGeom>
        </p:spPr>
      </p:pic>
      <p:pic>
        <p:nvPicPr>
          <p:cNvPr id="13" name="Picture 12">
            <a:extLst>
              <a:ext uri="{FF2B5EF4-FFF2-40B4-BE49-F238E27FC236}">
                <a16:creationId xmlns:a16="http://schemas.microsoft.com/office/drawing/2014/main" id="{9D5475A3-D208-593E-739F-CFC3E0902C0E}"/>
              </a:ext>
            </a:extLst>
          </p:cNvPr>
          <p:cNvPicPr>
            <a:picLocks noChangeAspect="1"/>
          </p:cNvPicPr>
          <p:nvPr/>
        </p:nvPicPr>
        <p:blipFill>
          <a:blip r:embed="rId3"/>
          <a:stretch>
            <a:fillRect/>
          </a:stretch>
        </p:blipFill>
        <p:spPr>
          <a:xfrm>
            <a:off x="8176350" y="887984"/>
            <a:ext cx="3228975" cy="5219700"/>
          </a:xfrm>
          <a:prstGeom prst="rect">
            <a:avLst/>
          </a:prstGeom>
        </p:spPr>
      </p:pic>
    </p:spTree>
    <p:extLst>
      <p:ext uri="{BB962C8B-B14F-4D97-AF65-F5344CB8AC3E}">
        <p14:creationId xmlns:p14="http://schemas.microsoft.com/office/powerpoint/2010/main" val="130095240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4D88758-6F26-4E0F-8C14-550F5C0188B8}" type="slidenum">
              <a:rPr kumimoji="0" lang="fi-FI" altLang="fi-FI" sz="1200" b="0" i="0" u="none" strike="noStrike" kern="1200" cap="none" spc="0" normalizeH="0" baseline="0" noProof="0" smtClean="0">
                <a:ln>
                  <a:noFill/>
                </a:ln>
                <a:solidFill>
                  <a:prstClr val="white"/>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fi-FI" altLang="fi-FI" sz="12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1512" name="Rectangle 1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3" name="Rectangle 1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4" name="Rectangle 1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5" name="Rectangle 15"/>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6" name="Rectangle 1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7" name="Rectangle 19"/>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8" name="Rectangle 1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9" name="Rectangle 20"/>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0" name="Rectangle 2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1" name="Rectangle 21"/>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2" name="Rectangle 23"/>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3" name="Rectangle 25"/>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4" name="Rectangle 2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5" name="Rectangle 2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6" name="Rectangle 2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7" name="Rectangle 2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8" name="Rectangle 29"/>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9" name="Rectangle 31"/>
          <p:cNvSpPr>
            <a:spLocks noChangeArrowheads="1"/>
          </p:cNvSpPr>
          <p:nvPr/>
        </p:nvSpPr>
        <p:spPr bwMode="auto">
          <a:xfrm>
            <a:off x="6308435" y="12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0" name="Rectangle 30"/>
          <p:cNvSpPr>
            <a:spLocks noChangeArrowheads="1"/>
          </p:cNvSpPr>
          <p:nvPr/>
        </p:nvSpPr>
        <p:spPr bwMode="auto">
          <a:xfrm>
            <a:off x="2084389" y="9059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1" name="Rectangle 32"/>
          <p:cNvSpPr>
            <a:spLocks noChangeArrowheads="1"/>
          </p:cNvSpPr>
          <p:nvPr/>
        </p:nvSpPr>
        <p:spPr bwMode="auto">
          <a:xfrm>
            <a:off x="2051051"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2" name="Rectangle 34"/>
          <p:cNvSpPr>
            <a:spLocks noChangeArrowheads="1"/>
          </p:cNvSpPr>
          <p:nvPr/>
        </p:nvSpPr>
        <p:spPr bwMode="auto">
          <a:xfrm>
            <a:off x="6364289"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3" name="Rectangle 33"/>
          <p:cNvSpPr>
            <a:spLocks noChangeArrowheads="1"/>
          </p:cNvSpPr>
          <p:nvPr/>
        </p:nvSpPr>
        <p:spPr bwMode="auto">
          <a:xfrm>
            <a:off x="2036764" y="8392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5" name="Rectangle 35"/>
          <p:cNvSpPr>
            <a:spLocks noChangeArrowheads="1"/>
          </p:cNvSpPr>
          <p:nvPr/>
        </p:nvSpPr>
        <p:spPr bwMode="auto">
          <a:xfrm>
            <a:off x="2036764" y="3749159"/>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7" name="Rectangle 37"/>
          <p:cNvSpPr>
            <a:spLocks noChangeArrowheads="1"/>
          </p:cNvSpPr>
          <p:nvPr/>
        </p:nvSpPr>
        <p:spPr bwMode="auto">
          <a:xfrm>
            <a:off x="6397626" y="375709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 name="Rectangle 2"/>
          <p:cNvSpPr>
            <a:spLocks noChangeArrowheads="1"/>
          </p:cNvSpPr>
          <p:nvPr/>
        </p:nvSpPr>
        <p:spPr bwMode="auto">
          <a:xfrm>
            <a:off x="2051051" y="832898"/>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Rectangle 6"/>
          <p:cNvSpPr>
            <a:spLocks noChangeArrowheads="1"/>
          </p:cNvSpPr>
          <p:nvPr/>
        </p:nvSpPr>
        <p:spPr bwMode="auto">
          <a:xfrm>
            <a:off x="6196013" y="379184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8"/>
          <p:cNvSpPr>
            <a:spLocks noChangeArrowheads="1"/>
          </p:cNvSpPr>
          <p:nvPr/>
        </p:nvSpPr>
        <p:spPr bwMode="auto">
          <a:xfrm>
            <a:off x="1985963" y="36872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Rectangle 2"/>
          <p:cNvSpPr>
            <a:spLocks noChangeArrowheads="1"/>
          </p:cNvSpPr>
          <p:nvPr/>
        </p:nvSpPr>
        <p:spPr bwMode="auto">
          <a:xfrm>
            <a:off x="2072171" y="570191"/>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Rectangle 6"/>
          <p:cNvSpPr>
            <a:spLocks noChangeArrowheads="1"/>
          </p:cNvSpPr>
          <p:nvPr/>
        </p:nvSpPr>
        <p:spPr bwMode="auto">
          <a:xfrm>
            <a:off x="6277170" y="393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Rectangle 8"/>
          <p:cNvSpPr>
            <a:spLocks noChangeArrowheads="1"/>
          </p:cNvSpPr>
          <p:nvPr/>
        </p:nvSpPr>
        <p:spPr bwMode="auto">
          <a:xfrm>
            <a:off x="2043113" y="395264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Rectangle 2"/>
          <p:cNvSpPr>
            <a:spLocks noChangeArrowheads="1"/>
          </p:cNvSpPr>
          <p:nvPr/>
        </p:nvSpPr>
        <p:spPr bwMode="auto">
          <a:xfrm>
            <a:off x="2051051" y="58765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Rectangle 4"/>
          <p:cNvSpPr>
            <a:spLocks noChangeArrowheads="1"/>
          </p:cNvSpPr>
          <p:nvPr/>
        </p:nvSpPr>
        <p:spPr bwMode="auto">
          <a:xfrm>
            <a:off x="2148660" y="393700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Rectangle 6"/>
          <p:cNvSpPr>
            <a:spLocks noChangeArrowheads="1"/>
          </p:cNvSpPr>
          <p:nvPr/>
        </p:nvSpPr>
        <p:spPr bwMode="auto">
          <a:xfrm>
            <a:off x="6421439" y="39438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33945" y="-287337"/>
            <a:ext cx="1153768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defRPr/>
            </a:pPr>
            <a:r>
              <a:rPr kumimoji="0" lang="en-GB" altLang="fi-FI" sz="2700" b="1" i="0" u="none" strike="noStrike" kern="1200" cap="all" spc="-50" normalizeH="0" baseline="0" noProof="0" dirty="0">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Satakunnan </a:t>
            </a:r>
            <a:r>
              <a:rPr kumimoji="0" lang="en-GB" altLang="fi-FI" sz="2700" b="1" i="0" u="none" strike="noStrike" kern="1200" cap="all" spc="-50" normalizeH="0" baseline="0" noProof="0" dirty="0" err="1">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talouskehitys</a:t>
            </a:r>
            <a:r>
              <a:rPr kumimoji="0" lang="en-GB" altLang="fi-FI" sz="2700" b="1" i="0" u="none" strike="noStrike" kern="1200" cap="all" spc="-50" normalizeH="0" baseline="0" noProof="0" dirty="0">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 </a:t>
            </a:r>
            <a:r>
              <a:rPr lang="en-GB" altLang="fi-FI" sz="2700" b="1" cap="all" spc="-50" dirty="0" err="1">
                <a:solidFill>
                  <a:srgbClr val="0070C0"/>
                </a:solidFill>
                <a:effectLst>
                  <a:outerShdw blurRad="38100" dist="38100" dir="2700000" algn="tl">
                    <a:srgbClr val="000000">
                      <a:alpha val="43137"/>
                    </a:srgbClr>
                  </a:outerShdw>
                </a:effectLst>
              </a:rPr>
              <a:t>heinä-joulukuu</a:t>
            </a:r>
            <a:r>
              <a:rPr lang="en-GB" altLang="fi-FI" sz="2700" b="1" cap="all" spc="-50" dirty="0">
                <a:solidFill>
                  <a:srgbClr val="0070C0"/>
                </a:solidFill>
                <a:effectLst>
                  <a:outerShdw blurRad="38100" dist="38100" dir="2700000" algn="tl">
                    <a:srgbClr val="000000">
                      <a:alpha val="43137"/>
                    </a:srgbClr>
                  </a:outerShdw>
                </a:effectLst>
              </a:rPr>
              <a:t> 2025</a:t>
            </a:r>
            <a:r>
              <a:rPr kumimoji="0" lang="en-GB" altLang="fi-FI" sz="2700" b="1" i="0" u="none" strike="noStrike" kern="1200" cap="all" spc="-50" normalizeH="0" baseline="0" noProof="0" dirty="0">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 </a:t>
            </a:r>
            <a:r>
              <a:rPr kumimoji="0" lang="en-GB" altLang="fi-FI" sz="2700" b="1" i="0" u="none" strike="noStrike" kern="1200" cap="all" spc="-50" normalizeH="0" baseline="0" noProof="0" dirty="0" err="1">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meriteollisuus</a:t>
            </a:r>
            <a:endParaRPr kumimoji="0" lang="en-US" altLang="fi-FI" sz="2700" b="1" i="0" u="none" strike="noStrike" kern="1200" cap="all" spc="-50" normalizeH="0" baseline="0" noProof="0" dirty="0">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endParaRPr>
          </a:p>
        </p:txBody>
      </p:sp>
      <p:sp>
        <p:nvSpPr>
          <p:cNvPr id="44" name="Content Placeholder 1">
            <a:extLst>
              <a:ext uri="{FF2B5EF4-FFF2-40B4-BE49-F238E27FC236}">
                <a16:creationId xmlns:a16="http://schemas.microsoft.com/office/drawing/2014/main" id="{CCD58A97-409F-4C3D-BA7D-6AB4A0D13C8C}"/>
              </a:ext>
            </a:extLst>
          </p:cNvPr>
          <p:cNvSpPr txBox="1">
            <a:spLocks/>
          </p:cNvSpPr>
          <p:nvPr/>
        </p:nvSpPr>
        <p:spPr>
          <a:xfrm>
            <a:off x="39987" y="678514"/>
            <a:ext cx="7528462" cy="514385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defRPr/>
            </a:pPr>
            <a:r>
              <a:rPr lang="fi-FI" altLang="fi-FI" sz="1800" b="1" dirty="0"/>
              <a:t>Satakunnan meriklusteriin luetaan tässä yhteydessä noin 40 alueella toimivaa meriteollisuuden kone- ja laitevalmistajaa sekä telakkaa. Laivanrakennuksessa Rauma </a:t>
            </a:r>
            <a:r>
              <a:rPr lang="fi-FI" altLang="fi-FI" sz="1800" b="1" dirty="0" err="1"/>
              <a:t>Marine</a:t>
            </a:r>
            <a:r>
              <a:rPr lang="fi-FI" altLang="fi-FI" sz="1800" b="1" dirty="0"/>
              <a:t> </a:t>
            </a:r>
            <a:r>
              <a:rPr lang="fi-FI" altLang="fi-FI" sz="1800" b="1" dirty="0" err="1"/>
              <a:t>Constructions</a:t>
            </a:r>
            <a:r>
              <a:rPr lang="fi-FI" altLang="fi-FI" sz="1800" b="1" dirty="0"/>
              <a:t> Oy:llä (RMC) on tällä hetkellä vankka tilauskanta. Mäntyluodon telakan kehitys näyttäisi olevan jatkossa edelleen piristymässä uuden omistajan (</a:t>
            </a:r>
            <a:r>
              <a:rPr lang="fi-FI" altLang="fi-FI" sz="1800" b="1" dirty="0" err="1"/>
              <a:t>Davie</a:t>
            </a:r>
            <a:r>
              <a:rPr lang="fi-FI" altLang="fi-FI" sz="1800" b="1" dirty="0"/>
              <a:t>) myötä. Telakan uusi nimi on Sata </a:t>
            </a:r>
            <a:r>
              <a:rPr lang="fi-FI" altLang="fi-FI" sz="1800" b="1" dirty="0" err="1"/>
              <a:t>Shipbuilding</a:t>
            </a:r>
            <a:r>
              <a:rPr lang="fi-FI" altLang="fi-FI" sz="1800" b="1" dirty="0"/>
              <a:t>. </a:t>
            </a:r>
          </a:p>
          <a:p>
            <a:pPr algn="just">
              <a:defRPr/>
            </a:pPr>
            <a:r>
              <a:rPr lang="fi-FI" altLang="fi-FI" sz="1800" b="1" dirty="0"/>
              <a:t>Meriteollisuuden liikevaihto supistui selvästi vuoden 2025 heinä-joulukuussa. Todennäköisesti pudotus on peräisin laskutusaikatauluista, sillä henkilöstömäärä kasvoi selvästi loppuvuonna. Jatkossa jäänmurtajatilaukset tuovat maakunnan telakoille täydennystä tilauskirjoihin. Rauman telakalla tehdään ainakin kaksi ensimmäistä jäänmurtajaa Yhdysvaltain rannikkovartiostolle. Kauppa tuo lisää töitä myös Porin Mäntyluodon telakalle.</a:t>
            </a:r>
          </a:p>
          <a:p>
            <a:pPr algn="just">
              <a:defRPr/>
            </a:pPr>
            <a:r>
              <a:rPr lang="fi-FI" altLang="fi-FI" sz="1800" b="1" dirty="0"/>
              <a:t>RMC rakentaa Suomen merivoimille neljän monitoimikorvetin laivuetta, jotka ovat tällä hetkellä rinnakkain tuotannossa. Tilauskannan arvo on noin 1,4 miljardia euroa ja työllistämisvaikutus yli 7 000 henkilötyövuotta. </a:t>
            </a:r>
          </a:p>
          <a:p>
            <a:pPr algn="just">
              <a:defRPr/>
            </a:pPr>
            <a:r>
              <a:rPr lang="fi-FI" altLang="fi-FI" sz="1800" b="1" dirty="0" err="1"/>
              <a:t>RMC:n</a:t>
            </a:r>
            <a:r>
              <a:rPr lang="fi-FI" altLang="fi-FI" sz="1800" b="1" dirty="0"/>
              <a:t> verkostomainen toimintatapa luo kuitenkin haasteen tilastoinnin luotettavuuteen. </a:t>
            </a:r>
          </a:p>
        </p:txBody>
      </p:sp>
      <p:pic>
        <p:nvPicPr>
          <p:cNvPr id="6" name="Kuva 8" descr="Kuva, joka sisältää kohteen teksti, merkki, clipart-kuva&#10;&#10;Kuvaus luotu automaattisesti">
            <a:extLst>
              <a:ext uri="{FF2B5EF4-FFF2-40B4-BE49-F238E27FC236}">
                <a16:creationId xmlns:a16="http://schemas.microsoft.com/office/drawing/2014/main" id="{332063A1-F017-1898-1284-0685673871B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119829" y="106888"/>
            <a:ext cx="1856812" cy="480765"/>
          </a:xfrm>
          <a:prstGeom prst="rect">
            <a:avLst/>
          </a:prstGeom>
        </p:spPr>
      </p:pic>
      <p:sp>
        <p:nvSpPr>
          <p:cNvPr id="9" name="Rectangle 2">
            <a:extLst>
              <a:ext uri="{FF2B5EF4-FFF2-40B4-BE49-F238E27FC236}">
                <a16:creationId xmlns:a16="http://schemas.microsoft.com/office/drawing/2014/main" id="{EF87EC22-307C-6E28-1FBC-54BAE84A9686}"/>
              </a:ext>
            </a:extLst>
          </p:cNvPr>
          <p:cNvSpPr>
            <a:spLocks noChangeArrowheads="1"/>
          </p:cNvSpPr>
          <p:nvPr/>
        </p:nvSpPr>
        <p:spPr bwMode="auto">
          <a:xfrm>
            <a:off x="7568449" y="723413"/>
            <a:ext cx="5874724"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14" name="Picture 13">
            <a:extLst>
              <a:ext uri="{FF2B5EF4-FFF2-40B4-BE49-F238E27FC236}">
                <a16:creationId xmlns:a16="http://schemas.microsoft.com/office/drawing/2014/main" id="{E364B36D-41E9-9207-8AF9-537729BCC9C7}"/>
              </a:ext>
            </a:extLst>
          </p:cNvPr>
          <p:cNvPicPr>
            <a:picLocks noChangeAspect="1"/>
          </p:cNvPicPr>
          <p:nvPr/>
        </p:nvPicPr>
        <p:blipFill>
          <a:blip>
            <a:extLst>
              <a:ext uri="{96DAC541-7B7A-43D3-8B79-37D633B846F1}">
                <asvg:svgBlip xmlns:asvg="http://schemas.microsoft.com/office/drawing/2016/SVG/main" r:embed="rId3"/>
              </a:ext>
            </a:extLst>
          </a:blip>
          <a:srcRect/>
          <a:stretch/>
        </p:blipFill>
        <p:spPr>
          <a:xfrm>
            <a:off x="7741832" y="533206"/>
            <a:ext cx="4369392" cy="2851744"/>
          </a:xfrm>
          <a:prstGeom prst="rect">
            <a:avLst/>
          </a:prstGeom>
        </p:spPr>
      </p:pic>
      <p:pic>
        <p:nvPicPr>
          <p:cNvPr id="16" name="Picture 15">
            <a:extLst>
              <a:ext uri="{FF2B5EF4-FFF2-40B4-BE49-F238E27FC236}">
                <a16:creationId xmlns:a16="http://schemas.microsoft.com/office/drawing/2014/main" id="{53AE90BD-7FD9-CEA5-9FAF-3EE0BB63E2D0}"/>
              </a:ext>
            </a:extLst>
          </p:cNvPr>
          <p:cNvPicPr>
            <a:picLocks noChangeAspect="1"/>
          </p:cNvPicPr>
          <p:nvPr/>
        </p:nvPicPr>
        <p:blipFill>
          <a:blip>
            <a:extLst>
              <a:ext uri="{96DAC541-7B7A-43D3-8B79-37D633B846F1}">
                <asvg:svgBlip xmlns:asvg="http://schemas.microsoft.com/office/drawing/2016/SVG/main" r:embed="rId4"/>
              </a:ext>
            </a:extLst>
          </a:blip>
          <a:srcRect/>
          <a:stretch/>
        </p:blipFill>
        <p:spPr>
          <a:xfrm>
            <a:off x="7550134" y="3525712"/>
            <a:ext cx="4667497" cy="3046306"/>
          </a:xfrm>
          <a:prstGeom prst="rect">
            <a:avLst/>
          </a:prstGeom>
        </p:spPr>
      </p:pic>
      <p:pic>
        <p:nvPicPr>
          <p:cNvPr id="17" name="Picture 16">
            <a:extLst>
              <a:ext uri="{FF2B5EF4-FFF2-40B4-BE49-F238E27FC236}">
                <a16:creationId xmlns:a16="http://schemas.microsoft.com/office/drawing/2014/main" id="{D6F16B1D-4AEB-13BF-D0AF-CF7C69DB80B9}"/>
              </a:ext>
            </a:extLst>
          </p:cNvPr>
          <p:cNvPicPr>
            <a:picLocks noChangeAspect="1"/>
          </p:cNvPicPr>
          <p:nvPr/>
        </p:nvPicPr>
        <p:blipFill>
          <a:blip r:embed="rId5"/>
          <a:stretch>
            <a:fillRect/>
          </a:stretch>
        </p:blipFill>
        <p:spPr>
          <a:xfrm>
            <a:off x="329195" y="5692259"/>
            <a:ext cx="6276975" cy="828675"/>
          </a:xfrm>
          <a:prstGeom prst="rect">
            <a:avLst/>
          </a:prstGeom>
        </p:spPr>
      </p:pic>
    </p:spTree>
    <p:extLst>
      <p:ext uri="{BB962C8B-B14F-4D97-AF65-F5344CB8AC3E}">
        <p14:creationId xmlns:p14="http://schemas.microsoft.com/office/powerpoint/2010/main" val="388641205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4D88758-6F26-4E0F-8C14-550F5C0188B8}" type="slidenum">
              <a:rPr kumimoji="0" lang="fi-FI" altLang="fi-FI" sz="1200" b="0" i="0" u="none" strike="noStrike" kern="1200" cap="none" spc="0" normalizeH="0" baseline="0" noProof="0" smtClean="0">
                <a:ln>
                  <a:noFill/>
                </a:ln>
                <a:solidFill>
                  <a:prstClr val="white"/>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fi-FI" altLang="fi-FI" sz="12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1512" name="Rectangle 1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3" name="Rectangle 1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4" name="Rectangle 1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5" name="Rectangle 15"/>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6" name="Rectangle 1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7" name="Rectangle 19"/>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8" name="Rectangle 1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9" name="Rectangle 20"/>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0" name="Rectangle 2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1" name="Rectangle 21"/>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2" name="Rectangle 23"/>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3" name="Rectangle 25"/>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4" name="Rectangle 2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5" name="Rectangle 2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6" name="Rectangle 2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7" name="Rectangle 2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8" name="Rectangle 29"/>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9" name="Rectangle 31"/>
          <p:cNvSpPr>
            <a:spLocks noChangeArrowheads="1"/>
          </p:cNvSpPr>
          <p:nvPr/>
        </p:nvSpPr>
        <p:spPr bwMode="auto">
          <a:xfrm>
            <a:off x="6308435" y="12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0" name="Rectangle 30"/>
          <p:cNvSpPr>
            <a:spLocks noChangeArrowheads="1"/>
          </p:cNvSpPr>
          <p:nvPr/>
        </p:nvSpPr>
        <p:spPr bwMode="auto">
          <a:xfrm>
            <a:off x="2084389" y="9059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1" name="Rectangle 32"/>
          <p:cNvSpPr>
            <a:spLocks noChangeArrowheads="1"/>
          </p:cNvSpPr>
          <p:nvPr/>
        </p:nvSpPr>
        <p:spPr bwMode="auto">
          <a:xfrm>
            <a:off x="2051051"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2" name="Rectangle 34"/>
          <p:cNvSpPr>
            <a:spLocks noChangeArrowheads="1"/>
          </p:cNvSpPr>
          <p:nvPr/>
        </p:nvSpPr>
        <p:spPr bwMode="auto">
          <a:xfrm>
            <a:off x="6364289"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3" name="Rectangle 33"/>
          <p:cNvSpPr>
            <a:spLocks noChangeArrowheads="1"/>
          </p:cNvSpPr>
          <p:nvPr/>
        </p:nvSpPr>
        <p:spPr bwMode="auto">
          <a:xfrm>
            <a:off x="2036764" y="8392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5" name="Rectangle 35"/>
          <p:cNvSpPr>
            <a:spLocks noChangeArrowheads="1"/>
          </p:cNvSpPr>
          <p:nvPr/>
        </p:nvSpPr>
        <p:spPr bwMode="auto">
          <a:xfrm>
            <a:off x="2036764" y="3749159"/>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7" name="Rectangle 37"/>
          <p:cNvSpPr>
            <a:spLocks noChangeArrowheads="1"/>
          </p:cNvSpPr>
          <p:nvPr/>
        </p:nvSpPr>
        <p:spPr bwMode="auto">
          <a:xfrm>
            <a:off x="6397626" y="375709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 name="Rectangle 2"/>
          <p:cNvSpPr>
            <a:spLocks noChangeArrowheads="1"/>
          </p:cNvSpPr>
          <p:nvPr/>
        </p:nvSpPr>
        <p:spPr bwMode="auto">
          <a:xfrm>
            <a:off x="2051051" y="832898"/>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Rectangle 6"/>
          <p:cNvSpPr>
            <a:spLocks noChangeArrowheads="1"/>
          </p:cNvSpPr>
          <p:nvPr/>
        </p:nvSpPr>
        <p:spPr bwMode="auto">
          <a:xfrm>
            <a:off x="6196013" y="379184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8"/>
          <p:cNvSpPr>
            <a:spLocks noChangeArrowheads="1"/>
          </p:cNvSpPr>
          <p:nvPr/>
        </p:nvSpPr>
        <p:spPr bwMode="auto">
          <a:xfrm>
            <a:off x="1985963" y="36872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Rectangle 2"/>
          <p:cNvSpPr>
            <a:spLocks noChangeArrowheads="1"/>
          </p:cNvSpPr>
          <p:nvPr/>
        </p:nvSpPr>
        <p:spPr bwMode="auto">
          <a:xfrm>
            <a:off x="2072171" y="570191"/>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Rectangle 6"/>
          <p:cNvSpPr>
            <a:spLocks noChangeArrowheads="1"/>
          </p:cNvSpPr>
          <p:nvPr/>
        </p:nvSpPr>
        <p:spPr bwMode="auto">
          <a:xfrm>
            <a:off x="6277170" y="393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Rectangle 8"/>
          <p:cNvSpPr>
            <a:spLocks noChangeArrowheads="1"/>
          </p:cNvSpPr>
          <p:nvPr/>
        </p:nvSpPr>
        <p:spPr bwMode="auto">
          <a:xfrm>
            <a:off x="2043113" y="395264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Rectangle 2"/>
          <p:cNvSpPr>
            <a:spLocks noChangeArrowheads="1"/>
          </p:cNvSpPr>
          <p:nvPr/>
        </p:nvSpPr>
        <p:spPr bwMode="auto">
          <a:xfrm>
            <a:off x="2051051" y="58765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Rectangle 4"/>
          <p:cNvSpPr>
            <a:spLocks noChangeArrowheads="1"/>
          </p:cNvSpPr>
          <p:nvPr/>
        </p:nvSpPr>
        <p:spPr bwMode="auto">
          <a:xfrm>
            <a:off x="2148660" y="393700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Rectangle 6"/>
          <p:cNvSpPr>
            <a:spLocks noChangeArrowheads="1"/>
          </p:cNvSpPr>
          <p:nvPr/>
        </p:nvSpPr>
        <p:spPr bwMode="auto">
          <a:xfrm>
            <a:off x="6421439" y="39438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294514" y="-4545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defRPr/>
            </a:pPr>
            <a:r>
              <a:rPr kumimoji="0" lang="en-GB" altLang="fi-FI" sz="2700" b="1" i="0" u="none" strike="noStrike" kern="1200" cap="all" spc="-50" normalizeH="0" baseline="0" noProof="0" dirty="0">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Satakunnan </a:t>
            </a:r>
            <a:r>
              <a:rPr kumimoji="0" lang="en-GB" altLang="fi-FI" sz="2700" b="1" i="0" u="none" strike="noStrike" kern="1200" cap="all" spc="-50" normalizeH="0" baseline="0" noProof="0" dirty="0" err="1">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talouskehitys</a:t>
            </a:r>
            <a:r>
              <a:rPr kumimoji="0" lang="en-GB" altLang="fi-FI" sz="2700" b="1" i="0" u="none" strike="noStrike" kern="1200" cap="all" spc="-50" normalizeH="0" baseline="0" noProof="0" dirty="0">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 </a:t>
            </a:r>
            <a:r>
              <a:rPr lang="en-GB" altLang="fi-FI" sz="2700" b="1" cap="all" spc="-50" dirty="0" err="1">
                <a:solidFill>
                  <a:srgbClr val="0070C0"/>
                </a:solidFill>
                <a:effectLst>
                  <a:outerShdw blurRad="38100" dist="38100" dir="2700000" algn="tl">
                    <a:srgbClr val="000000">
                      <a:alpha val="43137"/>
                    </a:srgbClr>
                  </a:outerShdw>
                </a:effectLst>
              </a:rPr>
              <a:t>heinä-joulukuu</a:t>
            </a:r>
            <a:r>
              <a:rPr lang="en-GB" altLang="fi-FI" sz="2700" b="1" cap="all" spc="-50" dirty="0">
                <a:solidFill>
                  <a:srgbClr val="0070C0"/>
                </a:solidFill>
                <a:effectLst>
                  <a:outerShdw blurRad="38100" dist="38100" dir="2700000" algn="tl">
                    <a:srgbClr val="000000">
                      <a:alpha val="43137"/>
                    </a:srgbClr>
                  </a:outerShdw>
                </a:effectLst>
              </a:rPr>
              <a:t> 2025</a:t>
            </a:r>
            <a:r>
              <a:rPr kumimoji="0" lang="en-GB" altLang="fi-FI" sz="2700" b="1" i="0" u="none" strike="noStrike" kern="1200" cap="all" spc="-50" normalizeH="0" baseline="0" noProof="0" dirty="0">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altLang="fi-FI" sz="2700" b="1" i="0" u="none" strike="noStrike" kern="1200" cap="all" spc="-50" normalizeH="0" baseline="0" noProof="0" dirty="0">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Pori-</a:t>
            </a:r>
            <a:r>
              <a:rPr kumimoji="0" lang="en-GB" altLang="fi-FI" sz="2700" b="1" i="0" u="none" strike="noStrike" kern="1200" cap="all" spc="-50" normalizeH="0" baseline="0" noProof="0" dirty="0" err="1">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huittinen</a:t>
            </a:r>
            <a:r>
              <a:rPr kumimoji="0" lang="en-GB" altLang="fi-FI" sz="2700" b="1" i="0" u="none" strike="noStrike" kern="1200" cap="all" spc="-50" normalizeH="0" baseline="0" noProof="0" dirty="0">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a:t>
            </a:r>
            <a:r>
              <a:rPr kumimoji="0" lang="en-GB" altLang="fi-FI" sz="2700" b="1" i="0" u="none" strike="noStrike" kern="1200" cap="all" spc="-50" normalizeH="0" baseline="0" noProof="0" dirty="0" err="1">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teollisuusvyöhyke</a:t>
            </a:r>
            <a:endParaRPr kumimoji="0" lang="en-US" altLang="fi-FI" sz="2700" b="1" i="0" u="none" strike="noStrike" kern="1200" cap="all" spc="-50" normalizeH="0" baseline="0" noProof="0" dirty="0">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endParaRPr>
          </a:p>
        </p:txBody>
      </p:sp>
      <p:sp>
        <p:nvSpPr>
          <p:cNvPr id="44" name="Content Placeholder 1">
            <a:extLst>
              <a:ext uri="{FF2B5EF4-FFF2-40B4-BE49-F238E27FC236}">
                <a16:creationId xmlns:a16="http://schemas.microsoft.com/office/drawing/2014/main" id="{CCD58A97-409F-4C3D-BA7D-6AB4A0D13C8C}"/>
              </a:ext>
            </a:extLst>
          </p:cNvPr>
          <p:cNvSpPr txBox="1">
            <a:spLocks/>
          </p:cNvSpPr>
          <p:nvPr/>
        </p:nvSpPr>
        <p:spPr>
          <a:xfrm>
            <a:off x="52294" y="1012572"/>
            <a:ext cx="7424408" cy="404704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defRPr/>
            </a:pPr>
            <a:r>
              <a:rPr lang="fi-FI" altLang="fi-FI" sz="2000" b="1" dirty="0"/>
              <a:t>Pori–Huittinen-teollisuusvyöhyke koostuu noin 700:sta teollisuus- ja insinööripalveluyrityksestä, jotka toimivat Porin Reposaaresta Huittisiin ulottuvalla vyöhykkeellä. Mukana ovat myös Noormarkku sekä Porin lähiöt.</a:t>
            </a:r>
          </a:p>
          <a:p>
            <a:pPr algn="just">
              <a:defRPr/>
            </a:pPr>
            <a:r>
              <a:rPr lang="fi-FI" altLang="fi-FI" sz="2000" b="1" dirty="0"/>
              <a:t>Teollisuusvyöhykkeellä liikevaihto tippui heinä-syyskuussa, mutta kohosi jälleen selvästi loka-joulukuussa. Koko vuoden loppupuoliskon liikevaihto ei siten juuri muuttunut. Taustalla vaikuttaa metallien jalostuksen liikevaihdon nopeat ja rajut muutokset tuottajahintojen vaihteluiden myötä. Itse tuotannon määrä ei liene muuttunut kovin paljon, mihin viittaa myös henkilöstömäärän pysyminen ennallaan. Yrityskohtaisesti kehitys toki vaihtelee. </a:t>
            </a:r>
          </a:p>
          <a:p>
            <a:pPr algn="just">
              <a:defRPr/>
            </a:pPr>
            <a:r>
              <a:rPr lang="fi-FI" altLang="fi-FI" sz="2000" b="1" dirty="0"/>
              <a:t>Muun teollisuuden kehitys on ollut ainakin osin alavireistä. Liike-elämän palveluidenkin kehitys on ollut suhteellisen vaisua, ja tämä pätee mahdollisesti myös insinööripalveluyrityksiin. Alueelle on kuitenkin tulossa uusia investointeja lisää, joten pitkän ajan näkymät ovat varsin mainiot.</a:t>
            </a:r>
          </a:p>
        </p:txBody>
      </p:sp>
      <p:pic>
        <p:nvPicPr>
          <p:cNvPr id="9" name="Kuva 8" descr="Kuva, joka sisältää kohteen teksti, merkki, clipart-kuva&#10;&#10;Kuvaus luotu automaattisesti">
            <a:extLst>
              <a:ext uri="{FF2B5EF4-FFF2-40B4-BE49-F238E27FC236}">
                <a16:creationId xmlns:a16="http://schemas.microsoft.com/office/drawing/2014/main" id="{AEE6814C-3BDA-AF1B-00FC-610B3A67ACC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061766" y="136525"/>
            <a:ext cx="1856812" cy="480765"/>
          </a:xfrm>
          <a:prstGeom prst="rect">
            <a:avLst/>
          </a:prstGeom>
        </p:spPr>
      </p:pic>
      <p:sp>
        <p:nvSpPr>
          <p:cNvPr id="11" name="Rectangle 2">
            <a:extLst>
              <a:ext uri="{FF2B5EF4-FFF2-40B4-BE49-F238E27FC236}">
                <a16:creationId xmlns:a16="http://schemas.microsoft.com/office/drawing/2014/main" id="{DA5E912A-6A4C-55B1-9EC5-7CDEA479734D}"/>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6" name="Picture 5">
            <a:extLst>
              <a:ext uri="{FF2B5EF4-FFF2-40B4-BE49-F238E27FC236}">
                <a16:creationId xmlns:a16="http://schemas.microsoft.com/office/drawing/2014/main" id="{1EC44309-05F6-557D-0DD0-E9A0A88647CA}"/>
              </a:ext>
            </a:extLst>
          </p:cNvPr>
          <p:cNvPicPr>
            <a:picLocks noChangeAspect="1"/>
          </p:cNvPicPr>
          <p:nvPr/>
        </p:nvPicPr>
        <p:blipFill>
          <a:blip>
            <a:extLst>
              <a:ext uri="{96DAC541-7B7A-43D3-8B79-37D633B846F1}">
                <asvg:svgBlip xmlns:asvg="http://schemas.microsoft.com/office/drawing/2016/SVG/main" r:embed="rId3"/>
              </a:ext>
            </a:extLst>
          </a:blip>
          <a:srcRect/>
          <a:stretch/>
        </p:blipFill>
        <p:spPr>
          <a:xfrm>
            <a:off x="7554757" y="675460"/>
            <a:ext cx="4481694" cy="2925040"/>
          </a:xfrm>
          <a:prstGeom prst="rect">
            <a:avLst/>
          </a:prstGeom>
        </p:spPr>
      </p:pic>
      <p:pic>
        <p:nvPicPr>
          <p:cNvPr id="16" name="Picture 15">
            <a:extLst>
              <a:ext uri="{FF2B5EF4-FFF2-40B4-BE49-F238E27FC236}">
                <a16:creationId xmlns:a16="http://schemas.microsoft.com/office/drawing/2014/main" id="{7E673723-61EE-96EE-CD8C-2A46E70683F8}"/>
              </a:ext>
            </a:extLst>
          </p:cNvPr>
          <p:cNvPicPr>
            <a:picLocks noChangeAspect="1"/>
          </p:cNvPicPr>
          <p:nvPr/>
        </p:nvPicPr>
        <p:blipFill>
          <a:blip>
            <a:extLst>
              <a:ext uri="{96DAC541-7B7A-43D3-8B79-37D633B846F1}">
                <asvg:svgBlip xmlns:asvg="http://schemas.microsoft.com/office/drawing/2016/SVG/main" r:embed="rId4"/>
              </a:ext>
            </a:extLst>
          </a:blip>
          <a:srcRect/>
          <a:stretch/>
        </p:blipFill>
        <p:spPr>
          <a:xfrm>
            <a:off x="7471250" y="3739855"/>
            <a:ext cx="4593771" cy="2998188"/>
          </a:xfrm>
          <a:prstGeom prst="rect">
            <a:avLst/>
          </a:prstGeom>
        </p:spPr>
      </p:pic>
      <p:pic>
        <p:nvPicPr>
          <p:cNvPr id="17" name="Picture 16">
            <a:extLst>
              <a:ext uri="{FF2B5EF4-FFF2-40B4-BE49-F238E27FC236}">
                <a16:creationId xmlns:a16="http://schemas.microsoft.com/office/drawing/2014/main" id="{7B39EBD1-2DAC-F7FB-6F2F-8AE364433AFD}"/>
              </a:ext>
            </a:extLst>
          </p:cNvPr>
          <p:cNvPicPr>
            <a:picLocks noChangeAspect="1"/>
          </p:cNvPicPr>
          <p:nvPr/>
        </p:nvPicPr>
        <p:blipFill>
          <a:blip r:embed="rId5"/>
          <a:stretch>
            <a:fillRect/>
          </a:stretch>
        </p:blipFill>
        <p:spPr>
          <a:xfrm>
            <a:off x="31460" y="5989390"/>
            <a:ext cx="6276975" cy="828675"/>
          </a:xfrm>
          <a:prstGeom prst="rect">
            <a:avLst/>
          </a:prstGeom>
        </p:spPr>
      </p:pic>
    </p:spTree>
    <p:extLst>
      <p:ext uri="{BB962C8B-B14F-4D97-AF65-F5344CB8AC3E}">
        <p14:creationId xmlns:p14="http://schemas.microsoft.com/office/powerpoint/2010/main" val="139903833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4D88758-6F26-4E0F-8C14-550F5C0188B8}" type="slidenum">
              <a:rPr kumimoji="0" lang="fi-FI" altLang="fi-FI" sz="1200" b="0" i="0" u="none" strike="noStrike" kern="1200" cap="none" spc="0" normalizeH="0" baseline="0" noProof="0" smtClean="0">
                <a:ln>
                  <a:noFill/>
                </a:ln>
                <a:solidFill>
                  <a:prstClr val="white"/>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fi-FI" altLang="fi-FI" sz="12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1512" name="Rectangle 1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3" name="Rectangle 1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4" name="Rectangle 1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5" name="Rectangle 15"/>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6" name="Rectangle 1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7" name="Rectangle 19"/>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8" name="Rectangle 1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9" name="Rectangle 20"/>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0" name="Rectangle 2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1" name="Rectangle 21"/>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2" name="Rectangle 23"/>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3" name="Rectangle 25"/>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4" name="Rectangle 2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5" name="Rectangle 2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6" name="Rectangle 2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7" name="Rectangle 2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8" name="Rectangle 29"/>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9" name="Rectangle 31"/>
          <p:cNvSpPr>
            <a:spLocks noChangeArrowheads="1"/>
          </p:cNvSpPr>
          <p:nvPr/>
        </p:nvSpPr>
        <p:spPr bwMode="auto">
          <a:xfrm>
            <a:off x="6308435" y="12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0" name="Rectangle 30"/>
          <p:cNvSpPr>
            <a:spLocks noChangeArrowheads="1"/>
          </p:cNvSpPr>
          <p:nvPr/>
        </p:nvSpPr>
        <p:spPr bwMode="auto">
          <a:xfrm>
            <a:off x="2084389" y="9059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1" name="Rectangle 32"/>
          <p:cNvSpPr>
            <a:spLocks noChangeArrowheads="1"/>
          </p:cNvSpPr>
          <p:nvPr/>
        </p:nvSpPr>
        <p:spPr bwMode="auto">
          <a:xfrm>
            <a:off x="2051051"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2" name="Rectangle 34"/>
          <p:cNvSpPr>
            <a:spLocks noChangeArrowheads="1"/>
          </p:cNvSpPr>
          <p:nvPr/>
        </p:nvSpPr>
        <p:spPr bwMode="auto">
          <a:xfrm>
            <a:off x="6364289"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3" name="Rectangle 33"/>
          <p:cNvSpPr>
            <a:spLocks noChangeArrowheads="1"/>
          </p:cNvSpPr>
          <p:nvPr/>
        </p:nvSpPr>
        <p:spPr bwMode="auto">
          <a:xfrm>
            <a:off x="2036764" y="8392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5" name="Rectangle 35"/>
          <p:cNvSpPr>
            <a:spLocks noChangeArrowheads="1"/>
          </p:cNvSpPr>
          <p:nvPr/>
        </p:nvSpPr>
        <p:spPr bwMode="auto">
          <a:xfrm>
            <a:off x="2036764" y="3749159"/>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7" name="Rectangle 37"/>
          <p:cNvSpPr>
            <a:spLocks noChangeArrowheads="1"/>
          </p:cNvSpPr>
          <p:nvPr/>
        </p:nvSpPr>
        <p:spPr bwMode="auto">
          <a:xfrm>
            <a:off x="6397626" y="375709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 name="Rectangle 2"/>
          <p:cNvSpPr>
            <a:spLocks noChangeArrowheads="1"/>
          </p:cNvSpPr>
          <p:nvPr/>
        </p:nvSpPr>
        <p:spPr bwMode="auto">
          <a:xfrm>
            <a:off x="2051051" y="832898"/>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Rectangle 6"/>
          <p:cNvSpPr>
            <a:spLocks noChangeArrowheads="1"/>
          </p:cNvSpPr>
          <p:nvPr/>
        </p:nvSpPr>
        <p:spPr bwMode="auto">
          <a:xfrm>
            <a:off x="6196013" y="379184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8"/>
          <p:cNvSpPr>
            <a:spLocks noChangeArrowheads="1"/>
          </p:cNvSpPr>
          <p:nvPr/>
        </p:nvSpPr>
        <p:spPr bwMode="auto">
          <a:xfrm>
            <a:off x="1985963" y="36872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Rectangle 2"/>
          <p:cNvSpPr>
            <a:spLocks noChangeArrowheads="1"/>
          </p:cNvSpPr>
          <p:nvPr/>
        </p:nvSpPr>
        <p:spPr bwMode="auto">
          <a:xfrm>
            <a:off x="2072171" y="570191"/>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Rectangle 6"/>
          <p:cNvSpPr>
            <a:spLocks noChangeArrowheads="1"/>
          </p:cNvSpPr>
          <p:nvPr/>
        </p:nvSpPr>
        <p:spPr bwMode="auto">
          <a:xfrm>
            <a:off x="6277170" y="393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Rectangle 8"/>
          <p:cNvSpPr>
            <a:spLocks noChangeArrowheads="1"/>
          </p:cNvSpPr>
          <p:nvPr/>
        </p:nvSpPr>
        <p:spPr bwMode="auto">
          <a:xfrm>
            <a:off x="2043113" y="395264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Rectangle 2"/>
          <p:cNvSpPr>
            <a:spLocks noChangeArrowheads="1"/>
          </p:cNvSpPr>
          <p:nvPr/>
        </p:nvSpPr>
        <p:spPr bwMode="auto">
          <a:xfrm>
            <a:off x="2051051" y="58765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Rectangle 4"/>
          <p:cNvSpPr>
            <a:spLocks noChangeArrowheads="1"/>
          </p:cNvSpPr>
          <p:nvPr/>
        </p:nvSpPr>
        <p:spPr bwMode="auto">
          <a:xfrm>
            <a:off x="2148660" y="393700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Rectangle 6"/>
          <p:cNvSpPr>
            <a:spLocks noChangeArrowheads="1"/>
          </p:cNvSpPr>
          <p:nvPr/>
        </p:nvSpPr>
        <p:spPr bwMode="auto">
          <a:xfrm>
            <a:off x="6421439" y="39438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380891" y="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defRPr/>
            </a:pPr>
            <a:r>
              <a:rPr kumimoji="0" lang="en-GB" altLang="fi-FI" sz="2700" b="1" i="0" u="none" strike="noStrike" kern="1200" cap="all" spc="-50" normalizeH="0" baseline="0" noProof="0" dirty="0">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Satakunnan </a:t>
            </a:r>
            <a:r>
              <a:rPr kumimoji="0" lang="en-GB" altLang="fi-FI" sz="2700" b="1" i="0" u="none" strike="noStrike" kern="1200" cap="all" spc="-50" normalizeH="0" baseline="0" noProof="0" dirty="0" err="1">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talouskehitys</a:t>
            </a:r>
            <a:r>
              <a:rPr kumimoji="0" lang="en-GB" altLang="fi-FI" sz="2700" b="1" i="0" u="none" strike="noStrike" kern="1200" cap="all" spc="-50" normalizeH="0" baseline="0" noProof="0" dirty="0">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 </a:t>
            </a:r>
            <a:r>
              <a:rPr lang="en-GB" altLang="fi-FI" sz="2700" b="1" cap="all" spc="-50" dirty="0" err="1">
                <a:solidFill>
                  <a:srgbClr val="0070C0"/>
                </a:solidFill>
                <a:effectLst>
                  <a:outerShdw blurRad="38100" dist="38100" dir="2700000" algn="tl">
                    <a:srgbClr val="000000">
                      <a:alpha val="43137"/>
                    </a:srgbClr>
                  </a:outerShdw>
                </a:effectLst>
              </a:rPr>
              <a:t>heinä-joulukuu</a:t>
            </a:r>
            <a:r>
              <a:rPr lang="en-GB" altLang="fi-FI" sz="2700" b="1" cap="all" spc="-50" dirty="0">
                <a:solidFill>
                  <a:srgbClr val="0070C0"/>
                </a:solidFill>
                <a:effectLst>
                  <a:outerShdw blurRad="38100" dist="38100" dir="2700000" algn="tl">
                    <a:srgbClr val="000000">
                      <a:alpha val="43137"/>
                    </a:srgbClr>
                  </a:outerShdw>
                </a:effectLst>
              </a:rPr>
              <a:t> 2025</a:t>
            </a:r>
            <a:r>
              <a:rPr kumimoji="0" lang="en-GB" altLang="fi-FI" sz="2700" b="1" i="0" u="none" strike="noStrike" kern="1200" cap="all" spc="-50" normalizeH="0" baseline="0" noProof="0" dirty="0">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altLang="fi-FI" sz="2700" b="1" i="0" u="none" strike="noStrike" kern="1200" cap="all" spc="-50" normalizeH="0" baseline="0" noProof="0" dirty="0">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Meri-porin </a:t>
            </a:r>
            <a:r>
              <a:rPr kumimoji="0" lang="en-GB" altLang="fi-FI" sz="2700" b="1" i="0" u="none" strike="noStrike" kern="1200" cap="all" spc="-50" normalizeH="0" baseline="0" noProof="0" dirty="0" err="1">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teollisuusalue</a:t>
            </a:r>
            <a:endParaRPr kumimoji="0" lang="en-US" altLang="fi-FI" sz="2700" b="1" i="0" u="none" strike="noStrike" kern="1200" cap="all" spc="-50" normalizeH="0" baseline="0" noProof="0" dirty="0">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endParaRPr>
          </a:p>
        </p:txBody>
      </p:sp>
      <p:sp>
        <p:nvSpPr>
          <p:cNvPr id="44" name="Content Placeholder 1">
            <a:extLst>
              <a:ext uri="{FF2B5EF4-FFF2-40B4-BE49-F238E27FC236}">
                <a16:creationId xmlns:a16="http://schemas.microsoft.com/office/drawing/2014/main" id="{CCD58A97-409F-4C3D-BA7D-6AB4A0D13C8C}"/>
              </a:ext>
            </a:extLst>
          </p:cNvPr>
          <p:cNvSpPr txBox="1">
            <a:spLocks/>
          </p:cNvSpPr>
          <p:nvPr/>
        </p:nvSpPr>
        <p:spPr>
          <a:xfrm>
            <a:off x="30626" y="1059657"/>
            <a:ext cx="7413657" cy="430094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defRPr/>
            </a:pPr>
            <a:r>
              <a:rPr lang="fi-FI" altLang="fi-FI" sz="2000" b="1" dirty="0"/>
              <a:t>Meri-Porin teollisuusalue koostuu noin 170 yrityksestä, jotka toimivat Porin Mäntyluodon, </a:t>
            </a:r>
            <a:r>
              <a:rPr lang="fi-FI" altLang="fi-FI" sz="2000" b="1" dirty="0" err="1"/>
              <a:t>Kirrisannan</a:t>
            </a:r>
            <a:r>
              <a:rPr lang="fi-FI" altLang="fi-FI" sz="2000" b="1" dirty="0"/>
              <a:t>, Reposaaren, Tahkoluodon, Ahlaisten ja </a:t>
            </a:r>
            <a:r>
              <a:rPr lang="fi-FI" altLang="fi-FI" sz="2000" b="1" dirty="0" err="1"/>
              <a:t>Lampin</a:t>
            </a:r>
            <a:r>
              <a:rPr lang="fi-FI" altLang="fi-FI" sz="2000" b="1" dirty="0"/>
              <a:t> alueella. Meriteollisuudella on vahva rooli telakan ansiosta. Kaanaa ja entinen </a:t>
            </a:r>
            <a:r>
              <a:rPr lang="fi-FI" altLang="fi-FI" sz="2000" b="1" dirty="0" err="1"/>
              <a:t>Venatorin</a:t>
            </a:r>
            <a:r>
              <a:rPr lang="fi-FI" altLang="fi-FI" sz="2000" b="1" dirty="0"/>
              <a:t> alue eivät sisälly alueen tietoihin. </a:t>
            </a:r>
          </a:p>
          <a:p>
            <a:pPr algn="just">
              <a:defRPr/>
            </a:pPr>
            <a:r>
              <a:rPr lang="fi-FI" altLang="fi-FI" sz="2000" b="1" dirty="0"/>
              <a:t>Pitkään jatkunut alavireinen kehitys päättyi vuoden 2021 alussa. Mäntyluodon telakan kehitys lienee myönteisten lukujen takana ja telakka näyttääkin saaneen uutta puhtia omistajanvaihdosten myötä. Alueella on myös mm. energian tuotantoa. Kausittaisten vaihtelujen jälkeen liikevaihtoon kirjattiin vuosi sitten keväällä jo selvää kasvua. Nousu on jatkunut aina vuoden 2025 keväälle asti, jolloin liikevaihto alkoi jälleen laskea. Pudotus on ollut suuri loppuvuoden aikana. Tilausten laskutusaikataulut saattavat selittää suurta kausivaihtelua. Huomionarvoista on se, että 10 vuoden takainen  liikevaihto saadaan tällä hetkellä aikaiseksi puolta pienemmällä henkilöstöllä. </a:t>
            </a:r>
            <a:endParaRPr lang="fi-FI" altLang="fi-FI" sz="1800" b="1" dirty="0"/>
          </a:p>
          <a:p>
            <a:pPr>
              <a:defRPr/>
            </a:pPr>
            <a:endParaRPr lang="fi-FI" altLang="fi-FI" sz="1800" b="1" dirty="0"/>
          </a:p>
          <a:p>
            <a:pPr>
              <a:defRPr/>
            </a:pPr>
            <a:endParaRPr lang="fi-FI" altLang="fi-FI" sz="1800" b="1" dirty="0"/>
          </a:p>
        </p:txBody>
      </p:sp>
      <p:pic>
        <p:nvPicPr>
          <p:cNvPr id="6" name="Kuva 8" descr="Kuva, joka sisältää kohteen teksti, merkki, clipart-kuva&#10;&#10;Kuvaus luotu automaattisesti">
            <a:extLst>
              <a:ext uri="{FF2B5EF4-FFF2-40B4-BE49-F238E27FC236}">
                <a16:creationId xmlns:a16="http://schemas.microsoft.com/office/drawing/2014/main" id="{6E4D7EA7-2B9D-A097-37FC-A014393C98E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96551" y="124538"/>
            <a:ext cx="1856812" cy="480765"/>
          </a:xfrm>
          <a:prstGeom prst="rect">
            <a:avLst/>
          </a:prstGeom>
        </p:spPr>
      </p:pic>
      <p:sp>
        <p:nvSpPr>
          <p:cNvPr id="11" name="Rectangle 2">
            <a:extLst>
              <a:ext uri="{FF2B5EF4-FFF2-40B4-BE49-F238E27FC236}">
                <a16:creationId xmlns:a16="http://schemas.microsoft.com/office/drawing/2014/main" id="{D2E38AA9-3E4D-1333-DFCA-6DAD4241D393}"/>
              </a:ext>
            </a:extLst>
          </p:cNvPr>
          <p:cNvSpPr>
            <a:spLocks noChangeArrowheads="1"/>
          </p:cNvSpPr>
          <p:nvPr/>
        </p:nvSpPr>
        <p:spPr bwMode="auto">
          <a:xfrm>
            <a:off x="7351953" y="797033"/>
            <a:ext cx="6137360"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9" name="Picture 8">
            <a:extLst>
              <a:ext uri="{FF2B5EF4-FFF2-40B4-BE49-F238E27FC236}">
                <a16:creationId xmlns:a16="http://schemas.microsoft.com/office/drawing/2014/main" id="{271FBA77-A67E-B5C7-3BC4-56A5EC5B6E2D}"/>
              </a:ext>
            </a:extLst>
          </p:cNvPr>
          <p:cNvPicPr>
            <a:picLocks noChangeAspect="1"/>
          </p:cNvPicPr>
          <p:nvPr/>
        </p:nvPicPr>
        <p:blipFill>
          <a:blip>
            <a:extLst>
              <a:ext uri="{96DAC541-7B7A-43D3-8B79-37D633B846F1}">
                <asvg:svgBlip xmlns:asvg="http://schemas.microsoft.com/office/drawing/2016/SVG/main" r:embed="rId3"/>
              </a:ext>
            </a:extLst>
          </a:blip>
          <a:srcRect/>
          <a:stretch/>
        </p:blipFill>
        <p:spPr>
          <a:xfrm>
            <a:off x="7487625" y="609436"/>
            <a:ext cx="4421422" cy="2885702"/>
          </a:xfrm>
          <a:prstGeom prst="rect">
            <a:avLst/>
          </a:prstGeom>
        </p:spPr>
      </p:pic>
      <p:pic>
        <p:nvPicPr>
          <p:cNvPr id="16" name="Picture 15">
            <a:extLst>
              <a:ext uri="{FF2B5EF4-FFF2-40B4-BE49-F238E27FC236}">
                <a16:creationId xmlns:a16="http://schemas.microsoft.com/office/drawing/2014/main" id="{A5564C65-05C2-6B0E-95B2-D2AAEB6B6032}"/>
              </a:ext>
            </a:extLst>
          </p:cNvPr>
          <p:cNvPicPr>
            <a:picLocks noChangeAspect="1"/>
          </p:cNvPicPr>
          <p:nvPr/>
        </p:nvPicPr>
        <p:blipFill>
          <a:blip>
            <a:extLst>
              <a:ext uri="{96DAC541-7B7A-43D3-8B79-37D633B846F1}">
                <asvg:svgBlip xmlns:asvg="http://schemas.microsoft.com/office/drawing/2016/SVG/main" r:embed="rId4"/>
              </a:ext>
            </a:extLst>
          </a:blip>
          <a:srcRect/>
          <a:stretch/>
        </p:blipFill>
        <p:spPr>
          <a:xfrm>
            <a:off x="7445773" y="3652435"/>
            <a:ext cx="4641008" cy="3029018"/>
          </a:xfrm>
          <a:prstGeom prst="rect">
            <a:avLst/>
          </a:prstGeom>
        </p:spPr>
      </p:pic>
      <p:pic>
        <p:nvPicPr>
          <p:cNvPr id="17" name="Picture 16">
            <a:extLst>
              <a:ext uri="{FF2B5EF4-FFF2-40B4-BE49-F238E27FC236}">
                <a16:creationId xmlns:a16="http://schemas.microsoft.com/office/drawing/2014/main" id="{5E3D0A01-0E98-0617-F5C9-0AB3C6E2BCB8}"/>
              </a:ext>
            </a:extLst>
          </p:cNvPr>
          <p:cNvPicPr>
            <a:picLocks noChangeAspect="1"/>
          </p:cNvPicPr>
          <p:nvPr/>
        </p:nvPicPr>
        <p:blipFill>
          <a:blip r:embed="rId5"/>
          <a:stretch>
            <a:fillRect/>
          </a:stretch>
        </p:blipFill>
        <p:spPr>
          <a:xfrm>
            <a:off x="63791" y="5972028"/>
            <a:ext cx="6276975" cy="828675"/>
          </a:xfrm>
          <a:prstGeom prst="rect">
            <a:avLst/>
          </a:prstGeom>
        </p:spPr>
      </p:pic>
    </p:spTree>
    <p:extLst>
      <p:ext uri="{BB962C8B-B14F-4D97-AF65-F5344CB8AC3E}">
        <p14:creationId xmlns:p14="http://schemas.microsoft.com/office/powerpoint/2010/main" val="302554971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Kuva 42"/>
          <p:cNvPicPr>
            <a:picLocks noChangeAspect="1"/>
          </p:cNvPicPr>
          <p:nvPr/>
        </p:nvPicPr>
        <p:blipFill>
          <a:blip r:embed="rId2" cstate="print">
            <a:duotone>
              <a:prstClr val="black"/>
              <a:schemeClr val="tx2">
                <a:tint val="45000"/>
                <a:satMod val="400000"/>
              </a:schemeClr>
            </a:duotone>
            <a:lum bright="21000"/>
            <a:extLst>
              <a:ext uri="{BEBA8EAE-BF5A-486C-A8C5-ECC9F3942E4B}">
                <a14:imgProps xmlns:a14="http://schemas.microsoft.com/office/drawing/2010/main">
                  <a14:imgLayer r:embed="rId3">
                    <a14:imgEffect>
                      <a14:artisticCrisscrossEtching/>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a:off x="8123914" y="1140243"/>
            <a:ext cx="1946313" cy="1856436"/>
          </a:xfrm>
          <a:prstGeom prst="rect">
            <a:avLst/>
          </a:prstGeom>
        </p:spPr>
      </p:pic>
      <p:sp>
        <p:nvSpPr>
          <p:cNvPr id="2" name="Otsikko 1"/>
          <p:cNvSpPr>
            <a:spLocks noGrp="1"/>
          </p:cNvSpPr>
          <p:nvPr>
            <p:ph type="ctrTitle"/>
          </p:nvPr>
        </p:nvSpPr>
        <p:spPr>
          <a:xfrm>
            <a:off x="3798629" y="33121"/>
            <a:ext cx="7798445" cy="465993"/>
          </a:xfrm>
        </p:spPr>
        <p:txBody>
          <a:bodyPr>
            <a:noAutofit/>
          </a:bodyPr>
          <a:lstStyle/>
          <a:p>
            <a:r>
              <a:rPr lang="fi-FI" sz="2700" b="1" cap="all" dirty="0">
                <a:solidFill>
                  <a:srgbClr val="0070C0"/>
                </a:solidFill>
                <a:effectLst>
                  <a:outerShdw blurRad="38100" dist="38100" dir="2700000" algn="tl">
                    <a:srgbClr val="000000">
                      <a:alpha val="43137"/>
                    </a:srgbClr>
                  </a:outerShdw>
                </a:effectLst>
              </a:rPr>
              <a:t>TEOLLISUUDEN SUHDANNEKUVA satakunnassa</a:t>
            </a:r>
          </a:p>
        </p:txBody>
      </p:sp>
      <p:sp>
        <p:nvSpPr>
          <p:cNvPr id="9" name="Tekstiruutu 8"/>
          <p:cNvSpPr txBox="1"/>
          <p:nvPr/>
        </p:nvSpPr>
        <p:spPr>
          <a:xfrm rot="5400000">
            <a:off x="10883344" y="5331279"/>
            <a:ext cx="307777" cy="1689255"/>
          </a:xfrm>
          <a:prstGeom prst="rect">
            <a:avLst/>
          </a:prstGeom>
          <a:noFill/>
        </p:spPr>
        <p:txBody>
          <a:bodyPr vert="vert270" wrap="square" rtlCol="0">
            <a:spAutoFit/>
          </a:bodyPr>
          <a:lstStyle/>
          <a:p>
            <a:r>
              <a:rPr lang="fi-FI" sz="800" dirty="0">
                <a:solidFill>
                  <a:prstClr val="black"/>
                </a:solidFill>
                <a:latin typeface="Calibri" panose="020F0502020204030204"/>
                <a:cs typeface="Arial" panose="020B0604020202020204" pitchFamily="34" charset="0"/>
              </a:rPr>
              <a:t>Tilastokeskus ja Satakuntaliitto 2026</a:t>
            </a:r>
          </a:p>
        </p:txBody>
      </p:sp>
      <p:sp>
        <p:nvSpPr>
          <p:cNvPr id="42" name="Tekstiruutu 41"/>
          <p:cNvSpPr txBox="1"/>
          <p:nvPr/>
        </p:nvSpPr>
        <p:spPr>
          <a:xfrm>
            <a:off x="6480935" y="528205"/>
            <a:ext cx="3969281" cy="2062103"/>
          </a:xfrm>
          <a:prstGeom prst="rect">
            <a:avLst/>
          </a:prstGeom>
          <a:noFill/>
          <a:ln>
            <a:noFill/>
          </a:ln>
          <a:effectLst>
            <a:outerShdw blurRad="76200" dir="13500000" sy="23000" kx="1200000" algn="br" rotWithShape="0">
              <a:prstClr val="black">
                <a:alpha val="20000"/>
              </a:prstClr>
            </a:outerShdw>
          </a:effectLst>
        </p:spPr>
        <p:txBody>
          <a:bodyPr wrap="square" rtlCol="0">
            <a:spAutoFit/>
          </a:bodyPr>
          <a:lstStyle/>
          <a:p>
            <a:r>
              <a:rPr lang="fi-FI" b="1" dirty="0">
                <a:solidFill>
                  <a:prstClr val="black"/>
                </a:solidFill>
                <a:latin typeface="Calibri" panose="020F0502020204030204"/>
                <a:cs typeface="Arial" panose="020B0604020202020204" pitchFamily="34" charset="0"/>
              </a:rPr>
              <a:t>Valmistava teollisuus tuotti Satakunnassa liikevaihtoa v. 2025 </a:t>
            </a:r>
          </a:p>
          <a:p>
            <a:r>
              <a:rPr lang="fi-FI" sz="3600" b="1" dirty="0">
                <a:solidFill>
                  <a:srgbClr val="2683C6">
                    <a:lumMod val="75000"/>
                  </a:srgbClr>
                </a:solidFill>
                <a:effectLst>
                  <a:outerShdw blurRad="38100" dist="38100" dir="2700000" algn="tl">
                    <a:srgbClr val="000000">
                      <a:alpha val="43137"/>
                    </a:srgbClr>
                  </a:outerShdw>
                </a:effectLst>
                <a:latin typeface="Calibri" panose="020F0502020204030204"/>
                <a:cs typeface="Arial" panose="020B0604020202020204" pitchFamily="34" charset="0"/>
              </a:rPr>
              <a:t>7,5 miljardia € </a:t>
            </a:r>
            <a:r>
              <a:rPr lang="fi-FI" b="1" dirty="0">
                <a:solidFill>
                  <a:prstClr val="black"/>
                </a:solidFill>
                <a:effectLst>
                  <a:outerShdw blurRad="38100" dist="38100" dir="2700000" algn="tl">
                    <a:srgbClr val="000000">
                      <a:alpha val="43137"/>
                    </a:srgbClr>
                  </a:outerShdw>
                </a:effectLst>
                <a:latin typeface="Calibri" panose="020F0502020204030204"/>
                <a:cs typeface="Arial" panose="020B0604020202020204" pitchFamily="34" charset="0"/>
              </a:rPr>
              <a:t>ja vientiä</a:t>
            </a:r>
          </a:p>
          <a:p>
            <a:r>
              <a:rPr lang="fi-FI" sz="3600" b="1" dirty="0">
                <a:solidFill>
                  <a:srgbClr val="2683C6">
                    <a:lumMod val="75000"/>
                  </a:srgbClr>
                </a:solidFill>
                <a:effectLst>
                  <a:outerShdw blurRad="38100" dist="38100" dir="2700000" algn="tl">
                    <a:srgbClr val="000000">
                      <a:alpha val="43137"/>
                    </a:srgbClr>
                  </a:outerShdw>
                </a:effectLst>
                <a:latin typeface="Calibri" panose="020F0502020204030204"/>
                <a:cs typeface="Arial" panose="020B0604020202020204" pitchFamily="34" charset="0"/>
              </a:rPr>
              <a:t>4,8 miljardia €</a:t>
            </a:r>
            <a:endParaRPr lang="fi-FI" sz="3600" b="1" dirty="0">
              <a:solidFill>
                <a:prstClr val="black"/>
              </a:solidFill>
              <a:effectLst>
                <a:outerShdw blurRad="38100" dist="38100" dir="2700000" algn="tl">
                  <a:srgbClr val="000000">
                    <a:alpha val="43137"/>
                  </a:srgbClr>
                </a:outerShdw>
              </a:effectLst>
              <a:latin typeface="Calibri" panose="020F0502020204030204"/>
              <a:cs typeface="Arial" panose="020B0604020202020204" pitchFamily="34" charset="0"/>
            </a:endParaRPr>
          </a:p>
          <a:p>
            <a:endParaRPr lang="fi-FI" sz="2000" dirty="0">
              <a:solidFill>
                <a:prstClr val="black"/>
              </a:solidFill>
              <a:latin typeface="Calibri" panose="020F0502020204030204"/>
              <a:cs typeface="Arial" panose="020B0604020202020204" pitchFamily="34" charset="0"/>
            </a:endParaRPr>
          </a:p>
        </p:txBody>
      </p:sp>
      <p:sp>
        <p:nvSpPr>
          <p:cNvPr id="10" name="Pyöristetty suorakulmio 9"/>
          <p:cNvSpPr/>
          <p:nvPr/>
        </p:nvSpPr>
        <p:spPr>
          <a:xfrm>
            <a:off x="4790946" y="5078351"/>
            <a:ext cx="1976921" cy="502871"/>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fi-FI" sz="1200" dirty="0">
              <a:solidFill>
                <a:prstClr val="white">
                  <a:lumMod val="50000"/>
                </a:prstClr>
              </a:solidFill>
              <a:latin typeface="Calibri" panose="020F0502020204030204"/>
            </a:endParaRPr>
          </a:p>
        </p:txBody>
      </p:sp>
      <p:sp>
        <p:nvSpPr>
          <p:cNvPr id="44" name="Rectangle 43"/>
          <p:cNvSpPr/>
          <p:nvPr/>
        </p:nvSpPr>
        <p:spPr>
          <a:xfrm>
            <a:off x="6465233" y="1681925"/>
            <a:ext cx="4572000" cy="646331"/>
          </a:xfrm>
          <a:prstGeom prst="rect">
            <a:avLst/>
          </a:prstGeom>
        </p:spPr>
        <p:txBody>
          <a:bodyPr>
            <a:spAutoFit/>
          </a:bodyPr>
          <a:lstStyle/>
          <a:p>
            <a:endParaRPr lang="fi-FI" b="1" dirty="0">
              <a:solidFill>
                <a:prstClr val="black"/>
              </a:solidFill>
              <a:latin typeface="Calibri" panose="020F0502020204030204"/>
              <a:cs typeface="Arial" panose="020B0604020202020204" pitchFamily="34" charset="0"/>
            </a:endParaRPr>
          </a:p>
          <a:p>
            <a:endParaRPr lang="fi-FI" b="1" dirty="0">
              <a:solidFill>
                <a:prstClr val="black"/>
              </a:solidFill>
              <a:latin typeface="Calibri" panose="020F0502020204030204"/>
              <a:cs typeface="Arial" panose="020B0604020202020204" pitchFamily="34" charset="0"/>
            </a:endParaRPr>
          </a:p>
        </p:txBody>
      </p:sp>
      <p:sp>
        <p:nvSpPr>
          <p:cNvPr id="45" name="Tekstiruutu 34"/>
          <p:cNvSpPr txBox="1"/>
          <p:nvPr/>
        </p:nvSpPr>
        <p:spPr>
          <a:xfrm>
            <a:off x="1495833" y="4190036"/>
            <a:ext cx="2994731" cy="892552"/>
          </a:xfrm>
          <a:prstGeom prst="rect">
            <a:avLst/>
          </a:prstGeom>
          <a:noFill/>
        </p:spPr>
        <p:txBody>
          <a:bodyPr wrap="none" rtlCol="0">
            <a:spAutoFit/>
          </a:bodyPr>
          <a:lstStyle/>
          <a:p>
            <a:endParaRPr lang="fi-FI" sz="2000" b="1" dirty="0">
              <a:solidFill>
                <a:prstClr val="white">
                  <a:lumMod val="50000"/>
                </a:prstClr>
              </a:solidFill>
              <a:effectLst>
                <a:outerShdw blurRad="38100" dist="38100" dir="2700000" algn="tl">
                  <a:srgbClr val="000000">
                    <a:alpha val="43137"/>
                  </a:srgbClr>
                </a:outerShdw>
              </a:effectLst>
              <a:latin typeface="Calibri" panose="020F0502020204030204"/>
              <a:cs typeface="Arial" panose="020B0604020202020204" pitchFamily="34" charset="0"/>
            </a:endParaRPr>
          </a:p>
          <a:p>
            <a:r>
              <a:rPr lang="fi-FI" sz="2000" b="1" dirty="0">
                <a:solidFill>
                  <a:prstClr val="black"/>
                </a:solidFill>
                <a:latin typeface="Britannic Bold" panose="020B0903060703020204" pitchFamily="34" charset="0"/>
                <a:cs typeface="Arial" panose="020B0604020202020204" pitchFamily="34" charset="0"/>
              </a:rPr>
              <a:t>Automaatio ja robotiikka</a:t>
            </a:r>
          </a:p>
          <a:p>
            <a:endParaRPr lang="fi-FI" sz="1200" b="1" dirty="0">
              <a:solidFill>
                <a:prstClr val="white">
                  <a:lumMod val="50000"/>
                </a:prstClr>
              </a:solidFill>
              <a:latin typeface="Calibri" panose="020F0502020204030204"/>
              <a:cs typeface="Arial" panose="020B0604020202020204" pitchFamily="34" charset="0"/>
            </a:endParaRPr>
          </a:p>
        </p:txBody>
      </p:sp>
      <p:sp>
        <p:nvSpPr>
          <p:cNvPr id="47" name="Tekstiruutu 34"/>
          <p:cNvSpPr txBox="1"/>
          <p:nvPr/>
        </p:nvSpPr>
        <p:spPr>
          <a:xfrm>
            <a:off x="1466554" y="5713182"/>
            <a:ext cx="2252540" cy="400110"/>
          </a:xfrm>
          <a:prstGeom prst="rect">
            <a:avLst/>
          </a:prstGeom>
          <a:noFill/>
        </p:spPr>
        <p:txBody>
          <a:bodyPr wrap="none" rtlCol="0">
            <a:spAutoFit/>
          </a:bodyPr>
          <a:lstStyle/>
          <a:p>
            <a:r>
              <a:rPr lang="fi-FI" sz="2000" b="1" dirty="0">
                <a:solidFill>
                  <a:prstClr val="black"/>
                </a:solidFill>
                <a:latin typeface="Britannic Bold" panose="020B0903060703020204" pitchFamily="34" charset="0"/>
                <a:cs typeface="Arial" panose="020B0604020202020204" pitchFamily="34" charset="0"/>
              </a:rPr>
              <a:t>Metallien jalostus</a:t>
            </a:r>
          </a:p>
        </p:txBody>
      </p:sp>
      <p:sp>
        <p:nvSpPr>
          <p:cNvPr id="50" name="Rectangle 49"/>
          <p:cNvSpPr/>
          <p:nvPr/>
        </p:nvSpPr>
        <p:spPr>
          <a:xfrm>
            <a:off x="5061603" y="4897951"/>
            <a:ext cx="1467068" cy="784830"/>
          </a:xfrm>
          <a:prstGeom prst="rect">
            <a:avLst/>
          </a:prstGeom>
        </p:spPr>
        <p:txBody>
          <a:bodyPr wrap="none">
            <a:spAutoFit/>
          </a:bodyPr>
          <a:lstStyle/>
          <a:p>
            <a:r>
              <a:rPr lang="fi-FI" sz="4500" b="1" dirty="0">
                <a:solidFill>
                  <a:prstClr val="black"/>
                </a:solidFill>
                <a:effectLst>
                  <a:outerShdw blurRad="38100" dist="38100" dir="2700000" algn="tl">
                    <a:srgbClr val="000000">
                      <a:alpha val="43137"/>
                    </a:srgbClr>
                  </a:outerShdw>
                </a:effectLst>
                <a:latin typeface="Calibri" panose="020F0502020204030204"/>
                <a:cs typeface="Arial" panose="020B0604020202020204" pitchFamily="34" charset="0"/>
              </a:rPr>
              <a:t>4,8 %</a:t>
            </a:r>
          </a:p>
        </p:txBody>
      </p:sp>
      <p:sp>
        <p:nvSpPr>
          <p:cNvPr id="58" name="Pyöristetty suorakulmio 9"/>
          <p:cNvSpPr/>
          <p:nvPr/>
        </p:nvSpPr>
        <p:spPr>
          <a:xfrm>
            <a:off x="4790947" y="5742199"/>
            <a:ext cx="1976921" cy="502871"/>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fi-FI" sz="1200" dirty="0">
              <a:solidFill>
                <a:prstClr val="white">
                  <a:lumMod val="50000"/>
                </a:prstClr>
              </a:solidFill>
              <a:latin typeface="Calibri" panose="020F0502020204030204"/>
            </a:endParaRPr>
          </a:p>
        </p:txBody>
      </p:sp>
      <p:sp>
        <p:nvSpPr>
          <p:cNvPr id="61" name="Rectangle 60"/>
          <p:cNvSpPr/>
          <p:nvPr/>
        </p:nvSpPr>
        <p:spPr>
          <a:xfrm>
            <a:off x="5069731" y="5578425"/>
            <a:ext cx="1467068" cy="784830"/>
          </a:xfrm>
          <a:prstGeom prst="rect">
            <a:avLst/>
          </a:prstGeom>
        </p:spPr>
        <p:txBody>
          <a:bodyPr wrap="none">
            <a:spAutoFit/>
          </a:bodyPr>
          <a:lstStyle/>
          <a:p>
            <a:r>
              <a:rPr lang="fi-FI" sz="4500" b="1" dirty="0">
                <a:solidFill>
                  <a:prstClr val="black"/>
                </a:solidFill>
                <a:effectLst>
                  <a:outerShdw blurRad="38100" dist="38100" dir="2700000" algn="tl">
                    <a:srgbClr val="000000">
                      <a:alpha val="43137"/>
                    </a:srgbClr>
                  </a:outerShdw>
                </a:effectLst>
                <a:latin typeface="Calibri" panose="020F0502020204030204"/>
                <a:cs typeface="Arial" panose="020B0604020202020204" pitchFamily="34" charset="0"/>
              </a:rPr>
              <a:t>3,5 %</a:t>
            </a:r>
          </a:p>
        </p:txBody>
      </p:sp>
      <p:sp>
        <p:nvSpPr>
          <p:cNvPr id="4" name="TextBox 3"/>
          <p:cNvSpPr txBox="1"/>
          <p:nvPr/>
        </p:nvSpPr>
        <p:spPr>
          <a:xfrm>
            <a:off x="1497534" y="3679490"/>
            <a:ext cx="4495333" cy="369332"/>
          </a:xfrm>
          <a:prstGeom prst="rect">
            <a:avLst/>
          </a:prstGeom>
          <a:noFill/>
        </p:spPr>
        <p:txBody>
          <a:bodyPr wrap="none" rtlCol="0">
            <a:spAutoFit/>
          </a:bodyPr>
          <a:lstStyle/>
          <a:p>
            <a:r>
              <a:rPr lang="fi-FI" b="1" cap="all" dirty="0">
                <a:solidFill>
                  <a:srgbClr val="0070C0"/>
                </a:solidFill>
                <a:effectLst>
                  <a:outerShdw blurRad="38100" dist="38100" dir="2700000" algn="tl">
                    <a:srgbClr val="000000">
                      <a:alpha val="43137"/>
                    </a:srgbClr>
                  </a:outerShdw>
                </a:effectLst>
                <a:latin typeface="Calibri" panose="020F0502020204030204"/>
                <a:cs typeface="Arial" panose="020B0604020202020204" pitchFamily="34" charset="0"/>
              </a:rPr>
              <a:t>TEOLLISUUDEN kärkialoja tällä hetkellä</a:t>
            </a:r>
            <a:endParaRPr lang="en-US" dirty="0">
              <a:solidFill>
                <a:prstClr val="black"/>
              </a:solidFill>
              <a:latin typeface="Calibri" panose="020F0502020204030204"/>
              <a:cs typeface="Arial" panose="020B0604020202020204" pitchFamily="34" charset="0"/>
            </a:endParaRPr>
          </a:p>
        </p:txBody>
      </p:sp>
      <p:sp>
        <p:nvSpPr>
          <p:cNvPr id="29" name="Tekstiruutu 34"/>
          <p:cNvSpPr txBox="1"/>
          <p:nvPr/>
        </p:nvSpPr>
        <p:spPr>
          <a:xfrm>
            <a:off x="1495832" y="3731082"/>
            <a:ext cx="4431598" cy="677108"/>
          </a:xfrm>
          <a:prstGeom prst="rect">
            <a:avLst/>
          </a:prstGeom>
          <a:noFill/>
        </p:spPr>
        <p:txBody>
          <a:bodyPr wrap="none" rtlCol="0">
            <a:spAutoFit/>
          </a:bodyPr>
          <a:lstStyle/>
          <a:p>
            <a:endParaRPr lang="fi-FI" dirty="0">
              <a:solidFill>
                <a:prstClr val="black"/>
              </a:solidFill>
              <a:latin typeface="Calibri" panose="020F0502020204030204"/>
              <a:cs typeface="Arial" panose="020B0604020202020204" pitchFamily="34" charset="0"/>
            </a:endParaRPr>
          </a:p>
          <a:p>
            <a:r>
              <a:rPr lang="fi-FI" sz="2000" b="1" dirty="0">
                <a:solidFill>
                  <a:prstClr val="white">
                    <a:lumMod val="50000"/>
                  </a:prstClr>
                </a:solidFill>
                <a:latin typeface="Calibri" panose="020F0502020204030204"/>
                <a:cs typeface="Arial" panose="020B0604020202020204" pitchFamily="34" charset="0"/>
              </a:rPr>
              <a:t>Liikevaihdon kasvu heinä-joulukuu 2025</a:t>
            </a:r>
          </a:p>
        </p:txBody>
      </p:sp>
      <p:sp>
        <p:nvSpPr>
          <p:cNvPr id="30" name="Pyöristetty suorakulmio 9"/>
          <p:cNvSpPr/>
          <p:nvPr/>
        </p:nvSpPr>
        <p:spPr>
          <a:xfrm>
            <a:off x="4777324" y="4405194"/>
            <a:ext cx="1976921" cy="502871"/>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fi-FI" sz="1200" dirty="0">
              <a:solidFill>
                <a:prstClr val="white">
                  <a:lumMod val="50000"/>
                </a:prstClr>
              </a:solidFill>
              <a:latin typeface="Calibri" panose="020F0502020204030204"/>
            </a:endParaRPr>
          </a:p>
        </p:txBody>
      </p:sp>
      <p:sp>
        <p:nvSpPr>
          <p:cNvPr id="31" name="Rectangle 30"/>
          <p:cNvSpPr/>
          <p:nvPr/>
        </p:nvSpPr>
        <p:spPr>
          <a:xfrm>
            <a:off x="5032249" y="4263812"/>
            <a:ext cx="1467068" cy="784830"/>
          </a:xfrm>
          <a:prstGeom prst="rect">
            <a:avLst/>
          </a:prstGeom>
        </p:spPr>
        <p:txBody>
          <a:bodyPr wrap="none">
            <a:spAutoFit/>
          </a:bodyPr>
          <a:lstStyle/>
          <a:p>
            <a:r>
              <a:rPr lang="fi-FI" sz="4500" b="1" dirty="0">
                <a:solidFill>
                  <a:prstClr val="black"/>
                </a:solidFill>
                <a:effectLst>
                  <a:outerShdw blurRad="38100" dist="38100" dir="2700000" algn="tl">
                    <a:srgbClr val="000000">
                      <a:alpha val="43137"/>
                    </a:srgbClr>
                  </a:outerShdw>
                </a:effectLst>
                <a:latin typeface="Calibri" panose="020F0502020204030204"/>
                <a:cs typeface="Arial" panose="020B0604020202020204" pitchFamily="34" charset="0"/>
              </a:rPr>
              <a:t>5,6 %</a:t>
            </a:r>
          </a:p>
        </p:txBody>
      </p:sp>
      <p:sp>
        <p:nvSpPr>
          <p:cNvPr id="32" name="Tekstiruutu 34"/>
          <p:cNvSpPr txBox="1"/>
          <p:nvPr/>
        </p:nvSpPr>
        <p:spPr>
          <a:xfrm>
            <a:off x="1457199" y="4767089"/>
            <a:ext cx="3233578" cy="707886"/>
          </a:xfrm>
          <a:prstGeom prst="rect">
            <a:avLst/>
          </a:prstGeom>
          <a:noFill/>
        </p:spPr>
        <p:txBody>
          <a:bodyPr wrap="none" rtlCol="0">
            <a:spAutoFit/>
          </a:bodyPr>
          <a:lstStyle/>
          <a:p>
            <a:endParaRPr lang="fi-FI" sz="2000" b="1" dirty="0">
              <a:solidFill>
                <a:prstClr val="white">
                  <a:lumMod val="50000"/>
                </a:prstClr>
              </a:solidFill>
              <a:effectLst>
                <a:outerShdw blurRad="38100" dist="38100" dir="2700000" algn="tl">
                  <a:srgbClr val="000000">
                    <a:alpha val="43137"/>
                  </a:srgbClr>
                </a:outerShdw>
              </a:effectLst>
              <a:latin typeface="Calibri" panose="020F0502020204030204"/>
              <a:cs typeface="Arial" panose="020B0604020202020204" pitchFamily="34" charset="0"/>
            </a:endParaRPr>
          </a:p>
          <a:p>
            <a:r>
              <a:rPr lang="fi-FI" sz="2000" b="1" dirty="0">
                <a:solidFill>
                  <a:prstClr val="black"/>
                </a:solidFill>
                <a:latin typeface="Britannic Bold" panose="020B0903060703020204" pitchFamily="34" charset="0"/>
                <a:cs typeface="Arial" panose="020B0604020202020204" pitchFamily="34" charset="0"/>
              </a:rPr>
              <a:t>Metallituotteiden valmistus</a:t>
            </a:r>
          </a:p>
        </p:txBody>
      </p:sp>
      <p:sp>
        <p:nvSpPr>
          <p:cNvPr id="14" name="Rectangle 2"/>
          <p:cNvSpPr>
            <a:spLocks noChangeArrowheads="1"/>
          </p:cNvSpPr>
          <p:nvPr/>
        </p:nvSpPr>
        <p:spPr bwMode="auto">
          <a:xfrm>
            <a:off x="1645895" y="983012"/>
            <a:ext cx="707107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solidFill>
                <a:prstClr val="black"/>
              </a:solidFill>
              <a:latin typeface="Calibri" panose="020F0502020204030204"/>
              <a:cs typeface="Arial" panose="020B0604020202020204" pitchFamily="34" charset="0"/>
            </a:endParaRPr>
          </a:p>
        </p:txBody>
      </p:sp>
      <p:sp>
        <p:nvSpPr>
          <p:cNvPr id="33" name="Tekstiruutu 3"/>
          <p:cNvSpPr txBox="1"/>
          <p:nvPr/>
        </p:nvSpPr>
        <p:spPr>
          <a:xfrm>
            <a:off x="1633638" y="6407376"/>
            <a:ext cx="2139878" cy="369332"/>
          </a:xfrm>
          <a:prstGeom prst="rect">
            <a:avLst/>
          </a:prstGeom>
          <a:noFill/>
        </p:spPr>
        <p:txBody>
          <a:bodyPr wrap="square" rtlCol="0">
            <a:spAutoFit/>
          </a:bodyPr>
          <a:ls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i-FI" dirty="0">
                <a:solidFill>
                  <a:prstClr val="black"/>
                </a:solidFill>
                <a:latin typeface="Calibri" panose="020F0502020204030204"/>
              </a:rPr>
              <a:t>17.4.2026</a:t>
            </a:r>
          </a:p>
        </p:txBody>
      </p:sp>
      <p:sp>
        <p:nvSpPr>
          <p:cNvPr id="18" name="Ylös kääntyvä nuoli 17"/>
          <p:cNvSpPr/>
          <p:nvPr/>
        </p:nvSpPr>
        <p:spPr>
          <a:xfrm flipH="1" flipV="1">
            <a:off x="6045073" y="1662705"/>
            <a:ext cx="483598" cy="1912430"/>
          </a:xfrm>
          <a:prstGeom prst="bentUpArrow">
            <a:avLst>
              <a:gd name="adj1" fmla="val 25000"/>
              <a:gd name="adj2" fmla="val 20425"/>
              <a:gd name="adj3" fmla="val 25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prstClr val="white"/>
              </a:solidFill>
              <a:latin typeface="Calibri" panose="020F0502020204030204"/>
            </a:endParaRPr>
          </a:p>
        </p:txBody>
      </p:sp>
      <p:pic>
        <p:nvPicPr>
          <p:cNvPr id="5" name="Kuva 4" descr="Kuva, joka sisältää kohteen teksti, merkki, clipart-kuva&#10;&#10;Kuvaus luotu automaattisesti">
            <a:extLst>
              <a:ext uri="{FF2B5EF4-FFF2-40B4-BE49-F238E27FC236}">
                <a16:creationId xmlns:a16="http://schemas.microsoft.com/office/drawing/2014/main" id="{309C135D-C066-EEA8-13E3-35B6E668C11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78730" y="6304747"/>
            <a:ext cx="1856812" cy="480765"/>
          </a:xfrm>
          <a:prstGeom prst="rect">
            <a:avLst/>
          </a:prstGeom>
        </p:spPr>
      </p:pic>
      <p:sp>
        <p:nvSpPr>
          <p:cNvPr id="11" name="Suorakulmio 20">
            <a:extLst>
              <a:ext uri="{FF2B5EF4-FFF2-40B4-BE49-F238E27FC236}">
                <a16:creationId xmlns:a16="http://schemas.microsoft.com/office/drawing/2014/main" id="{49DD8965-B444-36FA-830C-7ADBCD927127}"/>
              </a:ext>
            </a:extLst>
          </p:cNvPr>
          <p:cNvSpPr/>
          <p:nvPr/>
        </p:nvSpPr>
        <p:spPr>
          <a:xfrm>
            <a:off x="1537400" y="2872118"/>
            <a:ext cx="3737842" cy="635265"/>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eaLnBrk="0" fontAlgn="base" hangingPunct="0">
              <a:spcBef>
                <a:spcPct val="0"/>
              </a:spcBef>
              <a:spcAft>
                <a:spcPct val="0"/>
              </a:spcAft>
            </a:pPr>
            <a:r>
              <a:rPr lang="fi-FI" sz="1400" b="1" dirty="0">
                <a:solidFill>
                  <a:prstClr val="white">
                    <a:lumMod val="50000"/>
                  </a:prstClr>
                </a:solidFill>
                <a:latin typeface="Calibri" panose="020F0502020204030204"/>
              </a:rPr>
              <a:t>Teknologiateollisuuden viennin arvon kasvu 2000-2025</a:t>
            </a:r>
          </a:p>
          <a:p>
            <a:pPr eaLnBrk="0" fontAlgn="base" hangingPunct="0">
              <a:spcBef>
                <a:spcPct val="0"/>
              </a:spcBef>
              <a:spcAft>
                <a:spcPct val="0"/>
              </a:spcAft>
            </a:pPr>
            <a:r>
              <a:rPr lang="fi-FI" sz="1400" dirty="0">
                <a:solidFill>
                  <a:prstClr val="white">
                    <a:lumMod val="50000"/>
                  </a:prstClr>
                </a:solidFill>
                <a:latin typeface="Calibri" panose="020F0502020204030204"/>
              </a:rPr>
              <a:t>Satakunta:</a:t>
            </a:r>
            <a:r>
              <a:rPr lang="fi-FI" sz="1400" dirty="0">
                <a:solidFill>
                  <a:srgbClr val="FF0000"/>
                </a:solidFill>
                <a:latin typeface="Calibri" panose="020F0502020204030204"/>
              </a:rPr>
              <a:t> 152 %</a:t>
            </a:r>
          </a:p>
          <a:p>
            <a:pPr eaLnBrk="0" fontAlgn="base" hangingPunct="0">
              <a:spcBef>
                <a:spcPct val="0"/>
              </a:spcBef>
              <a:spcAft>
                <a:spcPct val="0"/>
              </a:spcAft>
            </a:pPr>
            <a:r>
              <a:rPr lang="fi-FI" sz="1400" dirty="0">
                <a:solidFill>
                  <a:prstClr val="white">
                    <a:lumMod val="50000"/>
                  </a:prstClr>
                </a:solidFill>
                <a:latin typeface="Calibri" panose="020F0502020204030204"/>
              </a:rPr>
              <a:t>Koko maa keskimäärin: 72 %</a:t>
            </a:r>
          </a:p>
        </p:txBody>
      </p:sp>
      <p:sp>
        <p:nvSpPr>
          <p:cNvPr id="13" name="Pyöristetty suorakulmio 4">
            <a:extLst>
              <a:ext uri="{FF2B5EF4-FFF2-40B4-BE49-F238E27FC236}">
                <a16:creationId xmlns:a16="http://schemas.microsoft.com/office/drawing/2014/main" id="{A6DA4E0D-D3E0-DD83-CD6C-7F7D795893A8}"/>
              </a:ext>
            </a:extLst>
          </p:cNvPr>
          <p:cNvSpPr/>
          <p:nvPr/>
        </p:nvSpPr>
        <p:spPr>
          <a:xfrm>
            <a:off x="7264582" y="5155514"/>
            <a:ext cx="2805645" cy="1099788"/>
          </a:xfrm>
          <a:custGeom>
            <a:avLst/>
            <a:gdLst>
              <a:gd name="connsiteX0" fmla="*/ 0 w 2694847"/>
              <a:gd name="connsiteY0" fmla="*/ 102214 h 920934"/>
              <a:gd name="connsiteX1" fmla="*/ 102214 w 2694847"/>
              <a:gd name="connsiteY1" fmla="*/ 0 h 920934"/>
              <a:gd name="connsiteX2" fmla="*/ 2592633 w 2694847"/>
              <a:gd name="connsiteY2" fmla="*/ 0 h 920934"/>
              <a:gd name="connsiteX3" fmla="*/ 2694847 w 2694847"/>
              <a:gd name="connsiteY3" fmla="*/ 102214 h 920934"/>
              <a:gd name="connsiteX4" fmla="*/ 2694847 w 2694847"/>
              <a:gd name="connsiteY4" fmla="*/ 818720 h 920934"/>
              <a:gd name="connsiteX5" fmla="*/ 2592633 w 2694847"/>
              <a:gd name="connsiteY5" fmla="*/ 920934 h 920934"/>
              <a:gd name="connsiteX6" fmla="*/ 102214 w 2694847"/>
              <a:gd name="connsiteY6" fmla="*/ 920934 h 920934"/>
              <a:gd name="connsiteX7" fmla="*/ 0 w 2694847"/>
              <a:gd name="connsiteY7" fmla="*/ 818720 h 920934"/>
              <a:gd name="connsiteX8" fmla="*/ 0 w 2694847"/>
              <a:gd name="connsiteY8" fmla="*/ 102214 h 920934"/>
              <a:gd name="connsiteX0" fmla="*/ 0 w 2720184"/>
              <a:gd name="connsiteY0" fmla="*/ 102214 h 1408044"/>
              <a:gd name="connsiteX1" fmla="*/ 102214 w 2720184"/>
              <a:gd name="connsiteY1" fmla="*/ 0 h 1408044"/>
              <a:gd name="connsiteX2" fmla="*/ 2592633 w 2720184"/>
              <a:gd name="connsiteY2" fmla="*/ 0 h 1408044"/>
              <a:gd name="connsiteX3" fmla="*/ 2694847 w 2720184"/>
              <a:gd name="connsiteY3" fmla="*/ 102214 h 1408044"/>
              <a:gd name="connsiteX4" fmla="*/ 2694847 w 2720184"/>
              <a:gd name="connsiteY4" fmla="*/ 818720 h 1408044"/>
              <a:gd name="connsiteX5" fmla="*/ 2695182 w 2720184"/>
              <a:gd name="connsiteY5" fmla="*/ 1408044 h 1408044"/>
              <a:gd name="connsiteX6" fmla="*/ 102214 w 2720184"/>
              <a:gd name="connsiteY6" fmla="*/ 920934 h 1408044"/>
              <a:gd name="connsiteX7" fmla="*/ 0 w 2720184"/>
              <a:gd name="connsiteY7" fmla="*/ 818720 h 1408044"/>
              <a:gd name="connsiteX8" fmla="*/ 0 w 2720184"/>
              <a:gd name="connsiteY8" fmla="*/ 102214 h 1408044"/>
              <a:gd name="connsiteX0" fmla="*/ 1553 w 2721737"/>
              <a:gd name="connsiteY0" fmla="*/ 102214 h 1408044"/>
              <a:gd name="connsiteX1" fmla="*/ 103767 w 2721737"/>
              <a:gd name="connsiteY1" fmla="*/ 0 h 1408044"/>
              <a:gd name="connsiteX2" fmla="*/ 2594186 w 2721737"/>
              <a:gd name="connsiteY2" fmla="*/ 0 h 1408044"/>
              <a:gd name="connsiteX3" fmla="*/ 2696400 w 2721737"/>
              <a:gd name="connsiteY3" fmla="*/ 102214 h 1408044"/>
              <a:gd name="connsiteX4" fmla="*/ 2696400 w 2721737"/>
              <a:gd name="connsiteY4" fmla="*/ 818720 h 1408044"/>
              <a:gd name="connsiteX5" fmla="*/ 2696735 w 2721737"/>
              <a:gd name="connsiteY5" fmla="*/ 1408044 h 1408044"/>
              <a:gd name="connsiteX6" fmla="*/ 43947 w 2721737"/>
              <a:gd name="connsiteY6" fmla="*/ 1365315 h 1408044"/>
              <a:gd name="connsiteX7" fmla="*/ 1553 w 2721737"/>
              <a:gd name="connsiteY7" fmla="*/ 818720 h 1408044"/>
              <a:gd name="connsiteX8" fmla="*/ 1553 w 2721737"/>
              <a:gd name="connsiteY8" fmla="*/ 102214 h 1408044"/>
              <a:gd name="connsiteX0" fmla="*/ 148 w 2720332"/>
              <a:gd name="connsiteY0" fmla="*/ 102214 h 1621689"/>
              <a:gd name="connsiteX1" fmla="*/ 102362 w 2720332"/>
              <a:gd name="connsiteY1" fmla="*/ 0 h 1621689"/>
              <a:gd name="connsiteX2" fmla="*/ 2592781 w 2720332"/>
              <a:gd name="connsiteY2" fmla="*/ 0 h 1621689"/>
              <a:gd name="connsiteX3" fmla="*/ 2694995 w 2720332"/>
              <a:gd name="connsiteY3" fmla="*/ 102214 h 1621689"/>
              <a:gd name="connsiteX4" fmla="*/ 2694995 w 2720332"/>
              <a:gd name="connsiteY4" fmla="*/ 818720 h 1621689"/>
              <a:gd name="connsiteX5" fmla="*/ 2695330 w 2720332"/>
              <a:gd name="connsiteY5" fmla="*/ 1408044 h 1621689"/>
              <a:gd name="connsiteX6" fmla="*/ 51088 w 2720332"/>
              <a:gd name="connsiteY6" fmla="*/ 1621689 h 1621689"/>
              <a:gd name="connsiteX7" fmla="*/ 148 w 2720332"/>
              <a:gd name="connsiteY7" fmla="*/ 818720 h 1621689"/>
              <a:gd name="connsiteX8" fmla="*/ 148 w 2720332"/>
              <a:gd name="connsiteY8" fmla="*/ 102214 h 1621689"/>
              <a:gd name="connsiteX0" fmla="*/ 148 w 2703567"/>
              <a:gd name="connsiteY0" fmla="*/ 102214 h 1621689"/>
              <a:gd name="connsiteX1" fmla="*/ 102362 w 2703567"/>
              <a:gd name="connsiteY1" fmla="*/ 0 h 1621689"/>
              <a:gd name="connsiteX2" fmla="*/ 2592781 w 2703567"/>
              <a:gd name="connsiteY2" fmla="*/ 0 h 1621689"/>
              <a:gd name="connsiteX3" fmla="*/ 2694995 w 2703567"/>
              <a:gd name="connsiteY3" fmla="*/ 102214 h 1621689"/>
              <a:gd name="connsiteX4" fmla="*/ 2694995 w 2703567"/>
              <a:gd name="connsiteY4" fmla="*/ 818720 h 1621689"/>
              <a:gd name="connsiteX5" fmla="*/ 2669693 w 2703567"/>
              <a:gd name="connsiteY5" fmla="*/ 1621689 h 1621689"/>
              <a:gd name="connsiteX6" fmla="*/ 51088 w 2703567"/>
              <a:gd name="connsiteY6" fmla="*/ 1621689 h 1621689"/>
              <a:gd name="connsiteX7" fmla="*/ 148 w 2703567"/>
              <a:gd name="connsiteY7" fmla="*/ 818720 h 1621689"/>
              <a:gd name="connsiteX8" fmla="*/ 148 w 2703567"/>
              <a:gd name="connsiteY8" fmla="*/ 102214 h 1621689"/>
              <a:gd name="connsiteX0" fmla="*/ 148 w 2708552"/>
              <a:gd name="connsiteY0" fmla="*/ 102214 h 1630235"/>
              <a:gd name="connsiteX1" fmla="*/ 102362 w 2708552"/>
              <a:gd name="connsiteY1" fmla="*/ 0 h 1630235"/>
              <a:gd name="connsiteX2" fmla="*/ 2592781 w 2708552"/>
              <a:gd name="connsiteY2" fmla="*/ 0 h 1630235"/>
              <a:gd name="connsiteX3" fmla="*/ 2694995 w 2708552"/>
              <a:gd name="connsiteY3" fmla="*/ 102214 h 1630235"/>
              <a:gd name="connsiteX4" fmla="*/ 2694995 w 2708552"/>
              <a:gd name="connsiteY4" fmla="*/ 818720 h 1630235"/>
              <a:gd name="connsiteX5" fmla="*/ 2678238 w 2708552"/>
              <a:gd name="connsiteY5" fmla="*/ 1630235 h 1630235"/>
              <a:gd name="connsiteX6" fmla="*/ 51088 w 2708552"/>
              <a:gd name="connsiteY6" fmla="*/ 1621689 h 1630235"/>
              <a:gd name="connsiteX7" fmla="*/ 148 w 2708552"/>
              <a:gd name="connsiteY7" fmla="*/ 818720 h 1630235"/>
              <a:gd name="connsiteX8" fmla="*/ 148 w 2708552"/>
              <a:gd name="connsiteY8" fmla="*/ 102214 h 1630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08552" h="1630235">
                <a:moveTo>
                  <a:pt x="148" y="102214"/>
                </a:moveTo>
                <a:cubicBezTo>
                  <a:pt x="148" y="45763"/>
                  <a:pt x="45911" y="0"/>
                  <a:pt x="102362" y="0"/>
                </a:cubicBezTo>
                <a:lnTo>
                  <a:pt x="2592781" y="0"/>
                </a:lnTo>
                <a:cubicBezTo>
                  <a:pt x="2649232" y="0"/>
                  <a:pt x="2694995" y="45763"/>
                  <a:pt x="2694995" y="102214"/>
                </a:cubicBezTo>
                <a:lnTo>
                  <a:pt x="2694995" y="818720"/>
                </a:lnTo>
                <a:cubicBezTo>
                  <a:pt x="2694995" y="875171"/>
                  <a:pt x="2734689" y="1630235"/>
                  <a:pt x="2678238" y="1630235"/>
                </a:cubicBezTo>
                <a:lnTo>
                  <a:pt x="51088" y="1621689"/>
                </a:lnTo>
                <a:cubicBezTo>
                  <a:pt x="-5363" y="1621689"/>
                  <a:pt x="148" y="875171"/>
                  <a:pt x="148" y="818720"/>
                </a:cubicBezTo>
                <a:lnTo>
                  <a:pt x="148" y="102214"/>
                </a:lnTo>
                <a:close/>
              </a:path>
            </a:pathLst>
          </a:custGeom>
          <a:solidFill>
            <a:schemeClr val="bg1">
              <a:lumMod val="95000"/>
            </a:schemeClr>
          </a:solidFill>
          <a:ln>
            <a:noFill/>
          </a:ln>
          <a:effectLst>
            <a:glow rad="101600">
              <a:schemeClr val="accent2">
                <a:satMod val="175000"/>
                <a:alpha val="40000"/>
              </a:schemeClr>
            </a:glow>
            <a:outerShdw blurRad="44450" dist="27940" dir="5400000" algn="ctr">
              <a:srgbClr val="000000">
                <a:alpha val="32000"/>
              </a:srgbClr>
            </a:outerShdw>
          </a:effectLst>
          <a:scene3d>
            <a:camera prst="orthographicFront">
              <a:rot lat="0" lon="0" rev="0"/>
            </a:camera>
            <a:lightRig rig="balanced" dir="t">
              <a:rot lat="0" lon="0" rev="8700000"/>
            </a:lightRig>
          </a:scene3d>
          <a:sp3d prstMaterial="translucentPowder">
            <a:bevelT w="190500" h="3810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eaLnBrk="0" fontAlgn="base" hangingPunct="0">
              <a:spcBef>
                <a:spcPct val="0"/>
              </a:spcBef>
              <a:spcAft>
                <a:spcPct val="0"/>
              </a:spcAft>
            </a:pPr>
            <a:r>
              <a:rPr lang="fi-FI" sz="1200" b="1" dirty="0">
                <a:solidFill>
                  <a:srgbClr val="0070C0"/>
                </a:solidFill>
                <a:latin typeface="Calibri" panose="020F0502020204030204"/>
              </a:rPr>
              <a:t>Jalostuksen (TOL 05-43)</a:t>
            </a:r>
          </a:p>
          <a:p>
            <a:pPr eaLnBrk="0" fontAlgn="base" hangingPunct="0">
              <a:spcBef>
                <a:spcPct val="0"/>
              </a:spcBef>
              <a:spcAft>
                <a:spcPct val="0"/>
              </a:spcAft>
            </a:pPr>
            <a:r>
              <a:rPr lang="fi-FI" sz="1200" b="1" dirty="0">
                <a:solidFill>
                  <a:srgbClr val="0070C0"/>
                </a:solidFill>
                <a:latin typeface="Calibri" panose="020F0502020204030204"/>
              </a:rPr>
              <a:t>arvonlisäys/asukas Rauman seutu </a:t>
            </a:r>
            <a:r>
              <a:rPr lang="fi-FI" sz="1200" b="1" dirty="0">
                <a:solidFill>
                  <a:srgbClr val="002060"/>
                </a:solidFill>
                <a:latin typeface="Calibri" panose="020F0502020204030204"/>
              </a:rPr>
              <a:t>3.</a:t>
            </a:r>
            <a:r>
              <a:rPr lang="fi-FI" sz="1200" b="1" dirty="0">
                <a:solidFill>
                  <a:srgbClr val="0070C0"/>
                </a:solidFill>
                <a:latin typeface="Calibri" panose="020F0502020204030204"/>
              </a:rPr>
              <a:t>,</a:t>
            </a:r>
          </a:p>
          <a:p>
            <a:pPr eaLnBrk="0" fontAlgn="base" hangingPunct="0">
              <a:spcBef>
                <a:spcPct val="0"/>
              </a:spcBef>
              <a:spcAft>
                <a:spcPct val="0"/>
              </a:spcAft>
            </a:pPr>
            <a:r>
              <a:rPr lang="fi-FI" sz="1200" b="1" dirty="0">
                <a:solidFill>
                  <a:srgbClr val="0070C0"/>
                </a:solidFill>
                <a:latin typeface="Calibri" panose="020F0502020204030204"/>
              </a:rPr>
              <a:t>Porin seutu </a:t>
            </a:r>
            <a:r>
              <a:rPr lang="fi-FI" sz="1200" b="1" dirty="0">
                <a:solidFill>
                  <a:srgbClr val="002060"/>
                </a:solidFill>
                <a:latin typeface="Calibri" panose="020F0502020204030204"/>
              </a:rPr>
              <a:t>21.</a:t>
            </a:r>
            <a:r>
              <a:rPr lang="fi-FI" sz="1200" b="1" dirty="0">
                <a:solidFill>
                  <a:srgbClr val="0070C0"/>
                </a:solidFill>
                <a:latin typeface="Calibri" panose="020F0502020204030204"/>
              </a:rPr>
              <a:t>, ja Pohjois-Satakunta </a:t>
            </a:r>
            <a:r>
              <a:rPr lang="fi-FI" sz="1200" b="1" dirty="0">
                <a:solidFill>
                  <a:srgbClr val="002060"/>
                </a:solidFill>
                <a:latin typeface="Calibri" panose="020F0502020204030204"/>
              </a:rPr>
              <a:t>16.</a:t>
            </a:r>
          </a:p>
          <a:p>
            <a:pPr eaLnBrk="0" fontAlgn="base" hangingPunct="0">
              <a:spcBef>
                <a:spcPct val="0"/>
              </a:spcBef>
              <a:spcAft>
                <a:spcPct val="0"/>
              </a:spcAft>
            </a:pPr>
            <a:r>
              <a:rPr lang="fi-FI" sz="1200" b="1" dirty="0">
                <a:solidFill>
                  <a:srgbClr val="0070C0"/>
                </a:solidFill>
                <a:latin typeface="Calibri" panose="020F0502020204030204"/>
              </a:rPr>
              <a:t>(69 seutukuntaa, 2023)</a:t>
            </a:r>
          </a:p>
          <a:p>
            <a:pPr eaLnBrk="0" fontAlgn="base" hangingPunct="0">
              <a:spcBef>
                <a:spcPct val="0"/>
              </a:spcBef>
              <a:spcAft>
                <a:spcPct val="0"/>
              </a:spcAft>
            </a:pPr>
            <a:endParaRPr lang="fi-FI" sz="1200" b="1" dirty="0">
              <a:solidFill>
                <a:srgbClr val="0070C0"/>
              </a:solidFill>
              <a:latin typeface="Calibri" panose="020F0502020204030204"/>
            </a:endParaRPr>
          </a:p>
          <a:p>
            <a:pPr eaLnBrk="0" fontAlgn="base" hangingPunct="0">
              <a:spcBef>
                <a:spcPct val="0"/>
              </a:spcBef>
              <a:spcAft>
                <a:spcPct val="0"/>
              </a:spcAft>
            </a:pPr>
            <a:r>
              <a:rPr lang="fi-FI" sz="1200" b="1" dirty="0">
                <a:solidFill>
                  <a:srgbClr val="0070C0"/>
                </a:solidFill>
                <a:latin typeface="Calibri" panose="020F0502020204030204"/>
              </a:rPr>
              <a:t>Maakunnittain </a:t>
            </a:r>
            <a:r>
              <a:rPr lang="fi-FI" sz="1200" b="1" dirty="0">
                <a:solidFill>
                  <a:srgbClr val="002060"/>
                </a:solidFill>
                <a:latin typeface="Calibri" panose="020F0502020204030204"/>
              </a:rPr>
              <a:t>2.</a:t>
            </a:r>
            <a:r>
              <a:rPr lang="fi-FI" sz="1200" b="1" dirty="0">
                <a:solidFill>
                  <a:srgbClr val="0070C0"/>
                </a:solidFill>
                <a:latin typeface="Calibri" panose="020F0502020204030204"/>
              </a:rPr>
              <a:t> sija (19:stä) v. 2024</a:t>
            </a:r>
          </a:p>
        </p:txBody>
      </p:sp>
      <p:sp>
        <p:nvSpPr>
          <p:cNvPr id="7" name="Pyöristetty suorakulmio 4">
            <a:extLst>
              <a:ext uri="{FF2B5EF4-FFF2-40B4-BE49-F238E27FC236}">
                <a16:creationId xmlns:a16="http://schemas.microsoft.com/office/drawing/2014/main" id="{D5EFE454-7ABA-3C37-11C7-F4902FFF1C29}"/>
              </a:ext>
            </a:extLst>
          </p:cNvPr>
          <p:cNvSpPr/>
          <p:nvPr/>
        </p:nvSpPr>
        <p:spPr>
          <a:xfrm>
            <a:off x="7290663" y="3298294"/>
            <a:ext cx="2708552" cy="1780056"/>
          </a:xfrm>
          <a:custGeom>
            <a:avLst/>
            <a:gdLst>
              <a:gd name="connsiteX0" fmla="*/ 0 w 2694847"/>
              <a:gd name="connsiteY0" fmla="*/ 102214 h 920934"/>
              <a:gd name="connsiteX1" fmla="*/ 102214 w 2694847"/>
              <a:gd name="connsiteY1" fmla="*/ 0 h 920934"/>
              <a:gd name="connsiteX2" fmla="*/ 2592633 w 2694847"/>
              <a:gd name="connsiteY2" fmla="*/ 0 h 920934"/>
              <a:gd name="connsiteX3" fmla="*/ 2694847 w 2694847"/>
              <a:gd name="connsiteY3" fmla="*/ 102214 h 920934"/>
              <a:gd name="connsiteX4" fmla="*/ 2694847 w 2694847"/>
              <a:gd name="connsiteY4" fmla="*/ 818720 h 920934"/>
              <a:gd name="connsiteX5" fmla="*/ 2592633 w 2694847"/>
              <a:gd name="connsiteY5" fmla="*/ 920934 h 920934"/>
              <a:gd name="connsiteX6" fmla="*/ 102214 w 2694847"/>
              <a:gd name="connsiteY6" fmla="*/ 920934 h 920934"/>
              <a:gd name="connsiteX7" fmla="*/ 0 w 2694847"/>
              <a:gd name="connsiteY7" fmla="*/ 818720 h 920934"/>
              <a:gd name="connsiteX8" fmla="*/ 0 w 2694847"/>
              <a:gd name="connsiteY8" fmla="*/ 102214 h 920934"/>
              <a:gd name="connsiteX0" fmla="*/ 0 w 2720184"/>
              <a:gd name="connsiteY0" fmla="*/ 102214 h 1408044"/>
              <a:gd name="connsiteX1" fmla="*/ 102214 w 2720184"/>
              <a:gd name="connsiteY1" fmla="*/ 0 h 1408044"/>
              <a:gd name="connsiteX2" fmla="*/ 2592633 w 2720184"/>
              <a:gd name="connsiteY2" fmla="*/ 0 h 1408044"/>
              <a:gd name="connsiteX3" fmla="*/ 2694847 w 2720184"/>
              <a:gd name="connsiteY3" fmla="*/ 102214 h 1408044"/>
              <a:gd name="connsiteX4" fmla="*/ 2694847 w 2720184"/>
              <a:gd name="connsiteY4" fmla="*/ 818720 h 1408044"/>
              <a:gd name="connsiteX5" fmla="*/ 2695182 w 2720184"/>
              <a:gd name="connsiteY5" fmla="*/ 1408044 h 1408044"/>
              <a:gd name="connsiteX6" fmla="*/ 102214 w 2720184"/>
              <a:gd name="connsiteY6" fmla="*/ 920934 h 1408044"/>
              <a:gd name="connsiteX7" fmla="*/ 0 w 2720184"/>
              <a:gd name="connsiteY7" fmla="*/ 818720 h 1408044"/>
              <a:gd name="connsiteX8" fmla="*/ 0 w 2720184"/>
              <a:gd name="connsiteY8" fmla="*/ 102214 h 1408044"/>
              <a:gd name="connsiteX0" fmla="*/ 1553 w 2721737"/>
              <a:gd name="connsiteY0" fmla="*/ 102214 h 1408044"/>
              <a:gd name="connsiteX1" fmla="*/ 103767 w 2721737"/>
              <a:gd name="connsiteY1" fmla="*/ 0 h 1408044"/>
              <a:gd name="connsiteX2" fmla="*/ 2594186 w 2721737"/>
              <a:gd name="connsiteY2" fmla="*/ 0 h 1408044"/>
              <a:gd name="connsiteX3" fmla="*/ 2696400 w 2721737"/>
              <a:gd name="connsiteY3" fmla="*/ 102214 h 1408044"/>
              <a:gd name="connsiteX4" fmla="*/ 2696400 w 2721737"/>
              <a:gd name="connsiteY4" fmla="*/ 818720 h 1408044"/>
              <a:gd name="connsiteX5" fmla="*/ 2696735 w 2721737"/>
              <a:gd name="connsiteY5" fmla="*/ 1408044 h 1408044"/>
              <a:gd name="connsiteX6" fmla="*/ 43947 w 2721737"/>
              <a:gd name="connsiteY6" fmla="*/ 1365315 h 1408044"/>
              <a:gd name="connsiteX7" fmla="*/ 1553 w 2721737"/>
              <a:gd name="connsiteY7" fmla="*/ 818720 h 1408044"/>
              <a:gd name="connsiteX8" fmla="*/ 1553 w 2721737"/>
              <a:gd name="connsiteY8" fmla="*/ 102214 h 1408044"/>
              <a:gd name="connsiteX0" fmla="*/ 148 w 2720332"/>
              <a:gd name="connsiteY0" fmla="*/ 102214 h 1621689"/>
              <a:gd name="connsiteX1" fmla="*/ 102362 w 2720332"/>
              <a:gd name="connsiteY1" fmla="*/ 0 h 1621689"/>
              <a:gd name="connsiteX2" fmla="*/ 2592781 w 2720332"/>
              <a:gd name="connsiteY2" fmla="*/ 0 h 1621689"/>
              <a:gd name="connsiteX3" fmla="*/ 2694995 w 2720332"/>
              <a:gd name="connsiteY3" fmla="*/ 102214 h 1621689"/>
              <a:gd name="connsiteX4" fmla="*/ 2694995 w 2720332"/>
              <a:gd name="connsiteY4" fmla="*/ 818720 h 1621689"/>
              <a:gd name="connsiteX5" fmla="*/ 2695330 w 2720332"/>
              <a:gd name="connsiteY5" fmla="*/ 1408044 h 1621689"/>
              <a:gd name="connsiteX6" fmla="*/ 51088 w 2720332"/>
              <a:gd name="connsiteY6" fmla="*/ 1621689 h 1621689"/>
              <a:gd name="connsiteX7" fmla="*/ 148 w 2720332"/>
              <a:gd name="connsiteY7" fmla="*/ 818720 h 1621689"/>
              <a:gd name="connsiteX8" fmla="*/ 148 w 2720332"/>
              <a:gd name="connsiteY8" fmla="*/ 102214 h 1621689"/>
              <a:gd name="connsiteX0" fmla="*/ 148 w 2703567"/>
              <a:gd name="connsiteY0" fmla="*/ 102214 h 1621689"/>
              <a:gd name="connsiteX1" fmla="*/ 102362 w 2703567"/>
              <a:gd name="connsiteY1" fmla="*/ 0 h 1621689"/>
              <a:gd name="connsiteX2" fmla="*/ 2592781 w 2703567"/>
              <a:gd name="connsiteY2" fmla="*/ 0 h 1621689"/>
              <a:gd name="connsiteX3" fmla="*/ 2694995 w 2703567"/>
              <a:gd name="connsiteY3" fmla="*/ 102214 h 1621689"/>
              <a:gd name="connsiteX4" fmla="*/ 2694995 w 2703567"/>
              <a:gd name="connsiteY4" fmla="*/ 818720 h 1621689"/>
              <a:gd name="connsiteX5" fmla="*/ 2669693 w 2703567"/>
              <a:gd name="connsiteY5" fmla="*/ 1621689 h 1621689"/>
              <a:gd name="connsiteX6" fmla="*/ 51088 w 2703567"/>
              <a:gd name="connsiteY6" fmla="*/ 1621689 h 1621689"/>
              <a:gd name="connsiteX7" fmla="*/ 148 w 2703567"/>
              <a:gd name="connsiteY7" fmla="*/ 818720 h 1621689"/>
              <a:gd name="connsiteX8" fmla="*/ 148 w 2703567"/>
              <a:gd name="connsiteY8" fmla="*/ 102214 h 1621689"/>
              <a:gd name="connsiteX0" fmla="*/ 148 w 2708552"/>
              <a:gd name="connsiteY0" fmla="*/ 102214 h 1630235"/>
              <a:gd name="connsiteX1" fmla="*/ 102362 w 2708552"/>
              <a:gd name="connsiteY1" fmla="*/ 0 h 1630235"/>
              <a:gd name="connsiteX2" fmla="*/ 2592781 w 2708552"/>
              <a:gd name="connsiteY2" fmla="*/ 0 h 1630235"/>
              <a:gd name="connsiteX3" fmla="*/ 2694995 w 2708552"/>
              <a:gd name="connsiteY3" fmla="*/ 102214 h 1630235"/>
              <a:gd name="connsiteX4" fmla="*/ 2694995 w 2708552"/>
              <a:gd name="connsiteY4" fmla="*/ 818720 h 1630235"/>
              <a:gd name="connsiteX5" fmla="*/ 2678238 w 2708552"/>
              <a:gd name="connsiteY5" fmla="*/ 1630235 h 1630235"/>
              <a:gd name="connsiteX6" fmla="*/ 51088 w 2708552"/>
              <a:gd name="connsiteY6" fmla="*/ 1621689 h 1630235"/>
              <a:gd name="connsiteX7" fmla="*/ 148 w 2708552"/>
              <a:gd name="connsiteY7" fmla="*/ 818720 h 1630235"/>
              <a:gd name="connsiteX8" fmla="*/ 148 w 2708552"/>
              <a:gd name="connsiteY8" fmla="*/ 102214 h 1630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08552" h="1630235">
                <a:moveTo>
                  <a:pt x="148" y="102214"/>
                </a:moveTo>
                <a:cubicBezTo>
                  <a:pt x="148" y="45763"/>
                  <a:pt x="45911" y="0"/>
                  <a:pt x="102362" y="0"/>
                </a:cubicBezTo>
                <a:lnTo>
                  <a:pt x="2592781" y="0"/>
                </a:lnTo>
                <a:cubicBezTo>
                  <a:pt x="2649232" y="0"/>
                  <a:pt x="2694995" y="45763"/>
                  <a:pt x="2694995" y="102214"/>
                </a:cubicBezTo>
                <a:lnTo>
                  <a:pt x="2694995" y="818720"/>
                </a:lnTo>
                <a:cubicBezTo>
                  <a:pt x="2694995" y="875171"/>
                  <a:pt x="2734689" y="1630235"/>
                  <a:pt x="2678238" y="1630235"/>
                </a:cubicBezTo>
                <a:lnTo>
                  <a:pt x="51088" y="1621689"/>
                </a:lnTo>
                <a:cubicBezTo>
                  <a:pt x="-5363" y="1621689"/>
                  <a:pt x="148" y="875171"/>
                  <a:pt x="148" y="818720"/>
                </a:cubicBezTo>
                <a:lnTo>
                  <a:pt x="148" y="102214"/>
                </a:lnTo>
                <a:close/>
              </a:path>
            </a:pathLst>
          </a:custGeom>
          <a:solidFill>
            <a:schemeClr val="bg1">
              <a:lumMod val="9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400" b="1" dirty="0">
              <a:solidFill>
                <a:srgbClr val="0070C0"/>
              </a:solidFill>
              <a:latin typeface="Calibri" panose="020F0502020204030204"/>
            </a:endParaRPr>
          </a:p>
          <a:p>
            <a:pPr algn="ctr"/>
            <a:endParaRPr lang="fi-FI" sz="1400" b="1" dirty="0">
              <a:solidFill>
                <a:srgbClr val="0070C0"/>
              </a:solidFill>
              <a:latin typeface="Calibri" panose="020F0502020204030204"/>
            </a:endParaRPr>
          </a:p>
          <a:p>
            <a:pPr algn="ctr"/>
            <a:r>
              <a:rPr lang="fi-FI" sz="1000" b="1" dirty="0">
                <a:solidFill>
                  <a:srgbClr val="0070C0"/>
                </a:solidFill>
                <a:latin typeface="Calibri" panose="020F0502020204030204"/>
              </a:rPr>
              <a:t>Teollisuus on tuottavaa: arvonlisäys/työtunti Satakunnassa, teollisuuden top 5 v. 2023:</a:t>
            </a:r>
          </a:p>
          <a:p>
            <a:pPr algn="ctr"/>
            <a:r>
              <a:rPr lang="fi-FI" sz="1000" u="sng" dirty="0">
                <a:solidFill>
                  <a:srgbClr val="0070C0"/>
                </a:solidFill>
                <a:latin typeface="Calibri" panose="020F0502020204030204"/>
              </a:rPr>
              <a:t>Energiantuotanto 266 €/työtunti</a:t>
            </a:r>
          </a:p>
          <a:p>
            <a:pPr algn="ctr"/>
            <a:r>
              <a:rPr lang="fi-FI" sz="1000" u="sng" dirty="0">
                <a:solidFill>
                  <a:srgbClr val="0070C0"/>
                </a:solidFill>
                <a:latin typeface="Calibri" panose="020F0502020204030204"/>
              </a:rPr>
              <a:t>Kemiallinen metsäteollisuus 126 €/työtunti</a:t>
            </a:r>
          </a:p>
          <a:p>
            <a:pPr algn="ctr"/>
            <a:r>
              <a:rPr lang="fi-FI" sz="1000" u="sng" dirty="0">
                <a:solidFill>
                  <a:srgbClr val="0070C0"/>
                </a:solidFill>
                <a:latin typeface="Calibri" panose="020F0502020204030204"/>
              </a:rPr>
              <a:t>Metallien jalostus ja metallituotteiden valmistus 99 €/työtunti</a:t>
            </a:r>
          </a:p>
          <a:p>
            <a:pPr algn="ctr"/>
            <a:r>
              <a:rPr lang="fi-FI" sz="1000" u="sng" dirty="0">
                <a:solidFill>
                  <a:srgbClr val="0070C0"/>
                </a:solidFill>
                <a:latin typeface="Calibri" panose="020F0502020204030204"/>
              </a:rPr>
              <a:t>Kemianteollisuus 88 €/työtunti</a:t>
            </a:r>
          </a:p>
          <a:p>
            <a:pPr algn="ctr"/>
            <a:r>
              <a:rPr lang="fi-FI" sz="1000" u="sng" dirty="0">
                <a:solidFill>
                  <a:srgbClr val="0070C0"/>
                </a:solidFill>
                <a:latin typeface="Calibri" panose="020F0502020204030204"/>
              </a:rPr>
              <a:t>Mekaaninen metsäteollisuus 87 €/työtunti</a:t>
            </a:r>
          </a:p>
          <a:p>
            <a:pPr algn="ctr"/>
            <a:r>
              <a:rPr lang="fi-FI" sz="1000" u="sng" dirty="0">
                <a:solidFill>
                  <a:srgbClr val="0070C0"/>
                </a:solidFill>
                <a:latin typeface="Calibri" panose="020F0502020204030204"/>
              </a:rPr>
              <a:t>Toimialat keskimäärin 54 €/työtunti</a:t>
            </a:r>
          </a:p>
          <a:p>
            <a:pPr algn="ctr"/>
            <a:endParaRPr lang="fi-FI" sz="1400" u="sng" dirty="0">
              <a:solidFill>
                <a:srgbClr val="0070C0"/>
              </a:solidFill>
              <a:latin typeface="Calibri" panose="020F0502020204030204"/>
            </a:endParaRPr>
          </a:p>
          <a:p>
            <a:pPr algn="ctr"/>
            <a:endParaRPr lang="fi-FI" sz="1400" u="sng" dirty="0">
              <a:solidFill>
                <a:srgbClr val="0070C0"/>
              </a:solidFill>
              <a:latin typeface="Calibri" panose="020F0502020204030204"/>
            </a:endParaRPr>
          </a:p>
        </p:txBody>
      </p:sp>
      <p:sp>
        <p:nvSpPr>
          <p:cNvPr id="23" name="Rectangle 22"/>
          <p:cNvSpPr/>
          <p:nvPr/>
        </p:nvSpPr>
        <p:spPr>
          <a:xfrm>
            <a:off x="6465233" y="2234225"/>
            <a:ext cx="4572000" cy="923330"/>
          </a:xfrm>
          <a:prstGeom prst="rect">
            <a:avLst/>
          </a:prstGeom>
        </p:spPr>
        <p:txBody>
          <a:bodyPr>
            <a:spAutoFit/>
          </a:bodyPr>
          <a:lstStyle/>
          <a:p>
            <a:r>
              <a:rPr lang="fi-FI" b="1" dirty="0">
                <a:solidFill>
                  <a:prstClr val="black"/>
                </a:solidFill>
                <a:latin typeface="Calibri" panose="020F0502020204030204"/>
                <a:cs typeface="Arial" panose="020B0604020202020204" pitchFamily="34" charset="0"/>
              </a:rPr>
              <a:t>Teollisuudessa tehtiin Satakunnassa v. 2025</a:t>
            </a:r>
            <a:endParaRPr lang="fi-FI" sz="3600" b="1" dirty="0">
              <a:solidFill>
                <a:srgbClr val="FF5050"/>
              </a:solidFill>
              <a:effectLst>
                <a:outerShdw blurRad="38100" dist="38100" dir="2700000" algn="tl">
                  <a:srgbClr val="000000">
                    <a:alpha val="43137"/>
                  </a:srgbClr>
                </a:outerShdw>
              </a:effectLst>
              <a:latin typeface="Calibri" panose="020F0502020204030204"/>
              <a:cs typeface="Arial" panose="020B0604020202020204" pitchFamily="34" charset="0"/>
            </a:endParaRPr>
          </a:p>
          <a:p>
            <a:r>
              <a:rPr lang="fi-FI" sz="3600" b="1" dirty="0">
                <a:solidFill>
                  <a:srgbClr val="FF5050"/>
                </a:solidFill>
                <a:effectLst>
                  <a:outerShdw blurRad="38100" dist="38100" dir="2700000" algn="tl">
                    <a:srgbClr val="000000">
                      <a:alpha val="43137"/>
                    </a:srgbClr>
                  </a:outerShdw>
                </a:effectLst>
                <a:latin typeface="Calibri" panose="020F0502020204030204"/>
                <a:cs typeface="Arial" panose="020B0604020202020204" pitchFamily="34" charset="0"/>
              </a:rPr>
              <a:t>16 400 hlötyövuotta</a:t>
            </a:r>
          </a:p>
        </p:txBody>
      </p:sp>
      <p:pic>
        <p:nvPicPr>
          <p:cNvPr id="8" name="Picture 7">
            <a:extLst>
              <a:ext uri="{FF2B5EF4-FFF2-40B4-BE49-F238E27FC236}">
                <a16:creationId xmlns:a16="http://schemas.microsoft.com/office/drawing/2014/main" id="{81F55CED-A5A1-CB5F-328F-5FEE6A30820B}"/>
              </a:ext>
            </a:extLst>
          </p:cNvPr>
          <p:cNvPicPr>
            <a:picLocks noChangeAspect="1"/>
          </p:cNvPicPr>
          <p:nvPr/>
        </p:nvPicPr>
        <p:blipFill>
          <a:blip r:embed="rId5"/>
          <a:stretch>
            <a:fillRect/>
          </a:stretch>
        </p:blipFill>
        <p:spPr>
          <a:xfrm>
            <a:off x="1581021" y="261740"/>
            <a:ext cx="3994603" cy="2610377"/>
          </a:xfrm>
          <a:prstGeom prst="rect">
            <a:avLst/>
          </a:prstGeom>
        </p:spPr>
      </p:pic>
    </p:spTree>
    <p:extLst>
      <p:ext uri="{BB962C8B-B14F-4D97-AF65-F5344CB8AC3E}">
        <p14:creationId xmlns:p14="http://schemas.microsoft.com/office/powerpoint/2010/main" val="257442928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4D88758-6F26-4E0F-8C14-550F5C0188B8}" type="slidenum">
              <a:rPr kumimoji="0" lang="fi-FI" altLang="fi-FI" sz="1200" b="0" i="0" u="none" strike="noStrike" kern="1200" cap="none" spc="0" normalizeH="0" baseline="0" noProof="0" smtClean="0">
                <a:ln>
                  <a:noFill/>
                </a:ln>
                <a:solidFill>
                  <a:prstClr val="white"/>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fi-FI" altLang="fi-FI" sz="12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1512" name="Rectangle 1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3" name="Rectangle 1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4" name="Rectangle 1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5" name="Rectangle 15"/>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6" name="Rectangle 1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7" name="Rectangle 19"/>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8" name="Rectangle 1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9" name="Rectangle 20"/>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0" name="Rectangle 2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1" name="Rectangle 21"/>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2" name="Rectangle 23"/>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3" name="Rectangle 25"/>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4" name="Rectangle 2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5" name="Rectangle 2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6" name="Rectangle 2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7" name="Rectangle 2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8" name="Rectangle 29"/>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9" name="Rectangle 31"/>
          <p:cNvSpPr>
            <a:spLocks noChangeArrowheads="1"/>
          </p:cNvSpPr>
          <p:nvPr/>
        </p:nvSpPr>
        <p:spPr bwMode="auto">
          <a:xfrm>
            <a:off x="6308435" y="12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0" name="Rectangle 30"/>
          <p:cNvSpPr>
            <a:spLocks noChangeArrowheads="1"/>
          </p:cNvSpPr>
          <p:nvPr/>
        </p:nvSpPr>
        <p:spPr bwMode="auto">
          <a:xfrm>
            <a:off x="2084389" y="9059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1" name="Rectangle 32"/>
          <p:cNvSpPr>
            <a:spLocks noChangeArrowheads="1"/>
          </p:cNvSpPr>
          <p:nvPr/>
        </p:nvSpPr>
        <p:spPr bwMode="auto">
          <a:xfrm>
            <a:off x="2051051"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2" name="Rectangle 34"/>
          <p:cNvSpPr>
            <a:spLocks noChangeArrowheads="1"/>
          </p:cNvSpPr>
          <p:nvPr/>
        </p:nvSpPr>
        <p:spPr bwMode="auto">
          <a:xfrm>
            <a:off x="6364289"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3" name="Rectangle 33"/>
          <p:cNvSpPr>
            <a:spLocks noChangeArrowheads="1"/>
          </p:cNvSpPr>
          <p:nvPr/>
        </p:nvSpPr>
        <p:spPr bwMode="auto">
          <a:xfrm>
            <a:off x="2036764" y="8392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5" name="Rectangle 35"/>
          <p:cNvSpPr>
            <a:spLocks noChangeArrowheads="1"/>
          </p:cNvSpPr>
          <p:nvPr/>
        </p:nvSpPr>
        <p:spPr bwMode="auto">
          <a:xfrm>
            <a:off x="2036764" y="3749159"/>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7" name="Rectangle 37"/>
          <p:cNvSpPr>
            <a:spLocks noChangeArrowheads="1"/>
          </p:cNvSpPr>
          <p:nvPr/>
        </p:nvSpPr>
        <p:spPr bwMode="auto">
          <a:xfrm>
            <a:off x="6397626" y="375709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 name="Rectangle 2"/>
          <p:cNvSpPr>
            <a:spLocks noChangeArrowheads="1"/>
          </p:cNvSpPr>
          <p:nvPr/>
        </p:nvSpPr>
        <p:spPr bwMode="auto">
          <a:xfrm>
            <a:off x="2051051" y="832898"/>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Rectangle 6"/>
          <p:cNvSpPr>
            <a:spLocks noChangeArrowheads="1"/>
          </p:cNvSpPr>
          <p:nvPr/>
        </p:nvSpPr>
        <p:spPr bwMode="auto">
          <a:xfrm>
            <a:off x="6196013" y="379184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8"/>
          <p:cNvSpPr>
            <a:spLocks noChangeArrowheads="1"/>
          </p:cNvSpPr>
          <p:nvPr/>
        </p:nvSpPr>
        <p:spPr bwMode="auto">
          <a:xfrm>
            <a:off x="1985963" y="36872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Rectangle 2"/>
          <p:cNvSpPr>
            <a:spLocks noChangeArrowheads="1"/>
          </p:cNvSpPr>
          <p:nvPr/>
        </p:nvSpPr>
        <p:spPr bwMode="auto">
          <a:xfrm>
            <a:off x="2072171" y="570191"/>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Rectangle 6"/>
          <p:cNvSpPr>
            <a:spLocks noChangeArrowheads="1"/>
          </p:cNvSpPr>
          <p:nvPr/>
        </p:nvSpPr>
        <p:spPr bwMode="auto">
          <a:xfrm>
            <a:off x="6277170" y="393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Rectangle 8"/>
          <p:cNvSpPr>
            <a:spLocks noChangeArrowheads="1"/>
          </p:cNvSpPr>
          <p:nvPr/>
        </p:nvSpPr>
        <p:spPr bwMode="auto">
          <a:xfrm>
            <a:off x="2043113" y="395264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Rectangle 2"/>
          <p:cNvSpPr>
            <a:spLocks noChangeArrowheads="1"/>
          </p:cNvSpPr>
          <p:nvPr/>
        </p:nvSpPr>
        <p:spPr bwMode="auto">
          <a:xfrm>
            <a:off x="2051051" y="58765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Rectangle 4"/>
          <p:cNvSpPr>
            <a:spLocks noChangeArrowheads="1"/>
          </p:cNvSpPr>
          <p:nvPr/>
        </p:nvSpPr>
        <p:spPr bwMode="auto">
          <a:xfrm>
            <a:off x="2148660" y="393700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Rectangle 6"/>
          <p:cNvSpPr>
            <a:spLocks noChangeArrowheads="1"/>
          </p:cNvSpPr>
          <p:nvPr/>
        </p:nvSpPr>
        <p:spPr bwMode="auto">
          <a:xfrm>
            <a:off x="6421439" y="39438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273422" y="-370728"/>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altLang="fi-FI" sz="2700" b="1" i="0" u="none" strike="noStrike" kern="1200" cap="all" spc="-50" normalizeH="0" baseline="0" noProof="0" dirty="0">
                <a:ln>
                  <a:noFill/>
                </a:ln>
                <a:solidFill>
                  <a:schemeClr val="accent4">
                    <a:lumMod val="50000"/>
                  </a:schemeClr>
                </a:solidFill>
                <a:effectLst>
                  <a:outerShdw blurRad="38100" dist="38100" dir="2700000" algn="tl">
                    <a:srgbClr val="000000">
                      <a:alpha val="43137"/>
                    </a:srgbClr>
                  </a:outerShdw>
                </a:effectLst>
                <a:uLnTx/>
                <a:uFillTx/>
                <a:latin typeface="Calibri Light" panose="020F0302020204030204"/>
                <a:ea typeface="+mj-ea"/>
                <a:cs typeface="+mj-cs"/>
              </a:rPr>
              <a:t>Satakunnan </a:t>
            </a:r>
            <a:r>
              <a:rPr kumimoji="0" lang="en-GB" altLang="fi-FI" sz="2700" b="1" i="0" u="none" strike="noStrike" kern="1200" cap="all" spc="-50" normalizeH="0" baseline="0" noProof="0" dirty="0" err="1">
                <a:ln>
                  <a:noFill/>
                </a:ln>
                <a:solidFill>
                  <a:schemeClr val="accent4">
                    <a:lumMod val="50000"/>
                  </a:schemeClr>
                </a:solidFill>
                <a:effectLst>
                  <a:outerShdw blurRad="38100" dist="38100" dir="2700000" algn="tl">
                    <a:srgbClr val="000000">
                      <a:alpha val="43137"/>
                    </a:srgbClr>
                  </a:outerShdw>
                </a:effectLst>
                <a:uLnTx/>
                <a:uFillTx/>
                <a:latin typeface="Calibri Light" panose="020F0302020204030204"/>
                <a:ea typeface="+mj-ea"/>
                <a:cs typeface="+mj-cs"/>
              </a:rPr>
              <a:t>talouskehitys</a:t>
            </a:r>
            <a:r>
              <a:rPr kumimoji="0" lang="en-GB" altLang="fi-FI" sz="2700" b="1" i="0" u="none" strike="noStrike" kern="1200" cap="all" spc="-50" normalizeH="0" baseline="0" noProof="0" dirty="0">
                <a:ln>
                  <a:noFill/>
                </a:ln>
                <a:solidFill>
                  <a:schemeClr val="accent4">
                    <a:lumMod val="50000"/>
                  </a:schemeClr>
                </a:solidFill>
                <a:effectLst>
                  <a:outerShdw blurRad="38100" dist="38100" dir="2700000" algn="tl">
                    <a:srgbClr val="000000">
                      <a:alpha val="43137"/>
                    </a:srgbClr>
                  </a:outerShdw>
                </a:effectLst>
                <a:uLnTx/>
                <a:uFillTx/>
                <a:latin typeface="Calibri Light" panose="020F0302020204030204"/>
                <a:ea typeface="+mj-ea"/>
                <a:cs typeface="+mj-cs"/>
              </a:rPr>
              <a:t> </a:t>
            </a:r>
            <a:r>
              <a:rPr lang="en-GB" altLang="fi-FI" sz="2700" b="1" cap="all" spc="-50" dirty="0" err="1">
                <a:solidFill>
                  <a:schemeClr val="accent4">
                    <a:lumMod val="50000"/>
                  </a:schemeClr>
                </a:solidFill>
                <a:effectLst>
                  <a:outerShdw blurRad="38100" dist="38100" dir="2700000" algn="tl">
                    <a:srgbClr val="000000">
                      <a:alpha val="43137"/>
                    </a:srgbClr>
                  </a:outerShdw>
                </a:effectLst>
                <a:latin typeface="Calibri Light" panose="020F0302020204030204"/>
              </a:rPr>
              <a:t>heinä-joulukuu</a:t>
            </a:r>
            <a:r>
              <a:rPr lang="en-GB" altLang="fi-FI" sz="2700" b="1" cap="all" spc="-50" dirty="0">
                <a:solidFill>
                  <a:schemeClr val="accent4">
                    <a:lumMod val="50000"/>
                  </a:schemeClr>
                </a:solidFill>
                <a:effectLst>
                  <a:outerShdw blurRad="38100" dist="38100" dir="2700000" algn="tl">
                    <a:srgbClr val="000000">
                      <a:alpha val="43137"/>
                    </a:srgbClr>
                  </a:outerShdw>
                </a:effectLst>
                <a:latin typeface="Calibri Light" panose="020F0302020204030204"/>
              </a:rPr>
              <a:t> 2025</a:t>
            </a:r>
            <a:r>
              <a:rPr kumimoji="0" lang="en-GB" altLang="fi-FI" sz="2700" b="1" i="0" u="none" strike="noStrike" kern="1200" cap="all" spc="-50" normalizeH="0" baseline="0" noProof="0" dirty="0">
                <a:ln>
                  <a:noFill/>
                </a:ln>
                <a:solidFill>
                  <a:schemeClr val="accent4">
                    <a:lumMod val="50000"/>
                  </a:schemeClr>
                </a:solidFill>
                <a:effectLst>
                  <a:outerShdw blurRad="38100" dist="38100" dir="2700000" algn="tl">
                    <a:srgbClr val="000000">
                      <a:alpha val="43137"/>
                    </a:srgbClr>
                  </a:outerShdw>
                </a:effectLst>
                <a:uLnTx/>
                <a:uFillTx/>
                <a:latin typeface="Calibri Light" panose="020F0302020204030204"/>
                <a:ea typeface="+mj-ea"/>
                <a:cs typeface="+mj-cs"/>
              </a:rPr>
              <a:t>: </a:t>
            </a:r>
            <a:r>
              <a:rPr kumimoji="0" lang="en-GB" altLang="fi-FI" sz="2700" b="1" i="0" u="none" strike="noStrike" kern="1200" cap="all" spc="-50" normalizeH="0" baseline="0" noProof="0" dirty="0" err="1">
                <a:ln>
                  <a:noFill/>
                </a:ln>
                <a:solidFill>
                  <a:schemeClr val="accent4">
                    <a:lumMod val="50000"/>
                  </a:schemeClr>
                </a:solidFill>
                <a:effectLst>
                  <a:outerShdw blurRad="38100" dist="38100" dir="2700000" algn="tl">
                    <a:srgbClr val="000000">
                      <a:alpha val="43137"/>
                    </a:srgbClr>
                  </a:outerShdw>
                </a:effectLst>
                <a:uLnTx/>
                <a:uFillTx/>
                <a:latin typeface="Calibri Light" panose="020F0302020204030204"/>
                <a:ea typeface="+mj-ea"/>
                <a:cs typeface="+mj-cs"/>
              </a:rPr>
              <a:t>rakentaminen</a:t>
            </a:r>
            <a:endParaRPr kumimoji="0" lang="en-US" altLang="fi-FI" sz="2700" b="1" i="0" u="none" strike="noStrike" kern="1200" cap="all" spc="-50" normalizeH="0" baseline="0" noProof="0" dirty="0">
              <a:ln>
                <a:noFill/>
              </a:ln>
              <a:solidFill>
                <a:schemeClr val="accent4">
                  <a:lumMod val="50000"/>
                </a:schemeClr>
              </a:solidFill>
              <a:effectLst>
                <a:outerShdw blurRad="38100" dist="38100" dir="2700000" algn="tl">
                  <a:srgbClr val="000000">
                    <a:alpha val="43137"/>
                  </a:srgbClr>
                </a:outerShdw>
              </a:effectLst>
              <a:uLnTx/>
              <a:uFillTx/>
              <a:latin typeface="Calibri Light" panose="020F0302020204030204"/>
              <a:ea typeface="+mj-ea"/>
              <a:cs typeface="+mj-cs"/>
            </a:endParaRPr>
          </a:p>
        </p:txBody>
      </p:sp>
      <p:sp>
        <p:nvSpPr>
          <p:cNvPr id="44" name="Content Placeholder 1">
            <a:extLst>
              <a:ext uri="{FF2B5EF4-FFF2-40B4-BE49-F238E27FC236}">
                <a16:creationId xmlns:a16="http://schemas.microsoft.com/office/drawing/2014/main" id="{CCD58A97-409F-4C3D-BA7D-6AB4A0D13C8C}"/>
              </a:ext>
            </a:extLst>
          </p:cNvPr>
          <p:cNvSpPr txBox="1">
            <a:spLocks/>
          </p:cNvSpPr>
          <p:nvPr/>
        </p:nvSpPr>
        <p:spPr>
          <a:xfrm>
            <a:off x="98866" y="461347"/>
            <a:ext cx="11809538" cy="455363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defRPr/>
            </a:pPr>
            <a:r>
              <a:rPr lang="fi-FI" altLang="fi-FI" sz="1600" b="1" dirty="0"/>
              <a:t>Rakentamisessa on jo pitkään vallinnut voimakkaasti hiipuva suhdannekuva. Satakunnassa rakentamisen liikevaihto aleni yhä huomattavasti heinä-joulukuussa 2025. Heikointa kehitys on ollut yli 20 henkilöä työllistävissä yrityksissä. Pienemmissä kokoluokissa syntyi jo osin kasvua. Henkilöstömäärä laski edelleen jonkin verran. Maassa keskimäärin rakennusalan liikevaihdon kehitys oli aiempaa myönteisempää, sillä liikevaihdon nousu jatkui etenkin aivan loppuvuodesta. </a:t>
            </a:r>
          </a:p>
          <a:p>
            <a:pPr algn="just">
              <a:defRPr/>
            </a:pPr>
            <a:r>
              <a:rPr lang="fi-FI" altLang="fi-FI" sz="1600" b="1" dirty="0"/>
              <a:t>Rakennusteollisuus RT ry:n kevään suhdannekatsauksen mukaan viime vuonna rakentaminen väheni 1,5 prosenttia ja täksi vuodeksi odotettavissa on korkeintaan saman verran kasvua. Rakentamisen liikevaihto on noussut, mutta se on tullut pääosin valmistuvista hankkeista, ei uusista aloituksista. Kokonaisuudessaan uudisasuinrakentamisen aloitukset vähenivät viime vuonna tilastohistorian matalimmalle tasolle. Vaikein tilanne on edelleen asuntorakentamisessa, kun taas rakentamisen muissa lajeissa on nähtävissä piristymistä. </a:t>
            </a:r>
            <a:r>
              <a:rPr lang="fi-FI" altLang="fi-FI" sz="1600" b="1" dirty="0" err="1"/>
              <a:t>EK:n</a:t>
            </a:r>
            <a:r>
              <a:rPr lang="fi-FI" altLang="fi-FI" sz="1600" b="1" dirty="0"/>
              <a:t> mukaan maamme rakentamisen luottamus kääntyi huhtikuussa jälleen laskuun. Indikaattorin huhtikuun lukema oli -19, kun se maaliskuussa oli -15. Luottamus on selvästi pitkän aikavälin keskiarvoa (-9) heikompaa.​</a:t>
            </a:r>
          </a:p>
        </p:txBody>
      </p:sp>
      <p:pic>
        <p:nvPicPr>
          <p:cNvPr id="6" name="Kuva 8" descr="Kuva, joka sisältää kohteen teksti, merkki, clipart-kuva&#10;&#10;Kuvaus luotu automaattisesti">
            <a:extLst>
              <a:ext uri="{FF2B5EF4-FFF2-40B4-BE49-F238E27FC236}">
                <a16:creationId xmlns:a16="http://schemas.microsoft.com/office/drawing/2014/main" id="{0BBB2D09-501E-6473-9B25-D7680C3E7FB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058400" y="6298529"/>
            <a:ext cx="1856812" cy="480765"/>
          </a:xfrm>
          <a:prstGeom prst="rect">
            <a:avLst/>
          </a:prstGeom>
        </p:spPr>
      </p:pic>
      <p:sp>
        <p:nvSpPr>
          <p:cNvPr id="11" name="Rectangle 2">
            <a:extLst>
              <a:ext uri="{FF2B5EF4-FFF2-40B4-BE49-F238E27FC236}">
                <a16:creationId xmlns:a16="http://schemas.microsoft.com/office/drawing/2014/main" id="{A69998A1-2825-CFC1-E7C3-1305A08EE3BB}"/>
              </a:ext>
            </a:extLst>
          </p:cNvPr>
          <p:cNvSpPr>
            <a:spLocks noChangeArrowheads="1"/>
          </p:cNvSpPr>
          <p:nvPr/>
        </p:nvSpPr>
        <p:spPr bwMode="auto">
          <a:xfrm>
            <a:off x="219438" y="2704861"/>
            <a:ext cx="6028624"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15" name="Rectangle 4">
            <a:extLst>
              <a:ext uri="{FF2B5EF4-FFF2-40B4-BE49-F238E27FC236}">
                <a16:creationId xmlns:a16="http://schemas.microsoft.com/office/drawing/2014/main" id="{3BCC9CF0-46CB-99D0-5492-CD00CD78DDD1}"/>
              </a:ext>
            </a:extLst>
          </p:cNvPr>
          <p:cNvSpPr>
            <a:spLocks noChangeArrowheads="1"/>
          </p:cNvSpPr>
          <p:nvPr/>
        </p:nvSpPr>
        <p:spPr bwMode="auto">
          <a:xfrm>
            <a:off x="5552170" y="2612827"/>
            <a:ext cx="6771005" cy="478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9" name="Picture 8">
            <a:extLst>
              <a:ext uri="{FF2B5EF4-FFF2-40B4-BE49-F238E27FC236}">
                <a16:creationId xmlns:a16="http://schemas.microsoft.com/office/drawing/2014/main" id="{FC857FB7-7DA5-1EFA-36AA-72F5D11EE545}"/>
              </a:ext>
            </a:extLst>
          </p:cNvPr>
          <p:cNvPicPr>
            <a:picLocks noChangeAspect="1"/>
          </p:cNvPicPr>
          <p:nvPr/>
        </p:nvPicPr>
        <p:blipFill>
          <a:blip>
            <a:extLst>
              <a:ext uri="{96DAC541-7B7A-43D3-8B79-37D633B846F1}">
                <asvg:svgBlip xmlns:asvg="http://schemas.microsoft.com/office/drawing/2016/SVG/main" r:embed="rId3"/>
              </a:ext>
            </a:extLst>
          </a:blip>
          <a:srcRect/>
          <a:stretch/>
        </p:blipFill>
        <p:spPr>
          <a:xfrm>
            <a:off x="382156" y="2823911"/>
            <a:ext cx="4861590" cy="3172984"/>
          </a:xfrm>
          <a:prstGeom prst="rect">
            <a:avLst/>
          </a:prstGeom>
        </p:spPr>
      </p:pic>
      <p:pic>
        <p:nvPicPr>
          <p:cNvPr id="14" name="Picture 13">
            <a:extLst>
              <a:ext uri="{FF2B5EF4-FFF2-40B4-BE49-F238E27FC236}">
                <a16:creationId xmlns:a16="http://schemas.microsoft.com/office/drawing/2014/main" id="{5085A5D4-951B-E51B-8C63-2CFF0A7256E4}"/>
              </a:ext>
            </a:extLst>
          </p:cNvPr>
          <p:cNvPicPr>
            <a:picLocks noChangeAspect="1"/>
          </p:cNvPicPr>
          <p:nvPr/>
        </p:nvPicPr>
        <p:blipFill>
          <a:blip>
            <a:extLst>
              <a:ext uri="{96DAC541-7B7A-43D3-8B79-37D633B846F1}">
                <asvg:svgBlip xmlns:asvg="http://schemas.microsoft.com/office/drawing/2016/SVG/main" r:embed="rId4"/>
              </a:ext>
            </a:extLst>
          </a:blip>
          <a:srcRect/>
          <a:stretch/>
        </p:blipFill>
        <p:spPr>
          <a:xfrm>
            <a:off x="6997325" y="2823911"/>
            <a:ext cx="5054526" cy="3298906"/>
          </a:xfrm>
          <a:prstGeom prst="rect">
            <a:avLst/>
          </a:prstGeom>
        </p:spPr>
      </p:pic>
      <p:pic>
        <p:nvPicPr>
          <p:cNvPr id="18" name="Picture 17">
            <a:extLst>
              <a:ext uri="{FF2B5EF4-FFF2-40B4-BE49-F238E27FC236}">
                <a16:creationId xmlns:a16="http://schemas.microsoft.com/office/drawing/2014/main" id="{DE50A752-E148-0F1F-4E66-EEA4775FE96B}"/>
              </a:ext>
            </a:extLst>
          </p:cNvPr>
          <p:cNvPicPr>
            <a:picLocks noChangeAspect="1"/>
          </p:cNvPicPr>
          <p:nvPr/>
        </p:nvPicPr>
        <p:blipFill>
          <a:blip r:embed="rId5"/>
          <a:stretch>
            <a:fillRect/>
          </a:stretch>
        </p:blipFill>
        <p:spPr>
          <a:xfrm>
            <a:off x="98866" y="6000135"/>
            <a:ext cx="6800850" cy="828675"/>
          </a:xfrm>
          <a:prstGeom prst="rect">
            <a:avLst/>
          </a:prstGeom>
        </p:spPr>
      </p:pic>
    </p:spTree>
    <p:extLst>
      <p:ext uri="{BB962C8B-B14F-4D97-AF65-F5344CB8AC3E}">
        <p14:creationId xmlns:p14="http://schemas.microsoft.com/office/powerpoint/2010/main" val="173672740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12" name="Rectangle 1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3" name="Rectangle 1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4" name="Rectangle 1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5" name="Rectangle 15"/>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6" name="Rectangle 1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7" name="Rectangle 19"/>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8" name="Rectangle 1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9" name="Rectangle 20"/>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0" name="Rectangle 2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1" name="Rectangle 21"/>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2" name="Rectangle 23"/>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3" name="Rectangle 25"/>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4" name="Rectangle 2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5" name="Rectangle 2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6" name="Rectangle 2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7" name="Rectangle 2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8" name="Rectangle 29"/>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9" name="Rectangle 31"/>
          <p:cNvSpPr>
            <a:spLocks noChangeArrowheads="1"/>
          </p:cNvSpPr>
          <p:nvPr/>
        </p:nvSpPr>
        <p:spPr bwMode="auto">
          <a:xfrm>
            <a:off x="6308435" y="12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0" name="Rectangle 30"/>
          <p:cNvSpPr>
            <a:spLocks noChangeArrowheads="1"/>
          </p:cNvSpPr>
          <p:nvPr/>
        </p:nvSpPr>
        <p:spPr bwMode="auto">
          <a:xfrm>
            <a:off x="2084389" y="9059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1" name="Rectangle 32"/>
          <p:cNvSpPr>
            <a:spLocks noChangeArrowheads="1"/>
          </p:cNvSpPr>
          <p:nvPr/>
        </p:nvSpPr>
        <p:spPr bwMode="auto">
          <a:xfrm>
            <a:off x="2051051"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2" name="Rectangle 34"/>
          <p:cNvSpPr>
            <a:spLocks noChangeArrowheads="1"/>
          </p:cNvSpPr>
          <p:nvPr/>
        </p:nvSpPr>
        <p:spPr bwMode="auto">
          <a:xfrm>
            <a:off x="6364289"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3" name="Rectangle 33"/>
          <p:cNvSpPr>
            <a:spLocks noChangeArrowheads="1"/>
          </p:cNvSpPr>
          <p:nvPr/>
        </p:nvSpPr>
        <p:spPr bwMode="auto">
          <a:xfrm>
            <a:off x="2036764" y="8392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5" name="Rectangle 35"/>
          <p:cNvSpPr>
            <a:spLocks noChangeArrowheads="1"/>
          </p:cNvSpPr>
          <p:nvPr/>
        </p:nvSpPr>
        <p:spPr bwMode="auto">
          <a:xfrm>
            <a:off x="2036764" y="3749159"/>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7" name="Rectangle 37"/>
          <p:cNvSpPr>
            <a:spLocks noChangeArrowheads="1"/>
          </p:cNvSpPr>
          <p:nvPr/>
        </p:nvSpPr>
        <p:spPr bwMode="auto">
          <a:xfrm>
            <a:off x="6397626" y="375709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 name="Rectangle 2"/>
          <p:cNvSpPr>
            <a:spLocks noChangeArrowheads="1"/>
          </p:cNvSpPr>
          <p:nvPr/>
        </p:nvSpPr>
        <p:spPr bwMode="auto">
          <a:xfrm>
            <a:off x="2051051" y="832898"/>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Rectangle 6"/>
          <p:cNvSpPr>
            <a:spLocks noChangeArrowheads="1"/>
          </p:cNvSpPr>
          <p:nvPr/>
        </p:nvSpPr>
        <p:spPr bwMode="auto">
          <a:xfrm>
            <a:off x="6196013" y="379184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8"/>
          <p:cNvSpPr>
            <a:spLocks noChangeArrowheads="1"/>
          </p:cNvSpPr>
          <p:nvPr/>
        </p:nvSpPr>
        <p:spPr bwMode="auto">
          <a:xfrm>
            <a:off x="1985963" y="36872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Rectangle 2"/>
          <p:cNvSpPr>
            <a:spLocks noChangeArrowheads="1"/>
          </p:cNvSpPr>
          <p:nvPr/>
        </p:nvSpPr>
        <p:spPr bwMode="auto">
          <a:xfrm>
            <a:off x="2072171" y="570191"/>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Rectangle 6"/>
          <p:cNvSpPr>
            <a:spLocks noChangeArrowheads="1"/>
          </p:cNvSpPr>
          <p:nvPr/>
        </p:nvSpPr>
        <p:spPr bwMode="auto">
          <a:xfrm>
            <a:off x="6277170" y="393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Rectangle 8"/>
          <p:cNvSpPr>
            <a:spLocks noChangeArrowheads="1"/>
          </p:cNvSpPr>
          <p:nvPr/>
        </p:nvSpPr>
        <p:spPr bwMode="auto">
          <a:xfrm>
            <a:off x="2043113" y="395264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Rectangle 2"/>
          <p:cNvSpPr>
            <a:spLocks noChangeArrowheads="1"/>
          </p:cNvSpPr>
          <p:nvPr/>
        </p:nvSpPr>
        <p:spPr bwMode="auto">
          <a:xfrm>
            <a:off x="2051051" y="58765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Rectangle 4"/>
          <p:cNvSpPr>
            <a:spLocks noChangeArrowheads="1"/>
          </p:cNvSpPr>
          <p:nvPr/>
        </p:nvSpPr>
        <p:spPr bwMode="auto">
          <a:xfrm>
            <a:off x="2148660" y="393700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Rectangle 6"/>
          <p:cNvSpPr>
            <a:spLocks noChangeArrowheads="1"/>
          </p:cNvSpPr>
          <p:nvPr/>
        </p:nvSpPr>
        <p:spPr bwMode="auto">
          <a:xfrm>
            <a:off x="6421439" y="39438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273421" y="-72697"/>
            <a:ext cx="10976215"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defRPr/>
            </a:pPr>
            <a:r>
              <a:rPr kumimoji="0" lang="en-GB" altLang="fi-FI" sz="2700" b="1" i="0" u="none" strike="noStrike" kern="1200" cap="all" spc="-50" normalizeH="0" baseline="0" noProof="0" dirty="0">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Satakunnan </a:t>
            </a:r>
            <a:r>
              <a:rPr kumimoji="0" lang="en-GB" altLang="fi-FI" sz="2700" b="1" i="0" u="none" strike="noStrike" kern="1200" cap="all" spc="-50" normalizeH="0" baseline="0" noProof="0" dirty="0" err="1">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talouskehitys</a:t>
            </a:r>
            <a:r>
              <a:rPr kumimoji="0" lang="en-GB" altLang="fi-FI" sz="2700" b="1" i="0" u="none" strike="noStrike" kern="1200" cap="all" spc="-50" normalizeH="0" baseline="0" noProof="0" dirty="0">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 </a:t>
            </a:r>
            <a:r>
              <a:rPr lang="en-GB" altLang="fi-FI" sz="2700" b="1" cap="all" spc="-50" dirty="0" err="1">
                <a:solidFill>
                  <a:srgbClr val="0070C0"/>
                </a:solidFill>
                <a:effectLst>
                  <a:outerShdw blurRad="38100" dist="38100" dir="2700000" algn="tl">
                    <a:srgbClr val="000000">
                      <a:alpha val="43137"/>
                    </a:srgbClr>
                  </a:outerShdw>
                </a:effectLst>
              </a:rPr>
              <a:t>heinä-joulukuu</a:t>
            </a:r>
            <a:r>
              <a:rPr lang="en-GB" altLang="fi-FI" sz="2700" b="1" cap="all" spc="-50" dirty="0">
                <a:solidFill>
                  <a:srgbClr val="0070C0"/>
                </a:solidFill>
                <a:effectLst>
                  <a:outerShdw blurRad="38100" dist="38100" dir="2700000" algn="tl">
                    <a:srgbClr val="000000">
                      <a:alpha val="43137"/>
                    </a:srgbClr>
                  </a:outerShdw>
                </a:effectLst>
              </a:rPr>
              <a:t> 2025</a:t>
            </a:r>
            <a:r>
              <a:rPr kumimoji="0" lang="en-GB" altLang="fi-FI" sz="2700" b="1" i="0" u="none" strike="noStrike" kern="1200" cap="all" spc="-50" normalizeH="0" baseline="0" noProof="0" dirty="0">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 </a:t>
            </a:r>
          </a:p>
          <a:p>
            <a:pPr marL="0" marR="0" lvl="0" indent="0" algn="l" defTabSz="914400" rtl="0" eaLnBrk="1" fontAlgn="auto" latinLnBrk="0" hangingPunct="1">
              <a:lnSpc>
                <a:spcPct val="90000"/>
              </a:lnSpc>
              <a:spcBef>
                <a:spcPct val="0"/>
              </a:spcBef>
              <a:spcAft>
                <a:spcPts val="0"/>
              </a:spcAft>
              <a:buClrTx/>
              <a:buSzTx/>
              <a:buFontTx/>
              <a:buNone/>
              <a:tabLst/>
              <a:defRPr/>
            </a:pPr>
            <a:r>
              <a:rPr lang="en-GB" altLang="fi-FI" sz="2700" b="1" cap="all" spc="-50" dirty="0">
                <a:solidFill>
                  <a:srgbClr val="0070C0"/>
                </a:solidFill>
                <a:effectLst>
                  <a:outerShdw blurRad="38100" dist="38100" dir="2700000" algn="tl">
                    <a:srgbClr val="000000">
                      <a:alpha val="43137"/>
                    </a:srgbClr>
                  </a:outerShdw>
                </a:effectLst>
                <a:latin typeface="Calibri Light" panose="020F0302020204030204"/>
              </a:rPr>
              <a:t>Palvelut </a:t>
            </a:r>
            <a:r>
              <a:rPr lang="en-GB" altLang="fi-FI" sz="1800" b="1" cap="all" spc="-50" dirty="0">
                <a:solidFill>
                  <a:srgbClr val="0070C0"/>
                </a:solidFill>
                <a:effectLst>
                  <a:outerShdw blurRad="38100" dist="38100" dir="2700000" algn="tl">
                    <a:srgbClr val="000000">
                      <a:alpha val="43137"/>
                    </a:srgbClr>
                  </a:outerShdw>
                </a:effectLst>
                <a:latin typeface="Calibri Light" panose="020F0302020204030204"/>
              </a:rPr>
              <a:t>(</a:t>
            </a:r>
            <a:r>
              <a:rPr lang="en-GB" altLang="fi-FI" sz="1800" b="1" cap="all" spc="-50" dirty="0" err="1">
                <a:solidFill>
                  <a:srgbClr val="0070C0"/>
                </a:solidFill>
                <a:effectLst>
                  <a:outerShdw blurRad="38100" dist="38100" dir="2700000" algn="tl">
                    <a:srgbClr val="000000">
                      <a:alpha val="43137"/>
                    </a:srgbClr>
                  </a:outerShdw>
                </a:effectLst>
                <a:latin typeface="Calibri Light" panose="020F0302020204030204"/>
              </a:rPr>
              <a:t>kauppa</a:t>
            </a:r>
            <a:r>
              <a:rPr lang="en-GB" altLang="fi-FI" sz="1800" b="1" cap="all" spc="-50" dirty="0">
                <a:solidFill>
                  <a:srgbClr val="0070C0"/>
                </a:solidFill>
                <a:effectLst>
                  <a:outerShdw blurRad="38100" dist="38100" dir="2700000" algn="tl">
                    <a:srgbClr val="000000">
                      <a:alpha val="43137"/>
                    </a:srgbClr>
                  </a:outerShdw>
                </a:effectLst>
                <a:latin typeface="Calibri Light" panose="020F0302020204030204"/>
              </a:rPr>
              <a:t>, </a:t>
            </a:r>
            <a:r>
              <a:rPr lang="en-GB" altLang="fi-FI" sz="1800" b="1" cap="all" spc="-50" dirty="0" err="1">
                <a:solidFill>
                  <a:srgbClr val="0070C0"/>
                </a:solidFill>
                <a:effectLst>
                  <a:outerShdw blurRad="38100" dist="38100" dir="2700000" algn="tl">
                    <a:srgbClr val="000000">
                      <a:alpha val="43137"/>
                    </a:srgbClr>
                  </a:outerShdw>
                </a:effectLst>
                <a:latin typeface="Calibri Light" panose="020F0302020204030204"/>
              </a:rPr>
              <a:t>majoitus</a:t>
            </a:r>
            <a:r>
              <a:rPr lang="en-GB" altLang="fi-FI" sz="1800" b="1" cap="all" spc="-50" dirty="0">
                <a:solidFill>
                  <a:srgbClr val="0070C0"/>
                </a:solidFill>
                <a:effectLst>
                  <a:outerShdw blurRad="38100" dist="38100" dir="2700000" algn="tl">
                    <a:srgbClr val="000000">
                      <a:alpha val="43137"/>
                    </a:srgbClr>
                  </a:outerShdw>
                </a:effectLst>
                <a:latin typeface="Calibri Light" panose="020F0302020204030204"/>
              </a:rPr>
              <a:t>- </a:t>
            </a:r>
            <a:r>
              <a:rPr lang="en-GB" altLang="fi-FI" sz="1800" b="1" cap="all" spc="-50" dirty="0" err="1">
                <a:solidFill>
                  <a:srgbClr val="0070C0"/>
                </a:solidFill>
                <a:effectLst>
                  <a:outerShdw blurRad="38100" dist="38100" dir="2700000" algn="tl">
                    <a:srgbClr val="000000">
                      <a:alpha val="43137"/>
                    </a:srgbClr>
                  </a:outerShdw>
                </a:effectLst>
                <a:latin typeface="Calibri Light" panose="020F0302020204030204"/>
              </a:rPr>
              <a:t>ja</a:t>
            </a:r>
            <a:r>
              <a:rPr lang="en-GB" altLang="fi-FI" sz="1800" b="1" cap="all" spc="-50" dirty="0">
                <a:solidFill>
                  <a:srgbClr val="0070C0"/>
                </a:solidFill>
                <a:effectLst>
                  <a:outerShdw blurRad="38100" dist="38100" dir="2700000" algn="tl">
                    <a:srgbClr val="000000">
                      <a:alpha val="43137"/>
                    </a:srgbClr>
                  </a:outerShdw>
                </a:effectLst>
                <a:latin typeface="Calibri Light" panose="020F0302020204030204"/>
              </a:rPr>
              <a:t> </a:t>
            </a:r>
            <a:r>
              <a:rPr lang="en-GB" altLang="fi-FI" sz="1800" b="1" cap="all" spc="-50" dirty="0" err="1">
                <a:solidFill>
                  <a:srgbClr val="0070C0"/>
                </a:solidFill>
                <a:effectLst>
                  <a:outerShdw blurRad="38100" dist="38100" dir="2700000" algn="tl">
                    <a:srgbClr val="000000">
                      <a:alpha val="43137"/>
                    </a:srgbClr>
                  </a:outerShdw>
                </a:effectLst>
                <a:latin typeface="Calibri Light" panose="020F0302020204030204"/>
              </a:rPr>
              <a:t>ravitsemistoiminta</a:t>
            </a:r>
            <a:r>
              <a:rPr lang="en-GB" altLang="fi-FI" sz="1800" b="1" cap="all" spc="-50" dirty="0">
                <a:solidFill>
                  <a:srgbClr val="0070C0"/>
                </a:solidFill>
                <a:effectLst>
                  <a:outerShdw blurRad="38100" dist="38100" dir="2700000" algn="tl">
                    <a:srgbClr val="000000">
                      <a:alpha val="43137"/>
                    </a:srgbClr>
                  </a:outerShdw>
                </a:effectLst>
                <a:latin typeface="Calibri Light" panose="020F0302020204030204"/>
              </a:rPr>
              <a:t>, </a:t>
            </a:r>
            <a:r>
              <a:rPr lang="en-GB" altLang="fi-FI" sz="1800" b="1" cap="all" spc="-50" dirty="0" err="1">
                <a:solidFill>
                  <a:srgbClr val="0070C0"/>
                </a:solidFill>
                <a:effectLst>
                  <a:outerShdw blurRad="38100" dist="38100" dir="2700000" algn="tl">
                    <a:srgbClr val="000000">
                      <a:alpha val="43137"/>
                    </a:srgbClr>
                  </a:outerShdw>
                </a:effectLst>
                <a:latin typeface="Calibri Light" panose="020F0302020204030204"/>
              </a:rPr>
              <a:t>liike-elämän</a:t>
            </a:r>
            <a:r>
              <a:rPr lang="en-GB" altLang="fi-FI" sz="1800" b="1" cap="all" spc="-50" dirty="0">
                <a:solidFill>
                  <a:srgbClr val="0070C0"/>
                </a:solidFill>
                <a:effectLst>
                  <a:outerShdw blurRad="38100" dist="38100" dir="2700000" algn="tl">
                    <a:srgbClr val="000000">
                      <a:alpha val="43137"/>
                    </a:srgbClr>
                  </a:outerShdw>
                </a:effectLst>
                <a:latin typeface="Calibri Light" panose="020F0302020204030204"/>
              </a:rPr>
              <a:t> Palvelut, </a:t>
            </a:r>
            <a:r>
              <a:rPr lang="en-GB" altLang="fi-FI" sz="1800" b="1" cap="all" spc="-50" dirty="0" err="1">
                <a:solidFill>
                  <a:srgbClr val="0070C0"/>
                </a:solidFill>
                <a:effectLst>
                  <a:outerShdw blurRad="38100" dist="38100" dir="2700000" algn="tl">
                    <a:srgbClr val="000000">
                      <a:alpha val="43137"/>
                    </a:srgbClr>
                  </a:outerShdw>
                </a:effectLst>
                <a:latin typeface="Calibri Light" panose="020F0302020204030204"/>
              </a:rPr>
              <a:t>Luovat</a:t>
            </a:r>
            <a:r>
              <a:rPr lang="en-GB" altLang="fi-FI" sz="1800" b="1" cap="all" spc="-50" dirty="0">
                <a:solidFill>
                  <a:srgbClr val="0070C0"/>
                </a:solidFill>
                <a:effectLst>
                  <a:outerShdw blurRad="38100" dist="38100" dir="2700000" algn="tl">
                    <a:srgbClr val="000000">
                      <a:alpha val="43137"/>
                    </a:srgbClr>
                  </a:outerShdw>
                </a:effectLst>
                <a:latin typeface="Calibri Light" panose="020F0302020204030204"/>
              </a:rPr>
              <a:t> </a:t>
            </a:r>
            <a:r>
              <a:rPr lang="en-GB" altLang="fi-FI" sz="1800" b="1" cap="all" spc="-50" dirty="0" err="1">
                <a:solidFill>
                  <a:srgbClr val="0070C0"/>
                </a:solidFill>
                <a:effectLst>
                  <a:outerShdw blurRad="38100" dist="38100" dir="2700000" algn="tl">
                    <a:srgbClr val="000000">
                      <a:alpha val="43137"/>
                    </a:srgbClr>
                  </a:outerShdw>
                </a:effectLst>
                <a:latin typeface="Calibri Light" panose="020F0302020204030204"/>
              </a:rPr>
              <a:t>alat</a:t>
            </a:r>
            <a:r>
              <a:rPr lang="en-GB" altLang="fi-FI" sz="1800" b="1" cap="all" spc="-50" dirty="0">
                <a:solidFill>
                  <a:srgbClr val="0070C0"/>
                </a:solidFill>
                <a:effectLst>
                  <a:outerShdw blurRad="38100" dist="38100" dir="2700000" algn="tl">
                    <a:srgbClr val="000000">
                      <a:alpha val="43137"/>
                    </a:srgbClr>
                  </a:outerShdw>
                </a:effectLst>
                <a:latin typeface="Calibri Light" panose="020F0302020204030204"/>
              </a:rPr>
              <a:t> </a:t>
            </a:r>
            <a:r>
              <a:rPr lang="en-GB" altLang="fi-FI" sz="1800" b="1" cap="all" spc="-50" dirty="0" err="1">
                <a:solidFill>
                  <a:srgbClr val="0070C0"/>
                </a:solidFill>
                <a:effectLst>
                  <a:outerShdw blurRad="38100" dist="38100" dir="2700000" algn="tl">
                    <a:srgbClr val="000000">
                      <a:alpha val="43137"/>
                    </a:srgbClr>
                  </a:outerShdw>
                </a:effectLst>
                <a:latin typeface="Calibri Light" panose="020F0302020204030204"/>
              </a:rPr>
              <a:t>sekä</a:t>
            </a:r>
            <a:r>
              <a:rPr lang="en-GB" altLang="fi-FI" sz="1800" b="1" cap="all" spc="-50" dirty="0">
                <a:solidFill>
                  <a:srgbClr val="0070C0"/>
                </a:solidFill>
                <a:effectLst>
                  <a:outerShdw blurRad="38100" dist="38100" dir="2700000" algn="tl">
                    <a:srgbClr val="000000">
                      <a:alpha val="43137"/>
                    </a:srgbClr>
                  </a:outerShdw>
                </a:effectLst>
                <a:latin typeface="Calibri Light" panose="020F0302020204030204"/>
              </a:rPr>
              <a:t> </a:t>
            </a:r>
            <a:r>
              <a:rPr lang="en-GB" altLang="fi-FI" sz="1800" b="1" cap="all" spc="-50" dirty="0" err="1">
                <a:solidFill>
                  <a:srgbClr val="0070C0"/>
                </a:solidFill>
                <a:effectLst>
                  <a:outerShdw blurRad="38100" dist="38100" dir="2700000" algn="tl">
                    <a:srgbClr val="000000">
                      <a:alpha val="43137"/>
                    </a:srgbClr>
                  </a:outerShdw>
                </a:effectLst>
                <a:latin typeface="Calibri Light" panose="020F0302020204030204"/>
              </a:rPr>
              <a:t>yksityinen</a:t>
            </a:r>
            <a:r>
              <a:rPr lang="en-GB" altLang="fi-FI" sz="1800" b="1" cap="all" spc="-50" dirty="0">
                <a:solidFill>
                  <a:srgbClr val="0070C0"/>
                </a:solidFill>
                <a:effectLst>
                  <a:outerShdw blurRad="38100" dist="38100" dir="2700000" algn="tl">
                    <a:srgbClr val="000000">
                      <a:alpha val="43137"/>
                    </a:srgbClr>
                  </a:outerShdw>
                </a:effectLst>
                <a:latin typeface="Calibri Light" panose="020F0302020204030204"/>
              </a:rPr>
              <a:t> SOTE )</a:t>
            </a:r>
            <a:endParaRPr kumimoji="0" lang="en-US" altLang="fi-FI" sz="1800" b="1" i="0" u="none" strike="noStrike" kern="1200" cap="all" spc="-50" normalizeH="0" baseline="0" noProof="0" dirty="0">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endParaRPr>
          </a:p>
        </p:txBody>
      </p:sp>
      <p:sp>
        <p:nvSpPr>
          <p:cNvPr id="44" name="Content Placeholder 1">
            <a:extLst>
              <a:ext uri="{FF2B5EF4-FFF2-40B4-BE49-F238E27FC236}">
                <a16:creationId xmlns:a16="http://schemas.microsoft.com/office/drawing/2014/main" id="{CCD58A97-409F-4C3D-BA7D-6AB4A0D13C8C}"/>
              </a:ext>
            </a:extLst>
          </p:cNvPr>
          <p:cNvSpPr txBox="1">
            <a:spLocks/>
          </p:cNvSpPr>
          <p:nvPr/>
        </p:nvSpPr>
        <p:spPr>
          <a:xfrm>
            <a:off x="-29724" y="1095098"/>
            <a:ext cx="5421305" cy="564294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defRPr/>
            </a:pPr>
            <a:r>
              <a:rPr lang="fi-FI" altLang="fi-FI" sz="1700" b="1" dirty="0"/>
              <a:t>Satakunnan palvelualojen kehitys jatkui vuoden 2025 heinä-joulukuussa edelleen alavireisen vaihtelevana. Liikevaihto on noussut ainoastaan kaupassa sekä luovilla aloilla. Majoitus- ja ravitsemistoiminnan liikevaihto aleni yhä. Liike-elämän palveluidenkin liikevaihto supistui. </a:t>
            </a:r>
          </a:p>
          <a:p>
            <a:pPr algn="just">
              <a:defRPr/>
            </a:pPr>
            <a:r>
              <a:rPr lang="fi-FI" altLang="fi-FI" sz="1700" b="1" dirty="0"/>
              <a:t>Palvelualojen yhteenlaskettu henkilöstömäärä laski jonkin verran heinä-joulukuussa. Kehitys oli toimialojen keskiarvoa vähän heikompaa. Laskua kirjattiin jokaisella alalla, eniten yksityisissä sosiaali- ja terveyspalveluissa sekä majoitus- ja ravitsemistoiminnassa. </a:t>
            </a:r>
          </a:p>
          <a:p>
            <a:pPr algn="just">
              <a:defRPr/>
            </a:pPr>
            <a:r>
              <a:rPr lang="fi-FI" altLang="fi-FI" sz="1700" b="1" dirty="0"/>
              <a:t>Maassa keskimäärin liike-elämän palveluiden liikevaihto kasvoi selvästi. Majoitus- ja ravitsemistoiminnan liikevaihto kohosi jonkin verran. Kaupan  ja luovien alojen  liikevaihto sen sijaan nousi vain aavistuksen. </a:t>
            </a:r>
          </a:p>
          <a:p>
            <a:pPr algn="just">
              <a:defRPr/>
            </a:pPr>
            <a:r>
              <a:rPr lang="fi-FI" altLang="fi-FI" sz="1700" b="1" dirty="0" err="1"/>
              <a:t>EK:n</a:t>
            </a:r>
            <a:r>
              <a:rPr lang="fi-FI" altLang="fi-FI" sz="1700" b="1" dirty="0"/>
              <a:t> mukaan palveluiden luottamus pysyi miltei ennallaan huhtikuussa. Luottamusindikaattori nousi 0 pisteeseen maaliskuun saldoluvusta -1. Luottamus on heikompaa kuin pitkän aikavälin keskiarvo (+11).​</a:t>
            </a:r>
          </a:p>
        </p:txBody>
      </p:sp>
      <p:pic>
        <p:nvPicPr>
          <p:cNvPr id="9" name="Kuva 8" descr="Kuva, joka sisältää kohteen teksti, merkki, clipart-kuva&#10;&#10;Kuvaus luotu automaattisesti">
            <a:extLst>
              <a:ext uri="{FF2B5EF4-FFF2-40B4-BE49-F238E27FC236}">
                <a16:creationId xmlns:a16="http://schemas.microsoft.com/office/drawing/2014/main" id="{F1813B69-039D-A3C9-7DE7-B3956C59843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061767" y="49199"/>
            <a:ext cx="1856812" cy="480765"/>
          </a:xfrm>
          <a:prstGeom prst="rect">
            <a:avLst/>
          </a:prstGeom>
        </p:spPr>
      </p:pic>
      <p:pic>
        <p:nvPicPr>
          <p:cNvPr id="6" name="Picture 5">
            <a:extLst>
              <a:ext uri="{FF2B5EF4-FFF2-40B4-BE49-F238E27FC236}">
                <a16:creationId xmlns:a16="http://schemas.microsoft.com/office/drawing/2014/main" id="{FEA75927-BEDB-7CE5-5274-FB088567FB67}"/>
              </a:ext>
            </a:extLst>
          </p:cNvPr>
          <p:cNvPicPr>
            <a:picLocks noChangeAspect="1"/>
          </p:cNvPicPr>
          <p:nvPr/>
        </p:nvPicPr>
        <p:blipFill>
          <a:blip>
            <a:extLst>
              <a:ext uri="{96DAC541-7B7A-43D3-8B79-37D633B846F1}">
                <asvg:svgBlip xmlns:asvg="http://schemas.microsoft.com/office/drawing/2016/SVG/main" r:embed="rId3"/>
              </a:ext>
            </a:extLst>
          </a:blip>
          <a:srcRect/>
          <a:stretch/>
        </p:blipFill>
        <p:spPr>
          <a:xfrm>
            <a:off x="5567745" y="1020682"/>
            <a:ext cx="6085709" cy="3971922"/>
          </a:xfrm>
          <a:prstGeom prst="rect">
            <a:avLst/>
          </a:prstGeom>
        </p:spPr>
      </p:pic>
      <p:pic>
        <p:nvPicPr>
          <p:cNvPr id="15" name="Picture 14">
            <a:extLst>
              <a:ext uri="{FF2B5EF4-FFF2-40B4-BE49-F238E27FC236}">
                <a16:creationId xmlns:a16="http://schemas.microsoft.com/office/drawing/2014/main" id="{36D7500F-72C4-F34C-E02E-BBAD4F74BF8C}"/>
              </a:ext>
            </a:extLst>
          </p:cNvPr>
          <p:cNvPicPr>
            <a:picLocks noChangeAspect="1"/>
          </p:cNvPicPr>
          <p:nvPr/>
        </p:nvPicPr>
        <p:blipFill>
          <a:blip r:embed="rId4"/>
          <a:stretch>
            <a:fillRect/>
          </a:stretch>
        </p:blipFill>
        <p:spPr>
          <a:xfrm>
            <a:off x="5843586" y="5261882"/>
            <a:ext cx="5534025" cy="828675"/>
          </a:xfrm>
          <a:prstGeom prst="rect">
            <a:avLst/>
          </a:prstGeom>
        </p:spPr>
      </p:pic>
    </p:spTree>
    <p:extLst>
      <p:ext uri="{BB962C8B-B14F-4D97-AF65-F5344CB8AC3E}">
        <p14:creationId xmlns:p14="http://schemas.microsoft.com/office/powerpoint/2010/main" val="389830254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4D88758-6F26-4E0F-8C14-550F5C0188B8}" type="slidenum">
              <a:rPr kumimoji="0" lang="fi-FI" altLang="fi-FI" sz="1200" b="0" i="0" u="none" strike="noStrike" kern="1200" cap="none" spc="0" normalizeH="0" baseline="0" noProof="0" smtClean="0">
                <a:ln>
                  <a:noFill/>
                </a:ln>
                <a:solidFill>
                  <a:prstClr val="white"/>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fi-FI" altLang="fi-FI" sz="12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1512" name="Rectangle 1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3" name="Rectangle 1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4" name="Rectangle 1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5" name="Rectangle 15"/>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6" name="Rectangle 1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7" name="Rectangle 19"/>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8" name="Rectangle 1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9" name="Rectangle 20"/>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0" name="Rectangle 2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1" name="Rectangle 21"/>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2" name="Rectangle 23"/>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3" name="Rectangle 25"/>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4" name="Rectangle 2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5" name="Rectangle 2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6" name="Rectangle 2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7" name="Rectangle 2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8" name="Rectangle 29"/>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9" name="Rectangle 31"/>
          <p:cNvSpPr>
            <a:spLocks noChangeArrowheads="1"/>
          </p:cNvSpPr>
          <p:nvPr/>
        </p:nvSpPr>
        <p:spPr bwMode="auto">
          <a:xfrm>
            <a:off x="6308435" y="12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0" name="Rectangle 30"/>
          <p:cNvSpPr>
            <a:spLocks noChangeArrowheads="1"/>
          </p:cNvSpPr>
          <p:nvPr/>
        </p:nvSpPr>
        <p:spPr bwMode="auto">
          <a:xfrm>
            <a:off x="2084389" y="9059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1" name="Rectangle 32"/>
          <p:cNvSpPr>
            <a:spLocks noChangeArrowheads="1"/>
          </p:cNvSpPr>
          <p:nvPr/>
        </p:nvSpPr>
        <p:spPr bwMode="auto">
          <a:xfrm>
            <a:off x="2051051"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2" name="Rectangle 34"/>
          <p:cNvSpPr>
            <a:spLocks noChangeArrowheads="1"/>
          </p:cNvSpPr>
          <p:nvPr/>
        </p:nvSpPr>
        <p:spPr bwMode="auto">
          <a:xfrm>
            <a:off x="6364289"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3" name="Rectangle 33"/>
          <p:cNvSpPr>
            <a:spLocks noChangeArrowheads="1"/>
          </p:cNvSpPr>
          <p:nvPr/>
        </p:nvSpPr>
        <p:spPr bwMode="auto">
          <a:xfrm>
            <a:off x="2036764" y="8392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5" name="Rectangle 35"/>
          <p:cNvSpPr>
            <a:spLocks noChangeArrowheads="1"/>
          </p:cNvSpPr>
          <p:nvPr/>
        </p:nvSpPr>
        <p:spPr bwMode="auto">
          <a:xfrm>
            <a:off x="2036764" y="3749159"/>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7" name="Rectangle 37"/>
          <p:cNvSpPr>
            <a:spLocks noChangeArrowheads="1"/>
          </p:cNvSpPr>
          <p:nvPr/>
        </p:nvSpPr>
        <p:spPr bwMode="auto">
          <a:xfrm>
            <a:off x="6397626" y="375709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 name="Rectangle 2"/>
          <p:cNvSpPr>
            <a:spLocks noChangeArrowheads="1"/>
          </p:cNvSpPr>
          <p:nvPr/>
        </p:nvSpPr>
        <p:spPr bwMode="auto">
          <a:xfrm>
            <a:off x="2051051" y="832898"/>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Rectangle 6"/>
          <p:cNvSpPr>
            <a:spLocks noChangeArrowheads="1"/>
          </p:cNvSpPr>
          <p:nvPr/>
        </p:nvSpPr>
        <p:spPr bwMode="auto">
          <a:xfrm>
            <a:off x="6196013" y="379184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8"/>
          <p:cNvSpPr>
            <a:spLocks noChangeArrowheads="1"/>
          </p:cNvSpPr>
          <p:nvPr/>
        </p:nvSpPr>
        <p:spPr bwMode="auto">
          <a:xfrm>
            <a:off x="1985963" y="36872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Rectangle 2"/>
          <p:cNvSpPr>
            <a:spLocks noChangeArrowheads="1"/>
          </p:cNvSpPr>
          <p:nvPr/>
        </p:nvSpPr>
        <p:spPr bwMode="auto">
          <a:xfrm>
            <a:off x="2072171" y="570191"/>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Rectangle 6"/>
          <p:cNvSpPr>
            <a:spLocks noChangeArrowheads="1"/>
          </p:cNvSpPr>
          <p:nvPr/>
        </p:nvSpPr>
        <p:spPr bwMode="auto">
          <a:xfrm>
            <a:off x="6277170" y="393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Rectangle 8"/>
          <p:cNvSpPr>
            <a:spLocks noChangeArrowheads="1"/>
          </p:cNvSpPr>
          <p:nvPr/>
        </p:nvSpPr>
        <p:spPr bwMode="auto">
          <a:xfrm>
            <a:off x="2043113" y="395264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Rectangle 2"/>
          <p:cNvSpPr>
            <a:spLocks noChangeArrowheads="1"/>
          </p:cNvSpPr>
          <p:nvPr/>
        </p:nvSpPr>
        <p:spPr bwMode="auto">
          <a:xfrm>
            <a:off x="2051051" y="58765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Rectangle 4"/>
          <p:cNvSpPr>
            <a:spLocks noChangeArrowheads="1"/>
          </p:cNvSpPr>
          <p:nvPr/>
        </p:nvSpPr>
        <p:spPr bwMode="auto">
          <a:xfrm>
            <a:off x="2148660" y="393700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Rectangle 6"/>
          <p:cNvSpPr>
            <a:spLocks noChangeArrowheads="1"/>
          </p:cNvSpPr>
          <p:nvPr/>
        </p:nvSpPr>
        <p:spPr bwMode="auto">
          <a:xfrm>
            <a:off x="14147956" y="7481439"/>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332877" y="-67048"/>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defRPr/>
            </a:pPr>
            <a:r>
              <a:rPr kumimoji="0" lang="en-GB" altLang="fi-FI" sz="2700" b="1" i="0" u="none" strike="noStrike" kern="1200" cap="all" spc="-50" normalizeH="0" baseline="0" noProof="0" dirty="0">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Satakunnan </a:t>
            </a:r>
            <a:r>
              <a:rPr kumimoji="0" lang="en-GB" altLang="fi-FI" sz="2700" b="1" i="0" u="none" strike="noStrike" kern="1200" cap="all" spc="-50" normalizeH="0" baseline="0" noProof="0" dirty="0" err="1">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talouskehitys</a:t>
            </a:r>
            <a:r>
              <a:rPr kumimoji="0" lang="en-GB" altLang="fi-FI" sz="2700" b="1" i="0" u="none" strike="noStrike" kern="1200" cap="all" spc="-50" normalizeH="0" baseline="0" noProof="0" dirty="0">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 </a:t>
            </a:r>
            <a:r>
              <a:rPr lang="en-GB" altLang="fi-FI" sz="2700" b="1" cap="all" spc="-50" dirty="0" err="1">
                <a:solidFill>
                  <a:srgbClr val="0070C0"/>
                </a:solidFill>
                <a:effectLst>
                  <a:outerShdw blurRad="38100" dist="38100" dir="2700000" algn="tl">
                    <a:srgbClr val="000000">
                      <a:alpha val="43137"/>
                    </a:srgbClr>
                  </a:outerShdw>
                </a:effectLst>
              </a:rPr>
              <a:t>heinä-joulukuu</a:t>
            </a:r>
            <a:r>
              <a:rPr lang="en-GB" altLang="fi-FI" sz="2700" b="1" cap="all" spc="-50" dirty="0">
                <a:solidFill>
                  <a:srgbClr val="0070C0"/>
                </a:solidFill>
                <a:effectLst>
                  <a:outerShdw blurRad="38100" dist="38100" dir="2700000" algn="tl">
                    <a:srgbClr val="000000">
                      <a:alpha val="43137"/>
                    </a:srgbClr>
                  </a:outerShdw>
                </a:effectLst>
              </a:rPr>
              <a:t> 2025</a:t>
            </a:r>
            <a:r>
              <a:rPr kumimoji="0" lang="en-GB" altLang="fi-FI" sz="2700" b="1" i="0" u="none" strike="noStrike" kern="1200" cap="all" spc="-50" normalizeH="0" baseline="0" noProof="0" dirty="0">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 </a:t>
            </a:r>
          </a:p>
          <a:p>
            <a:pPr marL="0" marR="0" lvl="0" indent="0" algn="l" defTabSz="914400" rtl="0" eaLnBrk="1" fontAlgn="auto" latinLnBrk="0" hangingPunct="1">
              <a:lnSpc>
                <a:spcPct val="90000"/>
              </a:lnSpc>
              <a:spcBef>
                <a:spcPct val="0"/>
              </a:spcBef>
              <a:spcAft>
                <a:spcPts val="0"/>
              </a:spcAft>
              <a:buClrTx/>
              <a:buSzTx/>
              <a:buFontTx/>
              <a:buNone/>
              <a:tabLst/>
              <a:defRPr/>
            </a:pPr>
            <a:r>
              <a:rPr lang="en-GB" altLang="fi-FI" sz="2700" b="1" cap="all" spc="-50" dirty="0" err="1">
                <a:solidFill>
                  <a:srgbClr val="0070C0"/>
                </a:solidFill>
                <a:effectLst>
                  <a:outerShdw blurRad="38100" dist="38100" dir="2700000" algn="tl">
                    <a:srgbClr val="000000">
                      <a:alpha val="43137"/>
                    </a:srgbClr>
                  </a:outerShdw>
                </a:effectLst>
                <a:latin typeface="Calibri Light" panose="020F0302020204030204"/>
              </a:rPr>
              <a:t>Tukku</a:t>
            </a:r>
            <a:r>
              <a:rPr lang="en-GB" altLang="fi-FI" sz="2700" b="1" cap="all" spc="-50" dirty="0">
                <a:solidFill>
                  <a:srgbClr val="0070C0"/>
                </a:solidFill>
                <a:effectLst>
                  <a:outerShdw blurRad="38100" dist="38100" dir="2700000" algn="tl">
                    <a:srgbClr val="000000">
                      <a:alpha val="43137"/>
                    </a:srgbClr>
                  </a:outerShdw>
                </a:effectLst>
                <a:latin typeface="Calibri Light" panose="020F0302020204030204"/>
              </a:rPr>
              <a:t>- </a:t>
            </a:r>
            <a:r>
              <a:rPr lang="en-GB" altLang="fi-FI" sz="2700" b="1" cap="all" spc="-50" dirty="0" err="1">
                <a:solidFill>
                  <a:srgbClr val="0070C0"/>
                </a:solidFill>
                <a:effectLst>
                  <a:outerShdw blurRad="38100" dist="38100" dir="2700000" algn="tl">
                    <a:srgbClr val="000000">
                      <a:alpha val="43137"/>
                    </a:srgbClr>
                  </a:outerShdw>
                </a:effectLst>
                <a:latin typeface="Calibri Light" panose="020F0302020204030204"/>
              </a:rPr>
              <a:t>ja</a:t>
            </a:r>
            <a:r>
              <a:rPr lang="en-GB" altLang="fi-FI" sz="2700" b="1" cap="all" spc="-50" dirty="0">
                <a:solidFill>
                  <a:srgbClr val="0070C0"/>
                </a:solidFill>
                <a:effectLst>
                  <a:outerShdw blurRad="38100" dist="38100" dir="2700000" algn="tl">
                    <a:srgbClr val="000000">
                      <a:alpha val="43137"/>
                    </a:srgbClr>
                  </a:outerShdw>
                </a:effectLst>
                <a:latin typeface="Calibri Light" panose="020F0302020204030204"/>
              </a:rPr>
              <a:t> </a:t>
            </a:r>
            <a:r>
              <a:rPr lang="en-GB" altLang="fi-FI" sz="2700" b="1" cap="all" spc="-50" dirty="0" err="1">
                <a:solidFill>
                  <a:srgbClr val="0070C0"/>
                </a:solidFill>
                <a:effectLst>
                  <a:outerShdw blurRad="38100" dist="38100" dir="2700000" algn="tl">
                    <a:srgbClr val="000000">
                      <a:alpha val="43137"/>
                    </a:srgbClr>
                  </a:outerShdw>
                </a:effectLst>
                <a:latin typeface="Calibri Light" panose="020F0302020204030204"/>
              </a:rPr>
              <a:t>vähittäiskauppa</a:t>
            </a:r>
            <a:endParaRPr kumimoji="0" lang="en-US" altLang="fi-FI" sz="2700" b="1" i="0" u="none" strike="noStrike" kern="1200" cap="all" spc="-50" normalizeH="0" baseline="0" noProof="0" dirty="0">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endParaRPr>
          </a:p>
        </p:txBody>
      </p:sp>
      <p:sp>
        <p:nvSpPr>
          <p:cNvPr id="44" name="Content Placeholder 1">
            <a:extLst>
              <a:ext uri="{FF2B5EF4-FFF2-40B4-BE49-F238E27FC236}">
                <a16:creationId xmlns:a16="http://schemas.microsoft.com/office/drawing/2014/main" id="{CCD58A97-409F-4C3D-BA7D-6AB4A0D13C8C}"/>
              </a:ext>
            </a:extLst>
          </p:cNvPr>
          <p:cNvSpPr txBox="1">
            <a:spLocks/>
          </p:cNvSpPr>
          <p:nvPr/>
        </p:nvSpPr>
        <p:spPr>
          <a:xfrm>
            <a:off x="0" y="994014"/>
            <a:ext cx="6824545" cy="331736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defRPr/>
            </a:pPr>
            <a:r>
              <a:rPr lang="fi-FI" altLang="fi-FI" sz="2000" b="1" dirty="0"/>
              <a:t>Satakunnassa tukku- ja vähittäiskaupan liikevaihto laski aavistuksen vuoden 2025 heinä-syyskuussa, mutta kohosi jälleen vähän loka-joulukuussa. Siten heinä-joulukuussa keskimäärin liikevaihdon nousu jäi hyvin niukaksi.  Kuitenkin yli 20 henkilöä työllistävien yritysten liikevaihto nousi vajaat kolme prosenttia. Alle viiden henkilön yritysten liikevaihto taasen laski parisen prosenttia ja 5-19 työntekijän pysyi ennallaan. Henkilöstömäärän lasku jatkui suhteellisen suurena.</a:t>
            </a:r>
          </a:p>
          <a:p>
            <a:pPr algn="just">
              <a:defRPr/>
            </a:pPr>
            <a:r>
              <a:rPr lang="fi-FI" altLang="fi-FI" sz="2000" b="1" dirty="0"/>
              <a:t>Valtakunnallisesti liikevaihdon kehitys oli erisuuntaista kuin Satakunnassa, sillä liikevaihto kohosi koko loppuvuoden ajan voimistuen vuodenvaihdetta kohti mentäessä. </a:t>
            </a:r>
          </a:p>
          <a:p>
            <a:pPr algn="just">
              <a:defRPr/>
            </a:pPr>
            <a:r>
              <a:rPr lang="fi-FI" altLang="fi-FI" sz="2000" b="1" dirty="0" err="1"/>
              <a:t>EK:n</a:t>
            </a:r>
            <a:r>
              <a:rPr lang="fi-FI" altLang="fi-FI" sz="2000" b="1" dirty="0"/>
              <a:t> mukaan maamme vähittäiskaupassa luottamus vahvistui selvästi huhtikuussa. Sen saldoluku on +9, kun maaliskuun lukema oli vielä -1. Luottamus ylitti jo pitkäaikaisen keskiarvonsa (-2).</a:t>
            </a:r>
          </a:p>
        </p:txBody>
      </p:sp>
      <p:pic>
        <p:nvPicPr>
          <p:cNvPr id="6" name="Kuva 8" descr="Kuva, joka sisältää kohteen teksti, merkki, clipart-kuva&#10;&#10;Kuvaus luotu automaattisesti">
            <a:extLst>
              <a:ext uri="{FF2B5EF4-FFF2-40B4-BE49-F238E27FC236}">
                <a16:creationId xmlns:a16="http://schemas.microsoft.com/office/drawing/2014/main" id="{5EB76E3C-B129-351B-6AFF-5E2F76DAA7C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41191" y="152400"/>
            <a:ext cx="1856812" cy="480765"/>
          </a:xfrm>
          <a:prstGeom prst="rect">
            <a:avLst/>
          </a:prstGeom>
        </p:spPr>
      </p:pic>
      <p:sp>
        <p:nvSpPr>
          <p:cNvPr id="14" name="Rectangle 2">
            <a:extLst>
              <a:ext uri="{FF2B5EF4-FFF2-40B4-BE49-F238E27FC236}">
                <a16:creationId xmlns:a16="http://schemas.microsoft.com/office/drawing/2014/main" id="{533C1254-8BE0-D521-A564-04E130F33B00}"/>
              </a:ext>
            </a:extLst>
          </p:cNvPr>
          <p:cNvSpPr>
            <a:spLocks noChangeArrowheads="1"/>
          </p:cNvSpPr>
          <p:nvPr/>
        </p:nvSpPr>
        <p:spPr bwMode="auto">
          <a:xfrm>
            <a:off x="6822769" y="905946"/>
            <a:ext cx="7204444"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16" name="Rectangle 4">
            <a:extLst>
              <a:ext uri="{FF2B5EF4-FFF2-40B4-BE49-F238E27FC236}">
                <a16:creationId xmlns:a16="http://schemas.microsoft.com/office/drawing/2014/main" id="{B120E977-9A84-775E-5CDA-F0CC21C083F5}"/>
              </a:ext>
            </a:extLst>
          </p:cNvPr>
          <p:cNvSpPr>
            <a:spLocks noChangeArrowheads="1"/>
          </p:cNvSpPr>
          <p:nvPr/>
        </p:nvSpPr>
        <p:spPr bwMode="auto">
          <a:xfrm>
            <a:off x="0" y="-1"/>
            <a:ext cx="4727563"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9" name="Picture 8">
            <a:extLst>
              <a:ext uri="{FF2B5EF4-FFF2-40B4-BE49-F238E27FC236}">
                <a16:creationId xmlns:a16="http://schemas.microsoft.com/office/drawing/2014/main" id="{F6D8A325-2B4C-A73F-CF31-4CA89BB6A396}"/>
              </a:ext>
            </a:extLst>
          </p:cNvPr>
          <p:cNvPicPr>
            <a:picLocks noChangeAspect="1"/>
          </p:cNvPicPr>
          <p:nvPr/>
        </p:nvPicPr>
        <p:blipFill>
          <a:blip>
            <a:extLst>
              <a:ext uri="{96DAC541-7B7A-43D3-8B79-37D633B846F1}">
                <asvg:svgBlip xmlns:asvg="http://schemas.microsoft.com/office/drawing/2016/SVG/main" r:embed="rId3"/>
              </a:ext>
            </a:extLst>
          </a:blip>
          <a:srcRect/>
          <a:stretch/>
        </p:blipFill>
        <p:spPr>
          <a:xfrm>
            <a:off x="7274845" y="636322"/>
            <a:ext cx="4542165" cy="2964507"/>
          </a:xfrm>
          <a:prstGeom prst="rect">
            <a:avLst/>
          </a:prstGeom>
        </p:spPr>
      </p:pic>
      <p:pic>
        <p:nvPicPr>
          <p:cNvPr id="11" name="Picture 10">
            <a:extLst>
              <a:ext uri="{FF2B5EF4-FFF2-40B4-BE49-F238E27FC236}">
                <a16:creationId xmlns:a16="http://schemas.microsoft.com/office/drawing/2014/main" id="{EEC87224-C10D-4DE3-8B77-1F1AFA42256B}"/>
              </a:ext>
            </a:extLst>
          </p:cNvPr>
          <p:cNvPicPr>
            <a:picLocks noChangeAspect="1"/>
          </p:cNvPicPr>
          <p:nvPr/>
        </p:nvPicPr>
        <p:blipFill>
          <a:blip>
            <a:extLst>
              <a:ext uri="{96DAC541-7B7A-43D3-8B79-37D633B846F1}">
                <asvg:svgBlip xmlns:asvg="http://schemas.microsoft.com/office/drawing/2016/SVG/main" r:embed="rId4"/>
              </a:ext>
            </a:extLst>
          </a:blip>
          <a:srcRect/>
          <a:stretch/>
        </p:blipFill>
        <p:spPr>
          <a:xfrm>
            <a:off x="7103709" y="3585499"/>
            <a:ext cx="5010135" cy="3269934"/>
          </a:xfrm>
          <a:prstGeom prst="rect">
            <a:avLst/>
          </a:prstGeom>
        </p:spPr>
      </p:pic>
      <p:pic>
        <p:nvPicPr>
          <p:cNvPr id="18" name="Picture 17">
            <a:extLst>
              <a:ext uri="{FF2B5EF4-FFF2-40B4-BE49-F238E27FC236}">
                <a16:creationId xmlns:a16="http://schemas.microsoft.com/office/drawing/2014/main" id="{42208662-8076-0A37-69CD-A563B7DE63F2}"/>
              </a:ext>
            </a:extLst>
          </p:cNvPr>
          <p:cNvPicPr>
            <a:picLocks noChangeAspect="1"/>
          </p:cNvPicPr>
          <p:nvPr/>
        </p:nvPicPr>
        <p:blipFill>
          <a:blip r:embed="rId5"/>
          <a:stretch>
            <a:fillRect/>
          </a:stretch>
        </p:blipFill>
        <p:spPr>
          <a:xfrm>
            <a:off x="21919" y="5994428"/>
            <a:ext cx="6800850" cy="838200"/>
          </a:xfrm>
          <a:prstGeom prst="rect">
            <a:avLst/>
          </a:prstGeom>
        </p:spPr>
      </p:pic>
    </p:spTree>
    <p:extLst>
      <p:ext uri="{BB962C8B-B14F-4D97-AF65-F5344CB8AC3E}">
        <p14:creationId xmlns:p14="http://schemas.microsoft.com/office/powerpoint/2010/main" val="268424454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4D88758-6F26-4E0F-8C14-550F5C0188B8}" type="slidenum">
              <a:rPr kumimoji="0" lang="fi-FI" altLang="fi-FI" sz="1200" b="0" i="0" u="none" strike="noStrike" kern="1200" cap="none" spc="0" normalizeH="0" baseline="0" noProof="0" smtClean="0">
                <a:ln>
                  <a:noFill/>
                </a:ln>
                <a:solidFill>
                  <a:prstClr val="white"/>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fi-FI" altLang="fi-FI" sz="12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1512" name="Rectangle 1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3" name="Rectangle 1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4" name="Rectangle 1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5" name="Rectangle 15"/>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6" name="Rectangle 1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7" name="Rectangle 19"/>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8" name="Rectangle 1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9" name="Rectangle 20"/>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0" name="Rectangle 2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1" name="Rectangle 21"/>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2" name="Rectangle 23"/>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3" name="Rectangle 25"/>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4" name="Rectangle 2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5" name="Rectangle 2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6" name="Rectangle 2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7" name="Rectangle 2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8" name="Rectangle 29"/>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9" name="Rectangle 31"/>
          <p:cNvSpPr>
            <a:spLocks noChangeArrowheads="1"/>
          </p:cNvSpPr>
          <p:nvPr/>
        </p:nvSpPr>
        <p:spPr bwMode="auto">
          <a:xfrm>
            <a:off x="6308435" y="12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0" name="Rectangle 30"/>
          <p:cNvSpPr>
            <a:spLocks noChangeArrowheads="1"/>
          </p:cNvSpPr>
          <p:nvPr/>
        </p:nvSpPr>
        <p:spPr bwMode="auto">
          <a:xfrm>
            <a:off x="2084389" y="9059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1" name="Rectangle 32"/>
          <p:cNvSpPr>
            <a:spLocks noChangeArrowheads="1"/>
          </p:cNvSpPr>
          <p:nvPr/>
        </p:nvSpPr>
        <p:spPr bwMode="auto">
          <a:xfrm>
            <a:off x="2051051"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2" name="Rectangle 34"/>
          <p:cNvSpPr>
            <a:spLocks noChangeArrowheads="1"/>
          </p:cNvSpPr>
          <p:nvPr/>
        </p:nvSpPr>
        <p:spPr bwMode="auto">
          <a:xfrm>
            <a:off x="6364289"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3" name="Rectangle 33"/>
          <p:cNvSpPr>
            <a:spLocks noChangeArrowheads="1"/>
          </p:cNvSpPr>
          <p:nvPr/>
        </p:nvSpPr>
        <p:spPr bwMode="auto">
          <a:xfrm>
            <a:off x="2036764" y="8392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5" name="Rectangle 35"/>
          <p:cNvSpPr>
            <a:spLocks noChangeArrowheads="1"/>
          </p:cNvSpPr>
          <p:nvPr/>
        </p:nvSpPr>
        <p:spPr bwMode="auto">
          <a:xfrm>
            <a:off x="2036764" y="3749159"/>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7" name="Rectangle 37"/>
          <p:cNvSpPr>
            <a:spLocks noChangeArrowheads="1"/>
          </p:cNvSpPr>
          <p:nvPr/>
        </p:nvSpPr>
        <p:spPr bwMode="auto">
          <a:xfrm>
            <a:off x="6397626" y="375709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 name="Rectangle 2"/>
          <p:cNvSpPr>
            <a:spLocks noChangeArrowheads="1"/>
          </p:cNvSpPr>
          <p:nvPr/>
        </p:nvSpPr>
        <p:spPr bwMode="auto">
          <a:xfrm>
            <a:off x="2051051" y="832898"/>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Rectangle 6"/>
          <p:cNvSpPr>
            <a:spLocks noChangeArrowheads="1"/>
          </p:cNvSpPr>
          <p:nvPr/>
        </p:nvSpPr>
        <p:spPr bwMode="auto">
          <a:xfrm>
            <a:off x="6196013" y="379184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8"/>
          <p:cNvSpPr>
            <a:spLocks noChangeArrowheads="1"/>
          </p:cNvSpPr>
          <p:nvPr/>
        </p:nvSpPr>
        <p:spPr bwMode="auto">
          <a:xfrm>
            <a:off x="1985963" y="36872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Rectangle 2"/>
          <p:cNvSpPr>
            <a:spLocks noChangeArrowheads="1"/>
          </p:cNvSpPr>
          <p:nvPr/>
        </p:nvSpPr>
        <p:spPr bwMode="auto">
          <a:xfrm>
            <a:off x="2072171" y="570191"/>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Rectangle 6"/>
          <p:cNvSpPr>
            <a:spLocks noChangeArrowheads="1"/>
          </p:cNvSpPr>
          <p:nvPr/>
        </p:nvSpPr>
        <p:spPr bwMode="auto">
          <a:xfrm>
            <a:off x="6277170" y="393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Rectangle 8"/>
          <p:cNvSpPr>
            <a:spLocks noChangeArrowheads="1"/>
          </p:cNvSpPr>
          <p:nvPr/>
        </p:nvSpPr>
        <p:spPr bwMode="auto">
          <a:xfrm>
            <a:off x="2043113" y="395264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Rectangle 2"/>
          <p:cNvSpPr>
            <a:spLocks noChangeArrowheads="1"/>
          </p:cNvSpPr>
          <p:nvPr/>
        </p:nvSpPr>
        <p:spPr bwMode="auto">
          <a:xfrm>
            <a:off x="2051051" y="58765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Rectangle 4"/>
          <p:cNvSpPr>
            <a:spLocks noChangeArrowheads="1"/>
          </p:cNvSpPr>
          <p:nvPr/>
        </p:nvSpPr>
        <p:spPr bwMode="auto">
          <a:xfrm>
            <a:off x="2148660" y="393700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Rectangle 6"/>
          <p:cNvSpPr>
            <a:spLocks noChangeArrowheads="1"/>
          </p:cNvSpPr>
          <p:nvPr/>
        </p:nvSpPr>
        <p:spPr bwMode="auto">
          <a:xfrm>
            <a:off x="6421439" y="39438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414768" y="-8197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defRPr/>
            </a:pPr>
            <a:r>
              <a:rPr kumimoji="0" lang="en-GB" altLang="fi-FI" sz="2700" b="1" i="0" u="none" strike="noStrike" kern="1200" cap="all" spc="-50" normalizeH="0" baseline="0" noProof="0" dirty="0">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Satakunnan </a:t>
            </a:r>
            <a:r>
              <a:rPr kumimoji="0" lang="en-GB" altLang="fi-FI" sz="2700" b="1" i="0" u="none" strike="noStrike" kern="1200" cap="all" spc="-50" normalizeH="0" baseline="0" noProof="0" dirty="0" err="1">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talouskehitys</a:t>
            </a:r>
            <a:r>
              <a:rPr kumimoji="0" lang="en-GB" altLang="fi-FI" sz="2700" b="1" i="0" u="none" strike="noStrike" kern="1200" cap="all" spc="-50" normalizeH="0" baseline="0" noProof="0" dirty="0">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 </a:t>
            </a:r>
            <a:r>
              <a:rPr lang="en-GB" altLang="fi-FI" sz="2700" b="1" cap="all" spc="-50" dirty="0" err="1">
                <a:solidFill>
                  <a:srgbClr val="0070C0"/>
                </a:solidFill>
                <a:effectLst>
                  <a:outerShdw blurRad="38100" dist="38100" dir="2700000" algn="tl">
                    <a:srgbClr val="000000">
                      <a:alpha val="43137"/>
                    </a:srgbClr>
                  </a:outerShdw>
                </a:effectLst>
              </a:rPr>
              <a:t>heinä-joulukuu</a:t>
            </a:r>
            <a:r>
              <a:rPr lang="en-GB" altLang="fi-FI" sz="2700" b="1" cap="all" spc="-50" dirty="0">
                <a:solidFill>
                  <a:srgbClr val="0070C0"/>
                </a:solidFill>
                <a:effectLst>
                  <a:outerShdw blurRad="38100" dist="38100" dir="2700000" algn="tl">
                    <a:srgbClr val="000000">
                      <a:alpha val="43137"/>
                    </a:srgbClr>
                  </a:outerShdw>
                </a:effectLst>
              </a:rPr>
              <a:t> 2025</a:t>
            </a:r>
            <a:r>
              <a:rPr kumimoji="0" lang="en-GB" altLang="fi-FI" sz="2700" b="1" i="0" u="none" strike="noStrike" kern="1200" cap="all" spc="-50" normalizeH="0" baseline="0" noProof="0" dirty="0">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 </a:t>
            </a:r>
          </a:p>
          <a:p>
            <a:pPr marL="0" marR="0" lvl="0" indent="0" algn="l" defTabSz="914400" rtl="0" eaLnBrk="1" fontAlgn="auto" latinLnBrk="0" hangingPunct="1">
              <a:lnSpc>
                <a:spcPct val="90000"/>
              </a:lnSpc>
              <a:spcBef>
                <a:spcPct val="0"/>
              </a:spcBef>
              <a:spcAft>
                <a:spcPts val="0"/>
              </a:spcAft>
              <a:buClrTx/>
              <a:buSzTx/>
              <a:buFontTx/>
              <a:buNone/>
              <a:tabLst/>
              <a:defRPr/>
            </a:pPr>
            <a:r>
              <a:rPr lang="en-GB" altLang="fi-FI" sz="2700" b="1" cap="all" spc="-50" dirty="0" err="1">
                <a:solidFill>
                  <a:srgbClr val="0070C0"/>
                </a:solidFill>
                <a:effectLst>
                  <a:outerShdw blurRad="38100" dist="38100" dir="2700000" algn="tl">
                    <a:srgbClr val="000000">
                      <a:alpha val="43137"/>
                    </a:srgbClr>
                  </a:outerShdw>
                </a:effectLst>
                <a:latin typeface="Calibri Light" panose="020F0302020204030204"/>
              </a:rPr>
              <a:t>Majoitus</a:t>
            </a:r>
            <a:r>
              <a:rPr lang="en-GB" altLang="fi-FI" sz="2700" b="1" cap="all" spc="-50" dirty="0">
                <a:solidFill>
                  <a:srgbClr val="0070C0"/>
                </a:solidFill>
                <a:effectLst>
                  <a:outerShdw blurRad="38100" dist="38100" dir="2700000" algn="tl">
                    <a:srgbClr val="000000">
                      <a:alpha val="43137"/>
                    </a:srgbClr>
                  </a:outerShdw>
                </a:effectLst>
                <a:latin typeface="Calibri Light" panose="020F0302020204030204"/>
              </a:rPr>
              <a:t>- </a:t>
            </a:r>
            <a:r>
              <a:rPr lang="en-GB" altLang="fi-FI" sz="2700" b="1" cap="all" spc="-50" dirty="0" err="1">
                <a:solidFill>
                  <a:srgbClr val="0070C0"/>
                </a:solidFill>
                <a:effectLst>
                  <a:outerShdw blurRad="38100" dist="38100" dir="2700000" algn="tl">
                    <a:srgbClr val="000000">
                      <a:alpha val="43137"/>
                    </a:srgbClr>
                  </a:outerShdw>
                </a:effectLst>
                <a:latin typeface="Calibri Light" panose="020F0302020204030204"/>
              </a:rPr>
              <a:t>ja</a:t>
            </a:r>
            <a:r>
              <a:rPr lang="en-GB" altLang="fi-FI" sz="2700" b="1" cap="all" spc="-50" dirty="0">
                <a:solidFill>
                  <a:srgbClr val="0070C0"/>
                </a:solidFill>
                <a:effectLst>
                  <a:outerShdw blurRad="38100" dist="38100" dir="2700000" algn="tl">
                    <a:srgbClr val="000000">
                      <a:alpha val="43137"/>
                    </a:srgbClr>
                  </a:outerShdw>
                </a:effectLst>
                <a:latin typeface="Calibri Light" panose="020F0302020204030204"/>
              </a:rPr>
              <a:t> </a:t>
            </a:r>
            <a:r>
              <a:rPr lang="en-GB" altLang="fi-FI" sz="2700" b="1" cap="all" spc="-50" dirty="0" err="1">
                <a:solidFill>
                  <a:srgbClr val="0070C0"/>
                </a:solidFill>
                <a:effectLst>
                  <a:outerShdw blurRad="38100" dist="38100" dir="2700000" algn="tl">
                    <a:srgbClr val="000000">
                      <a:alpha val="43137"/>
                    </a:srgbClr>
                  </a:outerShdw>
                </a:effectLst>
                <a:latin typeface="Calibri Light" panose="020F0302020204030204"/>
              </a:rPr>
              <a:t>ravitsemistoiminta</a:t>
            </a:r>
            <a:endParaRPr kumimoji="0" lang="en-US" altLang="fi-FI" sz="2700" b="1" i="0" u="none" strike="noStrike" kern="1200" cap="all" spc="-50" normalizeH="0" baseline="0" noProof="0" dirty="0">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endParaRPr>
          </a:p>
        </p:txBody>
      </p:sp>
      <p:sp>
        <p:nvSpPr>
          <p:cNvPr id="44" name="Content Placeholder 1">
            <a:extLst>
              <a:ext uri="{FF2B5EF4-FFF2-40B4-BE49-F238E27FC236}">
                <a16:creationId xmlns:a16="http://schemas.microsoft.com/office/drawing/2014/main" id="{CCD58A97-409F-4C3D-BA7D-6AB4A0D13C8C}"/>
              </a:ext>
            </a:extLst>
          </p:cNvPr>
          <p:cNvSpPr txBox="1">
            <a:spLocks/>
          </p:cNvSpPr>
          <p:nvPr/>
        </p:nvSpPr>
        <p:spPr>
          <a:xfrm>
            <a:off x="90745" y="1074083"/>
            <a:ext cx="6583600" cy="4877970"/>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defRPr/>
            </a:pPr>
            <a:r>
              <a:rPr lang="fi-FI" altLang="fi-FI" sz="2000" b="1" dirty="0"/>
              <a:t>Satakunnassa majoitus- ja ravitsemistoiminnan liikevaihto laski voimakkaasti korona-aikaan. Pudotus oli toimialojen pahimpia. Toipumisen jatkuminen näyttäisi edelleen odottavan itseään, sillä vuoden 2025 heinä-joulukuussa liikevaihto putosi edelleen. Lasku oli katsauksessa tarkasteltavissa palvelualoista niukasti syvin. Koronaa edeltänyt tasokin on edelleen reaalisesti saavuttamatta, vaikka hintojen nousu on viime vuosina vaikuttanut osaltaan liikevaihtoa kohottavasti. Myönteistä on kuitenkin alle viiden henkilön yritysten liikevaihdon lähes viiden prosentin kasvu. Sen sijaan yli 20 henkilön yritysten liikevaihto laski lähes 28 % ja 5-19 työntekijän yli kolme prosenttia. Taustalla voi vaikuttaa Yyterin hotellin sulkeminen. </a:t>
            </a:r>
          </a:p>
          <a:p>
            <a:pPr algn="just">
              <a:defRPr/>
            </a:pPr>
            <a:r>
              <a:rPr lang="fi-FI" altLang="fi-FI" sz="2000" b="1" dirty="0"/>
              <a:t>Henkilöstöä vähennettiin selvästi, mutta osa laskusta on voinut syntyä henkilöstövuokrausyritysten käytöstä, jolloin niiden käyttö kirjataan liike-elämän palveluihin.</a:t>
            </a:r>
          </a:p>
          <a:p>
            <a:pPr algn="just">
              <a:defRPr/>
            </a:pPr>
            <a:r>
              <a:rPr lang="fi-FI" altLang="fi-FI" sz="2000" b="1" dirty="0"/>
              <a:t>Maassa keskimäärin käänne parempaan näyttäisi tapahtuneen vuoden 2024 syyskesällä. Liikevaihdon nousua on kirjattu koko loppuvuoden 2025 ajan. Satakunnasta poiketen koronaa edeltänyt taso on selvästi ylittynyt. </a:t>
            </a:r>
          </a:p>
        </p:txBody>
      </p:sp>
      <p:pic>
        <p:nvPicPr>
          <p:cNvPr id="6" name="Kuva 8" descr="Kuva, joka sisältää kohteen teksti, merkki, clipart-kuva&#10;&#10;Kuvaus luotu automaattisesti">
            <a:extLst>
              <a:ext uri="{FF2B5EF4-FFF2-40B4-BE49-F238E27FC236}">
                <a16:creationId xmlns:a16="http://schemas.microsoft.com/office/drawing/2014/main" id="{2F70917C-945C-2A8E-CF19-58EAAAEAD12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018631" y="120134"/>
            <a:ext cx="1856812" cy="480765"/>
          </a:xfrm>
          <a:prstGeom prst="rect">
            <a:avLst/>
          </a:prstGeom>
        </p:spPr>
      </p:pic>
      <p:sp>
        <p:nvSpPr>
          <p:cNvPr id="9" name="Rectangle 2">
            <a:extLst>
              <a:ext uri="{FF2B5EF4-FFF2-40B4-BE49-F238E27FC236}">
                <a16:creationId xmlns:a16="http://schemas.microsoft.com/office/drawing/2014/main" id="{6DA58A42-39CD-9AB2-54A8-C6D8FC42E5EF}"/>
              </a:ext>
            </a:extLst>
          </p:cNvPr>
          <p:cNvSpPr>
            <a:spLocks noChangeArrowheads="1"/>
          </p:cNvSpPr>
          <p:nvPr/>
        </p:nvSpPr>
        <p:spPr bwMode="auto">
          <a:xfrm>
            <a:off x="6606170" y="748574"/>
            <a:ext cx="7194380"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16" name="Rectangle 4">
            <a:extLst>
              <a:ext uri="{FF2B5EF4-FFF2-40B4-BE49-F238E27FC236}">
                <a16:creationId xmlns:a16="http://schemas.microsoft.com/office/drawing/2014/main" id="{6DCD9C4D-F1BC-B117-C9C1-9C88EFF87153}"/>
              </a:ext>
            </a:extLst>
          </p:cNvPr>
          <p:cNvSpPr>
            <a:spLocks noChangeArrowheads="1"/>
          </p:cNvSpPr>
          <p:nvPr/>
        </p:nvSpPr>
        <p:spPr bwMode="auto">
          <a:xfrm>
            <a:off x="0" y="0"/>
            <a:ext cx="6021874" cy="2372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11" name="Picture 10">
            <a:extLst>
              <a:ext uri="{FF2B5EF4-FFF2-40B4-BE49-F238E27FC236}">
                <a16:creationId xmlns:a16="http://schemas.microsoft.com/office/drawing/2014/main" id="{2D0AA809-AA41-803A-899D-C2B9EE067365}"/>
              </a:ext>
            </a:extLst>
          </p:cNvPr>
          <p:cNvPicPr>
            <a:picLocks noChangeAspect="1"/>
          </p:cNvPicPr>
          <p:nvPr/>
        </p:nvPicPr>
        <p:blipFill>
          <a:blip>
            <a:extLst>
              <a:ext uri="{96DAC541-7B7A-43D3-8B79-37D633B846F1}">
                <asvg:svgBlip xmlns:asvg="http://schemas.microsoft.com/office/drawing/2016/SVG/main" r:embed="rId3"/>
              </a:ext>
            </a:extLst>
          </a:blip>
          <a:srcRect/>
          <a:stretch/>
        </p:blipFill>
        <p:spPr>
          <a:xfrm>
            <a:off x="7114906" y="603347"/>
            <a:ext cx="4627600" cy="3020267"/>
          </a:xfrm>
          <a:prstGeom prst="rect">
            <a:avLst/>
          </a:prstGeom>
        </p:spPr>
      </p:pic>
      <p:pic>
        <p:nvPicPr>
          <p:cNvPr id="15" name="Picture 14">
            <a:extLst>
              <a:ext uri="{FF2B5EF4-FFF2-40B4-BE49-F238E27FC236}">
                <a16:creationId xmlns:a16="http://schemas.microsoft.com/office/drawing/2014/main" id="{A20863CA-99F4-0FC7-634A-9F314102597F}"/>
              </a:ext>
            </a:extLst>
          </p:cNvPr>
          <p:cNvPicPr>
            <a:picLocks noChangeAspect="1"/>
          </p:cNvPicPr>
          <p:nvPr/>
        </p:nvPicPr>
        <p:blipFill>
          <a:blip>
            <a:extLst>
              <a:ext uri="{96DAC541-7B7A-43D3-8B79-37D633B846F1}">
                <asvg:svgBlip xmlns:asvg="http://schemas.microsoft.com/office/drawing/2016/SVG/main" r:embed="rId4"/>
              </a:ext>
            </a:extLst>
          </a:blip>
          <a:srcRect/>
          <a:stretch/>
        </p:blipFill>
        <p:spPr>
          <a:xfrm>
            <a:off x="7052430" y="3627933"/>
            <a:ext cx="4888394" cy="3190478"/>
          </a:xfrm>
          <a:prstGeom prst="rect">
            <a:avLst/>
          </a:prstGeom>
        </p:spPr>
      </p:pic>
      <p:pic>
        <p:nvPicPr>
          <p:cNvPr id="18" name="Picture 17">
            <a:extLst>
              <a:ext uri="{FF2B5EF4-FFF2-40B4-BE49-F238E27FC236}">
                <a16:creationId xmlns:a16="http://schemas.microsoft.com/office/drawing/2014/main" id="{B2A51F0A-7F20-4FF9-9401-BBC71FF91E67}"/>
              </a:ext>
            </a:extLst>
          </p:cNvPr>
          <p:cNvPicPr>
            <a:picLocks noChangeAspect="1"/>
          </p:cNvPicPr>
          <p:nvPr/>
        </p:nvPicPr>
        <p:blipFill>
          <a:blip r:embed="rId5"/>
          <a:stretch>
            <a:fillRect/>
          </a:stretch>
        </p:blipFill>
        <p:spPr>
          <a:xfrm>
            <a:off x="62538" y="6019800"/>
            <a:ext cx="6800850" cy="838200"/>
          </a:xfrm>
          <a:prstGeom prst="rect">
            <a:avLst/>
          </a:prstGeom>
        </p:spPr>
      </p:pic>
    </p:spTree>
    <p:extLst>
      <p:ext uri="{BB962C8B-B14F-4D97-AF65-F5344CB8AC3E}">
        <p14:creationId xmlns:p14="http://schemas.microsoft.com/office/powerpoint/2010/main" val="241953454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4D88758-6F26-4E0F-8C14-550F5C0188B8}" type="slidenum">
              <a:rPr kumimoji="0" lang="fi-FI" altLang="fi-FI" sz="1200" b="0" i="0" u="none" strike="noStrike" kern="1200" cap="none" spc="0" normalizeH="0" baseline="0" noProof="0" smtClean="0">
                <a:ln>
                  <a:noFill/>
                </a:ln>
                <a:solidFill>
                  <a:prstClr val="white"/>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fi-FI" altLang="fi-FI" sz="12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1512" name="Rectangle 1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3" name="Rectangle 1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4" name="Rectangle 1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5" name="Rectangle 15"/>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6" name="Rectangle 1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7" name="Rectangle 19"/>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8" name="Rectangle 1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9" name="Rectangle 20"/>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0" name="Rectangle 2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1" name="Rectangle 21"/>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2" name="Rectangle 23"/>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3" name="Rectangle 25"/>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4" name="Rectangle 2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5" name="Rectangle 2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6" name="Rectangle 2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7" name="Rectangle 2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8" name="Rectangle 29"/>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9" name="Rectangle 31"/>
          <p:cNvSpPr>
            <a:spLocks noChangeArrowheads="1"/>
          </p:cNvSpPr>
          <p:nvPr/>
        </p:nvSpPr>
        <p:spPr bwMode="auto">
          <a:xfrm>
            <a:off x="6308435" y="12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0" name="Rectangle 30"/>
          <p:cNvSpPr>
            <a:spLocks noChangeArrowheads="1"/>
          </p:cNvSpPr>
          <p:nvPr/>
        </p:nvSpPr>
        <p:spPr bwMode="auto">
          <a:xfrm>
            <a:off x="2084389" y="9059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1" name="Rectangle 32"/>
          <p:cNvSpPr>
            <a:spLocks noChangeArrowheads="1"/>
          </p:cNvSpPr>
          <p:nvPr/>
        </p:nvSpPr>
        <p:spPr bwMode="auto">
          <a:xfrm>
            <a:off x="2051051"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2" name="Rectangle 34"/>
          <p:cNvSpPr>
            <a:spLocks noChangeArrowheads="1"/>
          </p:cNvSpPr>
          <p:nvPr/>
        </p:nvSpPr>
        <p:spPr bwMode="auto">
          <a:xfrm>
            <a:off x="6364289"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3" name="Rectangle 33"/>
          <p:cNvSpPr>
            <a:spLocks noChangeArrowheads="1"/>
          </p:cNvSpPr>
          <p:nvPr/>
        </p:nvSpPr>
        <p:spPr bwMode="auto">
          <a:xfrm>
            <a:off x="2036764" y="8392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5" name="Rectangle 35"/>
          <p:cNvSpPr>
            <a:spLocks noChangeArrowheads="1"/>
          </p:cNvSpPr>
          <p:nvPr/>
        </p:nvSpPr>
        <p:spPr bwMode="auto">
          <a:xfrm>
            <a:off x="2036764" y="3749159"/>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7" name="Rectangle 37"/>
          <p:cNvSpPr>
            <a:spLocks noChangeArrowheads="1"/>
          </p:cNvSpPr>
          <p:nvPr/>
        </p:nvSpPr>
        <p:spPr bwMode="auto">
          <a:xfrm>
            <a:off x="6397626" y="375709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 name="Rectangle 2"/>
          <p:cNvSpPr>
            <a:spLocks noChangeArrowheads="1"/>
          </p:cNvSpPr>
          <p:nvPr/>
        </p:nvSpPr>
        <p:spPr bwMode="auto">
          <a:xfrm>
            <a:off x="2051051" y="832898"/>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Rectangle 6"/>
          <p:cNvSpPr>
            <a:spLocks noChangeArrowheads="1"/>
          </p:cNvSpPr>
          <p:nvPr/>
        </p:nvSpPr>
        <p:spPr bwMode="auto">
          <a:xfrm>
            <a:off x="6196013" y="379184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8"/>
          <p:cNvSpPr>
            <a:spLocks noChangeArrowheads="1"/>
          </p:cNvSpPr>
          <p:nvPr/>
        </p:nvSpPr>
        <p:spPr bwMode="auto">
          <a:xfrm>
            <a:off x="1985963" y="36872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Rectangle 2"/>
          <p:cNvSpPr>
            <a:spLocks noChangeArrowheads="1"/>
          </p:cNvSpPr>
          <p:nvPr/>
        </p:nvSpPr>
        <p:spPr bwMode="auto">
          <a:xfrm>
            <a:off x="2072171" y="570191"/>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Rectangle 6"/>
          <p:cNvSpPr>
            <a:spLocks noChangeArrowheads="1"/>
          </p:cNvSpPr>
          <p:nvPr/>
        </p:nvSpPr>
        <p:spPr bwMode="auto">
          <a:xfrm>
            <a:off x="6277170" y="393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Rectangle 8"/>
          <p:cNvSpPr>
            <a:spLocks noChangeArrowheads="1"/>
          </p:cNvSpPr>
          <p:nvPr/>
        </p:nvSpPr>
        <p:spPr bwMode="auto">
          <a:xfrm>
            <a:off x="2043113" y="395264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Rectangle 2"/>
          <p:cNvSpPr>
            <a:spLocks noChangeArrowheads="1"/>
          </p:cNvSpPr>
          <p:nvPr/>
        </p:nvSpPr>
        <p:spPr bwMode="auto">
          <a:xfrm>
            <a:off x="2051051" y="58765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Rectangle 4"/>
          <p:cNvSpPr>
            <a:spLocks noChangeArrowheads="1"/>
          </p:cNvSpPr>
          <p:nvPr/>
        </p:nvSpPr>
        <p:spPr bwMode="auto">
          <a:xfrm>
            <a:off x="2148660" y="393700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Rectangle 6"/>
          <p:cNvSpPr>
            <a:spLocks noChangeArrowheads="1"/>
          </p:cNvSpPr>
          <p:nvPr/>
        </p:nvSpPr>
        <p:spPr bwMode="auto">
          <a:xfrm>
            <a:off x="6421439" y="39438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111024" y="4327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defRPr/>
            </a:pPr>
            <a:r>
              <a:rPr kumimoji="0" lang="en-GB" altLang="fi-FI" sz="2700" b="1" i="0" u="none" strike="noStrike" kern="1200" cap="all" spc="-50" normalizeH="0" baseline="0" noProof="0" dirty="0">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Satakunnan </a:t>
            </a:r>
            <a:r>
              <a:rPr kumimoji="0" lang="en-GB" altLang="fi-FI" sz="2700" b="1" i="0" u="none" strike="noStrike" kern="1200" cap="all" spc="-50" normalizeH="0" baseline="0" noProof="0" dirty="0" err="1">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talouskehitys</a:t>
            </a:r>
            <a:r>
              <a:rPr kumimoji="0" lang="en-GB" altLang="fi-FI" sz="2700" b="1" i="0" u="none" strike="noStrike" kern="1200" cap="all" spc="-50" normalizeH="0" baseline="0" noProof="0" dirty="0">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 </a:t>
            </a:r>
            <a:r>
              <a:rPr lang="en-GB" altLang="fi-FI" sz="2700" b="1" cap="all" spc="-50" dirty="0" err="1">
                <a:solidFill>
                  <a:srgbClr val="0070C0"/>
                </a:solidFill>
                <a:effectLst>
                  <a:outerShdw blurRad="38100" dist="38100" dir="2700000" algn="tl">
                    <a:srgbClr val="000000">
                      <a:alpha val="43137"/>
                    </a:srgbClr>
                  </a:outerShdw>
                </a:effectLst>
              </a:rPr>
              <a:t>heinä-joulukuu</a:t>
            </a:r>
            <a:r>
              <a:rPr lang="en-GB" altLang="fi-FI" sz="2700" b="1" cap="all" spc="-50" dirty="0">
                <a:solidFill>
                  <a:srgbClr val="0070C0"/>
                </a:solidFill>
                <a:effectLst>
                  <a:outerShdw blurRad="38100" dist="38100" dir="2700000" algn="tl">
                    <a:srgbClr val="000000">
                      <a:alpha val="43137"/>
                    </a:srgbClr>
                  </a:outerShdw>
                </a:effectLst>
              </a:rPr>
              <a:t> 2025</a:t>
            </a:r>
            <a:r>
              <a:rPr kumimoji="0" lang="en-GB" altLang="fi-FI" sz="2700" b="1" i="0" u="none" strike="noStrike" kern="1200" cap="all" spc="-50" normalizeH="0" baseline="0" noProof="0" dirty="0">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 </a:t>
            </a:r>
          </a:p>
          <a:p>
            <a:pPr marL="0" marR="0" lvl="0" indent="0" algn="l" defTabSz="914400" rtl="0" eaLnBrk="1" fontAlgn="auto" latinLnBrk="0" hangingPunct="1">
              <a:lnSpc>
                <a:spcPct val="90000"/>
              </a:lnSpc>
              <a:spcBef>
                <a:spcPct val="0"/>
              </a:spcBef>
              <a:spcAft>
                <a:spcPts val="0"/>
              </a:spcAft>
              <a:buClrTx/>
              <a:buSzTx/>
              <a:buFontTx/>
              <a:buNone/>
              <a:tabLst/>
              <a:defRPr/>
            </a:pPr>
            <a:r>
              <a:rPr lang="en-GB" altLang="fi-FI" sz="2700" b="1" cap="all" spc="-50" dirty="0" err="1">
                <a:solidFill>
                  <a:srgbClr val="0070C0"/>
                </a:solidFill>
                <a:effectLst>
                  <a:outerShdw blurRad="38100" dist="38100" dir="2700000" algn="tl">
                    <a:srgbClr val="000000">
                      <a:alpha val="43137"/>
                    </a:srgbClr>
                  </a:outerShdw>
                </a:effectLst>
                <a:latin typeface="Calibri Light" panose="020F0302020204030204"/>
              </a:rPr>
              <a:t>Liike-elämän</a:t>
            </a:r>
            <a:r>
              <a:rPr lang="en-GB" altLang="fi-FI" sz="2700" b="1" cap="all" spc="-50" dirty="0">
                <a:solidFill>
                  <a:srgbClr val="0070C0"/>
                </a:solidFill>
                <a:effectLst>
                  <a:outerShdw blurRad="38100" dist="38100" dir="2700000" algn="tl">
                    <a:srgbClr val="000000">
                      <a:alpha val="43137"/>
                    </a:srgbClr>
                  </a:outerShdw>
                </a:effectLst>
                <a:latin typeface="Calibri Light" panose="020F0302020204030204"/>
              </a:rPr>
              <a:t> </a:t>
            </a:r>
            <a:r>
              <a:rPr lang="en-GB" altLang="fi-FI" sz="2700" b="1" cap="all" spc="-50" dirty="0" err="1">
                <a:solidFill>
                  <a:srgbClr val="0070C0"/>
                </a:solidFill>
                <a:effectLst>
                  <a:outerShdw blurRad="38100" dist="38100" dir="2700000" algn="tl">
                    <a:srgbClr val="000000">
                      <a:alpha val="43137"/>
                    </a:srgbClr>
                  </a:outerShdw>
                </a:effectLst>
                <a:latin typeface="Calibri Light" panose="020F0302020204030204"/>
              </a:rPr>
              <a:t>palvelut</a:t>
            </a:r>
            <a:endParaRPr kumimoji="0" lang="en-US" altLang="fi-FI" sz="2700" b="1" i="0" u="none" strike="noStrike" kern="1200" cap="all" spc="-50" normalizeH="0" baseline="0" noProof="0" dirty="0">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endParaRPr>
          </a:p>
        </p:txBody>
      </p:sp>
      <p:sp>
        <p:nvSpPr>
          <p:cNvPr id="44" name="Content Placeholder 1">
            <a:extLst>
              <a:ext uri="{FF2B5EF4-FFF2-40B4-BE49-F238E27FC236}">
                <a16:creationId xmlns:a16="http://schemas.microsoft.com/office/drawing/2014/main" id="{CCD58A97-409F-4C3D-BA7D-6AB4A0D13C8C}"/>
              </a:ext>
            </a:extLst>
          </p:cNvPr>
          <p:cNvSpPr txBox="1">
            <a:spLocks/>
          </p:cNvSpPr>
          <p:nvPr/>
        </p:nvSpPr>
        <p:spPr>
          <a:xfrm>
            <a:off x="58353" y="1105257"/>
            <a:ext cx="6694415" cy="406596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defRPr/>
            </a:pPr>
            <a:r>
              <a:rPr lang="fi-FI" altLang="fi-FI" sz="2000" b="1" dirty="0"/>
              <a:t>Liike-elämän palveluiden (TOL JLMN) liikevaihto kääntyi Satakunnassa monen muun alan tavoin nousuun vuoden 2021 keväällä. Kasvu jatkui nopeana vuosina 2022-2024. Vuoden 2025 alussa kehitys taantui. Vuoden 2025 heinä-joulukuussa liikevaihto aleni yhä hieman, koska talouden vire ei ole ollut paras mahdollinen. Lasku on syntynyt pääosin alle 20 henkilön yrityksissä. Kysyntä tuki- ja suunnittelupalveluille sekä henkilöstövuokraukselle lienee hiipunut talouden jäähtymisen vuoksi. </a:t>
            </a:r>
          </a:p>
          <a:p>
            <a:pPr algn="just">
              <a:defRPr/>
            </a:pPr>
            <a:r>
              <a:rPr lang="fi-FI" altLang="fi-FI" sz="2000" b="1" dirty="0"/>
              <a:t>On mahdollista, että pitkällä aikavälillä joillain aloilla vuokratyövoiman käyttö on yleistynyt, mikä on näkynyt liike-elämän palveluiden henkilöstömäärän nousuna, mutta vastaavasti laskuna muilla aloilla esim. majoitus- ja ravitsemistoiminnassa.</a:t>
            </a:r>
          </a:p>
          <a:p>
            <a:pPr algn="just">
              <a:defRPr/>
            </a:pPr>
            <a:r>
              <a:rPr lang="fi-FI" altLang="fi-FI" sz="2000" b="1" dirty="0"/>
              <a:t>Valtakunnallisesti alan liikevaihto kehittyi suotuisasti koko vuoden jälkimmäisen puoliskon ajan ja kasvua kertyi katsauksessa tarkasteltavista palvelualoista eniten. </a:t>
            </a:r>
          </a:p>
        </p:txBody>
      </p:sp>
      <p:pic>
        <p:nvPicPr>
          <p:cNvPr id="6" name="Kuva 8" descr="Kuva, joka sisältää kohteen teksti, merkki, clipart-kuva&#10;&#10;Kuvaus luotu automaattisesti">
            <a:extLst>
              <a:ext uri="{FF2B5EF4-FFF2-40B4-BE49-F238E27FC236}">
                <a16:creationId xmlns:a16="http://schemas.microsoft.com/office/drawing/2014/main" id="{5ACA730A-C19E-7A74-1ED7-67F235D94CD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84335" y="89426"/>
            <a:ext cx="1856812" cy="480765"/>
          </a:xfrm>
          <a:prstGeom prst="rect">
            <a:avLst/>
          </a:prstGeom>
        </p:spPr>
      </p:pic>
      <p:sp>
        <p:nvSpPr>
          <p:cNvPr id="14" name="Rectangle 2">
            <a:extLst>
              <a:ext uri="{FF2B5EF4-FFF2-40B4-BE49-F238E27FC236}">
                <a16:creationId xmlns:a16="http://schemas.microsoft.com/office/drawing/2014/main" id="{916D3340-CEE2-D4D9-970F-B1A3E9E4010C}"/>
              </a:ext>
            </a:extLst>
          </p:cNvPr>
          <p:cNvSpPr>
            <a:spLocks noChangeArrowheads="1"/>
          </p:cNvSpPr>
          <p:nvPr/>
        </p:nvSpPr>
        <p:spPr bwMode="auto">
          <a:xfrm>
            <a:off x="7216725" y="266921"/>
            <a:ext cx="5873189" cy="2136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9" name="Picture 8">
            <a:extLst>
              <a:ext uri="{FF2B5EF4-FFF2-40B4-BE49-F238E27FC236}">
                <a16:creationId xmlns:a16="http://schemas.microsoft.com/office/drawing/2014/main" id="{44E50715-0D0F-1F79-8620-13E46B00640B}"/>
              </a:ext>
            </a:extLst>
          </p:cNvPr>
          <p:cNvPicPr>
            <a:picLocks noChangeAspect="1"/>
          </p:cNvPicPr>
          <p:nvPr/>
        </p:nvPicPr>
        <p:blipFill>
          <a:blip>
            <a:extLst>
              <a:ext uri="{96DAC541-7B7A-43D3-8B79-37D633B846F1}">
                <asvg:svgBlip xmlns:asvg="http://schemas.microsoft.com/office/drawing/2016/SVG/main" r:embed="rId3"/>
              </a:ext>
            </a:extLst>
          </a:blip>
          <a:srcRect/>
          <a:stretch/>
        </p:blipFill>
        <p:spPr>
          <a:xfrm>
            <a:off x="6998785" y="660498"/>
            <a:ext cx="4689618" cy="3060744"/>
          </a:xfrm>
          <a:prstGeom prst="rect">
            <a:avLst/>
          </a:prstGeom>
        </p:spPr>
      </p:pic>
      <p:pic>
        <p:nvPicPr>
          <p:cNvPr id="15" name="Picture 14">
            <a:extLst>
              <a:ext uri="{FF2B5EF4-FFF2-40B4-BE49-F238E27FC236}">
                <a16:creationId xmlns:a16="http://schemas.microsoft.com/office/drawing/2014/main" id="{96104873-1455-59BC-6CDC-04DCAEE026FA}"/>
              </a:ext>
            </a:extLst>
          </p:cNvPr>
          <p:cNvPicPr>
            <a:picLocks noChangeAspect="1"/>
          </p:cNvPicPr>
          <p:nvPr/>
        </p:nvPicPr>
        <p:blipFill>
          <a:blip>
            <a:extLst>
              <a:ext uri="{96DAC541-7B7A-43D3-8B79-37D633B846F1}">
                <asvg:svgBlip xmlns:asvg="http://schemas.microsoft.com/office/drawing/2016/SVG/main" r:embed="rId4"/>
              </a:ext>
            </a:extLst>
          </a:blip>
          <a:srcRect/>
          <a:stretch/>
        </p:blipFill>
        <p:spPr>
          <a:xfrm>
            <a:off x="6956517" y="3639713"/>
            <a:ext cx="4690985" cy="3061636"/>
          </a:xfrm>
          <a:prstGeom prst="rect">
            <a:avLst/>
          </a:prstGeom>
        </p:spPr>
      </p:pic>
      <p:pic>
        <p:nvPicPr>
          <p:cNvPr id="18" name="Picture 17">
            <a:extLst>
              <a:ext uri="{FF2B5EF4-FFF2-40B4-BE49-F238E27FC236}">
                <a16:creationId xmlns:a16="http://schemas.microsoft.com/office/drawing/2014/main" id="{1DAEC10D-F54C-2375-E038-753155D8C40C}"/>
              </a:ext>
            </a:extLst>
          </p:cNvPr>
          <p:cNvPicPr>
            <a:picLocks noChangeAspect="1"/>
          </p:cNvPicPr>
          <p:nvPr/>
        </p:nvPicPr>
        <p:blipFill>
          <a:blip r:embed="rId5"/>
          <a:stretch>
            <a:fillRect/>
          </a:stretch>
        </p:blipFill>
        <p:spPr>
          <a:xfrm>
            <a:off x="5135" y="6060489"/>
            <a:ext cx="6800850" cy="838200"/>
          </a:xfrm>
          <a:prstGeom prst="rect">
            <a:avLst/>
          </a:prstGeom>
        </p:spPr>
      </p:pic>
    </p:spTree>
    <p:extLst>
      <p:ext uri="{BB962C8B-B14F-4D97-AF65-F5344CB8AC3E}">
        <p14:creationId xmlns:p14="http://schemas.microsoft.com/office/powerpoint/2010/main" val="354483871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4D88758-6F26-4E0F-8C14-550F5C0188B8}" type="slidenum">
              <a:rPr kumimoji="0" lang="fi-FI" altLang="fi-FI" sz="1200" b="0" i="0" u="none" strike="noStrike" kern="1200" cap="none" spc="0" normalizeH="0" baseline="0" noProof="0" smtClean="0">
                <a:ln>
                  <a:noFill/>
                </a:ln>
                <a:solidFill>
                  <a:prstClr val="white"/>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fi-FI" altLang="fi-FI" sz="12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1512" name="Rectangle 1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3" name="Rectangle 1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4" name="Rectangle 1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5" name="Rectangle 15"/>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6" name="Rectangle 1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7" name="Rectangle 19"/>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8" name="Rectangle 1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9" name="Rectangle 20"/>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0" name="Rectangle 2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1" name="Rectangle 21"/>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2" name="Rectangle 23"/>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3" name="Rectangle 25"/>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4" name="Rectangle 2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5" name="Rectangle 2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6" name="Rectangle 2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7" name="Rectangle 2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8" name="Rectangle 29"/>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9" name="Rectangle 31"/>
          <p:cNvSpPr>
            <a:spLocks noChangeArrowheads="1"/>
          </p:cNvSpPr>
          <p:nvPr/>
        </p:nvSpPr>
        <p:spPr bwMode="auto">
          <a:xfrm>
            <a:off x="6308435" y="12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0" name="Rectangle 30"/>
          <p:cNvSpPr>
            <a:spLocks noChangeArrowheads="1"/>
          </p:cNvSpPr>
          <p:nvPr/>
        </p:nvSpPr>
        <p:spPr bwMode="auto">
          <a:xfrm>
            <a:off x="2084389" y="9059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1" name="Rectangle 32"/>
          <p:cNvSpPr>
            <a:spLocks noChangeArrowheads="1"/>
          </p:cNvSpPr>
          <p:nvPr/>
        </p:nvSpPr>
        <p:spPr bwMode="auto">
          <a:xfrm>
            <a:off x="2051051"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2" name="Rectangle 34"/>
          <p:cNvSpPr>
            <a:spLocks noChangeArrowheads="1"/>
          </p:cNvSpPr>
          <p:nvPr/>
        </p:nvSpPr>
        <p:spPr bwMode="auto">
          <a:xfrm>
            <a:off x="6364289"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3" name="Rectangle 33"/>
          <p:cNvSpPr>
            <a:spLocks noChangeArrowheads="1"/>
          </p:cNvSpPr>
          <p:nvPr/>
        </p:nvSpPr>
        <p:spPr bwMode="auto">
          <a:xfrm>
            <a:off x="2036764" y="8392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5" name="Rectangle 35"/>
          <p:cNvSpPr>
            <a:spLocks noChangeArrowheads="1"/>
          </p:cNvSpPr>
          <p:nvPr/>
        </p:nvSpPr>
        <p:spPr bwMode="auto">
          <a:xfrm>
            <a:off x="2036764" y="3749159"/>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7" name="Rectangle 37"/>
          <p:cNvSpPr>
            <a:spLocks noChangeArrowheads="1"/>
          </p:cNvSpPr>
          <p:nvPr/>
        </p:nvSpPr>
        <p:spPr bwMode="auto">
          <a:xfrm>
            <a:off x="6397626" y="375709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 name="Rectangle 2"/>
          <p:cNvSpPr>
            <a:spLocks noChangeArrowheads="1"/>
          </p:cNvSpPr>
          <p:nvPr/>
        </p:nvSpPr>
        <p:spPr bwMode="auto">
          <a:xfrm>
            <a:off x="2051051" y="832898"/>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Rectangle 6"/>
          <p:cNvSpPr>
            <a:spLocks noChangeArrowheads="1"/>
          </p:cNvSpPr>
          <p:nvPr/>
        </p:nvSpPr>
        <p:spPr bwMode="auto">
          <a:xfrm>
            <a:off x="6196013" y="379184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8"/>
          <p:cNvSpPr>
            <a:spLocks noChangeArrowheads="1"/>
          </p:cNvSpPr>
          <p:nvPr/>
        </p:nvSpPr>
        <p:spPr bwMode="auto">
          <a:xfrm>
            <a:off x="1985963" y="36872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Rectangle 2"/>
          <p:cNvSpPr>
            <a:spLocks noChangeArrowheads="1"/>
          </p:cNvSpPr>
          <p:nvPr/>
        </p:nvSpPr>
        <p:spPr bwMode="auto">
          <a:xfrm>
            <a:off x="2072171" y="570191"/>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Rectangle 6"/>
          <p:cNvSpPr>
            <a:spLocks noChangeArrowheads="1"/>
          </p:cNvSpPr>
          <p:nvPr/>
        </p:nvSpPr>
        <p:spPr bwMode="auto">
          <a:xfrm>
            <a:off x="6277170" y="393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Rectangle 8"/>
          <p:cNvSpPr>
            <a:spLocks noChangeArrowheads="1"/>
          </p:cNvSpPr>
          <p:nvPr/>
        </p:nvSpPr>
        <p:spPr bwMode="auto">
          <a:xfrm>
            <a:off x="2043113" y="395264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Rectangle 2"/>
          <p:cNvSpPr>
            <a:spLocks noChangeArrowheads="1"/>
          </p:cNvSpPr>
          <p:nvPr/>
        </p:nvSpPr>
        <p:spPr bwMode="auto">
          <a:xfrm>
            <a:off x="2051051" y="58765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Rectangle 4"/>
          <p:cNvSpPr>
            <a:spLocks noChangeArrowheads="1"/>
          </p:cNvSpPr>
          <p:nvPr/>
        </p:nvSpPr>
        <p:spPr bwMode="auto">
          <a:xfrm>
            <a:off x="2148660" y="393700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Rectangle 6"/>
          <p:cNvSpPr>
            <a:spLocks noChangeArrowheads="1"/>
          </p:cNvSpPr>
          <p:nvPr/>
        </p:nvSpPr>
        <p:spPr bwMode="auto">
          <a:xfrm>
            <a:off x="14127354" y="7338440"/>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69152" y="19937"/>
            <a:ext cx="11927776" cy="120219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defRPr/>
            </a:pPr>
            <a:r>
              <a:rPr kumimoji="0" lang="en-GB" altLang="fi-FI" sz="2700" b="1" i="0" u="none" strike="noStrike" kern="1200" cap="all" spc="-50" normalizeH="0" baseline="0" noProof="0" dirty="0">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Satakunnan </a:t>
            </a:r>
            <a:r>
              <a:rPr kumimoji="0" lang="en-GB" altLang="fi-FI" sz="2700" b="1" i="0" u="none" strike="noStrike" kern="1200" cap="all" spc="-50" normalizeH="0" baseline="0" noProof="0" dirty="0" err="1">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talouskehitys</a:t>
            </a:r>
            <a:r>
              <a:rPr kumimoji="0" lang="en-GB" altLang="fi-FI" sz="2700" b="1" i="0" u="none" strike="noStrike" kern="1200" cap="all" spc="-50" normalizeH="0" baseline="0" noProof="0" dirty="0">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 </a:t>
            </a:r>
            <a:r>
              <a:rPr lang="en-GB" altLang="fi-FI" sz="2700" b="1" cap="all" spc="-50" dirty="0" err="1">
                <a:solidFill>
                  <a:srgbClr val="0070C0"/>
                </a:solidFill>
                <a:effectLst>
                  <a:outerShdw blurRad="38100" dist="38100" dir="2700000" algn="tl">
                    <a:srgbClr val="000000">
                      <a:alpha val="43137"/>
                    </a:srgbClr>
                  </a:outerShdw>
                </a:effectLst>
              </a:rPr>
              <a:t>heinä-joulukuu</a:t>
            </a:r>
            <a:r>
              <a:rPr lang="en-GB" altLang="fi-FI" sz="2700" b="1" cap="all" spc="-50" dirty="0">
                <a:solidFill>
                  <a:srgbClr val="0070C0"/>
                </a:solidFill>
                <a:effectLst>
                  <a:outerShdw blurRad="38100" dist="38100" dir="2700000" algn="tl">
                    <a:srgbClr val="000000">
                      <a:alpha val="43137"/>
                    </a:srgbClr>
                  </a:outerShdw>
                </a:effectLst>
              </a:rPr>
              <a:t> 2025</a:t>
            </a:r>
            <a:r>
              <a:rPr kumimoji="0" lang="en-GB" altLang="fi-FI" sz="2700" b="1" i="0" u="none" strike="noStrike" kern="1200" cap="all" spc="-50" normalizeH="0" baseline="0" noProof="0" dirty="0">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 </a:t>
            </a:r>
          </a:p>
          <a:p>
            <a:pPr marL="0" marR="0" lvl="0" indent="0" algn="l" defTabSz="914400" rtl="0" eaLnBrk="1" fontAlgn="auto" latinLnBrk="0" hangingPunct="1">
              <a:lnSpc>
                <a:spcPct val="90000"/>
              </a:lnSpc>
              <a:spcBef>
                <a:spcPct val="0"/>
              </a:spcBef>
              <a:spcAft>
                <a:spcPts val="0"/>
              </a:spcAft>
              <a:buClrTx/>
              <a:buSzTx/>
              <a:buFontTx/>
              <a:buNone/>
              <a:tabLst/>
              <a:defRPr/>
            </a:pPr>
            <a:r>
              <a:rPr lang="en-GB" altLang="fi-FI" sz="2700" b="1" cap="all" spc="-50" dirty="0" err="1">
                <a:solidFill>
                  <a:srgbClr val="0070C0"/>
                </a:solidFill>
                <a:effectLst>
                  <a:outerShdw blurRad="38100" dist="38100" dir="2700000" algn="tl">
                    <a:srgbClr val="000000">
                      <a:alpha val="43137"/>
                    </a:srgbClr>
                  </a:outerShdw>
                </a:effectLst>
                <a:latin typeface="Calibri Light" panose="020F0302020204030204"/>
              </a:rPr>
              <a:t>Luovat</a:t>
            </a:r>
            <a:r>
              <a:rPr lang="en-GB" altLang="fi-FI" sz="2700" b="1" cap="all" spc="-50" dirty="0">
                <a:solidFill>
                  <a:srgbClr val="0070C0"/>
                </a:solidFill>
                <a:effectLst>
                  <a:outerShdw blurRad="38100" dist="38100" dir="2700000" algn="tl">
                    <a:srgbClr val="000000">
                      <a:alpha val="43137"/>
                    </a:srgbClr>
                  </a:outerShdw>
                </a:effectLst>
                <a:latin typeface="Calibri Light" panose="020F0302020204030204"/>
              </a:rPr>
              <a:t> </a:t>
            </a:r>
            <a:r>
              <a:rPr lang="en-GB" altLang="fi-FI" sz="2700" b="1" cap="all" spc="-50" dirty="0" err="1">
                <a:solidFill>
                  <a:srgbClr val="0070C0"/>
                </a:solidFill>
                <a:effectLst>
                  <a:outerShdw blurRad="38100" dist="38100" dir="2700000" algn="tl">
                    <a:srgbClr val="000000">
                      <a:alpha val="43137"/>
                    </a:srgbClr>
                  </a:outerShdw>
                </a:effectLst>
                <a:latin typeface="Calibri Light" panose="020F0302020204030204"/>
              </a:rPr>
              <a:t>alat</a:t>
            </a:r>
            <a:endParaRPr kumimoji="0" lang="en-US" altLang="fi-FI" sz="2700" b="1" i="0" u="none" strike="noStrike" kern="1200" cap="all" spc="-50" normalizeH="0" baseline="0" noProof="0" dirty="0">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endParaRPr>
          </a:p>
        </p:txBody>
      </p:sp>
      <p:sp>
        <p:nvSpPr>
          <p:cNvPr id="44" name="Content Placeholder 1">
            <a:extLst>
              <a:ext uri="{FF2B5EF4-FFF2-40B4-BE49-F238E27FC236}">
                <a16:creationId xmlns:a16="http://schemas.microsoft.com/office/drawing/2014/main" id="{CCD58A97-409F-4C3D-BA7D-6AB4A0D13C8C}"/>
              </a:ext>
            </a:extLst>
          </p:cNvPr>
          <p:cNvSpPr txBox="1">
            <a:spLocks/>
          </p:cNvSpPr>
          <p:nvPr/>
        </p:nvSpPr>
        <p:spPr>
          <a:xfrm>
            <a:off x="1" y="1222131"/>
            <a:ext cx="6892130" cy="376866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defRPr/>
            </a:pPr>
            <a:r>
              <a:rPr lang="fi-FI" altLang="fi-FI" sz="2000" b="1" dirty="0"/>
              <a:t>Luoviin aloihin luetaan tässä yhteydessä joukkoviestintä, muotoilu, mainonta, taide, kulttuuriperintö, viihde, urheilu ja käsityöalat. Suhdannevaihtelut heijastuvat varsin vahvasti alan kehitykseen. </a:t>
            </a:r>
          </a:p>
          <a:p>
            <a:pPr algn="just">
              <a:defRPr/>
            </a:pPr>
            <a:r>
              <a:rPr lang="fi-FI" altLang="fi-FI" sz="2000" b="1" dirty="0"/>
              <a:t>Satakunnassa alan liikevaihto kohosi vuoden 2025 heinä-joulukuussa edelleen hieman. Kasvu on syntynyt pääosin yli 20 henkilön yrityksissä, mutta myös alle viiden työntekijän yritysten liikevaihto kasvoi. Sen sijaan 5-19 hengen yritysten liikevaihto supistui. Henkilöstöä alennettiin jonkin verran loppuvuonna.</a:t>
            </a:r>
          </a:p>
          <a:p>
            <a:pPr algn="just">
              <a:defRPr/>
            </a:pPr>
            <a:r>
              <a:rPr lang="fi-FI" altLang="fi-FI" sz="2000" b="1" dirty="0"/>
              <a:t>Valtakunnallisesti liikevaihto kohosi hieman, sillä heinä-syyskuun hienoinen lasku vaihtui loka-joulukuussa selvemmäksi kasvuksi. Vaimeahkon kehityksen taustalla vaikuttanee ainakin kuluttajien luottamuksen lasku, joka lienee pienentänyt kysyntää kulttuuri- ja taidealoilla sekä viihde-elektroniikassa. </a:t>
            </a:r>
          </a:p>
        </p:txBody>
      </p:sp>
      <p:pic>
        <p:nvPicPr>
          <p:cNvPr id="6" name="Kuva 8" descr="Kuva, joka sisältää kohteen teksti, merkki, clipart-kuva&#10;&#10;Kuvaus luotu automaattisesti">
            <a:extLst>
              <a:ext uri="{FF2B5EF4-FFF2-40B4-BE49-F238E27FC236}">
                <a16:creationId xmlns:a16="http://schemas.microsoft.com/office/drawing/2014/main" id="{2077BAE7-CEA3-6B54-820B-43AFD1CD7F1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048875" y="103288"/>
            <a:ext cx="1856812" cy="480765"/>
          </a:xfrm>
          <a:prstGeom prst="rect">
            <a:avLst/>
          </a:prstGeom>
        </p:spPr>
      </p:pic>
      <p:sp>
        <p:nvSpPr>
          <p:cNvPr id="9" name="Rectangle 2">
            <a:extLst>
              <a:ext uri="{FF2B5EF4-FFF2-40B4-BE49-F238E27FC236}">
                <a16:creationId xmlns:a16="http://schemas.microsoft.com/office/drawing/2014/main" id="{DD3C7AB1-ECAC-5190-03C0-95A978297047}"/>
              </a:ext>
            </a:extLst>
          </p:cNvPr>
          <p:cNvSpPr>
            <a:spLocks noChangeArrowheads="1"/>
          </p:cNvSpPr>
          <p:nvPr/>
        </p:nvSpPr>
        <p:spPr bwMode="auto">
          <a:xfrm>
            <a:off x="7095302" y="126852"/>
            <a:ext cx="6697710" cy="217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15" name="Picture 14">
            <a:extLst>
              <a:ext uri="{FF2B5EF4-FFF2-40B4-BE49-F238E27FC236}">
                <a16:creationId xmlns:a16="http://schemas.microsoft.com/office/drawing/2014/main" id="{443F48B3-E747-2704-82E2-7CB340CF8C87}"/>
              </a:ext>
            </a:extLst>
          </p:cNvPr>
          <p:cNvPicPr>
            <a:picLocks noChangeAspect="1"/>
          </p:cNvPicPr>
          <p:nvPr/>
        </p:nvPicPr>
        <p:blipFill>
          <a:blip>
            <a:extLst>
              <a:ext uri="{96DAC541-7B7A-43D3-8B79-37D633B846F1}">
                <asvg:svgBlip xmlns:asvg="http://schemas.microsoft.com/office/drawing/2016/SVG/main" r:embed="rId3"/>
              </a:ext>
            </a:extLst>
          </a:blip>
          <a:srcRect/>
          <a:stretch/>
        </p:blipFill>
        <p:spPr>
          <a:xfrm>
            <a:off x="7054784" y="3662415"/>
            <a:ext cx="4762963" cy="3108614"/>
          </a:xfrm>
          <a:prstGeom prst="rect">
            <a:avLst/>
          </a:prstGeom>
        </p:spPr>
      </p:pic>
      <p:pic>
        <p:nvPicPr>
          <p:cNvPr id="18" name="Picture 17">
            <a:extLst>
              <a:ext uri="{FF2B5EF4-FFF2-40B4-BE49-F238E27FC236}">
                <a16:creationId xmlns:a16="http://schemas.microsoft.com/office/drawing/2014/main" id="{557BFFE1-2E34-4CE3-EF9A-C798F8CA6993}"/>
              </a:ext>
            </a:extLst>
          </p:cNvPr>
          <p:cNvPicPr>
            <a:picLocks noChangeAspect="1"/>
          </p:cNvPicPr>
          <p:nvPr/>
        </p:nvPicPr>
        <p:blipFill>
          <a:blip r:embed="rId4"/>
          <a:stretch>
            <a:fillRect/>
          </a:stretch>
        </p:blipFill>
        <p:spPr>
          <a:xfrm>
            <a:off x="7012200" y="509441"/>
            <a:ext cx="5070221" cy="3312909"/>
          </a:xfrm>
          <a:prstGeom prst="rect">
            <a:avLst/>
          </a:prstGeom>
        </p:spPr>
      </p:pic>
      <p:pic>
        <p:nvPicPr>
          <p:cNvPr id="20" name="Picture 19">
            <a:extLst>
              <a:ext uri="{FF2B5EF4-FFF2-40B4-BE49-F238E27FC236}">
                <a16:creationId xmlns:a16="http://schemas.microsoft.com/office/drawing/2014/main" id="{EC5A76E5-E0B1-4B19-8EB7-1A82CEF785CC}"/>
              </a:ext>
            </a:extLst>
          </p:cNvPr>
          <p:cNvPicPr>
            <a:picLocks noChangeAspect="1"/>
          </p:cNvPicPr>
          <p:nvPr/>
        </p:nvPicPr>
        <p:blipFill>
          <a:blip r:embed="rId5"/>
          <a:stretch>
            <a:fillRect/>
          </a:stretch>
        </p:blipFill>
        <p:spPr>
          <a:xfrm>
            <a:off x="45641" y="6003101"/>
            <a:ext cx="6800850" cy="838200"/>
          </a:xfrm>
          <a:prstGeom prst="rect">
            <a:avLst/>
          </a:prstGeom>
        </p:spPr>
      </p:pic>
    </p:spTree>
    <p:extLst>
      <p:ext uri="{BB962C8B-B14F-4D97-AF65-F5344CB8AC3E}">
        <p14:creationId xmlns:p14="http://schemas.microsoft.com/office/powerpoint/2010/main" val="40097229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tsikko 1"/>
          <p:cNvSpPr>
            <a:spLocks noGrp="1"/>
          </p:cNvSpPr>
          <p:nvPr>
            <p:ph type="ctrTitle"/>
          </p:nvPr>
        </p:nvSpPr>
        <p:spPr>
          <a:xfrm>
            <a:off x="5185390" y="70276"/>
            <a:ext cx="6048672" cy="465993"/>
          </a:xfrm>
        </p:spPr>
        <p:txBody>
          <a:bodyPr>
            <a:noAutofit/>
          </a:bodyPr>
          <a:lstStyle/>
          <a:p>
            <a:r>
              <a:rPr lang="fi-FI" sz="3200" b="1" cap="all" dirty="0" err="1">
                <a:solidFill>
                  <a:srgbClr val="0070C0"/>
                </a:solidFill>
                <a:effectLst>
                  <a:outerShdw blurRad="38100" dist="38100" dir="2700000" algn="tl">
                    <a:srgbClr val="000000">
                      <a:alpha val="43137"/>
                    </a:srgbClr>
                  </a:outerShdw>
                </a:effectLst>
              </a:rPr>
              <a:t>vIENTI</a:t>
            </a:r>
            <a:r>
              <a:rPr lang="fi-FI" sz="3200" b="1" cap="all" dirty="0">
                <a:solidFill>
                  <a:srgbClr val="0070C0"/>
                </a:solidFill>
                <a:effectLst>
                  <a:outerShdw blurRad="38100" dist="38100" dir="2700000" algn="tl">
                    <a:srgbClr val="000000">
                      <a:alpha val="43137"/>
                    </a:srgbClr>
                  </a:outerShdw>
                </a:effectLst>
              </a:rPr>
              <a:t> </a:t>
            </a:r>
            <a:r>
              <a:rPr lang="fi-FI" sz="3200" b="1" cap="all" dirty="0" err="1">
                <a:solidFill>
                  <a:srgbClr val="0070C0"/>
                </a:solidFill>
                <a:effectLst>
                  <a:outerShdw blurRad="38100" dist="38100" dir="2700000" algn="tl">
                    <a:srgbClr val="000000">
                      <a:alpha val="43137"/>
                    </a:srgbClr>
                  </a:outerShdw>
                </a:effectLst>
              </a:rPr>
              <a:t>VAHVuutena</a:t>
            </a:r>
            <a:endParaRPr lang="fi-FI" sz="3200" b="1" cap="all" dirty="0">
              <a:solidFill>
                <a:srgbClr val="0070C0"/>
              </a:solidFill>
              <a:effectLst>
                <a:outerShdw blurRad="38100" dist="38100" dir="2700000" algn="tl">
                  <a:srgbClr val="000000">
                    <a:alpha val="43137"/>
                  </a:srgbClr>
                </a:outerShdw>
              </a:effectLst>
            </a:endParaRPr>
          </a:p>
        </p:txBody>
      </p:sp>
      <p:sp>
        <p:nvSpPr>
          <p:cNvPr id="9" name="Tekstiruutu 8"/>
          <p:cNvSpPr txBox="1"/>
          <p:nvPr/>
        </p:nvSpPr>
        <p:spPr>
          <a:xfrm>
            <a:off x="10404050" y="3153399"/>
            <a:ext cx="307777" cy="1240400"/>
          </a:xfrm>
          <a:prstGeom prst="rect">
            <a:avLst/>
          </a:prstGeom>
          <a:noFill/>
        </p:spPr>
        <p:txBody>
          <a:bodyPr vert="vert270" wrap="square" rtlCol="0">
            <a:spAutoFit/>
          </a:bodyPr>
          <a:lstStyle/>
          <a:p>
            <a:r>
              <a:rPr lang="fi-FI" sz="800" dirty="0">
                <a:solidFill>
                  <a:prstClr val="black"/>
                </a:solidFill>
                <a:latin typeface="Calibri" panose="020F0502020204030204"/>
                <a:cs typeface="Arial" panose="020B0604020202020204" pitchFamily="34" charset="0"/>
              </a:rPr>
              <a:t>Tilastokeskus ja Tulli </a:t>
            </a:r>
          </a:p>
        </p:txBody>
      </p:sp>
      <p:sp>
        <p:nvSpPr>
          <p:cNvPr id="42" name="Tekstiruutu 41"/>
          <p:cNvSpPr txBox="1"/>
          <p:nvPr/>
        </p:nvSpPr>
        <p:spPr>
          <a:xfrm>
            <a:off x="1661187" y="798059"/>
            <a:ext cx="8049685" cy="892552"/>
          </a:xfrm>
          <a:prstGeom prst="rect">
            <a:avLst/>
          </a:prstGeom>
          <a:noFill/>
          <a:ln>
            <a:noFill/>
          </a:ln>
          <a:effectLst>
            <a:outerShdw blurRad="76200" dir="13500000" sy="23000" kx="1200000" algn="br" rotWithShape="0">
              <a:prstClr val="black">
                <a:alpha val="20000"/>
              </a:prstClr>
            </a:outerShdw>
          </a:effectLst>
        </p:spPr>
        <p:txBody>
          <a:bodyPr wrap="square" rtlCol="0">
            <a:spAutoFit/>
          </a:bodyPr>
          <a:lstStyle/>
          <a:p>
            <a:pPr marL="285750" indent="-285750">
              <a:buFont typeface="Arial" panose="020B0604020202020204" pitchFamily="34" charset="0"/>
              <a:buChar char="•"/>
            </a:pPr>
            <a:endParaRPr lang="fi-FI" sz="1400" b="1" dirty="0">
              <a:solidFill>
                <a:prstClr val="black"/>
              </a:solidFill>
              <a:latin typeface="Calibri" panose="020F0502020204030204"/>
              <a:cs typeface="Arial" panose="020B0604020202020204" pitchFamily="34" charset="0"/>
            </a:endParaRPr>
          </a:p>
          <a:p>
            <a:endParaRPr lang="fi-FI" b="1" dirty="0">
              <a:solidFill>
                <a:prstClr val="black"/>
              </a:solidFill>
              <a:latin typeface="Calibri" panose="020F0502020204030204"/>
              <a:cs typeface="Arial" panose="020B0604020202020204" pitchFamily="34" charset="0"/>
            </a:endParaRPr>
          </a:p>
          <a:p>
            <a:pPr marL="285750" indent="-285750">
              <a:buFont typeface="Arial" panose="020B0604020202020204" pitchFamily="34" charset="0"/>
              <a:buChar char="•"/>
            </a:pPr>
            <a:endParaRPr lang="fi-FI" sz="2000" dirty="0">
              <a:solidFill>
                <a:prstClr val="black"/>
              </a:solidFill>
              <a:latin typeface="Calibri" panose="020F0502020204030204"/>
              <a:cs typeface="Arial" panose="020B0604020202020204" pitchFamily="34" charset="0"/>
            </a:endParaRPr>
          </a:p>
        </p:txBody>
      </p:sp>
      <p:sp>
        <p:nvSpPr>
          <p:cNvPr id="57" name="Suorakulmio 56"/>
          <p:cNvSpPr/>
          <p:nvPr/>
        </p:nvSpPr>
        <p:spPr>
          <a:xfrm>
            <a:off x="2380462" y="4227025"/>
            <a:ext cx="7544055" cy="1667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prstClr val="white"/>
              </a:solidFill>
              <a:latin typeface="Calibri"/>
            </a:endParaRPr>
          </a:p>
        </p:txBody>
      </p:sp>
      <p:sp>
        <p:nvSpPr>
          <p:cNvPr id="37" name="Tekstiruutu 36"/>
          <p:cNvSpPr txBox="1"/>
          <p:nvPr/>
        </p:nvSpPr>
        <p:spPr>
          <a:xfrm rot="16200000">
            <a:off x="9494497" y="4690935"/>
            <a:ext cx="2088866" cy="215444"/>
          </a:xfrm>
          <a:prstGeom prst="rect">
            <a:avLst/>
          </a:prstGeom>
          <a:noFill/>
        </p:spPr>
        <p:txBody>
          <a:bodyPr vert="horz" wrap="square" rtlCol="0">
            <a:spAutoFit/>
          </a:bodyPr>
          <a:lstStyle/>
          <a:p>
            <a:r>
              <a:rPr lang="fi-FI" sz="800" dirty="0">
                <a:solidFill>
                  <a:prstClr val="white">
                    <a:lumMod val="50000"/>
                  </a:prstClr>
                </a:solidFill>
                <a:latin typeface="Calibri" panose="020F0502020204030204"/>
                <a:cs typeface="Arial" panose="020B0604020202020204" pitchFamily="34" charset="0"/>
              </a:rPr>
              <a:t>                </a:t>
            </a:r>
          </a:p>
        </p:txBody>
      </p:sp>
      <p:sp>
        <p:nvSpPr>
          <p:cNvPr id="4" name="TextBox 3">
            <a:extLst>
              <a:ext uri="{FF2B5EF4-FFF2-40B4-BE49-F238E27FC236}">
                <a16:creationId xmlns:a16="http://schemas.microsoft.com/office/drawing/2014/main" id="{1313D3A1-400B-4B85-8566-906490A26E32}"/>
              </a:ext>
            </a:extLst>
          </p:cNvPr>
          <p:cNvSpPr txBox="1"/>
          <p:nvPr/>
        </p:nvSpPr>
        <p:spPr>
          <a:xfrm>
            <a:off x="6049721" y="5872240"/>
            <a:ext cx="4561615" cy="738664"/>
          </a:xfrm>
          <a:prstGeom prst="rect">
            <a:avLst/>
          </a:prstGeom>
          <a:noFill/>
        </p:spPr>
        <p:txBody>
          <a:bodyPr wrap="square" rtlCol="0">
            <a:spAutoFit/>
          </a:bodyPr>
          <a:lstStyle/>
          <a:p>
            <a:pPr eaLnBrk="0" fontAlgn="base" hangingPunct="0">
              <a:spcBef>
                <a:spcPct val="0"/>
              </a:spcBef>
              <a:spcAft>
                <a:spcPct val="0"/>
              </a:spcAft>
            </a:pPr>
            <a:r>
              <a:rPr lang="sv-SE" sz="1400" b="1" dirty="0" err="1">
                <a:solidFill>
                  <a:prstClr val="black"/>
                </a:solidFill>
                <a:latin typeface="Arial" panose="020B0604020202020204" pitchFamily="34" charset="0"/>
                <a:cs typeface="Arial" panose="020B0604020202020204" pitchFamily="34" charset="0"/>
              </a:rPr>
              <a:t>Satakunnassa</a:t>
            </a:r>
            <a:r>
              <a:rPr lang="sv-SE" sz="1400" b="1" dirty="0">
                <a:solidFill>
                  <a:prstClr val="black"/>
                </a:solidFill>
                <a:latin typeface="Arial" panose="020B0604020202020204" pitchFamily="34" charset="0"/>
                <a:cs typeface="Arial" panose="020B0604020202020204" pitchFamily="34" charset="0"/>
              </a:rPr>
              <a:t> </a:t>
            </a:r>
            <a:r>
              <a:rPr lang="sv-SE" sz="1400" b="1" dirty="0" err="1">
                <a:solidFill>
                  <a:prstClr val="black"/>
                </a:solidFill>
                <a:latin typeface="Arial" panose="020B0604020202020204" pitchFamily="34" charset="0"/>
                <a:cs typeface="Arial" panose="020B0604020202020204" pitchFamily="34" charset="0"/>
              </a:rPr>
              <a:t>henkeä</a:t>
            </a:r>
            <a:r>
              <a:rPr lang="sv-SE" sz="1400" b="1" dirty="0">
                <a:solidFill>
                  <a:prstClr val="black"/>
                </a:solidFill>
                <a:latin typeface="Arial" panose="020B0604020202020204" pitchFamily="34" charset="0"/>
                <a:cs typeface="Arial" panose="020B0604020202020204" pitchFamily="34" charset="0"/>
              </a:rPr>
              <a:t> </a:t>
            </a:r>
            <a:r>
              <a:rPr lang="sv-SE" sz="1400" b="1" dirty="0" err="1">
                <a:solidFill>
                  <a:prstClr val="black"/>
                </a:solidFill>
                <a:latin typeface="Arial" panose="020B0604020202020204" pitchFamily="34" charset="0"/>
                <a:cs typeface="Arial" panose="020B0604020202020204" pitchFamily="34" charset="0"/>
              </a:rPr>
              <a:t>kohti</a:t>
            </a:r>
            <a:r>
              <a:rPr lang="sv-SE" sz="1400" b="1" dirty="0">
                <a:solidFill>
                  <a:prstClr val="black"/>
                </a:solidFill>
                <a:latin typeface="Arial" panose="020B0604020202020204" pitchFamily="34" charset="0"/>
                <a:cs typeface="Arial" panose="020B0604020202020204" pitchFamily="34" charset="0"/>
              </a:rPr>
              <a:t> </a:t>
            </a:r>
            <a:r>
              <a:rPr lang="sv-SE" sz="1400" b="1" dirty="0" err="1">
                <a:solidFill>
                  <a:prstClr val="black"/>
                </a:solidFill>
                <a:latin typeface="Arial" panose="020B0604020202020204" pitchFamily="34" charset="0"/>
                <a:cs typeface="Arial" panose="020B0604020202020204" pitchFamily="34" charset="0"/>
              </a:rPr>
              <a:t>laskettu</a:t>
            </a:r>
            <a:r>
              <a:rPr lang="sv-SE" sz="1400" b="1" dirty="0">
                <a:solidFill>
                  <a:prstClr val="black"/>
                </a:solidFill>
                <a:latin typeface="Arial" panose="020B0604020202020204" pitchFamily="34" charset="0"/>
                <a:cs typeface="Arial" panose="020B0604020202020204" pitchFamily="34" charset="0"/>
              </a:rPr>
              <a:t> </a:t>
            </a:r>
            <a:r>
              <a:rPr lang="sv-SE" sz="1400" b="1" dirty="0" err="1">
                <a:solidFill>
                  <a:prstClr val="black"/>
                </a:solidFill>
                <a:latin typeface="Arial" panose="020B0604020202020204" pitchFamily="34" charset="0"/>
                <a:cs typeface="Arial" panose="020B0604020202020204" pitchFamily="34" charset="0"/>
              </a:rPr>
              <a:t>viennin</a:t>
            </a:r>
            <a:r>
              <a:rPr lang="sv-SE" sz="1400" b="1" dirty="0">
                <a:solidFill>
                  <a:prstClr val="black"/>
                </a:solidFill>
                <a:latin typeface="Arial" panose="020B0604020202020204" pitchFamily="34" charset="0"/>
                <a:cs typeface="Arial" panose="020B0604020202020204" pitchFamily="34" charset="0"/>
              </a:rPr>
              <a:t> </a:t>
            </a:r>
            <a:r>
              <a:rPr lang="sv-SE" sz="1400" b="1" dirty="0" err="1">
                <a:solidFill>
                  <a:prstClr val="black"/>
                </a:solidFill>
                <a:latin typeface="Arial" panose="020B0604020202020204" pitchFamily="34" charset="0"/>
                <a:cs typeface="Arial" panose="020B0604020202020204" pitchFamily="34" charset="0"/>
              </a:rPr>
              <a:t>arvo</a:t>
            </a:r>
            <a:r>
              <a:rPr lang="sv-SE" sz="1400" b="1" dirty="0">
                <a:solidFill>
                  <a:prstClr val="black"/>
                </a:solidFill>
                <a:latin typeface="Arial" panose="020B0604020202020204" pitchFamily="34" charset="0"/>
                <a:cs typeface="Arial" panose="020B0604020202020204" pitchFamily="34" charset="0"/>
              </a:rPr>
              <a:t> on </a:t>
            </a:r>
            <a:r>
              <a:rPr lang="sv-SE" sz="1400" b="1" dirty="0" err="1">
                <a:solidFill>
                  <a:prstClr val="black"/>
                </a:solidFill>
                <a:latin typeface="Arial" panose="020B0604020202020204" pitchFamily="34" charset="0"/>
                <a:cs typeface="Arial" panose="020B0604020202020204" pitchFamily="34" charset="0"/>
              </a:rPr>
              <a:t>yli</a:t>
            </a:r>
            <a:r>
              <a:rPr lang="sv-SE" sz="1400" b="1" dirty="0">
                <a:solidFill>
                  <a:prstClr val="black"/>
                </a:solidFill>
                <a:latin typeface="Arial" panose="020B0604020202020204" pitchFamily="34" charset="0"/>
                <a:cs typeface="Arial" panose="020B0604020202020204" pitchFamily="34" charset="0"/>
              </a:rPr>
              <a:t> </a:t>
            </a:r>
            <a:r>
              <a:rPr lang="sv-SE" sz="1400" b="1" dirty="0" err="1">
                <a:solidFill>
                  <a:prstClr val="black"/>
                </a:solidFill>
                <a:latin typeface="Arial" panose="020B0604020202020204" pitchFamily="34" charset="0"/>
                <a:cs typeface="Arial" panose="020B0604020202020204" pitchFamily="34" charset="0"/>
              </a:rPr>
              <a:t>kaksinkertainen</a:t>
            </a:r>
            <a:r>
              <a:rPr lang="sv-SE" sz="1400" b="1" dirty="0">
                <a:solidFill>
                  <a:prstClr val="black"/>
                </a:solidFill>
                <a:latin typeface="Arial" panose="020B0604020202020204" pitchFamily="34" charset="0"/>
                <a:cs typeface="Arial" panose="020B0604020202020204" pitchFamily="34" charset="0"/>
              </a:rPr>
              <a:t> </a:t>
            </a:r>
            <a:r>
              <a:rPr lang="sv-SE" sz="1400" b="1" dirty="0" err="1">
                <a:solidFill>
                  <a:prstClr val="black"/>
                </a:solidFill>
                <a:latin typeface="Arial" panose="020B0604020202020204" pitchFamily="34" charset="0"/>
                <a:cs typeface="Arial" panose="020B0604020202020204" pitchFamily="34" charset="0"/>
              </a:rPr>
              <a:t>maan</a:t>
            </a:r>
            <a:r>
              <a:rPr lang="sv-SE" sz="1400" b="1" dirty="0">
                <a:solidFill>
                  <a:prstClr val="black"/>
                </a:solidFill>
                <a:latin typeface="Arial" panose="020B0604020202020204" pitchFamily="34" charset="0"/>
                <a:cs typeface="Arial" panose="020B0604020202020204" pitchFamily="34" charset="0"/>
              </a:rPr>
              <a:t> </a:t>
            </a:r>
            <a:r>
              <a:rPr lang="sv-SE" sz="1400" b="1" dirty="0" err="1">
                <a:solidFill>
                  <a:prstClr val="black"/>
                </a:solidFill>
                <a:latin typeface="Arial" panose="020B0604020202020204" pitchFamily="34" charset="0"/>
                <a:cs typeface="Arial" panose="020B0604020202020204" pitchFamily="34" charset="0"/>
              </a:rPr>
              <a:t>keskiarvoon</a:t>
            </a:r>
            <a:r>
              <a:rPr lang="sv-SE" sz="1400" b="1" dirty="0">
                <a:solidFill>
                  <a:prstClr val="black"/>
                </a:solidFill>
                <a:latin typeface="Arial" panose="020B0604020202020204" pitchFamily="34" charset="0"/>
                <a:cs typeface="Arial" panose="020B0604020202020204" pitchFamily="34" charset="0"/>
              </a:rPr>
              <a:t> </a:t>
            </a:r>
            <a:r>
              <a:rPr lang="sv-SE" sz="1400" b="1" dirty="0" err="1">
                <a:solidFill>
                  <a:prstClr val="black"/>
                </a:solidFill>
                <a:latin typeface="Arial" panose="020B0604020202020204" pitchFamily="34" charset="0"/>
                <a:cs typeface="Arial" panose="020B0604020202020204" pitchFamily="34" charset="0"/>
              </a:rPr>
              <a:t>verrattuna</a:t>
            </a:r>
            <a:r>
              <a:rPr lang="sv-SE" sz="1400" b="1" dirty="0">
                <a:solidFill>
                  <a:prstClr val="black"/>
                </a:solidFill>
                <a:latin typeface="Arial" panose="020B0604020202020204" pitchFamily="34" charset="0"/>
                <a:cs typeface="Arial" panose="020B0604020202020204" pitchFamily="34" charset="0"/>
              </a:rPr>
              <a:t> ja </a:t>
            </a:r>
            <a:r>
              <a:rPr lang="sv-SE" sz="1400" b="1" dirty="0" err="1">
                <a:solidFill>
                  <a:prstClr val="black"/>
                </a:solidFill>
                <a:latin typeface="Arial" panose="020B0604020202020204" pitchFamily="34" charset="0"/>
                <a:cs typeface="Arial" panose="020B0604020202020204" pitchFamily="34" charset="0"/>
              </a:rPr>
              <a:t>ohittaa</a:t>
            </a:r>
            <a:r>
              <a:rPr lang="sv-SE" sz="1400" b="1" dirty="0">
                <a:solidFill>
                  <a:prstClr val="black"/>
                </a:solidFill>
                <a:latin typeface="Arial" panose="020B0604020202020204" pitchFamily="34" charset="0"/>
                <a:cs typeface="Arial" panose="020B0604020202020204" pitchFamily="34" charset="0"/>
              </a:rPr>
              <a:t> </a:t>
            </a:r>
            <a:r>
              <a:rPr lang="sv-SE" sz="1400" b="1" dirty="0" err="1">
                <a:solidFill>
                  <a:prstClr val="black"/>
                </a:solidFill>
                <a:latin typeface="Arial" panose="020B0604020202020204" pitchFamily="34" charset="0"/>
                <a:cs typeface="Arial" panose="020B0604020202020204" pitchFamily="34" charset="0"/>
              </a:rPr>
              <a:t>selvästi</a:t>
            </a:r>
            <a:r>
              <a:rPr lang="sv-SE" sz="1400" b="1" dirty="0">
                <a:solidFill>
                  <a:prstClr val="black"/>
                </a:solidFill>
                <a:latin typeface="Arial" panose="020B0604020202020204" pitchFamily="34" charset="0"/>
                <a:cs typeface="Arial" panose="020B0604020202020204" pitchFamily="34" charset="0"/>
              </a:rPr>
              <a:t> </a:t>
            </a:r>
            <a:r>
              <a:rPr lang="sv-SE" sz="1400" b="1" dirty="0" err="1">
                <a:solidFill>
                  <a:prstClr val="black"/>
                </a:solidFill>
                <a:latin typeface="Arial" panose="020B0604020202020204" pitchFamily="34" charset="0"/>
                <a:cs typeface="Arial" panose="020B0604020202020204" pitchFamily="34" charset="0"/>
              </a:rPr>
              <a:t>kasvukeskusmaakunnat</a:t>
            </a:r>
            <a:r>
              <a:rPr lang="sv-SE" sz="1400" b="1" dirty="0">
                <a:solidFill>
                  <a:prstClr val="black"/>
                </a:solidFill>
                <a:latin typeface="Arial" panose="020B0604020202020204" pitchFamily="34" charset="0"/>
                <a:cs typeface="Arial" panose="020B0604020202020204" pitchFamily="34" charset="0"/>
              </a:rPr>
              <a:t>. </a:t>
            </a:r>
          </a:p>
        </p:txBody>
      </p:sp>
      <p:pic>
        <p:nvPicPr>
          <p:cNvPr id="5" name="Kuva 4" descr="Kuva, joka sisältää kohteen teksti, merkki, clipart-kuva&#10;&#10;Kuvaus luotu automaattisesti">
            <a:extLst>
              <a:ext uri="{FF2B5EF4-FFF2-40B4-BE49-F238E27FC236}">
                <a16:creationId xmlns:a16="http://schemas.microsoft.com/office/drawing/2014/main" id="{21D88417-2354-578C-DFA0-13268BDBAC9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03512" y="6240711"/>
            <a:ext cx="1856812" cy="480765"/>
          </a:xfrm>
          <a:prstGeom prst="rect">
            <a:avLst/>
          </a:prstGeom>
        </p:spPr>
      </p:pic>
      <p:pic>
        <p:nvPicPr>
          <p:cNvPr id="14" name="Picture 13">
            <a:extLst>
              <a:ext uri="{FF2B5EF4-FFF2-40B4-BE49-F238E27FC236}">
                <a16:creationId xmlns:a16="http://schemas.microsoft.com/office/drawing/2014/main" id="{1009212C-73B6-D4E5-B9FC-F7AC97C9A30A}"/>
              </a:ext>
            </a:extLst>
          </p:cNvPr>
          <p:cNvPicPr>
            <a:picLocks noChangeAspect="1"/>
          </p:cNvPicPr>
          <p:nvPr/>
        </p:nvPicPr>
        <p:blipFill>
          <a:blip r:embed="rId3"/>
          <a:stretch>
            <a:fillRect/>
          </a:stretch>
        </p:blipFill>
        <p:spPr>
          <a:xfrm>
            <a:off x="6594146" y="567346"/>
            <a:ext cx="3231160" cy="5218628"/>
          </a:xfrm>
          <a:prstGeom prst="rect">
            <a:avLst/>
          </a:prstGeom>
        </p:spPr>
      </p:pic>
      <p:pic>
        <p:nvPicPr>
          <p:cNvPr id="8" name="Picture 7">
            <a:extLst>
              <a:ext uri="{FF2B5EF4-FFF2-40B4-BE49-F238E27FC236}">
                <a16:creationId xmlns:a16="http://schemas.microsoft.com/office/drawing/2014/main" id="{5ABC38E7-785E-7F36-C06A-2329902B2B65}"/>
              </a:ext>
            </a:extLst>
          </p:cNvPr>
          <p:cNvPicPr>
            <a:picLocks noChangeAspect="1"/>
          </p:cNvPicPr>
          <p:nvPr/>
        </p:nvPicPr>
        <p:blipFill>
          <a:blip r:embed="rId4"/>
          <a:stretch>
            <a:fillRect/>
          </a:stretch>
        </p:blipFill>
        <p:spPr>
          <a:xfrm>
            <a:off x="1580665" y="0"/>
            <a:ext cx="4412806" cy="6240710"/>
          </a:xfrm>
          <a:prstGeom prst="rect">
            <a:avLst/>
          </a:prstGeom>
        </p:spPr>
      </p:pic>
    </p:spTree>
    <p:extLst>
      <p:ext uri="{BB962C8B-B14F-4D97-AF65-F5344CB8AC3E}">
        <p14:creationId xmlns:p14="http://schemas.microsoft.com/office/powerpoint/2010/main" val="40553313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4D88758-6F26-4E0F-8C14-550F5C0188B8}" type="slidenum">
              <a:rPr kumimoji="0" lang="fi-FI" altLang="fi-FI" sz="1200" b="0" i="0" u="none" strike="noStrike" kern="1200" cap="none" spc="0" normalizeH="0" baseline="0" noProof="0" smtClean="0">
                <a:ln>
                  <a:noFill/>
                </a:ln>
                <a:solidFill>
                  <a:prstClr val="white"/>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fi-FI" altLang="fi-FI" sz="12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1512" name="Rectangle 1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3" name="Rectangle 1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4" name="Rectangle 1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5" name="Rectangle 15"/>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6" name="Rectangle 1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7" name="Rectangle 19"/>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8" name="Rectangle 1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9" name="Rectangle 20"/>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0" name="Rectangle 2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1" name="Rectangle 21"/>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2" name="Rectangle 23"/>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3" name="Rectangle 25"/>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4" name="Rectangle 2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5" name="Rectangle 2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6" name="Rectangle 2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7" name="Rectangle 2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8" name="Rectangle 29"/>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9" name="Rectangle 31"/>
          <p:cNvSpPr>
            <a:spLocks noChangeArrowheads="1"/>
          </p:cNvSpPr>
          <p:nvPr/>
        </p:nvSpPr>
        <p:spPr bwMode="auto">
          <a:xfrm>
            <a:off x="6308435" y="12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0" name="Rectangle 30"/>
          <p:cNvSpPr>
            <a:spLocks noChangeArrowheads="1"/>
          </p:cNvSpPr>
          <p:nvPr/>
        </p:nvSpPr>
        <p:spPr bwMode="auto">
          <a:xfrm>
            <a:off x="2084389" y="9059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1" name="Rectangle 32"/>
          <p:cNvSpPr>
            <a:spLocks noChangeArrowheads="1"/>
          </p:cNvSpPr>
          <p:nvPr/>
        </p:nvSpPr>
        <p:spPr bwMode="auto">
          <a:xfrm>
            <a:off x="2051051"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2" name="Rectangle 34"/>
          <p:cNvSpPr>
            <a:spLocks noChangeArrowheads="1"/>
          </p:cNvSpPr>
          <p:nvPr/>
        </p:nvSpPr>
        <p:spPr bwMode="auto">
          <a:xfrm>
            <a:off x="6364289"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3" name="Rectangle 33"/>
          <p:cNvSpPr>
            <a:spLocks noChangeArrowheads="1"/>
          </p:cNvSpPr>
          <p:nvPr/>
        </p:nvSpPr>
        <p:spPr bwMode="auto">
          <a:xfrm>
            <a:off x="2036764" y="8392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5" name="Rectangle 35"/>
          <p:cNvSpPr>
            <a:spLocks noChangeArrowheads="1"/>
          </p:cNvSpPr>
          <p:nvPr/>
        </p:nvSpPr>
        <p:spPr bwMode="auto">
          <a:xfrm>
            <a:off x="2036764" y="3749159"/>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7" name="Rectangle 37"/>
          <p:cNvSpPr>
            <a:spLocks noChangeArrowheads="1"/>
          </p:cNvSpPr>
          <p:nvPr/>
        </p:nvSpPr>
        <p:spPr bwMode="auto">
          <a:xfrm>
            <a:off x="6397626" y="375709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 name="Rectangle 2"/>
          <p:cNvSpPr>
            <a:spLocks noChangeArrowheads="1"/>
          </p:cNvSpPr>
          <p:nvPr/>
        </p:nvSpPr>
        <p:spPr bwMode="auto">
          <a:xfrm>
            <a:off x="2051051" y="832898"/>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Rectangle 6"/>
          <p:cNvSpPr>
            <a:spLocks noChangeArrowheads="1"/>
          </p:cNvSpPr>
          <p:nvPr/>
        </p:nvSpPr>
        <p:spPr bwMode="auto">
          <a:xfrm>
            <a:off x="6196013" y="379184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8"/>
          <p:cNvSpPr>
            <a:spLocks noChangeArrowheads="1"/>
          </p:cNvSpPr>
          <p:nvPr/>
        </p:nvSpPr>
        <p:spPr bwMode="auto">
          <a:xfrm>
            <a:off x="1985963" y="36872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Rectangle 2"/>
          <p:cNvSpPr>
            <a:spLocks noChangeArrowheads="1"/>
          </p:cNvSpPr>
          <p:nvPr/>
        </p:nvSpPr>
        <p:spPr bwMode="auto">
          <a:xfrm>
            <a:off x="2072171" y="570191"/>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Rectangle 6"/>
          <p:cNvSpPr>
            <a:spLocks noChangeArrowheads="1"/>
          </p:cNvSpPr>
          <p:nvPr/>
        </p:nvSpPr>
        <p:spPr bwMode="auto">
          <a:xfrm>
            <a:off x="6277170" y="393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Rectangle 8"/>
          <p:cNvSpPr>
            <a:spLocks noChangeArrowheads="1"/>
          </p:cNvSpPr>
          <p:nvPr/>
        </p:nvSpPr>
        <p:spPr bwMode="auto">
          <a:xfrm>
            <a:off x="2043113" y="395264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Rectangle 2"/>
          <p:cNvSpPr>
            <a:spLocks noChangeArrowheads="1"/>
          </p:cNvSpPr>
          <p:nvPr/>
        </p:nvSpPr>
        <p:spPr bwMode="auto">
          <a:xfrm>
            <a:off x="2051051" y="58765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Rectangle 4"/>
          <p:cNvSpPr>
            <a:spLocks noChangeArrowheads="1"/>
          </p:cNvSpPr>
          <p:nvPr/>
        </p:nvSpPr>
        <p:spPr bwMode="auto">
          <a:xfrm>
            <a:off x="2148660" y="393700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Rectangle 6"/>
          <p:cNvSpPr>
            <a:spLocks noChangeArrowheads="1"/>
          </p:cNvSpPr>
          <p:nvPr/>
        </p:nvSpPr>
        <p:spPr bwMode="auto">
          <a:xfrm>
            <a:off x="14127354" y="7338440"/>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69152" y="19937"/>
            <a:ext cx="11927776" cy="120219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defRPr/>
            </a:pPr>
            <a:r>
              <a:rPr kumimoji="0" lang="en-GB" altLang="fi-FI" sz="2700" b="1" i="0" u="none" strike="noStrike" kern="1200" cap="all" spc="-50" normalizeH="0" baseline="0" noProof="0" dirty="0">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Satakunnan </a:t>
            </a:r>
            <a:r>
              <a:rPr kumimoji="0" lang="en-GB" altLang="fi-FI" sz="2700" b="1" i="0" u="none" strike="noStrike" kern="1200" cap="all" spc="-50" normalizeH="0" baseline="0" noProof="0" dirty="0" err="1">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talouskehitys</a:t>
            </a:r>
            <a:r>
              <a:rPr kumimoji="0" lang="en-GB" altLang="fi-FI" sz="2700" b="1" i="0" u="none" strike="noStrike" kern="1200" cap="all" spc="-50" normalizeH="0" baseline="0" noProof="0" dirty="0">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 </a:t>
            </a:r>
            <a:r>
              <a:rPr lang="en-GB" altLang="fi-FI" sz="2700" b="1" cap="all" spc="-50" dirty="0" err="1">
                <a:solidFill>
                  <a:srgbClr val="0070C0"/>
                </a:solidFill>
                <a:effectLst>
                  <a:outerShdw blurRad="38100" dist="38100" dir="2700000" algn="tl">
                    <a:srgbClr val="000000">
                      <a:alpha val="43137"/>
                    </a:srgbClr>
                  </a:outerShdw>
                </a:effectLst>
              </a:rPr>
              <a:t>heinä-joulukuu</a:t>
            </a:r>
            <a:r>
              <a:rPr lang="en-GB" altLang="fi-FI" sz="2700" b="1" cap="all" spc="-50" dirty="0">
                <a:solidFill>
                  <a:srgbClr val="0070C0"/>
                </a:solidFill>
                <a:effectLst>
                  <a:outerShdw blurRad="38100" dist="38100" dir="2700000" algn="tl">
                    <a:srgbClr val="000000">
                      <a:alpha val="43137"/>
                    </a:srgbClr>
                  </a:outerShdw>
                </a:effectLst>
              </a:rPr>
              <a:t> 2025</a:t>
            </a:r>
            <a:r>
              <a:rPr kumimoji="0" lang="en-GB" altLang="fi-FI" sz="2700" b="1" i="0" u="none" strike="noStrike" kern="1200" cap="all" spc="-50" normalizeH="0" baseline="0" noProof="0" dirty="0">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 </a:t>
            </a:r>
          </a:p>
          <a:p>
            <a:pPr marL="0" marR="0" lvl="0" indent="0" algn="l" defTabSz="914400" rtl="0" eaLnBrk="1" fontAlgn="auto" latinLnBrk="0" hangingPunct="1">
              <a:lnSpc>
                <a:spcPct val="90000"/>
              </a:lnSpc>
              <a:spcBef>
                <a:spcPct val="0"/>
              </a:spcBef>
              <a:spcAft>
                <a:spcPts val="0"/>
              </a:spcAft>
              <a:buClrTx/>
              <a:buSzTx/>
              <a:buFontTx/>
              <a:buNone/>
              <a:tabLst/>
              <a:defRPr/>
            </a:pPr>
            <a:r>
              <a:rPr lang="en-GB" altLang="fi-FI" sz="2700" b="1" cap="all" spc="-50" dirty="0" err="1">
                <a:solidFill>
                  <a:srgbClr val="0070C0"/>
                </a:solidFill>
                <a:effectLst>
                  <a:outerShdw blurRad="38100" dist="38100" dir="2700000" algn="tl">
                    <a:srgbClr val="000000">
                      <a:alpha val="43137"/>
                    </a:srgbClr>
                  </a:outerShdw>
                </a:effectLst>
                <a:latin typeface="Calibri Light" panose="020F0302020204030204"/>
              </a:rPr>
              <a:t>Yksityiset</a:t>
            </a:r>
            <a:r>
              <a:rPr lang="en-GB" altLang="fi-FI" sz="2700" b="1" cap="all" spc="-50" dirty="0">
                <a:solidFill>
                  <a:srgbClr val="0070C0"/>
                </a:solidFill>
                <a:effectLst>
                  <a:outerShdw blurRad="38100" dist="38100" dir="2700000" algn="tl">
                    <a:srgbClr val="000000">
                      <a:alpha val="43137"/>
                    </a:srgbClr>
                  </a:outerShdw>
                </a:effectLst>
                <a:latin typeface="Calibri Light" panose="020F0302020204030204"/>
              </a:rPr>
              <a:t> </a:t>
            </a:r>
            <a:r>
              <a:rPr lang="en-GB" altLang="fi-FI" sz="2700" b="1" cap="all" spc="-50" dirty="0" err="1">
                <a:solidFill>
                  <a:srgbClr val="0070C0"/>
                </a:solidFill>
                <a:effectLst>
                  <a:outerShdw blurRad="38100" dist="38100" dir="2700000" algn="tl">
                    <a:srgbClr val="000000">
                      <a:alpha val="43137"/>
                    </a:srgbClr>
                  </a:outerShdw>
                </a:effectLst>
                <a:latin typeface="Calibri Light" panose="020F0302020204030204"/>
              </a:rPr>
              <a:t>sosiaali</a:t>
            </a:r>
            <a:r>
              <a:rPr lang="en-GB" altLang="fi-FI" sz="2700" b="1" cap="all" spc="-50" dirty="0">
                <a:solidFill>
                  <a:srgbClr val="0070C0"/>
                </a:solidFill>
                <a:effectLst>
                  <a:outerShdw blurRad="38100" dist="38100" dir="2700000" algn="tl">
                    <a:srgbClr val="000000">
                      <a:alpha val="43137"/>
                    </a:srgbClr>
                  </a:outerShdw>
                </a:effectLst>
                <a:latin typeface="Calibri Light" panose="020F0302020204030204"/>
              </a:rPr>
              <a:t>- </a:t>
            </a:r>
            <a:r>
              <a:rPr lang="en-GB" altLang="fi-FI" sz="2700" b="1" cap="all" spc="-50" dirty="0" err="1">
                <a:solidFill>
                  <a:srgbClr val="0070C0"/>
                </a:solidFill>
                <a:effectLst>
                  <a:outerShdw blurRad="38100" dist="38100" dir="2700000" algn="tl">
                    <a:srgbClr val="000000">
                      <a:alpha val="43137"/>
                    </a:srgbClr>
                  </a:outerShdw>
                </a:effectLst>
                <a:latin typeface="Calibri Light" panose="020F0302020204030204"/>
              </a:rPr>
              <a:t>ja</a:t>
            </a:r>
            <a:r>
              <a:rPr lang="en-GB" altLang="fi-FI" sz="2700" b="1" cap="all" spc="-50" dirty="0">
                <a:solidFill>
                  <a:srgbClr val="0070C0"/>
                </a:solidFill>
                <a:effectLst>
                  <a:outerShdw blurRad="38100" dist="38100" dir="2700000" algn="tl">
                    <a:srgbClr val="000000">
                      <a:alpha val="43137"/>
                    </a:srgbClr>
                  </a:outerShdw>
                </a:effectLst>
                <a:latin typeface="Calibri Light" panose="020F0302020204030204"/>
              </a:rPr>
              <a:t> </a:t>
            </a:r>
            <a:r>
              <a:rPr lang="en-GB" altLang="fi-FI" sz="2700" b="1" cap="all" spc="-50" dirty="0" err="1">
                <a:solidFill>
                  <a:srgbClr val="0070C0"/>
                </a:solidFill>
                <a:effectLst>
                  <a:outerShdw blurRad="38100" dist="38100" dir="2700000" algn="tl">
                    <a:srgbClr val="000000">
                      <a:alpha val="43137"/>
                    </a:srgbClr>
                  </a:outerShdw>
                </a:effectLst>
                <a:latin typeface="Calibri Light" panose="020F0302020204030204"/>
              </a:rPr>
              <a:t>terveyspalvelut</a:t>
            </a:r>
            <a:endParaRPr kumimoji="0" lang="en-US" altLang="fi-FI" sz="2700" b="1" i="0" u="none" strike="noStrike" kern="1200" cap="all" spc="-50" normalizeH="0" baseline="0" noProof="0" dirty="0">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endParaRPr>
          </a:p>
        </p:txBody>
      </p:sp>
      <p:sp>
        <p:nvSpPr>
          <p:cNvPr id="44" name="Content Placeholder 1">
            <a:extLst>
              <a:ext uri="{FF2B5EF4-FFF2-40B4-BE49-F238E27FC236}">
                <a16:creationId xmlns:a16="http://schemas.microsoft.com/office/drawing/2014/main" id="{CCD58A97-409F-4C3D-BA7D-6AB4A0D13C8C}"/>
              </a:ext>
            </a:extLst>
          </p:cNvPr>
          <p:cNvSpPr txBox="1">
            <a:spLocks/>
          </p:cNvSpPr>
          <p:nvPr/>
        </p:nvSpPr>
        <p:spPr>
          <a:xfrm>
            <a:off x="-27897" y="1179728"/>
            <a:ext cx="5035914" cy="418348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defRPr/>
            </a:pPr>
            <a:r>
              <a:rPr lang="fi-FI" altLang="fi-FI" sz="2000" b="1" dirty="0"/>
              <a:t>Satakunnassa yksityisten sosiaali- ja terveyspalvelujen henkilöstömäärä laski poikkeuksellisesti koko vuoden 2025 ajan. Lasku on syventynyt vuoden loppua kohti, sillä vuoden 2025 tammi-maaliskuussa pudotusta kirjattiin 2,2 % ja huhti-kesäkuussa supistumista syntyi 4,6 % vuoden 2024 vastaavaan ajanjaksoon </a:t>
            </a:r>
            <a:r>
              <a:rPr lang="fi-FI" altLang="fi-FI" sz="2000" b="1" dirty="0" err="1"/>
              <a:t>verattuna</a:t>
            </a:r>
            <a:r>
              <a:rPr lang="fi-FI" altLang="fi-FI" sz="2000" b="1" dirty="0"/>
              <a:t>. Laskua on kiihdyttänyt ainakin hyvinvointialueen ostojen väheneminen sekä yleinen kysynnän hiipuminen.</a:t>
            </a:r>
          </a:p>
          <a:p>
            <a:pPr algn="just">
              <a:defRPr/>
            </a:pPr>
            <a:r>
              <a:rPr lang="fi-FI" altLang="fi-FI" sz="2000" b="1" dirty="0"/>
              <a:t>Pitkällä aikavälillä nousu on silti ollut jo kauan toimialojen kärkiluokkaa. Ala työllisti vuoden 2025 lopussa vajaan neljänneksen enemmän väkeä kuin vuonna 2015. </a:t>
            </a:r>
          </a:p>
        </p:txBody>
      </p:sp>
      <p:pic>
        <p:nvPicPr>
          <p:cNvPr id="9" name="Kuva 8" descr="Kuva, joka sisältää kohteen teksti, merkki, clipart-kuva&#10;&#10;Kuvaus luotu automaattisesti">
            <a:extLst>
              <a:ext uri="{FF2B5EF4-FFF2-40B4-BE49-F238E27FC236}">
                <a16:creationId xmlns:a16="http://schemas.microsoft.com/office/drawing/2014/main" id="{A070F1E6-9170-C26F-31ED-4A0B8BD4592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82200" y="120134"/>
            <a:ext cx="1856812" cy="480765"/>
          </a:xfrm>
          <a:prstGeom prst="rect">
            <a:avLst/>
          </a:prstGeom>
        </p:spPr>
      </p:pic>
      <p:sp>
        <p:nvSpPr>
          <p:cNvPr id="14" name="Rectangle 2">
            <a:extLst>
              <a:ext uri="{FF2B5EF4-FFF2-40B4-BE49-F238E27FC236}">
                <a16:creationId xmlns:a16="http://schemas.microsoft.com/office/drawing/2014/main" id="{8C788F4C-08A1-832B-5153-5DC81F3B2CFA}"/>
              </a:ext>
            </a:extLst>
          </p:cNvPr>
          <p:cNvSpPr>
            <a:spLocks noChangeArrowheads="1"/>
          </p:cNvSpPr>
          <p:nvPr/>
        </p:nvSpPr>
        <p:spPr bwMode="auto">
          <a:xfrm>
            <a:off x="4839830" y="839272"/>
            <a:ext cx="9175445"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15" name="Picture 14">
            <a:extLst>
              <a:ext uri="{FF2B5EF4-FFF2-40B4-BE49-F238E27FC236}">
                <a16:creationId xmlns:a16="http://schemas.microsoft.com/office/drawing/2014/main" id="{37BF3500-B62A-5330-F7F4-79F59C8AE7F6}"/>
              </a:ext>
            </a:extLst>
          </p:cNvPr>
          <p:cNvPicPr>
            <a:picLocks noChangeAspect="1"/>
          </p:cNvPicPr>
          <p:nvPr/>
        </p:nvPicPr>
        <p:blipFill>
          <a:blip>
            <a:extLst>
              <a:ext uri="{96DAC541-7B7A-43D3-8B79-37D633B846F1}">
                <asvg:svgBlip xmlns:asvg="http://schemas.microsoft.com/office/drawing/2016/SVG/main" r:embed="rId3"/>
              </a:ext>
            </a:extLst>
          </a:blip>
          <a:srcRect/>
          <a:stretch/>
        </p:blipFill>
        <p:spPr>
          <a:xfrm>
            <a:off x="5128473" y="884991"/>
            <a:ext cx="6066250" cy="3959223"/>
          </a:xfrm>
          <a:prstGeom prst="rect">
            <a:avLst/>
          </a:prstGeom>
        </p:spPr>
      </p:pic>
      <p:pic>
        <p:nvPicPr>
          <p:cNvPr id="18" name="Picture 17">
            <a:extLst>
              <a:ext uri="{FF2B5EF4-FFF2-40B4-BE49-F238E27FC236}">
                <a16:creationId xmlns:a16="http://schemas.microsoft.com/office/drawing/2014/main" id="{034EEBCD-921B-6130-682B-44297804A1F2}"/>
              </a:ext>
            </a:extLst>
          </p:cNvPr>
          <p:cNvPicPr>
            <a:picLocks noChangeAspect="1"/>
          </p:cNvPicPr>
          <p:nvPr/>
        </p:nvPicPr>
        <p:blipFill>
          <a:blip r:embed="rId4"/>
          <a:stretch>
            <a:fillRect/>
          </a:stretch>
        </p:blipFill>
        <p:spPr>
          <a:xfrm>
            <a:off x="5255441" y="5258973"/>
            <a:ext cx="5534025" cy="828675"/>
          </a:xfrm>
          <a:prstGeom prst="rect">
            <a:avLst/>
          </a:prstGeom>
        </p:spPr>
      </p:pic>
    </p:spTree>
    <p:extLst>
      <p:ext uri="{BB962C8B-B14F-4D97-AF65-F5344CB8AC3E}">
        <p14:creationId xmlns:p14="http://schemas.microsoft.com/office/powerpoint/2010/main" val="25415292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B153B1B3-2CC2-46D0-8CB5-F97288AABB1B}" type="slidenum">
              <a:rPr lang="fi-FI" altLang="fi-FI" smtClean="0">
                <a:solidFill>
                  <a:schemeClr val="bg1"/>
                </a:solidFill>
              </a:rPr>
              <a:pPr/>
              <a:t>51</a:t>
            </a:fld>
            <a:endParaRPr lang="fi-FI" altLang="fi-FI">
              <a:solidFill>
                <a:schemeClr val="bg1"/>
              </a:solidFill>
            </a:endParaRPr>
          </a:p>
        </p:txBody>
      </p:sp>
      <p:sp>
        <p:nvSpPr>
          <p:cNvPr id="32772" name="Rectangle 3"/>
          <p:cNvSpPr>
            <a:spLocks noGrp="1" noChangeArrowheads="1"/>
          </p:cNvSpPr>
          <p:nvPr>
            <p:ph type="body" idx="1"/>
          </p:nvPr>
        </p:nvSpPr>
        <p:spPr>
          <a:xfrm>
            <a:off x="-141359" y="1483560"/>
            <a:ext cx="10082313" cy="5129212"/>
          </a:xfrm>
        </p:spPr>
        <p:txBody>
          <a:bodyPr>
            <a:normAutofit fontScale="25000" lnSpcReduction="20000"/>
          </a:bodyPr>
          <a:lstStyle/>
          <a:p>
            <a:pPr marL="179388" indent="-179388">
              <a:buNone/>
            </a:pPr>
            <a:r>
              <a:rPr lang="fi-FI" altLang="fi-FI" sz="7200" b="1" dirty="0"/>
              <a:t>    KEHITYS SATAKUNTA VS. KOKO MAA KESKIMÄÄRIN </a:t>
            </a:r>
          </a:p>
          <a:p>
            <a:pPr marL="179388" indent="-179388">
              <a:buNone/>
            </a:pPr>
            <a:r>
              <a:rPr lang="fi-FI" altLang="fi-FI" sz="7200" b="1" dirty="0"/>
              <a:t>	 HEINÄ</a:t>
            </a:r>
            <a:r>
              <a:rPr lang="en-GB" altLang="fi-FI" sz="7200" b="1" dirty="0"/>
              <a:t>−JOULUK</a:t>
            </a:r>
            <a:r>
              <a:rPr lang="fi-FI" altLang="fi-FI" sz="7200" b="1" dirty="0"/>
              <a:t>UUSSA 2025 (SATAKUNTA ALLEVIIVATTU, JOS PAREMPI):</a:t>
            </a:r>
          </a:p>
          <a:p>
            <a:pPr marL="179388" indent="-179388">
              <a:buNone/>
            </a:pPr>
            <a:endParaRPr lang="fi-FI" altLang="fi-FI" sz="3700" dirty="0"/>
          </a:p>
          <a:p>
            <a:pPr lvl="1">
              <a:buFont typeface="Wingdings" panose="05000000000000000000" pitchFamily="2" charset="2"/>
              <a:buChar char="§"/>
            </a:pPr>
            <a:r>
              <a:rPr lang="fi-FI" altLang="fi-FI" sz="7200" b="1" dirty="0"/>
              <a:t>Kaikki toimialat yhteensä </a:t>
            </a:r>
            <a:r>
              <a:rPr lang="fi-FI" altLang="fi-FI" sz="7200" dirty="0"/>
              <a:t>(Satakunta -2,2 % / Koko maa 2,3 %)</a:t>
            </a:r>
          </a:p>
          <a:p>
            <a:pPr lvl="1">
              <a:buFont typeface="Wingdings" panose="05000000000000000000" pitchFamily="2" charset="2"/>
              <a:buChar char="§"/>
            </a:pPr>
            <a:endParaRPr lang="fi-FI" altLang="fi-FI" sz="7200" dirty="0"/>
          </a:p>
          <a:p>
            <a:pPr lvl="1">
              <a:buFont typeface="Wingdings" panose="05000000000000000000" pitchFamily="2" charset="2"/>
              <a:buChar char="§"/>
            </a:pPr>
            <a:r>
              <a:rPr lang="fi-FI" altLang="fi-FI" sz="7200" b="1" dirty="0"/>
              <a:t>Teollisuus yhteensä </a:t>
            </a:r>
            <a:r>
              <a:rPr lang="fi-FI" altLang="fi-FI" sz="7200" dirty="0"/>
              <a:t>(Satakunta -4,7 % / Koko maa 0,9 %)</a:t>
            </a:r>
          </a:p>
          <a:p>
            <a:pPr lvl="1">
              <a:buFont typeface="Wingdings" panose="05000000000000000000" pitchFamily="2" charset="2"/>
              <a:buChar char="§"/>
            </a:pPr>
            <a:endParaRPr lang="fi-FI" altLang="fi-FI" sz="7200" b="1" dirty="0"/>
          </a:p>
          <a:p>
            <a:pPr lvl="1">
              <a:buFont typeface="Wingdings" panose="05000000000000000000" pitchFamily="2" charset="2"/>
              <a:buChar char="§"/>
            </a:pPr>
            <a:r>
              <a:rPr lang="fi-FI" altLang="fi-FI" sz="7200" b="1" dirty="0"/>
              <a:t>Elintarviketeollisuus </a:t>
            </a:r>
            <a:r>
              <a:rPr lang="fi-FI" altLang="fi-FI" sz="7200" dirty="0"/>
              <a:t>(Satakunta -6,8 % / Koko maa 4,9 %)</a:t>
            </a:r>
          </a:p>
          <a:p>
            <a:pPr lvl="1">
              <a:buFont typeface="Wingdings" panose="05000000000000000000" pitchFamily="2" charset="2"/>
              <a:buChar char="§"/>
            </a:pPr>
            <a:endParaRPr lang="fi-FI" altLang="fi-FI" sz="7200" dirty="0"/>
          </a:p>
          <a:p>
            <a:pPr lvl="1">
              <a:buFont typeface="Wingdings" panose="05000000000000000000" pitchFamily="2" charset="2"/>
              <a:buChar char="§"/>
            </a:pPr>
            <a:r>
              <a:rPr lang="fi-FI" altLang="fi-FI" sz="7200" b="1" dirty="0"/>
              <a:t>Metsäteollisuus</a:t>
            </a:r>
            <a:r>
              <a:rPr lang="fi-FI" altLang="fi-FI" sz="7200" dirty="0"/>
              <a:t> (Satakunta -8,3 % / Koko maa -5,3 %)</a:t>
            </a:r>
          </a:p>
          <a:p>
            <a:pPr lvl="1">
              <a:buFont typeface="Wingdings" panose="05000000000000000000" pitchFamily="2" charset="2"/>
              <a:buChar char="§"/>
            </a:pPr>
            <a:endParaRPr lang="fi-FI" altLang="fi-FI" sz="7200" dirty="0"/>
          </a:p>
          <a:p>
            <a:pPr lvl="1">
              <a:buFont typeface="Wingdings" panose="05000000000000000000" pitchFamily="2" charset="2"/>
              <a:buChar char="§"/>
            </a:pPr>
            <a:r>
              <a:rPr lang="fi-FI" altLang="fi-FI" sz="7200" b="1" dirty="0"/>
              <a:t>Kemikaalien sekä kumi- ja muovituotteiden valmistus</a:t>
            </a:r>
            <a:r>
              <a:rPr lang="fi-FI" altLang="fi-FI" sz="7200" dirty="0"/>
              <a:t> (Satakunta -4,6 % / Koko maa 7,0 %)</a:t>
            </a:r>
          </a:p>
          <a:p>
            <a:pPr lvl="1">
              <a:buFont typeface="Wingdings" panose="05000000000000000000" pitchFamily="2" charset="2"/>
              <a:buChar char="§"/>
            </a:pPr>
            <a:endParaRPr lang="fi-FI" altLang="fi-FI" sz="7200" dirty="0"/>
          </a:p>
          <a:p>
            <a:pPr lvl="1">
              <a:buFont typeface="Wingdings" panose="05000000000000000000" pitchFamily="2" charset="2"/>
              <a:buChar char="§"/>
            </a:pPr>
            <a:r>
              <a:rPr lang="fi-FI" altLang="fi-FI" sz="7200" b="1" dirty="0"/>
              <a:t>Teknologiateollisuus yhteensä sis. telakat </a:t>
            </a:r>
            <a:r>
              <a:rPr lang="fi-FI" altLang="fi-FI" sz="7200" dirty="0"/>
              <a:t>(Satakunta -3,3 % / Koko maa 1,7 %) </a:t>
            </a:r>
          </a:p>
          <a:p>
            <a:pPr lvl="2">
              <a:buFont typeface="Wingdings" panose="05000000000000000000" pitchFamily="2" charset="2"/>
              <a:buChar char="Ä"/>
            </a:pPr>
            <a:r>
              <a:rPr lang="fi-FI" altLang="fi-FI" sz="7200" b="1" u="sng" dirty="0"/>
              <a:t>Metallien jalostus</a:t>
            </a:r>
            <a:r>
              <a:rPr lang="fi-FI" altLang="fi-FI" sz="7200" u="sng" dirty="0"/>
              <a:t> (Satakunta 3,5 % / Koko maa -4,5 %)</a:t>
            </a:r>
          </a:p>
          <a:p>
            <a:pPr lvl="2">
              <a:buFont typeface="Wingdings" panose="05000000000000000000" pitchFamily="2" charset="2"/>
              <a:buChar char="Ä"/>
            </a:pPr>
            <a:r>
              <a:rPr lang="fi-FI" altLang="fi-FI" sz="7200" b="1" u="sng" dirty="0"/>
              <a:t>Metallituotteiden valmistus </a:t>
            </a:r>
            <a:r>
              <a:rPr lang="fi-FI" altLang="fi-FI" sz="7200" u="sng" dirty="0"/>
              <a:t>(Satakunta 4,8 % / Koko maa 2,7 %)</a:t>
            </a:r>
          </a:p>
          <a:p>
            <a:pPr lvl="2">
              <a:buFont typeface="Wingdings" panose="05000000000000000000" pitchFamily="2" charset="2"/>
              <a:buChar char="Ä"/>
            </a:pPr>
            <a:r>
              <a:rPr lang="fi-FI" altLang="fi-FI" sz="7200" b="1" dirty="0"/>
              <a:t>Koneiden ja laitteiden valmistus </a:t>
            </a:r>
            <a:r>
              <a:rPr lang="fi-FI" altLang="fi-FI" sz="7200" dirty="0"/>
              <a:t>(Satakunta 3,0 % / Koko maa 3,2 %)</a:t>
            </a:r>
          </a:p>
          <a:p>
            <a:pPr lvl="2">
              <a:buFont typeface="Wingdings" panose="05000000000000000000" pitchFamily="2" charset="2"/>
              <a:buChar char="Ä"/>
            </a:pPr>
            <a:r>
              <a:rPr lang="fi-FI" altLang="fi-FI" sz="7200" b="1" u="sng" dirty="0"/>
              <a:t>Elektroniikka- ja sähkötuotteiden valmistus </a:t>
            </a:r>
            <a:r>
              <a:rPr lang="fi-FI" altLang="fi-FI" sz="7200" u="sng" dirty="0"/>
              <a:t>(Satakunta 3,2 % / Koko maa 1,6 %)</a:t>
            </a:r>
            <a:endParaRPr lang="fi-FI" altLang="fi-FI" sz="7200" b="1" u="sng" dirty="0"/>
          </a:p>
          <a:p>
            <a:pPr lvl="1">
              <a:buFont typeface="Wingdings" panose="05000000000000000000" pitchFamily="2" charset="2"/>
              <a:buChar char="§"/>
            </a:pPr>
            <a:endParaRPr lang="fi-FI" altLang="fi-FI" sz="1300" dirty="0"/>
          </a:p>
          <a:p>
            <a:pPr lvl="1">
              <a:lnSpc>
                <a:spcPct val="70000"/>
              </a:lnSpc>
              <a:spcBef>
                <a:spcPct val="40000"/>
              </a:spcBef>
              <a:buFont typeface="Wingdings" panose="05000000000000000000" pitchFamily="2" charset="2"/>
              <a:buChar char="§"/>
            </a:pPr>
            <a:endParaRPr lang="fi-FI" altLang="fi-FI" sz="1300" dirty="0"/>
          </a:p>
          <a:p>
            <a:pPr lvl="2">
              <a:buFont typeface="Wingdings" panose="05000000000000000000" pitchFamily="2" charset="2"/>
              <a:buChar char="Ä"/>
            </a:pPr>
            <a:endParaRPr lang="fi-FI" altLang="fi-FI" sz="1300" dirty="0"/>
          </a:p>
          <a:p>
            <a:pPr lvl="1">
              <a:buFont typeface="Wingdings" panose="05000000000000000000" pitchFamily="2" charset="2"/>
              <a:buChar char="§"/>
            </a:pPr>
            <a:endParaRPr lang="fi-FI" altLang="fi-FI" sz="1300" dirty="0"/>
          </a:p>
          <a:p>
            <a:pPr lvl="1">
              <a:buFont typeface="Wingdings" panose="05000000000000000000" pitchFamily="2" charset="2"/>
              <a:buChar char="§"/>
            </a:pPr>
            <a:endParaRPr lang="fi-FI" altLang="fi-FI" sz="1300" dirty="0"/>
          </a:p>
          <a:p>
            <a:pPr lvl="1">
              <a:lnSpc>
                <a:spcPct val="70000"/>
              </a:lnSpc>
              <a:spcBef>
                <a:spcPct val="40000"/>
              </a:spcBef>
              <a:buFont typeface="Wingdings" panose="05000000000000000000" pitchFamily="2" charset="2"/>
              <a:buChar char="§"/>
            </a:pPr>
            <a:endParaRPr lang="fi-FI" altLang="fi-FI" sz="1300" dirty="0"/>
          </a:p>
          <a:p>
            <a:pPr lvl="1">
              <a:lnSpc>
                <a:spcPct val="70000"/>
              </a:lnSpc>
              <a:spcBef>
                <a:spcPct val="40000"/>
              </a:spcBef>
              <a:buFont typeface="Wingdings" panose="05000000000000000000" pitchFamily="2" charset="2"/>
              <a:buChar char="§"/>
            </a:pPr>
            <a:endParaRPr lang="fi-FI" altLang="fi-FI" sz="1300" dirty="0"/>
          </a:p>
          <a:p>
            <a:pPr lvl="1">
              <a:lnSpc>
                <a:spcPct val="70000"/>
              </a:lnSpc>
              <a:spcBef>
                <a:spcPct val="40000"/>
              </a:spcBef>
              <a:buFont typeface="Wingdings" panose="05000000000000000000" pitchFamily="2" charset="2"/>
              <a:buChar char="§"/>
            </a:pPr>
            <a:endParaRPr lang="fi-FI" altLang="fi-FI" sz="1300" dirty="0"/>
          </a:p>
          <a:p>
            <a:pPr lvl="1">
              <a:lnSpc>
                <a:spcPct val="70000"/>
              </a:lnSpc>
              <a:spcBef>
                <a:spcPct val="40000"/>
              </a:spcBef>
              <a:buFont typeface="Wingdings" panose="05000000000000000000" pitchFamily="2" charset="2"/>
              <a:buChar char="§"/>
            </a:pPr>
            <a:endParaRPr lang="fi-FI" altLang="fi-FI" sz="1300" dirty="0"/>
          </a:p>
          <a:p>
            <a:pPr lvl="1">
              <a:lnSpc>
                <a:spcPct val="70000"/>
              </a:lnSpc>
              <a:spcBef>
                <a:spcPct val="40000"/>
              </a:spcBef>
              <a:buFont typeface="Wingdings" panose="05000000000000000000" pitchFamily="2" charset="2"/>
              <a:buChar char="§"/>
            </a:pPr>
            <a:endParaRPr lang="fi-FI" altLang="fi-FI" sz="1300" dirty="0"/>
          </a:p>
          <a:p>
            <a:pPr lvl="1">
              <a:lnSpc>
                <a:spcPct val="70000"/>
              </a:lnSpc>
              <a:spcBef>
                <a:spcPct val="40000"/>
              </a:spcBef>
              <a:buFont typeface="Wingdings" panose="05000000000000000000" pitchFamily="2" charset="2"/>
              <a:buChar char="§"/>
            </a:pPr>
            <a:endParaRPr lang="fi-FI" altLang="fi-FI" sz="1400" dirty="0"/>
          </a:p>
          <a:p>
            <a:pPr lvl="1">
              <a:buFont typeface="Wingdings" panose="05000000000000000000" pitchFamily="2" charset="2"/>
              <a:buChar char="§"/>
            </a:pPr>
            <a:endParaRPr lang="fi-FI" altLang="fi-FI" sz="1000" dirty="0"/>
          </a:p>
          <a:p>
            <a:pPr lvl="1">
              <a:buFont typeface="Wingdings" panose="05000000000000000000" pitchFamily="2" charset="2"/>
              <a:buNone/>
            </a:pPr>
            <a:endParaRPr lang="fi-FI" altLang="fi-FI" sz="900" dirty="0"/>
          </a:p>
          <a:p>
            <a:pPr lvl="1">
              <a:buFont typeface="Wingdings" panose="05000000000000000000" pitchFamily="2" charset="2"/>
              <a:buChar char="§"/>
            </a:pPr>
            <a:endParaRPr lang="fi-FI" altLang="fi-FI" sz="900" dirty="0"/>
          </a:p>
          <a:p>
            <a:pPr marL="179388" indent="-179388">
              <a:spcBef>
                <a:spcPct val="40000"/>
              </a:spcBef>
            </a:pPr>
            <a:endParaRPr lang="fi-FI" altLang="fi-FI" sz="200" dirty="0"/>
          </a:p>
          <a:p>
            <a:pPr marL="179388" indent="-179388">
              <a:spcBef>
                <a:spcPct val="40000"/>
              </a:spcBef>
            </a:pPr>
            <a:endParaRPr lang="fi-FI" altLang="fi-FI" sz="200" dirty="0"/>
          </a:p>
          <a:p>
            <a:pPr marL="179388" indent="-179388">
              <a:spcBef>
                <a:spcPct val="40000"/>
              </a:spcBef>
            </a:pPr>
            <a:endParaRPr lang="fi-FI" altLang="fi-FI" sz="200" dirty="0"/>
          </a:p>
          <a:p>
            <a:pPr marL="179388" indent="-179388"/>
            <a:endParaRPr lang="fi-FI" altLang="fi-FI" dirty="0"/>
          </a:p>
          <a:p>
            <a:pPr marL="179388" indent="-179388"/>
            <a:endParaRPr lang="fi-FI" altLang="fi-FI" dirty="0"/>
          </a:p>
          <a:p>
            <a:pPr marL="179388" indent="-179388">
              <a:buNone/>
            </a:pPr>
            <a:endParaRPr lang="fi-FI" altLang="fi-FI" dirty="0"/>
          </a:p>
          <a:p>
            <a:pPr marL="179388" indent="-179388">
              <a:buNone/>
            </a:pPr>
            <a:endParaRPr lang="fi-FI" altLang="fi-FI" dirty="0"/>
          </a:p>
          <a:p>
            <a:pPr marL="179388" indent="-179388">
              <a:buNone/>
            </a:pPr>
            <a:endParaRPr lang="fi-FI" altLang="fi-FI" dirty="0"/>
          </a:p>
          <a:p>
            <a:pPr marL="179388" indent="-179388"/>
            <a:endParaRPr lang="fi-FI" altLang="fi-FI" dirty="0"/>
          </a:p>
          <a:p>
            <a:pPr marL="179388" indent="-179388"/>
            <a:endParaRPr lang="fi-FI" altLang="fi-FI" dirty="0"/>
          </a:p>
          <a:p>
            <a:pPr marL="179388" indent="-179388">
              <a:buNone/>
            </a:pPr>
            <a:r>
              <a:rPr lang="fi-FI" altLang="fi-FI" dirty="0"/>
              <a:t>	</a:t>
            </a:r>
          </a:p>
          <a:p>
            <a:pPr marL="179388" indent="-179388">
              <a:buNone/>
            </a:pPr>
            <a:endParaRPr lang="fi-FI" altLang="fi-FI" dirty="0"/>
          </a:p>
          <a:p>
            <a:pPr marL="179388" indent="-179388">
              <a:buNone/>
            </a:pPr>
            <a:endParaRPr lang="fi-FI" altLang="fi-FI" dirty="0"/>
          </a:p>
        </p:txBody>
      </p:sp>
      <p:sp>
        <p:nvSpPr>
          <p:cNvPr id="10" name="Rectangle 2">
            <a:extLst>
              <a:ext uri="{FF2B5EF4-FFF2-40B4-BE49-F238E27FC236}">
                <a16:creationId xmlns:a16="http://schemas.microsoft.com/office/drawing/2014/main" id="{B44C9604-B0D6-4399-9C0A-731977A835F8}"/>
              </a:ext>
            </a:extLst>
          </p:cNvPr>
          <p:cNvSpPr txBox="1">
            <a:spLocks noChangeArrowheads="1"/>
          </p:cNvSpPr>
          <p:nvPr/>
        </p:nvSpPr>
        <p:spPr>
          <a:xfrm>
            <a:off x="1170660" y="1365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altLang="fi-FI" sz="2700" b="1" cap="all" spc="-50" dirty="0">
                <a:solidFill>
                  <a:srgbClr val="0070C0"/>
                </a:solidFill>
                <a:effectLst>
                  <a:outerShdw blurRad="38100" dist="38100" dir="2700000" algn="tl">
                    <a:srgbClr val="000000">
                      <a:alpha val="43137"/>
                    </a:srgbClr>
                  </a:outerShdw>
                </a:effectLst>
              </a:rPr>
              <a:t>Satakunnan </a:t>
            </a:r>
            <a:r>
              <a:rPr lang="en-GB" altLang="fi-FI" sz="2700" b="1" cap="all" spc="-50" dirty="0" err="1">
                <a:solidFill>
                  <a:srgbClr val="0070C0"/>
                </a:solidFill>
                <a:effectLst>
                  <a:outerShdw blurRad="38100" dist="38100" dir="2700000" algn="tl">
                    <a:srgbClr val="000000">
                      <a:alpha val="43137"/>
                    </a:srgbClr>
                  </a:outerShdw>
                </a:effectLst>
              </a:rPr>
              <a:t>talouskehitys</a:t>
            </a:r>
            <a:r>
              <a:rPr lang="en-GB" altLang="fi-FI" sz="2700" b="1" cap="all" spc="-50" dirty="0">
                <a:solidFill>
                  <a:srgbClr val="0070C0"/>
                </a:solidFill>
                <a:effectLst>
                  <a:outerShdw blurRad="38100" dist="38100" dir="2700000" algn="tl">
                    <a:srgbClr val="000000">
                      <a:alpha val="43137"/>
                    </a:srgbClr>
                  </a:outerShdw>
                </a:effectLst>
              </a:rPr>
              <a:t> </a:t>
            </a:r>
            <a:r>
              <a:rPr lang="en-GB" altLang="fi-FI" sz="2700" b="1" cap="all" spc="-50" dirty="0" err="1">
                <a:solidFill>
                  <a:srgbClr val="0070C0"/>
                </a:solidFill>
                <a:effectLst>
                  <a:outerShdw blurRad="38100" dist="38100" dir="2700000" algn="tl">
                    <a:srgbClr val="000000">
                      <a:alpha val="43137"/>
                    </a:srgbClr>
                  </a:outerShdw>
                </a:effectLst>
              </a:rPr>
              <a:t>heinä-joulukuu</a:t>
            </a:r>
            <a:r>
              <a:rPr lang="en-GB" altLang="fi-FI" sz="2700" b="1" cap="all" spc="-50" dirty="0">
                <a:solidFill>
                  <a:srgbClr val="0070C0"/>
                </a:solidFill>
                <a:effectLst>
                  <a:outerShdw blurRad="38100" dist="38100" dir="2700000" algn="tl">
                    <a:srgbClr val="000000">
                      <a:alpha val="43137"/>
                    </a:srgbClr>
                  </a:outerShdw>
                </a:effectLst>
              </a:rPr>
              <a:t> 2025:</a:t>
            </a:r>
          </a:p>
          <a:p>
            <a:r>
              <a:rPr lang="fi-FI" altLang="fi-FI" sz="2700" b="1" cap="all" spc="-50" dirty="0">
                <a:solidFill>
                  <a:srgbClr val="0070C0"/>
                </a:solidFill>
                <a:effectLst>
                  <a:outerShdw blurRad="38100" dist="38100" dir="2700000" algn="tl">
                    <a:srgbClr val="000000">
                      <a:alpha val="43137"/>
                    </a:srgbClr>
                  </a:outerShdw>
                </a:effectLst>
              </a:rPr>
              <a:t>KEHITYS SATAKUNTA VS. KOKO MAA KESKIMÄÄRIN </a:t>
            </a:r>
          </a:p>
          <a:p>
            <a:endParaRPr lang="en-US" altLang="fi-FI" sz="2700" b="1" cap="all" spc="-50" dirty="0">
              <a:solidFill>
                <a:srgbClr val="0070C0"/>
              </a:solidFill>
              <a:effectLst>
                <a:outerShdw blurRad="38100" dist="38100" dir="2700000" algn="tl">
                  <a:srgbClr val="000000">
                    <a:alpha val="43137"/>
                  </a:srgbClr>
                </a:outerShdw>
              </a:effectLst>
            </a:endParaRPr>
          </a:p>
        </p:txBody>
      </p:sp>
      <p:sp>
        <p:nvSpPr>
          <p:cNvPr id="5" name="Rectangle 2">
            <a:extLst>
              <a:ext uri="{FF2B5EF4-FFF2-40B4-BE49-F238E27FC236}">
                <a16:creationId xmlns:a16="http://schemas.microsoft.com/office/drawing/2014/main" id="{86498561-5533-4264-B7D4-DCFD99C01A0C}"/>
              </a:ext>
            </a:extLst>
          </p:cNvPr>
          <p:cNvSpPr>
            <a:spLocks noGrp="1" noChangeArrowheads="1"/>
          </p:cNvSpPr>
          <p:nvPr>
            <p:ph type="title"/>
          </p:nvPr>
        </p:nvSpPr>
        <p:spPr>
          <a:xfrm>
            <a:off x="1076253" y="841153"/>
            <a:ext cx="7197725" cy="719138"/>
          </a:xfrm>
        </p:spPr>
        <p:txBody>
          <a:bodyPr/>
          <a:lstStyle/>
          <a:p>
            <a:r>
              <a:rPr lang="fi-FI" altLang="fi-FI" sz="2200" dirty="0"/>
              <a:t>Liikevaihdon toimialoittainen kehitys Satakunnassa</a:t>
            </a:r>
            <a:endParaRPr lang="en-US" altLang="fi-FI" sz="2200" dirty="0"/>
          </a:p>
        </p:txBody>
      </p:sp>
      <p:pic>
        <p:nvPicPr>
          <p:cNvPr id="2" name="Kuva 8" descr="Kuva, joka sisältää kohteen teksti, merkki, clipart-kuva&#10;&#10;Kuvaus luotu automaattisesti">
            <a:extLst>
              <a:ext uri="{FF2B5EF4-FFF2-40B4-BE49-F238E27FC236}">
                <a16:creationId xmlns:a16="http://schemas.microsoft.com/office/drawing/2014/main" id="{00123CA0-FC03-A9D0-B29C-8D3FCB69693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058400" y="6298529"/>
            <a:ext cx="1856812" cy="480765"/>
          </a:xfrm>
          <a:prstGeom prst="rect">
            <a:avLst/>
          </a:prstGeom>
        </p:spPr>
      </p:pic>
      <p:pic>
        <p:nvPicPr>
          <p:cNvPr id="4" name="Picture 3">
            <a:extLst>
              <a:ext uri="{FF2B5EF4-FFF2-40B4-BE49-F238E27FC236}">
                <a16:creationId xmlns:a16="http://schemas.microsoft.com/office/drawing/2014/main" id="{61326EDE-E280-00E8-68D1-0845ED3B1B59}"/>
              </a:ext>
            </a:extLst>
          </p:cNvPr>
          <p:cNvPicPr>
            <a:picLocks noChangeAspect="1"/>
          </p:cNvPicPr>
          <p:nvPr/>
        </p:nvPicPr>
        <p:blipFill>
          <a:blip r:embed="rId3"/>
          <a:stretch>
            <a:fillRect/>
          </a:stretch>
        </p:blipFill>
        <p:spPr>
          <a:xfrm>
            <a:off x="7344840" y="1374857"/>
            <a:ext cx="4570372" cy="2570834"/>
          </a:xfrm>
          <a:prstGeom prst="rect">
            <a:avLst/>
          </a:prstGeom>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4D88758-6F26-4E0F-8C14-550F5C0188B8}" type="slidenum">
              <a:rPr kumimoji="0" lang="fi-FI" altLang="fi-FI" sz="1200" b="0" i="0" u="none" strike="noStrike" kern="1200" cap="none" spc="0" normalizeH="0" baseline="0" noProof="0" smtClean="0">
                <a:ln>
                  <a:noFill/>
                </a:ln>
                <a:solidFill>
                  <a:prstClr val="white"/>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fi-FI" altLang="fi-FI" sz="12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1512" name="Rectangle 1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3" name="Rectangle 1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4" name="Rectangle 1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5" name="Rectangle 15"/>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6" name="Rectangle 1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7" name="Rectangle 19"/>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8" name="Rectangle 1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9" name="Rectangle 20"/>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0" name="Rectangle 2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1" name="Rectangle 21"/>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2" name="Rectangle 23"/>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3" name="Rectangle 25"/>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4" name="Rectangle 2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5" name="Rectangle 2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6" name="Rectangle 2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7" name="Rectangle 2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8" name="Rectangle 29"/>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9" name="Rectangle 31"/>
          <p:cNvSpPr>
            <a:spLocks noChangeArrowheads="1"/>
          </p:cNvSpPr>
          <p:nvPr/>
        </p:nvSpPr>
        <p:spPr bwMode="auto">
          <a:xfrm>
            <a:off x="6308435" y="12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0" name="Rectangle 30"/>
          <p:cNvSpPr>
            <a:spLocks noChangeArrowheads="1"/>
          </p:cNvSpPr>
          <p:nvPr/>
        </p:nvSpPr>
        <p:spPr bwMode="auto">
          <a:xfrm>
            <a:off x="2084389" y="9059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1" name="Rectangle 32"/>
          <p:cNvSpPr>
            <a:spLocks noChangeArrowheads="1"/>
          </p:cNvSpPr>
          <p:nvPr/>
        </p:nvSpPr>
        <p:spPr bwMode="auto">
          <a:xfrm>
            <a:off x="2051051"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2" name="Rectangle 34"/>
          <p:cNvSpPr>
            <a:spLocks noChangeArrowheads="1"/>
          </p:cNvSpPr>
          <p:nvPr/>
        </p:nvSpPr>
        <p:spPr bwMode="auto">
          <a:xfrm>
            <a:off x="6364289"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3" name="Rectangle 33"/>
          <p:cNvSpPr>
            <a:spLocks noChangeArrowheads="1"/>
          </p:cNvSpPr>
          <p:nvPr/>
        </p:nvSpPr>
        <p:spPr bwMode="auto">
          <a:xfrm>
            <a:off x="2036764" y="8392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5" name="Rectangle 35"/>
          <p:cNvSpPr>
            <a:spLocks noChangeArrowheads="1"/>
          </p:cNvSpPr>
          <p:nvPr/>
        </p:nvSpPr>
        <p:spPr bwMode="auto">
          <a:xfrm>
            <a:off x="2036764" y="3749159"/>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7" name="Rectangle 37"/>
          <p:cNvSpPr>
            <a:spLocks noChangeArrowheads="1"/>
          </p:cNvSpPr>
          <p:nvPr/>
        </p:nvSpPr>
        <p:spPr bwMode="auto">
          <a:xfrm>
            <a:off x="6397626" y="375709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 name="Rectangle 2"/>
          <p:cNvSpPr>
            <a:spLocks noChangeArrowheads="1"/>
          </p:cNvSpPr>
          <p:nvPr/>
        </p:nvSpPr>
        <p:spPr bwMode="auto">
          <a:xfrm>
            <a:off x="2051051" y="832898"/>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Rectangle 6"/>
          <p:cNvSpPr>
            <a:spLocks noChangeArrowheads="1"/>
          </p:cNvSpPr>
          <p:nvPr/>
        </p:nvSpPr>
        <p:spPr bwMode="auto">
          <a:xfrm>
            <a:off x="6196013" y="379184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8"/>
          <p:cNvSpPr>
            <a:spLocks noChangeArrowheads="1"/>
          </p:cNvSpPr>
          <p:nvPr/>
        </p:nvSpPr>
        <p:spPr bwMode="auto">
          <a:xfrm>
            <a:off x="1985963" y="36872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Rectangle 2"/>
          <p:cNvSpPr>
            <a:spLocks noChangeArrowheads="1"/>
          </p:cNvSpPr>
          <p:nvPr/>
        </p:nvSpPr>
        <p:spPr bwMode="auto">
          <a:xfrm>
            <a:off x="2072171" y="570191"/>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Rectangle 6"/>
          <p:cNvSpPr>
            <a:spLocks noChangeArrowheads="1"/>
          </p:cNvSpPr>
          <p:nvPr/>
        </p:nvSpPr>
        <p:spPr bwMode="auto">
          <a:xfrm>
            <a:off x="6277170" y="393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Rectangle 8"/>
          <p:cNvSpPr>
            <a:spLocks noChangeArrowheads="1"/>
          </p:cNvSpPr>
          <p:nvPr/>
        </p:nvSpPr>
        <p:spPr bwMode="auto">
          <a:xfrm>
            <a:off x="2043113" y="395264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Rectangle 2"/>
          <p:cNvSpPr>
            <a:spLocks noChangeArrowheads="1"/>
          </p:cNvSpPr>
          <p:nvPr/>
        </p:nvSpPr>
        <p:spPr bwMode="auto">
          <a:xfrm>
            <a:off x="2051051" y="58765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Rectangle 4"/>
          <p:cNvSpPr>
            <a:spLocks noChangeArrowheads="1"/>
          </p:cNvSpPr>
          <p:nvPr/>
        </p:nvSpPr>
        <p:spPr bwMode="auto">
          <a:xfrm>
            <a:off x="2148660" y="393700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Rectangle 6"/>
          <p:cNvSpPr>
            <a:spLocks noChangeArrowheads="1"/>
          </p:cNvSpPr>
          <p:nvPr/>
        </p:nvSpPr>
        <p:spPr bwMode="auto">
          <a:xfrm>
            <a:off x="6421439" y="39438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1411869" y="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defRPr/>
            </a:pPr>
            <a:r>
              <a:rPr kumimoji="0" lang="en-GB" altLang="fi-FI" sz="2700" b="1" i="0" u="none" strike="noStrike" kern="1200" cap="all" spc="-50" normalizeH="0" baseline="0" noProof="0" dirty="0">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Satakunnan </a:t>
            </a:r>
            <a:r>
              <a:rPr kumimoji="0" lang="en-GB" altLang="fi-FI" sz="2700" b="1" i="0" u="none" strike="noStrike" kern="1200" cap="all" spc="-50" normalizeH="0" baseline="0" noProof="0" dirty="0" err="1">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talouskehitys</a:t>
            </a:r>
            <a:r>
              <a:rPr kumimoji="0" lang="en-GB" altLang="fi-FI" sz="2700" b="1" i="0" u="none" strike="noStrike" kern="1200" cap="all" spc="-50" normalizeH="0" baseline="0" noProof="0" dirty="0">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 </a:t>
            </a:r>
            <a:r>
              <a:rPr lang="en-GB" altLang="fi-FI" sz="2700" b="1" cap="all" spc="-50" dirty="0" err="1">
                <a:solidFill>
                  <a:srgbClr val="0070C0"/>
                </a:solidFill>
                <a:effectLst>
                  <a:outerShdw blurRad="38100" dist="38100" dir="2700000" algn="tl">
                    <a:srgbClr val="000000">
                      <a:alpha val="43137"/>
                    </a:srgbClr>
                  </a:outerShdw>
                </a:effectLst>
              </a:rPr>
              <a:t>heinä-joulukuu</a:t>
            </a:r>
            <a:r>
              <a:rPr lang="en-GB" altLang="fi-FI" sz="2700" b="1" cap="all" spc="-50" dirty="0">
                <a:solidFill>
                  <a:srgbClr val="0070C0"/>
                </a:solidFill>
                <a:effectLst>
                  <a:outerShdw blurRad="38100" dist="38100" dir="2700000" algn="tl">
                    <a:srgbClr val="000000">
                      <a:alpha val="43137"/>
                    </a:srgbClr>
                  </a:outerShdw>
                </a:effectLst>
              </a:rPr>
              <a:t> 2025</a:t>
            </a:r>
            <a:r>
              <a:rPr kumimoji="0" lang="en-GB" altLang="fi-FI" sz="2700" b="1" i="0" u="none" strike="noStrike" kern="1200" cap="all" spc="-50" normalizeH="0" baseline="0" noProof="0" dirty="0">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 </a:t>
            </a:r>
          </a:p>
          <a:p>
            <a:pPr marL="179388" indent="-179388"/>
            <a:r>
              <a:rPr lang="fi-FI" altLang="fi-FI" sz="2700" b="1" cap="all" spc="-50" dirty="0">
                <a:solidFill>
                  <a:srgbClr val="0070C0"/>
                </a:solidFill>
                <a:effectLst>
                  <a:outerShdw blurRad="38100" dist="38100" dir="2700000" algn="tl">
                    <a:srgbClr val="000000">
                      <a:alpha val="43137"/>
                    </a:srgbClr>
                  </a:outerShdw>
                </a:effectLst>
                <a:latin typeface="Calibri Light" panose="020F0302020204030204"/>
              </a:rPr>
              <a:t>KEHITYS SATAKUNTA VS. KOKO MAA KESKIMÄÄRIN </a:t>
            </a:r>
          </a:p>
        </p:txBody>
      </p:sp>
      <p:sp>
        <p:nvSpPr>
          <p:cNvPr id="41" name="Rectangle 3">
            <a:extLst>
              <a:ext uri="{FF2B5EF4-FFF2-40B4-BE49-F238E27FC236}">
                <a16:creationId xmlns:a16="http://schemas.microsoft.com/office/drawing/2014/main" id="{B791F6EB-3ED6-4ED4-AA35-0A46E1A3A9C2}"/>
              </a:ext>
            </a:extLst>
          </p:cNvPr>
          <p:cNvSpPr txBox="1">
            <a:spLocks noChangeArrowheads="1"/>
          </p:cNvSpPr>
          <p:nvPr/>
        </p:nvSpPr>
        <p:spPr>
          <a:xfrm>
            <a:off x="0" y="1902765"/>
            <a:ext cx="8280400" cy="481871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Tx/>
              <a:buNone/>
              <a:defRPr/>
            </a:pPr>
            <a:r>
              <a:rPr lang="fi-FI" altLang="fi-FI" sz="1800" b="1" dirty="0"/>
              <a:t>KEHITYS SATAKUNTA VS. KOKO MAA KESKIMÄÄRIN </a:t>
            </a:r>
          </a:p>
          <a:p>
            <a:pPr>
              <a:buFontTx/>
              <a:buNone/>
              <a:defRPr/>
            </a:pPr>
            <a:r>
              <a:rPr lang="fi-FI" altLang="fi-FI" sz="1800" b="1" dirty="0"/>
              <a:t> HEINÄ</a:t>
            </a:r>
            <a:r>
              <a:rPr lang="en-GB" altLang="fi-FI" sz="1800" b="1" dirty="0"/>
              <a:t>−JOULUK</a:t>
            </a:r>
            <a:r>
              <a:rPr lang="fi-FI" altLang="fi-FI" sz="1800" b="1" dirty="0"/>
              <a:t>UUSSA 2025:</a:t>
            </a:r>
          </a:p>
          <a:p>
            <a:pPr>
              <a:buFontTx/>
              <a:buNone/>
              <a:defRPr/>
            </a:pPr>
            <a:endParaRPr lang="fi-FI" altLang="fi-FI" sz="1800" dirty="0"/>
          </a:p>
          <a:p>
            <a:pPr lvl="1">
              <a:lnSpc>
                <a:spcPct val="70000"/>
              </a:lnSpc>
              <a:spcBef>
                <a:spcPct val="40000"/>
              </a:spcBef>
              <a:buFont typeface="Wingdings" pitchFamily="2" charset="2"/>
              <a:buChar char="§"/>
              <a:defRPr/>
            </a:pPr>
            <a:r>
              <a:rPr lang="fi-FI" altLang="fi-FI" sz="1800" b="1" dirty="0"/>
              <a:t>Rakentaminen </a:t>
            </a:r>
            <a:r>
              <a:rPr lang="fi-FI" altLang="fi-FI" sz="1800" dirty="0"/>
              <a:t>(Satakunta -10,2 % / Koko maa 3,6 %)</a:t>
            </a:r>
          </a:p>
          <a:p>
            <a:pPr marL="574675" lvl="1" indent="0">
              <a:lnSpc>
                <a:spcPct val="70000"/>
              </a:lnSpc>
              <a:spcBef>
                <a:spcPct val="40000"/>
              </a:spcBef>
              <a:buFont typeface="Arial" panose="020B0604020202020204" pitchFamily="34" charset="0"/>
              <a:buNone/>
              <a:defRPr/>
            </a:pPr>
            <a:endParaRPr lang="fi-FI" altLang="fi-FI" sz="1800" u="sng" dirty="0"/>
          </a:p>
          <a:p>
            <a:pPr lvl="1">
              <a:lnSpc>
                <a:spcPct val="70000"/>
              </a:lnSpc>
              <a:spcBef>
                <a:spcPct val="40000"/>
              </a:spcBef>
              <a:buFont typeface="Wingdings" pitchFamily="2" charset="2"/>
              <a:buChar char="§"/>
              <a:defRPr/>
            </a:pPr>
            <a:r>
              <a:rPr lang="fi-FI" altLang="fi-FI" sz="1800" b="1" dirty="0"/>
              <a:t>Tukku- ja vähittäiskauppa </a:t>
            </a:r>
            <a:r>
              <a:rPr lang="fi-FI" altLang="fi-FI" sz="1800" dirty="0"/>
              <a:t>(Satakunta 0,3 % / Koko maa 1,8 %)</a:t>
            </a:r>
          </a:p>
          <a:p>
            <a:pPr lvl="1">
              <a:lnSpc>
                <a:spcPct val="70000"/>
              </a:lnSpc>
              <a:spcBef>
                <a:spcPct val="40000"/>
              </a:spcBef>
              <a:buFont typeface="Wingdings" pitchFamily="2" charset="2"/>
              <a:buChar char="§"/>
              <a:defRPr/>
            </a:pPr>
            <a:endParaRPr lang="fi-FI" altLang="fi-FI" sz="1800" dirty="0"/>
          </a:p>
          <a:p>
            <a:pPr lvl="1">
              <a:lnSpc>
                <a:spcPct val="70000"/>
              </a:lnSpc>
              <a:spcBef>
                <a:spcPct val="40000"/>
              </a:spcBef>
              <a:buFont typeface="Wingdings" pitchFamily="2" charset="2"/>
              <a:buChar char="§"/>
              <a:defRPr/>
            </a:pPr>
            <a:r>
              <a:rPr lang="fi-FI" altLang="fi-FI" sz="1800" b="1" dirty="0"/>
              <a:t>Majoitus- ja ravitsemistoiminta</a:t>
            </a:r>
            <a:r>
              <a:rPr lang="fi-FI" altLang="fi-FI" sz="1800" dirty="0"/>
              <a:t> (Satakunta -2,1 % / Koko maa 3,0 %)</a:t>
            </a:r>
          </a:p>
          <a:p>
            <a:pPr lvl="1">
              <a:buFont typeface="Wingdings" pitchFamily="2" charset="2"/>
              <a:buChar char="§"/>
              <a:defRPr/>
            </a:pPr>
            <a:endParaRPr lang="fi-FI" altLang="fi-FI" sz="1800" u="sng" dirty="0"/>
          </a:p>
          <a:p>
            <a:pPr lvl="1">
              <a:lnSpc>
                <a:spcPct val="70000"/>
              </a:lnSpc>
              <a:spcBef>
                <a:spcPct val="40000"/>
              </a:spcBef>
              <a:buFont typeface="Wingdings" pitchFamily="2" charset="2"/>
              <a:buChar char="§"/>
              <a:defRPr/>
            </a:pPr>
            <a:r>
              <a:rPr lang="fi-FI" altLang="fi-FI" sz="1800" b="1" dirty="0"/>
              <a:t>Liike-elämän palvelut </a:t>
            </a:r>
            <a:r>
              <a:rPr lang="fi-FI" altLang="fi-FI" sz="1800" dirty="0"/>
              <a:t>(Satakunta -2,0 % / Koko maa 4,7 %)</a:t>
            </a:r>
          </a:p>
          <a:p>
            <a:pPr lvl="1">
              <a:lnSpc>
                <a:spcPct val="70000"/>
              </a:lnSpc>
              <a:spcBef>
                <a:spcPct val="40000"/>
              </a:spcBef>
              <a:buFont typeface="Wingdings" pitchFamily="2" charset="2"/>
              <a:buChar char="§"/>
              <a:defRPr/>
            </a:pPr>
            <a:endParaRPr lang="fi-FI" altLang="fi-FI" sz="1800" dirty="0"/>
          </a:p>
          <a:p>
            <a:pPr lvl="1">
              <a:lnSpc>
                <a:spcPct val="70000"/>
              </a:lnSpc>
              <a:spcBef>
                <a:spcPct val="40000"/>
              </a:spcBef>
              <a:buFont typeface="Wingdings" pitchFamily="2" charset="2"/>
              <a:buChar char="§"/>
              <a:defRPr/>
            </a:pPr>
            <a:r>
              <a:rPr lang="fi-FI" altLang="fi-FI" sz="1800" b="1" u="sng" dirty="0"/>
              <a:t>Luovat alat (kulttuuri- ja käsityöalat)</a:t>
            </a:r>
            <a:r>
              <a:rPr lang="fi-FI" altLang="fi-FI" sz="1800" u="sng" dirty="0"/>
              <a:t> (Satakunta 1,4 % / Koko maa 0,6 %)</a:t>
            </a:r>
          </a:p>
          <a:p>
            <a:pPr lvl="1">
              <a:lnSpc>
                <a:spcPct val="70000"/>
              </a:lnSpc>
              <a:spcBef>
                <a:spcPct val="40000"/>
              </a:spcBef>
              <a:buFont typeface="Wingdings" pitchFamily="2" charset="2"/>
              <a:buChar char="§"/>
              <a:defRPr/>
            </a:pPr>
            <a:endParaRPr lang="fi-FI" altLang="fi-FI" sz="1800" u="sng" dirty="0"/>
          </a:p>
          <a:p>
            <a:pPr lvl="1">
              <a:buFont typeface="Wingdings" pitchFamily="2" charset="2"/>
              <a:buChar char="§"/>
              <a:defRPr/>
            </a:pPr>
            <a:endParaRPr lang="fi-FI" altLang="fi-FI" sz="1300" dirty="0"/>
          </a:p>
          <a:p>
            <a:pPr lvl="1">
              <a:buFont typeface="Wingdings" pitchFamily="2" charset="2"/>
              <a:buChar char="§"/>
              <a:defRPr/>
            </a:pPr>
            <a:endParaRPr lang="fi-FI" altLang="fi-FI" sz="1500" dirty="0"/>
          </a:p>
          <a:p>
            <a:pPr lvl="1">
              <a:buFont typeface="Wingdings" pitchFamily="2" charset="2"/>
              <a:buNone/>
              <a:defRPr/>
            </a:pPr>
            <a:endParaRPr lang="fi-FI" altLang="fi-FI" sz="1500" b="1" dirty="0"/>
          </a:p>
          <a:p>
            <a:pPr lvl="1">
              <a:buFont typeface="Wingdings" pitchFamily="2" charset="2"/>
              <a:buChar char="§"/>
              <a:defRPr/>
            </a:pPr>
            <a:endParaRPr lang="fi-FI" altLang="fi-FI" sz="2100" b="1" dirty="0"/>
          </a:p>
          <a:p>
            <a:pPr lvl="1">
              <a:buFont typeface="Wingdings" pitchFamily="2" charset="2"/>
              <a:buChar char="§"/>
              <a:defRPr/>
            </a:pPr>
            <a:endParaRPr lang="fi-FI" altLang="fi-FI" sz="2100" b="1" dirty="0"/>
          </a:p>
          <a:p>
            <a:pPr lvl="1">
              <a:spcBef>
                <a:spcPct val="40000"/>
              </a:spcBef>
              <a:buFont typeface="Wingdings" pitchFamily="2" charset="2"/>
              <a:buChar char="§"/>
              <a:defRPr/>
            </a:pPr>
            <a:endParaRPr lang="fi-FI" altLang="fi-FI" sz="4400" dirty="0"/>
          </a:p>
          <a:p>
            <a:pPr lvl="1">
              <a:buFont typeface="Wingdings" pitchFamily="2" charset="2"/>
              <a:buChar char="§"/>
              <a:defRPr/>
            </a:pPr>
            <a:endParaRPr lang="fi-FI" altLang="fi-FI" sz="2600" dirty="0"/>
          </a:p>
          <a:p>
            <a:pPr lvl="1">
              <a:buFont typeface="Wingdings" pitchFamily="2" charset="2"/>
              <a:buChar char="§"/>
              <a:defRPr/>
            </a:pPr>
            <a:endParaRPr lang="fi-FI" altLang="fi-FI" sz="4400" dirty="0"/>
          </a:p>
          <a:p>
            <a:pPr lvl="1">
              <a:buFont typeface="Wingdings" pitchFamily="2" charset="2"/>
              <a:buChar char="§"/>
              <a:defRPr/>
            </a:pPr>
            <a:endParaRPr lang="fi-FI" altLang="fi-FI" sz="4800" dirty="0"/>
          </a:p>
          <a:p>
            <a:pPr lvl="1">
              <a:buFont typeface="Wingdings" pitchFamily="2" charset="2"/>
              <a:buChar char="§"/>
              <a:defRPr/>
            </a:pPr>
            <a:endParaRPr lang="fi-FI" altLang="fi-FI" sz="5400" dirty="0"/>
          </a:p>
        </p:txBody>
      </p:sp>
      <p:sp>
        <p:nvSpPr>
          <p:cNvPr id="43" name="Rectangle 2">
            <a:extLst>
              <a:ext uri="{FF2B5EF4-FFF2-40B4-BE49-F238E27FC236}">
                <a16:creationId xmlns:a16="http://schemas.microsoft.com/office/drawing/2014/main" id="{F71F292C-C711-43ED-A704-5F2C97A3CC8A}"/>
              </a:ext>
            </a:extLst>
          </p:cNvPr>
          <p:cNvSpPr>
            <a:spLocks noGrp="1" noChangeArrowheads="1"/>
          </p:cNvSpPr>
          <p:nvPr>
            <p:ph type="title"/>
          </p:nvPr>
        </p:nvSpPr>
        <p:spPr>
          <a:xfrm>
            <a:off x="1985963" y="1165720"/>
            <a:ext cx="7197725" cy="719138"/>
          </a:xfrm>
        </p:spPr>
        <p:txBody>
          <a:bodyPr/>
          <a:lstStyle/>
          <a:p>
            <a:r>
              <a:rPr lang="fi-FI" altLang="fi-FI" sz="2200" dirty="0"/>
              <a:t>Liikevaihdon toimialoittainen kehitys Satakunnassa</a:t>
            </a:r>
            <a:endParaRPr lang="en-US" altLang="fi-FI" sz="2200" dirty="0"/>
          </a:p>
        </p:txBody>
      </p:sp>
      <p:pic>
        <p:nvPicPr>
          <p:cNvPr id="6" name="Kuva 8" descr="Kuva, joka sisältää kohteen teksti, merkki, clipart-kuva&#10;&#10;Kuvaus luotu automaattisesti">
            <a:extLst>
              <a:ext uri="{FF2B5EF4-FFF2-40B4-BE49-F238E27FC236}">
                <a16:creationId xmlns:a16="http://schemas.microsoft.com/office/drawing/2014/main" id="{9E3F680B-4FA6-FC89-91E3-0DFBB48EDA1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058400" y="6298529"/>
            <a:ext cx="1856812" cy="480765"/>
          </a:xfrm>
          <a:prstGeom prst="rect">
            <a:avLst/>
          </a:prstGeom>
        </p:spPr>
      </p:pic>
      <p:pic>
        <p:nvPicPr>
          <p:cNvPr id="14" name="Picture 13">
            <a:extLst>
              <a:ext uri="{FF2B5EF4-FFF2-40B4-BE49-F238E27FC236}">
                <a16:creationId xmlns:a16="http://schemas.microsoft.com/office/drawing/2014/main" id="{47B8EEC1-3351-4B92-8663-F35360A34AF8}"/>
              </a:ext>
            </a:extLst>
          </p:cNvPr>
          <p:cNvPicPr>
            <a:picLocks noChangeAspect="1"/>
          </p:cNvPicPr>
          <p:nvPr/>
        </p:nvPicPr>
        <p:blipFill>
          <a:blip r:embed="rId3"/>
          <a:stretch>
            <a:fillRect/>
          </a:stretch>
        </p:blipFill>
        <p:spPr>
          <a:xfrm>
            <a:off x="7375007" y="1942679"/>
            <a:ext cx="4540205" cy="2944039"/>
          </a:xfrm>
          <a:prstGeom prst="rect">
            <a:avLst/>
          </a:prstGeom>
        </p:spPr>
      </p:pic>
    </p:spTree>
    <p:extLst>
      <p:ext uri="{BB962C8B-B14F-4D97-AF65-F5344CB8AC3E}">
        <p14:creationId xmlns:p14="http://schemas.microsoft.com/office/powerpoint/2010/main" val="224296137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A4D88758-6F26-4E0F-8C14-550F5C0188B8}" type="slidenum">
              <a:rPr lang="fi-FI" altLang="fi-FI" smtClean="0">
                <a:solidFill>
                  <a:schemeClr val="bg1"/>
                </a:solidFill>
              </a:rPr>
              <a:pPr/>
              <a:t>53</a:t>
            </a:fld>
            <a:endParaRPr lang="fi-FI" altLang="fi-FI">
              <a:solidFill>
                <a:schemeClr val="bg1"/>
              </a:solidFill>
            </a:endParaRPr>
          </a:p>
        </p:txBody>
      </p:sp>
      <p:sp>
        <p:nvSpPr>
          <p:cNvPr id="21512" name="Rectangle 1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3" name="Rectangle 1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4" name="Rectangle 1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5" name="Rectangle 15"/>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6" name="Rectangle 1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7" name="Rectangle 19"/>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8" name="Rectangle 1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9" name="Rectangle 20"/>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0" name="Rectangle 2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1" name="Rectangle 21"/>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2" name="Rectangle 23"/>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3" name="Rectangle 25"/>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4" name="Rectangle 2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5" name="Rectangle 2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6" name="Rectangle 2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7" name="Rectangle 2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8" name="Rectangle 29"/>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9" name="Rectangle 31"/>
          <p:cNvSpPr>
            <a:spLocks noChangeArrowheads="1"/>
          </p:cNvSpPr>
          <p:nvPr/>
        </p:nvSpPr>
        <p:spPr bwMode="auto">
          <a:xfrm>
            <a:off x="6308435" y="12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31" name="Rectangle 32"/>
          <p:cNvSpPr>
            <a:spLocks noChangeArrowheads="1"/>
          </p:cNvSpPr>
          <p:nvPr/>
        </p:nvSpPr>
        <p:spPr bwMode="auto">
          <a:xfrm>
            <a:off x="2051051"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2" name="Rectangle 34"/>
          <p:cNvSpPr>
            <a:spLocks noChangeArrowheads="1"/>
          </p:cNvSpPr>
          <p:nvPr/>
        </p:nvSpPr>
        <p:spPr bwMode="auto">
          <a:xfrm>
            <a:off x="6364289"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3" name="Rectangle 33"/>
          <p:cNvSpPr>
            <a:spLocks noChangeArrowheads="1"/>
          </p:cNvSpPr>
          <p:nvPr/>
        </p:nvSpPr>
        <p:spPr bwMode="auto">
          <a:xfrm>
            <a:off x="2036764" y="8392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5" name="Rectangle 35"/>
          <p:cNvSpPr>
            <a:spLocks noChangeArrowheads="1"/>
          </p:cNvSpPr>
          <p:nvPr/>
        </p:nvSpPr>
        <p:spPr bwMode="auto">
          <a:xfrm>
            <a:off x="2036764" y="3749159"/>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7" name="Rectangle 37"/>
          <p:cNvSpPr>
            <a:spLocks noChangeArrowheads="1"/>
          </p:cNvSpPr>
          <p:nvPr/>
        </p:nvSpPr>
        <p:spPr bwMode="auto">
          <a:xfrm>
            <a:off x="6397626" y="375709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 name="Rectangle 2"/>
          <p:cNvSpPr>
            <a:spLocks noChangeArrowheads="1"/>
          </p:cNvSpPr>
          <p:nvPr/>
        </p:nvSpPr>
        <p:spPr bwMode="auto">
          <a:xfrm>
            <a:off x="2051051" y="832898"/>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4" name="Rectangle 6"/>
          <p:cNvSpPr>
            <a:spLocks noChangeArrowheads="1"/>
          </p:cNvSpPr>
          <p:nvPr/>
        </p:nvSpPr>
        <p:spPr bwMode="auto">
          <a:xfrm>
            <a:off x="6196013" y="379184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5" name="Rectangle 8"/>
          <p:cNvSpPr>
            <a:spLocks noChangeArrowheads="1"/>
          </p:cNvSpPr>
          <p:nvPr/>
        </p:nvSpPr>
        <p:spPr bwMode="auto">
          <a:xfrm>
            <a:off x="1985963" y="36872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3" name="Rectangle 2"/>
          <p:cNvSpPr>
            <a:spLocks noChangeArrowheads="1"/>
          </p:cNvSpPr>
          <p:nvPr/>
        </p:nvSpPr>
        <p:spPr bwMode="auto">
          <a:xfrm>
            <a:off x="2072171" y="570191"/>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8" name="Rectangle 6"/>
          <p:cNvSpPr>
            <a:spLocks noChangeArrowheads="1"/>
          </p:cNvSpPr>
          <p:nvPr/>
        </p:nvSpPr>
        <p:spPr bwMode="auto">
          <a:xfrm>
            <a:off x="6277170" y="393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10" name="Rectangle 8"/>
          <p:cNvSpPr>
            <a:spLocks noChangeArrowheads="1"/>
          </p:cNvSpPr>
          <p:nvPr/>
        </p:nvSpPr>
        <p:spPr bwMode="auto">
          <a:xfrm>
            <a:off x="2043113" y="395264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7" name="Rectangle 2"/>
          <p:cNvSpPr>
            <a:spLocks noChangeArrowheads="1"/>
          </p:cNvSpPr>
          <p:nvPr/>
        </p:nvSpPr>
        <p:spPr bwMode="auto">
          <a:xfrm>
            <a:off x="2051051" y="58765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12" name="Rectangle 4"/>
          <p:cNvSpPr>
            <a:spLocks noChangeArrowheads="1"/>
          </p:cNvSpPr>
          <p:nvPr/>
        </p:nvSpPr>
        <p:spPr bwMode="auto">
          <a:xfrm>
            <a:off x="2148660" y="393700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13" name="Rectangle 6"/>
          <p:cNvSpPr>
            <a:spLocks noChangeArrowheads="1"/>
          </p:cNvSpPr>
          <p:nvPr/>
        </p:nvSpPr>
        <p:spPr bwMode="auto">
          <a:xfrm>
            <a:off x="6421439" y="39438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273422" y="29426"/>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altLang="fi-FI" sz="2700" b="1" cap="all" spc="-50" dirty="0">
                <a:solidFill>
                  <a:srgbClr val="0070C0"/>
                </a:solidFill>
                <a:effectLst>
                  <a:outerShdw blurRad="38100" dist="38100" dir="2700000" algn="tl">
                    <a:srgbClr val="000000">
                      <a:alpha val="43137"/>
                    </a:srgbClr>
                  </a:outerShdw>
                </a:effectLst>
              </a:rPr>
              <a:t>Satakunnan </a:t>
            </a:r>
            <a:r>
              <a:rPr lang="en-GB" altLang="fi-FI" sz="2700" b="1" cap="all" spc="-50" dirty="0" err="1">
                <a:solidFill>
                  <a:srgbClr val="0070C0"/>
                </a:solidFill>
                <a:effectLst>
                  <a:outerShdw blurRad="38100" dist="38100" dir="2700000" algn="tl">
                    <a:srgbClr val="000000">
                      <a:alpha val="43137"/>
                    </a:srgbClr>
                  </a:outerShdw>
                </a:effectLst>
              </a:rPr>
              <a:t>talouskehitys</a:t>
            </a:r>
            <a:r>
              <a:rPr lang="en-GB" altLang="fi-FI" sz="2700" b="1" cap="all" spc="-50" dirty="0">
                <a:solidFill>
                  <a:srgbClr val="0070C0"/>
                </a:solidFill>
                <a:effectLst>
                  <a:outerShdw blurRad="38100" dist="38100" dir="2700000" algn="tl">
                    <a:srgbClr val="000000">
                      <a:alpha val="43137"/>
                    </a:srgbClr>
                  </a:outerShdw>
                </a:effectLst>
              </a:rPr>
              <a:t> </a:t>
            </a:r>
            <a:r>
              <a:rPr lang="en-GB" altLang="fi-FI" sz="2700" b="1" cap="all" spc="-50" dirty="0" err="1">
                <a:solidFill>
                  <a:srgbClr val="0070C0"/>
                </a:solidFill>
                <a:effectLst>
                  <a:outerShdw blurRad="38100" dist="38100" dir="2700000" algn="tl">
                    <a:srgbClr val="000000">
                      <a:alpha val="43137"/>
                    </a:srgbClr>
                  </a:outerShdw>
                </a:effectLst>
              </a:rPr>
              <a:t>heinä-joulukuu</a:t>
            </a:r>
            <a:r>
              <a:rPr lang="en-GB" altLang="fi-FI" sz="2700" b="1" cap="all" spc="-50" dirty="0">
                <a:solidFill>
                  <a:srgbClr val="0070C0"/>
                </a:solidFill>
                <a:effectLst>
                  <a:outerShdw blurRad="38100" dist="38100" dir="2700000" algn="tl">
                    <a:srgbClr val="000000">
                      <a:alpha val="43137"/>
                    </a:srgbClr>
                  </a:outerShdw>
                </a:effectLst>
              </a:rPr>
              <a:t> 2025: </a:t>
            </a:r>
          </a:p>
          <a:p>
            <a:r>
              <a:rPr lang="en-GB" altLang="fi-FI" sz="2700" b="1" cap="all" spc="-50" dirty="0" err="1">
                <a:solidFill>
                  <a:srgbClr val="0070C0"/>
                </a:solidFill>
                <a:effectLst>
                  <a:outerShdw blurRad="38100" dist="38100" dir="2700000" algn="tl">
                    <a:srgbClr val="000000">
                      <a:alpha val="43137"/>
                    </a:srgbClr>
                  </a:outerShdw>
                </a:effectLst>
              </a:rPr>
              <a:t>liikevaihdon</a:t>
            </a:r>
            <a:r>
              <a:rPr lang="en-GB" altLang="fi-FI" sz="2700" b="1" cap="all" spc="-50" dirty="0">
                <a:solidFill>
                  <a:srgbClr val="0070C0"/>
                </a:solidFill>
                <a:effectLst>
                  <a:outerShdw blurRad="38100" dist="38100" dir="2700000" algn="tl">
                    <a:srgbClr val="000000">
                      <a:alpha val="43137"/>
                    </a:srgbClr>
                  </a:outerShdw>
                </a:effectLst>
              </a:rPr>
              <a:t> </a:t>
            </a:r>
            <a:r>
              <a:rPr lang="en-GB" altLang="fi-FI" sz="2700" b="1" cap="all" spc="-50" dirty="0" err="1">
                <a:solidFill>
                  <a:srgbClr val="0070C0"/>
                </a:solidFill>
                <a:effectLst>
                  <a:outerShdw blurRad="38100" dist="38100" dir="2700000" algn="tl">
                    <a:srgbClr val="000000">
                      <a:alpha val="43137"/>
                    </a:srgbClr>
                  </a:outerShdw>
                </a:effectLst>
              </a:rPr>
              <a:t>kasvukatsaus</a:t>
            </a:r>
            <a:endParaRPr lang="en-US" altLang="fi-FI" sz="2700" b="1" cap="all" spc="-50" dirty="0">
              <a:solidFill>
                <a:srgbClr val="0070C0"/>
              </a:solidFill>
              <a:effectLst>
                <a:outerShdw blurRad="38100" dist="38100" dir="2700000" algn="tl">
                  <a:srgbClr val="000000">
                    <a:alpha val="43137"/>
                  </a:srgbClr>
                </a:outerShdw>
              </a:effectLst>
            </a:endParaRPr>
          </a:p>
        </p:txBody>
      </p:sp>
      <p:pic>
        <p:nvPicPr>
          <p:cNvPr id="9" name="Kuva 8" descr="Kuva, joka sisältää kohteen teksti, merkki, clipart-kuva&#10;&#10;Kuvaus luotu automaattisesti">
            <a:extLst>
              <a:ext uri="{FF2B5EF4-FFF2-40B4-BE49-F238E27FC236}">
                <a16:creationId xmlns:a16="http://schemas.microsoft.com/office/drawing/2014/main" id="{4287B36F-C5EE-1C9C-61D1-8FDC59F782C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058400" y="6298529"/>
            <a:ext cx="1856812" cy="480765"/>
          </a:xfrm>
          <a:prstGeom prst="rect">
            <a:avLst/>
          </a:prstGeom>
        </p:spPr>
      </p:pic>
      <p:pic>
        <p:nvPicPr>
          <p:cNvPr id="16" name="Picture 15">
            <a:extLst>
              <a:ext uri="{FF2B5EF4-FFF2-40B4-BE49-F238E27FC236}">
                <a16:creationId xmlns:a16="http://schemas.microsoft.com/office/drawing/2014/main" id="{C59569F7-C1AA-13FC-29F4-99C9719969D3}"/>
              </a:ext>
            </a:extLst>
          </p:cNvPr>
          <p:cNvPicPr>
            <a:picLocks noChangeAspect="1"/>
          </p:cNvPicPr>
          <p:nvPr/>
        </p:nvPicPr>
        <p:blipFill>
          <a:blip r:embed="rId3"/>
          <a:stretch>
            <a:fillRect/>
          </a:stretch>
        </p:blipFill>
        <p:spPr>
          <a:xfrm>
            <a:off x="348245" y="1299312"/>
            <a:ext cx="7141963" cy="4369968"/>
          </a:xfrm>
          <a:prstGeom prst="rect">
            <a:avLst/>
          </a:prstGeom>
        </p:spPr>
      </p:pic>
    </p:spTree>
    <p:extLst>
      <p:ext uri="{BB962C8B-B14F-4D97-AF65-F5344CB8AC3E}">
        <p14:creationId xmlns:p14="http://schemas.microsoft.com/office/powerpoint/2010/main" val="23845294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A4D88758-6F26-4E0F-8C14-550F5C0188B8}" type="slidenum">
              <a:rPr lang="fi-FI" altLang="fi-FI" smtClean="0">
                <a:solidFill>
                  <a:schemeClr val="bg1"/>
                </a:solidFill>
              </a:rPr>
              <a:pPr/>
              <a:t>54</a:t>
            </a:fld>
            <a:endParaRPr lang="fi-FI" altLang="fi-FI">
              <a:solidFill>
                <a:schemeClr val="bg1"/>
              </a:solidFill>
            </a:endParaRPr>
          </a:p>
        </p:txBody>
      </p:sp>
      <p:sp>
        <p:nvSpPr>
          <p:cNvPr id="21512" name="Rectangle 1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3" name="Rectangle 1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4" name="Rectangle 1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5" name="Rectangle 15"/>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6" name="Rectangle 1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7" name="Rectangle 19"/>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8" name="Rectangle 1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9" name="Rectangle 20"/>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0" name="Rectangle 2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1" name="Rectangle 21"/>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2" name="Rectangle 23"/>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3" name="Rectangle 25"/>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4" name="Rectangle 2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5" name="Rectangle 2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6" name="Rectangle 2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7" name="Rectangle 2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8" name="Rectangle 29"/>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9" name="Rectangle 31"/>
          <p:cNvSpPr>
            <a:spLocks noChangeArrowheads="1"/>
          </p:cNvSpPr>
          <p:nvPr/>
        </p:nvSpPr>
        <p:spPr bwMode="auto">
          <a:xfrm>
            <a:off x="6308435" y="12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31" name="Rectangle 32"/>
          <p:cNvSpPr>
            <a:spLocks noChangeArrowheads="1"/>
          </p:cNvSpPr>
          <p:nvPr/>
        </p:nvSpPr>
        <p:spPr bwMode="auto">
          <a:xfrm>
            <a:off x="2051051"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2" name="Rectangle 34"/>
          <p:cNvSpPr>
            <a:spLocks noChangeArrowheads="1"/>
          </p:cNvSpPr>
          <p:nvPr/>
        </p:nvSpPr>
        <p:spPr bwMode="auto">
          <a:xfrm>
            <a:off x="6364289"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3" name="Rectangle 33"/>
          <p:cNvSpPr>
            <a:spLocks noChangeArrowheads="1"/>
          </p:cNvSpPr>
          <p:nvPr/>
        </p:nvSpPr>
        <p:spPr bwMode="auto">
          <a:xfrm>
            <a:off x="2036764" y="8392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5" name="Rectangle 35"/>
          <p:cNvSpPr>
            <a:spLocks noChangeArrowheads="1"/>
          </p:cNvSpPr>
          <p:nvPr/>
        </p:nvSpPr>
        <p:spPr bwMode="auto">
          <a:xfrm>
            <a:off x="2036764" y="3749159"/>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7" name="Rectangle 37"/>
          <p:cNvSpPr>
            <a:spLocks noChangeArrowheads="1"/>
          </p:cNvSpPr>
          <p:nvPr/>
        </p:nvSpPr>
        <p:spPr bwMode="auto">
          <a:xfrm>
            <a:off x="6397626" y="375709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 name="Rectangle 2"/>
          <p:cNvSpPr>
            <a:spLocks noChangeArrowheads="1"/>
          </p:cNvSpPr>
          <p:nvPr/>
        </p:nvSpPr>
        <p:spPr bwMode="auto">
          <a:xfrm>
            <a:off x="2051051" y="832898"/>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4" name="Rectangle 6"/>
          <p:cNvSpPr>
            <a:spLocks noChangeArrowheads="1"/>
          </p:cNvSpPr>
          <p:nvPr/>
        </p:nvSpPr>
        <p:spPr bwMode="auto">
          <a:xfrm>
            <a:off x="6196013" y="379184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5" name="Rectangle 8"/>
          <p:cNvSpPr>
            <a:spLocks noChangeArrowheads="1"/>
          </p:cNvSpPr>
          <p:nvPr/>
        </p:nvSpPr>
        <p:spPr bwMode="auto">
          <a:xfrm>
            <a:off x="1985963" y="36872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3" name="Rectangle 2"/>
          <p:cNvSpPr>
            <a:spLocks noChangeArrowheads="1"/>
          </p:cNvSpPr>
          <p:nvPr/>
        </p:nvSpPr>
        <p:spPr bwMode="auto">
          <a:xfrm>
            <a:off x="2072171" y="570191"/>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8" name="Rectangle 6"/>
          <p:cNvSpPr>
            <a:spLocks noChangeArrowheads="1"/>
          </p:cNvSpPr>
          <p:nvPr/>
        </p:nvSpPr>
        <p:spPr bwMode="auto">
          <a:xfrm>
            <a:off x="6277170" y="393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10" name="Rectangle 8"/>
          <p:cNvSpPr>
            <a:spLocks noChangeArrowheads="1"/>
          </p:cNvSpPr>
          <p:nvPr/>
        </p:nvSpPr>
        <p:spPr bwMode="auto">
          <a:xfrm>
            <a:off x="2043113" y="395264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7" name="Rectangle 2"/>
          <p:cNvSpPr>
            <a:spLocks noChangeArrowheads="1"/>
          </p:cNvSpPr>
          <p:nvPr/>
        </p:nvSpPr>
        <p:spPr bwMode="auto">
          <a:xfrm>
            <a:off x="2051051" y="58765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12" name="Rectangle 4"/>
          <p:cNvSpPr>
            <a:spLocks noChangeArrowheads="1"/>
          </p:cNvSpPr>
          <p:nvPr/>
        </p:nvSpPr>
        <p:spPr bwMode="auto">
          <a:xfrm>
            <a:off x="2148660" y="393700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13" name="Rectangle 6"/>
          <p:cNvSpPr>
            <a:spLocks noChangeArrowheads="1"/>
          </p:cNvSpPr>
          <p:nvPr/>
        </p:nvSpPr>
        <p:spPr bwMode="auto">
          <a:xfrm>
            <a:off x="6421439" y="39438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273422" y="29426"/>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altLang="fi-FI" sz="2700" b="1" cap="all" spc="-50" dirty="0">
                <a:solidFill>
                  <a:srgbClr val="0070C0"/>
                </a:solidFill>
                <a:effectLst>
                  <a:outerShdw blurRad="38100" dist="38100" dir="2700000" algn="tl">
                    <a:srgbClr val="000000">
                      <a:alpha val="43137"/>
                    </a:srgbClr>
                  </a:outerShdw>
                </a:effectLst>
              </a:rPr>
              <a:t>Satakunnan </a:t>
            </a:r>
            <a:r>
              <a:rPr lang="en-GB" altLang="fi-FI" sz="2700" b="1" cap="all" spc="-50" dirty="0" err="1">
                <a:solidFill>
                  <a:srgbClr val="0070C0"/>
                </a:solidFill>
                <a:effectLst>
                  <a:outerShdw blurRad="38100" dist="38100" dir="2700000" algn="tl">
                    <a:srgbClr val="000000">
                      <a:alpha val="43137"/>
                    </a:srgbClr>
                  </a:outerShdw>
                </a:effectLst>
              </a:rPr>
              <a:t>talouskehitys</a:t>
            </a:r>
            <a:r>
              <a:rPr lang="en-GB" altLang="fi-FI" sz="2700" b="1" cap="all" spc="-50" dirty="0">
                <a:solidFill>
                  <a:srgbClr val="0070C0"/>
                </a:solidFill>
                <a:effectLst>
                  <a:outerShdw blurRad="38100" dist="38100" dir="2700000" algn="tl">
                    <a:srgbClr val="000000">
                      <a:alpha val="43137"/>
                    </a:srgbClr>
                  </a:outerShdw>
                </a:effectLst>
              </a:rPr>
              <a:t> </a:t>
            </a:r>
            <a:r>
              <a:rPr lang="en-GB" altLang="fi-FI" sz="2700" b="1" cap="all" spc="-50" dirty="0" err="1">
                <a:solidFill>
                  <a:srgbClr val="0070C0"/>
                </a:solidFill>
                <a:effectLst>
                  <a:outerShdw blurRad="38100" dist="38100" dir="2700000" algn="tl">
                    <a:srgbClr val="000000">
                      <a:alpha val="43137"/>
                    </a:srgbClr>
                  </a:outerShdw>
                </a:effectLst>
              </a:rPr>
              <a:t>heinä-joulukuu</a:t>
            </a:r>
            <a:r>
              <a:rPr lang="en-GB" altLang="fi-FI" sz="2700" b="1" cap="all" spc="-50" dirty="0">
                <a:solidFill>
                  <a:srgbClr val="0070C0"/>
                </a:solidFill>
                <a:effectLst>
                  <a:outerShdw blurRad="38100" dist="38100" dir="2700000" algn="tl">
                    <a:srgbClr val="000000">
                      <a:alpha val="43137"/>
                    </a:srgbClr>
                  </a:outerShdw>
                </a:effectLst>
              </a:rPr>
              <a:t> 2025: </a:t>
            </a:r>
          </a:p>
          <a:p>
            <a:r>
              <a:rPr lang="en-GB" altLang="fi-FI" sz="2700" b="1" cap="all" spc="-50" dirty="0" err="1">
                <a:solidFill>
                  <a:srgbClr val="0070C0"/>
                </a:solidFill>
                <a:effectLst>
                  <a:outerShdw blurRad="38100" dist="38100" dir="2700000" algn="tl">
                    <a:srgbClr val="000000">
                      <a:alpha val="43137"/>
                    </a:srgbClr>
                  </a:outerShdw>
                </a:effectLst>
              </a:rPr>
              <a:t>liikevaihdon</a:t>
            </a:r>
            <a:r>
              <a:rPr lang="en-GB" altLang="fi-FI" sz="2700" b="1" cap="all" spc="-50" dirty="0">
                <a:solidFill>
                  <a:srgbClr val="0070C0"/>
                </a:solidFill>
                <a:effectLst>
                  <a:outerShdw blurRad="38100" dist="38100" dir="2700000" algn="tl">
                    <a:srgbClr val="000000">
                      <a:alpha val="43137"/>
                    </a:srgbClr>
                  </a:outerShdw>
                </a:effectLst>
              </a:rPr>
              <a:t> </a:t>
            </a:r>
            <a:r>
              <a:rPr lang="en-GB" altLang="fi-FI" sz="2700" b="1" cap="all" spc="-50" dirty="0" err="1">
                <a:solidFill>
                  <a:srgbClr val="0070C0"/>
                </a:solidFill>
                <a:effectLst>
                  <a:outerShdw blurRad="38100" dist="38100" dir="2700000" algn="tl">
                    <a:srgbClr val="000000">
                      <a:alpha val="43137"/>
                    </a:srgbClr>
                  </a:outerShdw>
                </a:effectLst>
              </a:rPr>
              <a:t>kasvukatsaus</a:t>
            </a:r>
            <a:endParaRPr lang="en-US" altLang="fi-FI" sz="2700" b="1" cap="all" spc="-50" dirty="0">
              <a:solidFill>
                <a:srgbClr val="0070C0"/>
              </a:solidFill>
              <a:effectLst>
                <a:outerShdw blurRad="38100" dist="38100" dir="2700000" algn="tl">
                  <a:srgbClr val="000000">
                    <a:alpha val="43137"/>
                  </a:srgbClr>
                </a:outerShdw>
              </a:effectLst>
            </a:endParaRPr>
          </a:p>
        </p:txBody>
      </p:sp>
      <p:pic>
        <p:nvPicPr>
          <p:cNvPr id="9" name="Kuva 8" descr="Kuva, joka sisältää kohteen teksti, merkki, clipart-kuva&#10;&#10;Kuvaus luotu automaattisesti">
            <a:extLst>
              <a:ext uri="{FF2B5EF4-FFF2-40B4-BE49-F238E27FC236}">
                <a16:creationId xmlns:a16="http://schemas.microsoft.com/office/drawing/2014/main" id="{CF967D5A-F804-52A1-A54B-7B388887A7F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74903" y="211442"/>
            <a:ext cx="1856812" cy="480765"/>
          </a:xfrm>
          <a:prstGeom prst="rect">
            <a:avLst/>
          </a:prstGeom>
        </p:spPr>
      </p:pic>
      <p:pic>
        <p:nvPicPr>
          <p:cNvPr id="18" name="Picture 17">
            <a:extLst>
              <a:ext uri="{FF2B5EF4-FFF2-40B4-BE49-F238E27FC236}">
                <a16:creationId xmlns:a16="http://schemas.microsoft.com/office/drawing/2014/main" id="{F8173CBD-4E09-58C6-EC23-BD285F669707}"/>
              </a:ext>
            </a:extLst>
          </p:cNvPr>
          <p:cNvPicPr>
            <a:picLocks noChangeAspect="1"/>
          </p:cNvPicPr>
          <p:nvPr/>
        </p:nvPicPr>
        <p:blipFill>
          <a:blip r:embed="rId3"/>
          <a:stretch>
            <a:fillRect/>
          </a:stretch>
        </p:blipFill>
        <p:spPr>
          <a:xfrm>
            <a:off x="152400" y="1419225"/>
            <a:ext cx="11887200" cy="4019550"/>
          </a:xfrm>
          <a:prstGeom prst="rect">
            <a:avLst/>
          </a:prstGeom>
        </p:spPr>
      </p:pic>
    </p:spTree>
    <p:extLst>
      <p:ext uri="{BB962C8B-B14F-4D97-AF65-F5344CB8AC3E}">
        <p14:creationId xmlns:p14="http://schemas.microsoft.com/office/powerpoint/2010/main" val="231277196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89141"/>
            <a:ext cx="10515600" cy="322250"/>
          </a:xfrm>
        </p:spPr>
        <p:txBody>
          <a:bodyPr>
            <a:normAutofit fontScale="90000"/>
          </a:bodyPr>
          <a:lstStyle/>
          <a:p>
            <a:r>
              <a:rPr lang="fi-FI" altLang="fi-FI" sz="2700" b="1" cap="all" spc="-50" dirty="0">
                <a:solidFill>
                  <a:srgbClr val="0070C0"/>
                </a:solidFill>
                <a:effectLst>
                  <a:outerShdw blurRad="38100" dist="38100" dir="2700000" algn="tl">
                    <a:srgbClr val="000000">
                      <a:alpha val="43137"/>
                    </a:srgbClr>
                  </a:outerShdw>
                </a:effectLst>
                <a:latin typeface="Calibri Light" panose="020F0302020204030204"/>
              </a:rPr>
              <a:t>SUMMA SUMMARUM, SATAKUNNAN SUHDANNEKEHITYS 7-12/2025:</a:t>
            </a:r>
            <a:br>
              <a:rPr lang="fi-FI" altLang="fi-FI" sz="2700" b="1" cap="all" spc="-50" dirty="0">
                <a:solidFill>
                  <a:srgbClr val="0070C0"/>
                </a:solidFill>
                <a:effectLst>
                  <a:outerShdw blurRad="38100" dist="38100" dir="2700000" algn="tl">
                    <a:srgbClr val="000000">
                      <a:alpha val="43137"/>
                    </a:srgbClr>
                  </a:outerShdw>
                </a:effectLst>
                <a:latin typeface="Calibri Light" panose="020F0302020204030204"/>
              </a:rPr>
            </a:br>
            <a:endParaRPr lang="en-US" sz="2700" b="1" cap="all" spc="-50" dirty="0">
              <a:solidFill>
                <a:srgbClr val="0070C0"/>
              </a:solidFill>
              <a:effectLst>
                <a:outerShdw blurRad="38100" dist="38100" dir="2700000" algn="tl">
                  <a:srgbClr val="000000">
                    <a:alpha val="43137"/>
                  </a:srgbClr>
                </a:outerShdw>
              </a:effectLst>
              <a:latin typeface="Calibri Light" panose="020F0302020204030204"/>
            </a:endParaRPr>
          </a:p>
        </p:txBody>
      </p:sp>
      <p:sp>
        <p:nvSpPr>
          <p:cNvPr id="3481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4F88903F-8CA2-42DB-AA27-EDB89A1886DB}" type="slidenum">
              <a:rPr lang="fi-FI" altLang="fi-FI" smtClean="0">
                <a:solidFill>
                  <a:schemeClr val="bg1"/>
                </a:solidFill>
              </a:rPr>
              <a:pPr/>
              <a:t>55</a:t>
            </a:fld>
            <a:endParaRPr lang="fi-FI" altLang="fi-FI">
              <a:solidFill>
                <a:schemeClr val="bg1"/>
              </a:solidFill>
            </a:endParaRPr>
          </a:p>
        </p:txBody>
      </p:sp>
      <p:sp>
        <p:nvSpPr>
          <p:cNvPr id="3" name="Rectangle 2">
            <a:extLst>
              <a:ext uri="{FF2B5EF4-FFF2-40B4-BE49-F238E27FC236}">
                <a16:creationId xmlns:a16="http://schemas.microsoft.com/office/drawing/2014/main" id="{A2BD7D64-AF07-4EDD-A1ED-54661EB2EDA7}"/>
              </a:ext>
            </a:extLst>
          </p:cNvPr>
          <p:cNvSpPr/>
          <p:nvPr/>
        </p:nvSpPr>
        <p:spPr>
          <a:xfrm>
            <a:off x="186654" y="793677"/>
            <a:ext cx="11167146" cy="5447645"/>
          </a:xfrm>
          <a:prstGeom prst="rect">
            <a:avLst/>
          </a:prstGeom>
        </p:spPr>
        <p:txBody>
          <a:bodyPr wrap="square">
            <a:spAutoFit/>
          </a:bodyPr>
          <a:lstStyle/>
          <a:p>
            <a:pPr>
              <a:spcAft>
                <a:spcPts val="0"/>
              </a:spcAft>
            </a:pPr>
            <a:r>
              <a:rPr lang="fi-FI" sz="2000" b="1" kern="0" dirty="0">
                <a:latin typeface="Times New Roman" panose="02020603050405020304" pitchFamily="18" charset="0"/>
              </a:rPr>
              <a:t>PLUSSAT</a:t>
            </a:r>
            <a:r>
              <a:rPr lang="fi-FI" dirty="0">
                <a:latin typeface="Times New Roman" panose="02020603050405020304" pitchFamily="18" charset="0"/>
                <a:ea typeface="Times New Roman" panose="02020603050405020304" pitchFamily="18" charset="0"/>
              </a:rPr>
              <a:t> </a:t>
            </a:r>
          </a:p>
          <a:p>
            <a:pPr>
              <a:spcAft>
                <a:spcPts val="0"/>
              </a:spcAft>
            </a:pPr>
            <a:endParaRPr lang="fi-FI" dirty="0">
              <a:latin typeface="Times New Roman" panose="02020603050405020304" pitchFamily="18" charset="0"/>
              <a:ea typeface="Times New Roman" panose="02020603050405020304" pitchFamily="18" charset="0"/>
            </a:endParaRPr>
          </a:p>
          <a:p>
            <a:pPr>
              <a:spcAft>
                <a:spcPts val="0"/>
              </a:spcAft>
            </a:pPr>
            <a:r>
              <a:rPr lang="fi-FI" dirty="0">
                <a:latin typeface="Times New Roman" panose="02020603050405020304" pitchFamily="18" charset="0"/>
                <a:ea typeface="Times New Roman" panose="02020603050405020304" pitchFamily="18" charset="0"/>
              </a:rPr>
              <a:t>+ Maakunnan yritysten liikevaihto kasvussa loka-joulukuussa</a:t>
            </a:r>
          </a:p>
          <a:p>
            <a:pPr>
              <a:spcAft>
                <a:spcPts val="0"/>
              </a:spcAft>
            </a:pPr>
            <a:r>
              <a:rPr lang="fi-FI" dirty="0">
                <a:latin typeface="Times New Roman" panose="02020603050405020304" pitchFamily="18" charset="0"/>
                <a:ea typeface="Times New Roman" panose="02020603050405020304" pitchFamily="18" charset="0"/>
              </a:rPr>
              <a:t>+ Teknologiateollisuudessa henkilöstöä lisättiin, ala yleisesti nousussa aivan loppuvuodesta</a:t>
            </a:r>
          </a:p>
          <a:p>
            <a:pPr>
              <a:spcAft>
                <a:spcPts val="0"/>
              </a:spcAft>
            </a:pPr>
            <a:r>
              <a:rPr lang="fi-FI" dirty="0">
                <a:latin typeface="Times New Roman" panose="02020603050405020304" pitchFamily="18" charset="0"/>
                <a:ea typeface="Times New Roman" panose="02020603050405020304" pitchFamily="18" charset="0"/>
              </a:rPr>
              <a:t>+ Metallituotteiden valmistuksen liikevaihto nousussa</a:t>
            </a:r>
          </a:p>
          <a:p>
            <a:pPr>
              <a:spcAft>
                <a:spcPts val="0"/>
              </a:spcAft>
            </a:pPr>
            <a:r>
              <a:rPr lang="fi-FI" dirty="0">
                <a:latin typeface="Times New Roman" panose="02020603050405020304" pitchFamily="18" charset="0"/>
                <a:ea typeface="Times New Roman" panose="02020603050405020304" pitchFamily="18" charset="0"/>
              </a:rPr>
              <a:t>+ Konepajat yhä vauhdissa</a:t>
            </a:r>
          </a:p>
          <a:p>
            <a:pPr>
              <a:spcAft>
                <a:spcPts val="0"/>
              </a:spcAft>
            </a:pPr>
            <a:r>
              <a:rPr lang="fi-FI" dirty="0">
                <a:latin typeface="Times New Roman" panose="02020603050405020304" pitchFamily="18" charset="0"/>
                <a:ea typeface="Times New Roman" panose="02020603050405020304" pitchFamily="18" charset="0"/>
              </a:rPr>
              <a:t>+ Elektroniikka- ja sähkötuotteiden valmistus vireässä vedossa</a:t>
            </a:r>
          </a:p>
          <a:p>
            <a:pPr>
              <a:spcAft>
                <a:spcPts val="0"/>
              </a:spcAft>
            </a:pPr>
            <a:r>
              <a:rPr lang="fi-FI" dirty="0">
                <a:latin typeface="Times New Roman" panose="02020603050405020304" pitchFamily="18" charset="0"/>
                <a:ea typeface="Times New Roman" panose="02020603050405020304" pitchFamily="18" charset="0"/>
              </a:rPr>
              <a:t>+ Meriteollisuus myötätuulessa, väkeä lisätty</a:t>
            </a:r>
          </a:p>
          <a:p>
            <a:pPr>
              <a:spcAft>
                <a:spcPts val="0"/>
              </a:spcAft>
            </a:pPr>
            <a:r>
              <a:rPr lang="fi-FI" dirty="0">
                <a:latin typeface="Times New Roman" panose="02020603050405020304" pitchFamily="18" charset="0"/>
                <a:ea typeface="Times New Roman" panose="02020603050405020304" pitchFamily="18" charset="0"/>
              </a:rPr>
              <a:t>+ Automaatio ja robotiikka hyvässä iskussa</a:t>
            </a:r>
          </a:p>
          <a:p>
            <a:pPr>
              <a:spcAft>
                <a:spcPts val="0"/>
              </a:spcAft>
            </a:pPr>
            <a:endParaRPr lang="fi-FI" dirty="0">
              <a:latin typeface="Times New Roman" panose="02020603050405020304" pitchFamily="18" charset="0"/>
              <a:ea typeface="Times New Roman" panose="02020603050405020304" pitchFamily="18" charset="0"/>
            </a:endParaRPr>
          </a:p>
          <a:p>
            <a:pPr>
              <a:spcAft>
                <a:spcPts val="0"/>
              </a:spcAft>
            </a:pPr>
            <a:r>
              <a:rPr lang="fi-FI" dirty="0">
                <a:latin typeface="Times New Roman" panose="02020603050405020304" pitchFamily="18" charset="0"/>
                <a:ea typeface="Times New Roman" panose="02020603050405020304" pitchFamily="18" charset="0"/>
              </a:rPr>
              <a:t> </a:t>
            </a:r>
            <a:r>
              <a:rPr lang="fi-FI" sz="2000" b="1" kern="0" dirty="0">
                <a:latin typeface="Times New Roman" panose="02020603050405020304" pitchFamily="18" charset="0"/>
              </a:rPr>
              <a:t>MIINUKSET</a:t>
            </a:r>
          </a:p>
          <a:p>
            <a:pPr>
              <a:spcAft>
                <a:spcPts val="0"/>
              </a:spcAft>
            </a:pPr>
            <a:r>
              <a:rPr lang="fi-FI" sz="2000" b="1" kern="0" dirty="0">
                <a:latin typeface="Times New Roman" panose="02020603050405020304" pitchFamily="18" charset="0"/>
              </a:rPr>
              <a:t> </a:t>
            </a:r>
          </a:p>
          <a:p>
            <a:pPr>
              <a:spcAft>
                <a:spcPts val="0"/>
              </a:spcAft>
            </a:pPr>
            <a:r>
              <a:rPr lang="fi-FI" dirty="0">
                <a:latin typeface="Times New Roman" panose="02020603050405020304" pitchFamily="18" charset="0"/>
                <a:ea typeface="Times New Roman" panose="02020603050405020304" pitchFamily="18" charset="0"/>
              </a:rPr>
              <a:t>- Elintarviketeollisuuden kehitys poikkeuksellisen kehnoa</a:t>
            </a:r>
          </a:p>
          <a:p>
            <a:pPr>
              <a:spcAft>
                <a:spcPts val="0"/>
              </a:spcAft>
            </a:pPr>
            <a:r>
              <a:rPr lang="fi-FI" dirty="0">
                <a:latin typeface="Times New Roman" panose="02020603050405020304" pitchFamily="18" charset="0"/>
                <a:ea typeface="Times New Roman" panose="02020603050405020304" pitchFamily="18" charset="0"/>
              </a:rPr>
              <a:t>- Metsäteollisuus yhä alamäessä</a:t>
            </a:r>
          </a:p>
          <a:p>
            <a:pPr>
              <a:spcAft>
                <a:spcPts val="0"/>
              </a:spcAft>
            </a:pPr>
            <a:r>
              <a:rPr lang="fi-FI" dirty="0">
                <a:latin typeface="Times New Roman" panose="02020603050405020304" pitchFamily="18" charset="0"/>
                <a:ea typeface="Times New Roman" panose="02020603050405020304" pitchFamily="18" charset="0"/>
              </a:rPr>
              <a:t>- Kemianteollisuudessa edelleen hyvin alavireinen suhdannekuva</a:t>
            </a:r>
          </a:p>
          <a:p>
            <a:pPr>
              <a:spcAft>
                <a:spcPts val="0"/>
              </a:spcAft>
            </a:pPr>
            <a:r>
              <a:rPr lang="fi-FI" dirty="0">
                <a:latin typeface="Times New Roman" panose="02020603050405020304" pitchFamily="18" charset="0"/>
                <a:ea typeface="Times New Roman" panose="02020603050405020304" pitchFamily="18" charset="0"/>
              </a:rPr>
              <a:t>- Rakentamisen tilanne edelleen kehno</a:t>
            </a:r>
          </a:p>
          <a:p>
            <a:pPr>
              <a:spcAft>
                <a:spcPts val="0"/>
              </a:spcAft>
            </a:pPr>
            <a:r>
              <a:rPr lang="fi-FI" dirty="0">
                <a:latin typeface="Times New Roman" panose="02020603050405020304" pitchFamily="18" charset="0"/>
                <a:ea typeface="Times New Roman" panose="02020603050405020304" pitchFamily="18" charset="0"/>
              </a:rPr>
              <a:t>- Palvelualat yleisesti laskussa, poikkeuksena luovat alat ja osin kauppa</a:t>
            </a:r>
          </a:p>
          <a:p>
            <a:pPr>
              <a:spcAft>
                <a:spcPts val="0"/>
              </a:spcAft>
            </a:pPr>
            <a:endParaRPr lang="fi-FI" dirty="0">
              <a:latin typeface="Times New Roman" panose="02020603050405020304" pitchFamily="18" charset="0"/>
              <a:ea typeface="Times New Roman" panose="02020603050405020304" pitchFamily="18" charset="0"/>
            </a:endParaRPr>
          </a:p>
          <a:p>
            <a:pPr>
              <a:spcAft>
                <a:spcPts val="0"/>
              </a:spcAft>
            </a:pPr>
            <a:endParaRPr lang="fi-FI" dirty="0">
              <a:latin typeface="Times New Roman" panose="02020603050405020304" pitchFamily="18" charset="0"/>
              <a:ea typeface="Times New Roman" panose="02020603050405020304" pitchFamily="18" charset="0"/>
            </a:endParaRPr>
          </a:p>
        </p:txBody>
      </p:sp>
      <p:pic>
        <p:nvPicPr>
          <p:cNvPr id="4" name="Kuva 8" descr="Kuva, joka sisältää kohteen teksti, merkki, clipart-kuva&#10;&#10;Kuvaus luotu automaattisesti">
            <a:extLst>
              <a:ext uri="{FF2B5EF4-FFF2-40B4-BE49-F238E27FC236}">
                <a16:creationId xmlns:a16="http://schemas.microsoft.com/office/drawing/2014/main" id="{CCC51750-793E-52D3-8A76-0A28687FB8E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058400" y="6298529"/>
            <a:ext cx="1856812" cy="480765"/>
          </a:xfrm>
          <a:prstGeom prst="rect">
            <a:avLst/>
          </a:prstGeom>
        </p:spPr>
      </p:pic>
      <p:pic>
        <p:nvPicPr>
          <p:cNvPr id="6" name="Picture 5">
            <a:extLst>
              <a:ext uri="{FF2B5EF4-FFF2-40B4-BE49-F238E27FC236}">
                <a16:creationId xmlns:a16="http://schemas.microsoft.com/office/drawing/2014/main" id="{328E94E8-369D-8FA3-0F99-DB1267D4303E}"/>
              </a:ext>
            </a:extLst>
          </p:cNvPr>
          <p:cNvPicPr>
            <a:picLocks noChangeAspect="1"/>
          </p:cNvPicPr>
          <p:nvPr/>
        </p:nvPicPr>
        <p:blipFill>
          <a:blip r:embed="rId3"/>
          <a:stretch>
            <a:fillRect/>
          </a:stretch>
        </p:blipFill>
        <p:spPr>
          <a:xfrm>
            <a:off x="7725065" y="2218060"/>
            <a:ext cx="3261741" cy="2176193"/>
          </a:xfrm>
          <a:prstGeom prst="rect">
            <a:avLst/>
          </a:prstGeom>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194A0B5-ADA5-B374-D115-14FAA78A795D}"/>
              </a:ext>
            </a:extLst>
          </p:cNvPr>
          <p:cNvPicPr>
            <a:picLocks noChangeAspect="1"/>
          </p:cNvPicPr>
          <p:nvPr/>
        </p:nvPicPr>
        <p:blipFill>
          <a:blip r:embed="rId2"/>
          <a:stretch>
            <a:fillRect/>
          </a:stretch>
        </p:blipFill>
        <p:spPr>
          <a:xfrm>
            <a:off x="6288378" y="901546"/>
            <a:ext cx="5831813" cy="4767734"/>
          </a:xfrm>
          <a:prstGeom prst="rect">
            <a:avLst/>
          </a:prstGeom>
        </p:spPr>
      </p:pic>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4D88758-6F26-4E0F-8C14-550F5C0188B8}" type="slidenum">
              <a:rPr kumimoji="0" lang="fi-FI" altLang="fi-FI" sz="1200" b="0" i="0" u="none" strike="noStrike" kern="1200" cap="none" spc="0" normalizeH="0" baseline="0" noProof="0" smtClean="0">
                <a:ln>
                  <a:noFill/>
                </a:ln>
                <a:solidFill>
                  <a:prstClr val="white"/>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fi-FI" altLang="fi-FI" sz="12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1512" name="Rectangle 1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3" name="Rectangle 1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4" name="Rectangle 1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5" name="Rectangle 15"/>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6" name="Rectangle 1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7" name="Rectangle 19"/>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8" name="Rectangle 1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9" name="Rectangle 20"/>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0" name="Rectangle 2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1" name="Rectangle 21"/>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2" name="Rectangle 23"/>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3" name="Rectangle 25"/>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4" name="Rectangle 2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5" name="Rectangle 2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6" name="Rectangle 2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7" name="Rectangle 2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8" name="Rectangle 29"/>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0" name="Rectangle 30"/>
          <p:cNvSpPr>
            <a:spLocks noChangeArrowheads="1"/>
          </p:cNvSpPr>
          <p:nvPr/>
        </p:nvSpPr>
        <p:spPr bwMode="auto">
          <a:xfrm>
            <a:off x="2084389" y="9059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1" name="Rectangle 32"/>
          <p:cNvSpPr>
            <a:spLocks noChangeArrowheads="1"/>
          </p:cNvSpPr>
          <p:nvPr/>
        </p:nvSpPr>
        <p:spPr bwMode="auto">
          <a:xfrm>
            <a:off x="2051051"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2" name="Rectangle 34"/>
          <p:cNvSpPr>
            <a:spLocks noChangeArrowheads="1"/>
          </p:cNvSpPr>
          <p:nvPr/>
        </p:nvSpPr>
        <p:spPr bwMode="auto">
          <a:xfrm>
            <a:off x="6364289"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3" name="Rectangle 33"/>
          <p:cNvSpPr>
            <a:spLocks noChangeArrowheads="1"/>
          </p:cNvSpPr>
          <p:nvPr/>
        </p:nvSpPr>
        <p:spPr bwMode="auto">
          <a:xfrm>
            <a:off x="2036764" y="8392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5" name="Rectangle 35"/>
          <p:cNvSpPr>
            <a:spLocks noChangeArrowheads="1"/>
          </p:cNvSpPr>
          <p:nvPr/>
        </p:nvSpPr>
        <p:spPr bwMode="auto">
          <a:xfrm>
            <a:off x="2036764" y="3749159"/>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7" name="Rectangle 37"/>
          <p:cNvSpPr>
            <a:spLocks noChangeArrowheads="1"/>
          </p:cNvSpPr>
          <p:nvPr/>
        </p:nvSpPr>
        <p:spPr bwMode="auto">
          <a:xfrm>
            <a:off x="6397626" y="375709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 name="Rectangle 2"/>
          <p:cNvSpPr>
            <a:spLocks noChangeArrowheads="1"/>
          </p:cNvSpPr>
          <p:nvPr/>
        </p:nvSpPr>
        <p:spPr bwMode="auto">
          <a:xfrm>
            <a:off x="2051051" y="832898"/>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Rectangle 6"/>
          <p:cNvSpPr>
            <a:spLocks noChangeArrowheads="1"/>
          </p:cNvSpPr>
          <p:nvPr/>
        </p:nvSpPr>
        <p:spPr bwMode="auto">
          <a:xfrm>
            <a:off x="6196013" y="379184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8"/>
          <p:cNvSpPr>
            <a:spLocks noChangeArrowheads="1"/>
          </p:cNvSpPr>
          <p:nvPr/>
        </p:nvSpPr>
        <p:spPr bwMode="auto">
          <a:xfrm>
            <a:off x="1985963" y="36872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Rectangle 2"/>
          <p:cNvSpPr>
            <a:spLocks noChangeArrowheads="1"/>
          </p:cNvSpPr>
          <p:nvPr/>
        </p:nvSpPr>
        <p:spPr bwMode="auto">
          <a:xfrm>
            <a:off x="2072171" y="570191"/>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Rectangle 6"/>
          <p:cNvSpPr>
            <a:spLocks noChangeArrowheads="1"/>
          </p:cNvSpPr>
          <p:nvPr/>
        </p:nvSpPr>
        <p:spPr bwMode="auto">
          <a:xfrm>
            <a:off x="6277170" y="393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Rectangle 8"/>
          <p:cNvSpPr>
            <a:spLocks noChangeArrowheads="1"/>
          </p:cNvSpPr>
          <p:nvPr/>
        </p:nvSpPr>
        <p:spPr bwMode="auto">
          <a:xfrm>
            <a:off x="2043113" y="395264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Rectangle 2"/>
          <p:cNvSpPr>
            <a:spLocks noChangeArrowheads="1"/>
          </p:cNvSpPr>
          <p:nvPr/>
        </p:nvSpPr>
        <p:spPr bwMode="auto">
          <a:xfrm>
            <a:off x="2051051" y="58765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Rectangle 4"/>
          <p:cNvSpPr>
            <a:spLocks noChangeArrowheads="1"/>
          </p:cNvSpPr>
          <p:nvPr/>
        </p:nvSpPr>
        <p:spPr bwMode="auto">
          <a:xfrm>
            <a:off x="2148660" y="393700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Rectangle 6"/>
          <p:cNvSpPr>
            <a:spLocks noChangeArrowheads="1"/>
          </p:cNvSpPr>
          <p:nvPr/>
        </p:nvSpPr>
        <p:spPr bwMode="auto">
          <a:xfrm>
            <a:off x="6421439" y="39438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990600" y="-46425"/>
            <a:ext cx="10515600" cy="83927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defRPr/>
            </a:pPr>
            <a:r>
              <a:rPr lang="fi-FI" altLang="fi-FI" sz="2700" b="1" cap="all" spc="-50" dirty="0">
                <a:solidFill>
                  <a:srgbClr val="0070C0"/>
                </a:solidFill>
                <a:effectLst>
                  <a:outerShdw blurRad="38100" dist="38100" dir="2700000" algn="tl">
                    <a:srgbClr val="000000">
                      <a:alpha val="43137"/>
                    </a:srgbClr>
                  </a:outerShdw>
                </a:effectLst>
                <a:latin typeface="Calibri Light" panose="020F0302020204030204"/>
              </a:rPr>
              <a:t>Talouden kehityksessä epävarmuutta ilmassa</a:t>
            </a:r>
            <a:endParaRPr lang="en-US" altLang="fi-FI" sz="2700" b="1" cap="all" spc="-50" dirty="0">
              <a:solidFill>
                <a:srgbClr val="0070C0"/>
              </a:solidFill>
              <a:effectLst>
                <a:outerShdw blurRad="38100" dist="38100" dir="2700000" algn="tl">
                  <a:srgbClr val="000000">
                    <a:alpha val="43137"/>
                  </a:srgbClr>
                </a:outerShdw>
              </a:effectLst>
              <a:latin typeface="Calibri Light" panose="020F0302020204030204"/>
            </a:endParaRPr>
          </a:p>
        </p:txBody>
      </p:sp>
      <p:sp>
        <p:nvSpPr>
          <p:cNvPr id="44" name="Content Placeholder 1">
            <a:extLst>
              <a:ext uri="{FF2B5EF4-FFF2-40B4-BE49-F238E27FC236}">
                <a16:creationId xmlns:a16="http://schemas.microsoft.com/office/drawing/2014/main" id="{CCD58A97-409F-4C3D-BA7D-6AB4A0D13C8C}"/>
              </a:ext>
            </a:extLst>
          </p:cNvPr>
          <p:cNvSpPr txBox="1">
            <a:spLocks/>
          </p:cNvSpPr>
          <p:nvPr/>
        </p:nvSpPr>
        <p:spPr>
          <a:xfrm>
            <a:off x="1" y="654006"/>
            <a:ext cx="6323594" cy="5549988"/>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fi-FI" altLang="fi-FI" sz="1900" b="1" u="sng" dirty="0"/>
              <a:t>Maailmantalouden kasvunäkymissä laimentumista</a:t>
            </a:r>
          </a:p>
          <a:p>
            <a:pPr marL="0" indent="0">
              <a:buNone/>
              <a:defRPr/>
            </a:pPr>
            <a:endParaRPr lang="fi-FI" altLang="fi-FI" sz="1400" b="1" dirty="0">
              <a:solidFill>
                <a:srgbClr val="FF0000"/>
              </a:solidFill>
            </a:endParaRPr>
          </a:p>
          <a:p>
            <a:pPr lvl="1">
              <a:buFont typeface="Wingdings" panose="05000000000000000000" pitchFamily="2" charset="2"/>
              <a:buChar char="Ä"/>
              <a:defRPr/>
            </a:pPr>
            <a:r>
              <a:rPr lang="fi-FI" altLang="fi-FI" sz="2000" dirty="0"/>
              <a:t>IMF:n leikkasi maailmantalouden kasvuennustetta tälle vuodelle huhtikuun katsauksessaan. Maailmantalouden ennustetaan kasvavan tänä vuonna 3,1 prosenttia, kun tammikuussa odotettiin 3,3 prosentin kasvua.</a:t>
            </a:r>
          </a:p>
          <a:p>
            <a:pPr lvl="1">
              <a:buFont typeface="Wingdings" panose="05000000000000000000" pitchFamily="2" charset="2"/>
              <a:buChar char="Ä"/>
              <a:defRPr/>
            </a:pPr>
            <a:endParaRPr lang="fi-FI" altLang="fi-FI" sz="2000" dirty="0"/>
          </a:p>
          <a:p>
            <a:pPr lvl="1">
              <a:buFont typeface="Wingdings" panose="05000000000000000000" pitchFamily="2" charset="2"/>
              <a:buChar char="Ä"/>
              <a:defRPr/>
            </a:pPr>
            <a:r>
              <a:rPr lang="fi-FI" altLang="fi-FI" sz="2000" dirty="0"/>
              <a:t>IMF varoittaa, että maailmantalous voi suistua raiteiltaan Lähi-idän sodan vuoksi. Konflikti myllertää hyödykemarkkinoita ja nostaa hintoja.</a:t>
            </a:r>
          </a:p>
          <a:p>
            <a:pPr lvl="1">
              <a:buFont typeface="Wingdings" panose="05000000000000000000" pitchFamily="2" charset="2"/>
              <a:buChar char="Ä"/>
              <a:defRPr/>
            </a:pPr>
            <a:endParaRPr lang="fi-FI" altLang="fi-FI" sz="2000" dirty="0"/>
          </a:p>
          <a:p>
            <a:pPr lvl="1">
              <a:buFont typeface="Wingdings" panose="05000000000000000000" pitchFamily="2" charset="2"/>
              <a:buChar char="Ä"/>
              <a:defRPr/>
            </a:pPr>
            <a:r>
              <a:rPr lang="fi-FI" altLang="fi-FI" sz="2000" dirty="0"/>
              <a:t>IMF leikkasi myös euroalueen kasvuennustetta tälle vuodelle 0,2 prosenttiyksiköllä 1,1 prosenttiin. Saksan talouden odotetaan kasvavan 0,8 prosenttia, Ranskan 0,9 prosenttia, Espanjan 2,1 prosenttia ja Italian 0,5 prosenttia. Suomen talous kasvaisi 1,0 prosenttia. </a:t>
            </a:r>
          </a:p>
          <a:p>
            <a:pPr lvl="1">
              <a:buFont typeface="Wingdings" panose="05000000000000000000" pitchFamily="2" charset="2"/>
              <a:buChar char="Ä"/>
              <a:defRPr/>
            </a:pPr>
            <a:endParaRPr lang="fi-FI" altLang="fi-FI" sz="2000" dirty="0"/>
          </a:p>
          <a:p>
            <a:pPr lvl="1">
              <a:buFont typeface="Wingdings" panose="05000000000000000000" pitchFamily="2" charset="2"/>
              <a:buChar char="Ä"/>
              <a:defRPr/>
            </a:pPr>
            <a:r>
              <a:rPr lang="fi-FI" altLang="fi-FI" sz="2000" dirty="0"/>
              <a:t>Euroalueen ulkopuolella Britannian talouden odotetaan nyt kasvavan 0,8 prosenttia tänä vuonna, mikä on jyrkkä pudotus vuoden alussa ennustetusta 1,3 prosentin kasvusta.</a:t>
            </a:r>
          </a:p>
          <a:p>
            <a:pPr marL="457200" lvl="1" indent="0">
              <a:buNone/>
              <a:defRPr/>
            </a:pPr>
            <a:endParaRPr lang="fi-FI" altLang="fi-FI" sz="2000" b="1" dirty="0"/>
          </a:p>
        </p:txBody>
      </p:sp>
      <p:pic>
        <p:nvPicPr>
          <p:cNvPr id="6" name="Kuva 8" descr="Kuva, joka sisältää kohteen teksti, merkki, clipart-kuva&#10;&#10;Kuvaus luotu automaattisesti">
            <a:extLst>
              <a:ext uri="{FF2B5EF4-FFF2-40B4-BE49-F238E27FC236}">
                <a16:creationId xmlns:a16="http://schemas.microsoft.com/office/drawing/2014/main" id="{CA021AF9-15A5-AB0C-22C9-A1687A1D352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58400" y="6298529"/>
            <a:ext cx="1856812" cy="480765"/>
          </a:xfrm>
          <a:prstGeom prst="rect">
            <a:avLst/>
          </a:prstGeom>
        </p:spPr>
      </p:pic>
    </p:spTree>
    <p:extLst>
      <p:ext uri="{BB962C8B-B14F-4D97-AF65-F5344CB8AC3E}">
        <p14:creationId xmlns:p14="http://schemas.microsoft.com/office/powerpoint/2010/main" val="29966476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4D88758-6F26-4E0F-8C14-550F5C0188B8}" type="slidenum">
              <a:rPr kumimoji="0" lang="fi-FI" altLang="fi-FI" sz="1200" b="0" i="0" u="none" strike="noStrike" kern="1200" cap="none" spc="0" normalizeH="0" baseline="0" noProof="0" smtClean="0">
                <a:ln>
                  <a:noFill/>
                </a:ln>
                <a:solidFill>
                  <a:prstClr val="white"/>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fi-FI" altLang="fi-FI" sz="12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1512" name="Rectangle 1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3" name="Rectangle 1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4" name="Rectangle 1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5" name="Rectangle 15"/>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6" name="Rectangle 1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7" name="Rectangle 19"/>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8" name="Rectangle 1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9" name="Rectangle 20"/>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0" name="Rectangle 2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1" name="Rectangle 21"/>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2" name="Rectangle 23"/>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3" name="Rectangle 25"/>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4" name="Rectangle 2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5" name="Rectangle 2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6" name="Rectangle 2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7" name="Rectangle 2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8" name="Rectangle 29"/>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9" name="Rectangle 31"/>
          <p:cNvSpPr>
            <a:spLocks noChangeArrowheads="1"/>
          </p:cNvSpPr>
          <p:nvPr/>
        </p:nvSpPr>
        <p:spPr bwMode="auto">
          <a:xfrm>
            <a:off x="6308435" y="12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0" name="Rectangle 30"/>
          <p:cNvSpPr>
            <a:spLocks noChangeArrowheads="1"/>
          </p:cNvSpPr>
          <p:nvPr/>
        </p:nvSpPr>
        <p:spPr bwMode="auto">
          <a:xfrm>
            <a:off x="2084389" y="9059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1" name="Rectangle 32"/>
          <p:cNvSpPr>
            <a:spLocks noChangeArrowheads="1"/>
          </p:cNvSpPr>
          <p:nvPr/>
        </p:nvSpPr>
        <p:spPr bwMode="auto">
          <a:xfrm>
            <a:off x="2051051"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2" name="Rectangle 34"/>
          <p:cNvSpPr>
            <a:spLocks noChangeArrowheads="1"/>
          </p:cNvSpPr>
          <p:nvPr/>
        </p:nvSpPr>
        <p:spPr bwMode="auto">
          <a:xfrm>
            <a:off x="6364289"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3" name="Rectangle 33"/>
          <p:cNvSpPr>
            <a:spLocks noChangeArrowheads="1"/>
          </p:cNvSpPr>
          <p:nvPr/>
        </p:nvSpPr>
        <p:spPr bwMode="auto">
          <a:xfrm>
            <a:off x="2036764" y="8392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5" name="Rectangle 35"/>
          <p:cNvSpPr>
            <a:spLocks noChangeArrowheads="1"/>
          </p:cNvSpPr>
          <p:nvPr/>
        </p:nvSpPr>
        <p:spPr bwMode="auto">
          <a:xfrm>
            <a:off x="2036764" y="3749159"/>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7" name="Rectangle 37"/>
          <p:cNvSpPr>
            <a:spLocks noChangeArrowheads="1"/>
          </p:cNvSpPr>
          <p:nvPr/>
        </p:nvSpPr>
        <p:spPr bwMode="auto">
          <a:xfrm>
            <a:off x="6397626" y="375709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 name="Rectangle 2"/>
          <p:cNvSpPr>
            <a:spLocks noChangeArrowheads="1"/>
          </p:cNvSpPr>
          <p:nvPr/>
        </p:nvSpPr>
        <p:spPr bwMode="auto">
          <a:xfrm>
            <a:off x="2051051" y="832898"/>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Rectangle 6"/>
          <p:cNvSpPr>
            <a:spLocks noChangeArrowheads="1"/>
          </p:cNvSpPr>
          <p:nvPr/>
        </p:nvSpPr>
        <p:spPr bwMode="auto">
          <a:xfrm>
            <a:off x="6196013" y="379184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8"/>
          <p:cNvSpPr>
            <a:spLocks noChangeArrowheads="1"/>
          </p:cNvSpPr>
          <p:nvPr/>
        </p:nvSpPr>
        <p:spPr bwMode="auto">
          <a:xfrm>
            <a:off x="1985963" y="36872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Rectangle 2"/>
          <p:cNvSpPr>
            <a:spLocks noChangeArrowheads="1"/>
          </p:cNvSpPr>
          <p:nvPr/>
        </p:nvSpPr>
        <p:spPr bwMode="auto">
          <a:xfrm>
            <a:off x="2072171" y="570191"/>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Rectangle 6"/>
          <p:cNvSpPr>
            <a:spLocks noChangeArrowheads="1"/>
          </p:cNvSpPr>
          <p:nvPr/>
        </p:nvSpPr>
        <p:spPr bwMode="auto">
          <a:xfrm>
            <a:off x="6277170" y="393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Rectangle 8"/>
          <p:cNvSpPr>
            <a:spLocks noChangeArrowheads="1"/>
          </p:cNvSpPr>
          <p:nvPr/>
        </p:nvSpPr>
        <p:spPr bwMode="auto">
          <a:xfrm>
            <a:off x="2043113" y="395264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Rectangle 2"/>
          <p:cNvSpPr>
            <a:spLocks noChangeArrowheads="1"/>
          </p:cNvSpPr>
          <p:nvPr/>
        </p:nvSpPr>
        <p:spPr bwMode="auto">
          <a:xfrm>
            <a:off x="2051051" y="58765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Rectangle 4"/>
          <p:cNvSpPr>
            <a:spLocks noChangeArrowheads="1"/>
          </p:cNvSpPr>
          <p:nvPr/>
        </p:nvSpPr>
        <p:spPr bwMode="auto">
          <a:xfrm>
            <a:off x="2148660" y="393700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Rectangle 6"/>
          <p:cNvSpPr>
            <a:spLocks noChangeArrowheads="1"/>
          </p:cNvSpPr>
          <p:nvPr/>
        </p:nvSpPr>
        <p:spPr bwMode="auto">
          <a:xfrm>
            <a:off x="6421439" y="39438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990600" y="-46425"/>
            <a:ext cx="10515600" cy="83927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defRPr/>
            </a:pPr>
            <a:r>
              <a:rPr lang="fi-FI" altLang="fi-FI" sz="2700" b="1" cap="all" spc="-50" dirty="0">
                <a:solidFill>
                  <a:srgbClr val="0070C0"/>
                </a:solidFill>
                <a:effectLst>
                  <a:outerShdw blurRad="38100" dist="38100" dir="2700000" algn="tl">
                    <a:srgbClr val="000000">
                      <a:alpha val="43137"/>
                    </a:srgbClr>
                  </a:outerShdw>
                </a:effectLst>
                <a:latin typeface="Calibri Light" panose="020F0302020204030204"/>
              </a:rPr>
              <a:t>Talouden kehityksessä epävarmuutta</a:t>
            </a:r>
            <a:endParaRPr lang="en-US" altLang="fi-FI" sz="2700" b="1" cap="all" spc="-50" dirty="0">
              <a:solidFill>
                <a:srgbClr val="0070C0"/>
              </a:solidFill>
              <a:effectLst>
                <a:outerShdw blurRad="38100" dist="38100" dir="2700000" algn="tl">
                  <a:srgbClr val="000000">
                    <a:alpha val="43137"/>
                  </a:srgbClr>
                </a:outerShdw>
              </a:effectLst>
              <a:latin typeface="Calibri Light" panose="020F0302020204030204"/>
            </a:endParaRPr>
          </a:p>
        </p:txBody>
      </p:sp>
      <p:sp>
        <p:nvSpPr>
          <p:cNvPr id="44" name="Content Placeholder 1">
            <a:extLst>
              <a:ext uri="{FF2B5EF4-FFF2-40B4-BE49-F238E27FC236}">
                <a16:creationId xmlns:a16="http://schemas.microsoft.com/office/drawing/2014/main" id="{CCD58A97-409F-4C3D-BA7D-6AB4A0D13C8C}"/>
              </a:ext>
            </a:extLst>
          </p:cNvPr>
          <p:cNvSpPr txBox="1">
            <a:spLocks/>
          </p:cNvSpPr>
          <p:nvPr/>
        </p:nvSpPr>
        <p:spPr>
          <a:xfrm>
            <a:off x="-3366" y="674659"/>
            <a:ext cx="11918578" cy="5864252"/>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fi-FI" altLang="fi-FI" sz="1900" b="1" u="sng" dirty="0" err="1"/>
              <a:t>EK:n</a:t>
            </a:r>
            <a:r>
              <a:rPr lang="fi-FI" altLang="fi-FI" sz="1900" b="1" u="sng" dirty="0"/>
              <a:t> mukaan suhdanteet vahvistuivat hieman alkuvuonna, Yrittäjien pk-yritysbarometrissa käänne huonompaan</a:t>
            </a:r>
          </a:p>
          <a:p>
            <a:pPr>
              <a:defRPr/>
            </a:pPr>
            <a:endParaRPr lang="fi-FI" altLang="fi-FI" sz="1400" dirty="0">
              <a:solidFill>
                <a:srgbClr val="FF0000"/>
              </a:solidFill>
            </a:endParaRPr>
          </a:p>
          <a:p>
            <a:pPr lvl="1">
              <a:buFont typeface="Wingdings" panose="05000000000000000000" pitchFamily="2" charset="2"/>
              <a:buChar char="Ä"/>
              <a:defRPr/>
            </a:pPr>
            <a:r>
              <a:rPr lang="fi-FI" sz="2000" dirty="0" err="1"/>
              <a:t>EK:n</a:t>
            </a:r>
            <a:r>
              <a:rPr lang="fi-FI" sz="2000" dirty="0"/>
              <a:t> huhtikuussa tekemän suhdannebarometrin mukaan Suomen elinkeinoelämän suhdannekuva vahvistui jonkin verran alkuvuonna, vaikka monien toimialojen tilanne onkin vielä heikko. Voimakkaimmin paranivat teollisuuden suhdanteet, kun tuotanto kasvoi laajalti ja myös henkilöstöä lisättiin vähän. Palveluissa ja erityisesti rakentamisessa kokonaiskuva on selvästi heikompi.</a:t>
            </a:r>
          </a:p>
          <a:p>
            <a:pPr lvl="1">
              <a:buFont typeface="Wingdings" panose="05000000000000000000" pitchFamily="2" charset="2"/>
              <a:buChar char="Ä"/>
              <a:defRPr/>
            </a:pPr>
            <a:r>
              <a:rPr lang="fi-FI" sz="2000" dirty="0"/>
              <a:t>Näkymät lähikuukausille ovat uudelleen vaatimattomammat. Kaikkien päätoimialojen suhdannenäkymät ovat lähellä nollaviivaa eikä suuria muutoksia odoteta. Tuotannon kasvu kuitenkin jatkuisi teollisuudessa melko yleisesti. Palveluissa loiva nousu jatkuisi, ja nyt myös rakentamisen tuotanto voisi vähän kasvaa. Henkilöstön määrä kasvaisi lähikuukausina ainoastaan teollisuudessa – muilla päätoimialoilla lasku loivenisi.</a:t>
            </a:r>
          </a:p>
          <a:p>
            <a:pPr lvl="1">
              <a:buFont typeface="Wingdings" panose="05000000000000000000" pitchFamily="2" charset="2"/>
              <a:buChar char="Ä"/>
              <a:defRPr/>
            </a:pPr>
            <a:r>
              <a:rPr lang="fi-FI" altLang="fi-FI" sz="2000" dirty="0"/>
              <a:t>Suomen Yrittäjien ja Finnveran kevään 2026 pk-yritysbarometrin mukaan maamme pk-yritysten suhdanneodotukset laskivat hieman viime syksystä päätyen takaisin vuoden takaiselle tasolleen. Yhdysvaltojen asettamat tullit ja kansainvälisten suhteiden kiristyminen, Venäjän hyökkäyssodan jatkuminen sekä yleinen geopoliittinen epävakaus käänsivät odotukset laskuun vuoden 2025 jälkimmäisellä puoliskolla. Myös odotuksia vaisumpi kotimainen kulutuskysyntä heikentää pk-yritysten näkymiä suhdanteen kehityksestä. Nyt suhdannenäkymien saldoluku saa arvon yksi. Pk-yrityksistä 23 % arvioi suhdanteiden paranevan seuraavien 12 kuukauden aikana ja 23 % uskoo niiden heikkenevän. Yli puolet pk-yrityksistä arvioi suhdanteiden pysyvän samana. Syksyn 2025 barometrissa parempia suhdanteita ennakoivia oli yksi prosenttiyksikkö enemmän ja heikkeneviä suhdanteita ennakoivia kaksi prosenttiyksikköä vähemmän. Pk-yritysten suhdanneodotukset ennakoivat siis Suomen taloudelle suunnilleen vastaavaa tai hieman heikompaa kehitystä kuin suurin osa talousennusteista. Sekä talouden tilaan että pk-yritysten odotuksiin liittyy joka tapauksessa edelleen poikkeuksellisen merkittävää epävarmuutta, kuten on ollut keväällä 2020 alkaneesta koronapandemiasta lähtien.</a:t>
            </a:r>
          </a:p>
          <a:p>
            <a:pPr lvl="1">
              <a:buFont typeface="Wingdings" panose="05000000000000000000" pitchFamily="2" charset="2"/>
              <a:buChar char="Ä"/>
              <a:defRPr/>
            </a:pPr>
            <a:r>
              <a:rPr lang="fi-FI" altLang="fi-FI" sz="2000" dirty="0"/>
              <a:t>Pk-yritysbarometrissa Satakunnan yritysten suhdanneodotukset ovat myös heikentyneet ja odotuksia kuvaava saldoluku on 0, joka on vähän heikompi kuin koko maassa keskimäärin. Satakunnan alueen yleiset suhdannenäkymät ovat siten koko maan keskitasoa hieman heikommat. Lisäksi arviot liikevaihdon, kannattavuuden ja innovaatioiden kehityksestä jäävät hieman keskimääräisestä tasosta.</a:t>
            </a:r>
          </a:p>
        </p:txBody>
      </p:sp>
      <p:pic>
        <p:nvPicPr>
          <p:cNvPr id="6" name="Kuva 8" descr="Kuva, joka sisältää kohteen teksti, merkki, clipart-kuva&#10;&#10;Kuvaus luotu automaattisesti">
            <a:extLst>
              <a:ext uri="{FF2B5EF4-FFF2-40B4-BE49-F238E27FC236}">
                <a16:creationId xmlns:a16="http://schemas.microsoft.com/office/drawing/2014/main" id="{CA021AF9-15A5-AB0C-22C9-A1687A1D352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058400" y="6298529"/>
            <a:ext cx="1856812" cy="480765"/>
          </a:xfrm>
          <a:prstGeom prst="rect">
            <a:avLst/>
          </a:prstGeom>
        </p:spPr>
      </p:pic>
    </p:spTree>
    <p:extLst>
      <p:ext uri="{BB962C8B-B14F-4D97-AF65-F5344CB8AC3E}">
        <p14:creationId xmlns:p14="http://schemas.microsoft.com/office/powerpoint/2010/main" val="312953002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4D88758-6F26-4E0F-8C14-550F5C0188B8}" type="slidenum">
              <a:rPr kumimoji="0" lang="fi-FI" altLang="fi-FI" sz="1200" b="0" i="0" u="none" strike="noStrike" kern="1200" cap="none" spc="0" normalizeH="0" baseline="0" noProof="0" smtClean="0">
                <a:ln>
                  <a:noFill/>
                </a:ln>
                <a:solidFill>
                  <a:prstClr val="white"/>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fi-FI" altLang="fi-FI" sz="12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1512" name="Rectangle 1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3" name="Rectangle 1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4" name="Rectangle 1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5" name="Rectangle 15"/>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6" name="Rectangle 1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7" name="Rectangle 19"/>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8" name="Rectangle 1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9" name="Rectangle 20"/>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0" name="Rectangle 2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1" name="Rectangle 21"/>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2" name="Rectangle 23"/>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3" name="Rectangle 25"/>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4" name="Rectangle 2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5" name="Rectangle 2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6" name="Rectangle 2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7" name="Rectangle 2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8" name="Rectangle 29"/>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9" name="Rectangle 31"/>
          <p:cNvSpPr>
            <a:spLocks noChangeArrowheads="1"/>
          </p:cNvSpPr>
          <p:nvPr/>
        </p:nvSpPr>
        <p:spPr bwMode="auto">
          <a:xfrm>
            <a:off x="6308435" y="12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0" name="Rectangle 30"/>
          <p:cNvSpPr>
            <a:spLocks noChangeArrowheads="1"/>
          </p:cNvSpPr>
          <p:nvPr/>
        </p:nvSpPr>
        <p:spPr bwMode="auto">
          <a:xfrm>
            <a:off x="2084389" y="9059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1" name="Rectangle 32"/>
          <p:cNvSpPr>
            <a:spLocks noChangeArrowheads="1"/>
          </p:cNvSpPr>
          <p:nvPr/>
        </p:nvSpPr>
        <p:spPr bwMode="auto">
          <a:xfrm>
            <a:off x="2051051"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2" name="Rectangle 34"/>
          <p:cNvSpPr>
            <a:spLocks noChangeArrowheads="1"/>
          </p:cNvSpPr>
          <p:nvPr/>
        </p:nvSpPr>
        <p:spPr bwMode="auto">
          <a:xfrm>
            <a:off x="6364289"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3" name="Rectangle 33"/>
          <p:cNvSpPr>
            <a:spLocks noChangeArrowheads="1"/>
          </p:cNvSpPr>
          <p:nvPr/>
        </p:nvSpPr>
        <p:spPr bwMode="auto">
          <a:xfrm>
            <a:off x="2036764" y="8392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5" name="Rectangle 35"/>
          <p:cNvSpPr>
            <a:spLocks noChangeArrowheads="1"/>
          </p:cNvSpPr>
          <p:nvPr/>
        </p:nvSpPr>
        <p:spPr bwMode="auto">
          <a:xfrm>
            <a:off x="2036764" y="3749159"/>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7" name="Rectangle 37"/>
          <p:cNvSpPr>
            <a:spLocks noChangeArrowheads="1"/>
          </p:cNvSpPr>
          <p:nvPr/>
        </p:nvSpPr>
        <p:spPr bwMode="auto">
          <a:xfrm>
            <a:off x="6397626" y="375709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 name="Rectangle 2"/>
          <p:cNvSpPr>
            <a:spLocks noChangeArrowheads="1"/>
          </p:cNvSpPr>
          <p:nvPr/>
        </p:nvSpPr>
        <p:spPr bwMode="auto">
          <a:xfrm>
            <a:off x="2051051" y="832898"/>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Rectangle 6"/>
          <p:cNvSpPr>
            <a:spLocks noChangeArrowheads="1"/>
          </p:cNvSpPr>
          <p:nvPr/>
        </p:nvSpPr>
        <p:spPr bwMode="auto">
          <a:xfrm>
            <a:off x="6196013" y="379184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8"/>
          <p:cNvSpPr>
            <a:spLocks noChangeArrowheads="1"/>
          </p:cNvSpPr>
          <p:nvPr/>
        </p:nvSpPr>
        <p:spPr bwMode="auto">
          <a:xfrm>
            <a:off x="1985963" y="36872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Rectangle 2"/>
          <p:cNvSpPr>
            <a:spLocks noChangeArrowheads="1"/>
          </p:cNvSpPr>
          <p:nvPr/>
        </p:nvSpPr>
        <p:spPr bwMode="auto">
          <a:xfrm>
            <a:off x="2072171" y="570191"/>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Rectangle 6"/>
          <p:cNvSpPr>
            <a:spLocks noChangeArrowheads="1"/>
          </p:cNvSpPr>
          <p:nvPr/>
        </p:nvSpPr>
        <p:spPr bwMode="auto">
          <a:xfrm>
            <a:off x="6277170" y="393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Rectangle 8"/>
          <p:cNvSpPr>
            <a:spLocks noChangeArrowheads="1"/>
          </p:cNvSpPr>
          <p:nvPr/>
        </p:nvSpPr>
        <p:spPr bwMode="auto">
          <a:xfrm>
            <a:off x="2043113" y="395264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Rectangle 2"/>
          <p:cNvSpPr>
            <a:spLocks noChangeArrowheads="1"/>
          </p:cNvSpPr>
          <p:nvPr/>
        </p:nvSpPr>
        <p:spPr bwMode="auto">
          <a:xfrm>
            <a:off x="2051051" y="58765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Rectangle 4"/>
          <p:cNvSpPr>
            <a:spLocks noChangeArrowheads="1"/>
          </p:cNvSpPr>
          <p:nvPr/>
        </p:nvSpPr>
        <p:spPr bwMode="auto">
          <a:xfrm>
            <a:off x="2148660" y="393700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Rectangle 6"/>
          <p:cNvSpPr>
            <a:spLocks noChangeArrowheads="1"/>
          </p:cNvSpPr>
          <p:nvPr/>
        </p:nvSpPr>
        <p:spPr bwMode="auto">
          <a:xfrm>
            <a:off x="6421439" y="39438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5F618B92-C10F-9B6F-5CF9-0DFE2EF9236E}"/>
              </a:ext>
            </a:extLst>
          </p:cNvPr>
          <p:cNvSpPr txBox="1"/>
          <p:nvPr/>
        </p:nvSpPr>
        <p:spPr>
          <a:xfrm>
            <a:off x="6681575" y="104920"/>
            <a:ext cx="5233637" cy="5632311"/>
          </a:xfrm>
          <a:prstGeom prst="rect">
            <a:avLst/>
          </a:prstGeom>
          <a:noFill/>
        </p:spPr>
        <p:txBody>
          <a:bodyPr wrap="square">
            <a:spAutoFit/>
          </a:bodyPr>
          <a:lstStyle/>
          <a:p>
            <a:r>
              <a:rPr lang="en-US" b="1" dirty="0" err="1"/>
              <a:t>Teollisuuden</a:t>
            </a:r>
            <a:r>
              <a:rPr lang="en-US" b="1" dirty="0"/>
              <a:t> </a:t>
            </a:r>
            <a:r>
              <a:rPr lang="en-US" b="1" dirty="0" err="1"/>
              <a:t>luottamusindikaattori</a:t>
            </a:r>
            <a:r>
              <a:rPr lang="en-US" b="1" dirty="0"/>
              <a:t> </a:t>
            </a:r>
            <a:r>
              <a:rPr lang="en-US" dirty="0" err="1"/>
              <a:t>vahvistui</a:t>
            </a:r>
            <a:r>
              <a:rPr lang="en-US" dirty="0"/>
              <a:t> </a:t>
            </a:r>
            <a:r>
              <a:rPr lang="en-US" dirty="0" err="1"/>
              <a:t>hieman</a:t>
            </a:r>
            <a:r>
              <a:rPr lang="en-US" dirty="0"/>
              <a:t> </a:t>
            </a:r>
            <a:r>
              <a:rPr lang="en-US" dirty="0" err="1"/>
              <a:t>huhtikuussa</a:t>
            </a:r>
            <a:r>
              <a:rPr lang="en-US" dirty="0"/>
              <a:t>. Se </a:t>
            </a:r>
            <a:r>
              <a:rPr lang="en-US" dirty="0" err="1"/>
              <a:t>nousi</a:t>
            </a:r>
            <a:r>
              <a:rPr lang="en-US" dirty="0"/>
              <a:t> </a:t>
            </a:r>
            <a:r>
              <a:rPr lang="en-US" dirty="0" err="1"/>
              <a:t>saldolukuun</a:t>
            </a:r>
            <a:r>
              <a:rPr lang="en-US" dirty="0"/>
              <a:t> +1, </a:t>
            </a:r>
            <a:r>
              <a:rPr lang="en-US" dirty="0" err="1"/>
              <a:t>kun</a:t>
            </a:r>
            <a:r>
              <a:rPr lang="en-US" dirty="0"/>
              <a:t> </a:t>
            </a:r>
            <a:r>
              <a:rPr lang="en-US" dirty="0" err="1"/>
              <a:t>maaliskuun</a:t>
            </a:r>
            <a:r>
              <a:rPr lang="en-US" dirty="0"/>
              <a:t> </a:t>
            </a:r>
            <a:r>
              <a:rPr lang="en-US" dirty="0" err="1"/>
              <a:t>lukema</a:t>
            </a:r>
            <a:r>
              <a:rPr lang="en-US" dirty="0"/>
              <a:t> </a:t>
            </a:r>
            <a:r>
              <a:rPr lang="en-US" dirty="0" err="1"/>
              <a:t>oli</a:t>
            </a:r>
            <a:r>
              <a:rPr lang="en-US" dirty="0"/>
              <a:t> -1 </a:t>
            </a:r>
            <a:r>
              <a:rPr lang="en-US" dirty="0" err="1"/>
              <a:t>pistettä</a:t>
            </a:r>
            <a:r>
              <a:rPr lang="en-US" dirty="0"/>
              <a:t>. </a:t>
            </a:r>
            <a:r>
              <a:rPr lang="en-US" dirty="0" err="1"/>
              <a:t>Luottamus</a:t>
            </a:r>
            <a:r>
              <a:rPr lang="en-US" dirty="0"/>
              <a:t> on </a:t>
            </a:r>
            <a:r>
              <a:rPr lang="en-US" dirty="0" err="1"/>
              <a:t>lähellä</a:t>
            </a:r>
            <a:r>
              <a:rPr lang="en-US" dirty="0"/>
              <a:t> </a:t>
            </a:r>
            <a:r>
              <a:rPr lang="en-US" dirty="0" err="1"/>
              <a:t>pitkän</a:t>
            </a:r>
            <a:r>
              <a:rPr lang="en-US" dirty="0"/>
              <a:t> </a:t>
            </a:r>
            <a:r>
              <a:rPr lang="en-US" dirty="0" err="1"/>
              <a:t>aikavälin</a:t>
            </a:r>
            <a:r>
              <a:rPr lang="en-US" dirty="0"/>
              <a:t> </a:t>
            </a:r>
            <a:r>
              <a:rPr lang="en-US" dirty="0" err="1"/>
              <a:t>keskiarvotasoa</a:t>
            </a:r>
            <a:r>
              <a:rPr lang="en-US" dirty="0"/>
              <a:t> (0).​</a:t>
            </a:r>
          </a:p>
          <a:p>
            <a:endParaRPr lang="en-US" dirty="0"/>
          </a:p>
          <a:p>
            <a:r>
              <a:rPr lang="en-US" b="1" dirty="0" err="1"/>
              <a:t>Rakentamisen</a:t>
            </a:r>
            <a:r>
              <a:rPr lang="en-US" b="1" dirty="0"/>
              <a:t> </a:t>
            </a:r>
            <a:r>
              <a:rPr lang="en-US" b="1" dirty="0" err="1"/>
              <a:t>luottamus</a:t>
            </a:r>
            <a:r>
              <a:rPr lang="en-US" b="1" dirty="0"/>
              <a:t> </a:t>
            </a:r>
            <a:r>
              <a:rPr lang="en-US" dirty="0" err="1"/>
              <a:t>painui</a:t>
            </a:r>
            <a:r>
              <a:rPr lang="en-US" dirty="0"/>
              <a:t> </a:t>
            </a:r>
            <a:r>
              <a:rPr lang="en-US" dirty="0" err="1"/>
              <a:t>jonkin</a:t>
            </a:r>
            <a:r>
              <a:rPr lang="en-US" dirty="0"/>
              <a:t> </a:t>
            </a:r>
            <a:r>
              <a:rPr lang="en-US" dirty="0" err="1"/>
              <a:t>verran</a:t>
            </a:r>
            <a:r>
              <a:rPr lang="en-US" dirty="0"/>
              <a:t> </a:t>
            </a:r>
            <a:r>
              <a:rPr lang="en-US" dirty="0" err="1"/>
              <a:t>heikommaksi</a:t>
            </a:r>
            <a:r>
              <a:rPr lang="en-US" dirty="0"/>
              <a:t> </a:t>
            </a:r>
            <a:r>
              <a:rPr lang="en-US" dirty="0" err="1"/>
              <a:t>huhtikuussa</a:t>
            </a:r>
            <a:r>
              <a:rPr lang="en-US" dirty="0"/>
              <a:t>. Luottamusindikaattorin </a:t>
            </a:r>
            <a:r>
              <a:rPr lang="en-US" dirty="0" err="1"/>
              <a:t>uusin</a:t>
            </a:r>
            <a:r>
              <a:rPr lang="en-US" dirty="0"/>
              <a:t> </a:t>
            </a:r>
            <a:r>
              <a:rPr lang="en-US" dirty="0" err="1"/>
              <a:t>lukema</a:t>
            </a:r>
            <a:r>
              <a:rPr lang="en-US" dirty="0"/>
              <a:t> on -19, </a:t>
            </a:r>
            <a:r>
              <a:rPr lang="en-US" dirty="0" err="1"/>
              <a:t>kun</a:t>
            </a:r>
            <a:r>
              <a:rPr lang="en-US" dirty="0"/>
              <a:t> se </a:t>
            </a:r>
            <a:r>
              <a:rPr lang="en-US" dirty="0" err="1"/>
              <a:t>oli</a:t>
            </a:r>
            <a:r>
              <a:rPr lang="en-US" dirty="0"/>
              <a:t> </a:t>
            </a:r>
            <a:r>
              <a:rPr lang="en-US" dirty="0" err="1"/>
              <a:t>maaliskuussa</a:t>
            </a:r>
            <a:r>
              <a:rPr lang="en-US" dirty="0"/>
              <a:t> -15. Luottamus on </a:t>
            </a:r>
            <a:r>
              <a:rPr lang="en-US" dirty="0" err="1"/>
              <a:t>edelleen</a:t>
            </a:r>
            <a:r>
              <a:rPr lang="en-US" dirty="0"/>
              <a:t> </a:t>
            </a:r>
            <a:r>
              <a:rPr lang="en-US" dirty="0" err="1"/>
              <a:t>pitkän</a:t>
            </a:r>
            <a:r>
              <a:rPr lang="en-US" dirty="0"/>
              <a:t> </a:t>
            </a:r>
            <a:r>
              <a:rPr lang="en-US" dirty="0" err="1"/>
              <a:t>aikavälin</a:t>
            </a:r>
            <a:r>
              <a:rPr lang="en-US" dirty="0"/>
              <a:t> </a:t>
            </a:r>
            <a:r>
              <a:rPr lang="en-US" dirty="0" err="1"/>
              <a:t>keskiarvoa</a:t>
            </a:r>
            <a:r>
              <a:rPr lang="en-US" dirty="0"/>
              <a:t> (-9) </a:t>
            </a:r>
            <a:r>
              <a:rPr lang="en-US" dirty="0" err="1"/>
              <a:t>heikompaa</a:t>
            </a:r>
            <a:r>
              <a:rPr lang="en-US" dirty="0"/>
              <a:t>.​</a:t>
            </a:r>
          </a:p>
          <a:p>
            <a:endParaRPr lang="en-US" dirty="0"/>
          </a:p>
          <a:p>
            <a:r>
              <a:rPr lang="en-US" b="1" dirty="0" err="1"/>
              <a:t>Palveluiden</a:t>
            </a:r>
            <a:r>
              <a:rPr lang="en-US" b="1" dirty="0"/>
              <a:t> </a:t>
            </a:r>
            <a:r>
              <a:rPr lang="en-US" b="1" dirty="0" err="1"/>
              <a:t>luottamus</a:t>
            </a:r>
            <a:r>
              <a:rPr lang="en-US" b="1" dirty="0"/>
              <a:t> </a:t>
            </a:r>
            <a:r>
              <a:rPr lang="en-US" dirty="0" err="1"/>
              <a:t>pysyi</a:t>
            </a:r>
            <a:r>
              <a:rPr lang="en-US" dirty="0"/>
              <a:t> </a:t>
            </a:r>
            <a:r>
              <a:rPr lang="en-US" dirty="0" err="1"/>
              <a:t>lähes</a:t>
            </a:r>
            <a:r>
              <a:rPr lang="en-US" dirty="0"/>
              <a:t> </a:t>
            </a:r>
            <a:r>
              <a:rPr lang="en-US" dirty="0" err="1"/>
              <a:t>ennallaan</a:t>
            </a:r>
            <a:r>
              <a:rPr lang="en-US" dirty="0"/>
              <a:t>. Luottamusindikaattorin </a:t>
            </a:r>
            <a:r>
              <a:rPr lang="en-US" dirty="0" err="1"/>
              <a:t>uusin</a:t>
            </a:r>
            <a:r>
              <a:rPr lang="en-US" dirty="0"/>
              <a:t> </a:t>
            </a:r>
            <a:r>
              <a:rPr lang="en-US" dirty="0" err="1"/>
              <a:t>lukema</a:t>
            </a:r>
            <a:r>
              <a:rPr lang="en-US" dirty="0"/>
              <a:t> on 0, </a:t>
            </a:r>
            <a:r>
              <a:rPr lang="en-US" dirty="0" err="1"/>
              <a:t>kun</a:t>
            </a:r>
            <a:r>
              <a:rPr lang="en-US" dirty="0"/>
              <a:t> </a:t>
            </a:r>
            <a:r>
              <a:rPr lang="en-US" dirty="0" err="1"/>
              <a:t>edelliskuun</a:t>
            </a:r>
            <a:r>
              <a:rPr lang="en-US" dirty="0"/>
              <a:t> </a:t>
            </a:r>
            <a:r>
              <a:rPr lang="en-US" dirty="0" err="1"/>
              <a:t>tarkistettu</a:t>
            </a:r>
            <a:r>
              <a:rPr lang="en-US" dirty="0"/>
              <a:t> </a:t>
            </a:r>
            <a:r>
              <a:rPr lang="en-US" dirty="0" err="1"/>
              <a:t>luku</a:t>
            </a:r>
            <a:r>
              <a:rPr lang="en-US" dirty="0"/>
              <a:t> </a:t>
            </a:r>
            <a:r>
              <a:rPr lang="en-US" dirty="0" err="1"/>
              <a:t>oli</a:t>
            </a:r>
            <a:r>
              <a:rPr lang="en-US" dirty="0"/>
              <a:t> -1. Luottamus on </a:t>
            </a:r>
            <a:r>
              <a:rPr lang="en-US" dirty="0" err="1"/>
              <a:t>heikompaa</a:t>
            </a:r>
            <a:r>
              <a:rPr lang="en-US" dirty="0"/>
              <a:t> </a:t>
            </a:r>
            <a:r>
              <a:rPr lang="en-US" dirty="0" err="1"/>
              <a:t>kuin</a:t>
            </a:r>
            <a:r>
              <a:rPr lang="en-US" dirty="0"/>
              <a:t> </a:t>
            </a:r>
            <a:r>
              <a:rPr lang="en-US" dirty="0" err="1"/>
              <a:t>pitkän</a:t>
            </a:r>
            <a:r>
              <a:rPr lang="en-US" dirty="0"/>
              <a:t> </a:t>
            </a:r>
            <a:r>
              <a:rPr lang="en-US" dirty="0" err="1"/>
              <a:t>aikavälin</a:t>
            </a:r>
            <a:r>
              <a:rPr lang="en-US" dirty="0"/>
              <a:t> </a:t>
            </a:r>
            <a:r>
              <a:rPr lang="en-US" dirty="0" err="1"/>
              <a:t>keskiarvo</a:t>
            </a:r>
            <a:r>
              <a:rPr lang="en-US" dirty="0"/>
              <a:t> (+11).​</a:t>
            </a:r>
          </a:p>
          <a:p>
            <a:endParaRPr lang="en-US" dirty="0"/>
          </a:p>
          <a:p>
            <a:r>
              <a:rPr lang="en-US" b="1" dirty="0" err="1"/>
              <a:t>Vähittäiskaupan</a:t>
            </a:r>
            <a:r>
              <a:rPr lang="en-US" b="1" dirty="0"/>
              <a:t> </a:t>
            </a:r>
            <a:r>
              <a:rPr lang="en-US" b="1" dirty="0" err="1"/>
              <a:t>luottamusindikaattori</a:t>
            </a:r>
            <a:r>
              <a:rPr lang="en-US" b="1" dirty="0"/>
              <a:t> </a:t>
            </a:r>
            <a:r>
              <a:rPr lang="en-US" dirty="0" err="1"/>
              <a:t>vahvistui</a:t>
            </a:r>
            <a:r>
              <a:rPr lang="en-US" dirty="0"/>
              <a:t> </a:t>
            </a:r>
            <a:r>
              <a:rPr lang="en-US" dirty="0" err="1"/>
              <a:t>huhtikuussa</a:t>
            </a:r>
            <a:r>
              <a:rPr lang="en-US" dirty="0"/>
              <a:t>. Sen </a:t>
            </a:r>
            <a:r>
              <a:rPr lang="en-US" dirty="0" err="1"/>
              <a:t>saldoluku</a:t>
            </a:r>
            <a:r>
              <a:rPr lang="en-US" dirty="0"/>
              <a:t> on </a:t>
            </a:r>
            <a:r>
              <a:rPr lang="en-US" dirty="0" err="1"/>
              <a:t>nyt</a:t>
            </a:r>
            <a:r>
              <a:rPr lang="en-US" dirty="0"/>
              <a:t> +9, </a:t>
            </a:r>
            <a:r>
              <a:rPr lang="en-US" dirty="0" err="1"/>
              <a:t>kun</a:t>
            </a:r>
            <a:r>
              <a:rPr lang="en-US" dirty="0"/>
              <a:t> </a:t>
            </a:r>
            <a:r>
              <a:rPr lang="en-US" dirty="0" err="1"/>
              <a:t>maaliskuun</a:t>
            </a:r>
            <a:r>
              <a:rPr lang="en-US" dirty="0"/>
              <a:t> </a:t>
            </a:r>
            <a:r>
              <a:rPr lang="en-US" dirty="0" err="1"/>
              <a:t>lukema</a:t>
            </a:r>
            <a:r>
              <a:rPr lang="en-US" dirty="0"/>
              <a:t> </a:t>
            </a:r>
            <a:r>
              <a:rPr lang="en-US" dirty="0" err="1"/>
              <a:t>oli</a:t>
            </a:r>
            <a:r>
              <a:rPr lang="en-US" dirty="0"/>
              <a:t> -1. Luottamus </a:t>
            </a:r>
            <a:r>
              <a:rPr lang="en-US" dirty="0" err="1"/>
              <a:t>nousi</a:t>
            </a:r>
            <a:r>
              <a:rPr lang="en-US" dirty="0"/>
              <a:t> </a:t>
            </a:r>
            <a:r>
              <a:rPr lang="en-US" dirty="0" err="1"/>
              <a:t>samalla</a:t>
            </a:r>
            <a:r>
              <a:rPr lang="en-US" dirty="0"/>
              <a:t> </a:t>
            </a:r>
            <a:r>
              <a:rPr lang="en-US" dirty="0" err="1"/>
              <a:t>yli</a:t>
            </a:r>
            <a:r>
              <a:rPr lang="en-US" dirty="0"/>
              <a:t> </a:t>
            </a:r>
            <a:r>
              <a:rPr lang="en-US" dirty="0" err="1"/>
              <a:t>pitkäaikaisen</a:t>
            </a:r>
            <a:r>
              <a:rPr lang="en-US" dirty="0"/>
              <a:t> </a:t>
            </a:r>
            <a:r>
              <a:rPr lang="en-US" dirty="0" err="1"/>
              <a:t>keskiarvonsa</a:t>
            </a:r>
            <a:r>
              <a:rPr lang="en-US" dirty="0"/>
              <a:t> (-2).</a:t>
            </a:r>
          </a:p>
        </p:txBody>
      </p:sp>
      <p:pic>
        <p:nvPicPr>
          <p:cNvPr id="6" name="Kuva 8" descr="Kuva, joka sisältää kohteen teksti, merkki, clipart-kuva&#10;&#10;Kuvaus luotu automaattisesti">
            <a:extLst>
              <a:ext uri="{FF2B5EF4-FFF2-40B4-BE49-F238E27FC236}">
                <a16:creationId xmlns:a16="http://schemas.microsoft.com/office/drawing/2014/main" id="{F1755102-1376-353E-9BBC-3E5B2B8BA04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058400" y="6298529"/>
            <a:ext cx="1856812" cy="480765"/>
          </a:xfrm>
          <a:prstGeom prst="rect">
            <a:avLst/>
          </a:prstGeom>
        </p:spPr>
      </p:pic>
      <p:sp>
        <p:nvSpPr>
          <p:cNvPr id="14" name="TextBox 13">
            <a:extLst>
              <a:ext uri="{FF2B5EF4-FFF2-40B4-BE49-F238E27FC236}">
                <a16:creationId xmlns:a16="http://schemas.microsoft.com/office/drawing/2014/main" id="{2F0C6899-B3DF-7D2C-E598-F3978015E217}"/>
              </a:ext>
            </a:extLst>
          </p:cNvPr>
          <p:cNvSpPr txBox="1"/>
          <p:nvPr/>
        </p:nvSpPr>
        <p:spPr>
          <a:xfrm>
            <a:off x="60319" y="126755"/>
            <a:ext cx="6444055" cy="1754326"/>
          </a:xfrm>
          <a:prstGeom prst="rect">
            <a:avLst/>
          </a:prstGeom>
          <a:noFill/>
        </p:spPr>
        <p:txBody>
          <a:bodyPr wrap="square">
            <a:spAutoFit/>
          </a:bodyPr>
          <a:lstStyle/>
          <a:p>
            <a:r>
              <a:rPr lang="en-US" dirty="0" err="1"/>
              <a:t>Suomen</a:t>
            </a:r>
            <a:r>
              <a:rPr lang="en-US" dirty="0"/>
              <a:t> </a:t>
            </a:r>
            <a:r>
              <a:rPr lang="en-US" dirty="0" err="1"/>
              <a:t>elinkeinoelämän</a:t>
            </a:r>
            <a:r>
              <a:rPr lang="en-US" dirty="0"/>
              <a:t> </a:t>
            </a:r>
            <a:r>
              <a:rPr lang="en-US" dirty="0" err="1"/>
              <a:t>luottamus</a:t>
            </a:r>
            <a:r>
              <a:rPr lang="en-US" dirty="0"/>
              <a:t> </a:t>
            </a:r>
            <a:r>
              <a:rPr lang="en-US" dirty="0" err="1"/>
              <a:t>vahvistui</a:t>
            </a:r>
            <a:r>
              <a:rPr lang="en-US" dirty="0"/>
              <a:t> </a:t>
            </a:r>
            <a:r>
              <a:rPr lang="en-US" dirty="0" err="1"/>
              <a:t>vähän</a:t>
            </a:r>
            <a:r>
              <a:rPr lang="en-US" dirty="0"/>
              <a:t> </a:t>
            </a:r>
            <a:r>
              <a:rPr lang="en-US" dirty="0" err="1"/>
              <a:t>huhtikuussa</a:t>
            </a:r>
            <a:r>
              <a:rPr lang="en-US" dirty="0"/>
              <a:t>. Rakentamisen </a:t>
            </a:r>
            <a:r>
              <a:rPr lang="en-US" dirty="0" err="1"/>
              <a:t>luottamus</a:t>
            </a:r>
            <a:r>
              <a:rPr lang="en-US" dirty="0"/>
              <a:t> </a:t>
            </a:r>
            <a:r>
              <a:rPr lang="en-US" dirty="0" err="1"/>
              <a:t>laski</a:t>
            </a:r>
            <a:r>
              <a:rPr lang="en-US" dirty="0"/>
              <a:t>, </a:t>
            </a:r>
            <a:r>
              <a:rPr lang="en-US" dirty="0" err="1"/>
              <a:t>mutta</a:t>
            </a:r>
            <a:r>
              <a:rPr lang="en-US" dirty="0"/>
              <a:t> </a:t>
            </a:r>
            <a:r>
              <a:rPr lang="en-US" dirty="0" err="1"/>
              <a:t>muiden</a:t>
            </a:r>
            <a:r>
              <a:rPr lang="en-US" dirty="0"/>
              <a:t> </a:t>
            </a:r>
            <a:r>
              <a:rPr lang="en-US" dirty="0" err="1"/>
              <a:t>toimialojen</a:t>
            </a:r>
            <a:r>
              <a:rPr lang="en-US" dirty="0"/>
              <a:t> </a:t>
            </a:r>
            <a:r>
              <a:rPr lang="en-US" dirty="0" err="1"/>
              <a:t>indikaattorit</a:t>
            </a:r>
            <a:r>
              <a:rPr lang="en-US" dirty="0"/>
              <a:t> </a:t>
            </a:r>
            <a:r>
              <a:rPr lang="en-US" dirty="0" err="1"/>
              <a:t>vahvistuivat</a:t>
            </a:r>
            <a:r>
              <a:rPr lang="en-US" dirty="0"/>
              <a:t> </a:t>
            </a:r>
            <a:r>
              <a:rPr lang="en-US" dirty="0" err="1"/>
              <a:t>hieman</a:t>
            </a:r>
            <a:r>
              <a:rPr lang="en-US" dirty="0"/>
              <a:t>. ”</a:t>
            </a:r>
            <a:r>
              <a:rPr lang="en-US" dirty="0" err="1"/>
              <a:t>Talouden</a:t>
            </a:r>
            <a:r>
              <a:rPr lang="en-US" dirty="0"/>
              <a:t> </a:t>
            </a:r>
            <a:r>
              <a:rPr lang="en-US" dirty="0" err="1"/>
              <a:t>epävarmuus</a:t>
            </a:r>
            <a:r>
              <a:rPr lang="en-US" dirty="0"/>
              <a:t> on </a:t>
            </a:r>
            <a:r>
              <a:rPr lang="en-US" dirty="0" err="1"/>
              <a:t>suurta</a:t>
            </a:r>
            <a:r>
              <a:rPr lang="en-US" dirty="0"/>
              <a:t>, </a:t>
            </a:r>
            <a:r>
              <a:rPr lang="en-US" dirty="0" err="1"/>
              <a:t>mutta</a:t>
            </a:r>
            <a:r>
              <a:rPr lang="en-US" dirty="0"/>
              <a:t> </a:t>
            </a:r>
            <a:r>
              <a:rPr lang="en-US" dirty="0" err="1"/>
              <a:t>valtaosalla</a:t>
            </a:r>
            <a:r>
              <a:rPr lang="en-US" dirty="0"/>
              <a:t> </a:t>
            </a:r>
            <a:r>
              <a:rPr lang="en-US" dirty="0" err="1"/>
              <a:t>suomalaisyrityksistä</a:t>
            </a:r>
            <a:r>
              <a:rPr lang="en-US" dirty="0"/>
              <a:t> </a:t>
            </a:r>
            <a:r>
              <a:rPr lang="en-US" dirty="0" err="1"/>
              <a:t>tuotanto</a:t>
            </a:r>
            <a:r>
              <a:rPr lang="en-US" dirty="0"/>
              <a:t> ja </a:t>
            </a:r>
            <a:r>
              <a:rPr lang="en-US" dirty="0" err="1"/>
              <a:t>myynti</a:t>
            </a:r>
            <a:r>
              <a:rPr lang="en-US" dirty="0"/>
              <a:t> </a:t>
            </a:r>
            <a:r>
              <a:rPr lang="en-US" dirty="0" err="1"/>
              <a:t>ovat</a:t>
            </a:r>
            <a:r>
              <a:rPr lang="en-US" dirty="0"/>
              <a:t> </a:t>
            </a:r>
            <a:r>
              <a:rPr lang="en-US" dirty="0" err="1"/>
              <a:t>olleet</a:t>
            </a:r>
            <a:r>
              <a:rPr lang="en-US" dirty="0"/>
              <a:t> </a:t>
            </a:r>
            <a:r>
              <a:rPr lang="en-US" dirty="0" err="1"/>
              <a:t>pienessä</a:t>
            </a:r>
            <a:r>
              <a:rPr lang="en-US" dirty="0"/>
              <a:t> </a:t>
            </a:r>
            <a:r>
              <a:rPr lang="en-US" dirty="0" err="1"/>
              <a:t>kasvussa</a:t>
            </a:r>
            <a:r>
              <a:rPr lang="en-US" dirty="0"/>
              <a:t> </a:t>
            </a:r>
            <a:r>
              <a:rPr lang="en-US" dirty="0" err="1"/>
              <a:t>alkuvuoden</a:t>
            </a:r>
            <a:r>
              <a:rPr lang="en-US" dirty="0"/>
              <a:t> </a:t>
            </a:r>
            <a:r>
              <a:rPr lang="en-US" dirty="0" err="1"/>
              <a:t>aikana</a:t>
            </a:r>
            <a:r>
              <a:rPr lang="en-US" dirty="0"/>
              <a:t>”, </a:t>
            </a:r>
            <a:r>
              <a:rPr lang="en-US" dirty="0" err="1"/>
              <a:t>EK:n</a:t>
            </a:r>
            <a:r>
              <a:rPr lang="en-US" dirty="0"/>
              <a:t> </a:t>
            </a:r>
            <a:r>
              <a:rPr lang="en-US" dirty="0" err="1"/>
              <a:t>pääekonomisti</a:t>
            </a:r>
            <a:r>
              <a:rPr lang="en-US" dirty="0"/>
              <a:t> </a:t>
            </a:r>
            <a:r>
              <a:rPr lang="en-US" b="1" dirty="0"/>
              <a:t>Penna Urrila</a:t>
            </a:r>
            <a:r>
              <a:rPr lang="en-US" dirty="0"/>
              <a:t> </a:t>
            </a:r>
            <a:r>
              <a:rPr lang="en-US" dirty="0" err="1"/>
              <a:t>sanoo</a:t>
            </a:r>
            <a:r>
              <a:rPr lang="en-US" dirty="0"/>
              <a:t>.</a:t>
            </a:r>
          </a:p>
        </p:txBody>
      </p:sp>
      <p:pic>
        <p:nvPicPr>
          <p:cNvPr id="16" name="Picture 15">
            <a:extLst>
              <a:ext uri="{FF2B5EF4-FFF2-40B4-BE49-F238E27FC236}">
                <a16:creationId xmlns:a16="http://schemas.microsoft.com/office/drawing/2014/main" id="{5025FFDE-3DDE-9ED9-6EA0-DD3DBCBE7C9B}"/>
              </a:ext>
            </a:extLst>
          </p:cNvPr>
          <p:cNvPicPr>
            <a:picLocks noChangeAspect="1"/>
          </p:cNvPicPr>
          <p:nvPr/>
        </p:nvPicPr>
        <p:blipFill>
          <a:blip r:embed="rId3"/>
          <a:stretch>
            <a:fillRect/>
          </a:stretch>
        </p:blipFill>
        <p:spPr>
          <a:xfrm>
            <a:off x="60319" y="2240562"/>
            <a:ext cx="5897521" cy="4617438"/>
          </a:xfrm>
          <a:prstGeom prst="rect">
            <a:avLst/>
          </a:prstGeom>
        </p:spPr>
      </p:pic>
    </p:spTree>
    <p:extLst>
      <p:ext uri="{BB962C8B-B14F-4D97-AF65-F5344CB8AC3E}">
        <p14:creationId xmlns:p14="http://schemas.microsoft.com/office/powerpoint/2010/main" val="181515396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4D88758-6F26-4E0F-8C14-550F5C0188B8}" type="slidenum">
              <a:rPr kumimoji="0" lang="fi-FI" altLang="fi-FI" sz="1200" b="0" i="0" u="none" strike="noStrike" kern="1200" cap="none" spc="0" normalizeH="0" baseline="0" noProof="0" smtClean="0">
                <a:ln>
                  <a:noFill/>
                </a:ln>
                <a:solidFill>
                  <a:prstClr val="white"/>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fi-FI" altLang="fi-FI" sz="12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1512" name="Rectangle 1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3" name="Rectangle 1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4" name="Rectangle 1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5" name="Rectangle 15"/>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6" name="Rectangle 1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7" name="Rectangle 19"/>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8" name="Rectangle 1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9" name="Rectangle 20"/>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0" name="Rectangle 2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1" name="Rectangle 21"/>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2" name="Rectangle 23"/>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3" name="Rectangle 25"/>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4" name="Rectangle 2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5" name="Rectangle 2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6" name="Rectangle 2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7" name="Rectangle 2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8" name="Rectangle 29"/>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9" name="Rectangle 31"/>
          <p:cNvSpPr>
            <a:spLocks noChangeArrowheads="1"/>
          </p:cNvSpPr>
          <p:nvPr/>
        </p:nvSpPr>
        <p:spPr bwMode="auto">
          <a:xfrm>
            <a:off x="6308435" y="12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0" name="Rectangle 30"/>
          <p:cNvSpPr>
            <a:spLocks noChangeArrowheads="1"/>
          </p:cNvSpPr>
          <p:nvPr/>
        </p:nvSpPr>
        <p:spPr bwMode="auto">
          <a:xfrm>
            <a:off x="2084389" y="9059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1" name="Rectangle 32"/>
          <p:cNvSpPr>
            <a:spLocks noChangeArrowheads="1"/>
          </p:cNvSpPr>
          <p:nvPr/>
        </p:nvSpPr>
        <p:spPr bwMode="auto">
          <a:xfrm>
            <a:off x="2051051"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2" name="Rectangle 34"/>
          <p:cNvSpPr>
            <a:spLocks noChangeArrowheads="1"/>
          </p:cNvSpPr>
          <p:nvPr/>
        </p:nvSpPr>
        <p:spPr bwMode="auto">
          <a:xfrm>
            <a:off x="6364289"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3" name="Rectangle 33"/>
          <p:cNvSpPr>
            <a:spLocks noChangeArrowheads="1"/>
          </p:cNvSpPr>
          <p:nvPr/>
        </p:nvSpPr>
        <p:spPr bwMode="auto">
          <a:xfrm>
            <a:off x="2036764" y="8392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5" name="Rectangle 35"/>
          <p:cNvSpPr>
            <a:spLocks noChangeArrowheads="1"/>
          </p:cNvSpPr>
          <p:nvPr/>
        </p:nvSpPr>
        <p:spPr bwMode="auto">
          <a:xfrm>
            <a:off x="2036764" y="3749159"/>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7" name="Rectangle 37"/>
          <p:cNvSpPr>
            <a:spLocks noChangeArrowheads="1"/>
          </p:cNvSpPr>
          <p:nvPr/>
        </p:nvSpPr>
        <p:spPr bwMode="auto">
          <a:xfrm>
            <a:off x="6397626" y="375709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 name="Rectangle 2"/>
          <p:cNvSpPr>
            <a:spLocks noChangeArrowheads="1"/>
          </p:cNvSpPr>
          <p:nvPr/>
        </p:nvSpPr>
        <p:spPr bwMode="auto">
          <a:xfrm>
            <a:off x="2051051" y="832898"/>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Rectangle 6"/>
          <p:cNvSpPr>
            <a:spLocks noChangeArrowheads="1"/>
          </p:cNvSpPr>
          <p:nvPr/>
        </p:nvSpPr>
        <p:spPr bwMode="auto">
          <a:xfrm>
            <a:off x="6196013" y="379184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8"/>
          <p:cNvSpPr>
            <a:spLocks noChangeArrowheads="1"/>
          </p:cNvSpPr>
          <p:nvPr/>
        </p:nvSpPr>
        <p:spPr bwMode="auto">
          <a:xfrm>
            <a:off x="1985963" y="36872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Rectangle 2"/>
          <p:cNvSpPr>
            <a:spLocks noChangeArrowheads="1"/>
          </p:cNvSpPr>
          <p:nvPr/>
        </p:nvSpPr>
        <p:spPr bwMode="auto">
          <a:xfrm>
            <a:off x="2072171" y="570191"/>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Rectangle 6"/>
          <p:cNvSpPr>
            <a:spLocks noChangeArrowheads="1"/>
          </p:cNvSpPr>
          <p:nvPr/>
        </p:nvSpPr>
        <p:spPr bwMode="auto">
          <a:xfrm>
            <a:off x="6277170" y="393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Rectangle 8"/>
          <p:cNvSpPr>
            <a:spLocks noChangeArrowheads="1"/>
          </p:cNvSpPr>
          <p:nvPr/>
        </p:nvSpPr>
        <p:spPr bwMode="auto">
          <a:xfrm>
            <a:off x="2043113" y="395264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Rectangle 2"/>
          <p:cNvSpPr>
            <a:spLocks noChangeArrowheads="1"/>
          </p:cNvSpPr>
          <p:nvPr/>
        </p:nvSpPr>
        <p:spPr bwMode="auto">
          <a:xfrm>
            <a:off x="2051051" y="58765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Rectangle 4"/>
          <p:cNvSpPr>
            <a:spLocks noChangeArrowheads="1"/>
          </p:cNvSpPr>
          <p:nvPr/>
        </p:nvSpPr>
        <p:spPr bwMode="auto">
          <a:xfrm>
            <a:off x="2148660" y="393700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Rectangle 6"/>
          <p:cNvSpPr>
            <a:spLocks noChangeArrowheads="1"/>
          </p:cNvSpPr>
          <p:nvPr/>
        </p:nvSpPr>
        <p:spPr bwMode="auto">
          <a:xfrm>
            <a:off x="6421439" y="39438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9" name="Kuva 8" descr="Kuva, joka sisältää kohteen teksti, merkki, clipart-kuva&#10;&#10;Kuvaus luotu automaattisesti">
            <a:extLst>
              <a:ext uri="{FF2B5EF4-FFF2-40B4-BE49-F238E27FC236}">
                <a16:creationId xmlns:a16="http://schemas.microsoft.com/office/drawing/2014/main" id="{4D656BFA-6CB1-41B3-94B9-DB14E17D2C6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058400" y="6298529"/>
            <a:ext cx="1856812" cy="480765"/>
          </a:xfrm>
          <a:prstGeom prst="rect">
            <a:avLst/>
          </a:prstGeom>
        </p:spPr>
      </p:pic>
      <p:sp>
        <p:nvSpPr>
          <p:cNvPr id="21" name="Rectangle 2">
            <a:extLst>
              <a:ext uri="{FF2B5EF4-FFF2-40B4-BE49-F238E27FC236}">
                <a16:creationId xmlns:a16="http://schemas.microsoft.com/office/drawing/2014/main" id="{1E1017DB-479E-47EF-9E9C-77EF72286038}"/>
              </a:ext>
            </a:extLst>
          </p:cNvPr>
          <p:cNvSpPr txBox="1">
            <a:spLocks noChangeArrowheads="1"/>
          </p:cNvSpPr>
          <p:nvPr/>
        </p:nvSpPr>
        <p:spPr>
          <a:xfrm>
            <a:off x="745835" y="-123825"/>
            <a:ext cx="10515600" cy="83927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defRPr/>
            </a:pPr>
            <a:r>
              <a:rPr lang="fi-FI" altLang="fi-FI" sz="2700" b="1" cap="all" spc="-50" dirty="0">
                <a:solidFill>
                  <a:srgbClr val="0070C0"/>
                </a:solidFill>
                <a:effectLst>
                  <a:outerShdw blurRad="38100" dist="38100" dir="2700000" algn="tl">
                    <a:srgbClr val="000000">
                      <a:alpha val="43137"/>
                    </a:srgbClr>
                  </a:outerShdw>
                </a:effectLst>
                <a:latin typeface="Calibri Light" panose="020F0302020204030204"/>
              </a:rPr>
              <a:t>Teknologiateollisuuden tilauskanta kasvanut telakoiden ansiosta</a:t>
            </a:r>
            <a:endParaRPr lang="en-US" altLang="fi-FI" sz="2700" b="1" cap="all" spc="-50" dirty="0">
              <a:solidFill>
                <a:srgbClr val="0070C0"/>
              </a:solidFill>
              <a:effectLst>
                <a:outerShdw blurRad="38100" dist="38100" dir="2700000" algn="tl">
                  <a:srgbClr val="000000">
                    <a:alpha val="43137"/>
                  </a:srgbClr>
                </a:outerShdw>
              </a:effectLst>
              <a:latin typeface="Calibri Light" panose="020F0302020204030204"/>
            </a:endParaRPr>
          </a:p>
        </p:txBody>
      </p:sp>
      <p:sp>
        <p:nvSpPr>
          <p:cNvPr id="23" name="TextBox 22">
            <a:extLst>
              <a:ext uri="{FF2B5EF4-FFF2-40B4-BE49-F238E27FC236}">
                <a16:creationId xmlns:a16="http://schemas.microsoft.com/office/drawing/2014/main" id="{E8B7EAB8-27B5-0FE1-6C35-3A181233A27B}"/>
              </a:ext>
            </a:extLst>
          </p:cNvPr>
          <p:cNvSpPr txBox="1"/>
          <p:nvPr/>
        </p:nvSpPr>
        <p:spPr>
          <a:xfrm>
            <a:off x="-30575" y="531430"/>
            <a:ext cx="12222575" cy="5940088"/>
          </a:xfrm>
          <a:prstGeom prst="rect">
            <a:avLst/>
          </a:prstGeom>
          <a:noFill/>
        </p:spPr>
        <p:txBody>
          <a:bodyPr wrap="square">
            <a:spAutoFit/>
          </a:bodyPr>
          <a:lstStyle/>
          <a:p>
            <a:pPr marL="342900" indent="-342900">
              <a:buFont typeface="Arial" panose="020B0604020202020204" pitchFamily="34" charset="0"/>
              <a:buChar char="•"/>
            </a:pPr>
            <a:r>
              <a:rPr lang="fi-FI" sz="1900" dirty="0"/>
              <a:t>Teknologiateollisuus ry:n mukaan vuoden 2025 viimeinen kvartaali oli teknologiateollisuudessa poikkeuksellisen vahva. Siihen verrattuna teknologiateollisuuden uudet tilaukset laskivat lähes neljänneksellä tammi–maaliskuun aikana. Tämä oli odotettavissa, koska edelliselle kvartaalille kohdistui muun muassa erittäin merkittäviä meriteollisuuden tilauksia. Vuodentakaiseen verrattuna uusien tilausten kertymässä oli alkuvuonna kasvua 11 prosenttia. Tilauskannat heikkenivät aavistuksen vuoden loppuun verrattuna, mutta kasvoivat lähes viidenneksellä vuoden takaiseen verrattuna.</a:t>
            </a:r>
          </a:p>
          <a:p>
            <a:pPr marL="342900" indent="-342900">
              <a:buFont typeface="Arial" panose="020B0604020202020204" pitchFamily="34" charset="0"/>
              <a:buChar char="•"/>
            </a:pPr>
            <a:endParaRPr lang="fi-FI" sz="1900" dirty="0"/>
          </a:p>
          <a:p>
            <a:pPr marL="342900" indent="-342900">
              <a:buFont typeface="Arial" panose="020B0604020202020204" pitchFamily="34" charset="0"/>
              <a:buChar char="•"/>
            </a:pPr>
            <a:r>
              <a:rPr lang="fi-FI" sz="1900" dirty="0"/>
              <a:t>Tilauskertymää voi kuvata maltilliseksi. Alkuvuosi ei ole tarjoillut merkittävää kasvua, mutta vertailukvartaalin vahvuus ja maailmantilanteen epävarmuus huomioiden kokonaisuus on siedettävällä tasolla.</a:t>
            </a:r>
          </a:p>
          <a:p>
            <a:pPr marL="342900" indent="-342900">
              <a:buFont typeface="Arial" panose="020B0604020202020204" pitchFamily="34" charset="0"/>
              <a:buChar char="•"/>
            </a:pPr>
            <a:endParaRPr lang="fi-FI" sz="1900" dirty="0"/>
          </a:p>
          <a:p>
            <a:pPr marL="342900" indent="-342900">
              <a:buFont typeface="Arial" panose="020B0604020202020204" pitchFamily="34" charset="0"/>
              <a:buChar char="•"/>
            </a:pPr>
            <a:r>
              <a:rPr lang="fi-FI" sz="1900" dirty="0"/>
              <a:t>Kysymyksiä herättää teknologiateollisuuden suurimman päätoimialan eli kone- ja metallituoteteollisuuden tilanne: jos uusien tilausten kertymää tarkastellaan ilman meriteollisuuden merkittäviä tilauksia, kertymä laski hieman vuodentakaiseen verrattuna. Nimenomaan suhdannetilannetta arvioitaessa tämä on merkittävä asia. Lasku voi olla kausivaihtelun piikkiin menevää heiluntaa, mutta herättää toisaalta pientä huolta, painaako maailmantalouden epävarmuus kuitenkin kysyntää tällä hetkellä.  </a:t>
            </a:r>
          </a:p>
          <a:p>
            <a:pPr marL="342900" indent="-342900">
              <a:buFont typeface="Arial" panose="020B0604020202020204" pitchFamily="34" charset="0"/>
              <a:buChar char="•"/>
            </a:pPr>
            <a:endParaRPr lang="fi-FI" sz="1900" dirty="0"/>
          </a:p>
          <a:p>
            <a:pPr marL="342900" indent="-342900">
              <a:buFont typeface="Arial" panose="020B0604020202020204" pitchFamily="34" charset="0"/>
              <a:buChar char="•"/>
            </a:pPr>
            <a:r>
              <a:rPr lang="fi-FI" sz="1900" dirty="0"/>
              <a:t>Yleistä kysyntätilannetta mittaava tarjouspyyntöjen saldoluku nousi alkuvuoden aikana ja oli huhtikuussa 14. Saldoluku ei ole ollut näin korkealla tammikuun 2022 jälkeen. Kysynnän piristyminen näyttäisi tämän perusteella jatkuneen alkuvuoden aikana. Viime vuodesta alkaen yritysten viesti on ollut, että tarjouspyyntöjä kyllä tulee, mutta lopulliset ostopäätökset ovat pitkän harkinnan ja viivyttelyn takana. Yleisen epävarmuuden vuoksi kukaan ei uskalla tilata, vaikka tarvetta olisi. Siten tarjouspyyntöjen saldoluvun piristyminen ei välttämättä näy suoraan uusien tilausten kertymässä.</a:t>
            </a:r>
            <a:endParaRPr lang="en-US" sz="1900" dirty="0"/>
          </a:p>
        </p:txBody>
      </p:sp>
    </p:spTree>
    <p:extLst>
      <p:ext uri="{BB962C8B-B14F-4D97-AF65-F5344CB8AC3E}">
        <p14:creationId xmlns:p14="http://schemas.microsoft.com/office/powerpoint/2010/main" val="9360997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AFFBDB9-43D1-EB56-3495-C71D0E21F6A4}"/>
              </a:ext>
            </a:extLst>
          </p:cNvPr>
          <p:cNvPicPr>
            <a:picLocks noChangeAspect="1"/>
          </p:cNvPicPr>
          <p:nvPr/>
        </p:nvPicPr>
        <p:blipFill>
          <a:blip r:embed="rId2"/>
          <a:stretch>
            <a:fillRect/>
          </a:stretch>
        </p:blipFill>
        <p:spPr>
          <a:xfrm>
            <a:off x="5805025" y="248"/>
            <a:ext cx="4849439" cy="6858000"/>
          </a:xfrm>
          <a:prstGeom prst="rect">
            <a:avLst/>
          </a:prstGeom>
        </p:spPr>
      </p:pic>
      <p:sp>
        <p:nvSpPr>
          <p:cNvPr id="9" name="Suorakulmio 20"/>
          <p:cNvSpPr/>
          <p:nvPr/>
        </p:nvSpPr>
        <p:spPr>
          <a:xfrm>
            <a:off x="1549964" y="2924945"/>
            <a:ext cx="4474029" cy="801089"/>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eaLnBrk="0" fontAlgn="base" hangingPunct="0">
              <a:spcBef>
                <a:spcPct val="0"/>
              </a:spcBef>
              <a:spcAft>
                <a:spcPct val="0"/>
              </a:spcAft>
            </a:pPr>
            <a:r>
              <a:rPr lang="fi-FI" sz="2400" b="1" cap="all" spc="-50" dirty="0">
                <a:solidFill>
                  <a:srgbClr val="0070C0"/>
                </a:solidFill>
                <a:effectLst>
                  <a:outerShdw blurRad="38100" dist="38100" dir="2700000" algn="tl">
                    <a:srgbClr val="000000">
                      <a:alpha val="43137"/>
                    </a:srgbClr>
                  </a:outerShdw>
                </a:effectLst>
                <a:latin typeface="Calibri"/>
              </a:rPr>
              <a:t>Jalostuksen (teollisuus, energia ja rakentaminen) arvonlisäys per capita </a:t>
            </a:r>
            <a:r>
              <a:rPr lang="fi-FI" sz="2000" dirty="0">
                <a:solidFill>
                  <a:prstClr val="black"/>
                </a:solidFill>
                <a:latin typeface="Calibri"/>
              </a:rPr>
              <a:t>vuonna 2024 (ennakkotieto) on Satakunnassa toiseksi korkein 19 maakunnasta (eli tavallaan BKT per capita jalostuksen, eli teollisuuden, energiantuotannon ja rakentamisen osalta). </a:t>
            </a:r>
          </a:p>
          <a:p>
            <a:pPr eaLnBrk="0" fontAlgn="base" hangingPunct="0">
              <a:spcBef>
                <a:spcPct val="0"/>
              </a:spcBef>
              <a:spcAft>
                <a:spcPct val="0"/>
              </a:spcAft>
            </a:pPr>
            <a:endParaRPr lang="fi-FI" sz="2000" dirty="0">
              <a:solidFill>
                <a:prstClr val="black"/>
              </a:solidFill>
              <a:latin typeface="Calibri"/>
            </a:endParaRPr>
          </a:p>
          <a:p>
            <a:pPr eaLnBrk="0" fontAlgn="base" hangingPunct="0">
              <a:spcBef>
                <a:spcPct val="0"/>
              </a:spcBef>
              <a:spcAft>
                <a:spcPct val="0"/>
              </a:spcAft>
            </a:pPr>
            <a:r>
              <a:rPr lang="fi-FI" sz="2000" dirty="0">
                <a:solidFill>
                  <a:prstClr val="black"/>
                </a:solidFill>
                <a:latin typeface="Calibri"/>
              </a:rPr>
              <a:t>Tämä kuvaa Satakunnan vahvaa kykyä tuottaa korkean jalostusarvon tuotteita, joita menee runsaasti myös vientiin. Siten Satakunta on kokoaan suurempi hyvinvoinnin tuottaja Suomessa. </a:t>
            </a:r>
          </a:p>
          <a:p>
            <a:pPr eaLnBrk="0" fontAlgn="base" hangingPunct="0">
              <a:spcBef>
                <a:spcPct val="0"/>
              </a:spcBef>
              <a:spcAft>
                <a:spcPct val="0"/>
              </a:spcAft>
            </a:pPr>
            <a:endParaRPr lang="fi-FI" sz="2000" dirty="0">
              <a:solidFill>
                <a:prstClr val="black"/>
              </a:solidFill>
              <a:latin typeface="Calibri"/>
            </a:endParaRPr>
          </a:p>
          <a:p>
            <a:pPr eaLnBrk="0" fontAlgn="base" hangingPunct="0">
              <a:spcBef>
                <a:spcPct val="0"/>
              </a:spcBef>
              <a:spcAft>
                <a:spcPct val="0"/>
              </a:spcAft>
            </a:pPr>
            <a:r>
              <a:rPr lang="fi-FI" sz="2000" dirty="0">
                <a:solidFill>
                  <a:prstClr val="black"/>
                </a:solidFill>
                <a:latin typeface="Calibri"/>
              </a:rPr>
              <a:t>V. 2023 Rauman seutu oli sijalla 3,  Pohjois-Satakunta sijalla 16 ja Porin seutu sijalla 21 69:stä seutukunnasta. Jokaisen seutukunnan sijoitus koheni selvästi edellisvuodesta.</a:t>
            </a:r>
          </a:p>
          <a:p>
            <a:pPr eaLnBrk="0" fontAlgn="base" hangingPunct="0">
              <a:spcBef>
                <a:spcPct val="0"/>
              </a:spcBef>
              <a:spcAft>
                <a:spcPct val="0"/>
              </a:spcAft>
            </a:pPr>
            <a:endParaRPr lang="fi-FI" sz="1400" b="1" dirty="0">
              <a:solidFill>
                <a:prstClr val="black"/>
              </a:solidFill>
              <a:latin typeface="Calibri"/>
            </a:endParaRPr>
          </a:p>
          <a:p>
            <a:pPr eaLnBrk="0" fontAlgn="base" hangingPunct="0">
              <a:spcBef>
                <a:spcPct val="0"/>
              </a:spcBef>
              <a:spcAft>
                <a:spcPct val="0"/>
              </a:spcAft>
            </a:pPr>
            <a:endParaRPr lang="fi-FI" sz="1400" dirty="0">
              <a:solidFill>
                <a:prstClr val="white">
                  <a:lumMod val="50000"/>
                </a:prstClr>
              </a:solidFill>
              <a:latin typeface="Calibri"/>
            </a:endParaRPr>
          </a:p>
        </p:txBody>
      </p:sp>
      <p:pic>
        <p:nvPicPr>
          <p:cNvPr id="2" name="Kuva 1" descr="Kuva, joka sisältää kohteen teksti, merkki, clipart-kuva&#10;&#10;Kuvaus luotu automaattisesti">
            <a:extLst>
              <a:ext uri="{FF2B5EF4-FFF2-40B4-BE49-F238E27FC236}">
                <a16:creationId xmlns:a16="http://schemas.microsoft.com/office/drawing/2014/main" id="{B130C9C4-A744-7E44-5EB2-39C65FD9EAA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03512" y="6240711"/>
            <a:ext cx="1856812" cy="480765"/>
          </a:xfrm>
          <a:prstGeom prst="rect">
            <a:avLst/>
          </a:prstGeom>
        </p:spPr>
      </p:pic>
    </p:spTree>
    <p:extLst>
      <p:ext uri="{BB962C8B-B14F-4D97-AF65-F5344CB8AC3E}">
        <p14:creationId xmlns:p14="http://schemas.microsoft.com/office/powerpoint/2010/main" val="209589002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4D88758-6F26-4E0F-8C14-550F5C0188B8}" type="slidenum">
              <a:rPr kumimoji="0" lang="fi-FI" altLang="fi-FI" sz="1200" b="0" i="0" u="none" strike="noStrike" kern="1200" cap="none" spc="0" normalizeH="0" baseline="0" noProof="0" smtClean="0">
                <a:ln>
                  <a:noFill/>
                </a:ln>
                <a:solidFill>
                  <a:prstClr val="white"/>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fi-FI" altLang="fi-FI" sz="12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1512" name="Rectangle 1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3" name="Rectangle 1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4" name="Rectangle 1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5" name="Rectangle 15"/>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6" name="Rectangle 1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7" name="Rectangle 19"/>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8" name="Rectangle 1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19" name="Rectangle 20"/>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0" name="Rectangle 22"/>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1" name="Rectangle 21"/>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2" name="Rectangle 23"/>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3" name="Rectangle 25"/>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4" name="Rectangle 24"/>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5" name="Rectangle 26"/>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6" name="Rectangle 28"/>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7" name="Rectangle 27"/>
          <p:cNvSpPr>
            <a:spLocks noChangeArrowheads="1"/>
          </p:cNvSpPr>
          <p:nvPr/>
        </p:nvSpPr>
        <p:spPr bwMode="auto">
          <a:xfrm>
            <a:off x="600363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8" name="Rectangle 29"/>
          <p:cNvSpPr>
            <a:spLocks noChangeArrowheads="1"/>
          </p:cNvSpPr>
          <p:nvPr/>
        </p:nvSpPr>
        <p:spPr bwMode="auto">
          <a:xfrm>
            <a:off x="615603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29" name="Rectangle 31"/>
          <p:cNvSpPr>
            <a:spLocks noChangeArrowheads="1"/>
          </p:cNvSpPr>
          <p:nvPr/>
        </p:nvSpPr>
        <p:spPr bwMode="auto">
          <a:xfrm>
            <a:off x="6308435" y="12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altLang="fi-FI"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0" name="Rectangle 30"/>
          <p:cNvSpPr>
            <a:spLocks noChangeArrowheads="1"/>
          </p:cNvSpPr>
          <p:nvPr/>
        </p:nvSpPr>
        <p:spPr bwMode="auto">
          <a:xfrm>
            <a:off x="2084389" y="9059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1" name="Rectangle 32"/>
          <p:cNvSpPr>
            <a:spLocks noChangeArrowheads="1"/>
          </p:cNvSpPr>
          <p:nvPr/>
        </p:nvSpPr>
        <p:spPr bwMode="auto">
          <a:xfrm>
            <a:off x="2051051"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2" name="Rectangle 34"/>
          <p:cNvSpPr>
            <a:spLocks noChangeArrowheads="1"/>
          </p:cNvSpPr>
          <p:nvPr/>
        </p:nvSpPr>
        <p:spPr bwMode="auto">
          <a:xfrm>
            <a:off x="6364289" y="3739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3" name="Rectangle 33"/>
          <p:cNvSpPr>
            <a:spLocks noChangeArrowheads="1"/>
          </p:cNvSpPr>
          <p:nvPr/>
        </p:nvSpPr>
        <p:spPr bwMode="auto">
          <a:xfrm>
            <a:off x="2036764" y="8392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5" name="Rectangle 35"/>
          <p:cNvSpPr>
            <a:spLocks noChangeArrowheads="1"/>
          </p:cNvSpPr>
          <p:nvPr/>
        </p:nvSpPr>
        <p:spPr bwMode="auto">
          <a:xfrm>
            <a:off x="2036764" y="3749159"/>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537" name="Rectangle 37"/>
          <p:cNvSpPr>
            <a:spLocks noChangeArrowheads="1"/>
          </p:cNvSpPr>
          <p:nvPr/>
        </p:nvSpPr>
        <p:spPr bwMode="auto">
          <a:xfrm>
            <a:off x="6397626" y="375709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 name="Rectangle 2"/>
          <p:cNvSpPr>
            <a:spLocks noChangeArrowheads="1"/>
          </p:cNvSpPr>
          <p:nvPr/>
        </p:nvSpPr>
        <p:spPr bwMode="auto">
          <a:xfrm>
            <a:off x="2051051" y="832898"/>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Rectangle 6"/>
          <p:cNvSpPr>
            <a:spLocks noChangeArrowheads="1"/>
          </p:cNvSpPr>
          <p:nvPr/>
        </p:nvSpPr>
        <p:spPr bwMode="auto">
          <a:xfrm>
            <a:off x="6196013" y="379184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8"/>
          <p:cNvSpPr>
            <a:spLocks noChangeArrowheads="1"/>
          </p:cNvSpPr>
          <p:nvPr/>
        </p:nvSpPr>
        <p:spPr bwMode="auto">
          <a:xfrm>
            <a:off x="1985963" y="36872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Rectangle 2"/>
          <p:cNvSpPr>
            <a:spLocks noChangeArrowheads="1"/>
          </p:cNvSpPr>
          <p:nvPr/>
        </p:nvSpPr>
        <p:spPr bwMode="auto">
          <a:xfrm>
            <a:off x="2072171" y="570191"/>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Rectangle 6"/>
          <p:cNvSpPr>
            <a:spLocks noChangeArrowheads="1"/>
          </p:cNvSpPr>
          <p:nvPr/>
        </p:nvSpPr>
        <p:spPr bwMode="auto">
          <a:xfrm>
            <a:off x="6277170" y="3930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Rectangle 8"/>
          <p:cNvSpPr>
            <a:spLocks noChangeArrowheads="1"/>
          </p:cNvSpPr>
          <p:nvPr/>
        </p:nvSpPr>
        <p:spPr bwMode="auto">
          <a:xfrm>
            <a:off x="2043113" y="395264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Rectangle 2"/>
          <p:cNvSpPr>
            <a:spLocks noChangeArrowheads="1"/>
          </p:cNvSpPr>
          <p:nvPr/>
        </p:nvSpPr>
        <p:spPr bwMode="auto">
          <a:xfrm>
            <a:off x="2051051" y="58765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Rectangle 4"/>
          <p:cNvSpPr>
            <a:spLocks noChangeArrowheads="1"/>
          </p:cNvSpPr>
          <p:nvPr/>
        </p:nvSpPr>
        <p:spPr bwMode="auto">
          <a:xfrm>
            <a:off x="2148660" y="393700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Rectangle 6"/>
          <p:cNvSpPr>
            <a:spLocks noChangeArrowheads="1"/>
          </p:cNvSpPr>
          <p:nvPr/>
        </p:nvSpPr>
        <p:spPr bwMode="auto">
          <a:xfrm>
            <a:off x="6421439" y="39438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6" name="Kuva 8" descr="Kuva, joka sisältää kohteen teksti, merkki, clipart-kuva&#10;&#10;Kuvaus luotu automaattisesti">
            <a:extLst>
              <a:ext uri="{FF2B5EF4-FFF2-40B4-BE49-F238E27FC236}">
                <a16:creationId xmlns:a16="http://schemas.microsoft.com/office/drawing/2014/main" id="{94C80F1C-D796-D4CD-DD03-847E4D8EE86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058400" y="6298529"/>
            <a:ext cx="1856812" cy="480765"/>
          </a:xfrm>
          <a:prstGeom prst="rect">
            <a:avLst/>
          </a:prstGeom>
        </p:spPr>
      </p:pic>
      <p:pic>
        <p:nvPicPr>
          <p:cNvPr id="9" name="Picture 8">
            <a:extLst>
              <a:ext uri="{FF2B5EF4-FFF2-40B4-BE49-F238E27FC236}">
                <a16:creationId xmlns:a16="http://schemas.microsoft.com/office/drawing/2014/main" id="{412348EA-2583-3D84-6BCC-E43082E14D74}"/>
              </a:ext>
            </a:extLst>
          </p:cNvPr>
          <p:cNvPicPr>
            <a:picLocks noChangeAspect="1"/>
          </p:cNvPicPr>
          <p:nvPr/>
        </p:nvPicPr>
        <p:blipFill>
          <a:blip r:embed="rId3"/>
          <a:stretch>
            <a:fillRect/>
          </a:stretch>
        </p:blipFill>
        <p:spPr>
          <a:xfrm>
            <a:off x="655320" y="100074"/>
            <a:ext cx="7772400" cy="6637792"/>
          </a:xfrm>
          <a:prstGeom prst="rect">
            <a:avLst/>
          </a:prstGeom>
        </p:spPr>
      </p:pic>
    </p:spTree>
    <p:extLst>
      <p:ext uri="{BB962C8B-B14F-4D97-AF65-F5344CB8AC3E}">
        <p14:creationId xmlns:p14="http://schemas.microsoft.com/office/powerpoint/2010/main" val="14305422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flip="none" rotWithShape="1">
          <a:gsLst>
            <a:gs pos="50000">
              <a:schemeClr val="accent1">
                <a:lumMod val="20000"/>
                <a:lumOff val="80000"/>
              </a:schemeClr>
            </a:gs>
            <a:gs pos="0">
              <a:schemeClr val="accent1"/>
            </a:gs>
            <a:gs pos="100000">
              <a:srgbClr val="F3F6F7"/>
            </a:gs>
          </a:gsLst>
          <a:lin ang="0" scaled="1"/>
          <a:tileRect/>
        </a:gradFill>
        <a:effectLst/>
      </p:bgPr>
    </p:bg>
    <p:spTree>
      <p:nvGrpSpPr>
        <p:cNvPr id="1" name="">
          <a:extLst>
            <a:ext uri="{FF2B5EF4-FFF2-40B4-BE49-F238E27FC236}">
              <a16:creationId xmlns:a16="http://schemas.microsoft.com/office/drawing/2014/main" id="{9D640C27-1901-E45D-9231-B051E3531B49}"/>
            </a:ext>
          </a:extLst>
        </p:cNvPr>
        <p:cNvGrpSpPr/>
        <p:nvPr/>
      </p:nvGrpSpPr>
      <p:grpSpPr>
        <a:xfrm>
          <a:off x="0" y="0"/>
          <a:ext cx="0" cy="0"/>
          <a:chOff x="0" y="0"/>
          <a:chExt cx="0" cy="0"/>
        </a:xfrm>
      </p:grpSpPr>
      <p:sp>
        <p:nvSpPr>
          <p:cNvPr id="5" name="Dian numeron paikkamerkki 4">
            <a:extLst>
              <a:ext uri="{FF2B5EF4-FFF2-40B4-BE49-F238E27FC236}">
                <a16:creationId xmlns:a16="http://schemas.microsoft.com/office/drawing/2014/main" id="{C4B1209B-1ECA-7E47-0621-C7A5E9BD182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AB73BC-B049-4115-A692-8D63A059BFB8}" type="slidenum">
              <a:rPr kumimoji="0" lang="en-US" sz="1200" b="0" i="1" u="none" strike="noStrike" kern="1200" cap="none" spc="0" normalizeH="0" baseline="0" noProof="0" smtClean="0">
                <a:ln>
                  <a:noFill/>
                </a:ln>
                <a:solidFill>
                  <a:srgbClr val="023E6B"/>
                </a:solidFill>
                <a:effectLst/>
                <a:uLnTx/>
                <a:uFillTx/>
                <a:latin typeface="Speak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1" u="none" strike="noStrike" kern="1200" cap="none" spc="0" normalizeH="0" baseline="0" noProof="0">
              <a:ln>
                <a:noFill/>
              </a:ln>
              <a:solidFill>
                <a:srgbClr val="023E6B"/>
              </a:solidFill>
              <a:effectLst/>
              <a:uLnTx/>
              <a:uFillTx/>
              <a:latin typeface="Speak Pro"/>
              <a:ea typeface="+mn-ea"/>
              <a:cs typeface="+mn-cs"/>
            </a:endParaRPr>
          </a:p>
        </p:txBody>
      </p:sp>
      <p:sp>
        <p:nvSpPr>
          <p:cNvPr id="3" name="Tekstiruutu 4">
            <a:extLst>
              <a:ext uri="{FF2B5EF4-FFF2-40B4-BE49-F238E27FC236}">
                <a16:creationId xmlns:a16="http://schemas.microsoft.com/office/drawing/2014/main" id="{8E4DC430-A9B3-BD68-5845-F02DF89EF773}"/>
              </a:ext>
            </a:extLst>
          </p:cNvPr>
          <p:cNvSpPr txBox="1"/>
          <p:nvPr/>
        </p:nvSpPr>
        <p:spPr>
          <a:xfrm rot="5400000">
            <a:off x="10102717" y="1327086"/>
            <a:ext cx="3397853" cy="86177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5000" b="0" i="0" u="none" strike="noStrike" kern="1200" cap="none" spc="0" normalizeH="0" baseline="0" noProof="0">
                <a:ln>
                  <a:noFill/>
                </a:ln>
                <a:solidFill>
                  <a:srgbClr val="297FD5">
                    <a:lumMod val="50000"/>
                  </a:srgbClr>
                </a:solidFill>
                <a:effectLst/>
                <a:uLnTx/>
                <a:uFillTx/>
                <a:latin typeface="Avenir Next LT Pro Demi" panose="020B0704020202020204" pitchFamily="34" charset="0"/>
                <a:ea typeface="+mn-ea"/>
                <a:cs typeface="+mn-cs"/>
              </a:rPr>
              <a:t>LUONNOS</a:t>
            </a:r>
          </a:p>
        </p:txBody>
      </p:sp>
      <p:sp>
        <p:nvSpPr>
          <p:cNvPr id="22" name="Dian numeron paikkamerkki 4">
            <a:extLst>
              <a:ext uri="{FF2B5EF4-FFF2-40B4-BE49-F238E27FC236}">
                <a16:creationId xmlns:a16="http://schemas.microsoft.com/office/drawing/2014/main" id="{3196D221-5651-36F3-0918-0848CDC5A384}"/>
              </a:ext>
            </a:extLst>
          </p:cNvPr>
          <p:cNvSpPr txBox="1">
            <a:spLocks/>
          </p:cNvSpPr>
          <p:nvPr/>
        </p:nvSpPr>
        <p:spPr>
          <a:xfrm>
            <a:off x="8849751" y="6187538"/>
            <a:ext cx="2743200" cy="365125"/>
          </a:xfrm>
          <a:prstGeom prst="rect">
            <a:avLst/>
          </a:prstGeom>
        </p:spPr>
        <p:txBody>
          <a:bodyPr vert="horz" lIns="91440" tIns="45720" rIns="91440" bIns="45720" rtlCol="0" anchor="ctr"/>
          <a:lstStyle>
            <a:defPPr>
              <a:defRPr lang="fi-FI"/>
            </a:defPPr>
            <a:lvl1pPr marL="0" algn="r" defTabSz="914400" rtl="0" eaLnBrk="1" latinLnBrk="0" hangingPunct="1">
              <a:defRPr sz="1200" i="1"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95CBEC59-7FF9-4688-98DF-89832A0C9025}" type="slidenum">
              <a:rPr kumimoji="0" lang="fi-FI" sz="1200" b="0" i="1" u="none" strike="noStrike" kern="1200" cap="none" spc="0" normalizeH="0" baseline="0" noProof="0" smtClean="0">
                <a:ln>
                  <a:noFill/>
                </a:ln>
                <a:solidFill>
                  <a:srgbClr val="023E6B"/>
                </a:solidFill>
                <a:effectLst/>
                <a:uLnTx/>
                <a:uFillTx/>
                <a:latin typeface="Speak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fi-FI" sz="1200" b="0" i="1" u="none" strike="noStrike" kern="1200" cap="none" spc="0" normalizeH="0" baseline="0" noProof="0">
              <a:ln>
                <a:noFill/>
              </a:ln>
              <a:solidFill>
                <a:srgbClr val="023E6B"/>
              </a:solidFill>
              <a:effectLst/>
              <a:uLnTx/>
              <a:uFillTx/>
              <a:latin typeface="Speak Pro"/>
              <a:ea typeface="+mn-ea"/>
              <a:cs typeface="+mn-cs"/>
            </a:endParaRPr>
          </a:p>
        </p:txBody>
      </p:sp>
      <p:sp>
        <p:nvSpPr>
          <p:cNvPr id="23" name="Otsikko 1">
            <a:extLst>
              <a:ext uri="{FF2B5EF4-FFF2-40B4-BE49-F238E27FC236}">
                <a16:creationId xmlns:a16="http://schemas.microsoft.com/office/drawing/2014/main" id="{B0B65E17-C2DF-2728-3A75-26D630A197F8}"/>
              </a:ext>
            </a:extLst>
          </p:cNvPr>
          <p:cNvSpPr txBox="1">
            <a:spLocks/>
          </p:cNvSpPr>
          <p:nvPr/>
        </p:nvSpPr>
        <p:spPr>
          <a:xfrm>
            <a:off x="232666" y="282778"/>
            <a:ext cx="11213994" cy="1325563"/>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000" b="1" kern="1200">
                <a:gradFill>
                  <a:gsLst>
                    <a:gs pos="0">
                      <a:schemeClr val="bg2"/>
                    </a:gs>
                    <a:gs pos="100000">
                      <a:schemeClr val="accent1"/>
                    </a:gs>
                  </a:gsLst>
                  <a:lin ang="0" scaled="1"/>
                </a:gra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i-FI" altLang="fi-FI" sz="4000" b="1" i="0" u="none" strike="noStrike" kern="1200" cap="all" spc="0" normalizeH="0" baseline="0" noProof="0">
                <a:ln>
                  <a:noFill/>
                </a:ln>
                <a:solidFill>
                  <a:prstClr val="white"/>
                </a:solidFill>
                <a:effectLst/>
                <a:uLnTx/>
                <a:uFillTx/>
                <a:latin typeface="Avenir Next LT Pro"/>
                <a:ea typeface="+mj-ea"/>
                <a:cs typeface="+mj-cs"/>
              </a:rPr>
              <a:t>Satakunnan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fi-FI" altLang="fi-FI" sz="4000" b="1" i="0" u="none" strike="noStrike" kern="1200" cap="all" spc="0" normalizeH="0" baseline="0" noProof="0">
                <a:ln>
                  <a:noFill/>
                </a:ln>
                <a:solidFill>
                  <a:prstClr val="white"/>
                </a:solidFill>
                <a:effectLst/>
                <a:uLnTx/>
                <a:uFillTx/>
                <a:latin typeface="Avenir Next LT Pro"/>
                <a:ea typeface="+mj-ea"/>
                <a:cs typeface="+mj-cs"/>
              </a:rPr>
              <a:t>profiili</a:t>
            </a:r>
            <a:endParaRPr kumimoji="0" lang="fi-FI" sz="4000" b="1" i="0" u="none" strike="noStrike" kern="1200" cap="all" spc="0" normalizeH="0" baseline="0" noProof="0">
              <a:ln>
                <a:noFill/>
              </a:ln>
              <a:solidFill>
                <a:prstClr val="white"/>
              </a:solidFill>
              <a:effectLst/>
              <a:uLnTx/>
              <a:uFillTx/>
              <a:latin typeface="Avenir Next LT Pro"/>
              <a:ea typeface="+mj-ea"/>
              <a:cs typeface="+mj-cs"/>
            </a:endParaRPr>
          </a:p>
        </p:txBody>
      </p:sp>
      <p:pic>
        <p:nvPicPr>
          <p:cNvPr id="24" name="Graphic 1">
            <a:extLst>
              <a:ext uri="{FF2B5EF4-FFF2-40B4-BE49-F238E27FC236}">
                <a16:creationId xmlns:a16="http://schemas.microsoft.com/office/drawing/2014/main" id="{46EFB5A6-BD1E-F462-C8BE-4D51E96B8A53}"/>
              </a:ext>
            </a:extLst>
          </p:cNvPr>
          <p:cNvPicPr>
            <a:picLocks noChangeAspect="1"/>
          </p:cNvPicPr>
          <p:nvPr/>
        </p:nvPicPr>
        <p:blipFill>
          <a:blip>
            <a:extLst>
              <a:ext uri="{96DAC541-7B7A-43D3-8B79-37D633B846F1}">
                <asvg:svgBlip xmlns:asvg="http://schemas.microsoft.com/office/drawing/2016/SVG/main" r:embed="rId3"/>
              </a:ext>
            </a:extLst>
          </a:blip>
          <a:srcRect l="630"/>
          <a:stretch>
            <a:fillRect/>
          </a:stretch>
        </p:blipFill>
        <p:spPr>
          <a:xfrm>
            <a:off x="5939790" y="-41403"/>
            <a:ext cx="6265274" cy="6940806"/>
          </a:xfrm>
          <a:prstGeom prst="rect">
            <a:avLst/>
          </a:prstGeom>
        </p:spPr>
      </p:pic>
      <p:sp>
        <p:nvSpPr>
          <p:cNvPr id="25" name="Tekstiruutu 24">
            <a:extLst>
              <a:ext uri="{FF2B5EF4-FFF2-40B4-BE49-F238E27FC236}">
                <a16:creationId xmlns:a16="http://schemas.microsoft.com/office/drawing/2014/main" id="{69478994-A164-A77B-64E5-DB50972445B1}"/>
              </a:ext>
            </a:extLst>
          </p:cNvPr>
          <p:cNvSpPr txBox="1"/>
          <p:nvPr/>
        </p:nvSpPr>
        <p:spPr>
          <a:xfrm>
            <a:off x="158302" y="1546735"/>
            <a:ext cx="5593933" cy="5262146"/>
          </a:xfrm>
          <a:prstGeom prst="rect">
            <a:avLst/>
          </a:prstGeom>
          <a:noFill/>
        </p:spPr>
        <p:txBody>
          <a:bodyPr wrap="square">
            <a:spAutoFit/>
          </a:bodyPr>
          <a:lstStyle/>
          <a:p>
            <a:pPr marL="0" marR="0" lvl="0" indent="0" algn="l" defTabSz="914400" rtl="0" eaLnBrk="1" fontAlgn="auto" latinLnBrk="0" hangingPunct="1">
              <a:lnSpc>
                <a:spcPct val="115000"/>
              </a:lnSpc>
              <a:spcBef>
                <a:spcPts val="0"/>
              </a:spcBef>
              <a:spcAft>
                <a:spcPts val="800"/>
              </a:spcAft>
              <a:buClrTx/>
              <a:buSzTx/>
              <a:buFontTx/>
              <a:buNone/>
              <a:tabLst/>
              <a:defRPr/>
            </a:pPr>
            <a:r>
              <a:rPr kumimoji="0" lang="fi-FI" sz="1500" b="1" i="0" u="none" strike="noStrike" kern="100" cap="none" spc="0" normalizeH="0" baseline="0" noProof="0">
                <a:ln>
                  <a:noFill/>
                </a:ln>
                <a:solidFill>
                  <a:prstClr val="white"/>
                </a:solidFill>
                <a:effectLst/>
                <a:uLnTx/>
                <a:uFillTx/>
                <a:latin typeface="Avenir Next LT Pro"/>
                <a:ea typeface="Aptos" panose="020B0004020202020204" pitchFamily="34" charset="0"/>
                <a:cs typeface="Arial" panose="020B0604020202020204" pitchFamily="34" charset="0"/>
              </a:rPr>
              <a:t>Satakunnan profiili kuvaa maakunnan osuutta koko maasta verrattuna väestöosuuteen, joka on 3,8 % (v. 2023). </a:t>
            </a:r>
          </a:p>
          <a:p>
            <a:pPr marL="285750" marR="0" lvl="0" indent="-285750" algn="l" defTabSz="914400" rtl="0" eaLnBrk="1" fontAlgn="auto" latinLnBrk="0" hangingPunct="1">
              <a:lnSpc>
                <a:spcPct val="115000"/>
              </a:lnSpc>
              <a:spcBef>
                <a:spcPts val="0"/>
              </a:spcBef>
              <a:spcAft>
                <a:spcPts val="800"/>
              </a:spcAft>
              <a:buClrTx/>
              <a:buSzTx/>
              <a:buFont typeface="Wingdings 3" panose="05040102010807070707" pitchFamily="18" charset="2"/>
              <a:buChar char=""/>
              <a:tabLst/>
              <a:defRPr/>
            </a:pPr>
            <a:r>
              <a:rPr kumimoji="0" lang="fi-FI" sz="1500" b="0" i="0" u="none" strike="noStrike" kern="100" cap="none" spc="0" normalizeH="0" baseline="0" noProof="0">
                <a:ln>
                  <a:noFill/>
                </a:ln>
                <a:solidFill>
                  <a:prstClr val="white"/>
                </a:solidFill>
                <a:effectLst/>
                <a:uLnTx/>
                <a:uFillTx/>
                <a:latin typeface="Avenir Next LT Pro"/>
                <a:ea typeface="Aptos" panose="020B0004020202020204" pitchFamily="34" charset="0"/>
                <a:cs typeface="Arial" panose="020B0604020202020204" pitchFamily="34" charset="0"/>
              </a:rPr>
              <a:t>Profiilissa korostuvat vahvuutena sähköntuotanto (35 % Suomesta), maakunnassa tuotetun viennin arvo (7,4 %) </a:t>
            </a:r>
            <a:br>
              <a:rPr kumimoji="0" lang="fi-FI" sz="1500" b="0" i="0" u="none" strike="noStrike" kern="100" cap="none" spc="0" normalizeH="0" baseline="0" noProof="0">
                <a:ln>
                  <a:noFill/>
                </a:ln>
                <a:solidFill>
                  <a:prstClr val="white"/>
                </a:solidFill>
                <a:effectLst/>
                <a:uLnTx/>
                <a:uFillTx/>
                <a:latin typeface="Avenir Next LT Pro"/>
                <a:ea typeface="Aptos" panose="020B0004020202020204" pitchFamily="34" charset="0"/>
                <a:cs typeface="Arial" panose="020B0604020202020204" pitchFamily="34" charset="0"/>
              </a:rPr>
            </a:br>
            <a:r>
              <a:rPr kumimoji="0" lang="fi-FI" sz="1500" b="0" i="0" u="none" strike="noStrike" kern="100" cap="none" spc="0" normalizeH="0" baseline="0" noProof="0">
                <a:ln>
                  <a:noFill/>
                </a:ln>
                <a:solidFill>
                  <a:prstClr val="white"/>
                </a:solidFill>
                <a:effectLst/>
                <a:uLnTx/>
                <a:uFillTx/>
                <a:latin typeface="Avenir Next LT Pro"/>
                <a:ea typeface="Aptos" panose="020B0004020202020204" pitchFamily="34" charset="0"/>
                <a:cs typeface="Arial" panose="020B0604020202020204" pitchFamily="34" charset="0"/>
              </a:rPr>
              <a:t>sekä satamien kautta kulkeva vienti (10,6 %) ja tuonti </a:t>
            </a:r>
            <a:br>
              <a:rPr kumimoji="0" lang="fi-FI" sz="1500" b="0" i="0" u="none" strike="noStrike" kern="100" cap="none" spc="0" normalizeH="0" baseline="0" noProof="0">
                <a:ln>
                  <a:noFill/>
                </a:ln>
                <a:solidFill>
                  <a:prstClr val="white"/>
                </a:solidFill>
                <a:effectLst/>
                <a:uLnTx/>
                <a:uFillTx/>
                <a:latin typeface="Avenir Next LT Pro"/>
                <a:ea typeface="Aptos" panose="020B0004020202020204" pitchFamily="34" charset="0"/>
                <a:cs typeface="Arial" panose="020B0604020202020204" pitchFamily="34" charset="0"/>
              </a:rPr>
            </a:br>
            <a:r>
              <a:rPr kumimoji="0" lang="fi-FI" sz="1500" b="0" i="0" u="none" strike="noStrike" kern="100" cap="none" spc="0" normalizeH="0" baseline="0" noProof="0">
                <a:ln>
                  <a:noFill/>
                </a:ln>
                <a:solidFill>
                  <a:prstClr val="white"/>
                </a:solidFill>
                <a:effectLst/>
                <a:uLnTx/>
                <a:uFillTx/>
                <a:latin typeface="Avenir Next LT Pro"/>
                <a:ea typeface="Aptos" panose="020B0004020202020204" pitchFamily="34" charset="0"/>
                <a:cs typeface="Arial" panose="020B0604020202020204" pitchFamily="34" charset="0"/>
              </a:rPr>
              <a:t>(6,7 %). </a:t>
            </a:r>
          </a:p>
          <a:p>
            <a:pPr marL="285750" marR="0" lvl="0" indent="-285750" algn="l" defTabSz="914400" rtl="0" eaLnBrk="1" fontAlgn="auto" latinLnBrk="0" hangingPunct="1">
              <a:lnSpc>
                <a:spcPct val="115000"/>
              </a:lnSpc>
              <a:spcBef>
                <a:spcPts val="0"/>
              </a:spcBef>
              <a:spcAft>
                <a:spcPts val="800"/>
              </a:spcAft>
              <a:buClrTx/>
              <a:buSzTx/>
              <a:buFont typeface="Wingdings 3" panose="05040102010807070707" pitchFamily="18" charset="2"/>
              <a:buChar char=""/>
              <a:tabLst/>
              <a:defRPr/>
            </a:pPr>
            <a:r>
              <a:rPr kumimoji="0" lang="fi-FI" sz="1500" b="0" i="0" u="none" strike="noStrike" kern="100" cap="none" spc="0" normalizeH="0" baseline="0" noProof="0">
                <a:ln>
                  <a:noFill/>
                </a:ln>
                <a:solidFill>
                  <a:prstClr val="white"/>
                </a:solidFill>
                <a:effectLst/>
                <a:uLnTx/>
                <a:uFillTx/>
                <a:latin typeface="Avenir Next LT Pro"/>
                <a:ea typeface="Aptos" panose="020B0004020202020204" pitchFamily="34" charset="0"/>
                <a:cs typeface="Arial" panose="020B0604020202020204" pitchFamily="34" charset="0"/>
              </a:rPr>
              <a:t>Satakunnan usean teollisuuden haaran tuotannon arvonlisäys ja liikevaihto (teknologia-, metsä- ja elintarviketeollisuus) sekä jalostussektorin arvonlisäys </a:t>
            </a:r>
            <a:br>
              <a:rPr kumimoji="0" lang="fi-FI" sz="1500" b="0" i="0" u="none" strike="noStrike" kern="100" cap="none" spc="0" normalizeH="0" baseline="0" noProof="0">
                <a:ln>
                  <a:noFill/>
                </a:ln>
                <a:solidFill>
                  <a:prstClr val="white"/>
                </a:solidFill>
                <a:effectLst/>
                <a:uLnTx/>
                <a:uFillTx/>
                <a:latin typeface="Avenir Next LT Pro"/>
                <a:ea typeface="Aptos" panose="020B0004020202020204" pitchFamily="34" charset="0"/>
                <a:cs typeface="Arial" panose="020B0604020202020204" pitchFamily="34" charset="0"/>
              </a:rPr>
            </a:br>
            <a:r>
              <a:rPr kumimoji="0" lang="fi-FI" sz="1500" b="0" i="0" u="none" strike="noStrike" kern="100" cap="none" spc="0" normalizeH="0" baseline="0" noProof="0">
                <a:ln>
                  <a:noFill/>
                </a:ln>
                <a:solidFill>
                  <a:prstClr val="white"/>
                </a:solidFill>
                <a:effectLst/>
                <a:uLnTx/>
                <a:uFillTx/>
                <a:latin typeface="Avenir Next LT Pro"/>
                <a:ea typeface="Aptos" panose="020B0004020202020204" pitchFamily="34" charset="0"/>
                <a:cs typeface="Arial" panose="020B0604020202020204" pitchFamily="34" charset="0"/>
              </a:rPr>
              <a:t>ja investointien taso ylittävät väestöosuuden. </a:t>
            </a:r>
          </a:p>
          <a:p>
            <a:pPr marL="285750" marR="0" lvl="0" indent="-285750" algn="l" defTabSz="914400" rtl="0" eaLnBrk="1" fontAlgn="auto" latinLnBrk="0" hangingPunct="1">
              <a:lnSpc>
                <a:spcPct val="115000"/>
              </a:lnSpc>
              <a:spcBef>
                <a:spcPts val="0"/>
              </a:spcBef>
              <a:spcAft>
                <a:spcPts val="800"/>
              </a:spcAft>
              <a:buClrTx/>
              <a:buSzTx/>
              <a:buFont typeface="Wingdings 3" panose="05040102010807070707" pitchFamily="18" charset="2"/>
              <a:buChar char=""/>
              <a:tabLst/>
              <a:defRPr/>
            </a:pPr>
            <a:r>
              <a:rPr kumimoji="0" lang="fi-FI" sz="1500" b="0" i="0" u="none" strike="noStrike" kern="100" cap="none" spc="0" normalizeH="0" baseline="0" noProof="0">
                <a:ln>
                  <a:noFill/>
                </a:ln>
                <a:solidFill>
                  <a:prstClr val="white"/>
                </a:solidFill>
                <a:effectLst/>
                <a:uLnTx/>
                <a:uFillTx/>
                <a:latin typeface="Avenir Next LT Pro"/>
                <a:ea typeface="Aptos" panose="020B0004020202020204" pitchFamily="34" charset="0"/>
                <a:cs typeface="Arial" panose="020B0604020202020204" pitchFamily="34" charset="0"/>
              </a:rPr>
              <a:t>Selvästi alle väestöosuuden ovat mm. </a:t>
            </a:r>
            <a:r>
              <a:rPr kumimoji="0" lang="fi-FI" sz="1500" b="0" i="0" u="none" strike="noStrike" kern="100" cap="none" spc="0" normalizeH="0" baseline="0" noProof="0" err="1">
                <a:ln>
                  <a:noFill/>
                </a:ln>
                <a:solidFill>
                  <a:prstClr val="white"/>
                </a:solidFill>
                <a:effectLst/>
                <a:uLnTx/>
                <a:uFillTx/>
                <a:latin typeface="Avenir Next LT Pro"/>
                <a:ea typeface="Aptos" panose="020B0004020202020204" pitchFamily="34" charset="0"/>
                <a:cs typeface="Arial" panose="020B0604020202020204" pitchFamily="34" charset="0"/>
              </a:rPr>
              <a:t>t&amp;k-menot</a:t>
            </a:r>
            <a:r>
              <a:rPr kumimoji="0" lang="fi-FI" sz="1500" b="0" i="0" u="none" strike="noStrike" kern="100" cap="none" spc="0" normalizeH="0" baseline="0" noProof="0">
                <a:ln>
                  <a:noFill/>
                </a:ln>
                <a:solidFill>
                  <a:prstClr val="white"/>
                </a:solidFill>
                <a:effectLst/>
                <a:uLnTx/>
                <a:uFillTx/>
                <a:latin typeface="Avenir Next LT Pro"/>
                <a:ea typeface="Aptos" panose="020B0004020202020204" pitchFamily="34" charset="0"/>
                <a:cs typeface="Arial" panose="020B0604020202020204" pitchFamily="34" charset="0"/>
              </a:rPr>
              <a:t> (0,9 %) sekä korkeakoulutettujen osuus. Myös monet väestömuuttujat ovat alle väestöosuuden, kuten muuttoliike. </a:t>
            </a:r>
          </a:p>
          <a:p>
            <a:pPr marL="285750" marR="0" lvl="0" indent="-285750" algn="l" defTabSz="914400" rtl="0" eaLnBrk="1" fontAlgn="auto" latinLnBrk="0" hangingPunct="1">
              <a:lnSpc>
                <a:spcPct val="115000"/>
              </a:lnSpc>
              <a:spcBef>
                <a:spcPts val="0"/>
              </a:spcBef>
              <a:spcAft>
                <a:spcPts val="800"/>
              </a:spcAft>
              <a:buClrTx/>
              <a:buSzTx/>
              <a:buFont typeface="Wingdings 3" panose="05040102010807070707" pitchFamily="18" charset="2"/>
              <a:buChar char=""/>
              <a:tabLst/>
              <a:defRPr/>
            </a:pPr>
            <a:r>
              <a:rPr kumimoji="0" lang="fi-FI" sz="1500" b="0" i="0" u="none" strike="noStrike" kern="100" cap="none" spc="0" normalizeH="0" baseline="0" noProof="0">
                <a:ln>
                  <a:noFill/>
                </a:ln>
                <a:solidFill>
                  <a:prstClr val="white"/>
                </a:solidFill>
                <a:effectLst/>
                <a:uLnTx/>
                <a:uFillTx/>
                <a:latin typeface="Avenir Next LT Pro"/>
                <a:ea typeface="Aptos" panose="020B0004020202020204" pitchFamily="34" charset="0"/>
                <a:cs typeface="Arial" panose="020B0604020202020204" pitchFamily="34" charset="0"/>
              </a:rPr>
              <a:t>Alle väestöosuuden jäävät myös mm. yrityskanta, aloittaneiden yritysten, kasvuyritysten ja yrittäjien osuus </a:t>
            </a:r>
            <a:br>
              <a:rPr kumimoji="0" lang="fi-FI" sz="1500" b="0" i="0" u="none" strike="noStrike" kern="100" cap="none" spc="0" normalizeH="0" baseline="0" noProof="0">
                <a:ln>
                  <a:noFill/>
                </a:ln>
                <a:solidFill>
                  <a:prstClr val="white"/>
                </a:solidFill>
                <a:effectLst/>
                <a:uLnTx/>
                <a:uFillTx/>
                <a:latin typeface="Avenir Next LT Pro"/>
                <a:ea typeface="Aptos" panose="020B0004020202020204" pitchFamily="34" charset="0"/>
                <a:cs typeface="Arial" panose="020B0604020202020204" pitchFamily="34" charset="0"/>
              </a:rPr>
            </a:br>
            <a:r>
              <a:rPr kumimoji="0" lang="fi-FI" sz="1500" b="0" i="0" u="none" strike="noStrike" kern="100" cap="none" spc="0" normalizeH="0" baseline="0" noProof="0">
                <a:ln>
                  <a:noFill/>
                </a:ln>
                <a:solidFill>
                  <a:prstClr val="white"/>
                </a:solidFill>
                <a:effectLst/>
                <a:uLnTx/>
                <a:uFillTx/>
                <a:latin typeface="Avenir Next LT Pro"/>
                <a:ea typeface="Aptos" panose="020B0004020202020204" pitchFamily="34" charset="0"/>
                <a:cs typeface="Arial" panose="020B0604020202020204" pitchFamily="34" charset="0"/>
              </a:rPr>
              <a:t>sekä p</a:t>
            </a:r>
            <a:r>
              <a:rPr kumimoji="0" lang="fi-FI" sz="1500" b="0" i="0" u="none" strike="noStrike" kern="100" cap="none" spc="0" normalizeH="0" baseline="0" noProof="0">
                <a:ln>
                  <a:noFill/>
                </a:ln>
                <a:solidFill>
                  <a:prstClr val="white"/>
                </a:solidFill>
                <a:effectLst/>
                <a:uLnTx/>
                <a:uFillTx/>
                <a:latin typeface="Avenir Next LT Pro"/>
                <a:ea typeface="+mn-ea"/>
                <a:cs typeface="Arial" panose="020B0604020202020204" pitchFamily="34" charset="0"/>
              </a:rPr>
              <a:t>alvelujen arvonlisäys.</a:t>
            </a:r>
          </a:p>
        </p:txBody>
      </p:sp>
      <p:pic>
        <p:nvPicPr>
          <p:cNvPr id="27" name="Kuva 26" descr="Luomu kulma muoto">
            <a:extLst>
              <a:ext uri="{FF2B5EF4-FFF2-40B4-BE49-F238E27FC236}">
                <a16:creationId xmlns:a16="http://schemas.microsoft.com/office/drawing/2014/main" id="{3601588D-8EEF-9040-2FD3-793272943F32}"/>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rot="16200000">
            <a:off x="1501893" y="2388510"/>
            <a:ext cx="8127994" cy="861774"/>
          </a:xfrm>
          <a:prstGeom prst="rect">
            <a:avLst/>
          </a:prstGeom>
        </p:spPr>
      </p:pic>
    </p:spTree>
    <p:extLst>
      <p:ext uri="{BB962C8B-B14F-4D97-AF65-F5344CB8AC3E}">
        <p14:creationId xmlns:p14="http://schemas.microsoft.com/office/powerpoint/2010/main" val="12373813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ctrTitle"/>
          </p:nvPr>
        </p:nvSpPr>
        <p:spPr>
          <a:xfrm>
            <a:off x="2062164" y="115889"/>
            <a:ext cx="7922269" cy="818802"/>
          </a:xfr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p:spPr>
        <p:txBody>
          <a:bodyPr/>
          <a:lstStyle/>
          <a:p>
            <a:pPr>
              <a:defRPr/>
            </a:pPr>
            <a:r>
              <a:rPr lang="fi-FI" b="1" dirty="0">
                <a:solidFill>
                  <a:schemeClr val="tx2"/>
                </a:solidFill>
              </a:rPr>
              <a:t>Kansantalous, työn tuottavuus</a:t>
            </a:r>
            <a:endParaRPr lang="fi-FI" dirty="0"/>
          </a:p>
        </p:txBody>
      </p:sp>
      <p:sp>
        <p:nvSpPr>
          <p:cNvPr id="6148" name="Dian numeron paikkamerkki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None/>
            </a:pPr>
            <a:fld id="{E50E393C-88B3-4481-A7BE-E469CA16A396}" type="slidenum">
              <a:rPr lang="fi-FI" altLang="fi-FI" sz="1200">
                <a:solidFill>
                  <a:srgbClr val="898989"/>
                </a:solidFill>
                <a:cs typeface="Arial" panose="020B0604020202020204" pitchFamily="34" charset="0"/>
              </a:rPr>
              <a:pPr fontAlgn="base">
                <a:spcBef>
                  <a:spcPct val="0"/>
                </a:spcBef>
                <a:spcAft>
                  <a:spcPct val="0"/>
                </a:spcAft>
                <a:buNone/>
              </a:pPr>
              <a:t>8</a:t>
            </a:fld>
            <a:endParaRPr lang="fi-FI" altLang="fi-FI" sz="1200">
              <a:solidFill>
                <a:srgbClr val="898989"/>
              </a:solidFill>
              <a:cs typeface="Arial" panose="020B0604020202020204" pitchFamily="34" charset="0"/>
            </a:endParaRPr>
          </a:p>
        </p:txBody>
      </p:sp>
      <p:pic>
        <p:nvPicPr>
          <p:cNvPr id="7" name="Picture 6">
            <a:extLst>
              <a:ext uri="{FF2B5EF4-FFF2-40B4-BE49-F238E27FC236}">
                <a16:creationId xmlns:a16="http://schemas.microsoft.com/office/drawing/2014/main" id="{0EFCDB0F-874F-401B-A256-47693CFF14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03561" y="1340769"/>
            <a:ext cx="6552728" cy="4825811"/>
          </a:xfrm>
          <a:prstGeom prst="rect">
            <a:avLst/>
          </a:prstGeom>
        </p:spPr>
      </p:pic>
      <p:sp>
        <p:nvSpPr>
          <p:cNvPr id="8" name="TextBox 7">
            <a:extLst>
              <a:ext uri="{FF2B5EF4-FFF2-40B4-BE49-F238E27FC236}">
                <a16:creationId xmlns:a16="http://schemas.microsoft.com/office/drawing/2014/main" id="{D6ACDBD1-2D24-42B7-A3D9-A77FA6F7F5F1}"/>
              </a:ext>
            </a:extLst>
          </p:cNvPr>
          <p:cNvSpPr txBox="1"/>
          <p:nvPr/>
        </p:nvSpPr>
        <p:spPr>
          <a:xfrm>
            <a:off x="7464152" y="6342474"/>
            <a:ext cx="1350050" cy="246221"/>
          </a:xfrm>
          <a:prstGeom prst="rect">
            <a:avLst/>
          </a:prstGeom>
          <a:noFill/>
        </p:spPr>
        <p:txBody>
          <a:bodyPr wrap="none" rtlCol="0">
            <a:spAutoFit/>
          </a:bodyPr>
          <a:lstStyle/>
          <a:p>
            <a:pPr eaLnBrk="0" fontAlgn="base" hangingPunct="0">
              <a:spcBef>
                <a:spcPct val="0"/>
              </a:spcBef>
              <a:spcAft>
                <a:spcPct val="0"/>
              </a:spcAft>
            </a:pPr>
            <a:r>
              <a:rPr lang="fi-FI" sz="1000" dirty="0">
                <a:solidFill>
                  <a:prstClr val="black"/>
                </a:solidFill>
                <a:latin typeface="Arial" panose="020B0604020202020204" pitchFamily="34" charset="0"/>
                <a:cs typeface="Arial" panose="020B0604020202020204" pitchFamily="34" charset="0"/>
              </a:rPr>
              <a:t>Lähde: Pohjola 2014</a:t>
            </a:r>
          </a:p>
        </p:txBody>
      </p:sp>
      <p:pic>
        <p:nvPicPr>
          <p:cNvPr id="3" name="Kuva 8" descr="Kuva, joka sisältää kohteen teksti, merkki, clipart-kuva&#10;&#10;Kuvaus luotu automaattisesti">
            <a:extLst>
              <a:ext uri="{FF2B5EF4-FFF2-40B4-BE49-F238E27FC236}">
                <a16:creationId xmlns:a16="http://schemas.microsoft.com/office/drawing/2014/main" id="{8ADF3EBF-295E-03B1-3076-41285710E3C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2120" y="6189728"/>
            <a:ext cx="1856812" cy="480765"/>
          </a:xfrm>
          <a:prstGeom prst="rect">
            <a:avLst/>
          </a:prstGeom>
          <a:solidFill>
            <a:schemeClr val="bg1"/>
          </a:solidFill>
        </p:spPr>
      </p:pic>
      <p:sp>
        <p:nvSpPr>
          <p:cNvPr id="4" name="TextBox 3">
            <a:extLst>
              <a:ext uri="{FF2B5EF4-FFF2-40B4-BE49-F238E27FC236}">
                <a16:creationId xmlns:a16="http://schemas.microsoft.com/office/drawing/2014/main" id="{5B5D2598-450C-01BD-4B35-1A7FF984B483}"/>
              </a:ext>
            </a:extLst>
          </p:cNvPr>
          <p:cNvSpPr txBox="1"/>
          <p:nvPr/>
        </p:nvSpPr>
        <p:spPr>
          <a:xfrm>
            <a:off x="2238932" y="6268940"/>
            <a:ext cx="2414588" cy="449359"/>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16438294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ctrTitle"/>
          </p:nvPr>
        </p:nvSpPr>
        <p:spPr>
          <a:xfrm>
            <a:off x="2062164" y="115889"/>
            <a:ext cx="7922269" cy="818802"/>
          </a:xfr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p:spPr>
        <p:txBody>
          <a:bodyPr/>
          <a:lstStyle/>
          <a:p>
            <a:pPr>
              <a:defRPr/>
            </a:pPr>
            <a:r>
              <a:rPr lang="fi-FI" b="1" dirty="0">
                <a:solidFill>
                  <a:schemeClr val="tx2"/>
                </a:solidFill>
              </a:rPr>
              <a:t>Kansantalous, työn tuottavuus</a:t>
            </a:r>
            <a:endParaRPr lang="fi-FI" dirty="0"/>
          </a:p>
        </p:txBody>
      </p:sp>
      <p:sp>
        <p:nvSpPr>
          <p:cNvPr id="6148" name="Dian numeron paikkamerkki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None/>
            </a:pPr>
            <a:fld id="{E50E393C-88B3-4481-A7BE-E469CA16A396}" type="slidenum">
              <a:rPr lang="fi-FI" altLang="fi-FI" sz="1200">
                <a:solidFill>
                  <a:srgbClr val="898989"/>
                </a:solidFill>
                <a:cs typeface="Arial" panose="020B0604020202020204" pitchFamily="34" charset="0"/>
              </a:rPr>
              <a:pPr fontAlgn="base">
                <a:spcBef>
                  <a:spcPct val="0"/>
                </a:spcBef>
                <a:spcAft>
                  <a:spcPct val="0"/>
                </a:spcAft>
                <a:buNone/>
              </a:pPr>
              <a:t>9</a:t>
            </a:fld>
            <a:endParaRPr lang="fi-FI" altLang="fi-FI" sz="1200">
              <a:solidFill>
                <a:srgbClr val="898989"/>
              </a:solidFill>
              <a:cs typeface="Arial" panose="020B0604020202020204" pitchFamily="34" charset="0"/>
            </a:endParaRPr>
          </a:p>
        </p:txBody>
      </p:sp>
      <p:pic>
        <p:nvPicPr>
          <p:cNvPr id="3" name="Picture 2">
            <a:extLst>
              <a:ext uri="{FF2B5EF4-FFF2-40B4-BE49-F238E27FC236}">
                <a16:creationId xmlns:a16="http://schemas.microsoft.com/office/drawing/2014/main" id="{9404C903-1CA0-4999-9E1B-34BEE5EFEAF9}"/>
              </a:ext>
            </a:extLst>
          </p:cNvPr>
          <p:cNvPicPr>
            <a:picLocks noChangeAspect="1"/>
          </p:cNvPicPr>
          <p:nvPr/>
        </p:nvPicPr>
        <p:blipFill>
          <a:blip r:embed="rId3"/>
          <a:stretch>
            <a:fillRect/>
          </a:stretch>
        </p:blipFill>
        <p:spPr>
          <a:xfrm>
            <a:off x="1512173" y="977007"/>
            <a:ext cx="9144000" cy="5242697"/>
          </a:xfrm>
          <a:prstGeom prst="rect">
            <a:avLst/>
          </a:prstGeom>
        </p:spPr>
      </p:pic>
      <p:pic>
        <p:nvPicPr>
          <p:cNvPr id="4" name="Kuva 8" descr="Kuva, joka sisältää kohteen teksti, merkki, clipart-kuva&#10;&#10;Kuvaus luotu automaattisesti">
            <a:extLst>
              <a:ext uri="{FF2B5EF4-FFF2-40B4-BE49-F238E27FC236}">
                <a16:creationId xmlns:a16="http://schemas.microsoft.com/office/drawing/2014/main" id="{5DDE3DC1-BEE6-7B51-1EFF-81D296233C8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8538" y="6219704"/>
            <a:ext cx="1856812" cy="480765"/>
          </a:xfrm>
          <a:prstGeom prst="rect">
            <a:avLst/>
          </a:prstGeom>
        </p:spPr>
      </p:pic>
      <p:pic>
        <p:nvPicPr>
          <p:cNvPr id="5" name="Kuva 8" descr="Kuva, joka sisältää kohteen teksti, merkki, clipart-kuva&#10;&#10;Kuvaus luotu automaattisesti">
            <a:extLst>
              <a:ext uri="{FF2B5EF4-FFF2-40B4-BE49-F238E27FC236}">
                <a16:creationId xmlns:a16="http://schemas.microsoft.com/office/drawing/2014/main" id="{7700D53A-07C4-A60A-EA0C-46D02F4E1D2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8538" y="6219704"/>
            <a:ext cx="1856812" cy="480765"/>
          </a:xfrm>
          <a:prstGeom prst="rect">
            <a:avLst/>
          </a:prstGeom>
          <a:solidFill>
            <a:schemeClr val="bg1"/>
          </a:solidFill>
        </p:spPr>
      </p:pic>
      <p:sp>
        <p:nvSpPr>
          <p:cNvPr id="6" name="TextBox 5">
            <a:extLst>
              <a:ext uri="{FF2B5EF4-FFF2-40B4-BE49-F238E27FC236}">
                <a16:creationId xmlns:a16="http://schemas.microsoft.com/office/drawing/2014/main" id="{8F55B33D-9233-CBEA-365D-C19EBDE8622A}"/>
              </a:ext>
            </a:extLst>
          </p:cNvPr>
          <p:cNvSpPr txBox="1"/>
          <p:nvPr/>
        </p:nvSpPr>
        <p:spPr>
          <a:xfrm>
            <a:off x="2165350" y="6325909"/>
            <a:ext cx="2414588" cy="449359"/>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2137734194"/>
      </p:ext>
    </p:extLst>
  </p:cSld>
  <p:clrMapOvr>
    <a:masterClrMapping/>
  </p:clrMapOvr>
</p:sld>
</file>

<file path=ppt/theme/theme1.xml><?xml version="1.0" encoding="utf-8"?>
<a:theme xmlns:a="http://schemas.openxmlformats.org/drawingml/2006/main" name="Office-te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PT pohja-v1.pptx" id="{09B7AAFD-A12D-425D-909B-2A3F1C5BAA5A}" vid="{71838A74-8C57-442A-8686-3FE23AAF860D}"/>
    </a:ext>
  </a:extLst>
</a:theme>
</file>

<file path=ppt/theme/theme10.xml><?xml version="1.0" encoding="utf-8"?>
<a:theme xmlns:a="http://schemas.openxmlformats.org/drawingml/2006/main" name="10_Retro">
  <a:themeElements>
    <a:clrScheme name="Retro">
      <a:dk1>
        <a:sysClr val="windowText" lastClr="000000"/>
      </a:dk1>
      <a:lt1>
        <a:sysClr val="window" lastClr="FFFFFF"/>
      </a:lt1>
      <a:dk2>
        <a:srgbClr val="344068"/>
      </a:dk2>
      <a:lt2>
        <a:srgbClr val="D9E0E6"/>
      </a:lt2>
      <a:accent1>
        <a:srgbClr val="1CADE4"/>
      </a:accent1>
      <a:accent2>
        <a:srgbClr val="2683C6"/>
      </a:accent2>
      <a:accent3>
        <a:srgbClr val="28C4CC"/>
      </a:accent3>
      <a:accent4>
        <a:srgbClr val="42BA97"/>
      </a:accent4>
      <a:accent5>
        <a:srgbClr val="3E8853"/>
      </a:accent5>
      <a:accent6>
        <a:srgbClr val="62A39F"/>
      </a:accent6>
      <a:hlink>
        <a:srgbClr val="6EAC1C"/>
      </a:hlink>
      <a:folHlink>
        <a:srgbClr val="B26B02"/>
      </a:folHlink>
    </a:clrScheme>
    <a:fontScheme name="Retro">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9CC26709-368C-4D72-9060-94E5B3FF3CD6}"/>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pp-malli_tk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te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PT pohja-v1.pptx" id="{09B7AAFD-A12D-425D-909B-2A3F1C5BAA5A}" vid="{71838A74-8C57-442A-8686-3FE23AAF860D}"/>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Office Theme">
  <a:themeElements>
    <a:clrScheme name="TEM 1 cyan 2 sininen">
      <a:dk1>
        <a:srgbClr val="000000"/>
      </a:dk1>
      <a:lt1>
        <a:srgbClr val="FFFFFF"/>
      </a:lt1>
      <a:dk2>
        <a:srgbClr val="195C98"/>
      </a:dk2>
      <a:lt2>
        <a:srgbClr val="E7E6E6"/>
      </a:lt2>
      <a:accent1>
        <a:srgbClr val="31E1E9"/>
      </a:accent1>
      <a:accent2>
        <a:srgbClr val="195C98"/>
      </a:accent2>
      <a:accent3>
        <a:srgbClr val="767171"/>
      </a:accent3>
      <a:accent4>
        <a:srgbClr val="BFBFBF"/>
      </a:accent4>
      <a:accent5>
        <a:srgbClr val="98F0F4"/>
      </a:accent5>
      <a:accent6>
        <a:srgbClr val="8CADCC"/>
      </a:accent6>
      <a:hlink>
        <a:srgbClr val="0563C1"/>
      </a:hlink>
      <a:folHlink>
        <a:srgbClr val="954F72"/>
      </a:folHlink>
    </a:clrScheme>
    <a:fontScheme name="Tahoma">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extLst>
    <a:ext uri="{05A4C25C-085E-4340-85A3-A5531E510DB2}">
      <thm15:themeFamily xmlns:thm15="http://schemas.microsoft.com/office/thememl/2012/main" name="prodigy_Template.potx" id="{DE15E4E0-DEC1-4E9A-A319-4600A8632F65}" vid="{80ABFAEB-8B26-4452-95C0-6809AB99974B}"/>
    </a:ext>
  </a:extLst>
</a:theme>
</file>

<file path=ppt/theme/theme6.xml><?xml version="1.0" encoding="utf-8"?>
<a:theme xmlns:a="http://schemas.openxmlformats.org/drawingml/2006/main" name="3_pp-malli_tk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7_Retro">
  <a:themeElements>
    <a:clrScheme name="Retro">
      <a:dk1>
        <a:sysClr val="windowText" lastClr="000000"/>
      </a:dk1>
      <a:lt1>
        <a:sysClr val="window" lastClr="FFFFFF"/>
      </a:lt1>
      <a:dk2>
        <a:srgbClr val="344068"/>
      </a:dk2>
      <a:lt2>
        <a:srgbClr val="D9E0E6"/>
      </a:lt2>
      <a:accent1>
        <a:srgbClr val="1CADE4"/>
      </a:accent1>
      <a:accent2>
        <a:srgbClr val="2683C6"/>
      </a:accent2>
      <a:accent3>
        <a:srgbClr val="28C4CC"/>
      </a:accent3>
      <a:accent4>
        <a:srgbClr val="42BA97"/>
      </a:accent4>
      <a:accent5>
        <a:srgbClr val="3E8853"/>
      </a:accent5>
      <a:accent6>
        <a:srgbClr val="62A39F"/>
      </a:accent6>
      <a:hlink>
        <a:srgbClr val="6EAC1C"/>
      </a:hlink>
      <a:folHlink>
        <a:srgbClr val="B26B02"/>
      </a:folHlink>
    </a:clrScheme>
    <a:fontScheme name="Retro">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9CC26709-368C-4D72-9060-94E5B3FF3CD6}"/>
    </a:ext>
  </a:extLst>
</a:theme>
</file>

<file path=ppt/theme/theme8.xml><?xml version="1.0" encoding="utf-8"?>
<a:theme xmlns:a="http://schemas.openxmlformats.org/drawingml/2006/main" name="2_Office-teema">
  <a:themeElements>
    <a:clrScheme name="Satakunnan värit">
      <a:dk1>
        <a:sysClr val="windowText" lastClr="000000"/>
      </a:dk1>
      <a:lt1>
        <a:sysClr val="window" lastClr="FFFFFF"/>
      </a:lt1>
      <a:dk2>
        <a:srgbClr val="023E6B"/>
      </a:dk2>
      <a:lt2>
        <a:srgbClr val="3BADE0"/>
      </a:lt2>
      <a:accent1>
        <a:srgbClr val="023E6B"/>
      </a:accent1>
      <a:accent2>
        <a:srgbClr val="1297FA"/>
      </a:accent2>
      <a:accent3>
        <a:srgbClr val="297FD5"/>
      </a:accent3>
      <a:accent4>
        <a:srgbClr val="7F8FA9"/>
      </a:accent4>
      <a:accent5>
        <a:srgbClr val="3EBBF0"/>
      </a:accent5>
      <a:accent6>
        <a:srgbClr val="9D90A0"/>
      </a:accent6>
      <a:hlink>
        <a:srgbClr val="3477B2"/>
      </a:hlink>
      <a:folHlink>
        <a:srgbClr val="3EBBF0"/>
      </a:folHlink>
    </a:clrScheme>
    <a:fontScheme name="Custom 2">
      <a:majorFont>
        <a:latin typeface="Avenir Next LT Pro"/>
        <a:ea typeface=""/>
        <a:cs typeface=""/>
      </a:majorFont>
      <a:minorFont>
        <a:latin typeface="Speak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gradFill>
          <a:gsLst>
            <a:gs pos="0">
              <a:schemeClr val="bg2">
                <a:alpha val="85000"/>
              </a:schemeClr>
            </a:gs>
            <a:gs pos="100000">
              <a:schemeClr val="accent1">
                <a:alpha val="85000"/>
              </a:schemeClr>
            </a:gs>
          </a:gsLst>
          <a:lin ang="0" scaled="1"/>
        </a:gra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_50285045_TF22920738_Win32" id="{572E6F50-7733-4A5D-886F-E1281D78441B}" vid="{4CBCC365-229F-425D-B8C7-3B56296C6B22}"/>
    </a:ext>
  </a:extLst>
</a:theme>
</file>

<file path=ppt/theme/theme9.xml><?xml version="1.0" encoding="utf-8"?>
<a:theme xmlns:a="http://schemas.openxmlformats.org/drawingml/2006/main" name="1_pp-malli_tk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Powerpointmalli_salmiakit</Template>
  <TotalTime>45033</TotalTime>
  <Words>6506</Words>
  <Application>Microsoft Office PowerPoint</Application>
  <PresentationFormat>Widescreen</PresentationFormat>
  <Paragraphs>456</Paragraphs>
  <Slides>60</Slides>
  <Notes>7</Notes>
  <HiddenSlides>0</HiddenSlides>
  <MMClips>0</MMClips>
  <ScaleCrop>false</ScaleCrop>
  <HeadingPairs>
    <vt:vector size="6" baseType="variant">
      <vt:variant>
        <vt:lpstr>Fonts Used</vt:lpstr>
      </vt:variant>
      <vt:variant>
        <vt:i4>15</vt:i4>
      </vt:variant>
      <vt:variant>
        <vt:lpstr>Theme</vt:lpstr>
      </vt:variant>
      <vt:variant>
        <vt:i4>10</vt:i4>
      </vt:variant>
      <vt:variant>
        <vt:lpstr>Slide Titles</vt:lpstr>
      </vt:variant>
      <vt:variant>
        <vt:i4>60</vt:i4>
      </vt:variant>
    </vt:vector>
  </HeadingPairs>
  <TitlesOfParts>
    <vt:vector size="85" baseType="lpstr">
      <vt:lpstr>Aptos</vt:lpstr>
      <vt:lpstr>Arial</vt:lpstr>
      <vt:lpstr>Arial Black</vt:lpstr>
      <vt:lpstr>Avenir Next LT Pro</vt:lpstr>
      <vt:lpstr>Avenir Next LT Pro Demi</vt:lpstr>
      <vt:lpstr>Britannic Bold</vt:lpstr>
      <vt:lpstr>Calibri</vt:lpstr>
      <vt:lpstr>Calibri Light</vt:lpstr>
      <vt:lpstr>Courier New</vt:lpstr>
      <vt:lpstr>Speak Pro</vt:lpstr>
      <vt:lpstr>System Font Regular</vt:lpstr>
      <vt:lpstr>Tahoma</vt:lpstr>
      <vt:lpstr>Times New Roman</vt:lpstr>
      <vt:lpstr>Wingdings</vt:lpstr>
      <vt:lpstr>Wingdings 3</vt:lpstr>
      <vt:lpstr>Office-teema</vt:lpstr>
      <vt:lpstr>pp-malli_tke</vt:lpstr>
      <vt:lpstr>1_Office-teema</vt:lpstr>
      <vt:lpstr>Office Theme</vt:lpstr>
      <vt:lpstr>1_Office Theme</vt:lpstr>
      <vt:lpstr>3_pp-malli_tke</vt:lpstr>
      <vt:lpstr>7_Retro</vt:lpstr>
      <vt:lpstr>2_Office-teema</vt:lpstr>
      <vt:lpstr>1_pp-malli_tke</vt:lpstr>
      <vt:lpstr>10_Retro</vt:lpstr>
      <vt:lpstr>SATAKUNNAN TALOUS  Nykytila ja lähiajan näkymät 46  Toukokuu 2026  Aluekehitysasiantuntija Saku Vähäsantanen Satakuntaliitto Etunimi.sukunimi@satakunta.fi Puh. 044 711 4350 </vt:lpstr>
      <vt:lpstr>   SATAKUNNAN TALOUS  Nykytila ja lähiajan näkymät 46 Toukokuu 2026  Katsauksen ovat rahoittaneet Satakuntaliitto, Pyhäjärvi-instituutti, Satafood Kehittämisyhdistys ry, Porin kaupunki, Prizztech Oy, Satakunnan koulutuskuntayhtymä, Huittisten kaupunki, Länsirannikon Koulutus Oy WinNova, Satakunnan Yrittäjät ry, Lounais-Suomen elinvoimakeskus, Rauman kaupunki, Kankaanpään kaupunki, Porin yliopistokeskus, Satakunnan ammattikorkeakoulu, Turun kauppakorkeakoulun Porin yksikkö, Satakunnan kauppakamari, Rauman kauppakamari sekä Eurajoen kunta.</vt:lpstr>
      <vt:lpstr>satakunnaN vahvuuksia</vt:lpstr>
      <vt:lpstr>satakunnaN vahvuuksia: vIENTI</vt:lpstr>
      <vt:lpstr>vIENTI VAHVuutena</vt:lpstr>
      <vt:lpstr>PowerPoint Presentation</vt:lpstr>
      <vt:lpstr>PowerPoint Presentation</vt:lpstr>
      <vt:lpstr>Kansantalous, työn tuottavuus</vt:lpstr>
      <vt:lpstr>Kansantalous, työn tuottavuus</vt:lpstr>
      <vt:lpstr>Kansantalous, työn tuottavuus</vt:lpstr>
      <vt:lpstr>Aluetalous, työn tuottavuus Satakunnassa</vt:lpstr>
      <vt:lpstr>PowerPoint Presentation</vt:lpstr>
      <vt:lpstr>PowerPoint Presentation</vt:lpstr>
      <vt:lpstr>PowerPoint Presentation</vt:lpstr>
      <vt:lpstr>PowerPoint Presentation</vt:lpstr>
      <vt:lpstr>PowerPoint Presentation</vt:lpstr>
      <vt:lpstr>Satakunnan talouskehitys (Lähde: Tilastokeskus, asiakaskohtainen suhdannepalvelu)</vt:lpstr>
      <vt:lpstr>Satakunnan talouskehitys (Lähde: Tilastokeskus, asiakaskohtainen suhdannepalvelu)</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AUTOMAATIO- JA robotiikka-ala (RoboCoast) satakunnassa</vt:lpstr>
      <vt:lpstr>PowerPoint Presentation</vt:lpstr>
      <vt:lpstr>PowerPoint Presentation</vt:lpstr>
      <vt:lpstr>PowerPoint Presentation</vt:lpstr>
      <vt:lpstr>TEOLLISUUDEN SUHDANNEKUVA satakunnassa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Liikevaihdon toimialoittainen kehitys Satakunnassa</vt:lpstr>
      <vt:lpstr>Liikevaihdon toimialoittainen kehitys Satakunnassa</vt:lpstr>
      <vt:lpstr>PowerPoint Presentation</vt:lpstr>
      <vt:lpstr>PowerPoint Presentation</vt:lpstr>
      <vt:lpstr>SUMMA SUMMARUM, SATAKUNNAN SUHDANNEKEHITYS 7-12/2025: </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ESITYKSEN NIMI pvm, tilaisuus, tekijä, Satakuntaliitto</dc:title>
  <dc:creator>Saku Vähäsantanen</dc:creator>
  <cp:lastModifiedBy>Saku Vähäsantanen</cp:lastModifiedBy>
  <cp:revision>1960</cp:revision>
  <dcterms:created xsi:type="dcterms:W3CDTF">2019-04-17T08:47:51Z</dcterms:created>
  <dcterms:modified xsi:type="dcterms:W3CDTF">2026-05-21T05:30:51Z</dcterms:modified>
</cp:coreProperties>
</file>