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44" r:id="rId6"/>
    <p:sldMasterId id="2147483756" r:id="rId7"/>
    <p:sldMasterId id="2147483771" r:id="rId8"/>
    <p:sldMasterId id="2147483783" r:id="rId9"/>
    <p:sldMasterId id="2147483795" r:id="rId10"/>
  </p:sldMasterIdLst>
  <p:notesMasterIdLst>
    <p:notesMasterId r:id="rId71"/>
  </p:notesMasterIdLst>
  <p:sldIdLst>
    <p:sldId id="256" r:id="rId11"/>
    <p:sldId id="536" r:id="rId12"/>
    <p:sldId id="778" r:id="rId13"/>
    <p:sldId id="295" r:id="rId14"/>
    <p:sldId id="779" r:id="rId15"/>
    <p:sldId id="775" r:id="rId16"/>
    <p:sldId id="2796" r:id="rId17"/>
    <p:sldId id="462" r:id="rId18"/>
    <p:sldId id="515" r:id="rId19"/>
    <p:sldId id="676" r:id="rId20"/>
    <p:sldId id="776" r:id="rId21"/>
    <p:sldId id="653" r:id="rId22"/>
    <p:sldId id="652" r:id="rId23"/>
    <p:sldId id="315" r:id="rId24"/>
    <p:sldId id="293" r:id="rId25"/>
    <p:sldId id="748" r:id="rId26"/>
    <p:sldId id="769" r:id="rId27"/>
    <p:sldId id="770" r:id="rId28"/>
    <p:sldId id="495" r:id="rId29"/>
    <p:sldId id="554" r:id="rId30"/>
    <p:sldId id="496" r:id="rId31"/>
    <p:sldId id="501" r:id="rId32"/>
    <p:sldId id="494" r:id="rId33"/>
    <p:sldId id="493" r:id="rId34"/>
    <p:sldId id="497" r:id="rId35"/>
    <p:sldId id="500" r:id="rId36"/>
    <p:sldId id="284" r:id="rId37"/>
    <p:sldId id="559" r:id="rId38"/>
    <p:sldId id="469" r:id="rId39"/>
    <p:sldId id="558" r:id="rId40"/>
    <p:sldId id="470" r:id="rId41"/>
    <p:sldId id="475" r:id="rId42"/>
    <p:sldId id="553" r:id="rId43"/>
    <p:sldId id="471" r:id="rId44"/>
    <p:sldId id="472" r:id="rId45"/>
    <p:sldId id="473" r:id="rId46"/>
    <p:sldId id="474" r:id="rId47"/>
    <p:sldId id="480" r:id="rId48"/>
    <p:sldId id="771" r:id="rId49"/>
    <p:sldId id="482" r:id="rId50"/>
    <p:sldId id="483" r:id="rId51"/>
    <p:sldId id="484" r:id="rId52"/>
    <p:sldId id="777" r:id="rId53"/>
    <p:sldId id="492" r:id="rId54"/>
    <p:sldId id="487" r:id="rId55"/>
    <p:sldId id="488" r:id="rId56"/>
    <p:sldId id="489" r:id="rId57"/>
    <p:sldId id="490" r:id="rId58"/>
    <p:sldId id="491" r:id="rId59"/>
    <p:sldId id="560" r:id="rId60"/>
    <p:sldId id="423" r:id="rId61"/>
    <p:sldId id="498" r:id="rId62"/>
    <p:sldId id="476" r:id="rId63"/>
    <p:sldId id="544" r:id="rId64"/>
    <p:sldId id="292" r:id="rId65"/>
    <p:sldId id="772" r:id="rId66"/>
    <p:sldId id="486" r:id="rId67"/>
    <p:sldId id="675" r:id="rId68"/>
    <p:sldId id="499" r:id="rId69"/>
    <p:sldId id="535" r:id="rId7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4" autoAdjust="0"/>
    <p:restoredTop sz="94660"/>
  </p:normalViewPr>
  <p:slideViewPr>
    <p:cSldViewPr snapToGrid="0">
      <p:cViewPr varScale="1">
        <p:scale>
          <a:sx n="113" d="100"/>
          <a:sy n="113" d="100"/>
        </p:scale>
        <p:origin x="2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ku Vähäsantanen" userId="58ce6aa8-f826-4d9b-8354-554d77870b50" providerId="ADAL" clId="{ACE3C89B-62F1-4805-B62E-5251B85C16ED}"/>
    <pc:docChg chg="modSld">
      <pc:chgData name="Saku Vähäsantanen" userId="58ce6aa8-f826-4d9b-8354-554d77870b50" providerId="ADAL" clId="{ACE3C89B-62F1-4805-B62E-5251B85C16ED}" dt="2025-10-29T11:33:14.643" v="7" actId="20577"/>
      <pc:docMkLst>
        <pc:docMk/>
      </pc:docMkLst>
      <pc:sldChg chg="modSp mod">
        <pc:chgData name="Saku Vähäsantanen" userId="58ce6aa8-f826-4d9b-8354-554d77870b50" providerId="ADAL" clId="{ACE3C89B-62F1-4805-B62E-5251B85C16ED}" dt="2025-10-29T11:33:14.643" v="7" actId="20577"/>
        <pc:sldMkLst>
          <pc:docMk/>
          <pc:sldMk cId="3886412059" sldId="482"/>
        </pc:sldMkLst>
        <pc:spChg chg="mod">
          <ac:chgData name="Saku Vähäsantanen" userId="58ce6aa8-f826-4d9b-8354-554d77870b50" providerId="ADAL" clId="{ACE3C89B-62F1-4805-B62E-5251B85C16ED}" dt="2025-10-29T11:33:14.643" v="7" actId="20577"/>
          <ac:spMkLst>
            <pc:docMk/>
            <pc:sldMk cId="3886412059" sldId="482"/>
            <ac:spMk id="44" creationId="{CCD58A97-409F-4C3D-BA7D-6AB4A0D13C8C}"/>
          </ac:spMkLst>
        </pc:spChg>
      </pc:sldChg>
    </pc:docChg>
  </pc:docChgLst>
  <pc:docChgLst>
    <pc:chgData name="Saku Vähäsantanen" userId="58ce6aa8-f826-4d9b-8354-554d77870b50" providerId="ADAL" clId="{EF2864A8-341A-5D4F-ACCF-2B6D6D6679E1}"/>
    <pc:docChg chg="modSld">
      <pc:chgData name="Saku Vähäsantanen" userId="58ce6aa8-f826-4d9b-8354-554d77870b50" providerId="ADAL" clId="{EF2864A8-341A-5D4F-ACCF-2B6D6D6679E1}" dt="2025-11-11T09:55:06.534" v="2" actId="1076"/>
      <pc:docMkLst>
        <pc:docMk/>
      </pc:docMkLst>
      <pc:sldChg chg="modSp mod">
        <pc:chgData name="Saku Vähäsantanen" userId="58ce6aa8-f826-4d9b-8354-554d77870b50" providerId="ADAL" clId="{EF2864A8-341A-5D4F-ACCF-2B6D6D6679E1}" dt="2025-11-11T09:45:08.719" v="0" actId="20577"/>
        <pc:sldMkLst>
          <pc:docMk/>
          <pc:sldMk cId="2739983494" sldId="469"/>
        </pc:sldMkLst>
        <pc:spChg chg="mod">
          <ac:chgData name="Saku Vähäsantanen" userId="58ce6aa8-f826-4d9b-8354-554d77870b50" providerId="ADAL" clId="{EF2864A8-341A-5D4F-ACCF-2B6D6D6679E1}" dt="2025-11-11T09:45:08.719" v="0" actId="20577"/>
          <ac:spMkLst>
            <pc:docMk/>
            <pc:sldMk cId="2739983494" sldId="469"/>
            <ac:spMk id="9219" creationId="{00000000-0000-0000-0000-000000000000}"/>
          </ac:spMkLst>
        </pc:spChg>
      </pc:sldChg>
      <pc:sldChg chg="modSp mod">
        <pc:chgData name="Saku Vähäsantanen" userId="58ce6aa8-f826-4d9b-8354-554d77870b50" providerId="ADAL" clId="{EF2864A8-341A-5D4F-ACCF-2B6D6D6679E1}" dt="2025-11-11T09:51:33.328" v="1" actId="108"/>
        <pc:sldMkLst>
          <pc:docMk/>
          <pc:sldMk cId="3886412059" sldId="482"/>
        </pc:sldMkLst>
        <pc:spChg chg="mod">
          <ac:chgData name="Saku Vähäsantanen" userId="58ce6aa8-f826-4d9b-8354-554d77870b50" providerId="ADAL" clId="{EF2864A8-341A-5D4F-ACCF-2B6D6D6679E1}" dt="2025-11-11T09:51:33.328" v="1" actId="108"/>
          <ac:spMkLst>
            <pc:docMk/>
            <pc:sldMk cId="3886412059" sldId="482"/>
            <ac:spMk id="44" creationId="{CCD58A97-409F-4C3D-BA7D-6AB4A0D13C8C}"/>
          </ac:spMkLst>
        </pc:spChg>
      </pc:sldChg>
      <pc:sldChg chg="modSp mod">
        <pc:chgData name="Saku Vähäsantanen" userId="58ce6aa8-f826-4d9b-8354-554d77870b50" providerId="ADAL" clId="{EF2864A8-341A-5D4F-ACCF-2B6D6D6679E1}" dt="2025-11-11T09:55:06.534" v="2" actId="1076"/>
        <pc:sldMkLst>
          <pc:docMk/>
          <pc:sldMk cId="3898302547" sldId="487"/>
        </pc:sldMkLst>
        <pc:picChg chg="mod">
          <ac:chgData name="Saku Vähäsantanen" userId="58ce6aa8-f826-4d9b-8354-554d77870b50" providerId="ADAL" clId="{EF2864A8-341A-5D4F-ACCF-2B6D6D6679E1}" dt="2025-11-11T09:55:06.534" v="2" actId="1076"/>
          <ac:picMkLst>
            <pc:docMk/>
            <pc:sldMk cId="3898302547" sldId="487"/>
            <ac:picMk id="9" creationId="{F1813B69-039D-A3C9-7DE7-B3956C598438}"/>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jaanve\Documents\ProDigy%202023\Dekompositiot\Arvonlis&#228;n%20dekompositio%20Suomi%20Satakunta%20+%20seutukunnat%2020240119.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Calibri"/>
                <a:ea typeface="Calibri"/>
                <a:cs typeface="Calibri"/>
              </a:defRPr>
            </a:pPr>
            <a:r>
              <a:rPr lang="fi-FI" sz="2000" dirty="0"/>
              <a:t>Arvonlisäyksen </a:t>
            </a:r>
            <a:r>
              <a:rPr lang="fi-FI" sz="2000" dirty="0" err="1"/>
              <a:t>dekomponointi</a:t>
            </a:r>
            <a:r>
              <a:rPr lang="fi-FI" sz="2000" dirty="0"/>
              <a:t> 2000-2021</a:t>
            </a:r>
          </a:p>
        </c:rich>
      </c:tx>
      <c:overlay val="0"/>
      <c:spPr>
        <a:noFill/>
        <a:ln w="25400">
          <a:noFill/>
        </a:ln>
      </c:spPr>
    </c:title>
    <c:autoTitleDeleted val="0"/>
    <c:plotArea>
      <c:layout/>
      <c:barChart>
        <c:barDir val="col"/>
        <c:grouping val="clustered"/>
        <c:varyColors val="0"/>
        <c:ser>
          <c:idx val="0"/>
          <c:order val="0"/>
          <c:tx>
            <c:strRef>
              <c:f>'Laskenta incremental (relative)'!$I$207</c:f>
              <c:strCache>
                <c:ptCount val="1"/>
                <c:pt idx="0">
                  <c:v>Arvonlisäys</c:v>
                </c:pt>
              </c:strCache>
            </c:strRef>
          </c:tx>
          <c:spPr>
            <a:solidFill>
              <a:schemeClr val="tx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(relative)'!$J$207:$N$207</c:f>
              <c:numCache>
                <c:formatCode>0.0</c:formatCode>
                <c:ptCount val="5"/>
                <c:pt idx="0">
                  <c:v>27.565667839434081</c:v>
                </c:pt>
                <c:pt idx="1">
                  <c:v>-2.7004581771958627</c:v>
                </c:pt>
                <c:pt idx="2">
                  <c:v>13.248295689525003</c:v>
                </c:pt>
                <c:pt idx="3">
                  <c:v>-13.166414691716867</c:v>
                </c:pt>
                <c:pt idx="4">
                  <c:v>6.4546038128864369</c:v>
                </c:pt>
              </c:numCache>
            </c:numRef>
          </c:val>
          <c:extLst>
            <c:ext xmlns:c16="http://schemas.microsoft.com/office/drawing/2014/chart" uri="{C3380CC4-5D6E-409C-BE32-E72D297353CC}">
              <c16:uniqueId val="{00000000-CAEC-4677-A7D7-D0C64E2CB4D2}"/>
            </c:ext>
          </c:extLst>
        </c:ser>
        <c:ser>
          <c:idx val="1"/>
          <c:order val="1"/>
          <c:tx>
            <c:strRef>
              <c:f>'Laskenta incremental (relative)'!$I$208</c:f>
              <c:strCache>
                <c:ptCount val="1"/>
                <c:pt idx="0">
                  <c:v>Arvonlisäys/työtunnit</c:v>
                </c:pt>
              </c:strCache>
            </c:strRef>
          </c:tx>
          <c:spPr>
            <a:solidFill>
              <a:srgbClr val="FF0000"/>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(relative)'!$J$208:$N$208</c:f>
              <c:numCache>
                <c:formatCode>0.0</c:formatCode>
                <c:ptCount val="5"/>
                <c:pt idx="0">
                  <c:v>19.209117619135373</c:v>
                </c:pt>
                <c:pt idx="1">
                  <c:v>0.76753445496200479</c:v>
                </c:pt>
                <c:pt idx="2">
                  <c:v>14.028505132089</c:v>
                </c:pt>
                <c:pt idx="3">
                  <c:v>-9.9692014084215739</c:v>
                </c:pt>
                <c:pt idx="4">
                  <c:v>17.578182968025917</c:v>
                </c:pt>
              </c:numCache>
            </c:numRef>
          </c:val>
          <c:extLst>
            <c:ext xmlns:c16="http://schemas.microsoft.com/office/drawing/2014/chart" uri="{C3380CC4-5D6E-409C-BE32-E72D297353CC}">
              <c16:uniqueId val="{00000001-CAEC-4677-A7D7-D0C64E2CB4D2}"/>
            </c:ext>
          </c:extLst>
        </c:ser>
        <c:ser>
          <c:idx val="2"/>
          <c:order val="2"/>
          <c:tx>
            <c:strRef>
              <c:f>'Laskenta incremental (relative)'!$I$209</c:f>
              <c:strCache>
                <c:ptCount val="1"/>
                <c:pt idx="0">
                  <c:v>Työtunnit/työlliset</c:v>
                </c:pt>
              </c:strCache>
            </c:strRef>
          </c:tx>
          <c:spPr>
            <a:solidFill>
              <a:schemeClr val="tx1">
                <a:lumMod val="65000"/>
                <a:lumOff val="3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(relative)'!$J$209:$N$209</c:f>
              <c:numCache>
                <c:formatCode>0.0</c:formatCode>
                <c:ptCount val="5"/>
                <c:pt idx="0">
                  <c:v>-8.9417934864691144</c:v>
                </c:pt>
                <c:pt idx="1">
                  <c:v>-8.0003016216894327</c:v>
                </c:pt>
                <c:pt idx="2">
                  <c:v>-9.3367843205910841</c:v>
                </c:pt>
                <c:pt idx="3">
                  <c:v>-7.9379235323214621</c:v>
                </c:pt>
                <c:pt idx="4">
                  <c:v>-3.1376246406292054</c:v>
                </c:pt>
              </c:numCache>
            </c:numRef>
          </c:val>
          <c:extLst>
            <c:ext xmlns:c16="http://schemas.microsoft.com/office/drawing/2014/chart" uri="{C3380CC4-5D6E-409C-BE32-E72D297353CC}">
              <c16:uniqueId val="{00000002-CAEC-4677-A7D7-D0C64E2CB4D2}"/>
            </c:ext>
          </c:extLst>
        </c:ser>
        <c:ser>
          <c:idx val="3"/>
          <c:order val="3"/>
          <c:tx>
            <c:strRef>
              <c:f>'Laskenta incremental (relative)'!$I$210</c:f>
              <c:strCache>
                <c:ptCount val="1"/>
                <c:pt idx="0">
                  <c:v>Työlliset/väestö</c:v>
                </c:pt>
              </c:strCache>
            </c:strRef>
          </c:tx>
          <c:spPr>
            <a:solidFill>
              <a:schemeClr val="bg1">
                <a:lumMod val="7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(relative)'!$J$210:$N$210</c:f>
              <c:numCache>
                <c:formatCode>0.0</c:formatCode>
                <c:ptCount val="5"/>
                <c:pt idx="0">
                  <c:v>9.3587391526471144</c:v>
                </c:pt>
                <c:pt idx="1">
                  <c:v>12.869463564906955</c:v>
                </c:pt>
                <c:pt idx="2">
                  <c:v>16.75862197792312</c:v>
                </c:pt>
                <c:pt idx="3">
                  <c:v>10.843928279483404</c:v>
                </c:pt>
                <c:pt idx="4">
                  <c:v>15.967572896331138</c:v>
                </c:pt>
              </c:numCache>
            </c:numRef>
          </c:val>
          <c:extLst>
            <c:ext xmlns:c16="http://schemas.microsoft.com/office/drawing/2014/chart" uri="{C3380CC4-5D6E-409C-BE32-E72D297353CC}">
              <c16:uniqueId val="{00000003-CAEC-4677-A7D7-D0C64E2CB4D2}"/>
            </c:ext>
          </c:extLst>
        </c:ser>
        <c:ser>
          <c:idx val="4"/>
          <c:order val="4"/>
          <c:tx>
            <c:strRef>
              <c:f>'Laskenta incremental (relative)'!$I$211</c:f>
              <c:strCache>
                <c:ptCount val="1"/>
                <c:pt idx="0">
                  <c:v>Väestö</c:v>
                </c:pt>
              </c:strCache>
            </c:strRef>
          </c:tx>
          <c:spPr>
            <a:solidFill>
              <a:schemeClr val="bg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(relative)'!$J$211:$N$211</c:f>
              <c:numCache>
                <c:formatCode>0.0</c:formatCode>
                <c:ptCount val="5"/>
                <c:pt idx="0">
                  <c:v>7.939604554120721</c:v>
                </c:pt>
                <c:pt idx="1">
                  <c:v>-8.3371545753753882</c:v>
                </c:pt>
                <c:pt idx="2">
                  <c:v>-8.2020470998960544</c:v>
                </c:pt>
                <c:pt idx="3">
                  <c:v>-6.1032180304572341</c:v>
                </c:pt>
                <c:pt idx="4">
                  <c:v>-23.953527410841403</c:v>
                </c:pt>
              </c:numCache>
            </c:numRef>
          </c:val>
          <c:extLst>
            <c:ext xmlns:c16="http://schemas.microsoft.com/office/drawing/2014/chart" uri="{C3380CC4-5D6E-409C-BE32-E72D297353CC}">
              <c16:uniqueId val="{00000004-CAEC-4677-A7D7-D0C64E2CB4D2}"/>
            </c:ext>
          </c:extLst>
        </c:ser>
        <c:dLbls>
          <c:showLegendKey val="0"/>
          <c:showVal val="0"/>
          <c:showCatName val="0"/>
          <c:showSerName val="0"/>
          <c:showPercent val="0"/>
          <c:showBubbleSize val="0"/>
        </c:dLbls>
        <c:gapWidth val="219"/>
        <c:overlap val="-27"/>
        <c:axId val="2121602136"/>
        <c:axId val="1"/>
      </c:barChart>
      <c:catAx>
        <c:axId val="212160213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0" vert="horz"/>
          <a:lstStyle/>
          <a:p>
            <a:pPr>
              <a:defRPr sz="1600" b="0" i="0" u="none" strike="noStrike" baseline="0">
                <a:solidFill>
                  <a:srgbClr val="000000"/>
                </a:solidFill>
                <a:latin typeface="Calibri"/>
                <a:ea typeface="Calibri"/>
                <a:cs typeface="Calibri"/>
              </a:defRPr>
            </a:pPr>
            <a:endParaRPr lang="fi-FI"/>
          </a:p>
        </c:txPr>
        <c:crossAx val="1"/>
        <c:crosses val="autoZero"/>
        <c:auto val="1"/>
        <c:lblAlgn val="ctr"/>
        <c:lblOffset val="100"/>
        <c:noMultiLvlLbl val="0"/>
      </c:catAx>
      <c:valAx>
        <c:axId val="1"/>
        <c:scaling>
          <c:orientation val="minMax"/>
          <c:max val="30"/>
          <c:min val="-25"/>
        </c:scaling>
        <c:delete val="0"/>
        <c:axPos val="l"/>
        <c:majorGridlines>
          <c:spPr>
            <a:ln w="9525" cap="flat" cmpd="sng" algn="ctr">
              <a:solidFill>
                <a:schemeClr val="tx1">
                  <a:lumMod val="50000"/>
                  <a:lumOff val="50000"/>
                </a:schemeClr>
              </a:solidFill>
              <a:prstDash val="dash"/>
              <a:round/>
            </a:ln>
            <a:effectLst/>
          </c:spPr>
        </c:majorGridlines>
        <c:title>
          <c:tx>
            <c:rich>
              <a:bodyPr/>
              <a:lstStyle/>
              <a:p>
                <a:pPr>
                  <a:defRPr sz="1600" b="0" i="0" u="none" strike="noStrike" baseline="0">
                    <a:solidFill>
                      <a:srgbClr val="000000"/>
                    </a:solidFill>
                    <a:latin typeface="Calibri"/>
                    <a:ea typeface="Calibri"/>
                    <a:cs typeface="Calibri"/>
                  </a:defRPr>
                </a:pPr>
                <a:r>
                  <a:rPr lang="fi-FI"/>
                  <a:t>% vuoden 2000 arvonlisäyksestä</a:t>
                </a:r>
              </a:p>
            </c:rich>
          </c:tx>
          <c:overlay val="0"/>
          <c:spPr>
            <a:noFill/>
            <a:ln w="25400">
              <a:noFill/>
            </a:ln>
          </c:spPr>
        </c:title>
        <c:numFmt formatCode="0" sourceLinked="0"/>
        <c:majorTickMark val="none"/>
        <c:minorTickMark val="none"/>
        <c:tickLblPos val="nextTo"/>
        <c:spPr>
          <a:ln w="9525">
            <a:noFill/>
          </a:ln>
        </c:spPr>
        <c:txPr>
          <a:bodyPr rot="0" vert="horz"/>
          <a:lstStyle/>
          <a:p>
            <a:pPr>
              <a:defRPr sz="1600" b="0" i="0" u="none" strike="noStrike" baseline="0">
                <a:solidFill>
                  <a:srgbClr val="000000"/>
                </a:solidFill>
                <a:latin typeface="Calibri"/>
                <a:ea typeface="Calibri"/>
                <a:cs typeface="Calibri"/>
              </a:defRPr>
            </a:pPr>
            <a:endParaRPr lang="fi-FI"/>
          </a:p>
        </c:txPr>
        <c:crossAx val="2121602136"/>
        <c:crosses val="autoZero"/>
        <c:crossBetween val="between"/>
        <c:majorUnit val="5"/>
      </c:valAx>
      <c:spPr>
        <a:noFill/>
        <a:ln w="25400">
          <a:noFill/>
        </a:ln>
      </c:spPr>
    </c:plotArea>
    <c:legend>
      <c:legendPos val="b"/>
      <c:overlay val="0"/>
      <c:spPr>
        <a:noFill/>
        <a:ln w="25400">
          <a:noFill/>
        </a:ln>
      </c:spPr>
      <c:txPr>
        <a:bodyPr/>
        <a:lstStyle/>
        <a:p>
          <a:pPr>
            <a:defRPr sz="1470" b="0" i="0" u="none" strike="noStrike" baseline="0">
              <a:solidFill>
                <a:srgbClr val="000000"/>
              </a:solidFill>
              <a:latin typeface="Calibri"/>
              <a:ea typeface="Calibri"/>
              <a:cs typeface="Calibri"/>
            </a:defRPr>
          </a:pPr>
          <a:endParaRPr lang="fi-FI"/>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0" i="0" u="none" strike="noStrike" baseline="0">
          <a:solidFill>
            <a:srgbClr val="000000"/>
          </a:solidFill>
          <a:latin typeface="Calibri"/>
          <a:ea typeface="Calibri"/>
          <a:cs typeface="Calibri"/>
        </a:defRPr>
      </a:pPr>
      <a:endParaRPr lang="fi-FI"/>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10.11.2025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Päivämäärän paikkamerkki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7FD12-CE8D-4646-8592-9B49650F28A1}" type="datetime1">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10.11.2025</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7629C-0D63-473B-A350-E04D04C27F64}"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9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139859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428254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596858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850024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41"/>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41"/>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6070010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7930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375023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1347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2989181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1082557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41497403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1636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3419725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181253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64748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1611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rtlCol="0" anchor="b">
            <a:normAutofit/>
          </a:bodyPr>
          <a:lstStyle>
            <a:lvl1pPr algn="l">
              <a:defRPr sz="5500" b="1">
                <a:solidFill>
                  <a:schemeClr val="bg1"/>
                </a:solidFill>
              </a:defRPr>
            </a:lvl1pPr>
          </a:lstStyle>
          <a:p>
            <a:pPr rtl="0"/>
            <a:r>
              <a:rPr lang="fi-FI" noProof="0"/>
              <a:t>ESITYKSEN OTSIKKO</a:t>
            </a:r>
          </a:p>
        </p:txBody>
      </p:sp>
      <p:sp>
        <p:nvSpPr>
          <p:cNvPr id="3" name="Alaotsikko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Lorem Ipsum Dolor</a:t>
            </a:r>
          </a:p>
        </p:txBody>
      </p:sp>
      <p:sp>
        <p:nvSpPr>
          <p:cNvPr id="4" name="Päivämäärän paikkamerkki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DD551BC0-1F8E-4277-94A9-AC71465043C0}" type="datetime1">
              <a:rPr lang="fi-FI" noProof="0" smtClean="0"/>
              <a:t>10.11.2025</a:t>
            </a:fld>
            <a:endParaRPr lang="fi-FI" noProof="0"/>
          </a:p>
        </p:txBody>
      </p:sp>
      <p:sp>
        <p:nvSpPr>
          <p:cNvPr id="5" name="Alatunnisteen paikkamerkki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10" name="Suorakulmio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2" name="Suora yhdysviiva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kstin paikkamerkki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fi-FI" noProof="0"/>
              <a:t>20XX</a:t>
            </a:r>
          </a:p>
        </p:txBody>
      </p:sp>
    </p:spTree>
    <p:extLst>
      <p:ext uri="{BB962C8B-B14F-4D97-AF65-F5344CB8AC3E}">
        <p14:creationId xmlns:p14="http://schemas.microsoft.com/office/powerpoint/2010/main" val="2220347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D81B98-4F10-A2CC-1FBE-26665E6D3A9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90B981CE-E07F-0AFF-76DE-02E502E14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110F7E3-EB34-2566-D742-5DAF8562A221}"/>
              </a:ext>
            </a:extLst>
          </p:cNvPr>
          <p:cNvSpPr>
            <a:spLocks noGrp="1"/>
          </p:cNvSpPr>
          <p:nvPr>
            <p:ph type="dt" sz="half" idx="10"/>
          </p:nvPr>
        </p:nvSpPr>
        <p:spPr/>
        <p:txBody>
          <a:bodyPr/>
          <a:lstStyle/>
          <a:p>
            <a:fld id="{D599E9CA-46B5-4B04-9F92-637FD3BC0A1A}" type="datetimeFigureOut">
              <a:rPr lang="fi-FI" smtClean="0"/>
              <a:t>10.11.2025</a:t>
            </a:fld>
            <a:endParaRPr lang="fi-FI"/>
          </a:p>
        </p:txBody>
      </p:sp>
      <p:sp>
        <p:nvSpPr>
          <p:cNvPr id="5" name="Alatunnisteen paikkamerkki 4">
            <a:extLst>
              <a:ext uri="{FF2B5EF4-FFF2-40B4-BE49-F238E27FC236}">
                <a16:creationId xmlns:a16="http://schemas.microsoft.com/office/drawing/2014/main" id="{505CD9E6-87AC-08E6-09B2-B91F08522DF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E34FE22-861A-36B0-7A25-5CDED403478F}"/>
              </a:ext>
            </a:extLst>
          </p:cNvPr>
          <p:cNvSpPr>
            <a:spLocks noGrp="1"/>
          </p:cNvSpPr>
          <p:nvPr>
            <p:ph type="sldNum" sz="quarter" idx="12"/>
          </p:nvPr>
        </p:nvSpPr>
        <p:spPr/>
        <p:txBody>
          <a:bodyPr/>
          <a:lstStyle/>
          <a:p>
            <a:fld id="{99936F53-7C53-4B85-8160-209066FD79AF}" type="slidenum">
              <a:rPr lang="fi-FI" smtClean="0"/>
              <a:t>‹#›</a:t>
            </a:fld>
            <a:endParaRPr lang="fi-FI"/>
          </a:p>
        </p:txBody>
      </p:sp>
    </p:spTree>
    <p:extLst>
      <p:ext uri="{BB962C8B-B14F-4D97-AF65-F5344CB8AC3E}">
        <p14:creationId xmlns:p14="http://schemas.microsoft.com/office/powerpoint/2010/main" val="33387275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5_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5586B75A-687E-405C-8A0B-8D00578BA2C3}" type="datetimeFigureOut">
              <a:rPr lang="en-US" dirty="0"/>
              <a:pPr/>
              <a:t>11/10/25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07184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fi-FI" noProof="0"/>
              <a:t>OSA</a:t>
            </a:r>
            <a:br>
              <a:rPr lang="fi-FI" noProof="0"/>
            </a:br>
            <a:r>
              <a:rPr lang="fi-FI" noProof="0"/>
              <a:t>EROTINDIA</a:t>
            </a:r>
          </a:p>
        </p:txBody>
      </p:sp>
      <p:sp>
        <p:nvSpPr>
          <p:cNvPr id="4" name="Päivämäärän paikkamerkki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4AD3BE6-F3A3-4E43-ADAA-8D873B91458B}" type="datetime1">
              <a:rPr lang="fi-FI" noProof="0" smtClean="0"/>
              <a:t>10.11.2025</a:t>
            </a:fld>
            <a:endParaRPr lang="fi-FI" noProof="0"/>
          </a:p>
        </p:txBody>
      </p:sp>
      <p:sp>
        <p:nvSpPr>
          <p:cNvPr id="5" name="Alatunnisteen paikkamerkki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9" name="Suorakulmio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0" name="Suora yhdysviiva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Alaotsikko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Dian alaotsikko</a:t>
            </a:r>
          </a:p>
        </p:txBody>
      </p:sp>
      <p:cxnSp>
        <p:nvCxnSpPr>
          <p:cNvPr id="13" name="Suora yhdysviiva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i-FI" noProof="0"/>
              <a:t>20XX</a:t>
            </a:r>
          </a:p>
        </p:txBody>
      </p:sp>
      <p:cxnSp>
        <p:nvCxnSpPr>
          <p:cNvPr id="18" name="Suora yhdysviiva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7070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gradFill>
                  <a:gsLst>
                    <a:gs pos="0">
                      <a:schemeClr val="bg2"/>
                    </a:gs>
                    <a:gs pos="100000">
                      <a:schemeClr val="accent1"/>
                    </a:gs>
                  </a:gsLst>
                  <a:lin ang="0" scaled="1"/>
                </a:gradFill>
              </a:defRPr>
            </a:lvl1pPr>
          </a:lstStyle>
          <a:p>
            <a:pPr rtl="0"/>
            <a:r>
              <a:rPr lang="fi-FI" noProof="0"/>
              <a:t>SISÄLTÖDIA</a:t>
            </a:r>
          </a:p>
        </p:txBody>
      </p:sp>
      <p:sp>
        <p:nvSpPr>
          <p:cNvPr id="3" name="Sisällön paikkamerkki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rtlCol="0">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rtl="0"/>
            <a:r>
              <a:rPr lang="fi-FI" noProof="0"/>
              <a:t>Muokkaa tekstin perustyylejä napsauttamalla</a:t>
            </a:r>
          </a:p>
        </p:txBody>
      </p:sp>
      <p:sp>
        <p:nvSpPr>
          <p:cNvPr id="4" name="Päivämäärän paikkamerkki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A4F2B70-1696-4043-BDBC-53136E88B269}" type="datetime1">
              <a:rPr lang="fi-FI" noProof="0" smtClean="0"/>
              <a:t>10.11.2025</a:t>
            </a:fld>
            <a:endParaRPr lang="fi-FI" noProof="0"/>
          </a:p>
        </p:txBody>
      </p:sp>
      <p:sp>
        <p:nvSpPr>
          <p:cNvPr id="5" name="Alatunnisteen paikkamerkki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9" name="Suorakulmio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0" name="Suora yhdysviiva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Alaotsikko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Dian alaotsikko</a:t>
            </a:r>
          </a:p>
        </p:txBody>
      </p:sp>
      <p:cxnSp>
        <p:nvCxnSpPr>
          <p:cNvPr id="13" name="Suora yhdysviiva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i-FI" noProof="0"/>
              <a:t>20XX</a:t>
            </a:r>
          </a:p>
        </p:txBody>
      </p:sp>
      <p:cxnSp>
        <p:nvCxnSpPr>
          <p:cNvPr id="18" name="Suora yhdysviiva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735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856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4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7322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8974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85469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9711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9059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4664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841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147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10.11.2025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10.11.2025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10.11.2025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381425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59207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1_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1283409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17852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1_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10.11.2025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161051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1_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10.11.2025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60078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_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10.11.2025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752388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1_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951769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9126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1_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421878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1_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247328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06008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9752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687776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78879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7"/>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0556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64574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856759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49632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40450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6439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55416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FI"/>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951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74787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194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8"/>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7622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73563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201121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84285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172060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8" y="0"/>
            <a:ext cx="12191985"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086613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043000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2"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10.11.2025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4014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524000" y="1122363"/>
            <a:ext cx="9144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524000" y="3602038"/>
            <a:ext cx="9144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2" y="0"/>
            <a:ext cx="12211356"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955737" y="188642"/>
            <a:ext cx="5583391"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2095429527"/>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722650" y="6376246"/>
            <a:ext cx="2625969"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10/11/2025</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9319297" y="6376246"/>
            <a:ext cx="2625969"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7633722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831851" y="1709742"/>
            <a:ext cx="105156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831851" y="4589467"/>
            <a:ext cx="105156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7052009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677" y="188426"/>
            <a:ext cx="1503964"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9319297" y="6376246"/>
            <a:ext cx="2625969"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722650" y="6376246"/>
            <a:ext cx="2625969"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10/11/2025</a:t>
            </a:fld>
            <a:endParaRPr lang="en-GB" sz="675" noProof="0" dirty="0">
              <a:solidFill>
                <a:schemeClr val="tx1"/>
              </a:solidFill>
            </a:endParaRPr>
          </a:p>
        </p:txBody>
      </p:sp>
    </p:spTree>
    <p:extLst>
      <p:ext uri="{BB962C8B-B14F-4D97-AF65-F5344CB8AC3E}">
        <p14:creationId xmlns:p14="http://schemas.microsoft.com/office/powerpoint/2010/main" val="2249259772"/>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839789" y="365129"/>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839789" y="1681163"/>
            <a:ext cx="5157787"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6172201" y="1681163"/>
            <a:ext cx="5183188"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998310160"/>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459311717"/>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10.11.2025</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09314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839790" y="457200"/>
            <a:ext cx="393223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5183189" y="987429"/>
            <a:ext cx="617220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839790" y="2057400"/>
            <a:ext cx="393223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42895112"/>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839790" y="457200"/>
            <a:ext cx="393223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5183189" y="987429"/>
            <a:ext cx="617220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839790" y="2057400"/>
            <a:ext cx="393223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105749020"/>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7814449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10.11.2025</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048717858"/>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540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481ED8A-EF2D-E440-B737-7738DEFF4ED7}"/>
              </a:ext>
            </a:extLst>
          </p:cNvPr>
          <p:cNvSpPr>
            <a:spLocks noGrp="1"/>
          </p:cNvSpPr>
          <p:nvPr>
            <p:ph type="body" idx="13"/>
          </p:nvPr>
        </p:nvSpPr>
        <p:spPr>
          <a:xfrm>
            <a:off x="3517108" y="4402697"/>
            <a:ext cx="5157787" cy="823912"/>
          </a:xfrm>
        </p:spPr>
        <p:txBody>
          <a:bodyPr lIns="0" tIns="0" rIns="0" bIns="0" anchor="t" anchorCtr="0">
            <a:normAutofit/>
          </a:bodyPr>
          <a:lstStyle>
            <a:lvl1pPr marL="0" indent="0" algn="ctr">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Alaotsikko 2">
            <a:extLst>
              <a:ext uri="{FF2B5EF4-FFF2-40B4-BE49-F238E27FC236}">
                <a16:creationId xmlns:a16="http://schemas.microsoft.com/office/drawing/2014/main" id="{348BFE92-E7AC-5449-A164-270A60877DFF}"/>
              </a:ext>
            </a:extLst>
          </p:cNvPr>
          <p:cNvSpPr>
            <a:spLocks noGrp="1"/>
          </p:cNvSpPr>
          <p:nvPr>
            <p:ph type="subTitle" idx="1"/>
          </p:nvPr>
        </p:nvSpPr>
        <p:spPr>
          <a:xfrm>
            <a:off x="1524000" y="3602038"/>
            <a:ext cx="9144000" cy="78207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Tree>
    <p:extLst>
      <p:ext uri="{BB962C8B-B14F-4D97-AF65-F5344CB8AC3E}">
        <p14:creationId xmlns:p14="http://schemas.microsoft.com/office/powerpoint/2010/main" val="2175360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54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1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a:p>
        </p:txBody>
      </p:sp>
    </p:spTree>
    <p:extLst>
      <p:ext uri="{BB962C8B-B14F-4D97-AF65-F5344CB8AC3E}">
        <p14:creationId xmlns:p14="http://schemas.microsoft.com/office/powerpoint/2010/main" val="184597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4500"/>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2" y="1"/>
            <a:ext cx="6095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284530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4156444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3927648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29"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2171936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7"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29" y="2190100"/>
            <a:ext cx="4889067"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90" y="1757431"/>
            <a:ext cx="488747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31"/>
            <a:ext cx="488747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Tree>
    <p:extLst>
      <p:ext uri="{BB962C8B-B14F-4D97-AF65-F5344CB8AC3E}">
        <p14:creationId xmlns:p14="http://schemas.microsoft.com/office/powerpoint/2010/main" val="237256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7"/>
            <a:ext cx="4889067"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2" y="1"/>
            <a:ext cx="6095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5953183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7"/>
            <a:ext cx="4889067"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8" y="274321"/>
            <a:ext cx="5591556"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8" y="3054097"/>
            <a:ext cx="5591556"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6564983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2" y="1"/>
            <a:ext cx="12191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539846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3"/>
            <a:ext cx="580644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3"/>
            <a:ext cx="580644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547282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5" y="758764"/>
            <a:ext cx="9431783" cy="2852737"/>
          </a:xfrm>
        </p:spPr>
        <p:txBody>
          <a:bodyPr anchor="b"/>
          <a:lstStyle>
            <a:lvl1pPr algn="ctr">
              <a:defRPr sz="4050">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7DD99AB-4804-4C60-813F-F39098C3BA1A}"/>
              </a:ext>
            </a:extLst>
          </p:cNvPr>
          <p:cNvSpPr>
            <a:spLocks noGrp="1"/>
          </p:cNvSpPr>
          <p:nvPr>
            <p:ph type="body" idx="1" hasCustomPrompt="1"/>
          </p:nvPr>
        </p:nvSpPr>
        <p:spPr>
          <a:xfrm>
            <a:off x="1389536" y="4191846"/>
            <a:ext cx="9431783"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28107BD5-4907-45D0-8AC8-EE00C4E1E83F}"/>
              </a:ext>
            </a:extLst>
          </p:cNvPr>
          <p:cNvSpPr>
            <a:spLocks noGrp="1"/>
          </p:cNvSpPr>
          <p:nvPr>
            <p:ph type="body" idx="10" hasCustomPrompt="1"/>
          </p:nvPr>
        </p:nvSpPr>
        <p:spPr>
          <a:xfrm>
            <a:off x="1389536" y="4560256"/>
            <a:ext cx="9431783"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321028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10.11.2025</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3" y="365127"/>
            <a:ext cx="10663428"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37119265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798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8"/>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5748452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1557556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10.11.2025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22682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312117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10.11.2025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987964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10.11.2025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2901365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10.11.2025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14939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10.11.2025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20496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theme" Target="../theme/theme10.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hyperlink" Target="http://www.satakuntaliitto.fi/index.aspx" TargetMode="Externa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hyperlink" Target="http://www.satakuntaliitto.fi/"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7.png"/><Relationship Id="rId2" Type="http://schemas.openxmlformats.org/officeDocument/2006/relationships/slideLayout" Target="../slideLayouts/slideLayout79.xml"/><Relationship Id="rId16" Type="http://schemas.openxmlformats.org/officeDocument/2006/relationships/image" Target="../media/image6.emf"/><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hyperlink" Target="http://www.satakuntaliitto.fi/" TargetMode="Externa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6" Type="http://schemas.openxmlformats.org/officeDocument/2006/relationships/image" Target="../media/image2.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Alatunnisteen paikkamerkki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pPr rtl="0"/>
            <a:r>
              <a:rPr lang="fi-FI" noProof="0"/>
              <a:t>Esityksen otsikko</a:t>
            </a:r>
          </a:p>
        </p:txBody>
      </p:sp>
      <p:sp>
        <p:nvSpPr>
          <p:cNvPr id="2" name="Otsikon paikkamerkki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pPr rtl="0"/>
            <a:fld id="{F6A18893-12B9-4FEA-BB03-F5826E4C460B}" type="datetime1">
              <a:rPr lang="fi-FI" noProof="0" smtClean="0"/>
              <a:t>10.11.2025</a:t>
            </a:fld>
            <a:endParaRPr lang="fi-FI" noProof="0"/>
          </a:p>
        </p:txBody>
      </p:sp>
      <p:sp>
        <p:nvSpPr>
          <p:cNvPr id="6" name="Dian numeron paikkamerkki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pPr rtl="0"/>
            <a:fld id="{95CBEC59-7FF9-4688-98DF-89832A0C9025}" type="slidenum">
              <a:rPr lang="fi-FI" noProof="0" smtClean="0"/>
              <a:pPr rtl="0"/>
              <a:t>‹#›</a:t>
            </a:fld>
            <a:endParaRPr lang="fi-FI" noProof="0"/>
          </a:p>
        </p:txBody>
      </p:sp>
    </p:spTree>
    <p:extLst>
      <p:ext uri="{BB962C8B-B14F-4D97-AF65-F5344CB8AC3E}">
        <p14:creationId xmlns:p14="http://schemas.microsoft.com/office/powerpoint/2010/main" val="102465729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10.11.2025</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10.11.2025</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10.11.2025</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0134256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9" name="Rectangle 8"/>
          <p:cNvSpPr/>
          <p:nvPr/>
        </p:nvSpPr>
        <p:spPr>
          <a:xfrm>
            <a:off x="2"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10.11.2025</a:t>
            </a:fld>
            <a:endParaRPr lang="fi-FI"/>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2160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10.11.2025</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26154943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7"/>
            <a:ext cx="105156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8" name="Tekstiruutu 18">
            <a:extLst>
              <a:ext uri="{FF2B5EF4-FFF2-40B4-BE49-F238E27FC236}">
                <a16:creationId xmlns:a16="http://schemas.microsoft.com/office/drawing/2014/main" id="{3B4F48B9-42BE-EE4B-AECF-066D7BD77D75}"/>
              </a:ext>
            </a:extLst>
          </p:cNvPr>
          <p:cNvSpPr txBox="1"/>
          <p:nvPr userDrawn="1"/>
        </p:nvSpPr>
        <p:spPr>
          <a:xfrm>
            <a:off x="2753498" y="6191420"/>
            <a:ext cx="6685005" cy="369332"/>
          </a:xfrm>
          <a:prstGeom prst="rect">
            <a:avLst/>
          </a:prstGeom>
          <a:noFill/>
        </p:spPr>
        <p:txBody>
          <a:bodyPr wrap="square" rtlCol="0">
            <a:spAutoFit/>
          </a:bodyPr>
          <a:lstStyle/>
          <a:p>
            <a:pPr algn="ctr"/>
            <a:r>
              <a:rPr lang="fi-FI" sz="1800">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DEE0F7FB-9D29-C748-8C24-0C54B5F6130F}"/>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125201" y="6041235"/>
            <a:ext cx="3154028" cy="661727"/>
          </a:xfrm>
          <a:prstGeom prst="rect">
            <a:avLst/>
          </a:prstGeom>
        </p:spPr>
      </p:pic>
      <p:pic>
        <p:nvPicPr>
          <p:cNvPr id="5" name="Picture 4" descr="University of Turku Logo">
            <a:extLst>
              <a:ext uri="{FF2B5EF4-FFF2-40B4-BE49-F238E27FC236}">
                <a16:creationId xmlns:a16="http://schemas.microsoft.com/office/drawing/2014/main" id="{D4A74F65-D087-D6EB-1D8B-0EB63EFDB6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912775" y="5865293"/>
            <a:ext cx="2582540" cy="956255"/>
          </a:xfrm>
          <a:prstGeom prst="rect">
            <a:avLst/>
          </a:prstGeom>
        </p:spPr>
      </p:pic>
    </p:spTree>
    <p:extLst>
      <p:ext uri="{BB962C8B-B14F-4D97-AF65-F5344CB8AC3E}">
        <p14:creationId xmlns:p14="http://schemas.microsoft.com/office/powerpoint/2010/main" val="834707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sldNum="0" hdr="0" ftr="0" dt="0"/>
  <p:txStyles>
    <p:titleStyle>
      <a:lvl1pPr algn="l" defTabSz="6858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System Font Regular"/>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10.11.2025</a:t>
            </a:fld>
            <a:endParaRPr lang="fi-FI"/>
          </a:p>
        </p:txBody>
      </p:sp>
      <p:sp>
        <p:nvSpPr>
          <p:cNvPr id="5" name="Alatunnisteen paikkamerkki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79487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10.11.2025</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5419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2.xml"/><Relationship Id="rId5" Type="http://schemas.openxmlformats.org/officeDocument/2006/relationships/image" Target="../media/image3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39.emf"/><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48.emf"/><Relationship Id="rId4" Type="http://schemas.openxmlformats.org/officeDocument/2006/relationships/image" Target="../media/image47.svg"/></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2.emf"/><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9.emf"/><Relationship Id="rId4"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67.emf"/><Relationship Id="rId4" Type="http://schemas.openxmlformats.org/officeDocument/2006/relationships/image" Target="../media/image66.emf"/></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0.emf"/><Relationship Id="rId4" Type="http://schemas.openxmlformats.org/officeDocument/2006/relationships/image" Target="../media/image69.emf"/></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3.emf"/><Relationship Id="rId4" Type="http://schemas.openxmlformats.org/officeDocument/2006/relationships/image" Target="../media/image72.emf"/></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6.emf"/><Relationship Id="rId4" Type="http://schemas.openxmlformats.org/officeDocument/2006/relationships/image" Target="../media/image75.emf"/></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9.emf"/><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83.emf"/><Relationship Id="rId4" Type="http://schemas.openxmlformats.org/officeDocument/2006/relationships/image" Target="../media/image82.emf"/></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86.emf"/><Relationship Id="rId4" Type="http://schemas.openxmlformats.org/officeDocument/2006/relationships/image" Target="../media/image85.emf"/></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89.emf"/><Relationship Id="rId4" Type="http://schemas.openxmlformats.org/officeDocument/2006/relationships/image" Target="../media/image88.emf"/></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3.png"/><Relationship Id="rId1" Type="http://schemas.openxmlformats.org/officeDocument/2006/relationships/slideLayout" Target="../slideLayouts/slideLayout56.xml"/><Relationship Id="rId5" Type="http://schemas.openxmlformats.org/officeDocument/2006/relationships/image" Target="../media/image12.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92.emf"/><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94.emf"/></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97.emf"/><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0.emf"/><Relationship Id="rId4" Type="http://schemas.openxmlformats.org/officeDocument/2006/relationships/image" Target="../media/image99.emf"/></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3.emf"/><Relationship Id="rId4" Type="http://schemas.openxmlformats.org/officeDocument/2006/relationships/image" Target="../media/image102.emf"/></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6.emf"/><Relationship Id="rId4" Type="http://schemas.openxmlformats.org/officeDocument/2006/relationships/image" Target="../media/image105.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08.emf"/></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ja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45</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Marras</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2025</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542682" y="994582"/>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1775341" y="1196753"/>
            <a:ext cx="6400800" cy="830997"/>
          </a:xfrm>
          <a:prstGeom prst="rect">
            <a:avLst/>
          </a:prstGeom>
        </p:spPr>
        <p:txBody>
          <a:bodyPr wrap="square">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solidFill>
                  <a:prstClr val="black"/>
                </a:solidFill>
                <a:latin typeface="Arial" panose="020B0604020202020204" pitchFamily="34" charset="0"/>
                <a:cs typeface="Arial" panose="020B0604020202020204" pitchFamily="34" charset="0"/>
              </a:rPr>
              <a:t>Krugman</a:t>
            </a:r>
            <a:r>
              <a:rPr lang="fi-FI" sz="1200" dirty="0">
                <a:solidFill>
                  <a:prstClr val="black"/>
                </a:solidFill>
                <a:latin typeface="Arial" panose="020B0604020202020204" pitchFamily="34" charset="0"/>
                <a:cs typeface="Arial" panose="020B0604020202020204" pitchFamily="34" charset="0"/>
              </a:rPr>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9015834" y="2562809"/>
            <a:ext cx="1496568" cy="1169551"/>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4439817" y="6010260"/>
            <a:ext cx="6168099" cy="830997"/>
          </a:xfrm>
          <a:prstGeom prst="rect">
            <a:avLst/>
          </a:prstGeom>
          <a:no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Taloustieteen nobelisti </a:t>
            </a:r>
            <a:r>
              <a:rPr lang="fi-FI" sz="1200" dirty="0" err="1">
                <a:solidFill>
                  <a:prstClr val="black"/>
                </a:solidFill>
                <a:latin typeface="Arial" panose="020B0604020202020204" pitchFamily="34" charset="0"/>
                <a:cs typeface="Arial" panose="020B0604020202020204" pitchFamily="34" charset="0"/>
              </a:rPr>
              <a:t>Solow</a:t>
            </a:r>
            <a:r>
              <a:rPr lang="fi-FI" sz="1200" dirty="0">
                <a:solidFill>
                  <a:prstClr val="black"/>
                </a:solidFill>
                <a:latin typeface="Arial" panose="020B0604020202020204" pitchFamily="34" charset="0"/>
                <a:cs typeface="Arial" panose="020B0604020202020204" pitchFamily="34" charset="0"/>
              </a:rPr>
              <a:t> on osoittanut, että Yhdysvaltain talous kasvoi henkeä kohti</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lasketun BKT:n mukaan vuosittain keskimäärin 1,64 % ajanjaksolla 1890–1995, josta </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aineettoman pääoman osuus oli 0,55 %, 0,17 % aiheutui työvoiman kasvusta ja loput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n. 0,92 % teknisen kehityksen aiheuttamasta tuottavuuden kasvusta.</a:t>
            </a:r>
          </a:p>
        </p:txBody>
      </p:sp>
      <p:pic>
        <p:nvPicPr>
          <p:cNvPr id="7" name="Kuva 8" descr="Kuva, joka sisältää kohteen teksti, merkki, clipart-kuva&#10;&#10;Kuvaus luotu automaattisesti">
            <a:extLst>
              <a:ext uri="{FF2B5EF4-FFF2-40B4-BE49-F238E27FC236}">
                <a16:creationId xmlns:a16="http://schemas.microsoft.com/office/drawing/2014/main" id="{B1BFC5E7-9F61-95D3-C27C-DCD9205A2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52" y="6240711"/>
            <a:ext cx="1856812" cy="480765"/>
          </a:xfrm>
          <a:prstGeom prst="rect">
            <a:avLst/>
          </a:prstGeom>
          <a:solidFill>
            <a:schemeClr val="bg1"/>
          </a:solidFill>
        </p:spPr>
      </p:pic>
    </p:spTree>
    <p:extLst>
      <p:ext uri="{BB962C8B-B14F-4D97-AF65-F5344CB8AC3E}">
        <p14:creationId xmlns:p14="http://schemas.microsoft.com/office/powerpoint/2010/main" val="1976767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199131"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11</a:t>
            </a:fld>
            <a:endParaRPr lang="fi-FI" altLang="fi-FI" sz="1200">
              <a:solidFill>
                <a:srgbClr val="898989"/>
              </a:solidFill>
              <a:cs typeface="Arial" panose="020B0604020202020204" pitchFamily="34" charset="0"/>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1498740" y="1196753"/>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5" name="Picture 4">
            <a:extLst>
              <a:ext uri="{FF2B5EF4-FFF2-40B4-BE49-F238E27FC236}">
                <a16:creationId xmlns:a16="http://schemas.microsoft.com/office/drawing/2014/main" id="{4BB73D7A-96E9-9C7E-8DD9-4C9BB3115E9E}"/>
              </a:ext>
            </a:extLst>
          </p:cNvPr>
          <p:cNvPicPr>
            <a:picLocks noChangeAspect="1"/>
          </p:cNvPicPr>
          <p:nvPr/>
        </p:nvPicPr>
        <p:blipFill>
          <a:blip r:embed="rId3"/>
          <a:stretch>
            <a:fillRect/>
          </a:stretch>
        </p:blipFill>
        <p:spPr>
          <a:xfrm>
            <a:off x="2197964" y="367728"/>
            <a:ext cx="8465397" cy="6447529"/>
          </a:xfrm>
          <a:prstGeom prst="rect">
            <a:avLst/>
          </a:prstGeom>
        </p:spPr>
      </p:pic>
    </p:spTree>
    <p:extLst>
      <p:ext uri="{BB962C8B-B14F-4D97-AF65-F5344CB8AC3E}">
        <p14:creationId xmlns:p14="http://schemas.microsoft.com/office/powerpoint/2010/main" val="420972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784" y="6293900"/>
            <a:ext cx="1856812" cy="480765"/>
          </a:xfrm>
          <a:prstGeom prst="rect">
            <a:avLst/>
          </a:prstGeom>
        </p:spPr>
      </p:pic>
      <p:pic>
        <p:nvPicPr>
          <p:cNvPr id="6" name="Picture 5">
            <a:extLst>
              <a:ext uri="{FF2B5EF4-FFF2-40B4-BE49-F238E27FC236}">
                <a16:creationId xmlns:a16="http://schemas.microsoft.com/office/drawing/2014/main" id="{8B24FAC0-227F-C368-5EF6-5A091B062D80}"/>
              </a:ext>
            </a:extLst>
          </p:cNvPr>
          <p:cNvPicPr>
            <a:picLocks noChangeAspect="1"/>
          </p:cNvPicPr>
          <p:nvPr/>
        </p:nvPicPr>
        <p:blipFill>
          <a:blip r:embed="rId4"/>
          <a:stretch>
            <a:fillRect/>
          </a:stretch>
        </p:blipFill>
        <p:spPr>
          <a:xfrm>
            <a:off x="1524000" y="404665"/>
            <a:ext cx="9144000" cy="5787437"/>
          </a:xfrm>
          <a:prstGeom prst="rect">
            <a:avLst/>
          </a:prstGeom>
        </p:spPr>
      </p:pic>
      <p:sp>
        <p:nvSpPr>
          <p:cNvPr id="7" name="TextBox 6">
            <a:extLst>
              <a:ext uri="{FF2B5EF4-FFF2-40B4-BE49-F238E27FC236}">
                <a16:creationId xmlns:a16="http://schemas.microsoft.com/office/drawing/2014/main" id="{131BD492-FDA2-2E4B-67D5-509B295AA600}"/>
              </a:ext>
            </a:extLst>
          </p:cNvPr>
          <p:cNvSpPr txBox="1"/>
          <p:nvPr/>
        </p:nvSpPr>
        <p:spPr>
          <a:xfrm>
            <a:off x="3647728" y="332656"/>
            <a:ext cx="5186100" cy="369332"/>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Työn tuottavuus 2000-2021 vuoden 2000 hinnoin</a:t>
            </a:r>
          </a:p>
        </p:txBody>
      </p:sp>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6332612"/>
            <a:ext cx="1856812" cy="480765"/>
          </a:xfrm>
          <a:prstGeom prst="rect">
            <a:avLst/>
          </a:prstGeom>
        </p:spPr>
      </p:pic>
      <p:pic>
        <p:nvPicPr>
          <p:cNvPr id="6" name="Picture 5">
            <a:extLst>
              <a:ext uri="{FF2B5EF4-FFF2-40B4-BE49-F238E27FC236}">
                <a16:creationId xmlns:a16="http://schemas.microsoft.com/office/drawing/2014/main" id="{220A4A1D-198E-AAEA-F74E-9A3BB9943072}"/>
              </a:ext>
            </a:extLst>
          </p:cNvPr>
          <p:cNvPicPr>
            <a:picLocks noChangeAspect="1"/>
          </p:cNvPicPr>
          <p:nvPr/>
        </p:nvPicPr>
        <p:blipFill>
          <a:blip r:embed="rId4"/>
          <a:stretch>
            <a:fillRect/>
          </a:stretch>
        </p:blipFill>
        <p:spPr>
          <a:xfrm>
            <a:off x="1543050" y="1076135"/>
            <a:ext cx="9144000" cy="5256476"/>
          </a:xfrm>
          <a:prstGeom prst="rect">
            <a:avLst/>
          </a:prstGeom>
        </p:spPr>
      </p:pic>
      <p:sp>
        <p:nvSpPr>
          <p:cNvPr id="7" name="TextBox 6">
            <a:extLst>
              <a:ext uri="{FF2B5EF4-FFF2-40B4-BE49-F238E27FC236}">
                <a16:creationId xmlns:a16="http://schemas.microsoft.com/office/drawing/2014/main" id="{3E635497-E5A0-6A94-6C4A-DE83A6C9ACAB}"/>
              </a:ext>
            </a:extLst>
          </p:cNvPr>
          <p:cNvSpPr txBox="1"/>
          <p:nvPr/>
        </p:nvSpPr>
        <p:spPr>
          <a:xfrm>
            <a:off x="3647728" y="332656"/>
            <a:ext cx="5186100" cy="369332"/>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Työn tuottavuus 2000-2021 vuoden 2000 hinnoin</a:t>
            </a:r>
          </a:p>
        </p:txBody>
      </p:sp>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3FBD837-2AA4-849B-2D94-7BA8632CAEE5}"/>
              </a:ext>
            </a:extLst>
          </p:cNvPr>
          <p:cNvGraphicFramePr>
            <a:graphicFrameLocks noGrp="1"/>
          </p:cNvGraphicFramePr>
          <p:nvPr/>
        </p:nvGraphicFramePr>
        <p:xfrm>
          <a:off x="1847528" y="260648"/>
          <a:ext cx="8568952"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330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B1DBF4-7A66-CD68-16EE-BCCC0A6308D7}"/>
              </a:ext>
            </a:extLst>
          </p:cNvPr>
          <p:cNvPicPr>
            <a:picLocks noChangeAspect="1"/>
          </p:cNvPicPr>
          <p:nvPr/>
        </p:nvPicPr>
        <p:blipFill>
          <a:blip r:embed="rId2"/>
          <a:stretch>
            <a:fillRect/>
          </a:stretch>
        </p:blipFill>
        <p:spPr>
          <a:xfrm>
            <a:off x="1666607" y="0"/>
            <a:ext cx="4849292" cy="6858000"/>
          </a:xfrm>
          <a:prstGeom prst="rect">
            <a:avLst/>
          </a:prstGeom>
        </p:spPr>
      </p:pic>
      <p:sp>
        <p:nvSpPr>
          <p:cNvPr id="4" name="TextBox 3"/>
          <p:cNvSpPr txBox="1"/>
          <p:nvPr/>
        </p:nvSpPr>
        <p:spPr>
          <a:xfrm>
            <a:off x="6081118" y="687745"/>
            <a:ext cx="4604787" cy="2862322"/>
          </a:xfrm>
          <a:prstGeom prst="rect">
            <a:avLst/>
          </a:prstGeom>
          <a:noFill/>
        </p:spPr>
        <p:txBody>
          <a:bodyPr wrap="none" rtlCol="0">
            <a:spAutoFit/>
          </a:bodyPr>
          <a:lstStyle/>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punaisella heikoimmat (v. 2023),</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12,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a:t>
            </a:r>
            <a:r>
              <a:rPr lang="en-US" dirty="0">
                <a:solidFill>
                  <a:prstClr val="black"/>
                </a:solidFill>
                <a:latin typeface="Arial" panose="020B0604020202020204" pitchFamily="34" charset="0"/>
                <a:cs typeface="Arial" panose="020B0604020202020204" pitchFamily="34" charset="0"/>
              </a:rPr>
              <a:t>-Satakunta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14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17</a:t>
            </a: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69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Satakunta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5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096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0" fontAlgn="base" hangingPunct="0">
              <a:spcBef>
                <a:spcPct val="0"/>
              </a:spcBef>
              <a:spcAft>
                <a:spcPct val="0"/>
              </a:spcAft>
            </a:pPr>
            <a:endParaRPr lang="en-US">
              <a:solidFill>
                <a:prstClr val="white"/>
              </a:solidFill>
              <a:latin typeface="Calibri"/>
            </a:endParaRPr>
          </a:p>
        </p:txBody>
      </p:sp>
      <p:sp>
        <p:nvSpPr>
          <p:cNvPr id="2" name="Rectangle 1"/>
          <p:cNvSpPr/>
          <p:nvPr/>
        </p:nvSpPr>
        <p:spPr>
          <a:xfrm>
            <a:off x="6060901" y="4005065"/>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363" y="6216652"/>
            <a:ext cx="1856812" cy="480765"/>
          </a:xfrm>
          <a:prstGeom prst="rect">
            <a:avLst/>
          </a:prstGeom>
        </p:spPr>
      </p:pic>
    </p:spTree>
    <p:extLst>
      <p:ext uri="{BB962C8B-B14F-4D97-AF65-F5344CB8AC3E}">
        <p14:creationId xmlns:p14="http://schemas.microsoft.com/office/powerpoint/2010/main" val="276374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482296" y="323113"/>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2010-2024</a:t>
            </a:r>
          </a:p>
        </p:txBody>
      </p:sp>
      <p:sp>
        <p:nvSpPr>
          <p:cNvPr id="9" name="Tekstiruutu 8"/>
          <p:cNvSpPr txBox="1"/>
          <p:nvPr/>
        </p:nvSpPr>
        <p:spPr>
          <a:xfrm>
            <a:off x="9327039" y="3408260"/>
            <a:ext cx="276999" cy="744341"/>
          </a:xfrm>
          <a:prstGeom prst="rect">
            <a:avLst/>
          </a:prstGeom>
          <a:noFill/>
        </p:spPr>
        <p:txBody>
          <a:bodyPr vert="vert270" wrap="square" rtlCol="0">
            <a:spAutoFit/>
          </a:bodyPr>
          <a:lstStyle/>
          <a:p>
            <a:pPr defTabSz="685800"/>
            <a:r>
              <a:rPr lang="fi-FI" sz="600" dirty="0">
                <a:solidFill>
                  <a:prstClr val="black"/>
                </a:solidFill>
                <a:latin typeface="Calibri" panose="020F0502020204030204"/>
                <a:cs typeface="Arial" panose="020B0604020202020204" pitchFamily="34" charset="0"/>
              </a:rPr>
              <a:t>Tilastokeskus 2024</a:t>
            </a:r>
          </a:p>
        </p:txBody>
      </p:sp>
      <p:sp>
        <p:nvSpPr>
          <p:cNvPr id="57" name="Suorakulmio 56"/>
          <p:cNvSpPr/>
          <p:nvPr/>
        </p:nvSpPr>
        <p:spPr>
          <a:xfrm>
            <a:off x="3309348"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white"/>
              </a:solidFill>
              <a:latin typeface="Calibri"/>
            </a:endParaRPr>
          </a:p>
        </p:txBody>
      </p:sp>
      <p:sp>
        <p:nvSpPr>
          <p:cNvPr id="3" name="Kaarinuoli vasemmalle 2"/>
          <p:cNvSpPr/>
          <p:nvPr/>
        </p:nvSpPr>
        <p:spPr>
          <a:xfrm rot="15276112" flipH="1">
            <a:off x="7669849" y="4012528"/>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black"/>
              </a:solidFill>
              <a:latin typeface="Calibri"/>
            </a:endParaRPr>
          </a:p>
        </p:txBody>
      </p:sp>
      <p:sp>
        <p:nvSpPr>
          <p:cNvPr id="5" name="Pyöristetty suorakulmio 4"/>
          <p:cNvSpPr/>
          <p:nvPr/>
        </p:nvSpPr>
        <p:spPr>
          <a:xfrm>
            <a:off x="7281376"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457256" y="219953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20862" y="214781"/>
            <a:ext cx="894986" cy="853657"/>
          </a:xfrm>
          <a:prstGeom prst="rect">
            <a:avLst/>
          </a:prstGeom>
        </p:spPr>
      </p:pic>
      <p:sp>
        <p:nvSpPr>
          <p:cNvPr id="17" name="Tekstiruutu 34"/>
          <p:cNvSpPr txBox="1"/>
          <p:nvPr/>
        </p:nvSpPr>
        <p:spPr>
          <a:xfrm>
            <a:off x="7307869" y="1362235"/>
            <a:ext cx="3298082" cy="553998"/>
          </a:xfrm>
          <a:prstGeom prst="rect">
            <a:avLst/>
          </a:prstGeom>
          <a:noFill/>
        </p:spPr>
        <p:txBody>
          <a:bodyPr wrap="none" rtlCol="0">
            <a:spAutoFit/>
          </a:bodyPr>
          <a:lstStyle/>
          <a:p>
            <a:pPr defTabSz="685800"/>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Nopein liikevaihdon kasvu 2010-2024*,</a:t>
            </a:r>
          </a:p>
          <a:p>
            <a:pPr defTabSz="685800"/>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7089343" y="2874019"/>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27,8</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a:r>
              <a:rPr lang="fi-FI" sz="1200" b="1" dirty="0">
                <a:solidFill>
                  <a:prstClr val="white">
                    <a:lumMod val="50000"/>
                  </a:prstClr>
                </a:solidFill>
                <a:latin typeface="Calibri"/>
              </a:rPr>
              <a:t>    Teollisuus keskimäärin 12,3 % </a:t>
            </a:r>
          </a:p>
        </p:txBody>
      </p:sp>
      <p:sp>
        <p:nvSpPr>
          <p:cNvPr id="6" name="TextBox 5"/>
          <p:cNvSpPr txBox="1"/>
          <p:nvPr/>
        </p:nvSpPr>
        <p:spPr>
          <a:xfrm>
            <a:off x="2665257" y="1294978"/>
            <a:ext cx="2741456"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Automaatio- ja robotiikka-klusteri</a:t>
            </a:r>
            <a:endParaRPr lang="en-US" sz="1350"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230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1" name="TextBox 20"/>
          <p:cNvSpPr txBox="1"/>
          <p:nvPr/>
        </p:nvSpPr>
        <p:spPr>
          <a:xfrm>
            <a:off x="2676010" y="2216935"/>
            <a:ext cx="1736373"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Elintarviketeollisuus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457256" y="268642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4" name="TextBox 23"/>
          <p:cNvSpPr txBox="1"/>
          <p:nvPr/>
        </p:nvSpPr>
        <p:spPr>
          <a:xfrm>
            <a:off x="2683709" y="3735653"/>
            <a:ext cx="2539478"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Majoitus- ja ravitsemistoiminta</a:t>
            </a:r>
            <a:endParaRPr lang="en-US" sz="9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469466" y="320494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7" name="TextBox 26"/>
          <p:cNvSpPr txBox="1"/>
          <p:nvPr/>
        </p:nvSpPr>
        <p:spPr>
          <a:xfrm>
            <a:off x="2683710" y="2727816"/>
            <a:ext cx="1797287"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Liike-elämän palvelut</a:t>
            </a:r>
            <a:endParaRPr lang="en-US" sz="1350"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2616195" y="3252353"/>
            <a:ext cx="219964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Tukku- ja vähittäiskauppa</a:t>
            </a:r>
            <a:endParaRPr lang="en-US" sz="1350" dirty="0">
              <a:solidFill>
                <a:prstClr val="black"/>
              </a:solidFill>
              <a:latin typeface="Britannic Bold" panose="020B0903060703020204" pitchFamily="34" charset="0"/>
              <a:cs typeface="Arial" panose="020B0604020202020204" pitchFamily="34" charset="0"/>
            </a:endParaRPr>
          </a:p>
        </p:txBody>
      </p:sp>
      <p:sp>
        <p:nvSpPr>
          <p:cNvPr id="29" name="TextBox 28"/>
          <p:cNvSpPr txBox="1"/>
          <p:nvPr/>
        </p:nvSpPr>
        <p:spPr>
          <a:xfrm>
            <a:off x="2616195" y="4731757"/>
            <a:ext cx="181011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Teknologiateollisuus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2683709" y="5194102"/>
            <a:ext cx="1281120"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Rakentaminen</a:t>
            </a:r>
            <a:endParaRPr lang="en-US" sz="1350"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469466" y="372498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2" name="Pyöristetty suorakulmio 9"/>
          <p:cNvSpPr/>
          <p:nvPr/>
        </p:nvSpPr>
        <p:spPr>
          <a:xfrm>
            <a:off x="5469466" y="422855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3" name="Pyöristetty suorakulmio 9"/>
          <p:cNvSpPr/>
          <p:nvPr/>
        </p:nvSpPr>
        <p:spPr>
          <a:xfrm>
            <a:off x="5481472" y="4726163"/>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4" name="Pyöristetty suorakulmio 9"/>
          <p:cNvSpPr/>
          <p:nvPr/>
        </p:nvSpPr>
        <p:spPr>
          <a:xfrm>
            <a:off x="5489026" y="522046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5" name="Rectangle 34"/>
          <p:cNvSpPr/>
          <p:nvPr/>
        </p:nvSpPr>
        <p:spPr>
          <a:xfrm>
            <a:off x="5535661" y="4111858"/>
            <a:ext cx="1467068"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33,0 %</a:t>
            </a:r>
          </a:p>
        </p:txBody>
      </p:sp>
      <p:sp>
        <p:nvSpPr>
          <p:cNvPr id="36" name="Rectangle 35"/>
          <p:cNvSpPr/>
          <p:nvPr/>
        </p:nvSpPr>
        <p:spPr>
          <a:xfrm>
            <a:off x="5450205" y="4616140"/>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32,7 %</a:t>
            </a:r>
          </a:p>
        </p:txBody>
      </p:sp>
      <p:sp>
        <p:nvSpPr>
          <p:cNvPr id="38" name="Rectangle 37"/>
          <p:cNvSpPr/>
          <p:nvPr/>
        </p:nvSpPr>
        <p:spPr>
          <a:xfrm>
            <a:off x="5444972" y="5123592"/>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30,6 %</a:t>
            </a:r>
          </a:p>
        </p:txBody>
      </p:sp>
      <p:sp>
        <p:nvSpPr>
          <p:cNvPr id="42" name="Tekstiruutu 3"/>
          <p:cNvSpPr txBox="1"/>
          <p:nvPr/>
        </p:nvSpPr>
        <p:spPr>
          <a:xfrm>
            <a:off x="2537511"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fi-FI" sz="1350" dirty="0">
                <a:solidFill>
                  <a:prstClr val="black"/>
                </a:solidFill>
                <a:latin typeface="Calibri"/>
              </a:rPr>
              <a:t>17.4.2025</a:t>
            </a:r>
          </a:p>
        </p:txBody>
      </p:sp>
      <p:sp>
        <p:nvSpPr>
          <p:cNvPr id="44" name="TextBox 43"/>
          <p:cNvSpPr txBox="1"/>
          <p:nvPr/>
        </p:nvSpPr>
        <p:spPr>
          <a:xfrm>
            <a:off x="2688133" y="1738947"/>
            <a:ext cx="2685351" cy="300082"/>
          </a:xfrm>
          <a:prstGeom prst="rect">
            <a:avLst/>
          </a:prstGeom>
          <a:noFill/>
        </p:spPr>
        <p:txBody>
          <a:bodyPr wrap="none" rtlCol="0">
            <a:spAutoFit/>
          </a:bodyPr>
          <a:lstStyle/>
          <a:p>
            <a:pPr defTabSz="685800"/>
            <a:r>
              <a:rPr lang="en-US" sz="1350" dirty="0" err="1">
                <a:solidFill>
                  <a:prstClr val="black"/>
                </a:solidFill>
                <a:latin typeface="Britannic Bold" panose="020B0903060703020204" pitchFamily="34" charset="0"/>
                <a:cs typeface="Arial" panose="020B0604020202020204" pitchFamily="34" charset="0"/>
              </a:rPr>
              <a:t>Sähkö</a:t>
            </a:r>
            <a:r>
              <a:rPr lang="en-US" sz="1350" dirty="0">
                <a:solidFill>
                  <a:prstClr val="black"/>
                </a:solidFill>
                <a:latin typeface="Britannic Bold" panose="020B0903060703020204" pitchFamily="34" charset="0"/>
                <a:cs typeface="Arial" panose="020B0604020202020204" pitchFamily="34" charset="0"/>
              </a:rPr>
              <a:t>- ja </a:t>
            </a:r>
            <a:r>
              <a:rPr lang="en-US" sz="1350" dirty="0" err="1">
                <a:solidFill>
                  <a:prstClr val="black"/>
                </a:solidFill>
                <a:latin typeface="Britannic Bold" panose="020B0903060703020204" pitchFamily="34" charset="0"/>
                <a:cs typeface="Arial" panose="020B0604020202020204" pitchFamily="34" charset="0"/>
              </a:rPr>
              <a:t>elektroniikkateollisuus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444974" y="129004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6" name="Rectangle 45"/>
          <p:cNvSpPr/>
          <p:nvPr/>
        </p:nvSpPr>
        <p:spPr>
          <a:xfrm>
            <a:off x="5648395" y="2074717"/>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56,6 %</a:t>
            </a:r>
          </a:p>
        </p:txBody>
      </p:sp>
      <p:sp>
        <p:nvSpPr>
          <p:cNvPr id="26" name="Rectangle 25"/>
          <p:cNvSpPr/>
          <p:nvPr/>
        </p:nvSpPr>
        <p:spPr>
          <a:xfrm>
            <a:off x="5426070" y="3595375"/>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34,2 %</a:t>
            </a:r>
          </a:p>
        </p:txBody>
      </p:sp>
      <p:sp>
        <p:nvSpPr>
          <p:cNvPr id="23" name="Rectangle 22"/>
          <p:cNvSpPr/>
          <p:nvPr/>
        </p:nvSpPr>
        <p:spPr>
          <a:xfrm>
            <a:off x="5643142" y="3084140"/>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36,2 %</a:t>
            </a:r>
          </a:p>
        </p:txBody>
      </p:sp>
      <p:sp>
        <p:nvSpPr>
          <p:cNvPr id="61" name="Rectangle 60"/>
          <p:cNvSpPr/>
          <p:nvPr/>
        </p:nvSpPr>
        <p:spPr>
          <a:xfrm>
            <a:off x="5623555" y="2566214"/>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56,2 %</a:t>
            </a:r>
          </a:p>
        </p:txBody>
      </p:sp>
      <p:sp>
        <p:nvSpPr>
          <p:cNvPr id="39" name="Rectangle 38"/>
          <p:cNvSpPr/>
          <p:nvPr/>
        </p:nvSpPr>
        <p:spPr>
          <a:xfrm>
            <a:off x="5426070" y="1160476"/>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81,0 %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2668982" y="4218953"/>
            <a:ext cx="1527982"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Metallien jalostus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444974" y="175691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347190" y="1637482"/>
            <a:ext cx="1662635"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72,0 %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729"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7281376" y="2202192"/>
            <a:ext cx="2165331" cy="577081"/>
          </a:xfrm>
          <a:prstGeom prst="rect">
            <a:avLst/>
          </a:prstGeom>
          <a:noFill/>
        </p:spPr>
        <p:txBody>
          <a:bodyPr wrap="square" rtlCol="0">
            <a:spAutoFit/>
          </a:bodyPr>
          <a:lstStyle/>
          <a:p>
            <a:pPr defTabSz="685800"/>
            <a:r>
              <a:rPr lang="fi-FI" sz="1050" dirty="0">
                <a:solidFill>
                  <a:srgbClr val="7F7F7F"/>
                </a:solidFill>
                <a:latin typeface="Calibri" panose="020F0502020204030204"/>
                <a:cs typeface="Arial" panose="020B0604020202020204" pitchFamily="34" charset="0"/>
              </a:rPr>
              <a:t>*Kyseessä suurimmat päätoimialat</a:t>
            </a:r>
          </a:p>
          <a:p>
            <a:pPr defTabSz="685800"/>
            <a:r>
              <a:rPr lang="fi-FI" sz="1050" dirty="0">
                <a:solidFill>
                  <a:srgbClr val="7F7F7F"/>
                </a:solidFill>
                <a:latin typeface="Calibri" panose="020F0502020204030204"/>
                <a:cs typeface="Arial" panose="020B0604020202020204" pitchFamily="34" charset="0"/>
              </a:rPr>
              <a:t>  karkealla jaolla, ei sisällä </a:t>
            </a:r>
            <a:r>
              <a:rPr lang="fi-FI" sz="1050" dirty="0" err="1">
                <a:solidFill>
                  <a:srgbClr val="7F7F7F"/>
                </a:solidFill>
                <a:latin typeface="Calibri" panose="020F0502020204030204"/>
                <a:cs typeface="Arial" panose="020B0604020202020204" pitchFamily="34" charset="0"/>
              </a:rPr>
              <a:t>SOTE:a</a:t>
            </a:r>
            <a:r>
              <a:rPr lang="fi-FI" sz="1050" dirty="0">
                <a:solidFill>
                  <a:srgbClr val="7F7F7F"/>
                </a:solidFill>
                <a:latin typeface="Calibri" panose="020F0502020204030204"/>
                <a:cs typeface="Arial" panose="020B0604020202020204" pitchFamily="34" charset="0"/>
              </a:rPr>
              <a:t>. Inflaatiota ei ole huomioitu.</a:t>
            </a:r>
            <a:endParaRPr lang="en-US" sz="1050" dirty="0">
              <a:solidFill>
                <a:srgbClr val="7F7F7F"/>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390929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a:fld id="{5B3087D9-6CC8-4239-9F79-CBB91022B82F}" type="slidenum">
              <a:rPr lang="fi-FI" altLang="fi-FI">
                <a:solidFill>
                  <a:prstClr val="white"/>
                </a:solidFill>
                <a:cs typeface="Arial" panose="020B0604020202020204" pitchFamily="34" charset="0"/>
              </a:rPr>
              <a:pPr defTabSz="685800"/>
              <a:t>17</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1902539" y="132825"/>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304987" y="629911"/>
            <a:ext cx="6143625" cy="3611165"/>
          </a:xfrm>
        </p:spPr>
        <p:txBody>
          <a:bodyPr/>
          <a:lstStyle/>
          <a:p>
            <a:pPr>
              <a:buFontTx/>
              <a:buNone/>
            </a:pPr>
            <a:r>
              <a:rPr lang="en-GB" altLang="fi-FI" sz="1350" b="1" dirty="0"/>
              <a:t>         </a:t>
            </a:r>
          </a:p>
          <a:p>
            <a:pPr>
              <a:buFontTx/>
              <a:buNone/>
            </a:pPr>
            <a:r>
              <a:rPr lang="en-GB" altLang="fi-FI" sz="2000" b="1" dirty="0"/>
              <a:t>LIIKEVAIHTO</a:t>
            </a:r>
          </a:p>
          <a:p>
            <a:pPr>
              <a:buFontTx/>
              <a:buNone/>
            </a:pPr>
            <a:endParaRPr lang="fi-FI" altLang="fi-FI" sz="1350" b="1" dirty="0"/>
          </a:p>
        </p:txBody>
      </p:sp>
      <p:sp>
        <p:nvSpPr>
          <p:cNvPr id="19464" name="Rectangle 1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5"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6"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7"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8"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9"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0"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1"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2"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3"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4"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5" name="Rectangle 2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6" name="Rectangle 23"/>
          <p:cNvSpPr>
            <a:spLocks noChangeArrowheads="1"/>
          </p:cNvSpPr>
          <p:nvPr/>
        </p:nvSpPr>
        <p:spPr bwMode="auto">
          <a:xfrm>
            <a:off x="3075387"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sp>
        <p:nvSpPr>
          <p:cNvPr id="19477" name="Rectangle 25"/>
          <p:cNvSpPr>
            <a:spLocks noChangeArrowheads="1"/>
          </p:cNvSpPr>
          <p:nvPr/>
        </p:nvSpPr>
        <p:spPr bwMode="auto">
          <a:xfrm>
            <a:off x="6263881"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3260" y="6241617"/>
            <a:ext cx="1392609" cy="360574"/>
          </a:xfrm>
          <a:prstGeom prst="rect">
            <a:avLst/>
          </a:prstGeom>
        </p:spPr>
      </p:pic>
      <p:pic>
        <p:nvPicPr>
          <p:cNvPr id="5" name="Picture 4">
            <a:extLst>
              <a:ext uri="{FF2B5EF4-FFF2-40B4-BE49-F238E27FC236}">
                <a16:creationId xmlns:a16="http://schemas.microsoft.com/office/drawing/2014/main" id="{A4C4CB3E-66A6-0A46-20E8-D8FB0C2AFA9D}"/>
              </a:ext>
            </a:extLst>
          </p:cNvPr>
          <p:cNvPicPr>
            <a:picLocks noChangeAspect="1"/>
          </p:cNvPicPr>
          <p:nvPr/>
        </p:nvPicPr>
        <p:blipFill>
          <a:blip r:embed="rId3"/>
          <a:stretch>
            <a:fillRect/>
          </a:stretch>
        </p:blipFill>
        <p:spPr>
          <a:xfrm>
            <a:off x="5824785" y="1366398"/>
            <a:ext cx="6177093" cy="4420423"/>
          </a:xfrm>
          <a:prstGeom prst="rect">
            <a:avLst/>
          </a:prstGeom>
        </p:spPr>
      </p:pic>
      <p:graphicFrame>
        <p:nvGraphicFramePr>
          <p:cNvPr id="7" name="Table 6">
            <a:extLst>
              <a:ext uri="{FF2B5EF4-FFF2-40B4-BE49-F238E27FC236}">
                <a16:creationId xmlns:a16="http://schemas.microsoft.com/office/drawing/2014/main" id="{8E3BB769-7712-D616-FE92-1C903611530C}"/>
              </a:ext>
            </a:extLst>
          </p:cNvPr>
          <p:cNvGraphicFramePr>
            <a:graphicFrameLocks noGrp="1"/>
          </p:cNvGraphicFramePr>
          <p:nvPr>
            <p:extLst>
              <p:ext uri="{D42A27DB-BD31-4B8C-83A1-F6EECF244321}">
                <p14:modId xmlns:p14="http://schemas.microsoft.com/office/powerpoint/2010/main" val="1089537468"/>
              </p:ext>
            </p:extLst>
          </p:nvPr>
        </p:nvGraphicFramePr>
        <p:xfrm>
          <a:off x="190122" y="1366397"/>
          <a:ext cx="5550278" cy="4420422"/>
        </p:xfrm>
        <a:graphic>
          <a:graphicData uri="http://schemas.openxmlformats.org/drawingml/2006/table">
            <a:tbl>
              <a:tblPr/>
              <a:tblGrid>
                <a:gridCol w="4877517">
                  <a:extLst>
                    <a:ext uri="{9D8B030D-6E8A-4147-A177-3AD203B41FA5}">
                      <a16:colId xmlns:a16="http://schemas.microsoft.com/office/drawing/2014/main" val="2151789551"/>
                    </a:ext>
                  </a:extLst>
                </a:gridCol>
                <a:gridCol w="672761">
                  <a:extLst>
                    <a:ext uri="{9D8B030D-6E8A-4147-A177-3AD203B41FA5}">
                      <a16:colId xmlns:a16="http://schemas.microsoft.com/office/drawing/2014/main" val="1544560451"/>
                    </a:ext>
                  </a:extLst>
                </a:gridCol>
              </a:tblGrid>
              <a:tr h="211888">
                <a:tc>
                  <a:txBody>
                    <a:bodyPr/>
                    <a:lstStyle/>
                    <a:p>
                      <a:pPr algn="l" fontAlgn="b"/>
                      <a:r>
                        <a:rPr lang="fi-FI" sz="1000" b="1" i="0" u="none" strike="noStrike">
                          <a:effectLst/>
                          <a:latin typeface="Arial" panose="020B0604020202020204" pitchFamily="34" charset="0"/>
                        </a:rPr>
                        <a:t>Satakunnan liikevaihto (milj. €) toimialoittain v. 2024 (ennakkotieto)</a:t>
                      </a:r>
                    </a:p>
                  </a:txBody>
                  <a:tcPr marL="6350" marR="6350" marT="6350" marB="0" anchor="b">
                    <a:lnL>
                      <a:noFill/>
                    </a:lnL>
                    <a:lnR>
                      <a:noFill/>
                    </a:lnR>
                    <a:lnT>
                      <a:noFill/>
                    </a:lnT>
                    <a:lnB>
                      <a:noFill/>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374688976"/>
                  </a:ext>
                </a:extLst>
              </a:tr>
              <a:tr h="211888">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52762415"/>
                  </a:ext>
                </a:extLst>
              </a:tr>
              <a:tr h="211888">
                <a:tc>
                  <a:txBody>
                    <a:bodyPr/>
                    <a:lstStyle/>
                    <a:p>
                      <a:pPr algn="l" fontAlgn="b"/>
                      <a:r>
                        <a:rPr lang="fi-FI" sz="1000" b="1" i="0" u="none" strike="noStrike">
                          <a:effectLst/>
                          <a:latin typeface="Arial" panose="020B0604020202020204" pitchFamily="34" charset="0"/>
                        </a:rPr>
                        <a:t> Elintarviketeollisuus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9399416"/>
                  </a:ext>
                </a:extLst>
              </a:tr>
              <a:tr h="211888">
                <a:tc>
                  <a:txBody>
                    <a:bodyPr/>
                    <a:lstStyle/>
                    <a:p>
                      <a:pPr algn="l" fontAlgn="b"/>
                      <a:r>
                        <a:rPr lang="fi-FI" sz="1000" b="1" i="0" u="none" strike="noStrike">
                          <a:effectLst/>
                          <a:latin typeface="Arial" panose="020B0604020202020204" pitchFamily="34" charset="0"/>
                        </a:rPr>
                        <a:t> Metsäteollisuus </a:t>
                      </a:r>
                      <a:r>
                        <a:rPr lang="fi-FI" sz="800" b="1" i="0" u="none" strike="noStrike">
                          <a:effectLst/>
                          <a:latin typeface="Arial" panose="020B0604020202020204" pitchFamily="34" charset="0"/>
                        </a:rPr>
                        <a:t>(puu- ja paperiteollisuus)</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1 559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6754681"/>
                  </a:ext>
                </a:extLst>
              </a:tr>
              <a:tr h="182662">
                <a:tc>
                  <a:txBody>
                    <a:bodyPr/>
                    <a:lstStyle/>
                    <a:p>
                      <a:pPr algn="l" fontAlgn="b"/>
                      <a:r>
                        <a:rPr lang="fi-FI" sz="1000" b="1" i="0" u="none" strike="noStrike">
                          <a:effectLst/>
                          <a:latin typeface="Arial" panose="020B0604020202020204" pitchFamily="34" charset="0"/>
                        </a:rPr>
                        <a:t> Kemikaalien sekä kumi- ja muovituotteiden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478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65429789"/>
                  </a:ext>
                </a:extLst>
              </a:tr>
              <a:tr h="211888">
                <a:tc>
                  <a:txBody>
                    <a:bodyPr/>
                    <a:lstStyle/>
                    <a:p>
                      <a:pPr algn="l" fontAlgn="b"/>
                      <a:r>
                        <a:rPr lang="fi-FI" sz="1000" b="1" i="0" u="none" strike="noStrike">
                          <a:effectLst/>
                          <a:latin typeface="Arial" panose="020B0604020202020204" pitchFamily="34" charset="0"/>
                        </a:rPr>
                        <a:t> Metallien jalostus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2 189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67022282"/>
                  </a:ext>
                </a:extLst>
              </a:tr>
              <a:tr h="211888">
                <a:tc>
                  <a:txBody>
                    <a:bodyPr/>
                    <a:lstStyle/>
                    <a:p>
                      <a:pPr algn="l" fontAlgn="b"/>
                      <a:r>
                        <a:rPr lang="fi-FI" sz="1000" b="1" i="0" u="none" strike="noStrike">
                          <a:effectLst/>
                          <a:latin typeface="Arial" panose="020B0604020202020204" pitchFamily="34" charset="0"/>
                        </a:rPr>
                        <a:t> Metallituotteiden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591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0195141"/>
                  </a:ext>
                </a:extLst>
              </a:tr>
              <a:tr h="211888">
                <a:tc>
                  <a:txBody>
                    <a:bodyPr/>
                    <a:lstStyle/>
                    <a:p>
                      <a:pPr algn="l" fontAlgn="b"/>
                      <a:r>
                        <a:rPr lang="fi-FI" sz="1000" b="1" i="0" u="none" strike="noStrike">
                          <a:effectLst/>
                          <a:latin typeface="Arial" panose="020B0604020202020204" pitchFamily="34" charset="0"/>
                        </a:rPr>
                        <a:t> Koneiden ja laitteiden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1 092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10871642"/>
                  </a:ext>
                </a:extLst>
              </a:tr>
              <a:tr h="211888">
                <a:tc>
                  <a:txBody>
                    <a:bodyPr/>
                    <a:lstStyle/>
                    <a:p>
                      <a:pPr algn="l" fontAlgn="b"/>
                      <a:r>
                        <a:rPr lang="fi-FI" sz="1000" b="1" i="0" u="none" strike="noStrike">
                          <a:effectLst/>
                          <a:latin typeface="Arial" panose="020B0604020202020204" pitchFamily="34" charset="0"/>
                        </a:rPr>
                        <a:t> Elektroniikka- ja sähkötuotteiden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37174038"/>
                  </a:ext>
                </a:extLst>
              </a:tr>
              <a:tr h="211888">
                <a:tc>
                  <a:txBody>
                    <a:bodyPr/>
                    <a:lstStyle/>
                    <a:p>
                      <a:pPr algn="l" fontAlgn="b"/>
                      <a:r>
                        <a:rPr lang="fi-FI" sz="1000" b="1" i="0" u="none" strike="noStrike">
                          <a:effectLst/>
                          <a:latin typeface="Arial" panose="020B0604020202020204" pitchFamily="34" charset="0"/>
                        </a:rPr>
                        <a:t> Teknologiateollisuus </a:t>
                      </a:r>
                      <a:r>
                        <a:rPr lang="fi-FI" sz="800" b="1" i="0" u="none" strike="noStrike">
                          <a:effectLst/>
                          <a:latin typeface="Arial" panose="020B0604020202020204" pitchFamily="34" charset="0"/>
                        </a:rPr>
                        <a:t>(TOL 24-30)</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4 623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06252537"/>
                  </a:ext>
                </a:extLst>
              </a:tr>
              <a:tr h="211888">
                <a:tc>
                  <a:txBody>
                    <a:bodyPr/>
                    <a:lstStyle/>
                    <a:p>
                      <a:pPr algn="l" fontAlgn="b"/>
                      <a:r>
                        <a:rPr lang="fi-FI" sz="1000" b="1" i="0" u="none" strike="noStrike">
                          <a:effectLst/>
                          <a:latin typeface="Arial" panose="020B0604020202020204" pitchFamily="34" charset="0"/>
                        </a:rPr>
                        <a:t> Automaatio- ja robotiikkaklusteri</a:t>
                      </a:r>
                      <a:r>
                        <a:rPr lang="fi-FI" sz="800" b="1" i="0" u="none" strike="noStrike">
                          <a:effectLst/>
                          <a:latin typeface="Arial" panose="020B0604020202020204" pitchFamily="34" charset="0"/>
                        </a:rPr>
                        <a:t> (52 alan ydinyritystä)</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0833833"/>
                  </a:ext>
                </a:extLst>
              </a:tr>
              <a:tr h="211888">
                <a:tc>
                  <a:txBody>
                    <a:bodyPr/>
                    <a:lstStyle/>
                    <a:p>
                      <a:pPr algn="l" fontAlgn="b"/>
                      <a:r>
                        <a:rPr lang="fi-FI" sz="1000" b="1" i="0" u="none" strike="noStrike">
                          <a:effectLst/>
                          <a:latin typeface="Arial" panose="020B0604020202020204" pitchFamily="34" charset="0"/>
                        </a:rPr>
                        <a:t> Meriteollisuusklusteri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962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44345665"/>
                  </a:ext>
                </a:extLst>
              </a:tr>
              <a:tr h="211888">
                <a:tc>
                  <a:txBody>
                    <a:bodyPr/>
                    <a:lstStyle/>
                    <a:p>
                      <a:pPr algn="l" fontAlgn="b"/>
                      <a:r>
                        <a:rPr lang="fi-FI" sz="1000" b="1" i="0" u="none" strike="noStrike">
                          <a:effectLst/>
                          <a:latin typeface="Arial" panose="020B0604020202020204" pitchFamily="34" charset="0"/>
                        </a:rPr>
                        <a:t> Pori-Huittinen-teollisuusvyöhyke </a:t>
                      </a:r>
                      <a:r>
                        <a:rPr lang="fi-FI" sz="800" b="1" i="0" u="none" strike="noStrike">
                          <a:effectLst/>
                          <a:latin typeface="Arial" panose="020B0604020202020204" pitchFamily="34" charset="0"/>
                        </a:rPr>
                        <a:t>(alueen teollisuus ja insinööripalvelut)</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3 943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01726676"/>
                  </a:ext>
                </a:extLst>
              </a:tr>
              <a:tr h="211888">
                <a:tc>
                  <a:txBody>
                    <a:bodyPr/>
                    <a:lstStyle/>
                    <a:p>
                      <a:pPr algn="l" fontAlgn="b"/>
                      <a:r>
                        <a:rPr lang="fi-FI" sz="1000" b="1" i="0" u="none" strike="noStrike">
                          <a:effectLst/>
                          <a:latin typeface="Arial" panose="020B0604020202020204" pitchFamily="34" charset="0"/>
                        </a:rPr>
                        <a:t> Meri-Porin teollisuusalue </a:t>
                      </a:r>
                      <a:r>
                        <a:rPr lang="fi-FI" sz="800" b="1" i="0" u="none" strike="noStrike">
                          <a:effectLst/>
                          <a:latin typeface="Arial" panose="020B0604020202020204" pitchFamily="34" charset="0"/>
                        </a:rPr>
                        <a:t>(Mäntyluoto, Reposaari, Tahkoluoto, Ahlainen, ei Venator)</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61504425"/>
                  </a:ext>
                </a:extLst>
              </a:tr>
              <a:tr h="211888">
                <a:tc>
                  <a:txBody>
                    <a:bodyPr/>
                    <a:lstStyle/>
                    <a:p>
                      <a:pPr algn="l" fontAlgn="b"/>
                      <a:r>
                        <a:rPr lang="fi-FI" sz="1000" b="1" i="0" u="none" strike="noStrike">
                          <a:effectLst/>
                          <a:latin typeface="Arial" panose="020B0604020202020204" pitchFamily="34" charset="0"/>
                        </a:rPr>
                        <a:t> Teollisuus </a:t>
                      </a:r>
                      <a:r>
                        <a:rPr lang="fi-FI" sz="800" b="1" i="0" u="none" strike="noStrike">
                          <a:effectLst/>
                          <a:latin typeface="Arial" panose="020B0604020202020204" pitchFamily="34" charset="0"/>
                        </a:rPr>
                        <a:t>(TOL C)</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8 030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51820160"/>
                  </a:ext>
                </a:extLst>
              </a:tr>
              <a:tr h="211888">
                <a:tc>
                  <a:txBody>
                    <a:bodyPr/>
                    <a:lstStyle/>
                    <a:p>
                      <a:pPr algn="l" fontAlgn="b"/>
                      <a:r>
                        <a:rPr lang="fi-FI" sz="1000" b="1" i="0" u="none" strike="noStrike">
                          <a:effectLst/>
                          <a:latin typeface="Arial" panose="020B0604020202020204" pitchFamily="34" charset="0"/>
                        </a:rPr>
                        <a:t> Rakentaminen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2 334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44895367"/>
                  </a:ext>
                </a:extLst>
              </a:tr>
              <a:tr h="211888">
                <a:tc>
                  <a:txBody>
                    <a:bodyPr/>
                    <a:lstStyle/>
                    <a:p>
                      <a:pPr algn="l" fontAlgn="b"/>
                      <a:r>
                        <a:rPr lang="fi-FI" sz="1000" b="1" i="0" u="none" strike="noStrike">
                          <a:effectLst/>
                          <a:latin typeface="Arial" panose="020B0604020202020204" pitchFamily="34" charset="0"/>
                        </a:rPr>
                        <a:t> Tukku- ja vähittäiskauppa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3 189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72066802"/>
                  </a:ext>
                </a:extLst>
              </a:tr>
              <a:tr h="211888">
                <a:tc>
                  <a:txBody>
                    <a:bodyPr/>
                    <a:lstStyle/>
                    <a:p>
                      <a:pPr algn="l" fontAlgn="b"/>
                      <a:r>
                        <a:rPr lang="fi-FI" sz="1000" b="1" i="0" u="none" strike="noStrike">
                          <a:effectLst/>
                          <a:latin typeface="Arial" panose="020B0604020202020204" pitchFamily="34" charset="0"/>
                        </a:rPr>
                        <a:t> Majoitus- ja ravitsemistoiminta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61793"/>
                  </a:ext>
                </a:extLst>
              </a:tr>
              <a:tr h="211888">
                <a:tc>
                  <a:txBody>
                    <a:bodyPr/>
                    <a:lstStyle/>
                    <a:p>
                      <a:pPr algn="l" fontAlgn="b"/>
                      <a:r>
                        <a:rPr lang="fi-FI" sz="1000" b="1" i="0" u="none" strike="noStrike">
                          <a:effectLst/>
                          <a:latin typeface="Arial" panose="020B0604020202020204" pitchFamily="34" charset="0"/>
                        </a:rPr>
                        <a:t> Liike-elämän palvelut </a:t>
                      </a:r>
                      <a:r>
                        <a:rPr lang="fi-FI" sz="800" b="1" i="0" u="none" strike="noStrike">
                          <a:effectLst/>
                          <a:latin typeface="Arial" panose="020B0604020202020204" pitchFamily="34" charset="0"/>
                        </a:rPr>
                        <a:t>(TOL JLMN)</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1 349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49202369"/>
                  </a:ext>
                </a:extLst>
              </a:tr>
              <a:tr h="211888">
                <a:tc>
                  <a:txBody>
                    <a:bodyPr/>
                    <a:lstStyle/>
                    <a:p>
                      <a:pPr algn="l" fontAlgn="b"/>
                      <a:r>
                        <a:rPr lang="fi-FI" sz="1000" b="1" i="0" u="none" strike="noStrike">
                          <a:effectLst/>
                          <a:latin typeface="Arial" panose="020B0604020202020204" pitchFamily="34" charset="0"/>
                        </a:rPr>
                        <a:t> Luovat alat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9520912"/>
                  </a:ext>
                </a:extLst>
              </a:tr>
              <a:tr h="211888">
                <a:tc>
                  <a:txBody>
                    <a:bodyPr/>
                    <a:lstStyle/>
                    <a:p>
                      <a:pPr algn="l" fontAlgn="b"/>
                      <a:r>
                        <a:rPr lang="fi-FI" sz="1000" b="1" i="0" u="none" strike="noStrike">
                          <a:effectLst/>
                          <a:latin typeface="Arial" panose="020B0604020202020204" pitchFamily="34" charset="0"/>
                        </a:rPr>
                        <a:t> Kaikki toimialat yhteensä</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dirty="0">
                          <a:effectLst/>
                          <a:latin typeface="Arial" panose="020B0604020202020204" pitchFamily="34" charset="0"/>
                        </a:rPr>
                        <a:t>18 411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587525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a:fld id="{5B3087D9-6CC8-4239-9F79-CBB91022B82F}" type="slidenum">
              <a:rPr lang="fi-FI" altLang="fi-FI">
                <a:solidFill>
                  <a:prstClr val="white"/>
                </a:solidFill>
                <a:cs typeface="Arial" panose="020B0604020202020204" pitchFamily="34" charset="0"/>
              </a:rPr>
              <a:pPr defTabSz="685800"/>
              <a:t>18</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2505262" y="137044"/>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304987" y="634130"/>
            <a:ext cx="6143625" cy="3611165"/>
          </a:xfrm>
        </p:spPr>
        <p:txBody>
          <a:bodyPr/>
          <a:lstStyle/>
          <a:p>
            <a:pPr>
              <a:buFontTx/>
              <a:buNone/>
            </a:pPr>
            <a:r>
              <a:rPr lang="en-GB" altLang="fi-FI" sz="1350" b="1" dirty="0"/>
              <a:t>         </a:t>
            </a:r>
          </a:p>
          <a:p>
            <a:pPr>
              <a:buFontTx/>
              <a:buNone/>
            </a:pPr>
            <a:r>
              <a:rPr lang="en-GB" altLang="fi-FI" sz="2000" b="1" dirty="0"/>
              <a:t>HENKILÖSTÖMÄÄRÄ</a:t>
            </a:r>
          </a:p>
          <a:p>
            <a:pPr>
              <a:buFontTx/>
              <a:buNone/>
            </a:pPr>
            <a:endParaRPr lang="fi-FI" altLang="fi-FI" sz="1350" b="1" dirty="0"/>
          </a:p>
        </p:txBody>
      </p:sp>
      <p:sp>
        <p:nvSpPr>
          <p:cNvPr id="19464" name="Rectangle 1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5"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6"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7"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8"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9"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0"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1"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2"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3"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4"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5" name="Rectangle 2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6" name="Rectangle 23"/>
          <p:cNvSpPr>
            <a:spLocks noChangeArrowheads="1"/>
          </p:cNvSpPr>
          <p:nvPr/>
        </p:nvSpPr>
        <p:spPr bwMode="auto">
          <a:xfrm>
            <a:off x="3075387"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sp>
        <p:nvSpPr>
          <p:cNvPr id="19477" name="Rectangle 25"/>
          <p:cNvSpPr>
            <a:spLocks noChangeArrowheads="1"/>
          </p:cNvSpPr>
          <p:nvPr/>
        </p:nvSpPr>
        <p:spPr bwMode="auto">
          <a:xfrm>
            <a:off x="6263881"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770" y="6356352"/>
            <a:ext cx="1392609" cy="360574"/>
          </a:xfrm>
          <a:prstGeom prst="rect">
            <a:avLst/>
          </a:prstGeom>
        </p:spPr>
      </p:pic>
      <p:pic>
        <p:nvPicPr>
          <p:cNvPr id="2" name="Picture 1">
            <a:extLst>
              <a:ext uri="{FF2B5EF4-FFF2-40B4-BE49-F238E27FC236}">
                <a16:creationId xmlns:a16="http://schemas.microsoft.com/office/drawing/2014/main" id="{A476EF1C-A331-BBD3-C3EA-E363A7FD5CE8}"/>
              </a:ext>
            </a:extLst>
          </p:cNvPr>
          <p:cNvPicPr>
            <a:picLocks noChangeAspect="1"/>
          </p:cNvPicPr>
          <p:nvPr/>
        </p:nvPicPr>
        <p:blipFill>
          <a:blip r:embed="rId3"/>
          <a:stretch>
            <a:fillRect/>
          </a:stretch>
        </p:blipFill>
        <p:spPr>
          <a:xfrm>
            <a:off x="5869894" y="1266298"/>
            <a:ext cx="6240587" cy="4504581"/>
          </a:xfrm>
          <a:prstGeom prst="rect">
            <a:avLst/>
          </a:prstGeom>
        </p:spPr>
      </p:pic>
      <p:graphicFrame>
        <p:nvGraphicFramePr>
          <p:cNvPr id="4" name="Table 3">
            <a:extLst>
              <a:ext uri="{FF2B5EF4-FFF2-40B4-BE49-F238E27FC236}">
                <a16:creationId xmlns:a16="http://schemas.microsoft.com/office/drawing/2014/main" id="{07525894-D4F0-30BF-D7E9-7268747D23E7}"/>
              </a:ext>
            </a:extLst>
          </p:cNvPr>
          <p:cNvGraphicFramePr>
            <a:graphicFrameLocks noGrp="1"/>
          </p:cNvGraphicFramePr>
          <p:nvPr>
            <p:extLst>
              <p:ext uri="{D42A27DB-BD31-4B8C-83A1-F6EECF244321}">
                <p14:modId xmlns:p14="http://schemas.microsoft.com/office/powerpoint/2010/main" val="3611246231"/>
              </p:ext>
            </p:extLst>
          </p:nvPr>
        </p:nvGraphicFramePr>
        <p:xfrm>
          <a:off x="208025" y="1266298"/>
          <a:ext cx="5564907" cy="4504581"/>
        </p:xfrm>
        <a:graphic>
          <a:graphicData uri="http://schemas.openxmlformats.org/drawingml/2006/table">
            <a:tbl>
              <a:tblPr/>
              <a:tblGrid>
                <a:gridCol w="4890373">
                  <a:extLst>
                    <a:ext uri="{9D8B030D-6E8A-4147-A177-3AD203B41FA5}">
                      <a16:colId xmlns:a16="http://schemas.microsoft.com/office/drawing/2014/main" val="4102794717"/>
                    </a:ext>
                  </a:extLst>
                </a:gridCol>
                <a:gridCol w="674534">
                  <a:extLst>
                    <a:ext uri="{9D8B030D-6E8A-4147-A177-3AD203B41FA5}">
                      <a16:colId xmlns:a16="http://schemas.microsoft.com/office/drawing/2014/main" val="3130397208"/>
                    </a:ext>
                  </a:extLst>
                </a:gridCol>
              </a:tblGrid>
              <a:tr h="205721">
                <a:tc>
                  <a:txBody>
                    <a:bodyPr/>
                    <a:lstStyle/>
                    <a:p>
                      <a:pPr algn="l" fontAlgn="b"/>
                      <a:r>
                        <a:rPr lang="fi-FI" sz="1000" b="1" i="0" u="none" strike="noStrike">
                          <a:effectLst/>
                          <a:latin typeface="Arial" panose="020B0604020202020204" pitchFamily="34" charset="0"/>
                        </a:rPr>
                        <a:t>Satakunnan henkilöstömäärä (htv) toimialoittain v. 2024 (ennakkotieto)</a:t>
                      </a:r>
                    </a:p>
                  </a:txBody>
                  <a:tcPr marL="6350" marR="6350" marT="6350" marB="0" anchor="b">
                    <a:lnL>
                      <a:noFill/>
                    </a:lnL>
                    <a:lnR>
                      <a:noFill/>
                    </a:lnR>
                    <a:lnT>
                      <a:noFill/>
                    </a:lnT>
                    <a:lnB>
                      <a:noFill/>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3876369599"/>
                  </a:ext>
                </a:extLst>
              </a:tr>
              <a:tr h="205721">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74712513"/>
                  </a:ext>
                </a:extLst>
              </a:tr>
              <a:tr h="205721">
                <a:tc>
                  <a:txBody>
                    <a:bodyPr/>
                    <a:lstStyle/>
                    <a:p>
                      <a:pPr algn="l" fontAlgn="b"/>
                      <a:r>
                        <a:rPr lang="fi-FI" sz="1000" b="1" i="0" u="none" strike="noStrike">
                          <a:effectLst/>
                          <a:latin typeface="Arial" panose="020B0604020202020204" pitchFamily="34" charset="0"/>
                        </a:rPr>
                        <a:t> Elintarviketeollisuus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2 320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6846632"/>
                  </a:ext>
                </a:extLst>
              </a:tr>
              <a:tr h="205721">
                <a:tc>
                  <a:txBody>
                    <a:bodyPr/>
                    <a:lstStyle/>
                    <a:p>
                      <a:pPr algn="l" fontAlgn="b"/>
                      <a:r>
                        <a:rPr lang="fi-FI" sz="1000" b="1" i="0" u="none" strike="noStrike">
                          <a:effectLst/>
                          <a:latin typeface="Arial" panose="020B0604020202020204" pitchFamily="34" charset="0"/>
                        </a:rPr>
                        <a:t> Metsäteollisuus </a:t>
                      </a:r>
                      <a:r>
                        <a:rPr lang="fi-FI" sz="800" b="1" i="0" u="none" strike="noStrike">
                          <a:effectLst/>
                          <a:latin typeface="Arial" panose="020B0604020202020204" pitchFamily="34" charset="0"/>
                        </a:rPr>
                        <a:t>(puu- ja paperiteollisuus)</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2 299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77208703"/>
                  </a:ext>
                </a:extLst>
              </a:tr>
              <a:tr h="205721">
                <a:tc>
                  <a:txBody>
                    <a:bodyPr/>
                    <a:lstStyle/>
                    <a:p>
                      <a:pPr algn="l" fontAlgn="b"/>
                      <a:r>
                        <a:rPr lang="fi-FI" sz="1000" b="1" i="0" u="none" strike="noStrike" dirty="0">
                          <a:effectLst/>
                          <a:latin typeface="Arial" panose="020B0604020202020204" pitchFamily="34" charset="0"/>
                        </a:rPr>
                        <a:t> Kemikaalien sekä kumi- ja muovituotteiden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2636812"/>
                  </a:ext>
                </a:extLst>
              </a:tr>
              <a:tr h="205721">
                <a:tc>
                  <a:txBody>
                    <a:bodyPr/>
                    <a:lstStyle/>
                    <a:p>
                      <a:pPr algn="l" fontAlgn="b"/>
                      <a:r>
                        <a:rPr lang="fi-FI" sz="1000" b="1" i="0" u="none" strike="noStrike">
                          <a:effectLst/>
                          <a:latin typeface="Arial" panose="020B0604020202020204" pitchFamily="34" charset="0"/>
                        </a:rPr>
                        <a:t> Metallien jalostus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2 175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44285295"/>
                  </a:ext>
                </a:extLst>
              </a:tr>
              <a:tr h="205721">
                <a:tc>
                  <a:txBody>
                    <a:bodyPr/>
                    <a:lstStyle/>
                    <a:p>
                      <a:pPr algn="l" fontAlgn="b"/>
                      <a:r>
                        <a:rPr lang="fi-FI" sz="1000" b="1" i="0" u="none" strike="noStrike">
                          <a:effectLst/>
                          <a:latin typeface="Arial" panose="020B0604020202020204" pitchFamily="34" charset="0"/>
                        </a:rPr>
                        <a:t> Metallituotteiden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2 136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00155555"/>
                  </a:ext>
                </a:extLst>
              </a:tr>
              <a:tr h="205721">
                <a:tc>
                  <a:txBody>
                    <a:bodyPr/>
                    <a:lstStyle/>
                    <a:p>
                      <a:pPr algn="l" fontAlgn="b"/>
                      <a:r>
                        <a:rPr lang="fi-FI" sz="1000" b="1" i="0" u="none" strike="noStrike">
                          <a:effectLst/>
                          <a:latin typeface="Arial" panose="020B0604020202020204" pitchFamily="34" charset="0"/>
                        </a:rPr>
                        <a:t> Koneiden ja laitteiden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2 903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25229473"/>
                  </a:ext>
                </a:extLst>
              </a:tr>
              <a:tr h="205721">
                <a:tc>
                  <a:txBody>
                    <a:bodyPr/>
                    <a:lstStyle/>
                    <a:p>
                      <a:pPr algn="l" fontAlgn="b"/>
                      <a:r>
                        <a:rPr lang="fi-FI" sz="1000" b="1" i="0" u="none" strike="noStrike">
                          <a:effectLst/>
                          <a:latin typeface="Arial" panose="020B0604020202020204" pitchFamily="34" charset="0"/>
                        </a:rPr>
                        <a:t> Elektroniikka- ja sähkötuotteiden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54036996"/>
                  </a:ext>
                </a:extLst>
              </a:tr>
              <a:tr h="205721">
                <a:tc>
                  <a:txBody>
                    <a:bodyPr/>
                    <a:lstStyle/>
                    <a:p>
                      <a:pPr algn="l" fontAlgn="b"/>
                      <a:r>
                        <a:rPr lang="fi-FI" sz="1000" b="1" i="0" u="none" strike="noStrike">
                          <a:effectLst/>
                          <a:latin typeface="Arial" panose="020B0604020202020204" pitchFamily="34" charset="0"/>
                        </a:rPr>
                        <a:t> Teknologiateollisuus </a:t>
                      </a:r>
                      <a:r>
                        <a:rPr lang="fi-FI" sz="800" b="1" i="0" u="none" strike="noStrike">
                          <a:effectLst/>
                          <a:latin typeface="Arial" panose="020B0604020202020204" pitchFamily="34" charset="0"/>
                        </a:rPr>
                        <a:t>(TOL 24-30)</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8 505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13465535"/>
                  </a:ext>
                </a:extLst>
              </a:tr>
              <a:tr h="205721">
                <a:tc>
                  <a:txBody>
                    <a:bodyPr/>
                    <a:lstStyle/>
                    <a:p>
                      <a:pPr algn="l" fontAlgn="b"/>
                      <a:r>
                        <a:rPr lang="fi-FI" sz="1000" b="1" i="0" u="none" strike="noStrike">
                          <a:effectLst/>
                          <a:latin typeface="Arial" panose="020B0604020202020204" pitchFamily="34" charset="0"/>
                        </a:rPr>
                        <a:t> Automaatio- ja robotiikkaklusteri</a:t>
                      </a:r>
                      <a:r>
                        <a:rPr lang="fi-FI" sz="800" b="1" i="0" u="none" strike="noStrike">
                          <a:effectLst/>
                          <a:latin typeface="Arial" panose="020B0604020202020204" pitchFamily="34" charset="0"/>
                        </a:rPr>
                        <a:t> (52 alan ydinyritystä)</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1 248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87987931"/>
                  </a:ext>
                </a:extLst>
              </a:tr>
              <a:tr h="205721">
                <a:tc>
                  <a:txBody>
                    <a:bodyPr/>
                    <a:lstStyle/>
                    <a:p>
                      <a:pPr algn="l" fontAlgn="b"/>
                      <a:r>
                        <a:rPr lang="fi-FI" sz="1000" b="1" i="0" u="none" strike="noStrike">
                          <a:effectLst/>
                          <a:latin typeface="Arial" panose="020B0604020202020204" pitchFamily="34" charset="0"/>
                        </a:rPr>
                        <a:t> Meriteollisuusklusteri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1 937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8191342"/>
                  </a:ext>
                </a:extLst>
              </a:tr>
              <a:tr h="205721">
                <a:tc>
                  <a:txBody>
                    <a:bodyPr/>
                    <a:lstStyle/>
                    <a:p>
                      <a:pPr algn="l" fontAlgn="b"/>
                      <a:r>
                        <a:rPr lang="fi-FI" sz="1000" b="1" i="0" u="none" strike="noStrike" dirty="0">
                          <a:effectLst/>
                          <a:latin typeface="Arial" panose="020B0604020202020204" pitchFamily="34" charset="0"/>
                        </a:rPr>
                        <a:t> Pori-Huittinen-teollisuusvyöhyke </a:t>
                      </a:r>
                      <a:r>
                        <a:rPr lang="fi-FI" sz="800" b="1" i="0" u="none" strike="noStrike" dirty="0">
                          <a:effectLst/>
                          <a:latin typeface="Arial" panose="020B0604020202020204" pitchFamily="34" charset="0"/>
                        </a:rPr>
                        <a:t>(alueen teollisuus ja insinööripalvelut)</a:t>
                      </a:r>
                      <a:endParaRPr lang="fi-FI" sz="1000" b="1" i="0" u="none" strike="noStrike" dirty="0">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8 497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37807066"/>
                  </a:ext>
                </a:extLst>
              </a:tr>
              <a:tr h="205721">
                <a:tc>
                  <a:txBody>
                    <a:bodyPr/>
                    <a:lstStyle/>
                    <a:p>
                      <a:pPr algn="l" fontAlgn="b"/>
                      <a:r>
                        <a:rPr lang="fi-FI" sz="1000" b="1" i="0" u="none" strike="noStrike">
                          <a:effectLst/>
                          <a:latin typeface="Arial" panose="020B0604020202020204" pitchFamily="34" charset="0"/>
                        </a:rPr>
                        <a:t> Meri-Porin teollisuusalue </a:t>
                      </a:r>
                      <a:r>
                        <a:rPr lang="fi-FI" sz="800" b="1" i="0" u="none" strike="noStrike">
                          <a:effectLst/>
                          <a:latin typeface="Arial" panose="020B0604020202020204" pitchFamily="34" charset="0"/>
                        </a:rPr>
                        <a:t>(Mäntyluoto, Reposaari, Tahkoluoto, Ahlainen, ei Venator)</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53318170"/>
                  </a:ext>
                </a:extLst>
              </a:tr>
              <a:tr h="205721">
                <a:tc>
                  <a:txBody>
                    <a:bodyPr/>
                    <a:lstStyle/>
                    <a:p>
                      <a:pPr algn="l" fontAlgn="b"/>
                      <a:r>
                        <a:rPr lang="fi-FI" sz="1000" b="1" i="0" u="none" strike="noStrike">
                          <a:effectLst/>
                          <a:latin typeface="Arial" panose="020B0604020202020204" pitchFamily="34" charset="0"/>
                        </a:rPr>
                        <a:t> Teollisuus </a:t>
                      </a:r>
                      <a:r>
                        <a:rPr lang="fi-FI" sz="800" b="1" i="0" u="none" strike="noStrike">
                          <a:effectLst/>
                          <a:latin typeface="Arial" panose="020B0604020202020204" pitchFamily="34" charset="0"/>
                        </a:rPr>
                        <a:t>(TOL C)</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16 400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28108603"/>
                  </a:ext>
                </a:extLst>
              </a:tr>
              <a:tr h="205721">
                <a:tc>
                  <a:txBody>
                    <a:bodyPr/>
                    <a:lstStyle/>
                    <a:p>
                      <a:pPr algn="l" fontAlgn="b"/>
                      <a:r>
                        <a:rPr lang="fi-FI" sz="1000" b="1" i="0" u="none" strike="noStrike">
                          <a:effectLst/>
                          <a:latin typeface="Arial" panose="020B0604020202020204" pitchFamily="34" charset="0"/>
                        </a:rPr>
                        <a:t> Rakentaminen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5 473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2500904"/>
                  </a:ext>
                </a:extLst>
              </a:tr>
              <a:tr h="205721">
                <a:tc>
                  <a:txBody>
                    <a:bodyPr/>
                    <a:lstStyle/>
                    <a:p>
                      <a:pPr algn="l" fontAlgn="b"/>
                      <a:r>
                        <a:rPr lang="fi-FI" sz="1000" b="1" i="0" u="none" strike="noStrike">
                          <a:effectLst/>
                          <a:latin typeface="Arial" panose="020B0604020202020204" pitchFamily="34" charset="0"/>
                        </a:rPr>
                        <a:t> Tukku- ja vähittäiskauppa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6 588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8891864"/>
                  </a:ext>
                </a:extLst>
              </a:tr>
              <a:tr h="205721">
                <a:tc>
                  <a:txBody>
                    <a:bodyPr/>
                    <a:lstStyle/>
                    <a:p>
                      <a:pPr algn="l" fontAlgn="b"/>
                      <a:r>
                        <a:rPr lang="fi-FI" sz="1000" b="1" i="0" u="none" strike="noStrike">
                          <a:effectLst/>
                          <a:latin typeface="Arial" panose="020B0604020202020204" pitchFamily="34" charset="0"/>
                        </a:rPr>
                        <a:t> Majoitus- ja ravitsemistoiminta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2 347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19205790"/>
                  </a:ext>
                </a:extLst>
              </a:tr>
              <a:tr h="205721">
                <a:tc>
                  <a:txBody>
                    <a:bodyPr/>
                    <a:lstStyle/>
                    <a:p>
                      <a:pPr algn="l" fontAlgn="b"/>
                      <a:r>
                        <a:rPr lang="fi-FI" sz="1000" b="1" i="0" u="none" strike="noStrike">
                          <a:effectLst/>
                          <a:latin typeface="Arial" panose="020B0604020202020204" pitchFamily="34" charset="0"/>
                        </a:rPr>
                        <a:t> Liike-elämän palvelut </a:t>
                      </a:r>
                      <a:r>
                        <a:rPr lang="fi-FI" sz="800" b="1" i="0" u="none" strike="noStrike">
                          <a:effectLst/>
                          <a:latin typeface="Arial" panose="020B0604020202020204" pitchFamily="34" charset="0"/>
                        </a:rPr>
                        <a:t>(TOL JLMN)</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10 107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80871548"/>
                  </a:ext>
                </a:extLst>
              </a:tr>
              <a:tr h="205721">
                <a:tc>
                  <a:txBody>
                    <a:bodyPr/>
                    <a:lstStyle/>
                    <a:p>
                      <a:pPr algn="l" fontAlgn="b"/>
                      <a:r>
                        <a:rPr lang="fi-FI" sz="1000" b="1" i="0" u="none" strike="noStrike">
                          <a:effectLst/>
                          <a:latin typeface="Arial" panose="020B0604020202020204" pitchFamily="34" charset="0"/>
                        </a:rPr>
                        <a:t> Luovat alat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3 385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5215345"/>
                  </a:ext>
                </a:extLst>
              </a:tr>
              <a:tr h="205721">
                <a:tc>
                  <a:txBody>
                    <a:bodyPr/>
                    <a:lstStyle/>
                    <a:p>
                      <a:pPr algn="l" fontAlgn="b"/>
                      <a:r>
                        <a:rPr lang="fi-FI" sz="1000" b="1" i="0" u="none" strike="noStrike">
                          <a:effectLst/>
                          <a:latin typeface="Arial" panose="020B0604020202020204" pitchFamily="34" charset="0"/>
                        </a:rPr>
                        <a:t> Yksityiset terveys- ja sosiaalipalvelut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3 611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9776928"/>
                  </a:ext>
                </a:extLst>
              </a:tr>
              <a:tr h="184440">
                <a:tc>
                  <a:txBody>
                    <a:bodyPr/>
                    <a:lstStyle/>
                    <a:p>
                      <a:pPr algn="l" fontAlgn="b"/>
                      <a:r>
                        <a:rPr lang="fi-FI" sz="1000" b="1" i="0" u="none" strike="noStrike">
                          <a:effectLst/>
                          <a:latin typeface="Arial" panose="020B0604020202020204" pitchFamily="34" charset="0"/>
                        </a:rPr>
                        <a:t> Kaikki toimialat yhteensä</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dirty="0">
                          <a:effectLst/>
                          <a:latin typeface="Arial" panose="020B0604020202020204" pitchFamily="34" charset="0"/>
                        </a:rPr>
                        <a:t>73 206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66197509"/>
                  </a:ext>
                </a:extLst>
              </a:tr>
            </a:tbl>
          </a:graphicData>
        </a:graphic>
      </p:graphicFrame>
    </p:spTree>
    <p:extLst>
      <p:ext uri="{BB962C8B-B14F-4D97-AF65-F5344CB8AC3E}">
        <p14:creationId xmlns:p14="http://schemas.microsoft.com/office/powerpoint/2010/main" val="95849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1525" y="598306"/>
            <a:ext cx="6175404" cy="6208473"/>
          </a:xfrm>
        </p:spPr>
        <p:txBody>
          <a:bodyPr>
            <a:noAutofit/>
          </a:bodyPr>
          <a:lstStyle/>
          <a:p>
            <a:pPr algn="just">
              <a:defRPr/>
            </a:pPr>
            <a:r>
              <a:rPr lang="fi-FI" altLang="fi-FI" sz="1800" b="1" dirty="0"/>
              <a:t>Satakunnan talous ei näyttänyt vieläkään täysin selviä käänteen merkkejä vuoden 2025 tammi-kesäkuussa. Huolestuttavaa on etenkin aivan vuoden alussa virinneen teollisuuden nousun vaihtuminen selväksi laskuksi keväällä. Teollisuuden liikevaihto ja etenkin vienti kasvoivat aivan alkuvuodesta, mutta molempien arvo romahti keväällä.</a:t>
            </a:r>
          </a:p>
          <a:p>
            <a:pPr algn="just">
              <a:defRPr/>
            </a:pPr>
            <a:r>
              <a:rPr lang="fi-FI" altLang="fi-FI" sz="1800" b="1" dirty="0"/>
              <a:t>Toisaalta automaatio, kone- ja metallituoteteollisuus sekä meriteollisuus olivat osin vahvassa nousussa. Kuten aiemmin, osa teollisuuden liikevaihdon laskusta on syntynyt maakunnassa vahvan metallien jalostuksen tuottajahintojen pudotuksesta, joten tuotantomäärät eivät ole supistuneet aivan yhtä paljon kuin mitä liikevaihdon lasku antaisi ymmärtää. Tätä tukee myös se, että teollisuudessa keskimäärin henkilöstömäärä laski vain hieman. </a:t>
            </a:r>
          </a:p>
          <a:p>
            <a:pPr algn="just">
              <a:defRPr/>
            </a:pPr>
            <a:r>
              <a:rPr lang="fi-FI" altLang="fi-FI" sz="1800" b="1" dirty="0"/>
              <a:t>Palkkasumman kasvukin  jäi aiempaa vaisummaksi. </a:t>
            </a:r>
          </a:p>
          <a:p>
            <a:pPr algn="just">
              <a:defRPr/>
            </a:pPr>
            <a:r>
              <a:rPr lang="fi-FI" altLang="fi-FI" sz="1800" b="1" dirty="0"/>
              <a:t>Rakentamisessa liikevaihdon lasku pysähtyi huhti-kesäkuussa. Henkilöstömäärä aleni silti edelleen huomattavasti. Palvelualojen kehitys jatkui aiempaa vaimeampana ja ainoastaan luovilla aloilla liikevaihto kohosi.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5293453" y="1585518"/>
            <a:ext cx="3317147" cy="273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4968409" y="650109"/>
            <a:ext cx="5583238" cy="74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6176449"/>
            <a:ext cx="1856812" cy="480765"/>
          </a:xfrm>
          <a:prstGeom prst="rect">
            <a:avLst/>
          </a:prstGeom>
        </p:spPr>
      </p:pic>
      <p:sp>
        <p:nvSpPr>
          <p:cNvPr id="16" name="Rectangle 2">
            <a:extLst>
              <a:ext uri="{FF2B5EF4-FFF2-40B4-BE49-F238E27FC236}">
                <a16:creationId xmlns:a16="http://schemas.microsoft.com/office/drawing/2014/main" id="{79507CE6-6A18-9204-72BD-1E76E91E5EF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AEE0283-0C8B-C66C-F1AD-0A4A84ED76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6840" y="516967"/>
            <a:ext cx="5940295" cy="3860235"/>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ja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45</a:t>
            </a:r>
            <a:br>
              <a:rPr lang="en-GB" altLang="fi-FI" sz="2800" b="1" kern="0" dirty="0">
                <a:solidFill>
                  <a:srgbClr val="003399"/>
                </a:solidFill>
                <a:latin typeface="Arial"/>
              </a:rPr>
            </a:br>
            <a:r>
              <a:rPr lang="en-GB" altLang="fi-FI" sz="3600" kern="0" dirty="0" err="1">
                <a:solidFill>
                  <a:srgbClr val="003399"/>
                </a:solidFill>
                <a:latin typeface="Arial"/>
                <a:ea typeface="+mn-ea"/>
                <a:cs typeface="+mn-cs"/>
              </a:rPr>
              <a:t>Marraskuu</a:t>
            </a:r>
            <a:r>
              <a:rPr lang="en-GB" altLang="fi-FI" sz="3600" kern="0" dirty="0">
                <a:solidFill>
                  <a:srgbClr val="003399"/>
                </a:solidFill>
                <a:latin typeface="Arial"/>
                <a:ea typeface="+mn-ea"/>
                <a:cs typeface="+mn-cs"/>
              </a:rPr>
              <a:t> 2025</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6378" y="152400"/>
            <a:ext cx="7036730" cy="6792158"/>
          </a:xfrm>
        </p:spPr>
        <p:txBody>
          <a:bodyPr>
            <a:noAutofit/>
          </a:bodyPr>
          <a:lstStyle/>
          <a:p>
            <a:pPr marL="0" indent="0">
              <a:buNone/>
              <a:defRPr/>
            </a:pPr>
            <a:endParaRPr lang="fi-FI" altLang="fi-FI" sz="1670" b="1" dirty="0"/>
          </a:p>
          <a:p>
            <a:pPr algn="just">
              <a:defRPr/>
            </a:pPr>
            <a:r>
              <a:rPr lang="fi-FI" altLang="fi-FI" sz="1800" b="1" dirty="0"/>
              <a:t>Teknologiateollisuudessa keskimäärin liikevaihto ja vienti kääntyivät vahvaan nousuun aivan alkuvuodesta, mutta keväällä kirjattiin selvää laskua, joka on peräisin metallien jalostuksesta. Koko alkuvuoden ajan henkilöstömäärä kasvoi kuitenkin hieman. Liikevaihto nousi selvästi automaatiossa ja robotiikassa sekä konepajoilla. Metallituotteiden valmistuksessa ja meriteollisuudessa liikevaihto kohosi hieman. Meri-Porin teollisuusalueella liikevaihto kasvoi alkuvuonna kohisten. </a:t>
            </a:r>
          </a:p>
          <a:p>
            <a:pPr algn="just">
              <a:defRPr/>
            </a:pPr>
            <a:r>
              <a:rPr lang="fi-FI" altLang="fi-FI" sz="1800" b="1" dirty="0"/>
              <a:t>Teknologiateollisuudessa liikevaihto laski keväällä metallien jalostuksessa sekä koko alkuvuoden ajan elektroniikka- ja sähkötuotteiden valmistuksessa. </a:t>
            </a:r>
          </a:p>
          <a:p>
            <a:pPr algn="just">
              <a:defRPr/>
            </a:pPr>
            <a:r>
              <a:rPr lang="fi-FI" altLang="fi-FI" sz="1800" b="1" dirty="0"/>
              <a:t>Elintarvikkeiden valmistuksen liikevaihto ja etenkin vienti supistuivat alkuvuonna. Henkilöstömäärä pysyi kuitenkin ennallaan. Metsä- ja kemianteollisuuden liikevaihto laski yhä.</a:t>
            </a:r>
            <a:r>
              <a:rPr lang="fi-FI" altLang="fi-FI" sz="1800" b="1" dirty="0">
                <a:solidFill>
                  <a:srgbClr val="FF0000"/>
                </a:solidFill>
              </a:rPr>
              <a:t> </a:t>
            </a:r>
            <a:r>
              <a:rPr lang="fi-FI" altLang="fi-FI" sz="1800" b="1" dirty="0"/>
              <a:t>Metsäteollisuuden viennin arvo kuitenkin kasvoi selvästi aivan alkuvuodesta, mutta sen arvo aleni kuitenkin uudelleen kevään kuluessa</a:t>
            </a:r>
            <a:r>
              <a:rPr lang="fi-FI" altLang="fi-FI" sz="1800" b="1" dirty="0">
                <a:solidFill>
                  <a:srgbClr val="FF0000"/>
                </a:solidFill>
              </a:rPr>
              <a:t>. </a:t>
            </a:r>
            <a:r>
              <a:rPr lang="fi-FI" altLang="fi-FI" sz="1800" b="1" dirty="0"/>
              <a:t>Rakentamisen liikevaihto aleni vielä aivan alkuvuodesta, mutta keväällä lasku pysähtyi. Henkilöstöä vähennettiin kuitenkin yhä huomattavasti. </a:t>
            </a:r>
          </a:p>
          <a:p>
            <a:pPr algn="just">
              <a:defRPr/>
            </a:pPr>
            <a:r>
              <a:rPr lang="fi-FI" altLang="fi-FI" sz="1800" b="1" dirty="0"/>
              <a:t>Satakunnan palvelualojen kehitys jatkui vuoden 2025 tammi-kesäkuussa edelleen alavireisen vaihtelevana. Liikevaihdon nousu on jatkunut enää luovilla aloilla. Kaupan liikevaihto pysyi käytännössä ennallaan, mutta henkilöstöä vähennettiin. Majoitus- ja ravitsemistoiminnan liikevaihto aleni yhä. Liike-elämän palveluidenkin liikevaihto kääntyi laskuun. </a:t>
            </a:r>
          </a:p>
          <a:p>
            <a:pPr algn="just">
              <a:defRPr/>
            </a:pPr>
            <a:endParaRPr lang="fi-FI" altLang="fi-FI" sz="1800" b="1" dirty="0">
              <a:solidFill>
                <a:srgbClr val="FF0000"/>
              </a:solidFill>
            </a:endParaRP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5898860" y="180141"/>
            <a:ext cx="4774250" cy="6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6087612" y="1364386"/>
            <a:ext cx="4871177" cy="62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075" y="6115967"/>
            <a:ext cx="1856812" cy="480765"/>
          </a:xfrm>
          <a:prstGeom prst="rect">
            <a:avLst/>
          </a:prstGeom>
        </p:spPr>
      </p:pic>
      <p:pic>
        <p:nvPicPr>
          <p:cNvPr id="11" name="Picture 10">
            <a:extLst>
              <a:ext uri="{FF2B5EF4-FFF2-40B4-BE49-F238E27FC236}">
                <a16:creationId xmlns:a16="http://schemas.microsoft.com/office/drawing/2014/main" id="{17EFC183-BEF0-F497-E341-3B01426B38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4810" y="636759"/>
            <a:ext cx="5039779" cy="3293375"/>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663449"/>
            <a:ext cx="12192000" cy="4743576"/>
          </a:xfrm>
        </p:spPr>
        <p:txBody>
          <a:bodyPr>
            <a:noAutofit/>
          </a:bodyPr>
          <a:lstStyle/>
          <a:p>
            <a:pPr algn="just">
              <a:defRPr/>
            </a:pPr>
            <a:r>
              <a:rPr lang="fi-FI" altLang="fi-FI" sz="1800" b="1" dirty="0"/>
              <a:t>Tilastokeskuksen tuoreimpien suhdannetietojen mukaan Satakunnan yritysten yhteenlaskettu liikevaihto laski</a:t>
            </a:r>
            <a:r>
              <a:rPr lang="fi-FI" altLang="fi-FI" sz="1800" b="1" dirty="0">
                <a:solidFill>
                  <a:srgbClr val="FF0000"/>
                </a:solidFill>
              </a:rPr>
              <a:t> </a:t>
            </a:r>
            <a:r>
              <a:rPr lang="fi-FI" altLang="fi-FI" sz="1800" b="1" dirty="0"/>
              <a:t>vuoden 2025 tammi-kesäkuussa 1,8 % vuoden 2024 vastaavaan aikaan verrattuna. Koko maassa keskimäärin liikevaihto kasvoi jo hieman, mikä on jo varsin selkeä käänteen merkki. Kuitenkin Satakunnan laskusta osa selittyy metallien tuottajahintojen laskulla, jolla ei ole tuotannon määrälle yleensä yhtä suurta vaikutusta. Siten Satakunnassa tuotannon tason ero valtakunnalliseen kehitykseen ei ole yhtä suuri kuin liikevaihdon ero antaa ymmärtää.</a:t>
            </a:r>
          </a:p>
          <a:p>
            <a:pPr algn="just">
              <a:defRPr/>
            </a:pPr>
            <a:r>
              <a:rPr lang="fi-FI" altLang="fi-FI" sz="1800" b="1" dirty="0"/>
              <a:t>46 % maakunnan yrityksistä saavutti tammi–kesäkuussa liikevaihdon kasvua. 30 % yrityskannasta ylsi vähintään 15 %:n nousuun. Molemmat osuudet jäivät alle aiemman tason. Toimiala- ja yrityskohtainen vaihtelu on edelleen ollut suurta etenkin teollisuudessa, mutta myös rakentamisessa ja palveluissa. Eniten laski yli 20 henkilön yritysten liikevaihto, vajaat kolme prosenttia. Alle viiden työntekijän yritysten liikevaihto sen sijaan kohosi vajaan prosentin. 5-19 henkilöä työllistävien yritysten liikevaihto aleni vajaan prosentin. Suurin muutosvaikutus talouden suuntaviivoihin on edelleen ollut yli 20 hengen lähinnä teollisuudessa toimivilla yrityksillä. Alle viisi vuotta toimineiden yritysten liikevaihto kohosi alkuvuoden aikana 18 %. Yli viisi vuotta toimineiden yritysten liikevaihto laski runsaat pari prosenttia. </a:t>
            </a:r>
          </a:p>
          <a:p>
            <a:pPr algn="just">
              <a:defRPr/>
            </a:pPr>
            <a:r>
              <a:rPr lang="fi-FI" altLang="fi-FI" sz="1800" b="1" dirty="0"/>
              <a:t>Koko maassa keskimäärin talouden kehitys oli jo aiempaa selvästi pirteämpää, mutta aloittain vaihtelevaa. Myönteistä oli viennin nopea kasvu ja liikevaihdon orastava nousu useilla päätoimialoilla. Teollisuudessa liikevaihdon kasvua kertyi lähes kautta linjan, vain konepajoilla ja metsäteollisuudessa liikevaihto supistui. Teknologiateollisuus kehittyi Satakuntaa suotuisammin lähinnä painoarvoltaan merkittävän elektroniikkateollisuuden myönteisemmän kehityksen vuoksi. Myös metallien jalostuksen vähäisempi osuus vaikutti. Rakentamisen liikevaihto alkoi kohota pitkästä aikaa. Palvelualoilla nousu jatkui liike-elämän palveluissa sekä majoitus- ja ravitsemistoiminnassa. Kaupan liikevaihto aleni vähän.</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5480" y="136525"/>
            <a:ext cx="1856812" cy="480765"/>
          </a:xfrm>
          <a:prstGeom prst="rect">
            <a:avLst/>
          </a:prstGeom>
        </p:spPr>
      </p:pic>
      <p:pic>
        <p:nvPicPr>
          <p:cNvPr id="9" name="Picture 8">
            <a:extLst>
              <a:ext uri="{FF2B5EF4-FFF2-40B4-BE49-F238E27FC236}">
                <a16:creationId xmlns:a16="http://schemas.microsoft.com/office/drawing/2014/main" id="{976B184D-3EB1-AB38-C152-9452811CE764}"/>
              </a:ext>
            </a:extLst>
          </p:cNvPr>
          <p:cNvPicPr>
            <a:picLocks noChangeAspect="1"/>
          </p:cNvPicPr>
          <p:nvPr/>
        </p:nvPicPr>
        <p:blipFill>
          <a:blip r:embed="rId3"/>
          <a:stretch>
            <a:fillRect/>
          </a:stretch>
        </p:blipFill>
        <p:spPr>
          <a:xfrm>
            <a:off x="298690" y="5456240"/>
            <a:ext cx="9334500" cy="1314450"/>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9150" y="690743"/>
            <a:ext cx="5321980" cy="3803948"/>
          </a:xfrm>
        </p:spPr>
        <p:txBody>
          <a:bodyPr>
            <a:noAutofit/>
          </a:bodyPr>
          <a:lstStyle/>
          <a:p>
            <a:pPr algn="just">
              <a:defRPr/>
            </a:pPr>
            <a:r>
              <a:rPr lang="fi-FI" altLang="fi-FI" sz="2000" b="1" dirty="0"/>
              <a:t>Vuoden 2024 heinäkuun ja vuoden 2025 maaliskuun välillä yritysten liikevaihto laski pääosin kaikissa Satakunnan seutukunnissa. Kuitenkin Porin seutukunnassa liikevaihto kääntyi vahvaan nousuun heti vuodenvaihteen jälkeen. Pohjois-Satakunnan seutukunnassa liikevaihto aleni jonkin verran pl. loka-joulukuu 2024. Rauman seutu jäi myös pakkaselle. </a:t>
            </a:r>
          </a:p>
          <a:p>
            <a:pPr algn="just">
              <a:defRPr/>
            </a:pPr>
            <a:r>
              <a:rPr lang="fi-FI" altLang="fi-FI" sz="2000" b="1" dirty="0"/>
              <a:t>Satakunnan kehitys on jäänyt keskimäärin alle valtakunnallisen tason viime vuoden lopussa, mutta Porin seutukunnan nopea nousu aivan vuoden alussa nosti maakunnan kasvun hieman yli valtakunnallisen tason.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3286" y="-254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2024-25: </a:t>
            </a:r>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5352176" y="563750"/>
            <a:ext cx="4338755" cy="70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5481086" y="599218"/>
            <a:ext cx="4887287" cy="6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5679347" y="587034"/>
            <a:ext cx="7795657" cy="24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1838" y="176213"/>
            <a:ext cx="1856812" cy="480765"/>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5154500" y="719015"/>
            <a:ext cx="91669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11198F80-8F76-EB7A-3F13-40223D1BBF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51130" y="850431"/>
            <a:ext cx="6692634" cy="4064128"/>
          </a:xfrm>
          <a:prstGeom prst="rect">
            <a:avLst/>
          </a:prstGeom>
        </p:spPr>
      </p:pic>
      <p:pic>
        <p:nvPicPr>
          <p:cNvPr id="18" name="Picture 17">
            <a:extLst>
              <a:ext uri="{FF2B5EF4-FFF2-40B4-BE49-F238E27FC236}">
                <a16:creationId xmlns:a16="http://schemas.microsoft.com/office/drawing/2014/main" id="{250C3C52-6545-CCD1-8E4C-10DF07A4069D}"/>
              </a:ext>
            </a:extLst>
          </p:cNvPr>
          <p:cNvPicPr>
            <a:picLocks noChangeAspect="1"/>
          </p:cNvPicPr>
          <p:nvPr/>
        </p:nvPicPr>
        <p:blipFill>
          <a:blip r:embed="rId5"/>
          <a:stretch>
            <a:fillRect/>
          </a:stretch>
        </p:blipFill>
        <p:spPr>
          <a:xfrm>
            <a:off x="261386" y="5843192"/>
            <a:ext cx="10477500" cy="971550"/>
          </a:xfrm>
          <a:prstGeom prst="rect">
            <a:avLst/>
          </a:prstGeom>
        </p:spPr>
      </p:pic>
      <p:sp>
        <p:nvSpPr>
          <p:cNvPr id="15" name="TextBox 14">
            <a:extLst>
              <a:ext uri="{FF2B5EF4-FFF2-40B4-BE49-F238E27FC236}">
                <a16:creationId xmlns:a16="http://schemas.microsoft.com/office/drawing/2014/main" id="{C5E0C1C7-FB16-1646-60F9-D733D06E92D4}"/>
              </a:ext>
            </a:extLst>
          </p:cNvPr>
          <p:cNvSpPr txBox="1"/>
          <p:nvPr/>
        </p:nvSpPr>
        <p:spPr>
          <a:xfrm>
            <a:off x="-73389" y="4748102"/>
            <a:ext cx="11312517" cy="1015663"/>
          </a:xfrm>
          <a:prstGeom prst="rect">
            <a:avLst/>
          </a:prstGeom>
          <a:noFill/>
        </p:spPr>
        <p:txBody>
          <a:bodyPr wrap="square" rtlCol="0">
            <a:spAutoFit/>
          </a:bodyPr>
          <a:lstStyle/>
          <a:p>
            <a:pPr marL="342900" indent="-342900" algn="just">
              <a:buFont typeface="Arial" panose="020B0604020202020204" pitchFamily="34" charset="0"/>
              <a:buChar char="•"/>
              <a:defRPr/>
            </a:pPr>
            <a:r>
              <a:rPr lang="fi-FI" altLang="fi-FI" sz="2000" b="1" dirty="0"/>
              <a:t>Porin seutukunnassa liikevaihdon laskusta osa on peräisin metallien jalostuksesta. Sen suuren painoarvon vuoksi alan tuottajahintojen lasku on painanut koko seutukunnan kehitystä alaspäin viime vuonna. Tuotantoon vaikutus on ollut kuitenkin huomattavasti vähäisempi. </a:t>
            </a:r>
          </a:p>
        </p:txBody>
      </p:sp>
    </p:spTree>
    <p:extLst>
      <p:ext uri="{BB962C8B-B14F-4D97-AF65-F5344CB8AC3E}">
        <p14:creationId xmlns:p14="http://schemas.microsoft.com/office/powerpoint/2010/main" val="23432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tammi−kesäkuu</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 2025</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599978"/>
            <a:ext cx="11915213" cy="22056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900" b="1" dirty="0"/>
              <a:t>Satakunnassa teollisuuden viennin arvo supistui enää hyvin niukasti vuoden 2025 tammi-kesäkuussa. Tammi-maaliskuun nousu vaihtui samansuuruiseksi laskuksi keväällä. Teknologiateollisuudessa viennin arvo kasvoi jo keskimäärin alkuvuonna, vaikka keväällä se notkahtikin. Ainakin kone- ja metallituoteteollisuus, automaatio ja meriteollisuus ovat olleet hyvässä vedossa. Elintarviketeollisuuden viennin arvo aleni selvästi alkuvuonna. Metsäteollisuudessa vienti jäi myös kasvun puolelle tammi-kesäkuussa vahvan talven ansiosta, vaikka kevät jäikin heikoksi. Maassa keskimäärin viennin arvo jatkoi nousuaan kaikilla päähaaroilla, mikä on myönteinen merkki suhdannekäänteen vahvistumisesta. Huomion arvoista on metallien jalostuksen suurempi painoarvo Satakunnassa. Siten tuottajahintojen pudotus, joka näkyy Satakunnan viennin arvon kehityksessä, ei vaikuta niin paljon valtakunnallisiin kehityslukuihin. Siten reaalisesti hintakehitys poistaen Satakunnan viennin kehitys on ollut todennäköisesti parempaa kuin mitä luvut antavat ymmärtää. </a:t>
            </a:r>
          </a:p>
          <a:p>
            <a:pPr>
              <a:defRPr/>
            </a:pPr>
            <a:endParaRPr lang="fi-FI" altLang="fi-FI" sz="19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48741" y="2860862"/>
            <a:ext cx="6474505" cy="1578061"/>
          </a:xfrm>
          <a:prstGeom prst="rect">
            <a:avLst/>
          </a:prstGeom>
          <a:noFill/>
        </p:spPr>
        <p:txBody>
          <a:bodyPr wrap="square" rtlCol="0">
            <a:spAutoFit/>
          </a:bodyPr>
          <a:lstStyle/>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400" b="1" dirty="0">
                <a:solidFill>
                  <a:prstClr val="black"/>
                </a:solidFill>
                <a:highlight>
                  <a:srgbClr val="FFFF00"/>
                </a:highlight>
                <a:latin typeface="Calibri" panose="020F0502020204030204"/>
                <a:cs typeface="+mn-cs"/>
              </a:rPr>
              <a:t>Satakunnan </a:t>
            </a:r>
            <a:r>
              <a:rPr lang="sv-SE" sz="1400" b="1" dirty="0" err="1">
                <a:solidFill>
                  <a:prstClr val="black"/>
                </a:solidFill>
                <a:highlight>
                  <a:srgbClr val="FFFF00"/>
                </a:highlight>
                <a:latin typeface="Calibri" panose="020F0502020204030204"/>
                <a:cs typeface="+mn-cs"/>
              </a:rPr>
              <a:t>teollisuuden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viennin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arvosta</a:t>
            </a:r>
            <a:r>
              <a:rPr lang="sv-SE" sz="1400" b="1" dirty="0">
                <a:solidFill>
                  <a:prstClr val="black"/>
                </a:solidFill>
                <a:highlight>
                  <a:srgbClr val="FFFF00"/>
                </a:highlight>
                <a:latin typeface="Calibri" panose="020F0502020204030204"/>
                <a:cs typeface="+mn-cs"/>
              </a:rPr>
              <a:t> 61 % </a:t>
            </a:r>
            <a:r>
              <a:rPr lang="sv-SE" sz="1400" b="1" dirty="0" err="1">
                <a:solidFill>
                  <a:prstClr val="black"/>
                </a:solidFill>
                <a:highlight>
                  <a:srgbClr val="FFFF00"/>
                </a:highlight>
                <a:latin typeface="Calibri" panose="020F0502020204030204"/>
                <a:cs typeface="+mn-cs"/>
              </a:rPr>
              <a:t>syntyy</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teknologiateollisuudessa</a:t>
            </a:r>
            <a:r>
              <a:rPr lang="sv-SE" sz="1400" b="1" dirty="0">
                <a:solidFill>
                  <a:prstClr val="black"/>
                </a:solidFill>
                <a:highlight>
                  <a:srgbClr val="FFFF00"/>
                </a:highlight>
                <a:latin typeface="Calibri" panose="020F0502020204030204"/>
                <a:cs typeface="+mn-cs"/>
              </a:rPr>
              <a:t> (3,1 </a:t>
            </a:r>
            <a:r>
              <a:rPr lang="sv-SE" sz="1400" b="1" dirty="0" err="1">
                <a:solidFill>
                  <a:prstClr val="black"/>
                </a:solidFill>
                <a:highlight>
                  <a:srgbClr val="FFFF00"/>
                </a:highlight>
                <a:latin typeface="Calibri" panose="020F0502020204030204"/>
                <a:cs typeface="+mn-cs"/>
              </a:rPr>
              <a:t>mrd</a:t>
            </a:r>
            <a:r>
              <a:rPr lang="sv-SE" sz="1400" b="1" dirty="0">
                <a:solidFill>
                  <a:prstClr val="black"/>
                </a:solidFill>
                <a:highlight>
                  <a:srgbClr val="FFFF00"/>
                </a:highlight>
                <a:latin typeface="Calibri" panose="020F0502020204030204"/>
                <a:cs typeface="+mn-cs"/>
              </a:rPr>
              <a:t>. €), </a:t>
            </a:r>
            <a:r>
              <a:rPr lang="sv-SE" sz="1400" b="1" dirty="0">
                <a:solidFill>
                  <a:prstClr val="black"/>
                </a:solidFill>
                <a:highlight>
                  <a:srgbClr val="FFFF00"/>
                </a:highlight>
                <a:latin typeface="Calibri" panose="020F0502020204030204"/>
              </a:rPr>
              <a:t>31</a:t>
            </a:r>
            <a:r>
              <a:rPr lang="sv-SE" sz="1400" b="1" dirty="0">
                <a:solidFill>
                  <a:prstClr val="black"/>
                </a:solidFill>
                <a:highlight>
                  <a:srgbClr val="FFFF00"/>
                </a:highlight>
                <a:latin typeface="Calibri" panose="020F0502020204030204"/>
                <a:cs typeface="+mn-cs"/>
              </a:rPr>
              <a:t> % </a:t>
            </a:r>
            <a:r>
              <a:rPr lang="sv-SE" sz="1400" b="1" dirty="0" err="1">
                <a:solidFill>
                  <a:prstClr val="black"/>
                </a:solidFill>
                <a:highlight>
                  <a:srgbClr val="FFFF00"/>
                </a:highlight>
                <a:latin typeface="Calibri" panose="020F0502020204030204"/>
                <a:cs typeface="+mn-cs"/>
              </a:rPr>
              <a:t>metsäteollisuudessa</a:t>
            </a:r>
            <a:r>
              <a:rPr lang="sv-SE" sz="1400" b="1" dirty="0">
                <a:solidFill>
                  <a:prstClr val="black"/>
                </a:solidFill>
                <a:highlight>
                  <a:srgbClr val="FFFF00"/>
                </a:highlight>
                <a:latin typeface="Calibri" panose="020F0502020204030204"/>
                <a:cs typeface="+mn-cs"/>
              </a:rPr>
              <a:t> (1,6 </a:t>
            </a:r>
            <a:r>
              <a:rPr lang="sv-SE" sz="1400" b="1" dirty="0" err="1">
                <a:solidFill>
                  <a:prstClr val="black"/>
                </a:solidFill>
                <a:highlight>
                  <a:srgbClr val="FFFF00"/>
                </a:highlight>
                <a:latin typeface="Calibri" panose="020F0502020204030204"/>
                <a:cs typeface="+mn-cs"/>
              </a:rPr>
              <a:t>mrd</a:t>
            </a:r>
            <a:r>
              <a:rPr lang="sv-SE" sz="1400" b="1" dirty="0">
                <a:solidFill>
                  <a:prstClr val="black"/>
                </a:solidFill>
                <a:highlight>
                  <a:srgbClr val="FFFF00"/>
                </a:highlight>
                <a:latin typeface="Calibri" panose="020F0502020204030204"/>
                <a:cs typeface="+mn-cs"/>
              </a:rPr>
              <a:t>. €) ja 1 % </a:t>
            </a:r>
            <a:r>
              <a:rPr lang="sv-SE" sz="1400" b="1" dirty="0" err="1">
                <a:solidFill>
                  <a:prstClr val="black"/>
                </a:solidFill>
                <a:highlight>
                  <a:srgbClr val="FFFF00"/>
                </a:highlight>
                <a:latin typeface="Calibri" panose="020F0502020204030204"/>
                <a:cs typeface="+mn-cs"/>
              </a:rPr>
              <a:t>elintarviketeollisuudessa</a:t>
            </a:r>
            <a:r>
              <a:rPr lang="sv-SE" sz="1400" b="1" dirty="0">
                <a:solidFill>
                  <a:prstClr val="black"/>
                </a:solidFill>
                <a:highlight>
                  <a:srgbClr val="FFFF00"/>
                </a:highlight>
                <a:latin typeface="Calibri" panose="020F0502020204030204"/>
                <a:cs typeface="+mn-cs"/>
              </a:rPr>
              <a:t> (45 milj. €) v. 2024. </a:t>
            </a:r>
            <a:r>
              <a:rPr lang="sv-SE" sz="1400" b="1" dirty="0" err="1">
                <a:solidFill>
                  <a:prstClr val="black"/>
                </a:solidFill>
                <a:highlight>
                  <a:srgbClr val="FFFF00"/>
                </a:highlight>
                <a:latin typeface="Calibri" panose="020F0502020204030204"/>
                <a:cs typeface="+mn-cs"/>
              </a:rPr>
              <a:t>Lopusta</a:t>
            </a:r>
            <a:r>
              <a:rPr lang="sv-SE" sz="1400" b="1" dirty="0">
                <a:solidFill>
                  <a:prstClr val="black"/>
                </a:solidFill>
                <a:highlight>
                  <a:srgbClr val="FFFF00"/>
                </a:highlight>
                <a:latin typeface="Calibri" panose="020F0502020204030204"/>
                <a:cs typeface="+mn-cs"/>
              </a:rPr>
              <a:t> n. 7 %:sta (353 milj. €) </a:t>
            </a:r>
            <a:r>
              <a:rPr lang="sv-SE" sz="1400" b="1" dirty="0" err="1">
                <a:solidFill>
                  <a:prstClr val="black"/>
                </a:solidFill>
                <a:highlight>
                  <a:srgbClr val="FFFF00"/>
                </a:highlight>
                <a:latin typeface="Calibri" panose="020F0502020204030204"/>
                <a:cs typeface="+mn-cs"/>
              </a:rPr>
              <a:t>valtaosa</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muodostuu</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kemianteollisuudesta</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Yhteensä</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teollisuuden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viennin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arvo</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oli</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ennakkotietojen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mukaan</a:t>
            </a:r>
            <a:r>
              <a:rPr lang="sv-SE" sz="1400" b="1" dirty="0">
                <a:solidFill>
                  <a:prstClr val="black"/>
                </a:solidFill>
                <a:highlight>
                  <a:srgbClr val="FFFF00"/>
                </a:highlight>
                <a:latin typeface="Calibri" panose="020F0502020204030204"/>
                <a:cs typeface="+mn-cs"/>
              </a:rPr>
              <a:t> 5,1 </a:t>
            </a:r>
            <a:r>
              <a:rPr lang="sv-SE" sz="1400" b="1" dirty="0" err="1">
                <a:solidFill>
                  <a:prstClr val="black"/>
                </a:solidFill>
                <a:highlight>
                  <a:srgbClr val="FFFF00"/>
                </a:highlight>
                <a:latin typeface="Calibri" panose="020F0502020204030204"/>
                <a:cs typeface="+mn-cs"/>
              </a:rPr>
              <a:t>mrd</a:t>
            </a:r>
            <a:r>
              <a:rPr lang="sv-SE" sz="1400" b="1" dirty="0">
                <a:solidFill>
                  <a:prstClr val="black"/>
                </a:solidFill>
                <a:highlight>
                  <a:srgbClr val="FFFF00"/>
                </a:highlight>
                <a:latin typeface="Calibri" panose="020F0502020204030204"/>
                <a:cs typeface="+mn-cs"/>
              </a:rPr>
              <a:t>. € </a:t>
            </a:r>
            <a:r>
              <a:rPr lang="sv-SE" sz="1400" b="1" dirty="0" err="1">
                <a:solidFill>
                  <a:prstClr val="black"/>
                </a:solidFill>
                <a:highlight>
                  <a:srgbClr val="FFFF00"/>
                </a:highlight>
                <a:latin typeface="Calibri" panose="020F0502020204030204"/>
                <a:cs typeface="+mn-cs"/>
              </a:rPr>
              <a:t>v</a:t>
            </a:r>
            <a:r>
              <a:rPr lang="sv-SE" sz="1400" b="1" dirty="0" err="1">
                <a:solidFill>
                  <a:prstClr val="black"/>
                </a:solidFill>
                <a:highlight>
                  <a:srgbClr val="FFFF00"/>
                </a:highlight>
                <a:latin typeface="Calibri" panose="020F0502020204030204"/>
              </a:rPr>
              <a:t>uonna</a:t>
            </a:r>
            <a:r>
              <a:rPr lang="sv-SE" sz="1400" b="1" dirty="0">
                <a:solidFill>
                  <a:prstClr val="black"/>
                </a:solidFill>
                <a:highlight>
                  <a:srgbClr val="FFFF00"/>
                </a:highlight>
                <a:latin typeface="Calibri" panose="020F0502020204030204"/>
              </a:rPr>
              <a:t> 2024</a:t>
            </a:r>
            <a:r>
              <a:rPr lang="sv-SE" sz="1400" b="1" dirty="0">
                <a:solidFill>
                  <a:prstClr val="black"/>
                </a:solidFill>
                <a:highlight>
                  <a:srgbClr val="FFFF00"/>
                </a:highlight>
                <a:latin typeface="Calibri" panose="020F0502020204030204"/>
                <a:cs typeface="+mn-cs"/>
              </a:rPr>
              <a:t>. </a:t>
            </a:r>
          </a:p>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400" b="1" dirty="0" err="1">
                <a:solidFill>
                  <a:prstClr val="black"/>
                </a:solidFill>
                <a:highlight>
                  <a:srgbClr val="FFFF00"/>
                </a:highlight>
                <a:latin typeface="Calibri" panose="020F0502020204030204"/>
                <a:cs typeface="+mn-cs"/>
              </a:rPr>
              <a:t>Tullin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mukaan</a:t>
            </a:r>
            <a:r>
              <a:rPr lang="sv-SE" sz="1400" b="1" dirty="0">
                <a:solidFill>
                  <a:prstClr val="black"/>
                </a:solidFill>
                <a:highlight>
                  <a:srgbClr val="FFFF00"/>
                </a:highlight>
                <a:latin typeface="Calibri" panose="020F0502020204030204"/>
                <a:cs typeface="+mn-cs"/>
              </a:rPr>
              <a:t> </a:t>
            </a:r>
            <a:r>
              <a:rPr lang="fi-FI" sz="1400" b="1" dirty="0">
                <a:solidFill>
                  <a:prstClr val="black"/>
                </a:solidFill>
                <a:highlight>
                  <a:srgbClr val="FFFF00"/>
                </a:highlight>
                <a:latin typeface="Calibri" panose="020F0502020204030204"/>
                <a:cs typeface="+mn-cs"/>
              </a:rPr>
              <a:t>Satakunnan osuus oli 8,2 % Suomen viennistä ja sija 4 (19 maakuntaa) v. 2024. Väestöosuus on 3,7 %.</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Henkeä</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kohti</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laskettuna</a:t>
            </a:r>
            <a:r>
              <a:rPr lang="sv-SE" sz="1400" b="1" dirty="0">
                <a:solidFill>
                  <a:prstClr val="black"/>
                </a:solidFill>
                <a:highlight>
                  <a:srgbClr val="FFFF00"/>
                </a:highlight>
                <a:latin typeface="Calibri" panose="020F0502020204030204"/>
                <a:cs typeface="+mn-cs"/>
              </a:rPr>
              <a:t> Satakunta </a:t>
            </a:r>
            <a:r>
              <a:rPr lang="sv-SE" sz="1400" b="1" dirty="0" err="1">
                <a:solidFill>
                  <a:prstClr val="black"/>
                </a:solidFill>
                <a:highlight>
                  <a:srgbClr val="FFFF00"/>
                </a:highlight>
                <a:latin typeface="Calibri" panose="020F0502020204030204"/>
                <a:cs typeface="+mn-cs"/>
              </a:rPr>
              <a:t>oli</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toisena</a:t>
            </a:r>
            <a:r>
              <a:rPr lang="sv-SE" sz="1400" b="1" dirty="0">
                <a:solidFill>
                  <a:prstClr val="black"/>
                </a:solidFill>
                <a:highlight>
                  <a:srgbClr val="FFFF00"/>
                </a:highlight>
                <a:latin typeface="Calibri" panose="020F0502020204030204"/>
                <a:cs typeface="+mn-cs"/>
              </a:rPr>
              <a:t> 19 </a:t>
            </a:r>
            <a:r>
              <a:rPr lang="sv-SE" sz="1400" b="1" dirty="0" err="1">
                <a:solidFill>
                  <a:prstClr val="black"/>
                </a:solidFill>
                <a:highlight>
                  <a:srgbClr val="FFFF00"/>
                </a:highlight>
                <a:latin typeface="Calibri" panose="020F0502020204030204"/>
                <a:cs typeface="+mn-cs"/>
              </a:rPr>
              <a:t>maakunnan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joukossa</a:t>
            </a:r>
            <a:r>
              <a:rPr lang="sv-SE" sz="1400" b="1" dirty="0">
                <a:solidFill>
                  <a:prstClr val="black"/>
                </a:solidFill>
                <a:highlight>
                  <a:srgbClr val="FFFF00"/>
                </a:highlight>
                <a:latin typeface="Calibri" panose="020F0502020204030204"/>
                <a:cs typeface="+mn-cs"/>
              </a:rPr>
              <a:t>. </a:t>
            </a:r>
            <a:r>
              <a:rPr lang="fi-FI" sz="140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6536403" y="1872216"/>
            <a:ext cx="4041058" cy="6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7" name="Picture 16">
            <a:extLst>
              <a:ext uri="{FF2B5EF4-FFF2-40B4-BE49-F238E27FC236}">
                <a16:creationId xmlns:a16="http://schemas.microsoft.com/office/drawing/2014/main" id="{541650F8-EB07-4C73-F30C-CD5F8DFA6D22}"/>
              </a:ext>
            </a:extLst>
          </p:cNvPr>
          <p:cNvPicPr>
            <a:picLocks noChangeAspect="1"/>
          </p:cNvPicPr>
          <p:nvPr/>
        </p:nvPicPr>
        <p:blipFill>
          <a:blip r:embed="rId3"/>
          <a:stretch>
            <a:fillRect/>
          </a:stretch>
        </p:blipFill>
        <p:spPr>
          <a:xfrm>
            <a:off x="6389592" y="2705381"/>
            <a:ext cx="5728141" cy="3742937"/>
          </a:xfrm>
          <a:prstGeom prst="rect">
            <a:avLst/>
          </a:prstGeom>
        </p:spPr>
      </p:pic>
      <p:pic>
        <p:nvPicPr>
          <p:cNvPr id="6" name="Picture 5">
            <a:extLst>
              <a:ext uri="{FF2B5EF4-FFF2-40B4-BE49-F238E27FC236}">
                <a16:creationId xmlns:a16="http://schemas.microsoft.com/office/drawing/2014/main" id="{4096F30E-8A7E-FDB4-B8A5-591C2A36F1B3}"/>
              </a:ext>
            </a:extLst>
          </p:cNvPr>
          <p:cNvPicPr>
            <a:picLocks noChangeAspect="1"/>
          </p:cNvPicPr>
          <p:nvPr/>
        </p:nvPicPr>
        <p:blipFill>
          <a:blip r:embed="rId4"/>
          <a:stretch>
            <a:fillRect/>
          </a:stretch>
        </p:blipFill>
        <p:spPr>
          <a:xfrm>
            <a:off x="155285" y="4494179"/>
            <a:ext cx="6153150" cy="22860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tammi-kesäkuu</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2025: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183609"/>
            <a:ext cx="5859366" cy="43207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palkkasumma kohosi koronakriisin alkuun saakka. Vuoden 2021 alussa palkkasumma kääntyi selvään nousuun sekä Satakunnassa että valtakunnallisesti. </a:t>
            </a:r>
          </a:p>
          <a:p>
            <a:pPr algn="just">
              <a:defRPr/>
            </a:pPr>
            <a:r>
              <a:rPr lang="fi-FI" altLang="fi-FI" sz="2000" b="1" dirty="0"/>
              <a:t>Siitä alkaen nousu on jatkunut ainakin vuoden 2025 kesäkuun loppuun saakka toisaalta henkilöstömäärän kohotessa, toisaalta myös palkkojen noustessa. Tosin vuoden 2025 tammi-kesäkuussa nousu jäi maakunnassa aiempaa selvästi vaisummaksi, koska henkilöstöä on vähennetty aiempaa enemmän. Vaikka kasvu itsessään osoittaakin talouden rattaiden pyörineen edelleen, niin reaalinen kehitys on jäänyt aiempaa vaimeammaksi. </a:t>
            </a:r>
          </a:p>
          <a:p>
            <a:pPr algn="just">
              <a:defRPr/>
            </a:pPr>
            <a:r>
              <a:rPr lang="fi-FI" altLang="fi-FI" sz="2000" b="1" dirty="0"/>
              <a:t>Satakunnassa liikevaihdon pudotuksesta osa on peräisin mm. värimetallien hintojen laskusta, mikä selittää eroa liikevaihdon ja palkkasumman kehityspoluissa. Tosin alakohtaiset erot ovat yhä suuria. Satakunnassa palkkasumman nousu jäi alkuvuonna 2025 selvästi maan keskiarvon alle.</a:t>
            </a:r>
          </a:p>
          <a:p>
            <a:pPr marL="0" indent="0">
              <a:buNone/>
              <a:defRPr/>
            </a:pPr>
            <a:endParaRPr lang="fi-FI" altLang="fi-FI" sz="1400" b="1" dirty="0"/>
          </a:p>
          <a:p>
            <a:pPr marL="0" indent="0">
              <a:buNone/>
              <a:defRPr/>
            </a:pP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9" name="Picture 8">
            <a:extLst>
              <a:ext uri="{FF2B5EF4-FFF2-40B4-BE49-F238E27FC236}">
                <a16:creationId xmlns:a16="http://schemas.microsoft.com/office/drawing/2014/main" id="{282BF59C-D31F-7E9A-E305-BF9702112F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8182" y="964361"/>
            <a:ext cx="5855002" cy="3830200"/>
          </a:xfrm>
          <a:prstGeom prst="rect">
            <a:avLst/>
          </a:prstGeom>
        </p:spPr>
      </p:pic>
      <p:pic>
        <p:nvPicPr>
          <p:cNvPr id="11" name="Picture 10">
            <a:extLst>
              <a:ext uri="{FF2B5EF4-FFF2-40B4-BE49-F238E27FC236}">
                <a16:creationId xmlns:a16="http://schemas.microsoft.com/office/drawing/2014/main" id="{126392A4-0EAC-46D0-285D-F8E9DFE55F41}"/>
              </a:ext>
            </a:extLst>
          </p:cNvPr>
          <p:cNvPicPr>
            <a:picLocks noChangeAspect="1"/>
          </p:cNvPicPr>
          <p:nvPr/>
        </p:nvPicPr>
        <p:blipFill>
          <a:blip r:embed="rId4"/>
          <a:stretch>
            <a:fillRect/>
          </a:stretch>
        </p:blipFill>
        <p:spPr>
          <a:xfrm>
            <a:off x="322554" y="5504347"/>
            <a:ext cx="6134100" cy="828675"/>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altLang="fi-FI"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tammi-kesäkuu</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2025</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43563" y="615111"/>
            <a:ext cx="12182857" cy="2023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Satakunnassa henkilöstömäärä aleni jonkin verran (-1,7 %) vuoden 2025 tammi-kesäkuussa. Teollisuudessa henkilöstömäärä laski hieman. Henkilöstöä kuitenkin lisättiin vähän teknologiateollisuudessa keskimäärin sekä runsaasti automaatiossa. Elintarviketeollisuudessa henkilöstömäärä pysyi ennallaan. Rakentamisessa väkeä vähennettiin alkuvuonna eniten päätoimialoista. Palveluissa henkilöstömäärä aleni entistä voimakkaammin. Ainakin kaupan alalla henkilöstöä on vähennetty.</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43236"/>
            <a:ext cx="1856812" cy="480765"/>
          </a:xfrm>
          <a:prstGeom prst="rect">
            <a:avLst/>
          </a:prstGeom>
        </p:spPr>
      </p:pic>
      <p:sp>
        <p:nvSpPr>
          <p:cNvPr id="18" name="TextBox 17">
            <a:extLst>
              <a:ext uri="{FF2B5EF4-FFF2-40B4-BE49-F238E27FC236}">
                <a16:creationId xmlns:a16="http://schemas.microsoft.com/office/drawing/2014/main" id="{FF52EA35-2A42-4D52-6D6D-D85ED42419EF}"/>
              </a:ext>
            </a:extLst>
          </p:cNvPr>
          <p:cNvSpPr txBox="1"/>
          <p:nvPr/>
        </p:nvSpPr>
        <p:spPr>
          <a:xfrm>
            <a:off x="-43563" y="1622543"/>
            <a:ext cx="8100635" cy="1269578"/>
          </a:xfrm>
          <a:prstGeom prst="rect">
            <a:avLst/>
          </a:prstGeom>
          <a:noFill/>
        </p:spPr>
        <p:txBody>
          <a:bodyPr wrap="square">
            <a:spAutoFit/>
          </a:bodyPr>
          <a:lstStyle/>
          <a:p>
            <a:pPr marL="228600" indent="-228600" algn="just">
              <a:lnSpc>
                <a:spcPct val="90000"/>
              </a:lnSpc>
              <a:spcBef>
                <a:spcPts val="1000"/>
              </a:spcBef>
              <a:buFont typeface="Arial" panose="020B0604020202020204" pitchFamily="34" charset="0"/>
              <a:buChar char="•"/>
              <a:defRPr/>
            </a:pPr>
            <a:r>
              <a:rPr lang="fi-FI" altLang="fi-FI" sz="1700" b="1" dirty="0"/>
              <a:t>Lokakuun lopussa julkaistun Satakunnan työllisyyskatsauksen mukaan työttömyyden nousussa on taittumisen merkkejä. Syyskuun 2025 lopussa maakunnassa oli 10 160 työtöntä työnhakijaa, mikä on 750 työtöntä eli 8 prosenttia enemmän kuin vuotta aikaisemmin. Edellisestä kuukaudesta määrä nousi muutaman työttömän verran. Työttömyysaste oli syyskuussa 10,6 prosenttia.</a:t>
            </a:r>
          </a:p>
        </p:txBody>
      </p:sp>
      <p:pic>
        <p:nvPicPr>
          <p:cNvPr id="20" name="Picture 19">
            <a:extLst>
              <a:ext uri="{FF2B5EF4-FFF2-40B4-BE49-F238E27FC236}">
                <a16:creationId xmlns:a16="http://schemas.microsoft.com/office/drawing/2014/main" id="{A443FAE1-266C-FED0-B1F6-58FBB88DEC05}"/>
              </a:ext>
            </a:extLst>
          </p:cNvPr>
          <p:cNvPicPr>
            <a:picLocks noChangeAspect="1"/>
          </p:cNvPicPr>
          <p:nvPr/>
        </p:nvPicPr>
        <p:blipFill>
          <a:blip r:embed="rId3"/>
          <a:stretch>
            <a:fillRect/>
          </a:stretch>
        </p:blipFill>
        <p:spPr>
          <a:xfrm>
            <a:off x="8313480" y="1593630"/>
            <a:ext cx="3785113" cy="5030671"/>
          </a:xfrm>
          <a:prstGeom prst="rect">
            <a:avLst/>
          </a:prstGeom>
        </p:spPr>
      </p:pic>
      <p:pic>
        <p:nvPicPr>
          <p:cNvPr id="15" name="Picture 14">
            <a:extLst>
              <a:ext uri="{FF2B5EF4-FFF2-40B4-BE49-F238E27FC236}">
                <a16:creationId xmlns:a16="http://schemas.microsoft.com/office/drawing/2014/main" id="{39935412-23A6-9E6B-9102-4E0F34FAB860}"/>
              </a:ext>
            </a:extLst>
          </p:cNvPr>
          <p:cNvPicPr>
            <a:picLocks noChangeAspect="1"/>
          </p:cNvPicPr>
          <p:nvPr/>
        </p:nvPicPr>
        <p:blipFill>
          <a:blip r:embed="rId4"/>
          <a:stretch>
            <a:fillRect/>
          </a:stretch>
        </p:blipFill>
        <p:spPr>
          <a:xfrm>
            <a:off x="73273" y="2705194"/>
            <a:ext cx="6300540" cy="4116960"/>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37" y="-237207"/>
            <a:ext cx="12480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24-25</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756920"/>
            <a:ext cx="11686032" cy="2548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Vuoden 2024 heinäkuun ja vuoden 2025 maaliskuun välillä henkilöstömäärä aleni hieman Rauman seutukunnissa, jonkin verran Porin seutukunnassa, mutta varsin voimakkaasti Pohjois-Satakunnan seutukunnassa. Satakunnan kehitys on silti edelleen ollut keskimäärin hieman maan keskitasoa parempaa.</a:t>
            </a:r>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7" name="Picture 16">
            <a:extLst>
              <a:ext uri="{FF2B5EF4-FFF2-40B4-BE49-F238E27FC236}">
                <a16:creationId xmlns:a16="http://schemas.microsoft.com/office/drawing/2014/main" id="{1A101FDF-8899-62C4-44D9-7A9591EB618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0103" y="2771578"/>
            <a:ext cx="6795261" cy="4126449"/>
          </a:xfrm>
          <a:prstGeom prst="rect">
            <a:avLst/>
          </a:prstGeom>
        </p:spPr>
      </p:pic>
      <p:pic>
        <p:nvPicPr>
          <p:cNvPr id="15" name="Picture 14">
            <a:extLst>
              <a:ext uri="{FF2B5EF4-FFF2-40B4-BE49-F238E27FC236}">
                <a16:creationId xmlns:a16="http://schemas.microsoft.com/office/drawing/2014/main" id="{AB17B4F9-AA21-49C8-49D0-631E69C316D9}"/>
              </a:ext>
            </a:extLst>
          </p:cNvPr>
          <p:cNvPicPr>
            <a:picLocks noChangeAspect="1"/>
          </p:cNvPicPr>
          <p:nvPr/>
        </p:nvPicPr>
        <p:blipFill>
          <a:blip r:embed="rId5"/>
          <a:stretch>
            <a:fillRect/>
          </a:stretch>
        </p:blipFill>
        <p:spPr>
          <a:xfrm>
            <a:off x="278561" y="1679780"/>
            <a:ext cx="11068050" cy="971550"/>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7690" y="1167220"/>
            <a:ext cx="11998683" cy="4668832"/>
          </a:xfrm>
        </p:spPr>
        <p:txBody>
          <a:bodyPr>
            <a:normAutofit fontScale="85000" lnSpcReduction="10000"/>
          </a:bodyPr>
          <a:lstStyle/>
          <a:p>
            <a:pPr algn="just">
              <a:defRPr/>
            </a:pPr>
            <a:r>
              <a:rPr lang="fi-FI" altLang="fi-FI" sz="2000" b="1" dirty="0"/>
              <a:t>Elintarviketeollisuuden liikevaihto kääntyi laskuun vuoden 2025 ensimmäisellä puoliskolla Satakunnassa. Valtakunnallisesti alan liikevaihto jatkoi nousuaan. Viennin arvo supistui tuntuvasti alkuvuonna Satakunnassa, mutta maassa keskimäärin viennin arvo kohosi yhä selvästi. Henkilöstömäärä pysyi tammi-kesäkuussa 2025 käytännössä ennallaan Satakunnassa. Satakunnassa liikevaihdon ja viennin kehitys jäi pitkästä aikaa alle teollisuuden keskitason. Henkilöstömäärän kehitys ylitti kuitenkin teollisuuden ja kaikkien toimialojen keskiarvon. Valtakunnallisesti elintarviketeollisuuden kehitys oli hyvin lähellä teollisuuden keskitasoa.  </a:t>
            </a:r>
          </a:p>
          <a:p>
            <a:pPr algn="just">
              <a:defRPr/>
            </a:pPr>
            <a:r>
              <a:rPr lang="fi-FI" altLang="fi-FI" sz="2000" b="1" dirty="0"/>
              <a:t>Pellervon taloustutkimus PTT:n syksyn katsauksen mukaan elintarviketeollisuuden näkymä pysyy suhteellisen tasaisena taloudellisen toimintaympäristön epävarmuudesta huolimatta. Tämä johtuu vakaasta kotimarkkinakysynnästä, vaikka kasvun mahdollisuudet jäävätkin rajalliseksi nykyisessä suhdannetilanteessa. Ensi vuodelle odotetaan varovaista piristymistä maltillisen inflaation, yksityisen kulutuksen vahvistumisen ja viennin kautta.</a:t>
            </a:r>
          </a:p>
          <a:p>
            <a:pPr algn="just">
              <a:defRPr/>
            </a:pPr>
            <a:r>
              <a:rPr lang="fi-FI" altLang="fi-FI" sz="2000" b="1" dirty="0"/>
              <a:t>Elintarviketeollisuuden tuotanto kasvaa tänä ja ensi vuonna prosentin verran, mutta tuotannon taso jää vielä vertailuvuodesta 2021. Liikevaihto kasvaa hintojen nousun ja volyymin kehityksen tukemana tänä vuonna noin neljä prosenttia. Vientiliikevaihto kasvaa kotimaan liikevaihtoa nopeammin vientihintojen nousun vetämänä.</a:t>
            </a:r>
          </a:p>
          <a:p>
            <a:pPr algn="just">
              <a:defRPr/>
            </a:pPr>
            <a:r>
              <a:rPr lang="fi-FI" altLang="fi-FI" sz="2000" b="1" dirty="0"/>
              <a:t>Keskeinen kasvun este on riittämätön kysyntä. Ostovoima on kohentunut, mutta se ei ole realisoitunut toivottuna kysynnän kasvuna. Kulutuksen piristymisessä katseet kääntyvät ensi vuoden jälkipuoliskolle. Myös esimerkiksi liha-alalla kolean sään viivästyttämä grillauskauden alku, naudanlihan saatavuusongelmat ja leikkelemyynnin väheneminen hidastivat myynnin kehitystä vuoden alkupuoliskolla. Kuluttajien varovaisuus ja hintakeskeisyys ylläpitävät kaupan omien merkkien suosiota. Ravintolasektorin heikko suhdannenäkymä ja vaimea kysyntä heijastuvat myös teollisuuden </a:t>
            </a:r>
            <a:r>
              <a:rPr lang="fi-FI" altLang="fi-FI" sz="2000" b="1" dirty="0" err="1"/>
              <a:t>foodservice</a:t>
            </a:r>
            <a:r>
              <a:rPr lang="fi-FI" altLang="fi-FI" sz="2000" b="1" dirty="0"/>
              <a:t>-kanavan myyntiin. Elintarviketeollisuuden tuottajahinnat ovat kuitenkin nousussa, kun muilla teollisuuden aloilla tuottajahinnat ovat laskeneet.</a:t>
            </a:r>
          </a:p>
        </p:txBody>
      </p:sp>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27</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949" y="184666"/>
            <a:ext cx="1856812" cy="480765"/>
          </a:xfrm>
          <a:prstGeom prst="rect">
            <a:avLst/>
          </a:prstGeom>
        </p:spPr>
      </p:pic>
      <p:pic>
        <p:nvPicPr>
          <p:cNvPr id="11" name="Picture 10">
            <a:extLst>
              <a:ext uri="{FF2B5EF4-FFF2-40B4-BE49-F238E27FC236}">
                <a16:creationId xmlns:a16="http://schemas.microsoft.com/office/drawing/2014/main" id="{2DC1A57C-320F-A834-A9D8-D03893AE969C}"/>
              </a:ext>
            </a:extLst>
          </p:cNvPr>
          <p:cNvPicPr>
            <a:picLocks noChangeAspect="1"/>
          </p:cNvPicPr>
          <p:nvPr/>
        </p:nvPicPr>
        <p:blipFill>
          <a:blip r:embed="rId3"/>
          <a:stretch>
            <a:fillRect/>
          </a:stretch>
        </p:blipFill>
        <p:spPr>
          <a:xfrm>
            <a:off x="357996" y="5729288"/>
            <a:ext cx="8077200" cy="8286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079" y="-289576"/>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65627" y="751404"/>
            <a:ext cx="6716974" cy="22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100668" y="3173863"/>
            <a:ext cx="6936174" cy="24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100668" y="292654"/>
            <a:ext cx="6889133" cy="23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120D23AE-BCC2-23AA-02ED-55691BF05AE3}"/>
              </a:ext>
            </a:extLst>
          </p:cNvPr>
          <p:cNvPicPr>
            <a:picLocks noChangeAspect="1"/>
          </p:cNvPicPr>
          <p:nvPr/>
        </p:nvPicPr>
        <p:blipFill>
          <a:blip r:embed="rId3"/>
          <a:stretch>
            <a:fillRect/>
          </a:stretch>
        </p:blipFill>
        <p:spPr>
          <a:xfrm>
            <a:off x="264950" y="398786"/>
            <a:ext cx="5318529" cy="3448107"/>
          </a:xfrm>
          <a:prstGeom prst="rect">
            <a:avLst/>
          </a:prstGeom>
        </p:spPr>
      </p:pic>
      <p:sp>
        <p:nvSpPr>
          <p:cNvPr id="18" name="Rectangle 2">
            <a:extLst>
              <a:ext uri="{FF2B5EF4-FFF2-40B4-BE49-F238E27FC236}">
                <a16:creationId xmlns:a16="http://schemas.microsoft.com/office/drawing/2014/main" id="{9C2371E2-0872-04CB-8AA5-FC4CF15CBAB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2049" name="Picture 1">
            <a:extLst>
              <a:ext uri="{FF2B5EF4-FFF2-40B4-BE49-F238E27FC236}">
                <a16:creationId xmlns:a16="http://schemas.microsoft.com/office/drawing/2014/main" id="{E01C6B91-DA02-5C0D-F823-E18C594A4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88" y="3680110"/>
            <a:ext cx="5150162" cy="33656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492C676-04D5-7A1F-F7C6-AF597F6A159F}"/>
              </a:ext>
            </a:extLst>
          </p:cNvPr>
          <p:cNvPicPr>
            <a:picLocks noChangeAspect="1"/>
          </p:cNvPicPr>
          <p:nvPr/>
        </p:nvPicPr>
        <p:blipFill>
          <a:blip r:embed="rId5"/>
          <a:stretch>
            <a:fillRect/>
          </a:stretch>
        </p:blipFill>
        <p:spPr>
          <a:xfrm>
            <a:off x="5827712" y="494556"/>
            <a:ext cx="5318528" cy="3475283"/>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95994" y="872447"/>
            <a:ext cx="11544450" cy="3953173"/>
          </a:xfrm>
        </p:spPr>
        <p:txBody>
          <a:bodyPr>
            <a:noAutofit/>
          </a:bodyPr>
          <a:lstStyle/>
          <a:p>
            <a:pPr algn="just">
              <a:defRPr/>
            </a:pPr>
            <a:r>
              <a:rPr lang="fi-FI" altLang="fi-FI" sz="2000" b="1" dirty="0"/>
              <a:t>Metsäteollisuuden liikevaihto supistui edelleen selvästi vuoden 2025 tammi-kesäkuussa Satakunnassa. Viennin arvo sen sijaan kohosi reippaasti aivan alkuvuodesta, joskin keväällä kirjattu voimakas supistuminen vaimensi koko vuosipuoliskon nousua. Koko maassa keskimäärin alan liikevaihto laski jonkin verran. Sen sijaan viennin arvo kasvoi selvästi alkuvuonna keskimäärin, vaikka toinen neljännes jäikin heikoksi. Satakunnassa kehitystä on aiemmin taannuttanut vuosikymmenen vaihteen tienoilla paperikoneen sulkeminen Raumalla, mutta uuden sahan avaaminen on tasapainottanut alan kehitystä. Myös uusia, merkittäviä investointeja on suunnitteilla. </a:t>
            </a:r>
          </a:p>
          <a:p>
            <a:pPr algn="just">
              <a:defRPr/>
            </a:pPr>
            <a:r>
              <a:rPr lang="fi-FI" altLang="fi-FI" sz="2000" b="1" dirty="0"/>
              <a:t>Pellervon taloustutkimus PTT:n syksyn metsäalan ennusteen mukaan Suomen metsäteollisuuden viennin arvo kasvaa maltillisesti lähivuosina. Tänä vuonna alkuvuoden kohtuulliset vientiluvut nostavat viennin plussalle, vaikka loppuvuosi onkin heikompi. Osin kasvua selittää heikko vertailuvuosi 2024. Ensi vuonna Euroopassa rakentamisessa ja yksityisessä kulutuksessa odotetaan jo käännettä, mikä tukisi myös Suomen metsäteollisuuden vientiä. Kasvun yllä on kuitenkin varjoja. Yhdysvaltain tempoileva tullipolitiikka ylläpitää epävarmuutta kansainvälisen kaupan ehdoista, ja osin sen seurauksena Kiina ja myös Kanada ohjaavat omaa tuotantoaan uusille markkina-alueille. Tämä on riski Suomen metsäteollisuudelle. Myös maailmantalouden alavire rajoittaa kasvuvauhtia, ja käyttöasteet säilyvät matalina. Puumarkkinoilla hintahuiput tasoittuvat ja suurimmat puun hinnannousut onkin toistaiseksi nähty.</a:t>
            </a:r>
            <a:endParaRPr lang="fi-FI" sz="2000" b="1" dirty="0"/>
          </a:p>
          <a:p>
            <a:pPr marL="0" indent="0" algn="just">
              <a:buNone/>
              <a:defRPr/>
            </a:pPr>
            <a:endParaRPr lang="fi-FI" altLang="fi-FI" sz="20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29</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733" y="66351"/>
            <a:ext cx="1856812" cy="480765"/>
          </a:xfrm>
          <a:prstGeom prst="rect">
            <a:avLst/>
          </a:prstGeom>
        </p:spPr>
      </p:pic>
      <p:pic>
        <p:nvPicPr>
          <p:cNvPr id="14" name="Picture 13">
            <a:extLst>
              <a:ext uri="{FF2B5EF4-FFF2-40B4-BE49-F238E27FC236}">
                <a16:creationId xmlns:a16="http://schemas.microsoft.com/office/drawing/2014/main" id="{47FD45D6-68A9-767C-DEC2-D08F36D8F060}"/>
              </a:ext>
            </a:extLst>
          </p:cNvPr>
          <p:cNvPicPr>
            <a:picLocks noChangeAspect="1"/>
          </p:cNvPicPr>
          <p:nvPr/>
        </p:nvPicPr>
        <p:blipFill>
          <a:blip r:embed="rId3"/>
          <a:stretch>
            <a:fillRect/>
          </a:stretch>
        </p:blipFill>
        <p:spPr>
          <a:xfrm>
            <a:off x="508117" y="5856009"/>
            <a:ext cx="7419975" cy="828675"/>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108F9-A5DF-3ACE-44BE-28F3725E54AC}"/>
              </a:ext>
            </a:extLst>
          </p:cNvPr>
          <p:cNvPicPr>
            <a:picLocks noChangeAspect="1"/>
          </p:cNvPicPr>
          <p:nvPr/>
        </p:nvPicPr>
        <p:blipFill>
          <a:blip r:embed="rId2"/>
          <a:stretch>
            <a:fillRect/>
          </a:stretch>
        </p:blipFill>
        <p:spPr>
          <a:xfrm>
            <a:off x="8361727" y="3058996"/>
            <a:ext cx="2225676" cy="3147917"/>
          </a:xfrm>
          <a:prstGeom prst="rect">
            <a:avLst/>
          </a:prstGeom>
        </p:spPr>
      </p:pic>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3"/>
          <a:stretch>
            <a:fillRect/>
          </a:stretch>
        </p:blipFill>
        <p:spPr>
          <a:xfrm>
            <a:off x="8395163" y="38104"/>
            <a:ext cx="2167737" cy="3065672"/>
          </a:xfrm>
          <a:prstGeom prst="rect">
            <a:avLst/>
          </a:prstGeom>
        </p:spPr>
      </p:pic>
      <p:sp>
        <p:nvSpPr>
          <p:cNvPr id="42" name="Tekstiruutu 41"/>
          <p:cNvSpPr txBox="1"/>
          <p:nvPr/>
        </p:nvSpPr>
        <p:spPr>
          <a:xfrm>
            <a:off x="1524001"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12., Pohjois-Satakunta 14. ja Rauman sk</a:t>
            </a:r>
          </a:p>
          <a:p>
            <a:pPr lvl="1">
              <a:defRPr/>
            </a:pPr>
            <a:r>
              <a:rPr lang="fi-FI" sz="1400" b="1" dirty="0">
                <a:solidFill>
                  <a:prstClr val="black"/>
                </a:solidFill>
                <a:latin typeface="Calibri" panose="020F0502020204030204"/>
                <a:cs typeface="Arial" panose="020B0604020202020204" pitchFamily="34" charset="0"/>
              </a:rPr>
              <a:t>       17. monipuolisin teollisuuden henkilöstössä Suomen 69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2023)</a:t>
            </a:r>
            <a:endParaRPr lang="fi-FI" b="1" dirty="0">
              <a:solidFill>
                <a:prstClr val="black"/>
              </a:solidFill>
              <a:latin typeface="Calibri" panose="020F0502020204030204"/>
              <a:cs typeface="Arial" panose="020B0604020202020204" pitchFamily="34" charset="0"/>
            </a:endParaRPr>
          </a:p>
          <a:p>
            <a:pPr>
              <a:defRPr/>
            </a:pPr>
            <a:r>
              <a:rPr lang="fi-FI" sz="12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73 % </a:t>
            </a:r>
            <a:r>
              <a:rPr lang="fi-FI" b="1" dirty="0">
                <a:solidFill>
                  <a:prstClr val="black"/>
                </a:solidFill>
                <a:latin typeface="Calibri" panose="020F0502020204030204"/>
                <a:cs typeface="Arial" panose="020B0604020202020204" pitchFamily="34" charset="0"/>
              </a:rPr>
              <a:t>(koko maa 31 %, v. 2022)</a:t>
            </a:r>
          </a:p>
          <a:p>
            <a:pPr>
              <a:defRPr/>
            </a:pPr>
            <a:r>
              <a:rPr lang="fi-FI" b="1" dirty="0">
                <a:solidFill>
                  <a:srgbClr val="2683C6">
                    <a:lumMod val="75000"/>
                  </a:srgbClr>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4.</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2024 (Tulli,  </a:t>
            </a:r>
          </a:p>
          <a:p>
            <a:pPr>
              <a:defRPr/>
            </a:pPr>
            <a:r>
              <a:rPr lang="fi-FI" b="1" dirty="0">
                <a:solidFill>
                  <a:prstClr val="black"/>
                </a:solidFill>
                <a:latin typeface="Calibri" panose="020F0502020204030204"/>
                <a:cs typeface="Arial" panose="020B0604020202020204" pitchFamily="34" charset="0"/>
              </a:rPr>
              <a:t>      arvo n. 5,9 mrd. €), osuus Suomen viennistä </a:t>
            </a:r>
            <a:r>
              <a:rPr lang="fi-FI" b="1" dirty="0">
                <a:solidFill>
                  <a:srgbClr val="099BDD"/>
                </a:solidFill>
                <a:latin typeface="Calibri" panose="020F0502020204030204"/>
                <a:cs typeface="Arial" panose="020B0604020202020204" pitchFamily="34" charset="0"/>
              </a:rPr>
              <a:t>8,2 %</a:t>
            </a:r>
            <a:r>
              <a:rPr lang="fi-FI" b="1" dirty="0">
                <a:solidFill>
                  <a:prstClr val="black"/>
                </a:solidFill>
                <a:latin typeface="Calibri" panose="020F0502020204030204"/>
                <a:cs typeface="Arial" panose="020B0604020202020204" pitchFamily="34" charset="0"/>
              </a:rPr>
              <a:t> (väestöosuus 3,7 %). </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on</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5,4 %</a:t>
            </a:r>
            <a:r>
              <a:rPr lang="fi-FI" b="1" dirty="0">
                <a:solidFill>
                  <a:prstClr val="black"/>
                </a:solidFill>
                <a:latin typeface="Calibri" panose="020F0502020204030204"/>
                <a:cs typeface="Arial" panose="020B0604020202020204" pitchFamily="34" charset="0"/>
              </a:rPr>
              <a:t>;</a:t>
            </a:r>
          </a:p>
          <a:p>
            <a:pPr>
              <a:defRPr/>
            </a:pPr>
            <a:r>
              <a:rPr lang="fi-FI" b="1" dirty="0">
                <a:solidFill>
                  <a:prstClr val="black"/>
                </a:solidFill>
                <a:latin typeface="Calibri" panose="020F0502020204030204"/>
                <a:cs typeface="Arial" panose="020B0604020202020204" pitchFamily="34" charset="0"/>
              </a:rPr>
              <a:t>      liikevaihdosta osuus on </a:t>
            </a:r>
            <a:r>
              <a:rPr lang="fi-FI" b="1" dirty="0">
                <a:solidFill>
                  <a:srgbClr val="099BDD"/>
                </a:solidFill>
                <a:latin typeface="Calibri" panose="020F0502020204030204"/>
                <a:cs typeface="Arial" panose="020B0604020202020204" pitchFamily="34" charset="0"/>
              </a:rPr>
              <a:t>5,1 %</a:t>
            </a:r>
            <a:r>
              <a:rPr lang="fi-FI" b="1" dirty="0">
                <a:solidFill>
                  <a:prstClr val="black"/>
                </a:solidFill>
                <a:latin typeface="Calibri" panose="020F0502020204030204"/>
                <a:cs typeface="Arial" panose="020B0604020202020204" pitchFamily="34" charset="0"/>
              </a:rPr>
              <a:t> ja toimipaikoista </a:t>
            </a:r>
            <a:r>
              <a:rPr lang="fi-FI" b="1" dirty="0">
                <a:solidFill>
                  <a:srgbClr val="099BDD"/>
                </a:solidFill>
                <a:latin typeface="Calibri" panose="020F0502020204030204"/>
                <a:cs typeface="Arial" panose="020B0604020202020204" pitchFamily="34" charset="0"/>
              </a:rPr>
              <a:t>5,6 % </a:t>
            </a:r>
            <a:r>
              <a:rPr lang="fi-FI" b="1" dirty="0">
                <a:solidFill>
                  <a:prstClr val="black"/>
                </a:solidFill>
                <a:latin typeface="Calibri" panose="020F0502020204030204"/>
                <a:cs typeface="Arial" panose="020B0604020202020204" pitchFamily="34" charset="0"/>
              </a:rPr>
              <a:t>(v. 2023). Sata-</a:t>
            </a:r>
          </a:p>
          <a:p>
            <a:pPr>
              <a:defRPr/>
            </a:pPr>
            <a:r>
              <a:rPr lang="fi-FI" b="1" dirty="0">
                <a:solidFill>
                  <a:prstClr val="black"/>
                </a:solidFill>
                <a:latin typeface="Calibri" panose="020F0502020204030204"/>
                <a:cs typeface="Arial" panose="020B0604020202020204" pitchFamily="34" charset="0"/>
              </a:rPr>
              <a:t>      kunta tuottaa Suomen sähköstä </a:t>
            </a:r>
            <a:r>
              <a:rPr lang="fi-FI" b="1" dirty="0">
                <a:solidFill>
                  <a:srgbClr val="099BDD"/>
                </a:solidFill>
                <a:latin typeface="Calibri" panose="020F0502020204030204"/>
                <a:cs typeface="Arial" panose="020B0604020202020204" pitchFamily="34" charset="0"/>
              </a:rPr>
              <a:t>35 % </a:t>
            </a:r>
            <a:r>
              <a:rPr lang="fi-FI" b="1" dirty="0">
                <a:solidFill>
                  <a:prstClr val="black"/>
                </a:solidFill>
                <a:latin typeface="Calibri" panose="020F0502020204030204"/>
                <a:cs typeface="Arial" panose="020B0604020202020204" pitchFamily="34" charset="0"/>
              </a:rPr>
              <a:t>(v. 2023).  </a:t>
            </a: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pysynyt suhteellisen hyvänä </a:t>
            </a:r>
            <a:r>
              <a:rPr lang="fi-FI" b="1" dirty="0">
                <a:solidFill>
                  <a:prstClr val="black"/>
                </a:solidFill>
                <a:latin typeface="Calibri" panose="020F0502020204030204"/>
                <a:cs typeface="Arial" panose="020B0604020202020204" pitchFamily="34" charset="0"/>
              </a:rPr>
              <a:t>vv. 2011-23:</a:t>
            </a:r>
          </a:p>
          <a:p>
            <a:pPr lvl="1">
              <a:defRPr/>
            </a:pPr>
            <a:r>
              <a:rPr lang="fi-FI" sz="1400" b="1" dirty="0">
                <a:solidFill>
                  <a:prstClr val="black"/>
                </a:solidFill>
                <a:latin typeface="Calibri" panose="020F0502020204030204"/>
                <a:cs typeface="Arial" panose="020B0604020202020204" pitchFamily="34" charset="0"/>
              </a:rPr>
              <a:t>Viiden osatekijän mittaristo, joka kuvaa seutukunnan kykyä tuottaa BKT:tä</a:t>
            </a:r>
          </a:p>
          <a:p>
            <a:pPr lvl="1">
              <a:defRPr/>
            </a:pPr>
            <a:r>
              <a:rPr lang="fi-FI" sz="1400" b="1" dirty="0">
                <a:solidFill>
                  <a:prstClr val="black"/>
                </a:solidFill>
                <a:latin typeface="Calibri" panose="020F0502020204030204"/>
                <a:cs typeface="Arial" panose="020B0604020202020204" pitchFamily="34" charset="0"/>
              </a:rPr>
              <a:t> (työn tuottavuus, koulutusaste, työllisyysaste, teollisuus, yritysdynamiikka):</a:t>
            </a:r>
          </a:p>
          <a:p>
            <a:pPr lvl="1">
              <a:defRPr/>
            </a:pPr>
            <a:r>
              <a:rPr lang="fi-FI" sz="1400" b="1" dirty="0">
                <a:solidFill>
                  <a:prstClr val="black"/>
                </a:solidFill>
                <a:latin typeface="Calibri" panose="020F0502020204030204"/>
                <a:cs typeface="Arial" panose="020B0604020202020204" pitchFamily="34" charset="0"/>
              </a:rPr>
              <a:t>Rauman seutukunta on </a:t>
            </a:r>
            <a:r>
              <a:rPr lang="fi-FI" sz="1400" b="1" dirty="0">
                <a:solidFill>
                  <a:srgbClr val="099BDD"/>
                </a:solidFill>
                <a:latin typeface="Calibri" panose="020F0502020204030204"/>
                <a:cs typeface="Arial" panose="020B0604020202020204" pitchFamily="34" charset="0"/>
              </a:rPr>
              <a:t>sijalla 4 </a:t>
            </a:r>
            <a:r>
              <a:rPr lang="fi-FI" sz="1400" b="1" dirty="0">
                <a:solidFill>
                  <a:prstClr val="black"/>
                </a:solidFill>
                <a:latin typeface="Calibri" panose="020F0502020204030204"/>
                <a:cs typeface="Arial" panose="020B0604020202020204" pitchFamily="34" charset="0"/>
              </a:rPr>
              <a:t>(69 seutukunnan joukossa), Porin seutukunta </a:t>
            </a:r>
            <a:r>
              <a:rPr lang="fi-FI" sz="1400" b="1" dirty="0">
                <a:solidFill>
                  <a:srgbClr val="099BDD"/>
                </a:solidFill>
                <a:latin typeface="Calibri" panose="020F0502020204030204"/>
                <a:cs typeface="Arial" panose="020B0604020202020204" pitchFamily="34" charset="0"/>
              </a:rPr>
              <a:t>sijalla 11 </a:t>
            </a:r>
            <a:r>
              <a:rPr lang="fi-FI" sz="1400" b="1" dirty="0">
                <a:solidFill>
                  <a:prstClr val="black"/>
                </a:solidFill>
                <a:latin typeface="Calibri" panose="020F0502020204030204"/>
                <a:cs typeface="Arial" panose="020B0604020202020204" pitchFamily="34" charset="0"/>
              </a:rPr>
              <a:t>ja</a:t>
            </a:r>
          </a:p>
          <a:p>
            <a:pPr lvl="1">
              <a:defRPr/>
            </a:pPr>
            <a:r>
              <a:rPr lang="fi-FI" sz="1400" b="1" dirty="0">
                <a:solidFill>
                  <a:prstClr val="black"/>
                </a:solidFill>
                <a:latin typeface="Calibri" panose="020F0502020204030204"/>
                <a:cs typeface="Arial" panose="020B0604020202020204" pitchFamily="34" charset="0"/>
              </a:rPr>
              <a:t>Pohjois-Satakunta </a:t>
            </a:r>
            <a:r>
              <a:rPr lang="fi-FI" sz="1400" b="1" dirty="0">
                <a:solidFill>
                  <a:srgbClr val="099BDD"/>
                </a:solidFill>
                <a:latin typeface="Calibri" panose="020F0502020204030204"/>
                <a:cs typeface="Arial" panose="020B0604020202020204" pitchFamily="34" charset="0"/>
              </a:rPr>
              <a:t>sijalla 50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BKT/capita</a:t>
            </a:r>
            <a:r>
              <a:rPr lang="fi-FI" b="1" dirty="0">
                <a:solidFill>
                  <a:prstClr val="black"/>
                </a:solidFill>
                <a:latin typeface="Calibri" panose="020F0502020204030204"/>
                <a:cs typeface="Arial" panose="020B0604020202020204" pitchFamily="34" charset="0"/>
              </a:rPr>
              <a:t> on </a:t>
            </a:r>
            <a:r>
              <a:rPr lang="fi-FI" b="1" dirty="0">
                <a:solidFill>
                  <a:srgbClr val="099BDD"/>
                </a:solidFill>
                <a:latin typeface="Calibri" panose="020F0502020204030204"/>
                <a:cs typeface="Arial" panose="020B0604020202020204" pitchFamily="34" charset="0"/>
              </a:rPr>
              <a:t>14. korkein </a:t>
            </a:r>
            <a:r>
              <a:rPr lang="fi-FI" b="1" dirty="0">
                <a:solidFill>
                  <a:prstClr val="black"/>
                </a:solidFill>
                <a:latin typeface="Calibri" panose="020F0502020204030204"/>
                <a:cs typeface="Arial" panose="020B0604020202020204" pitchFamily="34" charset="0"/>
              </a:rPr>
              <a:t>v. 2022. Satakunnan </a:t>
            </a:r>
          </a:p>
          <a:p>
            <a:pPr>
              <a:defRPr/>
            </a:pPr>
            <a:r>
              <a:rPr lang="fi-FI" b="1" dirty="0">
                <a:solidFill>
                  <a:prstClr val="black"/>
                </a:solidFill>
                <a:latin typeface="Calibri" panose="020F0502020204030204"/>
                <a:cs typeface="Arial" panose="020B0604020202020204" pitchFamily="34" charset="0"/>
              </a:rPr>
              <a:t>      jalostuksen arvonlisäys per capita on 2. korkein 19 maakunnasta (v. 2023).</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2024</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676667" y="6444671"/>
            <a:ext cx="1156086"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4.6.2025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257" y="6295656"/>
            <a:ext cx="1856812" cy="480765"/>
          </a:xfrm>
          <a:prstGeom prst="rect">
            <a:avLst/>
          </a:prstGeom>
        </p:spPr>
      </p:pic>
    </p:spTree>
    <p:extLst>
      <p:ext uri="{BB962C8B-B14F-4D97-AF65-F5344CB8AC3E}">
        <p14:creationId xmlns:p14="http://schemas.microsoft.com/office/powerpoint/2010/main" val="137437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25702" y="587653"/>
            <a:ext cx="58020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71810"/>
            <a:ext cx="6322268"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5892800" y="112992"/>
            <a:ext cx="6752941"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2">
            <a:extLst>
              <a:ext uri="{FF2B5EF4-FFF2-40B4-BE49-F238E27FC236}">
                <a16:creationId xmlns:a16="http://schemas.microsoft.com/office/drawing/2014/main" id="{0CDD9DF2-CB43-8AA3-E27E-DE171E4D829E}"/>
              </a:ext>
            </a:extLst>
          </p:cNvPr>
          <p:cNvSpPr>
            <a:spLocks noChangeArrowheads="1"/>
          </p:cNvSpPr>
          <p:nvPr/>
        </p:nvSpPr>
        <p:spPr bwMode="auto">
          <a:xfrm>
            <a:off x="174780" y="599845"/>
            <a:ext cx="75506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4DB69345-8CBF-63CA-EACA-B52387DF709B}"/>
              </a:ext>
            </a:extLst>
          </p:cNvPr>
          <p:cNvSpPr>
            <a:spLocks noChangeArrowheads="1"/>
          </p:cNvSpPr>
          <p:nvPr/>
        </p:nvSpPr>
        <p:spPr bwMode="auto">
          <a:xfrm>
            <a:off x="83240" y="3171810"/>
            <a:ext cx="5687322" cy="24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821D54BD-D98C-B654-6F78-76E0E067C818}"/>
              </a:ext>
            </a:extLst>
          </p:cNvPr>
          <p:cNvPicPr>
            <a:picLocks noChangeAspect="1"/>
          </p:cNvPicPr>
          <p:nvPr/>
        </p:nvPicPr>
        <p:blipFill>
          <a:blip r:embed="rId3"/>
          <a:stretch>
            <a:fillRect/>
          </a:stretch>
        </p:blipFill>
        <p:spPr>
          <a:xfrm>
            <a:off x="75047" y="461085"/>
            <a:ext cx="5247723" cy="3381506"/>
          </a:xfrm>
          <a:prstGeom prst="rect">
            <a:avLst/>
          </a:prstGeom>
        </p:spPr>
      </p:pic>
      <p:pic>
        <p:nvPicPr>
          <p:cNvPr id="15" name="Picture 14">
            <a:extLst>
              <a:ext uri="{FF2B5EF4-FFF2-40B4-BE49-F238E27FC236}">
                <a16:creationId xmlns:a16="http://schemas.microsoft.com/office/drawing/2014/main" id="{5708A6B1-100C-77A3-25F0-EF4276647CD9}"/>
              </a:ext>
            </a:extLst>
          </p:cNvPr>
          <p:cNvPicPr>
            <a:picLocks noChangeAspect="1"/>
          </p:cNvPicPr>
          <p:nvPr/>
        </p:nvPicPr>
        <p:blipFill>
          <a:blip r:embed="rId4"/>
          <a:stretch>
            <a:fillRect/>
          </a:stretch>
        </p:blipFill>
        <p:spPr>
          <a:xfrm>
            <a:off x="128886" y="3588042"/>
            <a:ext cx="5140043" cy="3358656"/>
          </a:xfrm>
          <a:prstGeom prst="rect">
            <a:avLst/>
          </a:prstGeom>
        </p:spPr>
      </p:pic>
      <p:pic>
        <p:nvPicPr>
          <p:cNvPr id="21" name="Picture 20">
            <a:extLst>
              <a:ext uri="{FF2B5EF4-FFF2-40B4-BE49-F238E27FC236}">
                <a16:creationId xmlns:a16="http://schemas.microsoft.com/office/drawing/2014/main" id="{C5292CA4-9874-9D2B-C7C0-63286FD8E496}"/>
              </a:ext>
            </a:extLst>
          </p:cNvPr>
          <p:cNvPicPr>
            <a:picLocks noChangeAspect="1"/>
          </p:cNvPicPr>
          <p:nvPr/>
        </p:nvPicPr>
        <p:blipFill>
          <a:blip r:embed="rId5"/>
          <a:stretch>
            <a:fillRect/>
          </a:stretch>
        </p:blipFill>
        <p:spPr>
          <a:xfrm>
            <a:off x="5586403" y="503204"/>
            <a:ext cx="5247723" cy="3430376"/>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963359"/>
            <a:ext cx="6848477" cy="4961344"/>
          </a:xfrm>
        </p:spPr>
        <p:txBody>
          <a:bodyPr>
            <a:noAutofit/>
          </a:bodyPr>
          <a:lstStyle/>
          <a:p>
            <a:pPr algn="just">
              <a:defRPr/>
            </a:pPr>
            <a:r>
              <a:rPr lang="fi-FI" altLang="fi-FI" sz="2000" b="1" dirty="0"/>
              <a:t>Kemianteollisuuden (TOL 20-22) liikevaihdon voimakas lasku jatkui yhä vuoden 2025 alkupuoliskolla Satakunnassa, jossa </a:t>
            </a:r>
            <a:r>
              <a:rPr lang="fi-FI" altLang="fi-FI" sz="2000" b="1" dirty="0" err="1"/>
              <a:t>Venatorin</a:t>
            </a:r>
            <a:r>
              <a:rPr lang="fi-FI" altLang="fi-FI" sz="2000" b="1" dirty="0"/>
              <a:t> lopettamisen jättämä aukko on edelleen suuri. Alan liikevaihto on Satakunnassa yhä huomattavasti matalampi kuin runsaat 10 vuotta sitten, jolloin liikevaihdon taantuminen alkoi. Alan henkilöstömäärä oli Satakunnassa viime vuodenvaihteessa noin kolmanneksen pienempi kuin kuutisen vuotta aiemmin. </a:t>
            </a:r>
          </a:p>
          <a:p>
            <a:pPr algn="just">
              <a:defRPr/>
            </a:pPr>
            <a:r>
              <a:rPr lang="fi-FI" altLang="fi-FI" sz="2000" b="1" dirty="0"/>
              <a:t>Satakunnassa alalle on tullut ja tulossa uusia investointeja, mm. </a:t>
            </a:r>
            <a:r>
              <a:rPr lang="fi-FI" altLang="fi-FI" sz="2000" b="1" dirty="0" err="1"/>
              <a:t>Forcitin</a:t>
            </a:r>
            <a:r>
              <a:rPr lang="fi-FI" altLang="fi-FI" sz="2000" b="1" dirty="0"/>
              <a:t> räjähdetehdas Poriin ja vihreän vedyn tuotantoa (P2X Solutions, Harjavalta). </a:t>
            </a:r>
          </a:p>
          <a:p>
            <a:pPr algn="just">
              <a:defRPr/>
            </a:pPr>
            <a:r>
              <a:rPr lang="fi-FI" altLang="fi-FI" sz="2000" b="1" dirty="0"/>
              <a:t>Koko maassa kemianteollisuuden liikevaihto nousi selvästi etenkin keväällä ja koko vuoden alkupuolen kehitys ylitti selvästi teollisuuden keskitason.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579" y="136525"/>
            <a:ext cx="1856812" cy="480765"/>
          </a:xfrm>
          <a:prstGeom prst="rect">
            <a:avLst/>
          </a:prstGeom>
        </p:spPr>
      </p:pic>
      <p:pic>
        <p:nvPicPr>
          <p:cNvPr id="14" name="Picture 13">
            <a:extLst>
              <a:ext uri="{FF2B5EF4-FFF2-40B4-BE49-F238E27FC236}">
                <a16:creationId xmlns:a16="http://schemas.microsoft.com/office/drawing/2014/main" id="{BE160731-3799-5C33-13F7-669C65281DCC}"/>
              </a:ext>
            </a:extLst>
          </p:cNvPr>
          <p:cNvPicPr>
            <a:picLocks noChangeAspect="1"/>
          </p:cNvPicPr>
          <p:nvPr/>
        </p:nvPicPr>
        <p:blipFill>
          <a:blip r:embed="rId3"/>
          <a:stretch>
            <a:fillRect/>
          </a:stretch>
        </p:blipFill>
        <p:spPr>
          <a:xfrm>
            <a:off x="6899278" y="3563464"/>
            <a:ext cx="5041914" cy="3294536"/>
          </a:xfrm>
          <a:prstGeom prst="rect">
            <a:avLst/>
          </a:prstGeom>
        </p:spPr>
      </p:pic>
      <p:pic>
        <p:nvPicPr>
          <p:cNvPr id="11" name="Picture 10">
            <a:extLst>
              <a:ext uri="{FF2B5EF4-FFF2-40B4-BE49-F238E27FC236}">
                <a16:creationId xmlns:a16="http://schemas.microsoft.com/office/drawing/2014/main" id="{7BAAD000-FF74-43D2-2157-E1A680948507}"/>
              </a:ext>
            </a:extLst>
          </p:cNvPr>
          <p:cNvPicPr>
            <a:picLocks noChangeAspect="1"/>
          </p:cNvPicPr>
          <p:nvPr/>
        </p:nvPicPr>
        <p:blipFill>
          <a:blip r:embed="rId4"/>
          <a:stretch>
            <a:fillRect/>
          </a:stretch>
        </p:blipFill>
        <p:spPr>
          <a:xfrm>
            <a:off x="6968546" y="475185"/>
            <a:ext cx="5041914" cy="3264449"/>
          </a:xfrm>
          <a:prstGeom prst="rect">
            <a:avLst/>
          </a:prstGeom>
        </p:spPr>
      </p:pic>
      <p:pic>
        <p:nvPicPr>
          <p:cNvPr id="6" name="Picture 5">
            <a:extLst>
              <a:ext uri="{FF2B5EF4-FFF2-40B4-BE49-F238E27FC236}">
                <a16:creationId xmlns:a16="http://schemas.microsoft.com/office/drawing/2014/main" id="{74C151CC-F366-1DF2-9E7E-29C77CED9266}"/>
              </a:ext>
            </a:extLst>
          </p:cNvPr>
          <p:cNvPicPr>
            <a:picLocks noChangeAspect="1"/>
          </p:cNvPicPr>
          <p:nvPr/>
        </p:nvPicPr>
        <p:blipFill>
          <a:blip r:embed="rId5"/>
          <a:stretch>
            <a:fillRect/>
          </a:stretch>
        </p:blipFill>
        <p:spPr>
          <a:xfrm>
            <a:off x="277814" y="5804769"/>
            <a:ext cx="6143625" cy="828675"/>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8284" y="739403"/>
            <a:ext cx="12230284" cy="5383236"/>
          </a:xfrm>
        </p:spPr>
        <p:txBody>
          <a:bodyPr>
            <a:noAutofit/>
          </a:bodyPr>
          <a:lstStyle/>
          <a:p>
            <a:pPr algn="just">
              <a:defRPr/>
            </a:pPr>
            <a:r>
              <a:rPr lang="fi-FI" altLang="fi-FI" sz="2000" b="1" dirty="0"/>
              <a:t>Satakunnan teknologiateollisuudessa vuoden 2025 tammi-kesäkuu sujui vaihtelevasti. Ensimmäisen vuosineljänneksen vahva nousu vaihtui lähes samankokoiseksi laskuksi toisella neljänneksellä. Liikevaihto kasvoi jonkin verran metallituotteiden valmistuksessa, meriteollisuudessa ja vielä selvemmin konepajoilla sekä automaatiossa ja robotiikassa. Sen sijaan elektroniikka- ja sähkötuotteiden valmistuksessa ja etenkin metallien jalostuksessa liikevaihto supistui heikon kevään vuoksi. Jälkimmäisessä tuottajahintojen lasku ohensi yhä osaltaan liikevaihtoa ja painoi koko teknologiateollisuuden lukuja alaspäin. Silti alan tuotantomäärät ovat voineet pysyä lähes ennallaan. Teknologiateollisuuden viennin arvo kasvoi alkuvuonna selvästi myönteisen tammi-maaliskuun ansiosta. Huhti-kesäkuussa viennin arvo laski jälleen. Henkilöstöä lisättiin silti vähän koko alkuvuoden ajan. Kaiken kaikkiaan metallialojen yhteenlasketun henkilöstömäärän edelleen jatkunut hienoinen nousu viitannee osaltaan myönteisempään tuotantokehitykseen kuin mitä liikevaihdon laskusta voisi päätellä, ja alan kehitys on ollut keskimäärin suotuisampaa kuin teollisuudessa keskimäärin. </a:t>
            </a:r>
          </a:p>
          <a:p>
            <a:pPr algn="just">
              <a:defRPr/>
            </a:pPr>
            <a:r>
              <a:rPr lang="fi-FI" altLang="fi-FI" sz="2000" b="1" dirty="0"/>
              <a:t>Valtakunnallisesti liikevaihdon kehitys oli Satakuntaa hieman parempaa, sillä merkittävän elektroniikka- ja sähkötuotteiden valmistuksen liikevaihto kasvoi varsin reippaasti. Myös metallien jalostuksen liikevaihto kohosi vähän. Satakuntaa heikommin menestyivät metallituotteiden sekä etenkin koneiden ja laitteiden valmistus, jonka liikevaihto taantui tuntuvasti. Satakunnassa metallien jalostuksen painoarvo on huomattavasti maan keskitasoa korkeampi, joten hintojen muutosten vaikutus koko teknologiateollisuuden liikevaihtoon on paljon suurempi. Tämän vuoksi todellinen tuotannon kehitys lienee ollut Satakunnassa lähempänä maan keskitasoa kuin mitä liikevaihdon heikompi kehitys antaa ymmärtää. Vienti kehittyi samaa tahtia kuin Satakunnassa.</a:t>
            </a:r>
            <a:endParaRPr lang="fi-FI" altLang="fi-FI" sz="1800" b="1" i="1" dirty="0"/>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6197" y="-294380"/>
            <a:ext cx="115674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1" name="Picture 10">
            <a:extLst>
              <a:ext uri="{FF2B5EF4-FFF2-40B4-BE49-F238E27FC236}">
                <a16:creationId xmlns:a16="http://schemas.microsoft.com/office/drawing/2014/main" id="{5E52521C-ED21-EBB0-66BE-706A3F7ACF95}"/>
              </a:ext>
            </a:extLst>
          </p:cNvPr>
          <p:cNvPicPr>
            <a:picLocks noChangeAspect="1"/>
          </p:cNvPicPr>
          <p:nvPr/>
        </p:nvPicPr>
        <p:blipFill>
          <a:blip r:embed="rId3"/>
          <a:stretch>
            <a:fillRect/>
          </a:stretch>
        </p:blipFill>
        <p:spPr>
          <a:xfrm>
            <a:off x="276788" y="5912656"/>
            <a:ext cx="8077200" cy="828675"/>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5796" y="152400"/>
            <a:ext cx="1856812" cy="480765"/>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247998" y="578406"/>
            <a:ext cx="5284761" cy="20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106637" y="3282433"/>
            <a:ext cx="5721075" cy="21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5262826" y="747403"/>
            <a:ext cx="77127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5794374" y="3803904"/>
            <a:ext cx="4729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C0F29DAB-1C39-5645-8053-ECD31B050D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218" y="736954"/>
            <a:ext cx="4637383" cy="3029824"/>
          </a:xfrm>
          <a:prstGeom prst="rect">
            <a:avLst/>
          </a:prstGeom>
        </p:spPr>
      </p:pic>
      <p:pic>
        <p:nvPicPr>
          <p:cNvPr id="15" name="Picture 14">
            <a:extLst>
              <a:ext uri="{FF2B5EF4-FFF2-40B4-BE49-F238E27FC236}">
                <a16:creationId xmlns:a16="http://schemas.microsoft.com/office/drawing/2014/main" id="{026F08AB-901A-73EB-6FD6-FB53C2F86A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9475" y="3778692"/>
            <a:ext cx="4792870" cy="3133044"/>
          </a:xfrm>
          <a:prstGeom prst="rect">
            <a:avLst/>
          </a:prstGeom>
        </p:spPr>
      </p:pic>
      <p:pic>
        <p:nvPicPr>
          <p:cNvPr id="16" name="Picture 15">
            <a:extLst>
              <a:ext uri="{FF2B5EF4-FFF2-40B4-BE49-F238E27FC236}">
                <a16:creationId xmlns:a16="http://schemas.microsoft.com/office/drawing/2014/main" id="{0CD982DA-D40C-60D2-2799-BDEF6586C1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22152" y="779322"/>
            <a:ext cx="4661916" cy="3047441"/>
          </a:xfrm>
          <a:prstGeom prst="rect">
            <a:avLst/>
          </a:prstGeom>
        </p:spPr>
      </p:pic>
      <p:pic>
        <p:nvPicPr>
          <p:cNvPr id="17" name="Picture 16">
            <a:extLst>
              <a:ext uri="{FF2B5EF4-FFF2-40B4-BE49-F238E27FC236}">
                <a16:creationId xmlns:a16="http://schemas.microsoft.com/office/drawing/2014/main" id="{2EE16A71-7A4F-8082-F6F1-88795A9F4E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78142" y="3647271"/>
            <a:ext cx="4905435" cy="3206627"/>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0666" y="631988"/>
            <a:ext cx="7134801" cy="4769630"/>
          </a:xfrm>
        </p:spPr>
        <p:txBody>
          <a:bodyPr>
            <a:noAutofit/>
          </a:bodyPr>
          <a:lstStyle/>
          <a:p>
            <a:pPr algn="just">
              <a:defRPr/>
            </a:pPr>
            <a:r>
              <a:rPr lang="fi-FI" altLang="fi-FI" sz="2000" b="1" dirty="0"/>
              <a:t>Metallien jalostuksen liikevaihto alkoi kasvaa vuoden 2025 alussa Satakunnassa, mutta huhti-kesäkuussa liikevaihto supistui jälleen merkittävästi. Taustalla vaikuttaa tuottajahintojen vaihtelut, jotka ovat seurausta muutoksista yleisessä talouskehityksessä. Valtakunnallisestikin alan liikevaihto kehittyi samansuuntaisesti kuin Satakunnassa. Liikevaihdon laskusta ainakin osa on tullut laskevista hinnoista, ja itse tuotantomäärät ovat supistuneet loivemmin, jos ollenkaan. Ainakin nikkelin hinta on ollut selvästi laskussa, mutta kuparin jo nousussa. Yrityskohtaisesti tilanne toki vaihtelee. Liikevaihdon antamaa kuvaa suotuisampaan kehitykseen viittaa henkilöstömäärän nousu pitkällä aikavälillä huolimatta liikevaihdon voimakkaista muutoksista. </a:t>
            </a:r>
          </a:p>
          <a:p>
            <a:pPr algn="just">
              <a:defRPr/>
            </a:pPr>
            <a:r>
              <a:rPr lang="fi-FI" altLang="fi-FI" sz="2000" b="1" dirty="0"/>
              <a:t>Teknologiateollisuus ry:n mukaan toimialan yhteenlaskettu tuotannon määrä (liikevaihto deflatoituna tuottajahintojen muutoksella) oli koko maassa keskimäärin kuluvan vuoden tammi–toukokuussa kaksi prosenttia suurempi kuin vuoden 2024 vastaavalla ajanjaksolla. Henkilöstömäärä Suomessa oli kesäkuun lopussa 0,7 % pienempi kuin maaliskuun lopussa.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91" y="-185731"/>
            <a:ext cx="11918888" cy="1299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0997" y="88568"/>
            <a:ext cx="1856812" cy="480765"/>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7242070" y="3603830"/>
            <a:ext cx="56647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7569750D-7FEB-2A7C-BA34-5AF03E66C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9057" y="600611"/>
            <a:ext cx="4633978" cy="3026078"/>
          </a:xfrm>
          <a:prstGeom prst="rect">
            <a:avLst/>
          </a:prstGeom>
        </p:spPr>
      </p:pic>
      <p:pic>
        <p:nvPicPr>
          <p:cNvPr id="19" name="Picture 18">
            <a:extLst>
              <a:ext uri="{FF2B5EF4-FFF2-40B4-BE49-F238E27FC236}">
                <a16:creationId xmlns:a16="http://schemas.microsoft.com/office/drawing/2014/main" id="{415C64B2-44B7-CA7E-CA07-539BCB932259}"/>
              </a:ext>
            </a:extLst>
          </p:cNvPr>
          <p:cNvPicPr>
            <a:picLocks noChangeAspect="1"/>
          </p:cNvPicPr>
          <p:nvPr/>
        </p:nvPicPr>
        <p:blipFill>
          <a:blip r:embed="rId4"/>
          <a:stretch>
            <a:fillRect/>
          </a:stretch>
        </p:blipFill>
        <p:spPr>
          <a:xfrm>
            <a:off x="7032226" y="3500807"/>
            <a:ext cx="5156256" cy="3369250"/>
          </a:xfrm>
          <a:prstGeom prst="rect">
            <a:avLst/>
          </a:prstGeom>
        </p:spPr>
      </p:pic>
      <p:pic>
        <p:nvPicPr>
          <p:cNvPr id="6" name="Picture 5">
            <a:extLst>
              <a:ext uri="{FF2B5EF4-FFF2-40B4-BE49-F238E27FC236}">
                <a16:creationId xmlns:a16="http://schemas.microsoft.com/office/drawing/2014/main" id="{D445A425-86AD-9903-1618-8EE98FC11DA3}"/>
              </a:ext>
            </a:extLst>
          </p:cNvPr>
          <p:cNvPicPr>
            <a:picLocks noChangeAspect="1"/>
          </p:cNvPicPr>
          <p:nvPr/>
        </p:nvPicPr>
        <p:blipFill>
          <a:blip r:embed="rId5"/>
          <a:stretch>
            <a:fillRect/>
          </a:stretch>
        </p:blipFill>
        <p:spPr>
          <a:xfrm>
            <a:off x="220664" y="6018728"/>
            <a:ext cx="6143625" cy="828675"/>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00369" y="-93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70" y="970723"/>
            <a:ext cx="7057376" cy="4761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12947" y="970723"/>
            <a:ext cx="7387394" cy="4692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Metallituotteiden valmistuksen liikevaihto kasvoi hieman koko vuoden 2025 tammi-kesäkuun ajan Satakunnassa. Valtakunnallisesti liikevaihto kasvoi aivan alkuvuodesta, mutta keväällä liikevaihto laski jälleen. Koko alkuvuonna keskimäärin liikevaihto pysyi siten lähes ennallaan. Tuottajahinnat ovat kääntyneet loivaan nousuun vuosikymmenen alussa tapahtuneen romahduksen jälkeen. </a:t>
            </a:r>
          </a:p>
          <a:p>
            <a:pPr algn="just">
              <a:defRPr/>
            </a:pPr>
            <a:r>
              <a:rPr lang="fi-FI" altLang="fi-FI" sz="1800" b="1" dirty="0"/>
              <a:t>Teknologiateollisuus ry:n mukaan maamme kone- ja metallituoteteollisuuden yritysten saamien uusien tilausten arvo oli </a:t>
            </a:r>
            <a:r>
              <a:rPr lang="fi-FI" altLang="fi-FI" sz="1800" b="1" dirty="0" err="1"/>
              <a:t>huhti</a:t>
            </a:r>
            <a:r>
              <a:rPr lang="fi-FI" altLang="fi-FI" sz="1800" b="1" dirty="0"/>
              <a:t>–kesäkuussa prosentin suurempi kuin edellisellä neljänneksellä. Vuoden 2024 vastaavaan ajanjaksoon verrattuna saatujen uusien tilausten arvo nousi 13 %. Tilauskannan arvo oli kesäkuun lopussa kaksi prosenttia korkeampi kuin maaliskuun lopussa ja 17 % suurempi kuin vuoden 2024 kesäkuussa. Huomattavaa on edelleen telakoiden suuri osuus tilauskannan kokonaisarvosta. Myös puolustusalan yritysten tilauskannat ovat kasvaneet huomattavasti. Ajallisesti pitkät ja arvoltaan suuret projektit nostavat toimialan tilauskantaa pitkäaikaisesti. Vuoden 2025 alkupuoliskon tilauskehityksen perusteella kone- ja metallituoteteollisuuden yritysten liikevaihdon arvioidaan kasvavan vuoden 2025 aikana. </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208590"/>
            <a:ext cx="1856812" cy="480765"/>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7937141" y="482322"/>
            <a:ext cx="4885194" cy="17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07457160-2374-9F6C-2EF6-ACC8CB1BAF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1148" y="717680"/>
            <a:ext cx="4547440" cy="2969567"/>
          </a:xfrm>
          <a:prstGeom prst="rect">
            <a:avLst/>
          </a:prstGeom>
        </p:spPr>
      </p:pic>
      <p:pic>
        <p:nvPicPr>
          <p:cNvPr id="15" name="Picture 14">
            <a:extLst>
              <a:ext uri="{FF2B5EF4-FFF2-40B4-BE49-F238E27FC236}">
                <a16:creationId xmlns:a16="http://schemas.microsoft.com/office/drawing/2014/main" id="{57213383-6679-25D2-AAB9-516BA5FA7C76}"/>
              </a:ext>
            </a:extLst>
          </p:cNvPr>
          <p:cNvPicPr>
            <a:picLocks noChangeAspect="1"/>
          </p:cNvPicPr>
          <p:nvPr/>
        </p:nvPicPr>
        <p:blipFill>
          <a:blip r:embed="rId4"/>
          <a:stretch>
            <a:fillRect/>
          </a:stretch>
        </p:blipFill>
        <p:spPr>
          <a:xfrm>
            <a:off x="7455355" y="3760411"/>
            <a:ext cx="4459281" cy="2913826"/>
          </a:xfrm>
          <a:prstGeom prst="rect">
            <a:avLst/>
          </a:prstGeom>
        </p:spPr>
      </p:pic>
      <p:pic>
        <p:nvPicPr>
          <p:cNvPr id="11" name="Picture 10">
            <a:extLst>
              <a:ext uri="{FF2B5EF4-FFF2-40B4-BE49-F238E27FC236}">
                <a16:creationId xmlns:a16="http://schemas.microsoft.com/office/drawing/2014/main" id="{57BCF092-D517-61D0-FD48-4C6A3D5375FD}"/>
              </a:ext>
            </a:extLst>
          </p:cNvPr>
          <p:cNvPicPr>
            <a:picLocks noChangeAspect="1"/>
          </p:cNvPicPr>
          <p:nvPr/>
        </p:nvPicPr>
        <p:blipFill>
          <a:blip r:embed="rId5"/>
          <a:stretch>
            <a:fillRect/>
          </a:stretch>
        </p:blipFill>
        <p:spPr>
          <a:xfrm>
            <a:off x="277814" y="5909191"/>
            <a:ext cx="6143625" cy="828675"/>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134475"/>
            <a:ext cx="7160908" cy="3766727"/>
          </a:xfrm>
        </p:spPr>
        <p:txBody>
          <a:bodyPr>
            <a:noAutofit/>
          </a:bodyPr>
          <a:lstStyle/>
          <a:p>
            <a:pPr algn="just">
              <a:defRPr/>
            </a:pPr>
            <a:r>
              <a:rPr lang="fi-FI" altLang="fi-FI" sz="2000" b="1" dirty="0"/>
              <a:t>Satakunnan koneiden ja laitteiden valmistus kärsi merkittävästi koronakriisistä, mutta toipuminen käynnistyi vahvana vuoden 2021 lopussa. Konepajateollisuuden tilanne on ollut Satakunnassa haastava muutaman viime vuoden ajan, sillä jokunen merkittävä valmistaja on kohdannut kysyntähäiriöitä. Vuosi 2025 on alkanut vahvana ja liikevaihto on kohonnut automaation jälkeen nopeimmin teollisuudenhaaroista tammi-kesäkuussa. Liikevaihdon taso jää silti yhä alle vuoden 2014 huipputason reaalisesti, eli alan tuotannossa on elpymisvaraa edelleen. </a:t>
            </a:r>
          </a:p>
          <a:p>
            <a:pPr algn="just">
              <a:defRPr/>
            </a:pPr>
            <a:r>
              <a:rPr lang="fi-FI" altLang="fi-FI" sz="2000" b="1" dirty="0"/>
              <a:t>Koko maassa keskimäärin koronakriisi piti liikevaihdon tiukassa laskussa vuoden 2021 kevääseen saakka, jolloin monen muun alan tavoin rivakka elpyminen käynnistyi. Ripeää kasvua riitti vain vuoden 2023 loppuun saakka, sillä alkuvuodesta 2024 liikevaihto alkoi supistua. Käännettä ei ollut näkyvissä myöskään vuoden 2025 ensimmäisellä puoliskolla. Pudotusta selittää ainakin osin voimakkaasti laskeneet tuottajahinnat.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36</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7744" y="-16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20021"/>
            <a:ext cx="1856812" cy="480765"/>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7012910" y="224529"/>
            <a:ext cx="6706806" cy="24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B2D13940-C07D-BC26-8214-90C8B9FA45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2154" y="630496"/>
            <a:ext cx="4783013" cy="3126601"/>
          </a:xfrm>
          <a:prstGeom prst="rect">
            <a:avLst/>
          </a:prstGeom>
        </p:spPr>
      </p:pic>
      <p:pic>
        <p:nvPicPr>
          <p:cNvPr id="14" name="Picture 13">
            <a:extLst>
              <a:ext uri="{FF2B5EF4-FFF2-40B4-BE49-F238E27FC236}">
                <a16:creationId xmlns:a16="http://schemas.microsoft.com/office/drawing/2014/main" id="{0D7BA9F6-65B7-1BF3-093F-674F08A523D8}"/>
              </a:ext>
            </a:extLst>
          </p:cNvPr>
          <p:cNvPicPr>
            <a:picLocks noChangeAspect="1"/>
          </p:cNvPicPr>
          <p:nvPr/>
        </p:nvPicPr>
        <p:blipFill>
          <a:blip r:embed="rId4"/>
          <a:stretch>
            <a:fillRect/>
          </a:stretch>
        </p:blipFill>
        <p:spPr>
          <a:xfrm>
            <a:off x="7151205" y="3686051"/>
            <a:ext cx="4727765" cy="3089262"/>
          </a:xfrm>
          <a:prstGeom prst="rect">
            <a:avLst/>
          </a:prstGeom>
        </p:spPr>
      </p:pic>
      <p:pic>
        <p:nvPicPr>
          <p:cNvPr id="15" name="Picture 14">
            <a:extLst>
              <a:ext uri="{FF2B5EF4-FFF2-40B4-BE49-F238E27FC236}">
                <a16:creationId xmlns:a16="http://schemas.microsoft.com/office/drawing/2014/main" id="{363D0C85-0148-3A83-CD1A-797199E60F95}"/>
              </a:ext>
            </a:extLst>
          </p:cNvPr>
          <p:cNvPicPr>
            <a:picLocks noChangeAspect="1"/>
          </p:cNvPicPr>
          <p:nvPr/>
        </p:nvPicPr>
        <p:blipFill>
          <a:blip r:embed="rId5"/>
          <a:stretch>
            <a:fillRect/>
          </a:stretch>
        </p:blipFill>
        <p:spPr>
          <a:xfrm>
            <a:off x="346366" y="6020283"/>
            <a:ext cx="6143625" cy="828675"/>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189" y="-16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76" y="1202230"/>
            <a:ext cx="7374379" cy="47223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defRPr/>
            </a:pPr>
            <a:r>
              <a:rPr lang="fi-FI" altLang="fi-FI" sz="1800" b="1" dirty="0"/>
              <a:t>Elektroniikka- ja sähkötuotteiden valmistuksen liikevaihto aleni hieman Satakunnassa vuoden 2025 tammi-kesäkuussa. Maassa keskimäärin liikevaihto sen sijaan kasvoi yhä tuntuvasti koko alkuvuoden ajan, vaikka tuottajahinnat ovat nousseet hyvin maltillisesti. Siten tuotantomäärät lienevät kohonneet selvästi. Satakunnassa pitkän ajan kasvuun vaikuttaa se, että osa automaatio- ja robotiikka-alan yrityksistä sijoittuu tälle toimialalle ja niiden kasvu on ollut ajoittain hyvin nopeaa. Siksi myös henkilöstömäärä on kasvanut teollisuudenaloista nopeimmin viimeisten 10 vuoden aikana. </a:t>
            </a:r>
          </a:p>
          <a:p>
            <a:pPr algn="just">
              <a:lnSpc>
                <a:spcPct val="100000"/>
              </a:lnSpc>
              <a:defRPr/>
            </a:pPr>
            <a:r>
              <a:rPr lang="fi-FI" altLang="fi-FI" sz="1800" b="1" dirty="0"/>
              <a:t>Teknologiateollisuus ry:n mukaan alan yritykset Suomessa keskimäärin saivat uusia tilauksia </a:t>
            </a:r>
            <a:r>
              <a:rPr lang="fi-FI" altLang="fi-FI" sz="1800" b="1" dirty="0" err="1"/>
              <a:t>huhti</a:t>
            </a:r>
            <a:r>
              <a:rPr lang="fi-FI" altLang="fi-FI" sz="1800" b="1" dirty="0"/>
              <a:t>–kesäkuussa euroina 12 prosenttia enemmän kuin tammi–maaliskuussa ja 15 prosenttia enemmän kuin vastaavalla ajanjaksolla vuonna 2024.</a:t>
            </a:r>
          </a:p>
          <a:p>
            <a:pPr algn="just">
              <a:lnSpc>
                <a:spcPct val="100000"/>
              </a:lnSpc>
              <a:defRPr/>
            </a:pPr>
            <a:r>
              <a:rPr lang="fi-FI" altLang="fi-FI" sz="1800" b="1" dirty="0"/>
              <a:t>Tilauskannan arvo oli kesäkuun lopussa 10 prosenttia suurempi kuin maaliskuun lopussa ja 15 prosenttia suurempi kuin vuoden 2024 kesäkuussa.</a:t>
            </a:r>
          </a:p>
          <a:p>
            <a:pPr algn="just">
              <a:lnSpc>
                <a:spcPct val="100000"/>
              </a:lnSpc>
              <a:defRPr/>
            </a:pPr>
            <a:r>
              <a:rPr lang="fi-FI" altLang="fi-FI" sz="1800" b="1" dirty="0"/>
              <a:t>Vuoden alkupuoliskon tilauskehityksen perusteella maamme elektroniikka- ja sähköteollisuuden yritysten liikevaihdon arvioidaan kasvavan vuoden 2025 aikana.</a:t>
            </a: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49083"/>
            <a:ext cx="1856812" cy="480765"/>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7387855" y="444586"/>
            <a:ext cx="6149441" cy="2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7417492" y="3235597"/>
            <a:ext cx="4786993" cy="22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271A87F3-17D0-ACB2-8B3B-9E60D480D4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6567" y="661991"/>
            <a:ext cx="4562057" cy="2979112"/>
          </a:xfrm>
          <a:prstGeom prst="rect">
            <a:avLst/>
          </a:prstGeom>
        </p:spPr>
      </p:pic>
      <p:pic>
        <p:nvPicPr>
          <p:cNvPr id="18" name="Picture 17">
            <a:extLst>
              <a:ext uri="{FF2B5EF4-FFF2-40B4-BE49-F238E27FC236}">
                <a16:creationId xmlns:a16="http://schemas.microsoft.com/office/drawing/2014/main" id="{50D86D86-9585-5035-A5AB-ECA7DCFA595A}"/>
              </a:ext>
            </a:extLst>
          </p:cNvPr>
          <p:cNvPicPr>
            <a:picLocks noChangeAspect="1"/>
          </p:cNvPicPr>
          <p:nvPr/>
        </p:nvPicPr>
        <p:blipFill>
          <a:blip r:embed="rId4"/>
          <a:stretch>
            <a:fillRect/>
          </a:stretch>
        </p:blipFill>
        <p:spPr>
          <a:xfrm>
            <a:off x="7239859" y="3739634"/>
            <a:ext cx="4643628" cy="3034284"/>
          </a:xfrm>
          <a:prstGeom prst="rect">
            <a:avLst/>
          </a:prstGeom>
        </p:spPr>
      </p:pic>
      <p:pic>
        <p:nvPicPr>
          <p:cNvPr id="11" name="Picture 10">
            <a:extLst>
              <a:ext uri="{FF2B5EF4-FFF2-40B4-BE49-F238E27FC236}">
                <a16:creationId xmlns:a16="http://schemas.microsoft.com/office/drawing/2014/main" id="{F1C430FD-5A11-EFA4-9C5B-011ADE105A2F}"/>
              </a:ext>
            </a:extLst>
          </p:cNvPr>
          <p:cNvPicPr>
            <a:picLocks noChangeAspect="1"/>
          </p:cNvPicPr>
          <p:nvPr/>
        </p:nvPicPr>
        <p:blipFill>
          <a:blip r:embed="rId5"/>
          <a:stretch>
            <a:fillRect/>
          </a:stretch>
        </p:blipFill>
        <p:spPr>
          <a:xfrm>
            <a:off x="254189" y="5763256"/>
            <a:ext cx="6143625" cy="828675"/>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9" y="1030674"/>
            <a:ext cx="6669354" cy="4379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lgn="just">
              <a:defRPr/>
            </a:pPr>
            <a:r>
              <a:rPr lang="fi-FI" altLang="fi-FI" sz="1800" b="1" dirty="0"/>
              <a:t>Automaatio- ja robotiikka-alan yritysten liikevaihto aleni vielä merkittävästi vuoden 2025 tammi-maaliskuussa. Huhti-kesäkuussa liikevaihto kohosi huomattavasti. Vuosineljännesten välisiin suuriin eroihin syynä saattaa olla ainakin osin tilausten laskutusaikataulut. Henkilöstömäärä on edelleen kohonnut hieman alkuvuoden aikana. Tämä viittaa tuotannon muutosten olevan huomattavasti vähäisempiä kuin liikevaihdon kehityksestä voisi päätellä. Pitkällä aikavälillä ala on ollut yksi kovimmista kasvajista sekä liikevaihdossa että henkilöstömäärässä. Alkuvuonna 2025 sekä liikevaihdon että henkilöstömäärän kehitys oli sekä teollisuuden että kaikkien yritysten keskitasoa selvästi suotuisampaa. </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0864" y="170401"/>
            <a:ext cx="1856812" cy="480765"/>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6997834" y="3785684"/>
            <a:ext cx="56972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90F23558-B22C-8D66-ED04-2FA84316BD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3143" y="598110"/>
            <a:ext cx="4684866" cy="3060644"/>
          </a:xfrm>
          <a:prstGeom prst="rect">
            <a:avLst/>
          </a:prstGeom>
        </p:spPr>
      </p:pic>
      <p:pic>
        <p:nvPicPr>
          <p:cNvPr id="14" name="Picture 13">
            <a:extLst>
              <a:ext uri="{FF2B5EF4-FFF2-40B4-BE49-F238E27FC236}">
                <a16:creationId xmlns:a16="http://schemas.microsoft.com/office/drawing/2014/main" id="{7210BE12-2DE7-44EC-88BD-C601DFF24C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75467" y="3531824"/>
            <a:ext cx="5088319" cy="3326176"/>
          </a:xfrm>
          <a:prstGeom prst="rect">
            <a:avLst/>
          </a:prstGeom>
        </p:spPr>
      </p:pic>
      <p:pic>
        <p:nvPicPr>
          <p:cNvPr id="17" name="Picture 16">
            <a:extLst>
              <a:ext uri="{FF2B5EF4-FFF2-40B4-BE49-F238E27FC236}">
                <a16:creationId xmlns:a16="http://schemas.microsoft.com/office/drawing/2014/main" id="{BE6A9775-B844-EFA8-D620-E976ADAD516B}"/>
              </a:ext>
            </a:extLst>
          </p:cNvPr>
          <p:cNvPicPr>
            <a:picLocks noChangeAspect="1"/>
          </p:cNvPicPr>
          <p:nvPr/>
        </p:nvPicPr>
        <p:blipFill>
          <a:blip r:embed="rId5"/>
          <a:stretch>
            <a:fillRect/>
          </a:stretch>
        </p:blipFill>
        <p:spPr>
          <a:xfrm>
            <a:off x="298741" y="5707244"/>
            <a:ext cx="6191250" cy="828675"/>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7119B34-1650-4E7A-8BC0-9D2167E9DC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0208" y="855061"/>
            <a:ext cx="4189536" cy="2737043"/>
          </a:xfrm>
          <a:prstGeom prst="rect">
            <a:avLst/>
          </a:prstGeom>
        </p:spPr>
      </p:pic>
      <p:sp>
        <p:nvSpPr>
          <p:cNvPr id="48" name="Pyöristetty suorakulmio 9"/>
          <p:cNvSpPr/>
          <p:nvPr/>
        </p:nvSpPr>
        <p:spPr>
          <a:xfrm>
            <a:off x="1542314" y="38498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79" y="3461819"/>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2010-2024</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0413999" y="4547787"/>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2024</a:t>
            </a:r>
          </a:p>
        </p:txBody>
      </p:sp>
      <p:sp>
        <p:nvSpPr>
          <p:cNvPr id="42" name="Tekstiruutu 41"/>
          <p:cNvSpPr txBox="1"/>
          <p:nvPr/>
        </p:nvSpPr>
        <p:spPr>
          <a:xfrm>
            <a:off x="6279683" y="78918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2024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345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1210452" y="420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52 puhtaasti</a:t>
            </a:r>
          </a:p>
          <a:p>
            <a:pPr>
              <a:defRPr/>
            </a:pPr>
            <a:r>
              <a:rPr lang="fi-FI" sz="1200" b="1" dirty="0">
                <a:solidFill>
                  <a:prstClr val="black"/>
                </a:solidFill>
                <a:latin typeface="Calibri" panose="020F0502020204030204"/>
              </a:rPr>
              <a:t>automaatio- ja robotiikka-alaan keskittyvää  yritystä           </a:t>
            </a:r>
          </a:p>
        </p:txBody>
      </p:sp>
      <p:sp>
        <p:nvSpPr>
          <p:cNvPr id="10" name="Pyöristetty suorakulmio 9"/>
          <p:cNvSpPr/>
          <p:nvPr/>
        </p:nvSpPr>
        <p:spPr>
          <a:xfrm>
            <a:off x="1542314" y="484697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0470"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84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27,8 %</a:t>
            </a:r>
          </a:p>
          <a:p>
            <a:pPr algn="ctr">
              <a:defRPr/>
            </a:pPr>
            <a:r>
              <a:rPr lang="fi-FI" sz="1200" dirty="0">
                <a:solidFill>
                  <a:prstClr val="white">
                    <a:lumMod val="50000"/>
                  </a:prstClr>
                </a:solidFill>
                <a:latin typeface="Calibri" panose="020F0502020204030204"/>
              </a:rPr>
              <a:t>Teollisuus </a:t>
            </a:r>
            <a:r>
              <a:rPr lang="fi-FI" sz="1200" dirty="0">
                <a:solidFill>
                  <a:prstClr val="black"/>
                </a:solidFill>
                <a:latin typeface="Calibri" panose="020F0502020204030204"/>
              </a:rPr>
              <a:t>keskimäärin 12,3 </a:t>
            </a:r>
            <a:r>
              <a:rPr lang="fi-FI" sz="1200" dirty="0">
                <a:solidFill>
                  <a:prstClr val="white">
                    <a:lumMod val="50000"/>
                  </a:prstClr>
                </a:solidFill>
                <a:latin typeface="Calibri" panose="020F0502020204030204"/>
              </a:rPr>
              <a:t>% </a:t>
            </a:r>
          </a:p>
        </p:txBody>
      </p:sp>
      <p:sp>
        <p:nvSpPr>
          <p:cNvPr id="19" name="Rectangle 18"/>
          <p:cNvSpPr/>
          <p:nvPr/>
        </p:nvSpPr>
        <p:spPr>
          <a:xfrm>
            <a:off x="1688471" y="3687589"/>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81,0 %</a:t>
            </a:r>
          </a:p>
        </p:txBody>
      </p:sp>
      <p:sp>
        <p:nvSpPr>
          <p:cNvPr id="23" name="Rectangle 22"/>
          <p:cNvSpPr/>
          <p:nvPr/>
        </p:nvSpPr>
        <p:spPr>
          <a:xfrm>
            <a:off x="6211901" y="3125718"/>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2024</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1248 henkilötyövuotta</a:t>
            </a:r>
          </a:p>
        </p:txBody>
      </p:sp>
      <p:sp>
        <p:nvSpPr>
          <p:cNvPr id="44" name="Rectangle 43"/>
          <p:cNvSpPr/>
          <p:nvPr/>
        </p:nvSpPr>
        <p:spPr>
          <a:xfrm>
            <a:off x="6279683" y="1931791"/>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maksoivat palkkoja Satakunnassa v. 2017</a:t>
            </a:r>
          </a:p>
          <a:p>
            <a:pPr>
              <a:defRPr/>
            </a:pPr>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56 milj. €</a:t>
            </a:r>
          </a:p>
        </p:txBody>
      </p:sp>
      <p:sp>
        <p:nvSpPr>
          <p:cNvPr id="45" name="Tekstiruutu 34"/>
          <p:cNvSpPr txBox="1"/>
          <p:nvPr/>
        </p:nvSpPr>
        <p:spPr>
          <a:xfrm>
            <a:off x="1462280" y="4099698"/>
            <a:ext cx="3300071" cy="707886"/>
          </a:xfrm>
          <a:prstGeom prst="rect">
            <a:avLst/>
          </a:prstGeom>
          <a:noFill/>
        </p:spPr>
        <p:txBody>
          <a:bodyPr wrap="none" rtlCol="0">
            <a:spAutoFit/>
          </a:bodyPr>
          <a:lstStyle/>
          <a:p>
            <a:pPr>
              <a:defRPr/>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2010-2024</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47" name="Tekstiruutu 34"/>
          <p:cNvSpPr txBox="1"/>
          <p:nvPr/>
        </p:nvSpPr>
        <p:spPr>
          <a:xfrm>
            <a:off x="1434873" y="5469211"/>
            <a:ext cx="3635547"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Palkkasumman kasvu 2010-2017</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524001" y="4663166"/>
            <a:ext cx="2050561"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102,8 %</a:t>
            </a:r>
          </a:p>
        </p:txBody>
      </p:sp>
      <p:sp>
        <p:nvSpPr>
          <p:cNvPr id="51" name="Suorakulmio 20"/>
          <p:cNvSpPr/>
          <p:nvPr/>
        </p:nvSpPr>
        <p:spPr>
          <a:xfrm>
            <a:off x="3514431" y="4902982"/>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2,4</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  Teollisuus keskimäärin </a:t>
            </a:r>
            <a:r>
              <a:rPr lang="fi-FI" sz="1200" dirty="0">
                <a:solidFill>
                  <a:srgbClr val="00B0F0"/>
                </a:solidFill>
                <a:latin typeface="Calibri" panose="020F0502020204030204"/>
              </a:rPr>
              <a:t>-7,5 </a:t>
            </a:r>
            <a:r>
              <a:rPr lang="fi-FI" sz="1200" dirty="0">
                <a:solidFill>
                  <a:prstClr val="white">
                    <a:lumMod val="50000"/>
                  </a:prstClr>
                </a:solidFill>
                <a:latin typeface="Calibri" panose="020F0502020204030204"/>
              </a:rPr>
              <a:t>% </a:t>
            </a:r>
          </a:p>
        </p:txBody>
      </p:sp>
      <p:sp>
        <p:nvSpPr>
          <p:cNvPr id="58" name="Pyöristetty suorakulmio 9"/>
          <p:cNvSpPr/>
          <p:nvPr/>
        </p:nvSpPr>
        <p:spPr>
          <a:xfrm>
            <a:off x="1549549" y="582980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61" name="Rectangle 60"/>
          <p:cNvSpPr/>
          <p:nvPr/>
        </p:nvSpPr>
        <p:spPr>
          <a:xfrm>
            <a:off x="1711107" y="56737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61,4 %</a:t>
            </a:r>
          </a:p>
        </p:txBody>
      </p:sp>
      <p:sp>
        <p:nvSpPr>
          <p:cNvPr id="62" name="Suorakulmio 20"/>
          <p:cNvSpPr/>
          <p:nvPr/>
        </p:nvSpPr>
        <p:spPr>
          <a:xfrm>
            <a:off x="3607766" y="5924302"/>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9,6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0,0 %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9.10.2025</a:t>
            </a:r>
          </a:p>
        </p:txBody>
      </p:sp>
      <p:sp>
        <p:nvSpPr>
          <p:cNvPr id="7" name="TextBox 6"/>
          <p:cNvSpPr txBox="1"/>
          <p:nvPr/>
        </p:nvSpPr>
        <p:spPr>
          <a:xfrm>
            <a:off x="5279081" y="1364138"/>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5569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1-6/25 vs. </a:t>
            </a:r>
          </a:p>
          <a:p>
            <a:pPr algn="ctr">
              <a:defRPr/>
            </a:pPr>
            <a:r>
              <a:rPr lang="fi-FI" sz="1400" b="1" dirty="0">
                <a:solidFill>
                  <a:prstClr val="black"/>
                </a:solidFill>
                <a:latin typeface="Calibri" panose="020F0502020204030204"/>
              </a:rPr>
              <a:t>1-6/24:</a:t>
            </a:r>
          </a:p>
          <a:p>
            <a:pPr>
              <a:defRPr/>
            </a:pPr>
            <a:r>
              <a:rPr lang="fi-FI" sz="1400" b="1" dirty="0">
                <a:solidFill>
                  <a:srgbClr val="0070C0"/>
                </a:solidFill>
                <a:latin typeface="Calibri" panose="020F0502020204030204"/>
              </a:rPr>
              <a:t>Liikevaihto </a:t>
            </a:r>
            <a:r>
              <a:rPr lang="fi-FI" sz="1400" b="1" dirty="0">
                <a:solidFill>
                  <a:prstClr val="black"/>
                </a:solidFill>
                <a:latin typeface="Calibri" panose="020F0502020204030204"/>
              </a:rPr>
              <a:t>+8,6 %</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+1,7 %</a:t>
            </a:r>
          </a:p>
        </p:txBody>
      </p:sp>
      <p:sp>
        <p:nvSpPr>
          <p:cNvPr id="3" name="Kaarinuoli vasemmalle 2"/>
          <p:cNvSpPr/>
          <p:nvPr/>
        </p:nvSpPr>
        <p:spPr>
          <a:xfrm rot="16200000" flipH="1">
            <a:off x="6540605" y="4605568"/>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1075" y="6294463"/>
            <a:ext cx="1856812" cy="480765"/>
          </a:xfrm>
          <a:prstGeom prst="rect">
            <a:avLst/>
          </a:prstGeom>
        </p:spPr>
      </p:pic>
    </p:spTree>
    <p:extLst>
      <p:ext uri="{BB962C8B-B14F-4D97-AF65-F5344CB8AC3E}">
        <p14:creationId xmlns:p14="http://schemas.microsoft.com/office/powerpoint/2010/main" val="147284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1531467" y="3153398"/>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486223"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472974" y="680443"/>
            <a:ext cx="7577234" cy="5632311"/>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(vienti Tullin mukaan/BKT) on maan korkeimpia): 73 %, koko maa 31 % (v. 2022).</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on</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maakunnista neljänneksi korkein v. 2024 (Tulli); </a:t>
            </a:r>
            <a:r>
              <a:rPr lang="fi-FI" b="1" dirty="0">
                <a:solidFill>
                  <a:prstClr val="black"/>
                </a:solidFill>
                <a:latin typeface="Arial" panose="020B0604020202020204" pitchFamily="34" charset="0"/>
                <a:cs typeface="Arial" panose="020B0604020202020204" pitchFamily="34" charset="0"/>
              </a:rPr>
              <a:t>osuus Suomen viennistä on 8,2 % </a:t>
            </a:r>
            <a:r>
              <a:rPr lang="fi-FI" dirty="0">
                <a:solidFill>
                  <a:prstClr val="black"/>
                </a:solidFill>
                <a:latin typeface="Arial" panose="020B0604020202020204" pitchFamily="34" charset="0"/>
                <a:cs typeface="Arial" panose="020B0604020202020204" pitchFamily="34" charset="0"/>
              </a:rPr>
              <a:t>(väestöosuus 3,7 %)</a:t>
            </a:r>
            <a:r>
              <a:rPr lang="fi-FI" sz="1400"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Satakunnan viennin arvon muutos oli +42,7 % vuoden 2024 aikana (koko maa -5,6 %).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Vuoden </a:t>
            </a:r>
            <a:r>
              <a:rPr lang="fi-FI" b="1" dirty="0">
                <a:solidFill>
                  <a:prstClr val="black"/>
                </a:solidFill>
                <a:latin typeface="Arial" panose="020B0604020202020204" pitchFamily="34" charset="0"/>
                <a:cs typeface="Arial" panose="020B0604020202020204" pitchFamily="34" charset="0"/>
              </a:rPr>
              <a:t>2025 tammi-kesäkuussa Satakunnan osuus maamme viennistä oli 8,8 %</a:t>
            </a:r>
            <a:r>
              <a:rPr lang="fi-FI" dirty="0">
                <a:solidFill>
                  <a:prstClr val="black"/>
                </a:solidFill>
                <a:latin typeface="Arial" panose="020B0604020202020204" pitchFamily="34" charset="0"/>
                <a:cs typeface="Arial" panose="020B0604020202020204" pitchFamily="34" charset="0"/>
              </a:rPr>
              <a:t>. Viennin arvo oli maakunnista kolmanneksi korkein.</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Viennin arvo/</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on 2. korkein 19 maakunnasta! </a:t>
            </a:r>
            <a:r>
              <a:rPr lang="fi-FI" dirty="0">
                <a:solidFill>
                  <a:prstClr val="black"/>
                </a:solidFill>
                <a:latin typeface="Arial" panose="020B0604020202020204" pitchFamily="34" charset="0"/>
                <a:cs typeface="Arial" panose="020B0604020202020204" pitchFamily="34" charset="0"/>
              </a:rPr>
              <a:t>(v. 2024 tiedot, Tulli).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10,5 % </a:t>
            </a:r>
            <a:r>
              <a:rPr lang="fi-FI" dirty="0">
                <a:solidFill>
                  <a:prstClr val="black"/>
                </a:solidFill>
                <a:latin typeface="Arial" panose="020B0604020202020204" pitchFamily="34" charset="0"/>
                <a:cs typeface="Arial" panose="020B0604020202020204" pitchFamily="34" charset="0"/>
              </a:rPr>
              <a:t>ja tuonnista 6,5 % (yht. 8,4 %), kun väestöosuus on 3,7 % (v. 2024). Esim. viennissä osuus on lähes kolminkertainen väestöosuuteen nähden.</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13" name="Picture 12">
            <a:extLst>
              <a:ext uri="{FF2B5EF4-FFF2-40B4-BE49-F238E27FC236}">
                <a16:creationId xmlns:a16="http://schemas.microsoft.com/office/drawing/2014/main" id="{9D5475A3-D208-593E-739F-CFC3E0902C0E}"/>
              </a:ext>
            </a:extLst>
          </p:cNvPr>
          <p:cNvPicPr>
            <a:picLocks noChangeAspect="1"/>
          </p:cNvPicPr>
          <p:nvPr/>
        </p:nvPicPr>
        <p:blipFill>
          <a:blip r:embed="rId3"/>
          <a:stretch>
            <a:fillRect/>
          </a:stretch>
        </p:blipFill>
        <p:spPr>
          <a:xfrm>
            <a:off x="8176350" y="887984"/>
            <a:ext cx="3228975" cy="5219700"/>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945" y="-287337"/>
            <a:ext cx="115376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9987" y="570191"/>
            <a:ext cx="7528462" cy="5143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Satakunnan meriklusteriin luetaan tässä yhteydessä noin 40 alueella toimivaa meriteollisuuden kone- ja laitevalmistajaa sekä telakkaa. Laivanrakennuksessa Rauma </a:t>
            </a:r>
            <a:r>
              <a:rPr lang="fi-FI" altLang="fi-FI" sz="1800" b="1" dirty="0" err="1"/>
              <a:t>Marine</a:t>
            </a:r>
            <a:r>
              <a:rPr lang="fi-FI" altLang="fi-FI" sz="1800" b="1" dirty="0"/>
              <a:t> </a:t>
            </a:r>
            <a:r>
              <a:rPr lang="fi-FI" altLang="fi-FI" sz="1800" b="1" dirty="0" err="1"/>
              <a:t>Constructions</a:t>
            </a:r>
            <a:r>
              <a:rPr lang="fi-FI" altLang="fi-FI" sz="1800" b="1" dirty="0"/>
              <a:t> Oy:llä (RMC) on tällä hetkellä vankka tilauskanta. Mäntyluodon telakan kehitys näyttäisi olevan jatkossa edelleen piristymässä uuden omistajan (</a:t>
            </a:r>
            <a:r>
              <a:rPr lang="fi-FI" altLang="fi-FI" sz="1800" b="1" dirty="0" err="1"/>
              <a:t>Davie</a:t>
            </a:r>
            <a:r>
              <a:rPr lang="fi-FI" altLang="fi-FI" sz="1800" b="1" dirty="0"/>
              <a:t>) myötä. Telakan uusi nimi on Sata </a:t>
            </a:r>
            <a:r>
              <a:rPr lang="fi-FI" altLang="fi-FI" sz="1800" b="1" dirty="0" err="1"/>
              <a:t>Shipbuilding</a:t>
            </a:r>
            <a:r>
              <a:rPr lang="fi-FI" altLang="fi-FI" sz="1800" b="1" dirty="0"/>
              <a:t>. Meriteollisuuden liikevaihdon nousu jatkuikin edelleen vuoden 2025 tammi-kesäkuussa. Jatkossa jäänmurtajatilaukset tuonevat maakunnan telakoille täydennystä tilauskirjoihin. Rauman telakalla tehtäisiin ainakin kaksi ensimmäistä jäänmurtajaa Yhdysvaltain rannikkovartiostolle. Kauppa toisi toteutuessaan lisää töitä myös Porin Mäntyluodon telakalle.</a:t>
            </a:r>
          </a:p>
          <a:p>
            <a:pPr algn="just">
              <a:defRPr/>
            </a:pPr>
            <a:r>
              <a:rPr lang="fi-FI" altLang="fi-FI" sz="1800" b="1" dirty="0"/>
              <a:t>RMC on luovuttanut toisen Raumalla rakennetun </a:t>
            </a:r>
            <a:r>
              <a:rPr lang="fi-FI" altLang="fi-FI" sz="1800" b="1" dirty="0" err="1"/>
              <a:t>Sprit</a:t>
            </a:r>
            <a:r>
              <a:rPr lang="fi-FI" altLang="fi-FI" sz="1800" b="1" dirty="0"/>
              <a:t> of Tasmania -matkustaja-autolautan australialaiselle TT-Line Companylle lokakuussa. Ensimmäinen aluksista luovutettiin viime vuonna. </a:t>
            </a:r>
          </a:p>
          <a:p>
            <a:pPr algn="just">
              <a:defRPr/>
            </a:pPr>
            <a:r>
              <a:rPr lang="fi-FI" altLang="fi-FI" sz="1800" b="1" dirty="0"/>
              <a:t>RMC rakentaa Suomen merivoimille neljän monitoimikorvetin laivuetta. Kolme neljästä aluksesta on tällä hetkellä tuotannossa. Tilauskannan arvo on noin 1,4 miljardia euroa ja työllistämisvaikutus yli 7 000 henkilötyövuotta. </a:t>
            </a:r>
          </a:p>
          <a:p>
            <a:pPr algn="just">
              <a:defRPr/>
            </a:pPr>
            <a:r>
              <a:rPr lang="fi-FI" altLang="fi-FI" sz="1800" b="1" dirty="0" err="1"/>
              <a:t>RMC:n</a:t>
            </a:r>
            <a:r>
              <a:rPr lang="fi-FI" altLang="fi-FI" sz="1800" b="1" dirty="0"/>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106888"/>
            <a:ext cx="1856812" cy="480765"/>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7568449" y="723413"/>
            <a:ext cx="58747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E364B36D-41E9-9207-8AF9-537729BCC9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41832" y="529991"/>
            <a:ext cx="4369392" cy="2858174"/>
          </a:xfrm>
          <a:prstGeom prst="rect">
            <a:avLst/>
          </a:prstGeom>
        </p:spPr>
      </p:pic>
      <p:pic>
        <p:nvPicPr>
          <p:cNvPr id="16" name="Picture 15">
            <a:extLst>
              <a:ext uri="{FF2B5EF4-FFF2-40B4-BE49-F238E27FC236}">
                <a16:creationId xmlns:a16="http://schemas.microsoft.com/office/drawing/2014/main" id="{53AE90BD-7FD9-CEA5-9FAF-3EE0BB63E2D0}"/>
              </a:ext>
            </a:extLst>
          </p:cNvPr>
          <p:cNvPicPr>
            <a:picLocks noChangeAspect="1"/>
          </p:cNvPicPr>
          <p:nvPr/>
        </p:nvPicPr>
        <p:blipFill>
          <a:blip r:embed="rId4"/>
          <a:stretch>
            <a:fillRect/>
          </a:stretch>
        </p:blipFill>
        <p:spPr>
          <a:xfrm>
            <a:off x="7550134" y="3523925"/>
            <a:ext cx="4667497" cy="3049880"/>
          </a:xfrm>
          <a:prstGeom prst="rect">
            <a:avLst/>
          </a:prstGeom>
        </p:spPr>
      </p:pic>
      <p:pic>
        <p:nvPicPr>
          <p:cNvPr id="15" name="Picture 14">
            <a:extLst>
              <a:ext uri="{FF2B5EF4-FFF2-40B4-BE49-F238E27FC236}">
                <a16:creationId xmlns:a16="http://schemas.microsoft.com/office/drawing/2014/main" id="{AA2B4BDA-C9BC-4F19-44A9-4C7573595D98}"/>
              </a:ext>
            </a:extLst>
          </p:cNvPr>
          <p:cNvPicPr>
            <a:picLocks noChangeAspect="1"/>
          </p:cNvPicPr>
          <p:nvPr/>
        </p:nvPicPr>
        <p:blipFill>
          <a:blip r:embed="rId5"/>
          <a:stretch>
            <a:fillRect/>
          </a:stretch>
        </p:blipFill>
        <p:spPr>
          <a:xfrm>
            <a:off x="354967" y="6029325"/>
            <a:ext cx="5534025" cy="828675"/>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2294" y="1012572"/>
            <a:ext cx="7424408" cy="4047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Pori–Huittinen-teollisuusvyöhyke koostuu noin 700:sta teollisuus- ja insinööripalveluyrityksestä, jotka toimivat Porin Reposaaresta Huittisiin ulottuvalla vyöhykkeellä. Mukana ovat myös Noormarkku sekä Porin keskusta ja lähiöt.</a:t>
            </a:r>
          </a:p>
          <a:p>
            <a:pPr algn="just">
              <a:defRPr/>
            </a:pPr>
            <a:r>
              <a:rPr lang="fi-FI" altLang="fi-FI" sz="2000" b="1" dirty="0"/>
              <a:t>Teollisuusvyöhykkeellä liikevaihto kasvoi tammi-maaliskuussa, mutta aleni jälleen selvästi huhti-kesäkuussa. Siksi koko vuoden alkupuolisko jäi pakkaselle. Taustalla vaikuttaa metallien jalostuksen liikevaihdon nopeat ja rajut muutokset tuottajahintojen vaihteluiden myötä. Itse tuotannon määrä ei liene muuttunut kovin paljon. Yrityskohtaisesti kehitys toki vaihtelee. </a:t>
            </a:r>
          </a:p>
          <a:p>
            <a:pPr algn="just">
              <a:defRPr/>
            </a:pPr>
            <a:r>
              <a:rPr lang="fi-FI" altLang="fi-FI" sz="2000" b="1" dirty="0"/>
              <a:t>Myös muun teollisuuden kehitys on ollut ainakin osin alavireistä. Liike-elämän palveluidenkin kehitys on ollut suhteellisen vaisua, ja tämä pätee mahdollisesti myös insinööripalveluyrityksiin. Alueelle on kuitenkin tulossa uusia investointeja lisää, joten pitkän ajan näkymät ovat varsin mainiot.</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1766" y="136525"/>
            <a:ext cx="1856812" cy="480765"/>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1EC44309-05F6-557D-0DD0-E9A0A8864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4757" y="672254"/>
            <a:ext cx="4481694" cy="2931453"/>
          </a:xfrm>
          <a:prstGeom prst="rect">
            <a:avLst/>
          </a:prstGeom>
        </p:spPr>
      </p:pic>
      <p:pic>
        <p:nvPicPr>
          <p:cNvPr id="16" name="Picture 15">
            <a:extLst>
              <a:ext uri="{FF2B5EF4-FFF2-40B4-BE49-F238E27FC236}">
                <a16:creationId xmlns:a16="http://schemas.microsoft.com/office/drawing/2014/main" id="{7E673723-61EE-96EE-CD8C-2A46E70683F8}"/>
              </a:ext>
            </a:extLst>
          </p:cNvPr>
          <p:cNvPicPr>
            <a:picLocks noChangeAspect="1"/>
          </p:cNvPicPr>
          <p:nvPr/>
        </p:nvPicPr>
        <p:blipFill>
          <a:blip r:embed="rId4"/>
          <a:stretch>
            <a:fillRect/>
          </a:stretch>
        </p:blipFill>
        <p:spPr>
          <a:xfrm>
            <a:off x="7471250" y="3738096"/>
            <a:ext cx="4593771" cy="3001706"/>
          </a:xfrm>
          <a:prstGeom prst="rect">
            <a:avLst/>
          </a:prstGeom>
        </p:spPr>
      </p:pic>
      <p:pic>
        <p:nvPicPr>
          <p:cNvPr id="15" name="Picture 14">
            <a:extLst>
              <a:ext uri="{FF2B5EF4-FFF2-40B4-BE49-F238E27FC236}">
                <a16:creationId xmlns:a16="http://schemas.microsoft.com/office/drawing/2014/main" id="{FC77B93C-F3C4-743A-F023-C0B659B022A8}"/>
              </a:ext>
            </a:extLst>
          </p:cNvPr>
          <p:cNvPicPr>
            <a:picLocks noChangeAspect="1"/>
          </p:cNvPicPr>
          <p:nvPr/>
        </p:nvPicPr>
        <p:blipFill>
          <a:blip r:embed="rId5"/>
          <a:stretch>
            <a:fillRect/>
          </a:stretch>
        </p:blipFill>
        <p:spPr>
          <a:xfrm>
            <a:off x="376010" y="5873471"/>
            <a:ext cx="5534025" cy="828675"/>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0626" y="1059657"/>
            <a:ext cx="7413657" cy="430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Meri-Porin teollisuusalue koostuu noin 170 yrityksestä, jotka toimivat Porin Mäntyluodon, </a:t>
            </a:r>
            <a:r>
              <a:rPr lang="fi-FI" altLang="fi-FI" sz="2000" b="1" dirty="0" err="1"/>
              <a:t>Kirrisannan</a:t>
            </a:r>
            <a:r>
              <a:rPr lang="fi-FI" altLang="fi-FI" sz="2000" b="1" dirty="0"/>
              <a:t>, Reposaaren, Tahkoluodon, Ahlaisten ja </a:t>
            </a:r>
            <a:r>
              <a:rPr lang="fi-FI" altLang="fi-FI" sz="2000" b="1" dirty="0" err="1"/>
              <a:t>Lampin</a:t>
            </a:r>
            <a:r>
              <a:rPr lang="fi-FI" altLang="fi-FI" sz="2000" b="1" dirty="0"/>
              <a:t> alueella. Meriteollisuudella on vahva rooli telakan ansiosta. Kaanaa ja entinen </a:t>
            </a:r>
            <a:r>
              <a:rPr lang="fi-FI" altLang="fi-FI" sz="2000" b="1" dirty="0" err="1"/>
              <a:t>Venatorin</a:t>
            </a:r>
            <a:r>
              <a:rPr lang="fi-FI" altLang="fi-FI" sz="2000" b="1" dirty="0"/>
              <a:t> alue eivät sisälly alueen tietoihin. </a:t>
            </a:r>
          </a:p>
          <a:p>
            <a:pPr algn="just">
              <a:defRPr/>
            </a:pPr>
            <a:r>
              <a:rPr lang="fi-FI" altLang="fi-FI" sz="2000" b="1" dirty="0"/>
              <a:t>Pitkään jatkunut alavireinen kehitys päättyi vuoden 2021 alussa. Mäntyluodon telakan kehitys lienee myönteisten lukujen takana ja telakka näyttääkin saaneen uutta puhtia omistajanvaihdosten myötä. Alueella on myös mm. energian tuotantoa. Kausittaisten vaihtelujen jälkeen liikevaihtoon kirjattiin vuosi sitten keväällä jo selvää kasvua. Nousu on jatkunut aina vuoden 2025 keväälle asti, jolloin kasvu näyttäisi ainakin tilapäisesti pysähtyneen. Tilausten laskutusaikataulut saattavat selittää suurta kausivaihtelua. Huomionarvoista on se, että 10 vuoden takainen  liikevaihto saadaan tällä hetkellä aikaiseksi puolta pienemmällä henkilöstöllä. </a:t>
            </a:r>
            <a:endParaRPr lang="fi-FI" altLang="fi-FI" sz="1800" b="1" dirty="0"/>
          </a:p>
          <a:p>
            <a:pPr>
              <a:defRPr/>
            </a:pPr>
            <a:endParaRPr lang="fi-FI" altLang="fi-FI" sz="1800" b="1" dirty="0"/>
          </a:p>
          <a:p>
            <a:pPr>
              <a:defRPr/>
            </a:pPr>
            <a:endParaRPr lang="fi-FI" altLang="fi-FI" sz="1800" b="1" dirty="0"/>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551" y="124538"/>
            <a:ext cx="1856812" cy="480765"/>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7351953" y="797033"/>
            <a:ext cx="61373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71FBA77-A67E-B5C7-3BC4-56A5EC5B6E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7625" y="607005"/>
            <a:ext cx="4421422" cy="2890564"/>
          </a:xfrm>
          <a:prstGeom prst="rect">
            <a:avLst/>
          </a:prstGeom>
        </p:spPr>
      </p:pic>
      <p:pic>
        <p:nvPicPr>
          <p:cNvPr id="16" name="Picture 15">
            <a:extLst>
              <a:ext uri="{FF2B5EF4-FFF2-40B4-BE49-F238E27FC236}">
                <a16:creationId xmlns:a16="http://schemas.microsoft.com/office/drawing/2014/main" id="{A5564C65-05C2-6B0E-95B2-D2AAEB6B6032}"/>
              </a:ext>
            </a:extLst>
          </p:cNvPr>
          <p:cNvPicPr>
            <a:picLocks noChangeAspect="1"/>
          </p:cNvPicPr>
          <p:nvPr/>
        </p:nvPicPr>
        <p:blipFill>
          <a:blip r:embed="rId4"/>
          <a:stretch>
            <a:fillRect/>
          </a:stretch>
        </p:blipFill>
        <p:spPr>
          <a:xfrm>
            <a:off x="7445773" y="3650658"/>
            <a:ext cx="4641008" cy="3032572"/>
          </a:xfrm>
          <a:prstGeom prst="rect">
            <a:avLst/>
          </a:prstGeom>
        </p:spPr>
      </p:pic>
      <p:pic>
        <p:nvPicPr>
          <p:cNvPr id="14" name="Picture 13">
            <a:extLst>
              <a:ext uri="{FF2B5EF4-FFF2-40B4-BE49-F238E27FC236}">
                <a16:creationId xmlns:a16="http://schemas.microsoft.com/office/drawing/2014/main" id="{BBF5CA9B-98E3-2A37-FA86-3B2E633B362A}"/>
              </a:ext>
            </a:extLst>
          </p:cNvPr>
          <p:cNvPicPr>
            <a:picLocks noChangeAspect="1"/>
          </p:cNvPicPr>
          <p:nvPr/>
        </p:nvPicPr>
        <p:blipFill>
          <a:blip r:embed="rId5"/>
          <a:stretch>
            <a:fillRect/>
          </a:stretch>
        </p:blipFill>
        <p:spPr>
          <a:xfrm>
            <a:off x="380891" y="5821256"/>
            <a:ext cx="5534025" cy="828675"/>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4FF58A-E7C4-A4EB-35EB-9152BE158A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35108" y="297082"/>
            <a:ext cx="3978821" cy="2600910"/>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633639" y="33121"/>
            <a:ext cx="996343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Yhteenveto: TEOLLISUUDEN SUHDANNEKUVA satakunnassa</a:t>
            </a:r>
          </a:p>
        </p:txBody>
      </p:sp>
      <p:sp>
        <p:nvSpPr>
          <p:cNvPr id="9" name="Tekstiruutu 8"/>
          <p:cNvSpPr txBox="1"/>
          <p:nvPr/>
        </p:nvSpPr>
        <p:spPr>
          <a:xfrm>
            <a:off x="10445195" y="3077835"/>
            <a:ext cx="307777" cy="16892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Satakuntaliitto 2025</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Valmistava teollisuus tuotti Satakunnassa liikevaihtoa v. 2024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8,0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5,1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10" name="Pyöristetty suorakulmio 9"/>
          <p:cNvSpPr/>
          <p:nvPr/>
        </p:nvSpPr>
        <p:spPr>
          <a:xfrm>
            <a:off x="4790946" y="50783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44" name="Rectangle 43"/>
          <p:cNvSpPr/>
          <p:nvPr/>
        </p:nvSpPr>
        <p:spPr>
          <a:xfrm>
            <a:off x="6465233" y="1681925"/>
            <a:ext cx="4572000" cy="646331"/>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p:txBody>
      </p:sp>
      <p:sp>
        <p:nvSpPr>
          <p:cNvPr id="45" name="Tekstiruutu 34"/>
          <p:cNvSpPr txBox="1"/>
          <p:nvPr/>
        </p:nvSpPr>
        <p:spPr>
          <a:xfrm>
            <a:off x="1495833" y="4190036"/>
            <a:ext cx="3102131" cy="892552"/>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Automaatio ja robotiikka</a:t>
            </a:r>
          </a:p>
          <a:p>
            <a:endParaRPr lang="fi-FI" sz="1200" b="1" dirty="0">
              <a:solidFill>
                <a:prstClr val="white">
                  <a:lumMod val="50000"/>
                </a:prstClr>
              </a:solidFill>
              <a:latin typeface="Calibri" panose="020F0502020204030204"/>
              <a:cs typeface="Arial" panose="020B0604020202020204" pitchFamily="34" charset="0"/>
            </a:endParaRPr>
          </a:p>
        </p:txBody>
      </p:sp>
      <p:sp>
        <p:nvSpPr>
          <p:cNvPr id="47" name="Tekstiruutu 34"/>
          <p:cNvSpPr txBox="1"/>
          <p:nvPr/>
        </p:nvSpPr>
        <p:spPr>
          <a:xfrm>
            <a:off x="1490206" y="5099545"/>
            <a:ext cx="3470822" cy="400110"/>
          </a:xfrm>
          <a:prstGeom prst="rect">
            <a:avLst/>
          </a:prstGeom>
          <a:noFill/>
        </p:spPr>
        <p:txBody>
          <a:bodyPr wrap="none" rtlCol="0">
            <a:spAutoFit/>
          </a:bodyPr>
          <a:lstStyle/>
          <a:p>
            <a:r>
              <a:rPr lang="fi-FI" sz="2000" b="1" dirty="0">
                <a:solidFill>
                  <a:prstClr val="black"/>
                </a:solidFill>
                <a:latin typeface="Britannic Bold" panose="020B0903060703020204" pitchFamily="34" charset="0"/>
                <a:cs typeface="Arial" panose="020B0604020202020204" pitchFamily="34" charset="0"/>
              </a:rPr>
              <a:t>Koneiden ja laitteiden </a:t>
            </a:r>
            <a:r>
              <a:rPr lang="fi-FI" sz="2000" b="1" dirty="0" err="1">
                <a:solidFill>
                  <a:prstClr val="black"/>
                </a:solidFill>
                <a:latin typeface="Britannic Bold" panose="020B0903060703020204" pitchFamily="34" charset="0"/>
                <a:cs typeface="Arial" panose="020B0604020202020204" pitchFamily="34" charset="0"/>
              </a:rPr>
              <a:t>valm</a:t>
            </a:r>
            <a:r>
              <a:rPr lang="fi-FI" sz="2000" b="1" dirty="0">
                <a:solidFill>
                  <a:prstClr val="black"/>
                </a:solidFill>
                <a:latin typeface="Britannic Bold" panose="020B0903060703020204" pitchFamily="34" charset="0"/>
                <a:cs typeface="Arial" panose="020B0604020202020204" pitchFamily="34" charset="0"/>
              </a:rPr>
              <a:t>.</a:t>
            </a:r>
          </a:p>
        </p:txBody>
      </p:sp>
      <p:sp>
        <p:nvSpPr>
          <p:cNvPr id="50" name="Rectangle 49"/>
          <p:cNvSpPr/>
          <p:nvPr/>
        </p:nvSpPr>
        <p:spPr>
          <a:xfrm>
            <a:off x="5061603" y="4897951"/>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8,0 %</a:t>
            </a:r>
          </a:p>
        </p:txBody>
      </p:sp>
      <p:sp>
        <p:nvSpPr>
          <p:cNvPr id="58" name="Pyöristetty suorakulmio 9"/>
          <p:cNvSpPr/>
          <p:nvPr/>
        </p:nvSpPr>
        <p:spPr>
          <a:xfrm>
            <a:off x="4790947" y="574219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5069731" y="5578425"/>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2,3 %</a:t>
            </a:r>
          </a:p>
        </p:txBody>
      </p:sp>
      <p:sp>
        <p:nvSpPr>
          <p:cNvPr id="4" name="TextBox 3"/>
          <p:cNvSpPr txBox="1"/>
          <p:nvPr/>
        </p:nvSpPr>
        <p:spPr>
          <a:xfrm>
            <a:off x="1497534" y="3679490"/>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95832" y="3731082"/>
            <a:ext cx="4519892"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tammi-kesäkuu 2025</a:t>
            </a:r>
          </a:p>
        </p:txBody>
      </p:sp>
      <p:sp>
        <p:nvSpPr>
          <p:cNvPr id="30" name="Pyöristetty suorakulmio 9"/>
          <p:cNvSpPr/>
          <p:nvPr/>
        </p:nvSpPr>
        <p:spPr>
          <a:xfrm>
            <a:off x="4777324"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5032249" y="4263812"/>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8,6 %</a:t>
            </a:r>
          </a:p>
        </p:txBody>
      </p:sp>
      <p:sp>
        <p:nvSpPr>
          <p:cNvPr id="32" name="Tekstiruutu 34"/>
          <p:cNvSpPr txBox="1"/>
          <p:nvPr/>
        </p:nvSpPr>
        <p:spPr>
          <a:xfrm>
            <a:off x="1515529" y="5426823"/>
            <a:ext cx="3363421" cy="707886"/>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Metallituotteiden valmistus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16.10.2025</a:t>
            </a:r>
          </a:p>
        </p:txBody>
      </p:sp>
      <p:sp>
        <p:nvSpPr>
          <p:cNvPr id="18" name="Ylös kääntyvä nuoli 17"/>
          <p:cNvSpPr/>
          <p:nvPr/>
        </p:nvSpPr>
        <p:spPr>
          <a:xfrm flipH="1" flipV="1">
            <a:off x="6045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730" y="6304747"/>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537400" y="2872118"/>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1400" b="1" dirty="0">
                <a:solidFill>
                  <a:prstClr val="white">
                    <a:lumMod val="50000"/>
                  </a:prstClr>
                </a:solidFill>
                <a:latin typeface="Calibri" panose="020F0502020204030204"/>
              </a:rPr>
              <a:t>Teknologiateollisuuden viennin arvon kasvu 2000-2024</a:t>
            </a:r>
          </a:p>
          <a:p>
            <a:pPr eaLnBrk="0" fontAlgn="base" hangingPunct="0">
              <a:spcBef>
                <a:spcPct val="0"/>
              </a:spcBef>
              <a:spcAft>
                <a:spcPct val="0"/>
              </a:spcAft>
            </a:pPr>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154 %</a:t>
            </a:r>
          </a:p>
          <a:p>
            <a:pPr eaLnBrk="0" fontAlgn="base" hangingPunct="0">
              <a:spcBef>
                <a:spcPct val="0"/>
              </a:spcBef>
              <a:spcAft>
                <a:spcPct val="0"/>
              </a:spcAft>
            </a:pPr>
            <a:r>
              <a:rPr lang="fi-FI" sz="1400" dirty="0">
                <a:solidFill>
                  <a:prstClr val="white">
                    <a:lumMod val="50000"/>
                  </a:prstClr>
                </a:solidFill>
                <a:latin typeface="Calibri" panose="020F0502020204030204"/>
              </a:rPr>
              <a:t>Koko maa keskimäärin: 67 %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7264582"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fi-FI" sz="1200" b="1" dirty="0">
                <a:solidFill>
                  <a:srgbClr val="0070C0"/>
                </a:solidFill>
                <a:latin typeface="Calibri" panose="020F0502020204030204"/>
              </a:rPr>
              <a:t>Jalostuksen (TOL 05-43)</a:t>
            </a:r>
          </a:p>
          <a:p>
            <a:pPr eaLnBrk="0" fontAlgn="base" hangingPunct="0">
              <a:spcBef>
                <a:spcPct val="0"/>
              </a:spcBef>
              <a:spcAft>
                <a:spcPct val="0"/>
              </a:spcAft>
            </a:pPr>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10.</a:t>
            </a:r>
            <a:r>
              <a:rPr lang="fi-FI" sz="1200" b="1" dirty="0">
                <a:solidFill>
                  <a:srgbClr val="0070C0"/>
                </a:solidFill>
                <a:latin typeface="Calibri" panose="020F0502020204030204"/>
              </a:rPr>
              <a:t>,</a:t>
            </a:r>
          </a:p>
          <a:p>
            <a:pPr eaLnBrk="0" fontAlgn="base" hangingPunct="0">
              <a:spcBef>
                <a:spcPct val="0"/>
              </a:spcBef>
              <a:spcAft>
                <a:spcPct val="0"/>
              </a:spcAft>
            </a:pPr>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26.</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19.</a:t>
            </a:r>
          </a:p>
          <a:p>
            <a:pPr eaLnBrk="0" fontAlgn="base" hangingPunct="0">
              <a:spcBef>
                <a:spcPct val="0"/>
              </a:spcBef>
              <a:spcAft>
                <a:spcPct val="0"/>
              </a:spcAft>
            </a:pPr>
            <a:r>
              <a:rPr lang="fi-FI" sz="1200" b="1" dirty="0">
                <a:solidFill>
                  <a:srgbClr val="0070C0"/>
                </a:solidFill>
                <a:latin typeface="Calibri" panose="020F0502020204030204"/>
              </a:rPr>
              <a:t>(69 seutukuntaa, 2022)</a:t>
            </a:r>
          </a:p>
          <a:p>
            <a:pPr eaLnBrk="0" fontAlgn="base" hangingPunct="0">
              <a:spcBef>
                <a:spcPct val="0"/>
              </a:spcBef>
              <a:spcAft>
                <a:spcPct val="0"/>
              </a:spcAft>
            </a:pPr>
            <a:endParaRPr lang="fi-FI" sz="1200" b="1" dirty="0">
              <a:solidFill>
                <a:srgbClr val="0070C0"/>
              </a:solidFill>
              <a:latin typeface="Calibri" panose="020F0502020204030204"/>
            </a:endParaRPr>
          </a:p>
          <a:p>
            <a:pPr eaLnBrk="0" fontAlgn="base" hangingPunct="0">
              <a:spcBef>
                <a:spcPct val="0"/>
              </a:spcBef>
              <a:spcAft>
                <a:spcPct val="0"/>
              </a:spcAft>
            </a:pPr>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2023</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7290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5 v. 2022:</a:t>
            </a:r>
          </a:p>
          <a:p>
            <a:pPr algn="ctr"/>
            <a:r>
              <a:rPr lang="fi-FI" sz="1000" u="sng" dirty="0">
                <a:solidFill>
                  <a:srgbClr val="0070C0"/>
                </a:solidFill>
                <a:latin typeface="Calibri" panose="020F0502020204030204"/>
              </a:rPr>
              <a:t>Kemiallinen metsäteollisuus 128 €/työtunti</a:t>
            </a:r>
          </a:p>
          <a:p>
            <a:pPr algn="ctr"/>
            <a:r>
              <a:rPr lang="fi-FI" sz="1000" u="sng" dirty="0">
                <a:solidFill>
                  <a:srgbClr val="0070C0"/>
                </a:solidFill>
                <a:latin typeface="Calibri" panose="020F0502020204030204"/>
              </a:rPr>
              <a:t>Energiantuotanto 124 €/työtunti</a:t>
            </a:r>
          </a:p>
          <a:p>
            <a:pPr algn="ctr"/>
            <a:r>
              <a:rPr lang="fi-FI" sz="1000" u="sng" dirty="0">
                <a:solidFill>
                  <a:srgbClr val="0070C0"/>
                </a:solidFill>
                <a:latin typeface="Calibri" panose="020F0502020204030204"/>
              </a:rPr>
              <a:t>Kemianteollisuus 105 €/työtunti</a:t>
            </a:r>
          </a:p>
          <a:p>
            <a:pPr algn="ctr"/>
            <a:r>
              <a:rPr lang="fi-FI" sz="1000" u="sng" dirty="0">
                <a:solidFill>
                  <a:srgbClr val="0070C0"/>
                </a:solidFill>
                <a:latin typeface="Calibri" panose="020F0502020204030204"/>
              </a:rPr>
              <a:t>Mekaaninen metsäteollisuus 100 €/työtunti</a:t>
            </a:r>
          </a:p>
          <a:p>
            <a:pPr algn="ctr"/>
            <a:r>
              <a:rPr lang="fi-FI" sz="1000" u="sng" dirty="0">
                <a:solidFill>
                  <a:srgbClr val="0070C0"/>
                </a:solidFill>
                <a:latin typeface="Calibri" panose="020F0502020204030204"/>
              </a:rPr>
              <a:t>Metallien jalostus ja metallituotteiden valmistus 84 €/työtunti</a:t>
            </a:r>
          </a:p>
          <a:p>
            <a:pPr algn="ctr"/>
            <a:r>
              <a:rPr lang="fi-FI" sz="1000" u="sng" dirty="0">
                <a:solidFill>
                  <a:srgbClr val="0070C0"/>
                </a:solidFill>
                <a:latin typeface="Calibri" panose="020F0502020204030204"/>
              </a:rPr>
              <a:t>Toimialat keskimäärin 49 €/työtunti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23" name="Rectangle 22"/>
          <p:cNvSpPr/>
          <p:nvPr/>
        </p:nvSpPr>
        <p:spPr>
          <a:xfrm>
            <a:off x="6465233" y="2234225"/>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2024</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16 400 hlötyövuotta</a:t>
            </a:r>
          </a:p>
        </p:txBody>
      </p:sp>
    </p:spTree>
    <p:extLst>
      <p:ext uri="{BB962C8B-B14F-4D97-AF65-F5344CB8AC3E}">
        <p14:creationId xmlns:p14="http://schemas.microsoft.com/office/powerpoint/2010/main" val="3493701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370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chemeClr val="accent4">
                    <a:lumMod val="50000"/>
                  </a:schemeClr>
                </a:solidFill>
                <a:effectLst>
                  <a:outerShdw blurRad="38100" dist="38100" dir="2700000" algn="tl">
                    <a:srgbClr val="000000">
                      <a:alpha val="43137"/>
                    </a:srgbClr>
                  </a:outerShdw>
                </a:effectLst>
                <a:latin typeface="Calibri Light" panose="020F0302020204030204"/>
              </a:rPr>
              <a:t>tammi-kesäkuu</a:t>
            </a:r>
            <a:r>
              <a:rPr lang="en-GB" altLang="fi-FI" sz="2700" b="1" cap="all" spc="-50" dirty="0">
                <a:solidFill>
                  <a:schemeClr val="accent4">
                    <a:lumMod val="50000"/>
                  </a:schemeClr>
                </a:solidFill>
                <a:effectLst>
                  <a:outerShdw blurRad="38100" dist="38100" dir="2700000" algn="tl">
                    <a:srgbClr val="000000">
                      <a:alpha val="43137"/>
                    </a:srgbClr>
                  </a:outerShdw>
                </a:effectLst>
                <a:latin typeface="Calibri Light" panose="020F0302020204030204"/>
              </a:rPr>
              <a:t> 2025</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8866" y="461347"/>
            <a:ext cx="11809538" cy="4553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600" b="1" dirty="0"/>
              <a:t>Rakentamisessa on jo pitkään vallinnut voimakkaasti hiipuva suhdannekuva. Satakunnassa rakentamisen liikevaihto aleni edelleen tammi-maaliskuussa 2025, mutta huhti-kesäkuussa lasku pysähtyi. Heikointa kehitys on ollut yli 20 henkilöä työllistävissä yrityksissä. Pienemmissä kokoluokissa syntyi jo osin kasvua. Henkilöstömäärä aleni silti edelleen huomattavasti. Maassa keskimäärin rakennusalan liikevaihdon kehitys oli aiempaa myönteisempää, sillä liikevaihto kasvoi pitkästä aikaa hieman. </a:t>
            </a:r>
          </a:p>
          <a:p>
            <a:pPr algn="just">
              <a:defRPr/>
            </a:pPr>
            <a:r>
              <a:rPr lang="fi-FI" altLang="fi-FI" sz="1600" b="1" dirty="0"/>
              <a:t>Rakennusteollisuus RT ry:n syksyn suhdannekatsauksen mukaan alkuvuonna maamme rakennustuotanto on jäänyt ennakoitua heikommaksi. Talouden nollakasvu ja kuluttajien heikkona pysynyt luottamus hyydyttivät rakentamisessa orastaneen elpymisen. Tämän vuoden nousu jää alle yhteen prosenttiin, ensi vuonna kasvua ennakoidaan kertyvän noin 3,5 prosenttia. Vahvempaa toipumista on luvassa aikaisintaan vuonna 2027, mutta takeita kasvusta ei toistaiseksi ole. </a:t>
            </a:r>
            <a:r>
              <a:rPr lang="fi-FI" altLang="fi-FI" sz="1600" b="1" dirty="0" err="1"/>
              <a:t>EK:n</a:t>
            </a:r>
            <a:r>
              <a:rPr lang="fi-FI" altLang="fi-FI" sz="1600" b="1" dirty="0"/>
              <a:t> mukaan maamme rakentamisen luottamus heikkeni hieman lokakuussa. Saldoluku on -24, kun syyskuun luku oli -21. Luottamus on alle pitkän aikavälin keskiarvon (-9).</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219438" y="2704861"/>
            <a:ext cx="60286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5552170" y="2612827"/>
            <a:ext cx="6771005" cy="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C857FB7-7DA5-1EFA-36AA-72F5D11EE5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167" y="2704861"/>
            <a:ext cx="4861590" cy="3181294"/>
          </a:xfrm>
          <a:prstGeom prst="rect">
            <a:avLst/>
          </a:prstGeom>
        </p:spPr>
      </p:pic>
      <p:pic>
        <p:nvPicPr>
          <p:cNvPr id="14" name="Picture 13">
            <a:extLst>
              <a:ext uri="{FF2B5EF4-FFF2-40B4-BE49-F238E27FC236}">
                <a16:creationId xmlns:a16="http://schemas.microsoft.com/office/drawing/2014/main" id="{5085A5D4-951B-E51B-8C63-2CFF0A7256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16695" y="2636727"/>
            <a:ext cx="5054526" cy="3304086"/>
          </a:xfrm>
          <a:prstGeom prst="rect">
            <a:avLst/>
          </a:prstGeom>
        </p:spPr>
      </p:pic>
      <p:pic>
        <p:nvPicPr>
          <p:cNvPr id="17" name="Picture 16">
            <a:extLst>
              <a:ext uri="{FF2B5EF4-FFF2-40B4-BE49-F238E27FC236}">
                <a16:creationId xmlns:a16="http://schemas.microsoft.com/office/drawing/2014/main" id="{4F34303C-C223-16EB-C96C-76D3F0E7BE39}"/>
              </a:ext>
            </a:extLst>
          </p:cNvPr>
          <p:cNvPicPr>
            <a:picLocks noChangeAspect="1"/>
          </p:cNvPicPr>
          <p:nvPr/>
        </p:nvPicPr>
        <p:blipFill>
          <a:blip r:embed="rId5"/>
          <a:stretch>
            <a:fillRect/>
          </a:stretch>
        </p:blipFill>
        <p:spPr>
          <a:xfrm>
            <a:off x="529424" y="5962556"/>
            <a:ext cx="6800850" cy="828675"/>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72697"/>
            <a:ext cx="109762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SOTE )</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724" y="1095098"/>
            <a:ext cx="5421305" cy="564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Satakunnan palvelualojen kehitys jatkui vuoden 2025 tammi-kesäkuussa edelleen alavireisen vaihtelevana. Liikevaihdon nousu on jatkunut enää luovilla aloilla. Kaupan liikevaihto pysyi käytännössä ennallaan, mutta henkilöstöä vähennettiin. Majoitus- ja ravitsemistoiminnan liikevaihto aleni yhä. Liike-elämän palveluidenkin liikevaihto kääntyi laskuun. </a:t>
            </a:r>
          </a:p>
          <a:p>
            <a:pPr algn="just">
              <a:defRPr/>
            </a:pPr>
            <a:r>
              <a:rPr lang="fi-FI" altLang="fi-FI" sz="1700" b="1" dirty="0"/>
              <a:t>Palvelualojen yhteenlaskettu henkilöstömäärä laski jonkin verran tammi-kesäkuussa. Kehitys oli toimialojen keskiarvoa aavistuksen verran heikompaa. Laskua kirjattiin ainakin kaupassa. </a:t>
            </a:r>
          </a:p>
          <a:p>
            <a:pPr algn="just">
              <a:defRPr/>
            </a:pPr>
            <a:r>
              <a:rPr lang="fi-FI" altLang="fi-FI" sz="1700" b="1" dirty="0"/>
              <a:t>Maassa keskimäärin liike-elämän palveluiden liikevaihto kasvoi selvästi. Majoitus- ja ravitsemistoiminnan liikevaihto kohosi vähän. Kaupan liikevaihto sen sijaan supistui hieman. Luovien alojen liikevaihto pysyi ennallaan. </a:t>
            </a:r>
          </a:p>
          <a:p>
            <a:pPr algn="just">
              <a:defRPr/>
            </a:pPr>
            <a:r>
              <a:rPr lang="fi-FI" altLang="fi-FI" sz="1700" b="1" dirty="0" err="1"/>
              <a:t>EK:n</a:t>
            </a:r>
            <a:r>
              <a:rPr lang="fi-FI" altLang="fi-FI" sz="1700" b="1" dirty="0"/>
              <a:t> mukaan palveluiden luottamus pysyi likimain ennallaan lokakuussa. Luottamusindikaattorin lukema on +2, kun syyskuun tulos oli +3. Luottamus on vähän pitkän aikavälin keskiarvoa (+11) alempana.</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1767" y="49199"/>
            <a:ext cx="1856812" cy="480765"/>
          </a:xfrm>
          <a:prstGeom prst="rect">
            <a:avLst/>
          </a:prstGeom>
        </p:spPr>
      </p:pic>
      <p:pic>
        <p:nvPicPr>
          <p:cNvPr id="6" name="Picture 5">
            <a:extLst>
              <a:ext uri="{FF2B5EF4-FFF2-40B4-BE49-F238E27FC236}">
                <a16:creationId xmlns:a16="http://schemas.microsoft.com/office/drawing/2014/main" id="{FEA75927-BEDB-7CE5-5274-FB088567FB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67745" y="1017564"/>
            <a:ext cx="6085709" cy="3978158"/>
          </a:xfrm>
          <a:prstGeom prst="rect">
            <a:avLst/>
          </a:prstGeom>
        </p:spPr>
      </p:pic>
      <p:pic>
        <p:nvPicPr>
          <p:cNvPr id="14" name="Picture 13">
            <a:extLst>
              <a:ext uri="{FF2B5EF4-FFF2-40B4-BE49-F238E27FC236}">
                <a16:creationId xmlns:a16="http://schemas.microsoft.com/office/drawing/2014/main" id="{5BF375DB-366A-D272-0662-49E9AA8655DA}"/>
              </a:ext>
            </a:extLst>
          </p:cNvPr>
          <p:cNvPicPr>
            <a:picLocks noChangeAspect="1"/>
          </p:cNvPicPr>
          <p:nvPr/>
        </p:nvPicPr>
        <p:blipFill>
          <a:blip r:embed="rId4"/>
          <a:stretch>
            <a:fillRect/>
          </a:stretch>
        </p:blipFill>
        <p:spPr>
          <a:xfrm>
            <a:off x="5715611" y="5347855"/>
            <a:ext cx="5534025" cy="828675"/>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47956" y="74814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994014"/>
            <a:ext cx="6824545" cy="3317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tukku- ja vähittäiskaupan liikevaihto kasvoi jonkin verran vuoden 2025 tammi-maaliskuussa, mutta laski jälleen huhti-kesäkuussa. Siten tammi-kesäkuussa keskimäärin liikevaihto pysyi ennallaan.  Kuitenkin yli viisi henkilöä työllistävien yritysten liikevaihto nousi vajaan prosentin. Alle viiden henkilön yritysten liikevaihto taasen laski selvästi. Henkilöstömäärän lasku jatkui.</a:t>
            </a:r>
          </a:p>
          <a:p>
            <a:pPr algn="just">
              <a:defRPr/>
            </a:pPr>
            <a:r>
              <a:rPr lang="fi-FI" altLang="fi-FI" sz="2000" b="1" dirty="0"/>
              <a:t>Valtakunnallisesti liikevaihdon kehitys oli erisuuntaista kuin Satakunnassa, sillä aivan vuoden alussa liikevaihto supistui, mutta keväällä lasku pysähtyi. Liikevaihto putosi ainoana tarkastelussa olevista palvelualoista.</a:t>
            </a:r>
          </a:p>
          <a:p>
            <a:pPr algn="just">
              <a:defRPr/>
            </a:pPr>
            <a:r>
              <a:rPr lang="fi-FI" altLang="fi-FI" sz="2000" b="1" dirty="0" err="1"/>
              <a:t>EK:n</a:t>
            </a:r>
            <a:r>
              <a:rPr lang="fi-FI" altLang="fi-FI" sz="2000" b="1" dirty="0"/>
              <a:t> mukaan maamme vähittäiskaupassa luottamus kääntyi lokakuussa laskuun. Se painui lukemaan 0, kun syyskuun luku oli +7. Aikasarjan pitkän aikavälin keskiarvo on -2.</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191" y="152400"/>
            <a:ext cx="1856812" cy="480765"/>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6822769" y="905946"/>
            <a:ext cx="72044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0" y="-1"/>
            <a:ext cx="47275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6D8A325-2B4C-A73F-CF31-4CA89BB6A3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4845" y="633165"/>
            <a:ext cx="4542165" cy="2970822"/>
          </a:xfrm>
          <a:prstGeom prst="rect">
            <a:avLst/>
          </a:prstGeom>
        </p:spPr>
      </p:pic>
      <p:pic>
        <p:nvPicPr>
          <p:cNvPr id="11" name="Picture 10">
            <a:extLst>
              <a:ext uri="{FF2B5EF4-FFF2-40B4-BE49-F238E27FC236}">
                <a16:creationId xmlns:a16="http://schemas.microsoft.com/office/drawing/2014/main" id="{EEC87224-C10D-4DE3-8B77-1F1AFA4225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3709" y="3582932"/>
            <a:ext cx="5010135" cy="3275068"/>
          </a:xfrm>
          <a:prstGeom prst="rect">
            <a:avLst/>
          </a:prstGeom>
        </p:spPr>
      </p:pic>
      <p:pic>
        <p:nvPicPr>
          <p:cNvPr id="17" name="Picture 16">
            <a:extLst>
              <a:ext uri="{FF2B5EF4-FFF2-40B4-BE49-F238E27FC236}">
                <a16:creationId xmlns:a16="http://schemas.microsoft.com/office/drawing/2014/main" id="{AA8317DB-0784-EE83-4376-910CB63DD360}"/>
              </a:ext>
            </a:extLst>
          </p:cNvPr>
          <p:cNvPicPr>
            <a:picLocks noChangeAspect="1"/>
          </p:cNvPicPr>
          <p:nvPr/>
        </p:nvPicPr>
        <p:blipFill>
          <a:blip r:embed="rId5"/>
          <a:stretch>
            <a:fillRect/>
          </a:stretch>
        </p:blipFill>
        <p:spPr>
          <a:xfrm>
            <a:off x="163277" y="5647111"/>
            <a:ext cx="6800850" cy="83820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0745" y="1074083"/>
            <a:ext cx="6583600" cy="4511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majoitus- ja ravitsemistoiminnan liikevaihto laski voimakkaasti korona-aikaan. Pudotus on ollut toimialojen pahimpia. Toipumisen jatkuminen näyttäisi edelleen odottavan itseään, sillä vuoden 2025 tammi-kesäkuussa liikevaihto putosi edelleen. Lasku oli katsauksessa tarkasteltavissa palvelualoista syvin. Koronaa edeltänyt tasokin on edelleen saavuttamatta, vaikka hintojen nousu on viime vuosina vaikuttanut osaltaan liikevaihtoa kohottavasti. Myönteistä on kuitenkin alle viiden henkilön yritysten liikevaihdon kasvu.   </a:t>
            </a:r>
          </a:p>
          <a:p>
            <a:pPr algn="just">
              <a:defRPr/>
            </a:pPr>
            <a:r>
              <a:rPr lang="fi-FI" altLang="fi-FI" sz="2000" b="1" dirty="0"/>
              <a:t>Maassa keskimäärin käänne parempaan näyttäisi tapahtuneen vuoden 2024 syyskesällä. Loivaa liikevaihdon nousua on kirjattu koko alkuvuoden 2025 ajan, joskin keväällä nousu miltei pysähtyi. Satakunnasta poiketen koronaa edeltänyt taso on kuitenkin selvästi ylittynyt.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631" y="120134"/>
            <a:ext cx="1856812" cy="480765"/>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6606170" y="748574"/>
            <a:ext cx="71943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0"/>
            <a:ext cx="6021874" cy="23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2D0AA809-AA41-803A-899D-C2B9EE067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14906" y="600899"/>
            <a:ext cx="4627600" cy="3025163"/>
          </a:xfrm>
          <a:prstGeom prst="rect">
            <a:avLst/>
          </a:prstGeom>
        </p:spPr>
      </p:pic>
      <p:pic>
        <p:nvPicPr>
          <p:cNvPr id="15" name="Picture 14">
            <a:extLst>
              <a:ext uri="{FF2B5EF4-FFF2-40B4-BE49-F238E27FC236}">
                <a16:creationId xmlns:a16="http://schemas.microsoft.com/office/drawing/2014/main" id="{A20863CA-99F4-0FC7-634A-9F314102597F}"/>
              </a:ext>
            </a:extLst>
          </p:cNvPr>
          <p:cNvPicPr>
            <a:picLocks noChangeAspect="1"/>
          </p:cNvPicPr>
          <p:nvPr/>
        </p:nvPicPr>
        <p:blipFill>
          <a:blip r:embed="rId4"/>
          <a:stretch>
            <a:fillRect/>
          </a:stretch>
        </p:blipFill>
        <p:spPr>
          <a:xfrm>
            <a:off x="7052430" y="3626062"/>
            <a:ext cx="4888394" cy="3194221"/>
          </a:xfrm>
          <a:prstGeom prst="rect">
            <a:avLst/>
          </a:prstGeom>
        </p:spPr>
      </p:pic>
      <p:pic>
        <p:nvPicPr>
          <p:cNvPr id="14" name="Picture 13">
            <a:extLst>
              <a:ext uri="{FF2B5EF4-FFF2-40B4-BE49-F238E27FC236}">
                <a16:creationId xmlns:a16="http://schemas.microsoft.com/office/drawing/2014/main" id="{D8CFB61F-FE22-C010-7F6E-077D5564BDD9}"/>
              </a:ext>
            </a:extLst>
          </p:cNvPr>
          <p:cNvPicPr>
            <a:picLocks noChangeAspect="1"/>
          </p:cNvPicPr>
          <p:nvPr/>
        </p:nvPicPr>
        <p:blipFill>
          <a:blip r:embed="rId5"/>
          <a:stretch>
            <a:fillRect/>
          </a:stretch>
        </p:blipFill>
        <p:spPr>
          <a:xfrm>
            <a:off x="405395" y="5662033"/>
            <a:ext cx="6143625" cy="83820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8353" y="1105257"/>
            <a:ext cx="6694415" cy="4065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Liike-elämän palveluiden (TOL JLMN) liikevaihto kääntyi Satakunnassa monen muun alan tavoin nousuun vuoden 2021 keväällä. Kasvu jatkui nopeana vuosina 2022-2024. Vuoden 2025 tammi-kesäkuussa liikevaihto aleni hieman, koska talouden vire ei ole ollut paras mahdollinen. Lasku on syntynyt yli 20 henkilön yrityksissä. Kysyntä tuki- ja suunnittelupalveluille sekä henkilöstövuokraukselle lienee hiipunut talouden jäähtymisen vuoksi. </a:t>
            </a:r>
          </a:p>
          <a:p>
            <a:pPr algn="just">
              <a:defRPr/>
            </a:pPr>
            <a:r>
              <a:rPr lang="fi-FI" altLang="fi-FI" sz="2000" b="1" dirty="0"/>
              <a:t>On mahdollista, että pitkällä aikavälillä joillain aloilla vuokratyövoiman käyttö on yleistynyt, mikä on näkynyt liike-elämän palveluiden henkilöstömäärän nousuna, mutta vastaavasti laskuna muilla aloilla esim. majoitus- ja ravitsemistoiminnassa.</a:t>
            </a:r>
          </a:p>
          <a:p>
            <a:pPr algn="just">
              <a:defRPr/>
            </a:pPr>
            <a:r>
              <a:rPr lang="fi-FI" altLang="fi-FI" sz="2000" b="1" dirty="0"/>
              <a:t>Valtakunnallisesti alan liikevaihto kehittyi suotuisasti koko vuoden ensimmäisen puoliskon ajan ja kasvua kertyi katsauksessa tarkasteltavista palvelualoista eniten.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335" y="89426"/>
            <a:ext cx="1856812" cy="480765"/>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7216725" y="266921"/>
            <a:ext cx="5873189" cy="21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7470793" y="3073964"/>
            <a:ext cx="5411402" cy="21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4E50715-0D0F-1F79-8620-13E46B0064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8785" y="658017"/>
            <a:ext cx="4689618" cy="3065706"/>
          </a:xfrm>
          <a:prstGeom prst="rect">
            <a:avLst/>
          </a:prstGeom>
        </p:spPr>
      </p:pic>
      <p:pic>
        <p:nvPicPr>
          <p:cNvPr id="15" name="Picture 14">
            <a:extLst>
              <a:ext uri="{FF2B5EF4-FFF2-40B4-BE49-F238E27FC236}">
                <a16:creationId xmlns:a16="http://schemas.microsoft.com/office/drawing/2014/main" id="{96104873-1455-59BC-6CDC-04DCAEE026FA}"/>
              </a:ext>
            </a:extLst>
          </p:cNvPr>
          <p:cNvPicPr>
            <a:picLocks noChangeAspect="1"/>
          </p:cNvPicPr>
          <p:nvPr/>
        </p:nvPicPr>
        <p:blipFill>
          <a:blip r:embed="rId4"/>
          <a:stretch>
            <a:fillRect/>
          </a:stretch>
        </p:blipFill>
        <p:spPr>
          <a:xfrm>
            <a:off x="6956517" y="3637917"/>
            <a:ext cx="4690985" cy="3065228"/>
          </a:xfrm>
          <a:prstGeom prst="rect">
            <a:avLst/>
          </a:prstGeom>
        </p:spPr>
      </p:pic>
      <p:pic>
        <p:nvPicPr>
          <p:cNvPr id="11" name="Picture 10">
            <a:extLst>
              <a:ext uri="{FF2B5EF4-FFF2-40B4-BE49-F238E27FC236}">
                <a16:creationId xmlns:a16="http://schemas.microsoft.com/office/drawing/2014/main" id="{B46CE820-8A02-D2DB-31A3-84F55AF6E3B9}"/>
              </a:ext>
            </a:extLst>
          </p:cNvPr>
          <p:cNvPicPr>
            <a:picLocks noChangeAspect="1"/>
          </p:cNvPicPr>
          <p:nvPr/>
        </p:nvPicPr>
        <p:blipFill>
          <a:blip r:embed="rId5"/>
          <a:stretch>
            <a:fillRect/>
          </a:stretch>
        </p:blipFill>
        <p:spPr>
          <a:xfrm>
            <a:off x="12410" y="6036305"/>
            <a:ext cx="6143625" cy="83820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22131"/>
            <a:ext cx="6892130" cy="3768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Luoviin aloihin luetaan tässä yhteydessä joukkoviestintä, muotoilu, mainonta, taide, kulttuuriperintö, viihde, urheilu ja käsityöalat. Suhdannevaihtelut heijastuvat varsin vahvasti alan kehitykseen. </a:t>
            </a:r>
          </a:p>
          <a:p>
            <a:pPr algn="just">
              <a:defRPr/>
            </a:pPr>
            <a:r>
              <a:rPr lang="fi-FI" altLang="fi-FI" sz="2000" b="1" dirty="0"/>
              <a:t>Satakunnassa alan liikevaihto kohosi vuoden 2025 tammi-kesäkuussa ainoana tarkastelussa olevista palvelualoista. Kasvu on syntynyt pääosin yli 20 henkilön yrityksissä.</a:t>
            </a:r>
          </a:p>
          <a:p>
            <a:pPr algn="just">
              <a:defRPr/>
            </a:pPr>
            <a:r>
              <a:rPr lang="fi-FI" altLang="fi-FI" sz="2000" b="1" dirty="0"/>
              <a:t>Valtakunnallisesti liikevaihto pysyi käytännössä ennallaan, sillä tammi-maaliskuun hienoinen nousu vaihtui huhti-kesäkuussa lieväksi laskuksi. Vaimean kehityksen taustalla vaikuttanee ainakin kuluttajien luottamuksen lasku, joka lienee pienentänyt kysyntää kulttuuri- ja taidealoilla sekä viihde-elektroniikassa.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875" y="103288"/>
            <a:ext cx="1856812" cy="480765"/>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7095302" y="126852"/>
            <a:ext cx="6697710" cy="21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7308151" y="3806620"/>
            <a:ext cx="53489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CC0F7C45-8A7C-DC75-3448-FB84C8D326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0600" y="584053"/>
            <a:ext cx="4865540" cy="3184226"/>
          </a:xfrm>
          <a:prstGeom prst="rect">
            <a:avLst/>
          </a:prstGeom>
        </p:spPr>
      </p:pic>
      <p:pic>
        <p:nvPicPr>
          <p:cNvPr id="15" name="Picture 14">
            <a:extLst>
              <a:ext uri="{FF2B5EF4-FFF2-40B4-BE49-F238E27FC236}">
                <a16:creationId xmlns:a16="http://schemas.microsoft.com/office/drawing/2014/main" id="{443F48B3-E747-2704-82E2-7CB340CF8C87}"/>
              </a:ext>
            </a:extLst>
          </p:cNvPr>
          <p:cNvPicPr>
            <a:picLocks noChangeAspect="1"/>
          </p:cNvPicPr>
          <p:nvPr/>
        </p:nvPicPr>
        <p:blipFill>
          <a:blip r:embed="rId4"/>
          <a:stretch>
            <a:fillRect/>
          </a:stretch>
        </p:blipFill>
        <p:spPr>
          <a:xfrm>
            <a:off x="7054784" y="3660592"/>
            <a:ext cx="4762963" cy="3112261"/>
          </a:xfrm>
          <a:prstGeom prst="rect">
            <a:avLst/>
          </a:prstGeom>
        </p:spPr>
      </p:pic>
      <p:pic>
        <p:nvPicPr>
          <p:cNvPr id="14" name="Picture 13">
            <a:extLst>
              <a:ext uri="{FF2B5EF4-FFF2-40B4-BE49-F238E27FC236}">
                <a16:creationId xmlns:a16="http://schemas.microsoft.com/office/drawing/2014/main" id="{4DB467F9-BAF3-8274-5ADB-EEC45132A2CB}"/>
              </a:ext>
            </a:extLst>
          </p:cNvPr>
          <p:cNvPicPr>
            <a:picLocks noChangeAspect="1"/>
          </p:cNvPicPr>
          <p:nvPr/>
        </p:nvPicPr>
        <p:blipFill>
          <a:blip r:embed="rId5"/>
          <a:stretch>
            <a:fillRect/>
          </a:stretch>
        </p:blipFill>
        <p:spPr>
          <a:xfrm>
            <a:off x="313029" y="5216722"/>
            <a:ext cx="6143625" cy="83820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185390" y="70276"/>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6049721" y="5872240"/>
            <a:ext cx="4561615" cy="738664"/>
          </a:xfrm>
          <a:prstGeom prst="rect">
            <a:avLst/>
          </a:prstGeom>
          <a:noFill/>
        </p:spPr>
        <p:txBody>
          <a:bodyPr wrap="square" rtlCol="0">
            <a:spAutoFit/>
          </a:bodyPr>
          <a:lstStyle/>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Satakunnassa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henkeä</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kohti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laskettu</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viennin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arvo</a:t>
            </a:r>
            <a:r>
              <a:rPr lang="sv-SE" sz="1400" b="1" dirty="0">
                <a:solidFill>
                  <a:prstClr val="black"/>
                </a:solidFill>
                <a:latin typeface="Arial" panose="020B0604020202020204" pitchFamily="34" charset="0"/>
                <a:cs typeface="Arial" panose="020B0604020202020204" pitchFamily="34" charset="0"/>
              </a:rPr>
              <a:t> on </a:t>
            </a:r>
            <a:r>
              <a:rPr lang="sv-SE" sz="1400" b="1" dirty="0" err="1">
                <a:solidFill>
                  <a:prstClr val="black"/>
                </a:solidFill>
                <a:latin typeface="Arial" panose="020B0604020202020204" pitchFamily="34" charset="0"/>
                <a:cs typeface="Arial" panose="020B0604020202020204" pitchFamily="34" charset="0"/>
              </a:rPr>
              <a:t>yli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kaksinkertainen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keskiarvoon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verrattuna</a:t>
            </a:r>
            <a:r>
              <a:rPr lang="sv-SE" sz="1400" b="1" dirty="0">
                <a:solidFill>
                  <a:prstClr val="black"/>
                </a:solidFill>
                <a:latin typeface="Arial" panose="020B0604020202020204" pitchFamily="34" charset="0"/>
                <a:cs typeface="Arial" panose="020B0604020202020204" pitchFamily="34" charset="0"/>
              </a:rPr>
              <a:t> ja </a:t>
            </a:r>
            <a:r>
              <a:rPr lang="sv-SE" sz="1400" b="1" dirty="0" err="1">
                <a:solidFill>
                  <a:prstClr val="black"/>
                </a:solidFill>
                <a:latin typeface="Arial" panose="020B0604020202020204" pitchFamily="34" charset="0"/>
                <a:cs typeface="Arial" panose="020B0604020202020204" pitchFamily="34" charset="0"/>
              </a:rPr>
              <a:t>ohittaa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selvästi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kasvukeskusmaakunnat</a:t>
            </a:r>
            <a:r>
              <a:rPr lang="sv-SE" sz="1400" b="1" dirty="0">
                <a:solidFill>
                  <a:prstClr val="black"/>
                </a:solidFill>
                <a:latin typeface="Arial" panose="020B0604020202020204" pitchFamily="34" charset="0"/>
                <a:cs typeface="Arial" panose="020B0604020202020204" pitchFamily="34" charset="0"/>
              </a:rPr>
              <a:t>. </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14" name="Picture 13">
            <a:extLst>
              <a:ext uri="{FF2B5EF4-FFF2-40B4-BE49-F238E27FC236}">
                <a16:creationId xmlns:a16="http://schemas.microsoft.com/office/drawing/2014/main" id="{1009212C-73B6-D4E5-B9FC-F7AC97C9A30A}"/>
              </a:ext>
            </a:extLst>
          </p:cNvPr>
          <p:cNvPicPr>
            <a:picLocks noChangeAspect="1"/>
          </p:cNvPicPr>
          <p:nvPr/>
        </p:nvPicPr>
        <p:blipFill>
          <a:blip r:embed="rId3"/>
          <a:stretch>
            <a:fillRect/>
          </a:stretch>
        </p:blipFill>
        <p:spPr>
          <a:xfrm>
            <a:off x="6594146" y="567346"/>
            <a:ext cx="3231160" cy="5218628"/>
          </a:xfrm>
          <a:prstGeom prst="rect">
            <a:avLst/>
          </a:prstGeom>
        </p:spPr>
      </p:pic>
      <p:pic>
        <p:nvPicPr>
          <p:cNvPr id="8" name="Picture 7">
            <a:extLst>
              <a:ext uri="{FF2B5EF4-FFF2-40B4-BE49-F238E27FC236}">
                <a16:creationId xmlns:a16="http://schemas.microsoft.com/office/drawing/2014/main" id="{5ABC38E7-785E-7F36-C06A-2329902B2B65}"/>
              </a:ext>
            </a:extLst>
          </p:cNvPr>
          <p:cNvPicPr>
            <a:picLocks noChangeAspect="1"/>
          </p:cNvPicPr>
          <p:nvPr/>
        </p:nvPicPr>
        <p:blipFill>
          <a:blip r:embed="rId4"/>
          <a:stretch>
            <a:fillRect/>
          </a:stretch>
        </p:blipFill>
        <p:spPr>
          <a:xfrm>
            <a:off x="1580665" y="0"/>
            <a:ext cx="4412806" cy="6240710"/>
          </a:xfrm>
          <a:prstGeom prst="rect">
            <a:avLst/>
          </a:prstGeom>
        </p:spPr>
      </p:pic>
    </p:spTree>
    <p:extLst>
      <p:ext uri="{BB962C8B-B14F-4D97-AF65-F5344CB8AC3E}">
        <p14:creationId xmlns:p14="http://schemas.microsoft.com/office/powerpoint/2010/main" val="405533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terveyspalvelut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97" y="1179728"/>
            <a:ext cx="4488802"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yksityisten sosiaali- ja terveyspalvelujen henkilöstömäärä laski poikkeuksellisesti vuoden 2024 loka-joulukuun aikana. Vielä heinä-syyskuussa alalla kirjattiin niukkaa nousua. Heikko vuoden loppu painoi koko vuoden 2024 jälkimmäisen puoliskon luvut lievästi pakkaselle. Kasvun hiipumisen enteitä oli havaittavissa myös aiemmin, sillä vuosi sitten keväällä kasvu pysähtyi tilapäisesti.  </a:t>
            </a:r>
          </a:p>
          <a:p>
            <a:pPr algn="just">
              <a:defRPr/>
            </a:pPr>
            <a:r>
              <a:rPr lang="fi-FI" altLang="fi-FI" sz="2000" b="1" dirty="0"/>
              <a:t>Pitkällä aikavälillä nousu on silti ollut jo kauan toimialojen kärkiluokkaa. Ala työllistää tällä hetkellä runsaan neljänneksen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20134"/>
            <a:ext cx="1856812" cy="480765"/>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4839830" y="839272"/>
            <a:ext cx="91754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37BF3500-B62A-5330-F7F4-79F59C8AE7F6}"/>
              </a:ext>
            </a:extLst>
          </p:cNvPr>
          <p:cNvPicPr>
            <a:picLocks noChangeAspect="1"/>
          </p:cNvPicPr>
          <p:nvPr/>
        </p:nvPicPr>
        <p:blipFill>
          <a:blip r:embed="rId3"/>
          <a:stretch>
            <a:fillRect/>
          </a:stretch>
        </p:blipFill>
        <p:spPr>
          <a:xfrm>
            <a:off x="5078796" y="884991"/>
            <a:ext cx="6165604" cy="3959223"/>
          </a:xfrm>
          <a:prstGeom prst="rect">
            <a:avLst/>
          </a:prstGeom>
        </p:spPr>
      </p:pic>
      <p:pic>
        <p:nvPicPr>
          <p:cNvPr id="16" name="Picture 15">
            <a:extLst>
              <a:ext uri="{FF2B5EF4-FFF2-40B4-BE49-F238E27FC236}">
                <a16:creationId xmlns:a16="http://schemas.microsoft.com/office/drawing/2014/main" id="{950FA96F-6647-B5B3-017A-2353A970F8F2}"/>
              </a:ext>
            </a:extLst>
          </p:cNvPr>
          <p:cNvPicPr>
            <a:picLocks noChangeAspect="1"/>
          </p:cNvPicPr>
          <p:nvPr/>
        </p:nvPicPr>
        <p:blipFill>
          <a:blip r:embed="rId4"/>
          <a:stretch>
            <a:fillRect/>
          </a:stretch>
        </p:blipFill>
        <p:spPr>
          <a:xfrm>
            <a:off x="5430827" y="5034714"/>
            <a:ext cx="5936746" cy="865154"/>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51</a:t>
            </a:fld>
            <a:endParaRPr lang="fi-FI" altLang="fi-FI">
              <a:solidFill>
                <a:schemeClr val="bg1"/>
              </a:solidFill>
            </a:endParaRPr>
          </a:p>
        </p:txBody>
      </p:sp>
      <p:sp>
        <p:nvSpPr>
          <p:cNvPr id="32772" name="Rectangle 3"/>
          <p:cNvSpPr>
            <a:spLocks noGrp="1" noChangeArrowheads="1"/>
          </p:cNvSpPr>
          <p:nvPr>
            <p:ph type="body" idx="1"/>
          </p:nvPr>
        </p:nvSpPr>
        <p:spPr>
          <a:xfrm>
            <a:off x="-141359" y="1483560"/>
            <a:ext cx="10082313" cy="5129212"/>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TAMMI</a:t>
            </a:r>
            <a:r>
              <a:rPr lang="en-GB" altLang="fi-FI" sz="7200" b="1" dirty="0"/>
              <a:t>−KESÄK</a:t>
            </a:r>
            <a:r>
              <a:rPr lang="fi-FI" altLang="fi-FI" sz="7200" b="1" dirty="0"/>
              <a:t>UUSSA 2025 (SATAKUNTA ALLEVIIVATTU, JOS PAREMPI):</a:t>
            </a:r>
          </a:p>
          <a:p>
            <a:pPr marL="179388" indent="-179388">
              <a:buNone/>
            </a:pPr>
            <a:endParaRPr lang="fi-FI" altLang="fi-FI" sz="3700" dirty="0"/>
          </a:p>
          <a:p>
            <a:pPr lvl="1">
              <a:buFont typeface="Wingdings" panose="05000000000000000000" pitchFamily="2" charset="2"/>
              <a:buChar char="§"/>
            </a:pPr>
            <a:r>
              <a:rPr lang="fi-FI" altLang="fi-FI" sz="7200" b="1" dirty="0"/>
              <a:t>Kaikki toimialat yhteensä </a:t>
            </a:r>
            <a:r>
              <a:rPr lang="fi-FI" altLang="fi-FI" sz="7200" dirty="0"/>
              <a:t>(Satakunta -1,8 % / Koko maa 0,8 %)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Teollisuus yhteensä </a:t>
            </a:r>
            <a:r>
              <a:rPr lang="fi-FI" altLang="fi-FI" sz="7200" dirty="0"/>
              <a:t>(Satakunta -4,3 % / Koko maa 2,0 %)</a:t>
            </a:r>
          </a:p>
          <a:p>
            <a:pPr lvl="1">
              <a:buFont typeface="Wingdings" panose="05000000000000000000" pitchFamily="2" charset="2"/>
              <a:buChar char="§"/>
            </a:pPr>
            <a:endParaRPr lang="fi-FI" altLang="fi-FI" sz="7200" b="1" dirty="0"/>
          </a:p>
          <a:p>
            <a:pPr lvl="1">
              <a:buFont typeface="Wingdings" panose="05000000000000000000" pitchFamily="2" charset="2"/>
              <a:buChar char="§"/>
            </a:pPr>
            <a:r>
              <a:rPr lang="fi-FI" altLang="fi-FI" sz="7200" b="1" dirty="0"/>
              <a:t>Elintarviketeollisuus </a:t>
            </a:r>
            <a:r>
              <a:rPr lang="fi-FI" altLang="fi-FI" sz="7200" dirty="0"/>
              <a:t>(Satakunta -5,5 % / Koko maa 2,4 %)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Metsäteollisuus</a:t>
            </a:r>
            <a:r>
              <a:rPr lang="fi-FI" altLang="fi-FI" sz="7200" dirty="0"/>
              <a:t> (Satakunta -5,8 % / Koko maa -2,4 %)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Kemikaalien sekä kumi- ja muovituotteiden valmistus</a:t>
            </a:r>
            <a:r>
              <a:rPr lang="fi-FI" altLang="fi-FI" sz="7200" dirty="0"/>
              <a:t> (Satakunta -7,5 % / Koko maa 8,2 %)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Teknologiateollisuus yhteensä sis. telakat </a:t>
            </a:r>
            <a:r>
              <a:rPr lang="fi-FI" altLang="fi-FI" sz="7200" dirty="0"/>
              <a:t>(Satakunta -0,3 % / Koko maa 2,0 %) </a:t>
            </a:r>
          </a:p>
          <a:p>
            <a:pPr lvl="2">
              <a:buFont typeface="Wingdings" panose="05000000000000000000" pitchFamily="2" charset="2"/>
              <a:buChar char="Ä"/>
            </a:pPr>
            <a:r>
              <a:rPr lang="fi-FI" altLang="fi-FI" sz="7200" b="1" dirty="0"/>
              <a:t>Metallien jalostus</a:t>
            </a:r>
            <a:r>
              <a:rPr lang="fi-FI" altLang="fi-FI" sz="7200" dirty="0"/>
              <a:t> (Satakunta -3,9 % / Koko maa 0,9 %)</a:t>
            </a:r>
          </a:p>
          <a:p>
            <a:pPr lvl="2">
              <a:buFont typeface="Wingdings" panose="05000000000000000000" pitchFamily="2" charset="2"/>
              <a:buChar char="Ä"/>
            </a:pPr>
            <a:r>
              <a:rPr lang="fi-FI" altLang="fi-FI" sz="7200" b="1" u="sng" dirty="0"/>
              <a:t>Metallituotteiden valmistus </a:t>
            </a:r>
            <a:r>
              <a:rPr lang="fi-FI" altLang="fi-FI" sz="7200" u="sng" dirty="0"/>
              <a:t>(Satakunta 2,3 % / Koko maa 0,1 %)</a:t>
            </a:r>
          </a:p>
          <a:p>
            <a:pPr lvl="2">
              <a:buFont typeface="Wingdings" panose="05000000000000000000" pitchFamily="2" charset="2"/>
              <a:buChar char="Ä"/>
            </a:pPr>
            <a:r>
              <a:rPr lang="fi-FI" altLang="fi-FI" sz="7200" b="1" u="sng" dirty="0"/>
              <a:t>Koneiden ja laitteiden valmistus </a:t>
            </a:r>
            <a:r>
              <a:rPr lang="fi-FI" altLang="fi-FI" sz="7200" u="sng" dirty="0"/>
              <a:t>(Satakunta 8,0 % / Koko maa -4,7 %)</a:t>
            </a:r>
          </a:p>
          <a:p>
            <a:pPr lvl="2">
              <a:buFont typeface="Wingdings" panose="05000000000000000000" pitchFamily="2" charset="2"/>
              <a:buChar char="Ä"/>
            </a:pPr>
            <a:r>
              <a:rPr lang="fi-FI" altLang="fi-FI" sz="7200" b="1" dirty="0"/>
              <a:t>Elektroniikka- ja sähkötuotteiden valmistus </a:t>
            </a:r>
            <a:r>
              <a:rPr lang="fi-FI" altLang="fi-FI" sz="7200" dirty="0"/>
              <a:t>(Satakunta -1,7 % / Koko maa 6,6 %)</a:t>
            </a:r>
            <a:endParaRPr lang="fi-FI" altLang="fi-FI" sz="7200" b="1"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076253" y="841153"/>
            <a:ext cx="7197725" cy="719138"/>
          </a:xfrm>
        </p:spPr>
        <p:txBody>
          <a:bodyPr/>
          <a:lstStyle/>
          <a:p>
            <a:r>
              <a:rPr lang="fi-FI" altLang="fi-FI" sz="2200" dirty="0"/>
              <a:t>Liikevaihdon toimialoittainen kehitys Satakunnassa</a:t>
            </a:r>
            <a:endParaRPr lang="en-US" altLang="fi-FI" sz="220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7344840" y="1374857"/>
            <a:ext cx="4570372" cy="257083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1902765"/>
            <a:ext cx="8280400" cy="4818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TAMMI</a:t>
            </a:r>
            <a:r>
              <a:rPr lang="en-GB" altLang="fi-FI" sz="1800" b="1" dirty="0"/>
              <a:t>−KESÄK</a:t>
            </a:r>
            <a:r>
              <a:rPr lang="fi-FI" altLang="fi-FI" sz="1800" b="1" dirty="0"/>
              <a:t>UUSSA 2025:</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800" b="1" dirty="0"/>
              <a:t>Rakentaminen </a:t>
            </a:r>
            <a:r>
              <a:rPr lang="fi-FI" altLang="fi-FI" sz="1800" dirty="0"/>
              <a:t>(Satakunta -1,8 % / Koko maa 1,4 %)</a:t>
            </a:r>
          </a:p>
          <a:p>
            <a:pPr marL="574675" lvl="1" indent="0">
              <a:lnSpc>
                <a:spcPct val="70000"/>
              </a:lnSpc>
              <a:spcBef>
                <a:spcPct val="40000"/>
              </a:spcBef>
              <a:buFont typeface="Arial" panose="020B0604020202020204" pitchFamily="34" charset="0"/>
              <a:buNone/>
              <a:defRPr/>
            </a:pPr>
            <a:endParaRPr lang="fi-FI" altLang="fi-FI" sz="1800" u="sng" dirty="0"/>
          </a:p>
          <a:p>
            <a:pPr lvl="1">
              <a:lnSpc>
                <a:spcPct val="70000"/>
              </a:lnSpc>
              <a:spcBef>
                <a:spcPct val="40000"/>
              </a:spcBef>
              <a:buFont typeface="Wingdings" pitchFamily="2" charset="2"/>
              <a:buChar char="§"/>
              <a:defRPr/>
            </a:pPr>
            <a:r>
              <a:rPr lang="fi-FI" altLang="fi-FI" sz="1800" b="1" u="sng" dirty="0"/>
              <a:t>Tukku- ja vähittäiskauppa </a:t>
            </a:r>
            <a:r>
              <a:rPr lang="fi-FI" altLang="fi-FI" sz="1800" u="sng" dirty="0"/>
              <a:t>(Satakunta 0,0 % / Koko maa -0,4 %)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Majoitus- ja ravitsemistoiminta</a:t>
            </a:r>
            <a:r>
              <a:rPr lang="fi-FI" altLang="fi-FI" sz="1800" dirty="0"/>
              <a:t> (Satakunta -3,1 % / Koko maa 0,5 %)</a:t>
            </a:r>
          </a:p>
          <a:p>
            <a:pPr lvl="1">
              <a:buFont typeface="Wingdings" pitchFamily="2" charset="2"/>
              <a:buChar char="§"/>
              <a:defRPr/>
            </a:pPr>
            <a:endParaRPr lang="fi-FI" altLang="fi-FI" sz="1800" u="sng" dirty="0"/>
          </a:p>
          <a:p>
            <a:pPr lvl="1">
              <a:lnSpc>
                <a:spcPct val="70000"/>
              </a:lnSpc>
              <a:spcBef>
                <a:spcPct val="40000"/>
              </a:spcBef>
              <a:buFont typeface="Wingdings" pitchFamily="2" charset="2"/>
              <a:buChar char="§"/>
              <a:defRPr/>
            </a:pPr>
            <a:r>
              <a:rPr lang="fi-FI" altLang="fi-FI" sz="1800" b="1" dirty="0"/>
              <a:t>Liike-elämän palvelut </a:t>
            </a:r>
            <a:r>
              <a:rPr lang="fi-FI" altLang="fi-FI" sz="1800" dirty="0"/>
              <a:t>(Satakunta -0,5 % / Koko maa 4,2 %)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u="sng" dirty="0"/>
              <a:t>Luovat alat (kulttuuri- ja käsityöalat)</a:t>
            </a:r>
            <a:r>
              <a:rPr lang="fi-FI" altLang="fi-FI" sz="1800" u="sng" dirty="0"/>
              <a:t> (Satakunta 1,5 % / Koko maa 0,1 %)</a:t>
            </a:r>
          </a:p>
          <a:p>
            <a:pPr lvl="1">
              <a:lnSpc>
                <a:spcPct val="70000"/>
              </a:lnSpc>
              <a:spcBef>
                <a:spcPct val="40000"/>
              </a:spcBef>
              <a:buFont typeface="Wingdings" pitchFamily="2" charset="2"/>
              <a:buChar char="§"/>
              <a:defRPr/>
            </a:pPr>
            <a:endParaRPr lang="fi-FI" altLang="fi-FI" sz="1800" u="sng"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7375007" y="1942679"/>
            <a:ext cx="4540205" cy="294403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1" name="Picture 10">
            <a:extLst>
              <a:ext uri="{FF2B5EF4-FFF2-40B4-BE49-F238E27FC236}">
                <a16:creationId xmlns:a16="http://schemas.microsoft.com/office/drawing/2014/main" id="{DC3BA651-D36B-F011-C581-A5C1DAB969A0}"/>
              </a:ext>
            </a:extLst>
          </p:cNvPr>
          <p:cNvPicPr>
            <a:picLocks noChangeAspect="1"/>
          </p:cNvPicPr>
          <p:nvPr/>
        </p:nvPicPr>
        <p:blipFill>
          <a:blip r:embed="rId3"/>
          <a:stretch>
            <a:fillRect/>
          </a:stretch>
        </p:blipFill>
        <p:spPr>
          <a:xfrm>
            <a:off x="413618" y="1146912"/>
            <a:ext cx="7148542" cy="4373994"/>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2025: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03" y="211442"/>
            <a:ext cx="1856812" cy="480765"/>
          </a:xfrm>
          <a:prstGeom prst="rect">
            <a:avLst/>
          </a:prstGeom>
        </p:spPr>
      </p:pic>
      <p:pic>
        <p:nvPicPr>
          <p:cNvPr id="14" name="Picture 13">
            <a:extLst>
              <a:ext uri="{FF2B5EF4-FFF2-40B4-BE49-F238E27FC236}">
                <a16:creationId xmlns:a16="http://schemas.microsoft.com/office/drawing/2014/main" id="{5D83DEAF-B5D8-48CD-C207-E68E7EF6A932}"/>
              </a:ext>
            </a:extLst>
          </p:cNvPr>
          <p:cNvPicPr>
            <a:picLocks noChangeAspect="1"/>
          </p:cNvPicPr>
          <p:nvPr/>
        </p:nvPicPr>
        <p:blipFill>
          <a:blip r:embed="rId3"/>
          <a:stretch>
            <a:fillRect/>
          </a:stretch>
        </p:blipFill>
        <p:spPr>
          <a:xfrm>
            <a:off x="152400" y="1419225"/>
            <a:ext cx="11887200" cy="4019550"/>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1-6/2025:</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55</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86654" y="793677"/>
            <a:ext cx="11167146" cy="5447645"/>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r>
              <a:rPr lang="fi-FI" dirty="0">
                <a:latin typeface="Times New Roman" panose="02020603050405020304" pitchFamily="18" charset="0"/>
                <a:ea typeface="Times New Roman" panose="02020603050405020304" pitchFamily="18" charset="0"/>
              </a:rPr>
              <a:t> </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Teknologiateollisuudessa henkilöstöä lisättiin, vientikin kasvussa</a:t>
            </a:r>
          </a:p>
          <a:p>
            <a:pPr>
              <a:spcAft>
                <a:spcPts val="0"/>
              </a:spcAft>
            </a:pPr>
            <a:r>
              <a:rPr lang="fi-FI" dirty="0">
                <a:latin typeface="Times New Roman" panose="02020603050405020304" pitchFamily="18" charset="0"/>
                <a:ea typeface="Times New Roman" panose="02020603050405020304" pitchFamily="18" charset="0"/>
              </a:rPr>
              <a:t>+ Metallituotteiden valmistuksen liikevaihto nousussa</a:t>
            </a:r>
          </a:p>
          <a:p>
            <a:pPr>
              <a:spcAft>
                <a:spcPts val="0"/>
              </a:spcAft>
            </a:pPr>
            <a:r>
              <a:rPr lang="fi-FI" dirty="0">
                <a:latin typeface="Times New Roman" panose="02020603050405020304" pitchFamily="18" charset="0"/>
                <a:ea typeface="Times New Roman" panose="02020603050405020304" pitchFamily="18" charset="0"/>
              </a:rPr>
              <a:t>+ Konepajat vauhdissa</a:t>
            </a:r>
          </a:p>
          <a:p>
            <a:pPr>
              <a:spcAft>
                <a:spcPts val="0"/>
              </a:spcAft>
            </a:pPr>
            <a:r>
              <a:rPr lang="fi-FI" dirty="0">
                <a:latin typeface="Times New Roman" panose="02020603050405020304" pitchFamily="18" charset="0"/>
                <a:ea typeface="Times New Roman" panose="02020603050405020304" pitchFamily="18" charset="0"/>
              </a:rPr>
              <a:t>+ Meriteollisuus yhä myötätuulessa</a:t>
            </a:r>
          </a:p>
          <a:p>
            <a:pPr>
              <a:spcAft>
                <a:spcPts val="0"/>
              </a:spcAft>
            </a:pPr>
            <a:r>
              <a:rPr lang="fi-FI" dirty="0">
                <a:latin typeface="Times New Roman" panose="02020603050405020304" pitchFamily="18" charset="0"/>
                <a:ea typeface="Times New Roman" panose="02020603050405020304" pitchFamily="18" charset="0"/>
              </a:rPr>
              <a:t>+ Meri-Porin teollisuusalueella liikevaihdon nopeaa nousua</a:t>
            </a:r>
          </a:p>
          <a:p>
            <a:pPr>
              <a:spcAft>
                <a:spcPts val="0"/>
              </a:spcAft>
            </a:pPr>
            <a:r>
              <a:rPr lang="fi-FI" dirty="0">
                <a:latin typeface="Times New Roman" panose="02020603050405020304" pitchFamily="18" charset="0"/>
                <a:ea typeface="Times New Roman" panose="02020603050405020304" pitchFamily="18" charset="0"/>
              </a:rPr>
              <a:t>+ Automaatio ja robotiikka hyvässä iskussa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Elintarviketeollisuuden kehitys kääntynyt laskuun</a:t>
            </a:r>
          </a:p>
          <a:p>
            <a:pPr>
              <a:spcAft>
                <a:spcPts val="0"/>
              </a:spcAft>
            </a:pPr>
            <a:r>
              <a:rPr lang="fi-FI" dirty="0">
                <a:latin typeface="Times New Roman" panose="02020603050405020304" pitchFamily="18" charset="0"/>
                <a:ea typeface="Times New Roman" panose="02020603050405020304" pitchFamily="18" charset="0"/>
              </a:rPr>
              <a:t>- Metsäteollisuus yhä pääosin alamäessä, viennissä tosin ajoittaista käännettä</a:t>
            </a:r>
          </a:p>
          <a:p>
            <a:pPr>
              <a:spcAft>
                <a:spcPts val="0"/>
              </a:spcAft>
            </a:pPr>
            <a:r>
              <a:rPr lang="fi-FI" dirty="0">
                <a:latin typeface="Times New Roman" panose="02020603050405020304" pitchFamily="18" charset="0"/>
                <a:ea typeface="Times New Roman" panose="02020603050405020304" pitchFamily="18" charset="0"/>
              </a:rPr>
              <a:t>- Kemianteollisuudessa yhä hyvin alavireinen suhdannekuva</a:t>
            </a:r>
          </a:p>
          <a:p>
            <a:pPr>
              <a:spcAft>
                <a:spcPts val="0"/>
              </a:spcAft>
            </a:pPr>
            <a:r>
              <a:rPr lang="fi-FI" dirty="0">
                <a:latin typeface="Times New Roman" panose="02020603050405020304" pitchFamily="18" charset="0"/>
                <a:ea typeface="Times New Roman" panose="02020603050405020304" pitchFamily="18" charset="0"/>
              </a:rPr>
              <a:t>- Metallien jalostuksen liikevaihto pudonnut selvästi keväällä, taustalla tosin osin hintojen lasku</a:t>
            </a:r>
          </a:p>
          <a:p>
            <a:pPr>
              <a:spcAft>
                <a:spcPts val="0"/>
              </a:spcAft>
            </a:pPr>
            <a:r>
              <a:rPr lang="fi-FI" dirty="0">
                <a:latin typeface="Times New Roman" panose="02020603050405020304" pitchFamily="18" charset="0"/>
                <a:ea typeface="Times New Roman" panose="02020603050405020304" pitchFamily="18" charset="0"/>
              </a:rPr>
              <a:t>- Rakentamisen tilanne edelleen alavireinen, etenkin henkilöstömäärä pudonnut selvästi</a:t>
            </a:r>
          </a:p>
          <a:p>
            <a:pPr>
              <a:spcAft>
                <a:spcPts val="0"/>
              </a:spcAft>
            </a:pPr>
            <a:r>
              <a:rPr lang="fi-FI" dirty="0">
                <a:latin typeface="Times New Roman" panose="02020603050405020304" pitchFamily="18" charset="0"/>
                <a:ea typeface="Times New Roman" panose="02020603050405020304" pitchFamily="18" charset="0"/>
              </a:rPr>
              <a:t>- Palvelualat yleisesti laskussa, poikkeuksena luovat alat</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7725065" y="1698771"/>
            <a:ext cx="3261741" cy="217619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366" y="671383"/>
            <a:ext cx="11918578" cy="5864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a:t>Maailmantalouden kasvunäkymissä lievää kohennusta</a:t>
            </a:r>
          </a:p>
          <a:p>
            <a:pPr marL="0" indent="0">
              <a:buNone/>
              <a:defRPr/>
            </a:pPr>
            <a:endParaRPr lang="fi-FI" altLang="fi-FI" sz="1400" b="1" dirty="0">
              <a:solidFill>
                <a:srgbClr val="FF0000"/>
              </a:solidFill>
            </a:endParaRPr>
          </a:p>
          <a:p>
            <a:pPr lvl="1">
              <a:buFont typeface="Wingdings" panose="05000000000000000000" pitchFamily="2" charset="2"/>
              <a:buChar char="Ä"/>
              <a:defRPr/>
            </a:pPr>
            <a:r>
              <a:rPr lang="fi-FI" altLang="fi-FI" sz="2000" dirty="0"/>
              <a:t>IMF:n lokakuisen raportin mukaan maailmantalous sopeutuu uusien poliittisten toimenpiteiden muokkaamaan maisemaan. Yleinen toimintaympäristö on kuitenkin edelleen epävakaa. Maailmantalouden kasvun ennusteita on tarkistettu ylöspäin huhtikuun 2025 katsaukseen verrattuna, mutta ne ovat edelleen aiempaa heikompia. </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Maailmantalouden kasvun ennustetaan hidastuvan vuoden 2024 3,3 prosentista 3,2 prosenttiin tänä vuonna ja 3,1 prosenttiin vuonna 2026. Kehittyneet taloudet kasvavat tänä ja ensi vuonna noin 1,5 prosenttia ja kehittyvien markkinoiden ja kehittyvien talouksien nousuksi ennakoidaan hieman yli 4 prosenttia. Suomen talouden kasvuksi arvioidaan kuluvana vuonna 1,5 prosenttia ja ensi vuonna 1,3 prosenttia. Euroalueella vastaavat lukemat ovat 1,2 ja 1,1 prosenttia. </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Inflaation ennustetaan jatkavan laskuaan maailmanlaajuisesti, vaikkakin maiden välillä on vaihtelua: Yhdysvalloissa se on tavoitteen yläpuolella ja muualla se on vaimeaa.</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Riskit painottuvat laskuun. Pitkittynyt epävarmuus, lisääntynyt protektionismi ja työvoiman tarjonnan häiriöt voivat hidastaa kasvua. Finanssipoliittiset haavoittuvuudet, mahdolliset rahoitusmarkkinoiden korjausliikkeet ja instituutioiden rapautuminen voivat uhata maailman talouden vakautta.</a:t>
            </a:r>
            <a:endParaRPr lang="fi-FI" altLang="fi-FI" sz="1800" b="1" dirty="0"/>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299664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366" y="674659"/>
            <a:ext cx="11918578" cy="58642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err="1"/>
              <a:t>EK:n</a:t>
            </a:r>
            <a:r>
              <a:rPr lang="fi-FI" altLang="fi-FI" sz="1900" b="1" u="sng" dirty="0"/>
              <a:t> mukaan suhdanteet elpymässä vähitellen, Yrittäjien pk-yritysbarometrissa selviä käänteen merkkejä</a:t>
            </a:r>
          </a:p>
          <a:p>
            <a:pPr>
              <a:defRPr/>
            </a:pPr>
            <a:endParaRPr lang="fi-FI" altLang="fi-FI" sz="1400" dirty="0">
              <a:solidFill>
                <a:srgbClr val="FF0000"/>
              </a:solidFill>
            </a:endParaRPr>
          </a:p>
          <a:p>
            <a:pPr lvl="1">
              <a:buFont typeface="Wingdings" panose="05000000000000000000" pitchFamily="2" charset="2"/>
              <a:buChar char="Ä"/>
              <a:defRPr/>
            </a:pPr>
            <a:r>
              <a:rPr lang="fi-FI" sz="2000" dirty="0" err="1"/>
              <a:t>EK:n</a:t>
            </a:r>
            <a:r>
              <a:rPr lang="fi-FI" sz="2000" dirty="0"/>
              <a:t> lokakuun suhdannebarometrin mukaan suomalaisyritysten suhdannekehitys on kääntynyt viime kuukausina hieman parempaan vaisun alkukesän jälkeen. Kohennusta aiempaan tapahtui erityisesti teollisuudessa, mutta kaikkien päätoimialojen mukaan tämänhetkinen tilanne on edelleen keskimääräistä heikompi. Näkymät lähikuukausille ovat aiempaa myönteisemmät. Erityisesti teollisuudessa suhdanteiden elpymisen ennustetaan jatkuvan, mutta myös rakentamisen erittäin heikon suhdannekuvan arvioidaan paranevan vähän. Tuotanto kasvaisi teollisuudessa selvästi, ja palveluissa myynnin loiva kasvu jatkuisi. Henkilöstön määrä kääntyisi teollisuudessa jo pieneen kasvuun, mutta muilla toimialoilla työllisten määrä laskisi vielä aavistuksen.</a:t>
            </a:r>
          </a:p>
          <a:p>
            <a:pPr marL="457200" lvl="1" indent="0">
              <a:buNone/>
              <a:defRPr/>
            </a:pPr>
            <a:endParaRPr lang="fi-FI" sz="2000" dirty="0"/>
          </a:p>
          <a:p>
            <a:pPr lvl="1">
              <a:buFont typeface="Wingdings" panose="05000000000000000000" pitchFamily="2" charset="2"/>
              <a:buChar char="Ä"/>
              <a:defRPr/>
            </a:pPr>
            <a:r>
              <a:rPr lang="fi-FI" altLang="fi-FI" sz="2000" dirty="0"/>
              <a:t>Suomen Yrittäjien ja Finnveran syksyn 2025 pk-yritysbarometrin mukaan maamme pk-yritysten suhdanneodotukset nousivat hieman sekä viime kevääseen että edellisvuoteen verrattuna. Odotuksia ovat vahvistaneet inflaation hidastuminen, korkojen lasku ja onnistunut irtautuminen venäläisestä energiasta sekä Venäjän-kaupasta. Yhdysvaltojen tullipolitiikan kiristymisestä seuranneet kauppajännitteet ja lisääntynyt geopoliittinen epävarmuus ovat saaneet pk-yritykset odottavalle kannalle. Suhdannenäkymien saldoluku saa arvon 3, mikä on kaksi yksikköä enemmän kuin kevään 2025 barometrissa.</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Pk-yritysbarometrissa Satakunnan yritysten suhdanneodotukset nousivat jo keväällä positiivisiksi. Syksyn barometrissa odotuksia kuvaava saldoluku on 7, joka on korkeampi kuin koko maassa keskimäärin. Yritysten liikevaihto-odotukset seuraavalle vuodelle ovat edelleen hyvällä tasolla ja myös työllisyysodotukset ovat positiiviset. Kasvuhakuisten yritysten määrä on myös kasvanut. Yritysten kannattavuuden arvioidaan kuitenkin edelleen heikkenevän ja myös investointiodotukset ovat heikot. Syksyn pk-yritysbarometrissa Satakunnan seutukuntien saldoluvut ovat nyt kaikissa positiivisia. </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6623052" y="489466"/>
            <a:ext cx="5477666" cy="5078313"/>
          </a:xfrm>
          <a:prstGeom prst="rect">
            <a:avLst/>
          </a:prstGeom>
          <a:noFill/>
        </p:spPr>
        <p:txBody>
          <a:bodyPr wrap="square">
            <a:spAutoFit/>
          </a:bodyPr>
          <a:lstStyle/>
          <a:p>
            <a:pPr marL="285750" indent="-285750">
              <a:buFont typeface="Arial" panose="020B0604020202020204" pitchFamily="34" charset="0"/>
              <a:buChar char="•"/>
            </a:pPr>
            <a:r>
              <a:rPr lang="fi-FI" dirty="0"/>
              <a:t>Teollisuuden luottamusindikaattori laski lokakuussa saldolukuun -4, kun edelliskuun tarkistettu lukema oli +2. Luottamus on hieman alle pitkän aikavälin keskiarvon (0).</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Rakentamisen luottamus heikkeni hieman. Sen uusin saldoluku on -24, kun syyskuun luku oli -21. Luottamus on alle pitkän aikavälin keskiarvon (-9).</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Palveluiden luottamus pysyi likimain ennallaan. Lokakuussa luottamusindikaattorin lukema on +2, kun syyskuun tulos oli +3. Luottamus on vähän pitkän aikavälin keskiarvoa (+11) alempana.</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Vähittäiskaupan luottamusindikaattori  kääntyi lokakuussa laskuun. Se painui lukemaan 0, kun syyskuun luku oli +7. Aikasarjan pitkän aikavälin keskiarvo on -2.</a:t>
            </a: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6" name="TextBox 15">
            <a:extLst>
              <a:ext uri="{FF2B5EF4-FFF2-40B4-BE49-F238E27FC236}">
                <a16:creationId xmlns:a16="http://schemas.microsoft.com/office/drawing/2014/main" id="{D2100163-AAA8-9237-2D50-9273FB385F86}"/>
              </a:ext>
            </a:extLst>
          </p:cNvPr>
          <p:cNvSpPr txBox="1"/>
          <p:nvPr/>
        </p:nvSpPr>
        <p:spPr>
          <a:xfrm>
            <a:off x="225555" y="77741"/>
            <a:ext cx="6354763" cy="923330"/>
          </a:xfrm>
          <a:prstGeom prst="rect">
            <a:avLst/>
          </a:prstGeom>
          <a:noFill/>
        </p:spPr>
        <p:txBody>
          <a:bodyPr wrap="square">
            <a:spAutoFit/>
          </a:bodyPr>
          <a:lstStyle/>
          <a:p>
            <a:r>
              <a:rPr lang="fi-FI" dirty="0"/>
              <a:t>Suomen elinkeinoelämän talousluottamus kääntyi lokakuussa vähän heikompaan, mutta toimialojen luottamusindikaattorit pysyivät silti nousutrendillä.</a:t>
            </a:r>
          </a:p>
        </p:txBody>
      </p:sp>
      <p:pic>
        <p:nvPicPr>
          <p:cNvPr id="11" name="Picture 10">
            <a:extLst>
              <a:ext uri="{FF2B5EF4-FFF2-40B4-BE49-F238E27FC236}">
                <a16:creationId xmlns:a16="http://schemas.microsoft.com/office/drawing/2014/main" id="{764D533A-ED95-2971-4873-21726471BFD9}"/>
              </a:ext>
            </a:extLst>
          </p:cNvPr>
          <p:cNvPicPr>
            <a:picLocks noChangeAspect="1"/>
          </p:cNvPicPr>
          <p:nvPr/>
        </p:nvPicPr>
        <p:blipFill>
          <a:blip r:embed="rId3"/>
          <a:stretch>
            <a:fillRect/>
          </a:stretch>
        </p:blipFill>
        <p:spPr>
          <a:xfrm>
            <a:off x="92874" y="1246316"/>
            <a:ext cx="6400292" cy="4578522"/>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745835" y="-1238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Teknologiateollisuuden tilauskertymä pitänyt pintansa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30575" y="506173"/>
            <a:ext cx="12068420" cy="6247864"/>
          </a:xfrm>
          <a:prstGeom prst="rect">
            <a:avLst/>
          </a:prstGeom>
          <a:noFill/>
        </p:spPr>
        <p:txBody>
          <a:bodyPr wrap="square">
            <a:spAutoFit/>
          </a:bodyPr>
          <a:lstStyle/>
          <a:p>
            <a:pPr marL="342900" indent="-342900">
              <a:buFont typeface="Arial" panose="020B0604020202020204" pitchFamily="34" charset="0"/>
              <a:buChar char="•"/>
            </a:pPr>
            <a:r>
              <a:rPr lang="fi-FI" sz="2000" dirty="0"/>
              <a:t>Teknologiateollisuus ry:n mukaan saatujen uusien tilausten arvo koko maassa keskimäärin oli </a:t>
            </a:r>
            <a:r>
              <a:rPr lang="fi-FI" sz="2000" dirty="0" err="1"/>
              <a:t>huhti</a:t>
            </a:r>
            <a:r>
              <a:rPr lang="fi-FI" sz="2000" dirty="0"/>
              <a:t>–kesäkuussa 2025 viisi prosenttia suurempi kuin edellisellä neljänneksellä ja 15 prosenttia suurempi kuin vuoden 2024 vastaavalla ajanjaksolla. Euromääräinen tilauskertymä oli selvästi pelättyä parempi. Mitenkään hyväksi sitä ei kuitenkaan voi kuvailla. On huojentavaa, että epävarmuudesta huolimatta teknologiayritykset ovat saaneet kotiutettua tilauksia. Odotuksia parempi toinen vuosineljännes yhdistettynä epävarmuuden hälvenemiseen luo positiivisia odotuksia vuoden jälkipuoliskoa kohtaan.</a:t>
            </a:r>
          </a:p>
          <a:p>
            <a:endParaRPr lang="fi-FI" sz="2000" dirty="0"/>
          </a:p>
          <a:p>
            <a:pPr marL="342900" indent="-342900">
              <a:buFont typeface="Arial" panose="020B0604020202020204" pitchFamily="34" charset="0"/>
              <a:buChar char="•"/>
            </a:pPr>
            <a:r>
              <a:rPr lang="fi-FI" sz="2000" dirty="0"/>
              <a:t>Tarjouspyyntökyselyn saldoluku oli heinäkuussa +7. Saldoluku pysyi samalla tasolla kuin aiemmin keväällä. Positiivinen saldoluku viittaa siihen, että epävarmuudesta huolimatta markkina-aktiivisuus pysyi verraten pirteänä. Pirteä markkina luo näkymää tilanteen piristymiselle loppuvuotta kohden.</a:t>
            </a:r>
          </a:p>
          <a:p>
            <a:pPr marL="342900" indent="-342900">
              <a:buFont typeface="Arial" panose="020B0604020202020204" pitchFamily="34" charset="0"/>
              <a:buChar char="•"/>
            </a:pPr>
            <a:endParaRPr lang="fi-FI" sz="2000" dirty="0"/>
          </a:p>
          <a:p>
            <a:pPr marL="342900" indent="-342900">
              <a:buFont typeface="Arial" panose="020B0604020202020204" pitchFamily="34" charset="0"/>
              <a:buChar char="•"/>
            </a:pPr>
            <a:r>
              <a:rPr lang="fi-FI" sz="2000" dirty="0"/>
              <a:t>Tilauskannan arvo oli kesäkuun 2025 lopussa neljä prosenttia suurempi kuin maaliskuun lopussa ja 14 prosenttia suurempi kuin vuoden 2024 kesäkuussa.</a:t>
            </a:r>
          </a:p>
          <a:p>
            <a:pPr marL="342900" indent="-342900">
              <a:buFont typeface="Arial" panose="020B0604020202020204" pitchFamily="34" charset="0"/>
              <a:buChar char="•"/>
            </a:pPr>
            <a:endParaRPr lang="fi-FI" sz="2000" dirty="0"/>
          </a:p>
          <a:p>
            <a:pPr marL="342900" indent="-342900">
              <a:buFont typeface="Arial" panose="020B0604020202020204" pitchFamily="34" charset="0"/>
              <a:buChar char="•"/>
            </a:pPr>
            <a:r>
              <a:rPr lang="fi-FI" sz="2000" dirty="0"/>
              <a:t>Vuoden alkupuoliskon tilauskehityksen perusteella teknologiateollisuuden yritysten liikevaihdon arvioidaan kasvavan kuluvana vuonna. </a:t>
            </a:r>
          </a:p>
          <a:p>
            <a:pPr marL="342900" indent="-342900">
              <a:buFont typeface="Arial" panose="020B0604020202020204" pitchFamily="34" charset="0"/>
              <a:buChar char="•"/>
            </a:pPr>
            <a:endParaRPr lang="fi-FI" sz="2000" dirty="0"/>
          </a:p>
          <a:p>
            <a:pPr marL="342900" indent="-342900">
              <a:buFont typeface="Arial" panose="020B0604020202020204" pitchFamily="34" charset="0"/>
              <a:buChar char="•"/>
            </a:pPr>
            <a:r>
              <a:rPr lang="fi-FI" sz="2000" dirty="0"/>
              <a:t>Teknologiateollisuuden henkilöstömäärä Suomessa oli kesäkuun lopussa 0,1 prosenttia suurempi kuin maaliskuun lopussa. Uuden henkilöstön rekrytoinnit olivat alhaisella tasolla huhti-kesäkuussa. Yrityksestä riippuen henkilöstöä joko lisättiin tai korvattiin eläkkeelle siirtyneitä ja työpaikkaa vaihtaneita.</a:t>
            </a:r>
            <a:endParaRPr lang="en-US" sz="2000" dirty="0"/>
          </a:p>
        </p:txBody>
      </p:sp>
    </p:spTree>
    <p:extLst>
      <p:ext uri="{BB962C8B-B14F-4D97-AF65-F5344CB8AC3E}">
        <p14:creationId xmlns:p14="http://schemas.microsoft.com/office/powerpoint/2010/main" val="936099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CB356-D5F2-C428-78AB-26C245CDA36F}"/>
              </a:ext>
            </a:extLst>
          </p:cNvPr>
          <p:cNvPicPr>
            <a:picLocks noChangeAspect="1"/>
          </p:cNvPicPr>
          <p:nvPr/>
        </p:nvPicPr>
        <p:blipFill>
          <a:blip r:embed="rId2"/>
          <a:stretch>
            <a:fillRect/>
          </a:stretch>
        </p:blipFill>
        <p:spPr>
          <a:xfrm>
            <a:off x="5792745" y="0"/>
            <a:ext cx="4849292" cy="6858000"/>
          </a:xfrm>
          <a:prstGeom prst="rect">
            <a:avLst/>
          </a:prstGeom>
        </p:spPr>
      </p:pic>
      <p:sp>
        <p:nvSpPr>
          <p:cNvPr id="9" name="Suorakulmio 20"/>
          <p:cNvSpPr/>
          <p:nvPr/>
        </p:nvSpPr>
        <p:spPr>
          <a:xfrm>
            <a:off x="1549964" y="2924945"/>
            <a:ext cx="4474029"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24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capita </a:t>
            </a:r>
            <a:r>
              <a:rPr lang="fi-FI" sz="2000" dirty="0">
                <a:solidFill>
                  <a:prstClr val="black"/>
                </a:solidFill>
                <a:latin typeface="Calibri"/>
              </a:rPr>
              <a:t>vuonna 2023 (ennakkotieto) on Satakunnassa toiseksi korkein 19 maakunnasta (eli tavallaan BKT per capita jalostuksen, eli teollisuuden, energiantuotannon ja rakentamisen osalta).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Tämä kuvaa Satakunnan vahvaa kykyä tuottaa korkean jalostusarvon tuotteita, joita menee runsaasti myös vientiin. Siten Satakunta on kokoaan suurempi hyvinvoinnin tuottaja Suomessa.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V. 2022 Rauman seutu oli sijalla 10,  Pohjois-Satakunta sijalla 19 ja Porin seutu sijalla 26 69:stä seutukunnasta. Kahden viimeksi mainitun sijoitus koheni selvästi edellisvuodesta.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spTree>
    <p:extLst>
      <p:ext uri="{BB962C8B-B14F-4D97-AF65-F5344CB8AC3E}">
        <p14:creationId xmlns:p14="http://schemas.microsoft.com/office/powerpoint/2010/main" val="2495778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1" name="Picture 10">
            <a:extLst>
              <a:ext uri="{FF2B5EF4-FFF2-40B4-BE49-F238E27FC236}">
                <a16:creationId xmlns:a16="http://schemas.microsoft.com/office/drawing/2014/main" id="{73501FD5-0369-5A0B-38EB-59D5E82817BC}"/>
              </a:ext>
            </a:extLst>
          </p:cNvPr>
          <p:cNvPicPr>
            <a:picLocks noChangeAspect="1"/>
          </p:cNvPicPr>
          <p:nvPr/>
        </p:nvPicPr>
        <p:blipFill>
          <a:blip r:embed="rId3"/>
          <a:stretch>
            <a:fillRect/>
          </a:stretch>
        </p:blipFill>
        <p:spPr>
          <a:xfrm>
            <a:off x="2657007" y="0"/>
            <a:ext cx="5523317" cy="6858000"/>
          </a:xfrm>
          <a:prstGeom prst="rect">
            <a:avLst/>
          </a:prstGeom>
        </p:spPr>
      </p:pic>
      <p:pic>
        <p:nvPicPr>
          <p:cNvPr id="15" name="Picture 14">
            <a:extLst>
              <a:ext uri="{FF2B5EF4-FFF2-40B4-BE49-F238E27FC236}">
                <a16:creationId xmlns:a16="http://schemas.microsoft.com/office/drawing/2014/main" id="{B07CC22B-174A-A147-2B61-29D8FC3AB764}"/>
              </a:ext>
            </a:extLst>
          </p:cNvPr>
          <p:cNvPicPr>
            <a:picLocks noChangeAspect="1"/>
          </p:cNvPicPr>
          <p:nvPr/>
        </p:nvPicPr>
        <p:blipFill>
          <a:blip r:embed="rId4"/>
          <a:stretch>
            <a:fillRect/>
          </a:stretch>
        </p:blipFill>
        <p:spPr>
          <a:xfrm>
            <a:off x="2591919" y="2405522"/>
            <a:ext cx="5539555" cy="4209767"/>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20000"/>
                <a:lumOff val="80000"/>
              </a:schemeClr>
            </a:gs>
            <a:gs pos="0">
              <a:schemeClr val="accent1"/>
            </a:gs>
            <a:gs pos="100000">
              <a:srgbClr val="F3F6F7"/>
            </a:gs>
          </a:gsLst>
          <a:lin ang="0" scaled="1"/>
          <a:tileRect/>
        </a:gradFill>
        <a:effectLst/>
      </p:bgPr>
    </p:bg>
    <p:spTree>
      <p:nvGrpSpPr>
        <p:cNvPr id="1" name="">
          <a:extLst>
            <a:ext uri="{FF2B5EF4-FFF2-40B4-BE49-F238E27FC236}">
              <a16:creationId xmlns:a16="http://schemas.microsoft.com/office/drawing/2014/main" id="{9D640C27-1901-E45D-9231-B051E3531B49}"/>
            </a:ext>
          </a:extLst>
        </p:cNvPr>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C4B1209B-1ECA-7E47-0621-C7A5E9BD18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1" u="none" strike="noStrike" kern="1200" cap="none" spc="0" normalizeH="0" baseline="0" noProof="0" smtClean="0">
                <a:ln>
                  <a:noFill/>
                </a:ln>
                <a:solidFill>
                  <a:srgbClr val="023E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1" u="none" strike="noStrike" kern="1200" cap="none" spc="0" normalizeH="0" baseline="0" noProof="0">
              <a:ln>
                <a:noFill/>
              </a:ln>
              <a:solidFill>
                <a:srgbClr val="023E6B"/>
              </a:solidFill>
              <a:effectLst/>
              <a:uLnTx/>
              <a:uFillTx/>
              <a:latin typeface="Speak Pro"/>
              <a:ea typeface="+mn-ea"/>
              <a:cs typeface="+mn-cs"/>
            </a:endParaRPr>
          </a:p>
        </p:txBody>
      </p:sp>
      <p:sp>
        <p:nvSpPr>
          <p:cNvPr id="3" name="Tekstiruutu 4">
            <a:extLst>
              <a:ext uri="{FF2B5EF4-FFF2-40B4-BE49-F238E27FC236}">
                <a16:creationId xmlns:a16="http://schemas.microsoft.com/office/drawing/2014/main" id="{8E4DC430-A9B3-BD68-5845-F02DF89EF773}"/>
              </a:ext>
            </a:extLst>
          </p:cNvPr>
          <p:cNvSpPr txBox="1"/>
          <p:nvPr/>
        </p:nvSpPr>
        <p:spPr>
          <a:xfrm rot="5400000">
            <a:off x="10102717" y="1327086"/>
            <a:ext cx="339785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000" b="0" i="0" u="none" strike="noStrike" kern="1200" cap="none" spc="0" normalizeH="0" baseline="0" noProof="0">
                <a:ln>
                  <a:noFill/>
                </a:ln>
                <a:solidFill>
                  <a:srgbClr val="297FD5">
                    <a:lumMod val="50000"/>
                  </a:srgbClr>
                </a:solidFill>
                <a:effectLst/>
                <a:uLnTx/>
                <a:uFillTx/>
                <a:latin typeface="Avenir Next LT Pro Demi" panose="020B0704020202020204" pitchFamily="34" charset="0"/>
                <a:ea typeface="+mn-ea"/>
                <a:cs typeface="+mn-cs"/>
              </a:rPr>
              <a:t>LUONNOS</a:t>
            </a:r>
          </a:p>
        </p:txBody>
      </p:sp>
      <p:sp>
        <p:nvSpPr>
          <p:cNvPr id="22" name="Dian numeron paikkamerkki 4">
            <a:extLst>
              <a:ext uri="{FF2B5EF4-FFF2-40B4-BE49-F238E27FC236}">
                <a16:creationId xmlns:a16="http://schemas.microsoft.com/office/drawing/2014/main" id="{3196D221-5651-36F3-0918-0848CDC5A384}"/>
              </a:ext>
            </a:extLst>
          </p:cNvPr>
          <p:cNvSpPr txBox="1">
            <a:spLocks/>
          </p:cNvSpPr>
          <p:nvPr/>
        </p:nvSpPr>
        <p:spPr>
          <a:xfrm>
            <a:off x="8849751" y="6187538"/>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fi-FI" sz="1200" b="0" i="1" u="none" strike="noStrike" kern="1200" cap="none" spc="0" normalizeH="0" baseline="0" noProof="0" smtClean="0">
                <a:ln>
                  <a:noFill/>
                </a:ln>
                <a:solidFill>
                  <a:srgbClr val="023E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1" u="none" strike="noStrike" kern="1200" cap="none" spc="0" normalizeH="0" baseline="0" noProof="0">
              <a:ln>
                <a:noFill/>
              </a:ln>
              <a:solidFill>
                <a:srgbClr val="023E6B"/>
              </a:solidFill>
              <a:effectLst/>
              <a:uLnTx/>
              <a:uFillTx/>
              <a:latin typeface="Speak Pro"/>
              <a:ea typeface="+mn-ea"/>
              <a:cs typeface="+mn-cs"/>
            </a:endParaRPr>
          </a:p>
        </p:txBody>
      </p:sp>
      <p:sp>
        <p:nvSpPr>
          <p:cNvPr id="23" name="Otsikko 1">
            <a:extLst>
              <a:ext uri="{FF2B5EF4-FFF2-40B4-BE49-F238E27FC236}">
                <a16:creationId xmlns:a16="http://schemas.microsoft.com/office/drawing/2014/main" id="{B0B65E17-C2DF-2728-3A75-26D630A197F8}"/>
              </a:ext>
            </a:extLst>
          </p:cNvPr>
          <p:cNvSpPr txBox="1">
            <a:spLocks/>
          </p:cNvSpPr>
          <p:nvPr/>
        </p:nvSpPr>
        <p:spPr>
          <a:xfrm>
            <a:off x="232666" y="282778"/>
            <a:ext cx="11213994"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altLang="fi-FI" sz="4000" b="1" i="0" u="none" strike="noStrike" kern="1200" cap="all" spc="0" normalizeH="0" baseline="0" noProof="0">
                <a:ln>
                  <a:noFill/>
                </a:ln>
                <a:solidFill>
                  <a:prstClr val="white"/>
                </a:solidFill>
                <a:effectLst/>
                <a:uLnTx/>
                <a:uFillTx/>
                <a:latin typeface="Avenir Next LT Pro"/>
                <a:ea typeface="+mj-ea"/>
                <a:cs typeface="+mj-cs"/>
              </a:rPr>
              <a:t>Satakunnan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altLang="fi-FI" sz="4000" b="1" i="0" u="none" strike="noStrike" kern="1200" cap="all" spc="0" normalizeH="0" baseline="0" noProof="0">
                <a:ln>
                  <a:noFill/>
                </a:ln>
                <a:solidFill>
                  <a:prstClr val="white"/>
                </a:solidFill>
                <a:effectLst/>
                <a:uLnTx/>
                <a:uFillTx/>
                <a:latin typeface="Avenir Next LT Pro"/>
                <a:ea typeface="+mj-ea"/>
                <a:cs typeface="+mj-cs"/>
              </a:rPr>
              <a:t>profiili</a:t>
            </a:r>
            <a:endParaRPr kumimoji="0" lang="fi-FI" sz="4000" b="1" i="0" u="none" strike="noStrike" kern="1200" cap="all" spc="0" normalizeH="0" baseline="0" noProof="0">
              <a:ln>
                <a:noFill/>
              </a:ln>
              <a:solidFill>
                <a:prstClr val="white"/>
              </a:solidFill>
              <a:effectLst/>
              <a:uLnTx/>
              <a:uFillTx/>
              <a:latin typeface="Avenir Next LT Pro"/>
              <a:ea typeface="+mj-ea"/>
              <a:cs typeface="+mj-cs"/>
            </a:endParaRPr>
          </a:p>
        </p:txBody>
      </p:sp>
      <p:pic>
        <p:nvPicPr>
          <p:cNvPr id="24" name="Graphic 1">
            <a:extLst>
              <a:ext uri="{FF2B5EF4-FFF2-40B4-BE49-F238E27FC236}">
                <a16:creationId xmlns:a16="http://schemas.microsoft.com/office/drawing/2014/main" id="{46EFB5A6-BD1E-F462-C8BE-4D51E96B8A53}"/>
              </a:ext>
            </a:extLst>
          </p:cNvPr>
          <p:cNvPicPr>
            <a:picLocks noChangeAspect="1"/>
          </p:cNvPicPr>
          <p:nvPr/>
        </p:nvPicPr>
        <p:blipFill>
          <a:blip r:embed="rId3">
            <a:extLst>
              <a:ext uri="{96DAC541-7B7A-43D3-8B79-37D633B846F1}">
                <asvg:svgBlip xmlns:asvg="http://schemas.microsoft.com/office/drawing/2016/SVG/main" r:embed="rId4"/>
              </a:ext>
            </a:extLst>
          </a:blip>
          <a:srcRect l="630"/>
          <a:stretch>
            <a:fillRect/>
          </a:stretch>
        </p:blipFill>
        <p:spPr>
          <a:xfrm>
            <a:off x="5939790" y="-41403"/>
            <a:ext cx="6265274" cy="6940806"/>
          </a:xfrm>
          <a:prstGeom prst="rect">
            <a:avLst/>
          </a:prstGeom>
        </p:spPr>
      </p:pic>
      <p:sp>
        <p:nvSpPr>
          <p:cNvPr id="25" name="Tekstiruutu 24">
            <a:extLst>
              <a:ext uri="{FF2B5EF4-FFF2-40B4-BE49-F238E27FC236}">
                <a16:creationId xmlns:a16="http://schemas.microsoft.com/office/drawing/2014/main" id="{69478994-A164-A77B-64E5-DB50972445B1}"/>
              </a:ext>
            </a:extLst>
          </p:cNvPr>
          <p:cNvSpPr txBox="1"/>
          <p:nvPr/>
        </p:nvSpPr>
        <p:spPr>
          <a:xfrm>
            <a:off x="158302" y="1546735"/>
            <a:ext cx="5593933" cy="526214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i-FI" sz="1500" b="1"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Satakunnan profiili kuvaa maakunnan osuutta koko maasta verrattuna väestöosuuteen, joka on 3,8 % (v. 2023).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Profiilissa korostuvat vahvuutena sähköntuotanto (35 % Suomesta), maakunnassa tuotetun viennin arvo (7,4 %)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sekä satamien kautta kulkeva vienti (10,6 %) ja tuonti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(6,7 %).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Satakunnan usean teollisuuden haaran tuotannon arvonlisäys ja liikevaihto (teknologia-, metsä- ja elintarviketeollisuus) sekä jalostussektorin arvonlisäys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ja investointien taso ylittävät väestöosuuden.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Selvästi alle väestöosuuden ovat mm. </a:t>
            </a:r>
            <a:r>
              <a:rPr kumimoji="0" lang="fi-FI" sz="1500" b="0" i="0" u="none" strike="noStrike" kern="100" cap="none" spc="0" normalizeH="0" baseline="0" noProof="0" err="1">
                <a:ln>
                  <a:noFill/>
                </a:ln>
                <a:solidFill>
                  <a:prstClr val="white"/>
                </a:solidFill>
                <a:effectLst/>
                <a:uLnTx/>
                <a:uFillTx/>
                <a:latin typeface="Avenir Next LT Pro"/>
                <a:ea typeface="Aptos" panose="020B0004020202020204" pitchFamily="34" charset="0"/>
                <a:cs typeface="Arial" panose="020B0604020202020204" pitchFamily="34" charset="0"/>
              </a:rPr>
              <a:t>t&amp;k-menot</a:t>
            </a: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 (0,9 %) sekä korkeakoulutettujen osuus. Myös monet väestömuuttujat ovat alle väestöosuuden, kuten muuttoliike.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Alle väestöosuuden jäävät myös mm. yrityskanta, aloittaneiden yritysten, kasvuyritysten ja yrittäjien osuus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sekä p</a:t>
            </a:r>
            <a:r>
              <a:rPr kumimoji="0" lang="fi-FI" sz="1500" b="0" i="0" u="none" strike="noStrike" kern="100" cap="none" spc="0" normalizeH="0" baseline="0" noProof="0">
                <a:ln>
                  <a:noFill/>
                </a:ln>
                <a:solidFill>
                  <a:prstClr val="white"/>
                </a:solidFill>
                <a:effectLst/>
                <a:uLnTx/>
                <a:uFillTx/>
                <a:latin typeface="Avenir Next LT Pro"/>
                <a:ea typeface="+mn-ea"/>
                <a:cs typeface="Arial" panose="020B0604020202020204" pitchFamily="34" charset="0"/>
              </a:rPr>
              <a:t>alvelujen arvonlisäys.</a:t>
            </a:r>
          </a:p>
        </p:txBody>
      </p:sp>
      <p:pic>
        <p:nvPicPr>
          <p:cNvPr id="27" name="Kuva 26" descr="Luomu kulma muoto">
            <a:extLst>
              <a:ext uri="{FF2B5EF4-FFF2-40B4-BE49-F238E27FC236}">
                <a16:creationId xmlns:a16="http://schemas.microsoft.com/office/drawing/2014/main" id="{3601588D-8EEF-9040-2FD3-793272943F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501893" y="2388510"/>
            <a:ext cx="8127994" cy="861774"/>
          </a:xfrm>
          <a:prstGeom prst="rect">
            <a:avLst/>
          </a:prstGeom>
        </p:spPr>
      </p:pic>
    </p:spTree>
    <p:extLst>
      <p:ext uri="{BB962C8B-B14F-4D97-AF65-F5344CB8AC3E}">
        <p14:creationId xmlns:p14="http://schemas.microsoft.com/office/powerpoint/2010/main" val="1237381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8</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pic>
        <p:nvPicPr>
          <p:cNvPr id="3" name="Kuva 8" descr="Kuva, joka sisältää kohteen teksti, merkki, clipart-kuva&#10;&#10;Kuvaus luotu automaattisesti">
            <a:extLst>
              <a:ext uri="{FF2B5EF4-FFF2-40B4-BE49-F238E27FC236}">
                <a16:creationId xmlns:a16="http://schemas.microsoft.com/office/drawing/2014/main" id="{8ADF3EBF-295E-03B1-3076-41285710E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a:solidFill>
            <a:schemeClr val="bg1"/>
          </a:solidFill>
        </p:spPr>
      </p:pic>
      <p:sp>
        <p:nvSpPr>
          <p:cNvPr id="4" name="TextBox 3">
            <a:extLst>
              <a:ext uri="{FF2B5EF4-FFF2-40B4-BE49-F238E27FC236}">
                <a16:creationId xmlns:a16="http://schemas.microsoft.com/office/drawing/2014/main" id="{5B5D2598-450C-01BD-4B35-1A7FF984B483}"/>
              </a:ext>
            </a:extLst>
          </p:cNvPr>
          <p:cNvSpPr txBox="1"/>
          <p:nvPr/>
        </p:nvSpPr>
        <p:spPr>
          <a:xfrm>
            <a:off x="2238932" y="6268940"/>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4382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pic>
        <p:nvPicPr>
          <p:cNvPr id="4" name="Kuva 8" descr="Kuva, joka sisältää kohteen teksti, merkki, clipart-kuva&#10;&#10;Kuvaus luotu automaattisesti">
            <a:extLst>
              <a:ext uri="{FF2B5EF4-FFF2-40B4-BE49-F238E27FC236}">
                <a16:creationId xmlns:a16="http://schemas.microsoft.com/office/drawing/2014/main" id="{5DDE3DC1-BEE6-7B51-1EFF-81D296233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7700D53A-07C4-A60A-EA0C-46D02F4E1D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a:solidFill>
            <a:schemeClr val="bg1"/>
          </a:solidFill>
        </p:spPr>
      </p:pic>
      <p:sp>
        <p:nvSpPr>
          <p:cNvPr id="6" name="TextBox 5">
            <a:extLst>
              <a:ext uri="{FF2B5EF4-FFF2-40B4-BE49-F238E27FC236}">
                <a16:creationId xmlns:a16="http://schemas.microsoft.com/office/drawing/2014/main" id="{8F55B33D-9233-CBEA-365D-C19EBDE8622A}"/>
              </a:ext>
            </a:extLst>
          </p:cNvPr>
          <p:cNvSpPr txBox="1"/>
          <p:nvPr/>
        </p:nvSpPr>
        <p:spPr>
          <a:xfrm>
            <a:off x="2165350" y="6325909"/>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3773419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0.xml><?xml version="1.0" encoding="utf-8"?>
<a:theme xmlns:a="http://schemas.openxmlformats.org/drawingml/2006/main" name="2_Office-teema">
  <a:themeElements>
    <a:clrScheme name="Satakunnan värit">
      <a:dk1>
        <a:sysClr val="windowText" lastClr="000000"/>
      </a:dk1>
      <a:lt1>
        <a:sysClr val="window" lastClr="FFFFFF"/>
      </a:lt1>
      <a:dk2>
        <a:srgbClr val="023E6B"/>
      </a:dk2>
      <a:lt2>
        <a:srgbClr val="3BADE0"/>
      </a:lt2>
      <a:accent1>
        <a:srgbClr val="023E6B"/>
      </a:accent1>
      <a:accent2>
        <a:srgbClr val="1297FA"/>
      </a:accent2>
      <a:accent3>
        <a:srgbClr val="297FD5"/>
      </a:accent3>
      <a:accent4>
        <a:srgbClr val="7F8FA9"/>
      </a:accent4>
      <a:accent5>
        <a:srgbClr val="3EBBF0"/>
      </a:accent5>
      <a:accent6>
        <a:srgbClr val="9D90A0"/>
      </a:accent6>
      <a:hlink>
        <a:srgbClr val="3477B2"/>
      </a:hlink>
      <a:folHlink>
        <a:srgbClr val="3EBBF0"/>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50285045_TF22920738_Win32" id="{572E6F50-7733-4A5D-886F-E1281D78441B}" vid="{4CBCC365-229F-425D-B8C7-3B56296C6B2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5.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odigy_Template.potx" id="{DE15E4E0-DEC1-4E9A-A319-4600A8632F65}" vid="{80ABFAEB-8B26-4452-95C0-6809AB99974B}"/>
    </a:ext>
  </a:extLst>
</a:theme>
</file>

<file path=ppt/theme/theme8.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Powerpointmalli_salmiakit</Template>
  <TotalTime>38838</TotalTime>
  <Words>6783</Words>
  <Application>Microsoft Macintosh PowerPoint</Application>
  <PresentationFormat>Widescreen</PresentationFormat>
  <Paragraphs>578</Paragraphs>
  <Slides>60</Slides>
  <Notes>8</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60</vt:i4>
      </vt:variant>
    </vt:vector>
  </HeadingPairs>
  <TitlesOfParts>
    <vt:vector size="85" baseType="lpstr">
      <vt:lpstr>Aptos</vt:lpstr>
      <vt:lpstr>Arial</vt:lpstr>
      <vt:lpstr>Arial Black</vt:lpstr>
      <vt:lpstr>Avenir Next LT Pro</vt:lpstr>
      <vt:lpstr>Avenir Next LT Pro Demi</vt:lpstr>
      <vt:lpstr>Britannic Bold</vt:lpstr>
      <vt:lpstr>Calibri</vt:lpstr>
      <vt:lpstr>Calibri Light</vt:lpstr>
      <vt:lpstr>Courier New</vt:lpstr>
      <vt:lpstr>Speak Pro</vt:lpstr>
      <vt:lpstr>System Font Regular</vt:lpstr>
      <vt:lpstr>Tahoma</vt:lpstr>
      <vt:lpstr>Times New Roman</vt:lpstr>
      <vt:lpstr>Wingdings</vt:lpstr>
      <vt:lpstr>Wingdings 3</vt:lpstr>
      <vt:lpstr>Office-teema</vt:lpstr>
      <vt:lpstr>6_Retro</vt:lpstr>
      <vt:lpstr>pp-malli_tke</vt:lpstr>
      <vt:lpstr>1_Office-teema</vt:lpstr>
      <vt:lpstr>9_Retro</vt:lpstr>
      <vt:lpstr>Office Theme</vt:lpstr>
      <vt:lpstr>1_Office Theme</vt:lpstr>
      <vt:lpstr>3_pp-malli_tke</vt:lpstr>
      <vt:lpstr>7_Retro</vt:lpstr>
      <vt:lpstr>2_Office-teema</vt:lpstr>
      <vt:lpstr>SATAKUNNAN TALOUS  Nykytila ja lähiajan näkymät 45  Marraskuu 2025  Aluekehitysasiantuntija Saku Vähäsantanen Satakuntaliitto Etunimi.sukunimi@satakunta.fi Puh. 044 711 4350 </vt:lpstr>
      <vt:lpstr>   SATAKUNNAN TALOUS  Nykytila ja lähiajan näkymät 45 Marraskuu 2025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vIENTI VAHVuutena</vt:lpstr>
      <vt:lpstr>PowerPoint Presentation</vt:lpstr>
      <vt:lpstr>PowerPoint Presentation</vt:lpstr>
      <vt:lpstr>Kansantalous, työn tuottavuus</vt:lpstr>
      <vt:lpstr>Kansantalous, työn tuottavuus</vt:lpstr>
      <vt:lpstr>Kansantalous, työn tuottavuus</vt:lpstr>
      <vt:lpstr>Aluetalous, työn tuottavuus Satakunnassa</vt:lpstr>
      <vt:lpstr>PowerPoint Presentation</vt:lpstr>
      <vt:lpstr>PowerPoint Presentation</vt:lpstr>
      <vt:lpstr>PowerPoint Presentation</vt:lpstr>
      <vt:lpstr>PowerPoint Presentation</vt:lpstr>
      <vt:lpstr>satakunnaN NOUSUTRENDEJÄ 2010-2024</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Yhteenveto: TEOLLISUUDEN SUHDANNEKUVA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1-6/2025: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1955</cp:revision>
  <dcterms:created xsi:type="dcterms:W3CDTF">2019-04-17T08:47:51Z</dcterms:created>
  <dcterms:modified xsi:type="dcterms:W3CDTF">2025-11-11T09:55:09Z</dcterms:modified>
</cp:coreProperties>
</file>