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36" r:id="rId11"/>
    <p:sldMasterId id="2147484160" r:id="rId12"/>
    <p:sldMasterId id="2147484172" r:id="rId13"/>
    <p:sldMasterId id="2147484184" r:id="rId14"/>
    <p:sldMasterId id="2147484208" r:id="rId15"/>
    <p:sldMasterId id="2147484215" r:id="rId16"/>
    <p:sldMasterId id="2147484230" r:id="rId17"/>
    <p:sldMasterId id="2147484254" r:id="rId18"/>
    <p:sldMasterId id="2147484293" r:id="rId19"/>
  </p:sldMasterIdLst>
  <p:notesMasterIdLst>
    <p:notesMasterId r:id="rId161"/>
  </p:notesMasterIdLst>
  <p:handoutMasterIdLst>
    <p:handoutMasterId r:id="rId162"/>
  </p:handoutMasterIdLst>
  <p:sldIdLst>
    <p:sldId id="261" r:id="rId20"/>
    <p:sldId id="535" r:id="rId21"/>
    <p:sldId id="666" r:id="rId22"/>
    <p:sldId id="714" r:id="rId23"/>
    <p:sldId id="303" r:id="rId24"/>
    <p:sldId id="304" r:id="rId25"/>
    <p:sldId id="583" r:id="rId26"/>
    <p:sldId id="699" r:id="rId27"/>
    <p:sldId id="438" r:id="rId28"/>
    <p:sldId id="547" r:id="rId29"/>
    <p:sldId id="582" r:id="rId30"/>
    <p:sldId id="517" r:id="rId31"/>
    <p:sldId id="518" r:id="rId32"/>
    <p:sldId id="288" r:id="rId33"/>
    <p:sldId id="519" r:id="rId34"/>
    <p:sldId id="531" r:id="rId35"/>
    <p:sldId id="545" r:id="rId36"/>
    <p:sldId id="301" r:id="rId37"/>
    <p:sldId id="546" r:id="rId38"/>
    <p:sldId id="455" r:id="rId39"/>
    <p:sldId id="374" r:id="rId40"/>
    <p:sldId id="422" r:id="rId41"/>
    <p:sldId id="655" r:id="rId42"/>
    <p:sldId id="656" r:id="rId43"/>
    <p:sldId id="298" r:id="rId44"/>
    <p:sldId id="310" r:id="rId45"/>
    <p:sldId id="590" r:id="rId46"/>
    <p:sldId id="300" r:id="rId47"/>
    <p:sldId id="328" r:id="rId48"/>
    <p:sldId id="293" r:id="rId49"/>
    <p:sldId id="308" r:id="rId50"/>
    <p:sldId id="307" r:id="rId51"/>
    <p:sldId id="530" r:id="rId52"/>
    <p:sldId id="462" r:id="rId53"/>
    <p:sldId id="515" r:id="rId54"/>
    <p:sldId id="461" r:id="rId55"/>
    <p:sldId id="456" r:id="rId56"/>
    <p:sldId id="715" r:id="rId57"/>
    <p:sldId id="758" r:id="rId58"/>
    <p:sldId id="591" r:id="rId59"/>
    <p:sldId id="653" r:id="rId60"/>
    <p:sldId id="652" r:id="rId61"/>
    <p:sldId id="315" r:id="rId62"/>
    <p:sldId id="654" r:id="rId63"/>
    <p:sldId id="516" r:id="rId64"/>
    <p:sldId id="506" r:id="rId65"/>
    <p:sldId id="367" r:id="rId66"/>
    <p:sldId id="291" r:id="rId67"/>
    <p:sldId id="755" r:id="rId68"/>
    <p:sldId id="507" r:id="rId69"/>
    <p:sldId id="437" r:id="rId70"/>
    <p:sldId id="294" r:id="rId71"/>
    <p:sldId id="306" r:id="rId72"/>
    <p:sldId id="295" r:id="rId73"/>
    <p:sldId id="508" r:id="rId74"/>
    <p:sldId id="409" r:id="rId75"/>
    <p:sldId id="589" r:id="rId76"/>
    <p:sldId id="701" r:id="rId77"/>
    <p:sldId id="586" r:id="rId78"/>
    <p:sldId id="587" r:id="rId79"/>
    <p:sldId id="588" r:id="rId80"/>
    <p:sldId id="584" r:id="rId81"/>
    <p:sldId id="585" r:id="rId82"/>
    <p:sldId id="700" r:id="rId83"/>
    <p:sldId id="748" r:id="rId84"/>
    <p:sldId id="668" r:id="rId85"/>
    <p:sldId id="665" r:id="rId86"/>
    <p:sldId id="750" r:id="rId87"/>
    <p:sldId id="387" r:id="rId88"/>
    <p:sldId id="388" r:id="rId89"/>
    <p:sldId id="534" r:id="rId90"/>
    <p:sldId id="520" r:id="rId91"/>
    <p:sldId id="257" r:id="rId92"/>
    <p:sldId id="521" r:id="rId93"/>
    <p:sldId id="532" r:id="rId94"/>
    <p:sldId id="533" r:id="rId95"/>
    <p:sldId id="756" r:id="rId96"/>
    <p:sldId id="509" r:id="rId97"/>
    <p:sldId id="453" r:id="rId98"/>
    <p:sldId id="256" r:id="rId99"/>
    <p:sldId id="260" r:id="rId100"/>
    <p:sldId id="467" r:id="rId101"/>
    <p:sldId id="369" r:id="rId102"/>
    <p:sldId id="751" r:id="rId103"/>
    <p:sldId id="773" r:id="rId104"/>
    <p:sldId id="510" r:id="rId105"/>
    <p:sldId id="273" r:id="rId106"/>
    <p:sldId id="283" r:id="rId107"/>
    <p:sldId id="776" r:id="rId108"/>
    <p:sldId id="286" r:id="rId109"/>
    <p:sldId id="287" r:id="rId110"/>
    <p:sldId id="512" r:id="rId111"/>
    <p:sldId id="289" r:id="rId112"/>
    <p:sldId id="513" r:id="rId113"/>
    <p:sldId id="514" r:id="rId114"/>
    <p:sldId id="330" r:id="rId115"/>
    <p:sldId id="777" r:id="rId116"/>
    <p:sldId id="536" r:id="rId117"/>
    <p:sldId id="769" r:id="rId118"/>
    <p:sldId id="770" r:id="rId119"/>
    <p:sldId id="495" r:id="rId120"/>
    <p:sldId id="554" r:id="rId121"/>
    <p:sldId id="496" r:id="rId122"/>
    <p:sldId id="501" r:id="rId123"/>
    <p:sldId id="494" r:id="rId124"/>
    <p:sldId id="493" r:id="rId125"/>
    <p:sldId id="497" r:id="rId126"/>
    <p:sldId id="500" r:id="rId127"/>
    <p:sldId id="284" r:id="rId128"/>
    <p:sldId id="559" r:id="rId129"/>
    <p:sldId id="469" r:id="rId130"/>
    <p:sldId id="558" r:id="rId131"/>
    <p:sldId id="470" r:id="rId132"/>
    <p:sldId id="475" r:id="rId133"/>
    <p:sldId id="553" r:id="rId134"/>
    <p:sldId id="471" r:id="rId135"/>
    <p:sldId id="472" r:id="rId136"/>
    <p:sldId id="473" r:id="rId137"/>
    <p:sldId id="474" r:id="rId138"/>
    <p:sldId id="480" r:id="rId139"/>
    <p:sldId id="771" r:id="rId140"/>
    <p:sldId id="482" r:id="rId141"/>
    <p:sldId id="483" r:id="rId142"/>
    <p:sldId id="484" r:id="rId143"/>
    <p:sldId id="492" r:id="rId144"/>
    <p:sldId id="487" r:id="rId145"/>
    <p:sldId id="488" r:id="rId146"/>
    <p:sldId id="489" r:id="rId147"/>
    <p:sldId id="490" r:id="rId148"/>
    <p:sldId id="491" r:id="rId149"/>
    <p:sldId id="560" r:id="rId150"/>
    <p:sldId id="423" r:id="rId151"/>
    <p:sldId id="498" r:id="rId152"/>
    <p:sldId id="476" r:id="rId153"/>
    <p:sldId id="544" r:id="rId154"/>
    <p:sldId id="292" r:id="rId155"/>
    <p:sldId id="772" r:id="rId156"/>
    <p:sldId id="486" r:id="rId157"/>
    <p:sldId id="675" r:id="rId158"/>
    <p:sldId id="499" r:id="rId159"/>
    <p:sldId id="788" r:id="rId160"/>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104" d="100"/>
          <a:sy n="104" d="100"/>
        </p:scale>
        <p:origin x="18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slide" Target="slides/slide140.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theme" Target="theme/theme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slide" Target="slides/slide137.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anve\Documents\ProDigy%202023\Dekompositiot\Arvonlis&#228;n%20dekompositio%20Suomi%20Satakunta%20+%20seutukunnat%2020240119.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fi-FI" sz="2000" dirty="0"/>
              <a:t>Arvonlisäyksen </a:t>
            </a:r>
            <a:r>
              <a:rPr lang="fi-FI" sz="2000" dirty="0" err="1"/>
              <a:t>dekomponointi</a:t>
            </a:r>
            <a:r>
              <a:rPr lang="fi-FI" sz="2000" dirty="0"/>
              <a:t> 2000-2021</a:t>
            </a:r>
          </a:p>
        </c:rich>
      </c:tx>
      <c:overlay val="0"/>
      <c:spPr>
        <a:noFill/>
        <a:ln w="25400">
          <a:noFill/>
        </a:ln>
      </c:spPr>
    </c:title>
    <c:autoTitleDeleted val="0"/>
    <c:plotArea>
      <c:layout/>
      <c:barChart>
        <c:barDir val="col"/>
        <c:grouping val="clustered"/>
        <c:varyColors val="0"/>
        <c:ser>
          <c:idx val="0"/>
          <c:order val="0"/>
          <c:tx>
            <c:strRef>
              <c:f>'Laskenta incremental (relative)'!$I$207</c:f>
              <c:strCache>
                <c:ptCount val="1"/>
                <c:pt idx="0">
                  <c:v>Arvonlisäys</c:v>
                </c:pt>
              </c:strCache>
            </c:strRef>
          </c:tx>
          <c:spPr>
            <a:solidFill>
              <a:schemeClr val="tx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(relative)'!$J$207:$N$207</c:f>
              <c:numCache>
                <c:formatCode>0.0</c:formatCode>
                <c:ptCount val="5"/>
                <c:pt idx="0">
                  <c:v>27.565667839434081</c:v>
                </c:pt>
                <c:pt idx="1">
                  <c:v>-2.7004581771958627</c:v>
                </c:pt>
                <c:pt idx="2">
                  <c:v>13.248295689525003</c:v>
                </c:pt>
                <c:pt idx="3">
                  <c:v>-13.166414691716867</c:v>
                </c:pt>
                <c:pt idx="4">
                  <c:v>6.4546038128864369</c:v>
                </c:pt>
              </c:numCache>
            </c:numRef>
          </c:val>
          <c:extLst>
            <c:ext xmlns:c16="http://schemas.microsoft.com/office/drawing/2014/chart" uri="{C3380CC4-5D6E-409C-BE32-E72D297353CC}">
              <c16:uniqueId val="{00000000-CAEC-4677-A7D7-D0C64E2CB4D2}"/>
            </c:ext>
          </c:extLst>
        </c:ser>
        <c:ser>
          <c:idx val="1"/>
          <c:order val="1"/>
          <c:tx>
            <c:strRef>
              <c:f>'Laskenta incremental (relative)'!$I$208</c:f>
              <c:strCache>
                <c:ptCount val="1"/>
                <c:pt idx="0">
                  <c:v>Arvonlisäys/työtunnit</c:v>
                </c:pt>
              </c:strCache>
            </c:strRef>
          </c:tx>
          <c:spPr>
            <a:solidFill>
              <a:srgbClr val="FF0000"/>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(relative)'!$J$208:$N$208</c:f>
              <c:numCache>
                <c:formatCode>0.0</c:formatCode>
                <c:ptCount val="5"/>
                <c:pt idx="0">
                  <c:v>19.209117619135373</c:v>
                </c:pt>
                <c:pt idx="1">
                  <c:v>0.76753445496200479</c:v>
                </c:pt>
                <c:pt idx="2">
                  <c:v>14.028505132089</c:v>
                </c:pt>
                <c:pt idx="3">
                  <c:v>-9.9692014084215739</c:v>
                </c:pt>
                <c:pt idx="4">
                  <c:v>17.578182968025917</c:v>
                </c:pt>
              </c:numCache>
            </c:numRef>
          </c:val>
          <c:extLst>
            <c:ext xmlns:c16="http://schemas.microsoft.com/office/drawing/2014/chart" uri="{C3380CC4-5D6E-409C-BE32-E72D297353CC}">
              <c16:uniqueId val="{00000001-CAEC-4677-A7D7-D0C64E2CB4D2}"/>
            </c:ext>
          </c:extLst>
        </c:ser>
        <c:ser>
          <c:idx val="2"/>
          <c:order val="2"/>
          <c:tx>
            <c:strRef>
              <c:f>'Laskenta incremental (relative)'!$I$209</c:f>
              <c:strCache>
                <c:ptCount val="1"/>
                <c:pt idx="0">
                  <c:v>Työtunnit/työlliset</c:v>
                </c:pt>
              </c:strCache>
            </c:strRef>
          </c:tx>
          <c:spPr>
            <a:solidFill>
              <a:schemeClr val="tx1">
                <a:lumMod val="65000"/>
                <a:lumOff val="3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(relative)'!$J$209:$N$209</c:f>
              <c:numCache>
                <c:formatCode>0.0</c:formatCode>
                <c:ptCount val="5"/>
                <c:pt idx="0">
                  <c:v>-8.9417934864691144</c:v>
                </c:pt>
                <c:pt idx="1">
                  <c:v>-8.0003016216894327</c:v>
                </c:pt>
                <c:pt idx="2">
                  <c:v>-9.3367843205910841</c:v>
                </c:pt>
                <c:pt idx="3">
                  <c:v>-7.9379235323214621</c:v>
                </c:pt>
                <c:pt idx="4">
                  <c:v>-3.1376246406292054</c:v>
                </c:pt>
              </c:numCache>
            </c:numRef>
          </c:val>
          <c:extLst>
            <c:ext xmlns:c16="http://schemas.microsoft.com/office/drawing/2014/chart" uri="{C3380CC4-5D6E-409C-BE32-E72D297353CC}">
              <c16:uniqueId val="{00000002-CAEC-4677-A7D7-D0C64E2CB4D2}"/>
            </c:ext>
          </c:extLst>
        </c:ser>
        <c:ser>
          <c:idx val="3"/>
          <c:order val="3"/>
          <c:tx>
            <c:strRef>
              <c:f>'Laskenta incremental (relative)'!$I$210</c:f>
              <c:strCache>
                <c:ptCount val="1"/>
                <c:pt idx="0">
                  <c:v>Työlliset/väestö</c:v>
                </c:pt>
              </c:strCache>
            </c:strRef>
          </c:tx>
          <c:spPr>
            <a:solidFill>
              <a:schemeClr val="bg1">
                <a:lumMod val="7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(relative)'!$J$210:$N$210</c:f>
              <c:numCache>
                <c:formatCode>0.0</c:formatCode>
                <c:ptCount val="5"/>
                <c:pt idx="0">
                  <c:v>9.3587391526471144</c:v>
                </c:pt>
                <c:pt idx="1">
                  <c:v>12.869463564906955</c:v>
                </c:pt>
                <c:pt idx="2">
                  <c:v>16.75862197792312</c:v>
                </c:pt>
                <c:pt idx="3">
                  <c:v>10.843928279483404</c:v>
                </c:pt>
                <c:pt idx="4">
                  <c:v>15.967572896331138</c:v>
                </c:pt>
              </c:numCache>
            </c:numRef>
          </c:val>
          <c:extLst>
            <c:ext xmlns:c16="http://schemas.microsoft.com/office/drawing/2014/chart" uri="{C3380CC4-5D6E-409C-BE32-E72D297353CC}">
              <c16:uniqueId val="{00000003-CAEC-4677-A7D7-D0C64E2CB4D2}"/>
            </c:ext>
          </c:extLst>
        </c:ser>
        <c:ser>
          <c:idx val="4"/>
          <c:order val="4"/>
          <c:tx>
            <c:strRef>
              <c:f>'Laskenta incremental (relative)'!$I$211</c:f>
              <c:strCache>
                <c:ptCount val="1"/>
                <c:pt idx="0">
                  <c:v>Väestö</c:v>
                </c:pt>
              </c:strCache>
            </c:strRef>
          </c:tx>
          <c:spPr>
            <a:solidFill>
              <a:schemeClr val="bg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(relative)'!$J$211:$N$211</c:f>
              <c:numCache>
                <c:formatCode>0.0</c:formatCode>
                <c:ptCount val="5"/>
                <c:pt idx="0">
                  <c:v>7.939604554120721</c:v>
                </c:pt>
                <c:pt idx="1">
                  <c:v>-8.3371545753753882</c:v>
                </c:pt>
                <c:pt idx="2">
                  <c:v>-8.2020470998960544</c:v>
                </c:pt>
                <c:pt idx="3">
                  <c:v>-6.1032180304572341</c:v>
                </c:pt>
                <c:pt idx="4">
                  <c:v>-23.953527410841403</c:v>
                </c:pt>
              </c:numCache>
            </c:numRef>
          </c:val>
          <c:extLst>
            <c:ext xmlns:c16="http://schemas.microsoft.com/office/drawing/2014/chart" uri="{C3380CC4-5D6E-409C-BE32-E72D297353CC}">
              <c16:uniqueId val="{00000004-CAEC-4677-A7D7-D0C64E2CB4D2}"/>
            </c:ext>
          </c:extLst>
        </c:ser>
        <c:dLbls>
          <c:showLegendKey val="0"/>
          <c:showVal val="0"/>
          <c:showCatName val="0"/>
          <c:showSerName val="0"/>
          <c:showPercent val="0"/>
          <c:showBubbleSize val="0"/>
        </c:dLbls>
        <c:gapWidth val="219"/>
        <c:overlap val="-27"/>
        <c:axId val="2121602136"/>
        <c:axId val="1"/>
      </c:barChart>
      <c:catAx>
        <c:axId val="212160213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0" vert="horz"/>
          <a:lstStyle/>
          <a:p>
            <a:pPr>
              <a:defRPr sz="1600" b="0" i="0" u="none" strike="noStrike" baseline="0">
                <a:solidFill>
                  <a:srgbClr val="000000"/>
                </a:solidFill>
                <a:latin typeface="Calibri"/>
                <a:ea typeface="Calibri"/>
                <a:cs typeface="Calibri"/>
              </a:defRPr>
            </a:pPr>
            <a:endParaRPr lang="fi-FI"/>
          </a:p>
        </c:txPr>
        <c:crossAx val="1"/>
        <c:crosses val="autoZero"/>
        <c:auto val="1"/>
        <c:lblAlgn val="ctr"/>
        <c:lblOffset val="100"/>
        <c:noMultiLvlLbl val="0"/>
      </c:catAx>
      <c:valAx>
        <c:axId val="1"/>
        <c:scaling>
          <c:orientation val="minMax"/>
          <c:max val="30"/>
          <c:min val="-25"/>
        </c:scaling>
        <c:delete val="0"/>
        <c:axPos val="l"/>
        <c:majorGridlines>
          <c:spPr>
            <a:ln w="9525" cap="flat" cmpd="sng" algn="ctr">
              <a:solidFill>
                <a:schemeClr val="tx1">
                  <a:lumMod val="50000"/>
                  <a:lumOff val="50000"/>
                </a:schemeClr>
              </a:solidFill>
              <a:prstDash val="dash"/>
              <a:round/>
            </a:ln>
            <a:effectLst/>
          </c:spPr>
        </c:majorGridlines>
        <c:title>
          <c:tx>
            <c:rich>
              <a:bodyPr/>
              <a:lstStyle/>
              <a:p>
                <a:pPr>
                  <a:defRPr sz="1600" b="0" i="0" u="none" strike="noStrike" baseline="0">
                    <a:solidFill>
                      <a:srgbClr val="000000"/>
                    </a:solidFill>
                    <a:latin typeface="Calibri"/>
                    <a:ea typeface="Calibri"/>
                    <a:cs typeface="Calibri"/>
                  </a:defRPr>
                </a:pPr>
                <a:r>
                  <a:rPr lang="fi-FI"/>
                  <a:t>% vuoden 2000 arvonlisäyksestä</a:t>
                </a:r>
              </a:p>
            </c:rich>
          </c:tx>
          <c:overlay val="0"/>
          <c:spPr>
            <a:noFill/>
            <a:ln w="25400">
              <a:noFill/>
            </a:ln>
          </c:spPr>
        </c:title>
        <c:numFmt formatCode="0" sourceLinked="0"/>
        <c:majorTickMark val="none"/>
        <c:minorTickMark val="none"/>
        <c:tickLblPos val="nextTo"/>
        <c:spPr>
          <a:ln w="9525">
            <a:noFill/>
          </a:ln>
        </c:spPr>
        <c:txPr>
          <a:bodyPr rot="0" vert="horz"/>
          <a:lstStyle/>
          <a:p>
            <a:pPr>
              <a:defRPr sz="1600" b="0" i="0" u="none" strike="noStrike" baseline="0">
                <a:solidFill>
                  <a:srgbClr val="000000"/>
                </a:solidFill>
                <a:latin typeface="Calibri"/>
                <a:ea typeface="Calibri"/>
                <a:cs typeface="Calibri"/>
              </a:defRPr>
            </a:pPr>
            <a:endParaRPr lang="fi-FI"/>
          </a:p>
        </c:txPr>
        <c:crossAx val="2121602136"/>
        <c:crosses val="autoZero"/>
        <c:crossBetween val="between"/>
        <c:majorUnit val="5"/>
      </c:valAx>
      <c:spPr>
        <a:noFill/>
        <a:ln w="25400">
          <a:noFill/>
        </a:ln>
      </c:spPr>
    </c:plotArea>
    <c:legend>
      <c:legendPos val="b"/>
      <c:overlay val="0"/>
      <c:spPr>
        <a:noFill/>
        <a:ln w="25400">
          <a:noFill/>
        </a:ln>
      </c:spPr>
      <c:txPr>
        <a:bodyPr/>
        <a:lstStyle/>
        <a:p>
          <a:pPr>
            <a:defRPr sz="1470" b="0" i="0" u="none" strike="noStrike" baseline="0">
              <a:solidFill>
                <a:srgbClr val="000000"/>
              </a:solidFill>
              <a:latin typeface="Calibri"/>
              <a:ea typeface="Calibri"/>
              <a:cs typeface="Calibri"/>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0" i="0" u="none" strike="noStrike" baseline="0">
          <a:solidFill>
            <a:srgbClr val="000000"/>
          </a:solidFill>
          <a:latin typeface="Calibri"/>
          <a:ea typeface="Calibri"/>
          <a:cs typeface="Calibri"/>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0.0738</cdr:x>
      <cdr:y>0.30993</cdr:y>
    </cdr:from>
    <cdr:to>
      <cdr:x>1</cdr:x>
      <cdr:y>0.73883</cdr:y>
    </cdr:to>
    <cdr:sp macro="" textlink="">
      <cdr:nvSpPr>
        <cdr:cNvPr id="3" name="TextBox 22"/>
        <cdr:cNvSpPr txBox="1"/>
      </cdr:nvSpPr>
      <cdr:spPr>
        <a:xfrm xmlns:a="http://schemas.openxmlformats.org/drawingml/2006/main">
          <a:off x="241223" y="244643"/>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52,8 %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8.5.2025</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8.5.2025</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AED3-E587-9E27-FF60-B133D52FB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F3C0-9268-FE0D-7FF1-92869B34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36DAD-989C-82B7-E0D0-9CD0ED7D8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902E50-4FF0-50A2-530E-7F0BDB7F80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052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51</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53</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60</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82</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83</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91</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08/05/2025</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08/05/2025</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8.5.2025</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8.5.2025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8.5.2025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8.5.2025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8.5.2025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8.5.2025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8.5.2025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57422"/>
            <a:ext cx="6858000" cy="2386800"/>
          </a:xfrm>
        </p:spPr>
        <p:txBody>
          <a:bodyPr anchor="b"/>
          <a:lstStyle>
            <a:lvl1pPr algn="ctr">
              <a:defRPr sz="3375">
                <a:solidFill>
                  <a:schemeClr val="bg2"/>
                </a:solidFill>
              </a:defRPr>
            </a:lvl1pPr>
          </a:lstStyle>
          <a:p>
            <a:r>
              <a:rPr lang="fi-FI"/>
              <a:t>Muokkaa perustyyl. napsautt.</a:t>
            </a:r>
            <a:endParaRPr lang="fi-FI" dirty="0"/>
          </a:p>
        </p:txBody>
      </p:sp>
      <p:sp>
        <p:nvSpPr>
          <p:cNvPr id="3" name="Subtitle 2"/>
          <p:cNvSpPr>
            <a:spLocks noGrp="1"/>
          </p:cNvSpPr>
          <p:nvPr>
            <p:ph type="subTitle" idx="1"/>
          </p:nvPr>
        </p:nvSpPr>
        <p:spPr>
          <a:xfrm>
            <a:off x="1143000" y="3345821"/>
            <a:ext cx="6858000" cy="900388"/>
          </a:xfrm>
        </p:spPr>
        <p:txBody>
          <a:bodyPr/>
          <a:lstStyle>
            <a:lvl1pPr marL="0" indent="0" algn="ctr">
              <a:buNone/>
              <a:defRPr sz="1350">
                <a:solidFill>
                  <a:schemeClr val="bg1"/>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fi-FI"/>
              <a:t>Muokkaa alaotsikon perustyyliä napsautt.</a:t>
            </a:r>
            <a:endParaRPr lang="fi-FI"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000" y="5238000"/>
            <a:ext cx="1800000" cy="912990"/>
          </a:xfrm>
          <a:prstGeom prst="rect">
            <a:avLst/>
          </a:prstGeom>
        </p:spPr>
      </p:pic>
      <p:sp>
        <p:nvSpPr>
          <p:cNvPr id="9" name="TextBox 8"/>
          <p:cNvSpPr txBox="1"/>
          <p:nvPr/>
        </p:nvSpPr>
        <p:spPr>
          <a:xfrm>
            <a:off x="7863849" y="7884163"/>
            <a:ext cx="184731" cy="209288"/>
          </a:xfrm>
          <a:prstGeom prst="rect">
            <a:avLst/>
          </a:prstGeom>
          <a:noFill/>
        </p:spPr>
        <p:txBody>
          <a:bodyPr wrap="none" rtlCol="0">
            <a:spAutoFit/>
          </a:bodyPr>
          <a:lstStyle/>
          <a:p>
            <a:endParaRPr lang="fi-FI" sz="760" dirty="0"/>
          </a:p>
        </p:txBody>
      </p:sp>
      <p:sp>
        <p:nvSpPr>
          <p:cNvPr id="10" name="TextBox 9"/>
          <p:cNvSpPr txBox="1"/>
          <p:nvPr/>
        </p:nvSpPr>
        <p:spPr>
          <a:xfrm>
            <a:off x="4191009" y="7721603"/>
            <a:ext cx="184731" cy="209288"/>
          </a:xfrm>
          <a:prstGeom prst="rect">
            <a:avLst/>
          </a:prstGeom>
          <a:noFill/>
        </p:spPr>
        <p:txBody>
          <a:bodyPr wrap="none" rtlCol="0">
            <a:spAutoFit/>
          </a:bodyPr>
          <a:lstStyle/>
          <a:p>
            <a:endParaRPr lang="fi-FI" sz="760" dirty="0"/>
          </a:p>
        </p:txBody>
      </p:sp>
    </p:spTree>
    <p:extLst>
      <p:ext uri="{BB962C8B-B14F-4D97-AF65-F5344CB8AC3E}">
        <p14:creationId xmlns:p14="http://schemas.microsoft.com/office/powerpoint/2010/main" val="31041353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8656" y="529951"/>
            <a:ext cx="7203017" cy="995915"/>
          </a:xfrm>
        </p:spPr>
        <p:txBody>
          <a:bodyPr/>
          <a:lstStyle/>
          <a:p>
            <a:r>
              <a:rPr lang="fi-FI"/>
              <a:t>Muokkaa perustyyl. napsautt.</a:t>
            </a:r>
            <a:endParaRPr lang="fi-FI" dirty="0"/>
          </a:p>
        </p:txBody>
      </p:sp>
      <p:sp>
        <p:nvSpPr>
          <p:cNvPr id="3" name="Content Placeholder 2"/>
          <p:cNvSpPr>
            <a:spLocks noGrp="1"/>
          </p:cNvSpPr>
          <p:nvPr>
            <p:ph idx="1"/>
          </p:nvPr>
        </p:nvSpPr>
        <p:spPr>
          <a:xfrm>
            <a:off x="628650" y="1525867"/>
            <a:ext cx="7886700" cy="4447369"/>
          </a:xfrm>
        </p:spPr>
        <p:txBody>
          <a:bodyPr/>
          <a:lstStyle>
            <a:lvl1pPr>
              <a:defRPr b="1"/>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10"/>
          </p:nvPr>
        </p:nvSpPr>
        <p:spPr/>
        <p:txBody>
          <a:bodyPr/>
          <a:lstStyle/>
          <a:p>
            <a:pPr>
              <a:defRPr/>
            </a:pPr>
            <a:endParaRPr lang="fi-FI"/>
          </a:p>
        </p:txBody>
      </p:sp>
      <p:sp>
        <p:nvSpPr>
          <p:cNvPr id="5" name="Footer Placeholder 4"/>
          <p:cNvSpPr>
            <a:spLocks noGrp="1"/>
          </p:cNvSpPr>
          <p:nvPr>
            <p:ph type="ftr" sz="quarter" idx="11"/>
          </p:nvPr>
        </p:nvSpPr>
        <p:spPr/>
        <p:txBody>
          <a:bodyPr/>
          <a:lstStyle/>
          <a:p>
            <a:pPr>
              <a:defRPr/>
            </a:pPr>
            <a:endParaRPr lang="fi-FI"/>
          </a:p>
        </p:txBody>
      </p:sp>
      <p:sp>
        <p:nvSpPr>
          <p:cNvPr id="6" name="Slide Number Placeholder 5"/>
          <p:cNvSpPr>
            <a:spLocks noGrp="1"/>
          </p:cNvSpPr>
          <p:nvPr>
            <p:ph type="sldNum" sz="quarter" idx="12"/>
          </p:nvPr>
        </p:nvSpPr>
        <p:spPr/>
        <p:txBody>
          <a:bodyPr/>
          <a:lstStyle/>
          <a:p>
            <a:pPr>
              <a:defRPr/>
            </a:pPr>
            <a:fld id="{DA58B34B-519A-40E0-BEA4-37DB75AAEDB0}" type="slidenum">
              <a:rPr lang="fi-FI" altLang="fi-FI" smtClean="0"/>
              <a:pPr>
                <a:defRPr/>
              </a:pPr>
              <a:t>‹#›</a:t>
            </a:fld>
            <a:endParaRPr lang="fi-FI" altLang="fi-FI"/>
          </a:p>
        </p:txBody>
      </p: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3907414715"/>
      </p:ext>
    </p:extLst>
  </p:cSld>
  <p:clrMapOvr>
    <a:masterClrMapping/>
  </p:clrMapOvr>
  <p:extLst>
    <p:ext uri="{DCECCB84-F9BA-43D5-87BE-67443E8EF086}">
      <p15:sldGuideLst xmlns:p15="http://schemas.microsoft.com/office/powerpoint/2012/main">
        <p15:guide id="1" orient="horz" pos="4997">
          <p15:clr>
            <a:srgbClr val="FBAE40"/>
          </p15:clr>
        </p15:guide>
        <p15:guide id="2" pos="38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2" y="529951"/>
            <a:ext cx="7201826" cy="995915"/>
          </a:xfrm>
        </p:spPr>
        <p:txBody>
          <a:bodyPr/>
          <a:lstStyle/>
          <a:p>
            <a:r>
              <a:rPr lang="fi-FI"/>
              <a:t>Muokkaa perustyyl. napsautt.</a:t>
            </a:r>
          </a:p>
        </p:txBody>
      </p:sp>
      <p:sp>
        <p:nvSpPr>
          <p:cNvPr id="3" name="Text Placeholder 2"/>
          <p:cNvSpPr>
            <a:spLocks noGrp="1"/>
          </p:cNvSpPr>
          <p:nvPr>
            <p:ph type="body" idx="1"/>
          </p:nvPr>
        </p:nvSpPr>
        <p:spPr>
          <a:xfrm>
            <a:off x="629842" y="1525870"/>
            <a:ext cx="3868340"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4" name="Content Placeholder 3"/>
          <p:cNvSpPr>
            <a:spLocks noGrp="1"/>
          </p:cNvSpPr>
          <p:nvPr>
            <p:ph sz="half" idx="2"/>
          </p:nvPr>
        </p:nvSpPr>
        <p:spPr>
          <a:xfrm>
            <a:off x="629842" y="2287351"/>
            <a:ext cx="3868340" cy="368588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p:cNvSpPr>
            <a:spLocks noGrp="1"/>
          </p:cNvSpPr>
          <p:nvPr>
            <p:ph type="body" sz="quarter" idx="3"/>
          </p:nvPr>
        </p:nvSpPr>
        <p:spPr>
          <a:xfrm>
            <a:off x="4629157" y="1525870"/>
            <a:ext cx="3887391"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6" name="Content Placeholder 5"/>
          <p:cNvSpPr>
            <a:spLocks noGrp="1"/>
          </p:cNvSpPr>
          <p:nvPr>
            <p:ph sz="quarter" idx="4"/>
          </p:nvPr>
        </p:nvSpPr>
        <p:spPr>
          <a:xfrm>
            <a:off x="4629157" y="2144881"/>
            <a:ext cx="3887391" cy="382835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Date Placeholder 7"/>
          <p:cNvSpPr>
            <a:spLocks noGrp="1"/>
          </p:cNvSpPr>
          <p:nvPr>
            <p:ph type="dt" sz="half" idx="10"/>
          </p:nvPr>
        </p:nvSpPr>
        <p:spPr/>
        <p:txBody>
          <a:bodyPr/>
          <a:lstStyle/>
          <a:p>
            <a:pPr>
              <a:defRPr/>
            </a:pPr>
            <a:endParaRPr lang="fi-FI"/>
          </a:p>
        </p:txBody>
      </p:sp>
      <p:sp>
        <p:nvSpPr>
          <p:cNvPr id="9" name="Footer Placeholder 8"/>
          <p:cNvSpPr>
            <a:spLocks noGrp="1"/>
          </p:cNvSpPr>
          <p:nvPr>
            <p:ph type="ftr" sz="quarter" idx="11"/>
          </p:nvPr>
        </p:nvSpPr>
        <p:spPr/>
        <p:txBody>
          <a:bodyPr/>
          <a:lstStyle/>
          <a:p>
            <a:pPr>
              <a:defRPr/>
            </a:pPr>
            <a:endParaRPr lang="fi-FI"/>
          </a:p>
        </p:txBody>
      </p:sp>
      <p:sp>
        <p:nvSpPr>
          <p:cNvPr id="13" name="Slide Number Placeholder 12"/>
          <p:cNvSpPr>
            <a:spLocks noGrp="1"/>
          </p:cNvSpPr>
          <p:nvPr>
            <p:ph type="sldNum" sz="quarter" idx="12"/>
          </p:nvPr>
        </p:nvSpPr>
        <p:spPr/>
        <p:txBody>
          <a:bodyPr/>
          <a:lstStyle/>
          <a:p>
            <a:pPr>
              <a:defRPr/>
            </a:pPr>
            <a:fld id="{20476A6A-A2F3-4F36-89E5-8B9788BCB4CA}" type="slidenum">
              <a:rPr lang="fi-FI" altLang="fi-FI" smtClean="0"/>
              <a:pPr>
                <a:defRPr/>
              </a:pPr>
              <a:t>‹#›</a:t>
            </a:fld>
            <a:endParaRPr lang="fi-FI" altLang="fi-FI"/>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577634364"/>
      </p:ext>
    </p:extLst>
  </p:cSld>
  <p:clrMapOvr>
    <a:masterClrMapping/>
  </p:clrMapOvr>
  <p:extLst>
    <p:ext uri="{DCECCB84-F9BA-43D5-87BE-67443E8EF086}">
      <p15:sldGuideLst xmlns:p15="http://schemas.microsoft.com/office/powerpoint/2012/main">
        <p15:guide id="1" pos="385">
          <p15:clr>
            <a:srgbClr val="FBAE40"/>
          </p15:clr>
        </p15:guide>
        <p15:guide id="2" orient="horz" pos="49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8.5.2025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ntent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9842" y="529951"/>
            <a:ext cx="7201826" cy="995915"/>
          </a:xfrm>
        </p:spPr>
        <p:txBody>
          <a:bodyPr/>
          <a:lstStyle/>
          <a:p>
            <a:r>
              <a:rPr lang="fi-FI"/>
              <a:t>Muokkaa perustyyl. napsautt.</a:t>
            </a:r>
          </a:p>
        </p:txBody>
      </p:sp>
      <p:sp>
        <p:nvSpPr>
          <p:cNvPr id="3" name="Text Placeholder 2"/>
          <p:cNvSpPr>
            <a:spLocks noGrp="1"/>
          </p:cNvSpPr>
          <p:nvPr>
            <p:ph type="body" idx="1"/>
          </p:nvPr>
        </p:nvSpPr>
        <p:spPr>
          <a:xfrm>
            <a:off x="629842" y="1525870"/>
            <a:ext cx="7885508" cy="619017"/>
          </a:xfrm>
        </p:spPr>
        <p:txBody>
          <a:bodyPr anchor="b"/>
          <a:lstStyle>
            <a:lvl1pPr marL="0" indent="0">
              <a:buNone/>
              <a:defRPr sz="1350" b="1"/>
            </a:lvl1pPr>
            <a:lvl2pPr marL="257156" indent="0">
              <a:buNone/>
              <a:defRPr sz="1125" b="1"/>
            </a:lvl2pPr>
            <a:lvl3pPr marL="514312" indent="0">
              <a:buNone/>
              <a:defRPr sz="1013" b="1"/>
            </a:lvl3pPr>
            <a:lvl4pPr marL="771468"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fi-FI"/>
              <a:t>Muokkaa tekstin perustyylejä</a:t>
            </a:r>
          </a:p>
        </p:txBody>
      </p:sp>
      <p:sp>
        <p:nvSpPr>
          <p:cNvPr id="4" name="Content Placeholder 3"/>
          <p:cNvSpPr>
            <a:spLocks noGrp="1"/>
          </p:cNvSpPr>
          <p:nvPr>
            <p:ph sz="half" idx="2"/>
          </p:nvPr>
        </p:nvSpPr>
        <p:spPr>
          <a:xfrm>
            <a:off x="629842" y="2287351"/>
            <a:ext cx="7885508" cy="368588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Date Placeholder 7"/>
          <p:cNvSpPr>
            <a:spLocks noGrp="1"/>
          </p:cNvSpPr>
          <p:nvPr>
            <p:ph type="dt" sz="half" idx="10"/>
          </p:nvPr>
        </p:nvSpPr>
        <p:spPr/>
        <p:txBody>
          <a:bodyPr/>
          <a:lstStyle/>
          <a:p>
            <a:pPr>
              <a:defRPr/>
            </a:pPr>
            <a:endParaRPr lang="fi-FI"/>
          </a:p>
        </p:txBody>
      </p:sp>
      <p:sp>
        <p:nvSpPr>
          <p:cNvPr id="9" name="Footer Placeholder 8"/>
          <p:cNvSpPr>
            <a:spLocks noGrp="1"/>
          </p:cNvSpPr>
          <p:nvPr>
            <p:ph type="ftr" sz="quarter" idx="11"/>
          </p:nvPr>
        </p:nvSpPr>
        <p:spPr/>
        <p:txBody>
          <a:bodyPr/>
          <a:lstStyle/>
          <a:p>
            <a:pPr>
              <a:defRPr/>
            </a:pPr>
            <a:endParaRPr lang="fi-FI"/>
          </a:p>
        </p:txBody>
      </p:sp>
      <p:sp>
        <p:nvSpPr>
          <p:cNvPr id="13" name="Slide Number Placeholder 12"/>
          <p:cNvSpPr>
            <a:spLocks noGrp="1"/>
          </p:cNvSpPr>
          <p:nvPr>
            <p:ph type="sldNum" sz="quarter" idx="12"/>
          </p:nvPr>
        </p:nvSpPr>
        <p:spPr/>
        <p:txBody>
          <a:bodyPr/>
          <a:lstStyle/>
          <a:p>
            <a:pPr>
              <a:defRPr/>
            </a:pPr>
            <a:fld id="{68385311-37A0-4CFB-B748-7C92B3DE9DF4}" type="slidenum">
              <a:rPr lang="fi-FI" altLang="fi-FI" smtClean="0"/>
              <a:pPr>
                <a:defRPr/>
              </a:pPr>
              <a:t>‹#›</a:t>
            </a:fld>
            <a:endParaRPr lang="fi-FI" altLang="fi-FI"/>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3498974280"/>
      </p:ext>
    </p:extLst>
  </p:cSld>
  <p:clrMapOvr>
    <a:masterClrMapping/>
  </p:clrMapOvr>
  <p:extLst>
    <p:ext uri="{DCECCB84-F9BA-43D5-87BE-67443E8EF086}">
      <p15:sldGuideLst xmlns:p15="http://schemas.microsoft.com/office/powerpoint/2012/main">
        <p15:guide id="1" pos="385">
          <p15:clr>
            <a:srgbClr val="FBAE40"/>
          </p15:clr>
        </p15:guide>
        <p15:guide id="2" orient="horz" pos="4997">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fi-FI"/>
          </a:p>
        </p:txBody>
      </p:sp>
      <p:sp>
        <p:nvSpPr>
          <p:cNvPr id="6" name="Footer Placeholder 5"/>
          <p:cNvSpPr>
            <a:spLocks noGrp="1"/>
          </p:cNvSpPr>
          <p:nvPr>
            <p:ph type="ftr" sz="quarter" idx="11"/>
          </p:nvPr>
        </p:nvSpPr>
        <p:spPr/>
        <p:txBody>
          <a:bodyPr/>
          <a:lstStyle/>
          <a:p>
            <a:pPr>
              <a:defRPr/>
            </a:pPr>
            <a:endParaRPr lang="fi-FI"/>
          </a:p>
        </p:txBody>
      </p:sp>
      <p:sp>
        <p:nvSpPr>
          <p:cNvPr id="7" name="Slide Number Placeholder 6"/>
          <p:cNvSpPr>
            <a:spLocks noGrp="1"/>
          </p:cNvSpPr>
          <p:nvPr>
            <p:ph type="sldNum" sz="quarter" idx="12"/>
          </p:nvPr>
        </p:nvSpPr>
        <p:spPr/>
        <p:txBody>
          <a:bodyPr/>
          <a:lstStyle/>
          <a:p>
            <a:pPr>
              <a:defRPr/>
            </a:pPr>
            <a:fld id="{0C7A56C9-5A74-48BF-AF50-8021EB40E9BD}" type="slidenum">
              <a:rPr lang="fi-FI" altLang="fi-FI" smtClean="0"/>
              <a:pPr>
                <a:defRPr/>
              </a:pPr>
              <a:t>‹#›</a:t>
            </a:fld>
            <a:endParaRPr lang="fi-FI" altLang="fi-FI"/>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920" y="739906"/>
            <a:ext cx="384476" cy="576000"/>
          </a:xfrm>
          <a:prstGeom prst="rect">
            <a:avLst/>
          </a:prstGeom>
        </p:spPr>
      </p:pic>
    </p:spTree>
    <p:extLst>
      <p:ext uri="{BB962C8B-B14F-4D97-AF65-F5344CB8AC3E}">
        <p14:creationId xmlns:p14="http://schemas.microsoft.com/office/powerpoint/2010/main" val="28616516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ubtitle">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p:cNvPicPr>
          <p:nvPr/>
        </p:nvPicPr>
        <p:blipFill>
          <a:blip r:embed="rId2">
            <a:alphaModFix amt="6000"/>
            <a:extLst>
              <a:ext uri="{28A0092B-C50C-407E-A947-70E740481C1C}">
                <a14:useLocalDpi xmlns:a14="http://schemas.microsoft.com/office/drawing/2010/main" val="0"/>
              </a:ext>
            </a:extLst>
          </a:blip>
          <a:stretch>
            <a:fillRect/>
          </a:stretch>
        </p:blipFill>
        <p:spPr>
          <a:xfrm>
            <a:off x="2868930" y="872490"/>
            <a:ext cx="3406140" cy="5113020"/>
          </a:xfrm>
          <a:prstGeom prst="rect">
            <a:avLst/>
          </a:prstGeom>
        </p:spPr>
      </p:pic>
      <p:sp>
        <p:nvSpPr>
          <p:cNvPr id="22" name="Text Placeholder 21"/>
          <p:cNvSpPr>
            <a:spLocks noGrp="1"/>
          </p:cNvSpPr>
          <p:nvPr>
            <p:ph type="body" sz="quarter" idx="10"/>
          </p:nvPr>
        </p:nvSpPr>
        <p:spPr>
          <a:xfrm>
            <a:off x="1710267" y="1566330"/>
            <a:ext cx="5723466" cy="3589868"/>
          </a:xfrm>
        </p:spPr>
        <p:txBody>
          <a:bodyPr lIns="90000" anchor="ctr" anchorCtr="1">
            <a:noAutofit/>
          </a:bodyPr>
          <a:lstStyle>
            <a:lvl1pPr marL="0" indent="0" algn="ctr">
              <a:buNone/>
              <a:defRPr sz="3900" baseline="0">
                <a:solidFill>
                  <a:schemeClr val="bg2"/>
                </a:solidFill>
              </a:defRPr>
            </a:lvl1pPr>
          </a:lstStyle>
          <a:p>
            <a:pPr lvl="0"/>
            <a:r>
              <a:rPr lang="fi-FI"/>
              <a:t>Muokkaa tekstin perustyylejä</a:t>
            </a:r>
          </a:p>
        </p:txBody>
      </p:sp>
    </p:spTree>
    <p:extLst>
      <p:ext uri="{BB962C8B-B14F-4D97-AF65-F5344CB8AC3E}">
        <p14:creationId xmlns:p14="http://schemas.microsoft.com/office/powerpoint/2010/main" val="15238843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54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2637831" y="4402697"/>
            <a:ext cx="3868340" cy="823912"/>
          </a:xfrm>
        </p:spPr>
        <p:txBody>
          <a:bodyPr lIns="0" tIns="0" rIns="0" bIns="0" anchor="t" anchorCtr="0">
            <a:normAutofit/>
          </a:bodyPr>
          <a:lstStyle>
            <a:lvl1pPr marL="0" indent="0" algn="ctr">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143000" y="3602038"/>
            <a:ext cx="6858000" cy="7820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Tree>
    <p:extLst>
      <p:ext uri="{BB962C8B-B14F-4D97-AF65-F5344CB8AC3E}">
        <p14:creationId xmlns:p14="http://schemas.microsoft.com/office/powerpoint/2010/main" val="21812709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9144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54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143000" y="3442018"/>
            <a:ext cx="6858000" cy="1655762"/>
          </a:xfrm>
        </p:spPr>
        <p:txBody>
          <a:bodyPr/>
          <a:lstStyle>
            <a:lvl1pPr marL="0" indent="0" algn="ctr">
              <a:buNone/>
              <a:defRPr sz="1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a:p>
        </p:txBody>
      </p:sp>
    </p:spTree>
    <p:extLst>
      <p:ext uri="{BB962C8B-B14F-4D97-AF65-F5344CB8AC3E}">
        <p14:creationId xmlns:p14="http://schemas.microsoft.com/office/powerpoint/2010/main" val="20120798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94000" y="692594"/>
            <a:ext cx="3520800" cy="4784662"/>
          </a:xfrm>
        </p:spPr>
        <p:txBody>
          <a:bodyPr anchor="ctr" anchorCtr="0"/>
          <a:lstStyle>
            <a:lvl1pPr algn="ctr">
              <a:defRPr sz="45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4572001" y="1"/>
            <a:ext cx="457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0124659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7610917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92808"/>
            <a:ext cx="702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386609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299665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2190100"/>
            <a:ext cx="3666800"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2190100"/>
            <a:ext cx="3666800"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629842" y="1757430"/>
            <a:ext cx="366560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4673197" y="1757430"/>
            <a:ext cx="366560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Tree>
    <p:extLst>
      <p:ext uri="{BB962C8B-B14F-4D97-AF65-F5344CB8AC3E}">
        <p14:creationId xmlns:p14="http://schemas.microsoft.com/office/powerpoint/2010/main" val="2204382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8.5.2025</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0" y="365126"/>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572001" y="1"/>
            <a:ext cx="457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2207028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0" y="365126"/>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86786"/>
            <a:ext cx="3666800"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759453" y="274320"/>
            <a:ext cx="4193667"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4759453" y="3054096"/>
            <a:ext cx="4193667"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6869926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 y="1"/>
            <a:ext cx="9143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7783207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26874" y="164592"/>
            <a:ext cx="435483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4653154" y="164592"/>
            <a:ext cx="435483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547164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035558" y="758763"/>
            <a:ext cx="7073837" cy="2852737"/>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042152" y="4191846"/>
            <a:ext cx="7073837"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042152" y="4560256"/>
            <a:ext cx="7073837"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452140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17779" y="365126"/>
            <a:ext cx="7997571"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9208058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82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8720564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0743696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3280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8.5.2025</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012939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833966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437216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1270690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696627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98011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451255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767360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405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2637832" y="4402697"/>
            <a:ext cx="3868340" cy="823912"/>
          </a:xfrm>
        </p:spPr>
        <p:txBody>
          <a:bodyPr lIns="0" tIns="0" rIns="0" bIns="0" anchor="t" anchorCtr="0">
            <a:normAutofit/>
          </a:bodyPr>
          <a:lstStyle>
            <a:lvl1pPr marL="0" indent="0" algn="ctr">
              <a:buNone/>
              <a:defRPr sz="1013"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143000" y="3602038"/>
            <a:ext cx="6858000" cy="78207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fi-FI"/>
          </a:p>
        </p:txBody>
      </p:sp>
    </p:spTree>
    <p:extLst>
      <p:ext uri="{BB962C8B-B14F-4D97-AF65-F5344CB8AC3E}">
        <p14:creationId xmlns:p14="http://schemas.microsoft.com/office/powerpoint/2010/main" val="8404053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9144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143000" y="692595"/>
            <a:ext cx="6858000" cy="2387600"/>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143000" y="3442018"/>
            <a:ext cx="6858000" cy="1655762"/>
          </a:xfrm>
        </p:spPr>
        <p:txBody>
          <a:bodyPr/>
          <a:lstStyle>
            <a:lvl1pPr marL="0" indent="0" algn="ctr">
              <a:buNone/>
              <a:defRPr sz="1350" cap="all"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noProof="0"/>
              <a:t>Click to edit Master subtitle style</a:t>
            </a:r>
            <a:endParaRPr lang="fi-FI" noProof="0"/>
          </a:p>
        </p:txBody>
      </p:sp>
    </p:spTree>
    <p:extLst>
      <p:ext uri="{BB962C8B-B14F-4D97-AF65-F5344CB8AC3E}">
        <p14:creationId xmlns:p14="http://schemas.microsoft.com/office/powerpoint/2010/main" val="1366669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8.5.2025</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94000" y="692594"/>
            <a:ext cx="3520800" cy="4784662"/>
          </a:xfrm>
        </p:spPr>
        <p:txBody>
          <a:bodyPr anchor="ctr" anchorCtr="0"/>
          <a:lstStyle>
            <a:lvl1pPr algn="ctr">
              <a:defRPr sz="3375"/>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4572002" y="1"/>
            <a:ext cx="4571999" cy="5892304"/>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29802324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8890856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0" y="1892808"/>
            <a:ext cx="702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756311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3030188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2190100"/>
            <a:ext cx="3666800" cy="3342020"/>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4673197" y="2190100"/>
            <a:ext cx="3666800" cy="3342020"/>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629843" y="1757432"/>
            <a:ext cx="3665609" cy="361299"/>
          </a:xfrm>
        </p:spPr>
        <p:txBody>
          <a:bodyPr anchor="b"/>
          <a:lstStyle>
            <a:lvl1pPr marL="0" indent="0">
              <a:buNone/>
              <a:defRPr sz="1125"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4673198" y="1757432"/>
            <a:ext cx="3665609" cy="361299"/>
          </a:xfrm>
        </p:spPr>
        <p:txBody>
          <a:bodyPr anchor="b"/>
          <a:lstStyle>
            <a:lvl1pPr marL="0" indent="0">
              <a:buNone/>
              <a:defRPr sz="1125"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Click to edit Master text styles</a:t>
            </a:r>
          </a:p>
        </p:txBody>
      </p:sp>
    </p:spTree>
    <p:extLst>
      <p:ext uri="{BB962C8B-B14F-4D97-AF65-F5344CB8AC3E}">
        <p14:creationId xmlns:p14="http://schemas.microsoft.com/office/powerpoint/2010/main" val="10013099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1" y="365127"/>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572002" y="1"/>
            <a:ext cx="4571999" cy="5892304"/>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17084303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28651" y="365127"/>
            <a:ext cx="3666800"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28651" y="1886786"/>
            <a:ext cx="3666800" cy="3645334"/>
          </a:xfrm>
        </p:spPr>
        <p:txBody>
          <a:bodyPr/>
          <a:lstStyle>
            <a:lvl1pPr>
              <a:lnSpc>
                <a:spcPct val="80000"/>
              </a:lnSpc>
              <a:defRPr sz="1125"/>
            </a:lvl1pPr>
            <a:lvl2pPr>
              <a:lnSpc>
                <a:spcPct val="80000"/>
              </a:lnSpc>
              <a:defRPr sz="1013"/>
            </a:lvl2pPr>
            <a:lvl3pPr>
              <a:lnSpc>
                <a:spcPct val="80000"/>
              </a:lnSpc>
              <a:defRPr sz="1013"/>
            </a:lvl3pPr>
            <a:lvl4pPr>
              <a:lnSpc>
                <a:spcPct val="80000"/>
              </a:lnSpc>
              <a:defRPr sz="1013"/>
            </a:lvl4pPr>
            <a:lvl5pPr>
              <a:lnSpc>
                <a:spcPct val="80000"/>
              </a:lnSpc>
              <a:defRPr sz="101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4759454" y="274322"/>
            <a:ext cx="4193667" cy="263347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4759454" y="3054098"/>
            <a:ext cx="4193667" cy="263347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38539998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2" y="1"/>
            <a:ext cx="9143999" cy="5892304"/>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4180582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26874" y="164594"/>
            <a:ext cx="4354830" cy="553669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4653154" y="164594"/>
            <a:ext cx="4354830" cy="5536693"/>
          </a:xfrm>
          <a:solidFill>
            <a:schemeClr val="bg1">
              <a:lumMod val="95000"/>
            </a:schemeClr>
          </a:solidFill>
        </p:spPr>
        <p:txBody>
          <a:bodyPr anchor="ctr" anchorCtr="0"/>
          <a:lstStyle>
            <a:lvl1pPr marL="0" indent="0" algn="ctr">
              <a:buNone/>
              <a:defRPr sz="1013"/>
            </a:lvl1pPr>
          </a:lstStyle>
          <a:p>
            <a:r>
              <a:rPr lang="en-US" noProof="0"/>
              <a:t>Click icon to add picture</a:t>
            </a:r>
            <a:endParaRPr lang="fi-FI" noProof="0"/>
          </a:p>
        </p:txBody>
      </p:sp>
    </p:spTree>
    <p:extLst>
      <p:ext uri="{BB962C8B-B14F-4D97-AF65-F5344CB8AC3E}">
        <p14:creationId xmlns:p14="http://schemas.microsoft.com/office/powerpoint/2010/main" val="34182482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035559" y="758765"/>
            <a:ext cx="7073837" cy="2852737"/>
          </a:xfrm>
        </p:spPr>
        <p:txBody>
          <a:bodyPr anchor="b"/>
          <a:lstStyle>
            <a:lvl1pPr algn="ctr">
              <a:defRPr sz="3038">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042152" y="4191846"/>
            <a:ext cx="7073837" cy="360000"/>
          </a:xfrm>
        </p:spPr>
        <p:txBody>
          <a:bodyPr anchor="ctr" anchorCtr="0"/>
          <a:lstStyle>
            <a:lvl1pPr marL="0" indent="0" algn="ctr">
              <a:spcBef>
                <a:spcPts val="0"/>
              </a:spcBef>
              <a:buNone/>
              <a:defRPr sz="1125">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042152" y="4560256"/>
            <a:ext cx="7073837" cy="360000"/>
          </a:xfrm>
        </p:spPr>
        <p:txBody>
          <a:bodyPr anchor="ctr" anchorCtr="0"/>
          <a:lstStyle>
            <a:lvl1pPr marL="0" indent="0" algn="ctr">
              <a:spcBef>
                <a:spcPts val="0"/>
              </a:spcBef>
              <a:buNone/>
              <a:defRPr sz="1125">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314066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8.5.2025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17780" y="365128"/>
            <a:ext cx="7997571"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12191482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2955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9444750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449316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6240679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023928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8"/>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325201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505990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933333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7956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8.5.2025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507061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0170352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245380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8.5.2025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8.5.2025</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8.5.2025</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8.5.2025</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8.5.2025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8.5.2025</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8.5.2025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8.5.2025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8.5.2025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8.5.2025</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8.5.2025</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8.5.2025</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5/8/2025</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hyperlink" Target="http://www.satakuntaliitto.fi/" TargetMode="Externa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6" Type="http://schemas.openxmlformats.org/officeDocument/2006/relationships/image" Target="../media/image2.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hyperlink" Target="http://www.satakuntaliitto.fi/" TargetMode="Externa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6" Type="http://schemas.openxmlformats.org/officeDocument/2006/relationships/image" Target="../media/image2.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9.xml"/><Relationship Id="rId7"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image" Target="../media/image12.png"/><Relationship Id="rId2" Type="http://schemas.openxmlformats.org/officeDocument/2006/relationships/slideLayout" Target="../slideLayouts/slideLayout154.xml"/><Relationship Id="rId16" Type="http://schemas.openxmlformats.org/officeDocument/2006/relationships/image" Target="../media/image11.emf"/><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6.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image" Target="../media/image12.png"/><Relationship Id="rId2" Type="http://schemas.openxmlformats.org/officeDocument/2006/relationships/slideLayout" Target="../slideLayouts/slideLayout179.xml"/><Relationship Id="rId16" Type="http://schemas.openxmlformats.org/officeDocument/2006/relationships/image" Target="../media/image11.emf"/><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8.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8.5.2025</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5/8/2025</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05/08/2025</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8.5.2025</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8.5.2025</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8.5.2025</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hidden">
          <a:xfrm>
            <a:off x="0" y="6378000"/>
            <a:ext cx="9144000" cy="48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2" name="Title Placeholder 1"/>
          <p:cNvSpPr>
            <a:spLocks noGrp="1"/>
          </p:cNvSpPr>
          <p:nvPr>
            <p:ph type="title"/>
          </p:nvPr>
        </p:nvSpPr>
        <p:spPr>
          <a:xfrm>
            <a:off x="628650" y="529951"/>
            <a:ext cx="7886700" cy="995915"/>
          </a:xfrm>
          <a:prstGeom prst="rect">
            <a:avLst/>
          </a:prstGeom>
        </p:spPr>
        <p:txBody>
          <a:bodyPr vert="horz" lIns="91440" tIns="45720" rIns="91440" bIns="45720" rtlCol="0" anchor="ctr">
            <a:normAutofit/>
          </a:bodyPr>
          <a:lstStyle/>
          <a:p>
            <a:r>
              <a:rPr lang="fi-FI"/>
              <a:t>Muokkaa perustyyl. napsautt.</a:t>
            </a:r>
            <a:endParaRPr lang="fi-FI" dirty="0"/>
          </a:p>
        </p:txBody>
      </p:sp>
      <p:sp>
        <p:nvSpPr>
          <p:cNvPr id="3" name="Text Placeholder 2"/>
          <p:cNvSpPr>
            <a:spLocks noGrp="1"/>
          </p:cNvSpPr>
          <p:nvPr>
            <p:ph type="body" idx="1"/>
          </p:nvPr>
        </p:nvSpPr>
        <p:spPr>
          <a:xfrm>
            <a:off x="628650" y="1525867"/>
            <a:ext cx="7886700" cy="444736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2"/>
          </p:nvPr>
        </p:nvSpPr>
        <p:spPr>
          <a:xfrm>
            <a:off x="7271456" y="6514955"/>
            <a:ext cx="703447" cy="206103"/>
          </a:xfrm>
          <a:prstGeom prst="rect">
            <a:avLst/>
          </a:prstGeom>
        </p:spPr>
        <p:txBody>
          <a:bodyPr vert="horz" lIns="91440" tIns="45720" rIns="91440" bIns="45720" rtlCol="0" anchor="ctr"/>
          <a:lstStyle>
            <a:lvl1pPr algn="r">
              <a:defRPr sz="600">
                <a:solidFill>
                  <a:schemeClr val="bg2"/>
                </a:solidFill>
              </a:defRPr>
            </a:lvl1pPr>
          </a:lstStyle>
          <a:p>
            <a:pPr>
              <a:defRPr/>
            </a:pPr>
            <a:endParaRPr lang="fi-FI"/>
          </a:p>
        </p:txBody>
      </p:sp>
      <p:sp>
        <p:nvSpPr>
          <p:cNvPr id="5" name="Footer Placeholder 4"/>
          <p:cNvSpPr>
            <a:spLocks noGrp="1"/>
          </p:cNvSpPr>
          <p:nvPr>
            <p:ph type="ftr" sz="quarter" idx="3"/>
          </p:nvPr>
        </p:nvSpPr>
        <p:spPr>
          <a:xfrm>
            <a:off x="628656" y="6514955"/>
            <a:ext cx="3080611" cy="206103"/>
          </a:xfrm>
          <a:prstGeom prst="rect">
            <a:avLst/>
          </a:prstGeom>
        </p:spPr>
        <p:txBody>
          <a:bodyPr vert="horz" lIns="91440" tIns="45720" rIns="91440" bIns="45720" rtlCol="0" anchor="ctr"/>
          <a:lstStyle>
            <a:lvl1pPr algn="l">
              <a:defRPr sz="600" b="0">
                <a:solidFill>
                  <a:schemeClr val="bg2"/>
                </a:solidFill>
              </a:defRPr>
            </a:lvl1pPr>
          </a:lstStyle>
          <a:p>
            <a:pPr>
              <a:defRPr/>
            </a:pPr>
            <a:endParaRPr lang="fi-FI"/>
          </a:p>
        </p:txBody>
      </p:sp>
      <p:sp>
        <p:nvSpPr>
          <p:cNvPr id="6" name="Slide Number Placeholder 5"/>
          <p:cNvSpPr>
            <a:spLocks noGrp="1"/>
          </p:cNvSpPr>
          <p:nvPr>
            <p:ph type="sldNum" sz="quarter" idx="4"/>
          </p:nvPr>
        </p:nvSpPr>
        <p:spPr>
          <a:xfrm>
            <a:off x="7976158" y="6514955"/>
            <a:ext cx="538239" cy="206103"/>
          </a:xfrm>
          <a:prstGeom prst="rect">
            <a:avLst/>
          </a:prstGeom>
        </p:spPr>
        <p:txBody>
          <a:bodyPr vert="horz" lIns="91440" tIns="45720" rIns="91440" bIns="45720" rtlCol="0" anchor="ctr"/>
          <a:lstStyle>
            <a:lvl1pPr algn="r">
              <a:defRPr sz="675" b="1">
                <a:solidFill>
                  <a:schemeClr val="bg2"/>
                </a:solidFill>
              </a:defRPr>
            </a:lvl1pPr>
          </a:lstStyle>
          <a:p>
            <a:pPr>
              <a:defRPr/>
            </a:pPr>
            <a:fld id="{68385311-37A0-4CFB-B748-7C92B3DE9DF4}" type="slidenum">
              <a:rPr lang="fi-FI" altLang="fi-FI" smtClean="0"/>
              <a:pPr>
                <a:defRPr/>
              </a:pPr>
              <a:t>‹#›</a:t>
            </a:fld>
            <a:endParaRPr lang="fi-FI" altLang="fi-FI"/>
          </a:p>
        </p:txBody>
      </p:sp>
    </p:spTree>
    <p:extLst>
      <p:ext uri="{BB962C8B-B14F-4D97-AF65-F5344CB8AC3E}">
        <p14:creationId xmlns:p14="http://schemas.microsoft.com/office/powerpoint/2010/main" val="739536748"/>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Lst>
  <p:txStyles>
    <p:titleStyle>
      <a:lvl1pPr algn="l" defTabSz="514312" rtl="0" eaLnBrk="1" latinLnBrk="0" hangingPunct="1">
        <a:lnSpc>
          <a:spcPct val="90000"/>
        </a:lnSpc>
        <a:spcBef>
          <a:spcPct val="0"/>
        </a:spcBef>
        <a:buNone/>
        <a:defRPr sz="2025" b="1" kern="1200">
          <a:solidFill>
            <a:schemeClr val="tx2"/>
          </a:solidFill>
          <a:latin typeface="+mj-lt"/>
          <a:ea typeface="+mj-ea"/>
          <a:cs typeface="+mj-cs"/>
        </a:defRPr>
      </a:lvl1pPr>
    </p:titleStyle>
    <p:bodyStyle>
      <a:lvl1pPr marL="128579" indent="-128579" algn="l" defTabSz="514312" rtl="0" eaLnBrk="1" latinLnBrk="0" hangingPunct="1">
        <a:lnSpc>
          <a:spcPct val="90000"/>
        </a:lnSpc>
        <a:spcBef>
          <a:spcPts val="563"/>
        </a:spcBef>
        <a:buFont typeface="Arial"/>
        <a:buChar char="•"/>
        <a:defRPr sz="1238" b="1" kern="1200">
          <a:solidFill>
            <a:schemeClr val="tx1"/>
          </a:solidFill>
          <a:latin typeface="+mn-lt"/>
          <a:ea typeface="+mn-ea"/>
          <a:cs typeface="+mn-cs"/>
        </a:defRPr>
      </a:lvl1pPr>
      <a:lvl2pPr marL="385735"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2pPr>
      <a:lvl3pPr marL="642890"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3pPr>
      <a:lvl4pPr marL="900045"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4pPr>
      <a:lvl5pPr marL="1157201" indent="-128579" algn="l" defTabSz="514312" rtl="0" eaLnBrk="1" latinLnBrk="0" hangingPunct="1">
        <a:lnSpc>
          <a:spcPct val="90000"/>
        </a:lnSpc>
        <a:spcBef>
          <a:spcPts val="281"/>
        </a:spcBef>
        <a:buFont typeface="Arial"/>
        <a:buChar char="•"/>
        <a:defRPr sz="900" kern="1200">
          <a:solidFill>
            <a:srgbClr val="505050"/>
          </a:solidFill>
          <a:latin typeface="+mn-lt"/>
          <a:ea typeface="+mn-ea"/>
          <a:cs typeface="+mn-cs"/>
        </a:defRPr>
      </a:lvl5pPr>
      <a:lvl6pPr marL="1414357"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12" rtl="0" eaLnBrk="1" latinLnBrk="0" hangingPunct="1">
        <a:defRPr sz="1013" kern="1200">
          <a:solidFill>
            <a:schemeClr val="tx1"/>
          </a:solidFill>
          <a:latin typeface="+mn-lt"/>
          <a:ea typeface="+mn-ea"/>
          <a:cs typeface="+mn-cs"/>
        </a:defRPr>
      </a:lvl1pPr>
      <a:lvl2pPr marL="257156" algn="l" defTabSz="514312" rtl="0" eaLnBrk="1" latinLnBrk="0" hangingPunct="1">
        <a:defRPr sz="1013" kern="1200">
          <a:solidFill>
            <a:schemeClr val="tx1"/>
          </a:solidFill>
          <a:latin typeface="+mn-lt"/>
          <a:ea typeface="+mn-ea"/>
          <a:cs typeface="+mn-cs"/>
        </a:defRPr>
      </a:lvl2pPr>
      <a:lvl3pPr marL="514312" algn="l" defTabSz="514312" rtl="0" eaLnBrk="1" latinLnBrk="0" hangingPunct="1">
        <a:defRPr sz="1013" kern="1200">
          <a:solidFill>
            <a:schemeClr val="tx1"/>
          </a:solidFill>
          <a:latin typeface="+mn-lt"/>
          <a:ea typeface="+mn-ea"/>
          <a:cs typeface="+mn-cs"/>
        </a:defRPr>
      </a:lvl3pPr>
      <a:lvl4pPr marL="771468" algn="l" defTabSz="514312" rtl="0" eaLnBrk="1" latinLnBrk="0" hangingPunct="1">
        <a:defRPr sz="1013" kern="1200">
          <a:solidFill>
            <a:schemeClr val="tx1"/>
          </a:solidFill>
          <a:latin typeface="+mn-lt"/>
          <a:ea typeface="+mn-ea"/>
          <a:cs typeface="+mn-cs"/>
        </a:defRPr>
      </a:lvl4pPr>
      <a:lvl5pPr marL="1028624" algn="l" defTabSz="514312" rtl="0" eaLnBrk="1" latinLnBrk="0" hangingPunct="1">
        <a:defRPr sz="1013" kern="1200">
          <a:solidFill>
            <a:schemeClr val="tx1"/>
          </a:solidFill>
          <a:latin typeface="+mn-lt"/>
          <a:ea typeface="+mn-ea"/>
          <a:cs typeface="+mn-cs"/>
        </a:defRPr>
      </a:lvl5pPr>
      <a:lvl6pPr marL="1285780" algn="l" defTabSz="514312" rtl="0" eaLnBrk="1" latinLnBrk="0" hangingPunct="1">
        <a:defRPr sz="1013" kern="1200">
          <a:solidFill>
            <a:schemeClr val="tx1"/>
          </a:solidFill>
          <a:latin typeface="+mn-lt"/>
          <a:ea typeface="+mn-ea"/>
          <a:cs typeface="+mn-cs"/>
        </a:defRPr>
      </a:lvl6pPr>
      <a:lvl7pPr marL="1542935" algn="l" defTabSz="514312" rtl="0" eaLnBrk="1" latinLnBrk="0" hangingPunct="1">
        <a:defRPr sz="1013" kern="1200">
          <a:solidFill>
            <a:schemeClr val="tx1"/>
          </a:solidFill>
          <a:latin typeface="+mn-lt"/>
          <a:ea typeface="+mn-ea"/>
          <a:cs typeface="+mn-cs"/>
        </a:defRPr>
      </a:lvl7pPr>
      <a:lvl8pPr marL="1800090" algn="l" defTabSz="514312" rtl="0" eaLnBrk="1" latinLnBrk="0" hangingPunct="1">
        <a:defRPr sz="1013" kern="1200">
          <a:solidFill>
            <a:schemeClr val="tx1"/>
          </a:solidFill>
          <a:latin typeface="+mn-lt"/>
          <a:ea typeface="+mn-ea"/>
          <a:cs typeface="+mn-cs"/>
        </a:defRPr>
      </a:lvl8pPr>
      <a:lvl9pPr marL="2057246" algn="l" defTabSz="514312"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6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9144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628650" y="365126"/>
            <a:ext cx="78867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28650" y="1892808"/>
            <a:ext cx="78867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065123" y="6191420"/>
            <a:ext cx="5013754" cy="369332"/>
          </a:xfrm>
          <a:prstGeom prst="rect">
            <a:avLst/>
          </a:prstGeom>
          <a:noFill/>
        </p:spPr>
        <p:txBody>
          <a:bodyPr wrap="square" rtlCol="0">
            <a:spAutoFit/>
          </a:bodyPr>
          <a:lstStyle/>
          <a:p>
            <a:pPr algn="ctr"/>
            <a:r>
              <a:rPr lang="fi-FI">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93900" y="6041234"/>
            <a:ext cx="2365521"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84581" y="5865292"/>
            <a:ext cx="1936905" cy="956255"/>
          </a:xfrm>
          <a:prstGeom prst="rect">
            <a:avLst/>
          </a:prstGeom>
        </p:spPr>
      </p:pic>
    </p:spTree>
    <p:extLst>
      <p:ext uri="{BB962C8B-B14F-4D97-AF65-F5344CB8AC3E}">
        <p14:creationId xmlns:p14="http://schemas.microsoft.com/office/powerpoint/2010/main" val="255396231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Lst>
  <p:hf sldNum="0" hdr="0" ftr="0" dt="0"/>
  <p:txStyles>
    <p:title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System Font Regular"/>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944483091"/>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9144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628650" y="365127"/>
            <a:ext cx="78867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28650" y="1892808"/>
            <a:ext cx="78867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065124" y="6191420"/>
            <a:ext cx="5013754" cy="300082"/>
          </a:xfrm>
          <a:prstGeom prst="rect">
            <a:avLst/>
          </a:prstGeom>
          <a:noFill/>
        </p:spPr>
        <p:txBody>
          <a:bodyPr wrap="square" rtlCol="0">
            <a:spAutoFit/>
          </a:bodyPr>
          <a:lstStyle/>
          <a:p>
            <a:pPr algn="ctr"/>
            <a:r>
              <a:rPr lang="fi-FI" sz="1350">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93901" y="6041236"/>
            <a:ext cx="2365521"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84581" y="5865294"/>
            <a:ext cx="1936905" cy="956255"/>
          </a:xfrm>
          <a:prstGeom prst="rect">
            <a:avLst/>
          </a:prstGeom>
        </p:spPr>
      </p:pic>
    </p:spTree>
    <p:extLst>
      <p:ext uri="{BB962C8B-B14F-4D97-AF65-F5344CB8AC3E}">
        <p14:creationId xmlns:p14="http://schemas.microsoft.com/office/powerpoint/2010/main" val="405342513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Lst>
  <p:hf sldNum="0" hdr="0" ftr="0" dt="0"/>
  <p:txStyles>
    <p:titleStyle>
      <a:lvl1pPr algn="l" defTabSz="514350" rtl="0" eaLnBrk="1" latinLnBrk="0" hangingPunct="1">
        <a:lnSpc>
          <a:spcPct val="90000"/>
        </a:lnSpc>
        <a:spcBef>
          <a:spcPct val="0"/>
        </a:spcBef>
        <a:buNone/>
        <a:defRPr sz="2250" b="1" kern="1200">
          <a:solidFill>
            <a:schemeClr val="tx2"/>
          </a:solidFill>
          <a:latin typeface="+mj-lt"/>
          <a:ea typeface="+mj-ea"/>
          <a:cs typeface="+mj-cs"/>
        </a:defRPr>
      </a:lvl1pPr>
    </p:titleStyle>
    <p:bodyStyle>
      <a:lvl1pPr marL="128588" indent="-128588" algn="l" defTabSz="514350" rtl="0" eaLnBrk="1" latinLnBrk="0" hangingPunct="1">
        <a:lnSpc>
          <a:spcPct val="100000"/>
        </a:lnSpc>
        <a:spcBef>
          <a:spcPts val="563"/>
        </a:spcBef>
        <a:buFont typeface="Arial" panose="020B0604020202020204" pitchFamily="34" charset="0"/>
        <a:buChar char="•"/>
        <a:defRPr sz="1350" kern="1200">
          <a:solidFill>
            <a:schemeClr val="tx1"/>
          </a:solidFill>
          <a:latin typeface="+mn-lt"/>
          <a:ea typeface="+mn-ea"/>
          <a:cs typeface="+mn-cs"/>
        </a:defRPr>
      </a:lvl1pPr>
      <a:lvl2pPr marL="385763" indent="-128588" algn="l" defTabSz="514350" rtl="0" eaLnBrk="1" latinLnBrk="0" hangingPunct="1">
        <a:lnSpc>
          <a:spcPct val="100000"/>
        </a:lnSpc>
        <a:spcBef>
          <a:spcPts val="0"/>
        </a:spcBef>
        <a:buFont typeface="System Font Regular"/>
        <a:buChar char="−"/>
        <a:defRPr sz="1125" kern="1200">
          <a:solidFill>
            <a:schemeClr val="tx1"/>
          </a:solidFill>
          <a:latin typeface="+mn-lt"/>
          <a:ea typeface="+mn-ea"/>
          <a:cs typeface="+mn-cs"/>
        </a:defRPr>
      </a:lvl2pPr>
      <a:lvl3pPr marL="642938" indent="-128588" algn="l" defTabSz="514350" rtl="0" eaLnBrk="1" latinLnBrk="0" hangingPunct="1">
        <a:lnSpc>
          <a:spcPct val="100000"/>
        </a:lnSpc>
        <a:spcBef>
          <a:spcPts val="0"/>
        </a:spcBef>
        <a:buFont typeface="Courier New" panose="02070309020205020404" pitchFamily="49" charset="0"/>
        <a:buChar char="o"/>
        <a:defRPr sz="1125" kern="1200">
          <a:solidFill>
            <a:schemeClr val="tx1"/>
          </a:solidFill>
          <a:latin typeface="+mn-lt"/>
          <a:ea typeface="+mn-ea"/>
          <a:cs typeface="+mn-cs"/>
        </a:defRPr>
      </a:lvl3pPr>
      <a:lvl4pPr marL="900113" indent="-128588" algn="l" defTabSz="514350" rtl="0" eaLnBrk="1" latinLnBrk="0" hangingPunct="1">
        <a:lnSpc>
          <a:spcPct val="100000"/>
        </a:lnSpc>
        <a:spcBef>
          <a:spcPts val="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lnSpc>
          <a:spcPct val="100000"/>
        </a:lnSpc>
        <a:spcBef>
          <a:spcPts val="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4292055975"/>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i-FI"/>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8.5.2025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8.5.2025</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8.5.2025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8.5.2025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8.5.2025</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8.5.2025</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8.5.2025</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19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158.emf"/></Relationships>
</file>

<file path=ppt/slides/_rels/slide105.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160.emf"/></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162.emf"/></Relationships>
</file>

<file path=ppt/slides/_rels/slide107.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164.emf"/></Relationships>
</file>

<file path=ppt/slides/_rels/slide10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166.png"/></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ptt.fi/ennusteet/maa-ja-elintarviketalous-kevat-2024/#me24k2" TargetMode="External"/><Relationship Id="rId1" Type="http://schemas.openxmlformats.org/officeDocument/2006/relationships/slideLayout" Target="../slideLayouts/slideLayout170.xml"/><Relationship Id="rId4" Type="http://schemas.openxmlformats.org/officeDocument/2006/relationships/image" Target="../media/image167.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70.emf"/><Relationship Id="rId4" Type="http://schemas.openxmlformats.org/officeDocument/2006/relationships/image" Target="../media/image169.emf"/></Relationships>
</file>

<file path=ppt/slides/_rels/slide111.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74.emf"/><Relationship Id="rId4" Type="http://schemas.openxmlformats.org/officeDocument/2006/relationships/image" Target="../media/image173.emf"/></Relationships>
</file>

<file path=ppt/slides/_rels/slide113.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77.emf"/><Relationship Id="rId4" Type="http://schemas.openxmlformats.org/officeDocument/2006/relationships/image" Target="../media/image176.emf"/></Relationships>
</file>

<file path=ppt/slides/_rels/slide114.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50.png"/><Relationship Id="rId1" Type="http://schemas.openxmlformats.org/officeDocument/2006/relationships/slideLayout" Target="../slideLayouts/slideLayout170.xml"/><Relationship Id="rId6" Type="http://schemas.openxmlformats.org/officeDocument/2006/relationships/image" Target="../media/image182.emf"/><Relationship Id="rId5" Type="http://schemas.openxmlformats.org/officeDocument/2006/relationships/image" Target="../media/image181.emf"/><Relationship Id="rId4" Type="http://schemas.openxmlformats.org/officeDocument/2006/relationships/image" Target="../media/image180.emf"/></Relationships>
</file>

<file path=ppt/slides/_rels/slide116.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85.emf"/><Relationship Id="rId4" Type="http://schemas.openxmlformats.org/officeDocument/2006/relationships/image" Target="../media/image184.emf"/></Relationships>
</file>

<file path=ppt/slides/_rels/slide117.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88.emf"/><Relationship Id="rId4" Type="http://schemas.openxmlformats.org/officeDocument/2006/relationships/image" Target="../media/image187.emf"/></Relationships>
</file>

<file path=ppt/slides/_rels/slide118.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91.emf"/><Relationship Id="rId4" Type="http://schemas.openxmlformats.org/officeDocument/2006/relationships/image" Target="../media/image190.emf"/></Relationships>
</file>

<file path=ppt/slides/_rels/slide119.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94.emf"/><Relationship Id="rId4" Type="http://schemas.openxmlformats.org/officeDocument/2006/relationships/image" Target="../media/image193.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197.emf"/><Relationship Id="rId4" Type="http://schemas.openxmlformats.org/officeDocument/2006/relationships/image" Target="../media/image196.emf"/></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98.png"/><Relationship Id="rId1" Type="http://schemas.openxmlformats.org/officeDocument/2006/relationships/slideLayout" Target="../slideLayouts/slideLayout114.xml"/><Relationship Id="rId5" Type="http://schemas.openxmlformats.org/officeDocument/2006/relationships/image" Target="../media/image150.png"/><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01.emf"/><Relationship Id="rId4" Type="http://schemas.openxmlformats.org/officeDocument/2006/relationships/image" Target="../media/image200.emf"/></Relationships>
</file>

<file path=ppt/slides/_rels/slide123.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04.emf"/><Relationship Id="rId4" Type="http://schemas.openxmlformats.org/officeDocument/2006/relationships/image" Target="../media/image203.emf"/></Relationships>
</file>

<file path=ppt/slides/_rels/slide124.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07.emf"/><Relationship Id="rId4" Type="http://schemas.openxmlformats.org/officeDocument/2006/relationships/image" Target="../media/image206.emf"/></Relationships>
</file>

<file path=ppt/slides/_rels/slide125.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10.emf"/><Relationship Id="rId4" Type="http://schemas.openxmlformats.org/officeDocument/2006/relationships/image" Target="../media/image209.emf"/></Relationships>
</file>

<file path=ppt/slides/_rels/slide126.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211.emf"/></Relationships>
</file>

<file path=ppt/slides/_rels/slide127.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14.emf"/><Relationship Id="rId4" Type="http://schemas.openxmlformats.org/officeDocument/2006/relationships/image" Target="../media/image213.emf"/></Relationships>
</file>

<file path=ppt/slides/_rels/slide128.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17.emf"/><Relationship Id="rId4" Type="http://schemas.openxmlformats.org/officeDocument/2006/relationships/image" Target="../media/image216.emf"/></Relationships>
</file>

<file path=ppt/slides/_rels/slide129.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20.emf"/><Relationship Id="rId4" Type="http://schemas.openxmlformats.org/officeDocument/2006/relationships/image" Target="../media/image219.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150.png"/><Relationship Id="rId1" Type="http://schemas.openxmlformats.org/officeDocument/2006/relationships/slideLayout" Target="../slideLayouts/slideLayout170.xml"/><Relationship Id="rId5" Type="http://schemas.openxmlformats.org/officeDocument/2006/relationships/image" Target="../media/image223.emf"/><Relationship Id="rId4" Type="http://schemas.openxmlformats.org/officeDocument/2006/relationships/image" Target="../media/image222.emf"/></Relationships>
</file>

<file path=ppt/slides/_rels/slide131.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image" Target="../media/image150.png"/><Relationship Id="rId1" Type="http://schemas.openxmlformats.org/officeDocument/2006/relationships/slideLayout" Target="../slideLayouts/slideLayout170.xml"/><Relationship Id="rId4" Type="http://schemas.openxmlformats.org/officeDocument/2006/relationships/image" Target="../media/image225.emf"/></Relationships>
</file>

<file path=ppt/slides/_rels/slide13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150.png"/><Relationship Id="rId1" Type="http://schemas.openxmlformats.org/officeDocument/2006/relationships/slideLayout" Target="../slideLayouts/slideLayout168.xml"/></Relationships>
</file>

<file path=ppt/slides/_rels/slide13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34.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35.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3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50.png"/><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3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4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150.png"/><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50.emf"/><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3.sv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04.xml"/><Relationship Id="rId5" Type="http://schemas.openxmlformats.org/officeDocument/2006/relationships/hyperlink" Target="https://satamittari.fi/satakunnan-elinkeinotoiminnan-tuottavuuden-kehitys-prodigy-hankkeen-tuloksia/" TargetMode="Externa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04.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04.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04.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emf"/><Relationship Id="rId4" Type="http://schemas.openxmlformats.org/officeDocument/2006/relationships/image" Target="../media/image70.emf"/></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2.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36.xml"/><Relationship Id="rId5" Type="http://schemas.openxmlformats.org/officeDocument/2006/relationships/image" Target="../media/image95.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125.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8.png"/><Relationship Id="rId1" Type="http://schemas.openxmlformats.org/officeDocument/2006/relationships/slideLayout" Target="../slideLayouts/slideLayout114.xml"/><Relationship Id="rId5" Type="http://schemas.openxmlformats.org/officeDocument/2006/relationships/image" Target="../media/image14.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57.xml"/><Relationship Id="rId5" Type="http://schemas.openxmlformats.org/officeDocument/2006/relationships/image" Target="../media/image6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1.png"/><Relationship Id="rId2" Type="http://schemas.openxmlformats.org/officeDocument/2006/relationships/image" Target="../media/image67.png"/><Relationship Id="rId1" Type="http://schemas.openxmlformats.org/officeDocument/2006/relationships/slideLayout" Target="../slideLayouts/slideLayout68.xml"/><Relationship Id="rId6" Type="http://schemas.openxmlformats.org/officeDocument/2006/relationships/image" Target="../media/image14.png"/><Relationship Id="rId5" Type="http://schemas.openxmlformats.org/officeDocument/2006/relationships/image" Target="../media/image100.png"/><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4.png"/><Relationship Id="rId1" Type="http://schemas.openxmlformats.org/officeDocument/2006/relationships/slideLayout" Target="../slideLayouts/slideLayout73.xml"/><Relationship Id="rId4" Type="http://schemas.openxmlformats.org/officeDocument/2006/relationships/image" Target="../media/image103.emf"/></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4.png"/><Relationship Id="rId1" Type="http://schemas.openxmlformats.org/officeDocument/2006/relationships/slideLayout" Target="../slideLayouts/slideLayout81.xml"/><Relationship Id="rId5" Type="http://schemas.openxmlformats.org/officeDocument/2006/relationships/image" Target="../media/image14.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4.png"/><Relationship Id="rId1" Type="http://schemas.openxmlformats.org/officeDocument/2006/relationships/slideLayout" Target="../slideLayouts/slideLayout81.xml"/><Relationship Id="rId5" Type="http://schemas.openxmlformats.org/officeDocument/2006/relationships/image" Target="../media/image107.png"/><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8.png"/><Relationship Id="rId1" Type="http://schemas.openxmlformats.org/officeDocument/2006/relationships/slideLayout" Target="../slideLayouts/slideLayout81.xml"/><Relationship Id="rId5" Type="http://schemas.openxmlformats.org/officeDocument/2006/relationships/image" Target="../media/image14.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7.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1.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81.xml"/><Relationship Id="rId6" Type="http://schemas.openxmlformats.org/officeDocument/2006/relationships/image" Target="../media/image115.png"/><Relationship Id="rId5" Type="http://schemas.openxmlformats.org/officeDocument/2006/relationships/image" Target="../media/image14.png"/><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4.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8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81.xml"/><Relationship Id="rId6" Type="http://schemas.microsoft.com/office/2007/relationships/hdphoto" Target="../media/hdphoto1.wdp"/><Relationship Id="rId11" Type="http://schemas.openxmlformats.org/officeDocument/2006/relationships/image" Target="../media/image122.png"/><Relationship Id="rId5" Type="http://schemas.openxmlformats.org/officeDocument/2006/relationships/image" Target="../media/image67.png"/><Relationship Id="rId10" Type="http://schemas.openxmlformats.org/officeDocument/2006/relationships/image" Target="../media/image14.png"/><Relationship Id="rId4" Type="http://schemas.openxmlformats.org/officeDocument/2006/relationships/image" Target="../media/image119.png"/><Relationship Id="rId9" Type="http://schemas.openxmlformats.org/officeDocument/2006/relationships/chart" Target="../charts/char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124.emf"/></Relationships>
</file>

<file path=ppt/slides/_rels/slide8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66.png"/><Relationship Id="rId7"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10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99.png"/><Relationship Id="rId4" Type="http://schemas.openxmlformats.org/officeDocument/2006/relationships/image" Target="../media/image67.png"/><Relationship Id="rId9" Type="http://schemas.openxmlformats.org/officeDocument/2006/relationships/image" Target="../media/image126.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hyperlink" Target="https://www.ostro.chamber.fi/selvitys-lentoliikenteen-taloudelliset-vaikutukset/" TargetMode="External"/><Relationship Id="rId7" Type="http://schemas.openxmlformats.org/officeDocument/2006/relationships/image" Target="../media/image133.emf"/><Relationship Id="rId2" Type="http://schemas.openxmlformats.org/officeDocument/2006/relationships/image" Target="../media/image129.emf"/><Relationship Id="rId1" Type="http://schemas.openxmlformats.org/officeDocument/2006/relationships/slideLayout" Target="../slideLayouts/slideLayout6.xml"/><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 Id="rId9" Type="http://schemas.openxmlformats.org/officeDocument/2006/relationships/image" Target="../media/image135.emf"/></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7.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8.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9.png"/><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48.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14.png"/></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67.xml"/></Relationships>
</file>

<file path=ppt/slides/_rels/slide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toukokuu 2025</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etunimi.sukunimi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1"/>
            <a:ext cx="7943052" cy="1143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4" name="Picture 3">
            <a:extLst>
              <a:ext uri="{FF2B5EF4-FFF2-40B4-BE49-F238E27FC236}">
                <a16:creationId xmlns:a16="http://schemas.microsoft.com/office/drawing/2014/main" id="{24007933-09F5-B4A1-FC2A-A77E99CC2F34}"/>
              </a:ext>
            </a:extLst>
          </p:cNvPr>
          <p:cNvPicPr>
            <a:picLocks noChangeAspect="1"/>
          </p:cNvPicPr>
          <p:nvPr/>
        </p:nvPicPr>
        <p:blipFill>
          <a:blip r:embed="rId4"/>
          <a:stretch>
            <a:fillRect/>
          </a:stretch>
        </p:blipFill>
        <p:spPr>
          <a:xfrm>
            <a:off x="600474" y="1578058"/>
            <a:ext cx="7943052" cy="4494095"/>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417910" indent="-160735">
              <a:defRPr>
                <a:solidFill>
                  <a:schemeClr val="tx1"/>
                </a:solidFill>
                <a:latin typeface="Arial" panose="020B0604020202020204" pitchFamily="34" charset="0"/>
              </a:defRPr>
            </a:lvl2pPr>
            <a:lvl3pPr marL="642938" indent="-128588">
              <a:defRPr>
                <a:solidFill>
                  <a:schemeClr val="tx1"/>
                </a:solidFill>
                <a:latin typeface="Arial" panose="020B0604020202020204" pitchFamily="34" charset="0"/>
              </a:defRPr>
            </a:lvl3pPr>
            <a:lvl4pPr marL="900113" indent="-128588">
              <a:defRPr>
                <a:solidFill>
                  <a:schemeClr val="tx1"/>
                </a:solidFill>
                <a:latin typeface="Arial" panose="020B0604020202020204" pitchFamily="34" charset="0"/>
              </a:defRPr>
            </a:lvl4pPr>
            <a:lvl5pPr marL="1157288" indent="-128588">
              <a:defRPr>
                <a:solidFill>
                  <a:schemeClr val="tx1"/>
                </a:solidFill>
                <a:latin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defRPr>
            </a:lvl9pPr>
          </a:lstStyle>
          <a:p>
            <a:pPr defTabSz="514350" eaLnBrk="1" fontAlgn="auto" hangingPunct="1">
              <a:spcBef>
                <a:spcPts val="0"/>
              </a:spcBef>
              <a:spcAft>
                <a:spcPts val="0"/>
              </a:spcAft>
            </a:pPr>
            <a:fld id="{5B3087D9-6CC8-4239-9F79-CBB91022B82F}" type="slidenum">
              <a:rPr lang="fi-FI" altLang="fi-FI">
                <a:solidFill>
                  <a:prstClr val="white"/>
                </a:solidFill>
              </a:rPr>
              <a:pPr defTabSz="514350" eaLnBrk="1" fontAlgn="auto" hangingPunct="1">
                <a:spcBef>
                  <a:spcPts val="0"/>
                </a:spcBef>
                <a:spcAft>
                  <a:spcPts val="0"/>
                </a:spcAft>
              </a:pPr>
              <a:t>100</a:t>
            </a:fld>
            <a:endParaRPr lang="fi-FI" altLang="fi-FI">
              <a:solidFill>
                <a:prstClr val="white"/>
              </a:solidFill>
            </a:endParaRPr>
          </a:p>
        </p:txBody>
      </p:sp>
      <p:sp>
        <p:nvSpPr>
          <p:cNvPr id="19459" name="Rectangle 2"/>
          <p:cNvSpPr>
            <a:spLocks noGrp="1" noChangeArrowheads="1"/>
          </p:cNvSpPr>
          <p:nvPr>
            <p:ph type="title"/>
          </p:nvPr>
        </p:nvSpPr>
        <p:spPr>
          <a:xfrm>
            <a:off x="1878947" y="960033"/>
            <a:ext cx="5915025" cy="745629"/>
          </a:xfrm>
        </p:spPr>
        <p:txBody>
          <a:bodyPr/>
          <a:lstStyle/>
          <a:p>
            <a:r>
              <a:rPr lang="en-GB" altLang="fi-FI" sz="1519" b="1" cap="all" spc="-28" dirty="0" err="1">
                <a:solidFill>
                  <a:srgbClr val="0070C0"/>
                </a:solidFill>
                <a:effectLst>
                  <a:outerShdw blurRad="38100" dist="38100" dir="2700000" algn="tl">
                    <a:srgbClr val="000000">
                      <a:alpha val="43137"/>
                    </a:srgbClr>
                  </a:outerShdw>
                </a:effectLst>
              </a:rPr>
              <a:t>Satakunnan</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1519" b="1" cap="all" spc="-28" dirty="0" err="1">
                <a:solidFill>
                  <a:srgbClr val="0070C0"/>
                </a:solidFill>
                <a:effectLst>
                  <a:outerShdw blurRad="38100" dist="38100" dir="2700000" algn="tl">
                    <a:srgbClr val="000000">
                      <a:alpha val="43137"/>
                    </a:srgbClr>
                  </a:outerShdw>
                </a:effectLst>
              </a:rPr>
              <a:t>talouskehitys</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900" b="1" cap="all" spc="-28" dirty="0">
                <a:solidFill>
                  <a:srgbClr val="0070C0"/>
                </a:solidFill>
                <a:effectLst>
                  <a:outerShdw blurRad="38100" dist="38100" dir="2700000" algn="tl">
                    <a:srgbClr val="000000">
                      <a:alpha val="43137"/>
                    </a:srgbClr>
                  </a:outerShdw>
                </a:effectLst>
              </a:rPr>
              <a:t>(</a:t>
            </a:r>
            <a:r>
              <a:rPr lang="en-GB" altLang="fi-FI" sz="900" b="1" cap="all" spc="-28" dirty="0" err="1">
                <a:solidFill>
                  <a:srgbClr val="0070C0"/>
                </a:solidFill>
                <a:effectLst>
                  <a:outerShdw blurRad="38100" dist="38100" dir="2700000" algn="tl">
                    <a:srgbClr val="000000">
                      <a:alpha val="43137"/>
                    </a:srgbClr>
                  </a:outerShdw>
                </a:effectLst>
              </a:rPr>
              <a:t>Lähde</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Tilastokeskus</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asiakaskohtainen</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suhdannepalvelu</a:t>
            </a:r>
            <a:r>
              <a:rPr lang="en-GB" altLang="fi-FI" sz="900" b="1" cap="all" spc="-28" dirty="0">
                <a:solidFill>
                  <a:srgbClr val="0070C0"/>
                </a:solidFill>
                <a:effectLst>
                  <a:outerShdw blurRad="38100" dist="38100" dir="2700000" algn="tl">
                    <a:srgbClr val="000000">
                      <a:alpha val="43137"/>
                    </a:srgbClr>
                  </a:outerShdw>
                </a:effectLst>
              </a:rPr>
              <a:t>)</a:t>
            </a:r>
            <a:endParaRPr lang="en-US" altLang="fi-FI" sz="900" b="1" cap="all" spc="-2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8741" y="1332848"/>
            <a:ext cx="4607719" cy="2708374"/>
          </a:xfrm>
        </p:spPr>
        <p:txBody>
          <a:bodyPr/>
          <a:lstStyle/>
          <a:p>
            <a:pPr>
              <a:buFontTx/>
              <a:buNone/>
            </a:pPr>
            <a:r>
              <a:rPr lang="en-GB" altLang="fi-FI" sz="1013" b="1" dirty="0"/>
              <a:t>         </a:t>
            </a:r>
          </a:p>
          <a:p>
            <a:pPr>
              <a:buFontTx/>
              <a:buNone/>
            </a:pPr>
            <a:r>
              <a:rPr lang="en-GB" altLang="fi-FI" sz="1500" b="1" dirty="0"/>
              <a:t>HENKILÖSTÖMÄÄRÄ</a:t>
            </a:r>
          </a:p>
          <a:p>
            <a:pPr>
              <a:buFontTx/>
              <a:buNone/>
            </a:pPr>
            <a:endParaRPr lang="fi-FI" altLang="fi-FI" sz="1013" b="1" dirty="0"/>
          </a:p>
        </p:txBody>
      </p:sp>
      <p:sp>
        <p:nvSpPr>
          <p:cNvPr id="19464" name="Rectangle 1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5"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6"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7"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8"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9"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0"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1"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2"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3"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4"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5" name="Rectangle 2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6" name="Rectangle 23"/>
          <p:cNvSpPr>
            <a:spLocks noChangeArrowheads="1"/>
          </p:cNvSpPr>
          <p:nvPr/>
        </p:nvSpPr>
        <p:spPr bwMode="auto">
          <a:xfrm>
            <a:off x="230654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eaLnBrk="1" fontAlgn="auto" hangingPunct="1">
              <a:spcBef>
                <a:spcPts val="0"/>
              </a:spcBef>
              <a:spcAft>
                <a:spcPts val="0"/>
              </a:spcAft>
            </a:pPr>
            <a:endParaRPr lang="en-US" altLang="en-US" sz="1013">
              <a:solidFill>
                <a:prstClr val="black"/>
              </a:solidFill>
            </a:endParaRPr>
          </a:p>
        </p:txBody>
      </p:sp>
      <p:sp>
        <p:nvSpPr>
          <p:cNvPr id="19477" name="Rectangle 25"/>
          <p:cNvSpPr>
            <a:spLocks noChangeArrowheads="1"/>
          </p:cNvSpPr>
          <p:nvPr/>
        </p:nvSpPr>
        <p:spPr bwMode="auto">
          <a:xfrm>
            <a:off x="469791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eaLnBrk="1" fontAlgn="auto" hangingPunct="1">
              <a:spcBef>
                <a:spcPts val="0"/>
              </a:spcBef>
              <a:spcAft>
                <a:spcPts val="0"/>
              </a:spcAft>
            </a:pPr>
            <a:endParaRPr lang="en-US" altLang="en-US" sz="1013">
              <a:solidFill>
                <a:prstClr val="black"/>
              </a:solidFill>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6078" y="5624514"/>
            <a:ext cx="1044457" cy="270431"/>
          </a:xfrm>
          <a:prstGeom prst="rect">
            <a:avLst/>
          </a:prstGeom>
        </p:spPr>
      </p:pic>
      <p:pic>
        <p:nvPicPr>
          <p:cNvPr id="2" name="Picture 1">
            <a:extLst>
              <a:ext uri="{FF2B5EF4-FFF2-40B4-BE49-F238E27FC236}">
                <a16:creationId xmlns:a16="http://schemas.microsoft.com/office/drawing/2014/main" id="{A476EF1C-A331-BBD3-C3EA-E363A7FD5CE8}"/>
              </a:ext>
            </a:extLst>
          </p:cNvPr>
          <p:cNvPicPr>
            <a:picLocks noChangeAspect="1"/>
          </p:cNvPicPr>
          <p:nvPr/>
        </p:nvPicPr>
        <p:blipFill>
          <a:blip r:embed="rId3"/>
          <a:stretch>
            <a:fillRect/>
          </a:stretch>
        </p:blipFill>
        <p:spPr>
          <a:xfrm>
            <a:off x="4402421" y="1806974"/>
            <a:ext cx="4680440" cy="3378436"/>
          </a:xfrm>
          <a:prstGeom prst="rect">
            <a:avLst/>
          </a:prstGeom>
        </p:spPr>
      </p:pic>
      <p:graphicFrame>
        <p:nvGraphicFramePr>
          <p:cNvPr id="4" name="Table 3">
            <a:extLst>
              <a:ext uri="{FF2B5EF4-FFF2-40B4-BE49-F238E27FC236}">
                <a16:creationId xmlns:a16="http://schemas.microsoft.com/office/drawing/2014/main" id="{07525894-D4F0-30BF-D7E9-7268747D23E7}"/>
              </a:ext>
            </a:extLst>
          </p:cNvPr>
          <p:cNvGraphicFramePr>
            <a:graphicFrameLocks noGrp="1"/>
          </p:cNvGraphicFramePr>
          <p:nvPr/>
        </p:nvGraphicFramePr>
        <p:xfrm>
          <a:off x="156019" y="1806974"/>
          <a:ext cx="4173681" cy="3378441"/>
        </p:xfrm>
        <a:graphic>
          <a:graphicData uri="http://schemas.openxmlformats.org/drawingml/2006/table">
            <a:tbl>
              <a:tblPr/>
              <a:tblGrid>
                <a:gridCol w="3667780">
                  <a:extLst>
                    <a:ext uri="{9D8B030D-6E8A-4147-A177-3AD203B41FA5}">
                      <a16:colId xmlns:a16="http://schemas.microsoft.com/office/drawing/2014/main" val="4102794717"/>
                    </a:ext>
                  </a:extLst>
                </a:gridCol>
                <a:gridCol w="505901">
                  <a:extLst>
                    <a:ext uri="{9D8B030D-6E8A-4147-A177-3AD203B41FA5}">
                      <a16:colId xmlns:a16="http://schemas.microsoft.com/office/drawing/2014/main" val="3130397208"/>
                    </a:ext>
                  </a:extLst>
                </a:gridCol>
              </a:tblGrid>
              <a:tr h="154291">
                <a:tc>
                  <a:txBody>
                    <a:bodyPr/>
                    <a:lstStyle/>
                    <a:p>
                      <a:pPr algn="l" fontAlgn="b"/>
                      <a:r>
                        <a:rPr lang="fi-FI" sz="800" b="1" i="0" u="none" strike="noStrike">
                          <a:effectLst/>
                          <a:latin typeface="Arial" panose="020B0604020202020204" pitchFamily="34" charset="0"/>
                        </a:rPr>
                        <a:t>Satakunnan henkilöstömäärä (htv) toimialoittain v. 2024 (ennakkotieto)</a:t>
                      </a:r>
                    </a:p>
                  </a:txBody>
                  <a:tcPr marL="4763" marR="4763" marT="4763" marB="0" anchor="b">
                    <a:lnL>
                      <a:noFill/>
                    </a:lnL>
                    <a:lnR>
                      <a:noFill/>
                    </a:lnR>
                    <a:lnT>
                      <a:noFill/>
                    </a:lnT>
                    <a:lnB>
                      <a:noFill/>
                    </a:lnB>
                    <a:solidFill>
                      <a:srgbClr val="FFFF00"/>
                    </a:solidFill>
                  </a:tcPr>
                </a:tc>
                <a:tc>
                  <a:txBody>
                    <a:bodyPr/>
                    <a:lstStyle/>
                    <a:p>
                      <a:pPr algn="l" fontAlgn="b"/>
                      <a:r>
                        <a:rPr lang="fi-FI" sz="800" b="1" i="0" u="none" strike="noStrike">
                          <a:effectLst/>
                          <a:latin typeface="Arial" panose="020B0604020202020204" pitchFamily="34" charset="0"/>
                        </a:rPr>
                        <a:t> </a:t>
                      </a:r>
                    </a:p>
                  </a:txBody>
                  <a:tcPr marL="4763" marR="4763" marT="4763" marB="0" anchor="b">
                    <a:lnL>
                      <a:noFill/>
                    </a:lnL>
                    <a:lnR>
                      <a:noFill/>
                    </a:lnR>
                    <a:lnT>
                      <a:noFill/>
                    </a:lnT>
                    <a:lnB>
                      <a:noFill/>
                    </a:lnB>
                    <a:solidFill>
                      <a:srgbClr val="FFFF00"/>
                    </a:solidFill>
                  </a:tcPr>
                </a:tc>
                <a:extLst>
                  <a:ext uri="{0D108BD9-81ED-4DB2-BD59-A6C34878D82A}">
                    <a16:rowId xmlns:a16="http://schemas.microsoft.com/office/drawing/2014/main" val="3876369599"/>
                  </a:ext>
                </a:extLst>
              </a:tr>
              <a:tr h="154291">
                <a:tc>
                  <a:txBody>
                    <a:bodyPr/>
                    <a:lstStyle/>
                    <a:p>
                      <a:pPr algn="l" fontAlgn="b"/>
                      <a:r>
                        <a:rPr lang="fi-FI" sz="800" b="1" i="0" u="none" strike="noStrike">
                          <a:effectLst/>
                          <a:latin typeface="Arial" panose="020B0604020202020204" pitchFamily="34" charset="0"/>
                        </a:rPr>
                        <a:t> </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i-FI" sz="800" b="1" i="0" u="none" strike="noStrike">
                          <a:effectLst/>
                          <a:latin typeface="Arial" panose="020B0604020202020204" pitchFamily="34" charset="0"/>
                        </a:rPr>
                        <a:t> </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74712513"/>
                  </a:ext>
                </a:extLst>
              </a:tr>
              <a:tr h="154291">
                <a:tc>
                  <a:txBody>
                    <a:bodyPr/>
                    <a:lstStyle/>
                    <a:p>
                      <a:pPr algn="l" fontAlgn="b"/>
                      <a:r>
                        <a:rPr lang="fi-FI" sz="800" b="1" i="0" u="none" strike="noStrike">
                          <a:effectLst/>
                          <a:latin typeface="Arial" panose="020B0604020202020204" pitchFamily="34" charset="0"/>
                        </a:rPr>
                        <a:t> Elintarviketeollisuus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2 320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6846632"/>
                  </a:ext>
                </a:extLst>
              </a:tr>
              <a:tr h="154291">
                <a:tc>
                  <a:txBody>
                    <a:bodyPr/>
                    <a:lstStyle/>
                    <a:p>
                      <a:pPr algn="l" fontAlgn="b"/>
                      <a:r>
                        <a:rPr lang="fi-FI" sz="800" b="1" i="0" u="none" strike="noStrike">
                          <a:effectLst/>
                          <a:latin typeface="Arial" panose="020B0604020202020204" pitchFamily="34" charset="0"/>
                        </a:rPr>
                        <a:t> Metsäteollisuus </a:t>
                      </a:r>
                      <a:r>
                        <a:rPr lang="fi-FI" sz="600" b="1" i="0" u="none" strike="noStrike">
                          <a:effectLst/>
                          <a:latin typeface="Arial" panose="020B0604020202020204" pitchFamily="34" charset="0"/>
                        </a:rPr>
                        <a:t>(puu- ja paperiteollisuus)</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2 299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77208703"/>
                  </a:ext>
                </a:extLst>
              </a:tr>
              <a:tr h="154291">
                <a:tc>
                  <a:txBody>
                    <a:bodyPr/>
                    <a:lstStyle/>
                    <a:p>
                      <a:pPr algn="l" fontAlgn="b"/>
                      <a:r>
                        <a:rPr lang="fi-FI" sz="800" b="1" i="0" u="none" strike="noStrike" dirty="0">
                          <a:effectLst/>
                          <a:latin typeface="Arial" panose="020B0604020202020204" pitchFamily="34" charset="0"/>
                        </a:rPr>
                        <a:t> Kemikaalien sekä kumi- ja muovituotteiden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892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2636812"/>
                  </a:ext>
                </a:extLst>
              </a:tr>
              <a:tr h="154291">
                <a:tc>
                  <a:txBody>
                    <a:bodyPr/>
                    <a:lstStyle/>
                    <a:p>
                      <a:pPr algn="l" fontAlgn="b"/>
                      <a:r>
                        <a:rPr lang="fi-FI" sz="800" b="1" i="0" u="none" strike="noStrike">
                          <a:effectLst/>
                          <a:latin typeface="Arial" panose="020B0604020202020204" pitchFamily="34" charset="0"/>
                        </a:rPr>
                        <a:t> Metallien jalostus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2 175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44285295"/>
                  </a:ext>
                </a:extLst>
              </a:tr>
              <a:tr h="154291">
                <a:tc>
                  <a:txBody>
                    <a:bodyPr/>
                    <a:lstStyle/>
                    <a:p>
                      <a:pPr algn="l" fontAlgn="b"/>
                      <a:r>
                        <a:rPr lang="fi-FI" sz="800" b="1" i="0" u="none" strike="noStrike">
                          <a:effectLst/>
                          <a:latin typeface="Arial" panose="020B0604020202020204" pitchFamily="34" charset="0"/>
                        </a:rPr>
                        <a:t> Metallituotteiden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2 136</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00155555"/>
                  </a:ext>
                </a:extLst>
              </a:tr>
              <a:tr h="154291">
                <a:tc>
                  <a:txBody>
                    <a:bodyPr/>
                    <a:lstStyle/>
                    <a:p>
                      <a:pPr algn="l" fontAlgn="b"/>
                      <a:r>
                        <a:rPr lang="fi-FI" sz="800" b="1" i="0" u="none" strike="noStrike">
                          <a:effectLst/>
                          <a:latin typeface="Arial" panose="020B0604020202020204" pitchFamily="34" charset="0"/>
                        </a:rPr>
                        <a:t> Koneiden ja laitteiden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2 903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25229473"/>
                  </a:ext>
                </a:extLst>
              </a:tr>
              <a:tr h="154291">
                <a:tc>
                  <a:txBody>
                    <a:bodyPr/>
                    <a:lstStyle/>
                    <a:p>
                      <a:pPr algn="l" fontAlgn="b"/>
                      <a:r>
                        <a:rPr lang="fi-FI" sz="800" b="1" i="0" u="none" strike="noStrike">
                          <a:effectLst/>
                          <a:latin typeface="Arial" panose="020B0604020202020204" pitchFamily="34" charset="0"/>
                        </a:rPr>
                        <a:t> Elektroniikka- ja sähkötuotteiden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680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54036996"/>
                  </a:ext>
                </a:extLst>
              </a:tr>
              <a:tr h="154291">
                <a:tc>
                  <a:txBody>
                    <a:bodyPr/>
                    <a:lstStyle/>
                    <a:p>
                      <a:pPr algn="l" fontAlgn="b"/>
                      <a:r>
                        <a:rPr lang="fi-FI" sz="800" b="1" i="0" u="none" strike="noStrike">
                          <a:effectLst/>
                          <a:latin typeface="Arial" panose="020B0604020202020204" pitchFamily="34" charset="0"/>
                        </a:rPr>
                        <a:t> Teknologiateollisuus </a:t>
                      </a:r>
                      <a:r>
                        <a:rPr lang="fi-FI" sz="600" b="1" i="0" u="none" strike="noStrike">
                          <a:effectLst/>
                          <a:latin typeface="Arial" panose="020B0604020202020204" pitchFamily="34" charset="0"/>
                        </a:rPr>
                        <a:t>(TOL 24-30)</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8 505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13465535"/>
                  </a:ext>
                </a:extLst>
              </a:tr>
              <a:tr h="154291">
                <a:tc>
                  <a:txBody>
                    <a:bodyPr/>
                    <a:lstStyle/>
                    <a:p>
                      <a:pPr algn="l" fontAlgn="b"/>
                      <a:r>
                        <a:rPr lang="fi-FI" sz="800" b="1" i="0" u="none" strike="noStrike">
                          <a:effectLst/>
                          <a:latin typeface="Arial" panose="020B0604020202020204" pitchFamily="34" charset="0"/>
                        </a:rPr>
                        <a:t> Automaatio- ja robotiikkaklusteri</a:t>
                      </a:r>
                      <a:r>
                        <a:rPr lang="fi-FI" sz="600" b="1" i="0" u="none" strike="noStrike">
                          <a:effectLst/>
                          <a:latin typeface="Arial" panose="020B0604020202020204" pitchFamily="34" charset="0"/>
                        </a:rPr>
                        <a:t> (52 alan ydinyritystä)</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1 248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7987931"/>
                  </a:ext>
                </a:extLst>
              </a:tr>
              <a:tr h="154291">
                <a:tc>
                  <a:txBody>
                    <a:bodyPr/>
                    <a:lstStyle/>
                    <a:p>
                      <a:pPr algn="l" fontAlgn="b"/>
                      <a:r>
                        <a:rPr lang="fi-FI" sz="800" b="1" i="0" u="none" strike="noStrike">
                          <a:effectLst/>
                          <a:latin typeface="Arial" panose="020B0604020202020204" pitchFamily="34" charset="0"/>
                        </a:rPr>
                        <a:t> Meriteollisuusklusteri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1 937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8191342"/>
                  </a:ext>
                </a:extLst>
              </a:tr>
              <a:tr h="154291">
                <a:tc>
                  <a:txBody>
                    <a:bodyPr/>
                    <a:lstStyle/>
                    <a:p>
                      <a:pPr algn="l" fontAlgn="b"/>
                      <a:r>
                        <a:rPr lang="fi-FI" sz="800" b="1" i="0" u="none" strike="noStrike" dirty="0">
                          <a:effectLst/>
                          <a:latin typeface="Arial" panose="020B0604020202020204" pitchFamily="34" charset="0"/>
                        </a:rPr>
                        <a:t> Pori-Huittinen-teollisuusvyöhyke </a:t>
                      </a:r>
                      <a:r>
                        <a:rPr lang="fi-FI" sz="600" b="1" i="0" u="none" strike="noStrike" dirty="0">
                          <a:effectLst/>
                          <a:latin typeface="Arial" panose="020B0604020202020204" pitchFamily="34" charset="0"/>
                        </a:rPr>
                        <a:t>(alueen teollisuus ja insinööripalvelut)</a:t>
                      </a:r>
                      <a:endParaRPr lang="fi-FI" sz="800" b="1" i="0" u="none" strike="noStrike" dirty="0">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8 497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37807066"/>
                  </a:ext>
                </a:extLst>
              </a:tr>
              <a:tr h="154291">
                <a:tc>
                  <a:txBody>
                    <a:bodyPr/>
                    <a:lstStyle/>
                    <a:p>
                      <a:pPr algn="l" fontAlgn="b"/>
                      <a:r>
                        <a:rPr lang="fi-FI" sz="800" b="1" i="0" u="none" strike="noStrike">
                          <a:effectLst/>
                          <a:latin typeface="Arial" panose="020B0604020202020204" pitchFamily="34" charset="0"/>
                        </a:rPr>
                        <a:t> Meri-Porin teollisuusalue </a:t>
                      </a:r>
                      <a:r>
                        <a:rPr lang="fi-FI" sz="600" b="1" i="0" u="none" strike="noStrike">
                          <a:effectLst/>
                          <a:latin typeface="Arial" panose="020B0604020202020204" pitchFamily="34" charset="0"/>
                        </a:rPr>
                        <a:t>(Mäntyluoto, Reposaari, Tahkoluoto, Ahlainen, ei Venator)</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639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53318170"/>
                  </a:ext>
                </a:extLst>
              </a:tr>
              <a:tr h="154291">
                <a:tc>
                  <a:txBody>
                    <a:bodyPr/>
                    <a:lstStyle/>
                    <a:p>
                      <a:pPr algn="l" fontAlgn="b"/>
                      <a:r>
                        <a:rPr lang="fi-FI" sz="800" b="1" i="0" u="none" strike="noStrike">
                          <a:effectLst/>
                          <a:latin typeface="Arial" panose="020B0604020202020204" pitchFamily="34" charset="0"/>
                        </a:rPr>
                        <a:t> Teollisuus </a:t>
                      </a:r>
                      <a:r>
                        <a:rPr lang="fi-FI" sz="600" b="1" i="0" u="none" strike="noStrike">
                          <a:effectLst/>
                          <a:latin typeface="Arial" panose="020B0604020202020204" pitchFamily="34" charset="0"/>
                        </a:rPr>
                        <a:t>(TOL C)</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16 400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28108603"/>
                  </a:ext>
                </a:extLst>
              </a:tr>
              <a:tr h="154291">
                <a:tc>
                  <a:txBody>
                    <a:bodyPr/>
                    <a:lstStyle/>
                    <a:p>
                      <a:pPr algn="l" fontAlgn="b"/>
                      <a:r>
                        <a:rPr lang="fi-FI" sz="800" b="1" i="0" u="none" strike="noStrike">
                          <a:effectLst/>
                          <a:latin typeface="Arial" panose="020B0604020202020204" pitchFamily="34" charset="0"/>
                        </a:rPr>
                        <a:t> Rakentaminen</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5 473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2500904"/>
                  </a:ext>
                </a:extLst>
              </a:tr>
              <a:tr h="154291">
                <a:tc>
                  <a:txBody>
                    <a:bodyPr/>
                    <a:lstStyle/>
                    <a:p>
                      <a:pPr algn="l" fontAlgn="b"/>
                      <a:r>
                        <a:rPr lang="fi-FI" sz="800" b="1" i="0" u="none" strike="noStrike">
                          <a:effectLst/>
                          <a:latin typeface="Arial" panose="020B0604020202020204" pitchFamily="34" charset="0"/>
                        </a:rPr>
                        <a:t> Tukku- ja vähittäiskauppa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6 588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8891864"/>
                  </a:ext>
                </a:extLst>
              </a:tr>
              <a:tr h="154291">
                <a:tc>
                  <a:txBody>
                    <a:bodyPr/>
                    <a:lstStyle/>
                    <a:p>
                      <a:pPr algn="l" fontAlgn="b"/>
                      <a:r>
                        <a:rPr lang="fi-FI" sz="800" b="1" i="0" u="none" strike="noStrike">
                          <a:effectLst/>
                          <a:latin typeface="Arial" panose="020B0604020202020204" pitchFamily="34" charset="0"/>
                        </a:rPr>
                        <a:t> Majoitus- ja ravitsemistoiminta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2 347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19205790"/>
                  </a:ext>
                </a:extLst>
              </a:tr>
              <a:tr h="154291">
                <a:tc>
                  <a:txBody>
                    <a:bodyPr/>
                    <a:lstStyle/>
                    <a:p>
                      <a:pPr algn="l" fontAlgn="b"/>
                      <a:r>
                        <a:rPr lang="fi-FI" sz="800" b="1" i="0" u="none" strike="noStrike">
                          <a:effectLst/>
                          <a:latin typeface="Arial" panose="020B0604020202020204" pitchFamily="34" charset="0"/>
                        </a:rPr>
                        <a:t> Liike-elämän palvelut </a:t>
                      </a:r>
                      <a:r>
                        <a:rPr lang="fi-FI" sz="600" b="1" i="0" u="none" strike="noStrike">
                          <a:effectLst/>
                          <a:latin typeface="Arial" panose="020B0604020202020204" pitchFamily="34" charset="0"/>
                        </a:rPr>
                        <a:t>(TOL JLMN)</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10 107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80871548"/>
                  </a:ext>
                </a:extLst>
              </a:tr>
              <a:tr h="154291">
                <a:tc>
                  <a:txBody>
                    <a:bodyPr/>
                    <a:lstStyle/>
                    <a:p>
                      <a:pPr algn="l" fontAlgn="b"/>
                      <a:r>
                        <a:rPr lang="fi-FI" sz="800" b="1" i="0" u="none" strike="noStrike">
                          <a:effectLst/>
                          <a:latin typeface="Arial" panose="020B0604020202020204" pitchFamily="34" charset="0"/>
                        </a:rPr>
                        <a:t> Luovat alat</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3 385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5215345"/>
                  </a:ext>
                </a:extLst>
              </a:tr>
              <a:tr h="154291">
                <a:tc>
                  <a:txBody>
                    <a:bodyPr/>
                    <a:lstStyle/>
                    <a:p>
                      <a:pPr algn="l" fontAlgn="b"/>
                      <a:r>
                        <a:rPr lang="fi-FI" sz="800" b="1" i="0" u="none" strike="noStrike">
                          <a:effectLst/>
                          <a:latin typeface="Arial" panose="020B0604020202020204" pitchFamily="34" charset="0"/>
                        </a:rPr>
                        <a:t> Yksityiset terveys- ja sosiaalipalvelut</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3 611</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9776928"/>
                  </a:ext>
                </a:extLst>
              </a:tr>
              <a:tr h="138330">
                <a:tc>
                  <a:txBody>
                    <a:bodyPr/>
                    <a:lstStyle/>
                    <a:p>
                      <a:pPr algn="l" fontAlgn="b"/>
                      <a:r>
                        <a:rPr lang="fi-FI" sz="800" b="1" i="0" u="none" strike="noStrike">
                          <a:effectLst/>
                          <a:latin typeface="Arial" panose="020B0604020202020204" pitchFamily="34" charset="0"/>
                        </a:rPr>
                        <a:t> Kaikki toimialat yhteensä</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dirty="0">
                          <a:effectLst/>
                          <a:latin typeface="Arial" panose="020B0604020202020204" pitchFamily="34" charset="0"/>
                        </a:rPr>
                        <a:t>73 206</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66197509"/>
                  </a:ext>
                </a:extLst>
              </a:tr>
            </a:tbl>
          </a:graphicData>
        </a:graphic>
      </p:graphicFrame>
    </p:spTree>
    <p:extLst>
      <p:ext uri="{BB962C8B-B14F-4D97-AF65-F5344CB8AC3E}">
        <p14:creationId xmlns:p14="http://schemas.microsoft.com/office/powerpoint/2010/main" val="958492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644" y="1305980"/>
            <a:ext cx="4631553" cy="4656355"/>
          </a:xfrm>
        </p:spPr>
        <p:txBody>
          <a:bodyPr>
            <a:noAutofit/>
          </a:bodyPr>
          <a:lstStyle/>
          <a:p>
            <a:pPr algn="just">
              <a:defRPr/>
            </a:pPr>
            <a:r>
              <a:rPr lang="fi-FI" altLang="fi-FI" sz="1350" b="1" dirty="0"/>
              <a:t>Satakunnan talouden kehitys jatkui yhä pääosin laskusuuntaisena vuoden 2024 heinä-joulukuussa. Muutoksen merkkinä voidaan ehkä pitää teknologiateollisuuden ja rakentamisen liikevaihdon nousua aivan loppuvuodesta. Teollisuuden liikevaihdon lasku pysähtyi loka-joulukuussa, mutta  viennin arvo aleni yhä selvästi. Eniten kärsineitä haaroja olivat metsä- ja kemianteollisuus, metallien jalostus sekä koneiden ja laitteiden valmistus. </a:t>
            </a:r>
          </a:p>
          <a:p>
            <a:pPr algn="just">
              <a:defRPr/>
            </a:pPr>
            <a:r>
              <a:rPr lang="fi-FI" altLang="fi-FI" sz="1350" b="1" dirty="0"/>
              <a:t>Toisaalta meriteollisuus, elintarvikkeiden valmistus sekä elektroniikka- ja sähkötuotteiden valmistus pääsivät jo kunnon kasvuun kiinni. Teollisuudessa keskimäärin henkilöstömääräkin pysyi ennallaan. Tämä viittaa tuotannollisesti suotuisampaan kehitykseen kuin mitä osin hintojen laskuun pohjautuva liikevaihdon ja viennin arvon pudotus antaa ymmärtää. </a:t>
            </a:r>
          </a:p>
          <a:p>
            <a:pPr algn="just">
              <a:defRPr/>
            </a:pPr>
            <a:r>
              <a:rPr lang="fi-FI" altLang="fi-FI" sz="1350" b="1" dirty="0"/>
              <a:t>Palkkasumman kasvukin  viittaa osaltaan talouden pysyneen jonkinlaisessa vedossa. </a:t>
            </a:r>
          </a:p>
          <a:p>
            <a:pPr algn="just">
              <a:defRPr/>
            </a:pPr>
            <a:r>
              <a:rPr lang="fi-FI" altLang="fi-FI" sz="1350" b="1" dirty="0"/>
              <a:t>Satakunnan rakentamisen suhdanteet piirtyivät vielä syyskesällä synkkinä, mutta aivan vuoden lopussa liikevaihto alkoi kasvaa. Palvelualojen kehitys jatkui aiempaa alavireisempänä.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AEE0283-0C8B-C66C-F1AD-0A4A84ED7624}"/>
              </a:ext>
            </a:extLst>
          </p:cNvPr>
          <p:cNvPicPr>
            <a:picLocks noChangeAspect="1"/>
          </p:cNvPicPr>
          <p:nvPr/>
        </p:nvPicPr>
        <p:blipFill>
          <a:blip r:embed="rId3"/>
          <a:stretch>
            <a:fillRect/>
          </a:stretch>
        </p:blipFill>
        <p:spPr>
          <a:xfrm>
            <a:off x="4613446" y="1244976"/>
            <a:ext cx="4508591" cy="2895176"/>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284" y="971550"/>
            <a:ext cx="5277548" cy="5094119"/>
          </a:xfrm>
        </p:spPr>
        <p:txBody>
          <a:bodyPr>
            <a:noAutofit/>
          </a:bodyPr>
          <a:lstStyle/>
          <a:p>
            <a:pPr marL="0" indent="0">
              <a:buNone/>
              <a:defRPr/>
            </a:pPr>
            <a:endParaRPr lang="fi-FI" altLang="fi-FI" sz="1253" b="1" dirty="0"/>
          </a:p>
          <a:p>
            <a:pPr algn="just">
              <a:defRPr/>
            </a:pPr>
            <a:r>
              <a:rPr lang="fi-FI" altLang="fi-FI" sz="1350" b="1" dirty="0"/>
              <a:t>Teknologiateollisuudessa keskimäärin liikevaihto kääntyi nousuun aivan loppuvuodesta ja henkilöstömääräkin kohosi hieman. Viennin arvo laski kuitenkin edelleen. Liikevaihto nousi meriteollisuudessa ja metallituotteiden sekä elektroniikka- ja sähkötuotteiden valmistuksessa, mikä voi viitata myös tuotannon kasvuun. Meri-Porin teollisuusalueella liikevaihto kasvoi loppuvuonna kohisten. </a:t>
            </a:r>
          </a:p>
          <a:p>
            <a:pPr algn="just">
              <a:defRPr/>
            </a:pPr>
            <a:r>
              <a:rPr lang="fi-FI" altLang="fi-FI" sz="1350" b="1" dirty="0"/>
              <a:t>Teknologiateollisuudessa liikevaihto laski selvästi automaatiossa ja robotiikassa, metallien jalostuksessa sekä hieman konepajoilla. Automaatiossa ja metallien jalostuksessa henkilöstöä lisättiin silti edelleen, joten tuotannon taso ei liene pudonnut merkittävästi. Automaatiossa tilausten laskutusaikataulujen osuminen vertailuajankohtaan saattaa osin selittää kehitystä. </a:t>
            </a:r>
          </a:p>
          <a:p>
            <a:pPr algn="just">
              <a:defRPr/>
            </a:pPr>
            <a:r>
              <a:rPr lang="fi-FI" altLang="fi-FI" sz="1350" b="1" dirty="0"/>
              <a:t>Elintarvikkeiden valmistuksen liikevaihto, vienti ja henkilöstö kasvoivat loppuvuonna. Metsä- ja kemianteollisuuden liikevaihto ja ensin mainitussa myös henkilöstö laski yhä. Ainakin metsäteollisuuden vienti putosi. Rakentamisen liikevaihto aleni vielä syyskesällä, mutta aivan loppuvuodesta kirjattiin kasvua. Sen sijaan henkilöstöä vähennettiin edelleen tuntuvasti.</a:t>
            </a:r>
          </a:p>
          <a:p>
            <a:pPr algn="just">
              <a:defRPr/>
            </a:pPr>
            <a:r>
              <a:rPr lang="fi-FI" altLang="fi-FI" sz="1350" b="1" dirty="0"/>
              <a:t>Satakunnan palvelualojen kehitys sujui vuoden 2024 heinä-joulukuussa aiempaa vaimeampana. Liikevaihdon nousu jatkui enää liike-elämän palveluissa ja tauon jälkeen myös luovilla aloilla. Kaupassa sekä majoitus- ja ravitsemistoiminnassa liikevaihto supistui. Palvelualojen henkilöstömääräkin aleni jokaisella alatoimialalla. Myös yksityisten SOTE-alojen henkilöstö aleni poikkeuksellisesti.</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1" name="Picture 10">
            <a:extLst>
              <a:ext uri="{FF2B5EF4-FFF2-40B4-BE49-F238E27FC236}">
                <a16:creationId xmlns:a16="http://schemas.microsoft.com/office/drawing/2014/main" id="{17EFC183-BEF0-F497-E341-3B01426B38D8}"/>
              </a:ext>
            </a:extLst>
          </p:cNvPr>
          <p:cNvPicPr>
            <a:picLocks noChangeAspect="1"/>
          </p:cNvPicPr>
          <p:nvPr/>
        </p:nvPicPr>
        <p:blipFill>
          <a:blip r:embed="rId3"/>
          <a:stretch>
            <a:fillRect/>
          </a:stretch>
        </p:blipFill>
        <p:spPr>
          <a:xfrm>
            <a:off x="5265265" y="1334820"/>
            <a:ext cx="3846521" cy="2470031"/>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354837"/>
            <a:ext cx="9144000" cy="3010637"/>
          </a:xfrm>
        </p:spPr>
        <p:txBody>
          <a:bodyPr>
            <a:noAutofit/>
          </a:bodyPr>
          <a:lstStyle/>
          <a:p>
            <a:pPr algn="just">
              <a:defRPr/>
            </a:pPr>
            <a:r>
              <a:rPr lang="fi-FI" altLang="fi-FI" sz="1350" b="1" dirty="0"/>
              <a:t>Tilastokeskuksen tuoreimpien suhdannetietojen mukaan Satakunnan yritysten yhteenlaskettu liikevaihto laski vuoden 2024 heinä-joulukuussa 2,5 % vuoden 2023 vastaavaan aikaan verrattuna. Koko maassa keskimäärin liikevaihto ei käytännössä enää pudonnut, mikä saattaa antaa viitteitä käänteestä. Toisin kuin maassa keskimäärin Satakunnan laskusta osa selittyy metallien tuottajahintojen laskulla, mutta tuotannon määrälle sillä ei ole yleensä yhtä suurta vaikutusta. Siten Satakunnassa tuotannon taso ei ole pudonnut yhtä paljon kuin liikevaihdon lasku antaa ymmärtää. </a:t>
            </a:r>
          </a:p>
          <a:p>
            <a:pPr algn="just">
              <a:defRPr/>
            </a:pPr>
            <a:r>
              <a:rPr lang="fi-FI" altLang="fi-FI" sz="1350" b="1" dirty="0"/>
              <a:t>51 % maakunnan yrityksistä saavutti heinä–joulukuussa liikevaihdon kasvua. 35 % yrityskannasta ylsi vähintään 15 %:n nousuun, mikä on aavistuksen aiempaa enemmän. Toimiala- ja yrityskohtainen vaihtelu on ollut yhä suurta etenkin teollisuudessa, mutta osin myös palveluissa. Eniten laski yli 20 henkilön yritysten liikevaihto, vajaat kuusi prosenttia. Alle viiden työntekijän yritysten liikevaihto sen sijaan kohosi 9,1 %. 5-19 henkilöä työllistävien yritysten liikevaihto supistui 0,6 %. Suurin muutosvaikutus talouden suuntaviivoihin on edelleen ollut yli 20 hengen lähinnä teollisuudessa toimivilla yrityksillä. Alle viisi vuotta toimineiden yritysten liikevaihto kohosi loppuvuoden aikana reilut 23 %. Yli viisi vuotta toimineiden yritysten liikevaihto laski 3,3 %. </a:t>
            </a:r>
          </a:p>
          <a:p>
            <a:pPr algn="just">
              <a:defRPr/>
            </a:pPr>
            <a:r>
              <a:rPr lang="fi-FI" altLang="fi-FI" sz="1350" b="1" dirty="0"/>
              <a:t>Koko maassa keskimäärin talouden kehitys oli varsin vaisua, mutta aloittain vaihtelevaa. Myönteistä oli viennin kasvu ja liikevaihdon laskun pysähtyminen. Teollisuudessa liikevaihdon kasvua kertyi elintarviketeollisuudessa sekä elektroniikka- ja sähkötuotteiden valmistuksessa. Myös metsäteollisuus pääsi nipin napin kasvun puolelle. Teknologiateollisuus kehittyi Satakuntaa suotuisammin lähinnä painoarvoltaan merkittävän elektroniikkateollisuuden myönteisemmän kehityksen vuoksi. Myös metallien jalostuksen vähäisempi osuus vaikutti. Rakentamisen liikevaihdon romahdus jatkui. Palvelualoilla nousu jatkui liike-elämän palveluissa sekä majoitus- ja ravitsemistoiminnassa. Kaupan ja luovien alojen liikevaihto aleni.</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14" name="Picture 13">
            <a:extLst>
              <a:ext uri="{FF2B5EF4-FFF2-40B4-BE49-F238E27FC236}">
                <a16:creationId xmlns:a16="http://schemas.microsoft.com/office/drawing/2014/main" id="{7344BB80-354F-4EF2-0832-742FBCB5B700}"/>
              </a:ext>
            </a:extLst>
          </p:cNvPr>
          <p:cNvPicPr>
            <a:picLocks noChangeAspect="1"/>
          </p:cNvPicPr>
          <p:nvPr/>
        </p:nvPicPr>
        <p:blipFill>
          <a:blip r:embed="rId3"/>
          <a:stretch>
            <a:fillRect/>
          </a:stretch>
        </p:blipFill>
        <p:spPr>
          <a:xfrm>
            <a:off x="238907" y="4962527"/>
            <a:ext cx="7072313" cy="985838"/>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2024 tammi- ja syyskuun välillä yritysten liikevaihto kasvoi keskimäärin Rauman seutukunnassa. Tosin sielläkin syyskesällä liikevaihto alkoi laskea. Porin ja Pohjois-Satakunnan seutukunnissa liikevaihto aleni jonkin verran ja kehitys jäi keskimäärin alle valtakunnallisen tason.  </a:t>
            </a:r>
          </a:p>
          <a:p>
            <a:pPr algn="just">
              <a:defRPr/>
            </a:pPr>
            <a:r>
              <a:rPr lang="fi-FI" altLang="fi-FI" sz="1500" b="1" dirty="0"/>
              <a:t>Porin seutukunnassa liikevaihdon huomattava lasku on suurelta osin peräisin metallien jalostuksesta. Sen suuren painoarvon vuoksi alan tuottajahintojen lasku on painanut koko seutukunnan kehityksen selvästi pakkaselle. Tuotantoon vaikutus on ollut kuitenkin huomattavasti vähäisempi. Lisäksi lasku näyttäisi oienneen vuoden 2024 loppua kohden. Samantyyppinen kehitys vallitsi Pohjois-Satakunnassa.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11198F80-8F76-EB7A-3F13-40223D1BBF2D}"/>
              </a:ext>
            </a:extLst>
          </p:cNvPr>
          <p:cNvPicPr>
            <a:picLocks noChangeAspect="1"/>
          </p:cNvPicPr>
          <p:nvPr/>
        </p:nvPicPr>
        <p:blipFill>
          <a:blip r:embed="rId3"/>
          <a:stretch>
            <a:fillRect/>
          </a:stretch>
        </p:blipFill>
        <p:spPr>
          <a:xfrm>
            <a:off x="4013347" y="1494640"/>
            <a:ext cx="5019476" cy="3048965"/>
          </a:xfrm>
          <a:prstGeom prst="rect">
            <a:avLst/>
          </a:prstGeom>
        </p:spPr>
      </p:pic>
      <p:pic>
        <p:nvPicPr>
          <p:cNvPr id="19" name="Picture 18">
            <a:extLst>
              <a:ext uri="{FF2B5EF4-FFF2-40B4-BE49-F238E27FC236}">
                <a16:creationId xmlns:a16="http://schemas.microsoft.com/office/drawing/2014/main" id="{80F66A63-7C4B-E9E6-FCAF-70C358CE2C5D}"/>
              </a:ext>
            </a:extLst>
          </p:cNvPr>
          <p:cNvPicPr>
            <a:picLocks noChangeAspect="1"/>
          </p:cNvPicPr>
          <p:nvPr/>
        </p:nvPicPr>
        <p:blipFill>
          <a:blip r:embed="rId4"/>
          <a:stretch>
            <a:fillRect/>
          </a:stretch>
        </p:blipFill>
        <p:spPr>
          <a:xfrm>
            <a:off x="214312" y="5229173"/>
            <a:ext cx="8301038" cy="728663"/>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yhä selvästi vuoden 2024 heinä-joulukuussa. Madaltuneet tuottajahinnat vaikuttavat osin laskun taustalla ainakin metallien jalostuksessa, mikä näkyy teknologiateollisuuden laskuna. Elintarviketeollisuuden viennin arvo kasvoi selvästi syyskesällä, mutta taittui jälleen laskuun vuodenvaihdetta kohti. Maassa keskimäärin viennin arvo kääntyi jo selvään nousuun kaikilla päähaaroilla, mikä on myönteinen merkki suhdannekäänteestä. Huomion arvoista on Satakunnan metallien jalostuksen suurempi painoarvo. Siten tuottajahintojen pudotus, joka näkyy selvästi Satakunnan viennin arvon kehityksessä, ei vaikuta niin paljon valtakunnallisiin kehityslukuihin. Siten reaalisesti hintakehitys poistaen Satakunnan viennin kehitys on ollut parempaa kuin mitä luvut antavat ymmärtää.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669240"/>
          </a:xfrm>
          <a:prstGeom prst="rect">
            <a:avLst/>
          </a:prstGeom>
          <a:noFill/>
        </p:spPr>
        <p:txBody>
          <a:bodyPr wrap="square" rtlCol="0">
            <a:spAutoFit/>
          </a:bodyPr>
          <a:lstStyle/>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61 %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(3,1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31 %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(1,6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(45 milj. €) v. 2023.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(353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5,1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a:t>
            </a:r>
            <a:r>
              <a:rPr lang="sv-SE" sz="1350" b="1" dirty="0" err="1">
                <a:solidFill>
                  <a:prstClr val="black"/>
                </a:solidFill>
                <a:highlight>
                  <a:srgbClr val="FFFF00"/>
                </a:highlight>
                <a:latin typeface="Calibri" panose="020F0502020204030204"/>
                <a:cs typeface="+mn-cs"/>
              </a:rPr>
              <a:t>vuonna</a:t>
            </a:r>
            <a:r>
              <a:rPr lang="sv-SE" sz="1350" b="1" dirty="0">
                <a:solidFill>
                  <a:prstClr val="black"/>
                </a:solidFill>
                <a:highlight>
                  <a:srgbClr val="FFFF00"/>
                </a:highlight>
                <a:latin typeface="Calibri" panose="020F0502020204030204"/>
                <a:cs typeface="+mn-cs"/>
              </a:rPr>
              <a:t> 2024. </a:t>
            </a:r>
          </a:p>
          <a:p>
            <a:pPr marL="129600" indent="-129600" defTabSz="514350" eaLnBrk="1" fontAlgn="auto" hangingPunct="1">
              <a:lnSpc>
                <a:spcPct val="80000"/>
              </a:lnSpc>
              <a:spcBef>
                <a:spcPts val="563"/>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7,4 % Suomen viennistä ja sija 4 (19 maakuntaa) v. 2023. Väestöosuus on 3,8 %.</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Satakunta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toisena</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joukossa</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5A6C1873-84A1-ADC9-F652-E8AA4B8DD5A8}"/>
              </a:ext>
            </a:extLst>
          </p:cNvPr>
          <p:cNvPicPr>
            <a:picLocks noChangeAspect="1"/>
          </p:cNvPicPr>
          <p:nvPr/>
        </p:nvPicPr>
        <p:blipFill>
          <a:blip r:embed="rId3"/>
          <a:stretch>
            <a:fillRect/>
          </a:stretch>
        </p:blipFill>
        <p:spPr>
          <a:xfrm>
            <a:off x="4768746" y="2565185"/>
            <a:ext cx="4319483" cy="2822478"/>
          </a:xfrm>
          <a:prstGeom prst="rect">
            <a:avLst/>
          </a:prstGeom>
        </p:spPr>
      </p:pic>
      <p:pic>
        <p:nvPicPr>
          <p:cNvPr id="14" name="Picture 13">
            <a:extLst>
              <a:ext uri="{FF2B5EF4-FFF2-40B4-BE49-F238E27FC236}">
                <a16:creationId xmlns:a16="http://schemas.microsoft.com/office/drawing/2014/main" id="{A9037A4A-DA4E-35B5-2C26-CABC19913FD2}"/>
              </a:ext>
            </a:extLst>
          </p:cNvPr>
          <p:cNvPicPr>
            <a:picLocks noChangeAspect="1"/>
          </p:cNvPicPr>
          <p:nvPr/>
        </p:nvPicPr>
        <p:blipFill>
          <a:blip r:embed="rId4"/>
          <a:stretch>
            <a:fillRect/>
          </a:stretch>
        </p:blipFill>
        <p:spPr>
          <a:xfrm>
            <a:off x="55771" y="4218315"/>
            <a:ext cx="4614863" cy="1721644"/>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44957"/>
            <a:ext cx="4394525" cy="3101258"/>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Siitä alkaen nousu on jatkunut ainakin vuoden 2024 joulukuun loppuun saakka osin henkilöstömäärän kohotessa ja myös palkkojen noustessa. Tämä osoittaa talouden rattaiden pyörineen edelleen, vaikka liikevaihto on laskenut osin roimasti. Liikevaihdon pudotuksesta osa on peräisin hintojen laskusta, mikä selittää eroa liikevaihdon ja palkkasumman kehityspoluissa. Tosin alakohtaiset erot ovat yhä suuria. Satakunnassa palkkasumman nousu oli loppuvuonna 2024 maan keskiarvon luokkaa.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282BF59C-D31F-7E9A-E305-BF9702112F65}"/>
              </a:ext>
            </a:extLst>
          </p:cNvPr>
          <p:cNvPicPr>
            <a:picLocks noChangeAspect="1"/>
          </p:cNvPicPr>
          <p:nvPr/>
        </p:nvPicPr>
        <p:blipFill>
          <a:blip r:embed="rId3"/>
          <a:stretch>
            <a:fillRect/>
          </a:stretch>
        </p:blipFill>
        <p:spPr>
          <a:xfrm>
            <a:off x="4572000" y="1580521"/>
            <a:ext cx="4394525" cy="2872650"/>
          </a:xfrm>
          <a:prstGeom prst="rect">
            <a:avLst/>
          </a:prstGeom>
        </p:spPr>
      </p:pic>
      <p:pic>
        <p:nvPicPr>
          <p:cNvPr id="16" name="Picture 15">
            <a:extLst>
              <a:ext uri="{FF2B5EF4-FFF2-40B4-BE49-F238E27FC236}">
                <a16:creationId xmlns:a16="http://schemas.microsoft.com/office/drawing/2014/main" id="{1C75D0C3-A3E2-6CBD-F64C-8B59477E5800}"/>
              </a:ext>
            </a:extLst>
          </p:cNvPr>
          <p:cNvPicPr>
            <a:picLocks noChangeAspect="1"/>
          </p:cNvPicPr>
          <p:nvPr/>
        </p:nvPicPr>
        <p:blipFill>
          <a:blip r:embed="rId4"/>
          <a:stretch>
            <a:fillRect/>
          </a:stretch>
        </p:blipFill>
        <p:spPr>
          <a:xfrm>
            <a:off x="207591" y="4885372"/>
            <a:ext cx="5675242" cy="739141"/>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heinä</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joulukuu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2672" y="1318583"/>
            <a:ext cx="9137143" cy="15175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Satakunnassa henkilöstömäärä aleni edelleen vähän (-1,0 %) vuoden 2024 heinä-joulukuussa. Teollisuudessa  henkilöstömäärä pysyi ennallaan, tosin alakohtainen vaihtelu oli edelleen suurta. Henkilöstöä lisättiin elintarviketeollisuudessa, metallien jalostuksessa, meriteollisuudessa sekä sähkötuotteissa ja automaatiossa. Rakentamisessa väkeä vähennettiin loppuvuonna eniten päätoimialoista. Palveluissa henkilöstömäärä aleni hieman. </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1" name="Picture 10">
            <a:extLst>
              <a:ext uri="{FF2B5EF4-FFF2-40B4-BE49-F238E27FC236}">
                <a16:creationId xmlns:a16="http://schemas.microsoft.com/office/drawing/2014/main" id="{B6085C95-A2F9-4C3E-F13E-4A223AF95C45}"/>
              </a:ext>
            </a:extLst>
          </p:cNvPr>
          <p:cNvPicPr>
            <a:picLocks noChangeAspect="1"/>
          </p:cNvPicPr>
          <p:nvPr/>
        </p:nvPicPr>
        <p:blipFill>
          <a:blip r:embed="rId3"/>
          <a:stretch>
            <a:fillRect/>
          </a:stretch>
        </p:blipFill>
        <p:spPr>
          <a:xfrm>
            <a:off x="178016" y="2931507"/>
            <a:ext cx="4697131" cy="3069244"/>
          </a:xfrm>
          <a:prstGeom prst="rect">
            <a:avLst/>
          </a:prstGeom>
        </p:spPr>
      </p:pic>
      <p:sp>
        <p:nvSpPr>
          <p:cNvPr id="18" name="TextBox 17">
            <a:extLst>
              <a:ext uri="{FF2B5EF4-FFF2-40B4-BE49-F238E27FC236}">
                <a16:creationId xmlns:a16="http://schemas.microsoft.com/office/drawing/2014/main" id="{FF52EA35-2A42-4D52-6D6D-D85ED42419EF}"/>
              </a:ext>
            </a:extLst>
          </p:cNvPr>
          <p:cNvSpPr txBox="1"/>
          <p:nvPr/>
        </p:nvSpPr>
        <p:spPr>
          <a:xfrm>
            <a:off x="-32672" y="2080331"/>
            <a:ext cx="6298308" cy="975267"/>
          </a:xfrm>
          <a:prstGeom prst="rect">
            <a:avLst/>
          </a:prstGeom>
          <a:noFill/>
        </p:spPr>
        <p:txBody>
          <a:bodyPr wrap="square">
            <a:spAutoFit/>
          </a:bodyPr>
          <a:lstStyle/>
          <a:p>
            <a:pPr marL="171450" indent="-171450" algn="just" defTabSz="685800" eaLnBrk="1" fontAlgn="auto" hangingPunct="1">
              <a:lnSpc>
                <a:spcPct val="90000"/>
              </a:lnSpc>
              <a:spcBef>
                <a:spcPts val="750"/>
              </a:spcBef>
              <a:spcAft>
                <a:spcPts val="0"/>
              </a:spcAft>
              <a:buFont typeface="Arial" panose="020B0604020202020204" pitchFamily="34" charset="0"/>
              <a:buChar char="•"/>
              <a:defRPr/>
            </a:pPr>
            <a:r>
              <a:rPr lang="fi-FI" altLang="fi-FI" sz="1275" b="1" dirty="0">
                <a:solidFill>
                  <a:prstClr val="black"/>
                </a:solidFill>
                <a:latin typeface="Calibri" panose="020F0502020204030204"/>
                <a:cs typeface="+mn-cs"/>
              </a:rPr>
              <a:t>Huhtikuun lopussa julkaistun Satakunnan työllisyyskatsauksen mukaan työttömyys kääntyi maaliskuussa kausittaiseen laskuun. Työvoiman kysynnän heikentyessä työttömien määrä on kuitenkin edelleen kasvanut selvästi vuoden takaiseen verrattuna (1 120 henkeä, 11,3 % enemmän). Työttömyysaste oli maaliskuussa 11,5 %. Uusia avoimia työpaikkoja ilmoitettiin 24 % vähemmän kuin vuosi sitten maaliskuussa.</a:t>
            </a:r>
          </a:p>
        </p:txBody>
      </p:sp>
      <p:pic>
        <p:nvPicPr>
          <p:cNvPr id="20" name="Picture 19">
            <a:extLst>
              <a:ext uri="{FF2B5EF4-FFF2-40B4-BE49-F238E27FC236}">
                <a16:creationId xmlns:a16="http://schemas.microsoft.com/office/drawing/2014/main" id="{A443FAE1-266C-FED0-B1F6-58FBB88DEC05}"/>
              </a:ext>
            </a:extLst>
          </p:cNvPr>
          <p:cNvPicPr>
            <a:picLocks noChangeAspect="1"/>
          </p:cNvPicPr>
          <p:nvPr/>
        </p:nvPicPr>
        <p:blipFill>
          <a:blip r:embed="rId4"/>
          <a:stretch>
            <a:fillRect/>
          </a:stretch>
        </p:blipFill>
        <p:spPr>
          <a:xfrm>
            <a:off x="6265635" y="2112400"/>
            <a:ext cx="2838835" cy="3773003"/>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24940"/>
            <a:ext cx="8764524"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2024 tammi-syyskuussa henkilöstömäärä kasvoi enää Rauman seutukunnassa. Sielläkin kasvu pysähtyi syyskesällä. Samalla ajanjaksolla henkilöstöä vähennettiin hieman sekä Porin että Pohjois-Satakunnan seutukunnissa. Satakunnan kehitys on edelleen ollut hieman maan keskitasoa parempaa.</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6" name="Picture 15">
            <a:extLst>
              <a:ext uri="{FF2B5EF4-FFF2-40B4-BE49-F238E27FC236}">
                <a16:creationId xmlns:a16="http://schemas.microsoft.com/office/drawing/2014/main" id="{FDD1449F-E8A7-D80B-7B07-954E77BBA08F}"/>
              </a:ext>
            </a:extLst>
          </p:cNvPr>
          <p:cNvPicPr>
            <a:picLocks noChangeAspect="1"/>
          </p:cNvPicPr>
          <p:nvPr/>
        </p:nvPicPr>
        <p:blipFill>
          <a:blip r:embed="rId3"/>
          <a:stretch>
            <a:fillRect/>
          </a:stretch>
        </p:blipFill>
        <p:spPr>
          <a:xfrm>
            <a:off x="172284" y="2135862"/>
            <a:ext cx="8301038" cy="728663"/>
          </a:xfrm>
          <a:prstGeom prst="rect">
            <a:avLst/>
          </a:prstGeom>
        </p:spPr>
      </p:pic>
      <p:pic>
        <p:nvPicPr>
          <p:cNvPr id="17" name="Picture 16">
            <a:extLst>
              <a:ext uri="{FF2B5EF4-FFF2-40B4-BE49-F238E27FC236}">
                <a16:creationId xmlns:a16="http://schemas.microsoft.com/office/drawing/2014/main" id="{1A101FDF-8899-62C4-44D9-7A9591EB6180}"/>
              </a:ext>
            </a:extLst>
          </p:cNvPr>
          <p:cNvPicPr>
            <a:picLocks noChangeAspect="1"/>
          </p:cNvPicPr>
          <p:nvPr/>
        </p:nvPicPr>
        <p:blipFill>
          <a:blip r:embed="rId4"/>
          <a:stretch>
            <a:fillRect/>
          </a:stretch>
        </p:blipFill>
        <p:spPr>
          <a:xfrm>
            <a:off x="178019" y="2935934"/>
            <a:ext cx="5100563" cy="3094837"/>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0768" y="1732665"/>
            <a:ext cx="8999012" cy="3501624"/>
          </a:xfrm>
        </p:spPr>
        <p:txBody>
          <a:bodyPr>
            <a:normAutofit/>
          </a:bodyPr>
          <a:lstStyle/>
          <a:p>
            <a:pPr algn="just">
              <a:defRPr/>
            </a:pPr>
            <a:r>
              <a:rPr lang="fi-FI" altLang="fi-FI" sz="1500" b="1" dirty="0"/>
              <a:t>Elintarviketeollisuuden liikevaihto kohosi yhä vuoden 2024 toisella puoliskolla Satakunnassa. Valtakunnallisesti alan liikevaihto kääntyi kasvuun. Viennin arvo kasvoi loppuvuonna 2024 hieman Satakunnassa, mutta maassa keskimäärin viennin arvo nousi roimasti. Henkilöstömäärä kasvoi heinä-joulukuussa 2024 jonkin verran Satakunnassa. Ainakin Satakunnassa sekä liikevaihdon, viennin että henkilöstömäärän kehitys ylitti selvästi teollisuuden ja kaikkien toimialojen keskiarvon.  </a:t>
            </a:r>
          </a:p>
          <a:p>
            <a:pPr algn="just">
              <a:defRPr/>
            </a:pPr>
            <a:r>
              <a:rPr lang="fi-FI" altLang="fi-FI" sz="1500" b="1" dirty="0"/>
              <a:t>Pellervon taloustutkimus PTT:n mukaan elintarviketeollisuuden volyymi laski maassa keskimäärin kaksi vuotta peräkkäin vuosina 2022 ja 2023. Vuoteen 2021 verrattuna laskua oli noin neljä prosenttia. Myös euroalueella elintarvikkeiden tuotanto oli laskusuuntainen viime vuonna.  Tänä vuonna volyymi palautuu hieman, ja elpyminen jatkuu ensi vuonna. Lisätietoa </a:t>
            </a:r>
            <a:r>
              <a:rPr lang="fi-FI" altLang="fi-FI" sz="1500" b="1" dirty="0">
                <a:hlinkClick r:id="rId2"/>
              </a:rPr>
              <a:t>https://www.ptt.fi/ennusteet/maa-ja-elintarviketalous-kevat-2024/#me24k2</a:t>
            </a:r>
            <a:r>
              <a:rPr lang="fi-FI" altLang="fi-FI" sz="1500" b="1" dirty="0"/>
              <a:t>. </a:t>
            </a:r>
          </a:p>
          <a:p>
            <a:pPr algn="just">
              <a:defRPr/>
            </a:pPr>
            <a:r>
              <a:rPr lang="fi-FI" altLang="fi-FI" sz="1500" b="1" dirty="0"/>
              <a:t>Pellervon taloustutkimus PTT:n kevään 2024 ennusteen mukaan elintarviketeollisuuden markkinaolosuhteet pysyvät tänä vuonna vielä haasteellisina. Keskeinen epävarmuutta aiheuttava tekijä on se mihin suuntaan elintarvikkeiden kysyntä kehittyy osana yksityistä kulutusta. Tämä epävarmuus liittyy yksityisen kulutuksen kehitykseen yleisesti sekä julkisen talouden sopeuttamistoimien vaikutukseen kotitalouksien ostovoimaan.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9" name="Picture 8">
            <a:extLst>
              <a:ext uri="{FF2B5EF4-FFF2-40B4-BE49-F238E27FC236}">
                <a16:creationId xmlns:a16="http://schemas.microsoft.com/office/drawing/2014/main" id="{4CE93AAD-4066-B200-2F12-C99548D2EAA4}"/>
              </a:ext>
            </a:extLst>
          </p:cNvPr>
          <p:cNvPicPr>
            <a:picLocks noChangeAspect="1"/>
          </p:cNvPicPr>
          <p:nvPr/>
        </p:nvPicPr>
        <p:blipFill>
          <a:blip r:embed="rId4"/>
          <a:stretch>
            <a:fillRect/>
          </a:stretch>
        </p:blipFill>
        <p:spPr>
          <a:xfrm>
            <a:off x="235744" y="5017629"/>
            <a:ext cx="7478120" cy="74867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75501" y="1027149"/>
            <a:ext cx="5166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A82E6E73-71ED-DB09-0825-8FA811DF71A5}"/>
              </a:ext>
            </a:extLst>
          </p:cNvPr>
          <p:cNvPicPr>
            <a:picLocks noChangeAspect="1"/>
          </p:cNvPicPr>
          <p:nvPr/>
        </p:nvPicPr>
        <p:blipFill>
          <a:blip r:embed="rId3"/>
          <a:stretch>
            <a:fillRect/>
          </a:stretch>
        </p:blipFill>
        <p:spPr>
          <a:xfrm>
            <a:off x="314629" y="1254555"/>
            <a:ext cx="3637085" cy="2335543"/>
          </a:xfrm>
          <a:prstGeom prst="rect">
            <a:avLst/>
          </a:prstGeom>
        </p:spPr>
      </p:pic>
      <p:pic>
        <p:nvPicPr>
          <p:cNvPr id="16" name="Picture 15">
            <a:extLst>
              <a:ext uri="{FF2B5EF4-FFF2-40B4-BE49-F238E27FC236}">
                <a16:creationId xmlns:a16="http://schemas.microsoft.com/office/drawing/2014/main" id="{09117FA5-65C9-D1F8-E53F-C90729738638}"/>
              </a:ext>
            </a:extLst>
          </p:cNvPr>
          <p:cNvPicPr>
            <a:picLocks noChangeAspect="1"/>
          </p:cNvPicPr>
          <p:nvPr/>
        </p:nvPicPr>
        <p:blipFill>
          <a:blip r:embed="rId4"/>
          <a:stretch>
            <a:fillRect/>
          </a:stretch>
        </p:blipFill>
        <p:spPr>
          <a:xfrm>
            <a:off x="314628" y="3686568"/>
            <a:ext cx="3539789" cy="2313002"/>
          </a:xfrm>
          <a:prstGeom prst="rect">
            <a:avLst/>
          </a:prstGeom>
        </p:spPr>
      </p:pic>
      <p:pic>
        <p:nvPicPr>
          <p:cNvPr id="20" name="Picture 19">
            <a:extLst>
              <a:ext uri="{FF2B5EF4-FFF2-40B4-BE49-F238E27FC236}">
                <a16:creationId xmlns:a16="http://schemas.microsoft.com/office/drawing/2014/main" id="{FC2379BE-8A2C-793B-4840-B21F0C30DDA1}"/>
              </a:ext>
            </a:extLst>
          </p:cNvPr>
          <p:cNvPicPr>
            <a:picLocks noChangeAspect="1"/>
          </p:cNvPicPr>
          <p:nvPr/>
        </p:nvPicPr>
        <p:blipFill>
          <a:blip r:embed="rId5"/>
          <a:stretch>
            <a:fillRect/>
          </a:stretch>
        </p:blipFill>
        <p:spPr>
          <a:xfrm>
            <a:off x="4617027" y="1194776"/>
            <a:ext cx="3637085" cy="2376579"/>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46996" y="1511586"/>
            <a:ext cx="7458716" cy="2964880"/>
          </a:xfrm>
        </p:spPr>
        <p:txBody>
          <a:bodyPr>
            <a:noAutofit/>
          </a:bodyPr>
          <a:lstStyle/>
          <a:p>
            <a:pPr algn="just">
              <a:defRPr/>
            </a:pPr>
            <a:r>
              <a:rPr lang="fi-FI" altLang="fi-FI" sz="1500" b="1" dirty="0"/>
              <a:t>Metsäteollisuuden liikevaihto ja viennin arvo supistuivat edelleen selvästi vuoden 2024 heinä-joulukuussa Satakunnassa. Henkilöstömääräkin laski jonkin verran. Koko maassa keskimäärin alan liikevaihdon lasku pysähtyi. Viennin arvo kohosi jo reippaasti. Satakunnassa kehitystä on aiemmin taannuttanut vuosikymmenen vaihteen tienoilla paperikoneen sulkeminen Raumalla, mutta uuden sahan avaaminen on tasapainottanut alan kehitystä. Myös uusia, merkittäviä investointeja on suunnitteilla. </a:t>
            </a:r>
          </a:p>
          <a:p>
            <a:pPr algn="just">
              <a:defRPr/>
            </a:pPr>
            <a:r>
              <a:rPr lang="fi-FI" altLang="fi-FI" sz="1500" b="1" dirty="0"/>
              <a:t>Pellervon taloustutkimus PTT:n kevään metsäalan ennusteen mukaan Suomen metsäteollisuuden viennin arvo kasvaa sekä tänä että ensi vuonna. Veturina on etenkin kartonki. Myös sahatavaran vienti kasvaa, kun rakentaminen ei enää Euroopassa vähene ja sahatavaran tarjonta globaalisti on rajallista. Yhdysvaltain tullit kuitenkin sekoittavat maailmankauppaa, haittaavat vientiä ja voivat lisätä kilpailua Suomelle tärkeillä markkina-alueilla. Puun tarve kasvaa tänä ja ensi vuonna metsäteollisuudessa, mikä pitää kotimaisen puun kysynnän vahvana. Tämän vuoksi sekä hakkuumäärät että puun hinnat nousevat. </a:t>
            </a:r>
          </a:p>
          <a:p>
            <a:pPr algn="just">
              <a:defRPr/>
            </a:pPr>
            <a:endParaRPr lang="fi-FI" sz="1500" b="1" dirty="0"/>
          </a:p>
          <a:p>
            <a:pPr marL="0" indent="0" algn="just">
              <a:buNone/>
              <a:defRPr/>
            </a:pP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111</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6" name="Picture 5">
            <a:extLst>
              <a:ext uri="{FF2B5EF4-FFF2-40B4-BE49-F238E27FC236}">
                <a16:creationId xmlns:a16="http://schemas.microsoft.com/office/drawing/2014/main" id="{6BE0D8F2-B7D2-AAAF-A2BA-0C13AE0157BB}"/>
              </a:ext>
            </a:extLst>
          </p:cNvPr>
          <p:cNvPicPr>
            <a:picLocks noChangeAspect="1"/>
          </p:cNvPicPr>
          <p:nvPr/>
        </p:nvPicPr>
        <p:blipFill>
          <a:blip r:embed="rId3"/>
          <a:stretch>
            <a:fillRect/>
          </a:stretch>
        </p:blipFill>
        <p:spPr>
          <a:xfrm>
            <a:off x="366488" y="4690061"/>
            <a:ext cx="6774408" cy="686016"/>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31085" y="1185780"/>
            <a:ext cx="56629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62430" y="3188446"/>
            <a:ext cx="42654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1C728329-EE13-5E0C-C5CD-484AF29D57D2}"/>
              </a:ext>
            </a:extLst>
          </p:cNvPr>
          <p:cNvPicPr>
            <a:picLocks noChangeAspect="1"/>
          </p:cNvPicPr>
          <p:nvPr/>
        </p:nvPicPr>
        <p:blipFill>
          <a:blip r:embed="rId3"/>
          <a:stretch>
            <a:fillRect/>
          </a:stretch>
        </p:blipFill>
        <p:spPr>
          <a:xfrm>
            <a:off x="131085" y="1393309"/>
            <a:ext cx="3453490" cy="2217647"/>
          </a:xfrm>
          <a:prstGeom prst="rect">
            <a:avLst/>
          </a:prstGeom>
        </p:spPr>
      </p:pic>
      <p:pic>
        <p:nvPicPr>
          <p:cNvPr id="19" name="Picture 18">
            <a:extLst>
              <a:ext uri="{FF2B5EF4-FFF2-40B4-BE49-F238E27FC236}">
                <a16:creationId xmlns:a16="http://schemas.microsoft.com/office/drawing/2014/main" id="{623AA53E-A9C5-D944-79FC-BE23E4FACDDC}"/>
              </a:ext>
            </a:extLst>
          </p:cNvPr>
          <p:cNvPicPr>
            <a:picLocks noChangeAspect="1"/>
          </p:cNvPicPr>
          <p:nvPr/>
        </p:nvPicPr>
        <p:blipFill>
          <a:blip r:embed="rId4"/>
          <a:stretch>
            <a:fillRect/>
          </a:stretch>
        </p:blipFill>
        <p:spPr>
          <a:xfrm>
            <a:off x="30858" y="3680113"/>
            <a:ext cx="3550700" cy="2320133"/>
          </a:xfrm>
          <a:prstGeom prst="rect">
            <a:avLst/>
          </a:prstGeom>
        </p:spPr>
      </p:pic>
      <p:pic>
        <p:nvPicPr>
          <p:cNvPr id="23" name="Picture 22">
            <a:extLst>
              <a:ext uri="{FF2B5EF4-FFF2-40B4-BE49-F238E27FC236}">
                <a16:creationId xmlns:a16="http://schemas.microsoft.com/office/drawing/2014/main" id="{64D34D6A-1BDE-A091-355F-44D31D57ADFB}"/>
              </a:ext>
            </a:extLst>
          </p:cNvPr>
          <p:cNvPicPr>
            <a:picLocks noChangeAspect="1"/>
          </p:cNvPicPr>
          <p:nvPr/>
        </p:nvPicPr>
        <p:blipFill>
          <a:blip r:embed="rId5"/>
          <a:stretch>
            <a:fillRect/>
          </a:stretch>
        </p:blipFill>
        <p:spPr>
          <a:xfrm>
            <a:off x="4473088" y="1318988"/>
            <a:ext cx="3446992" cy="2252367"/>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579769"/>
            <a:ext cx="5136358" cy="3721008"/>
          </a:xfrm>
        </p:spPr>
        <p:txBody>
          <a:bodyPr>
            <a:noAutofit/>
          </a:bodyPr>
          <a:lstStyle/>
          <a:p>
            <a:pPr algn="just">
              <a:defRPr/>
            </a:pPr>
            <a:r>
              <a:rPr lang="fi-FI" altLang="fi-FI" sz="1500" b="1" dirty="0"/>
              <a:t>Kemianteollisuuden (TOL 20-22) liikevaihdon voimakas lasku jatkui yhä vuoden 2024 loppupuoliskolla etenkin Satakunnassa, jossa </a:t>
            </a:r>
            <a:r>
              <a:rPr lang="fi-FI" altLang="fi-FI" sz="1500" b="1" dirty="0" err="1"/>
              <a:t>Venatorin</a:t>
            </a:r>
            <a:r>
              <a:rPr lang="fi-FI" altLang="fi-FI" sz="1500" b="1" dirty="0"/>
              <a:t> jättämä aukko on edelleen suuri. Alan liikevaihto on Satakunnassa yhä huomattavasti matalampi kuin 10 vuotta sitten, jolloin liikevaihdon taantuminen alkoi. Henkilöstön aleneminen näyttäisi pysähtyneen, ja loka-joulukuussa henkilöstömäärä kohosi jo hieman. Alan henkilöstömäärä oli Satakunnassa viime vuodenvaihteessa noin kolmanneksen pienempi kuin kuutisen vuotta aiemmin. </a:t>
            </a:r>
          </a:p>
          <a:p>
            <a:pPr algn="just">
              <a:defRPr/>
            </a:pPr>
            <a:r>
              <a:rPr lang="fi-FI" altLang="fi-FI" sz="1500" b="1" dirty="0"/>
              <a:t>Satakunnassa alalle on tullut ja tulossa uusia investointeja, mm. </a:t>
            </a:r>
            <a:r>
              <a:rPr lang="fi-FI" altLang="fi-FI" sz="1500" b="1" dirty="0" err="1"/>
              <a:t>Forcitin</a:t>
            </a:r>
            <a:r>
              <a:rPr lang="fi-FI" altLang="fi-FI" sz="1500" b="1" dirty="0"/>
              <a:t> räjähdetehdas Poriin ja vihreän vedyn tuotantoa (P2X Solutions, Harjavalta). </a:t>
            </a:r>
          </a:p>
          <a:p>
            <a:pPr algn="just">
              <a:defRPr/>
            </a:pPr>
            <a:r>
              <a:rPr lang="fi-FI" altLang="fi-FI" sz="1500" b="1" dirty="0"/>
              <a:t>Koko maassa kemianteollisuuden liikevaihto aleni myös jonkin verran loppuvuonna 2024, mutta selvästi Satakuntaa lievemmin.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6" name="Picture 5">
            <a:extLst>
              <a:ext uri="{FF2B5EF4-FFF2-40B4-BE49-F238E27FC236}">
                <a16:creationId xmlns:a16="http://schemas.microsoft.com/office/drawing/2014/main" id="{9629A3E1-C4E1-0141-8A3C-3FCAEB3EC309}"/>
              </a:ext>
            </a:extLst>
          </p:cNvPr>
          <p:cNvPicPr>
            <a:picLocks noChangeAspect="1"/>
          </p:cNvPicPr>
          <p:nvPr/>
        </p:nvPicPr>
        <p:blipFill>
          <a:blip r:embed="rId3"/>
          <a:stretch>
            <a:fillRect/>
          </a:stretch>
        </p:blipFill>
        <p:spPr>
          <a:xfrm>
            <a:off x="5282090" y="1297990"/>
            <a:ext cx="3614022" cy="2320733"/>
          </a:xfrm>
          <a:prstGeom prst="rect">
            <a:avLst/>
          </a:prstGeom>
        </p:spPr>
      </p:pic>
      <p:pic>
        <p:nvPicPr>
          <p:cNvPr id="14" name="Picture 13">
            <a:extLst>
              <a:ext uri="{FF2B5EF4-FFF2-40B4-BE49-F238E27FC236}">
                <a16:creationId xmlns:a16="http://schemas.microsoft.com/office/drawing/2014/main" id="{BE160731-3799-5C33-13F7-669C65281DCC}"/>
              </a:ext>
            </a:extLst>
          </p:cNvPr>
          <p:cNvPicPr>
            <a:picLocks noChangeAspect="1"/>
          </p:cNvPicPr>
          <p:nvPr/>
        </p:nvPicPr>
        <p:blipFill>
          <a:blip r:embed="rId4"/>
          <a:stretch>
            <a:fillRect/>
          </a:stretch>
        </p:blipFill>
        <p:spPr>
          <a:xfrm>
            <a:off x="5174458" y="3529848"/>
            <a:ext cx="3781436" cy="2470902"/>
          </a:xfrm>
          <a:prstGeom prst="rect">
            <a:avLst/>
          </a:prstGeom>
        </p:spPr>
      </p:pic>
      <p:pic>
        <p:nvPicPr>
          <p:cNvPr id="16" name="Picture 15">
            <a:extLst>
              <a:ext uri="{FF2B5EF4-FFF2-40B4-BE49-F238E27FC236}">
                <a16:creationId xmlns:a16="http://schemas.microsoft.com/office/drawing/2014/main" id="{BAAE69A5-C062-6B66-94F8-05BC60416794}"/>
              </a:ext>
            </a:extLst>
          </p:cNvPr>
          <p:cNvPicPr>
            <a:picLocks noChangeAspect="1"/>
          </p:cNvPicPr>
          <p:nvPr/>
        </p:nvPicPr>
        <p:blipFill>
          <a:blip r:embed="rId5"/>
          <a:stretch>
            <a:fillRect/>
          </a:stretch>
        </p:blipFill>
        <p:spPr>
          <a:xfrm>
            <a:off x="0" y="5385197"/>
            <a:ext cx="5236369" cy="628650"/>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713" y="1411802"/>
            <a:ext cx="9172713" cy="4037427"/>
          </a:xfrm>
        </p:spPr>
        <p:txBody>
          <a:bodyPr>
            <a:noAutofit/>
          </a:bodyPr>
          <a:lstStyle/>
          <a:p>
            <a:pPr algn="just">
              <a:defRPr/>
            </a:pPr>
            <a:r>
              <a:rPr lang="fi-FI" altLang="fi-FI" sz="1500" b="1" dirty="0"/>
              <a:t>Satakunnan teknologiateollisuudessa vuoden 2024 heinä-joulukuu sujui vaihtelevasti. Syyskesä sujui vielä suhteellisen heikosti. Loppuvuodesta orastava kasvu näyttäisi käynnistyneen, sillä liikevaihto kasvoi jo jonkin verran metallituotteiden sekä elektroniikka- ja sähkötuotteiden valmistuksessa ja meriteollisuudessa. Metallien jalostuksessa tuottajahintojen lasku ohensi yhä selvästi liikevaihtoa ja painoi koko teknologiateollisuuden lukuja alaspäin. Silti alan tuotantomäärät ovat voineet pysyä lähes ennallaan. Koneiden ja laitteiden valmistuksessa liikevaihto laski jälleen hieman. Teknologiateollisuuden viennin arvo supistui selvästi heinä-joulukuussa. Henkilöstöä lisättiin silti vähän koko loppuvuoden ajan. Kaiken kaikkiaan metallialojen yhteenlasketun henkilöstömäärän edelleen jatkunut hienoinen nousu viittaa osaltaan myönteisempään tuotantokehitykseen kuin mitä liikevaihdon laskusta voisi päätellä.</a:t>
            </a:r>
          </a:p>
          <a:p>
            <a:pPr algn="just">
              <a:defRPr/>
            </a:pPr>
            <a:r>
              <a:rPr lang="fi-FI" altLang="fi-FI" sz="1500" b="1" dirty="0"/>
              <a:t>Koko maassa keskimäärin liikevaihdon ja viennin kehitys oli Satakuntaa selvästi parempaa, sillä merkittävän elektroniikka- ja sähkötuotteiden valmistuksen liikevaihto kasvoi kohisten. Myös metallien jalostuksen liikevaihto laski vähemmän kuin Satakunnassa. Satakuntaa heikommin menestyivät metallituotteiden sekä koneiden ja laitteiden valmistus. Satakunnassa metallien jalostuksen painoarvo on huomattavasti maan keskitasoa korkeampi, joten hintojen muutosten vaikutus koko teknologiateollisuuden liikevaihtoon on paljon suurempi. Tämän vuoksi todellinen tuotannon kehitys lienee ollut Satakunnassa lähempänä maan keskitasoa kuin mitä liikevaihdon ja viennin arvon selvästi heikompi kehitys antaa ymmärtää. </a:t>
            </a:r>
            <a:endParaRPr lang="fi-FI" altLang="fi-FI" sz="135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00A953D8-7D04-C747-A6CD-C3CECF30D71C}"/>
              </a:ext>
            </a:extLst>
          </p:cNvPr>
          <p:cNvPicPr>
            <a:picLocks noChangeAspect="1"/>
          </p:cNvPicPr>
          <p:nvPr/>
        </p:nvPicPr>
        <p:blipFill>
          <a:blip r:embed="rId3"/>
          <a:stretch>
            <a:fillRect/>
          </a:stretch>
        </p:blipFill>
        <p:spPr>
          <a:xfrm>
            <a:off x="18858" y="5272676"/>
            <a:ext cx="7271755" cy="728012"/>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C0F29DAB-1C39-5645-8053-ECD31B050DFB}"/>
              </a:ext>
            </a:extLst>
          </p:cNvPr>
          <p:cNvPicPr>
            <a:picLocks noChangeAspect="1"/>
          </p:cNvPicPr>
          <p:nvPr/>
        </p:nvPicPr>
        <p:blipFill>
          <a:blip r:embed="rId3"/>
          <a:stretch>
            <a:fillRect/>
          </a:stretch>
        </p:blipFill>
        <p:spPr>
          <a:xfrm>
            <a:off x="282580" y="1409966"/>
            <a:ext cx="3538706" cy="2272368"/>
          </a:xfrm>
          <a:prstGeom prst="rect">
            <a:avLst/>
          </a:prstGeom>
        </p:spPr>
      </p:pic>
      <p:pic>
        <p:nvPicPr>
          <p:cNvPr id="15" name="Picture 14">
            <a:extLst>
              <a:ext uri="{FF2B5EF4-FFF2-40B4-BE49-F238E27FC236}">
                <a16:creationId xmlns:a16="http://schemas.microsoft.com/office/drawing/2014/main" id="{026F08AB-901A-73EB-6FD6-FB53C2F86AB8}"/>
              </a:ext>
            </a:extLst>
          </p:cNvPr>
          <p:cNvPicPr>
            <a:picLocks noChangeAspect="1"/>
          </p:cNvPicPr>
          <p:nvPr/>
        </p:nvPicPr>
        <p:blipFill>
          <a:blip r:embed="rId4"/>
          <a:stretch>
            <a:fillRect/>
          </a:stretch>
        </p:blipFill>
        <p:spPr>
          <a:xfrm>
            <a:off x="253894" y="3691269"/>
            <a:ext cx="3596078" cy="2349783"/>
          </a:xfrm>
          <a:prstGeom prst="rect">
            <a:avLst/>
          </a:prstGeom>
        </p:spPr>
      </p:pic>
      <p:pic>
        <p:nvPicPr>
          <p:cNvPr id="16" name="Picture 15">
            <a:extLst>
              <a:ext uri="{FF2B5EF4-FFF2-40B4-BE49-F238E27FC236}">
                <a16:creationId xmlns:a16="http://schemas.microsoft.com/office/drawing/2014/main" id="{0CD982DA-D40C-60D2-2799-BDEF6586C1BF}"/>
              </a:ext>
            </a:extLst>
          </p:cNvPr>
          <p:cNvPicPr>
            <a:picLocks noChangeAspect="1"/>
          </p:cNvPicPr>
          <p:nvPr/>
        </p:nvPicPr>
        <p:blipFill>
          <a:blip r:embed="rId5"/>
          <a:stretch>
            <a:fillRect/>
          </a:stretch>
        </p:blipFill>
        <p:spPr>
          <a:xfrm>
            <a:off x="4740921" y="1441742"/>
            <a:ext cx="3497823" cy="2285581"/>
          </a:xfrm>
          <a:prstGeom prst="rect">
            <a:avLst/>
          </a:prstGeom>
        </p:spPr>
      </p:pic>
      <p:pic>
        <p:nvPicPr>
          <p:cNvPr id="17" name="Picture 16">
            <a:extLst>
              <a:ext uri="{FF2B5EF4-FFF2-40B4-BE49-F238E27FC236}">
                <a16:creationId xmlns:a16="http://schemas.microsoft.com/office/drawing/2014/main" id="{2EE16A71-7A4F-8082-F6F1-88795A9F4E6C}"/>
              </a:ext>
            </a:extLst>
          </p:cNvPr>
          <p:cNvPicPr>
            <a:picLocks noChangeAspect="1"/>
          </p:cNvPicPr>
          <p:nvPr/>
        </p:nvPicPr>
        <p:blipFill>
          <a:blip r:embed="rId6"/>
          <a:stretch>
            <a:fillRect/>
          </a:stretch>
        </p:blipFill>
        <p:spPr>
          <a:xfrm>
            <a:off x="4707878" y="3592704"/>
            <a:ext cx="3680534" cy="2404970"/>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Autofit/>
          </a:bodyPr>
          <a:lstStyle/>
          <a:p>
            <a:pPr algn="just">
              <a:defRPr/>
            </a:pPr>
            <a:r>
              <a:rPr lang="fi-FI" altLang="fi-FI" sz="1500" b="1" dirty="0"/>
              <a:t>Metallien jalostuksen liikevaihdon romahdus on jatkunut ainakin vuoden 2024 loppuun saakka. Taustalla vaikuttaa tuottajahintojen voimakas lasku, joka on seurausta hiipuneesta talouskehityksestä. Valtakunnallisestikin alan liikevaihto laski yhä jonkin verran vuoden 2024 jälkipuolella. Liikevaihdon laskusta ainakin osa on tullut laskevista hinnoista, ja itse tuotantomäärät ovat supistuneet loivemmin, jos ollenkaan. Ainakin nikkelin hinta on ollut selvästi laskussa, mutta kuparin jo ajoittain nousussa. Yrityskohtaisesti tilanne toki vaihtelee. Liikevaihtoa suotuisampaan kehitykseen viittaa henkilöstömäärän nousu koko heinä-joulukuun ajan. </a:t>
            </a:r>
          </a:p>
          <a:p>
            <a:pPr algn="just">
              <a:defRPr/>
            </a:pPr>
            <a:r>
              <a:rPr lang="fi-FI" altLang="fi-FI" sz="1500" b="1" dirty="0"/>
              <a:t>Teknologiateollisuus ry:n mukaan toimialan yhteenlaskettu tuotannon määrä (liikevaihto deflatoituna tuottajahintojen muutoksella) oli viime vuoden tammi–marraskuussa kolme prosenttia pienempi kuin vuoden 2023 vastaavalla ajanjaksolla. Henkilöstö kasvoi viime vuonna silti prosentilla verrattuna vuoden 2023 keskiarvoon. Vuoden 2024 alussa tuotanto on kasvanut vähän.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248" y="923676"/>
            <a:ext cx="1392609" cy="360574"/>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7569750D-7FEB-2A7C-BA34-5AF03E66C971}"/>
              </a:ext>
            </a:extLst>
          </p:cNvPr>
          <p:cNvPicPr>
            <a:picLocks noChangeAspect="1"/>
          </p:cNvPicPr>
          <p:nvPr/>
        </p:nvPicPr>
        <p:blipFill>
          <a:blip r:embed="rId3"/>
          <a:stretch>
            <a:fillRect/>
          </a:stretch>
        </p:blipFill>
        <p:spPr>
          <a:xfrm>
            <a:off x="5384244" y="1307708"/>
            <a:ext cx="3475582" cy="2269559"/>
          </a:xfrm>
          <a:prstGeom prst="rect">
            <a:avLst/>
          </a:prstGeom>
        </p:spPr>
      </p:pic>
      <p:pic>
        <p:nvPicPr>
          <p:cNvPr id="19" name="Picture 18">
            <a:extLst>
              <a:ext uri="{FF2B5EF4-FFF2-40B4-BE49-F238E27FC236}">
                <a16:creationId xmlns:a16="http://schemas.microsoft.com/office/drawing/2014/main" id="{415C64B2-44B7-CA7E-CA07-539BCB932259}"/>
              </a:ext>
            </a:extLst>
          </p:cNvPr>
          <p:cNvPicPr>
            <a:picLocks noChangeAspect="1"/>
          </p:cNvPicPr>
          <p:nvPr/>
        </p:nvPicPr>
        <p:blipFill>
          <a:blip r:embed="rId4"/>
          <a:stretch>
            <a:fillRect/>
          </a:stretch>
        </p:blipFill>
        <p:spPr>
          <a:xfrm>
            <a:off x="5274170" y="3482855"/>
            <a:ext cx="3867192" cy="2526938"/>
          </a:xfrm>
          <a:prstGeom prst="rect">
            <a:avLst/>
          </a:prstGeom>
        </p:spPr>
      </p:pic>
      <p:pic>
        <p:nvPicPr>
          <p:cNvPr id="20" name="Picture 19">
            <a:extLst>
              <a:ext uri="{FF2B5EF4-FFF2-40B4-BE49-F238E27FC236}">
                <a16:creationId xmlns:a16="http://schemas.microsoft.com/office/drawing/2014/main" id="{31246282-5CCC-4E11-DC1C-CD0B0FD438A2}"/>
              </a:ext>
            </a:extLst>
          </p:cNvPr>
          <p:cNvPicPr>
            <a:picLocks noChangeAspect="1"/>
          </p:cNvPicPr>
          <p:nvPr/>
        </p:nvPicPr>
        <p:blipFill>
          <a:blip r:embed="rId5"/>
          <a:stretch>
            <a:fillRect/>
          </a:stretch>
        </p:blipFill>
        <p:spPr>
          <a:xfrm>
            <a:off x="67866" y="5313959"/>
            <a:ext cx="5236369" cy="628650"/>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kääntyi kasvuun vuoden 2024 loppupuolella Satakunnassa. Valtakunnallisesti liikevaihtoa on painanut alas tuottajahintojen lasku. Heikointa kehitys oli syyskesällä. Ainakin Satakunnassa henkilöstö väheni yhä selvästi koko loppuvuoden ajan.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maamme kone- ja metallituoteteollisuuden yritysten uusien tilausten arvo oli tammi–maaliskuussa 32 % pienempi kuin edellisellä neljänneksellä. Vuoden 2024 vastaavaan ajanjaksoon verrattuna saatujen uusien tilausten arvo nousi viisi prosenttia. Suurta pudotusta tilauskertymässä selittää edelliselle neljännekselle osunut, arvoltaan erittäin suuri laivatilaus. Viime vuoden kolmen ensimmäisen vuosineljänneksen tilauskertymään verrattuna tammi–maaliskuun tilauskertymää voi kuvata kohtalaiseksi.</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Tilauskannan arvo oli maaliskuun lopussa neljä prosenttia korkeampi kuin joulukuun lopussa ja kahdeksan prosenttia suurempi kuin vuoden 2024 maaliskuussa. Huomattavaa on edelleen telakoiden suuri osuus tilauskannan kokonaisarvosta. Vuodenvaihteen ympäryksen tilauskehityksen perusteella kone- ja metallituoteteollisuuden yritysten liikevaihdon arvioidaan kääntyvän nousuun kuluvan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07457160-2374-9F6C-2EF6-ACC8CB1BAF52}"/>
              </a:ext>
            </a:extLst>
          </p:cNvPr>
          <p:cNvPicPr>
            <a:picLocks noChangeAspect="1"/>
          </p:cNvPicPr>
          <p:nvPr/>
        </p:nvPicPr>
        <p:blipFill>
          <a:blip r:embed="rId3"/>
          <a:stretch>
            <a:fillRect/>
          </a:stretch>
        </p:blipFill>
        <p:spPr>
          <a:xfrm>
            <a:off x="5543313" y="1395511"/>
            <a:ext cx="3410677" cy="2227175"/>
          </a:xfrm>
          <a:prstGeom prst="rect">
            <a:avLst/>
          </a:prstGeom>
        </p:spPr>
      </p:pic>
      <p:pic>
        <p:nvPicPr>
          <p:cNvPr id="15" name="Picture 14">
            <a:extLst>
              <a:ext uri="{FF2B5EF4-FFF2-40B4-BE49-F238E27FC236}">
                <a16:creationId xmlns:a16="http://schemas.microsoft.com/office/drawing/2014/main" id="{57213383-6679-25D2-AAB9-516BA5FA7C76}"/>
              </a:ext>
            </a:extLst>
          </p:cNvPr>
          <p:cNvPicPr>
            <a:picLocks noChangeAspect="1"/>
          </p:cNvPicPr>
          <p:nvPr/>
        </p:nvPicPr>
        <p:blipFill>
          <a:blip r:embed="rId4"/>
          <a:stretch>
            <a:fillRect/>
          </a:stretch>
        </p:blipFill>
        <p:spPr>
          <a:xfrm>
            <a:off x="5591517" y="3677558"/>
            <a:ext cx="3344461" cy="2185370"/>
          </a:xfrm>
          <a:prstGeom prst="rect">
            <a:avLst/>
          </a:prstGeom>
        </p:spPr>
      </p:pic>
      <p:pic>
        <p:nvPicPr>
          <p:cNvPr id="18" name="Picture 17">
            <a:extLst>
              <a:ext uri="{FF2B5EF4-FFF2-40B4-BE49-F238E27FC236}">
                <a16:creationId xmlns:a16="http://schemas.microsoft.com/office/drawing/2014/main" id="{CC09447B-64F1-9E02-E5FA-43100B28927B}"/>
              </a:ext>
            </a:extLst>
          </p:cNvPr>
          <p:cNvPicPr>
            <a:picLocks noChangeAspect="1"/>
          </p:cNvPicPr>
          <p:nvPr/>
        </p:nvPicPr>
        <p:blipFill>
          <a:blip r:embed="rId5"/>
          <a:stretch>
            <a:fillRect/>
          </a:stretch>
        </p:blipFill>
        <p:spPr>
          <a:xfrm>
            <a:off x="208023" y="5308564"/>
            <a:ext cx="5236369" cy="628650"/>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Vahvan alkuvuoden jälkeen liikevaihto laski vuoden 2024 heinä-joulukuussa lähinnä kehnon syyskesän johdosta. Liikevaihdon taso jää edelleen alle vuoden 2014 huipputason reaalisesti, eli alan tuotannossa on elpymisvaraa edelleen. Henkilöstömäärä laski heinä-syyskuussa, mutta kasvoi jälleen vähän aivan vuoden lopussa. </a:t>
            </a:r>
          </a:p>
          <a:p>
            <a:pPr algn="just">
              <a:defRPr/>
            </a:pPr>
            <a:r>
              <a:rPr lang="fi-FI" altLang="fi-FI" sz="1500" b="1" dirty="0"/>
              <a:t>Koko maassa keskimäärin koronakriisi piti liikevaihdon tiukassa laskussa vuoden 2021 kevääseen saakka, jolloin monen muun alan tavoin rivakka elpyminen käynnistyi. Ripeää kasvua riitti vain vuoden 2023 loppuun saakka, sillä alkuvuodesta 2024 liikevaihto alkoi supistua. Pudotus jatkui myös vuoden lopussa, vaikka tuottajahinnat ovat nousseet hieman.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B2D13940-C07D-BC26-8214-90C8B9FA45DA}"/>
              </a:ext>
            </a:extLst>
          </p:cNvPr>
          <p:cNvPicPr>
            <a:picLocks noChangeAspect="1"/>
          </p:cNvPicPr>
          <p:nvPr/>
        </p:nvPicPr>
        <p:blipFill>
          <a:blip r:embed="rId3"/>
          <a:stretch>
            <a:fillRect/>
          </a:stretch>
        </p:blipFill>
        <p:spPr>
          <a:xfrm>
            <a:off x="5363405" y="1330122"/>
            <a:ext cx="3588682" cy="2344951"/>
          </a:xfrm>
          <a:prstGeom prst="rect">
            <a:avLst/>
          </a:prstGeom>
        </p:spPr>
      </p:pic>
      <p:pic>
        <p:nvPicPr>
          <p:cNvPr id="14" name="Picture 13">
            <a:extLst>
              <a:ext uri="{FF2B5EF4-FFF2-40B4-BE49-F238E27FC236}">
                <a16:creationId xmlns:a16="http://schemas.microsoft.com/office/drawing/2014/main" id="{0D7BA9F6-65B7-1BF3-093F-674F08A523D8}"/>
              </a:ext>
            </a:extLst>
          </p:cNvPr>
          <p:cNvPicPr>
            <a:picLocks noChangeAspect="1"/>
          </p:cNvPicPr>
          <p:nvPr/>
        </p:nvPicPr>
        <p:blipFill>
          <a:blip r:embed="rId4"/>
          <a:stretch>
            <a:fillRect/>
          </a:stretch>
        </p:blipFill>
        <p:spPr>
          <a:xfrm>
            <a:off x="5363404" y="3621788"/>
            <a:ext cx="3545824" cy="2316947"/>
          </a:xfrm>
          <a:prstGeom prst="rect">
            <a:avLst/>
          </a:prstGeom>
        </p:spPr>
      </p:pic>
      <p:pic>
        <p:nvPicPr>
          <p:cNvPr id="16" name="Picture 15">
            <a:extLst>
              <a:ext uri="{FF2B5EF4-FFF2-40B4-BE49-F238E27FC236}">
                <a16:creationId xmlns:a16="http://schemas.microsoft.com/office/drawing/2014/main" id="{49320D19-2C72-41CD-13A9-397BC9C4772E}"/>
              </a:ext>
            </a:extLst>
          </p:cNvPr>
          <p:cNvPicPr>
            <a:picLocks noChangeAspect="1"/>
          </p:cNvPicPr>
          <p:nvPr/>
        </p:nvPicPr>
        <p:blipFill>
          <a:blip r:embed="rId5"/>
          <a:stretch>
            <a:fillRect/>
          </a:stretch>
        </p:blipFill>
        <p:spPr>
          <a:xfrm>
            <a:off x="63518" y="5325482"/>
            <a:ext cx="5236369" cy="628650"/>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07" y="1758923"/>
            <a:ext cx="5530784" cy="3541739"/>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liikevaihto kääntyi jälleen nopeaan nousuun vuoden 2024 loka-joulukuussa. Maassa keskimäärin liikevaihto kasvoi rajusti koko loppuvuoden ajan, vaikka tuottajahinnat ovat nousseet maltillisesti. Siten tuotantomäärät lienevät kohonneet selvästi. Satakunnassa suhdannetilanteeseen nähden suotuisan kehityksen taustalla vaikuttaa se, että osa automaatio- ja robotiikka-alan yrityksistä sijoittuu tälle toimialalle ja niiden kasvu on ollut ajoittain hyvin nopeaa. Satakunnassa henkilöstöä lisättiin aavistuksen vuoden 2024 loppupuoliskolla. </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Teknologiateollisuus ry:n mukaan yritykset maamme elektroniikka- ja sähköteollisuudessa saivat uusia tilauksia tammi–maaliskuussa euroina 22 prosenttia vähemmän kuin loka–joulukuussa, mutta 10 prosenttia enemmän kuin vastaavalla ajanjaksolla vuonna 2024.</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Tilauskannan arvo oli maaliskuun lopussa 15 prosenttia pienempi kuin joulukuun lopussa mutta seitsemän prosenttia suurempi kuin vuoden 2024 maaliskuussa.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Vuodenvaihteen ympäryksen tilauskehityksen perusteella elektroniikka- ja sähköteollisuuden yritysten liikevaihdon arvioidaan kasvavan vuoden 2025 aikana. Elektroniikka- ja sähköteollisuuden yritysten henkilöstö koko maassa keskimäärin väheni viime vuonna 1,5 % verrattuna vuoden 2023 keskiarvoon. </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271A87F3-17D0-ACB2-8B3B-9E60D480D4E0}"/>
              </a:ext>
            </a:extLst>
          </p:cNvPr>
          <p:cNvPicPr>
            <a:picLocks noChangeAspect="1"/>
          </p:cNvPicPr>
          <p:nvPr/>
        </p:nvPicPr>
        <p:blipFill>
          <a:blip r:embed="rId3"/>
          <a:stretch>
            <a:fillRect/>
          </a:stretch>
        </p:blipFill>
        <p:spPr>
          <a:xfrm>
            <a:off x="5509877" y="1353743"/>
            <a:ext cx="3421640" cy="2234334"/>
          </a:xfrm>
          <a:prstGeom prst="rect">
            <a:avLst/>
          </a:prstGeom>
        </p:spPr>
      </p:pic>
      <p:pic>
        <p:nvPicPr>
          <p:cNvPr id="18" name="Picture 17">
            <a:extLst>
              <a:ext uri="{FF2B5EF4-FFF2-40B4-BE49-F238E27FC236}">
                <a16:creationId xmlns:a16="http://schemas.microsoft.com/office/drawing/2014/main" id="{50D86D86-9585-5035-A5AB-ECA7DCFA595A}"/>
              </a:ext>
            </a:extLst>
          </p:cNvPr>
          <p:cNvPicPr>
            <a:picLocks noChangeAspect="1"/>
          </p:cNvPicPr>
          <p:nvPr/>
        </p:nvPicPr>
        <p:blipFill>
          <a:blip r:embed="rId4"/>
          <a:stretch>
            <a:fillRect/>
          </a:stretch>
        </p:blipFill>
        <p:spPr>
          <a:xfrm>
            <a:off x="5429894" y="3661976"/>
            <a:ext cx="3482721" cy="2275713"/>
          </a:xfrm>
          <a:prstGeom prst="rect">
            <a:avLst/>
          </a:prstGeom>
        </p:spPr>
      </p:pic>
      <p:pic>
        <p:nvPicPr>
          <p:cNvPr id="19" name="Picture 18">
            <a:extLst>
              <a:ext uri="{FF2B5EF4-FFF2-40B4-BE49-F238E27FC236}">
                <a16:creationId xmlns:a16="http://schemas.microsoft.com/office/drawing/2014/main" id="{F9F7100D-7880-CDB2-7645-B356B8B5D1AB}"/>
              </a:ext>
            </a:extLst>
          </p:cNvPr>
          <p:cNvPicPr>
            <a:picLocks noChangeAspect="1"/>
          </p:cNvPicPr>
          <p:nvPr/>
        </p:nvPicPr>
        <p:blipFill>
          <a:blip r:embed="rId5"/>
          <a:stretch>
            <a:fillRect/>
          </a:stretch>
        </p:blipFill>
        <p:spPr>
          <a:xfrm>
            <a:off x="61901" y="5325727"/>
            <a:ext cx="5236369" cy="628650"/>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FE1942A-2974-320D-D4A5-F7B4B68FAF92}"/>
              </a:ext>
            </a:extLst>
          </p:cNvPr>
          <p:cNvPicPr>
            <a:picLocks noChangeAspect="1"/>
          </p:cNvPicPr>
          <p:nvPr/>
        </p:nvPicPr>
        <p:blipFill>
          <a:blip r:embed="rId4"/>
          <a:stretch>
            <a:fillRect/>
          </a:stretch>
        </p:blipFill>
        <p:spPr>
          <a:xfrm>
            <a:off x="469032" y="1142802"/>
            <a:ext cx="7463338" cy="5097908"/>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5" y="1630256"/>
            <a:ext cx="5002016"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aleni merkittävästi vuoden 2024 heinä-joulukuussa. Taustalla saattaa piillä osin tilausten laskutusaikataulut. Henkilöstömäärä on kuitenkin  kohonnut hieman loppuvuoden aikana. Tämä viittaa tuotannon muutosten olevan huomattavasti vähäisempiä kuin liikevaihdon muutoksesta voisi päätellä. Pitkällä aikavälillä ala on ollut yksi kovimmista kasvajista sekä liikevaihdossa että henkilöstömäärässä. Loppuvuonna henkilöstömäärän kehitys oli sekä teollisuuden että kaikkien yritysten keskitasoa suotuisampaa.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90F23558-B22C-8D66-ED04-2FA84316BDF2}"/>
              </a:ext>
            </a:extLst>
          </p:cNvPr>
          <p:cNvPicPr>
            <a:picLocks noChangeAspect="1"/>
          </p:cNvPicPr>
          <p:nvPr/>
        </p:nvPicPr>
        <p:blipFill>
          <a:blip r:embed="rId3"/>
          <a:stretch>
            <a:fillRect/>
          </a:stretch>
        </p:blipFill>
        <p:spPr>
          <a:xfrm>
            <a:off x="5229332" y="1305833"/>
            <a:ext cx="3574701" cy="2295483"/>
          </a:xfrm>
          <a:prstGeom prst="rect">
            <a:avLst/>
          </a:prstGeom>
        </p:spPr>
      </p:pic>
      <p:pic>
        <p:nvPicPr>
          <p:cNvPr id="14" name="Picture 13">
            <a:extLst>
              <a:ext uri="{FF2B5EF4-FFF2-40B4-BE49-F238E27FC236}">
                <a16:creationId xmlns:a16="http://schemas.microsoft.com/office/drawing/2014/main" id="{7210BE12-2DE7-44EC-88BD-C601DFF24C51}"/>
              </a:ext>
            </a:extLst>
          </p:cNvPr>
          <p:cNvPicPr>
            <a:picLocks noChangeAspect="1"/>
          </p:cNvPicPr>
          <p:nvPr/>
        </p:nvPicPr>
        <p:blipFill>
          <a:blip r:embed="rId4"/>
          <a:stretch>
            <a:fillRect/>
          </a:stretch>
        </p:blipFill>
        <p:spPr>
          <a:xfrm>
            <a:off x="5155844" y="3506118"/>
            <a:ext cx="3817752" cy="2494632"/>
          </a:xfrm>
          <a:prstGeom prst="rect">
            <a:avLst/>
          </a:prstGeom>
        </p:spPr>
      </p:pic>
      <p:pic>
        <p:nvPicPr>
          <p:cNvPr id="16" name="Picture 15">
            <a:extLst>
              <a:ext uri="{FF2B5EF4-FFF2-40B4-BE49-F238E27FC236}">
                <a16:creationId xmlns:a16="http://schemas.microsoft.com/office/drawing/2014/main" id="{3972465F-9E9C-5818-CCCF-287117B92F70}"/>
              </a:ext>
            </a:extLst>
          </p:cNvPr>
          <p:cNvPicPr>
            <a:picLocks noChangeAspect="1"/>
          </p:cNvPicPr>
          <p:nvPr/>
        </p:nvPicPr>
        <p:blipFill>
          <a:blip r:embed="rId5"/>
          <a:stretch>
            <a:fillRect/>
          </a:stretch>
        </p:blipFill>
        <p:spPr>
          <a:xfrm>
            <a:off x="170404" y="5196875"/>
            <a:ext cx="4814888" cy="621506"/>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DBBD2B-6C5F-0905-C876-D821A8B3F331}"/>
              </a:ext>
            </a:extLst>
          </p:cNvPr>
          <p:cNvPicPr>
            <a:picLocks noChangeAspect="1"/>
          </p:cNvPicPr>
          <p:nvPr/>
        </p:nvPicPr>
        <p:blipFill>
          <a:blip r:embed="rId2"/>
          <a:stretch>
            <a:fillRect/>
          </a:stretch>
        </p:blipFill>
        <p:spPr>
          <a:xfrm>
            <a:off x="875147" y="1519419"/>
            <a:ext cx="3033327" cy="1947225"/>
          </a:xfrm>
          <a:prstGeom prst="rect">
            <a:avLst/>
          </a:prstGeom>
        </p:spPr>
      </p:pic>
      <p:sp>
        <p:nvSpPr>
          <p:cNvPr id="48" name="Pyöristetty suorakulmio 9"/>
          <p:cNvSpPr/>
          <p:nvPr/>
        </p:nvSpPr>
        <p:spPr>
          <a:xfrm>
            <a:off x="1156736" y="374461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20" name="Ylös kääntyvä nuoli 19"/>
          <p:cNvSpPr/>
          <p:nvPr/>
        </p:nvSpPr>
        <p:spPr>
          <a:xfrm flipV="1">
            <a:off x="3337990" y="1583190"/>
            <a:ext cx="1333814" cy="886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69358" y="912081"/>
            <a:ext cx="6831642"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AUTOMAATIO- JA robotiikka-ala (</a:t>
            </a:r>
            <a:r>
              <a:rPr lang="fi-FI" sz="2025" b="1" cap="all" dirty="0" err="1">
                <a:solidFill>
                  <a:srgbClr val="0070C0"/>
                </a:solidFill>
                <a:effectLst>
                  <a:outerShdw blurRad="38100" dist="38100" dir="2700000" algn="tl">
                    <a:srgbClr val="000000">
                      <a:alpha val="43137"/>
                    </a:srgbClr>
                  </a:outerShdw>
                </a:effectLst>
              </a:rPr>
              <a:t>RoboCoast</a:t>
            </a:r>
            <a:r>
              <a:rPr lang="fi-FI" sz="2025"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096710" y="3453615"/>
            <a:ext cx="2565511"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Liikevaihdon kasvu 2010-2024</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9" name="Tekstiruutu 8"/>
          <p:cNvSpPr txBox="1"/>
          <p:nvPr/>
        </p:nvSpPr>
        <p:spPr>
          <a:xfrm>
            <a:off x="7810500" y="4268091"/>
            <a:ext cx="369332" cy="1203085"/>
          </a:xfrm>
          <a:prstGeom prst="rect">
            <a:avLst/>
          </a:prstGeom>
          <a:noFill/>
        </p:spPr>
        <p:txBody>
          <a:bodyPr vert="vert270"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Tilastokeskus ja Satakuntaliitto 2024</a:t>
            </a:r>
          </a:p>
        </p:txBody>
      </p:sp>
      <p:sp>
        <p:nvSpPr>
          <p:cNvPr id="42" name="Tekstiruutu 41"/>
          <p:cNvSpPr txBox="1"/>
          <p:nvPr/>
        </p:nvSpPr>
        <p:spPr>
          <a:xfrm>
            <a:off x="4709763" y="1449141"/>
            <a:ext cx="3269255" cy="115416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tuottivat liikevaihtoa v. 2024 </a:t>
            </a:r>
          </a:p>
          <a:p>
            <a:pPr defTabSz="685800" eaLnBrk="1" fontAlgn="auto" hangingPunct="1">
              <a:spcBef>
                <a:spcPts val="0"/>
              </a:spcBef>
              <a:spcAft>
                <a:spcPts val="0"/>
              </a:spcAft>
              <a:defRPr/>
            </a:pPr>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345 milj. €</a:t>
            </a:r>
          </a:p>
          <a:p>
            <a:pPr defTabSz="685800" eaLnBrk="1" fontAlgn="auto" hangingPunct="1">
              <a:spcBef>
                <a:spcPts val="0"/>
              </a:spcBef>
              <a:spcAft>
                <a:spcPts val="0"/>
              </a:spcAft>
              <a:defRPr/>
            </a:pPr>
            <a:endParaRPr lang="fi-FI" sz="1500" dirty="0">
              <a:solidFill>
                <a:prstClr val="black"/>
              </a:solidFill>
              <a:latin typeface="Calibri" panose="020F0502020204030204"/>
            </a:endParaRPr>
          </a:p>
        </p:txBody>
      </p:sp>
      <p:sp>
        <p:nvSpPr>
          <p:cNvPr id="6" name="Pyöristetty suorakulmio 5"/>
          <p:cNvSpPr/>
          <p:nvPr/>
        </p:nvSpPr>
        <p:spPr>
          <a:xfrm>
            <a:off x="907839" y="1172721"/>
            <a:ext cx="2682685" cy="2150863"/>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eaLnBrk="1" fontAlgn="auto" hangingPunct="1">
              <a:spcBef>
                <a:spcPts val="0"/>
              </a:spcBef>
              <a:spcAft>
                <a:spcPts val="0"/>
              </a:spcAft>
              <a:defRPr/>
            </a:pPr>
            <a:r>
              <a:rPr lang="fi-FI" sz="900" b="1" dirty="0">
                <a:solidFill>
                  <a:prstClr val="black"/>
                </a:solidFill>
                <a:latin typeface="Calibri" panose="020F0502020204030204"/>
              </a:rPr>
              <a:t>Satakunnassa toimii n. 52 puhtaasti</a:t>
            </a:r>
          </a:p>
          <a:p>
            <a:pPr defTabSz="685800" eaLnBrk="1" fontAlgn="auto" hangingPunct="1">
              <a:spcBef>
                <a:spcPts val="0"/>
              </a:spcBef>
              <a:spcAft>
                <a:spcPts val="0"/>
              </a:spcAft>
              <a:defRPr/>
            </a:pPr>
            <a:r>
              <a:rPr lang="fi-FI" sz="9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156736" y="449248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18" name="Ylös kääntyvä nuoli 17"/>
          <p:cNvSpPr/>
          <p:nvPr/>
        </p:nvSpPr>
        <p:spPr>
          <a:xfrm flipH="1" flipV="1">
            <a:off x="3913821" y="2785690"/>
            <a:ext cx="472308" cy="6171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sp>
        <p:nvSpPr>
          <p:cNvPr id="5" name="Pyöristetty suorakulmio 4"/>
          <p:cNvSpPr/>
          <p:nvPr/>
        </p:nvSpPr>
        <p:spPr>
          <a:xfrm>
            <a:off x="5820353" y="4250857"/>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2688306" y="3767249"/>
            <a:ext cx="1554291" cy="2641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27,8 %</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a:t>
            </a:r>
            <a:r>
              <a:rPr lang="fi-FI" sz="900" dirty="0">
                <a:solidFill>
                  <a:prstClr val="black"/>
                </a:solidFill>
                <a:latin typeface="Calibri" panose="020F0502020204030204"/>
              </a:rPr>
              <a:t>keskimäärin 12,3 </a:t>
            </a:r>
            <a:r>
              <a:rPr lang="fi-FI" sz="900" dirty="0">
                <a:solidFill>
                  <a:prstClr val="white">
                    <a:lumMod val="50000"/>
                  </a:prstClr>
                </a:solidFill>
                <a:latin typeface="Calibri" panose="020F0502020204030204"/>
              </a:rPr>
              <a:t>% </a:t>
            </a:r>
          </a:p>
        </p:txBody>
      </p:sp>
      <p:sp>
        <p:nvSpPr>
          <p:cNvPr id="19" name="Rectangle 18"/>
          <p:cNvSpPr/>
          <p:nvPr/>
        </p:nvSpPr>
        <p:spPr>
          <a:xfrm>
            <a:off x="1266353" y="3622942"/>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81,0 %</a:t>
            </a:r>
          </a:p>
        </p:txBody>
      </p:sp>
      <p:sp>
        <p:nvSpPr>
          <p:cNvPr id="23" name="Rectangle 22"/>
          <p:cNvSpPr/>
          <p:nvPr/>
        </p:nvSpPr>
        <p:spPr>
          <a:xfrm>
            <a:off x="4658926" y="3201538"/>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ydin-yrityksissä tehtiin Satakunnassa v. 2024</a:t>
            </a:r>
          </a:p>
          <a:p>
            <a:pPr defTabSz="685800" eaLnBrk="1" fontAlgn="auto" hangingPunct="1">
              <a:spcBef>
                <a:spcPts val="0"/>
              </a:spcBef>
              <a:spcAft>
                <a:spcPts val="0"/>
              </a:spcAft>
              <a:defRPr/>
            </a:pPr>
            <a:r>
              <a:rPr lang="fi-FI" sz="2700" b="1" dirty="0">
                <a:solidFill>
                  <a:srgbClr val="FF5050"/>
                </a:solidFill>
                <a:effectLst>
                  <a:outerShdw blurRad="38100" dist="38100" dir="2700000" algn="tl">
                    <a:srgbClr val="000000">
                      <a:alpha val="43137"/>
                    </a:srgbClr>
                  </a:outerShdw>
                </a:effectLst>
                <a:latin typeface="Calibri" panose="020F0502020204030204"/>
              </a:rPr>
              <a:t>1248 henkilötyövuotta</a:t>
            </a:r>
          </a:p>
        </p:txBody>
      </p:sp>
      <p:sp>
        <p:nvSpPr>
          <p:cNvPr id="44" name="Rectangle 43"/>
          <p:cNvSpPr/>
          <p:nvPr/>
        </p:nvSpPr>
        <p:spPr>
          <a:xfrm>
            <a:off x="4709762" y="230609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maksoivat palkkoja Satakunnassa v. 2017</a:t>
            </a:r>
          </a:p>
          <a:p>
            <a:pPr defTabSz="685800" eaLnBrk="1" fontAlgn="auto" hangingPunct="1">
              <a:spcBef>
                <a:spcPts val="0"/>
              </a:spcBef>
              <a:spcAft>
                <a:spcPts val="0"/>
              </a:spcAft>
              <a:defRPr/>
            </a:pPr>
            <a:r>
              <a:rPr lang="fi-FI" sz="2700" b="1" dirty="0">
                <a:solidFill>
                  <a:srgbClr val="3E8853">
                    <a:lumMod val="75000"/>
                  </a:srgbClr>
                </a:solidFill>
                <a:effectLst>
                  <a:outerShdw blurRad="38100" dist="38100" dir="2700000" algn="tl">
                    <a:srgbClr val="000000">
                      <a:alpha val="43137"/>
                    </a:srgbClr>
                  </a:outerShdw>
                </a:effectLst>
                <a:latin typeface="Calibri" panose="020F0502020204030204"/>
              </a:rPr>
              <a:t>56 milj. €</a:t>
            </a:r>
          </a:p>
        </p:txBody>
      </p:sp>
      <p:sp>
        <p:nvSpPr>
          <p:cNvPr id="45" name="Tekstiruutu 34"/>
          <p:cNvSpPr txBox="1"/>
          <p:nvPr/>
        </p:nvSpPr>
        <p:spPr>
          <a:xfrm>
            <a:off x="1096710" y="3932023"/>
            <a:ext cx="2524024" cy="553998"/>
          </a:xfrm>
          <a:prstGeom prst="rect">
            <a:avLst/>
          </a:prstGeom>
          <a:noFill/>
        </p:spPr>
        <p:txBody>
          <a:bodyPr wrap="none" rtlCol="0">
            <a:spAutoFit/>
          </a:bodyPr>
          <a:lstStyle/>
          <a:p>
            <a:pPr defTabSz="685800" eaLnBrk="1" fontAlgn="auto" hangingPunct="1">
              <a:spcBef>
                <a:spcPts val="0"/>
              </a:spcBef>
              <a:spcAft>
                <a:spcPts val="0"/>
              </a:spcAft>
              <a:defRPr/>
            </a:pPr>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Henkilöstön kasvu 2010-2024</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47" name="Tekstiruutu 34"/>
          <p:cNvSpPr txBox="1"/>
          <p:nvPr/>
        </p:nvSpPr>
        <p:spPr>
          <a:xfrm>
            <a:off x="1076155" y="4959159"/>
            <a:ext cx="2775183"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Palkkasumman kasvu 2010-2017</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50" name="Rectangle 49"/>
          <p:cNvSpPr/>
          <p:nvPr/>
        </p:nvSpPr>
        <p:spPr>
          <a:xfrm>
            <a:off x="1143001" y="4354624"/>
            <a:ext cx="1588897"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102,8 %</a:t>
            </a:r>
          </a:p>
        </p:txBody>
      </p:sp>
      <p:sp>
        <p:nvSpPr>
          <p:cNvPr id="51" name="Suorakulmio 20"/>
          <p:cNvSpPr/>
          <p:nvPr/>
        </p:nvSpPr>
        <p:spPr>
          <a:xfrm>
            <a:off x="2635823" y="4534487"/>
            <a:ext cx="1554291"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2,4</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  Teollisuus keskimäärin </a:t>
            </a:r>
            <a:r>
              <a:rPr lang="fi-FI" sz="900" dirty="0">
                <a:solidFill>
                  <a:srgbClr val="00B0F0"/>
                </a:solidFill>
                <a:latin typeface="Calibri" panose="020F0502020204030204"/>
              </a:rPr>
              <a:t>-7,5 </a:t>
            </a:r>
            <a:r>
              <a:rPr lang="fi-FI" sz="900" dirty="0">
                <a:solidFill>
                  <a:prstClr val="white">
                    <a:lumMod val="50000"/>
                  </a:prstClr>
                </a:solidFill>
                <a:latin typeface="Calibri" panose="020F0502020204030204"/>
              </a:rPr>
              <a:t>% </a:t>
            </a:r>
          </a:p>
        </p:txBody>
      </p:sp>
      <p:sp>
        <p:nvSpPr>
          <p:cNvPr id="58" name="Pyöristetty suorakulmio 9"/>
          <p:cNvSpPr/>
          <p:nvPr/>
        </p:nvSpPr>
        <p:spPr>
          <a:xfrm>
            <a:off x="1162162" y="522960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61" name="Rectangle 60"/>
          <p:cNvSpPr/>
          <p:nvPr/>
        </p:nvSpPr>
        <p:spPr>
          <a:xfrm>
            <a:off x="1283330" y="5112530"/>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61,4 %</a:t>
            </a:r>
          </a:p>
        </p:txBody>
      </p:sp>
      <p:sp>
        <p:nvSpPr>
          <p:cNvPr id="62" name="Suorakulmio 20"/>
          <p:cNvSpPr/>
          <p:nvPr/>
        </p:nvSpPr>
        <p:spPr>
          <a:xfrm>
            <a:off x="2705825" y="5300477"/>
            <a:ext cx="1498269"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9,6</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keskimäärin  0,0 % </a:t>
            </a:r>
          </a:p>
        </p:txBody>
      </p:sp>
      <p:sp>
        <p:nvSpPr>
          <p:cNvPr id="4" name="Tekstiruutu 3"/>
          <p:cNvSpPr txBox="1"/>
          <p:nvPr/>
        </p:nvSpPr>
        <p:spPr>
          <a:xfrm>
            <a:off x="1162162" y="5701153"/>
            <a:ext cx="1816363" cy="300082"/>
          </a:xfrm>
          <a:prstGeom prst="rect">
            <a:avLst/>
          </a:prstGeom>
          <a:noFill/>
        </p:spPr>
        <p:txBody>
          <a:bodyPr wrap="square" rtlCol="0">
            <a:spAutoFit/>
          </a:bodyPr>
          <a:lstStyle/>
          <a:p>
            <a:pPr defTabSz="685800" eaLnBrk="1" fontAlgn="auto" hangingPunct="1">
              <a:spcBef>
                <a:spcPts val="0"/>
              </a:spcBef>
              <a:spcAft>
                <a:spcPts val="0"/>
              </a:spcAft>
              <a:defRPr/>
            </a:pPr>
            <a:r>
              <a:rPr lang="fi-FI" sz="1350" dirty="0">
                <a:solidFill>
                  <a:prstClr val="black"/>
                </a:solidFill>
                <a:latin typeface="Calibri" panose="020F0502020204030204"/>
              </a:rPr>
              <a:t>23.4.2025</a:t>
            </a:r>
          </a:p>
        </p:txBody>
      </p:sp>
      <p:sp>
        <p:nvSpPr>
          <p:cNvPr id="7" name="TextBox 6"/>
          <p:cNvSpPr txBox="1"/>
          <p:nvPr/>
        </p:nvSpPr>
        <p:spPr>
          <a:xfrm>
            <a:off x="3959311" y="1880354"/>
            <a:ext cx="866181" cy="1015663"/>
          </a:xfrm>
          <a:prstGeom prst="rect">
            <a:avLst/>
          </a:prstGeom>
          <a:noFill/>
        </p:spPr>
        <p:txBody>
          <a:bodyPr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HUOM</a:t>
            </a:r>
            <a:r>
              <a:rPr lang="fi-FI" sz="600" b="1" i="1" u="sng" dirty="0">
                <a:solidFill>
                  <a:prstClr val="black"/>
                </a:solidFill>
                <a:latin typeface="Calibri" panose="020F0502020204030204"/>
              </a:rPr>
              <a:t>! Luvut ovat minimiarvioita</a:t>
            </a:r>
            <a:r>
              <a:rPr lang="fi-FI" sz="600" dirty="0">
                <a:solidFill>
                  <a:prstClr val="black"/>
                </a:solidFill>
                <a:latin typeface="Calibri" panose="020F0502020204030204"/>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177366" y="4129529"/>
            <a:ext cx="1585121" cy="9002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err="1">
                <a:solidFill>
                  <a:srgbClr val="0070C0"/>
                </a:solidFill>
                <a:latin typeface="Calibri" panose="020F0502020204030204"/>
              </a:rPr>
              <a:t>Robocoast</a:t>
            </a:r>
            <a:r>
              <a:rPr lang="fi-FI" sz="1050" b="1" dirty="0">
                <a:solidFill>
                  <a:srgbClr val="0070C0"/>
                </a:solidFill>
                <a:latin typeface="Calibri" panose="020F0502020204030204"/>
              </a:rPr>
              <a:t> </a:t>
            </a:r>
            <a:r>
              <a:rPr lang="fi-FI" sz="1050" b="1" dirty="0">
                <a:solidFill>
                  <a:prstClr val="black"/>
                </a:solidFill>
                <a:latin typeface="Calibri" panose="020F0502020204030204"/>
              </a:rPr>
              <a:t>7-12/24 vs. </a:t>
            </a:r>
          </a:p>
          <a:p>
            <a:pPr algn="ctr" defTabSz="685800" eaLnBrk="1" fontAlgn="auto" hangingPunct="1">
              <a:spcBef>
                <a:spcPts val="0"/>
              </a:spcBef>
              <a:spcAft>
                <a:spcPts val="0"/>
              </a:spcAft>
              <a:defRPr/>
            </a:pPr>
            <a:r>
              <a:rPr lang="fi-FI" sz="1050" b="1" dirty="0">
                <a:solidFill>
                  <a:prstClr val="black"/>
                </a:solidFill>
                <a:latin typeface="Calibri" panose="020F0502020204030204"/>
              </a:rPr>
              <a:t>7-12/53:</a:t>
            </a:r>
          </a:p>
          <a:p>
            <a:pPr defTabSz="685800" eaLnBrk="1" fontAlgn="auto" hangingPunct="1">
              <a:spcBef>
                <a:spcPts val="0"/>
              </a:spcBef>
              <a:spcAft>
                <a:spcPts val="0"/>
              </a:spcAft>
              <a:defRPr/>
            </a:pPr>
            <a:r>
              <a:rPr lang="fi-FI" sz="1050" b="1" dirty="0">
                <a:solidFill>
                  <a:srgbClr val="0070C0"/>
                </a:solidFill>
                <a:latin typeface="Calibri" panose="020F0502020204030204"/>
              </a:rPr>
              <a:t>Liikevaihto </a:t>
            </a:r>
            <a:r>
              <a:rPr lang="fi-FI" sz="1050" b="1" dirty="0">
                <a:solidFill>
                  <a:prstClr val="black"/>
                </a:solidFill>
                <a:latin typeface="Calibri" panose="020F0502020204030204"/>
              </a:rPr>
              <a:t>-24,4 %</a:t>
            </a:r>
          </a:p>
          <a:p>
            <a:pPr defTabSz="685800" eaLnBrk="1" fontAlgn="auto" hangingPunct="1">
              <a:spcBef>
                <a:spcPts val="0"/>
              </a:spcBef>
              <a:spcAft>
                <a:spcPts val="0"/>
              </a:spcAft>
              <a:defRPr/>
            </a:pPr>
            <a:r>
              <a:rPr lang="fi-FI" sz="1050" b="1" dirty="0">
                <a:solidFill>
                  <a:srgbClr val="0070C0"/>
                </a:solidFill>
                <a:latin typeface="Calibri" panose="020F0502020204030204"/>
              </a:rPr>
              <a:t>Henkilöstömäärä </a:t>
            </a:r>
            <a:r>
              <a:rPr lang="fi-FI" sz="1050" b="1" dirty="0">
                <a:solidFill>
                  <a:prstClr val="black"/>
                </a:solidFill>
                <a:latin typeface="Calibri" panose="020F0502020204030204"/>
              </a:rPr>
              <a:t>+1,9 %</a:t>
            </a:r>
          </a:p>
        </p:txBody>
      </p:sp>
      <p:sp>
        <p:nvSpPr>
          <p:cNvPr id="3" name="Kaarinuoli vasemmalle 2"/>
          <p:cNvSpPr/>
          <p:nvPr/>
        </p:nvSpPr>
        <p:spPr>
          <a:xfrm rot="16200000" flipH="1">
            <a:off x="4905454" y="4311427"/>
            <a:ext cx="528749" cy="1926770"/>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306" y="5578098"/>
            <a:ext cx="1392609" cy="360574"/>
          </a:xfrm>
          <a:prstGeom prst="rect">
            <a:avLst/>
          </a:prstGeom>
        </p:spPr>
      </p:pic>
    </p:spTree>
    <p:extLst>
      <p:ext uri="{BB962C8B-B14F-4D97-AF65-F5344CB8AC3E}">
        <p14:creationId xmlns:p14="http://schemas.microsoft.com/office/powerpoint/2010/main" val="14728453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tilauskanta. Mäntyluodon telakan tilanne näyttäisi olevan vakautumassa uuden omistajan myötä. Meri-Porin teollisuusalueen ajoittaisesta nousujohteisesta kehityksestä päätellen Mäntyluodon telakan kehitys on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yhä vuoden 2024 heinä-joulukuussa. Myös henkilöstöä on lisätty selvästi.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Tasmanian matkustaja-autolauttojen lisäksi RMC rakentaa Suomen merivoimille neljän monitoimikorvetin laivuetta. Tilauskannan arvo on noin 1,4 miljardia euroa ja työllistämisvaikutus yli 7 000 henkilötyövuotta. Ensimmäinen alus Tasmanian liikenteeseen luovutettiin viime vuoden elokuussa. </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E364B36D-41E9-9207-8AF9-537729BCC9C7}"/>
              </a:ext>
            </a:extLst>
          </p:cNvPr>
          <p:cNvPicPr>
            <a:picLocks noChangeAspect="1"/>
          </p:cNvPicPr>
          <p:nvPr/>
        </p:nvPicPr>
        <p:blipFill>
          <a:blip r:embed="rId3"/>
          <a:stretch>
            <a:fillRect/>
          </a:stretch>
        </p:blipFill>
        <p:spPr>
          <a:xfrm>
            <a:off x="5775784" y="1254743"/>
            <a:ext cx="3338225" cy="2143631"/>
          </a:xfrm>
          <a:prstGeom prst="rect">
            <a:avLst/>
          </a:prstGeom>
        </p:spPr>
      </p:pic>
      <p:pic>
        <p:nvPicPr>
          <p:cNvPr id="16" name="Picture 15">
            <a:extLst>
              <a:ext uri="{FF2B5EF4-FFF2-40B4-BE49-F238E27FC236}">
                <a16:creationId xmlns:a16="http://schemas.microsoft.com/office/drawing/2014/main" id="{53AE90BD-7FD9-CEA5-9FAF-3EE0BB63E2D0}"/>
              </a:ext>
            </a:extLst>
          </p:cNvPr>
          <p:cNvPicPr>
            <a:picLocks noChangeAspect="1"/>
          </p:cNvPicPr>
          <p:nvPr/>
        </p:nvPicPr>
        <p:blipFill>
          <a:blip r:embed="rId4"/>
          <a:stretch>
            <a:fillRect/>
          </a:stretch>
        </p:blipFill>
        <p:spPr>
          <a:xfrm>
            <a:off x="5662601" y="3500194"/>
            <a:ext cx="3500623" cy="2287410"/>
          </a:xfrm>
          <a:prstGeom prst="rect">
            <a:avLst/>
          </a:prstGeom>
        </p:spPr>
      </p:pic>
      <p:pic>
        <p:nvPicPr>
          <p:cNvPr id="19" name="Picture 18">
            <a:extLst>
              <a:ext uri="{FF2B5EF4-FFF2-40B4-BE49-F238E27FC236}">
                <a16:creationId xmlns:a16="http://schemas.microsoft.com/office/drawing/2014/main" id="{84572D8D-EE43-63D6-73D5-4B6F775FF6AE}"/>
              </a:ext>
            </a:extLst>
          </p:cNvPr>
          <p:cNvPicPr>
            <a:picLocks noChangeAspect="1"/>
          </p:cNvPicPr>
          <p:nvPr/>
        </p:nvPicPr>
        <p:blipFill>
          <a:blip r:embed="rId5"/>
          <a:stretch>
            <a:fillRect/>
          </a:stretch>
        </p:blipFill>
        <p:spPr>
          <a:xfrm>
            <a:off x="253638" y="5188935"/>
            <a:ext cx="4814888" cy="628650"/>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yhä selvästi vuoden 2024 loppupuoliskolla. Ainakin metallien jalostuksessa liikevaihto on pudonnut hintojen laskun myötä. Myös muun teollisuuden kehitys on ainakin osin alavireistä. Sen sijaan liike-elämän palveluiden kehitys on ollut edelleen suhteellisen suotuisaa, ja tämä pätee mahdollisesti myös insinööripalveluyrityksiin. Alueelle on kuitenkin tulossa uusia investointeja lisää, joten näkymät ovat varsin mainiot.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Liikevaihdon laskusta pääosa on alueella vahvan metallien jalostuksen tuottajahintojen laskua. Itse tuotannon määrä ei liene pudonnut kovin paljon, jos ollenkaan.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1EC44309-05F6-557D-0DD0-E9A0A88647CA}"/>
              </a:ext>
            </a:extLst>
          </p:cNvPr>
          <p:cNvPicPr>
            <a:picLocks noChangeAspect="1"/>
          </p:cNvPicPr>
          <p:nvPr/>
        </p:nvPicPr>
        <p:blipFill>
          <a:blip r:embed="rId3"/>
          <a:stretch>
            <a:fillRect/>
          </a:stretch>
        </p:blipFill>
        <p:spPr>
          <a:xfrm>
            <a:off x="5634797" y="1361441"/>
            <a:ext cx="3423812" cy="2198590"/>
          </a:xfrm>
          <a:prstGeom prst="rect">
            <a:avLst/>
          </a:prstGeom>
        </p:spPr>
      </p:pic>
      <p:pic>
        <p:nvPicPr>
          <p:cNvPr id="16" name="Picture 15">
            <a:extLst>
              <a:ext uri="{FF2B5EF4-FFF2-40B4-BE49-F238E27FC236}">
                <a16:creationId xmlns:a16="http://schemas.microsoft.com/office/drawing/2014/main" id="{7E673723-61EE-96EE-CD8C-2A46E70683F8}"/>
              </a:ext>
            </a:extLst>
          </p:cNvPr>
          <p:cNvPicPr>
            <a:picLocks noChangeAspect="1"/>
          </p:cNvPicPr>
          <p:nvPr/>
        </p:nvPicPr>
        <p:blipFill>
          <a:blip r:embed="rId4"/>
          <a:stretch>
            <a:fillRect/>
          </a:stretch>
        </p:blipFill>
        <p:spPr>
          <a:xfrm>
            <a:off x="5603438" y="3660822"/>
            <a:ext cx="3445328" cy="2251280"/>
          </a:xfrm>
          <a:prstGeom prst="rect">
            <a:avLst/>
          </a:prstGeom>
        </p:spPr>
      </p:pic>
      <p:pic>
        <p:nvPicPr>
          <p:cNvPr id="19" name="Picture 18">
            <a:extLst>
              <a:ext uri="{FF2B5EF4-FFF2-40B4-BE49-F238E27FC236}">
                <a16:creationId xmlns:a16="http://schemas.microsoft.com/office/drawing/2014/main" id="{03B9A5F0-C99C-8293-51F0-9DAD61322CDF}"/>
              </a:ext>
            </a:extLst>
          </p:cNvPr>
          <p:cNvPicPr>
            <a:picLocks noChangeAspect="1"/>
          </p:cNvPicPr>
          <p:nvPr/>
        </p:nvPicPr>
        <p:blipFill>
          <a:blip r:embed="rId5"/>
          <a:stretch>
            <a:fillRect/>
          </a:stretch>
        </p:blipFill>
        <p:spPr>
          <a:xfrm>
            <a:off x="255134" y="5175206"/>
            <a:ext cx="4814888" cy="628650"/>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970" y="1651993"/>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Pitkään jatkunut alavireinen kehitys päättyi vuoden 2021 alussa. Mäntyluodon telakan kehitys lienee myönteisten lukujen takana ja telakka näyttääkin saaneen uutta puhtia omistajanvaihdoksen myötä. Alueella on myös mm. energian tuotantoa. Kausittaisten vaihtelujen jälkeen liikevaihtoon kirjattiin vuosi sitten keväällä jo selvää kasvua. Vuoden 2024 heinä-joulukuussa liikevaihto kohosikin jo rajusti. Tilausten laskutusaikataulut saattavat selittää suurta kausivaihtelua. Huomionarvoista on se, että vajaan 10 vuoden takainen  liikevaihto saadaan tällä hetkellä aikaiseksi puolta pienemmällä henkilöstöllä. Henkilöstömäärä supistui edelleen jonkin verran vuoden jälkimmäisellä puoliskolla. </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271FBA77-A67E-B5C7-3BC4-56A5EC5B6E2D}"/>
              </a:ext>
            </a:extLst>
          </p:cNvPr>
          <p:cNvPicPr>
            <a:picLocks noChangeAspect="1"/>
          </p:cNvPicPr>
          <p:nvPr/>
        </p:nvPicPr>
        <p:blipFill>
          <a:blip r:embed="rId3"/>
          <a:stretch>
            <a:fillRect/>
          </a:stretch>
        </p:blipFill>
        <p:spPr>
          <a:xfrm>
            <a:off x="5585274" y="1312504"/>
            <a:ext cx="3376956" cy="2167923"/>
          </a:xfrm>
          <a:prstGeom prst="rect">
            <a:avLst/>
          </a:prstGeom>
        </p:spPr>
      </p:pic>
      <p:pic>
        <p:nvPicPr>
          <p:cNvPr id="16" name="Picture 15">
            <a:extLst>
              <a:ext uri="{FF2B5EF4-FFF2-40B4-BE49-F238E27FC236}">
                <a16:creationId xmlns:a16="http://schemas.microsoft.com/office/drawing/2014/main" id="{A5564C65-05C2-6B0E-95B2-D2AAEB6B6032}"/>
              </a:ext>
            </a:extLst>
          </p:cNvPr>
          <p:cNvPicPr>
            <a:picLocks noChangeAspect="1"/>
          </p:cNvPicPr>
          <p:nvPr/>
        </p:nvPicPr>
        <p:blipFill>
          <a:blip r:embed="rId4"/>
          <a:stretch>
            <a:fillRect/>
          </a:stretch>
        </p:blipFill>
        <p:spPr>
          <a:xfrm>
            <a:off x="5584330" y="3595244"/>
            <a:ext cx="3480756" cy="2274429"/>
          </a:xfrm>
          <a:prstGeom prst="rect">
            <a:avLst/>
          </a:prstGeom>
        </p:spPr>
      </p:pic>
      <p:pic>
        <p:nvPicPr>
          <p:cNvPr id="19" name="Picture 18">
            <a:extLst>
              <a:ext uri="{FF2B5EF4-FFF2-40B4-BE49-F238E27FC236}">
                <a16:creationId xmlns:a16="http://schemas.microsoft.com/office/drawing/2014/main" id="{C95D503A-09C5-D255-E33D-10BBE0AA5B25}"/>
              </a:ext>
            </a:extLst>
          </p:cNvPr>
          <p:cNvPicPr>
            <a:picLocks noChangeAspect="1"/>
          </p:cNvPicPr>
          <p:nvPr/>
        </p:nvPicPr>
        <p:blipFill>
          <a:blip r:embed="rId5"/>
          <a:stretch>
            <a:fillRect/>
          </a:stretch>
        </p:blipFill>
        <p:spPr>
          <a:xfrm>
            <a:off x="219706" y="5199191"/>
            <a:ext cx="4814888" cy="628650"/>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heinä</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joulukuu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2024: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Rakentamisessa on jo pitkään vallinnut voimakkaasti hiipuva suhdannekuva. Satakunnan rakentamisen liikevaihto kääntyi kuitenkin kasvuun pitkästä aikaa viime vuoden viimeisellä neljänneksellä. Henkilöstömäärä aleni silti edelleen huomattavasti. Maassa keskimäärin rakennusalan liikevaihdon kehitys jatkui alavireisenä. </a:t>
            </a:r>
          </a:p>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Rakennusteollisuus RT ry:n kevään suhdannekatsauksen mukaan maamme rakennustuotanto mataa historiallisen matalalla tasolla, mutta rakennusinvestoinnit eivät enää supistu. Tämän vuoden ennuste kaikille rakentamisen lajeille on positiivinen. Kasvu kuitenkin käynnistyy varovaisesti ja suuressa epävarmuudessa. Jos kauppasota kiihtyy, rakentamisen elpyminen jää lyhytaikaiseksi. </a:t>
            </a:r>
            <a:r>
              <a:rPr lang="fi-FI" altLang="fi-FI" sz="1200" b="1" dirty="0" err="1">
                <a:solidFill>
                  <a:prstClr val="black"/>
                </a:solidFill>
                <a:latin typeface="Calibri" panose="020F0502020204030204"/>
              </a:rPr>
              <a:t>EK:n</a:t>
            </a:r>
            <a:r>
              <a:rPr lang="fi-FI" altLang="fi-FI" sz="1200" b="1" dirty="0">
                <a:solidFill>
                  <a:prstClr val="black"/>
                </a:solidFill>
                <a:latin typeface="Calibri" panose="020F0502020204030204"/>
              </a:rPr>
              <a:t> mukaan maamme rakentamisen luottamusindikaattori vahvistui hieman huhtikuussa, mutta sen taso on yhä heikko. Huhtikuun saldoluku on -31, kun maaliskuun lukema oli -35. Luottamusindikaattori on tuntuvasti alle pitkän aikavälin keskiarvonsa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C857FB7-7DA5-1EFA-36AA-72F5D11EE545}"/>
              </a:ext>
            </a:extLst>
          </p:cNvPr>
          <p:cNvPicPr>
            <a:picLocks noChangeAspect="1"/>
          </p:cNvPicPr>
          <p:nvPr/>
        </p:nvPicPr>
        <p:blipFill>
          <a:blip r:embed="rId3"/>
          <a:stretch>
            <a:fillRect/>
          </a:stretch>
        </p:blipFill>
        <p:spPr>
          <a:xfrm>
            <a:off x="303664" y="2885896"/>
            <a:ext cx="3715616" cy="2385971"/>
          </a:xfrm>
          <a:prstGeom prst="rect">
            <a:avLst/>
          </a:prstGeom>
        </p:spPr>
      </p:pic>
      <p:pic>
        <p:nvPicPr>
          <p:cNvPr id="14" name="Picture 13">
            <a:extLst>
              <a:ext uri="{FF2B5EF4-FFF2-40B4-BE49-F238E27FC236}">
                <a16:creationId xmlns:a16="http://schemas.microsoft.com/office/drawing/2014/main" id="{5085A5D4-951B-E51B-8C63-2CFF0A7256E4}"/>
              </a:ext>
            </a:extLst>
          </p:cNvPr>
          <p:cNvPicPr>
            <a:picLocks noChangeAspect="1"/>
          </p:cNvPicPr>
          <p:nvPr/>
        </p:nvPicPr>
        <p:blipFill>
          <a:blip r:embed="rId4"/>
          <a:stretch>
            <a:fillRect/>
          </a:stretch>
        </p:blipFill>
        <p:spPr>
          <a:xfrm>
            <a:off x="4961771" y="2834795"/>
            <a:ext cx="3792397" cy="2478065"/>
          </a:xfrm>
          <a:prstGeom prst="rect">
            <a:avLst/>
          </a:prstGeom>
        </p:spPr>
      </p:pic>
      <p:pic>
        <p:nvPicPr>
          <p:cNvPr id="16" name="Picture 15">
            <a:extLst>
              <a:ext uri="{FF2B5EF4-FFF2-40B4-BE49-F238E27FC236}">
                <a16:creationId xmlns:a16="http://schemas.microsoft.com/office/drawing/2014/main" id="{201FB91F-B8D9-8E35-DBDB-0A252B14F4CD}"/>
              </a:ext>
            </a:extLst>
          </p:cNvPr>
          <p:cNvPicPr>
            <a:picLocks noChangeAspect="1"/>
          </p:cNvPicPr>
          <p:nvPr/>
        </p:nvPicPr>
        <p:blipFill>
          <a:blip r:embed="rId5"/>
          <a:stretch>
            <a:fillRect/>
          </a:stretch>
        </p:blipFill>
        <p:spPr>
          <a:xfrm>
            <a:off x="382468" y="5334619"/>
            <a:ext cx="5236369"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065979"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Satakunnan palvelualojen kehitys jatkui vuoden 2024 heinä-joulukuussa edelleen vaihtelevana. Liikevaihdon nousu on jatkunut liike-elämän palveluissa, mutta myös luovien alojen liikevaihto alkoi kasvaa. Kaupan liikevaihto laski hieman ja henkilöstöäkin vähennettiin. Majoitus- ja ravitsemistoiminnan liikevaihto aleni jälleen. Liike-elämän palveluiden liikevaihdon nousu jatkui. Yksityisen </a:t>
            </a:r>
            <a:r>
              <a:rPr lang="fi-FI" altLang="fi-FI" sz="1275" b="1" dirty="0" err="1">
                <a:solidFill>
                  <a:prstClr val="black"/>
                </a:solidFill>
                <a:latin typeface="Calibri" panose="020F0502020204030204"/>
              </a:rPr>
              <a:t>SOTEn</a:t>
            </a:r>
            <a:r>
              <a:rPr lang="fi-FI" altLang="fi-FI" sz="1275" b="1" dirty="0">
                <a:solidFill>
                  <a:prstClr val="black"/>
                </a:solidFill>
                <a:latin typeface="Calibri" panose="020F0502020204030204"/>
              </a:rPr>
              <a:t> henkilöstömäärä aleni poikkeuksellisesti.</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Palvelualojen yhteenlaskettu henkilöstömäärä (pl. luovat alat) laski jonkin verran heinä-joulukuussa. Kehitys oli toimialojen keskiarvoa hieman heikompaa. Laskua kirjattiin jokaisella alalla.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Maassa keskimäärin majoitus- ja ravitsemistoiminnan sekä liike-elämän palveluiden liikevaihto kasvoi jonkin verran. Kaupan liikevaihto sen sijaan supistui. Luovien alojen liikevaihdon alamäki jatkui. </a:t>
            </a:r>
          </a:p>
          <a:p>
            <a:pPr marL="171450" indent="-171450" algn="just" defTabSz="685800" fontAlgn="auto">
              <a:spcBef>
                <a:spcPts val="750"/>
              </a:spcBef>
              <a:spcAft>
                <a:spcPts val="0"/>
              </a:spcAft>
              <a:defRPr/>
            </a:pP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maamme palvelualojen luottamus painui hieman heikompaan suuntaan huhtikuussa. Indikaattorin uusin saldoluku on +1, kun edelliskuun lukema oli +4. Luottamus on vaimeampaa kuin pitkän aikavälin keskiarvo, joka on +11.</a:t>
            </a:r>
          </a:p>
          <a:p>
            <a:pPr marL="171450" indent="-171450" algn="just" defTabSz="685800" fontAlgn="auto">
              <a:spcBef>
                <a:spcPts val="750"/>
              </a:spcBef>
              <a:spcAft>
                <a:spcPts val="0"/>
              </a:spcAft>
              <a:defRPr/>
            </a:pPr>
            <a:endParaRPr lang="fi-FI" altLang="fi-FI" sz="1275" b="1" dirty="0">
              <a:solidFill>
                <a:srgbClr val="FF0000"/>
              </a:solidFill>
              <a:latin typeface="Calibri" panose="020F05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6" name="Picture 5">
            <a:extLst>
              <a:ext uri="{FF2B5EF4-FFF2-40B4-BE49-F238E27FC236}">
                <a16:creationId xmlns:a16="http://schemas.microsoft.com/office/drawing/2014/main" id="{FEA75927-BEDB-7CE5-5274-FB088567FB67}"/>
              </a:ext>
            </a:extLst>
          </p:cNvPr>
          <p:cNvPicPr>
            <a:picLocks noChangeAspect="1"/>
          </p:cNvPicPr>
          <p:nvPr/>
        </p:nvPicPr>
        <p:blipFill>
          <a:blip r:embed="rId3"/>
          <a:stretch>
            <a:fillRect/>
          </a:stretch>
        </p:blipFill>
        <p:spPr>
          <a:xfrm>
            <a:off x="4174905" y="1620423"/>
            <a:ext cx="4566091" cy="2983619"/>
          </a:xfrm>
          <a:prstGeom prst="rect">
            <a:avLst/>
          </a:prstGeom>
        </p:spPr>
      </p:pic>
      <p:pic>
        <p:nvPicPr>
          <p:cNvPr id="11" name="Picture 10">
            <a:extLst>
              <a:ext uri="{FF2B5EF4-FFF2-40B4-BE49-F238E27FC236}">
                <a16:creationId xmlns:a16="http://schemas.microsoft.com/office/drawing/2014/main" id="{37544C8D-4D02-B873-6C3C-8932C37853DF}"/>
              </a:ext>
            </a:extLst>
          </p:cNvPr>
          <p:cNvPicPr>
            <a:picLocks noChangeAspect="1"/>
          </p:cNvPicPr>
          <p:nvPr/>
        </p:nvPicPr>
        <p:blipFill>
          <a:blip r:embed="rId4"/>
          <a:stretch>
            <a:fillRect/>
          </a:stretch>
        </p:blipFill>
        <p:spPr>
          <a:xfrm>
            <a:off x="4374064" y="4832558"/>
            <a:ext cx="4264819" cy="62150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vähittäiskaupan liikevaihto aleni yhä jonkin verran vuoden 2024 heinä-joulukuussa. Henkilöstömääränkin lasku jatkui loivana.</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lasku oli Satakunnan luokkaa. Liikevaihto putosi ainoana tarkastelussa olevista palvelualoista luovien alojen ohella.</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vähittäiskaupassa luottamus vahvistui huhtikuussa. Luottamusindikaattori kohosi +8 pisteeseen, kun maaliskuun saldoluku oli -2. Indikaattori ylitti samalla pitkän aikavälin keskiarvotasonsa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6D8A325-2B4C-A73F-CF31-4CA89BB6A396}"/>
              </a:ext>
            </a:extLst>
          </p:cNvPr>
          <p:cNvPicPr>
            <a:picLocks noChangeAspect="1"/>
          </p:cNvPicPr>
          <p:nvPr/>
        </p:nvPicPr>
        <p:blipFill>
          <a:blip r:embed="rId3"/>
          <a:stretch>
            <a:fillRect/>
          </a:stretch>
        </p:blipFill>
        <p:spPr>
          <a:xfrm>
            <a:off x="5424550" y="1332124"/>
            <a:ext cx="3469793" cy="2228117"/>
          </a:xfrm>
          <a:prstGeom prst="rect">
            <a:avLst/>
          </a:prstGeom>
        </p:spPr>
      </p:pic>
      <p:pic>
        <p:nvPicPr>
          <p:cNvPr id="11" name="Picture 10">
            <a:extLst>
              <a:ext uri="{FF2B5EF4-FFF2-40B4-BE49-F238E27FC236}">
                <a16:creationId xmlns:a16="http://schemas.microsoft.com/office/drawing/2014/main" id="{EEC87224-C10D-4DE3-8B77-1F1AFA42256B}"/>
              </a:ext>
            </a:extLst>
          </p:cNvPr>
          <p:cNvPicPr>
            <a:picLocks noChangeAspect="1"/>
          </p:cNvPicPr>
          <p:nvPr/>
        </p:nvPicPr>
        <p:blipFill>
          <a:blip r:embed="rId4"/>
          <a:stretch>
            <a:fillRect/>
          </a:stretch>
        </p:blipFill>
        <p:spPr>
          <a:xfrm>
            <a:off x="5327037" y="3544449"/>
            <a:ext cx="3759091" cy="2456301"/>
          </a:xfrm>
          <a:prstGeom prst="rect">
            <a:avLst/>
          </a:prstGeom>
        </p:spPr>
      </p:pic>
      <p:pic>
        <p:nvPicPr>
          <p:cNvPr id="15" name="Picture 14">
            <a:extLst>
              <a:ext uri="{FF2B5EF4-FFF2-40B4-BE49-F238E27FC236}">
                <a16:creationId xmlns:a16="http://schemas.microsoft.com/office/drawing/2014/main" id="{3A32542D-5693-56F4-153A-7C742EEF8B39}"/>
              </a:ext>
            </a:extLst>
          </p:cNvPr>
          <p:cNvPicPr>
            <a:picLocks noChangeAspect="1"/>
          </p:cNvPicPr>
          <p:nvPr/>
        </p:nvPicPr>
        <p:blipFill>
          <a:blip r:embed="rId5"/>
          <a:stretch>
            <a:fillRect/>
          </a:stretch>
        </p:blipFill>
        <p:spPr>
          <a:xfrm>
            <a:off x="90669" y="4747427"/>
            <a:ext cx="5236369" cy="62865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8059" y="1662812"/>
            <a:ext cx="4937700" cy="338375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laski voimakkaasti korona-aikaan. Pudotus on ollut toimialojen pahimpia. Toipumisen jatkuminen näyttäisi kuitenkin edelleen odottavan itseään, sillä heinä-joulukuussa 2024 liikevaihto laski hieman. Koronaa edeltänyt tasokin on edelleen saavuttamatta, vaikka hintojen nousu on vaikuttanut osaltaan liikevaihtoa kohottavasti. Henkilöstömääräkin putosi jonkin verran. Tähän saattaa vaikuttaa ainakin osin vuokratyövoiman käytön lisääntyminen.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vuoden 2023, mutta vuoden 2024 edettyä liikevaihto valui vähitellen pakkasen puolelle. Käänne näyttäisi tapahtuneen syyskesällä ja liikevaihdon nousua on riittänyt ainakin viime vuoden loppuun asti. Satakunnasta poiketen koronaa edeltänyt taso on kuitenkin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2D0AA809-AA41-803A-899D-C2B9EE067365}"/>
              </a:ext>
            </a:extLst>
          </p:cNvPr>
          <p:cNvPicPr>
            <a:picLocks noChangeAspect="1"/>
          </p:cNvPicPr>
          <p:nvPr/>
        </p:nvPicPr>
        <p:blipFill>
          <a:blip r:embed="rId3"/>
          <a:stretch>
            <a:fillRect/>
          </a:stretch>
        </p:blipFill>
        <p:spPr>
          <a:xfrm>
            <a:off x="5304428" y="1307925"/>
            <a:ext cx="3534205" cy="2268872"/>
          </a:xfrm>
          <a:prstGeom prst="rect">
            <a:avLst/>
          </a:prstGeom>
        </p:spPr>
      </p:pic>
      <p:pic>
        <p:nvPicPr>
          <p:cNvPr id="15" name="Picture 14">
            <a:extLst>
              <a:ext uri="{FF2B5EF4-FFF2-40B4-BE49-F238E27FC236}">
                <a16:creationId xmlns:a16="http://schemas.microsoft.com/office/drawing/2014/main" id="{A20863CA-99F4-0FC7-634A-9F314102597F}"/>
              </a:ext>
            </a:extLst>
          </p:cNvPr>
          <p:cNvPicPr>
            <a:picLocks noChangeAspect="1"/>
          </p:cNvPicPr>
          <p:nvPr/>
        </p:nvPicPr>
        <p:blipFill>
          <a:blip r:embed="rId4"/>
          <a:stretch>
            <a:fillRect/>
          </a:stretch>
        </p:blipFill>
        <p:spPr>
          <a:xfrm>
            <a:off x="5289322" y="3576797"/>
            <a:ext cx="3666296" cy="2395666"/>
          </a:xfrm>
          <a:prstGeom prst="rect">
            <a:avLst/>
          </a:prstGeom>
        </p:spPr>
      </p:pic>
      <p:pic>
        <p:nvPicPr>
          <p:cNvPr id="19" name="Picture 18">
            <a:extLst>
              <a:ext uri="{FF2B5EF4-FFF2-40B4-BE49-F238E27FC236}">
                <a16:creationId xmlns:a16="http://schemas.microsoft.com/office/drawing/2014/main" id="{4FF1629C-D9CE-13F8-A549-BDC38B0796EB}"/>
              </a:ext>
            </a:extLst>
          </p:cNvPr>
          <p:cNvPicPr>
            <a:picLocks noChangeAspect="1"/>
          </p:cNvPicPr>
          <p:nvPr/>
        </p:nvPicPr>
        <p:blipFill>
          <a:blip r:embed="rId5"/>
          <a:stretch>
            <a:fillRect/>
          </a:stretch>
        </p:blipFill>
        <p:spPr>
          <a:xfrm>
            <a:off x="68059" y="5195187"/>
            <a:ext cx="5236369" cy="62865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43765" y="1686193"/>
            <a:ext cx="5020811" cy="30494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vuosien 2022 ja 2023. Nousua on riittänyt ainakin vuoden 2024 loppuun asti. Kysyntää tuki- ja suunnittelupalveluille sekä henkilöstövuokraukselle lienee edelleen ollut talouden jäähtymisestä huolimatta. Viime vuoden lopun henkilöstömäärän lasku kuitenkin viittaa osaltaan talouden laskusuhdanteeseen.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On mahdollista, että pitkällä aikavälillä joillain aloilla vuokratyövoiman käyttö on yleistynyt, mikä on näkynyt liike-elämän palveluiden henkilöstömäärän nousuna, mutta vastaavasti laskuna muilla aloilla, esim. majoitus- ja ravitsemistoiminnassa.</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 ja kasvua kertyi katsauksessa tarkasteltavista palvelualoista eniten.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316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44E50715-0D0F-1F79-8620-13E46B00640B}"/>
              </a:ext>
            </a:extLst>
          </p:cNvPr>
          <p:cNvPicPr>
            <a:picLocks noChangeAspect="1"/>
          </p:cNvPicPr>
          <p:nvPr/>
        </p:nvPicPr>
        <p:blipFill>
          <a:blip r:embed="rId3"/>
          <a:stretch>
            <a:fillRect/>
          </a:stretch>
        </p:blipFill>
        <p:spPr>
          <a:xfrm>
            <a:off x="5217389" y="1350763"/>
            <a:ext cx="3580614" cy="2299280"/>
          </a:xfrm>
          <a:prstGeom prst="rect">
            <a:avLst/>
          </a:prstGeom>
        </p:spPr>
      </p:pic>
      <p:pic>
        <p:nvPicPr>
          <p:cNvPr id="15" name="Picture 14">
            <a:extLst>
              <a:ext uri="{FF2B5EF4-FFF2-40B4-BE49-F238E27FC236}">
                <a16:creationId xmlns:a16="http://schemas.microsoft.com/office/drawing/2014/main" id="{96104873-1455-59BC-6CDC-04DCAEE026FA}"/>
              </a:ext>
            </a:extLst>
          </p:cNvPr>
          <p:cNvPicPr>
            <a:picLocks noChangeAspect="1"/>
          </p:cNvPicPr>
          <p:nvPr/>
        </p:nvPicPr>
        <p:blipFill>
          <a:blip r:embed="rId4"/>
          <a:stretch>
            <a:fillRect/>
          </a:stretch>
        </p:blipFill>
        <p:spPr>
          <a:xfrm>
            <a:off x="5217388" y="3585688"/>
            <a:ext cx="3518239" cy="2298921"/>
          </a:xfrm>
          <a:prstGeom prst="rect">
            <a:avLst/>
          </a:prstGeom>
        </p:spPr>
      </p:pic>
      <p:pic>
        <p:nvPicPr>
          <p:cNvPr id="19" name="Picture 18">
            <a:extLst>
              <a:ext uri="{FF2B5EF4-FFF2-40B4-BE49-F238E27FC236}">
                <a16:creationId xmlns:a16="http://schemas.microsoft.com/office/drawing/2014/main" id="{61E2AA75-D293-7EAA-8E95-390B8ADC0595}"/>
              </a:ext>
            </a:extLst>
          </p:cNvPr>
          <p:cNvPicPr>
            <a:picLocks noChangeAspect="1"/>
          </p:cNvPicPr>
          <p:nvPr/>
        </p:nvPicPr>
        <p:blipFill>
          <a:blip r:embed="rId5"/>
          <a:stretch>
            <a:fillRect/>
          </a:stretch>
        </p:blipFill>
        <p:spPr>
          <a:xfrm>
            <a:off x="0" y="5379327"/>
            <a:ext cx="5236369" cy="62865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7236296" y="1419309"/>
            <a:ext cx="1856812" cy="5478423"/>
          </a:xfrm>
          <a:prstGeom prst="rect">
            <a:avLst/>
          </a:prstGeom>
        </p:spPr>
        <p:txBody>
          <a:bodyPr wrap="square">
            <a:spAutoFit/>
          </a:bodyPr>
          <a:lstStyle/>
          <a:p>
            <a:r>
              <a:rPr lang="fi-FI" sz="1400" dirty="0"/>
              <a:t>Satakunnassa kuolleiden määrä pysyy lähes ennallaan ennusteajanjakson loppua kohti. Syntyneiden määrä jatkaa hienoista laskuaan, joskin 2030-luvulla taso alkaa vakiintua.</a:t>
            </a:r>
          </a:p>
          <a:p>
            <a:endParaRPr lang="fi-FI" sz="1400" dirty="0"/>
          </a:p>
          <a:p>
            <a:r>
              <a:rPr lang="fi-FI" sz="1400" dirty="0"/>
              <a:t>Muuttoliikkeessä Satakunta nousee pysyy koko ajan voitollisena maahanmuuton ansiosta. Tämän ansiosta väestökato alkaa merkittävästi loiventua kuluvan vuosikymmenen lopulta lähtien. Kato pienenee vuosi vuodelta.  </a:t>
            </a:r>
          </a:p>
        </p:txBody>
      </p:sp>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A05E32DB-D5F9-8702-0E03-AA8911F0FC16}"/>
              </a:ext>
            </a:extLst>
          </p:cNvPr>
          <p:cNvPicPr>
            <a:picLocks noChangeAspect="1"/>
          </p:cNvPicPr>
          <p:nvPr/>
        </p:nvPicPr>
        <p:blipFill>
          <a:blip r:embed="rId4"/>
          <a:stretch>
            <a:fillRect/>
          </a:stretch>
        </p:blipFill>
        <p:spPr>
          <a:xfrm>
            <a:off x="464418" y="1340768"/>
            <a:ext cx="6594822" cy="431711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liikevaihto kohosi vuoden 2024 heinä-syyskuussa Satakunnassa nopeasti. Vaikka nousu hiipuikin aivan vuoden lopussa, jäi koko jälkimmäinen vuosipuolisko plussalle. Sen sijaan henkilöstöä vähennettiin yhä. Valtakunnallisesti liikevaihto laski edelleen hieman. Taustalla vaikuttanee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CC0F7C45-8A7C-DC75-3448-FB84C8D3262C}"/>
              </a:ext>
            </a:extLst>
          </p:cNvPr>
          <p:cNvPicPr>
            <a:picLocks noChangeAspect="1"/>
          </p:cNvPicPr>
          <p:nvPr/>
        </p:nvPicPr>
        <p:blipFill>
          <a:blip r:embed="rId3"/>
          <a:stretch>
            <a:fillRect/>
          </a:stretch>
        </p:blipFill>
        <p:spPr>
          <a:xfrm>
            <a:off x="5291088" y="1295290"/>
            <a:ext cx="3657879" cy="2388170"/>
          </a:xfrm>
          <a:prstGeom prst="rect">
            <a:avLst/>
          </a:prstGeom>
        </p:spPr>
      </p:pic>
      <p:pic>
        <p:nvPicPr>
          <p:cNvPr id="15" name="Picture 14">
            <a:extLst>
              <a:ext uri="{FF2B5EF4-FFF2-40B4-BE49-F238E27FC236}">
                <a16:creationId xmlns:a16="http://schemas.microsoft.com/office/drawing/2014/main" id="{443F48B3-E747-2704-82E2-7CB340CF8C87}"/>
              </a:ext>
            </a:extLst>
          </p:cNvPr>
          <p:cNvPicPr>
            <a:picLocks noChangeAspect="1"/>
          </p:cNvPicPr>
          <p:nvPr/>
        </p:nvPicPr>
        <p:blipFill>
          <a:blip r:embed="rId4"/>
          <a:stretch>
            <a:fillRect/>
          </a:stretch>
        </p:blipFill>
        <p:spPr>
          <a:xfrm>
            <a:off x="5291089" y="3602694"/>
            <a:ext cx="3572222" cy="2334196"/>
          </a:xfrm>
          <a:prstGeom prst="rect">
            <a:avLst/>
          </a:prstGeom>
        </p:spPr>
      </p:pic>
      <p:pic>
        <p:nvPicPr>
          <p:cNvPr id="19" name="Picture 18">
            <a:extLst>
              <a:ext uri="{FF2B5EF4-FFF2-40B4-BE49-F238E27FC236}">
                <a16:creationId xmlns:a16="http://schemas.microsoft.com/office/drawing/2014/main" id="{C4BE099B-68F5-8731-43F0-77A0A19EDB17}"/>
              </a:ext>
            </a:extLst>
          </p:cNvPr>
          <p:cNvPicPr>
            <a:picLocks noChangeAspect="1"/>
          </p:cNvPicPr>
          <p:nvPr/>
        </p:nvPicPr>
        <p:blipFill>
          <a:blip r:embed="rId5"/>
          <a:stretch>
            <a:fillRect/>
          </a:stretch>
        </p:blipFill>
        <p:spPr>
          <a:xfrm>
            <a:off x="51864" y="4585105"/>
            <a:ext cx="5236369" cy="62865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laski poikkeuksellisesti vuoden 2024 loka-joulukuun aikana. Vielä heinä-syyskuussa alalla kirjattiin niukkaa nousua. Heikko vuoden loppu painoi koko vuoden 2024 jälkimmäisen puoliskon luvut lievästi pakkaselle. Kasvun hiipumisen enteitä oli havaittavissa myös aiemmin, sillä vuosi sitten keväällä kasvu pysähtyi tilapäisesti.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Pitkällä aikavälillä nousu on silti ollut jo kauan toimialojen kärkiluokkaa. Ala työllistää tällä hetkellä runsaan neljänneksen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37BF3500-B62A-5330-F7F4-79F59C8AE7F6}"/>
              </a:ext>
            </a:extLst>
          </p:cNvPr>
          <p:cNvPicPr>
            <a:picLocks noChangeAspect="1"/>
          </p:cNvPicPr>
          <p:nvPr/>
        </p:nvPicPr>
        <p:blipFill>
          <a:blip r:embed="rId3"/>
          <a:stretch>
            <a:fillRect/>
          </a:stretch>
        </p:blipFill>
        <p:spPr>
          <a:xfrm>
            <a:off x="3809097" y="1520994"/>
            <a:ext cx="4624203" cy="2969417"/>
          </a:xfrm>
          <a:prstGeom prst="rect">
            <a:avLst/>
          </a:prstGeom>
        </p:spPr>
      </p:pic>
      <p:pic>
        <p:nvPicPr>
          <p:cNvPr id="16" name="Picture 15">
            <a:extLst>
              <a:ext uri="{FF2B5EF4-FFF2-40B4-BE49-F238E27FC236}">
                <a16:creationId xmlns:a16="http://schemas.microsoft.com/office/drawing/2014/main" id="{950FA96F-6647-B5B3-017A-2353A970F8F2}"/>
              </a:ext>
            </a:extLst>
          </p:cNvPr>
          <p:cNvPicPr>
            <a:picLocks noChangeAspect="1"/>
          </p:cNvPicPr>
          <p:nvPr/>
        </p:nvPicPr>
        <p:blipFill>
          <a:blip r:embed="rId4"/>
          <a:stretch>
            <a:fillRect/>
          </a:stretch>
        </p:blipFill>
        <p:spPr>
          <a:xfrm>
            <a:off x="4073120" y="4633285"/>
            <a:ext cx="4452560" cy="648866"/>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132</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HEINÄ</a:t>
            </a:r>
            <a:r>
              <a:rPr lang="en-GB" altLang="fi-FI" sz="5400" b="1" dirty="0"/>
              <a:t>−JOULUK</a:t>
            </a:r>
            <a:r>
              <a:rPr lang="fi-FI" altLang="fi-FI" sz="5400" b="1" dirty="0"/>
              <a:t>UUSSA 2024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-2,5 % / Koko maa 0,1 %)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Teollisuus yhteensä </a:t>
            </a:r>
            <a:r>
              <a:rPr lang="fi-FI" altLang="fi-FI" sz="5400" dirty="0"/>
              <a:t>(Satakunta -1,8 % / Koko maa 0,8 %)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u="sng" dirty="0"/>
              <a:t>Elintarviketeollisuus </a:t>
            </a:r>
            <a:r>
              <a:rPr lang="fi-FI" altLang="fi-FI" sz="5400" u="sng" dirty="0"/>
              <a:t>(Satakunta 3,9 % / Koko maa 2,3 %)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-6,8 % / Koko maa 0,2 %)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-12,1 % / Koko maa -3,4 %)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Teknologiateollisuus yhteensä sis. telakat </a:t>
            </a:r>
            <a:r>
              <a:rPr lang="fi-FI" altLang="fi-FI" sz="5400" dirty="0"/>
              <a:t>(Satakunta 0,1 % / Koko maa 5,4 %) </a:t>
            </a:r>
          </a:p>
          <a:p>
            <a:pPr lvl="2">
              <a:buFont typeface="Wingdings" panose="05000000000000000000" pitchFamily="2" charset="2"/>
              <a:buChar char="Ä"/>
            </a:pPr>
            <a:r>
              <a:rPr lang="fi-FI" altLang="fi-FI" sz="5400" b="1" dirty="0"/>
              <a:t>Metallien jalostus</a:t>
            </a:r>
            <a:r>
              <a:rPr lang="fi-FI" altLang="fi-FI" sz="5400" dirty="0"/>
              <a:t> (Satakunta -7,8 % / Koko maa -2,3 %)</a:t>
            </a:r>
          </a:p>
          <a:p>
            <a:pPr lvl="2">
              <a:buFont typeface="Wingdings" panose="05000000000000000000" pitchFamily="2" charset="2"/>
              <a:buChar char="Ä"/>
            </a:pPr>
            <a:r>
              <a:rPr lang="fi-FI" altLang="fi-FI" sz="5400" b="1" u="sng" dirty="0"/>
              <a:t>Metallituotteiden valmistus </a:t>
            </a:r>
            <a:r>
              <a:rPr lang="fi-FI" altLang="fi-FI" sz="5400" u="sng" dirty="0"/>
              <a:t>(Satakunta 2,1 % / Koko maa -1,9 %)</a:t>
            </a:r>
          </a:p>
          <a:p>
            <a:pPr lvl="2">
              <a:buFont typeface="Wingdings" panose="05000000000000000000" pitchFamily="2" charset="2"/>
              <a:buChar char="Ä"/>
            </a:pPr>
            <a:r>
              <a:rPr lang="fi-FI" altLang="fi-FI" sz="5400" b="1" u="sng" dirty="0"/>
              <a:t>Koneiden ja laitteiden valmistus </a:t>
            </a:r>
            <a:r>
              <a:rPr lang="fi-FI" altLang="fi-FI" sz="5400" u="sng" dirty="0"/>
              <a:t>(Satakunta -2,4 % / Koko maa -3,6 %)</a:t>
            </a:r>
          </a:p>
          <a:p>
            <a:pPr lvl="2">
              <a:buFont typeface="Wingdings" panose="05000000000000000000" pitchFamily="2" charset="2"/>
              <a:buChar char="Ä"/>
            </a:pPr>
            <a:r>
              <a:rPr lang="fi-FI" altLang="fi-FI" sz="5400" b="1" dirty="0"/>
              <a:t>Elektroniikka- ja sähkötuotteiden valmistus </a:t>
            </a:r>
            <a:r>
              <a:rPr lang="fi-FI" altLang="fi-FI" sz="5400" dirty="0"/>
              <a:t>(Satakunta 4,4 % / Koko maa 17,9 %)</a:t>
            </a:r>
            <a:endParaRPr lang="fi-FI" altLang="fi-FI" sz="5400" b="1"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HEINÄ</a:t>
            </a:r>
            <a:r>
              <a:rPr lang="en-GB" altLang="fi-FI" sz="1350" b="1" dirty="0">
                <a:solidFill>
                  <a:prstClr val="black"/>
                </a:solidFill>
                <a:latin typeface="Calibri" panose="020F0502020204030204"/>
              </a:rPr>
              <a:t>−JOULUK</a:t>
            </a:r>
            <a:r>
              <a:rPr lang="fi-FI" altLang="fi-FI" sz="1350" b="1" dirty="0">
                <a:solidFill>
                  <a:prstClr val="black"/>
                </a:solidFill>
                <a:latin typeface="Calibri" panose="020F0502020204030204"/>
              </a:rPr>
              <a:t>UUSSA 2024:</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Rakentaminen </a:t>
            </a:r>
            <a:r>
              <a:rPr lang="fi-FI" altLang="fi-FI" sz="1350" u="sng" dirty="0">
                <a:solidFill>
                  <a:prstClr val="black"/>
                </a:solidFill>
                <a:latin typeface="Calibri" panose="020F0502020204030204"/>
              </a:rPr>
              <a:t>(Satakunta -0,3 % / Koko maa -2,3 %)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Tukku- ja vähittäiskauppa </a:t>
            </a:r>
            <a:r>
              <a:rPr lang="fi-FI" altLang="fi-FI" sz="1350" dirty="0">
                <a:solidFill>
                  <a:prstClr val="black"/>
                </a:solidFill>
                <a:latin typeface="Calibri" panose="020F0502020204030204"/>
              </a:rPr>
              <a:t>(Satakunta -1,3 % / Koko maa -1,3 %)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-0,9 % / Koko maa 2,6 %)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Liike-elämän palvelut </a:t>
            </a:r>
            <a:r>
              <a:rPr lang="fi-FI" altLang="fi-FI" sz="1350" dirty="0">
                <a:solidFill>
                  <a:prstClr val="black"/>
                </a:solidFill>
                <a:latin typeface="Calibri" panose="020F0502020204030204"/>
              </a:rPr>
              <a:t>(Satakunta 3,8 % / Koko maa 3,9 %)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Luovat alat (kulttuuri- ja käsityöalat)</a:t>
            </a:r>
            <a:r>
              <a:rPr lang="fi-FI" altLang="fi-FI" sz="1350" u="sng" dirty="0">
                <a:solidFill>
                  <a:prstClr val="black"/>
                </a:solidFill>
                <a:latin typeface="Calibri" panose="020F0502020204030204"/>
              </a:rPr>
              <a:t> (Satakunta 2,2 % / Koko maa -1,4 %)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809C0906-6651-938F-6BFE-7D6FB5D5D072}"/>
              </a:ext>
            </a:extLst>
          </p:cNvPr>
          <p:cNvPicPr>
            <a:picLocks noChangeAspect="1"/>
          </p:cNvPicPr>
          <p:nvPr/>
        </p:nvPicPr>
        <p:blipFill>
          <a:blip r:embed="rId3"/>
          <a:stretch>
            <a:fillRect/>
          </a:stretch>
        </p:blipFill>
        <p:spPr>
          <a:xfrm>
            <a:off x="332449" y="1717434"/>
            <a:ext cx="7094959" cy="4008996"/>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2024: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6" name="Picture 5">
            <a:extLst>
              <a:ext uri="{FF2B5EF4-FFF2-40B4-BE49-F238E27FC236}">
                <a16:creationId xmlns:a16="http://schemas.microsoft.com/office/drawing/2014/main" id="{98E4775E-28EA-560C-BF3C-9FA968B8C79F}"/>
              </a:ext>
            </a:extLst>
          </p:cNvPr>
          <p:cNvPicPr>
            <a:picLocks noChangeAspect="1"/>
          </p:cNvPicPr>
          <p:nvPr/>
        </p:nvPicPr>
        <p:blipFill>
          <a:blip r:embed="rId3"/>
          <a:stretch>
            <a:fillRect/>
          </a:stretch>
        </p:blipFill>
        <p:spPr>
          <a:xfrm>
            <a:off x="47587" y="1831734"/>
            <a:ext cx="9048827" cy="3123635"/>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7-12/2024:</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136</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0" y="1452508"/>
            <a:ext cx="8375360" cy="4108817"/>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Palkkasumma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Teknologiateollisuudessa henkilöstöä lisättiin, liikevaihtokaan ei enää supistunut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Metallituotteiden valmistuksen sekä elektroniikka- ja sähkötuoteteollisuuden liikevaihto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Elintarviketeollisuus edelleen kasvussa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Meriteollisuus yhä myötätuulessa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Meri-Porin teollisuusalueella liikevaihdon nopeaa nousua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Rakentamisessa orastavaa käännettä loppuvuodesta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yhä hyvin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Koneiden ja laitteiden valmistus jälleen laskussa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edelleen alavireinen, etenkin henkilöstömäärä pudonnut selvästi</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Palvelualat yleisesti laskussa, poikkeuksena osin liike-elämän palvelut ja luovat alat</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6320647" y="2985343"/>
            <a:ext cx="2446306" cy="163214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a:solidFill>
                  <a:prstClr val="black"/>
                </a:solidFill>
                <a:latin typeface="Calibri" panose="020F0502020204030204"/>
              </a:rPr>
              <a:t>Maailmantalouden kasvunäkymät poikkeuksellisen ennakoimattomat</a:t>
            </a:r>
          </a:p>
          <a:p>
            <a:pPr marL="0" indent="0" defTabSz="685800" fontAlgn="auto">
              <a:spcBef>
                <a:spcPts val="750"/>
              </a:spcBef>
              <a:spcAft>
                <a:spcPts val="0"/>
              </a:spcAft>
              <a:buNone/>
              <a:defRPr/>
            </a:pPr>
            <a:endParaRPr lang="fi-FI" altLang="fi-FI" sz="1050" b="1"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IMF:n huhtikuisen raportin mukaan maailmantalouden kasvu pysyi vakaana, mutta vaatimattomana vuonna 2024. Alkuvuoden 2025 ennusteet viittasivat samankaltaiseen kehitykseen. Tilanne muuttui kuitenkin merkittävästi huhtikuussa, kun Yhdysvallat asetti tullimaksuja, jotka puolestaan aiheuttivat vastatoimia ja lisäsivät huomattavasti kauppapoliittista epävarmuutta. Nämä tullit ovat korkeimmalla tasolla yli sataan vuoteen, ja niiden ennakoimattomuus vaikeuttaa huomattavasti luotettavien talousennusteiden laatimista.</a:t>
            </a:r>
          </a:p>
          <a:p>
            <a:pPr marL="342900" lvl="1" indent="0" defTabSz="685800" fontAlgn="auto">
              <a:spcBef>
                <a:spcPts val="375"/>
              </a:spcBef>
              <a:spcAft>
                <a:spcPts val="0"/>
              </a:spcAft>
              <a:buNone/>
              <a:defRPr/>
            </a:pPr>
            <a:endParaRPr lang="fi-FI" alt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 IMF laati uuden "vertailuennusteen", joka perustuu huhtikuun 4. päivän tilanteeseen ja sisältää juuri voimaan astuneet toimenpiteet. Tämän ennusteen mukaan maailmanlaajuinen talouskasvu hidastuu 2,8 prosenttiin vuonna 2025 ja 3 prosenttiin vuonna 2026. Kehittyneiden maiden kasvu jää vaatimattomaksi, 1,4 prosenttiin, ja Yhdysvaltojen talouden ennustetaan hidastuvan selvästi. Kehittyvissä talouksissa kasvu pysyy 3,7 prosentissa, mutta erityisesti Kiinan kaltaiset maat kärsivät uusista tulleista. Inflaation ennustetaan hellittävän, mutta hieman aiempaa hitaammin etenkin kehittyneissä talouksissa. Näkymiin liittyy runsaasti riskejä, kuten kauppasodan kärjistyminen, mahdolliset velkakriisit ja sosiaalinen levottomuus. Raportti korostaa kansainvälisen yhteistyön, vakaan kauppaympäristön ja tasapainoisten talouspolitiikkojen merkitystä, jotta tulevaisuudessa voitaisiin rakentaa kestävämpää ja vakaampaa talouskasvua. </a:t>
            </a: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3244"/>
            <a:ext cx="8938934" cy="4398189"/>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err="1">
                <a:solidFill>
                  <a:prstClr val="black"/>
                </a:solidFill>
                <a:latin typeface="Calibri" panose="020F0502020204030204"/>
              </a:rPr>
              <a:t>EK:n</a:t>
            </a:r>
            <a:r>
              <a:rPr lang="fi-FI" altLang="fi-FI" sz="1425" b="1" u="sng" dirty="0">
                <a:solidFill>
                  <a:prstClr val="black"/>
                </a:solidFill>
                <a:latin typeface="Calibri" panose="020F0502020204030204"/>
              </a:rPr>
              <a:t> mukaan suhdanteet elpyneet hieman, Yrittäjien pk-yritysbarometrissa varovaisia käänteen merkkejä</a:t>
            </a:r>
          </a:p>
          <a:p>
            <a:pPr marL="171450" indent="-171450" defTabSz="685800" fontAlgn="auto">
              <a:spcBef>
                <a:spcPts val="750"/>
              </a:spcBef>
              <a:spcAft>
                <a:spcPts val="0"/>
              </a:spcAft>
              <a:defRPr/>
            </a:pPr>
            <a:endParaRPr lang="fi-FI" altLang="fi-FI" sz="1050" dirty="0">
              <a:solidFill>
                <a:srgbClr val="FF0000"/>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00" dirty="0" err="1">
                <a:solidFill>
                  <a:prstClr val="black"/>
                </a:solidFill>
                <a:latin typeface="Calibri" panose="020F0502020204030204"/>
              </a:rPr>
              <a:t>EK:n</a:t>
            </a:r>
            <a:r>
              <a:rPr lang="fi-FI" sz="1500" dirty="0">
                <a:solidFill>
                  <a:prstClr val="black"/>
                </a:solidFill>
                <a:latin typeface="Calibri" panose="020F0502020204030204"/>
              </a:rPr>
              <a:t> huhtikuun suhdannebarometrin perusteella suhdanteet ovat elpyneet loivasti alkuvuoden aikana, mutta näkymät ovat jälleen astetta varovaisemmat. Vaikka suomalaisyritysten suhdanteet ovat kohentuneet loivasti, kuten edellisessä tiedustelussa alkuvuonna odotettiin, niin tämänhetkistä suhdannetilannetta kuvataan kuitenkin keskimääräistä heikommaksi kaikilla päätoimialoilla. Tuotanto ja myynti ovat kasvaneet, mutta henkilöstön määrä väheni vielä hieman. Odotukset lähikuukausille ovat uudelleen varovaisemmat, eikä suhdanteiden yleiseen vahvistumiseen juuri uskota. Koko elinkeinoelämän suhdannenäkymät ovat painuneet aavistuksen miinukselle. Kysyntä on vaisua monilla yrityksillä ja tuotantomäärien arvioidaan pysyvän ennallaan. Työvoiman määrä olisi melko vakaa teollisuudessa ja palveluissa, kun taas rakentamisessa se laskisi edelleen vähän.</a:t>
            </a:r>
          </a:p>
          <a:p>
            <a:pPr marL="514350" lvl="1" indent="-171450" defTabSz="685800" fontAlgn="auto">
              <a:spcBef>
                <a:spcPts val="375"/>
              </a:spcBef>
              <a:spcAft>
                <a:spcPts val="0"/>
              </a:spcAft>
              <a:buFont typeface="Wingdings" panose="05000000000000000000" pitchFamily="2" charset="2"/>
              <a:buChar char="Ä"/>
              <a:defRPr/>
            </a:pPr>
            <a:endParaRPr 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Suomen Yrittäjien ja Finnveran helmikuun 2025 pk-yritysbarometrin mukaan maamme pk-yritysten suhdanneodotukset ovat pysyneet lähes ennallaan viime syksyyn verrattuna. Odotukset ovat kuitenkin paremmat kuin vuosi sitten. Madaltunut inflaatio ja korkojen lasku ovat tukeneet yritysten näkymiä. Erityisesti kaupan alan haastava tilanne on vähitellen helpottamassa. Pk-yrityksistä 24,6 prosenttia arvioi suhdanteiden paranevan seuraavien 12 kuukauden aikana ja 23,4 prosenttia uskoo niiden heikkenevän. Saldoluvuksi tulee siis +1. Kevään 2024 barometrissa parempia suhdanteita ennakoivia oli seitsemän prosenttiyksikköä vähemmän ja heikkeneviä suhdanteita ennakoivia kahdeksan prosenttiyksikköä enemmän. Syksyyn 2024 verrattuna osuudet pysyivät lähes muuttumattomina. Hieman yli puolet pk-yrityksistä arvioi suhdanteiden pysyvän samoina.</a:t>
            </a:r>
          </a:p>
          <a:p>
            <a:pPr marL="514350" lvl="1" indent="-171450" defTabSz="685800" fontAlgn="auto">
              <a:spcBef>
                <a:spcPts val="375"/>
              </a:spcBef>
              <a:spcAft>
                <a:spcPts val="0"/>
              </a:spcAft>
              <a:buFont typeface="Wingdings" panose="05000000000000000000" pitchFamily="2" charset="2"/>
              <a:buChar char="Ä"/>
              <a:defRPr/>
            </a:pPr>
            <a:endParaRPr lang="fi-FI" alt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Satakunnan pk-yrittäjien suhdannenäkymät ovat hieman valtakunnallista tasoa paremmat ja kohentuneet selvästi viime syksyyn verrattuna. Saldoluku saa arvon +3. Odotukset liikevaihdon, viennin ja henkilöstömäärän kehityksestä ovat plussalla. Sen sijaan investointeihin, kannattavuuteen ja </a:t>
            </a:r>
            <a:r>
              <a:rPr lang="fi-FI" altLang="fi-FI" sz="1500" dirty="0" err="1">
                <a:solidFill>
                  <a:prstClr val="black"/>
                </a:solidFill>
                <a:latin typeface="Calibri" panose="020F0502020204030204"/>
              </a:rPr>
              <a:t>t&amp;k-toimintaan</a:t>
            </a:r>
            <a:r>
              <a:rPr lang="fi-FI" altLang="fi-FI" sz="1500" dirty="0">
                <a:solidFill>
                  <a:prstClr val="black"/>
                </a:solidFill>
                <a:latin typeface="Calibri" panose="020F0502020204030204"/>
              </a:rPr>
              <a:t> odotetaan yhä laskua.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4967289" y="1224350"/>
            <a:ext cx="4108250" cy="4455066"/>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Teollisuuden luottamusta mittaava indikaattori laski huhtikuussa saldolukuun -10. Maaliskuun lukema oli -5. Luottamusindikaattori on matalammalla kuin aikasarjan pitkän aikavälin keskiarvo (0 pistettä).</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Rakentamisen luottamusindikaattori vahvistui hieman, mutta sen taso on yhä heikko. Huhtikuun saldoluku on -31, kun maaliskuun lukema oli -35. Luottamusindikaattori on tuntuvasti alle pitkän aikavälin keskiarvonsa (-8).</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Palveluiden luottamus painui hieman heikompaan huhtikuussa. Indikaattorin uusin saldoluku on +1, kun edelliskuun lukema oli +4. Luottamus on vaimeampaa kuin pitkän aikavälin keskiarvo, joka on +11.</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Vähittäiskaupassa luottamus vahvistui huhtikuussa. Luottamusindikaattori kohosi +8 pisteeseen, kun maaliskuun saldoluku oli -2. Indikaattori ylitti samalla pitkän aikavälin keskiarvotasonsa (-2).</a:t>
            </a: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BBB6C636-B86E-B442-ECF9-76D65685973A}"/>
              </a:ext>
            </a:extLst>
          </p:cNvPr>
          <p:cNvPicPr>
            <a:picLocks noChangeAspect="1"/>
          </p:cNvPicPr>
          <p:nvPr/>
        </p:nvPicPr>
        <p:blipFill>
          <a:blip r:embed="rId3"/>
          <a:stretch>
            <a:fillRect/>
          </a:stretch>
        </p:blipFill>
        <p:spPr>
          <a:xfrm>
            <a:off x="103468" y="1835548"/>
            <a:ext cx="4863821" cy="3938201"/>
          </a:xfrm>
          <a:prstGeom prst="rect">
            <a:avLst/>
          </a:prstGeom>
        </p:spPr>
      </p:pic>
      <p:sp>
        <p:nvSpPr>
          <p:cNvPr id="16" name="TextBox 15">
            <a:extLst>
              <a:ext uri="{FF2B5EF4-FFF2-40B4-BE49-F238E27FC236}">
                <a16:creationId xmlns:a16="http://schemas.microsoft.com/office/drawing/2014/main" id="{D2100163-AAA8-9237-2D50-9273FB385F86}"/>
              </a:ext>
            </a:extLst>
          </p:cNvPr>
          <p:cNvSpPr txBox="1"/>
          <p:nvPr/>
        </p:nvSpPr>
        <p:spPr>
          <a:xfrm>
            <a:off x="169167" y="915556"/>
            <a:ext cx="4766072" cy="715581"/>
          </a:xfrm>
          <a:prstGeom prst="rect">
            <a:avLst/>
          </a:prstGeom>
          <a:noFill/>
        </p:spPr>
        <p:txBody>
          <a:bodyPr wrap="square">
            <a:spAutoFit/>
          </a:bodyPr>
          <a:lstStyle/>
          <a:p>
            <a:pPr defTabSz="685800" eaLnBrk="1" fontAlgn="auto" hangingPunct="1">
              <a:spcBef>
                <a:spcPts val="0"/>
              </a:spcBef>
              <a:spcAft>
                <a:spcPts val="0"/>
              </a:spcAft>
            </a:pPr>
            <a:r>
              <a:rPr lang="fi-FI" sz="1350" dirty="0">
                <a:solidFill>
                  <a:prstClr val="black"/>
                </a:solidFill>
                <a:latin typeface="Calibri" panose="020F0502020204030204"/>
                <a:cs typeface="+mn-cs"/>
              </a:rPr>
              <a:t>Yritysten talousluottamus heikentyi kokonaisuutena huhtikuussa. Teollisuus ja palvelut mollivoittoisia, rakentamisessa ja vähittäiskaupassa nousua.</a:t>
            </a:r>
          </a:p>
        </p:txBody>
      </p:sp>
    </p:spTree>
    <p:extLst>
      <p:ext uri="{BB962C8B-B14F-4D97-AF65-F5344CB8AC3E}">
        <p14:creationId xmlns:p14="http://schemas.microsoft.com/office/powerpoint/2010/main" val="181515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pic>
        <p:nvPicPr>
          <p:cNvPr id="5" name="Picture 4">
            <a:extLst>
              <a:ext uri="{FF2B5EF4-FFF2-40B4-BE49-F238E27FC236}">
                <a16:creationId xmlns:a16="http://schemas.microsoft.com/office/drawing/2014/main" id="{51CB3010-446D-71C0-7F2A-8B1ED69A2F61}"/>
              </a:ext>
            </a:extLst>
          </p:cNvPr>
          <p:cNvPicPr>
            <a:picLocks noChangeAspect="1"/>
          </p:cNvPicPr>
          <p:nvPr/>
        </p:nvPicPr>
        <p:blipFill>
          <a:blip r:embed="rId4"/>
          <a:stretch>
            <a:fillRect/>
          </a:stretch>
        </p:blipFill>
        <p:spPr>
          <a:xfrm>
            <a:off x="530001" y="1066575"/>
            <a:ext cx="8083997" cy="5352752"/>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140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559376" y="76438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tilauskertymä kohtalainen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0" y="1378291"/>
            <a:ext cx="9051315" cy="4016484"/>
          </a:xfrm>
          <a:prstGeom prst="rect">
            <a:avLst/>
          </a:prstGeom>
          <a:noFill/>
        </p:spPr>
        <p:txBody>
          <a:bodyPr wrap="square">
            <a:spAutoFit/>
          </a:bodyPr>
          <a:lstStyle/>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Teknologiateollisuus ry:n mukaan saatujen uusien tilausten arvo koko maassa keskimäärin oli tammi–maaliskuussa 25 prosenttia pienempi kuin edellisellä neljänneksellä, mutta yhdeksän prosenttia suurempi kuin vuoden 2024 vastaavalla ajanjaksolla. Tilausten isoa laskua selittää suurelta osin edelliselle neljännekselle kohdistunut arvoltaan erittäin suuri laivatilaus. Isosta negatiivisesta neljännesmuutoksesta huolimatta voi ensimmäisen vuosineljänneksen tilauskertymää kuvata kohtalaisen hyväksi. Vuoden alun tilauskertymä oli hyvä verrattuna viime vuoden aiempien vuosineljännesten tilauskertymiin.</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Tarjouspyyntökyselyn saldoluku oli huhtikuussa +7. Saldoluku nousi positiiviseksi ensimmäisen kerran yli kahteen vuoteen. Positiivisen saldoluvun voi tulkita tarkoittavan kysynnän alkaneen lopulta osoittaa merkkejä parantumisesta. Toiveikkuutta tuo myös se, että saldoluku on positiivinen siitä huolimatta, että valtaosa vastauksista on saatu ”vapautuksen päivän” tulliuutisten jälkeen.</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Tilauskannan arvo oli maaliskuun lopussa prosentin pienempi kuin joulukuun lopussa mutta seitsemän prosenttia suurempi kuin vuoden 2024 maaliskuussa.</a:t>
            </a:r>
          </a:p>
          <a:p>
            <a:pPr marL="257175" indent="-257175" defTabSz="685800" eaLnBrk="1" fontAlgn="auto" hangingPunct="1">
              <a:spcBef>
                <a:spcPts val="0"/>
              </a:spcBef>
              <a:spcAft>
                <a:spcPts val="0"/>
              </a:spcAft>
              <a:buFont typeface="Arial" panose="020B0604020202020204" pitchFamily="34" charset="0"/>
              <a:buChar char="•"/>
            </a:pPr>
            <a:endParaRPr lang="fi-FI" sz="1500" dirty="0">
              <a:solidFill>
                <a:prstClr val="black"/>
              </a:solidFill>
              <a:latin typeface="Calibri" panose="020F0502020204030204"/>
              <a:cs typeface="+mn-cs"/>
            </a:endParaRPr>
          </a:p>
          <a:p>
            <a:pPr marL="257175" indent="-257175" defTabSz="685800" eaLnBrk="1" fontAlgn="auto" hangingPunct="1">
              <a:spcBef>
                <a:spcPts val="0"/>
              </a:spcBef>
              <a:spcAft>
                <a:spcPts val="0"/>
              </a:spcAft>
              <a:buFont typeface="Arial" panose="020B0604020202020204" pitchFamily="34" charset="0"/>
              <a:buChar char="•"/>
            </a:pPr>
            <a:r>
              <a:rPr lang="fi-FI" sz="1500" dirty="0">
                <a:solidFill>
                  <a:prstClr val="black"/>
                </a:solidFill>
                <a:latin typeface="Calibri" panose="020F0502020204030204"/>
                <a:cs typeface="+mn-cs"/>
              </a:rPr>
              <a:t>Vuodenvaihteen ympäryksen tilauskehityksen perusteella teknologiateollisuuden yritysten liikevaihdon arvioidaan kääntyvän vähitellen nousuun kuluvan vuoden aikana.</a:t>
            </a:r>
            <a:endParaRPr lang="en-US" sz="1500" dirty="0">
              <a:solidFill>
                <a:prstClr val="black"/>
              </a:solidFill>
              <a:latin typeface="Calibri" panose="020F0502020204030204"/>
              <a:cs typeface="+mn-cs"/>
            </a:endParaRPr>
          </a:p>
        </p:txBody>
      </p:sp>
    </p:spTree>
    <p:extLst>
      <p:ext uri="{BB962C8B-B14F-4D97-AF65-F5344CB8AC3E}">
        <p14:creationId xmlns:p14="http://schemas.microsoft.com/office/powerpoint/2010/main" val="9360997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141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731EE353-BA0F-02E7-6986-51F969463B12}"/>
              </a:ext>
            </a:extLst>
          </p:cNvPr>
          <p:cNvPicPr>
            <a:picLocks noChangeAspect="1"/>
          </p:cNvPicPr>
          <p:nvPr/>
        </p:nvPicPr>
        <p:blipFill>
          <a:blip r:embed="rId3"/>
          <a:stretch>
            <a:fillRect/>
          </a:stretch>
        </p:blipFill>
        <p:spPr>
          <a:xfrm>
            <a:off x="2436256" y="947351"/>
            <a:ext cx="4421507" cy="4956478"/>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pic>
        <p:nvPicPr>
          <p:cNvPr id="5" name="Picture 4">
            <a:extLst>
              <a:ext uri="{FF2B5EF4-FFF2-40B4-BE49-F238E27FC236}">
                <a16:creationId xmlns:a16="http://schemas.microsoft.com/office/drawing/2014/main" id="{D0634507-75E8-9AEC-B4B0-1634B6994F61}"/>
              </a:ext>
            </a:extLst>
          </p:cNvPr>
          <p:cNvPicPr>
            <a:picLocks noChangeAspect="1"/>
          </p:cNvPicPr>
          <p:nvPr/>
        </p:nvPicPr>
        <p:blipFill>
          <a:blip r:embed="rId4"/>
          <a:stretch>
            <a:fillRect/>
          </a:stretch>
        </p:blipFill>
        <p:spPr>
          <a:xfrm>
            <a:off x="457200" y="1196752"/>
            <a:ext cx="7571184" cy="5109178"/>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A19A7EFF-7904-8742-8DBC-753A665D6A51}"/>
              </a:ext>
            </a:extLst>
          </p:cNvPr>
          <p:cNvPicPr>
            <a:picLocks noChangeAspect="1"/>
          </p:cNvPicPr>
          <p:nvPr/>
        </p:nvPicPr>
        <p:blipFill>
          <a:blip r:embed="rId4"/>
          <a:stretch>
            <a:fillRect/>
          </a:stretch>
        </p:blipFill>
        <p:spPr>
          <a:xfrm>
            <a:off x="164012" y="1174322"/>
            <a:ext cx="8784976" cy="4941549"/>
          </a:xfrm>
          <a:prstGeom prst="rect">
            <a:avLst/>
          </a:prstGeom>
        </p:spPr>
      </p:pic>
      <p:sp>
        <p:nvSpPr>
          <p:cNvPr id="3" name="TextBox 2">
            <a:extLst>
              <a:ext uri="{FF2B5EF4-FFF2-40B4-BE49-F238E27FC236}">
                <a16:creationId xmlns:a16="http://schemas.microsoft.com/office/drawing/2014/main" id="{22B96CE5-1496-A6BD-B58D-90FFCDACCA9E}"/>
              </a:ext>
            </a:extLst>
          </p:cNvPr>
          <p:cNvSpPr txBox="1"/>
          <p:nvPr/>
        </p:nvSpPr>
        <p:spPr>
          <a:xfrm>
            <a:off x="195012" y="1484784"/>
            <a:ext cx="432048" cy="432048"/>
          </a:xfrm>
          <a:prstGeom prst="rect">
            <a:avLst/>
          </a:prstGeom>
          <a:solidFill>
            <a:schemeClr val="bg1"/>
          </a:solidFill>
        </p:spPr>
        <p:txBody>
          <a:bodyPr wrap="square" rtlCol="0">
            <a:spAutoFit/>
          </a:bodyPr>
          <a:lstStyle/>
          <a:p>
            <a:endParaRPr lang="fi-FI" dirty="0"/>
          </a:p>
        </p:txBody>
      </p:sp>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6A76F981-3354-DDF4-66CB-B38C4911D701}"/>
              </a:ext>
            </a:extLst>
          </p:cNvPr>
          <p:cNvPicPr>
            <a:picLocks noChangeAspect="1"/>
          </p:cNvPicPr>
          <p:nvPr/>
        </p:nvPicPr>
        <p:blipFill>
          <a:blip r:embed="rId4"/>
          <a:stretch>
            <a:fillRect/>
          </a:stretch>
        </p:blipFill>
        <p:spPr>
          <a:xfrm>
            <a:off x="611560" y="1124744"/>
            <a:ext cx="7960368" cy="4968552"/>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a:t>
            </a:r>
            <a:r>
              <a:rPr lang="fi-FI" sz="1100" dirty="0" err="1"/>
              <a:t>TEM:n</a:t>
            </a:r>
            <a:r>
              <a:rPr lang="fi-FI" sz="1100" dirty="0"/>
              <a:t>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5" name="Picture 4">
            <a:extLst>
              <a:ext uri="{FF2B5EF4-FFF2-40B4-BE49-F238E27FC236}">
                <a16:creationId xmlns:a16="http://schemas.microsoft.com/office/drawing/2014/main" id="{ECBAD300-B5CF-98D6-6B5A-E4F1E50BACD8}"/>
              </a:ext>
            </a:extLst>
          </p:cNvPr>
          <p:cNvPicPr>
            <a:picLocks noChangeAspect="1"/>
          </p:cNvPicPr>
          <p:nvPr/>
        </p:nvPicPr>
        <p:blipFill>
          <a:blip r:embed="rId4"/>
          <a:stretch>
            <a:fillRect/>
          </a:stretch>
        </p:blipFill>
        <p:spPr>
          <a:xfrm>
            <a:off x="757929" y="1196752"/>
            <a:ext cx="7628142" cy="4711056"/>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33-56: 	Aluetalous, tuottavuus ja vienti</a:t>
            </a:r>
            <a:br>
              <a:rPr lang="fi-FI" sz="2000" b="1" dirty="0">
                <a:solidFill>
                  <a:schemeClr val="tx2"/>
                </a:solidFill>
              </a:rPr>
            </a:br>
            <a:r>
              <a:rPr lang="fi-FI" sz="2000" b="1" dirty="0">
                <a:solidFill>
                  <a:schemeClr val="tx2"/>
                </a:solidFill>
              </a:rPr>
              <a:t>Kalvot 57-85: 	Suurimmat työnantajat, yrityskanta, kasvualat, 			teollisuus, automaatio, liikenne, matkailu, ruokaketju</a:t>
            </a:r>
            <a:br>
              <a:rPr lang="fi-FI" sz="2000" b="1" dirty="0">
                <a:solidFill>
                  <a:schemeClr val="tx2"/>
                </a:solidFill>
              </a:rPr>
            </a:br>
            <a:r>
              <a:rPr lang="fi-FI" sz="2000" b="1" dirty="0">
                <a:solidFill>
                  <a:schemeClr val="tx2"/>
                </a:solidFill>
              </a:rPr>
              <a:t>Kalvot 86-96: 	Positiivinen rakennemuutos</a:t>
            </a:r>
            <a:br>
              <a:rPr lang="fi-FI" sz="2000" b="1" dirty="0">
                <a:solidFill>
                  <a:schemeClr val="tx2"/>
                </a:solidFill>
              </a:rPr>
            </a:br>
            <a:r>
              <a:rPr lang="fi-FI" sz="2000" b="1" dirty="0">
                <a:solidFill>
                  <a:schemeClr val="tx2"/>
                </a:solidFill>
              </a:rPr>
              <a:t>Kalvot 97-141: 	Satakunnan talous -suhdannekatsaus toukokuu 2025</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D6152FE1-5E82-8E04-EEB9-01792B01CDDE}"/>
              </a:ext>
            </a:extLst>
          </p:cNvPr>
          <p:cNvPicPr>
            <a:picLocks noChangeAspect="1"/>
          </p:cNvPicPr>
          <p:nvPr/>
        </p:nvPicPr>
        <p:blipFill>
          <a:blip r:embed="rId4"/>
          <a:stretch>
            <a:fillRect/>
          </a:stretch>
        </p:blipFill>
        <p:spPr>
          <a:xfrm>
            <a:off x="549870" y="1124744"/>
            <a:ext cx="8136929" cy="4930495"/>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426C6F-8B2D-BF72-F70F-395648147287}"/>
              </a:ext>
            </a:extLst>
          </p:cNvPr>
          <p:cNvPicPr>
            <a:picLocks noChangeAspect="1"/>
          </p:cNvPicPr>
          <p:nvPr/>
        </p:nvPicPr>
        <p:blipFill>
          <a:blip r:embed="rId3"/>
          <a:stretch>
            <a:fillRect/>
          </a:stretch>
        </p:blipFill>
        <p:spPr>
          <a:xfrm>
            <a:off x="0" y="855611"/>
            <a:ext cx="4608512" cy="3220085"/>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2023</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328688"/>
            <a:ext cx="1777849" cy="646331"/>
          </a:xfrm>
          <a:prstGeom prst="rect">
            <a:avLst/>
          </a:prstGeom>
          <a:noFill/>
        </p:spPr>
        <p:txBody>
          <a:bodyPr wrap="square" rtlCol="0">
            <a:spAutoFit/>
          </a:bodyPr>
          <a:lstStyle/>
          <a:p>
            <a:r>
              <a:rPr lang="fi-FI" sz="1200" dirty="0"/>
              <a:t>Korkea-aste</a:t>
            </a:r>
          </a:p>
          <a:p>
            <a:r>
              <a:rPr lang="fi-FI" sz="1200" dirty="0"/>
              <a:t>yht. Satakunta 27,5 %</a:t>
            </a:r>
          </a:p>
          <a:p>
            <a:r>
              <a:rPr lang="fi-FI" sz="1200" dirty="0"/>
              <a:t>Koko maa 33,8 %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4" name="Picture 3">
            <a:extLst>
              <a:ext uri="{FF2B5EF4-FFF2-40B4-BE49-F238E27FC236}">
                <a16:creationId xmlns:a16="http://schemas.microsoft.com/office/drawing/2014/main" id="{B408692C-69FA-2ABE-C061-1EF331818316}"/>
              </a:ext>
            </a:extLst>
          </p:cNvPr>
          <p:cNvPicPr>
            <a:picLocks noChangeAspect="1"/>
          </p:cNvPicPr>
          <p:nvPr/>
        </p:nvPicPr>
        <p:blipFill>
          <a:blip r:embed="rId5"/>
          <a:stretch>
            <a:fillRect/>
          </a:stretch>
        </p:blipFill>
        <p:spPr>
          <a:xfrm>
            <a:off x="4569005" y="955675"/>
            <a:ext cx="4117795" cy="2959190"/>
          </a:xfrm>
          <a:prstGeom prst="rect">
            <a:avLst/>
          </a:prstGeom>
        </p:spPr>
      </p:pic>
      <p:pic>
        <p:nvPicPr>
          <p:cNvPr id="8" name="Picture 7">
            <a:extLst>
              <a:ext uri="{FF2B5EF4-FFF2-40B4-BE49-F238E27FC236}">
                <a16:creationId xmlns:a16="http://schemas.microsoft.com/office/drawing/2014/main" id="{6F752FA1-2F52-242D-7992-01F68CFED335}"/>
              </a:ext>
            </a:extLst>
          </p:cNvPr>
          <p:cNvPicPr>
            <a:picLocks noChangeAspect="1"/>
          </p:cNvPicPr>
          <p:nvPr/>
        </p:nvPicPr>
        <p:blipFill>
          <a:blip r:embed="rId6"/>
          <a:stretch>
            <a:fillRect/>
          </a:stretch>
        </p:blipFill>
        <p:spPr>
          <a:xfrm>
            <a:off x="4577011" y="3975019"/>
            <a:ext cx="4117796" cy="2746456"/>
          </a:xfrm>
          <a:prstGeom prst="rect">
            <a:avLst/>
          </a:prstGeom>
        </p:spPr>
      </p:pic>
      <p:pic>
        <p:nvPicPr>
          <p:cNvPr id="11" name="Picture 10">
            <a:extLst>
              <a:ext uri="{FF2B5EF4-FFF2-40B4-BE49-F238E27FC236}">
                <a16:creationId xmlns:a16="http://schemas.microsoft.com/office/drawing/2014/main" id="{6DAAED35-D581-7DD5-A03D-022FCDE4C987}"/>
              </a:ext>
            </a:extLst>
          </p:cNvPr>
          <p:cNvPicPr>
            <a:picLocks noChangeAspect="1"/>
          </p:cNvPicPr>
          <p:nvPr/>
        </p:nvPicPr>
        <p:blipFill>
          <a:blip r:embed="rId7"/>
          <a:stretch>
            <a:fillRect/>
          </a:stretch>
        </p:blipFill>
        <p:spPr>
          <a:xfrm>
            <a:off x="0" y="3985556"/>
            <a:ext cx="3995936" cy="2875304"/>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Vuonna 2023 Satakunnan </a:t>
            </a:r>
            <a:r>
              <a:rPr lang="fi-FI" sz="1600" dirty="0" err="1"/>
              <a:t>t&amp;k-toiminnan</a:t>
            </a:r>
            <a:r>
              <a:rPr lang="fi-FI" sz="1600" dirty="0"/>
              <a:t> menot kasvoivat 3,8 % yritys- ja julkissektorin panosten nousun myötä (3,7 % ja 4,2 % vastaavasti). Julkinen puoli koostuu lähinnä korkeakouluista. Tehdyt tutkimustyövuodet kohosivat 10,4 %. Yrityksissä kirjattiin selvää nousua (15,1 %). Julkisella sektorilla kasvua kertyi niukemmin, 2,8 %. </a:t>
            </a:r>
            <a:r>
              <a:rPr lang="fi-FI" sz="1600" dirty="0" err="1"/>
              <a:t>T&amp;k-toimintaan</a:t>
            </a:r>
            <a:r>
              <a:rPr lang="fi-FI" sz="1600" dirty="0"/>
              <a:t> osallistuneen henkilöstön määrä nousi Satakunnassa selvästi (4,7 %). Yrityksissä kasvua kertyi 7,9 %, mutta julkisella sektorilla määrä aleni 0,4 %. Koko maassa </a:t>
            </a:r>
            <a:r>
              <a:rPr lang="fi-FI" sz="1600" dirty="0" err="1"/>
              <a:t>t&amp;k-menot</a:t>
            </a:r>
            <a:r>
              <a:rPr lang="fi-FI" sz="1600" dirty="0"/>
              <a:t> kohosivat 6,3 %. Henkilöstö nousi 4,2 %. Satakunnassa yritysten osuus </a:t>
            </a:r>
            <a:r>
              <a:rPr lang="fi-FI" sz="1600" dirty="0" err="1"/>
              <a:t>t&amp;k-menoista</a:t>
            </a:r>
            <a:r>
              <a:rPr lang="fi-FI" sz="1600" dirty="0"/>
              <a:t> on 72 %, kun taas maassa keskimäärin osuus on 68 %. Satakunnassa osuus pysyi lähes ennallaan.</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7,4 %</a:t>
            </a:r>
            <a:r>
              <a:rPr lang="fi-FI" sz="1600" dirty="0"/>
              <a:t> v. 2023, mutta osuus maamme </a:t>
            </a:r>
            <a:r>
              <a:rPr lang="fi-FI" sz="1600" dirty="0" err="1"/>
              <a:t>t&amp;k-toiminnan</a:t>
            </a:r>
            <a:r>
              <a:rPr lang="fi-FI" sz="1600" dirty="0"/>
              <a:t> menoista on vain </a:t>
            </a:r>
            <a:r>
              <a:rPr lang="fi-FI" sz="1600" b="1" dirty="0"/>
              <a:t>0,9 %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3,1 %. Ulkopuolisessa </a:t>
            </a:r>
            <a:r>
              <a:rPr lang="fi-FI" sz="1600" dirty="0" err="1"/>
              <a:t>t&amp;k-rahoituksessa</a:t>
            </a:r>
            <a:r>
              <a:rPr lang="fi-FI" sz="1600" dirty="0"/>
              <a:t> osuus on 2,8 %. Koko maan yritysten </a:t>
            </a:r>
            <a:r>
              <a:rPr lang="fi-FI" sz="1600" dirty="0" err="1"/>
              <a:t>t&amp;k-toiminnan</a:t>
            </a:r>
            <a:r>
              <a:rPr lang="fi-FI" sz="1600" dirty="0"/>
              <a:t> menoista Satakunnan osuus on kaikkiaan vain 1,0 %. </a:t>
            </a:r>
          </a:p>
          <a:p>
            <a:endParaRPr lang="fi-FI" sz="1600" dirty="0">
              <a:solidFill>
                <a:srgbClr val="FF0000"/>
              </a:solidFill>
            </a:endParaRPr>
          </a:p>
          <a:p>
            <a:r>
              <a:rPr lang="fi-FI" sz="1600" b="1" dirty="0"/>
              <a:t>Satakunnan </a:t>
            </a:r>
            <a:r>
              <a:rPr lang="fi-FI" sz="1600" b="1" dirty="0" err="1"/>
              <a:t>t&amp;k-menot</a:t>
            </a:r>
            <a:r>
              <a:rPr lang="fi-FI" sz="1600" b="1" dirty="0"/>
              <a:t> henkeä kohden ovat murto-osa maan keskiarvosta </a:t>
            </a:r>
            <a:r>
              <a:rPr lang="fi-FI" sz="1600" dirty="0"/>
              <a:t>v. 2023, </a:t>
            </a:r>
            <a:r>
              <a:rPr lang="fi-FI" sz="1600" b="1" dirty="0"/>
              <a:t>373 € vs. 1506 €</a:t>
            </a:r>
            <a:r>
              <a:rPr lang="fi-FI" sz="1600" dirty="0"/>
              <a:t>. Satakunnan lukema kohosi edellisvuodesta, myös maassa keskimäärin suhdeluku kohosi. Satakunta on 19 maakunnasta sijalla 15. V. 2023 seutukunnittain Porissa lukema oli 327 €, Raumalla 543 € ja Pohjois-Satakunnassa vain 80 € henkeä kohti. T&amp;k-menojen suhde BKT:hen oli Suomessa 3,0 % ja Satakunnassa 0,8 % (v. 2022).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4"/>
          <a:stretch>
            <a:fillRect/>
          </a:stretch>
        </p:blipFill>
        <p:spPr>
          <a:xfrm>
            <a:off x="126950" y="3909540"/>
            <a:ext cx="4273104" cy="1016418"/>
          </a:xfrm>
          <a:prstGeom prst="rect">
            <a:avLst/>
          </a:prstGeom>
        </p:spPr>
      </p:pic>
      <p:pic>
        <p:nvPicPr>
          <p:cNvPr id="3" name="Picture 2">
            <a:extLst>
              <a:ext uri="{FF2B5EF4-FFF2-40B4-BE49-F238E27FC236}">
                <a16:creationId xmlns:a16="http://schemas.microsoft.com/office/drawing/2014/main" id="{9C1EA712-A923-0B38-1BC2-BB3A0EB99C4E}"/>
              </a:ext>
            </a:extLst>
          </p:cNvPr>
          <p:cNvPicPr>
            <a:picLocks noChangeAspect="1"/>
          </p:cNvPicPr>
          <p:nvPr/>
        </p:nvPicPr>
        <p:blipFill>
          <a:blip r:embed="rId5"/>
          <a:stretch>
            <a:fillRect/>
          </a:stretch>
        </p:blipFill>
        <p:spPr>
          <a:xfrm>
            <a:off x="123527" y="805440"/>
            <a:ext cx="4553786" cy="2933606"/>
          </a:xfrm>
          <a:prstGeom prst="rect">
            <a:avLst/>
          </a:prstGeom>
        </p:spPr>
      </p:pic>
      <p:pic>
        <p:nvPicPr>
          <p:cNvPr id="4" name="Picture 3">
            <a:extLst>
              <a:ext uri="{FF2B5EF4-FFF2-40B4-BE49-F238E27FC236}">
                <a16:creationId xmlns:a16="http://schemas.microsoft.com/office/drawing/2014/main" id="{07112C42-F6D1-AEF5-C5D7-C5818BEC714D}"/>
              </a:ext>
            </a:extLst>
          </p:cNvPr>
          <p:cNvPicPr>
            <a:picLocks noChangeAspect="1"/>
          </p:cNvPicPr>
          <p:nvPr/>
        </p:nvPicPr>
        <p:blipFill>
          <a:blip r:embed="rId6"/>
          <a:stretch>
            <a:fillRect/>
          </a:stretch>
        </p:blipFill>
        <p:spPr>
          <a:xfrm>
            <a:off x="4771406" y="805440"/>
            <a:ext cx="4152718" cy="2933607"/>
          </a:xfrm>
          <a:prstGeom prst="rect">
            <a:avLst/>
          </a:prstGeom>
        </p:spPr>
      </p:pic>
      <p:pic>
        <p:nvPicPr>
          <p:cNvPr id="5" name="Picture 4">
            <a:extLst>
              <a:ext uri="{FF2B5EF4-FFF2-40B4-BE49-F238E27FC236}">
                <a16:creationId xmlns:a16="http://schemas.microsoft.com/office/drawing/2014/main" id="{5D80B56D-1706-CDD9-F0FA-93F64BE73523}"/>
              </a:ext>
            </a:extLst>
          </p:cNvPr>
          <p:cNvPicPr>
            <a:picLocks noChangeAspect="1"/>
          </p:cNvPicPr>
          <p:nvPr/>
        </p:nvPicPr>
        <p:blipFill>
          <a:blip r:embed="rId7"/>
          <a:stretch>
            <a:fillRect/>
          </a:stretch>
        </p:blipFill>
        <p:spPr>
          <a:xfrm>
            <a:off x="4780162" y="3815413"/>
            <a:ext cx="4152718" cy="2829696"/>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BBAD500E-3DE8-5068-50CF-E9BFEC9C37EC}"/>
              </a:ext>
            </a:extLst>
          </p:cNvPr>
          <p:cNvPicPr>
            <a:picLocks noChangeAspect="1"/>
          </p:cNvPicPr>
          <p:nvPr/>
        </p:nvPicPr>
        <p:blipFill>
          <a:blip r:embed="rId4"/>
          <a:stretch>
            <a:fillRect/>
          </a:stretch>
        </p:blipFill>
        <p:spPr>
          <a:xfrm>
            <a:off x="1219062" y="632458"/>
            <a:ext cx="6705875" cy="5694535"/>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17F71-DF37-612E-DAFC-5460EE3695F2}"/>
              </a:ext>
            </a:extLst>
          </p:cNvPr>
          <p:cNvPicPr>
            <a:picLocks noChangeAspect="1"/>
          </p:cNvPicPr>
          <p:nvPr/>
        </p:nvPicPr>
        <p:blipFill>
          <a:blip r:embed="rId3"/>
          <a:stretch>
            <a:fillRect/>
          </a:stretch>
        </p:blipFill>
        <p:spPr>
          <a:xfrm>
            <a:off x="611560" y="902364"/>
            <a:ext cx="8229600" cy="5762942"/>
          </a:xfrm>
          <a:prstGeom prst="rect">
            <a:avLst/>
          </a:prstGeom>
        </p:spPr>
      </p:pic>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21F97-7AA4-6754-613E-B09EBFEE3692}"/>
              </a:ext>
            </a:extLst>
          </p:cNvPr>
          <p:cNvPicPr>
            <a:picLocks noChangeAspect="1"/>
          </p:cNvPicPr>
          <p:nvPr/>
        </p:nvPicPr>
        <p:blipFill>
          <a:blip r:embed="rId2"/>
          <a:stretch>
            <a:fillRect/>
          </a:stretch>
        </p:blipFill>
        <p:spPr>
          <a:xfrm>
            <a:off x="-1" y="0"/>
            <a:ext cx="8888225"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1995-2023</a:t>
            </a:r>
            <a:endParaRPr lang="fi-FI" dirty="0"/>
          </a:p>
        </p:txBody>
      </p:sp>
      <p:pic>
        <p:nvPicPr>
          <p:cNvPr id="4" name="Picture 3">
            <a:extLst>
              <a:ext uri="{FF2B5EF4-FFF2-40B4-BE49-F238E27FC236}">
                <a16:creationId xmlns:a16="http://schemas.microsoft.com/office/drawing/2014/main" id="{32892FE2-45A8-1384-414B-BFFCC4A61FDC}"/>
              </a:ext>
            </a:extLst>
          </p:cNvPr>
          <p:cNvPicPr>
            <a:picLocks noChangeAspect="1"/>
          </p:cNvPicPr>
          <p:nvPr/>
        </p:nvPicPr>
        <p:blipFill>
          <a:blip r:embed="rId3"/>
          <a:stretch>
            <a:fillRect/>
          </a:stretch>
        </p:blipFill>
        <p:spPr>
          <a:xfrm>
            <a:off x="0" y="1082040"/>
            <a:ext cx="9144000" cy="4693920"/>
          </a:xfrm>
          <a:prstGeom prst="rect">
            <a:avLst/>
          </a:prstGeom>
        </p:spPr>
      </p:pic>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2A88-AC60-0004-3672-FF2ECE7F6BBE}"/>
              </a:ext>
            </a:extLst>
          </p:cNvPr>
          <p:cNvPicPr>
            <a:picLocks noChangeAspect="1"/>
          </p:cNvPicPr>
          <p:nvPr/>
        </p:nvPicPr>
        <p:blipFill>
          <a:blip r:embed="rId3"/>
          <a:stretch>
            <a:fillRect/>
          </a:stretch>
        </p:blipFill>
        <p:spPr>
          <a:xfrm>
            <a:off x="428203" y="819915"/>
            <a:ext cx="7749738" cy="6023660"/>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31.12.2023.</a:t>
            </a:r>
          </a:p>
          <a:p>
            <a:pPr eaLnBrk="1" hangingPunct="1">
              <a:defRPr/>
            </a:pPr>
            <a:r>
              <a:rPr lang="fi-FI" dirty="0"/>
              <a:t>Satakunnan suurimmat toimialat ovat työpaikkamääriltään</a:t>
            </a:r>
            <a:r>
              <a:rPr lang="fi-FI" b="1" dirty="0"/>
              <a:t> sosiaali- ja terveysalat (19,3 %), valmistava teollisuus (osuus 19,1 %) </a:t>
            </a:r>
            <a:r>
              <a:rPr lang="fi-FI" dirty="0"/>
              <a:t>sekä </a:t>
            </a:r>
            <a:r>
              <a:rPr lang="fi-FI" b="1" dirty="0"/>
              <a:t>tukku- ja vähittäiskauppa (9,4 %). </a:t>
            </a:r>
            <a:endParaRPr lang="fi-FI" dirty="0"/>
          </a:p>
          <a:p>
            <a:pPr eaLnBrk="1" hangingPunct="1">
              <a:defRPr/>
            </a:pPr>
            <a:r>
              <a:rPr lang="fi-FI" dirty="0"/>
              <a:t>Niiden yhteenlaskettu osuus maakunnan työpaikoista on 47,9 %.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1,55,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elektr.- ja sähkötuotteiden valmistus, metallituotteiden valmistus, metallien jalostus) </a:t>
            </a:r>
            <a:r>
              <a:rPr lang="fi-FI" sz="2900" dirty="0"/>
              <a:t>on korkein, 51 %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85 % metallialojen työpaikoista. Etenkin koneiden ja laitteiden valmistuksessa on monimuotoista valmistustoimintaa.  Elintarviketeollisuuden osuus on 14 %, metsäteollisuuden 10 %, ja kemianteollisuuden 5 % valmistavan teollisuuden työpaikoista. (31.12.2023).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2023-24</a:t>
            </a:r>
          </a:p>
        </p:txBody>
      </p:sp>
      <p:sp>
        <p:nvSpPr>
          <p:cNvPr id="3" name="Suorakulmio 2"/>
          <p:cNvSpPr/>
          <p:nvPr/>
        </p:nvSpPr>
        <p:spPr>
          <a:xfrm>
            <a:off x="718458" y="2503300"/>
            <a:ext cx="270141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211 </a:t>
            </a:r>
            <a:r>
              <a:rPr lang="fi-FI" sz="2400" b="1" dirty="0">
                <a:solidFill>
                  <a:prstClr val="black"/>
                </a:solidFill>
                <a:latin typeface="Arial" charset="0"/>
                <a:cs typeface="Arial" charset="0"/>
              </a:rPr>
              <a:t>261</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(31.12.2024</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10 250</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(4,9 %)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(31.12.2024</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85 612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2023)</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(1-12/2024)</a:t>
            </a:r>
          </a:p>
          <a:p>
            <a:pPr marL="0" marR="0" lvl="0" indent="0" algn="l" defTabSz="685800" rtl="0" eaLnBrk="1" fontAlgn="base" latinLnBrk="0" hangingPunct="1">
              <a:lnSpc>
                <a:spcPts val="4444"/>
              </a:lnSpc>
              <a:spcBef>
                <a:spcPct val="0"/>
              </a:spcBef>
              <a:spcAft>
                <a:spcPct val="0"/>
              </a:spcAft>
              <a:buClrTx/>
              <a:buSzTx/>
              <a:buFontTx/>
              <a:buNone/>
              <a:tabLst/>
              <a:defRPr/>
            </a:pPr>
            <a:r>
              <a:rPr lang="fi-FI" sz="4050" b="1" dirty="0">
                <a:solidFill>
                  <a:srgbClr val="FFFFFF"/>
                </a:solidFill>
                <a:latin typeface="Arial" charset="0"/>
                <a:cs typeface="Arial" charset="0"/>
              </a:rPr>
              <a:t>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8</a:t>
            </a:r>
            <a:r>
              <a:rPr lang="fi-FI" sz="4050" b="1" dirty="0">
                <a:solidFill>
                  <a:srgbClr val="FFFFFF"/>
                </a:solidFill>
                <a:latin typeface="Arial" charset="0"/>
                <a:cs typeface="Arial" charset="0"/>
              </a:rPr>
              <a:t>29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2 9</a:t>
            </a:r>
            <a:r>
              <a:rPr lang="fi-FI" sz="2400" b="1" dirty="0">
                <a:solidFill>
                  <a:srgbClr val="FFFFFF"/>
                </a:solidFill>
                <a:latin typeface="Arial" charset="0"/>
                <a:cs typeface="Arial" charset="0"/>
              </a:rPr>
              <a:t>57</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2023)</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23</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769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73,7</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2024)</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lang="fi-FI" sz="2400" b="1" dirty="0">
                <a:solidFill>
                  <a:srgbClr val="FFFFFF"/>
                </a:solidFill>
                <a:latin typeface="Arial" charset="0"/>
                <a:cs typeface="Arial" charset="0"/>
              </a:rPr>
              <a:t>10</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2024</a:t>
            </a: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825</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72,1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7,4 %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287004"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 (v. 2023)</a:t>
            </a:r>
          </a:p>
        </p:txBody>
      </p:sp>
      <p:pic>
        <p:nvPicPr>
          <p:cNvPr id="5" name="Kuva 4"/>
          <p:cNvPicPr>
            <a:picLocks noChangeAspect="1"/>
          </p:cNvPicPr>
          <p:nvPr/>
        </p:nvPicPr>
        <p:blipFill>
          <a:blip r:embed="rId3"/>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3,7</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11" name="Picture 10">
            <a:extLst>
              <a:ext uri="{FF2B5EF4-FFF2-40B4-BE49-F238E27FC236}">
                <a16:creationId xmlns:a16="http://schemas.microsoft.com/office/drawing/2014/main" id="{69FDBEF7-E0A5-F76B-C74A-0F6D30BF7C1E}"/>
              </a:ext>
            </a:extLst>
          </p:cNvPr>
          <p:cNvPicPr>
            <a:picLocks noChangeAspect="1"/>
          </p:cNvPicPr>
          <p:nvPr/>
        </p:nvPicPr>
        <p:blipFill>
          <a:blip r:embed="rId5"/>
          <a:stretch>
            <a:fillRect/>
          </a:stretch>
        </p:blipFill>
        <p:spPr>
          <a:xfrm>
            <a:off x="27979" y="18364"/>
            <a:ext cx="3748523" cy="2313903"/>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B1DBF4-7A66-CD68-16EE-BCCC0A6308D7}"/>
              </a:ext>
            </a:extLst>
          </p:cNvPr>
          <p:cNvPicPr>
            <a:picLocks noChangeAspect="1"/>
          </p:cNvPicPr>
          <p:nvPr/>
        </p:nvPicPr>
        <p:blipFill>
          <a:blip r:embed="rId2"/>
          <a:stretch>
            <a:fillRect/>
          </a:stretch>
        </p:blipFill>
        <p:spPr>
          <a:xfrm>
            <a:off x="142607" y="0"/>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2023),</a:t>
            </a:r>
          </a:p>
          <a:p>
            <a:r>
              <a:rPr lang="fi-FI" dirty="0"/>
              <a:t>Porin seutukunta sijalla 12, </a:t>
            </a:r>
          </a:p>
          <a:p>
            <a:r>
              <a:rPr lang="en-US" dirty="0" err="1"/>
              <a:t>Pohjois</a:t>
            </a:r>
            <a:r>
              <a:rPr lang="en-US" dirty="0"/>
              <a:t>-Satakunta </a:t>
            </a:r>
            <a:r>
              <a:rPr lang="en-US" dirty="0" err="1"/>
              <a:t>sijalla</a:t>
            </a:r>
            <a:r>
              <a:rPr lang="en-US" dirty="0"/>
              <a:t> 14 ja</a:t>
            </a:r>
          </a:p>
          <a:p>
            <a:r>
              <a:rPr lang="fi-FI" dirty="0"/>
              <a:t>Rauman seutukunta sijalla 17</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5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a:t>
            </a:r>
            <a:r>
              <a:rPr lang="fi-FI" altLang="en-US" sz="1800" dirty="0">
                <a:solidFill>
                  <a:srgbClr val="000000"/>
                </a:solidFill>
                <a:latin typeface="Arial" panose="020B0604020202020204" pitchFamily="34" charset="0"/>
              </a:rPr>
              <a:t>vähintään</a:t>
            </a:r>
            <a:r>
              <a:rPr lang="fi-FI" altLang="en-US" sz="1800" dirty="0">
                <a:solidFill>
                  <a:srgbClr val="000000"/>
                </a:solidFill>
                <a:latin typeface="Arial" panose="020B0604020202020204" pitchFamily="34" charset="0"/>
                <a:ea typeface="+mn-ea"/>
                <a:cs typeface="Arial" panose="020B0604020202020204" pitchFamily="34" charset="0"/>
              </a:rPr>
              <a:t> 1 % alueen työpaikoista), 31.12.2023.</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6" name="Picture 5">
            <a:extLst>
              <a:ext uri="{FF2B5EF4-FFF2-40B4-BE49-F238E27FC236}">
                <a16:creationId xmlns:a16="http://schemas.microsoft.com/office/drawing/2014/main" id="{4FEEF64F-7008-3D1D-E802-A79575A822A8}"/>
              </a:ext>
            </a:extLst>
          </p:cNvPr>
          <p:cNvPicPr>
            <a:picLocks noChangeAspect="1"/>
          </p:cNvPicPr>
          <p:nvPr/>
        </p:nvPicPr>
        <p:blipFill>
          <a:blip r:embed="rId3"/>
          <a:stretch>
            <a:fillRect/>
          </a:stretch>
        </p:blipFill>
        <p:spPr>
          <a:xfrm>
            <a:off x="4386677" y="0"/>
            <a:ext cx="4433795" cy="2163155"/>
          </a:xfrm>
          <a:prstGeom prst="rect">
            <a:avLst/>
          </a:prstGeom>
        </p:spPr>
      </p:pic>
      <p:pic>
        <p:nvPicPr>
          <p:cNvPr id="7" name="Picture 6">
            <a:extLst>
              <a:ext uri="{FF2B5EF4-FFF2-40B4-BE49-F238E27FC236}">
                <a16:creationId xmlns:a16="http://schemas.microsoft.com/office/drawing/2014/main" id="{0F8A8154-E134-7883-D040-13A8C38F4574}"/>
              </a:ext>
            </a:extLst>
          </p:cNvPr>
          <p:cNvPicPr>
            <a:picLocks noChangeAspect="1"/>
          </p:cNvPicPr>
          <p:nvPr/>
        </p:nvPicPr>
        <p:blipFill>
          <a:blip r:embed="rId4"/>
          <a:stretch>
            <a:fillRect/>
          </a:stretch>
        </p:blipFill>
        <p:spPr>
          <a:xfrm>
            <a:off x="4381691" y="2184698"/>
            <a:ext cx="4433795" cy="2258990"/>
          </a:xfrm>
          <a:prstGeom prst="rect">
            <a:avLst/>
          </a:prstGeom>
        </p:spPr>
      </p:pic>
      <p:pic>
        <p:nvPicPr>
          <p:cNvPr id="10" name="Picture 9">
            <a:extLst>
              <a:ext uri="{FF2B5EF4-FFF2-40B4-BE49-F238E27FC236}">
                <a16:creationId xmlns:a16="http://schemas.microsoft.com/office/drawing/2014/main" id="{F7F11B95-C4BF-5CDF-A137-3F6C00281FA9}"/>
              </a:ext>
            </a:extLst>
          </p:cNvPr>
          <p:cNvPicPr>
            <a:picLocks noChangeAspect="1"/>
          </p:cNvPicPr>
          <p:nvPr/>
        </p:nvPicPr>
        <p:blipFill>
          <a:blip r:embed="rId5"/>
          <a:stretch>
            <a:fillRect/>
          </a:stretch>
        </p:blipFill>
        <p:spPr>
          <a:xfrm>
            <a:off x="4374027" y="4482346"/>
            <a:ext cx="4441460" cy="2325447"/>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878186" y="1295819"/>
            <a:ext cx="514069" cy="4787638"/>
            <a:chOff x="7853508" y="1172742"/>
            <a:chExt cx="514069" cy="4787638"/>
          </a:xfrm>
        </p:grpSpPr>
        <p:sp>
          <p:nvSpPr>
            <p:cNvPr id="9" name="Nuoli oikealle 8"/>
            <p:cNvSpPr/>
            <p:nvPr/>
          </p:nvSpPr>
          <p:spPr>
            <a:xfrm flipH="1">
              <a:off x="7864079" y="3472659"/>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0686" y="382843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65862" y="460213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53508" y="175024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514" y="249331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4" y="519507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53508" y="117274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7514" y="496165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67514" y="4033434"/>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43657" y="6107815"/>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erikoistumisalat, joissa B-H&gt;1,3</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531" y="6361832"/>
            <a:ext cx="1856812" cy="480765"/>
          </a:xfrm>
          <a:prstGeom prst="rect">
            <a:avLst/>
          </a:prstGeom>
        </p:spPr>
      </p:pic>
      <p:pic>
        <p:nvPicPr>
          <p:cNvPr id="5" name="Picture 4">
            <a:extLst>
              <a:ext uri="{FF2B5EF4-FFF2-40B4-BE49-F238E27FC236}">
                <a16:creationId xmlns:a16="http://schemas.microsoft.com/office/drawing/2014/main" id="{20A27530-4667-F5FF-7CE3-3E1839750CDF}"/>
              </a:ext>
            </a:extLst>
          </p:cNvPr>
          <p:cNvPicPr>
            <a:picLocks noChangeAspect="1"/>
          </p:cNvPicPr>
          <p:nvPr/>
        </p:nvPicPr>
        <p:blipFill>
          <a:blip r:embed="rId4"/>
          <a:stretch>
            <a:fillRect/>
          </a:stretch>
        </p:blipFill>
        <p:spPr>
          <a:xfrm>
            <a:off x="279810" y="734227"/>
            <a:ext cx="7581900" cy="5353050"/>
          </a:xfrm>
          <a:prstGeom prst="rect">
            <a:avLst/>
          </a:prstGeom>
        </p:spPr>
      </p:pic>
      <p:sp>
        <p:nvSpPr>
          <p:cNvPr id="6" name="Nuoli oikealle 2">
            <a:extLst>
              <a:ext uri="{FF2B5EF4-FFF2-40B4-BE49-F238E27FC236}">
                <a16:creationId xmlns:a16="http://schemas.microsoft.com/office/drawing/2014/main" id="{6636B9B4-C2D0-141B-33DF-44FF9BCD9307}"/>
              </a:ext>
            </a:extLst>
          </p:cNvPr>
          <p:cNvSpPr/>
          <p:nvPr/>
        </p:nvSpPr>
        <p:spPr>
          <a:xfrm flipH="1">
            <a:off x="7892493" y="550675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Nuoli oikealle 2">
            <a:extLst>
              <a:ext uri="{FF2B5EF4-FFF2-40B4-BE49-F238E27FC236}">
                <a16:creationId xmlns:a16="http://schemas.microsoft.com/office/drawing/2014/main" id="{5F689625-7314-1EA2-24ED-275203C41EE6}"/>
              </a:ext>
            </a:extLst>
          </p:cNvPr>
          <p:cNvSpPr/>
          <p:nvPr/>
        </p:nvSpPr>
        <p:spPr>
          <a:xfrm flipH="1">
            <a:off x="7899433" y="568947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586156"/>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2022 reaalisesti nopeimmin Porin seutu-kunnassa, 9,6 %, teknologiateollisuuden rajun nousun ansiosta. Pohjois-Satakunnassa nousua kirjattiin 6,9 %. Jalostus kasvoi nopeasti. Rauman seutukunnassa reaalinen BKT aleni 5,4 %. Arvonlisäys laski mm. metsä-teollisuudessa, energiantuotannossa, rakentamisessa ja logistiikassa. Kasvua kirjattiin mm. alkutuotannossa ja teknologiateollisuudessa.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2023 ennakkotietojen mukaan Satakunnassa reaalinen arvonlisäys kasvoi 7,5 % (nimellisesti 9,5 %, ero johtunee suurelta osin metallien hintojen noususta). Toimialoittain tarkasteltuna reaalinen arvonlisäys laski vuoden 2023 aikana edellisvuoteen verrattuna alkutuotannossa (-10, %) ja palveluissa (-0,2 %). Kasvua kirjattiin jalostuksessa (21,3 %) Koko maassa vastaavat luvut ovat alkutuotannossa -8,1 %, jalostuksessa -2,0 % ja palveluissa 0,4 %. Koko Suomessa arvonlisäys laski reaalisesti 0,5 %, mutta kasvoi nimellisesti 3,5 %.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2022 aikana Satakunnan BKT kasvoi 7,5 % (käyvin hinnoin ilman inflaatiokorjausta), ja reaalisesti (edellisen vuoden 2021 hinnoin) 4,0 % vuoteen 2021 verrattaessa. Koko maassa BKT nousi vastaavasti 7,0 % käyvin hinnoin ja 1,4 % reaalisesti. Satakunnassa kehityksen taustalla vaikuttaa etenkin teknologia-teollisuuden arvonlisäyksen nopea nousu. BKT per capita kasvoi Satakunnassa v. 2022 nimellisesti 6,8 %, kun koko maassa se kohosi 5,8 %. Reaalisesti henkeä kohden laskettu BKT kasvoi Satakunnassa 2,1 %, kun koko maassa nousu jäi vain 0,1 %:een.</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6" name="Picture 5">
            <a:extLst>
              <a:ext uri="{FF2B5EF4-FFF2-40B4-BE49-F238E27FC236}">
                <a16:creationId xmlns:a16="http://schemas.microsoft.com/office/drawing/2014/main" id="{666F3AF1-6BCB-BEB8-AC22-1D37CFBABD4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2329" y="3398239"/>
            <a:ext cx="4898143" cy="3191693"/>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5" name="Picture 4">
            <a:extLst>
              <a:ext uri="{FF2B5EF4-FFF2-40B4-BE49-F238E27FC236}">
                <a16:creationId xmlns:a16="http://schemas.microsoft.com/office/drawing/2014/main" id="{4BB73D7A-96E9-9C7E-8DD9-4C9BB3115E9E}"/>
              </a:ext>
            </a:extLst>
          </p:cNvPr>
          <p:cNvPicPr>
            <a:picLocks noChangeAspect="1"/>
          </p:cNvPicPr>
          <p:nvPr/>
        </p:nvPicPr>
        <p:blipFill>
          <a:blip r:embed="rId3"/>
          <a:stretch>
            <a:fillRect/>
          </a:stretch>
        </p:blipFill>
        <p:spPr>
          <a:xfrm>
            <a:off x="673963" y="367727"/>
            <a:ext cx="8465397" cy="6447529"/>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B759-60CD-9EC1-0B7E-2A1A9F9CAF13}"/>
            </a:ext>
          </a:extLst>
        </p:cNvPr>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6F8DB5DA-2C6F-A26C-4BC5-242B10491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TextBox 4">
            <a:extLst>
              <a:ext uri="{FF2B5EF4-FFF2-40B4-BE49-F238E27FC236}">
                <a16:creationId xmlns:a16="http://schemas.microsoft.com/office/drawing/2014/main" id="{2D15F938-1FE8-7DBD-1F58-6BB65C943819}"/>
              </a:ext>
            </a:extLst>
          </p:cNvPr>
          <p:cNvSpPr txBox="1"/>
          <p:nvPr/>
        </p:nvSpPr>
        <p:spPr>
          <a:xfrm>
            <a:off x="287524" y="1196752"/>
            <a:ext cx="8568952" cy="5232202"/>
          </a:xfrm>
          <a:prstGeom prst="rect">
            <a:avLst/>
          </a:prstGeom>
          <a:noFill/>
        </p:spPr>
        <p:txBody>
          <a:bodyPr wrap="square" rtlCol="0">
            <a:spAutoFit/>
          </a:bodyPr>
          <a:lstStyle/>
          <a:p>
            <a:r>
              <a:rPr lang="fi-FI" sz="1400" dirty="0"/>
              <a:t>Tutkimuksen keskeisin johtopäätös on, että pääoman laadun kontribuutio työn tuottavuuden kasvuun on Suomessa ollut pienempi kuin verrokkimaissamme. Investoinnit ovat meillä kohdistuneet enemmän matalan rajatuottavuuden pääomaan – asuntoihin, muihin rakennuksiin ja rakennelmiin – kuin Ruotsissa. Siellä puolestaan investoinnit korkeamman rajatuottavuuden pääomaan – ICT-laitteisiin, ohjelmistoihin ja tietokantoihin sekä tutkimukseen ja kehittämiseen – ovat olleet suuremmat kuin meillä suhteessa kokonaistuotantoon.</a:t>
            </a:r>
          </a:p>
          <a:p>
            <a:endParaRPr lang="fi-FI" sz="1400" dirty="0"/>
          </a:p>
          <a:p>
            <a:r>
              <a:rPr lang="fi-FI" sz="1400" dirty="0"/>
              <a:t>Vastaavanlainen ero näkyy myös elinkeinorakenteissa. Suomessa kiinteistötoiminnan osuus kansantalouden bruttoarvonlisäyksestä on 12 prosenttia, naapurimaassamme 8 prosenttia. Rakentamisen osuudet ovat vastaavasti 7 ja 6 prosenttia ja teollisuuden osuudet 18 ja 14 prosenttia. Ruotsissa puolestaan tietointensiiviset palvelut luovat arvonlisäyksestä 25 prosenttia, mutta meillä 19 prosenttia. Tietointensiivisiksi palveluiksi luokitellaan kansantalouden toimialoista informaatio ja viestintä, rahoitus ja vakuutus sekä ammatillinen, tieteellinen ja tekninen toiminta. Toimialoittain tarkastellen Ruotsin työn tuottavuuden paremman kasvun tiedetään syntyneen näissä palveluissa. Maiden välinen ero investoinneissa korkean rajatuottavuuden pääomaan on syntynyt nimenomaan tietointensiivissä palveluissa. Suomi on Ruotsia selvästi jäljessä elinkeinorakenteen muutoksessa teollisesta tietointensiiviseen palveluyhteiskuntaan. Ruotsin etumatkaa ei ole helppo kuroa umpeen ilman muutosta investointien  kohdentumisessa ja laadussa.  </a:t>
            </a:r>
          </a:p>
          <a:p>
            <a:endParaRPr lang="fi-FI" sz="1400" dirty="0"/>
          </a:p>
          <a:p>
            <a:r>
              <a:rPr lang="fi-FI" sz="1400" dirty="0"/>
              <a:t>Työn tuottavuuden kasvun hidastumisen syitä on tutkittu jo pitkään, mutta yhtä yksittäistä syytä ei sille ole löydetty. Ilmiötä ei voi selittää talouspoliittisessa keskustelussamme suosituilla työmarkkinoiden jäykkyyksillä eikä yritysten heikolla hintakilpailukyvyllä. Tuottavuuden kasvu on nimittäin hidastunut sekä työmarkkinarakenteeltaan että hintakilpailukyvyltään erilaisissa kansantalouksissa.</a:t>
            </a:r>
          </a:p>
          <a:p>
            <a:endParaRPr lang="fi-FI" sz="1200" dirty="0"/>
          </a:p>
        </p:txBody>
      </p:sp>
      <p:sp>
        <p:nvSpPr>
          <p:cNvPr id="7" name="TextBox 6">
            <a:extLst>
              <a:ext uri="{FF2B5EF4-FFF2-40B4-BE49-F238E27FC236}">
                <a16:creationId xmlns:a16="http://schemas.microsoft.com/office/drawing/2014/main" id="{D05F549B-3B69-242C-3353-E82095E97F35}"/>
              </a:ext>
            </a:extLst>
          </p:cNvPr>
          <p:cNvSpPr txBox="1"/>
          <p:nvPr/>
        </p:nvSpPr>
        <p:spPr>
          <a:xfrm>
            <a:off x="395536" y="102535"/>
            <a:ext cx="7992888" cy="1015663"/>
          </a:xfrm>
          <a:prstGeom prst="rect">
            <a:avLst/>
          </a:prstGeom>
          <a:noFill/>
        </p:spPr>
        <p:txBody>
          <a:bodyPr wrap="square">
            <a:spAutoFit/>
          </a:bodyPr>
          <a:lstStyle/>
          <a:p>
            <a:r>
              <a:rPr lang="fi-FI" sz="2000" b="1" dirty="0"/>
              <a:t>Pääoma työn tuottavuuden kasvun lähteenä –</a:t>
            </a:r>
          </a:p>
          <a:p>
            <a:r>
              <a:rPr lang="fi-FI" sz="2000" b="1" dirty="0"/>
              <a:t>Suomi kansainvälisessä vertailussa</a:t>
            </a:r>
          </a:p>
          <a:p>
            <a:r>
              <a:rPr lang="fi-FI" sz="2000" b="1" dirty="0"/>
              <a:t>Prof. Matti Pohjola</a:t>
            </a:r>
            <a:endParaRPr lang="en-US" sz="2000" b="1" dirty="0"/>
          </a:p>
        </p:txBody>
      </p:sp>
      <p:sp>
        <p:nvSpPr>
          <p:cNvPr id="9" name="TextBox 8">
            <a:extLst>
              <a:ext uri="{FF2B5EF4-FFF2-40B4-BE49-F238E27FC236}">
                <a16:creationId xmlns:a16="http://schemas.microsoft.com/office/drawing/2014/main" id="{8CF295DC-8D54-5D6F-5A8F-0336E6DDFA92}"/>
              </a:ext>
            </a:extLst>
          </p:cNvPr>
          <p:cNvSpPr txBox="1"/>
          <p:nvPr/>
        </p:nvSpPr>
        <p:spPr>
          <a:xfrm>
            <a:off x="2081474" y="6276607"/>
            <a:ext cx="6808284" cy="276999"/>
          </a:xfrm>
          <a:prstGeom prst="rect">
            <a:avLst/>
          </a:prstGeom>
          <a:noFill/>
        </p:spPr>
        <p:txBody>
          <a:bodyPr wrap="square">
            <a:spAutoFit/>
          </a:bodyPr>
          <a:lstStyle/>
          <a:p>
            <a:r>
              <a:rPr lang="en-US" sz="1200" dirty="0"/>
              <a:t>https://aaltodoc.aalto.fi/items/651832d5-9968-4da7-bd61-9a73537a5844</a:t>
            </a:r>
          </a:p>
        </p:txBody>
      </p:sp>
    </p:spTree>
    <p:extLst>
      <p:ext uri="{BB962C8B-B14F-4D97-AF65-F5344CB8AC3E}">
        <p14:creationId xmlns:p14="http://schemas.microsoft.com/office/powerpoint/2010/main" val="10380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713B2E-1D54-71D3-92D3-6A987E890E36}"/>
              </a:ext>
            </a:extLst>
          </p:cNvPr>
          <p:cNvPicPr>
            <a:picLocks noChangeAspect="1"/>
          </p:cNvPicPr>
          <p:nvPr/>
        </p:nvPicPr>
        <p:blipFill>
          <a:blip r:embed="rId3"/>
          <a:stretch>
            <a:fillRect/>
          </a:stretch>
        </p:blipFill>
        <p:spPr>
          <a:xfrm>
            <a:off x="0" y="605747"/>
            <a:ext cx="9144000" cy="572447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6" name="Title 5">
            <a:extLst>
              <a:ext uri="{FF2B5EF4-FFF2-40B4-BE49-F238E27FC236}">
                <a16:creationId xmlns:a16="http://schemas.microsoft.com/office/drawing/2014/main" id="{37F374BE-A1F3-043E-79CE-5AAC77EFC5F9}"/>
              </a:ext>
            </a:extLst>
          </p:cNvPr>
          <p:cNvSpPr>
            <a:spLocks noGrp="1"/>
          </p:cNvSpPr>
          <p:nvPr>
            <p:ph type="title"/>
          </p:nvPr>
        </p:nvSpPr>
        <p:spPr>
          <a:xfrm>
            <a:off x="434062" y="35209"/>
            <a:ext cx="8275875" cy="1325563"/>
          </a:xfrm>
        </p:spPr>
        <p:txBody>
          <a:bodyPr>
            <a:normAutofit fontScale="90000"/>
          </a:bodyPr>
          <a:lstStyle/>
          <a:p>
            <a:r>
              <a:rPr lang="fi-FI" sz="1800" b="1" i="0" u="none" strike="noStrike" baseline="0" dirty="0">
                <a:solidFill>
                  <a:srgbClr val="195C99"/>
                </a:solidFill>
                <a:latin typeface="Tahoma" panose="020B0604030504040204" pitchFamily="34" charset="0"/>
              </a:rPr>
              <a:t>Satakunnan toimialojen tuottavuusanalyysit</a:t>
            </a:r>
            <a:br>
              <a:rPr lang="fi-FI" sz="1800" b="1" i="0" u="none" strike="noStrike" baseline="0" dirty="0">
                <a:solidFill>
                  <a:srgbClr val="195C99"/>
                </a:solidFill>
                <a:latin typeface="Tahoma" panose="020B0604030504040204" pitchFamily="34" charset="0"/>
              </a:rPr>
            </a:br>
            <a:r>
              <a:rPr lang="fi-FI" sz="1800" b="0" i="0" u="none" strike="noStrike" baseline="0" dirty="0">
                <a:solidFill>
                  <a:srgbClr val="000000"/>
                </a:solidFill>
                <a:latin typeface="Tahoma" panose="020B0604030504040204" pitchFamily="34" charset="0"/>
              </a:rPr>
              <a:t>Aluepäällikkö Jarmo Vehmas &amp; tutkimusjohtaja Jari Kaivo-oja</a:t>
            </a:r>
            <a:br>
              <a:rPr lang="fi-FI" sz="1800" b="0" i="0" u="none" strike="noStrike" baseline="0" dirty="0">
                <a:solidFill>
                  <a:srgbClr val="000000"/>
                </a:solidFill>
                <a:latin typeface="Tahoma" panose="020B0604030504040204" pitchFamily="34" charset="0"/>
              </a:rPr>
            </a:br>
            <a:r>
              <a:rPr lang="fi-FI" sz="1800" b="0" i="0" u="none" strike="noStrike" baseline="0" dirty="0">
                <a:solidFill>
                  <a:srgbClr val="000000"/>
                </a:solidFill>
                <a:latin typeface="Tahoma" panose="020B0604030504040204" pitchFamily="34" charset="0"/>
              </a:rPr>
              <a:t>11/2024 </a:t>
            </a:r>
            <a:r>
              <a:rPr lang="fi-FI" sz="1800" b="1" i="0" u="none" strike="noStrike" baseline="0" dirty="0" err="1">
                <a:solidFill>
                  <a:srgbClr val="000000"/>
                </a:solidFill>
                <a:latin typeface="Tahoma" panose="020B0604030504040204" pitchFamily="34" charset="0"/>
              </a:rPr>
              <a:t>ProDigy</a:t>
            </a:r>
            <a:r>
              <a:rPr lang="fi-FI" sz="1800" b="1" i="0" u="none" strike="noStrike" baseline="0" dirty="0">
                <a:solidFill>
                  <a:srgbClr val="000000"/>
                </a:solidFill>
                <a:latin typeface="Tahoma" panose="020B0604030504040204" pitchFamily="34" charset="0"/>
              </a:rPr>
              <a:t>-hanke </a:t>
            </a:r>
            <a:br>
              <a:rPr lang="fi-FI" sz="1800" b="1" i="0" u="none" strike="noStrike" baseline="0" dirty="0">
                <a:solidFill>
                  <a:srgbClr val="000000"/>
                </a:solidFill>
                <a:latin typeface="Tahoma" panose="020B0604030504040204" pitchFamily="34" charset="0"/>
              </a:rPr>
            </a:br>
            <a:r>
              <a:rPr lang="fi-FI" sz="1800" b="1" i="0" u="none" strike="noStrike" baseline="0" dirty="0">
                <a:solidFill>
                  <a:srgbClr val="000000"/>
                </a:solidFill>
                <a:latin typeface="Tahoma" panose="020B0604030504040204" pitchFamily="34" charset="0"/>
                <a:hlinkClick r:id="rId5"/>
              </a:rPr>
              <a:t>https://satamittari.fi/satakunnan-elinkeinotoiminnan-tuottavuuden-kehitys-prodigy-hankkeen-tuloksia/</a:t>
            </a:r>
            <a:r>
              <a:rPr lang="fi-FI" sz="1800" b="1" i="0" u="none" strike="noStrike" baseline="0" dirty="0">
                <a:solidFill>
                  <a:srgbClr val="000000"/>
                </a:solidFill>
                <a:latin typeface="Tahoma" panose="020B0604030504040204" pitchFamily="34" charset="0"/>
              </a:rPr>
              <a:t> </a:t>
            </a:r>
            <a:endParaRPr lang="fi-FI" dirty="0"/>
          </a:p>
        </p:txBody>
      </p:sp>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pic>
        <p:nvPicPr>
          <p:cNvPr id="6" name="Picture 5">
            <a:extLst>
              <a:ext uri="{FF2B5EF4-FFF2-40B4-BE49-F238E27FC236}">
                <a16:creationId xmlns:a16="http://schemas.microsoft.com/office/drawing/2014/main" id="{8B24FAC0-227F-C368-5EF6-5A091B062D80}"/>
              </a:ext>
            </a:extLst>
          </p:cNvPr>
          <p:cNvPicPr>
            <a:picLocks noChangeAspect="1"/>
          </p:cNvPicPr>
          <p:nvPr/>
        </p:nvPicPr>
        <p:blipFill>
          <a:blip r:embed="rId4"/>
          <a:stretch>
            <a:fillRect/>
          </a:stretch>
        </p:blipFill>
        <p:spPr>
          <a:xfrm>
            <a:off x="0" y="404664"/>
            <a:ext cx="9144000" cy="5787437"/>
          </a:xfrm>
          <a:prstGeom prst="rect">
            <a:avLst/>
          </a:prstGeom>
        </p:spPr>
      </p:pic>
      <p:sp>
        <p:nvSpPr>
          <p:cNvPr id="7" name="TextBox 6">
            <a:extLst>
              <a:ext uri="{FF2B5EF4-FFF2-40B4-BE49-F238E27FC236}">
                <a16:creationId xmlns:a16="http://schemas.microsoft.com/office/drawing/2014/main" id="{131BD492-FDA2-2E4B-67D5-509B295AA600}"/>
              </a:ext>
            </a:extLst>
          </p:cNvPr>
          <p:cNvSpPr txBox="1"/>
          <p:nvPr/>
        </p:nvSpPr>
        <p:spPr>
          <a:xfrm>
            <a:off x="2123728" y="332656"/>
            <a:ext cx="5186100" cy="369332"/>
          </a:xfrm>
          <a:prstGeom prst="rect">
            <a:avLst/>
          </a:prstGeom>
          <a:noFill/>
        </p:spPr>
        <p:txBody>
          <a:bodyPr wrap="none" rtlCol="0">
            <a:spAutoFit/>
          </a:bodyPr>
          <a:lstStyle/>
          <a:p>
            <a:r>
              <a:rPr lang="fi-FI" dirty="0"/>
              <a:t>Työn tuottavuus 2000-2021 vuoden 2000 hinnoin</a:t>
            </a:r>
          </a:p>
        </p:txBody>
      </p:sp>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pic>
        <p:nvPicPr>
          <p:cNvPr id="6" name="Picture 5">
            <a:extLst>
              <a:ext uri="{FF2B5EF4-FFF2-40B4-BE49-F238E27FC236}">
                <a16:creationId xmlns:a16="http://schemas.microsoft.com/office/drawing/2014/main" id="{220A4A1D-198E-AAEA-F74E-9A3BB9943072}"/>
              </a:ext>
            </a:extLst>
          </p:cNvPr>
          <p:cNvPicPr>
            <a:picLocks noChangeAspect="1"/>
          </p:cNvPicPr>
          <p:nvPr/>
        </p:nvPicPr>
        <p:blipFill>
          <a:blip r:embed="rId4"/>
          <a:stretch>
            <a:fillRect/>
          </a:stretch>
        </p:blipFill>
        <p:spPr>
          <a:xfrm>
            <a:off x="19050" y="1076135"/>
            <a:ext cx="9144000" cy="5256476"/>
          </a:xfrm>
          <a:prstGeom prst="rect">
            <a:avLst/>
          </a:prstGeom>
        </p:spPr>
      </p:pic>
      <p:sp>
        <p:nvSpPr>
          <p:cNvPr id="7" name="TextBox 6">
            <a:extLst>
              <a:ext uri="{FF2B5EF4-FFF2-40B4-BE49-F238E27FC236}">
                <a16:creationId xmlns:a16="http://schemas.microsoft.com/office/drawing/2014/main" id="{3E635497-E5A0-6A94-6C4A-DE83A6C9ACAB}"/>
              </a:ext>
            </a:extLst>
          </p:cNvPr>
          <p:cNvSpPr txBox="1"/>
          <p:nvPr/>
        </p:nvSpPr>
        <p:spPr>
          <a:xfrm>
            <a:off x="2123728" y="332656"/>
            <a:ext cx="5186100" cy="369332"/>
          </a:xfrm>
          <a:prstGeom prst="rect">
            <a:avLst/>
          </a:prstGeom>
          <a:noFill/>
        </p:spPr>
        <p:txBody>
          <a:bodyPr wrap="none" rtlCol="0">
            <a:spAutoFit/>
          </a:bodyPr>
          <a:lstStyle/>
          <a:p>
            <a:r>
              <a:rPr lang="fi-FI" dirty="0"/>
              <a:t>Työn tuottavuus 2000-2021 vuoden 2000 hinnoin</a:t>
            </a:r>
          </a:p>
        </p:txBody>
      </p:sp>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3FBD837-2AA4-849B-2D94-7BA8632CAEE5}"/>
              </a:ext>
            </a:extLst>
          </p:cNvPr>
          <p:cNvGraphicFramePr>
            <a:graphicFrameLocks noGrp="1"/>
          </p:cNvGraphicFramePr>
          <p:nvPr>
            <p:extLst>
              <p:ext uri="{D42A27DB-BD31-4B8C-83A1-F6EECF244321}">
                <p14:modId xmlns:p14="http://schemas.microsoft.com/office/powerpoint/2010/main" val="3163932252"/>
              </p:ext>
            </p:extLst>
          </p:nvPr>
        </p:nvGraphicFramePr>
        <p:xfrm>
          <a:off x="323528" y="260648"/>
          <a:ext cx="8568952"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330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12" name="Picture 11">
            <a:extLst>
              <a:ext uri="{FF2B5EF4-FFF2-40B4-BE49-F238E27FC236}">
                <a16:creationId xmlns:a16="http://schemas.microsoft.com/office/drawing/2014/main" id="{B5FF9B7A-6CC8-F7E6-36FE-FB5467AF8D94}"/>
              </a:ext>
            </a:extLst>
          </p:cNvPr>
          <p:cNvPicPr>
            <a:picLocks noChangeAspect="1"/>
          </p:cNvPicPr>
          <p:nvPr/>
        </p:nvPicPr>
        <p:blipFill>
          <a:blip r:embed="rId4"/>
          <a:stretch>
            <a:fillRect/>
          </a:stretch>
        </p:blipFill>
        <p:spPr>
          <a:xfrm>
            <a:off x="2267744" y="116632"/>
            <a:ext cx="5573382" cy="2873528"/>
          </a:xfrm>
          <a:prstGeom prst="rect">
            <a:avLst/>
          </a:prstGeom>
        </p:spPr>
      </p:pic>
      <p:pic>
        <p:nvPicPr>
          <p:cNvPr id="14" name="Picture 13">
            <a:extLst>
              <a:ext uri="{FF2B5EF4-FFF2-40B4-BE49-F238E27FC236}">
                <a16:creationId xmlns:a16="http://schemas.microsoft.com/office/drawing/2014/main" id="{21617727-4521-CCBD-7A29-2F98147D17A4}"/>
              </a:ext>
            </a:extLst>
          </p:cNvPr>
          <p:cNvPicPr>
            <a:picLocks noChangeAspect="1"/>
          </p:cNvPicPr>
          <p:nvPr/>
        </p:nvPicPr>
        <p:blipFill>
          <a:blip r:embed="rId5"/>
          <a:stretch>
            <a:fillRect/>
          </a:stretch>
        </p:blipFill>
        <p:spPr>
          <a:xfrm>
            <a:off x="2036324" y="3234231"/>
            <a:ext cx="6236650" cy="3507137"/>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6871162" y="38104"/>
            <a:ext cx="2167737" cy="3065672"/>
          </a:xfrm>
          <a:prstGeom prst="rect">
            <a:avLst/>
          </a:prstGeom>
        </p:spPr>
      </p:pic>
      <p:pic>
        <p:nvPicPr>
          <p:cNvPr id="6" name="Picture 5">
            <a:extLst>
              <a:ext uri="{FF2B5EF4-FFF2-40B4-BE49-F238E27FC236}">
                <a16:creationId xmlns:a16="http://schemas.microsoft.com/office/drawing/2014/main" id="{20F34DA7-6CCD-2F1E-167D-28658482927D}"/>
              </a:ext>
            </a:extLst>
          </p:cNvPr>
          <p:cNvPicPr>
            <a:picLocks noChangeAspect="1"/>
          </p:cNvPicPr>
          <p:nvPr/>
        </p:nvPicPr>
        <p:blipFill>
          <a:blip r:embed="rId3"/>
          <a:stretch>
            <a:fillRect/>
          </a:stretch>
        </p:blipFill>
        <p:spPr>
          <a:xfrm>
            <a:off x="6871162" y="3081429"/>
            <a:ext cx="2143768" cy="3036264"/>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12., Pohjois-Satakunta </a:t>
            </a:r>
            <a:r>
              <a:rPr lang="fi-FI" sz="1400" b="1" dirty="0">
                <a:solidFill>
                  <a:prstClr val="black"/>
                </a:solidFill>
                <a:latin typeface="Calibri" panose="020F0502020204030204"/>
              </a:rPr>
              <a:t>14</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17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2023)</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73 %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31 %, v. 2022)</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a:t>
            </a:r>
            <a:r>
              <a:rPr lang="fi-FI" b="1" dirty="0">
                <a:solidFill>
                  <a:prstClr val="black"/>
                </a:solidFill>
                <a:latin typeface="Calibri" panose="020F0502020204030204"/>
              </a:rPr>
              <a:t>5,7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mrd. €), osuus Suomen viennistä </a:t>
            </a:r>
            <a:r>
              <a:rPr lang="fi-FI" b="1" dirty="0">
                <a:solidFill>
                  <a:srgbClr val="099BDD"/>
                </a:solidFill>
                <a:latin typeface="Calibri" panose="020F0502020204030204"/>
              </a:rPr>
              <a:t>7,4</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5,1 %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5,6 %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35</a:t>
            </a:r>
            <a:r>
              <a:rPr lang="fi-FI" b="1" dirty="0">
                <a:solidFill>
                  <a:srgbClr val="099BDD"/>
                </a:solidFill>
                <a:latin typeface="Calibri" panose="020F0502020204030204"/>
              </a:rPr>
              <a:t> % </a:t>
            </a:r>
            <a:r>
              <a:rPr lang="fi-FI" b="1" dirty="0">
                <a:latin typeface="Calibri" panose="020F0502020204030204"/>
              </a:rPr>
              <a:t>(v. 2023)</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2011-22:</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7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a:t>
            </a:r>
            <a:r>
              <a:rPr lang="fi-FI" sz="1400" b="1" dirty="0">
                <a:solidFill>
                  <a:srgbClr val="099BDD"/>
                </a:solidFill>
                <a:latin typeface="Calibri" panose="020F0502020204030204"/>
              </a:rPr>
              <a:t>9</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14.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capita on 2. korkein 19 maakunnasta (v. 2023).</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2024</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156086" cy="338554"/>
          </a:xfrm>
          <a:prstGeom prst="rect">
            <a:avLst/>
          </a:prstGeom>
          <a:solidFill>
            <a:srgbClr val="2683C6"/>
          </a:solidFill>
        </p:spPr>
        <p:txBody>
          <a:bodyPr wrap="none" rtlCol="0">
            <a:spAutoFit/>
          </a:bodyPr>
          <a:lstStyle/>
          <a:p>
            <a:r>
              <a:rPr lang="fi-FI" sz="1600" dirty="0"/>
              <a:t>8.1.2025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689715-9A70-6709-6C2D-51369DE7E67B}"/>
              </a:ext>
            </a:extLst>
          </p:cNvPr>
          <p:cNvPicPr>
            <a:picLocks noChangeAspect="1"/>
          </p:cNvPicPr>
          <p:nvPr/>
        </p:nvPicPr>
        <p:blipFill>
          <a:blip r:embed="rId3"/>
          <a:stretch>
            <a:fillRect/>
          </a:stretch>
        </p:blipFill>
        <p:spPr>
          <a:xfrm>
            <a:off x="2630495" y="390847"/>
            <a:ext cx="2247166" cy="3178004"/>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capita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2023</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14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lvl="0" eaLnBrk="1" fontAlgn="auto" hangingPunct="1">
              <a:spcBef>
                <a:spcPts val="0"/>
              </a:spcBef>
              <a:spcAft>
                <a:spcPts val="0"/>
              </a:spcAft>
              <a:defRPr/>
            </a:pPr>
            <a:r>
              <a:rPr lang="fi-FI" b="1" dirty="0">
                <a:solidFill>
                  <a:prstClr val="black"/>
                </a:solidFill>
                <a:latin typeface="Calibri" panose="020F0502020204030204"/>
              </a:rPr>
              <a:t>Pohjois-Satakunta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sijalla </a:t>
            </a:r>
            <a:r>
              <a:rPr lang="fi-FI" b="1" dirty="0">
                <a:solidFill>
                  <a:srgbClr val="FF5050"/>
                </a:solidFill>
                <a:latin typeface="Calibri" panose="020F0502020204030204"/>
              </a:rPr>
              <a:t>25</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lvl="0" eaLnBrk="1" fontAlgn="auto" hangingPunct="1">
              <a:spcBef>
                <a:spcPts val="0"/>
              </a:spcBef>
              <a:spcAft>
                <a:spcPts val="0"/>
              </a:spcAft>
              <a:defRPr/>
            </a:pPr>
            <a:r>
              <a:rPr lang="fi-FI" b="1" dirty="0">
                <a:solidFill>
                  <a:prstClr val="black"/>
                </a:solidFill>
                <a:latin typeface="Calibri" panose="020F0502020204030204"/>
              </a:rPr>
              <a:t>Porin seutukunta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(2022)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407464" y="5066228"/>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+6,9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415182" y="5611043"/>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+1,4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2022 (real)</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+9,6</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415182" y="4061197"/>
            <a:ext cx="1773242"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-5,4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+4,0 %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2010-2022</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120 %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6</a:t>
            </a:r>
            <a:r>
              <a:rPr lang="fi-FI" sz="1400" b="1" dirty="0">
                <a:solidFill>
                  <a:prstClr val="white">
                    <a:lumMod val="50000"/>
                  </a:prstClr>
                </a:solidFill>
                <a:latin typeface="Calibri" panose="020F0502020204030204"/>
              </a:rPr>
              <a:t>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29.11.2024</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82520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2023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400" b="1" dirty="0">
                <a:solidFill>
                  <a:srgbClr val="0070C0"/>
                </a:solidFill>
                <a:effectLst>
                  <a:outerShdw blurRad="38100" dist="38100" dir="2700000" algn="tl">
                    <a:srgbClr val="000000">
                      <a:alpha val="43137"/>
                    </a:srgbClr>
                  </a:outerShdw>
                </a:effectLst>
                <a:latin typeface="Calibri" panose="020F0502020204030204"/>
              </a:rPr>
              <a:t>7,5</a:t>
            </a: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-0,5</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white">
                    <a:lumMod val="50000"/>
                  </a:prstClr>
                </a:solidFill>
                <a:latin typeface="Calibri" panose="020F0502020204030204"/>
              </a:rPr>
              <a:t>Satakunnassa kasvu oli maakunnista toiseksi nopeinta.</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64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(2023)!</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5" name="Picture 14">
            <a:extLst>
              <a:ext uri="{FF2B5EF4-FFF2-40B4-BE49-F238E27FC236}">
                <a16:creationId xmlns:a16="http://schemas.microsoft.com/office/drawing/2014/main" id="{DA8D1F37-4D7B-526D-A57A-CD5ED610D70E}"/>
              </a:ext>
            </a:extLst>
          </p:cNvPr>
          <p:cNvPicPr>
            <a:picLocks noChangeAspect="1"/>
          </p:cNvPicPr>
          <p:nvPr/>
        </p:nvPicPr>
        <p:blipFill>
          <a:blip r:embed="rId7"/>
          <a:stretch>
            <a:fillRect/>
          </a:stretch>
        </p:blipFill>
        <p:spPr>
          <a:xfrm>
            <a:off x="5831929" y="3301679"/>
            <a:ext cx="2213065" cy="3129776"/>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51CF15-C2AE-ECE6-686C-ED6A616735EA}"/>
              </a:ext>
            </a:extLst>
          </p:cNvPr>
          <p:cNvPicPr>
            <a:picLocks noChangeAspect="1"/>
          </p:cNvPicPr>
          <p:nvPr/>
        </p:nvPicPr>
        <p:blipFill>
          <a:blip r:embed="rId2"/>
          <a:stretch>
            <a:fillRect/>
          </a:stretch>
        </p:blipFill>
        <p:spPr>
          <a:xfrm>
            <a:off x="-15699" y="489654"/>
            <a:ext cx="3795611" cy="5367857"/>
          </a:xfrm>
          <a:prstGeom prst="rect">
            <a:avLst/>
          </a:prstGeom>
        </p:spPr>
      </p:pic>
      <p:sp>
        <p:nvSpPr>
          <p:cNvPr id="3" name="Rectangle 2"/>
          <p:cNvSpPr/>
          <p:nvPr/>
        </p:nvSpPr>
        <p:spPr>
          <a:xfrm>
            <a:off x="3546602" y="430276"/>
            <a:ext cx="5597397"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9. korkein (42 469 €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2022, nimellistä kasvua 6,8 % edellisvuodesta. Merkittävää on viennin hyvin suuri osuus siitä, yli 70 %. Koko maassa BKT/capita kohosi 5,8 %. </a:t>
            </a:r>
          </a:p>
          <a:p>
            <a:endParaRPr lang="fi-FI" b="1" dirty="0">
              <a:solidFill>
                <a:prstClr val="black"/>
              </a:solidFill>
            </a:endParaRPr>
          </a:p>
          <a:p>
            <a:r>
              <a:rPr lang="fi-FI" sz="1500" b="1" dirty="0">
                <a:solidFill>
                  <a:prstClr val="black"/>
                </a:solidFill>
              </a:rPr>
              <a:t>Sijaluku pysyi vuonna 2022 ennallaan edellisvuoteen verrattuna. Satakunnassa reaalinen BKT per capita kasvoi 2,1 %, koko maassa vain 0,1 %. Rauman seudulla se laski 5,6 %, Porin seudulla ja Pohjois-Satakunnassa kasvua kertyi 6,3 %. </a:t>
            </a:r>
          </a:p>
          <a:p>
            <a:endParaRPr lang="fi-FI" sz="1500" b="1" dirty="0">
              <a:solidFill>
                <a:prstClr val="black"/>
              </a:solidFill>
            </a:endParaRPr>
          </a:p>
          <a:p>
            <a:r>
              <a:rPr lang="fi-FI" sz="1500" b="1" dirty="0">
                <a:solidFill>
                  <a:prstClr val="black"/>
                </a:solidFill>
              </a:rPr>
              <a:t>Rauman seutukunnan sijaluku laski muutaman pykälän, sillä mm. metsäteollisuuden, energiantuotannon, rakentamisen ja logistiikan arvonlisäys laski. Metallialat ja alkutuotanto olivat nousussa. Porin seutukunnassa sijaluku nousi, sillä arvonlisäys kasvoi teknologia-teollisuudessa, rakentamisessa ja palveluissa. Pohjois-Satakunnan sijoitus kohosi myös. Arvonlisäys kasvoi mm. alkutuotannossa, teknologiateollisuudessa, rakentamisessa ja palveluissa.</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14</a:t>
            </a:r>
            <a:r>
              <a:rPr lang="fi-FI" sz="1600" b="1" dirty="0">
                <a:solidFill>
                  <a:prstClr val="black"/>
                </a:solidFill>
              </a:rPr>
              <a:t>,</a:t>
            </a:r>
            <a:r>
              <a:rPr lang="fi-FI" sz="1600" b="1" dirty="0">
                <a:solidFill>
                  <a:srgbClr val="FF5050"/>
                </a:solidFill>
              </a:rPr>
              <a:t> </a:t>
            </a:r>
          </a:p>
          <a:p>
            <a:r>
              <a:rPr lang="fi-FI" sz="1600" b="1" dirty="0">
                <a:solidFill>
                  <a:prstClr val="black"/>
                </a:solidFill>
              </a:rPr>
              <a:t>Pohjois-Satakunta sijalla </a:t>
            </a:r>
            <a:r>
              <a:rPr lang="fi-FI" sz="1600" b="1" dirty="0">
                <a:solidFill>
                  <a:srgbClr val="FF5050"/>
                </a:solidFill>
              </a:rPr>
              <a:t>25 </a:t>
            </a:r>
            <a:r>
              <a:rPr lang="fi-FI" sz="1600" b="1" dirty="0">
                <a:solidFill>
                  <a:prstClr val="black"/>
                </a:solidFill>
              </a:rPr>
              <a:t>ja</a:t>
            </a:r>
          </a:p>
          <a:p>
            <a:r>
              <a:rPr lang="fi-FI" sz="1600" b="1" dirty="0">
                <a:solidFill>
                  <a:prstClr val="black"/>
                </a:solidFill>
              </a:rPr>
              <a:t>Porin seutukunta sijalla </a:t>
            </a:r>
            <a:r>
              <a:rPr lang="fi-FI" sz="1600" b="1" dirty="0">
                <a:solidFill>
                  <a:srgbClr val="FF5050"/>
                </a:solidFill>
              </a:rPr>
              <a:t>29</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25759-511B-1C93-E18F-C8C6A2E9FAC3}"/>
              </a:ext>
            </a:extLst>
          </p:cNvPr>
          <p:cNvPicPr>
            <a:picLocks noChangeAspect="1"/>
          </p:cNvPicPr>
          <p:nvPr/>
        </p:nvPicPr>
        <p:blipFill>
          <a:blip r:embed="rId2"/>
          <a:stretch>
            <a:fillRect/>
          </a:stretch>
        </p:blipFill>
        <p:spPr>
          <a:xfrm>
            <a:off x="0" y="404664"/>
            <a:ext cx="3419872" cy="4836476"/>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BC0CCC6A-714A-D493-A3A9-9D4250B3D759}"/>
              </a:ext>
            </a:extLst>
          </p:cNvPr>
          <p:cNvPicPr>
            <a:picLocks noChangeAspect="1"/>
          </p:cNvPicPr>
          <p:nvPr/>
        </p:nvPicPr>
        <p:blipFill>
          <a:blip r:embed="rId4"/>
          <a:stretch>
            <a:fillRect/>
          </a:stretch>
        </p:blipFill>
        <p:spPr>
          <a:xfrm>
            <a:off x="3275856" y="-9897"/>
            <a:ext cx="2783094" cy="6858000"/>
          </a:xfrm>
          <a:prstGeom prst="rect">
            <a:avLst/>
          </a:prstGeom>
        </p:spPr>
      </p:pic>
      <p:pic>
        <p:nvPicPr>
          <p:cNvPr id="6" name="Picture 5">
            <a:extLst>
              <a:ext uri="{FF2B5EF4-FFF2-40B4-BE49-F238E27FC236}">
                <a16:creationId xmlns:a16="http://schemas.microsoft.com/office/drawing/2014/main" id="{43640570-CEE6-A655-6BE7-BEA5A0318060}"/>
              </a:ext>
            </a:extLst>
          </p:cNvPr>
          <p:cNvPicPr>
            <a:picLocks noChangeAspect="1"/>
          </p:cNvPicPr>
          <p:nvPr/>
        </p:nvPicPr>
        <p:blipFill>
          <a:blip r:embed="rId5"/>
          <a:stretch>
            <a:fillRect/>
          </a:stretch>
        </p:blipFill>
        <p:spPr>
          <a:xfrm>
            <a:off x="6181394" y="0"/>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49</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DFE9FE7C-24C9-708C-6ECA-E471A19360FC}"/>
              </a:ext>
            </a:extLst>
          </p:cNvPr>
          <p:cNvPicPr>
            <a:picLocks noChangeAspect="1"/>
          </p:cNvPicPr>
          <p:nvPr/>
        </p:nvPicPr>
        <p:blipFill>
          <a:blip r:embed="rId3"/>
          <a:stretch>
            <a:fillRect/>
          </a:stretch>
        </p:blipFill>
        <p:spPr>
          <a:xfrm>
            <a:off x="17538" y="39875"/>
            <a:ext cx="4432932" cy="2885070"/>
          </a:xfrm>
          <a:prstGeom prst="rect">
            <a:avLst/>
          </a:prstGeom>
        </p:spPr>
      </p:pic>
      <p:pic>
        <p:nvPicPr>
          <p:cNvPr id="8" name="Picture 7">
            <a:extLst>
              <a:ext uri="{FF2B5EF4-FFF2-40B4-BE49-F238E27FC236}">
                <a16:creationId xmlns:a16="http://schemas.microsoft.com/office/drawing/2014/main" id="{3744999F-B8FA-E5D3-BC55-B7D8D0477186}"/>
              </a:ext>
            </a:extLst>
          </p:cNvPr>
          <p:cNvPicPr>
            <a:picLocks noChangeAspect="1"/>
          </p:cNvPicPr>
          <p:nvPr/>
        </p:nvPicPr>
        <p:blipFill>
          <a:blip r:embed="rId4"/>
          <a:stretch>
            <a:fillRect/>
          </a:stretch>
        </p:blipFill>
        <p:spPr>
          <a:xfrm>
            <a:off x="4501514" y="39876"/>
            <a:ext cx="4425908" cy="2885070"/>
          </a:xfrm>
          <a:prstGeom prst="rect">
            <a:avLst/>
          </a:prstGeom>
        </p:spPr>
      </p:pic>
      <p:pic>
        <p:nvPicPr>
          <p:cNvPr id="9" name="Picture 8">
            <a:extLst>
              <a:ext uri="{FF2B5EF4-FFF2-40B4-BE49-F238E27FC236}">
                <a16:creationId xmlns:a16="http://schemas.microsoft.com/office/drawing/2014/main" id="{16C673FB-BB9F-94D9-7D46-23D412D18411}"/>
              </a:ext>
            </a:extLst>
          </p:cNvPr>
          <p:cNvPicPr>
            <a:picLocks noChangeAspect="1"/>
          </p:cNvPicPr>
          <p:nvPr/>
        </p:nvPicPr>
        <p:blipFill>
          <a:blip r:embed="rId5"/>
          <a:stretch>
            <a:fillRect/>
          </a:stretch>
        </p:blipFill>
        <p:spPr>
          <a:xfrm>
            <a:off x="33620" y="2996952"/>
            <a:ext cx="4425908" cy="2885070"/>
          </a:xfrm>
          <a:prstGeom prst="rect">
            <a:avLst/>
          </a:prstGeom>
        </p:spPr>
      </p:pic>
      <p:sp>
        <p:nvSpPr>
          <p:cNvPr id="10" name="TextBox 9">
            <a:extLst>
              <a:ext uri="{FF2B5EF4-FFF2-40B4-BE49-F238E27FC236}">
                <a16:creationId xmlns:a16="http://schemas.microsoft.com/office/drawing/2014/main" id="{BC9B9077-6700-D756-CA09-D227FE5A7D8D}"/>
              </a:ext>
            </a:extLst>
          </p:cNvPr>
          <p:cNvSpPr txBox="1"/>
          <p:nvPr/>
        </p:nvSpPr>
        <p:spPr>
          <a:xfrm>
            <a:off x="4554253" y="3003027"/>
            <a:ext cx="4432931" cy="3785652"/>
          </a:xfrm>
          <a:prstGeom prst="rect">
            <a:avLst/>
          </a:prstGeom>
          <a:noFill/>
        </p:spPr>
        <p:txBody>
          <a:bodyPr wrap="square" rtlCol="0">
            <a:spAutoFit/>
          </a:bodyPr>
          <a:lstStyle/>
          <a:p>
            <a:r>
              <a:rPr lang="fi-FI" sz="1500" dirty="0"/>
              <a:t>Reaalinen BKT henkeä kohden kasvoi </a:t>
            </a:r>
          </a:p>
          <a:p>
            <a:r>
              <a:rPr lang="fi-FI" sz="1500" dirty="0"/>
              <a:t>vuonna 2022 edellisvuodesta Satakunnassa 2,1 %, kun maassa keskimäärin nousu jäi 0,1 %:iin. </a:t>
            </a:r>
          </a:p>
          <a:p>
            <a:r>
              <a:rPr lang="fi-FI" sz="1500" dirty="0"/>
              <a:t>Porin ja Pohjois-Satakunnan BKT per capita kasvoi 6,3 % jalostuksen nousun ansiosta, kun taas Rauman seutukunnassa laskua kirjattiin 5,6 % lähinnä metsäteollisuuden, logistiikan, energiantuotannon ja rakentamisen laskun vuoksi. Rauman seudun BKT/capita on silti Satakunnan seutukunnista selkeästi korkein.</a:t>
            </a:r>
          </a:p>
          <a:p>
            <a:endParaRPr lang="fi-FI" sz="1500" dirty="0"/>
          </a:p>
          <a:p>
            <a:r>
              <a:rPr lang="fi-FI" sz="1500" dirty="0"/>
              <a:t>BKT:n kasvu on ollut 2000-luvulla nopeinta Pohjois-Satakunnassa, sitten Porin seutukunnassa ja hitainta Rauman seutukunnassa. Kaikissa kasvu on jäänyt kuitenkin alle maan keskitason.</a:t>
            </a:r>
          </a:p>
        </p:txBody>
      </p:sp>
    </p:spTree>
    <p:extLst>
      <p:ext uri="{BB962C8B-B14F-4D97-AF65-F5344CB8AC3E}">
        <p14:creationId xmlns:p14="http://schemas.microsoft.com/office/powerpoint/2010/main" val="334790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107504" y="136525"/>
            <a:ext cx="8757801"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Väestökehitys vuoteen 2024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3" name="Picture 2">
            <a:extLst>
              <a:ext uri="{FF2B5EF4-FFF2-40B4-BE49-F238E27FC236}">
                <a16:creationId xmlns:a16="http://schemas.microsoft.com/office/drawing/2014/main" id="{FD8D74F7-F52E-2437-7642-6FFB6844FDA0}"/>
              </a:ext>
            </a:extLst>
          </p:cNvPr>
          <p:cNvPicPr>
            <a:picLocks noChangeAspect="1"/>
          </p:cNvPicPr>
          <p:nvPr/>
        </p:nvPicPr>
        <p:blipFill>
          <a:blip r:embed="rId4"/>
          <a:stretch>
            <a:fillRect/>
          </a:stretch>
        </p:blipFill>
        <p:spPr>
          <a:xfrm>
            <a:off x="107504" y="980728"/>
            <a:ext cx="8757801" cy="5245478"/>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CB356-D5F2-C428-78AB-26C245CDA36F}"/>
              </a:ext>
            </a:extLst>
          </p:cNvPr>
          <p:cNvPicPr>
            <a:picLocks noChangeAspect="1"/>
          </p:cNvPicPr>
          <p:nvPr/>
        </p:nvPicPr>
        <p:blipFill>
          <a:blip r:embed="rId2"/>
          <a:stretch>
            <a:fillRect/>
          </a:stretch>
        </p:blipFill>
        <p:spPr>
          <a:xfrm>
            <a:off x="4268745" y="0"/>
            <a:ext cx="4849292" cy="6858000"/>
          </a:xfrm>
          <a:prstGeom prst="rect">
            <a:avLst/>
          </a:prstGeom>
        </p:spPr>
      </p:pic>
      <p:sp>
        <p:nvSpPr>
          <p:cNvPr id="9" name="Suorakulmio 20"/>
          <p:cNvSpPr/>
          <p:nvPr/>
        </p:nvSpPr>
        <p:spPr>
          <a:xfrm>
            <a:off x="25963" y="2924944"/>
            <a:ext cx="4474029"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capita </a:t>
            </a:r>
            <a:r>
              <a:rPr lang="fi-FI" sz="2000" dirty="0">
                <a:solidFill>
                  <a:schemeClr val="tx1"/>
                </a:solidFill>
              </a:rPr>
              <a:t>vuonna 2023 (ennakkotieto) on Satakunnassa toiseksi korkein 19 maakunnasta (eli tavallaan BKT per capita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 </a:t>
            </a:r>
          </a:p>
          <a:p>
            <a:endParaRPr lang="fi-FI" sz="2000" dirty="0">
              <a:solidFill>
                <a:schemeClr val="tx1"/>
              </a:solidFill>
            </a:endParaRPr>
          </a:p>
          <a:p>
            <a:r>
              <a:rPr lang="fi-FI" sz="2000" dirty="0">
                <a:solidFill>
                  <a:schemeClr val="tx1"/>
                </a:solidFill>
              </a:rPr>
              <a:t>V. 2022 Rauman seutu oli sijalla 10,  Pohjois-Satakunta sijalla 19 ja Porin seutu sijalla 26 69:stä seutukunnasta. Kahden viimeksi mainitun sijoitus koheni selvästi edellisvuodesta.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51</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2010-2022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+3</a:t>
            </a:r>
            <a:r>
              <a:rPr lang="fi-FI" sz="1500" b="1" dirty="0">
                <a:solidFill>
                  <a:srgbClr val="0070C0"/>
                </a:solidFill>
                <a:effectLst>
                  <a:outerShdw blurRad="38100" dist="38100" dir="2700000" algn="tl">
                    <a:srgbClr val="000000">
                      <a:alpha val="43137"/>
                    </a:srgbClr>
                  </a:outerShdw>
                </a:effectLst>
                <a:latin typeface="Calibri" panose="020F0502020204030204"/>
              </a:rPr>
              <a:t>7</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a:solidFill>
                  <a:schemeClr val="tx1"/>
                </a:solidFill>
              </a:rPr>
              <a:t>oko maa +62 %,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+120 %, </a:t>
            </a:r>
            <a:r>
              <a:rPr lang="fi-FI" sz="1500" b="1" dirty="0">
                <a:solidFill>
                  <a:schemeClr val="tx1"/>
                </a:solidFill>
                <a:latin typeface="Calibri" panose="020F0502020204030204"/>
              </a:rPr>
              <a:t>koko maa 61 %.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+54 %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+208 %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+70 % </a:t>
            </a:r>
            <a:r>
              <a:rPr lang="fi-FI" sz="1400" b="1" dirty="0">
                <a:solidFill>
                  <a:schemeClr val="tx1"/>
                </a:solidFill>
              </a:rPr>
              <a:t>(jalostuksen investoinnit),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56F3DA7C-BFB4-7BF1-2030-E7EBCE401C66}"/>
              </a:ext>
            </a:extLst>
          </p:cNvPr>
          <p:cNvPicPr>
            <a:picLocks noChangeAspect="1"/>
          </p:cNvPicPr>
          <p:nvPr/>
        </p:nvPicPr>
        <p:blipFill>
          <a:blip r:embed="rId4"/>
          <a:stretch>
            <a:fillRect/>
          </a:stretch>
        </p:blipFill>
        <p:spPr>
          <a:xfrm>
            <a:off x="127483" y="1013124"/>
            <a:ext cx="4364184" cy="2631900"/>
          </a:xfrm>
          <a:prstGeom prst="rect">
            <a:avLst/>
          </a:prstGeom>
        </p:spPr>
      </p:pic>
      <p:pic>
        <p:nvPicPr>
          <p:cNvPr id="4" name="Picture 3">
            <a:extLst>
              <a:ext uri="{FF2B5EF4-FFF2-40B4-BE49-F238E27FC236}">
                <a16:creationId xmlns:a16="http://schemas.microsoft.com/office/drawing/2014/main" id="{240FBD33-8011-03C2-3B13-FD822932FF60}"/>
              </a:ext>
            </a:extLst>
          </p:cNvPr>
          <p:cNvPicPr>
            <a:picLocks noChangeAspect="1"/>
          </p:cNvPicPr>
          <p:nvPr/>
        </p:nvPicPr>
        <p:blipFill>
          <a:blip r:embed="rId5"/>
          <a:stretch>
            <a:fillRect/>
          </a:stretch>
        </p:blipFill>
        <p:spPr>
          <a:xfrm>
            <a:off x="4581525" y="1013124"/>
            <a:ext cx="4180314" cy="2631900"/>
          </a:xfrm>
          <a:prstGeom prst="rect">
            <a:avLst/>
          </a:prstGeom>
        </p:spPr>
      </p:pic>
      <p:pic>
        <p:nvPicPr>
          <p:cNvPr id="6" name="Picture 5">
            <a:extLst>
              <a:ext uri="{FF2B5EF4-FFF2-40B4-BE49-F238E27FC236}">
                <a16:creationId xmlns:a16="http://schemas.microsoft.com/office/drawing/2014/main" id="{1234C400-9F93-C2E2-F190-05A97EBE3A40}"/>
              </a:ext>
            </a:extLst>
          </p:cNvPr>
          <p:cNvPicPr>
            <a:picLocks noChangeAspect="1"/>
          </p:cNvPicPr>
          <p:nvPr/>
        </p:nvPicPr>
        <p:blipFill>
          <a:blip r:embed="rId6"/>
          <a:stretch>
            <a:fillRect/>
          </a:stretch>
        </p:blipFill>
        <p:spPr>
          <a:xfrm>
            <a:off x="4581526" y="3733072"/>
            <a:ext cx="4180314" cy="2560442"/>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2022: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(vuodesta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9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55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4" name="Picture 3">
            <a:extLst>
              <a:ext uri="{FF2B5EF4-FFF2-40B4-BE49-F238E27FC236}">
                <a16:creationId xmlns:a16="http://schemas.microsoft.com/office/drawing/2014/main" id="{D216EB83-0069-B0B7-CAA2-E4CC7B4879D9}"/>
              </a:ext>
            </a:extLst>
          </p:cNvPr>
          <p:cNvPicPr>
            <a:picLocks noChangeAspect="1"/>
          </p:cNvPicPr>
          <p:nvPr/>
        </p:nvPicPr>
        <p:blipFill>
          <a:blip r:embed="rId3"/>
          <a:stretch>
            <a:fillRect/>
          </a:stretch>
        </p:blipFill>
        <p:spPr>
          <a:xfrm>
            <a:off x="0" y="127"/>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2022</a:t>
            </a:r>
            <a:endParaRPr lang="en-US" altLang="en-US" sz="2400" dirty="0"/>
          </a:p>
        </p:txBody>
      </p:sp>
      <p:sp>
        <p:nvSpPr>
          <p:cNvPr id="37893" name="TextBox 6"/>
          <p:cNvSpPr txBox="1">
            <a:spLocks noChangeArrowheads="1"/>
          </p:cNvSpPr>
          <p:nvPr/>
        </p:nvSpPr>
        <p:spPr bwMode="auto">
          <a:xfrm>
            <a:off x="-15820" y="4200442"/>
            <a:ext cx="72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FD8729E3-56E7-4CD1-9EC9-6F18EBBD11C4}"/>
              </a:ext>
            </a:extLst>
          </p:cNvPr>
          <p:cNvPicPr>
            <a:picLocks noChangeAspect="1"/>
          </p:cNvPicPr>
          <p:nvPr/>
        </p:nvPicPr>
        <p:blipFill>
          <a:blip r:embed="rId4"/>
          <a:stretch>
            <a:fillRect/>
          </a:stretch>
        </p:blipFill>
        <p:spPr>
          <a:xfrm>
            <a:off x="-20689" y="569167"/>
            <a:ext cx="6464898" cy="3645499"/>
          </a:xfrm>
          <a:prstGeom prst="rect">
            <a:avLst/>
          </a:prstGeom>
        </p:spPr>
      </p:pic>
      <p:pic>
        <p:nvPicPr>
          <p:cNvPr id="6" name="Picture 5">
            <a:extLst>
              <a:ext uri="{FF2B5EF4-FFF2-40B4-BE49-F238E27FC236}">
                <a16:creationId xmlns:a16="http://schemas.microsoft.com/office/drawing/2014/main" id="{26F4B764-6CDB-A3C3-D69C-BC6912EA4E3D}"/>
              </a:ext>
            </a:extLst>
          </p:cNvPr>
          <p:cNvPicPr>
            <a:picLocks noChangeAspect="1"/>
          </p:cNvPicPr>
          <p:nvPr/>
        </p:nvPicPr>
        <p:blipFill>
          <a:blip r:embed="rId5"/>
          <a:stretch>
            <a:fillRect/>
          </a:stretch>
        </p:blipFill>
        <p:spPr>
          <a:xfrm>
            <a:off x="47156" y="4918232"/>
            <a:ext cx="3464882" cy="849876"/>
          </a:xfrm>
          <a:prstGeom prst="rect">
            <a:avLst/>
          </a:prstGeom>
        </p:spPr>
      </p:pic>
      <p:pic>
        <p:nvPicPr>
          <p:cNvPr id="9" name="Picture 8">
            <a:extLst>
              <a:ext uri="{FF2B5EF4-FFF2-40B4-BE49-F238E27FC236}">
                <a16:creationId xmlns:a16="http://schemas.microsoft.com/office/drawing/2014/main" id="{98178EEE-D31E-024C-F998-EE89AE8A35EB}"/>
              </a:ext>
            </a:extLst>
          </p:cNvPr>
          <p:cNvPicPr>
            <a:picLocks noChangeAspect="1"/>
          </p:cNvPicPr>
          <p:nvPr/>
        </p:nvPicPr>
        <p:blipFill>
          <a:blip r:embed="rId6"/>
          <a:stretch>
            <a:fillRect/>
          </a:stretch>
        </p:blipFill>
        <p:spPr>
          <a:xfrm>
            <a:off x="3563888" y="4910650"/>
            <a:ext cx="3693100" cy="845996"/>
          </a:xfrm>
          <a:prstGeom prst="rect">
            <a:avLst/>
          </a:prstGeom>
        </p:spPr>
      </p:pic>
      <p:pic>
        <p:nvPicPr>
          <p:cNvPr id="10" name="Picture 9">
            <a:extLst>
              <a:ext uri="{FF2B5EF4-FFF2-40B4-BE49-F238E27FC236}">
                <a16:creationId xmlns:a16="http://schemas.microsoft.com/office/drawing/2014/main" id="{2D6F2D05-6232-C6AF-A96C-C6F5A382A3F6}"/>
              </a:ext>
            </a:extLst>
          </p:cNvPr>
          <p:cNvPicPr>
            <a:picLocks noChangeAspect="1"/>
          </p:cNvPicPr>
          <p:nvPr/>
        </p:nvPicPr>
        <p:blipFill>
          <a:blip r:embed="rId7"/>
          <a:stretch>
            <a:fillRect/>
          </a:stretch>
        </p:blipFill>
        <p:spPr>
          <a:xfrm>
            <a:off x="7380634" y="-2107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73 %, koko maa 31 % (2022)</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2023 (Tulli);</a:t>
            </a:r>
          </a:p>
          <a:p>
            <a:r>
              <a:rPr lang="fi-FI" b="1" dirty="0"/>
              <a:t>osuus Suomen viennistä on 7,4 % </a:t>
            </a:r>
            <a:r>
              <a:rPr lang="fi-FI" dirty="0"/>
              <a:t>(väestöosuus 3,8 %)</a:t>
            </a:r>
            <a:r>
              <a:rPr lang="fi-FI" sz="1400" dirty="0"/>
              <a:t>. </a:t>
            </a:r>
            <a:r>
              <a:rPr lang="fi-FI" dirty="0"/>
              <a:t>Satakunnan viennin arvon muutos oli -13,8 % vuoden 2023 aikana (koko maa -6,8 %). </a:t>
            </a:r>
          </a:p>
          <a:p>
            <a:endParaRPr lang="fi-FI" b="1" dirty="0"/>
          </a:p>
          <a:p>
            <a:r>
              <a:rPr lang="fi-FI" b="1" dirty="0"/>
              <a:t>Viennin arvo/</a:t>
            </a:r>
            <a:r>
              <a:rPr lang="fi-FI" b="1" dirty="0" err="1"/>
              <a:t>capita</a:t>
            </a:r>
            <a:r>
              <a:rPr lang="fi-FI" b="1" dirty="0"/>
              <a:t> on 2. korkein 19 maakunnasta! </a:t>
            </a:r>
            <a:r>
              <a:rPr lang="fi-FI" dirty="0"/>
              <a:t>(v. 2023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10,5 % </a:t>
            </a:r>
            <a:r>
              <a:rPr lang="fi-FI" dirty="0"/>
              <a:t>ja tuonnista 6,5 % (yht. 8,4 %), kun väestöosuus on 3,7 % (v. 2024).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8847C9B0-BAFB-B140-1636-CF98F8D6D77C}"/>
              </a:ext>
            </a:extLst>
          </p:cNvPr>
          <p:cNvPicPr>
            <a:picLocks noChangeAspect="1"/>
          </p:cNvPicPr>
          <p:nvPr/>
        </p:nvPicPr>
        <p:blipFill>
          <a:blip r:embed="rId3"/>
          <a:stretch>
            <a:fillRect/>
          </a:stretch>
        </p:blipFill>
        <p:spPr>
          <a:xfrm>
            <a:off x="5652120" y="812165"/>
            <a:ext cx="3152592" cy="5182554"/>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738664"/>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viennin</a:t>
            </a:r>
            <a:r>
              <a:rPr lang="sv-SE" sz="1400" b="1" dirty="0"/>
              <a:t> </a:t>
            </a:r>
            <a:r>
              <a:rPr lang="sv-SE" sz="1400" b="1" dirty="0" err="1"/>
              <a:t>arvo</a:t>
            </a:r>
            <a:r>
              <a:rPr lang="sv-SE" sz="1400" b="1" dirty="0"/>
              <a:t> on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selvästi</a:t>
            </a:r>
            <a:r>
              <a:rPr lang="sv-SE" sz="1400" b="1" dirty="0"/>
              <a:t> </a:t>
            </a:r>
            <a:r>
              <a:rPr lang="sv-SE" sz="1400" b="1" dirty="0" err="1"/>
              <a:t>kasvukeskusmaakunnat</a:t>
            </a:r>
            <a:r>
              <a:rPr lang="sv-SE" sz="1400" b="1" dirty="0"/>
              <a:t>.</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9BD117D2-6185-0056-0463-395841D351CA}"/>
              </a:ext>
            </a:extLst>
          </p:cNvPr>
          <p:cNvPicPr>
            <a:picLocks noChangeAspect="1"/>
          </p:cNvPicPr>
          <p:nvPr/>
        </p:nvPicPr>
        <p:blipFill>
          <a:blip r:embed="rId3"/>
          <a:stretch>
            <a:fillRect/>
          </a:stretch>
        </p:blipFill>
        <p:spPr>
          <a:xfrm>
            <a:off x="5230231" y="660536"/>
            <a:ext cx="3152592" cy="5182554"/>
          </a:xfrm>
          <a:prstGeom prst="rect">
            <a:avLst/>
          </a:prstGeom>
        </p:spPr>
      </p:pic>
      <p:pic>
        <p:nvPicPr>
          <p:cNvPr id="6" name="Picture 5">
            <a:extLst>
              <a:ext uri="{FF2B5EF4-FFF2-40B4-BE49-F238E27FC236}">
                <a16:creationId xmlns:a16="http://schemas.microsoft.com/office/drawing/2014/main" id="{7326C617-C7D4-3A98-8BF6-398875FD81C3}"/>
              </a:ext>
            </a:extLst>
          </p:cNvPr>
          <p:cNvPicPr>
            <a:picLocks noChangeAspect="1"/>
          </p:cNvPicPr>
          <p:nvPr/>
        </p:nvPicPr>
        <p:blipFill>
          <a:blip r:embed="rId4"/>
          <a:stretch>
            <a:fillRect/>
          </a:stretch>
        </p:blipFill>
        <p:spPr>
          <a:xfrm>
            <a:off x="21348" y="46625"/>
            <a:ext cx="4420245" cy="625123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2023</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F56CCEAF-A790-14DA-D7FE-827D1E968B56}"/>
              </a:ext>
            </a:extLst>
          </p:cNvPr>
          <p:cNvPicPr>
            <a:picLocks noChangeAspect="1"/>
          </p:cNvPicPr>
          <p:nvPr/>
        </p:nvPicPr>
        <p:blipFill>
          <a:blip r:embed="rId3"/>
          <a:stretch>
            <a:fillRect/>
          </a:stretch>
        </p:blipFill>
        <p:spPr>
          <a:xfrm>
            <a:off x="55049" y="798059"/>
            <a:ext cx="9033902" cy="5261882"/>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2023</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D729846D-A5E0-2ADD-D2BB-3D046F6B0A2C}"/>
              </a:ext>
            </a:extLst>
          </p:cNvPr>
          <p:cNvPicPr>
            <a:picLocks noChangeAspect="1"/>
          </p:cNvPicPr>
          <p:nvPr/>
        </p:nvPicPr>
        <p:blipFill>
          <a:blip r:embed="rId3"/>
          <a:stretch>
            <a:fillRect/>
          </a:stretch>
        </p:blipFill>
        <p:spPr>
          <a:xfrm>
            <a:off x="0" y="1929983"/>
            <a:ext cx="9144000" cy="2998033"/>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3" name="Picture 2">
            <a:extLst>
              <a:ext uri="{FF2B5EF4-FFF2-40B4-BE49-F238E27FC236}">
                <a16:creationId xmlns:a16="http://schemas.microsoft.com/office/drawing/2014/main" id="{157381C2-60D9-FD76-2FC4-9805E2926E78}"/>
              </a:ext>
            </a:extLst>
          </p:cNvPr>
          <p:cNvPicPr>
            <a:picLocks noChangeAspect="1"/>
          </p:cNvPicPr>
          <p:nvPr/>
        </p:nvPicPr>
        <p:blipFill>
          <a:blip r:embed="rId3"/>
          <a:stretch>
            <a:fillRect/>
          </a:stretch>
        </p:blipFill>
        <p:spPr>
          <a:xfrm>
            <a:off x="237148" y="589991"/>
            <a:ext cx="8512968" cy="5735432"/>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586EE-3286-69D1-4154-F7883F6B42F9}"/>
              </a:ext>
            </a:extLst>
          </p:cNvPr>
          <p:cNvPicPr>
            <a:picLocks noChangeAspect="1"/>
          </p:cNvPicPr>
          <p:nvPr/>
        </p:nvPicPr>
        <p:blipFill>
          <a:blip r:embed="rId3"/>
          <a:stretch>
            <a:fillRect/>
          </a:stretch>
        </p:blipFill>
        <p:spPr>
          <a:xfrm>
            <a:off x="611560" y="836712"/>
            <a:ext cx="8424936" cy="5430135"/>
          </a:xfrm>
          <a:prstGeom prst="rect">
            <a:avLst/>
          </a:prstGeom>
        </p:spPr>
      </p:pic>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dirty="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
        <p:nvSpPr>
          <p:cNvPr id="6" name="TextBox 5">
            <a:extLst>
              <a:ext uri="{FF2B5EF4-FFF2-40B4-BE49-F238E27FC236}">
                <a16:creationId xmlns:a16="http://schemas.microsoft.com/office/drawing/2014/main" id="{B886194E-A016-6CCD-F5FA-9AE9389DF930}"/>
              </a:ext>
            </a:extLst>
          </p:cNvPr>
          <p:cNvSpPr txBox="1"/>
          <p:nvPr/>
        </p:nvSpPr>
        <p:spPr>
          <a:xfrm>
            <a:off x="8361766" y="5651171"/>
            <a:ext cx="441146" cy="230832"/>
          </a:xfrm>
          <a:prstGeom prst="rect">
            <a:avLst/>
          </a:prstGeom>
          <a:noFill/>
        </p:spPr>
        <p:txBody>
          <a:bodyPr wrap="none" rtlCol="0">
            <a:spAutoFit/>
          </a:bodyPr>
          <a:lstStyle/>
          <a:p>
            <a:r>
              <a:rPr lang="fi-FI" sz="900" dirty="0"/>
              <a:t>2023</a:t>
            </a:r>
            <a:endParaRPr lang="en-US" sz="900" dirty="0"/>
          </a:p>
        </p:txBody>
      </p:sp>
      <p:sp>
        <p:nvSpPr>
          <p:cNvPr id="5" name="TextBox 4">
            <a:extLst>
              <a:ext uri="{FF2B5EF4-FFF2-40B4-BE49-F238E27FC236}">
                <a16:creationId xmlns:a16="http://schemas.microsoft.com/office/drawing/2014/main" id="{416C9B4B-1F48-B9C8-C406-24A7805BC546}"/>
              </a:ext>
            </a:extLst>
          </p:cNvPr>
          <p:cNvSpPr txBox="1"/>
          <p:nvPr/>
        </p:nvSpPr>
        <p:spPr>
          <a:xfrm>
            <a:off x="8090083" y="5649748"/>
            <a:ext cx="441146" cy="230832"/>
          </a:xfrm>
          <a:prstGeom prst="rect">
            <a:avLst/>
          </a:prstGeom>
          <a:noFill/>
        </p:spPr>
        <p:txBody>
          <a:bodyPr wrap="none" rtlCol="0">
            <a:spAutoFit/>
          </a:bodyPr>
          <a:lstStyle/>
          <a:p>
            <a:r>
              <a:rPr lang="fi-FI" sz="900" dirty="0"/>
              <a:t>2022</a:t>
            </a:r>
            <a:endParaRPr lang="en-US" sz="900" dirty="0"/>
          </a:p>
        </p:txBody>
      </p:sp>
      <p:sp>
        <p:nvSpPr>
          <p:cNvPr id="8" name="TextBox 7">
            <a:extLst>
              <a:ext uri="{FF2B5EF4-FFF2-40B4-BE49-F238E27FC236}">
                <a16:creationId xmlns:a16="http://schemas.microsoft.com/office/drawing/2014/main" id="{3ABB9A05-DFF4-C8FF-5183-C546AC17D8D8}"/>
              </a:ext>
            </a:extLst>
          </p:cNvPr>
          <p:cNvSpPr txBox="1"/>
          <p:nvPr/>
        </p:nvSpPr>
        <p:spPr>
          <a:xfrm>
            <a:off x="8619683" y="5649748"/>
            <a:ext cx="505267" cy="230832"/>
          </a:xfrm>
          <a:prstGeom prst="rect">
            <a:avLst/>
          </a:prstGeom>
          <a:noFill/>
        </p:spPr>
        <p:txBody>
          <a:bodyPr wrap="none" rtlCol="0">
            <a:spAutoFit/>
          </a:bodyPr>
          <a:lstStyle/>
          <a:p>
            <a:r>
              <a:rPr lang="fi-FI" sz="900" dirty="0"/>
              <a:t>2024e</a:t>
            </a:r>
            <a:endParaRPr lang="en-US" sz="9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392EDB73-4911-38E0-7E69-29F0C5B961EC}"/>
              </a:ext>
            </a:extLst>
          </p:cNvPr>
          <p:cNvPicPr>
            <a:picLocks noChangeAspect="1"/>
          </p:cNvPicPr>
          <p:nvPr/>
        </p:nvPicPr>
        <p:blipFill>
          <a:blip r:embed="rId4"/>
          <a:stretch>
            <a:fillRect/>
          </a:stretch>
        </p:blipFill>
        <p:spPr>
          <a:xfrm>
            <a:off x="459584" y="649952"/>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4" name="Picture 3">
            <a:extLst>
              <a:ext uri="{FF2B5EF4-FFF2-40B4-BE49-F238E27FC236}">
                <a16:creationId xmlns:a16="http://schemas.microsoft.com/office/drawing/2014/main" id="{EFAB5DD7-61F2-3EAF-63D7-1D51F411A42B}"/>
              </a:ext>
            </a:extLst>
          </p:cNvPr>
          <p:cNvPicPr>
            <a:picLocks noChangeAspect="1"/>
          </p:cNvPicPr>
          <p:nvPr/>
        </p:nvPicPr>
        <p:blipFill>
          <a:blip r:embed="rId3"/>
          <a:stretch>
            <a:fillRect/>
          </a:stretch>
        </p:blipFill>
        <p:spPr>
          <a:xfrm>
            <a:off x="313697" y="608893"/>
            <a:ext cx="8516605" cy="569924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2010-2024</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2024</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98082" cy="55399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2010-2024*,</a:t>
            </a:r>
          </a:p>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27,8</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12,3 % </a:t>
            </a:r>
          </a:p>
        </p:txBody>
      </p:sp>
      <p:sp>
        <p:nvSpPr>
          <p:cNvPr id="6" name="TextBox 5"/>
          <p:cNvSpPr txBox="1"/>
          <p:nvPr/>
        </p:nvSpPr>
        <p:spPr>
          <a:xfrm>
            <a:off x="1141257" y="1294978"/>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52009" y="221693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59709" y="3735653"/>
            <a:ext cx="2539478"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Majoitus- ja ravitsemistoiminta</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59709" y="2727816"/>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092194" y="3252353"/>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092194" y="4731757"/>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59709" y="5194102"/>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33,0 %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32,7 %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30,6 %</a:t>
            </a:r>
          </a:p>
        </p:txBody>
      </p:sp>
      <p:sp>
        <p:nvSpPr>
          <p:cNvPr id="42" name="Tekstiruutu 3"/>
          <p:cNvSpPr txBox="1"/>
          <p:nvPr/>
        </p:nvSpPr>
        <p:spPr>
          <a:xfrm>
            <a:off x="1013510"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17.4.2025</a:t>
            </a:r>
          </a:p>
        </p:txBody>
      </p:sp>
      <p:sp>
        <p:nvSpPr>
          <p:cNvPr id="44" name="TextBox 43"/>
          <p:cNvSpPr txBox="1"/>
          <p:nvPr/>
        </p:nvSpPr>
        <p:spPr>
          <a:xfrm>
            <a:off x="1164132" y="1738947"/>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24395" y="2074717"/>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56,6 %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34,2 %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36,2 %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56,2 %</a:t>
            </a:r>
          </a:p>
        </p:txBody>
      </p:sp>
      <p:sp>
        <p:nvSpPr>
          <p:cNvPr id="39" name="Rectangle 38"/>
          <p:cNvSpPr/>
          <p:nvPr/>
        </p:nvSpPr>
        <p:spPr>
          <a:xfrm>
            <a:off x="3902070" y="1160476"/>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81,0 %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44982" y="4218953"/>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823189" y="1637482"/>
            <a:ext cx="1662635"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72,0 %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577081"/>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r>
              <a:rPr lang="fi-FI" sz="1050" dirty="0">
                <a:solidFill>
                  <a:srgbClr val="7F7F7F"/>
                </a:solidFill>
                <a:latin typeface="Calibri" panose="020F0502020204030204"/>
              </a:rPr>
              <a:t>. Inflaatiota ei ole huomioitu.</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2014-2024</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98082" cy="74635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2014-2024*,</a:t>
            </a:r>
          </a:p>
          <a:p>
            <a:pPr defTabSz="685800" eaLnBrk="1" fontAlgn="auto" hangingPunct="1">
              <a:spcBef>
                <a:spcPts val="0"/>
              </a:spcBef>
              <a:spcAft>
                <a:spcPts val="0"/>
              </a:spcAft>
            </a:pPr>
            <a:r>
              <a:rPr lang="fi-FI" sz="14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2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pP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26,2</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13,5 % </a:t>
            </a: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52284" y="3758560"/>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50655" y="1760411"/>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093748" y="4271517"/>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153231" y="2706221"/>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26,7 %</a:t>
            </a:r>
          </a:p>
        </p:txBody>
      </p:sp>
      <p:sp>
        <p:nvSpPr>
          <p:cNvPr id="40" name="TextBox 39"/>
          <p:cNvSpPr txBox="1"/>
          <p:nvPr/>
        </p:nvSpPr>
        <p:spPr>
          <a:xfrm>
            <a:off x="5830499" y="2089066"/>
            <a:ext cx="2165331" cy="577081"/>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r>
              <a:rPr lang="fi-FI" sz="1050" dirty="0">
                <a:solidFill>
                  <a:srgbClr val="7F7F7F"/>
                </a:solidFill>
                <a:latin typeface="Calibri" panose="020F0502020204030204"/>
              </a:rPr>
              <a:t>. Inflaatiota ei ole huomioitu.</a:t>
            </a:r>
            <a:endParaRPr lang="en-US" sz="1050" dirty="0">
              <a:solidFill>
                <a:srgbClr val="7F7F7F"/>
              </a:solidFill>
              <a:latin typeface="Calibri" panose="020F0502020204030204"/>
            </a:endParaRPr>
          </a:p>
        </p:txBody>
      </p:sp>
      <p:sp>
        <p:nvSpPr>
          <p:cNvPr id="44" name="TextBox 43"/>
          <p:cNvSpPr txBox="1"/>
          <p:nvPr/>
        </p:nvSpPr>
        <p:spPr>
          <a:xfrm>
            <a:off x="1153461" y="1320045"/>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45,2 %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34,3 %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36,9 %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39,8 %</a:t>
            </a:r>
          </a:p>
        </p:txBody>
      </p:sp>
      <p:sp>
        <p:nvSpPr>
          <p:cNvPr id="39" name="Rectangle 38"/>
          <p:cNvSpPr/>
          <p:nvPr/>
        </p:nvSpPr>
        <p:spPr>
          <a:xfrm>
            <a:off x="3902420" y="1149209"/>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68,6 %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48170" y="2236600"/>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51,6 %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932" y="6288890"/>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093748" y="3233105"/>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8119" y="578295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17.4.2025</a:t>
            </a:r>
          </a:p>
        </p:txBody>
      </p:sp>
      <p:sp>
        <p:nvSpPr>
          <p:cNvPr id="15" name="TextBox 14">
            <a:extLst>
              <a:ext uri="{FF2B5EF4-FFF2-40B4-BE49-F238E27FC236}">
                <a16:creationId xmlns:a16="http://schemas.microsoft.com/office/drawing/2014/main" id="{4E03447C-FDC9-0F32-16F8-1D370665369C}"/>
              </a:ext>
            </a:extLst>
          </p:cNvPr>
          <p:cNvSpPr txBox="1"/>
          <p:nvPr/>
        </p:nvSpPr>
        <p:spPr>
          <a:xfrm>
            <a:off x="213895" y="6201958"/>
            <a:ext cx="3501135" cy="4681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98979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67</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054EDC25-0CF8-3B2D-82CA-72B451846FF9}"/>
              </a:ext>
            </a:extLst>
          </p:cNvPr>
          <p:cNvPicPr>
            <a:picLocks noChangeAspect="1"/>
          </p:cNvPicPr>
          <p:nvPr/>
        </p:nvPicPr>
        <p:blipFill>
          <a:blip r:embed="rId3"/>
          <a:stretch>
            <a:fillRect/>
          </a:stretch>
        </p:blipFill>
        <p:spPr>
          <a:xfrm>
            <a:off x="2070579" y="476671"/>
            <a:ext cx="5230651" cy="3086533"/>
          </a:xfrm>
          <a:prstGeom prst="rect">
            <a:avLst/>
          </a:prstGeom>
        </p:spPr>
      </p:pic>
      <p:pic>
        <p:nvPicPr>
          <p:cNvPr id="7" name="Picture 6">
            <a:extLst>
              <a:ext uri="{FF2B5EF4-FFF2-40B4-BE49-F238E27FC236}">
                <a16:creationId xmlns:a16="http://schemas.microsoft.com/office/drawing/2014/main" id="{40878CD4-8496-1CE4-21E6-EC633FD91F25}"/>
              </a:ext>
            </a:extLst>
          </p:cNvPr>
          <p:cNvPicPr>
            <a:picLocks noChangeAspect="1"/>
          </p:cNvPicPr>
          <p:nvPr/>
        </p:nvPicPr>
        <p:blipFill>
          <a:blip r:embed="rId4"/>
          <a:stretch>
            <a:fillRect/>
          </a:stretch>
        </p:blipFill>
        <p:spPr>
          <a:xfrm>
            <a:off x="2070578" y="3658069"/>
            <a:ext cx="5230651" cy="3104743"/>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E4D70-85D4-E705-450C-CA29CFB25107}"/>
              </a:ext>
            </a:extLst>
          </p:cNvPr>
          <p:cNvPicPr>
            <a:picLocks noChangeAspect="1"/>
          </p:cNvPicPr>
          <p:nvPr/>
        </p:nvPicPr>
        <p:blipFill>
          <a:blip r:embed="rId2"/>
          <a:stretch>
            <a:fillRect/>
          </a:stretch>
        </p:blipFill>
        <p:spPr>
          <a:xfrm>
            <a:off x="121894" y="416411"/>
            <a:ext cx="3676083" cy="2402669"/>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2025</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2024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8,0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5,1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28168" y="4190036"/>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33795" y="5099545"/>
            <a:ext cx="3233578" cy="400110"/>
          </a:xfrm>
          <a:prstGeom prst="rect">
            <a:avLst/>
          </a:prstGeom>
          <a:noFill/>
        </p:spPr>
        <p:txBody>
          <a:bodyPr wrap="none" rtlCol="0">
            <a:spAutoFit/>
          </a:bodyPr>
          <a:lstStyle/>
          <a:p>
            <a:pPr eaLnBrk="1" fontAlgn="auto" hangingPunct="1">
              <a:spcBef>
                <a:spcPts val="0"/>
              </a:spcBef>
              <a:spcAft>
                <a:spcPts val="0"/>
              </a:spcAft>
            </a:pPr>
            <a:r>
              <a:rPr lang="fi-FI" sz="2000" b="1" dirty="0" err="1">
                <a:solidFill>
                  <a:prstClr val="black"/>
                </a:solidFill>
                <a:latin typeface="Britannic Bold" panose="020B0903060703020204" pitchFamily="34" charset="0"/>
                <a:cs typeface="+mn-cs"/>
              </a:rPr>
              <a:t>Elektr</a:t>
            </a:r>
            <a:r>
              <a:rPr lang="fi-FI" sz="2000" b="1" dirty="0">
                <a:solidFill>
                  <a:prstClr val="black"/>
                </a:solidFill>
                <a:latin typeface="Britannic Bold" panose="020B0903060703020204" pitchFamily="34" charset="0"/>
                <a:cs typeface="+mn-cs"/>
              </a:rPr>
              <a:t>.- ja </a:t>
            </a:r>
            <a:r>
              <a:rPr lang="fi-FI" sz="2000" b="1" dirty="0" err="1">
                <a:solidFill>
                  <a:prstClr val="black"/>
                </a:solidFill>
                <a:latin typeface="Britannic Bold" panose="020B0903060703020204" pitchFamily="34" charset="0"/>
                <a:cs typeface="+mn-cs"/>
              </a:rPr>
              <a:t>sähkötuot</a:t>
            </a:r>
            <a:r>
              <a:rPr lang="fi-FI" sz="2000" b="1" dirty="0">
                <a:solidFill>
                  <a:prstClr val="black"/>
                </a:solidFill>
                <a:latin typeface="Britannic Bold" panose="020B0903060703020204" pitchFamily="34" charset="0"/>
                <a:cs typeface="+mn-cs"/>
              </a:rPr>
              <a:t>.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50" name="Rectangle 49"/>
          <p:cNvSpPr/>
          <p:nvPr/>
        </p:nvSpPr>
        <p:spPr>
          <a:xfrm>
            <a:off x="3537603" y="4897951"/>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4,4 %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45731" y="5578425"/>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3,9 %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2024</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508249" y="426381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6,4 %</a:t>
            </a:r>
          </a:p>
        </p:txBody>
      </p:sp>
      <p:sp>
        <p:nvSpPr>
          <p:cNvPr id="32" name="Tekstiruutu 34"/>
          <p:cNvSpPr txBox="1"/>
          <p:nvPr/>
        </p:nvSpPr>
        <p:spPr>
          <a:xfrm>
            <a:off x="-8471" y="5426823"/>
            <a:ext cx="2486578"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23.4.2025</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2000-2024</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154 %</a:t>
            </a:r>
          </a:p>
          <a:p>
            <a:r>
              <a:rPr lang="fi-FI" sz="1400" dirty="0">
                <a:solidFill>
                  <a:prstClr val="white">
                    <a:lumMod val="50000"/>
                  </a:prstClr>
                </a:solidFill>
                <a:latin typeface="Calibri" panose="020F0502020204030204"/>
              </a:rPr>
              <a:t>Koko maa keskimäärin: 67 %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10.</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26.</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19.</a:t>
            </a:r>
          </a:p>
          <a:p>
            <a:r>
              <a:rPr lang="fi-FI" sz="1200" b="1" dirty="0">
                <a:solidFill>
                  <a:srgbClr val="0070C0"/>
                </a:solidFill>
                <a:latin typeface="Calibri" panose="020F0502020204030204"/>
              </a:rPr>
              <a:t>(69 seutukuntaa, 2022)</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2023</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2022:</a:t>
            </a:r>
          </a:p>
          <a:p>
            <a:pPr algn="ctr" eaLnBrk="1" fontAlgn="auto" hangingPunct="1">
              <a:spcBef>
                <a:spcPts val="0"/>
              </a:spcBef>
              <a:spcAft>
                <a:spcPts val="0"/>
              </a:spcAft>
            </a:pPr>
            <a:r>
              <a:rPr lang="fi-FI" sz="1000" u="sng" dirty="0">
                <a:solidFill>
                  <a:srgbClr val="0070C0"/>
                </a:solidFill>
              </a:rPr>
              <a:t>Kemiallinen metsäteollisuus 128 €/työtunti</a:t>
            </a:r>
          </a:p>
          <a:p>
            <a:pPr algn="ctr" eaLnBrk="1" fontAlgn="auto" hangingPunct="1">
              <a:spcBef>
                <a:spcPts val="0"/>
              </a:spcBef>
              <a:spcAft>
                <a:spcPts val="0"/>
              </a:spcAft>
            </a:pPr>
            <a:r>
              <a:rPr lang="fi-FI" sz="1000" u="sng" dirty="0">
                <a:solidFill>
                  <a:srgbClr val="0070C0"/>
                </a:solidFill>
              </a:rPr>
              <a:t>Energiantuotanto 124 €/työtunti</a:t>
            </a:r>
          </a:p>
          <a:p>
            <a:pPr algn="ctr" eaLnBrk="1" fontAlgn="auto" hangingPunct="1">
              <a:spcBef>
                <a:spcPts val="0"/>
              </a:spcBef>
              <a:spcAft>
                <a:spcPts val="0"/>
              </a:spcAft>
            </a:pPr>
            <a:r>
              <a:rPr lang="fi-FI" sz="1000" u="sng" dirty="0">
                <a:solidFill>
                  <a:srgbClr val="0070C0"/>
                </a:solidFill>
              </a:rPr>
              <a:t>Kemianteollisuus 105 €/työtunti</a:t>
            </a:r>
          </a:p>
          <a:p>
            <a:pPr algn="ctr" eaLnBrk="1" fontAlgn="auto" hangingPunct="1">
              <a:spcBef>
                <a:spcPts val="0"/>
              </a:spcBef>
              <a:spcAft>
                <a:spcPts val="0"/>
              </a:spcAft>
            </a:pPr>
            <a:r>
              <a:rPr lang="fi-FI" sz="1000" u="sng" dirty="0">
                <a:solidFill>
                  <a:srgbClr val="0070C0"/>
                </a:solidFill>
              </a:rPr>
              <a:t>Mekaaninen metsäteollisuus 100 €/työtunti</a:t>
            </a:r>
          </a:p>
          <a:p>
            <a:pPr algn="ctr" eaLnBrk="1" fontAlgn="auto" hangingPunct="1">
              <a:spcBef>
                <a:spcPts val="0"/>
              </a:spcBef>
              <a:spcAft>
                <a:spcPts val="0"/>
              </a:spcAft>
            </a:pPr>
            <a:r>
              <a:rPr lang="fi-FI" sz="1000" u="sng" dirty="0">
                <a:solidFill>
                  <a:srgbClr val="0070C0"/>
                </a:solidFill>
              </a:rPr>
              <a:t>Metallien jalostus ja metallituotteiden valmistus 84 €/työtunti</a:t>
            </a:r>
          </a:p>
          <a:p>
            <a:pPr algn="ctr" eaLnBrk="1" fontAlgn="auto" hangingPunct="1">
              <a:spcBef>
                <a:spcPts val="0"/>
              </a:spcBef>
              <a:spcAft>
                <a:spcPts val="0"/>
              </a:spcAft>
            </a:pPr>
            <a:r>
              <a:rPr lang="fi-FI" sz="1000" u="sng" dirty="0">
                <a:solidFill>
                  <a:srgbClr val="0070C0"/>
                </a:solidFill>
              </a:rPr>
              <a:t>Toimialat keskimäärin 49 €/työtunti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2024</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16 400 hlötyövuotta</a:t>
            </a:r>
          </a:p>
        </p:txBody>
      </p:sp>
    </p:spTree>
    <p:extLst>
      <p:ext uri="{BB962C8B-B14F-4D97-AF65-F5344CB8AC3E}">
        <p14:creationId xmlns:p14="http://schemas.microsoft.com/office/powerpoint/2010/main" val="2574429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2024</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2024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8,0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5,1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16 400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49205" y="5467480"/>
            <a:ext cx="2486578"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49465" y="4510820"/>
            <a:ext cx="1784463"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p:txBody>
      </p:sp>
      <p:sp>
        <p:nvSpPr>
          <p:cNvPr id="50" name="Rectangle 49"/>
          <p:cNvSpPr/>
          <p:nvPr/>
        </p:nvSpPr>
        <p:spPr>
          <a:xfrm>
            <a:off x="3299203" y="4906300"/>
            <a:ext cx="172675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4,4 %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78673" y="557520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3,9 %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2024</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537603" y="4263332"/>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6,4 %</a:t>
            </a:r>
          </a:p>
        </p:txBody>
      </p:sp>
      <p:sp>
        <p:nvSpPr>
          <p:cNvPr id="32" name="Tekstiruutu 34"/>
          <p:cNvSpPr txBox="1"/>
          <p:nvPr/>
        </p:nvSpPr>
        <p:spPr>
          <a:xfrm>
            <a:off x="-60708" y="4837467"/>
            <a:ext cx="331693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err="1">
                <a:solidFill>
                  <a:prstClr val="black"/>
                </a:solidFill>
                <a:latin typeface="Britannic Bold" panose="020B0903060703020204" pitchFamily="34" charset="0"/>
                <a:cs typeface="+mn-cs"/>
              </a:rPr>
              <a:t>Elektr</a:t>
            </a:r>
            <a:r>
              <a:rPr lang="fi-FI" sz="2000" b="1" dirty="0">
                <a:solidFill>
                  <a:prstClr val="black"/>
                </a:solidFill>
                <a:latin typeface="Britannic Bold" panose="020B0903060703020204" pitchFamily="34" charset="0"/>
                <a:cs typeface="+mn-cs"/>
              </a:rPr>
              <a:t>.- ja </a:t>
            </a:r>
            <a:r>
              <a:rPr lang="fi-FI" sz="2000" b="1" dirty="0" err="1">
                <a:solidFill>
                  <a:prstClr val="black"/>
                </a:solidFill>
                <a:latin typeface="Britannic Bold" panose="020B0903060703020204" pitchFamily="34" charset="0"/>
                <a:cs typeface="+mn-cs"/>
              </a:rPr>
              <a:t>sähkötuott</a:t>
            </a:r>
            <a:r>
              <a:rPr lang="fi-FI" sz="2000" b="1" dirty="0">
                <a:solidFill>
                  <a:prstClr val="black"/>
                </a:solidFill>
                <a:latin typeface="Britannic Bold" panose="020B0903060703020204" pitchFamily="34" charset="0"/>
                <a:cs typeface="+mn-cs"/>
              </a:rPr>
              <a:t>.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2000-2024</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154 %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67 %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23.4.2025</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2 (v. 2023)!</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5,6)!</a:t>
            </a:r>
          </a:p>
          <a:p>
            <a:pPr eaLnBrk="1" fontAlgn="auto" hangingPunct="1">
              <a:spcBef>
                <a:spcPts val="0"/>
              </a:spcBef>
              <a:spcAft>
                <a:spcPts val="0"/>
              </a:spcAft>
            </a:pPr>
            <a:r>
              <a:rPr lang="fi-FI" sz="1200" b="1" dirty="0">
                <a:solidFill>
                  <a:prstClr val="white">
                    <a:lumMod val="50000"/>
                  </a:prstClr>
                </a:solidFill>
              </a:rPr>
              <a:t>Liikevaihtoa on 3:nneksi ja henkilöstöä toiseksi eniten henkeä kohti 19 maakunnasta.</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6" name="Pyöristetty suorakulmio 4">
            <a:extLst>
              <a:ext uri="{FF2B5EF4-FFF2-40B4-BE49-F238E27FC236}">
                <a16:creationId xmlns:a16="http://schemas.microsoft.com/office/drawing/2014/main" id="{A4BC6EF0-0681-A6BA-477E-05D1EE7A778D}"/>
              </a:ext>
            </a:extLst>
          </p:cNvPr>
          <p:cNvSpPr/>
          <p:nvPr/>
        </p:nvSpPr>
        <p:spPr>
          <a:xfrm>
            <a:off x="5490209" y="4357135"/>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2022:</a:t>
            </a:r>
          </a:p>
          <a:p>
            <a:pPr algn="ctr" eaLnBrk="1" fontAlgn="auto" hangingPunct="1">
              <a:spcBef>
                <a:spcPts val="0"/>
              </a:spcBef>
              <a:spcAft>
                <a:spcPts val="0"/>
              </a:spcAft>
            </a:pPr>
            <a:r>
              <a:rPr lang="fi-FI" sz="1000" u="sng" dirty="0">
                <a:solidFill>
                  <a:srgbClr val="0070C0"/>
                </a:solidFill>
              </a:rPr>
              <a:t>Kemiallinen metsäteollisuus 128 €/työtunti</a:t>
            </a:r>
          </a:p>
          <a:p>
            <a:pPr algn="ctr" eaLnBrk="1" fontAlgn="auto" hangingPunct="1">
              <a:spcBef>
                <a:spcPts val="0"/>
              </a:spcBef>
              <a:spcAft>
                <a:spcPts val="0"/>
              </a:spcAft>
            </a:pPr>
            <a:r>
              <a:rPr lang="fi-FI" sz="1000" u="sng" dirty="0">
                <a:solidFill>
                  <a:srgbClr val="0070C0"/>
                </a:solidFill>
              </a:rPr>
              <a:t>Energiantuotanto 124 €/työtunti</a:t>
            </a:r>
          </a:p>
          <a:p>
            <a:pPr algn="ctr" eaLnBrk="1" fontAlgn="auto" hangingPunct="1">
              <a:spcBef>
                <a:spcPts val="0"/>
              </a:spcBef>
              <a:spcAft>
                <a:spcPts val="0"/>
              </a:spcAft>
            </a:pPr>
            <a:r>
              <a:rPr lang="fi-FI" sz="1000" u="sng" dirty="0">
                <a:solidFill>
                  <a:srgbClr val="0070C0"/>
                </a:solidFill>
              </a:rPr>
              <a:t>Kemianteollisuus 105 €/työtunti</a:t>
            </a:r>
          </a:p>
          <a:p>
            <a:pPr algn="ctr" eaLnBrk="1" fontAlgn="auto" hangingPunct="1">
              <a:spcBef>
                <a:spcPts val="0"/>
              </a:spcBef>
              <a:spcAft>
                <a:spcPts val="0"/>
              </a:spcAft>
            </a:pPr>
            <a:r>
              <a:rPr lang="fi-FI" sz="1000" u="sng" dirty="0">
                <a:solidFill>
                  <a:srgbClr val="0070C0"/>
                </a:solidFill>
              </a:rPr>
              <a:t>Mekaaninen metsäteollisuus 100 €/työtunti</a:t>
            </a:r>
          </a:p>
          <a:p>
            <a:pPr algn="ctr" eaLnBrk="1" fontAlgn="auto" hangingPunct="1">
              <a:spcBef>
                <a:spcPts val="0"/>
              </a:spcBef>
              <a:spcAft>
                <a:spcPts val="0"/>
              </a:spcAft>
            </a:pPr>
            <a:r>
              <a:rPr lang="fi-FI" sz="1000" u="sng" dirty="0">
                <a:solidFill>
                  <a:srgbClr val="0070C0"/>
                </a:solidFill>
              </a:rPr>
              <a:t>Metallien jalostus ja metallituotteiden valmistus 84 €/työtunti</a:t>
            </a:r>
          </a:p>
          <a:p>
            <a:pPr algn="ctr" eaLnBrk="1" fontAlgn="auto" hangingPunct="1">
              <a:spcBef>
                <a:spcPts val="0"/>
              </a:spcBef>
              <a:spcAft>
                <a:spcPts val="0"/>
              </a:spcAft>
            </a:pPr>
            <a:r>
              <a:rPr lang="fi-FI" sz="1000" u="sng" dirty="0">
                <a:solidFill>
                  <a:srgbClr val="0070C0"/>
                </a:solidFill>
              </a:rPr>
              <a:t>Toimialat keskimäärin 49 €/työtunti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7" name="Picture 6">
            <a:extLst>
              <a:ext uri="{FF2B5EF4-FFF2-40B4-BE49-F238E27FC236}">
                <a16:creationId xmlns:a16="http://schemas.microsoft.com/office/drawing/2014/main" id="{CF90B3F8-BBC7-56CC-4988-2431DA77863F}"/>
              </a:ext>
            </a:extLst>
          </p:cNvPr>
          <p:cNvPicPr>
            <a:picLocks noChangeAspect="1"/>
          </p:cNvPicPr>
          <p:nvPr/>
        </p:nvPicPr>
        <p:blipFill>
          <a:blip r:embed="rId5"/>
          <a:stretch>
            <a:fillRect/>
          </a:stretch>
        </p:blipFill>
        <p:spPr>
          <a:xfrm>
            <a:off x="31757" y="-1287"/>
            <a:ext cx="2304277" cy="3258771"/>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Väestökehitys vuonna 2024</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5" name="Picture 4">
            <a:extLst>
              <a:ext uri="{FF2B5EF4-FFF2-40B4-BE49-F238E27FC236}">
                <a16:creationId xmlns:a16="http://schemas.microsoft.com/office/drawing/2014/main" id="{E1E4E3E4-2390-F95C-078F-0B5E2B532A4B}"/>
              </a:ext>
            </a:extLst>
          </p:cNvPr>
          <p:cNvPicPr>
            <a:picLocks noChangeAspect="1"/>
          </p:cNvPicPr>
          <p:nvPr/>
        </p:nvPicPr>
        <p:blipFill>
          <a:blip r:embed="rId4"/>
          <a:stretch>
            <a:fillRect/>
          </a:stretch>
        </p:blipFill>
        <p:spPr>
          <a:xfrm>
            <a:off x="611560" y="836712"/>
            <a:ext cx="7933972" cy="5184576"/>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2022:</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84 €/työtunti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64 €/työtunti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Teknologiateollisuus keskimäärin 70 €/työtunti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49 €/työtunti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621 milj. €; 61 %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23.4.2025</a:t>
            </a:r>
          </a:p>
        </p:txBody>
      </p:sp>
      <p:pic>
        <p:nvPicPr>
          <p:cNvPr id="40" name="Picture 39"/>
          <p:cNvPicPr>
            <a:picLocks noChangeAspect="1"/>
          </p:cNvPicPr>
          <p:nvPr/>
        </p:nvPicPr>
        <p:blipFill>
          <a:blip r:embed="rId4"/>
          <a:stretch>
            <a:fillRect/>
          </a:stretch>
        </p:blipFill>
        <p:spPr>
          <a:xfrm>
            <a:off x="166583" y="3790589"/>
            <a:ext cx="578432" cy="564550"/>
          </a:xfrm>
          <a:prstGeom prst="rect">
            <a:avLst/>
          </a:prstGeom>
        </p:spPr>
      </p:pic>
      <p:sp>
        <p:nvSpPr>
          <p:cNvPr id="41" name="Tekstiruutu 34"/>
          <p:cNvSpPr txBox="1"/>
          <p:nvPr/>
        </p:nvSpPr>
        <p:spPr>
          <a:xfrm>
            <a:off x="90118" y="3111956"/>
            <a:ext cx="4909870"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1,92 mrd. €, v. 2022</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53 % (1,02 mrd. €) </a:t>
            </a:r>
            <a:r>
              <a:rPr lang="fi-FI" sz="1400" b="1" dirty="0">
                <a:solidFill>
                  <a:srgbClr val="0070C0"/>
                </a:solidFill>
                <a:latin typeface="Calibri" panose="020F0502020204030204"/>
                <a:cs typeface="+mn-cs"/>
              </a:rPr>
              <a:t>osuus koko maasta 5,0 %, kun väestö-osuus 3,8 %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10 milj. €; 1 %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52 milj. €; 5 %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342 milj. €; 33 %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5"/>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2024</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4,6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61 %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8505</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2024</a:t>
            </a:r>
          </a:p>
          <a:p>
            <a:pPr eaLnBrk="1" fontAlgn="auto" hangingPunct="1">
              <a:spcBef>
                <a:spcPts val="0"/>
              </a:spcBef>
              <a:spcAft>
                <a:spcPts val="0"/>
              </a:spcAft>
            </a:pPr>
            <a:r>
              <a:rPr lang="fi-FI" sz="1400" b="1" dirty="0">
                <a:solidFill>
                  <a:prstClr val="black"/>
                </a:solidFill>
                <a:latin typeface="Calibri" panose="020F0502020204030204"/>
                <a:cs typeface="+mn-cs"/>
              </a:rPr>
              <a:t>(osuus 52 % teollisuudesta ja 12 %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2024</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pic>
        <p:nvPicPr>
          <p:cNvPr id="6" name="Picture 5">
            <a:extLst>
              <a:ext uri="{FF2B5EF4-FFF2-40B4-BE49-F238E27FC236}">
                <a16:creationId xmlns:a16="http://schemas.microsoft.com/office/drawing/2014/main" id="{67069C2C-B5DB-9B4A-ECD9-021D50AB2DDB}"/>
              </a:ext>
            </a:extLst>
          </p:cNvPr>
          <p:cNvPicPr>
            <a:picLocks noChangeAspect="1"/>
          </p:cNvPicPr>
          <p:nvPr/>
        </p:nvPicPr>
        <p:blipFill>
          <a:blip r:embed="rId7"/>
          <a:stretch>
            <a:fillRect/>
          </a:stretch>
        </p:blipFill>
        <p:spPr>
          <a:xfrm>
            <a:off x="0" y="414442"/>
            <a:ext cx="4857990" cy="2938149"/>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71</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8.1.2025</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1" name="Picture 10">
            <a:extLst>
              <a:ext uri="{FF2B5EF4-FFF2-40B4-BE49-F238E27FC236}">
                <a16:creationId xmlns:a16="http://schemas.microsoft.com/office/drawing/2014/main" id="{E4BFCF97-2D2B-6D92-3584-9429479DC88A}"/>
              </a:ext>
            </a:extLst>
          </p:cNvPr>
          <p:cNvPicPr>
            <a:picLocks noChangeAspect="1"/>
          </p:cNvPicPr>
          <p:nvPr/>
        </p:nvPicPr>
        <p:blipFill>
          <a:blip r:embed="rId3"/>
          <a:stretch>
            <a:fillRect/>
          </a:stretch>
        </p:blipFill>
        <p:spPr>
          <a:xfrm>
            <a:off x="0" y="817710"/>
            <a:ext cx="9144000" cy="5222579"/>
          </a:xfrm>
          <a:prstGeom prst="rect">
            <a:avLst/>
          </a:prstGeom>
        </p:spPr>
      </p:pic>
      <p:pic>
        <p:nvPicPr>
          <p:cNvPr id="13" name="Picture 12">
            <a:extLst>
              <a:ext uri="{FF2B5EF4-FFF2-40B4-BE49-F238E27FC236}">
                <a16:creationId xmlns:a16="http://schemas.microsoft.com/office/drawing/2014/main" id="{46936ADC-80E3-2239-4B6E-DBD35D1E08E3}"/>
              </a:ext>
            </a:extLst>
          </p:cNvPr>
          <p:cNvPicPr>
            <a:picLocks noChangeAspect="1"/>
          </p:cNvPicPr>
          <p:nvPr/>
        </p:nvPicPr>
        <p:blipFill>
          <a:blip r:embed="rId4"/>
          <a:stretch>
            <a:fillRect/>
          </a:stretch>
        </p:blipFill>
        <p:spPr>
          <a:xfrm>
            <a:off x="1475656" y="6125226"/>
            <a:ext cx="3705225" cy="209550"/>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CF3C9B-367A-6CC4-69EC-F5760B9EBC6A}"/>
              </a:ext>
            </a:extLst>
          </p:cNvPr>
          <p:cNvPicPr>
            <a:picLocks noChangeAspect="1"/>
          </p:cNvPicPr>
          <p:nvPr/>
        </p:nvPicPr>
        <p:blipFill>
          <a:blip r:embed="rId2"/>
          <a:stretch>
            <a:fillRect/>
          </a:stretch>
        </p:blipFill>
        <p:spPr>
          <a:xfrm>
            <a:off x="18313" y="1076826"/>
            <a:ext cx="3783946" cy="2427652"/>
          </a:xfrm>
          <a:prstGeom prst="rect">
            <a:avLst/>
          </a:prstGeom>
        </p:spPr>
      </p:pic>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2010-2024</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89998" y="4547786"/>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345</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27,8</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12,3</a:t>
            </a:r>
            <a:r>
              <a:rPr lang="fi-FI" sz="1200" dirty="0">
                <a:solidFill>
                  <a:schemeClr val="tx1"/>
                </a:solidFill>
                <a:latin typeface="Calibri" panose="020F0502020204030204"/>
              </a:rPr>
              <a:t>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64470" y="3687589"/>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81,0 %</a:t>
            </a:r>
          </a:p>
        </p:txBody>
      </p:sp>
      <p:sp>
        <p:nvSpPr>
          <p:cNvPr id="23" name="Rectangle 22"/>
          <p:cNvSpPr/>
          <p:nvPr/>
        </p:nvSpPr>
        <p:spPr>
          <a:xfrm>
            <a:off x="4687901" y="312571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1248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2010-2024</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0" y="4663166"/>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2,4</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-7,5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23.4</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.2025</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fi-FI" sz="1400" b="1" dirty="0">
                <a:solidFill>
                  <a:prstClr val="black"/>
                </a:solidFill>
                <a:latin typeface="Calibri" panose="020F0502020204030204"/>
              </a:rPr>
              <a:t>7-12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/24 vs. </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7-12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/2</a:t>
            </a:r>
            <a:r>
              <a:rPr lang="fi-FI" sz="1400" b="1" dirty="0">
                <a:solidFill>
                  <a:prstClr val="black"/>
                </a:solidFill>
                <a:latin typeface="Calibri" panose="020F0502020204030204"/>
              </a:rPr>
              <a:t>3</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lang="fi-FI" sz="1400" b="1" dirty="0">
                <a:solidFill>
                  <a:schemeClr val="tx1"/>
                </a:solidFill>
                <a:latin typeface="Calibri" panose="020F0502020204030204"/>
              </a:rPr>
              <a:t>-24,4</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1,9 %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23.4</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.2025</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1916832"/>
            <a:ext cx="307777" cy="338690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Taloustutka, Prizztech ja Satakuntaliitto </a:t>
            </a:r>
            <a:r>
              <a:rPr lang="fi-FI" sz="800" dirty="0">
                <a:solidFill>
                  <a:prstClr val="black"/>
                </a:solidFill>
                <a:latin typeface="Calibri" panose="020F0502020204030204"/>
                <a:cs typeface="+mn-cs"/>
              </a:rPr>
              <a:t>2025</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4570524" y="682647"/>
            <a:ext cx="33219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Suurimmat yritykset,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lähde: Taloustutka ja Prizztech Oy</a:t>
            </a: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5" name="Picture 4">
            <a:extLst>
              <a:ext uri="{FF2B5EF4-FFF2-40B4-BE49-F238E27FC236}">
                <a16:creationId xmlns:a16="http://schemas.microsoft.com/office/drawing/2014/main" id="{AEA85ED3-3D9E-B9D6-0921-0D00D956FEF1}"/>
              </a:ext>
            </a:extLst>
          </p:cNvPr>
          <p:cNvPicPr>
            <a:picLocks noChangeAspect="1"/>
          </p:cNvPicPr>
          <p:nvPr/>
        </p:nvPicPr>
        <p:blipFill>
          <a:blip r:embed="rId3"/>
          <a:stretch>
            <a:fillRect/>
          </a:stretch>
        </p:blipFill>
        <p:spPr>
          <a:xfrm>
            <a:off x="4556024" y="1763978"/>
            <a:ext cx="4197067" cy="3812122"/>
          </a:xfrm>
          <a:prstGeom prst="rect">
            <a:avLst/>
          </a:prstGeom>
        </p:spPr>
      </p:pic>
      <p:pic>
        <p:nvPicPr>
          <p:cNvPr id="2" name="Picture 1">
            <a:extLst>
              <a:ext uri="{FF2B5EF4-FFF2-40B4-BE49-F238E27FC236}">
                <a16:creationId xmlns:a16="http://schemas.microsoft.com/office/drawing/2014/main" id="{FBE551C9-5AFB-E4BA-0E94-C8BFB78998DC}"/>
              </a:ext>
            </a:extLst>
          </p:cNvPr>
          <p:cNvPicPr>
            <a:picLocks noChangeAspect="1"/>
          </p:cNvPicPr>
          <p:nvPr/>
        </p:nvPicPr>
        <p:blipFill>
          <a:blip r:embed="rId4"/>
          <a:stretch>
            <a:fillRect/>
          </a:stretch>
        </p:blipFill>
        <p:spPr>
          <a:xfrm>
            <a:off x="70369" y="682646"/>
            <a:ext cx="4397493" cy="2818361"/>
          </a:xfrm>
          <a:prstGeom prst="rect">
            <a:avLst/>
          </a:prstGeom>
        </p:spPr>
      </p:pic>
      <p:pic>
        <p:nvPicPr>
          <p:cNvPr id="10" name="Picture 9">
            <a:extLst>
              <a:ext uri="{FF2B5EF4-FFF2-40B4-BE49-F238E27FC236}">
                <a16:creationId xmlns:a16="http://schemas.microsoft.com/office/drawing/2014/main" id="{B758385A-8D7A-A088-2E90-75A92E1F50CA}"/>
              </a:ext>
            </a:extLst>
          </p:cNvPr>
          <p:cNvPicPr>
            <a:picLocks noChangeAspect="1"/>
          </p:cNvPicPr>
          <p:nvPr/>
        </p:nvPicPr>
        <p:blipFill>
          <a:blip r:embed="rId5"/>
          <a:stretch>
            <a:fillRect/>
          </a:stretch>
        </p:blipFill>
        <p:spPr>
          <a:xfrm>
            <a:off x="-32293" y="3474233"/>
            <a:ext cx="4397494" cy="2874591"/>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87FE25-1322-3C73-C8BC-20AC7AE7DDF4}"/>
              </a:ext>
            </a:extLst>
          </p:cNvPr>
          <p:cNvPicPr>
            <a:picLocks noChangeAspect="1"/>
          </p:cNvPicPr>
          <p:nvPr/>
        </p:nvPicPr>
        <p:blipFill>
          <a:blip r:embed="rId2"/>
          <a:stretch>
            <a:fillRect/>
          </a:stretch>
        </p:blipFill>
        <p:spPr>
          <a:xfrm>
            <a:off x="46745" y="478540"/>
            <a:ext cx="3837039" cy="2458685"/>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288818" y="873218"/>
            <a:ext cx="3359381" cy="307777"/>
          </a:xfrm>
          <a:prstGeom prst="rect">
            <a:avLst/>
          </a:prstGeom>
          <a:solidFill>
            <a:schemeClr val="bg1"/>
          </a:solidFill>
        </p:spPr>
        <p:txBody>
          <a:bodyPr wrap="square" rtlCol="0">
            <a:spAutoFit/>
          </a:bodyPr>
          <a:lstStyle/>
          <a:p>
            <a:r>
              <a:rPr lang="fi-FI" sz="1400" dirty="0" err="1"/>
              <a:t>Turnover</a:t>
            </a:r>
            <a:r>
              <a:rPr lang="fi-FI" sz="1400" dirty="0"/>
              <a:t> 2010-2024</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2010-2024</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2025</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345</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209300" y="435356"/>
            <a:ext cx="3586337" cy="448053"/>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lang="fi-FI" sz="1200" dirty="0">
                <a:solidFill>
                  <a:prstClr val="white">
                    <a:lumMod val="50000"/>
                  </a:prstClr>
                </a:solidFill>
                <a:latin typeface="Calibri" panose="020F0502020204030204"/>
              </a:rPr>
              <a:t> 27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12,3 % </a:t>
            </a:r>
          </a:p>
        </p:txBody>
      </p:sp>
      <p:sp>
        <p:nvSpPr>
          <p:cNvPr id="19" name="Rectangle 18"/>
          <p:cNvSpPr/>
          <p:nvPr/>
        </p:nvSpPr>
        <p:spPr>
          <a:xfrm>
            <a:off x="160896" y="3676191"/>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81,0 %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1248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2010-2024</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1273" y="4698517"/>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23.4</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.2025</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7,5</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282514" y="1178265"/>
            <a:ext cx="1273715" cy="397214"/>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8</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.1.2025</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5134" y="6493008"/>
            <a:ext cx="1138866" cy="294875"/>
          </a:xfrm>
          <a:prstGeom prst="rect">
            <a:avLst/>
          </a:prstGeom>
        </p:spPr>
      </p:pic>
      <p:pic>
        <p:nvPicPr>
          <p:cNvPr id="4" name="Picture 3">
            <a:extLst>
              <a:ext uri="{FF2B5EF4-FFF2-40B4-BE49-F238E27FC236}">
                <a16:creationId xmlns:a16="http://schemas.microsoft.com/office/drawing/2014/main" id="{6A61244B-EB42-6818-E51E-4B4193305205}"/>
              </a:ext>
            </a:extLst>
          </p:cNvPr>
          <p:cNvPicPr>
            <a:picLocks noChangeAspect="1"/>
          </p:cNvPicPr>
          <p:nvPr/>
        </p:nvPicPr>
        <p:blipFill>
          <a:blip r:embed="rId3"/>
          <a:stretch>
            <a:fillRect/>
          </a:stretch>
        </p:blipFill>
        <p:spPr>
          <a:xfrm>
            <a:off x="1547664" y="521141"/>
            <a:ext cx="5688733" cy="5782822"/>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0177" y="440195"/>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2024          </a:t>
            </a:r>
          </a:p>
        </p:txBody>
      </p:sp>
      <p:sp>
        <p:nvSpPr>
          <p:cNvPr id="23" name="Rectangle 22"/>
          <p:cNvSpPr/>
          <p:nvPr/>
        </p:nvSpPr>
        <p:spPr>
          <a:xfrm>
            <a:off x="4755130" y="2157974"/>
            <a:ext cx="4247992"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maakunnan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2225</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9597" y="6425103"/>
            <a:ext cx="1341872"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23.4.2025</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29842" y="2798634"/>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2010-2024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57 %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600" dirty="0">
                <a:solidFill>
                  <a:prstClr val="white">
                    <a:lumMod val="50000"/>
                  </a:prstClr>
                </a:solidFill>
                <a:latin typeface="Calibri" panose="020F0502020204030204"/>
              </a:rPr>
              <a:t>36</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406</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861</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2259</a:t>
            </a:r>
          </a:p>
        </p:txBody>
      </p:sp>
      <p:sp>
        <p:nvSpPr>
          <p:cNvPr id="4" name="TextBox 3"/>
          <p:cNvSpPr txBox="1"/>
          <p:nvPr/>
        </p:nvSpPr>
        <p:spPr>
          <a:xfrm>
            <a:off x="-9597" y="3518742"/>
            <a:ext cx="3854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600672" y="3806091"/>
            <a:ext cx="4247993" cy="2594994"/>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5,7 %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6,5 %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6,0 % </a:t>
            </a:r>
            <a:r>
              <a:rPr lang="fi-FI" sz="1400" b="1" dirty="0">
                <a:solidFill>
                  <a:srgbClr val="0070C0"/>
                </a:solidFill>
                <a:latin typeface="Calibri" panose="020F0502020204030204"/>
              </a:rPr>
              <a:t>(väestöosuus 3,8 %)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a:t>
            </a:r>
            <a:r>
              <a:rPr lang="fi-FI" sz="1400" b="1" dirty="0">
                <a:solidFill>
                  <a:prstClr val="black"/>
                </a:solidFill>
                <a:latin typeface="Calibri" panose="020F0502020204030204"/>
              </a:rPr>
              <a:t>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7,3 %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5,1 %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koko alkutuotannon ja elintarviketeollisuuden yhteenlasketusta tuotoksen arvosta oli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6,</a:t>
            </a:r>
            <a:r>
              <a:rPr lang="fi-FI" sz="1400" b="1" dirty="0">
                <a:solidFill>
                  <a:schemeClr val="tx1"/>
                </a:solidFill>
                <a:latin typeface="Calibri" panose="020F0502020204030204"/>
              </a:rPr>
              <a:t>0</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arvonlisäyksestä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5,3 %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(v. 2022)</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71" y="6356942"/>
            <a:ext cx="1856812" cy="480765"/>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12734" y="6445653"/>
            <a:ext cx="6264696" cy="400110"/>
          </a:xfrm>
          <a:prstGeom prst="rect">
            <a:avLst/>
          </a:prstGeom>
          <a:noFill/>
        </p:spPr>
        <p:txBody>
          <a:bodyPr wrap="square" rtlCol="0">
            <a:spAutoFit/>
          </a:bodyPr>
          <a:lstStyle/>
          <a:p>
            <a:r>
              <a:rPr lang="fi-FI" sz="1000" dirty="0"/>
              <a:t>*Vuoden 2014 lukuihin perustuvan ruoka-alan tutkimuksen luvut on päivitetty v. 2021 (arvonlisäys, tuotos)/22 (työpaikat) lukuihin perustuen alkutuotannon ja elintarviketeollisuuden kehitykseen em. vuosina.</a:t>
            </a:r>
            <a:endParaRPr lang="en-US" sz="10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127</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157</a:t>
            </a:r>
          </a:p>
        </p:txBody>
      </p:sp>
      <p:pic>
        <p:nvPicPr>
          <p:cNvPr id="5" name="Picture 4">
            <a:extLst>
              <a:ext uri="{FF2B5EF4-FFF2-40B4-BE49-F238E27FC236}">
                <a16:creationId xmlns:a16="http://schemas.microsoft.com/office/drawing/2014/main" id="{ECE4B931-FEE0-A919-CD5D-5EE5F3FE56C3}"/>
              </a:ext>
            </a:extLst>
          </p:cNvPr>
          <p:cNvPicPr>
            <a:picLocks noChangeAspect="1"/>
          </p:cNvPicPr>
          <p:nvPr/>
        </p:nvPicPr>
        <p:blipFill>
          <a:blip r:embed="rId6"/>
          <a:stretch>
            <a:fillRect/>
          </a:stretch>
        </p:blipFill>
        <p:spPr>
          <a:xfrm>
            <a:off x="29802" y="381909"/>
            <a:ext cx="3974230" cy="2597536"/>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8092" y="130578"/>
            <a:ext cx="8886395"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1993-2024</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660928E7-A0E0-E837-A82C-1CA7C6FD652F}"/>
              </a:ext>
            </a:extLst>
          </p:cNvPr>
          <p:cNvPicPr>
            <a:picLocks noChangeAspect="1"/>
          </p:cNvPicPr>
          <p:nvPr/>
        </p:nvPicPr>
        <p:blipFill>
          <a:blip r:embed="rId4"/>
          <a:stretch>
            <a:fillRect/>
          </a:stretch>
        </p:blipFill>
        <p:spPr>
          <a:xfrm>
            <a:off x="539552" y="895338"/>
            <a:ext cx="8129784" cy="5461012"/>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BCE5BB9-3047-A5BB-5CCB-C7B8105714B2}"/>
              </a:ext>
            </a:extLst>
          </p:cNvPr>
          <p:cNvPicPr>
            <a:picLocks noChangeAspect="1"/>
          </p:cNvPicPr>
          <p:nvPr/>
        </p:nvPicPr>
        <p:blipFill>
          <a:blip r:embed="rId2"/>
          <a:stretch>
            <a:fillRect/>
          </a:stretch>
        </p:blipFill>
        <p:spPr>
          <a:xfrm>
            <a:off x="2864041" y="1532255"/>
            <a:ext cx="2694477" cy="1680001"/>
          </a:xfrm>
          <a:prstGeom prst="rect">
            <a:avLst/>
          </a:prstGeom>
        </p:spPr>
      </p:pic>
      <p:pic>
        <p:nvPicPr>
          <p:cNvPr id="27" name="Picture 26">
            <a:extLst>
              <a:ext uri="{FF2B5EF4-FFF2-40B4-BE49-F238E27FC236}">
                <a16:creationId xmlns:a16="http://schemas.microsoft.com/office/drawing/2014/main" id="{5F7880D9-1ED3-7098-424D-A426F0996155}"/>
              </a:ext>
            </a:extLst>
          </p:cNvPr>
          <p:cNvPicPr>
            <a:picLocks noChangeAspect="1"/>
          </p:cNvPicPr>
          <p:nvPr/>
        </p:nvPicPr>
        <p:blipFill>
          <a:blip r:embed="rId3"/>
          <a:stretch>
            <a:fillRect/>
          </a:stretch>
        </p:blipFill>
        <p:spPr>
          <a:xfrm>
            <a:off x="20175" y="2966486"/>
            <a:ext cx="3941885" cy="3839830"/>
          </a:xfrm>
          <a:prstGeom prst="rect">
            <a:avLst/>
          </a:prstGeom>
        </p:spPr>
      </p:pic>
      <p:pic>
        <p:nvPicPr>
          <p:cNvPr id="10" name="Kuva 29">
            <a:extLst>
              <a:ext uri="{FF2B5EF4-FFF2-40B4-BE49-F238E27FC236}">
                <a16:creationId xmlns:a16="http://schemas.microsoft.com/office/drawing/2014/main" id="{0906EBB2-58DE-2338-78CA-A22FD44FC232}"/>
              </a:ext>
            </a:extLst>
          </p:cNvPr>
          <p:cNvPicPr>
            <a:picLocks/>
          </p:cNvPicPr>
          <p:nvPr/>
        </p:nvPicPr>
        <p:blipFill>
          <a:blip r:embed="rId4">
            <a:duotone>
              <a:schemeClr val="accent2">
                <a:shade val="45000"/>
                <a:satMod val="135000"/>
              </a:schemeClr>
              <a:prstClr val="white"/>
            </a:duotone>
          </a:blip>
          <a:stretch>
            <a:fillRect/>
          </a:stretch>
        </p:blipFill>
        <p:spPr>
          <a:xfrm>
            <a:off x="2117648" y="1972492"/>
            <a:ext cx="187200" cy="367200"/>
          </a:xfrm>
          <a:prstGeom prst="rect">
            <a:avLst/>
          </a:prstGeom>
        </p:spPr>
      </p:pic>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5" cstate="print">
            <a:duotone>
              <a:prstClr val="black"/>
              <a:schemeClr val="tx2">
                <a:tint val="45000"/>
                <a:satMod val="400000"/>
              </a:schemeClr>
            </a:duotone>
            <a:lum bright="21000"/>
            <a:extLst>
              <a:ext uri="{BEBA8EAE-BF5A-486C-A8C5-ECC9F3942E4B}">
                <a14:imgProps xmlns:a14="http://schemas.microsoft.com/office/drawing/2010/main">
                  <a14:imgLayer r:embed="rId6">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05003" y="-104240"/>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87,5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865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12,5 </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rot="5400000">
            <a:off x="4258858" y="6217077"/>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2024</a:t>
            </a:r>
          </a:p>
        </p:txBody>
      </p:sp>
      <p:sp>
        <p:nvSpPr>
          <p:cNvPr id="42" name="Tekstiruutu 41"/>
          <p:cNvSpPr txBox="1"/>
          <p:nvPr/>
        </p:nvSpPr>
        <p:spPr>
          <a:xfrm>
            <a:off x="5300932" y="1274405"/>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403 232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7033983" y="256199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a:off x="5008349" y="6595920"/>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4996673" y="3025506"/>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2023)</a:t>
            </a:r>
          </a:p>
        </p:txBody>
      </p:sp>
      <p:pic>
        <p:nvPicPr>
          <p:cNvPr id="41" name="Kuva 29"/>
          <p:cNvPicPr>
            <a:picLocks/>
          </p:cNvPicPr>
          <p:nvPr/>
        </p:nvPicPr>
        <p:blipFill>
          <a:blip r:embed="rId4">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2964943707"/>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9"/>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47,2 %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33,7 %,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66,3</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1"/>
          <a:stretch>
            <a:fillRect/>
          </a:stretch>
        </p:blipFill>
        <p:spPr>
          <a:xfrm>
            <a:off x="4918488" y="3781784"/>
            <a:ext cx="4232828" cy="2528220"/>
          </a:xfrm>
          <a:prstGeom prst="rect">
            <a:avLst/>
          </a:prstGeom>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-2,7 %, </a:t>
            </a:r>
            <a:r>
              <a:rPr lang="sv-SE" sz="1000" dirty="0" err="1"/>
              <a:t>koko</a:t>
            </a:r>
            <a:r>
              <a:rPr lang="sv-SE" sz="1000" dirty="0"/>
              <a:t> </a:t>
            </a:r>
            <a:r>
              <a:rPr lang="sv-SE" sz="1000" dirty="0" err="1"/>
              <a:t>maa</a:t>
            </a:r>
            <a:r>
              <a:rPr lang="sv-SE" sz="1000" dirty="0"/>
              <a:t> +3,9 % (2023 vs. 2022))</a:t>
            </a:r>
            <a:endParaRPr lang="fi-FI" sz="1000" dirty="0"/>
          </a:p>
        </p:txBody>
      </p:sp>
    </p:spTree>
    <p:extLst>
      <p:ext uri="{BB962C8B-B14F-4D97-AF65-F5344CB8AC3E}">
        <p14:creationId xmlns:p14="http://schemas.microsoft.com/office/powerpoint/2010/main" val="2545973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2024</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408E9B27-3FE9-2432-BA77-DA75CE1CC23E}"/>
              </a:ext>
            </a:extLst>
          </p:cNvPr>
          <p:cNvPicPr>
            <a:picLocks noChangeAspect="1"/>
          </p:cNvPicPr>
          <p:nvPr/>
        </p:nvPicPr>
        <p:blipFill>
          <a:blip r:embed="rId3"/>
          <a:stretch>
            <a:fillRect/>
          </a:stretch>
        </p:blipFill>
        <p:spPr>
          <a:xfrm>
            <a:off x="-2988" y="1717118"/>
            <a:ext cx="6677654" cy="3512082"/>
          </a:xfrm>
          <a:prstGeom prst="rect">
            <a:avLst/>
          </a:prstGeom>
        </p:spPr>
      </p:pic>
      <p:pic>
        <p:nvPicPr>
          <p:cNvPr id="5" name="Picture 4">
            <a:extLst>
              <a:ext uri="{FF2B5EF4-FFF2-40B4-BE49-F238E27FC236}">
                <a16:creationId xmlns:a16="http://schemas.microsoft.com/office/drawing/2014/main" id="{7FEB8488-77CF-A10B-AA5B-8E13C4243269}"/>
              </a:ext>
            </a:extLst>
          </p:cNvPr>
          <p:cNvPicPr>
            <a:picLocks noChangeAspect="1"/>
          </p:cNvPicPr>
          <p:nvPr/>
        </p:nvPicPr>
        <p:blipFill>
          <a:blip r:embed="rId4"/>
          <a:stretch>
            <a:fillRect/>
          </a:stretch>
        </p:blipFill>
        <p:spPr>
          <a:xfrm>
            <a:off x="6674666" y="404664"/>
            <a:ext cx="2216150" cy="5537200"/>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DAC69D8-EB07-7044-956F-5878C8CD885D}"/>
              </a:ext>
            </a:extLst>
          </p:cNvPr>
          <p:cNvPicPr>
            <a:picLocks noChangeAspect="1"/>
          </p:cNvPicPr>
          <p:nvPr/>
        </p:nvPicPr>
        <p:blipFill>
          <a:blip r:embed="rId3"/>
          <a:stretch>
            <a:fillRect/>
          </a:stretch>
        </p:blipFill>
        <p:spPr>
          <a:xfrm>
            <a:off x="2737496" y="569942"/>
            <a:ext cx="2193726" cy="3102427"/>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sub-regions in 2022:</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Rauma Region is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1</a:t>
            </a:r>
            <a:r>
              <a:rPr lang="fi-FI" b="1" dirty="0">
                <a:solidFill>
                  <a:srgbClr val="FF5050"/>
                </a:solidFill>
                <a:latin typeface="Calibri" panose="020F0502020204030204"/>
              </a:rPr>
              <a:t>4</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Pori Region </a:t>
            </a:r>
            <a:r>
              <a:rPr lang="fi-FI" b="1" dirty="0">
                <a:solidFill>
                  <a:srgbClr val="FF5050"/>
                </a:solidFill>
                <a:latin typeface="Calibri" panose="020F0502020204030204"/>
              </a:rPr>
              <a:t>29</a:t>
            </a:r>
            <a:r>
              <a:rPr lang="fi-FI" b="1" baseline="30000" dirty="0">
                <a:solidFill>
                  <a:srgbClr val="FF5050"/>
                </a:solidFill>
                <a:latin typeface="Calibri" panose="020F0502020204030204"/>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Northern Satakunta Region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25</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3000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2nd</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among Finland´s 19 regions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734262"/>
            <a:ext cx="572689" cy="510929"/>
          </a:xfrm>
          <a:prstGeom prst="rect">
            <a:avLst/>
          </a:prstGeom>
        </p:spPr>
      </p:pic>
      <p:pic>
        <p:nvPicPr>
          <p:cNvPr id="16" name="Picture 15"/>
          <p:cNvPicPr>
            <a:picLocks noChangeAspect="1"/>
          </p:cNvPicPr>
          <p:nvPr/>
        </p:nvPicPr>
        <p:blipFill>
          <a:blip r:embed="rId9"/>
          <a:stretch>
            <a:fillRect/>
          </a:stretch>
        </p:blipFill>
        <p:spPr>
          <a:xfrm>
            <a:off x="3371731" y="5107629"/>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Share of Turnover of Manu-facturing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52 %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9,7</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bn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a:t>
              </a:r>
              <a:r>
                <a:rPr lang="fi-FI" sz="1400" dirty="0">
                  <a:solidFill>
                    <a:prstClr val="white">
                      <a:lumMod val="50000"/>
                    </a:prstClr>
                  </a:solidFill>
                  <a:latin typeface="Calibri" panose="020F0502020204030204"/>
                </a:rPr>
                <a:t>36</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Manu-facturing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5,7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(17854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Growth of Export of Metal, Machi-nery and Offshore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2000-24: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154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a:t>
              </a:r>
              <a:r>
                <a:rPr lang="fi-FI" sz="1400" dirty="0">
                  <a:solidFill>
                    <a:prstClr val="white">
                      <a:lumMod val="50000"/>
                    </a:prstClr>
                  </a:solidFill>
                  <a:latin typeface="Calibri" panose="020F0502020204030204"/>
                </a:rPr>
                <a:t>67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Export of Companies/GDP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73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31 %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roduction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+120 %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average +6</a:t>
              </a:r>
              <a:r>
                <a:rPr lang="fi-FI" sz="1400" dirty="0">
                  <a:solidFill>
                    <a:prstClr val="white">
                      <a:lumMod val="50000"/>
                    </a:prstClr>
                  </a:solidFill>
                  <a:latin typeface="Calibri" panose="020F0502020204030204"/>
                </a:rPr>
                <a:t>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7,4 %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(5,7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50918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Added in Manufacturing, Total 1,92 milliard €</a:t>
            </a:r>
          </a:p>
        </p:txBody>
      </p:sp>
      <p:sp>
        <p:nvSpPr>
          <p:cNvPr id="59" name="Tekstiruutu 34"/>
          <p:cNvSpPr txBox="1"/>
          <p:nvPr/>
        </p:nvSpPr>
        <p:spPr>
          <a:xfrm>
            <a:off x="4093711" y="5689356"/>
            <a:ext cx="2845983" cy="923330"/>
          </a:xfrm>
          <a:prstGeom prst="rect">
            <a:avLst/>
          </a:prstGeom>
          <a:noFill/>
        </p:spPr>
        <p:txBody>
          <a:bodyPr wrap="square" rtlCol="0">
            <a:spAutoFit/>
          </a:bodyPr>
          <a:lstStyle/>
          <a:p>
            <a:pPr eaLnBrk="1" fontAlgn="auto" hangingPunct="1">
              <a:spcBef>
                <a:spcPts val="0"/>
              </a:spcBef>
              <a:spcAft>
                <a:spcPts val="0"/>
              </a:spcAf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8 %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others 11 %,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Forest Industry </a:t>
            </a:r>
            <a:r>
              <a:rPr lang="fi-FI" b="1" dirty="0">
                <a:solidFill>
                  <a:srgbClr val="0070C0"/>
                </a:solidFill>
                <a:effectLst>
                  <a:outerShdw blurRad="38100" dist="38100" dir="2700000" algn="tl">
                    <a:srgbClr val="000000">
                      <a:alpha val="43137"/>
                    </a:srgbClr>
                  </a:outerShdw>
                </a:effectLst>
                <a:latin typeface="Calibri" panose="020F0502020204030204"/>
              </a:rPr>
              <a:t>18</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2" name="Tekstiruutu 34"/>
          <p:cNvSpPr txBox="1"/>
          <p:nvPr/>
        </p:nvSpPr>
        <p:spPr>
          <a:xfrm>
            <a:off x="4079978" y="5229909"/>
            <a:ext cx="2394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Chemicals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Metals, Machinery and Offshore </a:t>
            </a:r>
            <a:r>
              <a:rPr lang="fi-FI" b="1" dirty="0">
                <a:solidFill>
                  <a:srgbClr val="0070C0"/>
                </a:solidFill>
                <a:effectLst>
                  <a:outerShdw blurRad="38100" dist="38100" dir="2700000" algn="tl">
                    <a:srgbClr val="000000">
                      <a:alpha val="43137"/>
                    </a:srgbClr>
                  </a:outerShdw>
                </a:effectLst>
                <a:latin typeface="Calibri" panose="020F0502020204030204"/>
              </a:rPr>
              <a:t>53</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23</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.4.2025</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capita 2022: Blue sub-regions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2957500" cy="29377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9EAFC4A4-76E2-BCC6-57DF-E50E467E2EBD}"/>
              </a:ext>
            </a:extLst>
          </p:cNvPr>
          <p:cNvPicPr>
            <a:picLocks noChangeAspect="1"/>
          </p:cNvPicPr>
          <p:nvPr/>
        </p:nvPicPr>
        <p:blipFill>
          <a:blip r:embed="rId4"/>
          <a:stretch>
            <a:fillRect/>
          </a:stretch>
        </p:blipFill>
        <p:spPr>
          <a:xfrm>
            <a:off x="3059832" y="0"/>
            <a:ext cx="5809307" cy="6858000"/>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84</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85</a:t>
            </a:fld>
            <a:endParaRPr lang="fi-FI" altLang="fi-FI"/>
          </a:p>
        </p:txBody>
      </p:sp>
      <p:pic>
        <p:nvPicPr>
          <p:cNvPr id="14" name="Picture 13">
            <a:extLst>
              <a:ext uri="{FF2B5EF4-FFF2-40B4-BE49-F238E27FC236}">
                <a16:creationId xmlns:a16="http://schemas.microsoft.com/office/drawing/2014/main" id="{6EA8ABCA-1BE0-960A-EF8B-C47440AA2A41}"/>
              </a:ext>
            </a:extLst>
          </p:cNvPr>
          <p:cNvPicPr>
            <a:picLocks noChangeAspect="1"/>
          </p:cNvPicPr>
          <p:nvPr/>
        </p:nvPicPr>
        <p:blipFill>
          <a:blip r:embed="rId2"/>
          <a:stretch>
            <a:fillRect/>
          </a:stretch>
        </p:blipFill>
        <p:spPr>
          <a:xfrm>
            <a:off x="2591272" y="4190359"/>
            <a:ext cx="6552728" cy="2667641"/>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7487816" y="259946"/>
            <a:ext cx="1656184" cy="1754326"/>
          </a:xfrm>
          <a:prstGeom prst="rect">
            <a:avLst/>
          </a:prstGeom>
          <a:noFill/>
        </p:spPr>
        <p:txBody>
          <a:bodyPr wrap="square" rtlCol="0">
            <a:spAutoFit/>
          </a:bodyPr>
          <a:lstStyle/>
          <a:p>
            <a:r>
              <a:rPr lang="fi-FI" sz="1800" u="sng" dirty="0">
                <a:solidFill>
                  <a:srgbClr val="467886"/>
                </a:solidFill>
                <a:effectLst/>
                <a:latin typeface="Aptos" panose="020B0004020202020204" pitchFamily="34" charset="0"/>
                <a:ea typeface="Calibri" panose="020F0502020204030204" pitchFamily="34" charset="0"/>
                <a:cs typeface="Aptos" panose="020B0004020202020204" pitchFamily="34" charset="0"/>
                <a:hlinkClick r:id="rId3"/>
              </a:rPr>
              <a:t>https://www.ostro.chamber.fi/selvitys-lentoliikenteen-taloudelliset-vaikutukset/</a:t>
            </a:r>
            <a:endParaRPr lang="en-US" dirty="0"/>
          </a:p>
        </p:txBody>
      </p:sp>
      <p:pic>
        <p:nvPicPr>
          <p:cNvPr id="16" name="Picture 15">
            <a:extLst>
              <a:ext uri="{FF2B5EF4-FFF2-40B4-BE49-F238E27FC236}">
                <a16:creationId xmlns:a16="http://schemas.microsoft.com/office/drawing/2014/main" id="{D8086D40-0A16-A110-5BCA-5229650B3088}"/>
              </a:ext>
            </a:extLst>
          </p:cNvPr>
          <p:cNvPicPr>
            <a:picLocks noChangeAspect="1"/>
          </p:cNvPicPr>
          <p:nvPr/>
        </p:nvPicPr>
        <p:blipFill>
          <a:blip r:embed="rId4"/>
          <a:stretch>
            <a:fillRect/>
          </a:stretch>
        </p:blipFill>
        <p:spPr>
          <a:xfrm>
            <a:off x="107504" y="282005"/>
            <a:ext cx="7193280" cy="3942080"/>
          </a:xfrm>
          <a:prstGeom prst="rect">
            <a:avLst/>
          </a:prstGeom>
        </p:spPr>
      </p:pic>
      <p:pic>
        <p:nvPicPr>
          <p:cNvPr id="18" name="Picture 17">
            <a:extLst>
              <a:ext uri="{FF2B5EF4-FFF2-40B4-BE49-F238E27FC236}">
                <a16:creationId xmlns:a16="http://schemas.microsoft.com/office/drawing/2014/main" id="{05EF8BF0-1336-17C1-7546-9D952A6302FF}"/>
              </a:ext>
            </a:extLst>
          </p:cNvPr>
          <p:cNvPicPr>
            <a:picLocks noChangeAspect="1"/>
          </p:cNvPicPr>
          <p:nvPr/>
        </p:nvPicPr>
        <p:blipFill>
          <a:blip r:embed="rId5"/>
          <a:stretch>
            <a:fillRect/>
          </a:stretch>
        </p:blipFill>
        <p:spPr>
          <a:xfrm>
            <a:off x="467544" y="40005"/>
            <a:ext cx="7233920" cy="193040"/>
          </a:xfrm>
          <a:prstGeom prst="rect">
            <a:avLst/>
          </a:prstGeom>
        </p:spPr>
      </p:pic>
      <p:pic>
        <p:nvPicPr>
          <p:cNvPr id="20" name="Picture 19">
            <a:extLst>
              <a:ext uri="{FF2B5EF4-FFF2-40B4-BE49-F238E27FC236}">
                <a16:creationId xmlns:a16="http://schemas.microsoft.com/office/drawing/2014/main" id="{5D880A72-49CA-18EB-6CC8-E2A24E5E0980}"/>
              </a:ext>
            </a:extLst>
          </p:cNvPr>
          <p:cNvPicPr>
            <a:picLocks noChangeAspect="1"/>
          </p:cNvPicPr>
          <p:nvPr/>
        </p:nvPicPr>
        <p:blipFill>
          <a:blip r:embed="rId6"/>
          <a:stretch>
            <a:fillRect/>
          </a:stretch>
        </p:blipFill>
        <p:spPr>
          <a:xfrm>
            <a:off x="91225" y="4342667"/>
            <a:ext cx="2397760" cy="193040"/>
          </a:xfrm>
          <a:prstGeom prst="rect">
            <a:avLst/>
          </a:prstGeom>
        </p:spPr>
      </p:pic>
      <p:pic>
        <p:nvPicPr>
          <p:cNvPr id="22" name="Picture 21">
            <a:extLst>
              <a:ext uri="{FF2B5EF4-FFF2-40B4-BE49-F238E27FC236}">
                <a16:creationId xmlns:a16="http://schemas.microsoft.com/office/drawing/2014/main" id="{7BDBEC27-53C2-FAFC-F95F-EBACD5AB2FF4}"/>
              </a:ext>
            </a:extLst>
          </p:cNvPr>
          <p:cNvPicPr>
            <a:picLocks noChangeAspect="1"/>
          </p:cNvPicPr>
          <p:nvPr/>
        </p:nvPicPr>
        <p:blipFill>
          <a:blip r:embed="rId7"/>
          <a:stretch>
            <a:fillRect/>
          </a:stretch>
        </p:blipFill>
        <p:spPr>
          <a:xfrm>
            <a:off x="83061" y="4578089"/>
            <a:ext cx="2804160" cy="152400"/>
          </a:xfrm>
          <a:prstGeom prst="rect">
            <a:avLst/>
          </a:prstGeom>
        </p:spPr>
      </p:pic>
      <p:pic>
        <p:nvPicPr>
          <p:cNvPr id="26" name="Picture 25">
            <a:extLst>
              <a:ext uri="{FF2B5EF4-FFF2-40B4-BE49-F238E27FC236}">
                <a16:creationId xmlns:a16="http://schemas.microsoft.com/office/drawing/2014/main" id="{03DDC4AD-C72D-CF50-4800-996E812F8ABD}"/>
              </a:ext>
            </a:extLst>
          </p:cNvPr>
          <p:cNvPicPr>
            <a:picLocks noChangeAspect="1"/>
          </p:cNvPicPr>
          <p:nvPr/>
        </p:nvPicPr>
        <p:blipFill>
          <a:blip r:embed="rId8"/>
          <a:stretch>
            <a:fillRect/>
          </a:stretch>
        </p:blipFill>
        <p:spPr>
          <a:xfrm>
            <a:off x="83061" y="5008293"/>
            <a:ext cx="1178560" cy="152400"/>
          </a:xfrm>
          <a:prstGeom prst="rect">
            <a:avLst/>
          </a:prstGeom>
        </p:spPr>
      </p:pic>
      <p:pic>
        <p:nvPicPr>
          <p:cNvPr id="28" name="Picture 27">
            <a:extLst>
              <a:ext uri="{FF2B5EF4-FFF2-40B4-BE49-F238E27FC236}">
                <a16:creationId xmlns:a16="http://schemas.microsoft.com/office/drawing/2014/main" id="{0432D260-04B0-6DB0-D72C-B506BF97324B}"/>
              </a:ext>
            </a:extLst>
          </p:cNvPr>
          <p:cNvPicPr>
            <a:picLocks noChangeAspect="1"/>
          </p:cNvPicPr>
          <p:nvPr/>
        </p:nvPicPr>
        <p:blipFill>
          <a:blip r:embed="rId9"/>
          <a:stretch>
            <a:fillRect/>
          </a:stretch>
        </p:blipFill>
        <p:spPr>
          <a:xfrm>
            <a:off x="83061" y="4756452"/>
            <a:ext cx="2072640" cy="193040"/>
          </a:xfrm>
          <a:prstGeom prst="rect">
            <a:avLst/>
          </a:prstGeom>
        </p:spPr>
      </p:pic>
    </p:spTree>
    <p:extLst>
      <p:ext uri="{BB962C8B-B14F-4D97-AF65-F5344CB8AC3E}">
        <p14:creationId xmlns:p14="http://schemas.microsoft.com/office/powerpoint/2010/main" val="3351659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2024                 Satamaliitto 2024</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659380"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7,4 %</a:t>
            </a:r>
            <a:r>
              <a:rPr lang="fi-FI" altLang="fi-FI" sz="1400" dirty="0"/>
              <a:t> (vrt. väestöosuus 3,8 %, 2023).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2022) on </a:t>
            </a:r>
            <a:r>
              <a:rPr lang="fi-FI" altLang="fi-FI" sz="1400" b="1" dirty="0"/>
              <a:t>73 %, </a:t>
            </a:r>
            <a:r>
              <a:rPr lang="fi-FI" altLang="fi-FI" sz="1400" dirty="0"/>
              <a:t>yli kaksinkertainen maan keskiarvoon (31 %) verrattuna. </a:t>
            </a:r>
            <a:r>
              <a:rPr lang="fi-FI" altLang="fi-FI" sz="1400" b="1" dirty="0"/>
              <a:t>Vienti henkeä kohden </a:t>
            </a:r>
            <a:r>
              <a:rPr lang="fi-FI" altLang="fi-FI" sz="1400" dirty="0"/>
              <a:t>on 19 maakunnasta </a:t>
            </a:r>
            <a:r>
              <a:rPr lang="fi-FI" altLang="fi-FI" sz="1400" b="1" dirty="0"/>
              <a:t>2. korkein </a:t>
            </a:r>
            <a:r>
              <a:rPr lang="fi-FI" altLang="fi-FI" sz="1400" dirty="0"/>
              <a:t>(2023). </a:t>
            </a:r>
            <a:r>
              <a:rPr lang="fi-FI" altLang="fi-FI" sz="1400" b="1" dirty="0"/>
              <a:t>Jalostuksen (teoll., energia ja rak.) arvonlisäys henkeä kohden </a:t>
            </a:r>
            <a:r>
              <a:rPr lang="fi-FI" altLang="fi-FI" sz="1400" dirty="0"/>
              <a:t>on maakunnista </a:t>
            </a:r>
            <a:r>
              <a:rPr lang="fi-FI" altLang="fi-FI" sz="1400" b="1" dirty="0"/>
              <a:t>2. korkein </a:t>
            </a:r>
            <a:r>
              <a:rPr lang="fi-FI" altLang="fi-FI" sz="1400" dirty="0"/>
              <a:t>(2023).</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5,4 %</a:t>
            </a:r>
            <a:r>
              <a:rPr lang="fi-FI" altLang="fi-FI" sz="1400" dirty="0"/>
              <a:t>, eli vajaat 1,5 kertaa väestöosuus (2022). Osuus on </a:t>
            </a:r>
            <a:r>
              <a:rPr lang="fi-FI" altLang="fi-FI" sz="1400" b="1" dirty="0"/>
              <a:t>5,6 %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15,4 %.</a:t>
            </a:r>
            <a:r>
              <a:rPr lang="fi-FI" altLang="fi-FI" sz="1400" dirty="0"/>
              <a:t> Elintarvike- (6,4 %), metsä- (5,6 %), konepaja- (4,8 %) ja energiateollisuuden (6,4 %) osuus on myös selvästi väestöosuutta suurempi. </a:t>
            </a:r>
            <a:r>
              <a:rPr lang="fi-FI" altLang="fi-FI" sz="1400" b="1" dirty="0"/>
              <a:t>Jalostuksen osuus BKT:stä </a:t>
            </a:r>
            <a:r>
              <a:rPr lang="fi-FI" altLang="fi-FI" sz="1400" dirty="0"/>
              <a:t>on </a:t>
            </a:r>
            <a:r>
              <a:rPr lang="fi-FI" altLang="fi-FI" sz="1400" b="1" dirty="0"/>
              <a:t>37,5 %</a:t>
            </a:r>
            <a:r>
              <a:rPr lang="fi-FI" altLang="fi-FI" sz="1400" dirty="0"/>
              <a:t>, joka on maan keskiarvoa (29,0 %) korkeampi (2022). Satakunnassa teollisuuden osuus arvonlisäyksestä on 24,4 % ja maassa keskimäärin 18,1 % (v. 2022).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10,6 %</a:t>
            </a:r>
            <a:r>
              <a:rPr lang="fi-FI" altLang="fi-FI" sz="1400" dirty="0"/>
              <a:t> ja tuonnista 6,7 % (yht. 8,6 %), kun väestöosuus on 3,8 % (2023).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yöristetty suorakulmio 9"/>
          <p:cNvSpPr/>
          <p:nvPr/>
        </p:nvSpPr>
        <p:spPr>
          <a:xfrm>
            <a:off x="6985414" y="5132169"/>
            <a:ext cx="937169"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0" name="Pyöristetty suorakulmio 9">
            <a:extLst>
              <a:ext uri="{FF2B5EF4-FFF2-40B4-BE49-F238E27FC236}">
                <a16:creationId xmlns:a16="http://schemas.microsoft.com/office/drawing/2014/main" id="{18C9DDE2-E18C-B638-1785-6FC5EEABD014}"/>
              </a:ext>
            </a:extLst>
          </p:cNvPr>
          <p:cNvSpPr/>
          <p:nvPr/>
        </p:nvSpPr>
        <p:spPr>
          <a:xfrm>
            <a:off x="7078401" y="637931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4815712" y="637957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2651581" y="6051143"/>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 name="Pyöristetty suorakulmio 9">
            <a:extLst>
              <a:ext uri="{FF2B5EF4-FFF2-40B4-BE49-F238E27FC236}">
                <a16:creationId xmlns:a16="http://schemas.microsoft.com/office/drawing/2014/main" id="{0A744DDC-D701-6032-BE56-75E27BB90555}"/>
              </a:ext>
            </a:extLst>
          </p:cNvPr>
          <p:cNvSpPr/>
          <p:nvPr/>
        </p:nvSpPr>
        <p:spPr>
          <a:xfrm>
            <a:off x="7712778" y="5773155"/>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84353" y="1677231"/>
            <a:ext cx="8863818" cy="5152194"/>
          </a:xfrm>
        </p:spPr>
        <p:txBody>
          <a:bodyPr/>
          <a:lstStyle/>
          <a:p>
            <a:pPr lvl="1" eaLnBrk="1" hangingPunct="1"/>
            <a:r>
              <a:rPr lang="fi-FI" altLang="fi-FI" sz="1700" dirty="0"/>
              <a:t>Yritykset uskovat Satakuntaan: tulevat investoinnit ovat miljardiluokkaa. Vuosina 2010-22 jalostuksen investoinneissa kasvua (nim.)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nimellinen kasvu 2000-24:</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(2010-24)</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2014-24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Satakunta ykkönen suunnitelluissa vihreän siirtymän investoinneissa,   </a:t>
            </a:r>
            <a:r>
              <a:rPr lang="fi-FI" altLang="fi-FI" sz="1700" b="1" dirty="0"/>
              <a:t>35 mrd. € </a:t>
            </a:r>
            <a:r>
              <a:rPr lang="fi-FI" altLang="fi-FI" sz="1700" dirty="0"/>
              <a:t>(EK12/24).</a:t>
            </a:r>
          </a:p>
          <a:p>
            <a:pPr marL="457200" lvl="1" indent="0" eaLnBrk="1" hangingPunct="1">
              <a:buNone/>
            </a:pPr>
            <a:r>
              <a:rPr lang="fi-FI" sz="1700" dirty="0"/>
              <a:t> </a:t>
            </a:r>
          </a:p>
          <a:p>
            <a:pPr marL="457200" lvl="1" indent="0" eaLnBrk="1" hangingPunct="1">
              <a:buNone/>
            </a:pPr>
            <a:r>
              <a:rPr lang="fi-FI" sz="1800" dirty="0"/>
              <a:t>–</a:t>
            </a:r>
            <a:r>
              <a:rPr lang="fi-FI" sz="1700" dirty="0"/>
              <a:t>  Vuoden 2023 ennakkotietojen mukaan BKT:n reaalinen kasvu oli Satakunnassa +</a:t>
            </a:r>
            <a:r>
              <a:rPr lang="fi-FI" sz="1700" b="1" dirty="0"/>
              <a:t>7,5 % </a:t>
            </a:r>
            <a:r>
              <a:rPr lang="fi-FI" sz="1700" dirty="0"/>
              <a:t>, kun    </a:t>
            </a:r>
          </a:p>
          <a:p>
            <a:pPr marL="457200" lvl="1" indent="0" eaLnBrk="1" hangingPunct="1">
              <a:buNone/>
            </a:pPr>
            <a:r>
              <a:rPr lang="fi-FI" sz="1700" dirty="0"/>
              <a:t>    koko maassa se laski -</a:t>
            </a:r>
            <a:r>
              <a:rPr lang="fi-FI" sz="1700" b="1" dirty="0"/>
              <a:t>0,5 %</a:t>
            </a:r>
            <a:r>
              <a:rPr lang="fi-FI" sz="1700" dirty="0"/>
              <a:t>. Taustalla vaikuttaa teollisuuden vahva nousu. </a:t>
            </a:r>
            <a:r>
              <a:rPr lang="fi-FI" altLang="fi-FI" sz="1700" dirty="0"/>
              <a:t>Vuonna 2022 </a:t>
            </a:r>
          </a:p>
          <a:p>
            <a:pPr marL="457200" lvl="1" indent="0" eaLnBrk="1" hangingPunct="1">
              <a:buNone/>
            </a:pPr>
            <a:r>
              <a:rPr lang="fi-FI" altLang="fi-FI" sz="1700" dirty="0"/>
              <a:t>    Satakunnassa reaalinen BKT per capita kasvoi +</a:t>
            </a:r>
            <a:r>
              <a:rPr lang="fi-FI" altLang="fi-FI" sz="1700" b="1" dirty="0"/>
              <a:t>2,1 %</a:t>
            </a:r>
            <a:r>
              <a:rPr lang="fi-FI" altLang="fi-FI" sz="1700" dirty="0"/>
              <a:t>, koko maassa vain +</a:t>
            </a:r>
            <a:r>
              <a:rPr lang="fi-FI" altLang="fi-FI" sz="1700" b="1" dirty="0"/>
              <a:t>0,1 %</a:t>
            </a:r>
            <a:r>
              <a:rPr lang="fi-FI" altLang="fi-FI" sz="1700" dirty="0"/>
              <a:t>.</a:t>
            </a:r>
          </a:p>
          <a:p>
            <a:pPr marL="457200" lvl="1" indent="0" eaLnBrk="1" hangingPunct="1">
              <a:buNone/>
            </a:pPr>
            <a:endParaRPr lang="fi-FI" altLang="fi-FI" sz="1700" dirty="0"/>
          </a:p>
          <a:p>
            <a:pPr marL="457200" lvl="1" indent="0" eaLnBrk="1" hangingPunct="1">
              <a:buNone/>
            </a:pPr>
            <a:endParaRPr lang="fi-FI" altLang="fi-FI" sz="1700" dirty="0"/>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22044" y="1936204"/>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744275" y="2275561"/>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lang="fi-FI" b="1" dirty="0">
                <a:solidFill>
                  <a:prstClr val="black"/>
                </a:solidFill>
              </a:rPr>
              <a:t>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83992" y="317803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68151" y="3145044"/>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+154 %</a:t>
            </a:r>
          </a:p>
        </p:txBody>
      </p:sp>
      <p:sp>
        <p:nvSpPr>
          <p:cNvPr id="15" name="Rectangle 14"/>
          <p:cNvSpPr/>
          <p:nvPr/>
        </p:nvSpPr>
        <p:spPr>
          <a:xfrm>
            <a:off x="4602969" y="312327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+67 %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+45</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2025</a:t>
            </a:r>
          </a:p>
        </p:txBody>
      </p:sp>
      <p:sp>
        <p:nvSpPr>
          <p:cNvPr id="4" name="Rectangle 3">
            <a:extLst>
              <a:ext uri="{FF2B5EF4-FFF2-40B4-BE49-F238E27FC236}">
                <a16:creationId xmlns:a16="http://schemas.microsoft.com/office/drawing/2014/main" id="{97EF65B1-048A-52DA-F6B9-FB384522B365}"/>
              </a:ext>
            </a:extLst>
          </p:cNvPr>
          <p:cNvSpPr/>
          <p:nvPr/>
        </p:nvSpPr>
        <p:spPr>
          <a:xfrm>
            <a:off x="4380512"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81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29" y="83527"/>
            <a:ext cx="1856812" cy="480765"/>
          </a:xfrm>
          <a:prstGeom prst="rect">
            <a:avLst/>
          </a:prstGeom>
        </p:spPr>
      </p:pic>
      <p:sp>
        <p:nvSpPr>
          <p:cNvPr id="17" name="Pyöristetty suorakulmio 9">
            <a:extLst>
              <a:ext uri="{FF2B5EF4-FFF2-40B4-BE49-F238E27FC236}">
                <a16:creationId xmlns:a16="http://schemas.microsoft.com/office/drawing/2014/main" id="{192117B1-3980-0122-BB49-007EA23A8070}"/>
              </a:ext>
            </a:extLst>
          </p:cNvPr>
          <p:cNvSpPr/>
          <p:nvPr/>
        </p:nvSpPr>
        <p:spPr>
          <a:xfrm>
            <a:off x="7364337" y="3849470"/>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F82B2D5-1662-010F-4FAD-062721F59BCC}"/>
              </a:ext>
            </a:extLst>
          </p:cNvPr>
          <p:cNvSpPr/>
          <p:nvPr/>
        </p:nvSpPr>
        <p:spPr>
          <a:xfrm>
            <a:off x="7235742" y="3799093"/>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+103 %</a:t>
            </a:r>
          </a:p>
        </p:txBody>
      </p:sp>
    </p:spTree>
    <p:extLst>
      <p:ext uri="{BB962C8B-B14F-4D97-AF65-F5344CB8AC3E}">
        <p14:creationId xmlns:p14="http://schemas.microsoft.com/office/powerpoint/2010/main" val="2217441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71E15-4FD9-9C28-21F6-E6420380D3D7}"/>
              </a:ext>
            </a:extLst>
          </p:cNvPr>
          <p:cNvPicPr>
            <a:picLocks noChangeAspect="1"/>
          </p:cNvPicPr>
          <p:nvPr/>
        </p:nvPicPr>
        <p:blipFill>
          <a:blip r:embed="rId2"/>
          <a:stretch>
            <a:fillRect/>
          </a:stretch>
        </p:blipFill>
        <p:spPr>
          <a:xfrm>
            <a:off x="0" y="564754"/>
            <a:ext cx="9144000" cy="5974160"/>
          </a:xfrm>
          <a:prstGeom prst="rect">
            <a:avLst/>
          </a:prstGeom>
        </p:spPr>
      </p:pic>
      <p:sp>
        <p:nvSpPr>
          <p:cNvPr id="26626" name="Otsikko 1"/>
          <p:cNvSpPr>
            <a:spLocks noGrp="1"/>
          </p:cNvSpPr>
          <p:nvPr>
            <p:ph type="title"/>
          </p:nvPr>
        </p:nvSpPr>
        <p:spPr bwMode="auto">
          <a:xfrm>
            <a:off x="-12468" y="77984"/>
            <a:ext cx="8976956"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(marraskuu 2024)</a:t>
            </a:r>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88</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iruutu 1"/>
          <p:cNvSpPr txBox="1">
            <a:spLocks noChangeArrowheads="1"/>
          </p:cNvSpPr>
          <p:nvPr/>
        </p:nvSpPr>
        <p:spPr bwMode="auto">
          <a:xfrm>
            <a:off x="1582341" y="913210"/>
            <a:ext cx="583044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350" b="1" dirty="0">
                <a:solidFill>
                  <a:srgbClr val="000000"/>
                </a:solidFill>
                <a:cs typeface="+mn-cs"/>
              </a:rPr>
              <a:t>Rekrytointiongelmat </a:t>
            </a:r>
            <a:r>
              <a:rPr lang="fi-FI" altLang="fi-FI" sz="900" b="1" dirty="0">
                <a:solidFill>
                  <a:srgbClr val="000000"/>
                </a:solidFill>
                <a:cs typeface="+mn-cs"/>
              </a:rPr>
              <a:t>(toimipaikkojen %-osuus; kokeneet vaikeuksia työvoiman hankinnassa)</a:t>
            </a:r>
          </a:p>
          <a:p>
            <a:pPr defTabSz="514350" eaLnBrk="1" fontAlgn="auto" hangingPunct="1">
              <a:spcBef>
                <a:spcPct val="0"/>
              </a:spcBef>
              <a:spcAft>
                <a:spcPts val="0"/>
              </a:spcAft>
              <a:buNone/>
            </a:pPr>
            <a:r>
              <a:rPr lang="fi-FI" altLang="fi-FI" sz="900" b="1" dirty="0">
                <a:solidFill>
                  <a:srgbClr val="000000"/>
                </a:solidFill>
                <a:cs typeface="+mn-cs"/>
              </a:rPr>
              <a:t>Lähde: TEM/Tilastokeskus</a:t>
            </a:r>
          </a:p>
        </p:txBody>
      </p:sp>
      <p:grpSp>
        <p:nvGrpSpPr>
          <p:cNvPr id="2051" name="Ryhmä 1"/>
          <p:cNvGrpSpPr>
            <a:grpSpLocks/>
          </p:cNvGrpSpPr>
          <p:nvPr/>
        </p:nvGrpSpPr>
        <p:grpSpPr bwMode="auto">
          <a:xfrm>
            <a:off x="323528" y="1207999"/>
            <a:ext cx="4180661" cy="4751338"/>
            <a:chOff x="-1414639" y="474661"/>
            <a:chExt cx="5434784" cy="6258574"/>
          </a:xfrm>
        </p:grpSpPr>
        <p:sp>
          <p:nvSpPr>
            <p:cNvPr id="2125" name="Text Box 5"/>
            <p:cNvSpPr txBox="1">
              <a:spLocks noChangeArrowheads="1"/>
            </p:cNvSpPr>
            <p:nvPr/>
          </p:nvSpPr>
          <p:spPr bwMode="auto">
            <a:xfrm>
              <a:off x="-450864" y="1601385"/>
              <a:ext cx="1705028" cy="3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cs typeface="+mn-cs"/>
                </a:rPr>
                <a:t>Koko maa 41 %</a:t>
              </a:r>
            </a:p>
          </p:txBody>
        </p:sp>
        <p:grpSp>
          <p:nvGrpSpPr>
            <p:cNvPr id="2126" name="Ryhmä 1"/>
            <p:cNvGrpSpPr>
              <a:grpSpLocks/>
            </p:cNvGrpSpPr>
            <p:nvPr/>
          </p:nvGrpSpPr>
          <p:grpSpPr bwMode="auto">
            <a:xfrm>
              <a:off x="-1414639" y="474661"/>
              <a:ext cx="5434784" cy="6258574"/>
              <a:chOff x="3539329" y="561975"/>
              <a:chExt cx="5434852" cy="6258574"/>
            </a:xfrm>
          </p:grpSpPr>
          <p:grpSp>
            <p:nvGrpSpPr>
              <p:cNvPr id="2128" name="Group 12"/>
              <p:cNvGrpSpPr>
                <a:grpSpLocks/>
              </p:cNvGrpSpPr>
              <p:nvPr/>
            </p:nvGrpSpPr>
            <p:grpSpPr bwMode="auto">
              <a:xfrm>
                <a:off x="5727700" y="619125"/>
                <a:ext cx="3176587" cy="6126162"/>
                <a:chOff x="960" y="419"/>
                <a:chExt cx="2398" cy="4852"/>
              </a:xfrm>
            </p:grpSpPr>
            <p:sp>
              <p:nvSpPr>
                <p:cNvPr id="2175"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6"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7"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8"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79"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0"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1"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2"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3"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4"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5"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6"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7"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8"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89"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grpSp>
          <p:sp>
            <p:nvSpPr>
              <p:cNvPr id="2129" name="Freeform 28"/>
              <p:cNvSpPr>
                <a:spLocks/>
              </p:cNvSpPr>
              <p:nvPr/>
            </p:nvSpPr>
            <p:spPr bwMode="auto">
              <a:xfrm>
                <a:off x="6356350"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FFFF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0" name="Freeform 29"/>
              <p:cNvSpPr>
                <a:spLocks/>
              </p:cNvSpPr>
              <p:nvPr/>
            </p:nvSpPr>
            <p:spPr bwMode="auto">
              <a:xfrm>
                <a:off x="5830887"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1" name="Freeform 30"/>
              <p:cNvSpPr>
                <a:spLocks/>
              </p:cNvSpPr>
              <p:nvPr/>
            </p:nvSpPr>
            <p:spPr bwMode="auto">
              <a:xfrm>
                <a:off x="7297737"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2" name="Freeform 31"/>
              <p:cNvSpPr>
                <a:spLocks/>
              </p:cNvSpPr>
              <p:nvPr/>
            </p:nvSpPr>
            <p:spPr bwMode="auto">
              <a:xfrm>
                <a:off x="7880350"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FFFF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3" name="Freeform 32"/>
              <p:cNvSpPr>
                <a:spLocks/>
              </p:cNvSpPr>
              <p:nvPr/>
            </p:nvSpPr>
            <p:spPr bwMode="auto">
              <a:xfrm>
                <a:off x="7358062"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4" name="Freeform 33"/>
              <p:cNvSpPr>
                <a:spLocks/>
              </p:cNvSpPr>
              <p:nvPr/>
            </p:nvSpPr>
            <p:spPr bwMode="auto">
              <a:xfrm>
                <a:off x="6523037"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5" name="Freeform 34"/>
              <p:cNvSpPr>
                <a:spLocks/>
              </p:cNvSpPr>
              <p:nvPr/>
            </p:nvSpPr>
            <p:spPr bwMode="auto">
              <a:xfrm>
                <a:off x="5703887"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6" name="Freeform 35"/>
              <p:cNvSpPr>
                <a:spLocks/>
              </p:cNvSpPr>
              <p:nvPr/>
            </p:nvSpPr>
            <p:spPr bwMode="auto">
              <a:xfrm>
                <a:off x="5791200"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FF0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7" name="Freeform 36"/>
              <p:cNvSpPr>
                <a:spLocks/>
              </p:cNvSpPr>
              <p:nvPr/>
            </p:nvSpPr>
            <p:spPr bwMode="auto">
              <a:xfrm>
                <a:off x="7258050"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FF0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8" name="Freeform 37"/>
              <p:cNvSpPr>
                <a:spLocks/>
              </p:cNvSpPr>
              <p:nvPr/>
            </p:nvSpPr>
            <p:spPr bwMode="auto">
              <a:xfrm>
                <a:off x="7332662"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FF0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39" name="Freeform 38"/>
              <p:cNvSpPr>
                <a:spLocks/>
              </p:cNvSpPr>
              <p:nvPr/>
            </p:nvSpPr>
            <p:spPr bwMode="auto">
              <a:xfrm>
                <a:off x="6677025"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0" name="Freeform 39"/>
              <p:cNvSpPr>
                <a:spLocks/>
              </p:cNvSpPr>
              <p:nvPr/>
            </p:nvSpPr>
            <p:spPr bwMode="auto">
              <a:xfrm>
                <a:off x="5926137"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1" name="Freeform 40"/>
              <p:cNvSpPr>
                <a:spLocks/>
              </p:cNvSpPr>
              <p:nvPr/>
            </p:nvSpPr>
            <p:spPr bwMode="auto">
              <a:xfrm>
                <a:off x="5846762"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chemeClr val="accent5"/>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2" name="Freeform 41"/>
              <p:cNvSpPr>
                <a:spLocks/>
              </p:cNvSpPr>
              <p:nvPr/>
            </p:nvSpPr>
            <p:spPr bwMode="auto">
              <a:xfrm>
                <a:off x="6303962"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3" name="Freeform 42"/>
              <p:cNvSpPr>
                <a:spLocks/>
              </p:cNvSpPr>
              <p:nvPr/>
            </p:nvSpPr>
            <p:spPr bwMode="auto">
              <a:xfrm>
                <a:off x="6440487"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chemeClr val="accent4"/>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44" name="Text Box 43"/>
              <p:cNvSpPr txBox="1">
                <a:spLocks noChangeArrowheads="1"/>
              </p:cNvSpPr>
              <p:nvPr/>
            </p:nvSpPr>
            <p:spPr bwMode="auto">
              <a:xfrm>
                <a:off x="7034212" y="2152650"/>
                <a:ext cx="640175"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Lappi</a:t>
                </a:r>
              </a:p>
            </p:txBody>
          </p:sp>
          <p:sp>
            <p:nvSpPr>
              <p:cNvPr id="2145" name="Text Box 44"/>
              <p:cNvSpPr txBox="1">
                <a:spLocks noChangeArrowheads="1"/>
              </p:cNvSpPr>
              <p:nvPr/>
            </p:nvSpPr>
            <p:spPr bwMode="auto">
              <a:xfrm>
                <a:off x="6197248" y="4569376"/>
                <a:ext cx="104028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146" name="Text Box 45"/>
              <p:cNvSpPr txBox="1">
                <a:spLocks noChangeArrowheads="1"/>
              </p:cNvSpPr>
              <p:nvPr/>
            </p:nvSpPr>
            <p:spPr bwMode="auto">
              <a:xfrm>
                <a:off x="5495925" y="5437187"/>
                <a:ext cx="956928"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Satakunta</a:t>
                </a:r>
              </a:p>
            </p:txBody>
          </p:sp>
          <p:sp>
            <p:nvSpPr>
              <p:cNvPr id="2147" name="Text Box 46"/>
              <p:cNvSpPr txBox="1">
                <a:spLocks noChangeArrowheads="1"/>
              </p:cNvSpPr>
              <p:nvPr/>
            </p:nvSpPr>
            <p:spPr bwMode="auto">
              <a:xfrm>
                <a:off x="6280150" y="5264149"/>
                <a:ext cx="74853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Pirkan-</a:t>
                </a:r>
              </a:p>
              <a:p>
                <a:pPr defTabSz="514350" eaLnBrk="1" fontAlgn="auto" hangingPunct="1">
                  <a:spcBef>
                    <a:spcPct val="0"/>
                  </a:spcBef>
                  <a:spcAft>
                    <a:spcPts val="0"/>
                  </a:spcAft>
                  <a:buNone/>
                </a:pPr>
                <a:r>
                  <a:rPr lang="fi-FI" altLang="fi-FI" sz="900" b="1" dirty="0">
                    <a:solidFill>
                      <a:srgbClr val="000000"/>
                    </a:solidFill>
                    <a:cs typeface="+mn-cs"/>
                  </a:rPr>
                  <a:t>maa</a:t>
                </a:r>
              </a:p>
            </p:txBody>
          </p:sp>
          <p:sp>
            <p:nvSpPr>
              <p:cNvPr id="2148" name="Text Box 47"/>
              <p:cNvSpPr txBox="1">
                <a:spLocks noChangeArrowheads="1"/>
              </p:cNvSpPr>
              <p:nvPr/>
            </p:nvSpPr>
            <p:spPr bwMode="auto">
              <a:xfrm>
                <a:off x="6842125" y="5651500"/>
                <a:ext cx="64851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Häme</a:t>
                </a:r>
              </a:p>
            </p:txBody>
          </p:sp>
          <p:sp>
            <p:nvSpPr>
              <p:cNvPr id="2149" name="Text Box 48"/>
              <p:cNvSpPr txBox="1">
                <a:spLocks noChangeArrowheads="1"/>
              </p:cNvSpPr>
              <p:nvPr/>
            </p:nvSpPr>
            <p:spPr bwMode="auto">
              <a:xfrm>
                <a:off x="5140236" y="5886963"/>
                <a:ext cx="141538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Varsinais-Suomi</a:t>
                </a:r>
              </a:p>
            </p:txBody>
          </p:sp>
          <p:sp>
            <p:nvSpPr>
              <p:cNvPr id="2150" name="Text Box 49"/>
              <p:cNvSpPr txBox="1">
                <a:spLocks noChangeArrowheads="1"/>
              </p:cNvSpPr>
              <p:nvPr/>
            </p:nvSpPr>
            <p:spPr bwMode="auto">
              <a:xfrm>
                <a:off x="7512050" y="5798422"/>
                <a:ext cx="140705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Kaakkois-Suomi</a:t>
                </a:r>
              </a:p>
            </p:txBody>
          </p:sp>
          <p:sp>
            <p:nvSpPr>
              <p:cNvPr id="2151" name="Text Box 50"/>
              <p:cNvSpPr txBox="1">
                <a:spLocks noChangeArrowheads="1"/>
              </p:cNvSpPr>
              <p:nvPr/>
            </p:nvSpPr>
            <p:spPr bwMode="auto">
              <a:xfrm>
                <a:off x="6575425" y="6200774"/>
                <a:ext cx="86523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Uusimaa</a:t>
                </a:r>
              </a:p>
            </p:txBody>
          </p:sp>
          <p:sp>
            <p:nvSpPr>
              <p:cNvPr id="2152" name="Text Box 51"/>
              <p:cNvSpPr txBox="1">
                <a:spLocks noChangeArrowheads="1"/>
              </p:cNvSpPr>
              <p:nvPr/>
            </p:nvSpPr>
            <p:spPr bwMode="auto">
              <a:xfrm>
                <a:off x="6819199" y="4896778"/>
                <a:ext cx="69852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Keski-</a:t>
                </a:r>
              </a:p>
              <a:p>
                <a:pPr defTabSz="514350" eaLnBrk="1" fontAlgn="auto" hangingPunct="1">
                  <a:spcBef>
                    <a:spcPct val="0"/>
                  </a:spcBef>
                  <a:spcAft>
                    <a:spcPts val="0"/>
                  </a:spcAft>
                  <a:buNone/>
                </a:pPr>
                <a:r>
                  <a:rPr lang="fi-FI" altLang="fi-FI" sz="900" b="1" dirty="0">
                    <a:solidFill>
                      <a:srgbClr val="000000"/>
                    </a:solidFill>
                    <a:cs typeface="+mn-cs"/>
                  </a:rPr>
                  <a:t>Suomi</a:t>
                </a:r>
              </a:p>
            </p:txBody>
          </p:sp>
          <p:sp>
            <p:nvSpPr>
              <p:cNvPr id="2153" name="Text Box 52"/>
              <p:cNvSpPr txBox="1">
                <a:spLocks noChangeArrowheads="1"/>
              </p:cNvSpPr>
              <p:nvPr/>
            </p:nvSpPr>
            <p:spPr bwMode="auto">
              <a:xfrm>
                <a:off x="7632675" y="3656223"/>
                <a:ext cx="748538"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Kainuu</a:t>
                </a:r>
              </a:p>
            </p:txBody>
          </p:sp>
          <p:sp>
            <p:nvSpPr>
              <p:cNvPr id="2154" name="Text Box 53"/>
              <p:cNvSpPr txBox="1">
                <a:spLocks noChangeArrowheads="1"/>
              </p:cNvSpPr>
              <p:nvPr/>
            </p:nvSpPr>
            <p:spPr bwMode="auto">
              <a:xfrm>
                <a:off x="6948487" y="3262312"/>
                <a:ext cx="1040283"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155" name="Text Box 54"/>
              <p:cNvSpPr txBox="1">
                <a:spLocks noChangeArrowheads="1"/>
              </p:cNvSpPr>
              <p:nvPr/>
            </p:nvSpPr>
            <p:spPr bwMode="auto">
              <a:xfrm>
                <a:off x="7273927" y="4360861"/>
                <a:ext cx="806449" cy="6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Savo</a:t>
                </a:r>
              </a:p>
            </p:txBody>
          </p:sp>
          <p:sp>
            <p:nvSpPr>
              <p:cNvPr id="2156" name="Text Box 55"/>
              <p:cNvSpPr txBox="1">
                <a:spLocks noChangeArrowheads="1"/>
              </p:cNvSpPr>
              <p:nvPr/>
            </p:nvSpPr>
            <p:spPr bwMode="auto">
              <a:xfrm>
                <a:off x="8142287" y="4462462"/>
                <a:ext cx="83189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Karjala</a:t>
                </a:r>
              </a:p>
            </p:txBody>
          </p:sp>
          <p:sp>
            <p:nvSpPr>
              <p:cNvPr id="2157" name="Text Box 56"/>
              <p:cNvSpPr txBox="1">
                <a:spLocks noChangeArrowheads="1"/>
              </p:cNvSpPr>
              <p:nvPr/>
            </p:nvSpPr>
            <p:spPr bwMode="auto">
              <a:xfrm>
                <a:off x="7469187" y="5141912"/>
                <a:ext cx="100694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Etelä-Savo</a:t>
                </a:r>
              </a:p>
            </p:txBody>
          </p:sp>
          <p:sp>
            <p:nvSpPr>
              <p:cNvPr id="2158" name="Text Box 57"/>
              <p:cNvSpPr txBox="1">
                <a:spLocks noChangeArrowheads="1"/>
              </p:cNvSpPr>
              <p:nvPr/>
            </p:nvSpPr>
            <p:spPr bwMode="auto">
              <a:xfrm>
                <a:off x="5313362" y="4691062"/>
                <a:ext cx="1040283"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159" name="Text Box 58"/>
              <p:cNvSpPr txBox="1">
                <a:spLocks noChangeArrowheads="1"/>
              </p:cNvSpPr>
              <p:nvPr/>
            </p:nvSpPr>
            <p:spPr bwMode="auto">
              <a:xfrm>
                <a:off x="6546464" y="6334056"/>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36</a:t>
                </a:r>
              </a:p>
            </p:txBody>
          </p:sp>
          <p:sp>
            <p:nvSpPr>
              <p:cNvPr id="2160" name="Text Box 59"/>
              <p:cNvSpPr txBox="1">
                <a:spLocks noChangeArrowheads="1"/>
              </p:cNvSpPr>
              <p:nvPr/>
            </p:nvSpPr>
            <p:spPr bwMode="auto">
              <a:xfrm>
                <a:off x="6144954" y="6092261"/>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43</a:t>
                </a:r>
              </a:p>
            </p:txBody>
          </p:sp>
          <p:sp>
            <p:nvSpPr>
              <p:cNvPr id="2161" name="Text Box 60"/>
              <p:cNvSpPr txBox="1">
                <a:spLocks noChangeArrowheads="1"/>
              </p:cNvSpPr>
              <p:nvPr/>
            </p:nvSpPr>
            <p:spPr bwMode="auto">
              <a:xfrm>
                <a:off x="7602537" y="5986462"/>
                <a:ext cx="373063"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44</a:t>
                </a:r>
              </a:p>
            </p:txBody>
          </p:sp>
          <p:sp>
            <p:nvSpPr>
              <p:cNvPr id="2162" name="Text Box 61"/>
              <p:cNvSpPr txBox="1">
                <a:spLocks noChangeArrowheads="1"/>
              </p:cNvSpPr>
              <p:nvPr/>
            </p:nvSpPr>
            <p:spPr bwMode="auto">
              <a:xfrm>
                <a:off x="6954648" y="5835309"/>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44</a:t>
                </a:r>
              </a:p>
            </p:txBody>
          </p:sp>
          <p:sp>
            <p:nvSpPr>
              <p:cNvPr id="2163" name="Text Box 62"/>
              <p:cNvSpPr txBox="1">
                <a:spLocks noChangeArrowheads="1"/>
              </p:cNvSpPr>
              <p:nvPr/>
            </p:nvSpPr>
            <p:spPr bwMode="auto">
              <a:xfrm>
                <a:off x="6459395" y="5641423"/>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41</a:t>
                </a:r>
              </a:p>
            </p:txBody>
          </p:sp>
          <p:sp>
            <p:nvSpPr>
              <p:cNvPr id="2164" name="Text Box 63"/>
              <p:cNvSpPr txBox="1">
                <a:spLocks noChangeArrowheads="1"/>
              </p:cNvSpPr>
              <p:nvPr/>
            </p:nvSpPr>
            <p:spPr bwMode="auto">
              <a:xfrm>
                <a:off x="5966655" y="5605355"/>
                <a:ext cx="407988" cy="3040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33</a:t>
                </a:r>
              </a:p>
            </p:txBody>
          </p:sp>
          <p:sp>
            <p:nvSpPr>
              <p:cNvPr id="2165" name="Text Box 64"/>
              <p:cNvSpPr txBox="1">
                <a:spLocks noChangeArrowheads="1"/>
              </p:cNvSpPr>
              <p:nvPr/>
            </p:nvSpPr>
            <p:spPr bwMode="auto">
              <a:xfrm>
                <a:off x="6965950" y="529748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43</a:t>
                </a:r>
              </a:p>
            </p:txBody>
          </p:sp>
          <p:sp>
            <p:nvSpPr>
              <p:cNvPr id="2166" name="Text Box 65"/>
              <p:cNvSpPr txBox="1">
                <a:spLocks noChangeArrowheads="1"/>
              </p:cNvSpPr>
              <p:nvPr/>
            </p:nvSpPr>
            <p:spPr bwMode="auto">
              <a:xfrm>
                <a:off x="7708900" y="5368925"/>
                <a:ext cx="388937"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54</a:t>
                </a:r>
              </a:p>
            </p:txBody>
          </p:sp>
          <p:sp>
            <p:nvSpPr>
              <p:cNvPr id="2167" name="Text Box 66"/>
              <p:cNvSpPr txBox="1">
                <a:spLocks noChangeArrowheads="1"/>
              </p:cNvSpPr>
              <p:nvPr/>
            </p:nvSpPr>
            <p:spPr bwMode="auto">
              <a:xfrm>
                <a:off x="7540625" y="4783138"/>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46</a:t>
                </a:r>
              </a:p>
            </p:txBody>
          </p:sp>
          <p:sp>
            <p:nvSpPr>
              <p:cNvPr id="2168" name="Text Box 67"/>
              <p:cNvSpPr txBox="1">
                <a:spLocks noChangeArrowheads="1"/>
              </p:cNvSpPr>
              <p:nvPr/>
            </p:nvSpPr>
            <p:spPr bwMode="auto">
              <a:xfrm>
                <a:off x="5511258" y="4886872"/>
                <a:ext cx="376236"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169" name="Text Box 68"/>
              <p:cNvSpPr txBox="1">
                <a:spLocks noChangeArrowheads="1"/>
              </p:cNvSpPr>
              <p:nvPr/>
            </p:nvSpPr>
            <p:spPr bwMode="auto">
              <a:xfrm>
                <a:off x="6222452" y="4945780"/>
                <a:ext cx="3651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40</a:t>
                </a:r>
              </a:p>
            </p:txBody>
          </p:sp>
          <p:sp>
            <p:nvSpPr>
              <p:cNvPr id="2170" name="Text Box 69"/>
              <p:cNvSpPr txBox="1">
                <a:spLocks noChangeArrowheads="1"/>
              </p:cNvSpPr>
              <p:nvPr/>
            </p:nvSpPr>
            <p:spPr bwMode="auto">
              <a:xfrm>
                <a:off x="8316912" y="4865687"/>
                <a:ext cx="36353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37</a:t>
                </a:r>
              </a:p>
            </p:txBody>
          </p:sp>
          <p:sp>
            <p:nvSpPr>
              <p:cNvPr id="2171" name="Text Box 70"/>
              <p:cNvSpPr txBox="1">
                <a:spLocks noChangeArrowheads="1"/>
              </p:cNvSpPr>
              <p:nvPr/>
            </p:nvSpPr>
            <p:spPr bwMode="auto">
              <a:xfrm>
                <a:off x="7728772" y="3903302"/>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41</a:t>
                </a:r>
              </a:p>
            </p:txBody>
          </p:sp>
          <p:sp>
            <p:nvSpPr>
              <p:cNvPr id="2172" name="Text Box 71"/>
              <p:cNvSpPr txBox="1">
                <a:spLocks noChangeArrowheads="1"/>
              </p:cNvSpPr>
              <p:nvPr/>
            </p:nvSpPr>
            <p:spPr bwMode="auto">
              <a:xfrm>
                <a:off x="6986587" y="3702050"/>
                <a:ext cx="368300"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42</a:t>
                </a:r>
              </a:p>
            </p:txBody>
          </p:sp>
          <p:sp>
            <p:nvSpPr>
              <p:cNvPr id="2173" name="Text Box 72"/>
              <p:cNvSpPr txBox="1">
                <a:spLocks noChangeArrowheads="1"/>
              </p:cNvSpPr>
              <p:nvPr/>
            </p:nvSpPr>
            <p:spPr bwMode="auto">
              <a:xfrm>
                <a:off x="7134226" y="239553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174" name="Tekstikehys 70"/>
              <p:cNvSpPr txBox="1">
                <a:spLocks noChangeArrowheads="1"/>
              </p:cNvSpPr>
              <p:nvPr/>
            </p:nvSpPr>
            <p:spPr bwMode="auto">
              <a:xfrm>
                <a:off x="3539329" y="709648"/>
                <a:ext cx="2226058" cy="8513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highlight>
                      <a:srgbClr val="FFFF00"/>
                    </a:highlight>
                    <a:cs typeface="+mn-cs"/>
                  </a:rPr>
                  <a:t>Vuosi 2024 (Q3):</a:t>
                </a:r>
              </a:p>
              <a:p>
                <a:pPr defTabSz="514350" eaLnBrk="1" fontAlgn="auto" hangingPunct="1">
                  <a:spcBef>
                    <a:spcPct val="0"/>
                  </a:spcBef>
                  <a:spcAft>
                    <a:spcPts val="0"/>
                  </a:spcAft>
                  <a:buNone/>
                </a:pPr>
                <a:r>
                  <a:rPr lang="fi-FI" altLang="fi-FI" sz="1200" b="1" dirty="0">
                    <a:solidFill>
                      <a:srgbClr val="000000"/>
                    </a:solidFill>
                    <a:highlight>
                      <a:srgbClr val="FFFF00"/>
                    </a:highlight>
                    <a:cs typeface="+mn-cs"/>
                  </a:rPr>
                  <a:t>keskiarvo viim. 4 vuosineljänneksestä</a:t>
                </a:r>
              </a:p>
            </p:txBody>
          </p:sp>
        </p:grpSp>
      </p:grpSp>
      <p:grpSp>
        <p:nvGrpSpPr>
          <p:cNvPr id="2052" name="Ryhmä 2"/>
          <p:cNvGrpSpPr>
            <a:grpSpLocks/>
          </p:cNvGrpSpPr>
          <p:nvPr/>
        </p:nvGrpSpPr>
        <p:grpSpPr bwMode="auto">
          <a:xfrm>
            <a:off x="4323925" y="1282303"/>
            <a:ext cx="3722453" cy="4710836"/>
            <a:chOff x="4339971" y="600075"/>
            <a:chExt cx="4717942" cy="6263112"/>
          </a:xfrm>
        </p:grpSpPr>
        <p:sp>
          <p:nvSpPr>
            <p:cNvPr id="2053" name="Rectangle 6"/>
            <p:cNvSpPr>
              <a:spLocks noChangeArrowheads="1"/>
            </p:cNvSpPr>
            <p:nvPr/>
          </p:nvSpPr>
          <p:spPr bwMode="auto">
            <a:xfrm>
              <a:off x="4346545" y="2191448"/>
              <a:ext cx="1831953" cy="2120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514350" eaLnBrk="1" fontAlgn="auto" hangingPunct="1">
                <a:spcBef>
                  <a:spcPct val="0"/>
                </a:spcBef>
                <a:spcAft>
                  <a:spcPts val="0"/>
                </a:spcAft>
                <a:buNone/>
              </a:pPr>
              <a:endParaRPr lang="fi-FI" altLang="fi-FI" sz="1350">
                <a:solidFill>
                  <a:srgbClr val="000000"/>
                </a:solidFill>
                <a:cs typeface="+mn-cs"/>
              </a:endParaRPr>
            </a:p>
          </p:txBody>
        </p:sp>
        <p:sp>
          <p:nvSpPr>
            <p:cNvPr id="2054" name="Rectangle 7"/>
            <p:cNvSpPr>
              <a:spLocks noChangeArrowheads="1"/>
            </p:cNvSpPr>
            <p:nvPr/>
          </p:nvSpPr>
          <p:spPr bwMode="auto">
            <a:xfrm>
              <a:off x="4514818" y="3529710"/>
              <a:ext cx="280984" cy="184150"/>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5" name="Rectangle 8"/>
            <p:cNvSpPr>
              <a:spLocks noChangeArrowheads="1"/>
            </p:cNvSpPr>
            <p:nvPr/>
          </p:nvSpPr>
          <p:spPr bwMode="auto">
            <a:xfrm>
              <a:off x="4514818" y="3974210"/>
              <a:ext cx="280984" cy="185738"/>
            </a:xfrm>
            <a:prstGeom prst="rect">
              <a:avLst/>
            </a:prstGeom>
            <a:solidFill>
              <a:srgbClr val="00B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6" name="Rectangle 10" descr="40 %"/>
            <p:cNvSpPr>
              <a:spLocks noChangeArrowheads="1"/>
            </p:cNvSpPr>
            <p:nvPr/>
          </p:nvSpPr>
          <p:spPr bwMode="auto">
            <a:xfrm>
              <a:off x="4522756" y="2320035"/>
              <a:ext cx="280983" cy="18415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7" name="Text Box 11"/>
            <p:cNvSpPr txBox="1">
              <a:spLocks noChangeArrowheads="1"/>
            </p:cNvSpPr>
            <p:nvPr/>
          </p:nvSpPr>
          <p:spPr bwMode="auto">
            <a:xfrm>
              <a:off x="4892638" y="2215260"/>
              <a:ext cx="1164565" cy="205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050" b="1" dirty="0">
                  <a:solidFill>
                    <a:srgbClr val="000000"/>
                  </a:solidFill>
                  <a:cs typeface="+mn-cs"/>
                </a:rPr>
                <a:t>45 % ja yli</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40 % - 44 %</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35 % - 39 %</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30 % - 34 %</a:t>
              </a:r>
            </a:p>
            <a:p>
              <a:pPr defTabSz="514350" eaLnBrk="1" fontAlgn="auto" hangingPunct="1">
                <a:spcBef>
                  <a:spcPct val="0"/>
                </a:spcBef>
                <a:spcAft>
                  <a:spcPts val="0"/>
                </a:spcAft>
                <a:buNone/>
              </a:pPr>
              <a:endParaRPr lang="fi-FI" altLang="fi-FI" sz="1050" b="1" dirty="0">
                <a:solidFill>
                  <a:srgbClr val="000000"/>
                </a:solidFill>
                <a:cs typeface="+mn-cs"/>
              </a:endParaRPr>
            </a:p>
            <a:p>
              <a:pPr defTabSz="514350" eaLnBrk="1" fontAlgn="auto" hangingPunct="1">
                <a:spcBef>
                  <a:spcPct val="0"/>
                </a:spcBef>
                <a:spcAft>
                  <a:spcPts val="0"/>
                </a:spcAft>
                <a:buNone/>
              </a:pPr>
              <a:r>
                <a:rPr lang="fi-FI" altLang="fi-FI" sz="1050" b="1" dirty="0">
                  <a:solidFill>
                    <a:srgbClr val="000000"/>
                  </a:solidFill>
                  <a:cs typeface="+mn-cs"/>
                </a:rPr>
                <a:t>25 % - 29 %</a:t>
              </a:r>
            </a:p>
          </p:txBody>
        </p:sp>
        <p:sp>
          <p:nvSpPr>
            <p:cNvPr id="2058" name="Rectangle 10" descr="40 %"/>
            <p:cNvSpPr>
              <a:spLocks noChangeArrowheads="1"/>
            </p:cNvSpPr>
            <p:nvPr/>
          </p:nvSpPr>
          <p:spPr bwMode="auto">
            <a:xfrm>
              <a:off x="4516406" y="3123310"/>
              <a:ext cx="280983" cy="18415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sp>
          <p:nvSpPr>
            <p:cNvPr id="2059" name="Rectangle 10" descr="40 %"/>
            <p:cNvSpPr>
              <a:spLocks noChangeArrowheads="1"/>
            </p:cNvSpPr>
            <p:nvPr/>
          </p:nvSpPr>
          <p:spPr bwMode="auto">
            <a:xfrm>
              <a:off x="4524343" y="2721673"/>
              <a:ext cx="280984" cy="18415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endParaRPr lang="fi-FI" altLang="fi-FI" sz="1350">
                <a:solidFill>
                  <a:srgbClr val="000000"/>
                </a:solidFill>
                <a:cs typeface="+mn-cs"/>
              </a:endParaRPr>
            </a:p>
          </p:txBody>
        </p:sp>
        <p:grpSp>
          <p:nvGrpSpPr>
            <p:cNvPr id="2060" name="Ryhmä 2"/>
            <p:cNvGrpSpPr>
              <a:grpSpLocks/>
            </p:cNvGrpSpPr>
            <p:nvPr/>
          </p:nvGrpSpPr>
          <p:grpSpPr bwMode="auto">
            <a:xfrm>
              <a:off x="4339971" y="600075"/>
              <a:ext cx="4717942" cy="6263112"/>
              <a:chOff x="-284148" y="561975"/>
              <a:chExt cx="4718238" cy="6263112"/>
            </a:xfrm>
          </p:grpSpPr>
          <p:grpSp>
            <p:nvGrpSpPr>
              <p:cNvPr id="2062" name="Group 12"/>
              <p:cNvGrpSpPr>
                <a:grpSpLocks/>
              </p:cNvGrpSpPr>
              <p:nvPr/>
            </p:nvGrpSpPr>
            <p:grpSpPr bwMode="auto">
              <a:xfrm>
                <a:off x="1208401" y="619125"/>
                <a:ext cx="3176587" cy="6126162"/>
                <a:chOff x="960" y="419"/>
                <a:chExt cx="2398" cy="4852"/>
              </a:xfrm>
            </p:grpSpPr>
            <p:sp>
              <p:nvSpPr>
                <p:cNvPr id="2110"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1"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2"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3"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4"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5"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6"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7"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8"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19"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0"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1"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2"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3"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124"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grpSp>
          <p:sp>
            <p:nvSpPr>
              <p:cNvPr id="2063" name="Freeform 28"/>
              <p:cNvSpPr>
                <a:spLocks/>
              </p:cNvSpPr>
              <p:nvPr/>
            </p:nvSpPr>
            <p:spPr bwMode="auto">
              <a:xfrm>
                <a:off x="1837051"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4" name="Freeform 29"/>
              <p:cNvSpPr>
                <a:spLocks/>
              </p:cNvSpPr>
              <p:nvPr/>
            </p:nvSpPr>
            <p:spPr bwMode="auto">
              <a:xfrm>
                <a:off x="1311588"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5" name="Freeform 30"/>
              <p:cNvSpPr>
                <a:spLocks/>
              </p:cNvSpPr>
              <p:nvPr/>
            </p:nvSpPr>
            <p:spPr bwMode="auto">
              <a:xfrm>
                <a:off x="2778438"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FFC000"/>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6" name="Freeform 31"/>
              <p:cNvSpPr>
                <a:spLocks/>
              </p:cNvSpPr>
              <p:nvPr/>
            </p:nvSpPr>
            <p:spPr bwMode="auto">
              <a:xfrm>
                <a:off x="3361051"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7" name="Freeform 32"/>
              <p:cNvSpPr>
                <a:spLocks/>
              </p:cNvSpPr>
              <p:nvPr/>
            </p:nvSpPr>
            <p:spPr bwMode="auto">
              <a:xfrm>
                <a:off x="2838763"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8" name="Freeform 33"/>
              <p:cNvSpPr>
                <a:spLocks/>
              </p:cNvSpPr>
              <p:nvPr/>
            </p:nvSpPr>
            <p:spPr bwMode="auto">
              <a:xfrm>
                <a:off x="2003738"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69" name="Freeform 34"/>
              <p:cNvSpPr>
                <a:spLocks/>
              </p:cNvSpPr>
              <p:nvPr/>
            </p:nvSpPr>
            <p:spPr bwMode="auto">
              <a:xfrm>
                <a:off x="1184588"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0" name="Freeform 35"/>
              <p:cNvSpPr>
                <a:spLocks/>
              </p:cNvSpPr>
              <p:nvPr/>
            </p:nvSpPr>
            <p:spPr bwMode="auto">
              <a:xfrm>
                <a:off x="1271901"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1" name="Freeform 36"/>
              <p:cNvSpPr>
                <a:spLocks/>
              </p:cNvSpPr>
              <p:nvPr/>
            </p:nvSpPr>
            <p:spPr bwMode="auto">
              <a:xfrm>
                <a:off x="2738751"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2" name="Freeform 37"/>
              <p:cNvSpPr>
                <a:spLocks/>
              </p:cNvSpPr>
              <p:nvPr/>
            </p:nvSpPr>
            <p:spPr bwMode="auto">
              <a:xfrm>
                <a:off x="2813363"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3" name="Freeform 38"/>
              <p:cNvSpPr>
                <a:spLocks/>
              </p:cNvSpPr>
              <p:nvPr/>
            </p:nvSpPr>
            <p:spPr bwMode="auto">
              <a:xfrm>
                <a:off x="2157726"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4" name="Freeform 39"/>
              <p:cNvSpPr>
                <a:spLocks/>
              </p:cNvSpPr>
              <p:nvPr/>
            </p:nvSpPr>
            <p:spPr bwMode="auto">
              <a:xfrm>
                <a:off x="1406838"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5" name="Freeform 40"/>
              <p:cNvSpPr>
                <a:spLocks/>
              </p:cNvSpPr>
              <p:nvPr/>
            </p:nvSpPr>
            <p:spPr bwMode="auto">
              <a:xfrm>
                <a:off x="1327463"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6" name="Freeform 41"/>
              <p:cNvSpPr>
                <a:spLocks/>
              </p:cNvSpPr>
              <p:nvPr/>
            </p:nvSpPr>
            <p:spPr bwMode="auto">
              <a:xfrm>
                <a:off x="1784663"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7" name="Freeform 42"/>
              <p:cNvSpPr>
                <a:spLocks/>
              </p:cNvSpPr>
              <p:nvPr/>
            </p:nvSpPr>
            <p:spPr bwMode="auto">
              <a:xfrm>
                <a:off x="1921188"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chemeClr val="accent2"/>
              </a:solidFill>
              <a:ln w="6350">
                <a:solidFill>
                  <a:schemeClr val="tx1"/>
                </a:solidFill>
                <a:round/>
                <a:headEnd/>
                <a:tailEnd/>
              </a:ln>
            </p:spPr>
            <p:txBody>
              <a:bodyPr/>
              <a:lstStyle/>
              <a:p>
                <a:pPr defTabSz="514350" eaLnBrk="1" fontAlgn="auto" hangingPunct="1">
                  <a:spcBef>
                    <a:spcPts val="0"/>
                  </a:spcBef>
                  <a:spcAft>
                    <a:spcPts val="0"/>
                  </a:spcAft>
                </a:pPr>
                <a:endParaRPr lang="fi-FI" sz="1013">
                  <a:solidFill>
                    <a:srgbClr val="000000"/>
                  </a:solidFill>
                  <a:latin typeface="Arial"/>
                  <a:cs typeface="+mn-cs"/>
                </a:endParaRPr>
              </a:p>
            </p:txBody>
          </p:sp>
          <p:sp>
            <p:nvSpPr>
              <p:cNvPr id="2078" name="Text Box 43"/>
              <p:cNvSpPr txBox="1">
                <a:spLocks noChangeArrowheads="1"/>
              </p:cNvSpPr>
              <p:nvPr/>
            </p:nvSpPr>
            <p:spPr bwMode="auto">
              <a:xfrm>
                <a:off x="2514913" y="2152649"/>
                <a:ext cx="6241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Lappi</a:t>
                </a:r>
              </a:p>
            </p:txBody>
          </p:sp>
          <p:sp>
            <p:nvSpPr>
              <p:cNvPr id="2079" name="Text Box 44"/>
              <p:cNvSpPr txBox="1">
                <a:spLocks noChangeArrowheads="1"/>
              </p:cNvSpPr>
              <p:nvPr/>
            </p:nvSpPr>
            <p:spPr bwMode="auto">
              <a:xfrm>
                <a:off x="1711207" y="4546418"/>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080" name="Text Box 45"/>
              <p:cNvSpPr txBox="1">
                <a:spLocks noChangeArrowheads="1"/>
              </p:cNvSpPr>
              <p:nvPr/>
            </p:nvSpPr>
            <p:spPr bwMode="auto">
              <a:xfrm>
                <a:off x="976625" y="5437187"/>
                <a:ext cx="9330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Satakunta</a:t>
                </a:r>
              </a:p>
            </p:txBody>
          </p:sp>
          <p:sp>
            <p:nvSpPr>
              <p:cNvPr id="2081" name="Text Box 46"/>
              <p:cNvSpPr txBox="1">
                <a:spLocks noChangeArrowheads="1"/>
              </p:cNvSpPr>
              <p:nvPr/>
            </p:nvSpPr>
            <p:spPr bwMode="auto">
              <a:xfrm>
                <a:off x="1760852" y="5264150"/>
                <a:ext cx="729830"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Pirkan-</a:t>
                </a:r>
              </a:p>
              <a:p>
                <a:pPr defTabSz="514350" eaLnBrk="1" fontAlgn="auto" hangingPunct="1">
                  <a:spcBef>
                    <a:spcPct val="0"/>
                  </a:spcBef>
                  <a:spcAft>
                    <a:spcPts val="0"/>
                  </a:spcAft>
                  <a:buNone/>
                </a:pPr>
                <a:r>
                  <a:rPr lang="fi-FI" altLang="fi-FI" sz="900" b="1" dirty="0">
                    <a:solidFill>
                      <a:srgbClr val="000000"/>
                    </a:solidFill>
                    <a:cs typeface="+mn-cs"/>
                  </a:rPr>
                  <a:t>maa</a:t>
                </a:r>
              </a:p>
            </p:txBody>
          </p:sp>
          <p:sp>
            <p:nvSpPr>
              <p:cNvPr id="2082" name="Text Box 47"/>
              <p:cNvSpPr txBox="1">
                <a:spLocks noChangeArrowheads="1"/>
              </p:cNvSpPr>
              <p:nvPr/>
            </p:nvSpPr>
            <p:spPr bwMode="auto">
              <a:xfrm>
                <a:off x="2322826" y="5651500"/>
                <a:ext cx="632303"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Häme</a:t>
                </a:r>
              </a:p>
            </p:txBody>
          </p:sp>
          <p:sp>
            <p:nvSpPr>
              <p:cNvPr id="2083" name="Text Box 48"/>
              <p:cNvSpPr txBox="1">
                <a:spLocks noChangeArrowheads="1"/>
              </p:cNvSpPr>
              <p:nvPr/>
            </p:nvSpPr>
            <p:spPr bwMode="auto">
              <a:xfrm>
                <a:off x="692984" y="5935029"/>
                <a:ext cx="1380012"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Varsinais-Suomi</a:t>
                </a:r>
              </a:p>
            </p:txBody>
          </p:sp>
          <p:sp>
            <p:nvSpPr>
              <p:cNvPr id="2084" name="Text Box 49"/>
              <p:cNvSpPr txBox="1">
                <a:spLocks noChangeArrowheads="1"/>
              </p:cNvSpPr>
              <p:nvPr/>
            </p:nvSpPr>
            <p:spPr bwMode="auto">
              <a:xfrm>
                <a:off x="3001186" y="5798241"/>
                <a:ext cx="13718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Kaakkois-Suomi</a:t>
                </a:r>
              </a:p>
            </p:txBody>
          </p:sp>
          <p:sp>
            <p:nvSpPr>
              <p:cNvPr id="2085" name="Text Box 50"/>
              <p:cNvSpPr txBox="1">
                <a:spLocks noChangeArrowheads="1"/>
              </p:cNvSpPr>
              <p:nvPr/>
            </p:nvSpPr>
            <p:spPr bwMode="auto">
              <a:xfrm>
                <a:off x="2056126" y="6200775"/>
                <a:ext cx="8436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Uusimaa</a:t>
                </a:r>
              </a:p>
            </p:txBody>
          </p:sp>
          <p:sp>
            <p:nvSpPr>
              <p:cNvPr id="2086" name="Text Box 51"/>
              <p:cNvSpPr txBox="1">
                <a:spLocks noChangeArrowheads="1"/>
              </p:cNvSpPr>
              <p:nvPr/>
            </p:nvSpPr>
            <p:spPr bwMode="auto">
              <a:xfrm>
                <a:off x="2299012" y="4864100"/>
                <a:ext cx="681066"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Keski-</a:t>
                </a:r>
              </a:p>
              <a:p>
                <a:pPr defTabSz="514350" eaLnBrk="1" fontAlgn="auto" hangingPunct="1">
                  <a:spcBef>
                    <a:spcPct val="0"/>
                  </a:spcBef>
                  <a:spcAft>
                    <a:spcPts val="0"/>
                  </a:spcAft>
                  <a:buNone/>
                </a:pPr>
                <a:r>
                  <a:rPr lang="fi-FI" altLang="fi-FI" sz="900" b="1" dirty="0">
                    <a:solidFill>
                      <a:srgbClr val="000000"/>
                    </a:solidFill>
                    <a:cs typeface="+mn-cs"/>
                  </a:rPr>
                  <a:t>Suomi</a:t>
                </a:r>
              </a:p>
            </p:txBody>
          </p:sp>
          <p:sp>
            <p:nvSpPr>
              <p:cNvPr id="2087" name="Text Box 52"/>
              <p:cNvSpPr txBox="1">
                <a:spLocks noChangeArrowheads="1"/>
              </p:cNvSpPr>
              <p:nvPr/>
            </p:nvSpPr>
            <p:spPr bwMode="auto">
              <a:xfrm>
                <a:off x="3124187" y="3638905"/>
                <a:ext cx="729830"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Kainuu</a:t>
                </a:r>
              </a:p>
            </p:txBody>
          </p:sp>
          <p:sp>
            <p:nvSpPr>
              <p:cNvPr id="2088" name="Text Box 53"/>
              <p:cNvSpPr txBox="1">
                <a:spLocks noChangeArrowheads="1"/>
              </p:cNvSpPr>
              <p:nvPr/>
            </p:nvSpPr>
            <p:spPr bwMode="auto">
              <a:xfrm>
                <a:off x="2429188" y="3262312"/>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089" name="Text Box 54"/>
              <p:cNvSpPr txBox="1">
                <a:spLocks noChangeArrowheads="1"/>
              </p:cNvSpPr>
              <p:nvPr/>
            </p:nvSpPr>
            <p:spPr bwMode="auto">
              <a:xfrm>
                <a:off x="2773676" y="43608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Savo</a:t>
                </a:r>
              </a:p>
            </p:txBody>
          </p:sp>
          <p:sp>
            <p:nvSpPr>
              <p:cNvPr id="2090" name="Text Box 55"/>
              <p:cNvSpPr txBox="1">
                <a:spLocks noChangeArrowheads="1"/>
              </p:cNvSpPr>
              <p:nvPr/>
            </p:nvSpPr>
            <p:spPr bwMode="auto">
              <a:xfrm>
                <a:off x="3622988" y="44624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Pohjois-</a:t>
                </a:r>
              </a:p>
              <a:p>
                <a:pPr defTabSz="514350" eaLnBrk="1" fontAlgn="auto" hangingPunct="1">
                  <a:spcBef>
                    <a:spcPct val="0"/>
                  </a:spcBef>
                  <a:spcAft>
                    <a:spcPts val="0"/>
                  </a:spcAft>
                  <a:buNone/>
                </a:pPr>
                <a:r>
                  <a:rPr lang="fi-FI" altLang="fi-FI" sz="900" b="1" dirty="0">
                    <a:solidFill>
                      <a:srgbClr val="000000"/>
                    </a:solidFill>
                    <a:cs typeface="+mn-cs"/>
                  </a:rPr>
                  <a:t>Karjala</a:t>
                </a:r>
              </a:p>
            </p:txBody>
          </p:sp>
          <p:sp>
            <p:nvSpPr>
              <p:cNvPr id="2091" name="Text Box 56"/>
              <p:cNvSpPr txBox="1">
                <a:spLocks noChangeArrowheads="1"/>
              </p:cNvSpPr>
              <p:nvPr/>
            </p:nvSpPr>
            <p:spPr bwMode="auto">
              <a:xfrm>
                <a:off x="2949888" y="5141912"/>
                <a:ext cx="9817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Etelä-Savo</a:t>
                </a:r>
              </a:p>
            </p:txBody>
          </p:sp>
          <p:sp>
            <p:nvSpPr>
              <p:cNvPr id="2092" name="Text Box 57"/>
              <p:cNvSpPr txBox="1">
                <a:spLocks noChangeArrowheads="1"/>
              </p:cNvSpPr>
              <p:nvPr/>
            </p:nvSpPr>
            <p:spPr bwMode="auto">
              <a:xfrm>
                <a:off x="794063" y="4691062"/>
                <a:ext cx="10142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Pohjanmaa</a:t>
                </a:r>
              </a:p>
            </p:txBody>
          </p:sp>
          <p:sp>
            <p:nvSpPr>
              <p:cNvPr id="2093" name="Text Box 58"/>
              <p:cNvSpPr txBox="1">
                <a:spLocks noChangeArrowheads="1"/>
              </p:cNvSpPr>
              <p:nvPr/>
            </p:nvSpPr>
            <p:spPr bwMode="auto">
              <a:xfrm>
                <a:off x="2025989" y="6334056"/>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094" name="Text Box 59"/>
              <p:cNvSpPr txBox="1">
                <a:spLocks noChangeArrowheads="1"/>
              </p:cNvSpPr>
              <p:nvPr/>
            </p:nvSpPr>
            <p:spPr bwMode="auto">
              <a:xfrm>
                <a:off x="1667066" y="6156325"/>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45</a:t>
                </a:r>
              </a:p>
            </p:txBody>
          </p:sp>
          <p:sp>
            <p:nvSpPr>
              <p:cNvPr id="2095" name="Text Box 60"/>
              <p:cNvSpPr txBox="1">
                <a:spLocks noChangeArrowheads="1"/>
              </p:cNvSpPr>
              <p:nvPr/>
            </p:nvSpPr>
            <p:spPr bwMode="auto">
              <a:xfrm>
                <a:off x="3083239" y="5986462"/>
                <a:ext cx="373063"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41</a:t>
                </a:r>
              </a:p>
            </p:txBody>
          </p:sp>
          <p:sp>
            <p:nvSpPr>
              <p:cNvPr id="2096" name="Text Box 61"/>
              <p:cNvSpPr txBox="1">
                <a:spLocks noChangeArrowheads="1"/>
              </p:cNvSpPr>
              <p:nvPr/>
            </p:nvSpPr>
            <p:spPr bwMode="auto">
              <a:xfrm>
                <a:off x="2419663" y="5876924"/>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49</a:t>
                </a:r>
              </a:p>
            </p:txBody>
          </p:sp>
          <p:sp>
            <p:nvSpPr>
              <p:cNvPr id="2097" name="Text Box 62"/>
              <p:cNvSpPr txBox="1">
                <a:spLocks noChangeArrowheads="1"/>
              </p:cNvSpPr>
              <p:nvPr/>
            </p:nvSpPr>
            <p:spPr bwMode="auto">
              <a:xfrm>
                <a:off x="1938651" y="5694362"/>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55</a:t>
                </a:r>
              </a:p>
            </p:txBody>
          </p:sp>
          <p:sp>
            <p:nvSpPr>
              <p:cNvPr id="2098" name="Text Box 63"/>
              <p:cNvSpPr txBox="1">
                <a:spLocks noChangeArrowheads="1"/>
              </p:cNvSpPr>
              <p:nvPr/>
            </p:nvSpPr>
            <p:spPr bwMode="auto">
              <a:xfrm>
                <a:off x="1445733" y="5668769"/>
                <a:ext cx="407987" cy="30689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46</a:t>
                </a:r>
              </a:p>
            </p:txBody>
          </p:sp>
          <p:sp>
            <p:nvSpPr>
              <p:cNvPr id="2099" name="Text Box 64"/>
              <p:cNvSpPr txBox="1">
                <a:spLocks noChangeArrowheads="1"/>
              </p:cNvSpPr>
              <p:nvPr/>
            </p:nvSpPr>
            <p:spPr bwMode="auto">
              <a:xfrm>
                <a:off x="2446651" y="529748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49</a:t>
                </a:r>
              </a:p>
            </p:txBody>
          </p:sp>
          <p:sp>
            <p:nvSpPr>
              <p:cNvPr id="2100" name="Text Box 65"/>
              <p:cNvSpPr txBox="1">
                <a:spLocks noChangeArrowheads="1"/>
              </p:cNvSpPr>
              <p:nvPr/>
            </p:nvSpPr>
            <p:spPr bwMode="auto">
              <a:xfrm>
                <a:off x="3189601" y="5368925"/>
                <a:ext cx="3889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45</a:t>
                </a:r>
              </a:p>
            </p:txBody>
          </p:sp>
          <p:sp>
            <p:nvSpPr>
              <p:cNvPr id="2101" name="Text Box 66"/>
              <p:cNvSpPr txBox="1">
                <a:spLocks noChangeArrowheads="1"/>
              </p:cNvSpPr>
              <p:nvPr/>
            </p:nvSpPr>
            <p:spPr bwMode="auto">
              <a:xfrm>
                <a:off x="3021326" y="478313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46</a:t>
                </a:r>
              </a:p>
            </p:txBody>
          </p:sp>
          <p:sp>
            <p:nvSpPr>
              <p:cNvPr id="2102" name="Text Box 67"/>
              <p:cNvSpPr txBox="1">
                <a:spLocks noChangeArrowheads="1"/>
              </p:cNvSpPr>
              <p:nvPr/>
            </p:nvSpPr>
            <p:spPr bwMode="auto">
              <a:xfrm>
                <a:off x="1033776" y="4943475"/>
                <a:ext cx="3762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61</a:t>
                </a:r>
              </a:p>
            </p:txBody>
          </p:sp>
          <p:sp>
            <p:nvSpPr>
              <p:cNvPr id="2103" name="Text Box 68"/>
              <p:cNvSpPr txBox="1">
                <a:spLocks noChangeArrowheads="1"/>
              </p:cNvSpPr>
              <p:nvPr/>
            </p:nvSpPr>
            <p:spPr bwMode="auto">
              <a:xfrm>
                <a:off x="1653655" y="4896800"/>
                <a:ext cx="3651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a:solidFill>
                      <a:srgbClr val="000000"/>
                    </a:solidFill>
                    <a:cs typeface="+mn-cs"/>
                  </a:rPr>
                  <a:t>45</a:t>
                </a:r>
                <a:endParaRPr lang="fi-FI" altLang="fi-FI" sz="900" b="1" dirty="0">
                  <a:solidFill>
                    <a:srgbClr val="000000"/>
                  </a:solidFill>
                  <a:cs typeface="+mn-cs"/>
                </a:endParaRPr>
              </a:p>
            </p:txBody>
          </p:sp>
          <p:sp>
            <p:nvSpPr>
              <p:cNvPr id="2104" name="Text Box 69"/>
              <p:cNvSpPr txBox="1">
                <a:spLocks noChangeArrowheads="1"/>
              </p:cNvSpPr>
              <p:nvPr/>
            </p:nvSpPr>
            <p:spPr bwMode="auto">
              <a:xfrm>
                <a:off x="3797614" y="4865687"/>
                <a:ext cx="363538"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51</a:t>
                </a:r>
              </a:p>
            </p:txBody>
          </p:sp>
          <p:sp>
            <p:nvSpPr>
              <p:cNvPr id="2105" name="Text Box 70"/>
              <p:cNvSpPr txBox="1">
                <a:spLocks noChangeArrowheads="1"/>
              </p:cNvSpPr>
              <p:nvPr/>
            </p:nvSpPr>
            <p:spPr bwMode="auto">
              <a:xfrm>
                <a:off x="3218326" y="388394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66</a:t>
                </a:r>
              </a:p>
            </p:txBody>
          </p:sp>
          <p:sp>
            <p:nvSpPr>
              <p:cNvPr id="2106" name="Text Box 71"/>
              <p:cNvSpPr txBox="1">
                <a:spLocks noChangeArrowheads="1"/>
              </p:cNvSpPr>
              <p:nvPr/>
            </p:nvSpPr>
            <p:spPr bwMode="auto">
              <a:xfrm>
                <a:off x="2467288" y="3702051"/>
                <a:ext cx="368300"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48</a:t>
                </a:r>
              </a:p>
            </p:txBody>
          </p:sp>
          <p:sp>
            <p:nvSpPr>
              <p:cNvPr id="2107" name="Text Box 72"/>
              <p:cNvSpPr txBox="1">
                <a:spLocks noChangeArrowheads="1"/>
              </p:cNvSpPr>
              <p:nvPr/>
            </p:nvSpPr>
            <p:spPr bwMode="auto">
              <a:xfrm>
                <a:off x="2614926" y="239553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900" b="1" dirty="0">
                    <a:solidFill>
                      <a:srgbClr val="000000"/>
                    </a:solidFill>
                    <a:cs typeface="+mn-cs"/>
                  </a:rPr>
                  <a:t>54</a:t>
                </a:r>
              </a:p>
            </p:txBody>
          </p:sp>
          <p:sp>
            <p:nvSpPr>
              <p:cNvPr id="2108" name="Tekstikehys 70"/>
              <p:cNvSpPr txBox="1">
                <a:spLocks noChangeArrowheads="1"/>
              </p:cNvSpPr>
              <p:nvPr/>
            </p:nvSpPr>
            <p:spPr bwMode="auto">
              <a:xfrm>
                <a:off x="-284148" y="565672"/>
                <a:ext cx="2267916" cy="6137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cs typeface="+mn-cs"/>
                  </a:rPr>
                  <a:t>Vuosi 2023</a:t>
                </a:r>
              </a:p>
              <a:p>
                <a:pPr defTabSz="514350" eaLnBrk="1" fontAlgn="auto" hangingPunct="1">
                  <a:spcBef>
                    <a:spcPct val="0"/>
                  </a:spcBef>
                  <a:spcAft>
                    <a:spcPts val="0"/>
                  </a:spcAft>
                  <a:buNone/>
                </a:pPr>
                <a:r>
                  <a:rPr lang="fi-FI" altLang="fi-FI" sz="1200" b="1" dirty="0">
                    <a:solidFill>
                      <a:srgbClr val="000000"/>
                    </a:solidFill>
                    <a:cs typeface="+mn-cs"/>
                  </a:rPr>
                  <a:t>(lopullinen vuositieto)</a:t>
                </a:r>
                <a:endParaRPr lang="fi-FI" altLang="fi-FI" sz="825" b="1" dirty="0">
                  <a:solidFill>
                    <a:srgbClr val="000000"/>
                  </a:solidFill>
                  <a:cs typeface="+mn-cs"/>
                </a:endParaRPr>
              </a:p>
            </p:txBody>
          </p:sp>
          <p:sp>
            <p:nvSpPr>
              <p:cNvPr id="2109" name="Text Box 5"/>
              <p:cNvSpPr txBox="1">
                <a:spLocks noChangeArrowheads="1"/>
              </p:cNvSpPr>
              <p:nvPr/>
            </p:nvSpPr>
            <p:spPr bwMode="auto">
              <a:xfrm>
                <a:off x="30041" y="1609269"/>
                <a:ext cx="1662435" cy="36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eaLnBrk="1" fontAlgn="auto" hangingPunct="1">
                  <a:spcBef>
                    <a:spcPct val="0"/>
                  </a:spcBef>
                  <a:spcAft>
                    <a:spcPts val="0"/>
                  </a:spcAft>
                  <a:buNone/>
                </a:pPr>
                <a:r>
                  <a:rPr lang="fi-FI" altLang="fi-FI" sz="1200" b="1" dirty="0">
                    <a:solidFill>
                      <a:srgbClr val="000000"/>
                    </a:solidFill>
                    <a:cs typeface="+mn-cs"/>
                  </a:rPr>
                  <a:t>Koko maa 49 %</a:t>
                </a:r>
              </a:p>
            </p:txBody>
          </p:sp>
        </p:grpSp>
      </p:grpSp>
      <p:sp>
        <p:nvSpPr>
          <p:cNvPr id="140" name="Alatunnisteen paikkamerkki 2"/>
          <p:cNvSpPr>
            <a:spLocks noGrp="1"/>
          </p:cNvSpPr>
          <p:nvPr>
            <p:ph type="ftr" sz="quarter" idx="11"/>
          </p:nvPr>
        </p:nvSpPr>
        <p:spPr>
          <a:xfrm>
            <a:off x="471492" y="5743465"/>
            <a:ext cx="2310458" cy="154577"/>
          </a:xfrm>
        </p:spPr>
        <p:txBody>
          <a:bodyPr/>
          <a:lstStyle/>
          <a:p>
            <a:pPr defTabSz="685800" eaLnBrk="1" fontAlgn="auto" hangingPunct="1">
              <a:spcBef>
                <a:spcPts val="0"/>
              </a:spcBef>
              <a:spcAft>
                <a:spcPts val="0"/>
              </a:spcAft>
            </a:pPr>
            <a:r>
              <a:rPr lang="fi-FI" dirty="0">
                <a:solidFill>
                  <a:srgbClr val="D5B37A"/>
                </a:solidFill>
                <a:latin typeface="Arial"/>
                <a:cs typeface="+mn-cs"/>
              </a:rPr>
              <a:t>Työ- ja elinkeinoministeriö </a:t>
            </a:r>
            <a:r>
              <a:rPr lang="bg-BG" dirty="0">
                <a:solidFill>
                  <a:srgbClr val="D5B37A"/>
                </a:solidFill>
                <a:latin typeface="Arial"/>
                <a:cs typeface="+mn-cs"/>
              </a:rPr>
              <a:t>•</a:t>
            </a:r>
            <a:r>
              <a:rPr lang="fi-FI" dirty="0">
                <a:solidFill>
                  <a:srgbClr val="D5B37A"/>
                </a:solidFill>
                <a:latin typeface="Arial"/>
                <a:cs typeface="+mn-cs"/>
              </a:rPr>
              <a:t> www.tem.fi</a:t>
            </a:r>
          </a:p>
        </p:txBody>
      </p:sp>
    </p:spTree>
    <p:extLst>
      <p:ext uri="{BB962C8B-B14F-4D97-AF65-F5344CB8AC3E}">
        <p14:creationId xmlns:p14="http://schemas.microsoft.com/office/powerpoint/2010/main" val="119134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1990-2023,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6" name="Picture 5">
            <a:extLst>
              <a:ext uri="{FF2B5EF4-FFF2-40B4-BE49-F238E27FC236}">
                <a16:creationId xmlns:a16="http://schemas.microsoft.com/office/drawing/2014/main" id="{234A62F2-0C85-2C78-C16C-83B3446A8FA6}"/>
              </a:ext>
            </a:extLst>
          </p:cNvPr>
          <p:cNvPicPr>
            <a:picLocks noChangeAspect="1"/>
          </p:cNvPicPr>
          <p:nvPr/>
        </p:nvPicPr>
        <p:blipFill>
          <a:blip r:embed="rId4"/>
          <a:stretch>
            <a:fillRect/>
          </a:stretch>
        </p:blipFill>
        <p:spPr>
          <a:xfrm>
            <a:off x="683568" y="755672"/>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9938D-ADB4-649B-95F4-DA62C25C3244}"/>
              </a:ext>
            </a:extLst>
          </p:cNvPr>
          <p:cNvPicPr>
            <a:picLocks noChangeAspect="1"/>
          </p:cNvPicPr>
          <p:nvPr/>
        </p:nvPicPr>
        <p:blipFill>
          <a:blip r:embed="rId2"/>
          <a:stretch>
            <a:fillRect/>
          </a:stretch>
        </p:blipFill>
        <p:spPr>
          <a:xfrm>
            <a:off x="4652363" y="2780929"/>
            <a:ext cx="4515701" cy="3672407"/>
          </a:xfrm>
          <a:prstGeom prst="rect">
            <a:avLst/>
          </a:prstGeom>
        </p:spPr>
      </p:pic>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90</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2" name="Picture 1">
            <a:extLst>
              <a:ext uri="{FF2B5EF4-FFF2-40B4-BE49-F238E27FC236}">
                <a16:creationId xmlns:a16="http://schemas.microsoft.com/office/drawing/2014/main" id="{5AAC9207-233D-5A70-DE1D-78725EA96A8D}"/>
              </a:ext>
            </a:extLst>
          </p:cNvPr>
          <p:cNvPicPr>
            <a:picLocks noChangeAspect="1"/>
          </p:cNvPicPr>
          <p:nvPr/>
        </p:nvPicPr>
        <p:blipFill>
          <a:blip r:embed="rId4"/>
          <a:stretch>
            <a:fillRect/>
          </a:stretch>
        </p:blipFill>
        <p:spPr>
          <a:xfrm>
            <a:off x="-19643" y="1"/>
            <a:ext cx="4913631" cy="3068960"/>
          </a:xfrm>
          <a:prstGeom prst="rect">
            <a:avLst/>
          </a:prstGeom>
        </p:spPr>
      </p:pic>
      <p:pic>
        <p:nvPicPr>
          <p:cNvPr id="4" name="Picture 3">
            <a:extLst>
              <a:ext uri="{FF2B5EF4-FFF2-40B4-BE49-F238E27FC236}">
                <a16:creationId xmlns:a16="http://schemas.microsoft.com/office/drawing/2014/main" id="{F201A458-B7BD-75DC-B056-40F204EC87C9}"/>
              </a:ext>
            </a:extLst>
          </p:cNvPr>
          <p:cNvPicPr>
            <a:picLocks noChangeAspect="1"/>
          </p:cNvPicPr>
          <p:nvPr/>
        </p:nvPicPr>
        <p:blipFill>
          <a:blip r:embed="rId5"/>
          <a:stretch>
            <a:fillRect/>
          </a:stretch>
        </p:blipFill>
        <p:spPr>
          <a:xfrm>
            <a:off x="4843995" y="1"/>
            <a:ext cx="4300005" cy="2780928"/>
          </a:xfrm>
          <a:prstGeom prst="rect">
            <a:avLst/>
          </a:prstGeom>
        </p:spPr>
      </p:pic>
      <p:pic>
        <p:nvPicPr>
          <p:cNvPr id="10" name="Picture 9">
            <a:extLst>
              <a:ext uri="{FF2B5EF4-FFF2-40B4-BE49-F238E27FC236}">
                <a16:creationId xmlns:a16="http://schemas.microsoft.com/office/drawing/2014/main" id="{D6C47D6E-57D2-8752-EE22-17F0D36C1C34}"/>
              </a:ext>
            </a:extLst>
          </p:cNvPr>
          <p:cNvPicPr>
            <a:picLocks noChangeAspect="1"/>
          </p:cNvPicPr>
          <p:nvPr/>
        </p:nvPicPr>
        <p:blipFill>
          <a:blip r:embed="rId6"/>
          <a:stretch>
            <a:fillRect/>
          </a:stretch>
        </p:blipFill>
        <p:spPr>
          <a:xfrm>
            <a:off x="-27999" y="3068961"/>
            <a:ext cx="4672007" cy="3793894"/>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91</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2" name="Picture 1">
            <a:extLst>
              <a:ext uri="{FF2B5EF4-FFF2-40B4-BE49-F238E27FC236}">
                <a16:creationId xmlns:a16="http://schemas.microsoft.com/office/drawing/2014/main" id="{7EB261DA-5795-000B-98CE-16DA703DA920}"/>
              </a:ext>
            </a:extLst>
          </p:cNvPr>
          <p:cNvPicPr>
            <a:picLocks noChangeAspect="1"/>
          </p:cNvPicPr>
          <p:nvPr/>
        </p:nvPicPr>
        <p:blipFill>
          <a:blip r:embed="rId4"/>
          <a:stretch>
            <a:fillRect/>
          </a:stretch>
        </p:blipFill>
        <p:spPr>
          <a:xfrm>
            <a:off x="0" y="4727"/>
            <a:ext cx="9144000" cy="5974160"/>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92</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8EB04830-E113-F5C9-BC6E-9F7386A77FAA}"/>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93</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CF8D57A2-5B18-DE38-0042-A975FA63B0F4}"/>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94</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10C56BD1-C543-2719-D756-1346FD1AA813}"/>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95</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C8BFFCF7-3F1E-9D32-D242-33FF3E3C4B56}"/>
              </a:ext>
            </a:extLst>
          </p:cNvPr>
          <p:cNvPicPr>
            <a:picLocks noChangeAspect="1"/>
          </p:cNvPicPr>
          <p:nvPr/>
        </p:nvPicPr>
        <p:blipFill>
          <a:blip r:embed="rId3"/>
          <a:stretch>
            <a:fillRect/>
          </a:stretch>
        </p:blipFill>
        <p:spPr>
          <a:xfrm>
            <a:off x="0" y="0"/>
            <a:ext cx="9144000" cy="5974160"/>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935B17-5CCB-16E5-C656-7FBE1555C48D}"/>
              </a:ext>
            </a:extLst>
          </p:cNvPr>
          <p:cNvPicPr>
            <a:picLocks noChangeAspect="1"/>
          </p:cNvPicPr>
          <p:nvPr/>
        </p:nvPicPr>
        <p:blipFill>
          <a:blip r:embed="rId2"/>
          <a:stretch>
            <a:fillRect/>
          </a:stretch>
        </p:blipFill>
        <p:spPr>
          <a:xfrm>
            <a:off x="107504" y="3387966"/>
            <a:ext cx="2170364" cy="3066554"/>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13. paras 69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925207"/>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 TYÖPAIKKOJEN KASVU Nopeaa VIIME VUOSINA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r>
              <a:rPr lang="fi-FI" sz="1400" b="1" cap="all" spc="-50" dirty="0">
                <a:solidFill>
                  <a:srgbClr val="0070C0"/>
                </a:solidFill>
                <a:latin typeface="+mj-lt"/>
                <a:ea typeface="+mj-ea"/>
                <a:cs typeface="+mj-cs"/>
              </a:rPr>
              <a:t>   SIJA 25 69 SEUTUKUNNAN JOUKOSSA. BKT:n kasvu </a:t>
            </a:r>
          </a:p>
          <a:p>
            <a:pPr>
              <a:lnSpc>
                <a:spcPct val="85000"/>
              </a:lnSpc>
              <a:spcBef>
                <a:spcPct val="0"/>
              </a:spcBef>
            </a:pPr>
            <a:r>
              <a:rPr lang="fi-FI" sz="1400" b="1" cap="all" spc="-50" dirty="0">
                <a:solidFill>
                  <a:srgbClr val="0070C0"/>
                </a:solidFill>
                <a:latin typeface="+mj-lt"/>
                <a:ea typeface="+mj-ea"/>
                <a:cs typeface="+mj-cs"/>
              </a:rPr>
              <a:t>   Tällä vuosituhannella maakunnan nopeinta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 SIJA 14</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capita Suomen 14.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3"/>
          <a:stretch>
            <a:fillRect/>
          </a:stretch>
        </p:blipFill>
        <p:spPr>
          <a:xfrm>
            <a:off x="7271895" y="59412"/>
            <a:ext cx="1548113" cy="1423811"/>
          </a:xfrm>
          <a:prstGeom prst="rect">
            <a:avLst/>
          </a:prstGeom>
        </p:spPr>
      </p:pic>
      <p:sp>
        <p:nvSpPr>
          <p:cNvPr id="23" name="TextBox 22"/>
          <p:cNvSpPr txBox="1"/>
          <p:nvPr/>
        </p:nvSpPr>
        <p:spPr>
          <a:xfrm>
            <a:off x="6368555" y="3034737"/>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B920DF9E-B2C3-58E8-681B-66FB429C7885}"/>
              </a:ext>
            </a:extLst>
          </p:cNvPr>
          <p:cNvPicPr>
            <a:picLocks noChangeAspect="1"/>
          </p:cNvPicPr>
          <p:nvPr/>
        </p:nvPicPr>
        <p:blipFill>
          <a:blip r:embed="rId5"/>
          <a:stretch>
            <a:fillRect/>
          </a:stretch>
        </p:blipFill>
        <p:spPr>
          <a:xfrm>
            <a:off x="6621538" y="3405625"/>
            <a:ext cx="2323656" cy="3286178"/>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384056" y="3133419"/>
            <a:ext cx="6858000" cy="1790700"/>
          </a:xfrm>
        </p:spPr>
        <p:txBody>
          <a:bodyPr>
            <a:normAutofit fontScale="90000"/>
          </a:bodyPr>
          <a:lstStyle/>
          <a:p>
            <a:pPr lvl="0" algn="l" eaLnBrk="0" fontAlgn="base" hangingPunct="0">
              <a:lnSpc>
                <a:spcPct val="100000"/>
              </a:lnSpc>
              <a:spcBef>
                <a:spcPct val="20000"/>
              </a:spcBef>
              <a:spcAft>
                <a:spcPct val="0"/>
              </a:spcAft>
            </a:pP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44</a:t>
            </a:r>
            <a:br>
              <a:rPr lang="en-GB" altLang="fi-FI" sz="2100" b="1" kern="0" dirty="0">
                <a:solidFill>
                  <a:srgbClr val="003399"/>
                </a:solidFill>
                <a:latin typeface="Arial"/>
              </a:rPr>
            </a:br>
            <a:br>
              <a:rPr lang="fi-FI" sz="5400" dirty="0"/>
            </a:br>
            <a:r>
              <a:rPr lang="en-GB" sz="2700" kern="0" dirty="0" err="1">
                <a:solidFill>
                  <a:srgbClr val="003399"/>
                </a:solidFill>
                <a:latin typeface="Arial"/>
                <a:ea typeface="+mn-ea"/>
                <a:cs typeface="+mn-cs"/>
              </a:rPr>
              <a:t>Touko</a:t>
            </a:r>
            <a:r>
              <a:rPr lang="en-GB" altLang="fi-FI" sz="2700" kern="0" dirty="0" err="1">
                <a:solidFill>
                  <a:srgbClr val="003399"/>
                </a:solidFill>
                <a:latin typeface="Arial"/>
                <a:ea typeface="+mn-ea"/>
                <a:cs typeface="+mn-cs"/>
              </a:rPr>
              <a:t>kuu</a:t>
            </a:r>
            <a:r>
              <a:rPr lang="en-GB" altLang="fi-FI" sz="2700" kern="0" dirty="0">
                <a:solidFill>
                  <a:srgbClr val="003399"/>
                </a:solidFill>
                <a:latin typeface="Arial"/>
                <a:ea typeface="+mn-ea"/>
                <a:cs typeface="+mn-cs"/>
              </a:rPr>
              <a:t> 2025</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Aluekehitysasiantuntija Saku Vähäsantanen</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Satakuntaliitto</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Etunimi.sukunimi@satakunta.fi</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Puh. 044 711 4350</a:t>
            </a:r>
            <a:br>
              <a:rPr lang="fi-FI" altLang="fi-FI" sz="1650" kern="0" dirty="0">
                <a:solidFill>
                  <a:srgbClr val="FF9933"/>
                </a:solidFill>
                <a:latin typeface="Arial"/>
                <a:ea typeface="+mn-ea"/>
                <a:cs typeface="+mn-cs"/>
              </a:rPr>
            </a:b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73360" y="3271838"/>
            <a:ext cx="5241590" cy="1790700"/>
          </a:xfrm>
        </p:spPr>
        <p:txBody>
          <a:bodyPr>
            <a:normAutofit fontScale="90000"/>
          </a:bodyPr>
          <a:lstStyle/>
          <a:p>
            <a:pPr lvl="0" algn="l" eaLnBrk="0" fontAlgn="base" hangingPunct="0">
              <a:lnSpc>
                <a:spcPct val="100000"/>
              </a:lnSpc>
              <a:spcBef>
                <a:spcPct val="20000"/>
              </a:spcBef>
              <a:spcAft>
                <a:spcPct val="0"/>
              </a:spcAft>
            </a:pPr>
            <a:br>
              <a:rPr lang="en-GB" altLang="fi-FI" sz="3000" b="1" kern="0" dirty="0">
                <a:solidFill>
                  <a:srgbClr val="003399"/>
                </a:solidFill>
                <a:latin typeface="Arial"/>
              </a:rPr>
            </a:br>
            <a:br>
              <a:rPr lang="en-GB" altLang="fi-FI" sz="3000" b="1" kern="0" dirty="0">
                <a:solidFill>
                  <a:srgbClr val="003399"/>
                </a:solidFill>
                <a:latin typeface="Arial"/>
              </a:rPr>
            </a:br>
            <a:br>
              <a:rPr lang="en-GB" altLang="fi-FI" sz="3000" b="1" kern="0" dirty="0">
                <a:solidFill>
                  <a:srgbClr val="003399"/>
                </a:solidFill>
                <a:latin typeface="Arial"/>
              </a:rPr>
            </a:b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ja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44</a:t>
            </a:r>
            <a:br>
              <a:rPr lang="en-GB" altLang="fi-FI" sz="2100" b="1" kern="0" dirty="0">
                <a:solidFill>
                  <a:srgbClr val="003399"/>
                </a:solidFill>
                <a:latin typeface="Arial"/>
              </a:rPr>
            </a:br>
            <a:r>
              <a:rPr lang="en-GB" altLang="fi-FI" sz="2700" kern="0" dirty="0" err="1">
                <a:solidFill>
                  <a:srgbClr val="003399"/>
                </a:solidFill>
                <a:latin typeface="Arial"/>
                <a:ea typeface="+mn-ea"/>
                <a:cs typeface="+mn-cs"/>
              </a:rPr>
              <a:t>Toukokuu</a:t>
            </a:r>
            <a:r>
              <a:rPr lang="en-GB" altLang="fi-FI" sz="2700" kern="0" dirty="0">
                <a:solidFill>
                  <a:srgbClr val="003399"/>
                </a:solidFill>
                <a:latin typeface="Arial"/>
                <a:ea typeface="+mn-ea"/>
                <a:cs typeface="+mn-cs"/>
              </a:rPr>
              <a:t> 2025</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1650" kern="0" dirty="0" err="1">
                <a:solidFill>
                  <a:srgbClr val="FF9933"/>
                </a:solidFill>
                <a:latin typeface="Arial"/>
                <a:ea typeface="+mn-ea"/>
                <a:cs typeface="+mn-cs"/>
              </a:rPr>
              <a:t>WinNova</a:t>
            </a:r>
            <a:r>
              <a:rPr lang="fi-FI" altLang="fi-FI" sz="165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417910" indent="-160735">
              <a:defRPr>
                <a:solidFill>
                  <a:schemeClr val="tx1"/>
                </a:solidFill>
                <a:latin typeface="Arial" panose="020B0604020202020204" pitchFamily="34" charset="0"/>
              </a:defRPr>
            </a:lvl2pPr>
            <a:lvl3pPr marL="642938" indent="-128588">
              <a:defRPr>
                <a:solidFill>
                  <a:schemeClr val="tx1"/>
                </a:solidFill>
                <a:latin typeface="Arial" panose="020B0604020202020204" pitchFamily="34" charset="0"/>
              </a:defRPr>
            </a:lvl3pPr>
            <a:lvl4pPr marL="900113" indent="-128588">
              <a:defRPr>
                <a:solidFill>
                  <a:schemeClr val="tx1"/>
                </a:solidFill>
                <a:latin typeface="Arial" panose="020B0604020202020204" pitchFamily="34" charset="0"/>
              </a:defRPr>
            </a:lvl4pPr>
            <a:lvl5pPr marL="1157288" indent="-128588">
              <a:defRPr>
                <a:solidFill>
                  <a:schemeClr val="tx1"/>
                </a:solidFill>
                <a:latin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defRPr>
            </a:lvl9pPr>
          </a:lstStyle>
          <a:p>
            <a:pPr defTabSz="514350" eaLnBrk="1" fontAlgn="auto" hangingPunct="1">
              <a:spcBef>
                <a:spcPts val="0"/>
              </a:spcBef>
              <a:spcAft>
                <a:spcPts val="0"/>
              </a:spcAft>
            </a:pPr>
            <a:fld id="{5B3087D9-6CC8-4239-9F79-CBB91022B82F}" type="slidenum">
              <a:rPr lang="fi-FI" altLang="fi-FI">
                <a:solidFill>
                  <a:prstClr val="white"/>
                </a:solidFill>
              </a:rPr>
              <a:pPr defTabSz="514350" eaLnBrk="1" fontAlgn="auto" hangingPunct="1">
                <a:spcBef>
                  <a:spcPts val="0"/>
                </a:spcBef>
                <a:spcAft>
                  <a:spcPts val="0"/>
                </a:spcAft>
              </a:pPr>
              <a:t>99</a:t>
            </a:fld>
            <a:endParaRPr lang="fi-FI" altLang="fi-FI">
              <a:solidFill>
                <a:prstClr val="white"/>
              </a:solidFill>
            </a:endParaRPr>
          </a:p>
        </p:txBody>
      </p:sp>
      <p:sp>
        <p:nvSpPr>
          <p:cNvPr id="19459" name="Rectangle 2"/>
          <p:cNvSpPr>
            <a:spLocks noGrp="1" noChangeArrowheads="1"/>
          </p:cNvSpPr>
          <p:nvPr>
            <p:ph type="title"/>
          </p:nvPr>
        </p:nvSpPr>
        <p:spPr>
          <a:xfrm>
            <a:off x="1426904" y="956869"/>
            <a:ext cx="5915025" cy="745629"/>
          </a:xfrm>
        </p:spPr>
        <p:txBody>
          <a:bodyPr/>
          <a:lstStyle/>
          <a:p>
            <a:r>
              <a:rPr lang="en-GB" altLang="fi-FI" sz="1519" b="1" cap="all" spc="-28" dirty="0" err="1">
                <a:solidFill>
                  <a:srgbClr val="0070C0"/>
                </a:solidFill>
                <a:effectLst>
                  <a:outerShdw blurRad="38100" dist="38100" dir="2700000" algn="tl">
                    <a:srgbClr val="000000">
                      <a:alpha val="43137"/>
                    </a:srgbClr>
                  </a:outerShdw>
                </a:effectLst>
              </a:rPr>
              <a:t>Satakunnan</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1519" b="1" cap="all" spc="-28" dirty="0" err="1">
                <a:solidFill>
                  <a:srgbClr val="0070C0"/>
                </a:solidFill>
                <a:effectLst>
                  <a:outerShdw blurRad="38100" dist="38100" dir="2700000" algn="tl">
                    <a:srgbClr val="000000">
                      <a:alpha val="43137"/>
                    </a:srgbClr>
                  </a:outerShdw>
                </a:effectLst>
              </a:rPr>
              <a:t>talouskehitys</a:t>
            </a:r>
            <a:r>
              <a:rPr lang="en-GB" altLang="fi-FI" sz="1519" b="1" cap="all" spc="-28" dirty="0">
                <a:solidFill>
                  <a:srgbClr val="0070C0"/>
                </a:solidFill>
                <a:effectLst>
                  <a:outerShdw blurRad="38100" dist="38100" dir="2700000" algn="tl">
                    <a:srgbClr val="000000">
                      <a:alpha val="43137"/>
                    </a:srgbClr>
                  </a:outerShdw>
                </a:effectLst>
              </a:rPr>
              <a:t> </a:t>
            </a:r>
            <a:r>
              <a:rPr lang="en-GB" altLang="fi-FI" sz="900" b="1" cap="all" spc="-28" dirty="0">
                <a:solidFill>
                  <a:srgbClr val="0070C0"/>
                </a:solidFill>
                <a:effectLst>
                  <a:outerShdw blurRad="38100" dist="38100" dir="2700000" algn="tl">
                    <a:srgbClr val="000000">
                      <a:alpha val="43137"/>
                    </a:srgbClr>
                  </a:outerShdw>
                </a:effectLst>
              </a:rPr>
              <a:t>(</a:t>
            </a:r>
            <a:r>
              <a:rPr lang="en-GB" altLang="fi-FI" sz="900" b="1" cap="all" spc="-28" dirty="0" err="1">
                <a:solidFill>
                  <a:srgbClr val="0070C0"/>
                </a:solidFill>
                <a:effectLst>
                  <a:outerShdw blurRad="38100" dist="38100" dir="2700000" algn="tl">
                    <a:srgbClr val="000000">
                      <a:alpha val="43137"/>
                    </a:srgbClr>
                  </a:outerShdw>
                </a:effectLst>
              </a:rPr>
              <a:t>Lähde</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Tilastokeskus</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asiakaskohtainen</a:t>
            </a:r>
            <a:r>
              <a:rPr lang="en-GB" altLang="fi-FI" sz="900" b="1" cap="all" spc="-28" dirty="0">
                <a:solidFill>
                  <a:srgbClr val="0070C0"/>
                </a:solidFill>
                <a:effectLst>
                  <a:outerShdw blurRad="38100" dist="38100" dir="2700000" algn="tl">
                    <a:srgbClr val="000000">
                      <a:alpha val="43137"/>
                    </a:srgbClr>
                  </a:outerShdw>
                </a:effectLst>
              </a:rPr>
              <a:t> </a:t>
            </a:r>
            <a:r>
              <a:rPr lang="en-GB" altLang="fi-FI" sz="900" b="1" cap="all" spc="-28" dirty="0" err="1">
                <a:solidFill>
                  <a:srgbClr val="0070C0"/>
                </a:solidFill>
                <a:effectLst>
                  <a:outerShdw blurRad="38100" dist="38100" dir="2700000" algn="tl">
                    <a:srgbClr val="000000">
                      <a:alpha val="43137"/>
                    </a:srgbClr>
                  </a:outerShdw>
                </a:effectLst>
              </a:rPr>
              <a:t>suhdannepalvelu</a:t>
            </a:r>
            <a:r>
              <a:rPr lang="en-GB" altLang="fi-FI" sz="900" b="1" cap="all" spc="-28" dirty="0">
                <a:solidFill>
                  <a:srgbClr val="0070C0"/>
                </a:solidFill>
                <a:effectLst>
                  <a:outerShdw blurRad="38100" dist="38100" dir="2700000" algn="tl">
                    <a:srgbClr val="000000">
                      <a:alpha val="43137"/>
                    </a:srgbClr>
                  </a:outerShdw>
                </a:effectLst>
              </a:rPr>
              <a:t>)</a:t>
            </a:r>
            <a:endParaRPr lang="en-US" altLang="fi-FI" sz="900" b="1" cap="all" spc="-2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8741" y="1329684"/>
            <a:ext cx="4607719" cy="2708374"/>
          </a:xfrm>
        </p:spPr>
        <p:txBody>
          <a:bodyPr/>
          <a:lstStyle/>
          <a:p>
            <a:pPr>
              <a:buFontTx/>
              <a:buNone/>
            </a:pPr>
            <a:r>
              <a:rPr lang="en-GB" altLang="fi-FI" sz="1013" b="1" dirty="0"/>
              <a:t>         </a:t>
            </a:r>
          </a:p>
          <a:p>
            <a:pPr>
              <a:buFontTx/>
              <a:buNone/>
            </a:pPr>
            <a:r>
              <a:rPr lang="en-GB" altLang="fi-FI" sz="1500" b="1" dirty="0"/>
              <a:t>LIIKEVAIHTO</a:t>
            </a:r>
          </a:p>
          <a:p>
            <a:pPr>
              <a:buFontTx/>
              <a:buNone/>
            </a:pPr>
            <a:endParaRPr lang="fi-FI" altLang="fi-FI" sz="1013" b="1" dirty="0"/>
          </a:p>
        </p:txBody>
      </p:sp>
      <p:sp>
        <p:nvSpPr>
          <p:cNvPr id="19464" name="Rectangle 1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5"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6" name="Rectangle 1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7"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8" name="Rectangle 15"/>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69"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0" name="Rectangle 17"/>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1"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2" name="Rectangle 19"/>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3"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4" name="Rectangle 21"/>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5" name="Rectangle 23"/>
          <p:cNvSpPr>
            <a:spLocks noChangeArrowheads="1"/>
          </p:cNvSpPr>
          <p:nvPr/>
        </p:nvSpPr>
        <p:spPr bwMode="auto">
          <a:xfrm>
            <a:off x="4479637" y="1376083"/>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4350" eaLnBrk="1" fontAlgn="auto" hangingPunct="1">
              <a:spcBef>
                <a:spcPts val="0"/>
              </a:spcBef>
              <a:spcAft>
                <a:spcPts val="0"/>
              </a:spcAft>
            </a:pPr>
            <a:endParaRPr lang="fi-FI" altLang="fi-FI" sz="1013">
              <a:solidFill>
                <a:prstClr val="black"/>
              </a:solidFill>
            </a:endParaRPr>
          </a:p>
        </p:txBody>
      </p:sp>
      <p:sp>
        <p:nvSpPr>
          <p:cNvPr id="19476" name="Rectangle 23"/>
          <p:cNvSpPr>
            <a:spLocks noChangeArrowheads="1"/>
          </p:cNvSpPr>
          <p:nvPr/>
        </p:nvSpPr>
        <p:spPr bwMode="auto">
          <a:xfrm>
            <a:off x="230654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eaLnBrk="1" fontAlgn="auto" hangingPunct="1">
              <a:spcBef>
                <a:spcPts val="0"/>
              </a:spcBef>
              <a:spcAft>
                <a:spcPts val="0"/>
              </a:spcAft>
            </a:pPr>
            <a:endParaRPr lang="en-US" altLang="en-US" sz="1013">
              <a:solidFill>
                <a:prstClr val="black"/>
              </a:solidFill>
            </a:endParaRPr>
          </a:p>
        </p:txBody>
      </p:sp>
      <p:sp>
        <p:nvSpPr>
          <p:cNvPr id="19477" name="Rectangle 25"/>
          <p:cNvSpPr>
            <a:spLocks noChangeArrowheads="1"/>
          </p:cNvSpPr>
          <p:nvPr/>
        </p:nvSpPr>
        <p:spPr bwMode="auto">
          <a:xfrm>
            <a:off x="4697911" y="3538854"/>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514350" eaLnBrk="1" fontAlgn="auto" hangingPunct="1">
              <a:spcBef>
                <a:spcPts val="0"/>
              </a:spcBef>
              <a:spcAft>
                <a:spcPts val="0"/>
              </a:spcAft>
            </a:pPr>
            <a:endParaRPr lang="en-US" altLang="en-US" sz="1013">
              <a:solidFill>
                <a:prstClr val="black"/>
              </a:solidFill>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445" y="5538463"/>
            <a:ext cx="1044457" cy="270431"/>
          </a:xfrm>
          <a:prstGeom prst="rect">
            <a:avLst/>
          </a:prstGeom>
        </p:spPr>
      </p:pic>
      <p:pic>
        <p:nvPicPr>
          <p:cNvPr id="5" name="Picture 4">
            <a:extLst>
              <a:ext uri="{FF2B5EF4-FFF2-40B4-BE49-F238E27FC236}">
                <a16:creationId xmlns:a16="http://schemas.microsoft.com/office/drawing/2014/main" id="{A4C4CB3E-66A6-0A46-20E8-D8FB0C2AFA9D}"/>
              </a:ext>
            </a:extLst>
          </p:cNvPr>
          <p:cNvPicPr>
            <a:picLocks noChangeAspect="1"/>
          </p:cNvPicPr>
          <p:nvPr/>
        </p:nvPicPr>
        <p:blipFill>
          <a:blip r:embed="rId3"/>
          <a:stretch>
            <a:fillRect/>
          </a:stretch>
        </p:blipFill>
        <p:spPr>
          <a:xfrm>
            <a:off x="4368589" y="1882049"/>
            <a:ext cx="4632820" cy="3315317"/>
          </a:xfrm>
          <a:prstGeom prst="rect">
            <a:avLst/>
          </a:prstGeom>
        </p:spPr>
      </p:pic>
      <p:graphicFrame>
        <p:nvGraphicFramePr>
          <p:cNvPr id="7" name="Table 6">
            <a:extLst>
              <a:ext uri="{FF2B5EF4-FFF2-40B4-BE49-F238E27FC236}">
                <a16:creationId xmlns:a16="http://schemas.microsoft.com/office/drawing/2014/main" id="{8E3BB769-7712-D616-FE92-1C903611530C}"/>
              </a:ext>
            </a:extLst>
          </p:cNvPr>
          <p:cNvGraphicFramePr>
            <a:graphicFrameLocks noGrp="1"/>
          </p:cNvGraphicFramePr>
          <p:nvPr/>
        </p:nvGraphicFramePr>
        <p:xfrm>
          <a:off x="142591" y="1882048"/>
          <a:ext cx="4162709" cy="3315317"/>
        </p:xfrm>
        <a:graphic>
          <a:graphicData uri="http://schemas.openxmlformats.org/drawingml/2006/table">
            <a:tbl>
              <a:tblPr/>
              <a:tblGrid>
                <a:gridCol w="3658138">
                  <a:extLst>
                    <a:ext uri="{9D8B030D-6E8A-4147-A177-3AD203B41FA5}">
                      <a16:colId xmlns:a16="http://schemas.microsoft.com/office/drawing/2014/main" val="2151789551"/>
                    </a:ext>
                  </a:extLst>
                </a:gridCol>
                <a:gridCol w="504571">
                  <a:extLst>
                    <a:ext uri="{9D8B030D-6E8A-4147-A177-3AD203B41FA5}">
                      <a16:colId xmlns:a16="http://schemas.microsoft.com/office/drawing/2014/main" val="1544560451"/>
                    </a:ext>
                  </a:extLst>
                </a:gridCol>
              </a:tblGrid>
              <a:tr h="158916">
                <a:tc>
                  <a:txBody>
                    <a:bodyPr/>
                    <a:lstStyle/>
                    <a:p>
                      <a:pPr algn="l" fontAlgn="b"/>
                      <a:r>
                        <a:rPr lang="fi-FI" sz="800" b="1" i="0" u="none" strike="noStrike">
                          <a:effectLst/>
                          <a:latin typeface="Arial" panose="020B0604020202020204" pitchFamily="34" charset="0"/>
                        </a:rPr>
                        <a:t>Satakunnan liikevaihto (milj. €) toimialoittain v. 2024 (ennakkotieto)</a:t>
                      </a:r>
                    </a:p>
                  </a:txBody>
                  <a:tcPr marL="4763" marR="4763" marT="4763" marB="0" anchor="b">
                    <a:lnL>
                      <a:noFill/>
                    </a:lnL>
                    <a:lnR>
                      <a:noFill/>
                    </a:lnR>
                    <a:lnT>
                      <a:noFill/>
                    </a:lnT>
                    <a:lnB>
                      <a:noFill/>
                    </a:lnB>
                    <a:solidFill>
                      <a:srgbClr val="FFFF00"/>
                    </a:solidFill>
                  </a:tcPr>
                </a:tc>
                <a:tc>
                  <a:txBody>
                    <a:bodyPr/>
                    <a:lstStyle/>
                    <a:p>
                      <a:pPr algn="l" fontAlgn="b"/>
                      <a:r>
                        <a:rPr lang="fi-FI" sz="800" b="1" i="0" u="none" strike="noStrike">
                          <a:effectLst/>
                          <a:latin typeface="Arial" panose="020B0604020202020204" pitchFamily="34" charset="0"/>
                        </a:rPr>
                        <a:t> </a:t>
                      </a:r>
                    </a:p>
                  </a:txBody>
                  <a:tcPr marL="4763" marR="4763" marT="4763" marB="0" anchor="b">
                    <a:lnL>
                      <a:noFill/>
                    </a:lnL>
                    <a:lnR>
                      <a:noFill/>
                    </a:lnR>
                    <a:lnT>
                      <a:noFill/>
                    </a:lnT>
                    <a:lnB>
                      <a:noFill/>
                    </a:lnB>
                    <a:solidFill>
                      <a:srgbClr val="FFFF00"/>
                    </a:solidFill>
                  </a:tcPr>
                </a:tc>
                <a:extLst>
                  <a:ext uri="{0D108BD9-81ED-4DB2-BD59-A6C34878D82A}">
                    <a16:rowId xmlns:a16="http://schemas.microsoft.com/office/drawing/2014/main" val="374688976"/>
                  </a:ext>
                </a:extLst>
              </a:tr>
              <a:tr h="158916">
                <a:tc>
                  <a:txBody>
                    <a:bodyPr/>
                    <a:lstStyle/>
                    <a:p>
                      <a:pPr algn="l" fontAlgn="b"/>
                      <a:r>
                        <a:rPr lang="fi-FI" sz="800" b="1" i="0" u="none" strike="noStrike">
                          <a:effectLst/>
                          <a:latin typeface="Arial" panose="020B0604020202020204" pitchFamily="34" charset="0"/>
                        </a:rPr>
                        <a:t> </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i-FI" sz="800" b="1" i="0" u="none" strike="noStrike">
                          <a:effectLst/>
                          <a:latin typeface="Arial" panose="020B0604020202020204" pitchFamily="34" charset="0"/>
                        </a:rPr>
                        <a:t> </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52762415"/>
                  </a:ext>
                </a:extLst>
              </a:tr>
              <a:tr h="158916">
                <a:tc>
                  <a:txBody>
                    <a:bodyPr/>
                    <a:lstStyle/>
                    <a:p>
                      <a:pPr algn="l" fontAlgn="b"/>
                      <a:r>
                        <a:rPr lang="fi-FI" sz="800" b="1" i="0" u="none" strike="noStrike">
                          <a:effectLst/>
                          <a:latin typeface="Arial" panose="020B0604020202020204" pitchFamily="34" charset="0"/>
                        </a:rPr>
                        <a:t> Elintarviketeollisuus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887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9399416"/>
                  </a:ext>
                </a:extLst>
              </a:tr>
              <a:tr h="158916">
                <a:tc>
                  <a:txBody>
                    <a:bodyPr/>
                    <a:lstStyle/>
                    <a:p>
                      <a:pPr algn="l" fontAlgn="b"/>
                      <a:r>
                        <a:rPr lang="fi-FI" sz="800" b="1" i="0" u="none" strike="noStrike">
                          <a:effectLst/>
                          <a:latin typeface="Arial" panose="020B0604020202020204" pitchFamily="34" charset="0"/>
                        </a:rPr>
                        <a:t> Metsäteollisuus </a:t>
                      </a:r>
                      <a:r>
                        <a:rPr lang="fi-FI" sz="600" b="1" i="0" u="none" strike="noStrike">
                          <a:effectLst/>
                          <a:latin typeface="Arial" panose="020B0604020202020204" pitchFamily="34" charset="0"/>
                        </a:rPr>
                        <a:t>(puu- ja paperiteollisuus)</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1 559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754681"/>
                  </a:ext>
                </a:extLst>
              </a:tr>
              <a:tr h="136997">
                <a:tc>
                  <a:txBody>
                    <a:bodyPr/>
                    <a:lstStyle/>
                    <a:p>
                      <a:pPr algn="l" fontAlgn="b"/>
                      <a:r>
                        <a:rPr lang="fi-FI" sz="800" b="1" i="0" u="none" strike="noStrike">
                          <a:effectLst/>
                          <a:latin typeface="Arial" panose="020B0604020202020204" pitchFamily="34" charset="0"/>
                        </a:rPr>
                        <a:t> Kemikaalien sekä kumi- ja muovituotteiden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478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65429789"/>
                  </a:ext>
                </a:extLst>
              </a:tr>
              <a:tr h="158916">
                <a:tc>
                  <a:txBody>
                    <a:bodyPr/>
                    <a:lstStyle/>
                    <a:p>
                      <a:pPr algn="l" fontAlgn="b"/>
                      <a:r>
                        <a:rPr lang="fi-FI" sz="800" b="1" i="0" u="none" strike="noStrike">
                          <a:effectLst/>
                          <a:latin typeface="Arial" panose="020B0604020202020204" pitchFamily="34" charset="0"/>
                        </a:rPr>
                        <a:t> Metallien jalostus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2 189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67022282"/>
                  </a:ext>
                </a:extLst>
              </a:tr>
              <a:tr h="158916">
                <a:tc>
                  <a:txBody>
                    <a:bodyPr/>
                    <a:lstStyle/>
                    <a:p>
                      <a:pPr algn="l" fontAlgn="b"/>
                      <a:r>
                        <a:rPr lang="fi-FI" sz="800" b="1" i="0" u="none" strike="noStrike">
                          <a:effectLst/>
                          <a:latin typeface="Arial" panose="020B0604020202020204" pitchFamily="34" charset="0"/>
                        </a:rPr>
                        <a:t> Metallituotteiden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591</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0195141"/>
                  </a:ext>
                </a:extLst>
              </a:tr>
              <a:tr h="158916">
                <a:tc>
                  <a:txBody>
                    <a:bodyPr/>
                    <a:lstStyle/>
                    <a:p>
                      <a:pPr algn="l" fontAlgn="b"/>
                      <a:r>
                        <a:rPr lang="fi-FI" sz="800" b="1" i="0" u="none" strike="noStrike">
                          <a:effectLst/>
                          <a:latin typeface="Arial" panose="020B0604020202020204" pitchFamily="34" charset="0"/>
                        </a:rPr>
                        <a:t> Koneiden ja laitteiden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1 092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10871642"/>
                  </a:ext>
                </a:extLst>
              </a:tr>
              <a:tr h="158916">
                <a:tc>
                  <a:txBody>
                    <a:bodyPr/>
                    <a:lstStyle/>
                    <a:p>
                      <a:pPr algn="l" fontAlgn="b"/>
                      <a:r>
                        <a:rPr lang="fi-FI" sz="800" b="1" i="0" u="none" strike="noStrike">
                          <a:effectLst/>
                          <a:latin typeface="Arial" panose="020B0604020202020204" pitchFamily="34" charset="0"/>
                        </a:rPr>
                        <a:t> Elektroniikka- ja sähkötuotteiden valmistus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179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37174038"/>
                  </a:ext>
                </a:extLst>
              </a:tr>
              <a:tr h="158916">
                <a:tc>
                  <a:txBody>
                    <a:bodyPr/>
                    <a:lstStyle/>
                    <a:p>
                      <a:pPr algn="l" fontAlgn="b"/>
                      <a:r>
                        <a:rPr lang="fi-FI" sz="800" b="1" i="0" u="none" strike="noStrike">
                          <a:effectLst/>
                          <a:latin typeface="Arial" panose="020B0604020202020204" pitchFamily="34" charset="0"/>
                        </a:rPr>
                        <a:t> Teknologiateollisuus </a:t>
                      </a:r>
                      <a:r>
                        <a:rPr lang="fi-FI" sz="600" b="1" i="0" u="none" strike="noStrike">
                          <a:effectLst/>
                          <a:latin typeface="Arial" panose="020B0604020202020204" pitchFamily="34" charset="0"/>
                        </a:rPr>
                        <a:t>(TOL 24-30)</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4 623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06252537"/>
                  </a:ext>
                </a:extLst>
              </a:tr>
              <a:tr h="158916">
                <a:tc>
                  <a:txBody>
                    <a:bodyPr/>
                    <a:lstStyle/>
                    <a:p>
                      <a:pPr algn="l" fontAlgn="b"/>
                      <a:r>
                        <a:rPr lang="fi-FI" sz="800" b="1" i="0" u="none" strike="noStrike">
                          <a:effectLst/>
                          <a:latin typeface="Arial" panose="020B0604020202020204" pitchFamily="34" charset="0"/>
                        </a:rPr>
                        <a:t> Automaatio- ja robotiikkaklusteri</a:t>
                      </a:r>
                      <a:r>
                        <a:rPr lang="fi-FI" sz="600" b="1" i="0" u="none" strike="noStrike">
                          <a:effectLst/>
                          <a:latin typeface="Arial" panose="020B0604020202020204" pitchFamily="34" charset="0"/>
                        </a:rPr>
                        <a:t> (52 alan ydinyritystä)</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345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0833833"/>
                  </a:ext>
                </a:extLst>
              </a:tr>
              <a:tr h="158916">
                <a:tc>
                  <a:txBody>
                    <a:bodyPr/>
                    <a:lstStyle/>
                    <a:p>
                      <a:pPr algn="l" fontAlgn="b"/>
                      <a:r>
                        <a:rPr lang="fi-FI" sz="800" b="1" i="0" u="none" strike="noStrike">
                          <a:effectLst/>
                          <a:latin typeface="Arial" panose="020B0604020202020204" pitchFamily="34" charset="0"/>
                        </a:rPr>
                        <a:t> Meriteollisuusklusteri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962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44345665"/>
                  </a:ext>
                </a:extLst>
              </a:tr>
              <a:tr h="158916">
                <a:tc>
                  <a:txBody>
                    <a:bodyPr/>
                    <a:lstStyle/>
                    <a:p>
                      <a:pPr algn="l" fontAlgn="b"/>
                      <a:r>
                        <a:rPr lang="fi-FI" sz="800" b="1" i="0" u="none" strike="noStrike">
                          <a:effectLst/>
                          <a:latin typeface="Arial" panose="020B0604020202020204" pitchFamily="34" charset="0"/>
                        </a:rPr>
                        <a:t> Pori-Huittinen-teollisuusvyöhyke </a:t>
                      </a:r>
                      <a:r>
                        <a:rPr lang="fi-FI" sz="600" b="1" i="0" u="none" strike="noStrike">
                          <a:effectLst/>
                          <a:latin typeface="Arial" panose="020B0604020202020204" pitchFamily="34" charset="0"/>
                        </a:rPr>
                        <a:t>(alueen teollisuus ja insinööripalvelut)</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3 943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01726676"/>
                  </a:ext>
                </a:extLst>
              </a:tr>
              <a:tr h="158916">
                <a:tc>
                  <a:txBody>
                    <a:bodyPr/>
                    <a:lstStyle/>
                    <a:p>
                      <a:pPr algn="l" fontAlgn="b"/>
                      <a:r>
                        <a:rPr lang="fi-FI" sz="800" b="1" i="0" u="none" strike="noStrike">
                          <a:effectLst/>
                          <a:latin typeface="Arial" panose="020B0604020202020204" pitchFamily="34" charset="0"/>
                        </a:rPr>
                        <a:t> Meri-Porin teollisuusalue </a:t>
                      </a:r>
                      <a:r>
                        <a:rPr lang="fi-FI" sz="600" b="1" i="0" u="none" strike="noStrike">
                          <a:effectLst/>
                          <a:latin typeface="Arial" panose="020B0604020202020204" pitchFamily="34" charset="0"/>
                        </a:rPr>
                        <a:t>(Mäntyluoto, Reposaari, Tahkoluoto, Ahlainen, ei Venator)</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363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61504425"/>
                  </a:ext>
                </a:extLst>
              </a:tr>
              <a:tr h="158916">
                <a:tc>
                  <a:txBody>
                    <a:bodyPr/>
                    <a:lstStyle/>
                    <a:p>
                      <a:pPr algn="l" fontAlgn="b"/>
                      <a:r>
                        <a:rPr lang="fi-FI" sz="800" b="1" i="0" u="none" strike="noStrike">
                          <a:effectLst/>
                          <a:latin typeface="Arial" panose="020B0604020202020204" pitchFamily="34" charset="0"/>
                        </a:rPr>
                        <a:t> Teollisuus </a:t>
                      </a:r>
                      <a:r>
                        <a:rPr lang="fi-FI" sz="600" b="1" i="0" u="none" strike="noStrike">
                          <a:effectLst/>
                          <a:latin typeface="Arial" panose="020B0604020202020204" pitchFamily="34" charset="0"/>
                        </a:rPr>
                        <a:t>(TOL C)</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8 030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51820160"/>
                  </a:ext>
                </a:extLst>
              </a:tr>
              <a:tr h="158916">
                <a:tc>
                  <a:txBody>
                    <a:bodyPr/>
                    <a:lstStyle/>
                    <a:p>
                      <a:pPr algn="l" fontAlgn="b"/>
                      <a:r>
                        <a:rPr lang="fi-FI" sz="800" b="1" i="0" u="none" strike="noStrike">
                          <a:effectLst/>
                          <a:latin typeface="Arial" panose="020B0604020202020204" pitchFamily="34" charset="0"/>
                        </a:rPr>
                        <a:t> Rakentaminen</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2 334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44895367"/>
                  </a:ext>
                </a:extLst>
              </a:tr>
              <a:tr h="158916">
                <a:tc>
                  <a:txBody>
                    <a:bodyPr/>
                    <a:lstStyle/>
                    <a:p>
                      <a:pPr algn="l" fontAlgn="b"/>
                      <a:r>
                        <a:rPr lang="fi-FI" sz="800" b="1" i="0" u="none" strike="noStrike">
                          <a:effectLst/>
                          <a:latin typeface="Arial" panose="020B0604020202020204" pitchFamily="34" charset="0"/>
                        </a:rPr>
                        <a:t> Tukku- ja vähittäiskauppa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3 189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2066802"/>
                  </a:ext>
                </a:extLst>
              </a:tr>
              <a:tr h="158916">
                <a:tc>
                  <a:txBody>
                    <a:bodyPr/>
                    <a:lstStyle/>
                    <a:p>
                      <a:pPr algn="l" fontAlgn="b"/>
                      <a:r>
                        <a:rPr lang="fi-FI" sz="800" b="1" i="0" u="none" strike="noStrike">
                          <a:effectLst/>
                          <a:latin typeface="Arial" panose="020B0604020202020204" pitchFamily="34" charset="0"/>
                        </a:rPr>
                        <a:t> Majoitus- ja ravitsemistoiminta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244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1793"/>
                  </a:ext>
                </a:extLst>
              </a:tr>
              <a:tr h="158916">
                <a:tc>
                  <a:txBody>
                    <a:bodyPr/>
                    <a:lstStyle/>
                    <a:p>
                      <a:pPr algn="l" fontAlgn="b"/>
                      <a:r>
                        <a:rPr lang="fi-FI" sz="800" b="1" i="0" u="none" strike="noStrike">
                          <a:effectLst/>
                          <a:latin typeface="Arial" panose="020B0604020202020204" pitchFamily="34" charset="0"/>
                        </a:rPr>
                        <a:t> Liike-elämän palvelut </a:t>
                      </a:r>
                      <a:r>
                        <a:rPr lang="fi-FI" sz="600" b="1" i="0" u="none" strike="noStrike">
                          <a:effectLst/>
                          <a:latin typeface="Arial" panose="020B0604020202020204" pitchFamily="34" charset="0"/>
                        </a:rPr>
                        <a:t>(TOL JLMN)</a:t>
                      </a:r>
                      <a:endParaRPr lang="fi-FI" sz="8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1 349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49202369"/>
                  </a:ext>
                </a:extLst>
              </a:tr>
              <a:tr h="158916">
                <a:tc>
                  <a:txBody>
                    <a:bodyPr/>
                    <a:lstStyle/>
                    <a:p>
                      <a:pPr algn="l" fontAlgn="b"/>
                      <a:r>
                        <a:rPr lang="fi-FI" sz="800" b="1" i="0" u="none" strike="noStrike">
                          <a:effectLst/>
                          <a:latin typeface="Arial" panose="020B0604020202020204" pitchFamily="34" charset="0"/>
                        </a:rPr>
                        <a:t> Luovat alat</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a:effectLst/>
                          <a:latin typeface="Arial" panose="020B0604020202020204" pitchFamily="34" charset="0"/>
                        </a:rPr>
                        <a:t>678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9520912"/>
                  </a:ext>
                </a:extLst>
              </a:tr>
              <a:tr h="158916">
                <a:tc>
                  <a:txBody>
                    <a:bodyPr/>
                    <a:lstStyle/>
                    <a:p>
                      <a:pPr algn="l" fontAlgn="b"/>
                      <a:r>
                        <a:rPr lang="fi-FI" sz="800" b="1" i="0" u="none" strike="noStrike">
                          <a:effectLst/>
                          <a:latin typeface="Arial" panose="020B0604020202020204" pitchFamily="34" charset="0"/>
                        </a:rPr>
                        <a:t> Kaikki toimialat yhteensä</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800" b="1" i="0" u="none" strike="noStrike" dirty="0">
                          <a:effectLst/>
                          <a:latin typeface="Arial" panose="020B0604020202020204" pitchFamily="34" charset="0"/>
                        </a:rPr>
                        <a:t>18 411</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5875255"/>
                  </a:ext>
                </a:extLst>
              </a:tr>
            </a:tbl>
          </a:graphicData>
        </a:graphic>
      </p:graphicFrame>
    </p:spTree>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3.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_DB02_normal_FI_V____RGB">
  <a:themeElements>
    <a:clrScheme name="TEM2016">
      <a:dk1>
        <a:srgbClr val="000000"/>
      </a:dk1>
      <a:lt1>
        <a:srgbClr val="FFFFFF"/>
      </a:lt1>
      <a:dk2>
        <a:srgbClr val="001E60"/>
      </a:dk2>
      <a:lt2>
        <a:srgbClr val="D5B37A"/>
      </a:lt2>
      <a:accent1>
        <a:srgbClr val="001E60"/>
      </a:accent1>
      <a:accent2>
        <a:srgbClr val="EE2737"/>
      </a:accent2>
      <a:accent3>
        <a:srgbClr val="FF8200"/>
      </a:accent3>
      <a:accent4>
        <a:srgbClr val="F2A900"/>
      </a:accent4>
      <a:accent5>
        <a:srgbClr val="97D700"/>
      </a:accent5>
      <a:accent6>
        <a:srgbClr val="00BFB3"/>
      </a:accent6>
      <a:hlink>
        <a:srgbClr val="009CDE"/>
      </a:hlink>
      <a:folHlink>
        <a:srgbClr val="485CC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4200" b="1" dirty="0" err="1" smtClean="0">
            <a:solidFill>
              <a:schemeClr val="bg1"/>
            </a:solidFill>
          </a:defRPr>
        </a:defPPr>
      </a:lstStyle>
    </a:txDef>
  </a:objectDefaults>
  <a:extraClrSchemeLst/>
  <a:extLst>
    <a:ext uri="{05A4C25C-085E-4340-85A3-A5531E510DB2}">
      <thm15:themeFamily xmlns:thm15="http://schemas.microsoft.com/office/thememl/2012/main" name="TEM organisaatio 1.1.2018.pptx" id="{F2919B70-6A43-4BAD-8DCE-97645C589CB3}" vid="{FC6DD170-C935-4574-85FF-0B58743AFFD5}"/>
    </a:ext>
  </a:extLst>
</a:theme>
</file>

<file path=ppt/theme/theme16.xml><?xml version="1.0" encoding="utf-8"?>
<a:theme xmlns:a="http://schemas.openxmlformats.org/drawingml/2006/main" name="1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8.xml><?xml version="1.0" encoding="utf-8"?>
<a:theme xmlns:a="http://schemas.openxmlformats.org/drawingml/2006/main" name="3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19.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56287</TotalTime>
  <Words>11202</Words>
  <Application>Microsoft Office PowerPoint</Application>
  <PresentationFormat>On-screen Show (4:3)</PresentationFormat>
  <Paragraphs>1350</Paragraphs>
  <Slides>141</Slides>
  <Notes>47</Notes>
  <HiddenSlides>0</HiddenSlides>
  <MMClips>0</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141</vt:i4>
      </vt:variant>
    </vt:vector>
  </HeadingPairs>
  <TitlesOfParts>
    <vt:vector size="175" baseType="lpstr">
      <vt:lpstr>Aptos</vt:lpstr>
      <vt:lpstr>Arial</vt:lpstr>
      <vt:lpstr>Arial Black</vt:lpstr>
      <vt:lpstr>Britannic Bold</vt:lpstr>
      <vt:lpstr>Calibri</vt:lpstr>
      <vt:lpstr>Calibri Light</vt:lpstr>
      <vt:lpstr>Corbel</vt:lpstr>
      <vt:lpstr>Courier New</vt:lpstr>
      <vt:lpstr>System Font Regular</vt:lpstr>
      <vt:lpstr>Tahoma</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Office Theme</vt:lpstr>
      <vt:lpstr>9_Retro</vt:lpstr>
      <vt:lpstr>2_pp-malli_tke</vt:lpstr>
      <vt:lpstr>3_pp-malli_tke</vt:lpstr>
      <vt:lpstr>TEM_DB02_normal_FI_V____RGB</vt:lpstr>
      <vt:lpstr>1_Office Theme</vt:lpstr>
      <vt:lpstr>Office-teema</vt:lpstr>
      <vt:lpstr>3_Office Theme</vt:lpstr>
      <vt:lpstr>1_Office-teema</vt:lpstr>
      <vt:lpstr>SATAKUNTA LUKUINA Satakunnan toimintaympäristö -infograafeja väestöstä, aluetaloudesta, suhdannekehityksestä ja positiivisesta rakennemuutoksesta  toukokuu 2025  Aluekehitysasiantuntija Saku Vähäsantanen, Satakuntaliitto 044 711 4350, etunimi.sukunimi at satakunta.fi</vt:lpstr>
      <vt:lpstr> SISÄLTÖ  Kalvot 3-24:  Väestö, koulutus, t&amp;k-toiminta, hyvinvointi ja    työllisyys Kalvot 25-32:  Työpaikkarakenne ja resilienssi Kalvot 33-56:  Aluetalous, tuottavuus ja vienti Kalvot 57-85:  Suurimmat työnantajat, yrityskanta, kasvualat,    teollisuus, automaatio, liikenne, matkailu, ruokaketju Kalvot 86-96:  Positiivinen rakennemuutos Kalvot 97-141:  Satakunnan talous -suhdannekatsaus toukokuu 2025  </vt:lpstr>
      <vt:lpstr>Satakunta 2023-24</vt:lpstr>
      <vt:lpstr>PowerPoint Presentation</vt:lpstr>
      <vt:lpstr>PowerPoint Presentation</vt:lpstr>
      <vt:lpstr>Väestö, kehitys 1993-2024</vt:lpstr>
      <vt:lpstr>Väestökehitys vuonna 2024</vt:lpstr>
      <vt:lpstr>Väestö, kehitys kunnittain 1993-2024</vt:lpstr>
      <vt:lpstr>Väestö</vt:lpstr>
      <vt:lpstr>Väestörakenne</vt:lpstr>
      <vt:lpstr>Väestörakenne</vt:lpstr>
      <vt:lpstr>Väestöennuste 2024</vt:lpstr>
      <vt:lpstr>Väestöennuste osa-alueittain 2024</vt:lpstr>
      <vt:lpstr>Väestöennuste 2024</vt:lpstr>
      <vt:lpstr>Väestöennuste 2024</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PowerPoint Presentation</vt:lpstr>
      <vt:lpstr>Satakunnan toimialojen tuottavuusanalyysit Aluepäällikkö Jarmo Vehmas &amp; tutkimusjohtaja Jari Kaivo-oja 11/2024 ProDigy-hanke  https://satamittari.fi/satakunnan-elinkeinotoiminnan-tuottavuuden-kehitys-prodigy-hankkeen-tuloksia/ </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2022</vt:lpstr>
      <vt:lpstr>satakunnaN vahvuuksia: vIENTI</vt:lpstr>
      <vt:lpstr>vIENTI VAHVuutena</vt:lpstr>
      <vt:lpstr>satakunnaN vahvuuksia: vIENTI</vt:lpstr>
      <vt:lpstr>satakunnaN SUURIMMAT TYÖNANTAJAT 2023</vt:lpstr>
      <vt:lpstr>seutukuntien SUURIMMAT TYÖNANTAJAT 2023</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2010-2024</vt:lpstr>
      <vt:lpstr>satakunnaN NOUSUTRENDEJÄ 2014-2024</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PowerPoint Presentation</vt:lpstr>
      <vt:lpstr>SATAKUNTA Suomen talouden vahva osa</vt:lpstr>
      <vt:lpstr>Suomen talouden vahva osa: SATAKUNNAN positiivinen rakennemuutos</vt:lpstr>
      <vt:lpstr>Työvoiman kysynnän ja osaamistarpeiden näkymät (marraskuu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  Nykytila ja lähiajan näkymät 44  Toukokuu 2025  Aluekehitysasiantuntija Saku Vähäsantanen Satakuntaliitto Etunimi.sukunimi@satakunta.fi Puh. 044 711 4350 </vt:lpstr>
      <vt:lpstr>   SATAKUNNAN TALOUS  Nykytila ja lähiajan näkymät 44 Toukokuu 2025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7-12/2024: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2018</cp:revision>
  <cp:lastPrinted>2017-02-15T05:52:19Z</cp:lastPrinted>
  <dcterms:created xsi:type="dcterms:W3CDTF">2013-02-13T10:00:41Z</dcterms:created>
  <dcterms:modified xsi:type="dcterms:W3CDTF">2025-05-08T11:40:41Z</dcterms:modified>
</cp:coreProperties>
</file>