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44" r:id="rId7"/>
    <p:sldMasterId id="2147483756" r:id="rId8"/>
    <p:sldMasterId id="2147483771" r:id="rId9"/>
  </p:sldMasterIdLst>
  <p:notesMasterIdLst>
    <p:notesMasterId r:id="rId69"/>
  </p:notesMasterIdLst>
  <p:sldIdLst>
    <p:sldId id="256" r:id="rId10"/>
    <p:sldId id="536" r:id="rId11"/>
    <p:sldId id="516" r:id="rId12"/>
    <p:sldId id="774" r:id="rId13"/>
    <p:sldId id="508" r:id="rId14"/>
    <p:sldId id="775" r:id="rId15"/>
    <p:sldId id="462" r:id="rId16"/>
    <p:sldId id="515" r:id="rId17"/>
    <p:sldId id="676" r:id="rId18"/>
    <p:sldId id="776" r:id="rId19"/>
    <p:sldId id="653" r:id="rId20"/>
    <p:sldId id="652" r:id="rId21"/>
    <p:sldId id="315" r:id="rId22"/>
    <p:sldId id="680" r:id="rId23"/>
    <p:sldId id="748" r:id="rId24"/>
    <p:sldId id="777" r:id="rId25"/>
    <p:sldId id="769" r:id="rId26"/>
    <p:sldId id="770" r:id="rId27"/>
    <p:sldId id="495" r:id="rId28"/>
    <p:sldId id="554" r:id="rId29"/>
    <p:sldId id="496" r:id="rId30"/>
    <p:sldId id="501" r:id="rId31"/>
    <p:sldId id="494" r:id="rId32"/>
    <p:sldId id="493" r:id="rId33"/>
    <p:sldId id="497" r:id="rId34"/>
    <p:sldId id="500" r:id="rId35"/>
    <p:sldId id="284" r:id="rId36"/>
    <p:sldId id="559" r:id="rId37"/>
    <p:sldId id="469" r:id="rId38"/>
    <p:sldId id="558" r:id="rId39"/>
    <p:sldId id="470" r:id="rId40"/>
    <p:sldId id="475" r:id="rId41"/>
    <p:sldId id="553" r:id="rId42"/>
    <p:sldId id="471" r:id="rId43"/>
    <p:sldId id="472" r:id="rId44"/>
    <p:sldId id="473" r:id="rId45"/>
    <p:sldId id="474" r:id="rId46"/>
    <p:sldId id="480" r:id="rId47"/>
    <p:sldId id="771" r:id="rId48"/>
    <p:sldId id="482" r:id="rId49"/>
    <p:sldId id="483" r:id="rId50"/>
    <p:sldId id="484" r:id="rId51"/>
    <p:sldId id="492" r:id="rId52"/>
    <p:sldId id="487" r:id="rId53"/>
    <p:sldId id="488" r:id="rId54"/>
    <p:sldId id="489" r:id="rId55"/>
    <p:sldId id="490" r:id="rId56"/>
    <p:sldId id="491" r:id="rId57"/>
    <p:sldId id="560" r:id="rId58"/>
    <p:sldId id="423" r:id="rId59"/>
    <p:sldId id="498" r:id="rId60"/>
    <p:sldId id="476" r:id="rId61"/>
    <p:sldId id="544" r:id="rId62"/>
    <p:sldId id="292" r:id="rId63"/>
    <p:sldId id="772" r:id="rId64"/>
    <p:sldId id="486" r:id="rId65"/>
    <p:sldId id="675" r:id="rId66"/>
    <p:sldId id="499" r:id="rId67"/>
    <p:sldId id="535" r:id="rId6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3" d="100"/>
          <a:sy n="63" d="100"/>
        </p:scale>
        <p:origin x="7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ku Vähäsantanen" userId="58ce6aa8-f826-4d9b-8354-554d77870b50" providerId="ADAL" clId="{0E78176F-FDFB-4A39-B404-60AAEAD835D4}"/>
    <pc:docChg chg="undo redo custSel modSld">
      <pc:chgData name="Saku Vähäsantanen" userId="58ce6aa8-f826-4d9b-8354-554d77870b50" providerId="ADAL" clId="{0E78176F-FDFB-4A39-B404-60AAEAD835D4}" dt="2025-05-08T06:46:49.774" v="585" actId="20577"/>
      <pc:docMkLst>
        <pc:docMk/>
      </pc:docMkLst>
      <pc:sldChg chg="modSp mod">
        <pc:chgData name="Saku Vähäsantanen" userId="58ce6aa8-f826-4d9b-8354-554d77870b50" providerId="ADAL" clId="{0E78176F-FDFB-4A39-B404-60AAEAD835D4}" dt="2025-05-06T11:39:13.310" v="432" actId="20577"/>
        <pc:sldMkLst>
          <pc:docMk/>
          <pc:sldMk cId="0" sldId="292"/>
        </pc:sldMkLst>
        <pc:spChg chg="mod">
          <ac:chgData name="Saku Vähäsantanen" userId="58ce6aa8-f826-4d9b-8354-554d77870b50" providerId="ADAL" clId="{0E78176F-FDFB-4A39-B404-60AAEAD835D4}" dt="2025-05-06T11:39:13.310" v="432" actId="20577"/>
          <ac:spMkLst>
            <pc:docMk/>
            <pc:sldMk cId="0" sldId="292"/>
            <ac:spMk id="3" creationId="{A2BD7D64-AF07-4EDD-A1ED-54661EB2EDA7}"/>
          </ac:spMkLst>
        </pc:spChg>
      </pc:sldChg>
      <pc:sldChg chg="modSp mod">
        <pc:chgData name="Saku Vähäsantanen" userId="58ce6aa8-f826-4d9b-8354-554d77870b50" providerId="ADAL" clId="{0E78176F-FDFB-4A39-B404-60AAEAD835D4}" dt="2025-05-06T09:49:56.067" v="412" actId="20577"/>
        <pc:sldMkLst>
          <pc:docMk/>
          <pc:sldMk cId="2739983494" sldId="469"/>
        </pc:sldMkLst>
        <pc:spChg chg="mod">
          <ac:chgData name="Saku Vähäsantanen" userId="58ce6aa8-f826-4d9b-8354-554d77870b50" providerId="ADAL" clId="{0E78176F-FDFB-4A39-B404-60AAEAD835D4}" dt="2025-05-06T09:49:56.067" v="412" actId="20577"/>
          <ac:spMkLst>
            <pc:docMk/>
            <pc:sldMk cId="2739983494" sldId="469"/>
            <ac:spMk id="9219" creationId="{00000000-0000-0000-0000-000000000000}"/>
          </ac:spMkLst>
        </pc:spChg>
      </pc:sldChg>
      <pc:sldChg chg="modSp mod">
        <pc:chgData name="Saku Vähäsantanen" userId="58ce6aa8-f826-4d9b-8354-554d77870b50" providerId="ADAL" clId="{0E78176F-FDFB-4A39-B404-60AAEAD835D4}" dt="2025-05-07T08:44:19.021" v="525" actId="20577"/>
        <pc:sldMkLst>
          <pc:docMk/>
          <pc:sldMk cId="3110781974" sldId="471"/>
        </pc:sldMkLst>
        <pc:spChg chg="mod">
          <ac:chgData name="Saku Vähäsantanen" userId="58ce6aa8-f826-4d9b-8354-554d77870b50" providerId="ADAL" clId="{0E78176F-FDFB-4A39-B404-60AAEAD835D4}" dt="2025-05-07T08:44:19.021" v="525" actId="20577"/>
          <ac:spMkLst>
            <pc:docMk/>
            <pc:sldMk cId="3110781974" sldId="471"/>
            <ac:spMk id="9219" creationId="{00000000-0000-0000-0000-000000000000}"/>
          </ac:spMkLst>
        </pc:spChg>
        <pc:picChg chg="mod">
          <ac:chgData name="Saku Vähäsantanen" userId="58ce6aa8-f826-4d9b-8354-554d77870b50" providerId="ADAL" clId="{0E78176F-FDFB-4A39-B404-60AAEAD835D4}" dt="2025-05-06T09:51:56.175" v="413" actId="1076"/>
          <ac:picMkLst>
            <pc:docMk/>
            <pc:sldMk cId="3110781974" sldId="471"/>
            <ac:picMk id="20" creationId="{31246282-5CCC-4E11-DC1C-CD0B0FD438A2}"/>
          </ac:picMkLst>
        </pc:picChg>
      </pc:sldChg>
      <pc:sldChg chg="modSp mod">
        <pc:chgData name="Saku Vähäsantanen" userId="58ce6aa8-f826-4d9b-8354-554d77870b50" providerId="ADAL" clId="{0E78176F-FDFB-4A39-B404-60AAEAD835D4}" dt="2025-05-07T08:46:30.881" v="554" actId="6549"/>
        <pc:sldMkLst>
          <pc:docMk/>
          <pc:sldMk cId="564204032" sldId="472"/>
        </pc:sldMkLst>
        <pc:spChg chg="mod">
          <ac:chgData name="Saku Vähäsantanen" userId="58ce6aa8-f826-4d9b-8354-554d77870b50" providerId="ADAL" clId="{0E78176F-FDFB-4A39-B404-60AAEAD835D4}" dt="2025-05-07T08:46:30.881" v="554" actId="6549"/>
          <ac:spMkLst>
            <pc:docMk/>
            <pc:sldMk cId="564204032" sldId="472"/>
            <ac:spMk id="48" creationId="{F34CC473-4C4F-4734-92AD-FBB06F09F4F1}"/>
          </ac:spMkLst>
        </pc:spChg>
      </pc:sldChg>
      <pc:sldChg chg="modSp mod">
        <pc:chgData name="Saku Vähäsantanen" userId="58ce6aa8-f826-4d9b-8354-554d77870b50" providerId="ADAL" clId="{0E78176F-FDFB-4A39-B404-60AAEAD835D4}" dt="2025-05-08T05:57:58.156" v="582" actId="20577"/>
        <pc:sldMkLst>
          <pc:docMk/>
          <pc:sldMk cId="2523257379" sldId="474"/>
        </pc:sldMkLst>
        <pc:spChg chg="mod">
          <ac:chgData name="Saku Vähäsantanen" userId="58ce6aa8-f826-4d9b-8354-554d77870b50" providerId="ADAL" clId="{0E78176F-FDFB-4A39-B404-60AAEAD835D4}" dt="2025-05-08T05:57:58.156" v="582" actId="20577"/>
          <ac:spMkLst>
            <pc:docMk/>
            <pc:sldMk cId="2523257379" sldId="474"/>
            <ac:spMk id="44" creationId="{CCD58A97-409F-4C3D-BA7D-6AB4A0D13C8C}"/>
          </ac:spMkLst>
        </pc:spChg>
      </pc:sldChg>
      <pc:sldChg chg="modSp mod">
        <pc:chgData name="Saku Vähäsantanen" userId="58ce6aa8-f826-4d9b-8354-554d77870b50" providerId="ADAL" clId="{0E78176F-FDFB-4A39-B404-60AAEAD835D4}" dt="2025-05-06T07:54:59.390" v="395" actId="20577"/>
        <pc:sldMkLst>
          <pc:docMk/>
          <pc:sldMk cId="3129530024" sldId="486"/>
        </pc:sldMkLst>
        <pc:spChg chg="mod">
          <ac:chgData name="Saku Vähäsantanen" userId="58ce6aa8-f826-4d9b-8354-554d77870b50" providerId="ADAL" clId="{0E78176F-FDFB-4A39-B404-60AAEAD835D4}" dt="2025-05-06T07:54:59.390" v="395" actId="20577"/>
          <ac:spMkLst>
            <pc:docMk/>
            <pc:sldMk cId="3129530024" sldId="486"/>
            <ac:spMk id="44" creationId="{CCD58A97-409F-4C3D-BA7D-6AB4A0D13C8C}"/>
          </ac:spMkLst>
        </pc:spChg>
      </pc:sldChg>
      <pc:sldChg chg="modSp mod">
        <pc:chgData name="Saku Vähäsantanen" userId="58ce6aa8-f826-4d9b-8354-554d77870b50" providerId="ADAL" clId="{0E78176F-FDFB-4A39-B404-60AAEAD835D4}" dt="2025-04-28T07:03:21.146" v="366" actId="207"/>
        <pc:sldMkLst>
          <pc:docMk/>
          <pc:sldMk cId="3898302547" sldId="487"/>
        </pc:sldMkLst>
        <pc:spChg chg="mod">
          <ac:chgData name="Saku Vähäsantanen" userId="58ce6aa8-f826-4d9b-8354-554d77870b50" providerId="ADAL" clId="{0E78176F-FDFB-4A39-B404-60AAEAD835D4}" dt="2025-04-28T07:03:21.146" v="366" actId="207"/>
          <ac:spMkLst>
            <pc:docMk/>
            <pc:sldMk cId="3898302547" sldId="487"/>
            <ac:spMk id="44" creationId="{CCD58A97-409F-4C3D-BA7D-6AB4A0D13C8C}"/>
          </ac:spMkLst>
        </pc:spChg>
      </pc:sldChg>
      <pc:sldChg chg="modSp mod">
        <pc:chgData name="Saku Vähäsantanen" userId="58ce6aa8-f826-4d9b-8354-554d77870b50" providerId="ADAL" clId="{0E78176F-FDFB-4A39-B404-60AAEAD835D4}" dt="2025-04-28T07:02:46.676" v="354" actId="207"/>
        <pc:sldMkLst>
          <pc:docMk/>
          <pc:sldMk cId="2684244549" sldId="488"/>
        </pc:sldMkLst>
        <pc:spChg chg="mod">
          <ac:chgData name="Saku Vähäsantanen" userId="58ce6aa8-f826-4d9b-8354-554d77870b50" providerId="ADAL" clId="{0E78176F-FDFB-4A39-B404-60AAEAD835D4}" dt="2025-04-28T07:02:46.676" v="354" actId="207"/>
          <ac:spMkLst>
            <pc:docMk/>
            <pc:sldMk cId="2684244549" sldId="488"/>
            <ac:spMk id="44" creationId="{CCD58A97-409F-4C3D-BA7D-6AB4A0D13C8C}"/>
          </ac:spMkLst>
        </pc:spChg>
      </pc:sldChg>
      <pc:sldChg chg="modSp mod">
        <pc:chgData name="Saku Vähäsantanen" userId="58ce6aa8-f826-4d9b-8354-554d77870b50" providerId="ADAL" clId="{0E78176F-FDFB-4A39-B404-60AAEAD835D4}" dt="2025-05-06T09:56:46.023" v="421" actId="20577"/>
        <pc:sldMkLst>
          <pc:docMk/>
          <pc:sldMk cId="3544838717" sldId="490"/>
        </pc:sldMkLst>
        <pc:spChg chg="mod">
          <ac:chgData name="Saku Vähäsantanen" userId="58ce6aa8-f826-4d9b-8354-554d77870b50" providerId="ADAL" clId="{0E78176F-FDFB-4A39-B404-60AAEAD835D4}" dt="2025-05-06T09:56:46.023" v="421" actId="20577"/>
          <ac:spMkLst>
            <pc:docMk/>
            <pc:sldMk cId="3544838717" sldId="490"/>
            <ac:spMk id="44" creationId="{CCD58A97-409F-4C3D-BA7D-6AB4A0D13C8C}"/>
          </ac:spMkLst>
        </pc:spChg>
      </pc:sldChg>
      <pc:sldChg chg="modSp mod">
        <pc:chgData name="Saku Vähäsantanen" userId="58ce6aa8-f826-4d9b-8354-554d77870b50" providerId="ADAL" clId="{0E78176F-FDFB-4A39-B404-60AAEAD835D4}" dt="2025-04-28T07:04:20.729" v="393" actId="20577"/>
        <pc:sldMkLst>
          <pc:docMk/>
          <pc:sldMk cId="1736727400" sldId="492"/>
        </pc:sldMkLst>
        <pc:spChg chg="mod">
          <ac:chgData name="Saku Vähäsantanen" userId="58ce6aa8-f826-4d9b-8354-554d77870b50" providerId="ADAL" clId="{0E78176F-FDFB-4A39-B404-60AAEAD835D4}" dt="2025-04-28T07:04:20.729" v="393" actId="20577"/>
          <ac:spMkLst>
            <pc:docMk/>
            <pc:sldMk cId="1736727400" sldId="492"/>
            <ac:spMk id="44" creationId="{CCD58A97-409F-4C3D-BA7D-6AB4A0D13C8C}"/>
          </ac:spMkLst>
        </pc:spChg>
      </pc:sldChg>
      <pc:sldChg chg="modSp mod">
        <pc:chgData name="Saku Vähäsantanen" userId="58ce6aa8-f826-4d9b-8354-554d77870b50" providerId="ADAL" clId="{0E78176F-FDFB-4A39-B404-60AAEAD835D4}" dt="2025-04-25T14:05:38.391" v="139" actId="20577"/>
        <pc:sldMkLst>
          <pc:docMk/>
          <pc:sldMk cId="1544120251" sldId="497"/>
        </pc:sldMkLst>
        <pc:spChg chg="mod">
          <ac:chgData name="Saku Vähäsantanen" userId="58ce6aa8-f826-4d9b-8354-554d77870b50" providerId="ADAL" clId="{0E78176F-FDFB-4A39-B404-60AAEAD835D4}" dt="2025-04-25T14:05:38.391" v="139" actId="20577"/>
          <ac:spMkLst>
            <pc:docMk/>
            <pc:sldMk cId="1544120251" sldId="497"/>
            <ac:spMk id="18" creationId="{FF52EA35-2A42-4D52-6D6D-D85ED42419EF}"/>
          </ac:spMkLst>
        </pc:spChg>
        <pc:picChg chg="mod">
          <ac:chgData name="Saku Vähäsantanen" userId="58ce6aa8-f826-4d9b-8354-554d77870b50" providerId="ADAL" clId="{0E78176F-FDFB-4A39-B404-60AAEAD835D4}" dt="2025-04-25T10:20:49.213" v="128" actId="14100"/>
          <ac:picMkLst>
            <pc:docMk/>
            <pc:sldMk cId="1544120251" sldId="497"/>
            <ac:picMk id="11" creationId="{B6085C95-A2F9-4C3E-F13E-4A223AF95C45}"/>
          </ac:picMkLst>
        </pc:picChg>
        <pc:picChg chg="mod">
          <ac:chgData name="Saku Vähäsantanen" userId="58ce6aa8-f826-4d9b-8354-554d77870b50" providerId="ADAL" clId="{0E78176F-FDFB-4A39-B404-60AAEAD835D4}" dt="2025-04-25T10:24:21.546" v="135" actId="14100"/>
          <ac:picMkLst>
            <pc:docMk/>
            <pc:sldMk cId="1544120251" sldId="497"/>
            <ac:picMk id="20" creationId="{A443FAE1-266C-FED0-B1F6-58FBB88DEC05}"/>
          </ac:picMkLst>
        </pc:picChg>
      </pc:sldChg>
      <pc:sldChg chg="modSp mod">
        <pc:chgData name="Saku Vähäsantanen" userId="58ce6aa8-f826-4d9b-8354-554d77870b50" providerId="ADAL" clId="{0E78176F-FDFB-4A39-B404-60AAEAD835D4}" dt="2025-05-08T06:46:49.774" v="585" actId="20577"/>
        <pc:sldMkLst>
          <pc:docMk/>
          <pc:sldMk cId="936099794" sldId="499"/>
        </pc:sldMkLst>
        <pc:spChg chg="mod">
          <ac:chgData name="Saku Vähäsantanen" userId="58ce6aa8-f826-4d9b-8354-554d77870b50" providerId="ADAL" clId="{0E78176F-FDFB-4A39-B404-60AAEAD835D4}" dt="2025-05-07T08:40:48.634" v="439" actId="20577"/>
          <ac:spMkLst>
            <pc:docMk/>
            <pc:sldMk cId="936099794" sldId="499"/>
            <ac:spMk id="21" creationId="{1E1017DB-479E-47EF-9E9C-77EF72286038}"/>
          </ac:spMkLst>
        </pc:spChg>
        <pc:spChg chg="mod">
          <ac:chgData name="Saku Vähäsantanen" userId="58ce6aa8-f826-4d9b-8354-554d77870b50" providerId="ADAL" clId="{0E78176F-FDFB-4A39-B404-60AAEAD835D4}" dt="2025-05-08T06:46:49.774" v="585" actId="20577"/>
          <ac:spMkLst>
            <pc:docMk/>
            <pc:sldMk cId="936099794" sldId="499"/>
            <ac:spMk id="23" creationId="{E8B7EAB8-27B5-0FE1-6C35-3A181233A27B}"/>
          </ac:spMkLst>
        </pc:spChg>
      </pc:sldChg>
      <pc:sldChg chg="addSp delSp modSp mod">
        <pc:chgData name="Saku Vähäsantanen" userId="58ce6aa8-f826-4d9b-8354-554d77870b50" providerId="ADAL" clId="{0E78176F-FDFB-4A39-B404-60AAEAD835D4}" dt="2025-04-28T06:40:32.433" v="143" actId="1076"/>
        <pc:sldMkLst>
          <pc:docMk/>
          <pc:sldMk cId="1430542285" sldId="535"/>
        </pc:sldMkLst>
        <pc:picChg chg="add mod">
          <ac:chgData name="Saku Vähäsantanen" userId="58ce6aa8-f826-4d9b-8354-554d77870b50" providerId="ADAL" clId="{0E78176F-FDFB-4A39-B404-60AAEAD835D4}" dt="2025-04-28T06:40:32.433" v="143" actId="1076"/>
          <ac:picMkLst>
            <pc:docMk/>
            <pc:sldMk cId="1430542285" sldId="535"/>
            <ac:picMk id="9" creationId="{731EE353-BA0F-02E7-6986-51F969463B12}"/>
          </ac:picMkLst>
        </pc:picChg>
      </pc:sldChg>
      <pc:sldChg chg="modSp mod">
        <pc:chgData name="Saku Vähäsantanen" userId="58ce6aa8-f826-4d9b-8354-554d77870b50" providerId="ADAL" clId="{0E78176F-FDFB-4A39-B404-60AAEAD835D4}" dt="2025-05-06T09:15:22.126" v="397" actId="20577"/>
        <pc:sldMkLst>
          <pc:docMk/>
          <pc:sldMk cId="4175536724" sldId="536"/>
        </pc:sldMkLst>
        <pc:spChg chg="mod">
          <ac:chgData name="Saku Vähäsantanen" userId="58ce6aa8-f826-4d9b-8354-554d77870b50" providerId="ADAL" clId="{0E78176F-FDFB-4A39-B404-60AAEAD835D4}" dt="2025-05-06T09:15:22.126" v="397" actId="20577"/>
          <ac:spMkLst>
            <pc:docMk/>
            <pc:sldMk cId="4175536724" sldId="536"/>
            <ac:spMk id="2" creationId="{0A37F604-D968-4EFA-8BB4-78E1FB138BC1}"/>
          </ac:spMkLst>
        </pc:spChg>
      </pc:sldChg>
      <pc:sldChg chg="addSp delSp modSp mod">
        <pc:chgData name="Saku Vähäsantanen" userId="58ce6aa8-f826-4d9b-8354-554d77870b50" providerId="ADAL" clId="{0E78176F-FDFB-4A39-B404-60AAEAD835D4}" dt="2025-04-28T06:41:44.456" v="155" actId="1076"/>
        <pc:sldMkLst>
          <pc:docMk/>
          <pc:sldMk cId="1815153962" sldId="675"/>
        </pc:sldMkLst>
        <pc:spChg chg="mod">
          <ac:chgData name="Saku Vähäsantanen" userId="58ce6aa8-f826-4d9b-8354-554d77870b50" providerId="ADAL" clId="{0E78176F-FDFB-4A39-B404-60AAEAD835D4}" dt="2025-04-28T06:41:26.994" v="152" actId="207"/>
          <ac:spMkLst>
            <pc:docMk/>
            <pc:sldMk cId="1815153962" sldId="675"/>
            <ac:spMk id="15" creationId="{5F618B92-C10F-9B6F-5CF9-0DFE2EF9236E}"/>
          </ac:spMkLst>
        </pc:spChg>
        <pc:spChg chg="add mod">
          <ac:chgData name="Saku Vähäsantanen" userId="58ce6aa8-f826-4d9b-8354-554d77870b50" providerId="ADAL" clId="{0E78176F-FDFB-4A39-B404-60AAEAD835D4}" dt="2025-04-28T06:41:44.456" v="155" actId="1076"/>
          <ac:spMkLst>
            <pc:docMk/>
            <pc:sldMk cId="1815153962" sldId="675"/>
            <ac:spMk id="16" creationId="{D2100163-AAA8-9237-2D50-9273FB385F86}"/>
          </ac:spMkLst>
        </pc:spChg>
        <pc:picChg chg="add mod">
          <ac:chgData name="Saku Vähäsantanen" userId="58ce6aa8-f826-4d9b-8354-554d77870b50" providerId="ADAL" clId="{0E78176F-FDFB-4A39-B404-60AAEAD835D4}" dt="2025-04-28T06:41:37.496" v="153" actId="1076"/>
          <ac:picMkLst>
            <pc:docMk/>
            <pc:sldMk cId="1815153962" sldId="675"/>
            <ac:picMk id="9" creationId="{BBB6C636-B86E-B442-ECF9-76D65685973A}"/>
          </ac:picMkLst>
        </pc:picChg>
      </pc:sldChg>
      <pc:sldChg chg="modSp mod">
        <pc:chgData name="Saku Vähäsantanen" userId="58ce6aa8-f826-4d9b-8354-554d77870b50" providerId="ADAL" clId="{0E78176F-FDFB-4A39-B404-60AAEAD835D4}" dt="2025-05-06T09:39:28.489" v="399" actId="1076"/>
        <pc:sldMkLst>
          <pc:docMk/>
          <pc:sldMk cId="958492971" sldId="770"/>
        </pc:sldMkLst>
        <pc:graphicFrameChg chg="mod">
          <ac:chgData name="Saku Vähäsantanen" userId="58ce6aa8-f826-4d9b-8354-554d77870b50" providerId="ADAL" clId="{0E78176F-FDFB-4A39-B404-60AAEAD835D4}" dt="2025-05-06T09:39:28.489" v="399" actId="1076"/>
          <ac:graphicFrameMkLst>
            <pc:docMk/>
            <pc:sldMk cId="958492971" sldId="770"/>
            <ac:graphicFrameMk id="4" creationId="{07525894-D4F0-30BF-D7E9-7268747D23E7}"/>
          </ac:graphicFrameMkLst>
        </pc:graphicFrameChg>
        <pc:picChg chg="mod">
          <ac:chgData name="Saku Vähäsantanen" userId="58ce6aa8-f826-4d9b-8354-554d77870b50" providerId="ADAL" clId="{0E78176F-FDFB-4A39-B404-60AAEAD835D4}" dt="2025-05-06T09:39:22.264" v="398" actId="1076"/>
          <ac:picMkLst>
            <pc:docMk/>
            <pc:sldMk cId="958492971" sldId="770"/>
            <ac:picMk id="2" creationId="{A476EF1C-A331-BBD3-C3EA-E363A7FD5CE8}"/>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jaanve\Documents\ProDigy%202023\Dekompositiot\Arvonlis&#228;n%20dekompositio%20Suomi%20Satakunta%20+%20seutukunnat%2020240119.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fi-FI" sz="2000" dirty="0"/>
              <a:t>Arvonlisäyksen </a:t>
            </a:r>
            <a:r>
              <a:rPr lang="fi-FI" sz="2000" dirty="0" err="1"/>
              <a:t>dekomponointi</a:t>
            </a:r>
            <a:r>
              <a:rPr lang="fi-FI" sz="2000" dirty="0"/>
              <a:t> 2000-2021</a:t>
            </a:r>
          </a:p>
        </c:rich>
      </c:tx>
      <c:overlay val="0"/>
      <c:spPr>
        <a:noFill/>
        <a:ln w="25400">
          <a:noFill/>
        </a:ln>
      </c:spPr>
    </c:title>
    <c:autoTitleDeleted val="0"/>
    <c:plotArea>
      <c:layout/>
      <c:barChart>
        <c:barDir val="col"/>
        <c:grouping val="clustered"/>
        <c:varyColors val="0"/>
        <c:ser>
          <c:idx val="0"/>
          <c:order val="0"/>
          <c:tx>
            <c:strRef>
              <c:f>'Laskenta incremental (relative)'!$I$207</c:f>
              <c:strCache>
                <c:ptCount val="1"/>
                <c:pt idx="0">
                  <c:v>Arvonlisäys</c:v>
                </c:pt>
              </c:strCache>
            </c:strRef>
          </c:tx>
          <c:spPr>
            <a:solidFill>
              <a:schemeClr val="tx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(relative)'!$J$207:$N$207</c:f>
              <c:numCache>
                <c:formatCode>0.0</c:formatCode>
                <c:ptCount val="5"/>
                <c:pt idx="0">
                  <c:v>27.565667839434081</c:v>
                </c:pt>
                <c:pt idx="1">
                  <c:v>-2.7004581771958627</c:v>
                </c:pt>
                <c:pt idx="2">
                  <c:v>13.248295689525003</c:v>
                </c:pt>
                <c:pt idx="3">
                  <c:v>-13.166414691716867</c:v>
                </c:pt>
                <c:pt idx="4">
                  <c:v>6.4546038128864369</c:v>
                </c:pt>
              </c:numCache>
            </c:numRef>
          </c:val>
          <c:extLst>
            <c:ext xmlns:c16="http://schemas.microsoft.com/office/drawing/2014/chart" uri="{C3380CC4-5D6E-409C-BE32-E72D297353CC}">
              <c16:uniqueId val="{00000000-CAEC-4677-A7D7-D0C64E2CB4D2}"/>
            </c:ext>
          </c:extLst>
        </c:ser>
        <c:ser>
          <c:idx val="1"/>
          <c:order val="1"/>
          <c:tx>
            <c:strRef>
              <c:f>'Laskenta incremental (relative)'!$I$208</c:f>
              <c:strCache>
                <c:ptCount val="1"/>
                <c:pt idx="0">
                  <c:v>Arvonlisäys/työtunnit</c:v>
                </c:pt>
              </c:strCache>
            </c:strRef>
          </c:tx>
          <c:spPr>
            <a:solidFill>
              <a:srgbClr val="FF0000"/>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(relative)'!$J$208:$N$208</c:f>
              <c:numCache>
                <c:formatCode>0.0</c:formatCode>
                <c:ptCount val="5"/>
                <c:pt idx="0">
                  <c:v>19.209117619135373</c:v>
                </c:pt>
                <c:pt idx="1">
                  <c:v>0.76753445496200479</c:v>
                </c:pt>
                <c:pt idx="2">
                  <c:v>14.028505132089</c:v>
                </c:pt>
                <c:pt idx="3">
                  <c:v>-9.9692014084215739</c:v>
                </c:pt>
                <c:pt idx="4">
                  <c:v>17.578182968025917</c:v>
                </c:pt>
              </c:numCache>
            </c:numRef>
          </c:val>
          <c:extLst>
            <c:ext xmlns:c16="http://schemas.microsoft.com/office/drawing/2014/chart" uri="{C3380CC4-5D6E-409C-BE32-E72D297353CC}">
              <c16:uniqueId val="{00000001-CAEC-4677-A7D7-D0C64E2CB4D2}"/>
            </c:ext>
          </c:extLst>
        </c:ser>
        <c:ser>
          <c:idx val="2"/>
          <c:order val="2"/>
          <c:tx>
            <c:strRef>
              <c:f>'Laskenta incremental (relative)'!$I$209</c:f>
              <c:strCache>
                <c:ptCount val="1"/>
                <c:pt idx="0">
                  <c:v>Työtunnit/työlliset</c:v>
                </c:pt>
              </c:strCache>
            </c:strRef>
          </c:tx>
          <c:spPr>
            <a:solidFill>
              <a:schemeClr val="tx1">
                <a:lumMod val="65000"/>
                <a:lumOff val="3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(relative)'!$J$209:$N$209</c:f>
              <c:numCache>
                <c:formatCode>0.0</c:formatCode>
                <c:ptCount val="5"/>
                <c:pt idx="0">
                  <c:v>-8.9417934864691144</c:v>
                </c:pt>
                <c:pt idx="1">
                  <c:v>-8.0003016216894327</c:v>
                </c:pt>
                <c:pt idx="2">
                  <c:v>-9.3367843205910841</c:v>
                </c:pt>
                <c:pt idx="3">
                  <c:v>-7.9379235323214621</c:v>
                </c:pt>
                <c:pt idx="4">
                  <c:v>-3.1376246406292054</c:v>
                </c:pt>
              </c:numCache>
            </c:numRef>
          </c:val>
          <c:extLst>
            <c:ext xmlns:c16="http://schemas.microsoft.com/office/drawing/2014/chart" uri="{C3380CC4-5D6E-409C-BE32-E72D297353CC}">
              <c16:uniqueId val="{00000002-CAEC-4677-A7D7-D0C64E2CB4D2}"/>
            </c:ext>
          </c:extLst>
        </c:ser>
        <c:ser>
          <c:idx val="3"/>
          <c:order val="3"/>
          <c:tx>
            <c:strRef>
              <c:f>'Laskenta incremental (relative)'!$I$210</c:f>
              <c:strCache>
                <c:ptCount val="1"/>
                <c:pt idx="0">
                  <c:v>Työlliset/väestö</c:v>
                </c:pt>
              </c:strCache>
            </c:strRef>
          </c:tx>
          <c:spPr>
            <a:solidFill>
              <a:schemeClr val="bg1">
                <a:lumMod val="7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(relative)'!$J$210:$N$210</c:f>
              <c:numCache>
                <c:formatCode>0.0</c:formatCode>
                <c:ptCount val="5"/>
                <c:pt idx="0">
                  <c:v>9.3587391526471144</c:v>
                </c:pt>
                <c:pt idx="1">
                  <c:v>12.869463564906955</c:v>
                </c:pt>
                <c:pt idx="2">
                  <c:v>16.75862197792312</c:v>
                </c:pt>
                <c:pt idx="3">
                  <c:v>10.843928279483404</c:v>
                </c:pt>
                <c:pt idx="4">
                  <c:v>15.967572896331138</c:v>
                </c:pt>
              </c:numCache>
            </c:numRef>
          </c:val>
          <c:extLst>
            <c:ext xmlns:c16="http://schemas.microsoft.com/office/drawing/2014/chart" uri="{C3380CC4-5D6E-409C-BE32-E72D297353CC}">
              <c16:uniqueId val="{00000003-CAEC-4677-A7D7-D0C64E2CB4D2}"/>
            </c:ext>
          </c:extLst>
        </c:ser>
        <c:ser>
          <c:idx val="4"/>
          <c:order val="4"/>
          <c:tx>
            <c:strRef>
              <c:f>'Laskenta incremental (relative)'!$I$211</c:f>
              <c:strCache>
                <c:ptCount val="1"/>
                <c:pt idx="0">
                  <c:v>Väestö</c:v>
                </c:pt>
              </c:strCache>
            </c:strRef>
          </c:tx>
          <c:spPr>
            <a:solidFill>
              <a:schemeClr val="bg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(relative)'!$J$211:$N$211</c:f>
              <c:numCache>
                <c:formatCode>0.0</c:formatCode>
                <c:ptCount val="5"/>
                <c:pt idx="0">
                  <c:v>7.939604554120721</c:v>
                </c:pt>
                <c:pt idx="1">
                  <c:v>-8.3371545753753882</c:v>
                </c:pt>
                <c:pt idx="2">
                  <c:v>-8.2020470998960544</c:v>
                </c:pt>
                <c:pt idx="3">
                  <c:v>-6.1032180304572341</c:v>
                </c:pt>
                <c:pt idx="4">
                  <c:v>-23.953527410841403</c:v>
                </c:pt>
              </c:numCache>
            </c:numRef>
          </c:val>
          <c:extLst>
            <c:ext xmlns:c16="http://schemas.microsoft.com/office/drawing/2014/chart" uri="{C3380CC4-5D6E-409C-BE32-E72D297353CC}">
              <c16:uniqueId val="{00000004-CAEC-4677-A7D7-D0C64E2CB4D2}"/>
            </c:ext>
          </c:extLst>
        </c:ser>
        <c:dLbls>
          <c:showLegendKey val="0"/>
          <c:showVal val="0"/>
          <c:showCatName val="0"/>
          <c:showSerName val="0"/>
          <c:showPercent val="0"/>
          <c:showBubbleSize val="0"/>
        </c:dLbls>
        <c:gapWidth val="219"/>
        <c:overlap val="-27"/>
        <c:axId val="2121602136"/>
        <c:axId val="1"/>
      </c:barChart>
      <c:catAx>
        <c:axId val="212160213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0" vert="horz"/>
          <a:lstStyle/>
          <a:p>
            <a:pPr>
              <a:defRPr sz="1600" b="0" i="0" u="none" strike="noStrike" baseline="0">
                <a:solidFill>
                  <a:srgbClr val="000000"/>
                </a:solidFill>
                <a:latin typeface="Calibri"/>
                <a:ea typeface="Calibri"/>
                <a:cs typeface="Calibri"/>
              </a:defRPr>
            </a:pPr>
            <a:endParaRPr lang="fi-FI"/>
          </a:p>
        </c:txPr>
        <c:crossAx val="1"/>
        <c:crosses val="autoZero"/>
        <c:auto val="1"/>
        <c:lblAlgn val="ctr"/>
        <c:lblOffset val="100"/>
        <c:noMultiLvlLbl val="0"/>
      </c:catAx>
      <c:valAx>
        <c:axId val="1"/>
        <c:scaling>
          <c:orientation val="minMax"/>
          <c:max val="30"/>
          <c:min val="-25"/>
        </c:scaling>
        <c:delete val="0"/>
        <c:axPos val="l"/>
        <c:majorGridlines>
          <c:spPr>
            <a:ln w="9525" cap="flat" cmpd="sng" algn="ctr">
              <a:solidFill>
                <a:schemeClr val="tx1">
                  <a:lumMod val="50000"/>
                  <a:lumOff val="50000"/>
                </a:schemeClr>
              </a:solidFill>
              <a:prstDash val="dash"/>
              <a:round/>
            </a:ln>
            <a:effectLst/>
          </c:spPr>
        </c:majorGridlines>
        <c:title>
          <c:tx>
            <c:rich>
              <a:bodyPr/>
              <a:lstStyle/>
              <a:p>
                <a:pPr>
                  <a:defRPr sz="1600" b="0" i="0" u="none" strike="noStrike" baseline="0">
                    <a:solidFill>
                      <a:srgbClr val="000000"/>
                    </a:solidFill>
                    <a:latin typeface="Calibri"/>
                    <a:ea typeface="Calibri"/>
                    <a:cs typeface="Calibri"/>
                  </a:defRPr>
                </a:pPr>
                <a:r>
                  <a:rPr lang="fi-FI"/>
                  <a:t>% vuoden 2000 arvonlisäyksestä</a:t>
                </a:r>
              </a:p>
            </c:rich>
          </c:tx>
          <c:overlay val="0"/>
          <c:spPr>
            <a:noFill/>
            <a:ln w="25400">
              <a:noFill/>
            </a:ln>
          </c:spPr>
        </c:title>
        <c:numFmt formatCode="0" sourceLinked="0"/>
        <c:majorTickMark val="none"/>
        <c:minorTickMark val="none"/>
        <c:tickLblPos val="nextTo"/>
        <c:spPr>
          <a:ln w="9525">
            <a:noFill/>
          </a:ln>
        </c:spPr>
        <c:txPr>
          <a:bodyPr rot="0" vert="horz"/>
          <a:lstStyle/>
          <a:p>
            <a:pPr>
              <a:defRPr sz="1600" b="0" i="0" u="none" strike="noStrike" baseline="0">
                <a:solidFill>
                  <a:srgbClr val="000000"/>
                </a:solidFill>
                <a:latin typeface="Calibri"/>
                <a:ea typeface="Calibri"/>
                <a:cs typeface="Calibri"/>
              </a:defRPr>
            </a:pPr>
            <a:endParaRPr lang="fi-FI"/>
          </a:p>
        </c:txPr>
        <c:crossAx val="2121602136"/>
        <c:crosses val="autoZero"/>
        <c:crossBetween val="between"/>
        <c:majorUnit val="5"/>
      </c:valAx>
      <c:spPr>
        <a:noFill/>
        <a:ln w="25400">
          <a:noFill/>
        </a:ln>
      </c:spPr>
    </c:plotArea>
    <c:legend>
      <c:legendPos val="b"/>
      <c:overlay val="0"/>
      <c:spPr>
        <a:noFill/>
        <a:ln w="25400">
          <a:noFill/>
        </a:ln>
      </c:spPr>
      <c:txPr>
        <a:bodyPr/>
        <a:lstStyle/>
        <a:p>
          <a:pPr>
            <a:defRPr sz="1470" b="0" i="0" u="none" strike="noStrike" baseline="0">
              <a:solidFill>
                <a:srgbClr val="000000"/>
              </a:solidFill>
              <a:latin typeface="Calibri"/>
              <a:ea typeface="Calibri"/>
              <a:cs typeface="Calibri"/>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fi-FI"/>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8.5.2025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139859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42825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596858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850024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1"/>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60700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81425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59207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283409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1785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16105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60078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752388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95176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9126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21878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247328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06008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9752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687776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78879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7"/>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0556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64574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856759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4963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40450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6439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55416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951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74787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194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8"/>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7622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73563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8.5.2025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201121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8.5.2025</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84285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172060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8.5.2025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086613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043000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8.5.2025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4014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524000" y="1122363"/>
            <a:ext cx="9144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524000" y="3602038"/>
            <a:ext cx="9144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2" y="0"/>
            <a:ext cx="12211356"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955737" y="188642"/>
            <a:ext cx="5583391"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2095429527"/>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08/05/2025</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7633722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831851" y="1709742"/>
            <a:ext cx="105156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831851" y="4589467"/>
            <a:ext cx="105156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7052009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677" y="188426"/>
            <a:ext cx="1503964"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08/05/2025</a:t>
            </a:fld>
            <a:endParaRPr lang="en-GB" sz="675" noProof="0" dirty="0">
              <a:solidFill>
                <a:schemeClr val="tx1"/>
              </a:solidFill>
            </a:endParaRPr>
          </a:p>
        </p:txBody>
      </p:sp>
    </p:spTree>
    <p:extLst>
      <p:ext uri="{BB962C8B-B14F-4D97-AF65-F5344CB8AC3E}">
        <p14:creationId xmlns:p14="http://schemas.microsoft.com/office/powerpoint/2010/main" val="224925977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839789" y="365129"/>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839789" y="1681163"/>
            <a:ext cx="5157787"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6172201" y="1681163"/>
            <a:ext cx="5183188"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998310160"/>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459311717"/>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8.5.2025</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09314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5183189" y="987429"/>
            <a:ext cx="617220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42895112"/>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5183189" y="987429"/>
            <a:ext cx="617220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10574902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7814449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05/08/2025</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04871785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3517108" y="4402697"/>
            <a:ext cx="5157787" cy="823912"/>
          </a:xfrm>
        </p:spPr>
        <p:txBody>
          <a:bodyPr lIns="0" tIns="0" rIns="0" bIns="0" anchor="t" anchorCtr="0">
            <a:normAutofit/>
          </a:bodyPr>
          <a:lstStyle>
            <a:lvl1pPr marL="0" indent="0" algn="ctr">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524000" y="3602038"/>
            <a:ext cx="9144000" cy="7820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Tree>
    <p:extLst>
      <p:ext uri="{BB962C8B-B14F-4D97-AF65-F5344CB8AC3E}">
        <p14:creationId xmlns:p14="http://schemas.microsoft.com/office/powerpoint/2010/main" val="2175360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1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a:p>
        </p:txBody>
      </p:sp>
    </p:spTree>
    <p:extLst>
      <p:ext uri="{BB962C8B-B14F-4D97-AF65-F5344CB8AC3E}">
        <p14:creationId xmlns:p14="http://schemas.microsoft.com/office/powerpoint/2010/main" val="184597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45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284530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4156444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927648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171936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9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37256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95318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8" y="274321"/>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8" y="3054097"/>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656498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2" y="1"/>
            <a:ext cx="1219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39846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547282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5" y="758764"/>
            <a:ext cx="9431783" cy="2852737"/>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389536" y="419184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389536" y="456025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321028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8.5.2025</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3" y="365127"/>
            <a:ext cx="10663428"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3711926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98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574845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1557556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8.5.2025</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22682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312117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8.5.2025</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987964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8.5.2025</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2901365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8.5.2025</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14939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8.5.2025</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20496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www.satakuntaliitto.fi/"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7.png"/><Relationship Id="rId2" Type="http://schemas.openxmlformats.org/officeDocument/2006/relationships/slideLayout" Target="../slideLayouts/slideLayout79.xml"/><Relationship Id="rId16" Type="http://schemas.openxmlformats.org/officeDocument/2006/relationships/image" Target="../media/image6.emf"/><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hyperlink" Target="http://www.satakuntaliitto.fi/" TargetMode="Externa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8.5.2025</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1517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8.5.2025</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0134256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8.5.2025</a:t>
            </a:fld>
            <a:endParaRPr lang="fi-FI"/>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2160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05/08/2025</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26154943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7"/>
            <a:ext cx="105156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753498" y="6191420"/>
            <a:ext cx="6685005" cy="369332"/>
          </a:xfrm>
          <a:prstGeom prst="rect">
            <a:avLst/>
          </a:prstGeom>
          <a:noFill/>
        </p:spPr>
        <p:txBody>
          <a:bodyPr wrap="square" rtlCol="0">
            <a:spAutoFit/>
          </a:bodyPr>
          <a:lstStyle/>
          <a:p>
            <a:pPr algn="ctr"/>
            <a:r>
              <a:rPr lang="fi-FI" sz="180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125201" y="6041235"/>
            <a:ext cx="3154028"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912775" y="5865293"/>
            <a:ext cx="2582540" cy="956255"/>
          </a:xfrm>
          <a:prstGeom prst="rect">
            <a:avLst/>
          </a:prstGeom>
        </p:spPr>
      </p:pic>
    </p:spTree>
    <p:extLst>
      <p:ext uri="{BB962C8B-B14F-4D97-AF65-F5344CB8AC3E}">
        <p14:creationId xmlns:p14="http://schemas.microsoft.com/office/powerpoint/2010/main" val="834707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sldNum="0" hdr="0" ft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System Font Regular"/>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8.5.2025</a:t>
            </a:fld>
            <a:endParaRPr lang="fi-FI"/>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79487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6.xml"/><Relationship Id="rId5" Type="http://schemas.openxmlformats.org/officeDocument/2006/relationships/image" Target="../media/image1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tt.fi/ennusteet/maa-ja-elintarviketalous-kevat-2024/#me24k2" TargetMode="External"/><Relationship Id="rId1" Type="http://schemas.openxmlformats.org/officeDocument/2006/relationships/slideLayout" Target="../slideLayouts/slideLayout4.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4.emf"/><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8.emf"/><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51.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4.emf"/></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68.emf"/><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emf"/></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5.emf"/><Relationship Id="rId4" Type="http://schemas.openxmlformats.org/officeDocument/2006/relationships/image" Target="../media/image74.emf"/></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8.emf"/><Relationship Id="rId4" Type="http://schemas.openxmlformats.org/officeDocument/2006/relationships/image" Target="../media/image77.emf"/></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81.emf"/><Relationship Id="rId4" Type="http://schemas.openxmlformats.org/officeDocument/2006/relationships/image" Target="../media/image80.emf"/></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84.emf"/><Relationship Id="rId4" Type="http://schemas.openxmlformats.org/officeDocument/2006/relationships/image" Target="../media/image83.emf"/></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85.emf"/></Relationships>
</file>

<file path=ppt/slides/_rels/slide4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88.emf"/><Relationship Id="rId4" Type="http://schemas.openxmlformats.org/officeDocument/2006/relationships/image" Target="../media/image87.emf"/></Relationships>
</file>

<file path=ppt/slides/_rels/slide4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91.emf"/><Relationship Id="rId4" Type="http://schemas.openxmlformats.org/officeDocument/2006/relationships/image" Target="../media/image90.emf"/></Relationships>
</file>

<file path=ppt/slides/_rels/slide4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94.emf"/><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97.emf"/><Relationship Id="rId4" Type="http://schemas.openxmlformats.org/officeDocument/2006/relationships/image" Target="../media/image96.emf"/></Relationships>
</file>

<file path=ppt/slides/_rels/slide4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9.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44</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Touko</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2025</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199131"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1498740" y="1196753"/>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5" name="Picture 4">
            <a:extLst>
              <a:ext uri="{FF2B5EF4-FFF2-40B4-BE49-F238E27FC236}">
                <a16:creationId xmlns:a16="http://schemas.microsoft.com/office/drawing/2014/main" id="{4BB73D7A-96E9-9C7E-8DD9-4C9BB3115E9E}"/>
              </a:ext>
            </a:extLst>
          </p:cNvPr>
          <p:cNvPicPr>
            <a:picLocks noChangeAspect="1"/>
          </p:cNvPicPr>
          <p:nvPr/>
        </p:nvPicPr>
        <p:blipFill>
          <a:blip r:embed="rId3"/>
          <a:stretch>
            <a:fillRect/>
          </a:stretch>
        </p:blipFill>
        <p:spPr>
          <a:xfrm>
            <a:off x="2197964" y="367728"/>
            <a:ext cx="8465397" cy="6447529"/>
          </a:xfrm>
          <a:prstGeom prst="rect">
            <a:avLst/>
          </a:prstGeom>
        </p:spPr>
      </p:pic>
    </p:spTree>
    <p:extLst>
      <p:ext uri="{BB962C8B-B14F-4D97-AF65-F5344CB8AC3E}">
        <p14:creationId xmlns:p14="http://schemas.microsoft.com/office/powerpoint/2010/main" val="4209727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84" y="6293900"/>
            <a:ext cx="1856812" cy="480765"/>
          </a:xfrm>
          <a:prstGeom prst="rect">
            <a:avLst/>
          </a:prstGeom>
        </p:spPr>
      </p:pic>
      <p:pic>
        <p:nvPicPr>
          <p:cNvPr id="6" name="Picture 5">
            <a:extLst>
              <a:ext uri="{FF2B5EF4-FFF2-40B4-BE49-F238E27FC236}">
                <a16:creationId xmlns:a16="http://schemas.microsoft.com/office/drawing/2014/main" id="{8B24FAC0-227F-C368-5EF6-5A091B062D80}"/>
              </a:ext>
            </a:extLst>
          </p:cNvPr>
          <p:cNvPicPr>
            <a:picLocks noChangeAspect="1"/>
          </p:cNvPicPr>
          <p:nvPr/>
        </p:nvPicPr>
        <p:blipFill>
          <a:blip r:embed="rId4"/>
          <a:stretch>
            <a:fillRect/>
          </a:stretch>
        </p:blipFill>
        <p:spPr>
          <a:xfrm>
            <a:off x="1524000" y="404665"/>
            <a:ext cx="9144000" cy="5787437"/>
          </a:xfrm>
          <a:prstGeom prst="rect">
            <a:avLst/>
          </a:prstGeom>
        </p:spPr>
      </p:pic>
      <p:sp>
        <p:nvSpPr>
          <p:cNvPr id="7" name="TextBox 6">
            <a:extLst>
              <a:ext uri="{FF2B5EF4-FFF2-40B4-BE49-F238E27FC236}">
                <a16:creationId xmlns:a16="http://schemas.microsoft.com/office/drawing/2014/main" id="{131BD492-FDA2-2E4B-67D5-509B295AA600}"/>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332612"/>
            <a:ext cx="1856812" cy="480765"/>
          </a:xfrm>
          <a:prstGeom prst="rect">
            <a:avLst/>
          </a:prstGeom>
        </p:spPr>
      </p:pic>
      <p:pic>
        <p:nvPicPr>
          <p:cNvPr id="6" name="Picture 5">
            <a:extLst>
              <a:ext uri="{FF2B5EF4-FFF2-40B4-BE49-F238E27FC236}">
                <a16:creationId xmlns:a16="http://schemas.microsoft.com/office/drawing/2014/main" id="{220A4A1D-198E-AAEA-F74E-9A3BB9943072}"/>
              </a:ext>
            </a:extLst>
          </p:cNvPr>
          <p:cNvPicPr>
            <a:picLocks noChangeAspect="1"/>
          </p:cNvPicPr>
          <p:nvPr/>
        </p:nvPicPr>
        <p:blipFill>
          <a:blip r:embed="rId4"/>
          <a:stretch>
            <a:fillRect/>
          </a:stretch>
        </p:blipFill>
        <p:spPr>
          <a:xfrm>
            <a:off x="1543050" y="1076135"/>
            <a:ext cx="9144000" cy="5256476"/>
          </a:xfrm>
          <a:prstGeom prst="rect">
            <a:avLst/>
          </a:prstGeom>
        </p:spPr>
      </p:pic>
      <p:sp>
        <p:nvSpPr>
          <p:cNvPr id="7" name="TextBox 6">
            <a:extLst>
              <a:ext uri="{FF2B5EF4-FFF2-40B4-BE49-F238E27FC236}">
                <a16:creationId xmlns:a16="http://schemas.microsoft.com/office/drawing/2014/main" id="{3E635497-E5A0-6A94-6C4A-DE83A6C9ACAB}"/>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3FBD837-2AA4-849B-2D94-7BA8632CAEE5}"/>
              </a:ext>
            </a:extLst>
          </p:cNvPr>
          <p:cNvGraphicFramePr>
            <a:graphicFrameLocks noGrp="1"/>
          </p:cNvGraphicFramePr>
          <p:nvPr/>
        </p:nvGraphicFramePr>
        <p:xfrm>
          <a:off x="1847528" y="260648"/>
          <a:ext cx="8568952"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33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1570063" y="15757"/>
            <a:ext cx="4849292" cy="6858000"/>
          </a:xfrm>
          <a:prstGeom prst="rect">
            <a:avLst/>
          </a:prstGeom>
        </p:spPr>
      </p:pic>
      <p:sp>
        <p:nvSpPr>
          <p:cNvPr id="4" name="TextBox 3"/>
          <p:cNvSpPr txBox="1"/>
          <p:nvPr/>
        </p:nvSpPr>
        <p:spPr>
          <a:xfrm>
            <a:off x="6081118" y="687745"/>
            <a:ext cx="4604787" cy="2862322"/>
          </a:xfrm>
          <a:prstGeom prst="rect">
            <a:avLst/>
          </a:prstGeom>
          <a:noFill/>
        </p:spPr>
        <p:txBody>
          <a:bodyPr wrap="none" rtlCol="0">
            <a:spAutoFit/>
          </a:bodyPr>
          <a:lstStyle/>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punaisella heikoimmat (v. 2022),</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13,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a:t>
            </a:r>
            <a:r>
              <a:rPr lang="en-US" dirty="0">
                <a:solidFill>
                  <a:prstClr val="black"/>
                </a:solidFill>
                <a:latin typeface="Arial" panose="020B0604020202020204" pitchFamily="34" charset="0"/>
                <a:cs typeface="Arial" panose="020B0604020202020204" pitchFamily="34" charset="0"/>
              </a:rPr>
              <a:t>-Satakunta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14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18</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Satakunta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6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096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0" fontAlgn="base" hangingPunct="0">
              <a:spcBef>
                <a:spcPct val="0"/>
              </a:spcBef>
              <a:spcAft>
                <a:spcPct val="0"/>
              </a:spcAft>
            </a:pPr>
            <a:endParaRPr lang="en-US">
              <a:solidFill>
                <a:prstClr val="white"/>
              </a:solidFill>
              <a:latin typeface="Calibri"/>
            </a:endParaRPr>
          </a:p>
        </p:txBody>
      </p:sp>
      <p:sp>
        <p:nvSpPr>
          <p:cNvPr id="2" name="Rectangle 1"/>
          <p:cNvSpPr/>
          <p:nvPr/>
        </p:nvSpPr>
        <p:spPr>
          <a:xfrm>
            <a:off x="6060901" y="4005065"/>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363" y="6216652"/>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482296" y="323113"/>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2010-2024</a:t>
            </a:r>
          </a:p>
        </p:txBody>
      </p:sp>
      <p:sp>
        <p:nvSpPr>
          <p:cNvPr id="9" name="Tekstiruutu 8"/>
          <p:cNvSpPr txBox="1"/>
          <p:nvPr/>
        </p:nvSpPr>
        <p:spPr>
          <a:xfrm>
            <a:off x="9327039" y="3408260"/>
            <a:ext cx="276999" cy="744341"/>
          </a:xfrm>
          <a:prstGeom prst="rect">
            <a:avLst/>
          </a:prstGeom>
          <a:noFill/>
        </p:spPr>
        <p:txBody>
          <a:bodyPr vert="vert270" wrap="square" rtlCol="0">
            <a:spAutoFit/>
          </a:bodyPr>
          <a:lstStyle/>
          <a:p>
            <a:pPr defTabSz="685800"/>
            <a:r>
              <a:rPr lang="fi-FI" sz="600" dirty="0">
                <a:solidFill>
                  <a:prstClr val="black"/>
                </a:solidFill>
                <a:latin typeface="Calibri" panose="020F0502020204030204"/>
                <a:cs typeface="Arial" panose="020B0604020202020204" pitchFamily="34" charset="0"/>
              </a:rPr>
              <a:t>Tilastokeskus 2024</a:t>
            </a:r>
          </a:p>
        </p:txBody>
      </p:sp>
      <p:sp>
        <p:nvSpPr>
          <p:cNvPr id="57" name="Suorakulmio 56"/>
          <p:cNvSpPr/>
          <p:nvPr/>
        </p:nvSpPr>
        <p:spPr>
          <a:xfrm>
            <a:off x="3309348"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white"/>
              </a:solidFill>
              <a:latin typeface="Calibri"/>
            </a:endParaRPr>
          </a:p>
        </p:txBody>
      </p:sp>
      <p:sp>
        <p:nvSpPr>
          <p:cNvPr id="3" name="Kaarinuoli vasemmalle 2"/>
          <p:cNvSpPr/>
          <p:nvPr/>
        </p:nvSpPr>
        <p:spPr>
          <a:xfrm rot="15276112" flipH="1">
            <a:off x="7669849" y="4012528"/>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prstClr val="black"/>
              </a:solidFill>
              <a:latin typeface="Calibri"/>
            </a:endParaRPr>
          </a:p>
        </p:txBody>
      </p:sp>
      <p:sp>
        <p:nvSpPr>
          <p:cNvPr id="5" name="Pyöristetty suorakulmio 4"/>
          <p:cNvSpPr/>
          <p:nvPr/>
        </p:nvSpPr>
        <p:spPr>
          <a:xfrm>
            <a:off x="7281376"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457256" y="219953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20862" y="214781"/>
            <a:ext cx="894986" cy="853657"/>
          </a:xfrm>
          <a:prstGeom prst="rect">
            <a:avLst/>
          </a:prstGeom>
        </p:spPr>
      </p:pic>
      <p:sp>
        <p:nvSpPr>
          <p:cNvPr id="17" name="Tekstiruutu 34"/>
          <p:cNvSpPr txBox="1"/>
          <p:nvPr/>
        </p:nvSpPr>
        <p:spPr>
          <a:xfrm>
            <a:off x="7307869" y="1362235"/>
            <a:ext cx="3298082" cy="553998"/>
          </a:xfrm>
          <a:prstGeom prst="rect">
            <a:avLst/>
          </a:prstGeom>
          <a:noFill/>
        </p:spPr>
        <p:txBody>
          <a:bodyPr wrap="none" rtlCol="0">
            <a:spAutoFit/>
          </a:bodyPr>
          <a:lstStyle/>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2010-2024*,</a:t>
            </a:r>
          </a:p>
          <a:p>
            <a:pPr defTabSz="685800"/>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089343" y="2874019"/>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27,8</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a:r>
              <a:rPr lang="fi-FI" sz="1200" b="1" dirty="0">
                <a:solidFill>
                  <a:prstClr val="white">
                    <a:lumMod val="50000"/>
                  </a:prstClr>
                </a:solidFill>
                <a:latin typeface="Calibri"/>
              </a:rPr>
              <a:t>    Teollisuus keskimäärin 12,3 % </a:t>
            </a:r>
          </a:p>
        </p:txBody>
      </p:sp>
      <p:sp>
        <p:nvSpPr>
          <p:cNvPr id="6" name="TextBox 5"/>
          <p:cNvSpPr txBox="1"/>
          <p:nvPr/>
        </p:nvSpPr>
        <p:spPr>
          <a:xfrm>
            <a:off x="2665257" y="1294978"/>
            <a:ext cx="2741456"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Automaatio- ja robotiikka-klusteri</a:t>
            </a:r>
            <a:endParaRPr lang="en-US" sz="1350"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230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TextBox 20"/>
          <p:cNvSpPr txBox="1"/>
          <p:nvPr/>
        </p:nvSpPr>
        <p:spPr>
          <a:xfrm>
            <a:off x="2676010" y="2216935"/>
            <a:ext cx="1736373"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Elintarviketeollisuus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457256" y="268642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4" name="TextBox 23"/>
          <p:cNvSpPr txBox="1"/>
          <p:nvPr/>
        </p:nvSpPr>
        <p:spPr>
          <a:xfrm>
            <a:off x="2683709" y="3735653"/>
            <a:ext cx="2539478"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Majoitus- ja ravitsemistoiminta</a:t>
            </a:r>
            <a:endParaRPr lang="en-US" sz="9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469466" y="320494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27" name="TextBox 26"/>
          <p:cNvSpPr txBox="1"/>
          <p:nvPr/>
        </p:nvSpPr>
        <p:spPr>
          <a:xfrm>
            <a:off x="2683710" y="2727816"/>
            <a:ext cx="1797287"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Liike-elämän palvelut</a:t>
            </a:r>
            <a:endParaRPr lang="en-US" sz="1350"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2616195" y="3252353"/>
            <a:ext cx="219964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Tukku- ja vähittäiskauppa</a:t>
            </a:r>
            <a:endParaRPr lang="en-US" sz="1350"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2616195" y="4731757"/>
            <a:ext cx="1810111"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 Teknologiateollisuus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2683709" y="5194102"/>
            <a:ext cx="1281120"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Rakentaminen</a:t>
            </a:r>
            <a:endParaRPr lang="en-US" sz="1350"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469466" y="372498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2" name="Pyöristetty suorakulmio 9"/>
          <p:cNvSpPr/>
          <p:nvPr/>
        </p:nvSpPr>
        <p:spPr>
          <a:xfrm>
            <a:off x="5469466" y="422855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3" name="Pyöristetty suorakulmio 9"/>
          <p:cNvSpPr/>
          <p:nvPr/>
        </p:nvSpPr>
        <p:spPr>
          <a:xfrm>
            <a:off x="5481472" y="4726163"/>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4" name="Pyöristetty suorakulmio 9"/>
          <p:cNvSpPr/>
          <p:nvPr/>
        </p:nvSpPr>
        <p:spPr>
          <a:xfrm>
            <a:off x="5489026" y="522046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35" name="Rectangle 34"/>
          <p:cNvSpPr/>
          <p:nvPr/>
        </p:nvSpPr>
        <p:spPr>
          <a:xfrm>
            <a:off x="5535661" y="4111858"/>
            <a:ext cx="1467068"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33,0 %</a:t>
            </a:r>
          </a:p>
        </p:txBody>
      </p:sp>
      <p:sp>
        <p:nvSpPr>
          <p:cNvPr id="36" name="Rectangle 35"/>
          <p:cNvSpPr/>
          <p:nvPr/>
        </p:nvSpPr>
        <p:spPr>
          <a:xfrm>
            <a:off x="5450205" y="4616140"/>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32,7 %</a:t>
            </a:r>
          </a:p>
        </p:txBody>
      </p:sp>
      <p:sp>
        <p:nvSpPr>
          <p:cNvPr id="38" name="Rectangle 37"/>
          <p:cNvSpPr/>
          <p:nvPr/>
        </p:nvSpPr>
        <p:spPr>
          <a:xfrm>
            <a:off x="5444972" y="5123592"/>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30,6 %</a:t>
            </a:r>
          </a:p>
        </p:txBody>
      </p:sp>
      <p:sp>
        <p:nvSpPr>
          <p:cNvPr id="42" name="Tekstiruutu 3"/>
          <p:cNvSpPr txBox="1"/>
          <p:nvPr/>
        </p:nvSpPr>
        <p:spPr>
          <a:xfrm>
            <a:off x="2537511"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fi-FI" sz="1350" dirty="0">
                <a:solidFill>
                  <a:prstClr val="black"/>
                </a:solidFill>
                <a:latin typeface="Calibri"/>
              </a:rPr>
              <a:t>17.4.2025</a:t>
            </a:r>
          </a:p>
        </p:txBody>
      </p:sp>
      <p:sp>
        <p:nvSpPr>
          <p:cNvPr id="44" name="TextBox 43"/>
          <p:cNvSpPr txBox="1"/>
          <p:nvPr/>
        </p:nvSpPr>
        <p:spPr>
          <a:xfrm>
            <a:off x="2688133" y="1738947"/>
            <a:ext cx="2685351" cy="300082"/>
          </a:xfrm>
          <a:prstGeom prst="rect">
            <a:avLst/>
          </a:prstGeom>
          <a:noFill/>
        </p:spPr>
        <p:txBody>
          <a:bodyPr wrap="none" rtlCol="0">
            <a:spAutoFit/>
          </a:bodyPr>
          <a:lstStyle/>
          <a:p>
            <a:pPr defTabSz="685800"/>
            <a:r>
              <a:rPr lang="en-US" sz="1350" dirty="0" err="1">
                <a:solidFill>
                  <a:prstClr val="black"/>
                </a:solidFill>
                <a:latin typeface="Britannic Bold" panose="020B0903060703020204" pitchFamily="34" charset="0"/>
                <a:cs typeface="Arial" panose="020B0604020202020204" pitchFamily="34" charset="0"/>
              </a:rPr>
              <a:t>Sähkö</a:t>
            </a:r>
            <a:r>
              <a:rPr lang="en-US" sz="1350" dirty="0">
                <a:solidFill>
                  <a:prstClr val="black"/>
                </a:solidFill>
                <a:latin typeface="Britannic Bold" panose="020B0903060703020204" pitchFamily="34" charset="0"/>
                <a:cs typeface="Arial" panose="020B0604020202020204" pitchFamily="34" charset="0"/>
              </a:rPr>
              <a:t>- ja </a:t>
            </a:r>
            <a:r>
              <a:rPr lang="en-US" sz="1350" dirty="0" err="1">
                <a:solidFill>
                  <a:prstClr val="black"/>
                </a:solidFill>
                <a:latin typeface="Britannic Bold" panose="020B0903060703020204" pitchFamily="34" charset="0"/>
                <a:cs typeface="Arial" panose="020B0604020202020204" pitchFamily="34" charset="0"/>
              </a:rPr>
              <a:t>elektroniikkateollisuus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444974" y="129004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6" name="Rectangle 45"/>
          <p:cNvSpPr/>
          <p:nvPr/>
        </p:nvSpPr>
        <p:spPr>
          <a:xfrm>
            <a:off x="5648395" y="2074717"/>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56,6 %</a:t>
            </a:r>
          </a:p>
        </p:txBody>
      </p:sp>
      <p:sp>
        <p:nvSpPr>
          <p:cNvPr id="26" name="Rectangle 25"/>
          <p:cNvSpPr/>
          <p:nvPr/>
        </p:nvSpPr>
        <p:spPr>
          <a:xfrm>
            <a:off x="5426070" y="3595375"/>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34,2 %</a:t>
            </a:r>
          </a:p>
        </p:txBody>
      </p:sp>
      <p:sp>
        <p:nvSpPr>
          <p:cNvPr id="23" name="Rectangle 22"/>
          <p:cNvSpPr/>
          <p:nvPr/>
        </p:nvSpPr>
        <p:spPr>
          <a:xfrm>
            <a:off x="5643142" y="3084140"/>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36,2 %</a:t>
            </a:r>
          </a:p>
        </p:txBody>
      </p:sp>
      <p:sp>
        <p:nvSpPr>
          <p:cNvPr id="61" name="Rectangle 60"/>
          <p:cNvSpPr/>
          <p:nvPr/>
        </p:nvSpPr>
        <p:spPr>
          <a:xfrm>
            <a:off x="5623555" y="2566214"/>
            <a:ext cx="1369286"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56,2 %</a:t>
            </a:r>
          </a:p>
        </p:txBody>
      </p:sp>
      <p:sp>
        <p:nvSpPr>
          <p:cNvPr id="39" name="Rectangle 38"/>
          <p:cNvSpPr/>
          <p:nvPr/>
        </p:nvSpPr>
        <p:spPr>
          <a:xfrm>
            <a:off x="5426070" y="1160476"/>
            <a:ext cx="1564852"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81,0 %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2668982" y="4218953"/>
            <a:ext cx="1527982" cy="300082"/>
          </a:xfrm>
          <a:prstGeom prst="rect">
            <a:avLst/>
          </a:prstGeom>
          <a:noFill/>
        </p:spPr>
        <p:txBody>
          <a:bodyPr wrap="none" rtlCol="0">
            <a:spAutoFit/>
          </a:bodyPr>
          <a:lstStyle/>
          <a:p>
            <a:pPr defTabSz="685800"/>
            <a:r>
              <a:rPr lang="fi-FI" sz="1350" dirty="0">
                <a:solidFill>
                  <a:prstClr val="black"/>
                </a:solidFill>
                <a:latin typeface="Britannic Bold" panose="020B0903060703020204" pitchFamily="34" charset="0"/>
                <a:cs typeface="Arial" panose="020B0604020202020204" pitchFamily="34" charset="0"/>
              </a:rPr>
              <a:t>Metallien jalostus</a:t>
            </a:r>
            <a:endParaRPr lang="en-US" sz="1350"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444974" y="175691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347190" y="1637482"/>
            <a:ext cx="1662635" cy="611706"/>
          </a:xfrm>
          <a:prstGeom prst="rect">
            <a:avLst/>
          </a:prstGeom>
        </p:spPr>
        <p:txBody>
          <a:bodyPr wrap="none">
            <a:spAutoFit/>
          </a:bodyPr>
          <a:lstStyle/>
          <a:p>
            <a:pPr defTabSz="685800"/>
            <a:r>
              <a:rPr lang="fi-FI" sz="3375"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72,0 %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729"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7281376" y="2202192"/>
            <a:ext cx="2165331" cy="577081"/>
          </a:xfrm>
          <a:prstGeom prst="rect">
            <a:avLst/>
          </a:prstGeom>
          <a:noFill/>
        </p:spPr>
        <p:txBody>
          <a:bodyPr wrap="square" rtlCol="0">
            <a:spAutoFit/>
          </a:bodyPr>
          <a:lstStyle/>
          <a:p>
            <a:pPr defTabSz="685800"/>
            <a:r>
              <a:rPr lang="fi-FI" sz="1050" dirty="0">
                <a:solidFill>
                  <a:srgbClr val="7F7F7F"/>
                </a:solidFill>
                <a:latin typeface="Calibri" panose="020F0502020204030204"/>
                <a:cs typeface="Arial" panose="020B0604020202020204" pitchFamily="34" charset="0"/>
              </a:rPr>
              <a:t>*Kyseessä suurimmat päätoimialat</a:t>
            </a:r>
          </a:p>
          <a:p>
            <a:pPr defTabSz="685800"/>
            <a:r>
              <a:rPr lang="fi-FI" sz="1050" dirty="0">
                <a:solidFill>
                  <a:srgbClr val="7F7F7F"/>
                </a:solidFill>
                <a:latin typeface="Calibri" panose="020F0502020204030204"/>
                <a:cs typeface="Arial" panose="020B0604020202020204" pitchFamily="34" charset="0"/>
              </a:rPr>
              <a:t>  karkealla jaolla, ei sisällä </a:t>
            </a:r>
            <a:r>
              <a:rPr lang="fi-FI" sz="1050" dirty="0" err="1">
                <a:solidFill>
                  <a:srgbClr val="7F7F7F"/>
                </a:solidFill>
                <a:latin typeface="Calibri" panose="020F0502020204030204"/>
                <a:cs typeface="Arial" panose="020B0604020202020204" pitchFamily="34" charset="0"/>
              </a:rPr>
              <a:t>SOTE:a</a:t>
            </a:r>
            <a:r>
              <a:rPr lang="fi-FI" sz="1050" dirty="0">
                <a:solidFill>
                  <a:srgbClr val="7F7F7F"/>
                </a:solidFill>
                <a:latin typeface="Calibri" panose="020F0502020204030204"/>
                <a:cs typeface="Arial" panose="020B0604020202020204" pitchFamily="34" charset="0"/>
              </a:rPr>
              <a:t>. Inflaatiota ei ole huomioitu.</a:t>
            </a:r>
            <a:endParaRPr lang="en-US" sz="1050" dirty="0">
              <a:solidFill>
                <a:srgbClr val="7F7F7F"/>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39092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E4D70-85D4-E705-450C-CA29CFB25107}"/>
              </a:ext>
            </a:extLst>
          </p:cNvPr>
          <p:cNvPicPr>
            <a:picLocks noChangeAspect="1"/>
          </p:cNvPicPr>
          <p:nvPr/>
        </p:nvPicPr>
        <p:blipFill>
          <a:blip r:embed="rId2"/>
          <a:stretch>
            <a:fillRect/>
          </a:stretch>
        </p:blipFill>
        <p:spPr>
          <a:xfrm>
            <a:off x="1645895" y="416412"/>
            <a:ext cx="3676083" cy="2402669"/>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3798629" y="33121"/>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10445195" y="3077835"/>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2025</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2024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8,0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5,1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10" name="Pyöristetty suorakulmio 9"/>
          <p:cNvSpPr/>
          <p:nvPr/>
        </p:nvSpPr>
        <p:spPr>
          <a:xfrm>
            <a:off x="4790946" y="50783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495833" y="4190036"/>
            <a:ext cx="1784463"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Meriteollisuus</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490206" y="5099545"/>
            <a:ext cx="3233578" cy="400110"/>
          </a:xfrm>
          <a:prstGeom prst="rect">
            <a:avLst/>
          </a:prstGeom>
          <a:noFill/>
        </p:spPr>
        <p:txBody>
          <a:bodyPr wrap="none" rtlCol="0">
            <a:spAutoFit/>
          </a:bodyPr>
          <a:lstStyle/>
          <a:p>
            <a:r>
              <a:rPr lang="fi-FI" sz="2000" b="1" dirty="0" err="1">
                <a:solidFill>
                  <a:prstClr val="black"/>
                </a:solidFill>
                <a:latin typeface="Britannic Bold" panose="020B0903060703020204" pitchFamily="34" charset="0"/>
                <a:cs typeface="Arial" panose="020B0604020202020204" pitchFamily="34" charset="0"/>
              </a:rPr>
              <a:t>Elektr</a:t>
            </a:r>
            <a:r>
              <a:rPr lang="fi-FI" sz="2000" b="1" dirty="0">
                <a:solidFill>
                  <a:prstClr val="black"/>
                </a:solidFill>
                <a:latin typeface="Britannic Bold" panose="020B0903060703020204" pitchFamily="34" charset="0"/>
                <a:cs typeface="Arial" panose="020B0604020202020204" pitchFamily="34" charset="0"/>
              </a:rPr>
              <a:t>.- ja </a:t>
            </a:r>
            <a:r>
              <a:rPr lang="fi-FI" sz="2000" b="1" dirty="0" err="1">
                <a:solidFill>
                  <a:prstClr val="black"/>
                </a:solidFill>
                <a:latin typeface="Britannic Bold" panose="020B0903060703020204" pitchFamily="34" charset="0"/>
                <a:cs typeface="Arial" panose="020B0604020202020204" pitchFamily="34" charset="0"/>
              </a:rPr>
              <a:t>sähkötuot</a:t>
            </a:r>
            <a:r>
              <a:rPr lang="fi-FI" sz="2000" b="1" dirty="0">
                <a:solidFill>
                  <a:prstClr val="black"/>
                </a:solidFill>
                <a:latin typeface="Britannic Bold" panose="020B0903060703020204" pitchFamily="34" charset="0"/>
                <a:cs typeface="Arial" panose="020B0604020202020204" pitchFamily="34" charset="0"/>
              </a:rPr>
              <a:t>. </a:t>
            </a:r>
            <a:r>
              <a:rPr lang="fi-FI" sz="2000" b="1" dirty="0" err="1">
                <a:solidFill>
                  <a:prstClr val="black"/>
                </a:solidFill>
                <a:latin typeface="Britannic Bold" panose="020B0903060703020204" pitchFamily="34" charset="0"/>
                <a:cs typeface="Arial" panose="020B0604020202020204" pitchFamily="34" charset="0"/>
              </a:rPr>
              <a:t>valm</a:t>
            </a:r>
            <a:r>
              <a:rPr lang="fi-FI" sz="2000" b="1" dirty="0">
                <a:solidFill>
                  <a:prstClr val="black"/>
                </a:solidFill>
                <a:latin typeface="Britannic Bold" panose="020B0903060703020204" pitchFamily="34" charset="0"/>
                <a:cs typeface="Arial" panose="020B0604020202020204" pitchFamily="34" charset="0"/>
              </a:rPr>
              <a:t>.</a:t>
            </a:r>
          </a:p>
        </p:txBody>
      </p:sp>
      <p:sp>
        <p:nvSpPr>
          <p:cNvPr id="50" name="Rectangle 49"/>
          <p:cNvSpPr/>
          <p:nvPr/>
        </p:nvSpPr>
        <p:spPr>
          <a:xfrm>
            <a:off x="5061603" y="4897951"/>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4,4 %</a:t>
            </a:r>
          </a:p>
        </p:txBody>
      </p:sp>
      <p:sp>
        <p:nvSpPr>
          <p:cNvPr id="58" name="Pyöristetty suorakulmio 9"/>
          <p:cNvSpPr/>
          <p:nvPr/>
        </p:nvSpPr>
        <p:spPr>
          <a:xfrm>
            <a:off x="4790947" y="574219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5069731" y="5578425"/>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3,9 %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431598"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heinä-joulukuu 2024</a:t>
            </a:r>
          </a:p>
        </p:txBody>
      </p:sp>
      <p:sp>
        <p:nvSpPr>
          <p:cNvPr id="30" name="Pyöristetty suorakulmio 9"/>
          <p:cNvSpPr/>
          <p:nvPr/>
        </p:nvSpPr>
        <p:spPr>
          <a:xfrm>
            <a:off x="4777324"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032249" y="4263812"/>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6,4 %</a:t>
            </a:r>
          </a:p>
        </p:txBody>
      </p:sp>
      <p:sp>
        <p:nvSpPr>
          <p:cNvPr id="32" name="Tekstiruutu 34"/>
          <p:cNvSpPr txBox="1"/>
          <p:nvPr/>
        </p:nvSpPr>
        <p:spPr>
          <a:xfrm>
            <a:off x="1515529" y="5426823"/>
            <a:ext cx="2486578"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Elintarviketeollisuus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23.4.2025</a:t>
            </a: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730" y="6304747"/>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537400" y="2872118"/>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400" b="1" dirty="0">
                <a:solidFill>
                  <a:prstClr val="white">
                    <a:lumMod val="50000"/>
                  </a:prstClr>
                </a:solidFill>
                <a:latin typeface="Calibri" panose="020F0502020204030204"/>
              </a:rPr>
              <a:t>Teknologiateollisuuden viennin arvon kasvu 2000-2024</a:t>
            </a:r>
          </a:p>
          <a:p>
            <a:pPr eaLnBrk="0" fontAlgn="base" hangingPunct="0">
              <a:spcBef>
                <a:spcPct val="0"/>
              </a:spcBef>
              <a:spcAft>
                <a:spcPct val="0"/>
              </a:spcAft>
            </a:pPr>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154 %</a:t>
            </a:r>
          </a:p>
          <a:p>
            <a:pPr eaLnBrk="0" fontAlgn="base" hangingPunct="0">
              <a:spcBef>
                <a:spcPct val="0"/>
              </a:spcBef>
              <a:spcAft>
                <a:spcPct val="0"/>
              </a:spcAft>
            </a:pPr>
            <a:r>
              <a:rPr lang="fi-FI" sz="1400" dirty="0">
                <a:solidFill>
                  <a:prstClr val="white">
                    <a:lumMod val="50000"/>
                  </a:prstClr>
                </a:solidFill>
                <a:latin typeface="Calibri" panose="020F0502020204030204"/>
              </a:rPr>
              <a:t>Koko maa keskimäärin: 67 %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7264582"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i-FI" sz="1200" b="1" dirty="0">
                <a:solidFill>
                  <a:srgbClr val="0070C0"/>
                </a:solidFill>
                <a:latin typeface="Calibri" panose="020F0502020204030204"/>
              </a:rPr>
              <a:t>Jalostuksen (TOL 05-43)</a:t>
            </a:r>
          </a:p>
          <a:p>
            <a:pPr eaLnBrk="0" fontAlgn="base" hangingPunct="0">
              <a:spcBef>
                <a:spcPct val="0"/>
              </a:spcBef>
              <a:spcAft>
                <a:spcPct val="0"/>
              </a:spcAft>
            </a:pPr>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10.</a:t>
            </a:r>
            <a:r>
              <a:rPr lang="fi-FI" sz="1200" b="1" dirty="0">
                <a:solidFill>
                  <a:srgbClr val="0070C0"/>
                </a:solidFill>
                <a:latin typeface="Calibri" panose="020F0502020204030204"/>
              </a:rPr>
              <a:t>,</a:t>
            </a:r>
          </a:p>
          <a:p>
            <a:pPr eaLnBrk="0" fontAlgn="base" hangingPunct="0">
              <a:spcBef>
                <a:spcPct val="0"/>
              </a:spcBef>
              <a:spcAft>
                <a:spcPct val="0"/>
              </a:spcAft>
            </a:pPr>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26.</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19.</a:t>
            </a:r>
          </a:p>
          <a:p>
            <a:pPr eaLnBrk="0" fontAlgn="base" hangingPunct="0">
              <a:spcBef>
                <a:spcPct val="0"/>
              </a:spcBef>
              <a:spcAft>
                <a:spcPct val="0"/>
              </a:spcAft>
            </a:pPr>
            <a:r>
              <a:rPr lang="fi-FI" sz="1200" b="1" dirty="0">
                <a:solidFill>
                  <a:srgbClr val="0070C0"/>
                </a:solidFill>
                <a:latin typeface="Calibri" panose="020F0502020204030204"/>
              </a:rPr>
              <a:t>(69 seutukuntaa, 2022)</a:t>
            </a:r>
          </a:p>
          <a:p>
            <a:pPr eaLnBrk="0" fontAlgn="base" hangingPunct="0">
              <a:spcBef>
                <a:spcPct val="0"/>
              </a:spcBef>
              <a:spcAft>
                <a:spcPct val="0"/>
              </a:spcAft>
            </a:pPr>
            <a:endParaRPr lang="fi-FI" sz="1200" b="1" dirty="0">
              <a:solidFill>
                <a:srgbClr val="0070C0"/>
              </a:solidFill>
              <a:latin typeface="Calibri" panose="020F0502020204030204"/>
            </a:endParaRPr>
          </a:p>
          <a:p>
            <a:pPr eaLnBrk="0" fontAlgn="base" hangingPunct="0">
              <a:spcBef>
                <a:spcPct val="0"/>
              </a:spcBef>
              <a:spcAft>
                <a:spcPct val="0"/>
              </a:spcAft>
            </a:pPr>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2023</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7290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5 v. 2022:</a:t>
            </a:r>
          </a:p>
          <a:p>
            <a:pPr algn="ctr"/>
            <a:r>
              <a:rPr lang="fi-FI" sz="1000" u="sng" dirty="0">
                <a:solidFill>
                  <a:srgbClr val="0070C0"/>
                </a:solidFill>
                <a:latin typeface="Calibri" panose="020F0502020204030204"/>
              </a:rPr>
              <a:t>Kemiallinen metsäteollisuus 128 €/työtunti</a:t>
            </a:r>
          </a:p>
          <a:p>
            <a:pPr algn="ctr"/>
            <a:r>
              <a:rPr lang="fi-FI" sz="1000" u="sng" dirty="0">
                <a:solidFill>
                  <a:srgbClr val="0070C0"/>
                </a:solidFill>
                <a:latin typeface="Calibri" panose="020F0502020204030204"/>
              </a:rPr>
              <a:t>Energiantuotanto 124 €/työtunti</a:t>
            </a:r>
          </a:p>
          <a:p>
            <a:pPr algn="ctr"/>
            <a:r>
              <a:rPr lang="fi-FI" sz="1000" u="sng" dirty="0">
                <a:solidFill>
                  <a:srgbClr val="0070C0"/>
                </a:solidFill>
                <a:latin typeface="Calibri" panose="020F0502020204030204"/>
              </a:rPr>
              <a:t>Kemianteollisuus 105 €/työtunti</a:t>
            </a:r>
          </a:p>
          <a:p>
            <a:pPr algn="ctr"/>
            <a:r>
              <a:rPr lang="fi-FI" sz="1000" u="sng" dirty="0">
                <a:solidFill>
                  <a:srgbClr val="0070C0"/>
                </a:solidFill>
                <a:latin typeface="Calibri" panose="020F0502020204030204"/>
              </a:rPr>
              <a:t>Mekaaninen metsäteollisuus 100 €/työtunti</a:t>
            </a:r>
          </a:p>
          <a:p>
            <a:pPr algn="ctr"/>
            <a:r>
              <a:rPr lang="fi-FI" sz="1000" u="sng" dirty="0">
                <a:solidFill>
                  <a:srgbClr val="0070C0"/>
                </a:solidFill>
                <a:latin typeface="Calibri" panose="020F0502020204030204"/>
              </a:rPr>
              <a:t>Metallien jalostus ja metallituotteiden valmistus 84 €/työtunti</a:t>
            </a:r>
          </a:p>
          <a:p>
            <a:pPr algn="ctr"/>
            <a:r>
              <a:rPr lang="fi-FI" sz="1000" u="sng" dirty="0">
                <a:solidFill>
                  <a:srgbClr val="0070C0"/>
                </a:solidFill>
                <a:latin typeface="Calibri" panose="020F0502020204030204"/>
              </a:rPr>
              <a:t>Toimialat keskimäärin 49 €/työtunti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2024</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16 400 hlötyövuotta</a:t>
            </a:r>
          </a:p>
        </p:txBody>
      </p:sp>
    </p:spTree>
    <p:extLst>
      <p:ext uri="{BB962C8B-B14F-4D97-AF65-F5344CB8AC3E}">
        <p14:creationId xmlns:p14="http://schemas.microsoft.com/office/powerpoint/2010/main" val="3493701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17</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1902539" y="132825"/>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29911"/>
            <a:ext cx="6143625" cy="3611165"/>
          </a:xfrm>
        </p:spPr>
        <p:txBody>
          <a:bodyPr/>
          <a:lstStyle/>
          <a:p>
            <a:pPr>
              <a:buFontTx/>
              <a:buNone/>
            </a:pPr>
            <a:r>
              <a:rPr lang="en-GB" altLang="fi-FI" sz="1350" b="1" dirty="0"/>
              <a:t>         </a:t>
            </a:r>
          </a:p>
          <a:p>
            <a:pPr>
              <a:buFontTx/>
              <a:buNone/>
            </a:pPr>
            <a:r>
              <a:rPr lang="en-GB" altLang="fi-FI" sz="2000" b="1" dirty="0"/>
              <a:t>LIIKEVAIHTO</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3260" y="6241617"/>
            <a:ext cx="1392609" cy="360574"/>
          </a:xfrm>
          <a:prstGeom prst="rect">
            <a:avLst/>
          </a:prstGeom>
        </p:spPr>
      </p:pic>
      <p:pic>
        <p:nvPicPr>
          <p:cNvPr id="5" name="Picture 4">
            <a:extLst>
              <a:ext uri="{FF2B5EF4-FFF2-40B4-BE49-F238E27FC236}">
                <a16:creationId xmlns:a16="http://schemas.microsoft.com/office/drawing/2014/main" id="{A4C4CB3E-66A6-0A46-20E8-D8FB0C2AFA9D}"/>
              </a:ext>
            </a:extLst>
          </p:cNvPr>
          <p:cNvPicPr>
            <a:picLocks noChangeAspect="1"/>
          </p:cNvPicPr>
          <p:nvPr/>
        </p:nvPicPr>
        <p:blipFill>
          <a:blip r:embed="rId3"/>
          <a:stretch>
            <a:fillRect/>
          </a:stretch>
        </p:blipFill>
        <p:spPr>
          <a:xfrm>
            <a:off x="5824785" y="1366398"/>
            <a:ext cx="6177093" cy="4420423"/>
          </a:xfrm>
          <a:prstGeom prst="rect">
            <a:avLst/>
          </a:prstGeom>
        </p:spPr>
      </p:pic>
      <p:graphicFrame>
        <p:nvGraphicFramePr>
          <p:cNvPr id="7" name="Table 6">
            <a:extLst>
              <a:ext uri="{FF2B5EF4-FFF2-40B4-BE49-F238E27FC236}">
                <a16:creationId xmlns:a16="http://schemas.microsoft.com/office/drawing/2014/main" id="{8E3BB769-7712-D616-FE92-1C903611530C}"/>
              </a:ext>
            </a:extLst>
          </p:cNvPr>
          <p:cNvGraphicFramePr>
            <a:graphicFrameLocks noGrp="1"/>
          </p:cNvGraphicFramePr>
          <p:nvPr>
            <p:extLst>
              <p:ext uri="{D42A27DB-BD31-4B8C-83A1-F6EECF244321}">
                <p14:modId xmlns:p14="http://schemas.microsoft.com/office/powerpoint/2010/main" val="1089537468"/>
              </p:ext>
            </p:extLst>
          </p:nvPr>
        </p:nvGraphicFramePr>
        <p:xfrm>
          <a:off x="190122" y="1366397"/>
          <a:ext cx="5550278" cy="4420422"/>
        </p:xfrm>
        <a:graphic>
          <a:graphicData uri="http://schemas.openxmlformats.org/drawingml/2006/table">
            <a:tbl>
              <a:tblPr/>
              <a:tblGrid>
                <a:gridCol w="4877517">
                  <a:extLst>
                    <a:ext uri="{9D8B030D-6E8A-4147-A177-3AD203B41FA5}">
                      <a16:colId xmlns:a16="http://schemas.microsoft.com/office/drawing/2014/main" val="2151789551"/>
                    </a:ext>
                  </a:extLst>
                </a:gridCol>
                <a:gridCol w="672761">
                  <a:extLst>
                    <a:ext uri="{9D8B030D-6E8A-4147-A177-3AD203B41FA5}">
                      <a16:colId xmlns:a16="http://schemas.microsoft.com/office/drawing/2014/main" val="1544560451"/>
                    </a:ext>
                  </a:extLst>
                </a:gridCol>
              </a:tblGrid>
              <a:tr h="211888">
                <a:tc>
                  <a:txBody>
                    <a:bodyPr/>
                    <a:lstStyle/>
                    <a:p>
                      <a:pPr algn="l" fontAlgn="b"/>
                      <a:r>
                        <a:rPr lang="fi-FI" sz="1000" b="1" i="0" u="none" strike="noStrike">
                          <a:effectLst/>
                          <a:latin typeface="Arial" panose="020B0604020202020204" pitchFamily="34" charset="0"/>
                        </a:rPr>
                        <a:t>Satakunnan liikevaihto (milj. €) toimialoittain v. 2024 (ennakkotieto)</a:t>
                      </a:r>
                    </a:p>
                  </a:txBody>
                  <a:tcPr marL="6350" marR="6350" marT="6350" marB="0" anchor="b">
                    <a:lnL>
                      <a:noFill/>
                    </a:lnL>
                    <a:lnR>
                      <a:noFill/>
                    </a:lnR>
                    <a:lnT>
                      <a:noFill/>
                    </a:lnT>
                    <a:lnB>
                      <a:noFill/>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374688976"/>
                  </a:ext>
                </a:extLst>
              </a:tr>
              <a:tr h="211888">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52762415"/>
                  </a:ext>
                </a:extLst>
              </a:tr>
              <a:tr h="211888">
                <a:tc>
                  <a:txBody>
                    <a:bodyPr/>
                    <a:lstStyle/>
                    <a:p>
                      <a:pPr algn="l" fontAlgn="b"/>
                      <a:r>
                        <a:rPr lang="fi-FI" sz="1000" b="1" i="0" u="none" strike="noStrike">
                          <a:effectLst/>
                          <a:latin typeface="Arial" panose="020B0604020202020204" pitchFamily="34" charset="0"/>
                        </a:rPr>
                        <a:t> Elintarviketeollisuus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9399416"/>
                  </a:ext>
                </a:extLst>
              </a:tr>
              <a:tr h="211888">
                <a:tc>
                  <a:txBody>
                    <a:bodyPr/>
                    <a:lstStyle/>
                    <a:p>
                      <a:pPr algn="l" fontAlgn="b"/>
                      <a:r>
                        <a:rPr lang="fi-FI" sz="1000" b="1" i="0" u="none" strike="noStrike">
                          <a:effectLst/>
                          <a:latin typeface="Arial" panose="020B0604020202020204" pitchFamily="34" charset="0"/>
                        </a:rPr>
                        <a:t> Metsäteollisuus </a:t>
                      </a:r>
                      <a:r>
                        <a:rPr lang="fi-FI" sz="800" b="1" i="0" u="none" strike="noStrike">
                          <a:effectLst/>
                          <a:latin typeface="Arial" panose="020B0604020202020204" pitchFamily="34" charset="0"/>
                        </a:rPr>
                        <a:t>(puu- ja paperiteollisuus)</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1 559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754681"/>
                  </a:ext>
                </a:extLst>
              </a:tr>
              <a:tr h="182662">
                <a:tc>
                  <a:txBody>
                    <a:bodyPr/>
                    <a:lstStyle/>
                    <a:p>
                      <a:pPr algn="l" fontAlgn="b"/>
                      <a:r>
                        <a:rPr lang="fi-FI" sz="1000" b="1" i="0" u="none" strike="noStrike">
                          <a:effectLst/>
                          <a:latin typeface="Arial" panose="020B0604020202020204" pitchFamily="34" charset="0"/>
                        </a:rPr>
                        <a:t> Kemikaalien sekä kumi- ja muovituotteiden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478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65429789"/>
                  </a:ext>
                </a:extLst>
              </a:tr>
              <a:tr h="211888">
                <a:tc>
                  <a:txBody>
                    <a:bodyPr/>
                    <a:lstStyle/>
                    <a:p>
                      <a:pPr algn="l" fontAlgn="b"/>
                      <a:r>
                        <a:rPr lang="fi-FI" sz="1000" b="1" i="0" u="none" strike="noStrike">
                          <a:effectLst/>
                          <a:latin typeface="Arial" panose="020B0604020202020204" pitchFamily="34" charset="0"/>
                        </a:rPr>
                        <a:t> Metallien jalostus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67022282"/>
                  </a:ext>
                </a:extLst>
              </a:tr>
              <a:tr h="211888">
                <a:tc>
                  <a:txBody>
                    <a:bodyPr/>
                    <a:lstStyle/>
                    <a:p>
                      <a:pPr algn="l" fontAlgn="b"/>
                      <a:r>
                        <a:rPr lang="fi-FI" sz="1000" b="1" i="0" u="none" strike="noStrike">
                          <a:effectLst/>
                          <a:latin typeface="Arial" panose="020B0604020202020204" pitchFamily="34" charset="0"/>
                        </a:rPr>
                        <a:t> Metallituotteiden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591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0195141"/>
                  </a:ext>
                </a:extLst>
              </a:tr>
              <a:tr h="211888">
                <a:tc>
                  <a:txBody>
                    <a:bodyPr/>
                    <a:lstStyle/>
                    <a:p>
                      <a:pPr algn="l" fontAlgn="b"/>
                      <a:r>
                        <a:rPr lang="fi-FI" sz="1000" b="1" i="0" u="none" strike="noStrike">
                          <a:effectLst/>
                          <a:latin typeface="Arial" panose="020B0604020202020204" pitchFamily="34" charset="0"/>
                        </a:rPr>
                        <a:t> Koneiden ja laitteiden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1 092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10871642"/>
                  </a:ext>
                </a:extLst>
              </a:tr>
              <a:tr h="211888">
                <a:tc>
                  <a:txBody>
                    <a:bodyPr/>
                    <a:lstStyle/>
                    <a:p>
                      <a:pPr algn="l" fontAlgn="b"/>
                      <a:r>
                        <a:rPr lang="fi-FI" sz="1000" b="1" i="0" u="none" strike="noStrike">
                          <a:effectLst/>
                          <a:latin typeface="Arial" panose="020B0604020202020204" pitchFamily="34" charset="0"/>
                        </a:rPr>
                        <a:t> Elektroniikka- ja sähkötuotteiden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37174038"/>
                  </a:ext>
                </a:extLst>
              </a:tr>
              <a:tr h="211888">
                <a:tc>
                  <a:txBody>
                    <a:bodyPr/>
                    <a:lstStyle/>
                    <a:p>
                      <a:pPr algn="l" fontAlgn="b"/>
                      <a:r>
                        <a:rPr lang="fi-FI" sz="1000" b="1" i="0" u="none" strike="noStrike">
                          <a:effectLst/>
                          <a:latin typeface="Arial" panose="020B0604020202020204" pitchFamily="34" charset="0"/>
                        </a:rPr>
                        <a:t> Teknologiateollisuus </a:t>
                      </a:r>
                      <a:r>
                        <a:rPr lang="fi-FI" sz="800" b="1" i="0" u="none" strike="noStrike">
                          <a:effectLst/>
                          <a:latin typeface="Arial" panose="020B0604020202020204" pitchFamily="34" charset="0"/>
                        </a:rPr>
                        <a:t>(TOL 24-30)</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4 623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06252537"/>
                  </a:ext>
                </a:extLst>
              </a:tr>
              <a:tr h="211888">
                <a:tc>
                  <a:txBody>
                    <a:bodyPr/>
                    <a:lstStyle/>
                    <a:p>
                      <a:pPr algn="l" fontAlgn="b"/>
                      <a:r>
                        <a:rPr lang="fi-FI" sz="1000" b="1" i="0" u="none" strike="noStrike">
                          <a:effectLst/>
                          <a:latin typeface="Arial" panose="020B0604020202020204" pitchFamily="34" charset="0"/>
                        </a:rPr>
                        <a:t> Automaatio- ja robotiikkaklusteri</a:t>
                      </a:r>
                      <a:r>
                        <a:rPr lang="fi-FI" sz="800" b="1" i="0" u="none" strike="noStrike">
                          <a:effectLst/>
                          <a:latin typeface="Arial" panose="020B0604020202020204" pitchFamily="34" charset="0"/>
                        </a:rPr>
                        <a:t> (52 alan ydinyritystä)</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0833833"/>
                  </a:ext>
                </a:extLst>
              </a:tr>
              <a:tr h="211888">
                <a:tc>
                  <a:txBody>
                    <a:bodyPr/>
                    <a:lstStyle/>
                    <a:p>
                      <a:pPr algn="l" fontAlgn="b"/>
                      <a:r>
                        <a:rPr lang="fi-FI" sz="1000" b="1" i="0" u="none" strike="noStrike">
                          <a:effectLst/>
                          <a:latin typeface="Arial" panose="020B0604020202020204" pitchFamily="34" charset="0"/>
                        </a:rPr>
                        <a:t> Meriteollisuusklusteri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962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4345665"/>
                  </a:ext>
                </a:extLst>
              </a:tr>
              <a:tr h="211888">
                <a:tc>
                  <a:txBody>
                    <a:bodyPr/>
                    <a:lstStyle/>
                    <a:p>
                      <a:pPr algn="l" fontAlgn="b"/>
                      <a:r>
                        <a:rPr lang="fi-FI" sz="1000" b="1" i="0" u="none" strike="noStrike">
                          <a:effectLst/>
                          <a:latin typeface="Arial" panose="020B0604020202020204" pitchFamily="34" charset="0"/>
                        </a:rPr>
                        <a:t> Pori-Huittinen-teollisuusvyöhyke </a:t>
                      </a:r>
                      <a:r>
                        <a:rPr lang="fi-FI" sz="800" b="1" i="0" u="none" strike="noStrike">
                          <a:effectLst/>
                          <a:latin typeface="Arial" panose="020B0604020202020204" pitchFamily="34" charset="0"/>
                        </a:rPr>
                        <a:t>(alueen teollisuus ja insinööripalvelut)</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3 943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01726676"/>
                  </a:ext>
                </a:extLst>
              </a:tr>
              <a:tr h="211888">
                <a:tc>
                  <a:txBody>
                    <a:bodyPr/>
                    <a:lstStyle/>
                    <a:p>
                      <a:pPr algn="l" fontAlgn="b"/>
                      <a:r>
                        <a:rPr lang="fi-FI" sz="1000" b="1" i="0" u="none" strike="noStrike">
                          <a:effectLst/>
                          <a:latin typeface="Arial" panose="020B0604020202020204" pitchFamily="34" charset="0"/>
                        </a:rPr>
                        <a:t> Meri-Porin teollisuusalue </a:t>
                      </a:r>
                      <a:r>
                        <a:rPr lang="fi-FI" sz="800" b="1" i="0" u="none" strike="noStrike">
                          <a:effectLst/>
                          <a:latin typeface="Arial" panose="020B0604020202020204" pitchFamily="34" charset="0"/>
                        </a:rPr>
                        <a:t>(Mäntyluoto, Reposaari, Tahkoluoto, Ahlainen, ei Venator)</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1504425"/>
                  </a:ext>
                </a:extLst>
              </a:tr>
              <a:tr h="211888">
                <a:tc>
                  <a:txBody>
                    <a:bodyPr/>
                    <a:lstStyle/>
                    <a:p>
                      <a:pPr algn="l" fontAlgn="b"/>
                      <a:r>
                        <a:rPr lang="fi-FI" sz="1000" b="1" i="0" u="none" strike="noStrike">
                          <a:effectLst/>
                          <a:latin typeface="Arial" panose="020B0604020202020204" pitchFamily="34" charset="0"/>
                        </a:rPr>
                        <a:t> Teollisuus </a:t>
                      </a:r>
                      <a:r>
                        <a:rPr lang="fi-FI" sz="800" b="1" i="0" u="none" strike="noStrike">
                          <a:effectLst/>
                          <a:latin typeface="Arial" panose="020B0604020202020204" pitchFamily="34" charset="0"/>
                        </a:rPr>
                        <a:t>(TOL C)</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8 030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1820160"/>
                  </a:ext>
                </a:extLst>
              </a:tr>
              <a:tr h="211888">
                <a:tc>
                  <a:txBody>
                    <a:bodyPr/>
                    <a:lstStyle/>
                    <a:p>
                      <a:pPr algn="l" fontAlgn="b"/>
                      <a:r>
                        <a:rPr lang="fi-FI" sz="1000" b="1" i="0" u="none" strike="noStrike">
                          <a:effectLst/>
                          <a:latin typeface="Arial" panose="020B0604020202020204" pitchFamily="34" charset="0"/>
                        </a:rPr>
                        <a:t> Rakentaminen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4895367"/>
                  </a:ext>
                </a:extLst>
              </a:tr>
              <a:tr h="211888">
                <a:tc>
                  <a:txBody>
                    <a:bodyPr/>
                    <a:lstStyle/>
                    <a:p>
                      <a:pPr algn="l" fontAlgn="b"/>
                      <a:r>
                        <a:rPr lang="fi-FI" sz="1000" b="1" i="0" u="none" strike="noStrike">
                          <a:effectLst/>
                          <a:latin typeface="Arial" panose="020B0604020202020204" pitchFamily="34" charset="0"/>
                        </a:rPr>
                        <a:t> Tukku- ja vähittäiskauppa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3 189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2066802"/>
                  </a:ext>
                </a:extLst>
              </a:tr>
              <a:tr h="211888">
                <a:tc>
                  <a:txBody>
                    <a:bodyPr/>
                    <a:lstStyle/>
                    <a:p>
                      <a:pPr algn="l" fontAlgn="b"/>
                      <a:r>
                        <a:rPr lang="fi-FI" sz="1000" b="1" i="0" u="none" strike="noStrike">
                          <a:effectLst/>
                          <a:latin typeface="Arial" panose="020B0604020202020204" pitchFamily="34" charset="0"/>
                        </a:rPr>
                        <a:t> Majoitus- ja ravitsemistoiminta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1793"/>
                  </a:ext>
                </a:extLst>
              </a:tr>
              <a:tr h="211888">
                <a:tc>
                  <a:txBody>
                    <a:bodyPr/>
                    <a:lstStyle/>
                    <a:p>
                      <a:pPr algn="l" fontAlgn="b"/>
                      <a:r>
                        <a:rPr lang="fi-FI" sz="1000" b="1" i="0" u="none" strike="noStrike">
                          <a:effectLst/>
                          <a:latin typeface="Arial" panose="020B0604020202020204" pitchFamily="34" charset="0"/>
                        </a:rPr>
                        <a:t> Liike-elämän palvelut </a:t>
                      </a:r>
                      <a:r>
                        <a:rPr lang="fi-FI" sz="800" b="1" i="0" u="none" strike="noStrike">
                          <a:effectLst/>
                          <a:latin typeface="Arial" panose="020B0604020202020204" pitchFamily="34" charset="0"/>
                        </a:rPr>
                        <a:t>(TOL JLMN)</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1 349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9202369"/>
                  </a:ext>
                </a:extLst>
              </a:tr>
              <a:tr h="211888">
                <a:tc>
                  <a:txBody>
                    <a:bodyPr/>
                    <a:lstStyle/>
                    <a:p>
                      <a:pPr algn="l" fontAlgn="b"/>
                      <a:r>
                        <a:rPr lang="fi-FI" sz="1000" b="1" i="0" u="none" strike="noStrike">
                          <a:effectLst/>
                          <a:latin typeface="Arial" panose="020B0604020202020204" pitchFamily="34" charset="0"/>
                        </a:rPr>
                        <a:t> Luovat alat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9520912"/>
                  </a:ext>
                </a:extLst>
              </a:tr>
              <a:tr h="211888">
                <a:tc>
                  <a:txBody>
                    <a:bodyPr/>
                    <a:lstStyle/>
                    <a:p>
                      <a:pPr algn="l" fontAlgn="b"/>
                      <a:r>
                        <a:rPr lang="fi-FI" sz="1000" b="1" i="0" u="none" strike="noStrike">
                          <a:effectLst/>
                          <a:latin typeface="Arial" panose="020B0604020202020204" pitchFamily="34" charset="0"/>
                        </a:rPr>
                        <a:t> Kaikki toimialat yhteensä</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dirty="0">
                          <a:effectLst/>
                          <a:latin typeface="Arial" panose="020B0604020202020204" pitchFamily="34" charset="0"/>
                        </a:rPr>
                        <a:t>18 411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87525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18</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2505262" y="137044"/>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34130"/>
            <a:ext cx="6143625" cy="3611165"/>
          </a:xfrm>
        </p:spPr>
        <p:txBody>
          <a:bodyPr/>
          <a:lstStyle/>
          <a:p>
            <a:pPr>
              <a:buFontTx/>
              <a:buNone/>
            </a:pPr>
            <a:r>
              <a:rPr lang="en-GB" altLang="fi-FI" sz="1350" b="1" dirty="0"/>
              <a:t>         </a:t>
            </a:r>
          </a:p>
          <a:p>
            <a:pPr>
              <a:buFontTx/>
              <a:buNone/>
            </a:pPr>
            <a:r>
              <a:rPr lang="en-GB" altLang="fi-FI" sz="2000" b="1" dirty="0"/>
              <a:t>HENKILÖSTÖMÄÄRÄ</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770" y="6356352"/>
            <a:ext cx="1392609" cy="360574"/>
          </a:xfrm>
          <a:prstGeom prst="rect">
            <a:avLst/>
          </a:prstGeom>
        </p:spPr>
      </p:pic>
      <p:pic>
        <p:nvPicPr>
          <p:cNvPr id="2" name="Picture 1">
            <a:extLst>
              <a:ext uri="{FF2B5EF4-FFF2-40B4-BE49-F238E27FC236}">
                <a16:creationId xmlns:a16="http://schemas.microsoft.com/office/drawing/2014/main" id="{A476EF1C-A331-BBD3-C3EA-E363A7FD5CE8}"/>
              </a:ext>
            </a:extLst>
          </p:cNvPr>
          <p:cNvPicPr>
            <a:picLocks noChangeAspect="1"/>
          </p:cNvPicPr>
          <p:nvPr/>
        </p:nvPicPr>
        <p:blipFill>
          <a:blip r:embed="rId3"/>
          <a:stretch>
            <a:fillRect/>
          </a:stretch>
        </p:blipFill>
        <p:spPr>
          <a:xfrm>
            <a:off x="5869894" y="1266298"/>
            <a:ext cx="6240587" cy="4504581"/>
          </a:xfrm>
          <a:prstGeom prst="rect">
            <a:avLst/>
          </a:prstGeom>
        </p:spPr>
      </p:pic>
      <p:graphicFrame>
        <p:nvGraphicFramePr>
          <p:cNvPr id="4" name="Table 3">
            <a:extLst>
              <a:ext uri="{FF2B5EF4-FFF2-40B4-BE49-F238E27FC236}">
                <a16:creationId xmlns:a16="http://schemas.microsoft.com/office/drawing/2014/main" id="{07525894-D4F0-30BF-D7E9-7268747D23E7}"/>
              </a:ext>
            </a:extLst>
          </p:cNvPr>
          <p:cNvGraphicFramePr>
            <a:graphicFrameLocks noGrp="1"/>
          </p:cNvGraphicFramePr>
          <p:nvPr>
            <p:extLst>
              <p:ext uri="{D42A27DB-BD31-4B8C-83A1-F6EECF244321}">
                <p14:modId xmlns:p14="http://schemas.microsoft.com/office/powerpoint/2010/main" val="3611246231"/>
              </p:ext>
            </p:extLst>
          </p:nvPr>
        </p:nvGraphicFramePr>
        <p:xfrm>
          <a:off x="208025" y="1266298"/>
          <a:ext cx="5564907" cy="4504581"/>
        </p:xfrm>
        <a:graphic>
          <a:graphicData uri="http://schemas.openxmlformats.org/drawingml/2006/table">
            <a:tbl>
              <a:tblPr/>
              <a:tblGrid>
                <a:gridCol w="4890373">
                  <a:extLst>
                    <a:ext uri="{9D8B030D-6E8A-4147-A177-3AD203B41FA5}">
                      <a16:colId xmlns:a16="http://schemas.microsoft.com/office/drawing/2014/main" val="4102794717"/>
                    </a:ext>
                  </a:extLst>
                </a:gridCol>
                <a:gridCol w="674534">
                  <a:extLst>
                    <a:ext uri="{9D8B030D-6E8A-4147-A177-3AD203B41FA5}">
                      <a16:colId xmlns:a16="http://schemas.microsoft.com/office/drawing/2014/main" val="3130397208"/>
                    </a:ext>
                  </a:extLst>
                </a:gridCol>
              </a:tblGrid>
              <a:tr h="205721">
                <a:tc>
                  <a:txBody>
                    <a:bodyPr/>
                    <a:lstStyle/>
                    <a:p>
                      <a:pPr algn="l" fontAlgn="b"/>
                      <a:r>
                        <a:rPr lang="fi-FI" sz="1000" b="1" i="0" u="none" strike="noStrike">
                          <a:effectLst/>
                          <a:latin typeface="Arial" panose="020B0604020202020204" pitchFamily="34" charset="0"/>
                        </a:rPr>
                        <a:t>Satakunnan henkilöstömäärä (htv) toimialoittain v. 2024 (ennakkotieto)</a:t>
                      </a:r>
                    </a:p>
                  </a:txBody>
                  <a:tcPr marL="6350" marR="6350" marT="6350" marB="0" anchor="b">
                    <a:lnL>
                      <a:noFill/>
                    </a:lnL>
                    <a:lnR>
                      <a:noFill/>
                    </a:lnR>
                    <a:lnT>
                      <a:noFill/>
                    </a:lnT>
                    <a:lnB>
                      <a:noFill/>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3876369599"/>
                  </a:ext>
                </a:extLst>
              </a:tr>
              <a:tr h="205721">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i-FI" sz="1000" b="1" i="0" u="none" strike="noStrike">
                          <a:effectLst/>
                          <a:latin typeface="Arial" panose="020B060402020202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74712513"/>
                  </a:ext>
                </a:extLst>
              </a:tr>
              <a:tr h="205721">
                <a:tc>
                  <a:txBody>
                    <a:bodyPr/>
                    <a:lstStyle/>
                    <a:p>
                      <a:pPr algn="l" fontAlgn="b"/>
                      <a:r>
                        <a:rPr lang="fi-FI" sz="1000" b="1" i="0" u="none" strike="noStrike">
                          <a:effectLst/>
                          <a:latin typeface="Arial" panose="020B0604020202020204" pitchFamily="34" charset="0"/>
                        </a:rPr>
                        <a:t> Elintarviketeollisuus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6846632"/>
                  </a:ext>
                </a:extLst>
              </a:tr>
              <a:tr h="205721">
                <a:tc>
                  <a:txBody>
                    <a:bodyPr/>
                    <a:lstStyle/>
                    <a:p>
                      <a:pPr algn="l" fontAlgn="b"/>
                      <a:r>
                        <a:rPr lang="fi-FI" sz="1000" b="1" i="0" u="none" strike="noStrike">
                          <a:effectLst/>
                          <a:latin typeface="Arial" panose="020B0604020202020204" pitchFamily="34" charset="0"/>
                        </a:rPr>
                        <a:t> Metsäteollisuus </a:t>
                      </a:r>
                      <a:r>
                        <a:rPr lang="fi-FI" sz="800" b="1" i="0" u="none" strike="noStrike">
                          <a:effectLst/>
                          <a:latin typeface="Arial" panose="020B0604020202020204" pitchFamily="34" charset="0"/>
                        </a:rPr>
                        <a:t>(puu- ja paperiteollisuus)</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2 299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77208703"/>
                  </a:ext>
                </a:extLst>
              </a:tr>
              <a:tr h="205721">
                <a:tc>
                  <a:txBody>
                    <a:bodyPr/>
                    <a:lstStyle/>
                    <a:p>
                      <a:pPr algn="l" fontAlgn="b"/>
                      <a:r>
                        <a:rPr lang="fi-FI" sz="1000" b="1" i="0" u="none" strike="noStrike" dirty="0">
                          <a:effectLst/>
                          <a:latin typeface="Arial" panose="020B0604020202020204" pitchFamily="34" charset="0"/>
                        </a:rPr>
                        <a:t> Kemikaalien sekä kumi- ja muovituotteiden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2636812"/>
                  </a:ext>
                </a:extLst>
              </a:tr>
              <a:tr h="205721">
                <a:tc>
                  <a:txBody>
                    <a:bodyPr/>
                    <a:lstStyle/>
                    <a:p>
                      <a:pPr algn="l" fontAlgn="b"/>
                      <a:r>
                        <a:rPr lang="fi-FI" sz="1000" b="1" i="0" u="none" strike="noStrike">
                          <a:effectLst/>
                          <a:latin typeface="Arial" panose="020B0604020202020204" pitchFamily="34" charset="0"/>
                        </a:rPr>
                        <a:t> Metallien jalostus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44285295"/>
                  </a:ext>
                </a:extLst>
              </a:tr>
              <a:tr h="205721">
                <a:tc>
                  <a:txBody>
                    <a:bodyPr/>
                    <a:lstStyle/>
                    <a:p>
                      <a:pPr algn="l" fontAlgn="b"/>
                      <a:r>
                        <a:rPr lang="fi-FI" sz="1000" b="1" i="0" u="none" strike="noStrike">
                          <a:effectLst/>
                          <a:latin typeface="Arial" panose="020B0604020202020204" pitchFamily="34" charset="0"/>
                        </a:rPr>
                        <a:t> Metallituotteiden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2 136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00155555"/>
                  </a:ext>
                </a:extLst>
              </a:tr>
              <a:tr h="205721">
                <a:tc>
                  <a:txBody>
                    <a:bodyPr/>
                    <a:lstStyle/>
                    <a:p>
                      <a:pPr algn="l" fontAlgn="b"/>
                      <a:r>
                        <a:rPr lang="fi-FI" sz="1000" b="1" i="0" u="none" strike="noStrike">
                          <a:effectLst/>
                          <a:latin typeface="Arial" panose="020B0604020202020204" pitchFamily="34" charset="0"/>
                        </a:rPr>
                        <a:t> Koneiden ja laitteiden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2 903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25229473"/>
                  </a:ext>
                </a:extLst>
              </a:tr>
              <a:tr h="205721">
                <a:tc>
                  <a:txBody>
                    <a:bodyPr/>
                    <a:lstStyle/>
                    <a:p>
                      <a:pPr algn="l" fontAlgn="b"/>
                      <a:r>
                        <a:rPr lang="fi-FI" sz="1000" b="1" i="0" u="none" strike="noStrike">
                          <a:effectLst/>
                          <a:latin typeface="Arial" panose="020B0604020202020204" pitchFamily="34" charset="0"/>
                        </a:rPr>
                        <a:t> Elektroniikka- ja sähkötuotteiden valmistus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54036996"/>
                  </a:ext>
                </a:extLst>
              </a:tr>
              <a:tr h="205721">
                <a:tc>
                  <a:txBody>
                    <a:bodyPr/>
                    <a:lstStyle/>
                    <a:p>
                      <a:pPr algn="l" fontAlgn="b"/>
                      <a:r>
                        <a:rPr lang="fi-FI" sz="1000" b="1" i="0" u="none" strike="noStrike">
                          <a:effectLst/>
                          <a:latin typeface="Arial" panose="020B0604020202020204" pitchFamily="34" charset="0"/>
                        </a:rPr>
                        <a:t> Teknologiateollisuus </a:t>
                      </a:r>
                      <a:r>
                        <a:rPr lang="fi-FI" sz="800" b="1" i="0" u="none" strike="noStrike">
                          <a:effectLst/>
                          <a:latin typeface="Arial" panose="020B0604020202020204" pitchFamily="34" charset="0"/>
                        </a:rPr>
                        <a:t>(TOL 24-30)</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8 505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13465535"/>
                  </a:ext>
                </a:extLst>
              </a:tr>
              <a:tr h="205721">
                <a:tc>
                  <a:txBody>
                    <a:bodyPr/>
                    <a:lstStyle/>
                    <a:p>
                      <a:pPr algn="l" fontAlgn="b"/>
                      <a:r>
                        <a:rPr lang="fi-FI" sz="1000" b="1" i="0" u="none" strike="noStrike">
                          <a:effectLst/>
                          <a:latin typeface="Arial" panose="020B0604020202020204" pitchFamily="34" charset="0"/>
                        </a:rPr>
                        <a:t> Automaatio- ja robotiikkaklusteri</a:t>
                      </a:r>
                      <a:r>
                        <a:rPr lang="fi-FI" sz="800" b="1" i="0" u="none" strike="noStrike">
                          <a:effectLst/>
                          <a:latin typeface="Arial" panose="020B0604020202020204" pitchFamily="34" charset="0"/>
                        </a:rPr>
                        <a:t> (52 alan ydinyritystä)</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1 248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7987931"/>
                  </a:ext>
                </a:extLst>
              </a:tr>
              <a:tr h="205721">
                <a:tc>
                  <a:txBody>
                    <a:bodyPr/>
                    <a:lstStyle/>
                    <a:p>
                      <a:pPr algn="l" fontAlgn="b"/>
                      <a:r>
                        <a:rPr lang="fi-FI" sz="1000" b="1" i="0" u="none" strike="noStrike">
                          <a:effectLst/>
                          <a:latin typeface="Arial" panose="020B0604020202020204" pitchFamily="34" charset="0"/>
                        </a:rPr>
                        <a:t> Meriteollisuusklusteri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1 937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8191342"/>
                  </a:ext>
                </a:extLst>
              </a:tr>
              <a:tr h="205721">
                <a:tc>
                  <a:txBody>
                    <a:bodyPr/>
                    <a:lstStyle/>
                    <a:p>
                      <a:pPr algn="l" fontAlgn="b"/>
                      <a:r>
                        <a:rPr lang="fi-FI" sz="1000" b="1" i="0" u="none" strike="noStrike" dirty="0">
                          <a:effectLst/>
                          <a:latin typeface="Arial" panose="020B0604020202020204" pitchFamily="34" charset="0"/>
                        </a:rPr>
                        <a:t> Pori-Huittinen-teollisuusvyöhyke </a:t>
                      </a:r>
                      <a:r>
                        <a:rPr lang="fi-FI" sz="800" b="1" i="0" u="none" strike="noStrike" dirty="0">
                          <a:effectLst/>
                          <a:latin typeface="Arial" panose="020B0604020202020204" pitchFamily="34" charset="0"/>
                        </a:rPr>
                        <a:t>(alueen teollisuus ja insinööripalvelut)</a:t>
                      </a:r>
                      <a:endParaRPr lang="fi-FI" sz="1000" b="1" i="0" u="none" strike="noStrike" dirty="0">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8 497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37807066"/>
                  </a:ext>
                </a:extLst>
              </a:tr>
              <a:tr h="205721">
                <a:tc>
                  <a:txBody>
                    <a:bodyPr/>
                    <a:lstStyle/>
                    <a:p>
                      <a:pPr algn="l" fontAlgn="b"/>
                      <a:r>
                        <a:rPr lang="fi-FI" sz="1000" b="1" i="0" u="none" strike="noStrike">
                          <a:effectLst/>
                          <a:latin typeface="Arial" panose="020B0604020202020204" pitchFamily="34" charset="0"/>
                        </a:rPr>
                        <a:t> Meri-Porin teollisuusalue </a:t>
                      </a:r>
                      <a:r>
                        <a:rPr lang="fi-FI" sz="800" b="1" i="0" u="none" strike="noStrike">
                          <a:effectLst/>
                          <a:latin typeface="Arial" panose="020B0604020202020204" pitchFamily="34" charset="0"/>
                        </a:rPr>
                        <a:t>(Mäntyluoto, Reposaari, Tahkoluoto, Ahlainen, ei Venator)</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53318170"/>
                  </a:ext>
                </a:extLst>
              </a:tr>
              <a:tr h="205721">
                <a:tc>
                  <a:txBody>
                    <a:bodyPr/>
                    <a:lstStyle/>
                    <a:p>
                      <a:pPr algn="l" fontAlgn="b"/>
                      <a:r>
                        <a:rPr lang="fi-FI" sz="1000" b="1" i="0" u="none" strike="noStrike">
                          <a:effectLst/>
                          <a:latin typeface="Arial" panose="020B0604020202020204" pitchFamily="34" charset="0"/>
                        </a:rPr>
                        <a:t> Teollisuus </a:t>
                      </a:r>
                      <a:r>
                        <a:rPr lang="fi-FI" sz="800" b="1" i="0" u="none" strike="noStrike">
                          <a:effectLst/>
                          <a:latin typeface="Arial" panose="020B0604020202020204" pitchFamily="34" charset="0"/>
                        </a:rPr>
                        <a:t>(TOL C)</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16 400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28108603"/>
                  </a:ext>
                </a:extLst>
              </a:tr>
              <a:tr h="205721">
                <a:tc>
                  <a:txBody>
                    <a:bodyPr/>
                    <a:lstStyle/>
                    <a:p>
                      <a:pPr algn="l" fontAlgn="b"/>
                      <a:r>
                        <a:rPr lang="fi-FI" sz="1000" b="1" i="0" u="none" strike="noStrike">
                          <a:effectLst/>
                          <a:latin typeface="Arial" panose="020B0604020202020204" pitchFamily="34" charset="0"/>
                        </a:rPr>
                        <a:t> Rakentaminen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5 473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2500904"/>
                  </a:ext>
                </a:extLst>
              </a:tr>
              <a:tr h="205721">
                <a:tc>
                  <a:txBody>
                    <a:bodyPr/>
                    <a:lstStyle/>
                    <a:p>
                      <a:pPr algn="l" fontAlgn="b"/>
                      <a:r>
                        <a:rPr lang="fi-FI" sz="1000" b="1" i="0" u="none" strike="noStrike">
                          <a:effectLst/>
                          <a:latin typeface="Arial" panose="020B0604020202020204" pitchFamily="34" charset="0"/>
                        </a:rPr>
                        <a:t> Tukku- ja vähittäiskauppa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6 588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8891864"/>
                  </a:ext>
                </a:extLst>
              </a:tr>
              <a:tr h="205721">
                <a:tc>
                  <a:txBody>
                    <a:bodyPr/>
                    <a:lstStyle/>
                    <a:p>
                      <a:pPr algn="l" fontAlgn="b"/>
                      <a:r>
                        <a:rPr lang="fi-FI" sz="1000" b="1" i="0" u="none" strike="noStrike">
                          <a:effectLst/>
                          <a:latin typeface="Arial" panose="020B0604020202020204" pitchFamily="34" charset="0"/>
                        </a:rPr>
                        <a:t> Majoitus- ja ravitsemistoiminta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2 347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19205790"/>
                  </a:ext>
                </a:extLst>
              </a:tr>
              <a:tr h="205721">
                <a:tc>
                  <a:txBody>
                    <a:bodyPr/>
                    <a:lstStyle/>
                    <a:p>
                      <a:pPr algn="l" fontAlgn="b"/>
                      <a:r>
                        <a:rPr lang="fi-FI" sz="1000" b="1" i="0" u="none" strike="noStrike">
                          <a:effectLst/>
                          <a:latin typeface="Arial" panose="020B0604020202020204" pitchFamily="34" charset="0"/>
                        </a:rPr>
                        <a:t> Liike-elämän palvelut </a:t>
                      </a:r>
                      <a:r>
                        <a:rPr lang="fi-FI" sz="800" b="1" i="0" u="none" strike="noStrike">
                          <a:effectLst/>
                          <a:latin typeface="Arial" panose="020B0604020202020204" pitchFamily="34" charset="0"/>
                        </a:rPr>
                        <a:t>(TOL JLMN)</a:t>
                      </a:r>
                      <a:endParaRPr lang="fi-FI" sz="1000" b="1" i="0" u="none" strike="noStrike">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10 107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80871548"/>
                  </a:ext>
                </a:extLst>
              </a:tr>
              <a:tr h="205721">
                <a:tc>
                  <a:txBody>
                    <a:bodyPr/>
                    <a:lstStyle/>
                    <a:p>
                      <a:pPr algn="l" fontAlgn="b"/>
                      <a:r>
                        <a:rPr lang="fi-FI" sz="1000" b="1" i="0" u="none" strike="noStrike">
                          <a:effectLst/>
                          <a:latin typeface="Arial" panose="020B0604020202020204" pitchFamily="34" charset="0"/>
                        </a:rPr>
                        <a:t> Luovat alat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3 385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5215345"/>
                  </a:ext>
                </a:extLst>
              </a:tr>
              <a:tr h="205721">
                <a:tc>
                  <a:txBody>
                    <a:bodyPr/>
                    <a:lstStyle/>
                    <a:p>
                      <a:pPr algn="l" fontAlgn="b"/>
                      <a:r>
                        <a:rPr lang="fi-FI" sz="1000" b="1" i="0" u="none" strike="noStrike">
                          <a:effectLst/>
                          <a:latin typeface="Arial" panose="020B0604020202020204" pitchFamily="34" charset="0"/>
                        </a:rPr>
                        <a:t> Yksityiset terveys- ja sosiaalipalvelut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a:effectLst/>
                          <a:latin typeface="Arial" panose="020B0604020202020204" pitchFamily="34" charset="0"/>
                        </a:rPr>
                        <a:t>3 611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9776928"/>
                  </a:ext>
                </a:extLst>
              </a:tr>
              <a:tr h="184440">
                <a:tc>
                  <a:txBody>
                    <a:bodyPr/>
                    <a:lstStyle/>
                    <a:p>
                      <a:pPr algn="l" fontAlgn="b"/>
                      <a:r>
                        <a:rPr lang="fi-FI" sz="1000" b="1" i="0" u="none" strike="noStrike">
                          <a:effectLst/>
                          <a:latin typeface="Arial" panose="020B0604020202020204" pitchFamily="34" charset="0"/>
                        </a:rPr>
                        <a:t> Kaikki toimialat yhteensä</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fi-FI" sz="1000" b="1" i="0" u="none" strike="noStrike" dirty="0">
                          <a:effectLst/>
                          <a:latin typeface="Arial" panose="020B0604020202020204" pitchFamily="34" charset="0"/>
                        </a:rPr>
                        <a:t>73 206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66197509"/>
                  </a:ext>
                </a:extLst>
              </a:tr>
            </a:tbl>
          </a:graphicData>
        </a:graphic>
      </p:graphicFrame>
    </p:spTree>
    <p:extLst>
      <p:ext uri="{BB962C8B-B14F-4D97-AF65-F5344CB8AC3E}">
        <p14:creationId xmlns:p14="http://schemas.microsoft.com/office/powerpoint/2010/main" val="95849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1525" y="598306"/>
            <a:ext cx="6175404" cy="6208473"/>
          </a:xfrm>
        </p:spPr>
        <p:txBody>
          <a:bodyPr>
            <a:noAutofit/>
          </a:bodyPr>
          <a:lstStyle/>
          <a:p>
            <a:pPr algn="just">
              <a:defRPr/>
            </a:pPr>
            <a:r>
              <a:rPr lang="fi-FI" altLang="fi-FI" sz="1800" b="1" dirty="0"/>
              <a:t>Satakunnan talouden kehitys jatkui yhä pääosin laskusuuntaisena vuoden 2024 heinä-joulukuussa. Muutoksen merkkinä voidaan ehkä pitää teknologiateollisuuden ja rakentamisen liikevaihdon nousua aivan loppuvuodesta. Teollisuuden liikevaihdon lasku pysähtyi loka-joulukuussa, mutta  viennin arvo aleni yhä selvästi. Eniten kärsineitä haaroja olivat metsä- ja kemianteollisuus, metallien jalostus sekä koneiden ja laitteiden valmistus. </a:t>
            </a:r>
          </a:p>
          <a:p>
            <a:pPr algn="just">
              <a:defRPr/>
            </a:pPr>
            <a:r>
              <a:rPr lang="fi-FI" altLang="fi-FI" sz="1800" b="1" dirty="0"/>
              <a:t>Toisaalta meriteollisuus, elintarvikkeiden valmistus sekä elektroniikka- ja sähkötuotteiden valmistus pääsivät jo kunnon kasvuun kiinni. Teollisuudessa keskimäärin henkilöstömääräkin pysyi ennallaan. Tämä viittaa tuotannollisesti suotuisampaan kehitykseen kuin mitä osin hintojen laskuun pohjautuva liikevaihdon ja viennin arvon pudotus antaa ymmärtää. </a:t>
            </a:r>
          </a:p>
          <a:p>
            <a:pPr algn="just">
              <a:defRPr/>
            </a:pPr>
            <a:r>
              <a:rPr lang="fi-FI" altLang="fi-FI" sz="1800" b="1" dirty="0"/>
              <a:t>Palkkasumman kasvukin  viittaa osaltaan talouden pysyneen jonkinlaisessa vedossa. </a:t>
            </a:r>
          </a:p>
          <a:p>
            <a:pPr algn="just">
              <a:defRPr/>
            </a:pPr>
            <a:r>
              <a:rPr lang="fi-FI" altLang="fi-FI" sz="1800" b="1" dirty="0"/>
              <a:t>Satakunnan rakentamisen suhdanteet piirtyivät vielä syyskesällä synkkinä, mutta aivan vuoden lopussa liikevaihto alkoi kasvaa. Palvelualojen kehitys jatkui aiempaa alavireisempänä.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AEE0283-0C8B-C66C-F1AD-0A4A84ED7624}"/>
              </a:ext>
            </a:extLst>
          </p:cNvPr>
          <p:cNvPicPr>
            <a:picLocks noChangeAspect="1"/>
          </p:cNvPicPr>
          <p:nvPr/>
        </p:nvPicPr>
        <p:blipFill>
          <a:blip r:embed="rId3"/>
          <a:stretch>
            <a:fillRect/>
          </a:stretch>
        </p:blipFill>
        <p:spPr>
          <a:xfrm>
            <a:off x="6151261" y="516967"/>
            <a:ext cx="6011454" cy="3860235"/>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ja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44</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Toukokuu</a:t>
            </a:r>
            <a:r>
              <a:rPr lang="en-GB" altLang="fi-FI" sz="3600" kern="0" dirty="0">
                <a:solidFill>
                  <a:srgbClr val="003399"/>
                </a:solidFill>
                <a:latin typeface="Arial"/>
                <a:ea typeface="+mn-ea"/>
                <a:cs typeface="+mn-cs"/>
              </a:rPr>
              <a:t> 2025</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6378" y="152400"/>
            <a:ext cx="7036730" cy="6792158"/>
          </a:xfrm>
        </p:spPr>
        <p:txBody>
          <a:bodyPr>
            <a:noAutofit/>
          </a:bodyPr>
          <a:lstStyle/>
          <a:p>
            <a:pPr marL="0" indent="0">
              <a:buNone/>
              <a:defRPr/>
            </a:pPr>
            <a:endParaRPr lang="fi-FI" altLang="fi-FI" sz="1670" b="1" dirty="0"/>
          </a:p>
          <a:p>
            <a:pPr algn="just">
              <a:defRPr/>
            </a:pPr>
            <a:r>
              <a:rPr lang="fi-FI" altLang="fi-FI" sz="1800" b="1" dirty="0"/>
              <a:t>Teknologiateollisuudessa keskimäärin liikevaihto kääntyi nousuun aivan loppuvuodesta ja henkilöstömääräkin kohosi hieman. Viennin arvo laski kuitenkin edelleen. Liikevaihto nousi meriteollisuudessa ja metallituotteiden sekä elektroniikka- ja sähkötuotteiden valmistuksessa, mikä voi viitata myös tuotannon kasvuun. Meri-Porin teollisuusalueella liikevaihto kasvoi loppuvuonna kohisten. </a:t>
            </a:r>
          </a:p>
          <a:p>
            <a:pPr algn="just">
              <a:defRPr/>
            </a:pPr>
            <a:r>
              <a:rPr lang="fi-FI" altLang="fi-FI" sz="1800" b="1" dirty="0"/>
              <a:t>Teknologiateollisuudessa liikevaihto laski selvästi automaatiossa ja robotiikassa, metallien jalostuksessa sekä hieman konepajoilla. Automaatiossa ja metallien jalostuksessa henkilöstöä lisättiin silti edelleen, joten tuotannon taso ei liene pudonnut merkittävästi. Automaatiossa tilausten laskutusaikataulujen osuminen vertailuajankohtaan saattaa osin selittää kehitystä. </a:t>
            </a:r>
          </a:p>
          <a:p>
            <a:pPr algn="just">
              <a:defRPr/>
            </a:pPr>
            <a:r>
              <a:rPr lang="fi-FI" altLang="fi-FI" sz="1800" b="1" dirty="0"/>
              <a:t>Elintarvikkeiden valmistuksen liikevaihto, vienti ja henkilöstö kasvoivat loppuvuonna. Metsä- ja kemianteollisuuden liikevaihto ja ensin mainitussa myös henkilöstö laski yhä. Ainakin metsäteollisuuden vienti putosi. Rakentamisen liikevaihto aleni vielä syyskesällä, mutta aivan loppuvuodesta kirjattiin kasvua. Sen sijaan henkilöstöä vähennettiin edelleen tuntuvasti.</a:t>
            </a:r>
          </a:p>
          <a:p>
            <a:pPr algn="just">
              <a:defRPr/>
            </a:pPr>
            <a:r>
              <a:rPr lang="fi-FI" altLang="fi-FI" sz="1800" b="1" dirty="0"/>
              <a:t>Satakunnan palvelualojen kehitys sujui vuoden 2024 heinä-joulukuussa aiempaa vaimeampana. Liikevaihdon nousu jatkui enää liike-elämän palveluissa ja tauon jälkeen myös luovilla aloilla. Kaupassa sekä majoitus- ja ravitsemistoiminnassa liikevaihto supistui. Palvelualojen henkilöstömääräkin aleni jokaisella alatoimialalla. Myös yksityisten SOTE-alojen henkilöstö aleni poikkeuksellisesti.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075" y="6115967"/>
            <a:ext cx="1856812" cy="480765"/>
          </a:xfrm>
          <a:prstGeom prst="rect">
            <a:avLst/>
          </a:prstGeom>
        </p:spPr>
      </p:pic>
      <p:pic>
        <p:nvPicPr>
          <p:cNvPr id="11" name="Picture 10">
            <a:extLst>
              <a:ext uri="{FF2B5EF4-FFF2-40B4-BE49-F238E27FC236}">
                <a16:creationId xmlns:a16="http://schemas.microsoft.com/office/drawing/2014/main" id="{17EFC183-BEF0-F497-E341-3B01426B38D8}"/>
              </a:ext>
            </a:extLst>
          </p:cNvPr>
          <p:cNvPicPr>
            <a:picLocks noChangeAspect="1"/>
          </p:cNvPicPr>
          <p:nvPr/>
        </p:nvPicPr>
        <p:blipFill>
          <a:blip r:embed="rId3"/>
          <a:stretch>
            <a:fillRect/>
          </a:stretch>
        </p:blipFill>
        <p:spPr>
          <a:xfrm>
            <a:off x="7020352" y="636759"/>
            <a:ext cx="5128695" cy="3293375"/>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663449"/>
            <a:ext cx="12192000" cy="4014182"/>
          </a:xfrm>
        </p:spPr>
        <p:txBody>
          <a:bodyPr>
            <a:noAutofit/>
          </a:bodyPr>
          <a:lstStyle/>
          <a:p>
            <a:pPr algn="just">
              <a:defRPr/>
            </a:pPr>
            <a:r>
              <a:rPr lang="fi-FI" altLang="fi-FI" sz="1800" b="1" dirty="0"/>
              <a:t>Tilastokeskuksen tuoreimpien suhdannetietojen mukaan Satakunnan yritysten yhteenlaskettu liikevaihto laski vuoden 2024 heinä-joulukuussa 2,5 % vuoden 2023 vastaavaan aikaan verrattuna. Koko maassa keskimäärin liikevaihto ei käytännössä enää pudonnut, mikä saattaa antaa viitteitä käänteestä. Toisin kuin maassa keskimäärin Satakunnan laskusta osa selittyy metallien tuottajahintojen laskulla, mutta tuotannon määrälle sillä ei ole yleensä yhtä suurta vaikutusta. Siten Satakunnassa tuotannon taso ei ole pudonnut yhtä paljon kuin liikevaihdon lasku antaa ymmärtää. </a:t>
            </a:r>
          </a:p>
          <a:p>
            <a:pPr algn="just">
              <a:defRPr/>
            </a:pPr>
            <a:r>
              <a:rPr lang="fi-FI" altLang="fi-FI" sz="1800" b="1" dirty="0"/>
              <a:t>51 % maakunnan yrityksistä saavutti heinä–joulukuussa liikevaihdon kasvua. 35 % yrityskannasta ylsi vähintään 15 %:n nousuun, mikä on aavistuksen aiempaa enemmän. Toimiala- ja yrityskohtainen vaihtelu on ollut yhä suurta etenkin teollisuudessa, mutta osin myös palveluissa. Eniten laski yli 20 henkilön yritysten liikevaihto, vajaat kuusi prosenttia. Alle viiden työntekijän yritysten liikevaihto sen sijaan kohosi 9,1 %. 5-19 henkilöä työllistävien yritysten liikevaihto supistui 0,6 %. Suurin muutosvaikutus talouden suuntaviivoihin on edelleen ollut yli 20 hengen lähinnä teollisuudessa toimivilla yrityksillä. Alle viisi vuotta toimineiden yritysten liikevaihto kohosi loppuvuoden aikana reilut 23 %. Yli viisi vuotta toimineiden yritysten liikevaihto laski 3,3 %. </a:t>
            </a:r>
          </a:p>
          <a:p>
            <a:pPr algn="just">
              <a:defRPr/>
            </a:pPr>
            <a:r>
              <a:rPr lang="fi-FI" altLang="fi-FI" sz="1800" b="1" dirty="0"/>
              <a:t>Koko maassa keskimäärin talouden kehitys oli varsin vaisua, mutta aloittain vaihtelevaa. Myönteistä oli viennin kasvu ja liikevaihdon laskun pysähtyminen. Teollisuudessa liikevaihdon kasvua kertyi elintarviketeollisuudessa sekä elektroniikka- ja sähkötuotteiden valmistuksessa. Myös metsäteollisuus pääsi nipin napin kasvun puolelle. Teknologiateollisuus kehittyi Satakuntaa suotuisammin lähinnä painoarvoltaan merkittävän elektroniikkateollisuuden myönteisemmän kehityksen vuoksi. Myös metallien jalostuksen vähäisempi osuus vaikutti. Rakentamisen liikevaihdon romahdus jatkui. Palvelualoilla nousu jatkui liike-elämän palveluissa sekä majoitus- ja ravitsemistoiminnassa. Kaupan ja luovien alojen liikevaihto aleni.</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480" y="136525"/>
            <a:ext cx="1856812" cy="480765"/>
          </a:xfrm>
          <a:prstGeom prst="rect">
            <a:avLst/>
          </a:prstGeom>
        </p:spPr>
      </p:pic>
      <p:pic>
        <p:nvPicPr>
          <p:cNvPr id="14" name="Picture 13">
            <a:extLst>
              <a:ext uri="{FF2B5EF4-FFF2-40B4-BE49-F238E27FC236}">
                <a16:creationId xmlns:a16="http://schemas.microsoft.com/office/drawing/2014/main" id="{7344BB80-354F-4EF2-0832-742FBCB5B700}"/>
              </a:ext>
            </a:extLst>
          </p:cNvPr>
          <p:cNvPicPr>
            <a:picLocks noChangeAspect="1"/>
          </p:cNvPicPr>
          <p:nvPr/>
        </p:nvPicPr>
        <p:blipFill>
          <a:blip r:embed="rId3"/>
          <a:stretch>
            <a:fillRect/>
          </a:stretch>
        </p:blipFill>
        <p:spPr>
          <a:xfrm>
            <a:off x="318543" y="5473703"/>
            <a:ext cx="9429750" cy="1314450"/>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187" y="1009979"/>
            <a:ext cx="5321980" cy="3803948"/>
          </a:xfrm>
        </p:spPr>
        <p:txBody>
          <a:bodyPr>
            <a:noAutofit/>
          </a:bodyPr>
          <a:lstStyle/>
          <a:p>
            <a:pPr algn="just">
              <a:defRPr/>
            </a:pPr>
            <a:r>
              <a:rPr lang="fi-FI" altLang="fi-FI" sz="2000" b="1" dirty="0"/>
              <a:t>Vuoden 2024 tammi- ja syyskuun välillä yritysten liikevaihto kasvoi keskimäärin Rauman seutukunnassa. Tosin sielläkin syyskesällä liikevaihto alkoi laskea. Porin ja Pohjois-Satakunnan seutukunnissa liikevaihto aleni jonkin verran ja kehitys jäi keskimäärin alle valtakunnallisen tason.  </a:t>
            </a:r>
          </a:p>
          <a:p>
            <a:pPr algn="just">
              <a:defRPr/>
            </a:pPr>
            <a:r>
              <a:rPr lang="fi-FI" altLang="fi-FI" sz="2000" b="1" dirty="0"/>
              <a:t>Porin seutukunnassa liikevaihdon huomattava lasku on suurelta osin peräisin metallien jalostuksesta. Sen suuren painoarvon vuoksi alan tuottajahintojen lasku on painanut koko seutukunnan kehityksen selvästi pakkaselle. Tuotantoon vaikutus on ollut kuitenkin huomattavasti vähäisempi. Lisäksi lasku näyttäisi oienneen vuoden 2024 loppua kohden. Samantyyppinen kehitys vallitsi Pohjois-Satakunnassa.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2024: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5679347" y="587034"/>
            <a:ext cx="7795657" cy="2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838" y="176213"/>
            <a:ext cx="1856812" cy="480765"/>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5154500" y="719015"/>
            <a:ext cx="91669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11198F80-8F76-EB7A-3F13-40223D1BBF2D}"/>
              </a:ext>
            </a:extLst>
          </p:cNvPr>
          <p:cNvPicPr>
            <a:picLocks noChangeAspect="1"/>
          </p:cNvPicPr>
          <p:nvPr/>
        </p:nvPicPr>
        <p:blipFill>
          <a:blip r:embed="rId3"/>
          <a:stretch>
            <a:fillRect/>
          </a:stretch>
        </p:blipFill>
        <p:spPr>
          <a:xfrm>
            <a:off x="5351130" y="849852"/>
            <a:ext cx="6692634" cy="4065287"/>
          </a:xfrm>
          <a:prstGeom prst="rect">
            <a:avLst/>
          </a:prstGeom>
        </p:spPr>
      </p:pic>
      <p:pic>
        <p:nvPicPr>
          <p:cNvPr id="19" name="Picture 18">
            <a:extLst>
              <a:ext uri="{FF2B5EF4-FFF2-40B4-BE49-F238E27FC236}">
                <a16:creationId xmlns:a16="http://schemas.microsoft.com/office/drawing/2014/main" id="{80F66A63-7C4B-E9E6-FCAF-70C358CE2C5D}"/>
              </a:ext>
            </a:extLst>
          </p:cNvPr>
          <p:cNvPicPr>
            <a:picLocks noChangeAspect="1"/>
          </p:cNvPicPr>
          <p:nvPr/>
        </p:nvPicPr>
        <p:blipFill>
          <a:blip r:embed="rId4"/>
          <a:stretch>
            <a:fillRect/>
          </a:stretch>
        </p:blipFill>
        <p:spPr>
          <a:xfrm>
            <a:off x="285750" y="5829231"/>
            <a:ext cx="11068050" cy="971550"/>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heinä−joulukuu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2024</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599979"/>
            <a:ext cx="11618752" cy="16772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Satakunnassa teollisuuden viennin arvo supistui yhä selvästi vuoden 2024 heinä-joulukuussa. Madaltuneet tuottajahinnat vaikuttavat osin laskun taustalla ainakin metallien jalostuksessa, mikä näkyy teknologiateollisuuden laskuna. Elintarviketeollisuuden viennin arvo kasvoi selvästi syyskesällä, mutta taittui jälleen laskuun vuodenvaihdetta kohti. Maassa keskimäärin viennin arvo kääntyi jo selvään nousuun kaikilla päähaaroilla, mikä on myönteinen merkki suhdannekäänteestä. Huomion arvoista on Satakunnan metallien jalostuksen suurempi painoarvo. Siten tuottajahintojen pudotus, joka näkyy selvästi Satakunnan viennin arvon kehityksessä, ei vaikuta niin paljon valtakunnallisiin kehityslukuihin. Siten reaalisesti hintakehitys poistaen Satakunnan viennin kehitys on ollut parempaa kuin mitä luvut antavat ymmärtää.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2604" y="2281152"/>
            <a:ext cx="6474505" cy="2220480"/>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800" b="1" dirty="0">
                <a:solidFill>
                  <a:prstClr val="black"/>
                </a:solidFill>
                <a:highlight>
                  <a:srgbClr val="FFFF00"/>
                </a:highlight>
                <a:latin typeface="Calibri" panose="020F0502020204030204"/>
                <a:cs typeface="+mn-cs"/>
              </a:rPr>
              <a:t>Satakunnan </a:t>
            </a:r>
            <a:r>
              <a:rPr lang="sv-SE" sz="1800" b="1" dirty="0" err="1">
                <a:solidFill>
                  <a:prstClr val="black"/>
                </a:solidFill>
                <a:highlight>
                  <a:srgbClr val="FFFF00"/>
                </a:highlight>
                <a:latin typeface="Calibri" panose="020F0502020204030204"/>
                <a:cs typeface="+mn-cs"/>
              </a:rPr>
              <a:t>teollisuuden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viennin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arvosta</a:t>
            </a:r>
            <a:r>
              <a:rPr lang="sv-SE" sz="1800" b="1" dirty="0">
                <a:solidFill>
                  <a:prstClr val="black"/>
                </a:solidFill>
                <a:highlight>
                  <a:srgbClr val="FFFF00"/>
                </a:highlight>
                <a:latin typeface="Calibri" panose="020F0502020204030204"/>
                <a:cs typeface="+mn-cs"/>
              </a:rPr>
              <a:t> 61 % </a:t>
            </a:r>
            <a:r>
              <a:rPr lang="sv-SE" sz="1800" b="1" dirty="0" err="1">
                <a:solidFill>
                  <a:prstClr val="black"/>
                </a:solidFill>
                <a:highlight>
                  <a:srgbClr val="FFFF00"/>
                </a:highlight>
                <a:latin typeface="Calibri" panose="020F0502020204030204"/>
                <a:cs typeface="+mn-cs"/>
              </a:rPr>
              <a:t>syntyy</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teknologiateollisuudessa</a:t>
            </a:r>
            <a:r>
              <a:rPr lang="sv-SE" sz="1800" b="1" dirty="0">
                <a:solidFill>
                  <a:prstClr val="black"/>
                </a:solidFill>
                <a:highlight>
                  <a:srgbClr val="FFFF00"/>
                </a:highlight>
                <a:latin typeface="Calibri" panose="020F0502020204030204"/>
                <a:cs typeface="+mn-cs"/>
              </a:rPr>
              <a:t> (3,1 </a:t>
            </a:r>
            <a:r>
              <a:rPr lang="sv-SE" sz="1800" b="1" dirty="0" err="1">
                <a:solidFill>
                  <a:prstClr val="black"/>
                </a:solidFill>
                <a:highlight>
                  <a:srgbClr val="FFFF00"/>
                </a:highlight>
                <a:latin typeface="Calibri" panose="020F0502020204030204"/>
                <a:cs typeface="+mn-cs"/>
              </a:rPr>
              <a:t>mrd</a:t>
            </a:r>
            <a:r>
              <a:rPr lang="sv-SE" sz="1800" b="1" dirty="0">
                <a:solidFill>
                  <a:prstClr val="black"/>
                </a:solidFill>
                <a:highlight>
                  <a:srgbClr val="FFFF00"/>
                </a:highlight>
                <a:latin typeface="Calibri" panose="020F0502020204030204"/>
                <a:cs typeface="+mn-cs"/>
              </a:rPr>
              <a:t>. €), </a:t>
            </a:r>
            <a:r>
              <a:rPr lang="sv-SE" b="1" dirty="0">
                <a:solidFill>
                  <a:prstClr val="black"/>
                </a:solidFill>
                <a:highlight>
                  <a:srgbClr val="FFFF00"/>
                </a:highlight>
                <a:latin typeface="Calibri" panose="020F0502020204030204"/>
              </a:rPr>
              <a:t>31</a:t>
            </a:r>
            <a:r>
              <a:rPr lang="sv-SE" sz="1800" b="1" dirty="0">
                <a:solidFill>
                  <a:prstClr val="black"/>
                </a:solidFill>
                <a:highlight>
                  <a:srgbClr val="FFFF00"/>
                </a:highlight>
                <a:latin typeface="Calibri" panose="020F0502020204030204"/>
                <a:cs typeface="+mn-cs"/>
              </a:rPr>
              <a:t> % </a:t>
            </a:r>
            <a:r>
              <a:rPr lang="sv-SE" sz="1800" b="1" dirty="0" err="1">
                <a:solidFill>
                  <a:prstClr val="black"/>
                </a:solidFill>
                <a:highlight>
                  <a:srgbClr val="FFFF00"/>
                </a:highlight>
                <a:latin typeface="Calibri" panose="020F0502020204030204"/>
                <a:cs typeface="+mn-cs"/>
              </a:rPr>
              <a:t>metsäteollisuudessa</a:t>
            </a:r>
            <a:r>
              <a:rPr lang="sv-SE" sz="1800" b="1" dirty="0">
                <a:solidFill>
                  <a:prstClr val="black"/>
                </a:solidFill>
                <a:highlight>
                  <a:srgbClr val="FFFF00"/>
                </a:highlight>
                <a:latin typeface="Calibri" panose="020F0502020204030204"/>
                <a:cs typeface="+mn-cs"/>
              </a:rPr>
              <a:t> (1,6 </a:t>
            </a:r>
            <a:r>
              <a:rPr lang="sv-SE" sz="1800" b="1" dirty="0" err="1">
                <a:solidFill>
                  <a:prstClr val="black"/>
                </a:solidFill>
                <a:highlight>
                  <a:srgbClr val="FFFF00"/>
                </a:highlight>
                <a:latin typeface="Calibri" panose="020F0502020204030204"/>
                <a:cs typeface="+mn-cs"/>
              </a:rPr>
              <a:t>mrd</a:t>
            </a:r>
            <a:r>
              <a:rPr lang="sv-SE" sz="1800" b="1" dirty="0">
                <a:solidFill>
                  <a:prstClr val="black"/>
                </a:solidFill>
                <a:highlight>
                  <a:srgbClr val="FFFF00"/>
                </a:highlight>
                <a:latin typeface="Calibri" panose="020F0502020204030204"/>
                <a:cs typeface="+mn-cs"/>
              </a:rPr>
              <a:t>. €) ja 1 % </a:t>
            </a:r>
            <a:r>
              <a:rPr lang="sv-SE" sz="1800" b="1" dirty="0" err="1">
                <a:solidFill>
                  <a:prstClr val="black"/>
                </a:solidFill>
                <a:highlight>
                  <a:srgbClr val="FFFF00"/>
                </a:highlight>
                <a:latin typeface="Calibri" panose="020F0502020204030204"/>
                <a:cs typeface="+mn-cs"/>
              </a:rPr>
              <a:t>elintarviketeollisuudessa</a:t>
            </a:r>
            <a:r>
              <a:rPr lang="sv-SE" sz="1800" b="1" dirty="0">
                <a:solidFill>
                  <a:prstClr val="black"/>
                </a:solidFill>
                <a:highlight>
                  <a:srgbClr val="FFFF00"/>
                </a:highlight>
                <a:latin typeface="Calibri" panose="020F0502020204030204"/>
                <a:cs typeface="+mn-cs"/>
              </a:rPr>
              <a:t> (45 milj. €) v. 2023. </a:t>
            </a:r>
            <a:r>
              <a:rPr lang="sv-SE" sz="1800" b="1" dirty="0" err="1">
                <a:solidFill>
                  <a:prstClr val="black"/>
                </a:solidFill>
                <a:highlight>
                  <a:srgbClr val="FFFF00"/>
                </a:highlight>
                <a:latin typeface="Calibri" panose="020F0502020204030204"/>
                <a:cs typeface="+mn-cs"/>
              </a:rPr>
              <a:t>Lopusta</a:t>
            </a:r>
            <a:r>
              <a:rPr lang="sv-SE" sz="1800" b="1" dirty="0">
                <a:solidFill>
                  <a:prstClr val="black"/>
                </a:solidFill>
                <a:highlight>
                  <a:srgbClr val="FFFF00"/>
                </a:highlight>
                <a:latin typeface="Calibri" panose="020F0502020204030204"/>
                <a:cs typeface="+mn-cs"/>
              </a:rPr>
              <a:t> n. 7 %:sta (353 milj. €) </a:t>
            </a:r>
            <a:r>
              <a:rPr lang="sv-SE" sz="1800" b="1" dirty="0" err="1">
                <a:solidFill>
                  <a:prstClr val="black"/>
                </a:solidFill>
                <a:highlight>
                  <a:srgbClr val="FFFF00"/>
                </a:highlight>
                <a:latin typeface="Calibri" panose="020F0502020204030204"/>
                <a:cs typeface="+mn-cs"/>
              </a:rPr>
              <a:t>valtaosa</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muodostuu</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kemianteollisuudesta</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Yhteensä</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teollisuuden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viennin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arvo</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oli</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ennakkotietojen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mukaan</a:t>
            </a:r>
            <a:r>
              <a:rPr lang="sv-SE" sz="1800" b="1" dirty="0">
                <a:solidFill>
                  <a:prstClr val="black"/>
                </a:solidFill>
                <a:highlight>
                  <a:srgbClr val="FFFF00"/>
                </a:highlight>
                <a:latin typeface="Calibri" panose="020F0502020204030204"/>
                <a:cs typeface="+mn-cs"/>
              </a:rPr>
              <a:t> 5,1 </a:t>
            </a:r>
            <a:r>
              <a:rPr lang="sv-SE" sz="1800" b="1" dirty="0" err="1">
                <a:solidFill>
                  <a:prstClr val="black"/>
                </a:solidFill>
                <a:highlight>
                  <a:srgbClr val="FFFF00"/>
                </a:highlight>
                <a:latin typeface="Calibri" panose="020F0502020204030204"/>
                <a:cs typeface="+mn-cs"/>
              </a:rPr>
              <a:t>mrd</a:t>
            </a:r>
            <a:r>
              <a:rPr lang="sv-SE" sz="1800" b="1" dirty="0">
                <a:solidFill>
                  <a:prstClr val="black"/>
                </a:solidFill>
                <a:highlight>
                  <a:srgbClr val="FFFF00"/>
                </a:highlight>
                <a:latin typeface="Calibri" panose="020F0502020204030204"/>
                <a:cs typeface="+mn-cs"/>
              </a:rPr>
              <a:t>. € </a:t>
            </a:r>
            <a:r>
              <a:rPr lang="sv-SE" sz="1800" b="1" dirty="0" err="1">
                <a:solidFill>
                  <a:prstClr val="black"/>
                </a:solidFill>
                <a:highlight>
                  <a:srgbClr val="FFFF00"/>
                </a:highlight>
                <a:latin typeface="Calibri" panose="020F0502020204030204"/>
                <a:cs typeface="+mn-cs"/>
              </a:rPr>
              <a:t>v</a:t>
            </a:r>
            <a:r>
              <a:rPr lang="sv-SE" b="1" dirty="0" err="1">
                <a:solidFill>
                  <a:prstClr val="black"/>
                </a:solidFill>
                <a:highlight>
                  <a:srgbClr val="FFFF00"/>
                </a:highlight>
                <a:latin typeface="Calibri" panose="020F0502020204030204"/>
              </a:rPr>
              <a:t>uonna</a:t>
            </a:r>
            <a:r>
              <a:rPr lang="sv-SE" b="1" dirty="0">
                <a:solidFill>
                  <a:prstClr val="black"/>
                </a:solidFill>
                <a:highlight>
                  <a:srgbClr val="FFFF00"/>
                </a:highlight>
                <a:latin typeface="Calibri" panose="020F0502020204030204"/>
              </a:rPr>
              <a:t> 2024</a:t>
            </a:r>
            <a:r>
              <a:rPr lang="sv-SE" sz="1800" b="1" dirty="0">
                <a:solidFill>
                  <a:prstClr val="black"/>
                </a:solidFill>
                <a:highlight>
                  <a:srgbClr val="FFFF00"/>
                </a:highlight>
                <a:latin typeface="Calibri" panose="020F0502020204030204"/>
                <a:cs typeface="+mn-cs"/>
              </a:rPr>
              <a:t>.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800" b="1" dirty="0" err="1">
                <a:solidFill>
                  <a:prstClr val="black"/>
                </a:solidFill>
                <a:highlight>
                  <a:srgbClr val="FFFF00"/>
                </a:highlight>
                <a:latin typeface="Calibri" panose="020F0502020204030204"/>
                <a:cs typeface="+mn-cs"/>
              </a:rPr>
              <a:t>Tullin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mukaan</a:t>
            </a:r>
            <a:r>
              <a:rPr lang="sv-SE" sz="1800" b="1" dirty="0">
                <a:solidFill>
                  <a:prstClr val="black"/>
                </a:solidFill>
                <a:highlight>
                  <a:srgbClr val="FFFF00"/>
                </a:highlight>
                <a:latin typeface="Calibri" panose="020F0502020204030204"/>
                <a:cs typeface="+mn-cs"/>
              </a:rPr>
              <a:t> </a:t>
            </a:r>
            <a:r>
              <a:rPr lang="fi-FI" sz="1800" b="1" dirty="0">
                <a:solidFill>
                  <a:prstClr val="black"/>
                </a:solidFill>
                <a:highlight>
                  <a:srgbClr val="FFFF00"/>
                </a:highlight>
                <a:latin typeface="Calibri" panose="020F0502020204030204"/>
                <a:cs typeface="+mn-cs"/>
              </a:rPr>
              <a:t>Satakunnan osuus oli </a:t>
            </a:r>
            <a:r>
              <a:rPr lang="fi-FI" b="1" dirty="0">
                <a:solidFill>
                  <a:prstClr val="black"/>
                </a:solidFill>
                <a:highlight>
                  <a:srgbClr val="FFFF00"/>
                </a:highlight>
                <a:latin typeface="Calibri" panose="020F0502020204030204"/>
              </a:rPr>
              <a:t>7,4</a:t>
            </a:r>
            <a:r>
              <a:rPr lang="fi-FI" sz="1800" b="1" dirty="0">
                <a:solidFill>
                  <a:prstClr val="black"/>
                </a:solidFill>
                <a:highlight>
                  <a:srgbClr val="FFFF00"/>
                </a:highlight>
                <a:latin typeface="Calibri" panose="020F0502020204030204"/>
                <a:cs typeface="+mn-cs"/>
              </a:rPr>
              <a:t> % Suomen viennistä ja sija 4 (19 maakuntaa) v. 2023. Väestöosuus on 3,8 %.</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Henkeä</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kohti</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laskettuna</a:t>
            </a:r>
            <a:r>
              <a:rPr lang="sv-SE" sz="1800" b="1" dirty="0">
                <a:solidFill>
                  <a:prstClr val="black"/>
                </a:solidFill>
                <a:highlight>
                  <a:srgbClr val="FFFF00"/>
                </a:highlight>
                <a:latin typeface="Calibri" panose="020F0502020204030204"/>
                <a:cs typeface="+mn-cs"/>
              </a:rPr>
              <a:t> Satakunta </a:t>
            </a:r>
            <a:r>
              <a:rPr lang="sv-SE" sz="1800" b="1" dirty="0" err="1">
                <a:solidFill>
                  <a:prstClr val="black"/>
                </a:solidFill>
                <a:highlight>
                  <a:srgbClr val="FFFF00"/>
                </a:highlight>
                <a:latin typeface="Calibri" panose="020F0502020204030204"/>
                <a:cs typeface="+mn-cs"/>
              </a:rPr>
              <a:t>oli</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toisena</a:t>
            </a:r>
            <a:r>
              <a:rPr lang="sv-SE" sz="1800" b="1" dirty="0">
                <a:solidFill>
                  <a:prstClr val="black"/>
                </a:solidFill>
                <a:highlight>
                  <a:srgbClr val="FFFF00"/>
                </a:highlight>
                <a:latin typeface="Calibri" panose="020F0502020204030204"/>
                <a:cs typeface="+mn-cs"/>
              </a:rPr>
              <a:t> 19 </a:t>
            </a:r>
            <a:r>
              <a:rPr lang="sv-SE" sz="1800" b="1" dirty="0" err="1">
                <a:solidFill>
                  <a:prstClr val="black"/>
                </a:solidFill>
                <a:highlight>
                  <a:srgbClr val="FFFF00"/>
                </a:highlight>
                <a:latin typeface="Calibri" panose="020F0502020204030204"/>
                <a:cs typeface="+mn-cs"/>
              </a:rPr>
              <a:t>maakunnan</a:t>
            </a:r>
            <a:r>
              <a:rPr lang="sv-SE" sz="1800" b="1" dirty="0">
                <a:solidFill>
                  <a:prstClr val="black"/>
                </a:solidFill>
                <a:highlight>
                  <a:srgbClr val="FFFF00"/>
                </a:highlight>
                <a:latin typeface="Calibri" panose="020F0502020204030204"/>
                <a:cs typeface="+mn-cs"/>
              </a:rPr>
              <a:t> </a:t>
            </a:r>
            <a:r>
              <a:rPr lang="sv-SE" sz="1800" b="1" dirty="0" err="1">
                <a:solidFill>
                  <a:prstClr val="black"/>
                </a:solidFill>
                <a:highlight>
                  <a:srgbClr val="FFFF00"/>
                </a:highlight>
                <a:latin typeface="Calibri" panose="020F0502020204030204"/>
                <a:cs typeface="+mn-cs"/>
              </a:rPr>
              <a:t>joukossa</a:t>
            </a:r>
            <a:r>
              <a:rPr lang="sv-SE" sz="1800" b="1" dirty="0">
                <a:solidFill>
                  <a:prstClr val="black"/>
                </a:solidFill>
                <a:highlight>
                  <a:srgbClr val="FFFF00"/>
                </a:highlight>
                <a:latin typeface="Calibri" panose="020F0502020204030204"/>
                <a:cs typeface="+mn-cs"/>
              </a:rPr>
              <a:t>. </a:t>
            </a:r>
            <a:r>
              <a:rPr lang="fi-FI" sz="180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5A6C1873-84A1-ADC9-F652-E8AA4B8DD5A8}"/>
              </a:ext>
            </a:extLst>
          </p:cNvPr>
          <p:cNvPicPr>
            <a:picLocks noChangeAspect="1"/>
          </p:cNvPicPr>
          <p:nvPr/>
        </p:nvPicPr>
        <p:blipFill>
          <a:blip r:embed="rId3"/>
          <a:stretch>
            <a:fillRect/>
          </a:stretch>
        </p:blipFill>
        <p:spPr>
          <a:xfrm>
            <a:off x="6358327" y="2277246"/>
            <a:ext cx="5759311" cy="3763304"/>
          </a:xfrm>
          <a:prstGeom prst="rect">
            <a:avLst/>
          </a:prstGeom>
        </p:spPr>
      </p:pic>
      <p:pic>
        <p:nvPicPr>
          <p:cNvPr id="14" name="Picture 13">
            <a:extLst>
              <a:ext uri="{FF2B5EF4-FFF2-40B4-BE49-F238E27FC236}">
                <a16:creationId xmlns:a16="http://schemas.microsoft.com/office/drawing/2014/main" id="{A9037A4A-DA4E-35B5-2C26-CABC19913FD2}"/>
              </a:ext>
            </a:extLst>
          </p:cNvPr>
          <p:cNvPicPr>
            <a:picLocks noChangeAspect="1"/>
          </p:cNvPicPr>
          <p:nvPr/>
        </p:nvPicPr>
        <p:blipFill>
          <a:blip r:embed="rId4"/>
          <a:stretch>
            <a:fillRect/>
          </a:stretch>
        </p:blipFill>
        <p:spPr>
          <a:xfrm>
            <a:off x="74362" y="4481419"/>
            <a:ext cx="6153150" cy="2295525"/>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heinä−joulukuu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2024: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859366" cy="41350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palkkasumma kohosi koronakriisin alkuun saakka. Vuoden 2021 alussa palkkasumma kääntyi selvään nousuun sekä Satakunnassa että valtakunnallisesti. </a:t>
            </a:r>
          </a:p>
          <a:p>
            <a:pPr algn="just">
              <a:defRPr/>
            </a:pPr>
            <a:r>
              <a:rPr lang="fi-FI" altLang="fi-FI" sz="2000" b="1" dirty="0"/>
              <a:t>Siitä alkaen nousu on jatkunut ainakin vuoden 2024 joulukuun loppuun saakka osin henkilöstömäärän kohotessa ja myös palkkojen noustessa. Tämä osoittaa talouden rattaiden pyörineen edelleen, vaikka liikevaihto on laskenut osin roimasti. Liikevaihdon pudotuksesta osa on peräisin hintojen laskusta, mikä selittää eroa liikevaihdon ja palkkasumman kehityspoluissa. Tosin alakohtaiset erot ovat yhä suuria. Satakunnassa palkkasumman nousu oli loppuvuonna 2024 maan keskiarvon luokkaa. </a:t>
            </a:r>
          </a:p>
          <a:p>
            <a:pPr marL="0" indent="0">
              <a:buNone/>
              <a:defRPr/>
            </a:pPr>
            <a:endParaRPr lang="fi-FI" altLang="fi-FI" sz="1400" b="1" dirty="0"/>
          </a:p>
          <a:p>
            <a:pPr marL="0" indent="0">
              <a:buNone/>
              <a:defRPr/>
            </a:pP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282BF59C-D31F-7E9A-E305-BF9702112F65}"/>
              </a:ext>
            </a:extLst>
          </p:cNvPr>
          <p:cNvPicPr>
            <a:picLocks noChangeAspect="1"/>
          </p:cNvPicPr>
          <p:nvPr/>
        </p:nvPicPr>
        <p:blipFill>
          <a:blip r:embed="rId3"/>
          <a:stretch>
            <a:fillRect/>
          </a:stretch>
        </p:blipFill>
        <p:spPr>
          <a:xfrm>
            <a:off x="6096000" y="964361"/>
            <a:ext cx="5859366" cy="3830200"/>
          </a:xfrm>
          <a:prstGeom prst="rect">
            <a:avLst/>
          </a:prstGeom>
        </p:spPr>
      </p:pic>
      <p:pic>
        <p:nvPicPr>
          <p:cNvPr id="16" name="Picture 15">
            <a:extLst>
              <a:ext uri="{FF2B5EF4-FFF2-40B4-BE49-F238E27FC236}">
                <a16:creationId xmlns:a16="http://schemas.microsoft.com/office/drawing/2014/main" id="{1C75D0C3-A3E2-6CBD-F64C-8B59477E5800}"/>
              </a:ext>
            </a:extLst>
          </p:cNvPr>
          <p:cNvPicPr>
            <a:picLocks noChangeAspect="1"/>
          </p:cNvPicPr>
          <p:nvPr/>
        </p:nvPicPr>
        <p:blipFill>
          <a:blip r:embed="rId4"/>
          <a:stretch>
            <a:fillRect/>
          </a:stretch>
        </p:blipFill>
        <p:spPr>
          <a:xfrm>
            <a:off x="276788" y="5370829"/>
            <a:ext cx="7566989" cy="985521"/>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joulukuu</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2024: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3563" y="615111"/>
            <a:ext cx="12182857" cy="2023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Satakunnassa henkilöstömäärä aleni edelleen vähän (-1,0 %) vuoden 2024 heinä-joulukuussa. Teollisuudessa  henkilöstömäärä pysyi ennallaan, tosin alakohtainen vaihtelu oli edelleen suurta. Henkilöstöä lisättiin elintarviketeollisuudessa, metallien jalostuksessa, meriteollisuudessa sekä sähkötuotteissa ja automaatiossa. Rakentamisessa väkeä vähennettiin loppuvuonna eniten päätoimialoista. Palveluissa henkilöstömäärä aleni hieman.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43236"/>
            <a:ext cx="1856812" cy="480765"/>
          </a:xfrm>
          <a:prstGeom prst="rect">
            <a:avLst/>
          </a:prstGeom>
        </p:spPr>
      </p:pic>
      <p:pic>
        <p:nvPicPr>
          <p:cNvPr id="11" name="Picture 10">
            <a:extLst>
              <a:ext uri="{FF2B5EF4-FFF2-40B4-BE49-F238E27FC236}">
                <a16:creationId xmlns:a16="http://schemas.microsoft.com/office/drawing/2014/main" id="{B6085C95-A2F9-4C3E-F13E-4A223AF95C45}"/>
              </a:ext>
            </a:extLst>
          </p:cNvPr>
          <p:cNvPicPr>
            <a:picLocks noChangeAspect="1"/>
          </p:cNvPicPr>
          <p:nvPr/>
        </p:nvPicPr>
        <p:blipFill>
          <a:blip r:embed="rId3"/>
          <a:stretch>
            <a:fillRect/>
          </a:stretch>
        </p:blipFill>
        <p:spPr>
          <a:xfrm>
            <a:off x="237354" y="2765675"/>
            <a:ext cx="6262841" cy="4092325"/>
          </a:xfrm>
          <a:prstGeom prst="rect">
            <a:avLst/>
          </a:prstGeom>
        </p:spPr>
      </p:pic>
      <p:sp>
        <p:nvSpPr>
          <p:cNvPr id="18" name="TextBox 17">
            <a:extLst>
              <a:ext uri="{FF2B5EF4-FFF2-40B4-BE49-F238E27FC236}">
                <a16:creationId xmlns:a16="http://schemas.microsoft.com/office/drawing/2014/main" id="{FF52EA35-2A42-4D52-6D6D-D85ED42419EF}"/>
              </a:ext>
            </a:extLst>
          </p:cNvPr>
          <p:cNvSpPr txBox="1"/>
          <p:nvPr/>
        </p:nvSpPr>
        <p:spPr>
          <a:xfrm>
            <a:off x="-43563" y="1630775"/>
            <a:ext cx="8397744" cy="1269578"/>
          </a:xfrm>
          <a:prstGeom prst="rect">
            <a:avLst/>
          </a:prstGeom>
          <a:noFill/>
        </p:spPr>
        <p:txBody>
          <a:bodyPr wrap="square">
            <a:spAutoFit/>
          </a:bodyPr>
          <a:lstStyle/>
          <a:p>
            <a:pPr marL="228600" indent="-228600" algn="just">
              <a:lnSpc>
                <a:spcPct val="90000"/>
              </a:lnSpc>
              <a:spcBef>
                <a:spcPts val="1000"/>
              </a:spcBef>
              <a:buFont typeface="Arial" panose="020B0604020202020204" pitchFamily="34" charset="0"/>
              <a:buChar char="•"/>
              <a:defRPr/>
            </a:pPr>
            <a:r>
              <a:rPr lang="fi-FI" altLang="fi-FI" sz="1700" b="1" dirty="0"/>
              <a:t>Huhtikuun lopussa julkaistun Satakunnan työllisyyskatsauksen mukaan työttömyys kääntyi maaliskuussa kausittaiseen laskuun. Työvoiman kysynnän heikentyessä työttömien määrä on kuitenkin edelleen kasvanut selvästi vuoden takaiseen verrattuna (1 120 henkeä, 11,3 % enemmän). Työttömyysaste oli maaliskuussa 11,5 %. Uusia avoimia työpaikkoja ilmoitettiin 24 % vähemmän kuin vuosi sitten maaliskuussa.</a:t>
            </a:r>
          </a:p>
        </p:txBody>
      </p:sp>
      <p:pic>
        <p:nvPicPr>
          <p:cNvPr id="20" name="Picture 19">
            <a:extLst>
              <a:ext uri="{FF2B5EF4-FFF2-40B4-BE49-F238E27FC236}">
                <a16:creationId xmlns:a16="http://schemas.microsoft.com/office/drawing/2014/main" id="{A443FAE1-266C-FED0-B1F6-58FBB88DEC05}"/>
              </a:ext>
            </a:extLst>
          </p:cNvPr>
          <p:cNvPicPr>
            <a:picLocks noChangeAspect="1"/>
          </p:cNvPicPr>
          <p:nvPr/>
        </p:nvPicPr>
        <p:blipFill>
          <a:blip r:embed="rId4"/>
          <a:stretch>
            <a:fillRect/>
          </a:stretch>
        </p:blipFill>
        <p:spPr>
          <a:xfrm>
            <a:off x="8354180" y="1673532"/>
            <a:ext cx="3785113" cy="5030671"/>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37" y="-237207"/>
            <a:ext cx="12480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24</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6920"/>
            <a:ext cx="11686032"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Vuoden 2024 tammi-syyskuussa henkilöstömäärä kasvoi enää Rauman seutukunnassa. Sielläkin kasvu pysähtyi syyskesällä. Samalla ajanjaksolla henkilöstöä vähennettiin hieman sekä Porin että Pohjois-Satakunnan seutukunnissa. Satakunnan kehitys on edelleen ollut hieman maan keskitasoa parempaa.</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6" name="Picture 15">
            <a:extLst>
              <a:ext uri="{FF2B5EF4-FFF2-40B4-BE49-F238E27FC236}">
                <a16:creationId xmlns:a16="http://schemas.microsoft.com/office/drawing/2014/main" id="{FDD1449F-E8A7-D80B-7B07-954E77BBA08F}"/>
              </a:ext>
            </a:extLst>
          </p:cNvPr>
          <p:cNvPicPr>
            <a:picLocks noChangeAspect="1"/>
          </p:cNvPicPr>
          <p:nvPr/>
        </p:nvPicPr>
        <p:blipFill>
          <a:blip r:embed="rId3"/>
          <a:stretch>
            <a:fillRect/>
          </a:stretch>
        </p:blipFill>
        <p:spPr>
          <a:xfrm>
            <a:off x="229712" y="1704816"/>
            <a:ext cx="11068050" cy="971550"/>
          </a:xfrm>
          <a:prstGeom prst="rect">
            <a:avLst/>
          </a:prstGeom>
        </p:spPr>
      </p:pic>
      <p:pic>
        <p:nvPicPr>
          <p:cNvPr id="17" name="Picture 16">
            <a:extLst>
              <a:ext uri="{FF2B5EF4-FFF2-40B4-BE49-F238E27FC236}">
                <a16:creationId xmlns:a16="http://schemas.microsoft.com/office/drawing/2014/main" id="{1A101FDF-8899-62C4-44D9-7A9591EB6180}"/>
              </a:ext>
            </a:extLst>
          </p:cNvPr>
          <p:cNvPicPr>
            <a:picLocks noChangeAspect="1"/>
          </p:cNvPicPr>
          <p:nvPr/>
        </p:nvPicPr>
        <p:blipFill>
          <a:blip r:embed="rId4"/>
          <a:stretch>
            <a:fillRect/>
          </a:stretch>
        </p:blipFill>
        <p:spPr>
          <a:xfrm>
            <a:off x="237359" y="2771578"/>
            <a:ext cx="6800750" cy="4126449"/>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7690" y="1167220"/>
            <a:ext cx="11998683" cy="4668832"/>
          </a:xfrm>
        </p:spPr>
        <p:txBody>
          <a:bodyPr>
            <a:normAutofit/>
          </a:bodyPr>
          <a:lstStyle/>
          <a:p>
            <a:pPr algn="just">
              <a:defRPr/>
            </a:pPr>
            <a:r>
              <a:rPr lang="fi-FI" altLang="fi-FI" sz="2000" b="1" dirty="0"/>
              <a:t>Elintarviketeollisuuden liikevaihto kohosi yhä vuoden 2024 toisella puoliskolla Satakunnassa. Valtakunnallisesti alan liikevaihto kääntyi kasvuun. Viennin arvo kasvoi loppuvuonna 2024 hieman Satakunnassa, mutta maassa keskimäärin viennin arvo nousi roimasti. Henkilöstömäärä kasvoi heinä-joulukuussa 2024 jonkin verran Satakunnassa. Ainakin Satakunnassa sekä liikevaihdon, viennin että henkilöstömäärän kehitys ylitti selvästi teollisuuden ja kaikkien toimialojen keskiarvon.  </a:t>
            </a:r>
          </a:p>
          <a:p>
            <a:pPr algn="just">
              <a:defRPr/>
            </a:pPr>
            <a:r>
              <a:rPr lang="fi-FI" altLang="fi-FI" sz="2000" b="1" dirty="0"/>
              <a:t>Pellervon taloustutkimus PTT:n mukaan elintarviketeollisuuden volyymi laski maassa keskimäärin kaksi vuotta peräkkäin vuosina 2022 ja 2023. Vuoteen 2021 verrattuna laskua oli noin neljä prosenttia. Myös euroalueella elintarvikkeiden tuotanto oli laskusuuntainen viime vuonna.  Tänä vuonna volyymi palautuu hieman, ja elpyminen jatkuu ensi vuonna. Lisätietoa </a:t>
            </a:r>
            <a:r>
              <a:rPr lang="fi-FI" altLang="fi-FI" sz="2000" b="1" dirty="0">
                <a:hlinkClick r:id="rId2"/>
              </a:rPr>
              <a:t>https://www.ptt.fi/ennusteet/maa-ja-elintarviketalous-kevat-2024/#me24k2</a:t>
            </a:r>
            <a:r>
              <a:rPr lang="fi-FI" altLang="fi-FI" sz="2000" b="1" dirty="0"/>
              <a:t>. </a:t>
            </a:r>
          </a:p>
          <a:p>
            <a:pPr algn="just">
              <a:defRPr/>
            </a:pPr>
            <a:r>
              <a:rPr lang="fi-FI" altLang="fi-FI" sz="2000" b="1" dirty="0"/>
              <a:t>Pellervon taloustutkimus PTT:n kevään 2024 ennusteen mukaan elintarviketeollisuuden markkinaolosuhteet pysyvät tänä vuonna vielä haasteellisina. Keskeinen epävarmuutta aiheuttava tekijä on se mihin suuntaan elintarvikkeiden kysyntä kehittyy osana yksityistä kulutusta. Tämä epävarmuus liittyy yksityisen kulutuksen kehitykseen yleisesti sekä julkisen talouden sopeuttamistoimien vaikutukseen kotitalouksien ostovoimaan. </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27</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0949" y="184666"/>
            <a:ext cx="1856812" cy="480765"/>
          </a:xfrm>
          <a:prstGeom prst="rect">
            <a:avLst/>
          </a:prstGeom>
        </p:spPr>
      </p:pic>
      <p:pic>
        <p:nvPicPr>
          <p:cNvPr id="9" name="Picture 8">
            <a:extLst>
              <a:ext uri="{FF2B5EF4-FFF2-40B4-BE49-F238E27FC236}">
                <a16:creationId xmlns:a16="http://schemas.microsoft.com/office/drawing/2014/main" id="{4CE93AAD-4066-B200-2F12-C99548D2EAA4}"/>
              </a:ext>
            </a:extLst>
          </p:cNvPr>
          <p:cNvPicPr>
            <a:picLocks noChangeAspect="1"/>
          </p:cNvPicPr>
          <p:nvPr/>
        </p:nvPicPr>
        <p:blipFill>
          <a:blip r:embed="rId4"/>
          <a:stretch>
            <a:fillRect/>
          </a:stretch>
        </p:blipFill>
        <p:spPr>
          <a:xfrm>
            <a:off x="314325" y="5547172"/>
            <a:ext cx="9970826" cy="9982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079" y="-289576"/>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65627" y="751404"/>
            <a:ext cx="6716974" cy="22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100668" y="3173863"/>
            <a:ext cx="6936174" cy="24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100668" y="292654"/>
            <a:ext cx="6889133" cy="23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A82E6E73-71ED-DB09-0825-8FA811DF71A5}"/>
              </a:ext>
            </a:extLst>
          </p:cNvPr>
          <p:cNvPicPr>
            <a:picLocks noChangeAspect="1"/>
          </p:cNvPicPr>
          <p:nvPr/>
        </p:nvPicPr>
        <p:blipFill>
          <a:blip r:embed="rId3"/>
          <a:stretch>
            <a:fillRect/>
          </a:stretch>
        </p:blipFill>
        <p:spPr>
          <a:xfrm>
            <a:off x="419504" y="529740"/>
            <a:ext cx="4849447" cy="3114057"/>
          </a:xfrm>
          <a:prstGeom prst="rect">
            <a:avLst/>
          </a:prstGeom>
        </p:spPr>
      </p:pic>
      <p:pic>
        <p:nvPicPr>
          <p:cNvPr id="16" name="Picture 15">
            <a:extLst>
              <a:ext uri="{FF2B5EF4-FFF2-40B4-BE49-F238E27FC236}">
                <a16:creationId xmlns:a16="http://schemas.microsoft.com/office/drawing/2014/main" id="{09117FA5-65C9-D1F8-E53F-C90729738638}"/>
              </a:ext>
            </a:extLst>
          </p:cNvPr>
          <p:cNvPicPr>
            <a:picLocks noChangeAspect="1"/>
          </p:cNvPicPr>
          <p:nvPr/>
        </p:nvPicPr>
        <p:blipFill>
          <a:blip r:embed="rId4"/>
          <a:stretch>
            <a:fillRect/>
          </a:stretch>
        </p:blipFill>
        <p:spPr>
          <a:xfrm>
            <a:off x="419504" y="3772423"/>
            <a:ext cx="4719718" cy="3084003"/>
          </a:xfrm>
          <a:prstGeom prst="rect">
            <a:avLst/>
          </a:prstGeom>
        </p:spPr>
      </p:pic>
      <p:pic>
        <p:nvPicPr>
          <p:cNvPr id="20" name="Picture 19">
            <a:extLst>
              <a:ext uri="{FF2B5EF4-FFF2-40B4-BE49-F238E27FC236}">
                <a16:creationId xmlns:a16="http://schemas.microsoft.com/office/drawing/2014/main" id="{FC2379BE-8A2C-793B-4840-B21F0C30DDA1}"/>
              </a:ext>
            </a:extLst>
          </p:cNvPr>
          <p:cNvPicPr>
            <a:picLocks noChangeAspect="1"/>
          </p:cNvPicPr>
          <p:nvPr/>
        </p:nvPicPr>
        <p:blipFill>
          <a:blip r:embed="rId5"/>
          <a:stretch>
            <a:fillRect/>
          </a:stretch>
        </p:blipFill>
        <p:spPr>
          <a:xfrm>
            <a:off x="6156035" y="450034"/>
            <a:ext cx="4849447" cy="3168772"/>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95994" y="872447"/>
            <a:ext cx="9944955" cy="3953173"/>
          </a:xfrm>
        </p:spPr>
        <p:txBody>
          <a:bodyPr>
            <a:noAutofit/>
          </a:bodyPr>
          <a:lstStyle/>
          <a:p>
            <a:pPr algn="just">
              <a:defRPr/>
            </a:pPr>
            <a:r>
              <a:rPr lang="fi-FI" altLang="fi-FI" sz="2000" b="1" dirty="0"/>
              <a:t>Metsäteollisuuden liikevaihto ja viennin arvo supistuivat edelleen selvästi vuoden 2024 heinä-joulukuussa Satakunnassa. Henkilöstömääräkin laski jonkin verran. Koko maassa keskimäärin alan liikevaihdon lasku pysähtyi. Viennin arvo kohosi jo reippaasti. Satakunnassa kehitystä on aiemmin taannuttanut vuosikymmenen vaihteen tienoilla paperikoneen sulkeminen Raumalla, mutta uuden sahan avaaminen on tasapainottanut alan kehitystä. Myös uusia, merkittäviä investointeja on suunnitteilla. </a:t>
            </a:r>
          </a:p>
          <a:p>
            <a:pPr algn="just">
              <a:defRPr/>
            </a:pPr>
            <a:r>
              <a:rPr lang="fi-FI" altLang="fi-FI" sz="2000" b="1" dirty="0"/>
              <a:t>Pellervon taloustutkimus PTT:n kevään metsäalan ennusteen mukaan Suomen metsäteollisuuden viennin arvo kasvaa sekä tänä että ensi vuonna. Veturina on etenkin kartonki. Myös sahatavaran vienti kasvaa, kun rakentaminen ei enää Euroopassa vähene ja sahatavaran tarjonta globaalisti on rajallista. Yhdysvaltain tullit kuitenkin sekoittavat maailmankauppaa, haittaavat vientiä ja voivat lisätä kilpailua Suomelle tärkeillä markkina-alueilla. Puun tarve kasvaa tänä ja ensi vuonna metsäteollisuudessa, mikä pitää kotimaisen puun kysynnän vahvana. Tämän vuoksi sekä hakkuumäärät että puun hinnat nousevat. </a:t>
            </a:r>
          </a:p>
          <a:p>
            <a:pPr algn="just">
              <a:defRPr/>
            </a:pPr>
            <a:endParaRPr lang="fi-FI" sz="2000" b="1" dirty="0"/>
          </a:p>
          <a:p>
            <a:pPr marL="0" indent="0" algn="just">
              <a:buNone/>
              <a:defRPr/>
            </a:pPr>
            <a:endParaRPr lang="fi-FI" altLang="fi-FI" sz="20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733" y="66351"/>
            <a:ext cx="1856812" cy="480765"/>
          </a:xfrm>
          <a:prstGeom prst="rect">
            <a:avLst/>
          </a:prstGeom>
        </p:spPr>
      </p:pic>
      <p:pic>
        <p:nvPicPr>
          <p:cNvPr id="6" name="Picture 5">
            <a:extLst>
              <a:ext uri="{FF2B5EF4-FFF2-40B4-BE49-F238E27FC236}">
                <a16:creationId xmlns:a16="http://schemas.microsoft.com/office/drawing/2014/main" id="{6BE0D8F2-B7D2-AAAF-A2BA-0C13AE0157BB}"/>
              </a:ext>
            </a:extLst>
          </p:cNvPr>
          <p:cNvPicPr>
            <a:picLocks noChangeAspect="1"/>
          </p:cNvPicPr>
          <p:nvPr/>
        </p:nvPicPr>
        <p:blipFill>
          <a:blip r:embed="rId3"/>
          <a:stretch>
            <a:fillRect/>
          </a:stretch>
        </p:blipFill>
        <p:spPr>
          <a:xfrm>
            <a:off x="488651" y="5110414"/>
            <a:ext cx="9032544" cy="914688"/>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8395163" y="38104"/>
            <a:ext cx="2167737" cy="3065672"/>
          </a:xfrm>
          <a:prstGeom prst="rect">
            <a:avLst/>
          </a:prstGeom>
        </p:spPr>
      </p:pic>
      <p:pic>
        <p:nvPicPr>
          <p:cNvPr id="6" name="Picture 5">
            <a:extLst>
              <a:ext uri="{FF2B5EF4-FFF2-40B4-BE49-F238E27FC236}">
                <a16:creationId xmlns:a16="http://schemas.microsoft.com/office/drawing/2014/main" id="{20F34DA7-6CCD-2F1E-167D-28658482927D}"/>
              </a:ext>
            </a:extLst>
          </p:cNvPr>
          <p:cNvPicPr>
            <a:picLocks noChangeAspect="1"/>
          </p:cNvPicPr>
          <p:nvPr/>
        </p:nvPicPr>
        <p:blipFill>
          <a:blip r:embed="rId3"/>
          <a:stretch>
            <a:fillRect/>
          </a:stretch>
        </p:blipFill>
        <p:spPr>
          <a:xfrm>
            <a:off x="8395162" y="3081429"/>
            <a:ext cx="2143768" cy="3036264"/>
          </a:xfrm>
          <a:prstGeom prst="rect">
            <a:avLst/>
          </a:prstGeom>
        </p:spPr>
      </p:pic>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12., Pohjois-Satakunta 14. ja Rauman sk</a:t>
            </a:r>
          </a:p>
          <a:p>
            <a:pPr lvl="1">
              <a:defRPr/>
            </a:pPr>
            <a:r>
              <a:rPr lang="fi-FI" sz="1400" b="1" dirty="0">
                <a:solidFill>
                  <a:prstClr val="black"/>
                </a:solidFill>
                <a:latin typeface="Calibri" panose="020F0502020204030204"/>
                <a:cs typeface="Arial" panose="020B0604020202020204" pitchFamily="34" charset="0"/>
              </a:rPr>
              <a:t>       17.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2023)</a:t>
            </a:r>
            <a:endParaRPr lang="fi-FI" b="1" dirty="0">
              <a:solidFill>
                <a:prstClr val="black"/>
              </a:solidFill>
              <a:latin typeface="Calibri" panose="020F0502020204030204"/>
              <a:cs typeface="Arial" panose="020B0604020202020204" pitchFamily="34" charset="0"/>
            </a:endParaRPr>
          </a:p>
          <a:p>
            <a:pPr>
              <a:defRPr/>
            </a:pPr>
            <a:r>
              <a:rPr lang="fi-FI" sz="12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73 % </a:t>
            </a:r>
            <a:r>
              <a:rPr lang="fi-FI" b="1" dirty="0">
                <a:solidFill>
                  <a:prstClr val="black"/>
                </a:solidFill>
                <a:latin typeface="Calibri" panose="020F0502020204030204"/>
                <a:cs typeface="Arial" panose="020B0604020202020204" pitchFamily="34" charset="0"/>
              </a:rPr>
              <a:t>(koko maa 31 %, v. 2022)</a:t>
            </a:r>
          </a:p>
          <a:p>
            <a:pPr>
              <a:defRPr/>
            </a:pPr>
            <a:r>
              <a:rPr lang="fi-FI" b="1" dirty="0">
                <a:solidFill>
                  <a:srgbClr val="2683C6">
                    <a:lumMod val="75000"/>
                  </a:srgbClr>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2023 (Tulli,  </a:t>
            </a:r>
          </a:p>
          <a:p>
            <a:pPr>
              <a:defRPr/>
            </a:pPr>
            <a:r>
              <a:rPr lang="fi-FI" b="1" dirty="0">
                <a:solidFill>
                  <a:prstClr val="black"/>
                </a:solidFill>
                <a:latin typeface="Calibri" panose="020F0502020204030204"/>
                <a:cs typeface="Arial" panose="020B0604020202020204" pitchFamily="34" charset="0"/>
              </a:rPr>
              <a:t>      arvo n. 5,7 mrd. €), osuus Suomen viennistä </a:t>
            </a:r>
            <a:r>
              <a:rPr lang="fi-FI" b="1" dirty="0">
                <a:solidFill>
                  <a:srgbClr val="099BDD"/>
                </a:solidFill>
                <a:latin typeface="Calibri" panose="020F0502020204030204"/>
                <a:cs typeface="Arial" panose="020B0604020202020204" pitchFamily="34" charset="0"/>
              </a:rPr>
              <a:t>7,4 %</a:t>
            </a:r>
            <a:r>
              <a:rPr lang="fi-FI" b="1" dirty="0">
                <a:solidFill>
                  <a:prstClr val="black"/>
                </a:solidFill>
                <a:latin typeface="Calibri" panose="020F0502020204030204"/>
                <a:cs typeface="Arial" panose="020B0604020202020204" pitchFamily="34" charset="0"/>
              </a:rPr>
              <a:t> (väestöosuus 3,8 %).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5,4 %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5,1 %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5,6 % </a:t>
            </a:r>
            <a:r>
              <a:rPr lang="fi-FI" b="1" dirty="0">
                <a:solidFill>
                  <a:prstClr val="black"/>
                </a:solidFill>
                <a:latin typeface="Calibri" panose="020F0502020204030204"/>
                <a:cs typeface="Arial" panose="020B0604020202020204" pitchFamily="34" charset="0"/>
              </a:rPr>
              <a:t>(v. 2023). Sata-</a:t>
            </a:r>
          </a:p>
          <a:p>
            <a:pPr>
              <a:defRPr/>
            </a:pPr>
            <a:r>
              <a:rPr lang="fi-FI" b="1" dirty="0">
                <a:solidFill>
                  <a:prstClr val="black"/>
                </a:solidFill>
                <a:latin typeface="Calibri" panose="020F0502020204030204"/>
                <a:cs typeface="Arial" panose="020B0604020202020204" pitchFamily="34" charset="0"/>
              </a:rPr>
              <a:t>      kunta tuottaa Suomen sähköstä </a:t>
            </a:r>
            <a:r>
              <a:rPr lang="fi-FI" b="1" dirty="0">
                <a:solidFill>
                  <a:srgbClr val="099BDD"/>
                </a:solidFill>
                <a:latin typeface="Calibri" panose="020F0502020204030204"/>
                <a:cs typeface="Arial" panose="020B0604020202020204" pitchFamily="34" charset="0"/>
              </a:rPr>
              <a:t>35 % </a:t>
            </a:r>
            <a:r>
              <a:rPr lang="fi-FI" b="1" dirty="0">
                <a:solidFill>
                  <a:prstClr val="black"/>
                </a:solidFill>
                <a:latin typeface="Calibri" panose="020F0502020204030204"/>
                <a:cs typeface="Arial" panose="020B0604020202020204" pitchFamily="34" charset="0"/>
              </a:rPr>
              <a:t>(v. 2023).  </a:t>
            </a: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2011-22:</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7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9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55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14. korkein </a:t>
            </a:r>
            <a:r>
              <a:rPr lang="fi-FI" b="1" dirty="0">
                <a:solidFill>
                  <a:prstClr val="black"/>
                </a:solidFill>
                <a:latin typeface="Calibri" panose="020F0502020204030204"/>
                <a:cs typeface="Arial" panose="020B0604020202020204" pitchFamily="34" charset="0"/>
              </a:rPr>
              <a:t>v. 2022. Satakunnan </a:t>
            </a:r>
          </a:p>
          <a:p>
            <a:pPr>
              <a:defRPr/>
            </a:pPr>
            <a:r>
              <a:rPr lang="fi-FI" b="1" dirty="0">
                <a:solidFill>
                  <a:prstClr val="black"/>
                </a:solidFill>
                <a:latin typeface="Calibri" panose="020F0502020204030204"/>
                <a:cs typeface="Arial" panose="020B0604020202020204" pitchFamily="34" charset="0"/>
              </a:rPr>
              <a:t>      jalostuksen arvonlisäys per capita on 2. korkein 19 maakunnasta (v. 2023).</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2024</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156086"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8.1.2025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257" y="6295656"/>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25702" y="587653"/>
            <a:ext cx="5802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71810"/>
            <a:ext cx="6322268"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5892800" y="112992"/>
            <a:ext cx="6752941"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74780" y="599845"/>
            <a:ext cx="7550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83240" y="3171810"/>
            <a:ext cx="5687322" cy="2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1C728329-EE13-5E0C-C5CD-484AF29D57D2}"/>
              </a:ext>
            </a:extLst>
          </p:cNvPr>
          <p:cNvPicPr>
            <a:picLocks noChangeAspect="1"/>
          </p:cNvPicPr>
          <p:nvPr/>
        </p:nvPicPr>
        <p:blipFill>
          <a:blip r:embed="rId3"/>
          <a:stretch>
            <a:fillRect/>
          </a:stretch>
        </p:blipFill>
        <p:spPr>
          <a:xfrm>
            <a:off x="174779" y="714744"/>
            <a:ext cx="4604653" cy="2956863"/>
          </a:xfrm>
          <a:prstGeom prst="rect">
            <a:avLst/>
          </a:prstGeom>
        </p:spPr>
      </p:pic>
      <p:pic>
        <p:nvPicPr>
          <p:cNvPr id="19" name="Picture 18">
            <a:extLst>
              <a:ext uri="{FF2B5EF4-FFF2-40B4-BE49-F238E27FC236}">
                <a16:creationId xmlns:a16="http://schemas.microsoft.com/office/drawing/2014/main" id="{623AA53E-A9C5-D944-79FC-BE23E4FACDDC}"/>
              </a:ext>
            </a:extLst>
          </p:cNvPr>
          <p:cNvPicPr>
            <a:picLocks noChangeAspect="1"/>
          </p:cNvPicPr>
          <p:nvPr/>
        </p:nvPicPr>
        <p:blipFill>
          <a:blip r:embed="rId4"/>
          <a:stretch>
            <a:fillRect/>
          </a:stretch>
        </p:blipFill>
        <p:spPr>
          <a:xfrm>
            <a:off x="41143" y="3763817"/>
            <a:ext cx="4734267" cy="3093510"/>
          </a:xfrm>
          <a:prstGeom prst="rect">
            <a:avLst/>
          </a:prstGeom>
        </p:spPr>
      </p:pic>
      <p:pic>
        <p:nvPicPr>
          <p:cNvPr id="23" name="Picture 22">
            <a:extLst>
              <a:ext uri="{FF2B5EF4-FFF2-40B4-BE49-F238E27FC236}">
                <a16:creationId xmlns:a16="http://schemas.microsoft.com/office/drawing/2014/main" id="{64D34D6A-1BDE-A091-355F-44D31D57ADFB}"/>
              </a:ext>
            </a:extLst>
          </p:cNvPr>
          <p:cNvPicPr>
            <a:picLocks noChangeAspect="1"/>
          </p:cNvPicPr>
          <p:nvPr/>
        </p:nvPicPr>
        <p:blipFill>
          <a:blip r:embed="rId5"/>
          <a:stretch>
            <a:fillRect/>
          </a:stretch>
        </p:blipFill>
        <p:spPr>
          <a:xfrm>
            <a:off x="5964117" y="615650"/>
            <a:ext cx="4595989" cy="3003156"/>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963359"/>
            <a:ext cx="6848477" cy="4961344"/>
          </a:xfrm>
        </p:spPr>
        <p:txBody>
          <a:bodyPr>
            <a:noAutofit/>
          </a:bodyPr>
          <a:lstStyle/>
          <a:p>
            <a:pPr algn="just">
              <a:defRPr/>
            </a:pPr>
            <a:r>
              <a:rPr lang="fi-FI" altLang="fi-FI" sz="2000" b="1" dirty="0"/>
              <a:t>Kemianteollisuuden (TOL 20-22) liikevaihdon voimakas lasku jatkui yhä vuoden 2024 loppupuoliskolla etenkin Satakunnassa, jossa </a:t>
            </a:r>
            <a:r>
              <a:rPr lang="fi-FI" altLang="fi-FI" sz="2000" b="1" dirty="0" err="1"/>
              <a:t>Venatorin</a:t>
            </a:r>
            <a:r>
              <a:rPr lang="fi-FI" altLang="fi-FI" sz="2000" b="1" dirty="0"/>
              <a:t> jättämä aukko on edelleen suuri. Alan liikevaihto on Satakunnassa yhä huomattavasti matalampi kuin 10 vuotta sitten, jolloin liikevaihdon taantuminen alkoi. Henkilöstön aleneminen näyttäisi pysähtyneen, ja loka-joulukuussa henkilöstömäärä kohosi jo hieman. Alan henkilöstömäärä oli Satakunnassa viime vuodenvaihteessa noin kolmanneksen pienempi kuin kuutisen vuotta aiemmin. </a:t>
            </a:r>
          </a:p>
          <a:p>
            <a:pPr algn="just">
              <a:defRPr/>
            </a:pPr>
            <a:r>
              <a:rPr lang="fi-FI" altLang="fi-FI" sz="2000" b="1" dirty="0"/>
              <a:t>Satakunnassa alalle on tullut ja tulossa uusia investointeja, mm. </a:t>
            </a:r>
            <a:r>
              <a:rPr lang="fi-FI" altLang="fi-FI" sz="2000" b="1" dirty="0" err="1"/>
              <a:t>Forcitin</a:t>
            </a:r>
            <a:r>
              <a:rPr lang="fi-FI" altLang="fi-FI" sz="2000" b="1" dirty="0"/>
              <a:t> räjähdetehdas Poriin ja vihreän vedyn tuotantoa (P2X Solutions, Harjavalta). </a:t>
            </a:r>
          </a:p>
          <a:p>
            <a:pPr algn="just">
              <a:defRPr/>
            </a:pPr>
            <a:r>
              <a:rPr lang="fi-FI" altLang="fi-FI" sz="2000" b="1" dirty="0"/>
              <a:t>Koko maassa kemianteollisuuden liikevaihto aleni myös jonkin verran loppuvuonna 2024, mutta selvästi Satakuntaa lievemmin.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579" y="136525"/>
            <a:ext cx="1856812" cy="480765"/>
          </a:xfrm>
          <a:prstGeom prst="rect">
            <a:avLst/>
          </a:prstGeom>
        </p:spPr>
      </p:pic>
      <p:pic>
        <p:nvPicPr>
          <p:cNvPr id="6" name="Picture 5">
            <a:extLst>
              <a:ext uri="{FF2B5EF4-FFF2-40B4-BE49-F238E27FC236}">
                <a16:creationId xmlns:a16="http://schemas.microsoft.com/office/drawing/2014/main" id="{9629A3E1-C4E1-0141-8A3C-3FCAEB3EC309}"/>
              </a:ext>
            </a:extLst>
          </p:cNvPr>
          <p:cNvPicPr>
            <a:picLocks noChangeAspect="1"/>
          </p:cNvPicPr>
          <p:nvPr/>
        </p:nvPicPr>
        <p:blipFill>
          <a:blip r:embed="rId3"/>
          <a:stretch>
            <a:fillRect/>
          </a:stretch>
        </p:blipFill>
        <p:spPr>
          <a:xfrm>
            <a:off x="7042787" y="587653"/>
            <a:ext cx="4818696" cy="3094310"/>
          </a:xfrm>
          <a:prstGeom prst="rect">
            <a:avLst/>
          </a:prstGeom>
        </p:spPr>
      </p:pic>
      <p:pic>
        <p:nvPicPr>
          <p:cNvPr id="14" name="Picture 13">
            <a:extLst>
              <a:ext uri="{FF2B5EF4-FFF2-40B4-BE49-F238E27FC236}">
                <a16:creationId xmlns:a16="http://schemas.microsoft.com/office/drawing/2014/main" id="{BE160731-3799-5C33-13F7-669C65281DCC}"/>
              </a:ext>
            </a:extLst>
          </p:cNvPr>
          <p:cNvPicPr>
            <a:picLocks noChangeAspect="1"/>
          </p:cNvPicPr>
          <p:nvPr/>
        </p:nvPicPr>
        <p:blipFill>
          <a:blip r:embed="rId4"/>
          <a:stretch>
            <a:fillRect/>
          </a:stretch>
        </p:blipFill>
        <p:spPr>
          <a:xfrm>
            <a:off x="6899278" y="3563464"/>
            <a:ext cx="5041914" cy="3294536"/>
          </a:xfrm>
          <a:prstGeom prst="rect">
            <a:avLst/>
          </a:prstGeom>
        </p:spPr>
      </p:pic>
      <p:pic>
        <p:nvPicPr>
          <p:cNvPr id="16" name="Picture 15">
            <a:extLst>
              <a:ext uri="{FF2B5EF4-FFF2-40B4-BE49-F238E27FC236}">
                <a16:creationId xmlns:a16="http://schemas.microsoft.com/office/drawing/2014/main" id="{BAAE69A5-C062-6B66-94F8-05BC60416794}"/>
              </a:ext>
            </a:extLst>
          </p:cNvPr>
          <p:cNvPicPr>
            <a:picLocks noChangeAspect="1"/>
          </p:cNvPicPr>
          <p:nvPr/>
        </p:nvPicPr>
        <p:blipFill>
          <a:blip r:embed="rId5"/>
          <a:stretch>
            <a:fillRect/>
          </a:stretch>
        </p:blipFill>
        <p:spPr>
          <a:xfrm>
            <a:off x="0" y="6037263"/>
            <a:ext cx="6981825" cy="838200"/>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284" y="739403"/>
            <a:ext cx="12230284" cy="5383236"/>
          </a:xfrm>
        </p:spPr>
        <p:txBody>
          <a:bodyPr>
            <a:noAutofit/>
          </a:bodyPr>
          <a:lstStyle/>
          <a:p>
            <a:pPr algn="just">
              <a:defRPr/>
            </a:pPr>
            <a:r>
              <a:rPr lang="fi-FI" altLang="fi-FI" sz="2000" b="1" dirty="0"/>
              <a:t>Satakunnan teknologiateollisuudessa vuoden 2024 heinä-joulukuu sujui vaihtelevasti. Syyskesä sujui vielä suhteellisen heikosti. Loppuvuodesta orastava kasvu näyttäisi käynnistyneen, sillä liikevaihto kasvoi jo jonkin verran metallituotteiden sekä elektroniikka- ja sähkötuotteiden valmistuksessa ja meriteollisuudessa. Metallien jalostuksessa tuottajahintojen lasku ohensi yhä selvästi liikevaihtoa ja painoi koko teknologiateollisuuden lukuja alaspäin. Silti alan tuotantomäärät ovat voineet pysyä lähes ennallaan. Koneiden ja laitteiden valmistuksessa liikevaihto laski jälleen hieman. Teknologiateollisuuden viennin arvo supistui selvästi heinä-joulukuussa. Henkilöstöä lisättiin silti vähän koko loppuvuoden ajan. Kaiken kaikkiaan metallialojen yhteenlasketun henkilöstömäärän edelleen jatkunut hienoinen nousu viittaa osaltaan myönteisempään tuotantokehitykseen kuin mitä liikevaihdon laskusta voisi päätellä.</a:t>
            </a:r>
          </a:p>
          <a:p>
            <a:pPr algn="just">
              <a:defRPr/>
            </a:pPr>
            <a:r>
              <a:rPr lang="fi-FI" altLang="fi-FI" sz="2000" b="1" dirty="0"/>
              <a:t>Koko maassa keskimäärin liikevaihdon ja viennin kehitys oli Satakuntaa selvästi parempaa, sillä merkittävän elektroniikka- ja sähkötuotteiden valmistuksen liikevaihto kasvoi kohisten. Myös metallien jalostuksen liikevaihto laski vähemmän kuin Satakunnassa. Satakuntaa heikommin menestyivät metallituotteiden sekä koneiden ja laitteiden valmistus. Satakunnassa metallien jalostuksen painoarvo on huomattavasti maan keskitasoa korkeampi, joten hintojen muutosten vaikutus koko teknologiateollisuuden liikevaihtoon on paljon suurempi. Tämän vuoksi todellinen tuotannon kehitys lienee ollut Satakunnassa lähempänä maan keskitasoa kuin mitä liikevaihdon ja viennin arvon selvästi heikompi kehitys antaa ymmärtää. </a:t>
            </a:r>
            <a:endParaRPr lang="fi-FI" altLang="fi-FI" sz="18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9606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00A953D8-7D04-C747-A6CD-C3CECF30D71C}"/>
              </a:ext>
            </a:extLst>
          </p:cNvPr>
          <p:cNvPicPr>
            <a:picLocks noChangeAspect="1"/>
          </p:cNvPicPr>
          <p:nvPr/>
        </p:nvPicPr>
        <p:blipFill>
          <a:blip r:embed="rId3"/>
          <a:stretch>
            <a:fillRect/>
          </a:stretch>
        </p:blipFill>
        <p:spPr>
          <a:xfrm>
            <a:off x="25144" y="5887234"/>
            <a:ext cx="9695673" cy="970683"/>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96" y="152400"/>
            <a:ext cx="1856812" cy="480765"/>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247998" y="578406"/>
            <a:ext cx="5284761" cy="20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106637" y="3282433"/>
            <a:ext cx="5721075" cy="2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5262826" y="747403"/>
            <a:ext cx="77127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5794374" y="3803904"/>
            <a:ext cx="4729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C0F29DAB-1C39-5645-8053-ECD31B050DFB}"/>
              </a:ext>
            </a:extLst>
          </p:cNvPr>
          <p:cNvPicPr>
            <a:picLocks noChangeAspect="1"/>
          </p:cNvPicPr>
          <p:nvPr/>
        </p:nvPicPr>
        <p:blipFill>
          <a:blip r:embed="rId3"/>
          <a:stretch>
            <a:fillRect/>
          </a:stretch>
        </p:blipFill>
        <p:spPr>
          <a:xfrm>
            <a:off x="376773" y="736954"/>
            <a:ext cx="4718274" cy="3029824"/>
          </a:xfrm>
          <a:prstGeom prst="rect">
            <a:avLst/>
          </a:prstGeom>
        </p:spPr>
      </p:pic>
      <p:pic>
        <p:nvPicPr>
          <p:cNvPr id="15" name="Picture 14">
            <a:extLst>
              <a:ext uri="{FF2B5EF4-FFF2-40B4-BE49-F238E27FC236}">
                <a16:creationId xmlns:a16="http://schemas.microsoft.com/office/drawing/2014/main" id="{026F08AB-901A-73EB-6FD6-FB53C2F86AB8}"/>
              </a:ext>
            </a:extLst>
          </p:cNvPr>
          <p:cNvPicPr>
            <a:picLocks noChangeAspect="1"/>
          </p:cNvPicPr>
          <p:nvPr/>
        </p:nvPicPr>
        <p:blipFill>
          <a:blip r:embed="rId4"/>
          <a:stretch>
            <a:fillRect/>
          </a:stretch>
        </p:blipFill>
        <p:spPr>
          <a:xfrm>
            <a:off x="338525" y="3778692"/>
            <a:ext cx="4794770" cy="3133044"/>
          </a:xfrm>
          <a:prstGeom prst="rect">
            <a:avLst/>
          </a:prstGeom>
        </p:spPr>
      </p:pic>
      <p:pic>
        <p:nvPicPr>
          <p:cNvPr id="16" name="Picture 15">
            <a:extLst>
              <a:ext uri="{FF2B5EF4-FFF2-40B4-BE49-F238E27FC236}">
                <a16:creationId xmlns:a16="http://schemas.microsoft.com/office/drawing/2014/main" id="{0CD982DA-D40C-60D2-2799-BDEF6586C1BF}"/>
              </a:ext>
            </a:extLst>
          </p:cNvPr>
          <p:cNvPicPr>
            <a:picLocks noChangeAspect="1"/>
          </p:cNvPicPr>
          <p:nvPr/>
        </p:nvPicPr>
        <p:blipFill>
          <a:blip r:embed="rId5"/>
          <a:stretch>
            <a:fillRect/>
          </a:stretch>
        </p:blipFill>
        <p:spPr>
          <a:xfrm>
            <a:off x="6321228" y="779322"/>
            <a:ext cx="4663764" cy="3047441"/>
          </a:xfrm>
          <a:prstGeom prst="rect">
            <a:avLst/>
          </a:prstGeom>
        </p:spPr>
      </p:pic>
      <p:pic>
        <p:nvPicPr>
          <p:cNvPr id="17" name="Picture 16">
            <a:extLst>
              <a:ext uri="{FF2B5EF4-FFF2-40B4-BE49-F238E27FC236}">
                <a16:creationId xmlns:a16="http://schemas.microsoft.com/office/drawing/2014/main" id="{2EE16A71-7A4F-8082-F6F1-88795A9F4E6C}"/>
              </a:ext>
            </a:extLst>
          </p:cNvPr>
          <p:cNvPicPr>
            <a:picLocks noChangeAspect="1"/>
          </p:cNvPicPr>
          <p:nvPr/>
        </p:nvPicPr>
        <p:blipFill>
          <a:blip r:embed="rId6"/>
          <a:stretch>
            <a:fillRect/>
          </a:stretch>
        </p:blipFill>
        <p:spPr>
          <a:xfrm>
            <a:off x="6277170" y="3647271"/>
            <a:ext cx="4907379" cy="3206627"/>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6096" y="754857"/>
            <a:ext cx="7134801" cy="4769630"/>
          </a:xfrm>
        </p:spPr>
        <p:txBody>
          <a:bodyPr>
            <a:noAutofit/>
          </a:bodyPr>
          <a:lstStyle/>
          <a:p>
            <a:pPr algn="just">
              <a:defRPr/>
            </a:pPr>
            <a:r>
              <a:rPr lang="fi-FI" altLang="fi-FI" sz="2000" b="1" dirty="0"/>
              <a:t>Metallien jalostuksen liikevaihdon romahdus on jatkunut ainakin vuoden 2024 loppuun saakka. Taustalla vaikuttaa tuottajahintojen voimakas lasku, joka on seurausta hiipuneesta talouskehityksestä. Valtakunnallisestikin alan liikevaihto laski yhä jonkin verran vuoden 2024 jälkipuolella. Liikevaihdon laskusta ainakin osa on tullut laskevista hinnoista, ja itse tuotantomäärät ovat supistuneet loivemmin, jos ollenkaan. Ainakin nikkelin hinta on ollut selvästi laskussa, mutta kuparin jo ajoittain nousussa. Yrityskohtaisesti tilanne toki vaihtelee. Liikevaihtoa suotuisampaan kehitykseen viittaa henkilöstömäärän nousu koko heinä-joulukuun ajan. </a:t>
            </a:r>
          </a:p>
          <a:p>
            <a:pPr algn="just">
              <a:defRPr/>
            </a:pPr>
            <a:r>
              <a:rPr lang="fi-FI" altLang="fi-FI" sz="2000" b="1" dirty="0"/>
              <a:t>Teknologiateollisuus ry:n mukaan toimialan yhteenlaskettu tuotannon määrä (liikevaihto deflatoituna tuottajahintojen muutoksella) oli viime vuoden tammi–marraskuussa kolme prosenttia pienempi kuin vuoden 2023 vastaavalla ajanjaksolla. Henkilöstö kasvoi viime vuonna silti prosentilla verrattuna vuoden 2023 keskiarvoon. Vuoden 2024 alussa tuotanto on kasvanut vähän.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91" y="-185731"/>
            <a:ext cx="11918888" cy="1299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997" y="88568"/>
            <a:ext cx="1856812" cy="480765"/>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7242070" y="3603830"/>
            <a:ext cx="56647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7569750D-7FEB-2A7C-BA34-5AF03E66C971}"/>
              </a:ext>
            </a:extLst>
          </p:cNvPr>
          <p:cNvPicPr>
            <a:picLocks noChangeAspect="1"/>
          </p:cNvPicPr>
          <p:nvPr/>
        </p:nvPicPr>
        <p:blipFill>
          <a:blip r:embed="rId3"/>
          <a:stretch>
            <a:fillRect/>
          </a:stretch>
        </p:blipFill>
        <p:spPr>
          <a:xfrm>
            <a:off x="7178992" y="600611"/>
            <a:ext cx="4634109" cy="3026078"/>
          </a:xfrm>
          <a:prstGeom prst="rect">
            <a:avLst/>
          </a:prstGeom>
        </p:spPr>
      </p:pic>
      <p:pic>
        <p:nvPicPr>
          <p:cNvPr id="19" name="Picture 18">
            <a:extLst>
              <a:ext uri="{FF2B5EF4-FFF2-40B4-BE49-F238E27FC236}">
                <a16:creationId xmlns:a16="http://schemas.microsoft.com/office/drawing/2014/main" id="{415C64B2-44B7-CA7E-CA07-539BCB932259}"/>
              </a:ext>
            </a:extLst>
          </p:cNvPr>
          <p:cNvPicPr>
            <a:picLocks noChangeAspect="1"/>
          </p:cNvPicPr>
          <p:nvPr/>
        </p:nvPicPr>
        <p:blipFill>
          <a:blip r:embed="rId4"/>
          <a:stretch>
            <a:fillRect/>
          </a:stretch>
        </p:blipFill>
        <p:spPr>
          <a:xfrm>
            <a:off x="7032226" y="3500807"/>
            <a:ext cx="5156256" cy="3369250"/>
          </a:xfrm>
          <a:prstGeom prst="rect">
            <a:avLst/>
          </a:prstGeom>
        </p:spPr>
      </p:pic>
      <p:pic>
        <p:nvPicPr>
          <p:cNvPr id="20" name="Picture 19">
            <a:extLst>
              <a:ext uri="{FF2B5EF4-FFF2-40B4-BE49-F238E27FC236}">
                <a16:creationId xmlns:a16="http://schemas.microsoft.com/office/drawing/2014/main" id="{31246282-5CCC-4E11-DC1C-CD0B0FD438A2}"/>
              </a:ext>
            </a:extLst>
          </p:cNvPr>
          <p:cNvPicPr>
            <a:picLocks noChangeAspect="1"/>
          </p:cNvPicPr>
          <p:nvPr/>
        </p:nvPicPr>
        <p:blipFill>
          <a:blip r:embed="rId5"/>
          <a:stretch>
            <a:fillRect/>
          </a:stretch>
        </p:blipFill>
        <p:spPr>
          <a:xfrm>
            <a:off x="90488" y="5942278"/>
            <a:ext cx="6981825" cy="838200"/>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69" y="-93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70" y="970723"/>
            <a:ext cx="7057376" cy="4761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9647" y="1070974"/>
            <a:ext cx="7387394" cy="3426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Metallituotteiden valmistuksen liikevaihto kääntyi kasvuun vuoden 2024 loppupuolella Satakunnassa. Valtakunnallisesti liikevaihtoa on painanut alas tuottajahintojen lasku. Heikointa kehitys oli syyskesällä. Ainakin Satakunnassa henkilöstö väheni yhä selvästi koko loppuvuoden ajan. </a:t>
            </a:r>
          </a:p>
          <a:p>
            <a:pPr algn="just">
              <a:defRPr/>
            </a:pPr>
            <a:r>
              <a:rPr lang="fi-FI" altLang="fi-FI" sz="1800" b="1" dirty="0"/>
              <a:t>Teknologiateollisuus ry:n mukaan maamme kone- ja metallituoteteollisuuden yritysten uusien tilausten arvo oli tammi–maaliskuussa 32 % pienempi kuin edellisellä neljänneksellä. Vuoden 2024 vastaavaan ajanjaksoon verrattuna saatujen uusien tilausten arvo nousi viisi prosenttia. Suurta pudotusta tilauskertymässä selittää edelliselle neljännekselle osunut, arvoltaan erittäin suuri laivatilaus. Viime vuoden kolmen ensimmäisen vuosineljänneksen tilauskertymään verrattuna tammi–maaliskuun tilauskertymää voi kuvata kohtalaiseksi.</a:t>
            </a:r>
          </a:p>
          <a:p>
            <a:pPr algn="just">
              <a:defRPr/>
            </a:pPr>
            <a:r>
              <a:rPr lang="fi-FI" altLang="fi-FI" sz="1800" b="1" dirty="0"/>
              <a:t>Tilauskannan arvo oli maaliskuun lopussa neljä prosenttia korkeampi kuin joulukuun lopussa ja kahdeksan prosenttia suurempi kuin vuoden 2024 maaliskuussa. Huomattavaa on edelleen telakoiden suuri osuus tilauskannan kokonaisarvosta. Vuodenvaihteen ympäryksen tilauskehityksen perusteella kone- ja metallituoteteollisuuden yritysten liikevaihdon arvioidaan kääntyvän nousuun kuluvan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208590"/>
            <a:ext cx="1856812" cy="480765"/>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7937141" y="482322"/>
            <a:ext cx="4885194" cy="17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07457160-2374-9F6C-2EF6-ACC8CB1BAF52}"/>
              </a:ext>
            </a:extLst>
          </p:cNvPr>
          <p:cNvPicPr>
            <a:picLocks noChangeAspect="1"/>
          </p:cNvPicPr>
          <p:nvPr/>
        </p:nvPicPr>
        <p:blipFill>
          <a:blip r:embed="rId3"/>
          <a:stretch>
            <a:fillRect/>
          </a:stretch>
        </p:blipFill>
        <p:spPr>
          <a:xfrm>
            <a:off x="7391084" y="717680"/>
            <a:ext cx="4547569" cy="2969567"/>
          </a:xfrm>
          <a:prstGeom prst="rect">
            <a:avLst/>
          </a:prstGeom>
        </p:spPr>
      </p:pic>
      <p:pic>
        <p:nvPicPr>
          <p:cNvPr id="15" name="Picture 14">
            <a:extLst>
              <a:ext uri="{FF2B5EF4-FFF2-40B4-BE49-F238E27FC236}">
                <a16:creationId xmlns:a16="http://schemas.microsoft.com/office/drawing/2014/main" id="{57213383-6679-25D2-AAB9-516BA5FA7C76}"/>
              </a:ext>
            </a:extLst>
          </p:cNvPr>
          <p:cNvPicPr>
            <a:picLocks noChangeAspect="1"/>
          </p:cNvPicPr>
          <p:nvPr/>
        </p:nvPicPr>
        <p:blipFill>
          <a:blip r:embed="rId4"/>
          <a:stretch>
            <a:fillRect/>
          </a:stretch>
        </p:blipFill>
        <p:spPr>
          <a:xfrm>
            <a:off x="7455355" y="3760411"/>
            <a:ext cx="4459281" cy="2913826"/>
          </a:xfrm>
          <a:prstGeom prst="rect">
            <a:avLst/>
          </a:prstGeom>
        </p:spPr>
      </p:pic>
      <p:pic>
        <p:nvPicPr>
          <p:cNvPr id="18" name="Picture 17">
            <a:extLst>
              <a:ext uri="{FF2B5EF4-FFF2-40B4-BE49-F238E27FC236}">
                <a16:creationId xmlns:a16="http://schemas.microsoft.com/office/drawing/2014/main" id="{CC09447B-64F1-9E02-E5FA-43100B28927B}"/>
              </a:ext>
            </a:extLst>
          </p:cNvPr>
          <p:cNvPicPr>
            <a:picLocks noChangeAspect="1"/>
          </p:cNvPicPr>
          <p:nvPr/>
        </p:nvPicPr>
        <p:blipFill>
          <a:blip r:embed="rId5"/>
          <a:stretch>
            <a:fillRect/>
          </a:stretch>
        </p:blipFill>
        <p:spPr>
          <a:xfrm>
            <a:off x="277364" y="5935085"/>
            <a:ext cx="6981825" cy="838200"/>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34475"/>
            <a:ext cx="7160908" cy="3766727"/>
          </a:xfrm>
        </p:spPr>
        <p:txBody>
          <a:bodyPr>
            <a:noAutofit/>
          </a:bodyPr>
          <a:lstStyle/>
          <a:p>
            <a:pPr algn="just">
              <a:defRPr/>
            </a:pPr>
            <a:r>
              <a:rPr lang="fi-FI" altLang="fi-FI" sz="20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Vahvan alkuvuoden jälkeen liikevaihto laski vuoden 2024 heinä-joulukuussa lähinnä kehnon syyskesän johdosta. Liikevaihdon taso jää edelleen alle vuoden 2014 huipputason reaalisesti, eli alan tuotannossa on elpymisvaraa edelleen. Henkilöstömäärä laski heinä-syyskuussa, mutta kasvoi jälleen vähän aivan vuoden lopussa. </a:t>
            </a:r>
          </a:p>
          <a:p>
            <a:pPr algn="just">
              <a:defRPr/>
            </a:pPr>
            <a:r>
              <a:rPr lang="fi-FI" altLang="fi-FI" sz="2000" b="1" dirty="0"/>
              <a:t>Koko maassa keskimäärin koronakriisi piti liikevaihdon tiukassa laskussa vuoden 2021 kevääseen saakka, jolloin monen muun alan tavoin rivakka elpyminen käynnistyi. Ripeää kasvua riitti vain vuoden 2023 loppuun saakka, sillä alkuvuodesta 2024 liikevaihto alkoi supistua. Pudotus jatkui myös vuoden lopussa, vaikka tuottajahinnat ovat nousseet hieman.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7744" y="-16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20021"/>
            <a:ext cx="1856812" cy="480765"/>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7012910" y="224529"/>
            <a:ext cx="6706806" cy="24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2D13940-C07D-BC26-8214-90C8B9FA45DA}"/>
              </a:ext>
            </a:extLst>
          </p:cNvPr>
          <p:cNvPicPr>
            <a:picLocks noChangeAspect="1"/>
          </p:cNvPicPr>
          <p:nvPr/>
        </p:nvPicPr>
        <p:blipFill>
          <a:blip r:embed="rId3"/>
          <a:stretch>
            <a:fillRect/>
          </a:stretch>
        </p:blipFill>
        <p:spPr>
          <a:xfrm>
            <a:off x="7151206" y="630496"/>
            <a:ext cx="4784909" cy="3126601"/>
          </a:xfrm>
          <a:prstGeom prst="rect">
            <a:avLst/>
          </a:prstGeom>
        </p:spPr>
      </p:pic>
      <p:pic>
        <p:nvPicPr>
          <p:cNvPr id="14" name="Picture 13">
            <a:extLst>
              <a:ext uri="{FF2B5EF4-FFF2-40B4-BE49-F238E27FC236}">
                <a16:creationId xmlns:a16="http://schemas.microsoft.com/office/drawing/2014/main" id="{0D7BA9F6-65B7-1BF3-093F-674F08A523D8}"/>
              </a:ext>
            </a:extLst>
          </p:cNvPr>
          <p:cNvPicPr>
            <a:picLocks noChangeAspect="1"/>
          </p:cNvPicPr>
          <p:nvPr/>
        </p:nvPicPr>
        <p:blipFill>
          <a:blip r:embed="rId4"/>
          <a:stretch>
            <a:fillRect/>
          </a:stretch>
        </p:blipFill>
        <p:spPr>
          <a:xfrm>
            <a:off x="7151205" y="3686051"/>
            <a:ext cx="4727765" cy="3089262"/>
          </a:xfrm>
          <a:prstGeom prst="rect">
            <a:avLst/>
          </a:prstGeom>
        </p:spPr>
      </p:pic>
      <p:pic>
        <p:nvPicPr>
          <p:cNvPr id="16" name="Picture 15">
            <a:extLst>
              <a:ext uri="{FF2B5EF4-FFF2-40B4-BE49-F238E27FC236}">
                <a16:creationId xmlns:a16="http://schemas.microsoft.com/office/drawing/2014/main" id="{49320D19-2C72-41CD-13A9-397BC9C4772E}"/>
              </a:ext>
            </a:extLst>
          </p:cNvPr>
          <p:cNvPicPr>
            <a:picLocks noChangeAspect="1"/>
          </p:cNvPicPr>
          <p:nvPr/>
        </p:nvPicPr>
        <p:blipFill>
          <a:blip r:embed="rId5"/>
          <a:stretch>
            <a:fillRect/>
          </a:stretch>
        </p:blipFill>
        <p:spPr>
          <a:xfrm>
            <a:off x="84690" y="5957642"/>
            <a:ext cx="6981825" cy="838200"/>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189" y="-16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76" y="1202230"/>
            <a:ext cx="7374379" cy="472231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800" b="1" dirty="0"/>
              <a:t>Elektroniikka- ja sähkötuotteiden valmistuksen liikevaihto kääntyi jälleen nopeaan nousuun vuoden 2024 loka-joulukuussa. Maassa keskimäärin liikevaihto kasvoi rajusti koko loppuvuoden ajan, vaikka tuottajahinnat ovat nousseet maltillisesti. Siten tuotantomäärät lienevät kohonneet selvästi. Satakunnassa suhdannetilanteeseen nähden suotuisan kehityksen taustalla vaikuttaa se, että osa automaatio- ja robotiikka-alan yrityksistä sijoittuu tälle toimialalle ja niiden kasvu on ollut ajoittain hyvin nopeaa. Satakunnassa henkilöstöä lisättiin aavistuksen vuoden 2024 loppupuoliskolla. </a:t>
            </a:r>
          </a:p>
          <a:p>
            <a:pPr algn="just">
              <a:lnSpc>
                <a:spcPct val="100000"/>
              </a:lnSpc>
              <a:defRPr/>
            </a:pPr>
            <a:r>
              <a:rPr lang="fi-FI" altLang="fi-FI" sz="1800" b="1" dirty="0"/>
              <a:t>Teknologiateollisuus ry:n mukaan yritykset maamme elektroniikka- ja sähköteollisuudessa saivat uusia tilauksia tammi–maaliskuussa euroina 22 prosenttia vähemmän kuin loka–joulukuussa, mutta 10 prosenttia enemmän kuin vastaavalla ajanjaksolla vuonna 2024.</a:t>
            </a:r>
          </a:p>
          <a:p>
            <a:pPr algn="just">
              <a:lnSpc>
                <a:spcPct val="100000"/>
              </a:lnSpc>
              <a:defRPr/>
            </a:pPr>
            <a:r>
              <a:rPr lang="fi-FI" altLang="fi-FI" sz="1800" b="1" dirty="0"/>
              <a:t>Tilauskannan arvo oli maaliskuun lopussa 15 prosenttia pienempi kuin joulukuun lopussa mutta seitsemän prosenttia suurempi kuin vuoden 2024 maaliskuussa.</a:t>
            </a:r>
          </a:p>
          <a:p>
            <a:pPr algn="just">
              <a:lnSpc>
                <a:spcPct val="100000"/>
              </a:lnSpc>
              <a:defRPr/>
            </a:pPr>
            <a:r>
              <a:rPr lang="fi-FI" altLang="fi-FI" sz="1800" b="1" dirty="0"/>
              <a:t>Vuodenvaihteen ympäryksen tilauskehityksen perusteella elektroniikka- ja sähköteollisuuden yritysten liikevaihdon arvioidaan kasvavan vuoden 2025 aikana. Elektroniikka- ja sähköteollisuuden yritysten henkilöstö koko maassa keskimäärin väheni viime vuonna 1,5 % verrattuna vuoden 2023 keskiarvoon. </a:t>
            </a: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49083"/>
            <a:ext cx="1856812" cy="480765"/>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7387855" y="444586"/>
            <a:ext cx="6149441" cy="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7417492" y="3235597"/>
            <a:ext cx="4786993" cy="22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271A87F3-17D0-ACB2-8B3B-9E60D480D4E0}"/>
              </a:ext>
            </a:extLst>
          </p:cNvPr>
          <p:cNvPicPr>
            <a:picLocks noChangeAspect="1"/>
          </p:cNvPicPr>
          <p:nvPr/>
        </p:nvPicPr>
        <p:blipFill>
          <a:blip r:embed="rId3"/>
          <a:stretch>
            <a:fillRect/>
          </a:stretch>
        </p:blipFill>
        <p:spPr>
          <a:xfrm>
            <a:off x="7346503" y="661991"/>
            <a:ext cx="4562186" cy="2979112"/>
          </a:xfrm>
          <a:prstGeom prst="rect">
            <a:avLst/>
          </a:prstGeom>
        </p:spPr>
      </p:pic>
      <p:pic>
        <p:nvPicPr>
          <p:cNvPr id="18" name="Picture 17">
            <a:extLst>
              <a:ext uri="{FF2B5EF4-FFF2-40B4-BE49-F238E27FC236}">
                <a16:creationId xmlns:a16="http://schemas.microsoft.com/office/drawing/2014/main" id="{50D86D86-9585-5035-A5AB-ECA7DCFA595A}"/>
              </a:ext>
            </a:extLst>
          </p:cNvPr>
          <p:cNvPicPr>
            <a:picLocks noChangeAspect="1"/>
          </p:cNvPicPr>
          <p:nvPr/>
        </p:nvPicPr>
        <p:blipFill>
          <a:blip r:embed="rId4"/>
          <a:stretch>
            <a:fillRect/>
          </a:stretch>
        </p:blipFill>
        <p:spPr>
          <a:xfrm>
            <a:off x="7239859" y="3739634"/>
            <a:ext cx="4643628" cy="3034284"/>
          </a:xfrm>
          <a:prstGeom prst="rect">
            <a:avLst/>
          </a:prstGeom>
        </p:spPr>
      </p:pic>
      <p:pic>
        <p:nvPicPr>
          <p:cNvPr id="19" name="Picture 18">
            <a:extLst>
              <a:ext uri="{FF2B5EF4-FFF2-40B4-BE49-F238E27FC236}">
                <a16:creationId xmlns:a16="http://schemas.microsoft.com/office/drawing/2014/main" id="{F9F7100D-7880-CDB2-7645-B356B8B5D1AB}"/>
              </a:ext>
            </a:extLst>
          </p:cNvPr>
          <p:cNvPicPr>
            <a:picLocks noChangeAspect="1"/>
          </p:cNvPicPr>
          <p:nvPr/>
        </p:nvPicPr>
        <p:blipFill>
          <a:blip r:embed="rId5"/>
          <a:stretch>
            <a:fillRect/>
          </a:stretch>
        </p:blipFill>
        <p:spPr>
          <a:xfrm>
            <a:off x="82534" y="5957969"/>
            <a:ext cx="6981825" cy="838200"/>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9" y="1030674"/>
            <a:ext cx="6669354"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2000" b="1" dirty="0"/>
              <a:t>Automaatio- ja robotiikka-alan yritysten liikevaihto aleni merkittävästi vuoden 2024 heinä-joulukuussa. Taustalla saattaa piillä osin tilausten laskutusaikataulut. Henkilöstömäärä on kuitenkin  kohonnut hieman loppuvuoden aikana. Tämä viittaa tuotannon muutosten olevan huomattavasti vähäisempiä kuin liikevaihdon muutoksesta voisi päätellä. Pitkällä aikavälillä ala on ollut yksi kovimmista kasvajista sekä liikevaihdossa että henkilöstömäärässä. Loppuvuonna henkilöstömäärän kehitys oli sekä teollisuuden että kaikkien yritysten keskitasoa suotuisampaa.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64" y="170401"/>
            <a:ext cx="1856812" cy="480765"/>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6997834" y="3785684"/>
            <a:ext cx="56972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0F23558-B22C-8D66-ED04-2FA84316BDF2}"/>
              </a:ext>
            </a:extLst>
          </p:cNvPr>
          <p:cNvPicPr>
            <a:picLocks noChangeAspect="1"/>
          </p:cNvPicPr>
          <p:nvPr/>
        </p:nvPicPr>
        <p:blipFill>
          <a:blip r:embed="rId3"/>
          <a:stretch>
            <a:fillRect/>
          </a:stretch>
        </p:blipFill>
        <p:spPr>
          <a:xfrm>
            <a:off x="6972442" y="598110"/>
            <a:ext cx="4766268" cy="3060644"/>
          </a:xfrm>
          <a:prstGeom prst="rect">
            <a:avLst/>
          </a:prstGeom>
        </p:spPr>
      </p:pic>
      <p:pic>
        <p:nvPicPr>
          <p:cNvPr id="14" name="Picture 13">
            <a:extLst>
              <a:ext uri="{FF2B5EF4-FFF2-40B4-BE49-F238E27FC236}">
                <a16:creationId xmlns:a16="http://schemas.microsoft.com/office/drawing/2014/main" id="{7210BE12-2DE7-44EC-88BD-C601DFF24C51}"/>
              </a:ext>
            </a:extLst>
          </p:cNvPr>
          <p:cNvPicPr>
            <a:picLocks noChangeAspect="1"/>
          </p:cNvPicPr>
          <p:nvPr/>
        </p:nvPicPr>
        <p:blipFill>
          <a:blip r:embed="rId4"/>
          <a:stretch>
            <a:fillRect/>
          </a:stretch>
        </p:blipFill>
        <p:spPr>
          <a:xfrm>
            <a:off x="6874459" y="3531824"/>
            <a:ext cx="5090336" cy="3326176"/>
          </a:xfrm>
          <a:prstGeom prst="rect">
            <a:avLst/>
          </a:prstGeom>
        </p:spPr>
      </p:pic>
      <p:pic>
        <p:nvPicPr>
          <p:cNvPr id="16" name="Picture 15">
            <a:extLst>
              <a:ext uri="{FF2B5EF4-FFF2-40B4-BE49-F238E27FC236}">
                <a16:creationId xmlns:a16="http://schemas.microsoft.com/office/drawing/2014/main" id="{3972465F-9E9C-5818-CCCF-287117B92F70}"/>
              </a:ext>
            </a:extLst>
          </p:cNvPr>
          <p:cNvPicPr>
            <a:picLocks noChangeAspect="1"/>
          </p:cNvPicPr>
          <p:nvPr/>
        </p:nvPicPr>
        <p:blipFill>
          <a:blip r:embed="rId5"/>
          <a:stretch>
            <a:fillRect/>
          </a:stretch>
        </p:blipFill>
        <p:spPr>
          <a:xfrm>
            <a:off x="227205" y="5786166"/>
            <a:ext cx="6419850" cy="82867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DBBD2B-6C5F-0905-C876-D821A8B3F331}"/>
              </a:ext>
            </a:extLst>
          </p:cNvPr>
          <p:cNvPicPr>
            <a:picLocks noChangeAspect="1"/>
          </p:cNvPicPr>
          <p:nvPr/>
        </p:nvPicPr>
        <p:blipFill>
          <a:blip r:embed="rId2"/>
          <a:stretch>
            <a:fillRect/>
          </a:stretch>
        </p:blipFill>
        <p:spPr>
          <a:xfrm>
            <a:off x="1166863" y="882892"/>
            <a:ext cx="4044436" cy="2596300"/>
          </a:xfrm>
          <a:prstGeom prst="rect">
            <a:avLst/>
          </a:prstGeom>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2010-2024</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413999" y="4547787"/>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2024</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2024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345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210452" y="420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52 puhtaasti</a:t>
            </a:r>
          </a:p>
          <a:p>
            <a:pPr>
              <a:defRPr/>
            </a:pPr>
            <a:r>
              <a:rPr lang="fi-FI" sz="12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27,8 %</a:t>
            </a:r>
          </a:p>
          <a:p>
            <a:pPr algn="ctr">
              <a:defRPr/>
            </a:pPr>
            <a:r>
              <a:rPr lang="fi-FI" sz="1200" dirty="0">
                <a:solidFill>
                  <a:prstClr val="white">
                    <a:lumMod val="50000"/>
                  </a:prstClr>
                </a:solidFill>
                <a:latin typeface="Calibri" panose="020F0502020204030204"/>
              </a:rPr>
              <a:t>Teollisuus </a:t>
            </a:r>
            <a:r>
              <a:rPr lang="fi-FI" sz="1200" dirty="0">
                <a:solidFill>
                  <a:prstClr val="black"/>
                </a:solidFill>
                <a:latin typeface="Calibri" panose="020F0502020204030204"/>
              </a:rPr>
              <a:t>keskimäärin 12,3 </a:t>
            </a:r>
            <a:r>
              <a:rPr lang="fi-FI" sz="1200" dirty="0">
                <a:solidFill>
                  <a:prstClr val="white">
                    <a:lumMod val="50000"/>
                  </a:prstClr>
                </a:solidFill>
                <a:latin typeface="Calibri" panose="020F0502020204030204"/>
              </a:rPr>
              <a:t>% </a:t>
            </a:r>
          </a:p>
        </p:txBody>
      </p:sp>
      <p:sp>
        <p:nvSpPr>
          <p:cNvPr id="19" name="Rectangle 18"/>
          <p:cNvSpPr/>
          <p:nvPr/>
        </p:nvSpPr>
        <p:spPr>
          <a:xfrm>
            <a:off x="1688471" y="3687589"/>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81,0 %</a:t>
            </a:r>
          </a:p>
        </p:txBody>
      </p:sp>
      <p:sp>
        <p:nvSpPr>
          <p:cNvPr id="23" name="Rectangle 22"/>
          <p:cNvSpPr/>
          <p:nvPr/>
        </p:nvSpPr>
        <p:spPr>
          <a:xfrm>
            <a:off x="6211901" y="3125718"/>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2024</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1248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2010-2024</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524001" y="4663166"/>
            <a:ext cx="2050561"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102,8 %</a:t>
            </a:r>
          </a:p>
        </p:txBody>
      </p:sp>
      <p:sp>
        <p:nvSpPr>
          <p:cNvPr id="51" name="Suorakulmio 20"/>
          <p:cNvSpPr/>
          <p:nvPr/>
        </p:nvSpPr>
        <p:spPr>
          <a:xfrm>
            <a:off x="3514431" y="4902982"/>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2,4</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-7,5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23.4.2025</a:t>
            </a:r>
          </a:p>
        </p:txBody>
      </p:sp>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7-12/24 vs. </a:t>
            </a:r>
          </a:p>
          <a:p>
            <a:pPr algn="ctr">
              <a:defRPr/>
            </a:pPr>
            <a:r>
              <a:rPr lang="fi-FI" sz="1400" b="1" dirty="0">
                <a:solidFill>
                  <a:prstClr val="black"/>
                </a:solidFill>
                <a:latin typeface="Calibri" panose="020F0502020204030204"/>
              </a:rPr>
              <a:t>7-12/53:</a:t>
            </a:r>
          </a:p>
          <a:p>
            <a:pPr>
              <a:defRPr/>
            </a:pPr>
            <a:r>
              <a:rPr lang="fi-FI" sz="1400" b="1" dirty="0">
                <a:solidFill>
                  <a:srgbClr val="0070C0"/>
                </a:solidFill>
                <a:latin typeface="Calibri" panose="020F0502020204030204"/>
              </a:rPr>
              <a:t>Liikevaihto </a:t>
            </a:r>
            <a:r>
              <a:rPr lang="fi-FI" sz="1400" b="1" dirty="0">
                <a:solidFill>
                  <a:prstClr val="black"/>
                </a:solidFill>
                <a:latin typeface="Calibri" panose="020F0502020204030204"/>
              </a:rPr>
              <a:t>-24,4 %</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+1,9 %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075" y="6294463"/>
            <a:ext cx="1856812" cy="480765"/>
          </a:xfrm>
          <a:prstGeom prst="rect">
            <a:avLst/>
          </a:prstGeom>
        </p:spPr>
      </p:pic>
    </p:spTree>
    <p:extLst>
      <p:ext uri="{BB962C8B-B14F-4D97-AF65-F5344CB8AC3E}">
        <p14:creationId xmlns:p14="http://schemas.microsoft.com/office/powerpoint/2010/main" val="147284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486223"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1758478" y="826503"/>
            <a:ext cx="5417643" cy="5632311"/>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73 %, koko maa 31 % (2022)</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neljänneksi korkein v. 2023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7,4 % </a:t>
            </a:r>
            <a:r>
              <a:rPr lang="fi-FI" dirty="0">
                <a:solidFill>
                  <a:prstClr val="black"/>
                </a:solidFill>
                <a:latin typeface="Arial" panose="020B0604020202020204" pitchFamily="34" charset="0"/>
                <a:cs typeface="Arial" panose="020B0604020202020204" pitchFamily="34" charset="0"/>
              </a:rPr>
              <a:t>(väestöosuus 3,8 %)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arvon muutos oli -13,8 % vuoden 2023 aikana (koko maa -6,8 %). </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2. korkein 19 maakunnasta! </a:t>
            </a:r>
            <a:r>
              <a:rPr lang="fi-FI" dirty="0">
                <a:solidFill>
                  <a:prstClr val="black"/>
                </a:solidFill>
                <a:latin typeface="Arial" panose="020B0604020202020204" pitchFamily="34" charset="0"/>
                <a:cs typeface="Arial" panose="020B0604020202020204" pitchFamily="34" charset="0"/>
              </a:rPr>
              <a:t>(v. 2023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10,5 % </a:t>
            </a:r>
            <a:r>
              <a:rPr lang="fi-FI" dirty="0">
                <a:solidFill>
                  <a:prstClr val="black"/>
                </a:solidFill>
                <a:latin typeface="Arial" panose="020B0604020202020204" pitchFamily="34" charset="0"/>
                <a:cs typeface="Arial" panose="020B0604020202020204" pitchFamily="34" charset="0"/>
              </a:rPr>
              <a:t>ja tuonnista 6,5 % (yht. 8,4 %), kun väestöosuus on 3,7 % (v. 2024).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5" name="Picture 4">
            <a:extLst>
              <a:ext uri="{FF2B5EF4-FFF2-40B4-BE49-F238E27FC236}">
                <a16:creationId xmlns:a16="http://schemas.microsoft.com/office/drawing/2014/main" id="{8847C9B0-BAFB-B140-1636-CF98F8D6D77C}"/>
              </a:ext>
            </a:extLst>
          </p:cNvPr>
          <p:cNvPicPr>
            <a:picLocks noChangeAspect="1"/>
          </p:cNvPicPr>
          <p:nvPr/>
        </p:nvPicPr>
        <p:blipFill>
          <a:blip r:embed="rId3"/>
          <a:stretch>
            <a:fillRect/>
          </a:stretch>
        </p:blipFill>
        <p:spPr>
          <a:xfrm>
            <a:off x="7176120" y="812165"/>
            <a:ext cx="3152592" cy="5182554"/>
          </a:xfrm>
          <a:prstGeom prst="rect">
            <a:avLst/>
          </a:prstGeom>
        </p:spPr>
      </p:pic>
    </p:spTree>
    <p:extLst>
      <p:ext uri="{BB962C8B-B14F-4D97-AF65-F5344CB8AC3E}">
        <p14:creationId xmlns:p14="http://schemas.microsoft.com/office/powerpoint/2010/main" val="1416926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988" y="671024"/>
            <a:ext cx="7528462" cy="3858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meriklusteriin luetaan tässä yhteydessä noin 40 alueella toimivaa meriteollisuuden kone- ja laitevalmistajaa sekä telakkaa. Laivanrakennuksessa Rauma </a:t>
            </a:r>
            <a:r>
              <a:rPr lang="fi-FI" altLang="fi-FI" sz="2000" b="1" dirty="0" err="1"/>
              <a:t>Marine</a:t>
            </a:r>
            <a:r>
              <a:rPr lang="fi-FI" altLang="fi-FI" sz="2000" b="1" dirty="0"/>
              <a:t> </a:t>
            </a:r>
            <a:r>
              <a:rPr lang="fi-FI" altLang="fi-FI" sz="2000" b="1" dirty="0" err="1"/>
              <a:t>Constructions</a:t>
            </a:r>
            <a:r>
              <a:rPr lang="fi-FI" altLang="fi-FI" sz="2000" b="1" dirty="0"/>
              <a:t> Oy:llä (RMC) on tällä hetkellä vankka tilauskanta. Mäntyluodon telakan tilanne näyttäisi olevan vakautumassa uuden omistajan myötä. Meri-Porin teollisuusalueen ajoittaisesta nousujohteisesta kehityksestä päätellen Mäntyluodon telakan kehitys on piristynyt.</a:t>
            </a:r>
          </a:p>
          <a:p>
            <a:pPr algn="just">
              <a:defRPr/>
            </a:pPr>
            <a:r>
              <a:rPr lang="fi-FI" altLang="fi-FI" sz="2000" b="1" dirty="0"/>
              <a:t>Meriteollisuuden liikevaihdon nousu jatkui yhä vuoden 2024 heinä-joulukuussa. Myös henkilöstöä on lisätty selvästi. </a:t>
            </a:r>
          </a:p>
          <a:p>
            <a:pPr algn="just">
              <a:defRPr/>
            </a:pPr>
            <a:r>
              <a:rPr lang="fi-FI" altLang="fi-FI" sz="2000" b="1" dirty="0"/>
              <a:t>Tasmanian matkustaja-autolauttojen lisäksi RMC rakentaa Suomen merivoimille neljän monitoimikorvetin laivuetta. Tilauskannan arvo on noin 1,4 miljardia euroa ja työllistämisvaikutus yli 7 000 henkilötyövuotta. Ensimmäinen alus Tasmanian liikenteeseen luovutettiin viime vuoden elokuussa. </a:t>
            </a:r>
          </a:p>
          <a:p>
            <a:pPr algn="just">
              <a:defRPr/>
            </a:pPr>
            <a:r>
              <a:rPr lang="fi-FI" altLang="fi-FI" sz="2000" b="1" dirty="0" err="1"/>
              <a:t>RMC:n</a:t>
            </a:r>
            <a:r>
              <a:rPr lang="fi-FI" altLang="fi-FI" sz="200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106888"/>
            <a:ext cx="1856812" cy="480765"/>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7568449" y="723413"/>
            <a:ext cx="58747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7550134" y="3550384"/>
            <a:ext cx="52333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E364B36D-41E9-9207-8AF9-537729BCC9C7}"/>
              </a:ext>
            </a:extLst>
          </p:cNvPr>
          <p:cNvPicPr>
            <a:picLocks noChangeAspect="1"/>
          </p:cNvPicPr>
          <p:nvPr/>
        </p:nvPicPr>
        <p:blipFill>
          <a:blip r:embed="rId3"/>
          <a:stretch>
            <a:fillRect/>
          </a:stretch>
        </p:blipFill>
        <p:spPr>
          <a:xfrm>
            <a:off x="7701045" y="529991"/>
            <a:ext cx="4450967" cy="2858174"/>
          </a:xfrm>
          <a:prstGeom prst="rect">
            <a:avLst/>
          </a:prstGeom>
        </p:spPr>
      </p:pic>
      <p:pic>
        <p:nvPicPr>
          <p:cNvPr id="16" name="Picture 15">
            <a:extLst>
              <a:ext uri="{FF2B5EF4-FFF2-40B4-BE49-F238E27FC236}">
                <a16:creationId xmlns:a16="http://schemas.microsoft.com/office/drawing/2014/main" id="{53AE90BD-7FD9-CEA5-9FAF-3EE0BB63E2D0}"/>
              </a:ext>
            </a:extLst>
          </p:cNvPr>
          <p:cNvPicPr>
            <a:picLocks noChangeAspect="1"/>
          </p:cNvPicPr>
          <p:nvPr/>
        </p:nvPicPr>
        <p:blipFill>
          <a:blip r:embed="rId4"/>
          <a:stretch>
            <a:fillRect/>
          </a:stretch>
        </p:blipFill>
        <p:spPr>
          <a:xfrm>
            <a:off x="7550134" y="3523925"/>
            <a:ext cx="4667497" cy="3049880"/>
          </a:xfrm>
          <a:prstGeom prst="rect">
            <a:avLst/>
          </a:prstGeom>
        </p:spPr>
      </p:pic>
      <p:pic>
        <p:nvPicPr>
          <p:cNvPr id="19" name="Picture 18">
            <a:extLst>
              <a:ext uri="{FF2B5EF4-FFF2-40B4-BE49-F238E27FC236}">
                <a16:creationId xmlns:a16="http://schemas.microsoft.com/office/drawing/2014/main" id="{84572D8D-EE43-63D6-73D5-4B6F775FF6AE}"/>
              </a:ext>
            </a:extLst>
          </p:cNvPr>
          <p:cNvPicPr>
            <a:picLocks noChangeAspect="1"/>
          </p:cNvPicPr>
          <p:nvPr/>
        </p:nvPicPr>
        <p:blipFill>
          <a:blip r:embed="rId5"/>
          <a:stretch>
            <a:fillRect/>
          </a:stretch>
        </p:blipFill>
        <p:spPr>
          <a:xfrm>
            <a:off x="338184" y="5775580"/>
            <a:ext cx="6419850" cy="838200"/>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500"/>
            <a:ext cx="7424408"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Pori–Huittinen-teollisuusvyöhyke koostuu noin 700:sta teollisuus- ja insinööripalveluyrityksestä, jotka toimivat Porin Reposaaresta Huittisiin ulottuvalla vyöhykkeellä. Mukana ovat myös Noormarkku sekä Porin keskusta ja lähiöt.</a:t>
            </a:r>
          </a:p>
          <a:p>
            <a:pPr algn="just">
              <a:defRPr/>
            </a:pPr>
            <a:r>
              <a:rPr lang="fi-FI" altLang="fi-FI" sz="2000" b="1" dirty="0"/>
              <a:t>Teollisuusvyöhykkeellä liikevaihto aleni yhä selvästi vuoden 2024 loppupuoliskolla. Ainakin metallien jalostuksessa liikevaihto on pudonnut hintojen laskun myötä. Myös muun teollisuuden kehitys on ainakin osin alavireistä. Sen sijaan liike-elämän palveluiden kehitys on ollut edelleen suhteellisen suotuisaa, ja tämä pätee mahdollisesti myös insinööripalveluyrityksiin. Alueelle on kuitenkin tulossa uusia investointeja lisää, joten näkymät ovat varsin mainiot.</a:t>
            </a:r>
          </a:p>
          <a:p>
            <a:pPr algn="just">
              <a:defRPr/>
            </a:pPr>
            <a:r>
              <a:rPr lang="fi-FI" altLang="fi-FI" sz="2000" b="1" dirty="0"/>
              <a:t>Liikevaihdon laskusta pääosa on alueella vahvan metallien jalostuksen tuottajahintojen laskua. Itse tuotannon määrä ei liene pudonnut kovin paljon, jos ollenkaan.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6" y="136525"/>
            <a:ext cx="1856812" cy="480765"/>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7452211" y="3622034"/>
            <a:ext cx="6084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1EC44309-05F6-557D-0DD0-E9A0A88647CA}"/>
              </a:ext>
            </a:extLst>
          </p:cNvPr>
          <p:cNvPicPr>
            <a:picLocks noChangeAspect="1"/>
          </p:cNvPicPr>
          <p:nvPr/>
        </p:nvPicPr>
        <p:blipFill>
          <a:blip r:embed="rId3"/>
          <a:stretch>
            <a:fillRect/>
          </a:stretch>
        </p:blipFill>
        <p:spPr>
          <a:xfrm>
            <a:off x="7513063" y="672254"/>
            <a:ext cx="4565082" cy="2931453"/>
          </a:xfrm>
          <a:prstGeom prst="rect">
            <a:avLst/>
          </a:prstGeom>
        </p:spPr>
      </p:pic>
      <p:pic>
        <p:nvPicPr>
          <p:cNvPr id="16" name="Picture 15">
            <a:extLst>
              <a:ext uri="{FF2B5EF4-FFF2-40B4-BE49-F238E27FC236}">
                <a16:creationId xmlns:a16="http://schemas.microsoft.com/office/drawing/2014/main" id="{7E673723-61EE-96EE-CD8C-2A46E70683F8}"/>
              </a:ext>
            </a:extLst>
          </p:cNvPr>
          <p:cNvPicPr>
            <a:picLocks noChangeAspect="1"/>
          </p:cNvPicPr>
          <p:nvPr/>
        </p:nvPicPr>
        <p:blipFill>
          <a:blip r:embed="rId4"/>
          <a:stretch>
            <a:fillRect/>
          </a:stretch>
        </p:blipFill>
        <p:spPr>
          <a:xfrm>
            <a:off x="7471250" y="3738096"/>
            <a:ext cx="4593771" cy="3001706"/>
          </a:xfrm>
          <a:prstGeom prst="rect">
            <a:avLst/>
          </a:prstGeom>
        </p:spPr>
      </p:pic>
      <p:pic>
        <p:nvPicPr>
          <p:cNvPr id="19" name="Picture 18">
            <a:extLst>
              <a:ext uri="{FF2B5EF4-FFF2-40B4-BE49-F238E27FC236}">
                <a16:creationId xmlns:a16="http://schemas.microsoft.com/office/drawing/2014/main" id="{03B9A5F0-C99C-8293-51F0-9DAD61322CDF}"/>
              </a:ext>
            </a:extLst>
          </p:cNvPr>
          <p:cNvPicPr>
            <a:picLocks noChangeAspect="1"/>
          </p:cNvPicPr>
          <p:nvPr/>
        </p:nvPicPr>
        <p:blipFill>
          <a:blip r:embed="rId5"/>
          <a:stretch>
            <a:fillRect/>
          </a:stretch>
        </p:blipFill>
        <p:spPr>
          <a:xfrm>
            <a:off x="340179" y="5757275"/>
            <a:ext cx="6419850" cy="838200"/>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0626" y="1059657"/>
            <a:ext cx="7413657"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Meri-Porin teollisuusalue koostuu noin 170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entinen </a:t>
            </a:r>
            <a:r>
              <a:rPr lang="fi-FI" altLang="fi-FI" sz="2000" b="1" dirty="0" err="1"/>
              <a:t>Venatorin</a:t>
            </a:r>
            <a:r>
              <a:rPr lang="fi-FI" altLang="fi-FI" sz="2000" b="1" dirty="0"/>
              <a:t> alue eivät sisälly alueen tietoihin. </a:t>
            </a:r>
          </a:p>
          <a:p>
            <a:pPr algn="just">
              <a:defRPr/>
            </a:pPr>
            <a:r>
              <a:rPr lang="fi-FI" altLang="fi-FI" sz="2000" b="1" dirty="0"/>
              <a:t>Pitkään jatkunut alavireinen kehitys päättyi vuoden 2021 alussa. Mäntyluodon telakan kehitys lienee myönteisten lukujen takana ja telakka näyttääkin saaneen uutta puhtia omistajanvaihdoksen myötä. Alueella on myös mm. energian tuotantoa. Kausittaisten vaihtelujen jälkeen liikevaihtoon kirjattiin vuosi sitten keväällä jo selvää kasvua. Vuoden 2024 heinä-joulukuussa liikevaihto kohosikin jo rajusti. Tilausten laskutusaikataulut saattavat selittää suurta kausivaihtelua. Huomionarvoista on se, että vajaan 10 vuoden takainen  liikevaihto saadaan tällä hetkellä aikaiseksi puolta pienemmällä henkilöstöllä. Henkilöstömäärä supistui edelleen jonkin verran vuoden jälkimmäisellä puoliskolla. </a:t>
            </a:r>
          </a:p>
          <a:p>
            <a:pPr>
              <a:defRPr/>
            </a:pPr>
            <a:endParaRPr lang="fi-FI" altLang="fi-FI" sz="1800" b="1" dirty="0"/>
          </a:p>
          <a:p>
            <a:pPr>
              <a:defRPr/>
            </a:pPr>
            <a:endParaRPr lang="fi-FI" altLang="fi-FI" sz="1800" b="1" dirty="0"/>
          </a:p>
          <a:p>
            <a:pPr>
              <a:defRPr/>
            </a:pP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551" y="124538"/>
            <a:ext cx="1856812" cy="480765"/>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7351953" y="797033"/>
            <a:ext cx="61373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71FBA77-A67E-B5C7-3BC4-56A5EC5B6E2D}"/>
              </a:ext>
            </a:extLst>
          </p:cNvPr>
          <p:cNvPicPr>
            <a:picLocks noChangeAspect="1"/>
          </p:cNvPicPr>
          <p:nvPr/>
        </p:nvPicPr>
        <p:blipFill>
          <a:blip r:embed="rId3"/>
          <a:stretch>
            <a:fillRect/>
          </a:stretch>
        </p:blipFill>
        <p:spPr>
          <a:xfrm>
            <a:off x="7447032" y="607005"/>
            <a:ext cx="4502608" cy="2890564"/>
          </a:xfrm>
          <a:prstGeom prst="rect">
            <a:avLst/>
          </a:prstGeom>
        </p:spPr>
      </p:pic>
      <p:pic>
        <p:nvPicPr>
          <p:cNvPr id="16" name="Picture 15">
            <a:extLst>
              <a:ext uri="{FF2B5EF4-FFF2-40B4-BE49-F238E27FC236}">
                <a16:creationId xmlns:a16="http://schemas.microsoft.com/office/drawing/2014/main" id="{A5564C65-05C2-6B0E-95B2-D2AAEB6B6032}"/>
              </a:ext>
            </a:extLst>
          </p:cNvPr>
          <p:cNvPicPr>
            <a:picLocks noChangeAspect="1"/>
          </p:cNvPicPr>
          <p:nvPr/>
        </p:nvPicPr>
        <p:blipFill>
          <a:blip r:embed="rId4"/>
          <a:stretch>
            <a:fillRect/>
          </a:stretch>
        </p:blipFill>
        <p:spPr>
          <a:xfrm>
            <a:off x="7445773" y="3650658"/>
            <a:ext cx="4641008" cy="3032572"/>
          </a:xfrm>
          <a:prstGeom prst="rect">
            <a:avLst/>
          </a:prstGeom>
        </p:spPr>
      </p:pic>
      <p:pic>
        <p:nvPicPr>
          <p:cNvPr id="19" name="Picture 18">
            <a:extLst>
              <a:ext uri="{FF2B5EF4-FFF2-40B4-BE49-F238E27FC236}">
                <a16:creationId xmlns:a16="http://schemas.microsoft.com/office/drawing/2014/main" id="{C95D503A-09C5-D255-E33D-10BBE0AA5B25}"/>
              </a:ext>
            </a:extLst>
          </p:cNvPr>
          <p:cNvPicPr>
            <a:picLocks noChangeAspect="1"/>
          </p:cNvPicPr>
          <p:nvPr/>
        </p:nvPicPr>
        <p:blipFill>
          <a:blip r:embed="rId5"/>
          <a:stretch>
            <a:fillRect/>
          </a:stretch>
        </p:blipFill>
        <p:spPr>
          <a:xfrm>
            <a:off x="292942" y="5789255"/>
            <a:ext cx="6419850" cy="838200"/>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370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joulukuu</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2024: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5674" y="547287"/>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600" b="1" dirty="0"/>
              <a:t>Rakentamisessa on jo pitkään vallinnut voimakkaasti hiipuva suhdannekuva. Satakunnan rakentamisen liikevaihto kääntyi kuitenkin kasvuun pitkästä aikaa viime vuoden viimeisellä neljänneksellä. Henkilöstömäärä aleni silti edelleen huomattavasti. Maassa keskimäärin rakennusalan liikevaihdon kehitys jatkui alavireisenä. </a:t>
            </a:r>
          </a:p>
          <a:p>
            <a:pPr algn="just">
              <a:defRPr/>
            </a:pPr>
            <a:r>
              <a:rPr lang="fi-FI" altLang="fi-FI" sz="1600" b="1" dirty="0"/>
              <a:t>Rakennusteollisuus RT ry:n kevään suhdannekatsauksen mukaan maamme rakennustuotanto mataa historiallisen matalalla tasolla, mutta rakennusinvestoinnit eivät enää supistu. Tämän vuoden ennuste kaikille rakentamisen lajeille on positiivinen. Kasvu kuitenkin käynnistyy varovaisesti ja suuressa epävarmuudessa. Jos kauppasota kiihtyy, rakentamisen elpyminen jää lyhytaikaiseksi. </a:t>
            </a:r>
            <a:r>
              <a:rPr lang="fi-FI" altLang="fi-FI" sz="1600" b="1" dirty="0" err="1"/>
              <a:t>EK:n</a:t>
            </a:r>
            <a:r>
              <a:rPr lang="fi-FI" altLang="fi-FI" sz="1600" b="1" dirty="0"/>
              <a:t> mukaan maamme rakentamisen luottamusindikaattori vahvistui hieman huhtikuussa, mutta sen taso on yhä heikko. Huhtikuun saldoluku on -31, kun maaliskuun lukema oli -35. Luottamusindikaattori on tuntuvasti alle pitkän aikavälin keskiarvonsa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219438" y="2704861"/>
            <a:ext cx="6028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5552170" y="2612827"/>
            <a:ext cx="6771005" cy="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C857FB7-7DA5-1EFA-36AA-72F5D11EE545}"/>
              </a:ext>
            </a:extLst>
          </p:cNvPr>
          <p:cNvPicPr>
            <a:picLocks noChangeAspect="1"/>
          </p:cNvPicPr>
          <p:nvPr/>
        </p:nvPicPr>
        <p:blipFill>
          <a:blip r:embed="rId3"/>
          <a:stretch>
            <a:fillRect/>
          </a:stretch>
        </p:blipFill>
        <p:spPr>
          <a:xfrm>
            <a:off x="404885" y="2704861"/>
            <a:ext cx="4954154" cy="3181294"/>
          </a:xfrm>
          <a:prstGeom prst="rect">
            <a:avLst/>
          </a:prstGeom>
        </p:spPr>
      </p:pic>
      <p:pic>
        <p:nvPicPr>
          <p:cNvPr id="14" name="Picture 13">
            <a:extLst>
              <a:ext uri="{FF2B5EF4-FFF2-40B4-BE49-F238E27FC236}">
                <a16:creationId xmlns:a16="http://schemas.microsoft.com/office/drawing/2014/main" id="{5085A5D4-951B-E51B-8C63-2CFF0A7256E4}"/>
              </a:ext>
            </a:extLst>
          </p:cNvPr>
          <p:cNvPicPr>
            <a:picLocks noChangeAspect="1"/>
          </p:cNvPicPr>
          <p:nvPr/>
        </p:nvPicPr>
        <p:blipFill>
          <a:blip r:embed="rId4"/>
          <a:stretch>
            <a:fillRect/>
          </a:stretch>
        </p:blipFill>
        <p:spPr>
          <a:xfrm>
            <a:off x="6615694" y="2636727"/>
            <a:ext cx="5056529" cy="3304086"/>
          </a:xfrm>
          <a:prstGeom prst="rect">
            <a:avLst/>
          </a:prstGeom>
        </p:spPr>
      </p:pic>
      <p:pic>
        <p:nvPicPr>
          <p:cNvPr id="16" name="Picture 15">
            <a:extLst>
              <a:ext uri="{FF2B5EF4-FFF2-40B4-BE49-F238E27FC236}">
                <a16:creationId xmlns:a16="http://schemas.microsoft.com/office/drawing/2014/main" id="{201FB91F-B8D9-8E35-DBDB-0A252B14F4CD}"/>
              </a:ext>
            </a:extLst>
          </p:cNvPr>
          <p:cNvPicPr>
            <a:picLocks noChangeAspect="1"/>
          </p:cNvPicPr>
          <p:nvPr/>
        </p:nvPicPr>
        <p:blipFill>
          <a:blip r:embed="rId5"/>
          <a:stretch>
            <a:fillRect/>
          </a:stretch>
        </p:blipFill>
        <p:spPr>
          <a:xfrm>
            <a:off x="509957" y="5969825"/>
            <a:ext cx="6981825" cy="82867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72697"/>
            <a:ext cx="1097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SOTE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1095098"/>
            <a:ext cx="5421305"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Satakunnan palvelualojen kehitys jatkui vuoden 2024 heinä-joulukuussa edelleen vaihtelevana. Liikevaihdon nousu on jatkunut liike-elämän palveluissa, mutta myös luovien alojen liikevaihto alkoi kasvaa. Kaupan liikevaihto laski hieman ja henkilöstöäkin vähennettiin. Majoitus- ja ravitsemistoiminnan liikevaihto aleni jälleen. Liike-elämän palveluiden liikevaihdon nousu jatkui. Yksityisen </a:t>
            </a:r>
            <a:r>
              <a:rPr lang="fi-FI" altLang="fi-FI" sz="1700" b="1" dirty="0" err="1"/>
              <a:t>SOTEn</a:t>
            </a:r>
            <a:r>
              <a:rPr lang="fi-FI" altLang="fi-FI" sz="1700" b="1" dirty="0"/>
              <a:t> henkilöstömäärä aleni poikkeuksellisesti.</a:t>
            </a:r>
          </a:p>
          <a:p>
            <a:pPr algn="just">
              <a:defRPr/>
            </a:pPr>
            <a:r>
              <a:rPr lang="fi-FI" altLang="fi-FI" sz="1700" b="1" dirty="0"/>
              <a:t>Palvelualojen yhteenlaskettu henkilöstömäärä (pl. luovat alat) laski jonkin verran heinä-joulukuussa. Kehitys oli toimialojen keskiarvoa hieman heikompaa. Laskua kirjattiin jokaisella alalla. </a:t>
            </a:r>
          </a:p>
          <a:p>
            <a:pPr algn="just">
              <a:defRPr/>
            </a:pPr>
            <a:r>
              <a:rPr lang="fi-FI" altLang="fi-FI" sz="1700" b="1" dirty="0"/>
              <a:t>Maassa keskimäärin majoitus- ja ravitsemistoiminnan sekä liike-elämän palveluiden liikevaihto kasvoi jonkin verran. Kaupan liikevaihto sen sijaan supistui. Luovien alojen liikevaihdon alamäki jatkui. </a:t>
            </a:r>
          </a:p>
          <a:p>
            <a:pPr algn="just">
              <a:defRPr/>
            </a:pPr>
            <a:r>
              <a:rPr lang="fi-FI" altLang="fi-FI" sz="1700" b="1" dirty="0" err="1"/>
              <a:t>EK:n</a:t>
            </a:r>
            <a:r>
              <a:rPr lang="fi-FI" altLang="fi-FI" sz="1700" b="1" dirty="0"/>
              <a:t> mukaan maamme palvelualojen luottamus painui hieman heikompaan suuntaan huhtikuussa. Indikaattorin uusin saldoluku on +1, kun edelliskuun lukema oli +4. Luottamus on vaimeampaa kuin pitkän aikavälin keskiarvo, joka on +11.</a:t>
            </a:r>
          </a:p>
          <a:p>
            <a:pPr algn="just">
              <a:defRPr/>
            </a:pPr>
            <a:endParaRPr lang="fi-FI" altLang="fi-FI" sz="1700" b="1" dirty="0">
              <a:solidFill>
                <a:srgbClr val="FF0000"/>
              </a:solidFill>
            </a:endParaRP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4998" y="184666"/>
            <a:ext cx="1856812" cy="480765"/>
          </a:xfrm>
          <a:prstGeom prst="rect">
            <a:avLst/>
          </a:prstGeom>
        </p:spPr>
      </p:pic>
      <p:pic>
        <p:nvPicPr>
          <p:cNvPr id="6" name="Picture 5">
            <a:extLst>
              <a:ext uri="{FF2B5EF4-FFF2-40B4-BE49-F238E27FC236}">
                <a16:creationId xmlns:a16="http://schemas.microsoft.com/office/drawing/2014/main" id="{FEA75927-BEDB-7CE5-5274-FB088567FB67}"/>
              </a:ext>
            </a:extLst>
          </p:cNvPr>
          <p:cNvPicPr>
            <a:picLocks noChangeAspect="1"/>
          </p:cNvPicPr>
          <p:nvPr/>
        </p:nvPicPr>
        <p:blipFill>
          <a:blip r:embed="rId3"/>
          <a:stretch>
            <a:fillRect/>
          </a:stretch>
        </p:blipFill>
        <p:spPr>
          <a:xfrm>
            <a:off x="5566539" y="1017564"/>
            <a:ext cx="6088121" cy="3978158"/>
          </a:xfrm>
          <a:prstGeom prst="rect">
            <a:avLst/>
          </a:prstGeom>
        </p:spPr>
      </p:pic>
      <p:pic>
        <p:nvPicPr>
          <p:cNvPr id="11" name="Picture 10">
            <a:extLst>
              <a:ext uri="{FF2B5EF4-FFF2-40B4-BE49-F238E27FC236}">
                <a16:creationId xmlns:a16="http://schemas.microsoft.com/office/drawing/2014/main" id="{37544C8D-4D02-B873-6C3C-8932C37853DF}"/>
              </a:ext>
            </a:extLst>
          </p:cNvPr>
          <p:cNvPicPr>
            <a:picLocks noChangeAspect="1"/>
          </p:cNvPicPr>
          <p:nvPr/>
        </p:nvPicPr>
        <p:blipFill>
          <a:blip r:embed="rId4"/>
          <a:stretch>
            <a:fillRect/>
          </a:stretch>
        </p:blipFill>
        <p:spPr>
          <a:xfrm>
            <a:off x="5832085" y="5300410"/>
            <a:ext cx="5686425" cy="828675"/>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94014"/>
            <a:ext cx="6824545"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tukku- ja vähittäiskaupan liikevaihto aleni yhä jonkin verran vuoden 2024 heinä-joulukuussa. Henkilöstömääränkin lasku jatkui loivana.</a:t>
            </a:r>
          </a:p>
          <a:p>
            <a:pPr algn="just">
              <a:defRPr/>
            </a:pPr>
            <a:r>
              <a:rPr lang="fi-FI" altLang="fi-FI" sz="2000" b="1" dirty="0"/>
              <a:t>Valtakunnallisesti liikevaihdon lasku oli Satakunnan luokkaa. Liikevaihto putosi ainoana tarkastelussa olevista palvelualoista luovien alojen ohella.</a:t>
            </a:r>
          </a:p>
          <a:p>
            <a:pPr algn="just">
              <a:defRPr/>
            </a:pPr>
            <a:r>
              <a:rPr lang="fi-FI" altLang="fi-FI" sz="2000" b="1" dirty="0" err="1"/>
              <a:t>EK:n</a:t>
            </a:r>
            <a:r>
              <a:rPr lang="fi-FI" altLang="fi-FI" sz="2000" b="1" dirty="0"/>
              <a:t> mukaan maamme vähittäiskaupassa luottamus vahvistui huhtikuussa. Luottamusindikaattori kohosi +8 pisteeseen, kun maaliskuun saldoluku oli -2. Indikaattori ylitti samalla pitkän aikavälin keskiarvotasonsa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191" y="152400"/>
            <a:ext cx="1856812" cy="480765"/>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6822769" y="905946"/>
            <a:ext cx="72044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0" y="-1"/>
            <a:ext cx="47275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6D8A325-2B4C-A73F-CF31-4CA89BB6A396}"/>
              </a:ext>
            </a:extLst>
          </p:cNvPr>
          <p:cNvPicPr>
            <a:picLocks noChangeAspect="1"/>
          </p:cNvPicPr>
          <p:nvPr/>
        </p:nvPicPr>
        <p:blipFill>
          <a:blip r:embed="rId3"/>
          <a:stretch>
            <a:fillRect/>
          </a:stretch>
        </p:blipFill>
        <p:spPr>
          <a:xfrm>
            <a:off x="7232732" y="633165"/>
            <a:ext cx="4626391" cy="2970822"/>
          </a:xfrm>
          <a:prstGeom prst="rect">
            <a:avLst/>
          </a:prstGeom>
        </p:spPr>
      </p:pic>
      <p:pic>
        <p:nvPicPr>
          <p:cNvPr id="11" name="Picture 10">
            <a:extLst>
              <a:ext uri="{FF2B5EF4-FFF2-40B4-BE49-F238E27FC236}">
                <a16:creationId xmlns:a16="http://schemas.microsoft.com/office/drawing/2014/main" id="{EEC87224-C10D-4DE3-8B77-1F1AFA42256B}"/>
              </a:ext>
            </a:extLst>
          </p:cNvPr>
          <p:cNvPicPr>
            <a:picLocks noChangeAspect="1"/>
          </p:cNvPicPr>
          <p:nvPr/>
        </p:nvPicPr>
        <p:blipFill>
          <a:blip r:embed="rId4"/>
          <a:stretch>
            <a:fillRect/>
          </a:stretch>
        </p:blipFill>
        <p:spPr>
          <a:xfrm>
            <a:off x="7102716" y="3582932"/>
            <a:ext cx="5012121" cy="3275068"/>
          </a:xfrm>
          <a:prstGeom prst="rect">
            <a:avLst/>
          </a:prstGeom>
        </p:spPr>
      </p:pic>
      <p:pic>
        <p:nvPicPr>
          <p:cNvPr id="15" name="Picture 14">
            <a:extLst>
              <a:ext uri="{FF2B5EF4-FFF2-40B4-BE49-F238E27FC236}">
                <a16:creationId xmlns:a16="http://schemas.microsoft.com/office/drawing/2014/main" id="{3A32542D-5693-56F4-153A-7C742EEF8B39}"/>
              </a:ext>
            </a:extLst>
          </p:cNvPr>
          <p:cNvPicPr>
            <a:picLocks noChangeAspect="1"/>
          </p:cNvPicPr>
          <p:nvPr/>
        </p:nvPicPr>
        <p:blipFill>
          <a:blip r:embed="rId5"/>
          <a:stretch>
            <a:fillRect/>
          </a:stretch>
        </p:blipFill>
        <p:spPr>
          <a:xfrm>
            <a:off x="120891" y="5186902"/>
            <a:ext cx="6981825" cy="83820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0745" y="1074083"/>
            <a:ext cx="6583600" cy="45116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majoitus- ja ravitsemistoiminnan liikevaihto laski voimakkaasti korona-aikaan. Pudotus on ollut toimialojen pahimpia. Toipumisen jatkuminen näyttäisi kuitenkin edelleen odottavan itseään, sillä heinä-joulukuussa 2024 liikevaihto laski hieman. Koronaa edeltänyt tasokin on edelleen saavuttamatta, vaikka hintojen nousu on vaikuttanut osaltaan liikevaihtoa kohottavasti. Henkilöstömääräkin putosi jonkin verran. Tähän saattaa vaikuttaa ainakin osin vuokratyövoiman käytön lisääntyminen. </a:t>
            </a:r>
          </a:p>
          <a:p>
            <a:pPr algn="just">
              <a:defRPr/>
            </a:pPr>
            <a:r>
              <a:rPr lang="fi-FI" altLang="fi-FI" sz="2000" b="1" dirty="0"/>
              <a:t>Maassa keskimäärin liikevaihto elpyi vauhdilla koko vuoden 2023, mutta vuoden 2024 edettyä liikevaihto valui vähitellen pakkasen puolelle. Käänne näyttäisi tapahtuneen syyskesällä ja liikevaihdon nousua on riittänyt ainakin viime vuoden loppuun asti. Satakunnasta poiketen koronaa edeltänyt taso on kuitenkin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31" y="120134"/>
            <a:ext cx="1856812" cy="480765"/>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6606170" y="748574"/>
            <a:ext cx="71943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0"/>
            <a:ext cx="6021874" cy="2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2D0AA809-AA41-803A-899D-C2B9EE067365}"/>
              </a:ext>
            </a:extLst>
          </p:cNvPr>
          <p:cNvPicPr>
            <a:picLocks noChangeAspect="1"/>
          </p:cNvPicPr>
          <p:nvPr/>
        </p:nvPicPr>
        <p:blipFill>
          <a:blip r:embed="rId3"/>
          <a:stretch>
            <a:fillRect/>
          </a:stretch>
        </p:blipFill>
        <p:spPr>
          <a:xfrm>
            <a:off x="7072570" y="600899"/>
            <a:ext cx="4712273" cy="3025163"/>
          </a:xfrm>
          <a:prstGeom prst="rect">
            <a:avLst/>
          </a:prstGeom>
        </p:spPr>
      </p:pic>
      <p:pic>
        <p:nvPicPr>
          <p:cNvPr id="15" name="Picture 14">
            <a:extLst>
              <a:ext uri="{FF2B5EF4-FFF2-40B4-BE49-F238E27FC236}">
                <a16:creationId xmlns:a16="http://schemas.microsoft.com/office/drawing/2014/main" id="{A20863CA-99F4-0FC7-634A-9F314102597F}"/>
              </a:ext>
            </a:extLst>
          </p:cNvPr>
          <p:cNvPicPr>
            <a:picLocks noChangeAspect="1"/>
          </p:cNvPicPr>
          <p:nvPr/>
        </p:nvPicPr>
        <p:blipFill>
          <a:blip r:embed="rId4"/>
          <a:stretch>
            <a:fillRect/>
          </a:stretch>
        </p:blipFill>
        <p:spPr>
          <a:xfrm>
            <a:off x="7052430" y="3626062"/>
            <a:ext cx="4888394" cy="3194221"/>
          </a:xfrm>
          <a:prstGeom prst="rect">
            <a:avLst/>
          </a:prstGeom>
        </p:spPr>
      </p:pic>
      <p:pic>
        <p:nvPicPr>
          <p:cNvPr id="19" name="Picture 18">
            <a:extLst>
              <a:ext uri="{FF2B5EF4-FFF2-40B4-BE49-F238E27FC236}">
                <a16:creationId xmlns:a16="http://schemas.microsoft.com/office/drawing/2014/main" id="{4FF1629C-D9CE-13F8-A549-BDC38B0796EB}"/>
              </a:ext>
            </a:extLst>
          </p:cNvPr>
          <p:cNvPicPr>
            <a:picLocks noChangeAspect="1"/>
          </p:cNvPicPr>
          <p:nvPr/>
        </p:nvPicPr>
        <p:blipFill>
          <a:blip r:embed="rId5"/>
          <a:stretch>
            <a:fillRect/>
          </a:stretch>
        </p:blipFill>
        <p:spPr>
          <a:xfrm>
            <a:off x="90745" y="5783916"/>
            <a:ext cx="6981825" cy="83820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8353" y="1105257"/>
            <a:ext cx="6694415" cy="4065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Liike-elämän palveluiden (TOL JLMN) liikevaihto kääntyi monen muun alan tavoin nousuun vuoden 2021 keväällä. Kasvu jatkui nopeana läpi koko vuosien 2022 ja 2023. Nousua on riittänyt ainakin vuoden 2024 loppuun asti. Kysyntää tuki- ja suunnittelupalveluille sekä henkilöstövuokraukselle lienee edelleen ollut talouden jäähtymisestä huolimatta. Viime vuoden lopun henkilöstömäärän lasku kuitenkin viittaa osaltaan talouden laskusuhdanteeseen. </a:t>
            </a:r>
          </a:p>
          <a:p>
            <a:pPr algn="just">
              <a:defRPr/>
            </a:pPr>
            <a:r>
              <a:rPr lang="fi-FI" altLang="fi-FI" sz="2000" b="1" dirty="0"/>
              <a:t>On mahdollista, että pitkällä aikavälillä joillain aloilla vuokratyövoiman käyttö on yleistynyt, mikä on näkynyt liike-elämän palveluiden henkilöstömäärän nousuna, mutta vastaavasti laskuna muilla aloilla, esim. majoitus- ja ravitsemistoiminnassa.</a:t>
            </a:r>
          </a:p>
          <a:p>
            <a:pPr algn="just">
              <a:defRPr/>
            </a:pPr>
            <a:r>
              <a:rPr lang="fi-FI" altLang="fi-FI" sz="2000" b="1" dirty="0"/>
              <a:t>Valtakunnallisesti alan liikevaihto kehittyi samansuuntaisesti kuin Satakunnassa ja kasvua kertyi katsauksessa tarkasteltavista palvelualoista eniten.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335" y="89426"/>
            <a:ext cx="1856812" cy="480765"/>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7216725" y="266921"/>
            <a:ext cx="5873189" cy="2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7470793" y="3073964"/>
            <a:ext cx="5411402" cy="2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4E50715-0D0F-1F79-8620-13E46B00640B}"/>
              </a:ext>
            </a:extLst>
          </p:cNvPr>
          <p:cNvPicPr>
            <a:picLocks noChangeAspect="1"/>
          </p:cNvPicPr>
          <p:nvPr/>
        </p:nvPicPr>
        <p:blipFill>
          <a:blip r:embed="rId3"/>
          <a:stretch>
            <a:fillRect/>
          </a:stretch>
        </p:blipFill>
        <p:spPr>
          <a:xfrm>
            <a:off x="6956518" y="658017"/>
            <a:ext cx="4774152" cy="3065706"/>
          </a:xfrm>
          <a:prstGeom prst="rect">
            <a:avLst/>
          </a:prstGeom>
        </p:spPr>
      </p:pic>
      <p:pic>
        <p:nvPicPr>
          <p:cNvPr id="15" name="Picture 14">
            <a:extLst>
              <a:ext uri="{FF2B5EF4-FFF2-40B4-BE49-F238E27FC236}">
                <a16:creationId xmlns:a16="http://schemas.microsoft.com/office/drawing/2014/main" id="{96104873-1455-59BC-6CDC-04DCAEE026FA}"/>
              </a:ext>
            </a:extLst>
          </p:cNvPr>
          <p:cNvPicPr>
            <a:picLocks noChangeAspect="1"/>
          </p:cNvPicPr>
          <p:nvPr/>
        </p:nvPicPr>
        <p:blipFill>
          <a:blip r:embed="rId4"/>
          <a:stretch>
            <a:fillRect/>
          </a:stretch>
        </p:blipFill>
        <p:spPr>
          <a:xfrm>
            <a:off x="6956517" y="3637917"/>
            <a:ext cx="4690985" cy="3065228"/>
          </a:xfrm>
          <a:prstGeom prst="rect">
            <a:avLst/>
          </a:prstGeom>
        </p:spPr>
      </p:pic>
      <p:pic>
        <p:nvPicPr>
          <p:cNvPr id="19" name="Picture 18">
            <a:extLst>
              <a:ext uri="{FF2B5EF4-FFF2-40B4-BE49-F238E27FC236}">
                <a16:creationId xmlns:a16="http://schemas.microsoft.com/office/drawing/2014/main" id="{61E2AA75-D293-7EAA-8E95-390B8ADC0595}"/>
              </a:ext>
            </a:extLst>
          </p:cNvPr>
          <p:cNvPicPr>
            <a:picLocks noChangeAspect="1"/>
          </p:cNvPicPr>
          <p:nvPr/>
        </p:nvPicPr>
        <p:blipFill>
          <a:blip r:embed="rId5"/>
          <a:stretch>
            <a:fillRect/>
          </a:stretch>
        </p:blipFill>
        <p:spPr>
          <a:xfrm>
            <a:off x="0" y="6029436"/>
            <a:ext cx="6981825" cy="83820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22131"/>
            <a:ext cx="6892130" cy="3768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2000" b="1" dirty="0"/>
              <a:t>Alan liikevaihto kohosi vuoden 2024 heinä-syyskuussa Satakunnassa nopeasti. Vaikka nousu hiipuikin aivan vuoden lopussa, jäi koko jälkimmäinen vuosipuolisko plussalle. Sen sijaan henkilöstöä vähennettiin yhä. Valtakunnallisesti liikevaihto laski edelleen hieman. Taustalla vaikuttanee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75" y="103288"/>
            <a:ext cx="1856812" cy="480765"/>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7095302" y="126852"/>
            <a:ext cx="6697710" cy="21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7308151" y="3806620"/>
            <a:ext cx="5348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CC0F7C45-8A7C-DC75-3448-FB84C8D3262C}"/>
              </a:ext>
            </a:extLst>
          </p:cNvPr>
          <p:cNvPicPr>
            <a:picLocks noChangeAspect="1"/>
          </p:cNvPicPr>
          <p:nvPr/>
        </p:nvPicPr>
        <p:blipFill>
          <a:blip r:embed="rId3"/>
          <a:stretch>
            <a:fillRect/>
          </a:stretch>
        </p:blipFill>
        <p:spPr>
          <a:xfrm>
            <a:off x="7054784" y="584053"/>
            <a:ext cx="4877172" cy="3184226"/>
          </a:xfrm>
          <a:prstGeom prst="rect">
            <a:avLst/>
          </a:prstGeom>
        </p:spPr>
      </p:pic>
      <p:pic>
        <p:nvPicPr>
          <p:cNvPr id="15" name="Picture 14">
            <a:extLst>
              <a:ext uri="{FF2B5EF4-FFF2-40B4-BE49-F238E27FC236}">
                <a16:creationId xmlns:a16="http://schemas.microsoft.com/office/drawing/2014/main" id="{443F48B3-E747-2704-82E2-7CB340CF8C87}"/>
              </a:ext>
            </a:extLst>
          </p:cNvPr>
          <p:cNvPicPr>
            <a:picLocks noChangeAspect="1"/>
          </p:cNvPicPr>
          <p:nvPr/>
        </p:nvPicPr>
        <p:blipFill>
          <a:blip r:embed="rId4"/>
          <a:stretch>
            <a:fillRect/>
          </a:stretch>
        </p:blipFill>
        <p:spPr>
          <a:xfrm>
            <a:off x="7054784" y="3660592"/>
            <a:ext cx="4762963" cy="3112261"/>
          </a:xfrm>
          <a:prstGeom prst="rect">
            <a:avLst/>
          </a:prstGeom>
        </p:spPr>
      </p:pic>
      <p:pic>
        <p:nvPicPr>
          <p:cNvPr id="19" name="Picture 18">
            <a:extLst>
              <a:ext uri="{FF2B5EF4-FFF2-40B4-BE49-F238E27FC236}">
                <a16:creationId xmlns:a16="http://schemas.microsoft.com/office/drawing/2014/main" id="{C4BE099B-68F5-8731-43F0-77A0A19EDB17}"/>
              </a:ext>
            </a:extLst>
          </p:cNvPr>
          <p:cNvPicPr>
            <a:picLocks noChangeAspect="1"/>
          </p:cNvPicPr>
          <p:nvPr/>
        </p:nvPicPr>
        <p:blipFill>
          <a:blip r:embed="rId5"/>
          <a:stretch>
            <a:fillRect/>
          </a:stretch>
        </p:blipFill>
        <p:spPr>
          <a:xfrm>
            <a:off x="69152" y="4970473"/>
            <a:ext cx="6981825" cy="83820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448880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yksityisten sosiaali- ja terveyspalvelujen henkilöstömäärä laski poikkeuksellisesti vuoden 2024 loka-joulukuun aikana. Vielä heinä-syyskuussa alalla kirjattiin niukkaa nousua. Heikko vuoden loppu painoi koko vuoden 2024 jälkimmäisen puoliskon luvut lievästi pakkaselle. Kasvun hiipumisen enteitä oli havaittavissa myös aiemmin, sillä vuosi sitten keväällä kasvu pysähtyi tilapäisesti.  </a:t>
            </a:r>
          </a:p>
          <a:p>
            <a:pPr algn="just">
              <a:defRPr/>
            </a:pPr>
            <a:r>
              <a:rPr lang="fi-FI" altLang="fi-FI" sz="2000" b="1" dirty="0"/>
              <a:t>Pitkällä aikavälillä nousu on silti ollut jo kauan toimialojen kärkiluokkaa. Ala työllistää tällä hetkellä runsaan neljänneksen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20134"/>
            <a:ext cx="1856812" cy="480765"/>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4839830" y="839272"/>
            <a:ext cx="917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37BF3500-B62A-5330-F7F4-79F59C8AE7F6}"/>
              </a:ext>
            </a:extLst>
          </p:cNvPr>
          <p:cNvPicPr>
            <a:picLocks noChangeAspect="1"/>
          </p:cNvPicPr>
          <p:nvPr/>
        </p:nvPicPr>
        <p:blipFill>
          <a:blip r:embed="rId3"/>
          <a:stretch>
            <a:fillRect/>
          </a:stretch>
        </p:blipFill>
        <p:spPr>
          <a:xfrm>
            <a:off x="5078796" y="884991"/>
            <a:ext cx="6165604" cy="3959223"/>
          </a:xfrm>
          <a:prstGeom prst="rect">
            <a:avLst/>
          </a:prstGeom>
        </p:spPr>
      </p:pic>
      <p:pic>
        <p:nvPicPr>
          <p:cNvPr id="16" name="Picture 15">
            <a:extLst>
              <a:ext uri="{FF2B5EF4-FFF2-40B4-BE49-F238E27FC236}">
                <a16:creationId xmlns:a16="http://schemas.microsoft.com/office/drawing/2014/main" id="{950FA96F-6647-B5B3-017A-2353A970F8F2}"/>
              </a:ext>
            </a:extLst>
          </p:cNvPr>
          <p:cNvPicPr>
            <a:picLocks noChangeAspect="1"/>
          </p:cNvPicPr>
          <p:nvPr/>
        </p:nvPicPr>
        <p:blipFill>
          <a:blip r:embed="rId4"/>
          <a:stretch>
            <a:fillRect/>
          </a:stretch>
        </p:blipFill>
        <p:spPr>
          <a:xfrm>
            <a:off x="5430827" y="5034714"/>
            <a:ext cx="5936746" cy="865154"/>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0"/>
            <a:ext cx="4561615" cy="738664"/>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viennin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selvästi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kasvukeskusmaakunnat</a:t>
            </a:r>
            <a:r>
              <a:rPr lang="sv-SE" sz="1400" b="1" dirty="0">
                <a:solidFill>
                  <a:prstClr val="black"/>
                </a:solidFill>
                <a:latin typeface="Arial" panose="020B0604020202020204" pitchFamily="34" charset="0"/>
                <a:cs typeface="Arial" panose="020B0604020202020204" pitchFamily="34" charset="0"/>
              </a:rPr>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7" name="Picture 6">
            <a:extLst>
              <a:ext uri="{FF2B5EF4-FFF2-40B4-BE49-F238E27FC236}">
                <a16:creationId xmlns:a16="http://schemas.microsoft.com/office/drawing/2014/main" id="{9BD117D2-6185-0056-0463-395841D351CA}"/>
              </a:ext>
            </a:extLst>
          </p:cNvPr>
          <p:cNvPicPr>
            <a:picLocks noChangeAspect="1"/>
          </p:cNvPicPr>
          <p:nvPr/>
        </p:nvPicPr>
        <p:blipFill>
          <a:blip r:embed="rId3"/>
          <a:stretch>
            <a:fillRect/>
          </a:stretch>
        </p:blipFill>
        <p:spPr>
          <a:xfrm>
            <a:off x="6754231" y="660536"/>
            <a:ext cx="3152592" cy="5182554"/>
          </a:xfrm>
          <a:prstGeom prst="rect">
            <a:avLst/>
          </a:prstGeom>
        </p:spPr>
      </p:pic>
      <p:pic>
        <p:nvPicPr>
          <p:cNvPr id="6" name="Picture 5">
            <a:extLst>
              <a:ext uri="{FF2B5EF4-FFF2-40B4-BE49-F238E27FC236}">
                <a16:creationId xmlns:a16="http://schemas.microsoft.com/office/drawing/2014/main" id="{7326C617-C7D4-3A98-8BF6-398875FD81C3}"/>
              </a:ext>
            </a:extLst>
          </p:cNvPr>
          <p:cNvPicPr>
            <a:picLocks noChangeAspect="1"/>
          </p:cNvPicPr>
          <p:nvPr/>
        </p:nvPicPr>
        <p:blipFill>
          <a:blip r:embed="rId4"/>
          <a:stretch>
            <a:fillRect/>
          </a:stretch>
        </p:blipFill>
        <p:spPr>
          <a:xfrm>
            <a:off x="1545349" y="46625"/>
            <a:ext cx="4420245" cy="62512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50</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HEINÄ</a:t>
            </a:r>
            <a:r>
              <a:rPr lang="en-GB" altLang="fi-FI" sz="7200" b="1" dirty="0"/>
              <a:t>−JOULUK</a:t>
            </a:r>
            <a:r>
              <a:rPr lang="fi-FI" altLang="fi-FI" sz="7200" b="1" dirty="0"/>
              <a:t>UUSSA 2024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dirty="0"/>
              <a:t>Kaikki toimialat yhteensä </a:t>
            </a:r>
            <a:r>
              <a:rPr lang="fi-FI" altLang="fi-FI" sz="7200" dirty="0"/>
              <a:t>(Satakunta -2,5 % / Koko maa 0,1 %)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Teollisuus yhteensä </a:t>
            </a:r>
            <a:r>
              <a:rPr lang="fi-FI" altLang="fi-FI" sz="7200" dirty="0"/>
              <a:t>(Satakunta -1,8 % / Koko maa 0,8 %)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u="sng" dirty="0"/>
              <a:t>Elintarviketeollisuus </a:t>
            </a:r>
            <a:r>
              <a:rPr lang="fi-FI" altLang="fi-FI" sz="7200" u="sng" dirty="0"/>
              <a:t>(Satakunta 3,9 % / Koko maa 2,3 %)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Metsäteollisuus</a:t>
            </a:r>
            <a:r>
              <a:rPr lang="fi-FI" altLang="fi-FI" sz="7200" dirty="0"/>
              <a:t> (Satakunta -6,8 % / Koko maa 0,2 %)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-12,1 % / Koko maa -3,4 %)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Teknologiateollisuus yhteensä sis. telakat </a:t>
            </a:r>
            <a:r>
              <a:rPr lang="fi-FI" altLang="fi-FI" sz="7200" dirty="0"/>
              <a:t>(Satakunta 0,1 % / Koko maa 5,4 %) </a:t>
            </a:r>
          </a:p>
          <a:p>
            <a:pPr lvl="2">
              <a:buFont typeface="Wingdings" panose="05000000000000000000" pitchFamily="2" charset="2"/>
              <a:buChar char="Ä"/>
            </a:pPr>
            <a:r>
              <a:rPr lang="fi-FI" altLang="fi-FI" sz="7200" b="1" dirty="0"/>
              <a:t>Metallien jalostus</a:t>
            </a:r>
            <a:r>
              <a:rPr lang="fi-FI" altLang="fi-FI" sz="7200" dirty="0"/>
              <a:t> (Satakunta -7,8 % / Koko maa -2,3 %)</a:t>
            </a:r>
          </a:p>
          <a:p>
            <a:pPr lvl="2">
              <a:buFont typeface="Wingdings" panose="05000000000000000000" pitchFamily="2" charset="2"/>
              <a:buChar char="Ä"/>
            </a:pPr>
            <a:r>
              <a:rPr lang="fi-FI" altLang="fi-FI" sz="7200" b="1" u="sng" dirty="0"/>
              <a:t>Metallituotteiden valmistus </a:t>
            </a:r>
            <a:r>
              <a:rPr lang="fi-FI" altLang="fi-FI" sz="7200" u="sng" dirty="0"/>
              <a:t>(Satakunta 2,1 % / Koko maa -1,9 %)</a:t>
            </a:r>
          </a:p>
          <a:p>
            <a:pPr lvl="2">
              <a:buFont typeface="Wingdings" panose="05000000000000000000" pitchFamily="2" charset="2"/>
              <a:buChar char="Ä"/>
            </a:pPr>
            <a:r>
              <a:rPr lang="fi-FI" altLang="fi-FI" sz="7200" b="1" u="sng" dirty="0"/>
              <a:t>Koneiden ja laitteiden valmistus </a:t>
            </a:r>
            <a:r>
              <a:rPr lang="fi-FI" altLang="fi-FI" sz="7200" u="sng" dirty="0"/>
              <a:t>(Satakunta -2,4 % / Koko maa -3,6 %)</a:t>
            </a:r>
          </a:p>
          <a:p>
            <a:pPr lvl="2">
              <a:buFont typeface="Wingdings" panose="05000000000000000000" pitchFamily="2" charset="2"/>
              <a:buChar char="Ä"/>
            </a:pPr>
            <a:r>
              <a:rPr lang="fi-FI" altLang="fi-FI" sz="7200" b="1" dirty="0"/>
              <a:t>Elektroniikka- ja sähkötuotteiden valmistus </a:t>
            </a:r>
            <a:r>
              <a:rPr lang="fi-FI" altLang="fi-FI" sz="7200" dirty="0"/>
              <a:t>(Satakunta 4,4 % / Koko maa 17,9 %)</a:t>
            </a:r>
            <a:endParaRPr lang="fi-FI" altLang="fi-FI" sz="7200" b="1"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7344840" y="1374857"/>
            <a:ext cx="4570372" cy="257083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HEINÄ</a:t>
            </a:r>
            <a:r>
              <a:rPr lang="en-GB" altLang="fi-FI" sz="1800" b="1" dirty="0"/>
              <a:t>−JOULUK</a:t>
            </a:r>
            <a:r>
              <a:rPr lang="fi-FI" altLang="fi-FI" sz="1800" b="1" dirty="0"/>
              <a:t>UUSSA 2024:</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u="sng" dirty="0"/>
              <a:t>Rakentaminen </a:t>
            </a:r>
            <a:r>
              <a:rPr lang="fi-FI" altLang="fi-FI" sz="1800" u="sng" dirty="0"/>
              <a:t>(Satakunta -0,3 % / Koko maa -2,3 %)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dirty="0"/>
              <a:t>Tukku- ja vähittäiskauppa </a:t>
            </a:r>
            <a:r>
              <a:rPr lang="fi-FI" altLang="fi-FI" sz="1800" dirty="0"/>
              <a:t>(Satakunta -1,3 % / Koko maa -1,3 %)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-0,9 % / Koko maa 2,6 %)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3,8 % / Koko maa 3,9 %)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u="sng" dirty="0"/>
              <a:t>Luovat alat (kulttuuri- ja käsityöalat)</a:t>
            </a:r>
            <a:r>
              <a:rPr lang="fi-FI" altLang="fi-FI" sz="1800" u="sng" dirty="0"/>
              <a:t> (Satakunta 2,2 % / Koko maa -1,4 %)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7375007" y="1942679"/>
            <a:ext cx="4540205" cy="294403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809C0906-6651-938F-6BFE-7D6FB5D5D072}"/>
              </a:ext>
            </a:extLst>
          </p:cNvPr>
          <p:cNvPicPr>
            <a:picLocks noChangeAspect="1"/>
          </p:cNvPicPr>
          <p:nvPr/>
        </p:nvPicPr>
        <p:blipFill>
          <a:blip r:embed="rId3"/>
          <a:stretch>
            <a:fillRect/>
          </a:stretch>
        </p:blipFill>
        <p:spPr>
          <a:xfrm>
            <a:off x="443265" y="1146912"/>
            <a:ext cx="9459945" cy="5345328"/>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2024: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03" y="211442"/>
            <a:ext cx="1856812" cy="480765"/>
          </a:xfrm>
          <a:prstGeom prst="rect">
            <a:avLst/>
          </a:prstGeom>
        </p:spPr>
      </p:pic>
      <p:pic>
        <p:nvPicPr>
          <p:cNvPr id="6" name="Picture 5">
            <a:extLst>
              <a:ext uri="{FF2B5EF4-FFF2-40B4-BE49-F238E27FC236}">
                <a16:creationId xmlns:a16="http://schemas.microsoft.com/office/drawing/2014/main" id="{98E4775E-28EA-560C-BF3C-9FA968B8C79F}"/>
              </a:ext>
            </a:extLst>
          </p:cNvPr>
          <p:cNvPicPr>
            <a:picLocks noChangeAspect="1"/>
          </p:cNvPicPr>
          <p:nvPr/>
        </p:nvPicPr>
        <p:blipFill>
          <a:blip r:embed="rId3"/>
          <a:stretch>
            <a:fillRect/>
          </a:stretch>
        </p:blipFill>
        <p:spPr>
          <a:xfrm>
            <a:off x="63449" y="1299312"/>
            <a:ext cx="12065102" cy="4164846"/>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7-12/2024:</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54</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86654" y="793677"/>
            <a:ext cx="11167146" cy="5447645"/>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Palkkasumma nousussa</a:t>
            </a:r>
          </a:p>
          <a:p>
            <a:pPr>
              <a:spcAft>
                <a:spcPts val="0"/>
              </a:spcAft>
            </a:pPr>
            <a:r>
              <a:rPr lang="fi-FI" dirty="0">
                <a:latin typeface="Times New Roman" panose="02020603050405020304" pitchFamily="18" charset="0"/>
                <a:ea typeface="Times New Roman" panose="02020603050405020304" pitchFamily="18" charset="0"/>
              </a:rPr>
              <a:t>+ Teknologiateollisuudessa henkilöstöä lisättiin, liikevaihtokaan ei enää supistunut</a:t>
            </a:r>
          </a:p>
          <a:p>
            <a:pPr>
              <a:spcAft>
                <a:spcPts val="0"/>
              </a:spcAft>
            </a:pPr>
            <a:r>
              <a:rPr lang="fi-FI" dirty="0">
                <a:latin typeface="Times New Roman" panose="02020603050405020304" pitchFamily="18" charset="0"/>
                <a:ea typeface="Times New Roman" panose="02020603050405020304" pitchFamily="18" charset="0"/>
              </a:rPr>
              <a:t>+ Metallituotteiden valmistuksen sekä elektroniikka- ja sähkötuoteteollisuuden liikevaihto nousussa</a:t>
            </a:r>
          </a:p>
          <a:p>
            <a:pPr>
              <a:spcAft>
                <a:spcPts val="0"/>
              </a:spcAft>
            </a:pPr>
            <a:r>
              <a:rPr lang="fi-FI" dirty="0">
                <a:latin typeface="Times New Roman" panose="02020603050405020304" pitchFamily="18" charset="0"/>
                <a:ea typeface="Times New Roman" panose="02020603050405020304" pitchFamily="18" charset="0"/>
              </a:rPr>
              <a:t>+ Elintarviketeollisuus edelleen kasvussa</a:t>
            </a:r>
          </a:p>
          <a:p>
            <a:pPr>
              <a:spcAft>
                <a:spcPts val="0"/>
              </a:spcAft>
            </a:pPr>
            <a:r>
              <a:rPr lang="fi-FI" dirty="0">
                <a:latin typeface="Times New Roman" panose="02020603050405020304" pitchFamily="18" charset="0"/>
                <a:ea typeface="Times New Roman" panose="02020603050405020304" pitchFamily="18" charset="0"/>
              </a:rPr>
              <a:t>+ Meriteollisuus yhä myötätuulessa</a:t>
            </a:r>
          </a:p>
          <a:p>
            <a:pPr>
              <a:spcAft>
                <a:spcPts val="0"/>
              </a:spcAft>
            </a:pPr>
            <a:r>
              <a:rPr lang="fi-FI" dirty="0">
                <a:latin typeface="Times New Roman" panose="02020603050405020304" pitchFamily="18" charset="0"/>
                <a:ea typeface="Times New Roman" panose="02020603050405020304" pitchFamily="18" charset="0"/>
              </a:rPr>
              <a:t>+ Meri-Porin teollisuusalueella liikevaihdon nopeaa nousua</a:t>
            </a:r>
          </a:p>
          <a:p>
            <a:pPr>
              <a:spcAft>
                <a:spcPts val="0"/>
              </a:spcAft>
            </a:pPr>
            <a:r>
              <a:rPr lang="fi-FI" dirty="0">
                <a:latin typeface="Times New Roman" panose="02020603050405020304" pitchFamily="18" charset="0"/>
                <a:ea typeface="Times New Roman" panose="02020603050405020304" pitchFamily="18" charset="0"/>
              </a:rPr>
              <a:t>+ Rakentamisessa orastavaa käännettä loppuvuodesta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Metsä- ja kemianteollisuudessa yhä hyvin alavireinen suhdannekuva</a:t>
            </a:r>
          </a:p>
          <a:p>
            <a:pPr>
              <a:spcAft>
                <a:spcPts val="0"/>
              </a:spcAft>
            </a:pPr>
            <a:r>
              <a:rPr lang="fi-FI" dirty="0">
                <a:latin typeface="Times New Roman" panose="02020603050405020304" pitchFamily="18" charset="0"/>
                <a:ea typeface="Times New Roman" panose="02020603050405020304" pitchFamily="18" charset="0"/>
              </a:rPr>
              <a:t>- Metallien jalostuksen liikevaihto pudonnut selvästi, taustalla tosin osin hintojen lasku</a:t>
            </a:r>
          </a:p>
          <a:p>
            <a:pPr>
              <a:spcAft>
                <a:spcPts val="0"/>
              </a:spcAft>
            </a:pPr>
            <a:r>
              <a:rPr lang="fi-FI" dirty="0">
                <a:latin typeface="Times New Roman" panose="02020603050405020304" pitchFamily="18" charset="0"/>
                <a:ea typeface="Times New Roman" panose="02020603050405020304" pitchFamily="18" charset="0"/>
              </a:rPr>
              <a:t>- Koneiden ja laitteiden valmistus jälleen laskussa</a:t>
            </a:r>
          </a:p>
          <a:p>
            <a:pPr>
              <a:spcAft>
                <a:spcPts val="0"/>
              </a:spcAft>
            </a:pPr>
            <a:r>
              <a:rPr lang="fi-FI" dirty="0">
                <a:latin typeface="Times New Roman" panose="02020603050405020304" pitchFamily="18" charset="0"/>
                <a:ea typeface="Times New Roman" panose="02020603050405020304" pitchFamily="18" charset="0"/>
              </a:rPr>
              <a:t>- Rakentamisen tilanne edelleen alavireinen, etenkin henkilöstömäärä pudonnut selvästi</a:t>
            </a:r>
          </a:p>
          <a:p>
            <a:pPr>
              <a:spcAft>
                <a:spcPts val="0"/>
              </a:spcAft>
            </a:pPr>
            <a:r>
              <a:rPr lang="fi-FI" dirty="0">
                <a:latin typeface="Times New Roman" panose="02020603050405020304" pitchFamily="18" charset="0"/>
                <a:ea typeface="Times New Roman" panose="02020603050405020304" pitchFamily="18" charset="0"/>
              </a:rPr>
              <a:t>- Palvelualat yleisesti laskussa, poikkeuksena osin liike-elämän palvelut ja luovat alat</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8427529" y="2837457"/>
            <a:ext cx="3261741" cy="217619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1383"/>
            <a:ext cx="11918578" cy="586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kasvunäkymät poikkeuksellisen ennakoimattomat</a:t>
            </a:r>
          </a:p>
          <a:p>
            <a:pPr marL="0" indent="0">
              <a:buNone/>
              <a:defRPr/>
            </a:pPr>
            <a:endParaRPr lang="fi-FI" altLang="fi-FI" sz="1400" b="1" dirty="0">
              <a:solidFill>
                <a:srgbClr val="FF0000"/>
              </a:solidFill>
            </a:endParaRPr>
          </a:p>
          <a:p>
            <a:pPr lvl="1">
              <a:buFont typeface="Wingdings" panose="05000000000000000000" pitchFamily="2" charset="2"/>
              <a:buChar char="Ä"/>
              <a:defRPr/>
            </a:pPr>
            <a:r>
              <a:rPr lang="fi-FI" altLang="fi-FI" sz="2000" dirty="0"/>
              <a:t>IMF:n huhtikuisen raportin mukaan maailmantalouden kasvu pysyi vakaana, mutta vaatimattomana vuonna 2024. Alkuvuoden 2025 ennusteet viittasivat samankaltaiseen kehitykseen. Tilanne muuttui kuitenkin merkittävästi huhtikuussa, kun Yhdysvallat asetti tullimaksuja, jotka puolestaan aiheuttivat vastatoimia ja lisäsivät huomattavasti kauppapoliittista epävarmuutta. Nämä tullit ovat korkeimmalla tasolla yli sataan vuoteen, ja niiden ennakoimattomuus vaikeuttaa huomattavasti luotettavien talousennusteiden laatimista.</a:t>
            </a:r>
          </a:p>
          <a:p>
            <a:pPr marL="457200" lvl="1" indent="0">
              <a:buNone/>
              <a:defRPr/>
            </a:pPr>
            <a:endParaRPr lang="fi-FI" altLang="fi-FI" sz="2000" dirty="0"/>
          </a:p>
          <a:p>
            <a:pPr lvl="1">
              <a:buFont typeface="Wingdings" panose="05000000000000000000" pitchFamily="2" charset="2"/>
              <a:buChar char="Ä"/>
              <a:defRPr/>
            </a:pPr>
            <a:r>
              <a:rPr lang="fi-FI" altLang="fi-FI" sz="2000" dirty="0"/>
              <a:t> IMF laati uuden "vertailuennusteen", joka perustuu huhtikuun 4. päivän tilanteeseen ja sisältää juuri voimaan astuneet toimenpiteet. Tämän ennusteen mukaan maailmanlaajuinen talouskasvu hidastuu 2,8 prosenttiin vuonna 2025 ja 3 prosenttiin vuonna 2026. Kehittyneiden maiden kasvu jää vaatimattomaksi, 1,4 prosenttiin, ja Yhdysvaltojen talouden ennustetaan hidastuvan selvästi. Kehittyvissä talouksissa kasvu pysyy 3,7 prosentissa, mutta erityisesti Kiinan kaltaiset maat kärsivät uusista tulleista. Inflaation ennustetaan hellittävän, mutta hieman aiempaa hitaammin etenkin kehittyneissä talouksissa. Näkymiin liittyy runsaasti riskejä, kuten kauppasodan kärjistyminen, mahdolliset velkakriisit ja sosiaalinen levottomuus. Raportti korostaa kansainvälisen yhteistyön, vakaan kauppaympäristön ja tasapainoisten talouspolitiikkojen merkitystä, jotta tulevaisuudessa voitaisiin rakentaa kestävämpää ja vakaampaa talouskasvua. </a:t>
            </a: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pieniä käänteen merkkejä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4659"/>
            <a:ext cx="11918578" cy="58642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err="1"/>
              <a:t>EK:n</a:t>
            </a:r>
            <a:r>
              <a:rPr lang="fi-FI" altLang="fi-FI" sz="1900" b="1" u="sng" dirty="0"/>
              <a:t> mukaan suhdanteet elpyneet hieman, Yrittäjien pk-yritysbarometrissa varovaisia käänteen merkkejä</a:t>
            </a:r>
          </a:p>
          <a:p>
            <a:pPr>
              <a:defRPr/>
            </a:pPr>
            <a:endParaRPr lang="fi-FI" altLang="fi-FI" sz="1400" dirty="0">
              <a:solidFill>
                <a:srgbClr val="FF0000"/>
              </a:solidFill>
            </a:endParaRPr>
          </a:p>
          <a:p>
            <a:pPr lvl="1">
              <a:buFont typeface="Wingdings" panose="05000000000000000000" pitchFamily="2" charset="2"/>
              <a:buChar char="Ä"/>
              <a:defRPr/>
            </a:pPr>
            <a:r>
              <a:rPr lang="fi-FI" sz="2000" dirty="0" err="1"/>
              <a:t>EK:n</a:t>
            </a:r>
            <a:r>
              <a:rPr lang="fi-FI" sz="2000" dirty="0"/>
              <a:t> huhtikuun suhdannebarometrin perusteella suhdanteet ovat elpyneet loivasti alkuvuoden aikana, mutta näkymät ovat jälleen astetta varovaisemmat. Vaikka suomalaisyritysten suhdanteet ovat kohentuneet loivasti, kuten edellisessä tiedustelussa alkuvuonna odotettiin, niin tämänhetkistä suhdannetilannetta kuvataan kuitenkin keskimääräistä heikommaksi kaikilla päätoimialoilla. Tuotanto ja myynti ovat kasvaneet, mutta henkilöstön määrä väheni vielä hieman. Odotukset lähikuukausille ovat uudelleen varovaisemmat, eikä suhdanteiden yleiseen vahvistumiseen juuri uskota. Koko elinkeinoelämän suhdannenäkymät ovat painuneet aavistuksen miinukselle. Kysyntä on vaisua monilla yrityksillä ja tuotantomäärien arvioidaan pysyvän ennallaan. Työvoiman määrä olisi melko vakaa teollisuudessa ja palveluissa, kun taas rakentamisessa se laskisi edelleen vähän.</a:t>
            </a:r>
          </a:p>
          <a:p>
            <a:pPr lvl="1">
              <a:buFont typeface="Wingdings" panose="05000000000000000000" pitchFamily="2" charset="2"/>
              <a:buChar char="Ä"/>
              <a:defRPr/>
            </a:pPr>
            <a:endParaRPr lang="fi-FI" sz="2000" dirty="0"/>
          </a:p>
          <a:p>
            <a:pPr lvl="1">
              <a:buFont typeface="Wingdings" panose="05000000000000000000" pitchFamily="2" charset="2"/>
              <a:buChar char="Ä"/>
              <a:defRPr/>
            </a:pPr>
            <a:r>
              <a:rPr lang="fi-FI" altLang="fi-FI" sz="2000" dirty="0"/>
              <a:t>Suomen Yrittäjien ja Finnveran helmikuun 2025 pk-yritysbarometrin mukaan maamme pk-yritysten suhdanneodotukset ovat pysyneet lähes ennallaan viime syksyyn verrattuna. Odotukset ovat kuitenkin paremmat kuin vuosi sitten. Madaltunut inflaatio ja korkojen lasku ovat tukeneet yritysten näkymiä. Erityisesti kaupan alan haastava tilanne on vähitellen helpottamassa. Pk-yrityksistä 24,6 prosenttia arvioi suhdanteiden paranevan seuraavien 12 kuukauden aikana ja 23,4 prosenttia uskoo niiden heikkenevän. Saldoluvuksi tulee siis +1. Kevään 2024 barometrissa parempia suhdanteita ennakoivia oli seitsemän prosenttiyksikköä vähemmän ja heikkeneviä suhdanteita ennakoivia kahdeksan prosenttiyksikköä enemmän. Syksyyn 2024 verrattuna osuudet pysyivät lähes muuttumattomina. Hieman yli puolet pk-yrityksistä arvioi suhdanteiden pysyvän samoina.</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Satakunnan pk-yrittäjien suhdannenäkymät ovat hieman valtakunnallista tasoa paremmat ja kohentuneet selvästi viime syksyyn verrattuna. Saldoluku saa arvon +3. Odotukset liikevaihdon, viennin ja henkilöstömäärän kehityksestä ovat plussalla. Sen sijaan investointeihin, kannattavuuteen ja </a:t>
            </a:r>
            <a:r>
              <a:rPr lang="fi-FI" altLang="fi-FI" sz="2000" dirty="0" err="1"/>
              <a:t>t&amp;k-toimintaan</a:t>
            </a:r>
            <a:r>
              <a:rPr lang="fi-FI" altLang="fi-FI" sz="2000" dirty="0"/>
              <a:t> odotetaan yhä laskua.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623052" y="489466"/>
            <a:ext cx="5477666" cy="5632311"/>
          </a:xfrm>
          <a:prstGeom prst="rect">
            <a:avLst/>
          </a:prstGeom>
          <a:noFill/>
        </p:spPr>
        <p:txBody>
          <a:bodyPr wrap="square">
            <a:spAutoFit/>
          </a:bodyPr>
          <a:lstStyle/>
          <a:p>
            <a:pPr marL="285750" indent="-285750">
              <a:buFont typeface="Arial" panose="020B0604020202020204" pitchFamily="34" charset="0"/>
              <a:buChar char="•"/>
            </a:pPr>
            <a:r>
              <a:rPr lang="fi-FI" dirty="0"/>
              <a:t>Teollisuuden luottamusta mittaava indikaattori laski huhtikuussa saldolukuun -10. Maaliskuun lukema oli -5. Luottamusindikaattori on matalammalla kuin aikasarjan pitkän aikavälin keskiarvo (0 pistettä).</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Rakentamisen luottamusindikaattori vahvistui hieman, mutta sen taso on yhä heikko. Huhtikuun saldoluku on -31, kun maaliskuun lukema oli -35. Luottamusindikaattori on tuntuvasti alle pitkän aikavälin keskiarvonsa (-8).</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Palveluiden luottamus painui hieman heikompaan huhtikuussa. Indikaattorin uusin saldoluku on +1, kun edelliskuun lukema oli +4. Luottamus on vaimeampaa kuin pitkän aikavälin keskiarvo, joka on +11.</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Vähittäiskaupassa luottamus vahvistui huhtikuussa. Luottamusindikaattori kohosi +8 pisteeseen, kun maaliskuun saldoluku oli -2. Indikaattori ylitti samalla pitkän aikavälin keskiarvotasonsa (-2).</a:t>
            </a: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BBB6C636-B86E-B442-ECF9-76D65685973A}"/>
              </a:ext>
            </a:extLst>
          </p:cNvPr>
          <p:cNvPicPr>
            <a:picLocks noChangeAspect="1"/>
          </p:cNvPicPr>
          <p:nvPr/>
        </p:nvPicPr>
        <p:blipFill>
          <a:blip r:embed="rId3"/>
          <a:stretch>
            <a:fillRect/>
          </a:stretch>
        </p:blipFill>
        <p:spPr>
          <a:xfrm>
            <a:off x="137957" y="1304397"/>
            <a:ext cx="6485095" cy="5250934"/>
          </a:xfrm>
          <a:prstGeom prst="rect">
            <a:avLst/>
          </a:prstGeom>
        </p:spPr>
      </p:pic>
      <p:sp>
        <p:nvSpPr>
          <p:cNvPr id="16" name="TextBox 15">
            <a:extLst>
              <a:ext uri="{FF2B5EF4-FFF2-40B4-BE49-F238E27FC236}">
                <a16:creationId xmlns:a16="http://schemas.microsoft.com/office/drawing/2014/main" id="{D2100163-AAA8-9237-2D50-9273FB385F86}"/>
              </a:ext>
            </a:extLst>
          </p:cNvPr>
          <p:cNvSpPr txBox="1"/>
          <p:nvPr/>
        </p:nvSpPr>
        <p:spPr>
          <a:xfrm>
            <a:off x="225555" y="77741"/>
            <a:ext cx="6354763" cy="923330"/>
          </a:xfrm>
          <a:prstGeom prst="rect">
            <a:avLst/>
          </a:prstGeom>
          <a:noFill/>
        </p:spPr>
        <p:txBody>
          <a:bodyPr wrap="square">
            <a:spAutoFit/>
          </a:bodyPr>
          <a:lstStyle/>
          <a:p>
            <a:r>
              <a:rPr lang="fi-FI" dirty="0"/>
              <a:t>Yritysten talousluottamus heikentyi kokonaisuutena huhtikuussa. Teollisuus ja palvelut mollivoittoisia, rakentamisessa ja vähittäiskaupassa nousua.</a:t>
            </a:r>
          </a:p>
        </p:txBody>
      </p:sp>
    </p:spTree>
    <p:extLst>
      <p:ext uri="{BB962C8B-B14F-4D97-AF65-F5344CB8AC3E}">
        <p14:creationId xmlns:p14="http://schemas.microsoft.com/office/powerpoint/2010/main" val="1815153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745835" y="-1238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Teknologiateollisuuden tilauskertymä kohtalainen</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0" y="694720"/>
            <a:ext cx="12068420" cy="5324535"/>
          </a:xfrm>
          <a:prstGeom prst="rect">
            <a:avLst/>
          </a:prstGeom>
          <a:noFill/>
        </p:spPr>
        <p:txBody>
          <a:bodyPr wrap="square">
            <a:spAutoFit/>
          </a:bodyPr>
          <a:lstStyle/>
          <a:p>
            <a:pPr marL="342900" indent="-342900">
              <a:buFont typeface="Arial" panose="020B0604020202020204" pitchFamily="34" charset="0"/>
              <a:buChar char="•"/>
            </a:pPr>
            <a:r>
              <a:rPr lang="fi-FI" sz="2000" dirty="0"/>
              <a:t>Teknologiateollisuus ry:n mukaan saatujen uusien tilausten arvo koko maassa keskimäärin oli tammi–maaliskuussa 25 prosenttia pienempi kuin edellisellä neljänneksellä, mutta yhdeksän prosenttia suurempi kuin vuoden 2024 vastaavalla ajanjaksolla. Tilausten isoa laskua selittää suurelta osin edelliselle neljännekselle kohdistunut arvoltaan erittäin suuri laivatilaus. Isosta negatiivisesta neljännesmuutoksesta huolimatta voi ensimmäisen vuosineljänneksen tilauskertymää kuvata kohtalaisen hyväksi. Vuoden alun tilauskertymä oli hyvä verrattuna viime vuoden aiempien vuosineljännesten tilauskertymiin.</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Tarjouspyyntökyselyn saldoluku oli huhtikuussa +7. Saldoluku nousi positiiviseksi ensimmäisen kerran yli kahteen vuoteen. Positiivisen saldoluvun voi tulkita tarkoittavan kysynnän alkaneen lopulta osoittaa merkkejä parantumisesta. Toiveikkuutta tuo myös se, että saldoluku on positiivinen siitä huolimatta, että valtaosa vastauksista on saatu ”vapautuksen päivän” tulliuutisten jälkeen.</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Tilauskannan arvo oli maaliskuun lopussa prosentin pienempi kuin joulukuun lopussa mutta seitsemän prosenttia suurempi kuin vuoden 2024 maaliskuussa.</a:t>
            </a:r>
          </a:p>
          <a:p>
            <a:pPr marL="342900" indent="-342900">
              <a:buFont typeface="Arial" panose="020B0604020202020204" pitchFamily="34" charset="0"/>
              <a:buChar char="•"/>
            </a:pPr>
            <a:endParaRPr lang="fi-FI" sz="2000" dirty="0"/>
          </a:p>
          <a:p>
            <a:pPr marL="342900" indent="-342900">
              <a:buFont typeface="Arial" panose="020B0604020202020204" pitchFamily="34" charset="0"/>
              <a:buChar char="•"/>
            </a:pPr>
            <a:r>
              <a:rPr lang="fi-FI" sz="2000" dirty="0"/>
              <a:t>Vuodenvaihteen ympäryksen tilauskehityksen perusteella teknologiateollisuuden yritysten liikevaihdon arvioidaan kääntyvän vähitellen nousuun kuluvan vuoden aikana.</a:t>
            </a:r>
            <a:endParaRPr lang="en-US" sz="2000" dirty="0"/>
          </a:p>
        </p:txBody>
      </p:sp>
    </p:spTree>
    <p:extLst>
      <p:ext uri="{BB962C8B-B14F-4D97-AF65-F5344CB8AC3E}">
        <p14:creationId xmlns:p14="http://schemas.microsoft.com/office/powerpoint/2010/main" val="936099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731EE353-BA0F-02E7-6986-51F969463B12}"/>
              </a:ext>
            </a:extLst>
          </p:cNvPr>
          <p:cNvPicPr>
            <a:picLocks noChangeAspect="1"/>
          </p:cNvPicPr>
          <p:nvPr/>
        </p:nvPicPr>
        <p:blipFill>
          <a:blip r:embed="rId3"/>
          <a:stretch>
            <a:fillRect/>
          </a:stretch>
        </p:blipFill>
        <p:spPr>
          <a:xfrm>
            <a:off x="3248341" y="120134"/>
            <a:ext cx="5895343" cy="6608637"/>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CB356-D5F2-C428-78AB-26C245CDA36F}"/>
              </a:ext>
            </a:extLst>
          </p:cNvPr>
          <p:cNvPicPr>
            <a:picLocks noChangeAspect="1"/>
          </p:cNvPicPr>
          <p:nvPr/>
        </p:nvPicPr>
        <p:blipFill>
          <a:blip r:embed="rId2"/>
          <a:stretch>
            <a:fillRect/>
          </a:stretch>
        </p:blipFill>
        <p:spPr>
          <a:xfrm>
            <a:off x="5792745" y="0"/>
            <a:ext cx="4849292" cy="6858000"/>
          </a:xfrm>
          <a:prstGeom prst="rect">
            <a:avLst/>
          </a:prstGeom>
        </p:spPr>
      </p:pic>
      <p:sp>
        <p:nvSpPr>
          <p:cNvPr id="9" name="Suorakulmio 20"/>
          <p:cNvSpPr/>
          <p:nvPr/>
        </p:nvSpPr>
        <p:spPr>
          <a:xfrm>
            <a:off x="1549964" y="2924945"/>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capita </a:t>
            </a:r>
            <a:r>
              <a:rPr lang="fi-FI" sz="2000" dirty="0">
                <a:solidFill>
                  <a:prstClr val="black"/>
                </a:solidFill>
                <a:latin typeface="Calibri"/>
              </a:rPr>
              <a:t>vuonna 2023 (ennakkotieto) on Satakunnassa toiseksi korkein 19 maakunnasta (eli tavallaan BKT per capita jalostuksen, eli teollisuuden, energiantuotannon ja rakentamisen osalta).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Tämä kuvaa Satakunnan vahvaa kykyä tuottaa korkean jalostusarvon tuotteita, joita menee runsaasti myös vientiin. Siten Satakunta on kokoaan suurempi hyvinvoinnin tuottaja Suomessa.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V. 2022 Rauman seutu oli sijalla 10,  Pohjois-Satakunta sijalla 19 ja Porin seutu sijalla 26 69:stä seutukunnasta. Kahden viimeksi mainitun sijoitus koheni selvästi edellisvuodesta.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spTree>
    <p:extLst>
      <p:ext uri="{BB962C8B-B14F-4D97-AF65-F5344CB8AC3E}">
        <p14:creationId xmlns:p14="http://schemas.microsoft.com/office/powerpoint/2010/main" val="249577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7</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pic>
        <p:nvPicPr>
          <p:cNvPr id="3" name="Kuva 8" descr="Kuva, joka sisältää kohteen teksti, merkki, clipart-kuva&#10;&#10;Kuvaus luotu automaattisesti">
            <a:extLst>
              <a:ext uri="{FF2B5EF4-FFF2-40B4-BE49-F238E27FC236}">
                <a16:creationId xmlns:a16="http://schemas.microsoft.com/office/drawing/2014/main" id="{8ADF3EBF-295E-03B1-3076-41285710E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a:solidFill>
            <a:schemeClr val="bg1"/>
          </a:solidFill>
        </p:spPr>
      </p:pic>
      <p:sp>
        <p:nvSpPr>
          <p:cNvPr id="4" name="TextBox 3">
            <a:extLst>
              <a:ext uri="{FF2B5EF4-FFF2-40B4-BE49-F238E27FC236}">
                <a16:creationId xmlns:a16="http://schemas.microsoft.com/office/drawing/2014/main" id="{5B5D2598-450C-01BD-4B35-1A7FF984B483}"/>
              </a:ext>
            </a:extLst>
          </p:cNvPr>
          <p:cNvSpPr txBox="1"/>
          <p:nvPr/>
        </p:nvSpPr>
        <p:spPr>
          <a:xfrm>
            <a:off x="2238932" y="6268940"/>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382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pic>
        <p:nvPicPr>
          <p:cNvPr id="4" name="Kuva 8" descr="Kuva, joka sisältää kohteen teksti, merkki, clipart-kuva&#10;&#10;Kuvaus luotu automaattisesti">
            <a:extLst>
              <a:ext uri="{FF2B5EF4-FFF2-40B4-BE49-F238E27FC236}">
                <a16:creationId xmlns:a16="http://schemas.microsoft.com/office/drawing/2014/main" id="{5DDE3DC1-BEE6-7B51-1EFF-81D296233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7700D53A-07C4-A60A-EA0C-46D02F4E1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a:solidFill>
            <a:schemeClr val="bg1"/>
          </a:solidFill>
        </p:spPr>
      </p:pic>
      <p:sp>
        <p:nvSpPr>
          <p:cNvPr id="6" name="TextBox 5">
            <a:extLst>
              <a:ext uri="{FF2B5EF4-FFF2-40B4-BE49-F238E27FC236}">
                <a16:creationId xmlns:a16="http://schemas.microsoft.com/office/drawing/2014/main" id="{8F55B33D-9233-CBEA-365D-C19EBDE8622A}"/>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77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pic>
        <p:nvPicPr>
          <p:cNvPr id="7" name="Kuva 8" descr="Kuva, joka sisältää kohteen teksti, merkki, clipart-kuva&#10;&#10;Kuvaus luotu automaattisesti">
            <a:extLst>
              <a:ext uri="{FF2B5EF4-FFF2-40B4-BE49-F238E27FC236}">
                <a16:creationId xmlns:a16="http://schemas.microsoft.com/office/drawing/2014/main" id="{B1BFC5E7-9F61-95D3-C27C-DCD9205A2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2" y="6240711"/>
            <a:ext cx="1856812" cy="480765"/>
          </a:xfrm>
          <a:prstGeom prst="rect">
            <a:avLst/>
          </a:prstGeom>
          <a:solidFill>
            <a:schemeClr val="bg1"/>
          </a:solidFill>
        </p:spPr>
      </p:pic>
    </p:spTree>
    <p:extLst>
      <p:ext uri="{BB962C8B-B14F-4D97-AF65-F5344CB8AC3E}">
        <p14:creationId xmlns:p14="http://schemas.microsoft.com/office/powerpoint/2010/main" val="197676759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6.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9.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Powerpointmalli_salmiakit</Template>
  <TotalTime>31700</TotalTime>
  <Words>6425</Words>
  <Application>Microsoft Office PowerPoint</Application>
  <PresentationFormat>Widescreen</PresentationFormat>
  <Paragraphs>560</Paragraphs>
  <Slides>59</Slides>
  <Notes>7</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59</vt:i4>
      </vt:variant>
    </vt:vector>
  </HeadingPairs>
  <TitlesOfParts>
    <vt:vector size="78" baseType="lpstr">
      <vt:lpstr>Arial</vt:lpstr>
      <vt:lpstr>Arial Black</vt:lpstr>
      <vt:lpstr>Britannic Bold</vt:lpstr>
      <vt:lpstr>Calibri</vt:lpstr>
      <vt:lpstr>Calibri Light</vt:lpstr>
      <vt:lpstr>Courier New</vt:lpstr>
      <vt:lpstr>System Font Regular</vt:lpstr>
      <vt:lpstr>Tahoma</vt:lpstr>
      <vt:lpstr>Times New Roman</vt:lpstr>
      <vt:lpstr>Wingdings</vt:lpstr>
      <vt:lpstr>Office-teema</vt:lpstr>
      <vt:lpstr>6_Retro</vt:lpstr>
      <vt:lpstr>pp-malli_tke</vt:lpstr>
      <vt:lpstr>1_pp-malli_tke</vt:lpstr>
      <vt:lpstr>1_Office-teema</vt:lpstr>
      <vt:lpstr>9_Retro</vt:lpstr>
      <vt:lpstr>Office Theme</vt:lpstr>
      <vt:lpstr>1_Office Theme</vt:lpstr>
      <vt:lpstr>3_pp-malli_tke</vt:lpstr>
      <vt:lpstr>SATAKUNNAN TALOUS  Nykytila ja lähiajan näkymät 44  Toukokuu 2025  Aluekehitysasiantuntija Saku Vähäsantanen Satakuntaliitto Etunimi.sukunimi@satakunta.fi Puh. 044 711 4350 </vt:lpstr>
      <vt:lpstr>   SATAKUNNAN TALOUS  Nykytila ja lähiajan näkymät 44 Toukokuu 2025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Kansantalous, työn tuottavuus</vt:lpstr>
      <vt:lpstr>Kansantalous, työn tuottavuus</vt:lpstr>
      <vt:lpstr>Kansantalous, työn tuottavuus</vt:lpstr>
      <vt:lpstr>Aluetalous, työn tuottavuus Satakunnassa</vt:lpstr>
      <vt:lpstr>PowerPoint Presentation</vt:lpstr>
      <vt:lpstr>PowerPoint Presentation</vt:lpstr>
      <vt:lpstr>PowerPoint Presentation</vt:lpstr>
      <vt:lpstr>PowerPoint Presentation</vt:lpstr>
      <vt:lpstr>satakunnaN NOUSUTRENDEJÄ 2010-2024</vt:lpstr>
      <vt:lpstr>TEOLLISUUDEN SUHDANNEKUVA satakunnassa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7-12/2024: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1947</cp:revision>
  <dcterms:created xsi:type="dcterms:W3CDTF">2019-04-17T08:47:51Z</dcterms:created>
  <dcterms:modified xsi:type="dcterms:W3CDTF">2025-05-08T06:46:56Z</dcterms:modified>
</cp:coreProperties>
</file>