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36" r:id="rId11"/>
    <p:sldMasterId id="2147484160" r:id="rId12"/>
    <p:sldMasterId id="2147484172" r:id="rId13"/>
    <p:sldMasterId id="2147484184" r:id="rId14"/>
    <p:sldMasterId id="2147484196" r:id="rId15"/>
    <p:sldMasterId id="2147484208" r:id="rId16"/>
  </p:sldMasterIdLst>
  <p:notesMasterIdLst>
    <p:notesMasterId r:id="rId158"/>
  </p:notesMasterIdLst>
  <p:handoutMasterIdLst>
    <p:handoutMasterId r:id="rId159"/>
  </p:handoutMasterIdLst>
  <p:sldIdLst>
    <p:sldId id="261" r:id="rId17"/>
    <p:sldId id="535" r:id="rId18"/>
    <p:sldId id="666" r:id="rId19"/>
    <p:sldId id="714" r:id="rId20"/>
    <p:sldId id="303" r:id="rId21"/>
    <p:sldId id="304" r:id="rId22"/>
    <p:sldId id="583" r:id="rId23"/>
    <p:sldId id="699" r:id="rId24"/>
    <p:sldId id="438" r:id="rId25"/>
    <p:sldId id="547" r:id="rId26"/>
    <p:sldId id="582" r:id="rId27"/>
    <p:sldId id="517" r:id="rId28"/>
    <p:sldId id="518" r:id="rId29"/>
    <p:sldId id="288" r:id="rId30"/>
    <p:sldId id="519" r:id="rId31"/>
    <p:sldId id="531" r:id="rId32"/>
    <p:sldId id="545" r:id="rId33"/>
    <p:sldId id="301" r:id="rId34"/>
    <p:sldId id="546" r:id="rId35"/>
    <p:sldId id="455" r:id="rId36"/>
    <p:sldId id="374" r:id="rId37"/>
    <p:sldId id="422" r:id="rId38"/>
    <p:sldId id="655" r:id="rId39"/>
    <p:sldId id="656" r:id="rId40"/>
    <p:sldId id="298" r:id="rId41"/>
    <p:sldId id="310" r:id="rId42"/>
    <p:sldId id="590" r:id="rId43"/>
    <p:sldId id="300" r:id="rId44"/>
    <p:sldId id="328" r:id="rId45"/>
    <p:sldId id="293" r:id="rId46"/>
    <p:sldId id="308" r:id="rId47"/>
    <p:sldId id="307" r:id="rId48"/>
    <p:sldId id="530" r:id="rId49"/>
    <p:sldId id="462" r:id="rId50"/>
    <p:sldId id="515" r:id="rId51"/>
    <p:sldId id="461" r:id="rId52"/>
    <p:sldId id="456" r:id="rId53"/>
    <p:sldId id="715" r:id="rId54"/>
    <p:sldId id="758" r:id="rId55"/>
    <p:sldId id="591" r:id="rId56"/>
    <p:sldId id="653" r:id="rId57"/>
    <p:sldId id="652" r:id="rId58"/>
    <p:sldId id="654" r:id="rId59"/>
    <p:sldId id="634" r:id="rId60"/>
    <p:sldId id="516" r:id="rId61"/>
    <p:sldId id="506" r:id="rId62"/>
    <p:sldId id="367" r:id="rId63"/>
    <p:sldId id="291" r:id="rId64"/>
    <p:sldId id="755" r:id="rId65"/>
    <p:sldId id="507" r:id="rId66"/>
    <p:sldId id="437" r:id="rId67"/>
    <p:sldId id="294" r:id="rId68"/>
    <p:sldId id="306" r:id="rId69"/>
    <p:sldId id="295" r:id="rId70"/>
    <p:sldId id="508" r:id="rId71"/>
    <p:sldId id="409" r:id="rId72"/>
    <p:sldId id="589" r:id="rId73"/>
    <p:sldId id="701" r:id="rId74"/>
    <p:sldId id="586" r:id="rId75"/>
    <p:sldId id="587" r:id="rId76"/>
    <p:sldId id="588" r:id="rId77"/>
    <p:sldId id="584" r:id="rId78"/>
    <p:sldId id="585" r:id="rId79"/>
    <p:sldId id="700" r:id="rId80"/>
    <p:sldId id="668" r:id="rId81"/>
    <p:sldId id="748" r:id="rId82"/>
    <p:sldId id="665" r:id="rId83"/>
    <p:sldId id="750" r:id="rId84"/>
    <p:sldId id="387" r:id="rId85"/>
    <p:sldId id="388" r:id="rId86"/>
    <p:sldId id="534" r:id="rId87"/>
    <p:sldId id="520" r:id="rId88"/>
    <p:sldId id="257" r:id="rId89"/>
    <p:sldId id="521" r:id="rId90"/>
    <p:sldId id="532" r:id="rId91"/>
    <p:sldId id="533" r:id="rId92"/>
    <p:sldId id="756" r:id="rId93"/>
    <p:sldId id="509" r:id="rId94"/>
    <p:sldId id="453" r:id="rId95"/>
    <p:sldId id="256" r:id="rId96"/>
    <p:sldId id="260" r:id="rId97"/>
    <p:sldId id="467" r:id="rId98"/>
    <p:sldId id="369" r:id="rId99"/>
    <p:sldId id="751" r:id="rId100"/>
    <p:sldId id="773" r:id="rId101"/>
    <p:sldId id="510" r:id="rId102"/>
    <p:sldId id="273" r:id="rId103"/>
    <p:sldId id="283" r:id="rId104"/>
    <p:sldId id="776" r:id="rId105"/>
    <p:sldId id="286" r:id="rId106"/>
    <p:sldId id="287" r:id="rId107"/>
    <p:sldId id="512" r:id="rId108"/>
    <p:sldId id="289" r:id="rId109"/>
    <p:sldId id="513" r:id="rId110"/>
    <p:sldId id="514" r:id="rId111"/>
    <p:sldId id="330" r:id="rId112"/>
    <p:sldId id="759" r:id="rId113"/>
    <p:sldId id="536" r:id="rId114"/>
    <p:sldId id="769" r:id="rId115"/>
    <p:sldId id="529" r:id="rId116"/>
    <p:sldId id="495" r:id="rId117"/>
    <p:sldId id="554" r:id="rId118"/>
    <p:sldId id="496" r:id="rId119"/>
    <p:sldId id="501" r:id="rId120"/>
    <p:sldId id="494" r:id="rId121"/>
    <p:sldId id="493" r:id="rId122"/>
    <p:sldId id="497" r:id="rId123"/>
    <p:sldId id="500" r:id="rId124"/>
    <p:sldId id="284" r:id="rId125"/>
    <p:sldId id="559" r:id="rId126"/>
    <p:sldId id="469" r:id="rId127"/>
    <p:sldId id="558" r:id="rId128"/>
    <p:sldId id="470" r:id="rId129"/>
    <p:sldId id="475" r:id="rId130"/>
    <p:sldId id="553" r:id="rId131"/>
    <p:sldId id="471" r:id="rId132"/>
    <p:sldId id="472" r:id="rId133"/>
    <p:sldId id="473" r:id="rId134"/>
    <p:sldId id="474" r:id="rId135"/>
    <p:sldId id="480" r:id="rId136"/>
    <p:sldId id="771" r:id="rId137"/>
    <p:sldId id="482" r:id="rId138"/>
    <p:sldId id="483" r:id="rId139"/>
    <p:sldId id="484" r:id="rId140"/>
    <p:sldId id="492" r:id="rId141"/>
    <p:sldId id="487" r:id="rId142"/>
    <p:sldId id="488" r:id="rId143"/>
    <p:sldId id="489" r:id="rId144"/>
    <p:sldId id="490" r:id="rId145"/>
    <p:sldId id="491" r:id="rId146"/>
    <p:sldId id="560" r:id="rId147"/>
    <p:sldId id="423" r:id="rId148"/>
    <p:sldId id="498" r:id="rId149"/>
    <p:sldId id="476" r:id="rId150"/>
    <p:sldId id="544" r:id="rId151"/>
    <p:sldId id="292" r:id="rId152"/>
    <p:sldId id="774" r:id="rId153"/>
    <p:sldId id="486" r:id="rId154"/>
    <p:sldId id="675" r:id="rId155"/>
    <p:sldId id="499" r:id="rId156"/>
    <p:sldId id="775" r:id="rId157"/>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59" d="100"/>
          <a:sy n="59" d="100"/>
        </p:scale>
        <p:origin x="151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presProps" Target="pres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0.0738</cdr:x>
      <cdr:y>0.30993</cdr:y>
    </cdr:from>
    <cdr:to>
      <cdr:x>1</cdr:x>
      <cdr:y>0.73883</cdr:y>
    </cdr:to>
    <cdr:sp macro="" textlink="">
      <cdr:nvSpPr>
        <cdr:cNvPr id="3" name="TextBox 22"/>
        <cdr:cNvSpPr txBox="1"/>
      </cdr:nvSpPr>
      <cdr:spPr>
        <a:xfrm xmlns:a="http://schemas.openxmlformats.org/drawingml/2006/main">
          <a:off x="241223" y="244643"/>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52,8 %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10.1.2025</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10.1.2025</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AED3-E587-9E27-FF60-B133D52FB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F3C0-9268-FE0D-7FF1-92869B34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36DAD-989C-82B7-E0D0-9CD0ED7D8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902E50-4FF0-50A2-530E-7F0BDB7F80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052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51</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53</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60</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82</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83</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91</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10/01/2025</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10/01/2025</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10.1.2025</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01/10/2025</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10.1.2025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10.1.2025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10.1.2025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10.1.2025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10.1.2025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10.1.2025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34294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9644637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40036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10.1.2025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246671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4139218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28127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389936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5041239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1675774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171372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10.1.2025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2347038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57422"/>
            <a:ext cx="6858000" cy="2386800"/>
          </a:xfrm>
        </p:spPr>
        <p:txBody>
          <a:bodyPr anchor="b"/>
          <a:lstStyle>
            <a:lvl1pPr algn="ctr">
              <a:defRPr sz="3375">
                <a:solidFill>
                  <a:schemeClr val="bg2"/>
                </a:solidFill>
              </a:defRPr>
            </a:lvl1pPr>
          </a:lstStyle>
          <a:p>
            <a:r>
              <a:rPr lang="fi-FI"/>
              <a:t>Muokkaa perustyyl. napsautt.</a:t>
            </a:r>
            <a:endParaRPr lang="fi-FI" dirty="0"/>
          </a:p>
        </p:txBody>
      </p:sp>
      <p:sp>
        <p:nvSpPr>
          <p:cNvPr id="3" name="Subtitle 2"/>
          <p:cNvSpPr>
            <a:spLocks noGrp="1"/>
          </p:cNvSpPr>
          <p:nvPr>
            <p:ph type="subTitle" idx="1"/>
          </p:nvPr>
        </p:nvSpPr>
        <p:spPr>
          <a:xfrm>
            <a:off x="1143000" y="3345821"/>
            <a:ext cx="6858000" cy="900388"/>
          </a:xfrm>
        </p:spPr>
        <p:txBody>
          <a:bodyPr/>
          <a:lstStyle>
            <a:lvl1pPr marL="0" indent="0" algn="ctr">
              <a:buNone/>
              <a:defRPr sz="1350">
                <a:solidFill>
                  <a:schemeClr val="bg1"/>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fi-FI"/>
              <a:t>Muokkaa alaotsikon perustyyliä napsautt.</a:t>
            </a:r>
            <a:endParaRPr lang="fi-FI"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000" y="5238000"/>
            <a:ext cx="1800000" cy="912990"/>
          </a:xfrm>
          <a:prstGeom prst="rect">
            <a:avLst/>
          </a:prstGeom>
        </p:spPr>
      </p:pic>
      <p:sp>
        <p:nvSpPr>
          <p:cNvPr id="9" name="TextBox 8"/>
          <p:cNvSpPr txBox="1"/>
          <p:nvPr/>
        </p:nvSpPr>
        <p:spPr>
          <a:xfrm>
            <a:off x="7863849" y="7884163"/>
            <a:ext cx="184731" cy="209288"/>
          </a:xfrm>
          <a:prstGeom prst="rect">
            <a:avLst/>
          </a:prstGeom>
          <a:noFill/>
        </p:spPr>
        <p:txBody>
          <a:bodyPr wrap="none" rtlCol="0">
            <a:spAutoFit/>
          </a:bodyPr>
          <a:lstStyle/>
          <a:p>
            <a:endParaRPr lang="fi-FI" sz="760" dirty="0"/>
          </a:p>
        </p:txBody>
      </p:sp>
      <p:sp>
        <p:nvSpPr>
          <p:cNvPr id="10" name="TextBox 9"/>
          <p:cNvSpPr txBox="1"/>
          <p:nvPr/>
        </p:nvSpPr>
        <p:spPr>
          <a:xfrm>
            <a:off x="4191009" y="7721603"/>
            <a:ext cx="184731" cy="209288"/>
          </a:xfrm>
          <a:prstGeom prst="rect">
            <a:avLst/>
          </a:prstGeom>
          <a:noFill/>
        </p:spPr>
        <p:txBody>
          <a:bodyPr wrap="none" rtlCol="0">
            <a:spAutoFit/>
          </a:bodyPr>
          <a:lstStyle/>
          <a:p>
            <a:endParaRPr lang="fi-FI" sz="760" dirty="0"/>
          </a:p>
        </p:txBody>
      </p:sp>
    </p:spTree>
    <p:extLst>
      <p:ext uri="{BB962C8B-B14F-4D97-AF65-F5344CB8AC3E}">
        <p14:creationId xmlns:p14="http://schemas.microsoft.com/office/powerpoint/2010/main" val="31041353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8656" y="529951"/>
            <a:ext cx="7203017" cy="995915"/>
          </a:xfrm>
        </p:spPr>
        <p:txBody>
          <a:bodyPr/>
          <a:lstStyle/>
          <a:p>
            <a:r>
              <a:rPr lang="fi-FI"/>
              <a:t>Muokkaa perustyyl. napsautt.</a:t>
            </a:r>
            <a:endParaRPr lang="fi-FI" dirty="0"/>
          </a:p>
        </p:txBody>
      </p:sp>
      <p:sp>
        <p:nvSpPr>
          <p:cNvPr id="3" name="Content Placeholder 2"/>
          <p:cNvSpPr>
            <a:spLocks noGrp="1"/>
          </p:cNvSpPr>
          <p:nvPr>
            <p:ph idx="1"/>
          </p:nvPr>
        </p:nvSpPr>
        <p:spPr>
          <a:xfrm>
            <a:off x="628650" y="1525867"/>
            <a:ext cx="7886700" cy="4447369"/>
          </a:xfrm>
        </p:spPr>
        <p:txBody>
          <a:bodyPr/>
          <a:lstStyle>
            <a:lvl1pPr>
              <a:defRPr b="1"/>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10"/>
          </p:nvPr>
        </p:nvSpPr>
        <p:spPr/>
        <p:txBody>
          <a:bodyPr/>
          <a:lstStyle/>
          <a:p>
            <a:pPr>
              <a:defRPr/>
            </a:pPr>
            <a:endParaRPr lang="fi-FI"/>
          </a:p>
        </p:txBody>
      </p:sp>
      <p:sp>
        <p:nvSpPr>
          <p:cNvPr id="5" name="Footer Placeholder 4"/>
          <p:cNvSpPr>
            <a:spLocks noGrp="1"/>
          </p:cNvSpPr>
          <p:nvPr>
            <p:ph type="ftr" sz="quarter" idx="11"/>
          </p:nvPr>
        </p:nvSpPr>
        <p:spPr/>
        <p:txBody>
          <a:bodyPr/>
          <a:lstStyle/>
          <a:p>
            <a:pPr>
              <a:defRPr/>
            </a:pPr>
            <a:endParaRPr lang="fi-FI"/>
          </a:p>
        </p:txBody>
      </p:sp>
      <p:sp>
        <p:nvSpPr>
          <p:cNvPr id="6" name="Slide Number Placeholder 5"/>
          <p:cNvSpPr>
            <a:spLocks noGrp="1"/>
          </p:cNvSpPr>
          <p:nvPr>
            <p:ph type="sldNum" sz="quarter" idx="12"/>
          </p:nvPr>
        </p:nvSpPr>
        <p:spPr/>
        <p:txBody>
          <a:bodyPr/>
          <a:lstStyle/>
          <a:p>
            <a:pPr>
              <a:defRPr/>
            </a:pPr>
            <a:fld id="{DA58B34B-519A-40E0-BEA4-37DB75AAEDB0}" type="slidenum">
              <a:rPr lang="fi-FI" altLang="fi-FI" smtClean="0"/>
              <a:pPr>
                <a:defRPr/>
              </a:pPr>
              <a:t>‹#›</a:t>
            </a:fld>
            <a:endParaRPr lang="fi-FI" altLang="fi-FI"/>
          </a:p>
        </p:txBody>
      </p: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3907414715"/>
      </p:ext>
    </p:extLst>
  </p:cSld>
  <p:clrMapOvr>
    <a:masterClrMapping/>
  </p:clrMapOvr>
  <p:extLst>
    <p:ext uri="{DCECCB84-F9BA-43D5-87BE-67443E8EF086}">
      <p15:sldGuideLst xmlns:p15="http://schemas.microsoft.com/office/powerpoint/2012/main">
        <p15:guide id="1" orient="horz" pos="4997">
          <p15:clr>
            <a:srgbClr val="FBAE40"/>
          </p15:clr>
        </p15:guide>
        <p15:guide id="2" pos="38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10.1.2025</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2" y="529951"/>
            <a:ext cx="7201826" cy="995915"/>
          </a:xfrm>
        </p:spPr>
        <p:txBody>
          <a:bodyPr/>
          <a:lstStyle/>
          <a:p>
            <a:r>
              <a:rPr lang="fi-FI"/>
              <a:t>Muokkaa perustyyl. napsautt.</a:t>
            </a:r>
          </a:p>
        </p:txBody>
      </p:sp>
      <p:sp>
        <p:nvSpPr>
          <p:cNvPr id="3" name="Text Placeholder 2"/>
          <p:cNvSpPr>
            <a:spLocks noGrp="1"/>
          </p:cNvSpPr>
          <p:nvPr>
            <p:ph type="body" idx="1"/>
          </p:nvPr>
        </p:nvSpPr>
        <p:spPr>
          <a:xfrm>
            <a:off x="629842" y="1525870"/>
            <a:ext cx="3868340"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4" name="Content Placeholder 3"/>
          <p:cNvSpPr>
            <a:spLocks noGrp="1"/>
          </p:cNvSpPr>
          <p:nvPr>
            <p:ph sz="half" idx="2"/>
          </p:nvPr>
        </p:nvSpPr>
        <p:spPr>
          <a:xfrm>
            <a:off x="629842" y="2287351"/>
            <a:ext cx="3868340" cy="368588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p:cNvSpPr>
            <a:spLocks noGrp="1"/>
          </p:cNvSpPr>
          <p:nvPr>
            <p:ph type="body" sz="quarter" idx="3"/>
          </p:nvPr>
        </p:nvSpPr>
        <p:spPr>
          <a:xfrm>
            <a:off x="4629157" y="1525870"/>
            <a:ext cx="3887391"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6" name="Content Placeholder 5"/>
          <p:cNvSpPr>
            <a:spLocks noGrp="1"/>
          </p:cNvSpPr>
          <p:nvPr>
            <p:ph sz="quarter" idx="4"/>
          </p:nvPr>
        </p:nvSpPr>
        <p:spPr>
          <a:xfrm>
            <a:off x="4629157" y="2144881"/>
            <a:ext cx="3887391" cy="382835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Date Placeholder 7"/>
          <p:cNvSpPr>
            <a:spLocks noGrp="1"/>
          </p:cNvSpPr>
          <p:nvPr>
            <p:ph type="dt" sz="half" idx="10"/>
          </p:nvPr>
        </p:nvSpPr>
        <p:spPr/>
        <p:txBody>
          <a:bodyPr/>
          <a:lstStyle/>
          <a:p>
            <a:pPr>
              <a:defRPr/>
            </a:pPr>
            <a:endParaRPr lang="fi-FI"/>
          </a:p>
        </p:txBody>
      </p:sp>
      <p:sp>
        <p:nvSpPr>
          <p:cNvPr id="9" name="Footer Placeholder 8"/>
          <p:cNvSpPr>
            <a:spLocks noGrp="1"/>
          </p:cNvSpPr>
          <p:nvPr>
            <p:ph type="ftr" sz="quarter" idx="11"/>
          </p:nvPr>
        </p:nvSpPr>
        <p:spPr/>
        <p:txBody>
          <a:bodyPr/>
          <a:lstStyle/>
          <a:p>
            <a:pPr>
              <a:defRPr/>
            </a:pPr>
            <a:endParaRPr lang="fi-FI"/>
          </a:p>
        </p:txBody>
      </p:sp>
      <p:sp>
        <p:nvSpPr>
          <p:cNvPr id="13" name="Slide Number Placeholder 12"/>
          <p:cNvSpPr>
            <a:spLocks noGrp="1"/>
          </p:cNvSpPr>
          <p:nvPr>
            <p:ph type="sldNum" sz="quarter" idx="12"/>
          </p:nvPr>
        </p:nvSpPr>
        <p:spPr/>
        <p:txBody>
          <a:bodyPr/>
          <a:lstStyle/>
          <a:p>
            <a:pPr>
              <a:defRPr/>
            </a:pPr>
            <a:fld id="{20476A6A-A2F3-4F36-89E5-8B9788BCB4CA}" type="slidenum">
              <a:rPr lang="fi-FI" altLang="fi-FI" smtClean="0"/>
              <a:pPr>
                <a:defRPr/>
              </a:pPr>
              <a:t>‹#›</a:t>
            </a:fld>
            <a:endParaRPr lang="fi-FI" altLang="fi-FI"/>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577634364"/>
      </p:ext>
    </p:extLst>
  </p:cSld>
  <p:clrMapOvr>
    <a:masterClrMapping/>
  </p:clrMapOvr>
  <p:extLst>
    <p:ext uri="{DCECCB84-F9BA-43D5-87BE-67443E8EF086}">
      <p15:sldGuideLst xmlns:p15="http://schemas.microsoft.com/office/powerpoint/2012/main">
        <p15:guide id="1" pos="385">
          <p15:clr>
            <a:srgbClr val="FBAE40"/>
          </p15:clr>
        </p15:guide>
        <p15:guide id="2" orient="horz" pos="499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ntent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9842" y="529951"/>
            <a:ext cx="7201826" cy="995915"/>
          </a:xfrm>
        </p:spPr>
        <p:txBody>
          <a:bodyPr/>
          <a:lstStyle/>
          <a:p>
            <a:r>
              <a:rPr lang="fi-FI"/>
              <a:t>Muokkaa perustyyl. napsautt.</a:t>
            </a:r>
          </a:p>
        </p:txBody>
      </p:sp>
      <p:sp>
        <p:nvSpPr>
          <p:cNvPr id="3" name="Text Placeholder 2"/>
          <p:cNvSpPr>
            <a:spLocks noGrp="1"/>
          </p:cNvSpPr>
          <p:nvPr>
            <p:ph type="body" idx="1"/>
          </p:nvPr>
        </p:nvSpPr>
        <p:spPr>
          <a:xfrm>
            <a:off x="629842" y="1525870"/>
            <a:ext cx="7885508"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4" name="Content Placeholder 3"/>
          <p:cNvSpPr>
            <a:spLocks noGrp="1"/>
          </p:cNvSpPr>
          <p:nvPr>
            <p:ph sz="half" idx="2"/>
          </p:nvPr>
        </p:nvSpPr>
        <p:spPr>
          <a:xfrm>
            <a:off x="629842" y="2287351"/>
            <a:ext cx="7885508" cy="368588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Date Placeholder 7"/>
          <p:cNvSpPr>
            <a:spLocks noGrp="1"/>
          </p:cNvSpPr>
          <p:nvPr>
            <p:ph type="dt" sz="half" idx="10"/>
          </p:nvPr>
        </p:nvSpPr>
        <p:spPr/>
        <p:txBody>
          <a:bodyPr/>
          <a:lstStyle/>
          <a:p>
            <a:pPr>
              <a:defRPr/>
            </a:pPr>
            <a:endParaRPr lang="fi-FI"/>
          </a:p>
        </p:txBody>
      </p:sp>
      <p:sp>
        <p:nvSpPr>
          <p:cNvPr id="9" name="Footer Placeholder 8"/>
          <p:cNvSpPr>
            <a:spLocks noGrp="1"/>
          </p:cNvSpPr>
          <p:nvPr>
            <p:ph type="ftr" sz="quarter" idx="11"/>
          </p:nvPr>
        </p:nvSpPr>
        <p:spPr/>
        <p:txBody>
          <a:bodyPr/>
          <a:lstStyle/>
          <a:p>
            <a:pPr>
              <a:defRPr/>
            </a:pPr>
            <a:endParaRPr lang="fi-FI"/>
          </a:p>
        </p:txBody>
      </p:sp>
      <p:sp>
        <p:nvSpPr>
          <p:cNvPr id="13" name="Slide Number Placeholder 12"/>
          <p:cNvSpPr>
            <a:spLocks noGrp="1"/>
          </p:cNvSpPr>
          <p:nvPr>
            <p:ph type="sldNum" sz="quarter" idx="12"/>
          </p:nvPr>
        </p:nvSpPr>
        <p:spPr/>
        <p:txBody>
          <a:bodyPr/>
          <a:lstStyle/>
          <a:p>
            <a:pPr>
              <a:defRPr/>
            </a:pPr>
            <a:fld id="{68385311-37A0-4CFB-B748-7C92B3DE9DF4}" type="slidenum">
              <a:rPr lang="fi-FI" altLang="fi-FI" smtClean="0"/>
              <a:pPr>
                <a:defRPr/>
              </a:pPr>
              <a:t>‹#›</a:t>
            </a:fld>
            <a:endParaRPr lang="fi-FI" altLang="fi-FI"/>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3498974280"/>
      </p:ext>
    </p:extLst>
  </p:cSld>
  <p:clrMapOvr>
    <a:masterClrMapping/>
  </p:clrMapOvr>
  <p:extLst>
    <p:ext uri="{DCECCB84-F9BA-43D5-87BE-67443E8EF086}">
      <p15:sldGuideLst xmlns:p15="http://schemas.microsoft.com/office/powerpoint/2012/main">
        <p15:guide id="1" pos="385">
          <p15:clr>
            <a:srgbClr val="FBAE40"/>
          </p15:clr>
        </p15:guide>
        <p15:guide id="2" orient="horz" pos="499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fi-FI"/>
          </a:p>
        </p:txBody>
      </p:sp>
      <p:sp>
        <p:nvSpPr>
          <p:cNvPr id="6" name="Footer Placeholder 5"/>
          <p:cNvSpPr>
            <a:spLocks noGrp="1"/>
          </p:cNvSpPr>
          <p:nvPr>
            <p:ph type="ftr" sz="quarter" idx="11"/>
          </p:nvPr>
        </p:nvSpPr>
        <p:spPr/>
        <p:txBody>
          <a:bodyPr/>
          <a:lstStyle/>
          <a:p>
            <a:pPr>
              <a:defRPr/>
            </a:pPr>
            <a:endParaRPr lang="fi-FI"/>
          </a:p>
        </p:txBody>
      </p:sp>
      <p:sp>
        <p:nvSpPr>
          <p:cNvPr id="7" name="Slide Number Placeholder 6"/>
          <p:cNvSpPr>
            <a:spLocks noGrp="1"/>
          </p:cNvSpPr>
          <p:nvPr>
            <p:ph type="sldNum" sz="quarter" idx="12"/>
          </p:nvPr>
        </p:nvSpPr>
        <p:spPr/>
        <p:txBody>
          <a:bodyPr/>
          <a:lstStyle/>
          <a:p>
            <a:pPr>
              <a:defRPr/>
            </a:pPr>
            <a:fld id="{0C7A56C9-5A74-48BF-AF50-8021EB40E9BD}" type="slidenum">
              <a:rPr lang="fi-FI" altLang="fi-FI" smtClean="0"/>
              <a:pPr>
                <a:defRPr/>
              </a:pPr>
              <a:t>‹#›</a:t>
            </a:fld>
            <a:endParaRPr lang="fi-FI" altLang="fi-FI"/>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28616516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ubtitle">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p:cNvPicPr>
          <p:nvPr/>
        </p:nvPicPr>
        <p:blipFill>
          <a:blip r:embed="rId2">
            <a:alphaModFix amt="6000"/>
            <a:extLst>
              <a:ext uri="{28A0092B-C50C-407E-A947-70E740481C1C}">
                <a14:useLocalDpi xmlns:a14="http://schemas.microsoft.com/office/drawing/2010/main" val="0"/>
              </a:ext>
            </a:extLst>
          </a:blip>
          <a:stretch>
            <a:fillRect/>
          </a:stretch>
        </p:blipFill>
        <p:spPr>
          <a:xfrm>
            <a:off x="2868930" y="872490"/>
            <a:ext cx="3406140" cy="5113020"/>
          </a:xfrm>
          <a:prstGeom prst="rect">
            <a:avLst/>
          </a:prstGeom>
        </p:spPr>
      </p:pic>
      <p:sp>
        <p:nvSpPr>
          <p:cNvPr id="22" name="Text Placeholder 21"/>
          <p:cNvSpPr>
            <a:spLocks noGrp="1"/>
          </p:cNvSpPr>
          <p:nvPr>
            <p:ph type="body" sz="quarter" idx="10"/>
          </p:nvPr>
        </p:nvSpPr>
        <p:spPr>
          <a:xfrm>
            <a:off x="1710267" y="1566330"/>
            <a:ext cx="5723466" cy="3589868"/>
          </a:xfrm>
        </p:spPr>
        <p:txBody>
          <a:bodyPr lIns="90000" anchor="ctr" anchorCtr="1">
            <a:noAutofit/>
          </a:bodyPr>
          <a:lstStyle>
            <a:lvl1pPr marL="0" indent="0" algn="ctr">
              <a:buNone/>
              <a:defRPr sz="3900" baseline="0">
                <a:solidFill>
                  <a:schemeClr val="bg2"/>
                </a:solidFill>
              </a:defRPr>
            </a:lvl1pPr>
          </a:lstStyle>
          <a:p>
            <a:pPr lvl="0"/>
            <a:r>
              <a:rPr lang="fi-FI"/>
              <a:t>Muokkaa tekstin perustyylejä</a:t>
            </a:r>
          </a:p>
        </p:txBody>
      </p:sp>
    </p:spTree>
    <p:extLst>
      <p:ext uri="{BB962C8B-B14F-4D97-AF65-F5344CB8AC3E}">
        <p14:creationId xmlns:p14="http://schemas.microsoft.com/office/powerpoint/2010/main" val="152388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10.1.2025</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10.1.2025</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10.1.2025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10.1.2025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10.1.2025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10.1.2025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10.1.2025</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10.1.2025</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10.1.2025</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10.1.2025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10.1.2025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10.1.2025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10.1.2025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10.1.2025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10.1.2025</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10.1.2025</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10.1.2025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10.1.2025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10.1.2025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10.1.2025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10.1.2025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10.1.2025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10.1.2025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1/10/2025</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hyperlink" Target="http://www.satakuntaliitto.fi/" TargetMode="Externa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6" Type="http://schemas.openxmlformats.org/officeDocument/2006/relationships/image" Target="../media/image2.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hyperlink" Target="http://www.satakuntaliitto.fi/" TargetMode="Externa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6" Type="http://schemas.openxmlformats.org/officeDocument/2006/relationships/image" Target="../media/image2.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10.1.2025</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1/10/2025</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01/10/2025</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10.1.2025</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10.1.2025</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10.1.2025</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10.1.2025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6331982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hidden">
          <a:xfrm>
            <a:off x="0" y="6378000"/>
            <a:ext cx="9144000" cy="48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2" name="Title Placeholder 1"/>
          <p:cNvSpPr>
            <a:spLocks noGrp="1"/>
          </p:cNvSpPr>
          <p:nvPr>
            <p:ph type="title"/>
          </p:nvPr>
        </p:nvSpPr>
        <p:spPr>
          <a:xfrm>
            <a:off x="628650" y="529951"/>
            <a:ext cx="7886700" cy="995915"/>
          </a:xfrm>
          <a:prstGeom prst="rect">
            <a:avLst/>
          </a:prstGeom>
        </p:spPr>
        <p:txBody>
          <a:bodyPr vert="horz" lIns="91440" tIns="45720" rIns="91440" bIns="45720" rtlCol="0" anchor="ctr">
            <a:normAutofit/>
          </a:bodyPr>
          <a:lstStyle/>
          <a:p>
            <a:r>
              <a:rPr lang="fi-FI"/>
              <a:t>Muokkaa perustyyl. napsautt.</a:t>
            </a:r>
            <a:endParaRPr lang="fi-FI" dirty="0"/>
          </a:p>
        </p:txBody>
      </p:sp>
      <p:sp>
        <p:nvSpPr>
          <p:cNvPr id="3" name="Text Placeholder 2"/>
          <p:cNvSpPr>
            <a:spLocks noGrp="1"/>
          </p:cNvSpPr>
          <p:nvPr>
            <p:ph type="body" idx="1"/>
          </p:nvPr>
        </p:nvSpPr>
        <p:spPr>
          <a:xfrm>
            <a:off x="628650" y="1525867"/>
            <a:ext cx="7886700" cy="444736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2"/>
          </p:nvPr>
        </p:nvSpPr>
        <p:spPr>
          <a:xfrm>
            <a:off x="7271456" y="6514955"/>
            <a:ext cx="703447" cy="206103"/>
          </a:xfrm>
          <a:prstGeom prst="rect">
            <a:avLst/>
          </a:prstGeom>
        </p:spPr>
        <p:txBody>
          <a:bodyPr vert="horz" lIns="91440" tIns="45720" rIns="91440" bIns="45720" rtlCol="0" anchor="ctr"/>
          <a:lstStyle>
            <a:lvl1pPr algn="r">
              <a:defRPr sz="600">
                <a:solidFill>
                  <a:schemeClr val="bg2"/>
                </a:solidFill>
              </a:defRPr>
            </a:lvl1pPr>
          </a:lstStyle>
          <a:p>
            <a:pPr>
              <a:defRPr/>
            </a:pPr>
            <a:endParaRPr lang="fi-FI"/>
          </a:p>
        </p:txBody>
      </p:sp>
      <p:sp>
        <p:nvSpPr>
          <p:cNvPr id="5" name="Footer Placeholder 4"/>
          <p:cNvSpPr>
            <a:spLocks noGrp="1"/>
          </p:cNvSpPr>
          <p:nvPr>
            <p:ph type="ftr" sz="quarter" idx="3"/>
          </p:nvPr>
        </p:nvSpPr>
        <p:spPr>
          <a:xfrm>
            <a:off x="628656" y="6514955"/>
            <a:ext cx="3080611" cy="206103"/>
          </a:xfrm>
          <a:prstGeom prst="rect">
            <a:avLst/>
          </a:prstGeom>
        </p:spPr>
        <p:txBody>
          <a:bodyPr vert="horz" lIns="91440" tIns="45720" rIns="91440" bIns="45720" rtlCol="0" anchor="ctr"/>
          <a:lstStyle>
            <a:lvl1pPr algn="l">
              <a:defRPr sz="600" b="0">
                <a:solidFill>
                  <a:schemeClr val="bg2"/>
                </a:solidFill>
              </a:defRPr>
            </a:lvl1pPr>
          </a:lstStyle>
          <a:p>
            <a:pPr>
              <a:defRPr/>
            </a:pPr>
            <a:endParaRPr lang="fi-FI"/>
          </a:p>
        </p:txBody>
      </p:sp>
      <p:sp>
        <p:nvSpPr>
          <p:cNvPr id="6" name="Slide Number Placeholder 5"/>
          <p:cNvSpPr>
            <a:spLocks noGrp="1"/>
          </p:cNvSpPr>
          <p:nvPr>
            <p:ph type="sldNum" sz="quarter" idx="4"/>
          </p:nvPr>
        </p:nvSpPr>
        <p:spPr>
          <a:xfrm>
            <a:off x="7976158" y="6514955"/>
            <a:ext cx="538239" cy="206103"/>
          </a:xfrm>
          <a:prstGeom prst="rect">
            <a:avLst/>
          </a:prstGeom>
        </p:spPr>
        <p:txBody>
          <a:bodyPr vert="horz" lIns="91440" tIns="45720" rIns="91440" bIns="45720" rtlCol="0" anchor="ctr"/>
          <a:lstStyle>
            <a:lvl1pPr algn="r">
              <a:defRPr sz="675" b="1">
                <a:solidFill>
                  <a:schemeClr val="bg2"/>
                </a:solidFill>
              </a:defRPr>
            </a:lvl1pPr>
          </a:lstStyle>
          <a:p>
            <a:pPr>
              <a:defRPr/>
            </a:pPr>
            <a:fld id="{68385311-37A0-4CFB-B748-7C92B3DE9DF4}" type="slidenum">
              <a:rPr lang="fi-FI" altLang="fi-FI" smtClean="0"/>
              <a:pPr>
                <a:defRPr/>
              </a:pPr>
              <a:t>‹#›</a:t>
            </a:fld>
            <a:endParaRPr lang="fi-FI" altLang="fi-FI"/>
          </a:p>
        </p:txBody>
      </p:sp>
    </p:spTree>
    <p:extLst>
      <p:ext uri="{BB962C8B-B14F-4D97-AF65-F5344CB8AC3E}">
        <p14:creationId xmlns:p14="http://schemas.microsoft.com/office/powerpoint/2010/main" val="739536748"/>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Lst>
  <p:txStyles>
    <p:titleStyle>
      <a:lvl1pPr algn="l" defTabSz="514312" rtl="0" eaLnBrk="1" latinLnBrk="0" hangingPunct="1">
        <a:lnSpc>
          <a:spcPct val="90000"/>
        </a:lnSpc>
        <a:spcBef>
          <a:spcPct val="0"/>
        </a:spcBef>
        <a:buNone/>
        <a:defRPr sz="2025" b="1" kern="1200">
          <a:solidFill>
            <a:schemeClr val="tx2"/>
          </a:solidFill>
          <a:latin typeface="+mj-lt"/>
          <a:ea typeface="+mj-ea"/>
          <a:cs typeface="+mj-cs"/>
        </a:defRPr>
      </a:lvl1pPr>
    </p:titleStyle>
    <p:bodyStyle>
      <a:lvl1pPr marL="128579" indent="-128579" algn="l" defTabSz="514312" rtl="0" eaLnBrk="1" latinLnBrk="0" hangingPunct="1">
        <a:lnSpc>
          <a:spcPct val="90000"/>
        </a:lnSpc>
        <a:spcBef>
          <a:spcPts val="563"/>
        </a:spcBef>
        <a:buFont typeface="Arial"/>
        <a:buChar char="•"/>
        <a:defRPr sz="1238" b="1" kern="1200">
          <a:solidFill>
            <a:schemeClr val="tx1"/>
          </a:solidFill>
          <a:latin typeface="+mn-lt"/>
          <a:ea typeface="+mn-ea"/>
          <a:cs typeface="+mn-cs"/>
        </a:defRPr>
      </a:lvl1pPr>
      <a:lvl2pPr marL="385735"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2pPr>
      <a:lvl3pPr marL="642890"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3pPr>
      <a:lvl4pPr marL="900045"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4pPr>
      <a:lvl5pPr marL="1157201"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5pPr>
      <a:lvl6pPr marL="1414357"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12" rtl="0" eaLnBrk="1" latinLnBrk="0" hangingPunct="1">
        <a:defRPr sz="1013" kern="1200">
          <a:solidFill>
            <a:schemeClr val="tx1"/>
          </a:solidFill>
          <a:latin typeface="+mn-lt"/>
          <a:ea typeface="+mn-ea"/>
          <a:cs typeface="+mn-cs"/>
        </a:defRPr>
      </a:lvl1pPr>
      <a:lvl2pPr marL="257156" algn="l" defTabSz="514312" rtl="0" eaLnBrk="1" latinLnBrk="0" hangingPunct="1">
        <a:defRPr sz="1013" kern="1200">
          <a:solidFill>
            <a:schemeClr val="tx1"/>
          </a:solidFill>
          <a:latin typeface="+mn-lt"/>
          <a:ea typeface="+mn-ea"/>
          <a:cs typeface="+mn-cs"/>
        </a:defRPr>
      </a:lvl2pPr>
      <a:lvl3pPr marL="514312" algn="l" defTabSz="514312" rtl="0" eaLnBrk="1" latinLnBrk="0" hangingPunct="1">
        <a:defRPr sz="1013" kern="1200">
          <a:solidFill>
            <a:schemeClr val="tx1"/>
          </a:solidFill>
          <a:latin typeface="+mn-lt"/>
          <a:ea typeface="+mn-ea"/>
          <a:cs typeface="+mn-cs"/>
        </a:defRPr>
      </a:lvl3pPr>
      <a:lvl4pPr marL="771468" algn="l" defTabSz="514312" rtl="0" eaLnBrk="1" latinLnBrk="0" hangingPunct="1">
        <a:defRPr sz="1013" kern="1200">
          <a:solidFill>
            <a:schemeClr val="tx1"/>
          </a:solidFill>
          <a:latin typeface="+mn-lt"/>
          <a:ea typeface="+mn-ea"/>
          <a:cs typeface="+mn-cs"/>
        </a:defRPr>
      </a:lvl4pPr>
      <a:lvl5pPr marL="1028624" algn="l" defTabSz="514312" rtl="0" eaLnBrk="1" latinLnBrk="0" hangingPunct="1">
        <a:defRPr sz="1013" kern="1200">
          <a:solidFill>
            <a:schemeClr val="tx1"/>
          </a:solidFill>
          <a:latin typeface="+mn-lt"/>
          <a:ea typeface="+mn-ea"/>
          <a:cs typeface="+mn-cs"/>
        </a:defRPr>
      </a:lvl5pPr>
      <a:lvl6pPr marL="1285780" algn="l" defTabSz="514312" rtl="0" eaLnBrk="1" latinLnBrk="0" hangingPunct="1">
        <a:defRPr sz="1013" kern="1200">
          <a:solidFill>
            <a:schemeClr val="tx1"/>
          </a:solidFill>
          <a:latin typeface="+mn-lt"/>
          <a:ea typeface="+mn-ea"/>
          <a:cs typeface="+mn-cs"/>
        </a:defRPr>
      </a:lvl6pPr>
      <a:lvl7pPr marL="1542935" algn="l" defTabSz="514312" rtl="0" eaLnBrk="1" latinLnBrk="0" hangingPunct="1">
        <a:defRPr sz="1013" kern="1200">
          <a:solidFill>
            <a:schemeClr val="tx1"/>
          </a:solidFill>
          <a:latin typeface="+mn-lt"/>
          <a:ea typeface="+mn-ea"/>
          <a:cs typeface="+mn-cs"/>
        </a:defRPr>
      </a:lvl7pPr>
      <a:lvl8pPr marL="1800090" algn="l" defTabSz="514312" rtl="0" eaLnBrk="1" latinLnBrk="0" hangingPunct="1">
        <a:defRPr sz="1013" kern="1200">
          <a:solidFill>
            <a:schemeClr val="tx1"/>
          </a:solidFill>
          <a:latin typeface="+mn-lt"/>
          <a:ea typeface="+mn-ea"/>
          <a:cs typeface="+mn-cs"/>
        </a:defRPr>
      </a:lvl8pPr>
      <a:lvl9pPr marL="2057246" algn="l" defTabSz="514312"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10.1.2025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10.1.2025</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10.1.2025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10.1.2025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10.1.2025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10.1.2025</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10.1.2025</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92.png"/><Relationship Id="rId1" Type="http://schemas.openxmlformats.org/officeDocument/2006/relationships/slideLayout" Target="../slideLayouts/slideLayout148.xml"/><Relationship Id="rId4" Type="http://schemas.openxmlformats.org/officeDocument/2006/relationships/image" Target="../media/image149.emf"/></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154.emf"/></Relationships>
</file>

<file path=ppt/slides/_rels/slide105.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156.emf"/></Relationships>
</file>

<file path=ppt/slides/_rels/slide106.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158.emf"/></Relationships>
</file>

<file path=ppt/slides/_rels/slide107.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160.emf"/></Relationships>
</file>

<file path=ppt/slides/_rels/slide10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162.emf"/></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ptt.fi/ennusteet/maa-ja-elintarviketalous-kevat-2024/" TargetMode="External"/><Relationship Id="rId1" Type="http://schemas.openxmlformats.org/officeDocument/2006/relationships/slideLayout" Target="../slideLayouts/slideLayout150.xml"/><Relationship Id="rId4" Type="http://schemas.openxmlformats.org/officeDocument/2006/relationships/image" Target="../media/image163.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66.emf"/><Relationship Id="rId4" Type="http://schemas.openxmlformats.org/officeDocument/2006/relationships/image" Target="../media/image165.emf"/></Relationships>
</file>

<file path=ppt/slides/_rels/slide111.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168.png"/></Relationships>
</file>

<file path=ppt/slides/_rels/slide1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71.png"/><Relationship Id="rId4" Type="http://schemas.openxmlformats.org/officeDocument/2006/relationships/image" Target="../media/image170.png"/></Relationships>
</file>

<file path=ppt/slides/_rels/slide113.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74.emf"/><Relationship Id="rId4" Type="http://schemas.openxmlformats.org/officeDocument/2006/relationships/image" Target="../media/image173.emf"/></Relationships>
</file>

<file path=ppt/slides/_rels/slide114.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1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92.png"/><Relationship Id="rId1" Type="http://schemas.openxmlformats.org/officeDocument/2006/relationships/slideLayout" Target="../slideLayouts/slideLayout150.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92.png"/><Relationship Id="rId1" Type="http://schemas.openxmlformats.org/officeDocument/2006/relationships/slideLayout" Target="../slideLayouts/slideLayout150.xml"/><Relationship Id="rId6" Type="http://schemas.openxmlformats.org/officeDocument/2006/relationships/image" Target="../media/image183.emf"/><Relationship Id="rId5" Type="http://schemas.openxmlformats.org/officeDocument/2006/relationships/image" Target="../media/image182.emf"/><Relationship Id="rId4" Type="http://schemas.openxmlformats.org/officeDocument/2006/relationships/image" Target="../media/image181.emf"/></Relationships>
</file>

<file path=ppt/slides/_rels/slide117.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86.emf"/><Relationship Id="rId4" Type="http://schemas.openxmlformats.org/officeDocument/2006/relationships/image" Target="../media/image185.emf"/></Relationships>
</file>

<file path=ppt/slides/_rels/slide118.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89.emf"/><Relationship Id="rId4" Type="http://schemas.openxmlformats.org/officeDocument/2006/relationships/image" Target="../media/image188.emf"/></Relationships>
</file>

<file path=ppt/slides/_rels/slide119.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92.emf"/><Relationship Id="rId4" Type="http://schemas.openxmlformats.org/officeDocument/2006/relationships/image" Target="../media/image191.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93.emf"/><Relationship Id="rId4" Type="http://schemas.openxmlformats.org/officeDocument/2006/relationships/image" Target="../media/image103.png"/></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114.xml"/><Relationship Id="rId5" Type="http://schemas.openxmlformats.org/officeDocument/2006/relationships/image" Target="../media/image101.png"/><Relationship Id="rId4" Type="http://schemas.openxmlformats.org/officeDocument/2006/relationships/image" Target="../media/image92.png"/></Relationships>
</file>

<file path=ppt/slides/_rels/slide122.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96.emf"/><Relationship Id="rId4" Type="http://schemas.openxmlformats.org/officeDocument/2006/relationships/image" Target="../media/image195.emf"/></Relationships>
</file>

<file path=ppt/slides/_rels/slide123.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199.emf"/><Relationship Id="rId4" Type="http://schemas.openxmlformats.org/officeDocument/2006/relationships/image" Target="../media/image198.emf"/></Relationships>
</file>

<file path=ppt/slides/_rels/slide124.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202.emf"/><Relationship Id="rId4" Type="http://schemas.openxmlformats.org/officeDocument/2006/relationships/image" Target="../media/image201.emf"/></Relationships>
</file>

<file path=ppt/slides/_rels/slide125.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205.emf"/><Relationship Id="rId4" Type="http://schemas.openxmlformats.org/officeDocument/2006/relationships/image" Target="../media/image204.emf"/></Relationships>
</file>

<file path=ppt/slides/_rels/slide12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207.emf"/></Relationships>
</file>

<file path=ppt/slides/_rels/slide1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210.emf"/><Relationship Id="rId4" Type="http://schemas.openxmlformats.org/officeDocument/2006/relationships/image" Target="../media/image209.png"/></Relationships>
</file>

<file path=ppt/slides/_rels/slide128.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213.emf"/><Relationship Id="rId4" Type="http://schemas.openxmlformats.org/officeDocument/2006/relationships/image" Target="../media/image212.emf"/></Relationships>
</file>

<file path=ppt/slides/_rels/slide129.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216.emf"/><Relationship Id="rId4" Type="http://schemas.openxmlformats.org/officeDocument/2006/relationships/image" Target="../media/image215.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image" Target="../media/image92.png"/><Relationship Id="rId1" Type="http://schemas.openxmlformats.org/officeDocument/2006/relationships/slideLayout" Target="../slideLayouts/slideLayout150.xml"/><Relationship Id="rId5" Type="http://schemas.openxmlformats.org/officeDocument/2006/relationships/image" Target="../media/image219.emf"/><Relationship Id="rId4" Type="http://schemas.openxmlformats.org/officeDocument/2006/relationships/image" Target="../media/image218.emf"/></Relationships>
</file>

<file path=ppt/slides/_rels/slide131.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92.png"/><Relationship Id="rId1" Type="http://schemas.openxmlformats.org/officeDocument/2006/relationships/slideLayout" Target="../slideLayouts/slideLayout150.xml"/><Relationship Id="rId4" Type="http://schemas.openxmlformats.org/officeDocument/2006/relationships/image" Target="../media/image221.emf"/></Relationships>
</file>

<file path=ppt/slides/_rels/slide13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92.png"/><Relationship Id="rId1" Type="http://schemas.openxmlformats.org/officeDocument/2006/relationships/slideLayout" Target="../slideLayouts/slideLayout148.xml"/></Relationships>
</file>

<file path=ppt/slides/_rels/slide13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34.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35.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3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92.png"/><Relationship Id="rId1" Type="http://schemas.openxmlformats.org/officeDocument/2006/relationships/slideLayout" Target="../slideLayouts/slideLayout152.xml"/></Relationships>
</file>

<file path=ppt/slides/_rels/slide1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3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4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92.png"/><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6.xml"/><Relationship Id="rId1" Type="http://schemas.openxmlformats.org/officeDocument/2006/relationships/slideLayout" Target="../slideLayouts/slideLayout104.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7.xml"/><Relationship Id="rId1" Type="http://schemas.openxmlformats.org/officeDocument/2006/relationships/slideLayout" Target="../slideLayouts/slideLayout104.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8.xml"/><Relationship Id="rId1" Type="http://schemas.openxmlformats.org/officeDocument/2006/relationships/slideLayout" Target="../slideLayouts/slideLayout104.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9.xml"/><Relationship Id="rId1" Type="http://schemas.openxmlformats.org/officeDocument/2006/relationships/slideLayout" Target="../slideLayouts/slideLayout104.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0.xml"/><Relationship Id="rId1" Type="http://schemas.openxmlformats.org/officeDocument/2006/relationships/slideLayout" Target="../slideLayouts/slideLayout104.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emf"/></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9.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125.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36.xml"/><Relationship Id="rId5" Type="http://schemas.openxmlformats.org/officeDocument/2006/relationships/image" Target="../media/image92.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5.png"/><Relationship Id="rId1" Type="http://schemas.openxmlformats.org/officeDocument/2006/relationships/slideLayout" Target="../slideLayouts/slideLayout114.xml"/><Relationship Id="rId5" Type="http://schemas.openxmlformats.org/officeDocument/2006/relationships/image" Target="../media/image11.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57.xml"/><Relationship Id="rId5" Type="http://schemas.openxmlformats.org/officeDocument/2006/relationships/image" Target="../media/image6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8.png"/><Relationship Id="rId2" Type="http://schemas.openxmlformats.org/officeDocument/2006/relationships/image" Target="../media/image64.png"/><Relationship Id="rId1" Type="http://schemas.openxmlformats.org/officeDocument/2006/relationships/slideLayout" Target="../slideLayouts/slideLayout68.xml"/><Relationship Id="rId6" Type="http://schemas.openxmlformats.org/officeDocument/2006/relationships/image" Target="../media/image11.pn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11.png"/><Relationship Id="rId1" Type="http://schemas.openxmlformats.org/officeDocument/2006/relationships/slideLayout" Target="../slideLayouts/slideLayout73.xml"/><Relationship Id="rId4" Type="http://schemas.openxmlformats.org/officeDocument/2006/relationships/image" Target="../media/image100.emf"/></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81.xml"/><Relationship Id="rId5" Type="http://schemas.openxmlformats.org/officeDocument/2006/relationships/image" Target="../media/image101.png"/><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png"/><Relationship Id="rId1" Type="http://schemas.openxmlformats.org/officeDocument/2006/relationships/slideLayout" Target="../slideLayouts/slideLayout81.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4.png"/><Relationship Id="rId1" Type="http://schemas.openxmlformats.org/officeDocument/2006/relationships/slideLayout" Target="../slideLayouts/slideLayout81.xml"/><Relationship Id="rId5" Type="http://schemas.openxmlformats.org/officeDocument/2006/relationships/image" Target="../media/image11.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7.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7.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81.xml"/><Relationship Id="rId6" Type="http://schemas.openxmlformats.org/officeDocument/2006/relationships/image" Target="../media/image111.png"/><Relationship Id="rId5" Type="http://schemas.openxmlformats.org/officeDocument/2006/relationships/image" Target="../media/image11.pn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8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81.xml"/><Relationship Id="rId6" Type="http://schemas.microsoft.com/office/2007/relationships/hdphoto" Target="../media/hdphoto1.wdp"/><Relationship Id="rId11" Type="http://schemas.openxmlformats.org/officeDocument/2006/relationships/image" Target="../media/image118.png"/><Relationship Id="rId5" Type="http://schemas.openxmlformats.org/officeDocument/2006/relationships/image" Target="../media/image64.png"/><Relationship Id="rId10" Type="http://schemas.openxmlformats.org/officeDocument/2006/relationships/image" Target="../media/image11.png"/><Relationship Id="rId4" Type="http://schemas.openxmlformats.org/officeDocument/2006/relationships/image" Target="../media/image115.png"/><Relationship Id="rId9" Type="http://schemas.openxmlformats.org/officeDocument/2006/relationships/chart" Target="../charts/char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png"/><Relationship Id="rId1" Type="http://schemas.openxmlformats.org/officeDocument/2006/relationships/slideLayout" Target="../slideLayouts/slideLayout82.xml"/><Relationship Id="rId4" Type="http://schemas.openxmlformats.org/officeDocument/2006/relationships/image" Target="../media/image120.emf"/></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3.png"/><Relationship Id="rId7"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97.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96.png"/><Relationship Id="rId4" Type="http://schemas.openxmlformats.org/officeDocument/2006/relationships/image" Target="../media/image64.png"/><Relationship Id="rId9" Type="http://schemas.openxmlformats.org/officeDocument/2006/relationships/image" Target="../media/image122.png"/></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hyperlink" Target="https://www.ostro.chamber.fi/selvitys-lentoliikenteen-taloudelliset-vaikutukset/" TargetMode="External"/><Relationship Id="rId7" Type="http://schemas.openxmlformats.org/officeDocument/2006/relationships/image" Target="../media/image129.emf"/><Relationship Id="rId2" Type="http://schemas.openxmlformats.org/officeDocument/2006/relationships/image" Target="../media/image125.emf"/><Relationship Id="rId1" Type="http://schemas.openxmlformats.org/officeDocument/2006/relationships/slideLayout" Target="../slideLayouts/slideLayout6.xml"/><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126.emf"/><Relationship Id="rId9" Type="http://schemas.openxmlformats.org/officeDocument/2006/relationships/image" Target="../media/image131.emf"/></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4.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5.png"/><Relationship Id="rId1" Type="http://schemas.openxmlformats.org/officeDocument/2006/relationships/slideLayout" Target="../slideLayouts/slideLayout2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44.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5.png"/><Relationship Id="rId1" Type="http://schemas.openxmlformats.org/officeDocument/2006/relationships/slideLayout" Target="../slideLayouts/slideLayout147.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5.png"/><Relationship Id="rId1" Type="http://schemas.openxmlformats.org/officeDocument/2006/relationships/slideLayout" Target="../slideLayouts/slideLayout147.xml"/></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92.png"/><Relationship Id="rId1" Type="http://schemas.openxmlformats.org/officeDocument/2006/relationships/slideLayout" Target="../slideLayouts/slideLayout148.xml"/><Relationship Id="rId4" Type="http://schemas.openxmlformats.org/officeDocument/2006/relationships/image" Target="../media/image147.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tammikuu 2025</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etunimi.sukunimi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1"/>
            <a:ext cx="7943052" cy="1143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7F6F65C1-112D-2FB1-A631-82E12D543ED4}"/>
              </a:ext>
            </a:extLst>
          </p:cNvPr>
          <p:cNvPicPr>
            <a:picLocks noChangeAspect="1"/>
          </p:cNvPicPr>
          <p:nvPr/>
        </p:nvPicPr>
        <p:blipFill>
          <a:blip r:embed="rId4"/>
          <a:stretch>
            <a:fillRect/>
          </a:stretch>
        </p:blipFill>
        <p:spPr>
          <a:xfrm>
            <a:off x="600474" y="1484783"/>
            <a:ext cx="7943052" cy="4494095"/>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100</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5" name="Picture 4">
            <a:extLst>
              <a:ext uri="{FF2B5EF4-FFF2-40B4-BE49-F238E27FC236}">
                <a16:creationId xmlns:a16="http://schemas.microsoft.com/office/drawing/2014/main" id="{2225A9A0-6809-B6A6-D6F0-B43E5F4E97CD}"/>
              </a:ext>
            </a:extLst>
          </p:cNvPr>
          <p:cNvPicPr>
            <a:picLocks noChangeAspect="1"/>
          </p:cNvPicPr>
          <p:nvPr/>
        </p:nvPicPr>
        <p:blipFill>
          <a:blip r:embed="rId3"/>
          <a:stretch>
            <a:fillRect/>
          </a:stretch>
        </p:blipFill>
        <p:spPr>
          <a:xfrm>
            <a:off x="4247197" y="2048829"/>
            <a:ext cx="4421507" cy="3287553"/>
          </a:xfrm>
          <a:prstGeom prst="rect">
            <a:avLst/>
          </a:prstGeom>
        </p:spPr>
      </p:pic>
      <p:pic>
        <p:nvPicPr>
          <p:cNvPr id="6" name="Picture 5">
            <a:extLst>
              <a:ext uri="{FF2B5EF4-FFF2-40B4-BE49-F238E27FC236}">
                <a16:creationId xmlns:a16="http://schemas.microsoft.com/office/drawing/2014/main" id="{054D8DD6-A474-FF85-B9A9-4728C9D7B6BF}"/>
              </a:ext>
            </a:extLst>
          </p:cNvPr>
          <p:cNvPicPr>
            <a:picLocks noChangeAspect="1"/>
          </p:cNvPicPr>
          <p:nvPr/>
        </p:nvPicPr>
        <p:blipFill>
          <a:blip r:embed="rId4"/>
          <a:stretch>
            <a:fillRect/>
          </a:stretch>
        </p:blipFill>
        <p:spPr>
          <a:xfrm>
            <a:off x="442921" y="2048829"/>
            <a:ext cx="3804275" cy="3287553"/>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629" y="1274944"/>
            <a:ext cx="4414616" cy="4800257"/>
          </a:xfrm>
        </p:spPr>
        <p:txBody>
          <a:bodyPr>
            <a:noAutofit/>
          </a:bodyPr>
          <a:lstStyle/>
          <a:p>
            <a:pPr algn="just">
              <a:defRPr/>
            </a:pPr>
            <a:r>
              <a:rPr lang="fi-FI" altLang="fi-FI" sz="1350" b="1" dirty="0"/>
              <a:t>Satakunnan talouden kehitys jatkui yhä pääosin laskusuuntaisena vuoden 2024 tammi-kesäkuussa. Teollisuuden liikevaihto ja viennin arvo laskivat huomattavasti. Eniten kärsineitä aloja olivat metsä- ja kemianteollisuus sekä metallien jalostus ja metallituotteiden valmistus. </a:t>
            </a:r>
          </a:p>
          <a:p>
            <a:pPr algn="just">
              <a:defRPr/>
            </a:pPr>
            <a:r>
              <a:rPr lang="fi-FI" altLang="fi-FI" sz="1350" b="1" dirty="0"/>
              <a:t>Toisaalta muutama avainala teollisuudessa pääsi jo kunnon kasvuun kiinni. Teollisuudessa keskimäärin henkilöstömääräkin kasvoi hieman. Tämä viittaa suotuisampaan kehitykseen kuin mitä osin hintojen laskuun pohjautuva liikevaihdon ja viennin arvon roima pudotus antaa ymmärtää.</a:t>
            </a:r>
          </a:p>
          <a:p>
            <a:pPr algn="just">
              <a:defRPr/>
            </a:pPr>
            <a:r>
              <a:rPr lang="fi-FI" altLang="fi-FI" sz="1350" b="1" dirty="0"/>
              <a:t>Satakunnan rakentamisen suhdanteet piirtyivät edelleen hyvin harmaina alkuvuonna. Palvelualojen kehitys jatkui vaihtelevana, mutta kokonaisuutena aiempaa vaisumpana. </a:t>
            </a:r>
          </a:p>
          <a:p>
            <a:pPr algn="just">
              <a:defRPr/>
            </a:pPr>
            <a:r>
              <a:rPr lang="fi-FI" altLang="fi-FI" sz="1350" b="1" dirty="0"/>
              <a:t>Palkkasumman kasvu viittaa kuitenkin osaltaan talouden pysyneen jonkinlaisessa vedossa. </a:t>
            </a:r>
          </a:p>
          <a:p>
            <a:pPr algn="just">
              <a:defRPr/>
            </a:pPr>
            <a:r>
              <a:rPr lang="fi-FI" altLang="fi-FI" sz="1350" b="1" dirty="0"/>
              <a:t>Satakunnan menestyjin kuuluivat vuoden 2024 tammi-kesäkuussa koneiden ja laitteiden valmistus, automaatio, meri- ja elintarviketeollisuus sekä liike-elämän palvelut. Näissä liikevaihto ja ainakin osassa henkilöstömäärä kohosivat selvästi kuluvan vuoden alkupuoliskolla.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5" name="Picture 1">
            <a:extLst>
              <a:ext uri="{FF2B5EF4-FFF2-40B4-BE49-F238E27FC236}">
                <a16:creationId xmlns:a16="http://schemas.microsoft.com/office/drawing/2014/main" id="{F1361CB5-3541-0645-4E76-9A4D4EAC0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6189" y="1220956"/>
            <a:ext cx="4535806" cy="296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823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2610" y="1073437"/>
            <a:ext cx="5277548" cy="5094119"/>
          </a:xfrm>
        </p:spPr>
        <p:txBody>
          <a:bodyPr>
            <a:noAutofit/>
          </a:bodyPr>
          <a:lstStyle/>
          <a:p>
            <a:pPr marL="0" indent="0">
              <a:buNone/>
              <a:defRPr/>
            </a:pPr>
            <a:endParaRPr lang="fi-FI" altLang="fi-FI" sz="1253" b="1" dirty="0"/>
          </a:p>
          <a:p>
            <a:pPr algn="just">
              <a:defRPr/>
            </a:pPr>
            <a:r>
              <a:rPr lang="fi-FI" altLang="fi-FI" sz="1350" b="1" dirty="0"/>
              <a:t>Metallin eri haarojen liikevaihto laski selvästi konepajoja ja meriteollisuutta lukuun ottamatta. Meri-Porin teollisuusalueella liikevaihto kääntyi keväällä nousuun alkuvuoden romahduksen jälkeen. Automaatio- ja robotiikka kasvoi tuntuvasti. Tilausten laskutusaikataulun osuminen vertailuajankohtaan saattaa osin selittää kasvulukuja.</a:t>
            </a:r>
          </a:p>
          <a:p>
            <a:pPr algn="just">
              <a:defRPr/>
            </a:pPr>
            <a:r>
              <a:rPr lang="fi-FI" altLang="fi-FI" sz="1350" b="1" dirty="0"/>
              <a:t>Teknologiateollisuudessa henkilöstömäärä kohosi keskimäärin hieman. Tämä voi viitata tuotannon kasvuun ainakin konepajoilla ja meriteollisuudessa sekä ehkä metallien jalostuksessa, sillä sen liikevaihdon laskun taustalla vaikuttaa suurelta osin alentuneet tuottajahinnat.</a:t>
            </a:r>
          </a:p>
          <a:p>
            <a:pPr algn="just">
              <a:defRPr/>
            </a:pPr>
            <a:r>
              <a:rPr lang="fi-FI" altLang="fi-FI" sz="1350" b="1" dirty="0"/>
              <a:t>Elintarvikkeiden valmistuksen liikevaihto ja henkilöstö kasvoivat alkuvuonna. Kemianteollisuuden liikevaihto taasen laski roimasti. Rakentamisen liikevaihto aleni merkittävästi. Myös henkilöstöä vähennettiin runsain mitoin merkkinä laskusuhdanteen jatkumisesta. </a:t>
            </a:r>
          </a:p>
          <a:p>
            <a:pPr algn="just">
              <a:defRPr/>
            </a:pPr>
            <a:r>
              <a:rPr lang="fi-FI" altLang="fi-FI" sz="1350" b="1" dirty="0"/>
              <a:t>Satakunnan palvelualojen kehitys jatkui vuoden 2024 tammi-kesäkuussa aiempaa vaimeampana. Liikevaihdon nousu on jatkunut enää liike-elämän palveluissa. Palvelualojen henkilöstömääräkin kääntyi laskuun keväällä. Kaupassa sekä liikevaihto että henkilöstömäärä alenivat hieman. Majoitus- ja ravitsemistoiminnan liikevaihto pysyi käytännössä ennallaan. Luovien alojen kurimus jatkui.</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6" name="Picture 15">
            <a:extLst>
              <a:ext uri="{FF2B5EF4-FFF2-40B4-BE49-F238E27FC236}">
                <a16:creationId xmlns:a16="http://schemas.microsoft.com/office/drawing/2014/main" id="{BAEB8BAA-6260-96E7-0849-8BAB906636A2}"/>
              </a:ext>
            </a:extLst>
          </p:cNvPr>
          <p:cNvPicPr>
            <a:picLocks noChangeAspect="1"/>
          </p:cNvPicPr>
          <p:nvPr/>
        </p:nvPicPr>
        <p:blipFill>
          <a:blip r:embed="rId3"/>
          <a:stretch>
            <a:fillRect/>
          </a:stretch>
        </p:blipFill>
        <p:spPr>
          <a:xfrm>
            <a:off x="5165331" y="1249536"/>
            <a:ext cx="3971458" cy="2550940"/>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354837"/>
            <a:ext cx="8925237" cy="3010637"/>
          </a:xfrm>
        </p:spPr>
        <p:txBody>
          <a:bodyPr>
            <a:noAutofit/>
          </a:bodyPr>
          <a:lstStyle/>
          <a:p>
            <a:pPr algn="just">
              <a:defRPr/>
            </a:pPr>
            <a:r>
              <a:rPr lang="fi-FI" altLang="fi-FI" sz="1350" b="1" dirty="0"/>
              <a:t>Tilastokeskuksen tuoreimpien suhdannetietojen mukaan Satakunnan yritysten yhteenlaskettu liikevaihto laski vuoden 2024 tammi–kesäkuussa 3,8 % vuoden 2023 vastaavaan aikaan verrattuna. Koko maassa laskua kirjattiin vastaavasti 3,7 %. Toisin kuin maassa keskimäärin Satakunnan laskusta suurempi osa selittyy metallien tuottajahintojen laskulla, mutta tuotannon määrälle sillä ei ole yleensä läheskään yhtä suurta vaikutusta. Siten Satakunnassa tuotannon taso lienee pysynyt korkeampana kuin valtakunnallisesti.</a:t>
            </a:r>
          </a:p>
          <a:p>
            <a:pPr algn="just">
              <a:defRPr/>
            </a:pPr>
            <a:r>
              <a:rPr lang="fi-FI" altLang="fi-FI" sz="1350" b="1" dirty="0"/>
              <a:t>Puolet maakunnan yrityksistä saavutti tammi–kesäkuussa liikevaihdon kasvua, mikä on aiempaa vähemmän. Vajaa kolmannes yrityskannasta ylsi vähintään 15 %:n nousuun. Toimiala- ja yrityskohtainen vaihtelu on ollut yhä suurta etenkin teollisuudessa, mutta osin myös palveluissa. Eniten laski yli viiden henkilön yritysten liikevaihto, vajaat viisi prosenttia. Alle viiden työntekijän yritysten liikevaihto sen sijaan kohosi 1,3 %. Suurin muutosvaikutus talouden suuntaviivoihin on edelleen ollut yli 20 hengen lähinnä teollisuudessa toimivilla yrityksillä. Alle viisi vuotta toimineiden yritysten liikevaihto kohosi alkuvuoden aikana noin 28 %. Yli viisi vuotta toimineiden yritysten liikevaihto laski 4,5 %. </a:t>
            </a:r>
          </a:p>
          <a:p>
            <a:pPr algn="just">
              <a:defRPr/>
            </a:pPr>
            <a:r>
              <a:rPr lang="fi-FI" altLang="fi-FI" sz="1350" b="1" dirty="0"/>
              <a:t>Koko maassa keskimäärin talouden kehitys oli varsin alavireistä, mutta aloittain vaihtelevaa. Teollisuudessa ainoastaan elintarviketeollisuus välttyi laskulta. Teknologiateollisuus kehittyi Satakuntaa kehnommin konepajojen ja elektroniikkateollisuuden heikomman kehityksen vuoksi. Muillakin aloilla lasku jatkui, mutta keväällä metsäteollisuus pääsi jo kasvuun kiinni. Rakentamisen liikevaihdon romahdus jatkui. Palvelualoilla nousu jatkui liike-elämän palveluissa. Majoitus- ja ravitsemistoiminnan liikevaihto pysyi ennallaan. Kaupan ja etenkin luovien alojen liikevaihto supistui.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9" name="Picture 8">
            <a:extLst>
              <a:ext uri="{FF2B5EF4-FFF2-40B4-BE49-F238E27FC236}">
                <a16:creationId xmlns:a16="http://schemas.microsoft.com/office/drawing/2014/main" id="{24B80DD4-6DD5-4BC5-F774-44F6CDD4E6BF}"/>
              </a:ext>
            </a:extLst>
          </p:cNvPr>
          <p:cNvPicPr>
            <a:picLocks noChangeAspect="1"/>
          </p:cNvPicPr>
          <p:nvPr/>
        </p:nvPicPr>
        <p:blipFill>
          <a:blip r:embed="rId3"/>
          <a:stretch>
            <a:fillRect/>
          </a:stretch>
        </p:blipFill>
        <p:spPr>
          <a:xfrm>
            <a:off x="169853" y="4649097"/>
            <a:ext cx="8665746" cy="1220279"/>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2023 heinä- ja vuoden 2024 maaliskuun välillä yritysten liikevaihto kasvoi Rauman seutukunnassa. Porin ja </a:t>
            </a:r>
            <a:r>
              <a:rPr lang="fi-FI" altLang="fi-FI" sz="1500" b="1"/>
              <a:t>Pohjois-Satakunnan seutukunnissa </a:t>
            </a:r>
            <a:r>
              <a:rPr lang="fi-FI" altLang="fi-FI" sz="1500" b="1" dirty="0"/>
              <a:t>liikevaihto aleni. Kehitys jäi keskimäärin hieman alle valtakunnan tason.  </a:t>
            </a:r>
          </a:p>
          <a:p>
            <a:pPr algn="just">
              <a:defRPr/>
            </a:pPr>
            <a:r>
              <a:rPr lang="fi-FI" altLang="fi-FI" sz="1500" b="1" dirty="0"/>
              <a:t>Porin seutukunnassa liikevaihdon huomattava lasku on suurelta osin peräisin metallien jalostuksesta. Sen suuren painoarvon vuoksi alan tuottajahintojen lasku on painanut koko seutukunnan kehityksen selvästi pakkaselle. Tuotantoon vaikutus on ollut kuitenkin huomattavasti vähäisempi.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F7C89F53-CFB1-FB73-F962-875BD50BBA1C}"/>
              </a:ext>
            </a:extLst>
          </p:cNvPr>
          <p:cNvPicPr>
            <a:picLocks noChangeAspect="1"/>
          </p:cNvPicPr>
          <p:nvPr/>
        </p:nvPicPr>
        <p:blipFill>
          <a:blip r:embed="rId3"/>
          <a:stretch>
            <a:fillRect/>
          </a:stretch>
        </p:blipFill>
        <p:spPr>
          <a:xfrm>
            <a:off x="3988345" y="1435891"/>
            <a:ext cx="4980403" cy="3024583"/>
          </a:xfrm>
          <a:prstGeom prst="rect">
            <a:avLst/>
          </a:prstGeom>
        </p:spPr>
      </p:pic>
      <p:pic>
        <p:nvPicPr>
          <p:cNvPr id="18" name="Picture 17">
            <a:extLst>
              <a:ext uri="{FF2B5EF4-FFF2-40B4-BE49-F238E27FC236}">
                <a16:creationId xmlns:a16="http://schemas.microsoft.com/office/drawing/2014/main" id="{40F23AD4-B952-DA95-AE81-FC836F9715B5}"/>
              </a:ext>
            </a:extLst>
          </p:cNvPr>
          <p:cNvPicPr>
            <a:picLocks noChangeAspect="1"/>
          </p:cNvPicPr>
          <p:nvPr/>
        </p:nvPicPr>
        <p:blipFill>
          <a:blip r:embed="rId4"/>
          <a:stretch>
            <a:fillRect/>
          </a:stretch>
        </p:blipFill>
        <p:spPr>
          <a:xfrm>
            <a:off x="214312" y="5125622"/>
            <a:ext cx="8301038" cy="728663"/>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yhä selvästi vuoden 2024 tammi-kesäkuussa. Laskeneet tuottajahinnat vaikuttavat suurelta osin laskun taustalla etenkin metallien jalostuksessa. Elintarviketeollisuuden viennin arvo aleni vähiten tammi-kesäkuussa, ja keväällä siinäkin kirjattiin vahvaa kasvua. Maassa keskimäärin viennin arvo laski Satakuntaa hieman vähemmän johtuen lähinnä metsäteollisuuden selvästi loivemmasta pudotuksesta. Huomion arvoista on myös Satakunnan metallien jalostuksen suurempi painoarvo. Siten tuottajahintojen pudotus, joka näkyy selvästi Satakunnan viennin arvon kehityksessä, ei vaikuta niin paljon valtakunnallisiin kehityslukuihin.  Siten reaalisesti hintakehitys poistaen Satakunnan viennin kehitys on ollut maan keskitasoa suotuisampaa.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669240"/>
          </a:xfrm>
          <a:prstGeom prst="rect">
            <a:avLst/>
          </a:prstGeom>
          <a:noFill/>
        </p:spPr>
        <p:txBody>
          <a:bodyPr wrap="square" rtlCol="0">
            <a:spAutoFit/>
          </a:bodyPr>
          <a:lstStyle/>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64 %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(3,5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29 %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(1,6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(49 milj. €) v. 2023.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(353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5,4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v. 2023. </a:t>
            </a:r>
          </a:p>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7,4 % Suomen viennistä ja sija 4 (19 maakuntaa) v. 2023. Väestöosuus on 3,8 %.</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Satakunta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toisena</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joukossa</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7" name="Picture 16">
            <a:extLst>
              <a:ext uri="{FF2B5EF4-FFF2-40B4-BE49-F238E27FC236}">
                <a16:creationId xmlns:a16="http://schemas.microsoft.com/office/drawing/2014/main" id="{82740F2D-D0DC-1CA3-0E56-B782F2328777}"/>
              </a:ext>
            </a:extLst>
          </p:cNvPr>
          <p:cNvPicPr>
            <a:picLocks noChangeAspect="1"/>
          </p:cNvPicPr>
          <p:nvPr/>
        </p:nvPicPr>
        <p:blipFill>
          <a:blip r:embed="rId3"/>
          <a:stretch>
            <a:fillRect/>
          </a:stretch>
        </p:blipFill>
        <p:spPr>
          <a:xfrm>
            <a:off x="4764756" y="2623269"/>
            <a:ext cx="4267918" cy="2788784"/>
          </a:xfrm>
          <a:prstGeom prst="rect">
            <a:avLst/>
          </a:prstGeom>
        </p:spPr>
      </p:pic>
      <p:pic>
        <p:nvPicPr>
          <p:cNvPr id="18" name="Picture 17">
            <a:extLst>
              <a:ext uri="{FF2B5EF4-FFF2-40B4-BE49-F238E27FC236}">
                <a16:creationId xmlns:a16="http://schemas.microsoft.com/office/drawing/2014/main" id="{9FF8AF54-373E-CAE6-1305-4433F254C9E0}"/>
              </a:ext>
            </a:extLst>
          </p:cNvPr>
          <p:cNvPicPr>
            <a:picLocks noChangeAspect="1"/>
          </p:cNvPicPr>
          <p:nvPr/>
        </p:nvPicPr>
        <p:blipFill>
          <a:blip r:embed="rId4"/>
          <a:stretch>
            <a:fillRect/>
          </a:stretch>
        </p:blipFill>
        <p:spPr>
          <a:xfrm>
            <a:off x="93015" y="4227221"/>
            <a:ext cx="4614863"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44957"/>
            <a:ext cx="4394525" cy="31012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Siitä alkaen nousu on jatkunut ainakin vuoden 2024 kesäkuun loppuun saakka osin henkilöstömäärän kohotessa ja myös palkkojen noustessa. Tämä osoittaa talouden rattaiden pyörineen edelleen, vaikka liikevaihto on laskenut osin roimasti. Liikevaihdon pudotus onkin peräisin osin hintojen laskusta. Tosin alakohtaiset erot ovat yhä suuria. Satakunnassa palkkasumman nousu oli alkuvuonna 2024 maan keskiarvoa vahvempaa.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01A2BF83-8AAF-210D-76FE-7EB2FDF57BA1}"/>
              </a:ext>
            </a:extLst>
          </p:cNvPr>
          <p:cNvPicPr>
            <a:picLocks noChangeAspect="1"/>
          </p:cNvPicPr>
          <p:nvPr/>
        </p:nvPicPr>
        <p:blipFill>
          <a:blip r:embed="rId3"/>
          <a:stretch>
            <a:fillRect/>
          </a:stretch>
        </p:blipFill>
        <p:spPr>
          <a:xfrm>
            <a:off x="4443340" y="1536710"/>
            <a:ext cx="4589402" cy="2998851"/>
          </a:xfrm>
          <a:prstGeom prst="rect">
            <a:avLst/>
          </a:prstGeom>
        </p:spPr>
      </p:pic>
      <p:pic>
        <p:nvPicPr>
          <p:cNvPr id="15" name="Picture 14">
            <a:extLst>
              <a:ext uri="{FF2B5EF4-FFF2-40B4-BE49-F238E27FC236}">
                <a16:creationId xmlns:a16="http://schemas.microsoft.com/office/drawing/2014/main" id="{CC38BFF7-F96D-5D82-1C30-48D4A28881CD}"/>
              </a:ext>
            </a:extLst>
          </p:cNvPr>
          <p:cNvPicPr>
            <a:picLocks noChangeAspect="1"/>
          </p:cNvPicPr>
          <p:nvPr/>
        </p:nvPicPr>
        <p:blipFill>
          <a:blip r:embed="rId4"/>
          <a:stretch>
            <a:fillRect/>
          </a:stretch>
        </p:blipFill>
        <p:spPr>
          <a:xfrm>
            <a:off x="274133" y="4910301"/>
            <a:ext cx="5751603" cy="777002"/>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77044"/>
            <a:ext cx="4234008" cy="470024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henkilöstömäärä kääntyi hienoiseen laskuun vuoden 2024 alussa. Teollisuudessa  henkilöstömäärä kasvoi vähän, tosin alakohtainen vaihtelu oli suurta. Rakentamisessa väkeä vähennettiin alkuvuonna selvästi. Palveluissa henkilöstö aleni hieman.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Satakunnan lokakuun lopussa julkaistun työllisyyskatsauksen mukaan työvoiman kysyntä on edelleen heikkoa ja työttömyys on noussut vuotta aiemmasta lähes kaikissa pääammattiryhmissä.</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oli syyskuun lopussa 9 410 työtöntä työnhakijaa, mikä on 910 henkeä (10,7 %) enemmän kuin vuotta aikaisemmin. Hieman tavanomaisesta kausivaihtelusta poiketen työttömien määrä kääntyi kasvuun jo syyskuun aikana. Kuukautta aiemmasta nousua oli 70 henkeä.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Työttömien työnhakijoiden osuus työvoimasta oli syyskuussa 9,8 %. Satakunnassa ilmoitettiin työ ja elinkeinotoimistoon syyskuun aikana vajaat 800 uutta avointa työpaikkaa. Se on 45 % vähemmän kuin vuosi sitten syyskuussa. Yhteensä syyskuussa oli avoinna noin 1 650 työpaikkaa. </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5" name="Picture 14">
            <a:extLst>
              <a:ext uri="{FF2B5EF4-FFF2-40B4-BE49-F238E27FC236}">
                <a16:creationId xmlns:a16="http://schemas.microsoft.com/office/drawing/2014/main" id="{2B95A7AA-1E1F-4EDC-7E31-324CCC18DC43}"/>
              </a:ext>
            </a:extLst>
          </p:cNvPr>
          <p:cNvPicPr>
            <a:picLocks noChangeAspect="1"/>
          </p:cNvPicPr>
          <p:nvPr/>
        </p:nvPicPr>
        <p:blipFill>
          <a:blip r:embed="rId3"/>
          <a:stretch>
            <a:fillRect/>
          </a:stretch>
        </p:blipFill>
        <p:spPr>
          <a:xfrm>
            <a:off x="4188671" y="1262001"/>
            <a:ext cx="4812531" cy="3144650"/>
          </a:xfrm>
          <a:prstGeom prst="rect">
            <a:avLst/>
          </a:prstGeom>
        </p:spPr>
      </p:pic>
      <p:pic>
        <p:nvPicPr>
          <p:cNvPr id="17" name="Picture 16">
            <a:extLst>
              <a:ext uri="{FF2B5EF4-FFF2-40B4-BE49-F238E27FC236}">
                <a16:creationId xmlns:a16="http://schemas.microsoft.com/office/drawing/2014/main" id="{11C1A929-EBD9-A476-24A0-6AAC7750872F}"/>
              </a:ext>
            </a:extLst>
          </p:cNvPr>
          <p:cNvPicPr>
            <a:picLocks noChangeAspect="1"/>
          </p:cNvPicPr>
          <p:nvPr/>
        </p:nvPicPr>
        <p:blipFill>
          <a:blip r:embed="rId4"/>
          <a:stretch>
            <a:fillRect/>
          </a:stretch>
        </p:blipFill>
        <p:spPr>
          <a:xfrm>
            <a:off x="4572001" y="4620464"/>
            <a:ext cx="4188464" cy="627188"/>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2023-24: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24940"/>
            <a:ext cx="8764524"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2023 heinä- ja vuoden 2024 maaliskuun välillä henkilöstömäärät kasvoivat keskimäärin kaikissa Satakunnan seutukunnissa. Rauman seutukunnassa kasvu pysähtyi tilapäisesti vuoden 2023 viimeisellä neljänneksellä. Vuoden 2024 alussa henkilöstöä vähennettiin sekä Porin että Pohjois-Satakunnan seutukunnissa. Satakunnassa kasvu on ylittänyt yleisesti maan keskitason. Porin seutukunnassa henkilöstömäärä on ollut keskimäärin nousussa, vaikka liikevaihto on alentunut. Tämä lienee seurausta metallien hintojen laskusta, joten tuotanto on voinut olla jopa kasvussa. Luvut sisältävät myös julkisen sektorin.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8C328B25-1F91-7D75-3205-08456798ABE1}"/>
              </a:ext>
            </a:extLst>
          </p:cNvPr>
          <p:cNvPicPr>
            <a:picLocks noChangeAspect="1"/>
          </p:cNvPicPr>
          <p:nvPr/>
        </p:nvPicPr>
        <p:blipFill>
          <a:blip r:embed="rId3"/>
          <a:stretch>
            <a:fillRect/>
          </a:stretch>
        </p:blipFill>
        <p:spPr>
          <a:xfrm>
            <a:off x="270596" y="3507526"/>
            <a:ext cx="4106565" cy="2493224"/>
          </a:xfrm>
          <a:prstGeom prst="rect">
            <a:avLst/>
          </a:prstGeom>
        </p:spPr>
      </p:pic>
      <p:pic>
        <p:nvPicPr>
          <p:cNvPr id="15" name="Picture 14">
            <a:extLst>
              <a:ext uri="{FF2B5EF4-FFF2-40B4-BE49-F238E27FC236}">
                <a16:creationId xmlns:a16="http://schemas.microsoft.com/office/drawing/2014/main" id="{4DA55CDE-4FD1-8185-5D12-95DE2BC83C3D}"/>
              </a:ext>
            </a:extLst>
          </p:cNvPr>
          <p:cNvPicPr>
            <a:picLocks noChangeAspect="1"/>
          </p:cNvPicPr>
          <p:nvPr/>
        </p:nvPicPr>
        <p:blipFill>
          <a:blip r:embed="rId4"/>
          <a:stretch>
            <a:fillRect/>
          </a:stretch>
        </p:blipFill>
        <p:spPr>
          <a:xfrm>
            <a:off x="231743" y="2811842"/>
            <a:ext cx="8301038" cy="728663"/>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8509" y="1819666"/>
            <a:ext cx="8999012" cy="3501624"/>
          </a:xfrm>
        </p:spPr>
        <p:txBody>
          <a:bodyPr>
            <a:normAutofit/>
          </a:bodyPr>
          <a:lstStyle/>
          <a:p>
            <a:pPr algn="just">
              <a:defRPr/>
            </a:pPr>
            <a:r>
              <a:rPr lang="fi-FI" altLang="fi-FI" sz="1500" b="1" dirty="0"/>
              <a:t>Elintarviketeollisuuden liikevaihto kasvoi vuoden 2024 ensimmäisellä puoliskolla Satakunnassa. Valtakunnallisesti alan liikevaihto pysyi ennallaan. Viennin arvo laski alkuvuonna 2024 hieman Satakunnassa, mutta maassa keskimäärin viennin arvo kohosi vähän. Henkilöstömäärä kasvoi tammi-kesäkuussa 2024 selvästi Satakunnassa. Ainakin Satakunnassa sekä liikevaihdon, viennin että henkilöstömäärän kehitys ylitti teollisuuden ja kaikkien toimialojen keskiarvon.  </a:t>
            </a:r>
          </a:p>
          <a:p>
            <a:pPr algn="just">
              <a:defRPr/>
            </a:pPr>
            <a:r>
              <a:rPr lang="fi-FI" altLang="fi-FI" sz="1500" b="1" dirty="0"/>
              <a:t>Pellervon syksyn 2024 ennusteen mukaan kaksi vuotta peräjälkeen laskenut elintarviketeollisuuden volyymi palautuu tänä ja ensi vuonna, mutta jää vielä alle vuoden 2021 tason. Yksityisen kulutuksen hienoinen piristyminen näkyy teollisuuden tuotantomäärissä. Liikevaihdon kasvu sitä vastoin on nihkeää. Tänä vuonna liikevaihdon kasvu jää vajaaseen prosenttiin. Ensi vuonna liikevaihto kasvaa vähän ripeämmin, mutta silti maltillisesti sekä volyymin kasvun että hintojen kehityksen siivittäminä. Elintarviketeollisuuden investointiympäristö säilyy haastavana, eikä investoinneissa juuri nähdä kasvua. Merkittävä osa investoinneista on korjausinvestointeja. Lisätietoa </a:t>
            </a:r>
            <a:r>
              <a:rPr lang="fi-FI" altLang="fi-FI" sz="1500" b="1" dirty="0">
                <a:hlinkClick r:id="rId2"/>
              </a:rPr>
              <a:t>https://www.ptt.fi/ennusteet/maa-ja-elintarviketalous-syksy-2024/</a:t>
            </a:r>
            <a:r>
              <a:rPr lang="fi-FI" altLang="fi-FI" sz="1500" b="1" dirty="0"/>
              <a:t>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11" name="Picture 10">
            <a:extLst>
              <a:ext uri="{FF2B5EF4-FFF2-40B4-BE49-F238E27FC236}">
                <a16:creationId xmlns:a16="http://schemas.microsoft.com/office/drawing/2014/main" id="{01135E62-F08E-042E-BC78-2D3CA4B34DE0}"/>
              </a:ext>
            </a:extLst>
          </p:cNvPr>
          <p:cNvPicPr>
            <a:picLocks noChangeAspect="1"/>
          </p:cNvPicPr>
          <p:nvPr/>
        </p:nvPicPr>
        <p:blipFill>
          <a:blip r:embed="rId4"/>
          <a:stretch>
            <a:fillRect/>
          </a:stretch>
        </p:blipFill>
        <p:spPr>
          <a:xfrm>
            <a:off x="203497" y="5167179"/>
            <a:ext cx="6057900" cy="6215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75501" y="1027149"/>
            <a:ext cx="5166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BA1003CE-E7F6-30FA-B713-1FFC1CF9F876}"/>
              </a:ext>
            </a:extLst>
          </p:cNvPr>
          <p:cNvPicPr>
            <a:picLocks noChangeAspect="1"/>
          </p:cNvPicPr>
          <p:nvPr/>
        </p:nvPicPr>
        <p:blipFill>
          <a:blip r:embed="rId3"/>
          <a:stretch>
            <a:fillRect/>
          </a:stretch>
        </p:blipFill>
        <p:spPr>
          <a:xfrm>
            <a:off x="296838" y="1274891"/>
            <a:ext cx="3689775" cy="2370010"/>
          </a:xfrm>
          <a:prstGeom prst="rect">
            <a:avLst/>
          </a:prstGeom>
        </p:spPr>
      </p:pic>
      <p:pic>
        <p:nvPicPr>
          <p:cNvPr id="18" name="Picture 17">
            <a:extLst>
              <a:ext uri="{FF2B5EF4-FFF2-40B4-BE49-F238E27FC236}">
                <a16:creationId xmlns:a16="http://schemas.microsoft.com/office/drawing/2014/main" id="{FC72D6BB-11DD-FCA1-6F7B-C99E0A5ED7F5}"/>
              </a:ext>
            </a:extLst>
          </p:cNvPr>
          <p:cNvPicPr>
            <a:picLocks noChangeAspect="1"/>
          </p:cNvPicPr>
          <p:nvPr/>
        </p:nvPicPr>
        <p:blipFill>
          <a:blip r:embed="rId4"/>
          <a:stretch>
            <a:fillRect/>
          </a:stretch>
        </p:blipFill>
        <p:spPr>
          <a:xfrm>
            <a:off x="404278" y="3675073"/>
            <a:ext cx="3474895" cy="2270599"/>
          </a:xfrm>
          <a:prstGeom prst="rect">
            <a:avLst/>
          </a:prstGeom>
        </p:spPr>
      </p:pic>
      <p:pic>
        <p:nvPicPr>
          <p:cNvPr id="19" name="Picture 18">
            <a:extLst>
              <a:ext uri="{FF2B5EF4-FFF2-40B4-BE49-F238E27FC236}">
                <a16:creationId xmlns:a16="http://schemas.microsoft.com/office/drawing/2014/main" id="{1CBFD4B2-55F9-D4A9-0EE7-3A77405457E5}"/>
              </a:ext>
            </a:extLst>
          </p:cNvPr>
          <p:cNvPicPr>
            <a:picLocks noChangeAspect="1"/>
          </p:cNvPicPr>
          <p:nvPr/>
        </p:nvPicPr>
        <p:blipFill>
          <a:blip r:embed="rId5"/>
          <a:stretch>
            <a:fillRect/>
          </a:stretch>
        </p:blipFill>
        <p:spPr>
          <a:xfrm>
            <a:off x="4527230" y="1199459"/>
            <a:ext cx="3944822" cy="2577664"/>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46996" y="1511586"/>
            <a:ext cx="4057256" cy="2964880"/>
          </a:xfrm>
        </p:spPr>
        <p:txBody>
          <a:bodyPr>
            <a:noAutofit/>
          </a:bodyPr>
          <a:lstStyle/>
          <a:p>
            <a:pPr algn="just">
              <a:defRPr/>
            </a:pPr>
            <a:r>
              <a:rPr lang="fi-FI" altLang="fi-FI" sz="1500" b="1" dirty="0"/>
              <a:t>Metsäteollisuuden liikevaihto ja viennin arvo supistuivat edelleen selvästi vuoden 2024 tammi-kesäkuussa. Satakunnassa pudotus oli edelleen hieman maan keskiarvoa suurempi. Satakunnassa kehitystä on aiemmin taannuttanut vuosikymmenen vaihteen tienoilla paperikoneen sulkeminen Raumalla, mutta uuden sahan avaaminen on tasapainottanut alan kehitystä. Myös uusia, merkittäviä investointeja on suunnitteilla. </a:t>
            </a:r>
          </a:p>
          <a:p>
            <a:pPr algn="just">
              <a:defRPr/>
            </a:pPr>
            <a:endParaRPr lang="fi-FI" sz="1500" b="1" dirty="0"/>
          </a:p>
          <a:p>
            <a:pPr marL="0" indent="0" algn="just">
              <a:buNone/>
              <a:defRPr/>
            </a:pP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111</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11" name="Picture 10">
            <a:extLst>
              <a:ext uri="{FF2B5EF4-FFF2-40B4-BE49-F238E27FC236}">
                <a16:creationId xmlns:a16="http://schemas.microsoft.com/office/drawing/2014/main" id="{BF7EDF46-327D-25C0-FB2F-28462F9E72BF}"/>
              </a:ext>
            </a:extLst>
          </p:cNvPr>
          <p:cNvPicPr>
            <a:picLocks noChangeAspect="1"/>
          </p:cNvPicPr>
          <p:nvPr/>
        </p:nvPicPr>
        <p:blipFill>
          <a:blip r:embed="rId3"/>
          <a:stretch>
            <a:fillRect/>
          </a:stretch>
        </p:blipFill>
        <p:spPr>
          <a:xfrm>
            <a:off x="203127" y="5249257"/>
            <a:ext cx="5564981" cy="621506"/>
          </a:xfrm>
          <a:prstGeom prst="rect">
            <a:avLst/>
          </a:prstGeom>
        </p:spPr>
      </p:pic>
      <p:pic>
        <p:nvPicPr>
          <p:cNvPr id="14" name="Picture 13">
            <a:extLst>
              <a:ext uri="{FF2B5EF4-FFF2-40B4-BE49-F238E27FC236}">
                <a16:creationId xmlns:a16="http://schemas.microsoft.com/office/drawing/2014/main" id="{494AD242-652D-8FF3-E73D-D558838D1B58}"/>
              </a:ext>
            </a:extLst>
          </p:cNvPr>
          <p:cNvPicPr>
            <a:picLocks noChangeAspect="1"/>
          </p:cNvPicPr>
          <p:nvPr/>
        </p:nvPicPr>
        <p:blipFill>
          <a:blip r:embed="rId4"/>
          <a:stretch>
            <a:fillRect/>
          </a:stretch>
        </p:blipFill>
        <p:spPr>
          <a:xfrm>
            <a:off x="4572000" y="1423393"/>
            <a:ext cx="3864454" cy="3768528"/>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31085" y="1185780"/>
            <a:ext cx="56629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9" name="Picture 1">
            <a:extLst>
              <a:ext uri="{FF2B5EF4-FFF2-40B4-BE49-F238E27FC236}">
                <a16:creationId xmlns:a16="http://schemas.microsoft.com/office/drawing/2014/main" id="{D5F73391-CB82-987D-2CE9-7FCC60E297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9" y="1307134"/>
            <a:ext cx="3618383" cy="236487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62430" y="3188446"/>
            <a:ext cx="42654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1" name="Picture 20">
            <a:extLst>
              <a:ext uri="{FF2B5EF4-FFF2-40B4-BE49-F238E27FC236}">
                <a16:creationId xmlns:a16="http://schemas.microsoft.com/office/drawing/2014/main" id="{36CE69E9-8C67-4D2F-DD51-CD5D5D619B34}"/>
              </a:ext>
            </a:extLst>
          </p:cNvPr>
          <p:cNvPicPr>
            <a:picLocks noChangeAspect="1"/>
          </p:cNvPicPr>
          <p:nvPr/>
        </p:nvPicPr>
        <p:blipFill>
          <a:blip r:embed="rId4"/>
          <a:stretch>
            <a:fillRect/>
          </a:stretch>
        </p:blipFill>
        <p:spPr>
          <a:xfrm>
            <a:off x="4907294" y="1304242"/>
            <a:ext cx="3782010" cy="2472257"/>
          </a:xfrm>
          <a:prstGeom prst="rect">
            <a:avLst/>
          </a:prstGeom>
        </p:spPr>
      </p:pic>
      <p:pic>
        <p:nvPicPr>
          <p:cNvPr id="22" name="Picture 21">
            <a:extLst>
              <a:ext uri="{FF2B5EF4-FFF2-40B4-BE49-F238E27FC236}">
                <a16:creationId xmlns:a16="http://schemas.microsoft.com/office/drawing/2014/main" id="{404E1061-6B3C-8C00-E042-41C32FC99871}"/>
              </a:ext>
            </a:extLst>
          </p:cNvPr>
          <p:cNvPicPr>
            <a:picLocks noChangeAspect="1"/>
          </p:cNvPicPr>
          <p:nvPr/>
        </p:nvPicPr>
        <p:blipFill>
          <a:blip r:embed="rId5"/>
          <a:stretch>
            <a:fillRect/>
          </a:stretch>
        </p:blipFill>
        <p:spPr>
          <a:xfrm>
            <a:off x="439985" y="3543522"/>
            <a:ext cx="3651147" cy="2386183"/>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579769"/>
            <a:ext cx="5136358" cy="3721008"/>
          </a:xfrm>
        </p:spPr>
        <p:txBody>
          <a:bodyPr>
            <a:noAutofit/>
          </a:bodyPr>
          <a:lstStyle/>
          <a:p>
            <a:pPr algn="just">
              <a:defRPr/>
            </a:pPr>
            <a:r>
              <a:rPr lang="fi-FI" altLang="fi-FI" sz="1500" b="1" dirty="0"/>
              <a:t>Kemianteollisuuden (TOL 20-22) liikevaihdon voimakas lasku jatkui yhä vuoden 2024 alkupuoliskolla. Satakunnassa </a:t>
            </a:r>
            <a:r>
              <a:rPr lang="fi-FI" altLang="fi-FI" sz="1500" b="1" dirty="0" err="1"/>
              <a:t>Venatorin</a:t>
            </a:r>
            <a:r>
              <a:rPr lang="fi-FI" altLang="fi-FI" sz="1500" b="1" dirty="0"/>
              <a:t> jättämä aukko on edelleen suuri, sillä alan liikevaihto on Satakunnassa yhä huomattavasti matalampi kuin 10 vuotta sitten, jolloin liikevaihdon taantuminen alkoi. Alan henkilöstömäärä oli Satakunnassa viime vuodenvaihteessa runsaan kolmanneksen pienempi kuin kahdeksan vuotta sitten. </a:t>
            </a:r>
          </a:p>
          <a:p>
            <a:pPr algn="just">
              <a:defRPr/>
            </a:pPr>
            <a:r>
              <a:rPr lang="fi-FI" altLang="fi-FI" sz="1500" b="1" dirty="0"/>
              <a:t>Koko maassa kemianteollisuuden liikevaihto aleni myös selvästi, mutta hieman Satakuntaa lievemmin. </a:t>
            </a:r>
          </a:p>
          <a:p>
            <a:pPr algn="just">
              <a:defRPr/>
            </a:pPr>
            <a:r>
              <a:rPr lang="fi-FI" altLang="fi-FI" sz="1500" b="1" dirty="0" err="1"/>
              <a:t>EK:n</a:t>
            </a:r>
            <a:r>
              <a:rPr lang="fi-FI" altLang="fi-FI" sz="1500" b="1" dirty="0"/>
              <a:t> mukaan kemianteollisuuden suhdannetilanne on kohentunut alkukesän aikana. Tuotanto lisääntyi kausivaihtelu huomioon ottaen hieman. Kysyntä on silti yhä vaimeaa ja tilaustilanne on normaalia huonompi. Yleiset suhdanneodotukset ovat varovaisen luottavaiset, saldoluku 6.</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15" name="Picture 14">
            <a:extLst>
              <a:ext uri="{FF2B5EF4-FFF2-40B4-BE49-F238E27FC236}">
                <a16:creationId xmlns:a16="http://schemas.microsoft.com/office/drawing/2014/main" id="{94D3A810-26CA-1537-D03E-5E01BC5A9AC2}"/>
              </a:ext>
            </a:extLst>
          </p:cNvPr>
          <p:cNvPicPr>
            <a:picLocks noChangeAspect="1"/>
          </p:cNvPicPr>
          <p:nvPr/>
        </p:nvPicPr>
        <p:blipFill>
          <a:blip r:embed="rId3"/>
          <a:stretch>
            <a:fillRect/>
          </a:stretch>
        </p:blipFill>
        <p:spPr>
          <a:xfrm>
            <a:off x="5590559" y="3466174"/>
            <a:ext cx="3458000" cy="2262179"/>
          </a:xfrm>
          <a:prstGeom prst="rect">
            <a:avLst/>
          </a:prstGeom>
        </p:spPr>
      </p:pic>
      <p:pic>
        <p:nvPicPr>
          <p:cNvPr id="11" name="Picture 10">
            <a:extLst>
              <a:ext uri="{FF2B5EF4-FFF2-40B4-BE49-F238E27FC236}">
                <a16:creationId xmlns:a16="http://schemas.microsoft.com/office/drawing/2014/main" id="{30B91495-60A5-ADD3-7DF5-14650999CD13}"/>
              </a:ext>
            </a:extLst>
          </p:cNvPr>
          <p:cNvPicPr>
            <a:picLocks noChangeAspect="1"/>
          </p:cNvPicPr>
          <p:nvPr/>
        </p:nvPicPr>
        <p:blipFill>
          <a:blip r:embed="rId4"/>
          <a:stretch>
            <a:fillRect/>
          </a:stretch>
        </p:blipFill>
        <p:spPr>
          <a:xfrm>
            <a:off x="5496024" y="1221907"/>
            <a:ext cx="3647069" cy="2342579"/>
          </a:xfrm>
          <a:prstGeom prst="rect">
            <a:avLst/>
          </a:prstGeom>
        </p:spPr>
      </p:pic>
      <p:pic>
        <p:nvPicPr>
          <p:cNvPr id="18" name="Picture 17">
            <a:extLst>
              <a:ext uri="{FF2B5EF4-FFF2-40B4-BE49-F238E27FC236}">
                <a16:creationId xmlns:a16="http://schemas.microsoft.com/office/drawing/2014/main" id="{82A654ED-5B1D-2519-7CA2-63E69A4051A6}"/>
              </a:ext>
            </a:extLst>
          </p:cNvPr>
          <p:cNvPicPr>
            <a:picLocks noChangeAspect="1"/>
          </p:cNvPicPr>
          <p:nvPr/>
        </p:nvPicPr>
        <p:blipFill>
          <a:blip r:embed="rId5"/>
          <a:stretch>
            <a:fillRect/>
          </a:stretch>
        </p:blipFill>
        <p:spPr>
          <a:xfrm>
            <a:off x="190501" y="5341108"/>
            <a:ext cx="4607719" cy="621506"/>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713" y="1338650"/>
            <a:ext cx="9172713" cy="4037427"/>
          </a:xfrm>
        </p:spPr>
        <p:txBody>
          <a:bodyPr>
            <a:noAutofit/>
          </a:bodyPr>
          <a:lstStyle/>
          <a:p>
            <a:pPr algn="just">
              <a:defRPr/>
            </a:pPr>
            <a:r>
              <a:rPr lang="fi-FI" altLang="fi-FI" sz="1500" b="1" dirty="0"/>
              <a:t>Teknologiateollisuudessa vuoden 2024 tammi-kesäkuu sujui vaihtelevasti. Satakunnassa liikevaihto kasvoi huomattavasti kone- ja laitevalmistuksessa ja hieman meriteollisuudessa. Teknologiateollisuuden viennin arvo supistui selvästi aivan alkuvuodesta, mutta keväällä lasku lähes pysähtyi. Henkilöstöäkin lisättiin hieman koko alkuvuoden ajan. Metallien jalostuksessa tuottajahintojen lasku ohensi yhä selvästi liikevaihtoa ja painoi koko teknologiateollisuuden lukuja alaspäin. Silti alan tuotantomäärät ovat voineet pysyä lähes ennallaan. Metallituotteiden valmistuksessa kehitys oli synkintä. Elektroniikka- ja sähkötuotteiden valmistuksessa liikevaihdon kehitys vaihteli edelleen voimakkaasti. Kaiken kaikkiaan metallialojen yhteenlasketun henkilöstömäärän edelleen jatkunut nousu viittaa osaltaan myönteiseen tuotantokehitykseen liikevaihdon laskusta huolimatta.</a:t>
            </a:r>
          </a:p>
          <a:p>
            <a:pPr algn="just">
              <a:defRPr/>
            </a:pPr>
            <a:r>
              <a:rPr lang="fi-FI" altLang="fi-FI" sz="1500" b="1" dirty="0"/>
              <a:t>Koko maassa keskimäärin liikevaihdon ja viennin kehitys oli Satakunnan luokkaa. Kaikki alatoimialat metallien jalostus valmistus pois lukien kehittyivät kuitenkin Satakuntaa heikommin. Satakunnassa metallien jalostuksen painoarvo on huomattavasti maan keskitasoa korkeampi, joten hintojen muutosten vaikutus koko teknologiateollisuuden liikevaihtoon on paljon suurempi. Tämän vuoksi todellinen tuotannon kehitys lienee ollut Satakunnassa selvästi maan keskitasoa parempaa. Teknologiateollisuus ry:n mukaan alan tuotannon määrä oli kuluvan vuoden tammi–toukokuussa seitsemän prosenttia pienempi kuin viime vuoden vastaavalla ajanjaksolla. Uusien tilausten arvo oli </a:t>
            </a:r>
            <a:r>
              <a:rPr lang="fi-FI" altLang="fi-FI" sz="1500" b="1" dirty="0" err="1"/>
              <a:t>huhti</a:t>
            </a:r>
            <a:r>
              <a:rPr lang="fi-FI" altLang="fi-FI" sz="1500" b="1" dirty="0"/>
              <a:t>–kesäkuussa prosentin pienempi kuin edellisellä neljänneksellä ja 15 prosenttia pienempi kuin viime vuoden vastaavalla ajanjaksolla. Tilauskannan arvo oli kesäkuun lopussa kolme prosenttia pienempi kuin maaliskuun lopussa ja 12 prosenttia pienempi kuin vuotta aiemmin. Tilauskehityksen perusteella alan liikevaihdon arvioidaan laskevan seuraavan puolen vuoden aikana.</a:t>
            </a:r>
            <a:endParaRPr lang="fi-FI" altLang="fi-FI" sz="135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3A6697F7-581B-23E2-681F-04C75C022D23}"/>
              </a:ext>
            </a:extLst>
          </p:cNvPr>
          <p:cNvPicPr>
            <a:picLocks noChangeAspect="1"/>
          </p:cNvPicPr>
          <p:nvPr/>
        </p:nvPicPr>
        <p:blipFill>
          <a:blip r:embed="rId3"/>
          <a:stretch>
            <a:fillRect/>
          </a:stretch>
        </p:blipFill>
        <p:spPr>
          <a:xfrm>
            <a:off x="207591" y="5351061"/>
            <a:ext cx="6057900" cy="621506"/>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 name="Picture 19">
            <a:extLst>
              <a:ext uri="{FF2B5EF4-FFF2-40B4-BE49-F238E27FC236}">
                <a16:creationId xmlns:a16="http://schemas.microsoft.com/office/drawing/2014/main" id="{910AA3AF-935D-5BB0-1261-B20A0C4FC910}"/>
              </a:ext>
            </a:extLst>
          </p:cNvPr>
          <p:cNvPicPr>
            <a:picLocks noChangeAspect="1"/>
          </p:cNvPicPr>
          <p:nvPr/>
        </p:nvPicPr>
        <p:blipFill>
          <a:blip r:embed="rId3"/>
          <a:stretch>
            <a:fillRect/>
          </a:stretch>
        </p:blipFill>
        <p:spPr>
          <a:xfrm>
            <a:off x="263700" y="1374422"/>
            <a:ext cx="3431140" cy="2242399"/>
          </a:xfrm>
          <a:prstGeom prst="rect">
            <a:avLst/>
          </a:prstGeom>
        </p:spPr>
      </p:pic>
      <p:pic>
        <p:nvPicPr>
          <p:cNvPr id="21" name="Picture 20">
            <a:extLst>
              <a:ext uri="{FF2B5EF4-FFF2-40B4-BE49-F238E27FC236}">
                <a16:creationId xmlns:a16="http://schemas.microsoft.com/office/drawing/2014/main" id="{910ED55C-EF50-5EA7-83F6-92D0AE8EC4CE}"/>
              </a:ext>
            </a:extLst>
          </p:cNvPr>
          <p:cNvPicPr>
            <a:picLocks noChangeAspect="1"/>
          </p:cNvPicPr>
          <p:nvPr/>
        </p:nvPicPr>
        <p:blipFill>
          <a:blip r:embed="rId4"/>
          <a:stretch>
            <a:fillRect/>
          </a:stretch>
        </p:blipFill>
        <p:spPr>
          <a:xfrm>
            <a:off x="4961782" y="1359744"/>
            <a:ext cx="3365306" cy="2199373"/>
          </a:xfrm>
          <a:prstGeom prst="rect">
            <a:avLst/>
          </a:prstGeom>
        </p:spPr>
      </p:pic>
      <p:pic>
        <p:nvPicPr>
          <p:cNvPr id="22" name="Picture 21">
            <a:extLst>
              <a:ext uri="{FF2B5EF4-FFF2-40B4-BE49-F238E27FC236}">
                <a16:creationId xmlns:a16="http://schemas.microsoft.com/office/drawing/2014/main" id="{3DDC55F6-21F8-A3ED-24BB-F3611219A7CA}"/>
              </a:ext>
            </a:extLst>
          </p:cNvPr>
          <p:cNvPicPr>
            <a:picLocks noChangeAspect="1"/>
          </p:cNvPicPr>
          <p:nvPr/>
        </p:nvPicPr>
        <p:blipFill>
          <a:blip r:embed="rId5"/>
          <a:stretch>
            <a:fillRect/>
          </a:stretch>
        </p:blipFill>
        <p:spPr>
          <a:xfrm>
            <a:off x="215731" y="3641263"/>
            <a:ext cx="3933839" cy="2570934"/>
          </a:xfrm>
          <a:prstGeom prst="rect">
            <a:avLst/>
          </a:prstGeom>
        </p:spPr>
      </p:pic>
      <p:pic>
        <p:nvPicPr>
          <p:cNvPr id="23" name="Picture 22">
            <a:extLst>
              <a:ext uri="{FF2B5EF4-FFF2-40B4-BE49-F238E27FC236}">
                <a16:creationId xmlns:a16="http://schemas.microsoft.com/office/drawing/2014/main" id="{AA902984-99D8-075E-07BD-9FD758F3F6A7}"/>
              </a:ext>
            </a:extLst>
          </p:cNvPr>
          <p:cNvPicPr>
            <a:picLocks noChangeAspect="1"/>
          </p:cNvPicPr>
          <p:nvPr/>
        </p:nvPicPr>
        <p:blipFill>
          <a:blip r:embed="rId6"/>
          <a:stretch>
            <a:fillRect/>
          </a:stretch>
        </p:blipFill>
        <p:spPr>
          <a:xfrm>
            <a:off x="5044970" y="3616820"/>
            <a:ext cx="3451420" cy="2255652"/>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rmAutofit/>
          </a:bodyPr>
          <a:lstStyle/>
          <a:p>
            <a:pPr algn="just">
              <a:defRPr/>
            </a:pPr>
            <a:r>
              <a:rPr lang="fi-FI" altLang="fi-FI" sz="1350" b="1" dirty="0"/>
              <a:t>Metallien jalostuksen liikevaihdon romahdus jatkui vuoden 2024 tammi-kesäkuussa. Taustalla vaikuttaa tuottajahintojen voimakas lasku, joka on seurausta hiipuvasta talouskehityksestä. Valtakunnallisestikin alan liikevaihto laski yhä tuntuvasti. Liikevaihdon laskusta ainakin osa on tullut laskevista hinnoista, ja itse tuotantomäärät ovat supistuneet loivemmin, jos ollenkaan. Yrityskohtaisesti tilanne toki vaihtelee.</a:t>
            </a:r>
          </a:p>
          <a:p>
            <a:pPr algn="just">
              <a:defRPr/>
            </a:pPr>
            <a:r>
              <a:rPr lang="fi-FI" altLang="fi-FI" sz="1350" b="1" dirty="0"/>
              <a:t>Teknologiateollisuus ry:n mukaan  tuotannon määrä (liikevaihto deflatoituna tuottajahintojen muutoksella) oli kuluvan vuoden tammi–toukokuussa seitsemän prosenttia pienempi kuin viime vuoden vastaavalla ajanjaksolla, eli huomattavasti pienempi kuin liikevaihdon pudotus. Metallien jalostusyritysten henkilöstömäärä Suomessa oli kesäkuun lopussa 0,1 prosenttia pienempi kuin maaliskuun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248" y="923676"/>
            <a:ext cx="1392609" cy="360574"/>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3"/>
          <a:stretch>
            <a:fillRect/>
          </a:stretch>
        </p:blipFill>
        <p:spPr>
          <a:xfrm>
            <a:off x="147745" y="4654197"/>
            <a:ext cx="3550240" cy="1355596"/>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3657526" y="5768287"/>
            <a:ext cx="1604927" cy="230832"/>
          </a:xfrm>
          <a:prstGeom prst="rect">
            <a:avLst/>
          </a:prstGeom>
          <a:noFill/>
        </p:spPr>
        <p:txBody>
          <a:bodyPr wrap="none" rtlCol="0">
            <a:spAutoFit/>
          </a:bodyPr>
          <a:lstStyle/>
          <a:p>
            <a:pPr defTabSz="685800" eaLnBrk="1" fontAlgn="auto" hangingPunct="1">
              <a:spcBef>
                <a:spcPts val="0"/>
              </a:spcBef>
              <a:spcAft>
                <a:spcPts val="0"/>
              </a:spcAft>
            </a:pPr>
            <a:r>
              <a:rPr lang="fi-FI" sz="900" dirty="0">
                <a:solidFill>
                  <a:prstClr val="black"/>
                </a:solidFill>
                <a:latin typeface="Calibri" panose="020F0502020204030204"/>
                <a:cs typeface="+mn-cs"/>
              </a:rPr>
              <a:t>Lähde: Teknologiateollisuus ry</a:t>
            </a:r>
            <a:endParaRPr lang="en-US" sz="900" dirty="0">
              <a:solidFill>
                <a:prstClr val="black"/>
              </a:solidFill>
              <a:latin typeface="Calibri" panose="020F0502020204030204"/>
              <a:cs typeface="+mn-cs"/>
            </a:endParaRPr>
          </a:p>
        </p:txBody>
      </p:sp>
      <p:pic>
        <p:nvPicPr>
          <p:cNvPr id="18" name="Picture 17">
            <a:extLst>
              <a:ext uri="{FF2B5EF4-FFF2-40B4-BE49-F238E27FC236}">
                <a16:creationId xmlns:a16="http://schemas.microsoft.com/office/drawing/2014/main" id="{0F9F538C-5A92-F342-4024-5126DBCB05EF}"/>
              </a:ext>
            </a:extLst>
          </p:cNvPr>
          <p:cNvPicPr>
            <a:picLocks noChangeAspect="1"/>
          </p:cNvPicPr>
          <p:nvPr/>
        </p:nvPicPr>
        <p:blipFill>
          <a:blip r:embed="rId4"/>
          <a:stretch>
            <a:fillRect/>
          </a:stretch>
        </p:blipFill>
        <p:spPr>
          <a:xfrm>
            <a:off x="5460047" y="3628385"/>
            <a:ext cx="3469910" cy="2269971"/>
          </a:xfrm>
          <a:prstGeom prst="rect">
            <a:avLst/>
          </a:prstGeom>
        </p:spPr>
      </p:pic>
      <p:pic>
        <p:nvPicPr>
          <p:cNvPr id="11" name="Picture 10">
            <a:extLst>
              <a:ext uri="{FF2B5EF4-FFF2-40B4-BE49-F238E27FC236}">
                <a16:creationId xmlns:a16="http://schemas.microsoft.com/office/drawing/2014/main" id="{54371D4E-42F5-6EE8-C0C9-F0972D735E4E}"/>
              </a:ext>
            </a:extLst>
          </p:cNvPr>
          <p:cNvPicPr>
            <a:picLocks noChangeAspect="1"/>
          </p:cNvPicPr>
          <p:nvPr/>
        </p:nvPicPr>
        <p:blipFill>
          <a:blip r:embed="rId5"/>
          <a:stretch>
            <a:fillRect/>
          </a:stretch>
        </p:blipFill>
        <p:spPr>
          <a:xfrm>
            <a:off x="5378905" y="1317384"/>
            <a:ext cx="3711227" cy="2423435"/>
          </a:xfrm>
          <a:prstGeom prst="rect">
            <a:avLst/>
          </a:prstGeom>
        </p:spPr>
      </p:pic>
      <p:pic>
        <p:nvPicPr>
          <p:cNvPr id="17" name="Picture 16">
            <a:extLst>
              <a:ext uri="{FF2B5EF4-FFF2-40B4-BE49-F238E27FC236}">
                <a16:creationId xmlns:a16="http://schemas.microsoft.com/office/drawing/2014/main" id="{1C9FB7F3-E811-21EF-A4D4-EE9FDF3C5128}"/>
              </a:ext>
            </a:extLst>
          </p:cNvPr>
          <p:cNvPicPr>
            <a:picLocks noChangeAspect="1"/>
          </p:cNvPicPr>
          <p:nvPr/>
        </p:nvPicPr>
        <p:blipFill>
          <a:blip r:embed="rId6"/>
          <a:stretch>
            <a:fillRect/>
          </a:stretch>
        </p:blipFill>
        <p:spPr>
          <a:xfrm>
            <a:off x="208361" y="3985409"/>
            <a:ext cx="4607719" cy="621506"/>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aleni edelleen vuoden 2024 alkupuolella selvästi sekä Satakunnassa että valtakunnallisesti.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vuoden 2024 tammi–huhtikuussa kone- ja metallituoteteollisuuden liikevaihto Suomessa oli kuusi prosenttia pienempi kuin viime vuoden vastaavalla ajanjaksolla. Toimialan yhteenlaskettu tuotannon määrä (liikevaihto deflatoituna tuottajahintojen muutoksella) oli kuluvan vuoden tammi–toukokuussa viisi prosenttia pienempi kuin viime vuoden vastaavalla ajanjaksolla.</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Kone- ja metallituoteteollisuuden yritysten saamien uusien tilausten arvo oli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seitsemän prosenttia pienempi kuin edellisellä neljänneksellä. Edellisvuoden vastaavaan ajanjaksoon verrattuna saatujen uusien tilausten arvo putosi peräti 26 prosenttia. Tilauskannan arvo oli kesäkuun lopussa viisi prosenttia alempi kuin maaliskuun lopussa ja 18 prosenttia pienempi kuin vuoden 2023 kesäkuussa. Huomattavaa on edelleen telakoiden suuri osuus tilauskannan kokonaisarvosta (telakat eivät sisälly näihin Tilastokeskuksen lukuihin). Alkuvuoden tilauskehityksen perusteella kone- ja metallituoteteollisuuden yritysten liikevaihdon arvioidaan laskevan seuraavan puolen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6D39B101-4594-AB65-C6FA-A1DB781C76FA}"/>
              </a:ext>
            </a:extLst>
          </p:cNvPr>
          <p:cNvPicPr>
            <a:picLocks noChangeAspect="1"/>
          </p:cNvPicPr>
          <p:nvPr/>
        </p:nvPicPr>
        <p:blipFill>
          <a:blip r:embed="rId3"/>
          <a:stretch>
            <a:fillRect/>
          </a:stretch>
        </p:blipFill>
        <p:spPr>
          <a:xfrm>
            <a:off x="5585590" y="3632957"/>
            <a:ext cx="3450629" cy="2257358"/>
          </a:xfrm>
          <a:prstGeom prst="rect">
            <a:avLst/>
          </a:prstGeom>
        </p:spPr>
      </p:pic>
      <p:pic>
        <p:nvPicPr>
          <p:cNvPr id="11" name="Picture 10">
            <a:extLst>
              <a:ext uri="{FF2B5EF4-FFF2-40B4-BE49-F238E27FC236}">
                <a16:creationId xmlns:a16="http://schemas.microsoft.com/office/drawing/2014/main" id="{4F28C05D-8757-14EE-4FD4-725BFAC9D41D}"/>
              </a:ext>
            </a:extLst>
          </p:cNvPr>
          <p:cNvPicPr>
            <a:picLocks noChangeAspect="1"/>
          </p:cNvPicPr>
          <p:nvPr/>
        </p:nvPicPr>
        <p:blipFill>
          <a:blip r:embed="rId4"/>
          <a:stretch>
            <a:fillRect/>
          </a:stretch>
        </p:blipFill>
        <p:spPr>
          <a:xfrm>
            <a:off x="5585589" y="1358715"/>
            <a:ext cx="3450630" cy="2253265"/>
          </a:xfrm>
          <a:prstGeom prst="rect">
            <a:avLst/>
          </a:prstGeom>
        </p:spPr>
      </p:pic>
      <p:pic>
        <p:nvPicPr>
          <p:cNvPr id="17" name="Picture 16">
            <a:extLst>
              <a:ext uri="{FF2B5EF4-FFF2-40B4-BE49-F238E27FC236}">
                <a16:creationId xmlns:a16="http://schemas.microsoft.com/office/drawing/2014/main" id="{AF040A4B-A9F6-1C1F-9C00-9BC16C3AF02F}"/>
              </a:ext>
            </a:extLst>
          </p:cNvPr>
          <p:cNvPicPr>
            <a:picLocks noChangeAspect="1"/>
          </p:cNvPicPr>
          <p:nvPr/>
        </p:nvPicPr>
        <p:blipFill>
          <a:blip r:embed="rId5"/>
          <a:stretch>
            <a:fillRect/>
          </a:stretch>
        </p:blipFill>
        <p:spPr>
          <a:xfrm>
            <a:off x="208361" y="5285182"/>
            <a:ext cx="4607719" cy="621506"/>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Nyt tilanne on kuitenkin selvästi parempi, ja alan liikevaihto kohosi huomattavan nopeasti vuoden 2024 tammi-kesäkuussa. Liikevaihdon taso on jo nimellisesti korkeampi kuin huippuvuonna 2014. </a:t>
            </a:r>
          </a:p>
          <a:p>
            <a:pPr algn="just">
              <a:defRPr/>
            </a:pPr>
            <a:r>
              <a:rPr lang="fi-FI" altLang="fi-FI" sz="1500" b="1" dirty="0"/>
              <a:t>Koko maassa keskimäärin koronakriisi piti liikevaihdon tiukassa laskussa vuoden 2021 kevääseen saakka, jolloin monen muun alan tavoin rivakka elpyminen käynnistyi. Ripeää kasvua riitti vain vuoden 2023 loppuun saakka, sillä alkuvuodesta 2024 liikevaihto supistui etenkin aivan vuoden alussa. Tuottajahintojen nousu on pysähtynyt, tämä koskee myös metallituotteiden valmistusta.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3CF5FFCB-69B7-3B9C-0EB7-43EFAEE63440}"/>
              </a:ext>
            </a:extLst>
          </p:cNvPr>
          <p:cNvPicPr>
            <a:picLocks noChangeAspect="1"/>
          </p:cNvPicPr>
          <p:nvPr/>
        </p:nvPicPr>
        <p:blipFill>
          <a:blip r:embed="rId3"/>
          <a:stretch>
            <a:fillRect/>
          </a:stretch>
        </p:blipFill>
        <p:spPr>
          <a:xfrm>
            <a:off x="5496888" y="3661976"/>
            <a:ext cx="3472240" cy="2271495"/>
          </a:xfrm>
          <a:prstGeom prst="rect">
            <a:avLst/>
          </a:prstGeom>
        </p:spPr>
      </p:pic>
      <p:pic>
        <p:nvPicPr>
          <p:cNvPr id="18" name="Picture 17">
            <a:extLst>
              <a:ext uri="{FF2B5EF4-FFF2-40B4-BE49-F238E27FC236}">
                <a16:creationId xmlns:a16="http://schemas.microsoft.com/office/drawing/2014/main" id="{01971C00-DBF7-EC77-7449-315AC66009BE}"/>
              </a:ext>
            </a:extLst>
          </p:cNvPr>
          <p:cNvPicPr>
            <a:picLocks noChangeAspect="1"/>
          </p:cNvPicPr>
          <p:nvPr/>
        </p:nvPicPr>
        <p:blipFill>
          <a:blip r:embed="rId4"/>
          <a:stretch>
            <a:fillRect/>
          </a:stretch>
        </p:blipFill>
        <p:spPr>
          <a:xfrm>
            <a:off x="234772" y="5218604"/>
            <a:ext cx="4607719" cy="621506"/>
          </a:xfrm>
          <a:prstGeom prst="rect">
            <a:avLst/>
          </a:prstGeom>
        </p:spPr>
      </p:pic>
      <p:pic>
        <p:nvPicPr>
          <p:cNvPr id="20" name="Picture 19">
            <a:extLst>
              <a:ext uri="{FF2B5EF4-FFF2-40B4-BE49-F238E27FC236}">
                <a16:creationId xmlns:a16="http://schemas.microsoft.com/office/drawing/2014/main" id="{7F4AB65A-182C-7404-D567-A6FFF4CA2E75}"/>
              </a:ext>
            </a:extLst>
          </p:cNvPr>
          <p:cNvPicPr>
            <a:picLocks noChangeAspect="1"/>
          </p:cNvPicPr>
          <p:nvPr/>
        </p:nvPicPr>
        <p:blipFill>
          <a:blip r:embed="rId5"/>
          <a:stretch>
            <a:fillRect/>
          </a:stretch>
        </p:blipFill>
        <p:spPr>
          <a:xfrm>
            <a:off x="5441653" y="1342067"/>
            <a:ext cx="3610282" cy="235906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07" y="1758923"/>
            <a:ext cx="5401985" cy="354173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liikevaihto supistui selvästi vuoden 2024 tammi-maaliskuussa Satakunnassa. Keväällä liikevaihto kääntyi jälleen nousuun. Maassa keskimäärin liikevaihto sukelsi rajusti koko alkuvuoden ajan, osin tuottajahintojen nousun pysähtymisen vuoksi. Satakunnassa suhdannetilanteeseen nähden kohtuullisen kehityksen taustalla vaikuttaa se, että osa automaatio- ja robotiikka-alan yrityksistä sijoittuu tälle toimialalle ja niiden kasvu on ollut ajoittain hyvin nopeaa.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 Teknologiateollisuus ry:n mukaan maamme elektroniikka- ja sähköteollisuuden yhteenlaskettu tuotannon määrä (liikevaihto deflatoituna tuottajahintojen muutoksella) oli kuluvan vuoden tammi–toukokuussa 11 prosenttia pienempi kuin viime vuoden vastaavalla ajanjaksolla. Elektroniikka- ja sähköteollisuudessa sekä uusien tilausten että tilauskannan arvo nousivat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edelliseen neljännekseen verrattuna. Alalle ovat olleet viime vuosina tyypillisiä voimakkaat tilausvaihtelut vuosineljännesten välillä.</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Teknologiateollisuuden tilauskantatiedustelussa mukana olevat elektroniikka- ja sähköteollisuuden yritykset Suomessa saivat uusia tilauksia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euroina seitsemän prosenttia enemmän kuin tammi–maaliskuussa mutta kuusi prosenttia vähemmän kuin vastaavalla ajanjaksolla vuonna 2023. Tilauskannan arvo oli kesäkuun lopussa kolme prosenttia suurempi kuin maaliskuun lopussa ja kaksi prosenttia suurempi kuin vuoden 2023 kesäkuussa.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Alkuvuoden tilauskehityksen perusteella elektroniikka- ja sähköteollisuuden yritysten liikevaihdon arvioidaan laskevan seuraavan puolen vuoden aikana.</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FD046298-3DAF-6254-AEFF-A106FFA7D7C8}"/>
              </a:ext>
            </a:extLst>
          </p:cNvPr>
          <p:cNvPicPr>
            <a:picLocks noChangeAspect="1"/>
          </p:cNvPicPr>
          <p:nvPr/>
        </p:nvPicPr>
        <p:blipFill>
          <a:blip r:embed="rId3"/>
          <a:stretch>
            <a:fillRect/>
          </a:stretch>
        </p:blipFill>
        <p:spPr>
          <a:xfrm>
            <a:off x="5401234" y="3572182"/>
            <a:ext cx="3688940" cy="2413257"/>
          </a:xfrm>
          <a:prstGeom prst="rect">
            <a:avLst/>
          </a:prstGeom>
        </p:spPr>
      </p:pic>
      <p:pic>
        <p:nvPicPr>
          <p:cNvPr id="11" name="Picture 10">
            <a:extLst>
              <a:ext uri="{FF2B5EF4-FFF2-40B4-BE49-F238E27FC236}">
                <a16:creationId xmlns:a16="http://schemas.microsoft.com/office/drawing/2014/main" id="{15B17127-CB83-B88D-C6AC-9E3384B5B474}"/>
              </a:ext>
            </a:extLst>
          </p:cNvPr>
          <p:cNvPicPr>
            <a:picLocks noChangeAspect="1"/>
          </p:cNvPicPr>
          <p:nvPr/>
        </p:nvPicPr>
        <p:blipFill>
          <a:blip r:embed="rId4"/>
          <a:stretch>
            <a:fillRect/>
          </a:stretch>
        </p:blipFill>
        <p:spPr>
          <a:xfrm>
            <a:off x="5491091" y="1352878"/>
            <a:ext cx="3459213" cy="2258870"/>
          </a:xfrm>
          <a:prstGeom prst="rect">
            <a:avLst/>
          </a:prstGeom>
        </p:spPr>
      </p:pic>
      <p:pic>
        <p:nvPicPr>
          <p:cNvPr id="17" name="Picture 16">
            <a:extLst>
              <a:ext uri="{FF2B5EF4-FFF2-40B4-BE49-F238E27FC236}">
                <a16:creationId xmlns:a16="http://schemas.microsoft.com/office/drawing/2014/main" id="{F96F415A-6509-D932-3961-DD6DD739C601}"/>
              </a:ext>
            </a:extLst>
          </p:cNvPr>
          <p:cNvPicPr>
            <a:picLocks noChangeAspect="1"/>
          </p:cNvPicPr>
          <p:nvPr/>
        </p:nvPicPr>
        <p:blipFill>
          <a:blip r:embed="rId5"/>
          <a:stretch>
            <a:fillRect/>
          </a:stretch>
        </p:blipFill>
        <p:spPr>
          <a:xfrm>
            <a:off x="190642" y="5249257"/>
            <a:ext cx="4607719" cy="62150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FE1942A-2974-320D-D4A5-F7B4B68FAF92}"/>
              </a:ext>
            </a:extLst>
          </p:cNvPr>
          <p:cNvPicPr>
            <a:picLocks noChangeAspect="1"/>
          </p:cNvPicPr>
          <p:nvPr/>
        </p:nvPicPr>
        <p:blipFill>
          <a:blip r:embed="rId4"/>
          <a:stretch>
            <a:fillRect/>
          </a:stretch>
        </p:blipFill>
        <p:spPr>
          <a:xfrm>
            <a:off x="469032" y="1142802"/>
            <a:ext cx="7463338" cy="5097908"/>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4" y="1630256"/>
            <a:ext cx="4588724"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kasvoi merkittävästi vuoden 2024 tammi-kesäkuussa. Taustalla saattaa piillä osin tilausten laskutusaikataulut. Henkilöstömäärä on sekin  kohonnut hieman alkuvuoden aikana. Tämä viittaa tuotannon kasvuun. Pitkällä aikavälillä ala on ollut yksi kovimmista kasvajista sekä liikevaihdossa että henkilöstömäärässä, ja alkuvuonna kehitys oli sekä teollisuuden että kaikkien yritysten keskitasoa selvästi mallikkaampaa.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74957E59-8CFD-B2AD-1307-F06BF03E50B3}"/>
              </a:ext>
            </a:extLst>
          </p:cNvPr>
          <p:cNvPicPr>
            <a:picLocks noChangeAspect="1"/>
          </p:cNvPicPr>
          <p:nvPr/>
        </p:nvPicPr>
        <p:blipFill>
          <a:blip r:embed="rId3"/>
          <a:stretch>
            <a:fillRect/>
          </a:stretch>
        </p:blipFill>
        <p:spPr>
          <a:xfrm>
            <a:off x="5037972" y="1263871"/>
            <a:ext cx="3847330" cy="2514396"/>
          </a:xfrm>
          <a:prstGeom prst="rect">
            <a:avLst/>
          </a:prstGeom>
        </p:spPr>
      </p:pic>
      <p:pic>
        <p:nvPicPr>
          <p:cNvPr id="18" name="Picture 17">
            <a:extLst>
              <a:ext uri="{FF2B5EF4-FFF2-40B4-BE49-F238E27FC236}">
                <a16:creationId xmlns:a16="http://schemas.microsoft.com/office/drawing/2014/main" id="{74661CB3-1AC1-F08D-284D-194D56DD6117}"/>
              </a:ext>
            </a:extLst>
          </p:cNvPr>
          <p:cNvPicPr>
            <a:picLocks noChangeAspect="1"/>
          </p:cNvPicPr>
          <p:nvPr/>
        </p:nvPicPr>
        <p:blipFill>
          <a:blip r:embed="rId4"/>
          <a:stretch>
            <a:fillRect/>
          </a:stretch>
        </p:blipFill>
        <p:spPr>
          <a:xfrm>
            <a:off x="5121011" y="3696514"/>
            <a:ext cx="3475963" cy="2271692"/>
          </a:xfrm>
          <a:prstGeom prst="rect">
            <a:avLst/>
          </a:prstGeom>
        </p:spPr>
      </p:pic>
      <p:pic>
        <p:nvPicPr>
          <p:cNvPr id="19" name="Picture 18">
            <a:extLst>
              <a:ext uri="{FF2B5EF4-FFF2-40B4-BE49-F238E27FC236}">
                <a16:creationId xmlns:a16="http://schemas.microsoft.com/office/drawing/2014/main" id="{E94DED01-59A9-8DEE-8B23-CB7BF0CC0AFD}"/>
              </a:ext>
            </a:extLst>
          </p:cNvPr>
          <p:cNvPicPr>
            <a:picLocks noChangeAspect="1"/>
          </p:cNvPicPr>
          <p:nvPr/>
        </p:nvPicPr>
        <p:blipFill>
          <a:blip r:embed="rId5"/>
          <a:stretch>
            <a:fillRect/>
          </a:stretch>
        </p:blipFill>
        <p:spPr>
          <a:xfrm>
            <a:off x="142120" y="5165735"/>
            <a:ext cx="4643438" cy="621506"/>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156736" y="374461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20" name="Ylös kääntyvä nuoli 19"/>
          <p:cNvSpPr/>
          <p:nvPr/>
        </p:nvSpPr>
        <p:spPr>
          <a:xfrm flipV="1">
            <a:off x="3337990" y="1583190"/>
            <a:ext cx="1333814" cy="886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69358" y="912081"/>
            <a:ext cx="6831642"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AUTOMAATIO- JA robotiikka-ala (</a:t>
            </a:r>
            <a:r>
              <a:rPr lang="fi-FI" sz="2025" b="1" cap="all" dirty="0" err="1">
                <a:solidFill>
                  <a:srgbClr val="0070C0"/>
                </a:solidFill>
                <a:effectLst>
                  <a:outerShdw blurRad="38100" dist="38100" dir="2700000" algn="tl">
                    <a:srgbClr val="000000">
                      <a:alpha val="43137"/>
                    </a:srgbClr>
                  </a:outerShdw>
                </a:effectLst>
              </a:rPr>
              <a:t>RoboCoast</a:t>
            </a:r>
            <a:r>
              <a:rPr lang="fi-FI" sz="2025"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096710" y="3453615"/>
            <a:ext cx="2565511"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Liikevaihdon kasvu 2010-2023</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9" name="Tekstiruutu 8"/>
          <p:cNvSpPr txBox="1"/>
          <p:nvPr/>
        </p:nvSpPr>
        <p:spPr>
          <a:xfrm>
            <a:off x="7810500" y="4268091"/>
            <a:ext cx="369332" cy="1203085"/>
          </a:xfrm>
          <a:prstGeom prst="rect">
            <a:avLst/>
          </a:prstGeom>
          <a:noFill/>
        </p:spPr>
        <p:txBody>
          <a:bodyPr vert="vert270"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Tilastokeskus ja Satakuntaliitto 2024</a:t>
            </a:r>
          </a:p>
        </p:txBody>
      </p:sp>
      <p:sp>
        <p:nvSpPr>
          <p:cNvPr id="42" name="Tekstiruutu 41"/>
          <p:cNvSpPr txBox="1"/>
          <p:nvPr/>
        </p:nvSpPr>
        <p:spPr>
          <a:xfrm>
            <a:off x="4709763" y="1449141"/>
            <a:ext cx="3269255" cy="115416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tuottivat liikevaihtoa v. 2023 </a:t>
            </a:r>
          </a:p>
          <a:p>
            <a:pPr defTabSz="685800" eaLnBrk="1" fontAlgn="auto" hangingPunct="1">
              <a:spcBef>
                <a:spcPts val="0"/>
              </a:spcBef>
              <a:spcAft>
                <a:spcPts val="0"/>
              </a:spcAft>
              <a:defRPr/>
            </a:pPr>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313 milj. €</a:t>
            </a:r>
          </a:p>
          <a:p>
            <a:pPr defTabSz="685800" eaLnBrk="1" fontAlgn="auto" hangingPunct="1">
              <a:spcBef>
                <a:spcPts val="0"/>
              </a:spcBef>
              <a:spcAft>
                <a:spcPts val="0"/>
              </a:spcAft>
              <a:defRPr/>
            </a:pPr>
            <a:endParaRPr lang="fi-FI" sz="1500" dirty="0">
              <a:solidFill>
                <a:prstClr val="black"/>
              </a:solidFill>
              <a:latin typeface="Calibri" panose="020F0502020204030204"/>
            </a:endParaRPr>
          </a:p>
        </p:txBody>
      </p:sp>
      <p:sp>
        <p:nvSpPr>
          <p:cNvPr id="6" name="Pyöristetty suorakulmio 5"/>
          <p:cNvSpPr/>
          <p:nvPr/>
        </p:nvSpPr>
        <p:spPr>
          <a:xfrm>
            <a:off x="1070943" y="1393222"/>
            <a:ext cx="2682685" cy="2150863"/>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eaLnBrk="1" fontAlgn="auto" hangingPunct="1">
              <a:spcBef>
                <a:spcPts val="0"/>
              </a:spcBef>
              <a:spcAft>
                <a:spcPts val="0"/>
              </a:spcAft>
              <a:defRPr/>
            </a:pPr>
            <a:r>
              <a:rPr lang="fi-FI" sz="900" b="1" dirty="0">
                <a:solidFill>
                  <a:prstClr val="black"/>
                </a:solidFill>
                <a:latin typeface="Calibri" panose="020F0502020204030204"/>
              </a:rPr>
              <a:t>Satakunnassa toimii n. 52 puhtaasti</a:t>
            </a:r>
          </a:p>
          <a:p>
            <a:pPr defTabSz="685800" eaLnBrk="1" fontAlgn="auto" hangingPunct="1">
              <a:spcBef>
                <a:spcPts val="0"/>
              </a:spcBef>
              <a:spcAft>
                <a:spcPts val="0"/>
              </a:spcAft>
              <a:defRPr/>
            </a:pPr>
            <a:r>
              <a:rPr lang="fi-FI" sz="9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156736" y="449248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18" name="Ylös kääntyvä nuoli 17"/>
          <p:cNvSpPr/>
          <p:nvPr/>
        </p:nvSpPr>
        <p:spPr>
          <a:xfrm flipH="1" flipV="1">
            <a:off x="3913821" y="2785690"/>
            <a:ext cx="472308" cy="6171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sp>
        <p:nvSpPr>
          <p:cNvPr id="5" name="Pyöristetty suorakulmio 4"/>
          <p:cNvSpPr/>
          <p:nvPr/>
        </p:nvSpPr>
        <p:spPr>
          <a:xfrm>
            <a:off x="5820353" y="4250857"/>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2688306" y="3767249"/>
            <a:ext cx="1554291" cy="2641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31,7%</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a:t>
            </a:r>
            <a:r>
              <a:rPr lang="fi-FI" sz="900" dirty="0">
                <a:solidFill>
                  <a:prstClr val="black"/>
                </a:solidFill>
                <a:latin typeface="Calibri" panose="020F0502020204030204"/>
              </a:rPr>
              <a:t>keskimäärin 17,1 </a:t>
            </a:r>
            <a:r>
              <a:rPr lang="fi-FI" sz="900" dirty="0">
                <a:solidFill>
                  <a:prstClr val="white">
                    <a:lumMod val="50000"/>
                  </a:prstClr>
                </a:solidFill>
                <a:latin typeface="Calibri" panose="020F0502020204030204"/>
              </a:rPr>
              <a:t>% </a:t>
            </a:r>
          </a:p>
        </p:txBody>
      </p:sp>
      <p:sp>
        <p:nvSpPr>
          <p:cNvPr id="19" name="Rectangle 18"/>
          <p:cNvSpPr/>
          <p:nvPr/>
        </p:nvSpPr>
        <p:spPr>
          <a:xfrm>
            <a:off x="1266353" y="3622942"/>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93,2 %</a:t>
            </a:r>
          </a:p>
        </p:txBody>
      </p:sp>
      <p:sp>
        <p:nvSpPr>
          <p:cNvPr id="23" name="Rectangle 22"/>
          <p:cNvSpPr/>
          <p:nvPr/>
        </p:nvSpPr>
        <p:spPr>
          <a:xfrm>
            <a:off x="4658926" y="3201538"/>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ydin-yrityksissä tehtiin Satakunnassa v. 2023</a:t>
            </a:r>
          </a:p>
          <a:p>
            <a:pPr defTabSz="685800" eaLnBrk="1" fontAlgn="auto" hangingPunct="1">
              <a:spcBef>
                <a:spcPts val="0"/>
              </a:spcBef>
              <a:spcAft>
                <a:spcPts val="0"/>
              </a:spcAft>
              <a:defRPr/>
            </a:pPr>
            <a:r>
              <a:rPr lang="fi-FI" sz="2700" b="1" dirty="0">
                <a:solidFill>
                  <a:srgbClr val="FF5050"/>
                </a:solidFill>
                <a:effectLst>
                  <a:outerShdw blurRad="38100" dist="38100" dir="2700000" algn="tl">
                    <a:srgbClr val="000000">
                      <a:alpha val="43137"/>
                    </a:srgbClr>
                  </a:outerShdw>
                </a:effectLst>
                <a:latin typeface="Calibri" panose="020F0502020204030204"/>
              </a:rPr>
              <a:t>1237 henkilötyövuotta</a:t>
            </a:r>
          </a:p>
        </p:txBody>
      </p:sp>
      <p:sp>
        <p:nvSpPr>
          <p:cNvPr id="44" name="Rectangle 43"/>
          <p:cNvSpPr/>
          <p:nvPr/>
        </p:nvSpPr>
        <p:spPr>
          <a:xfrm>
            <a:off x="4709762" y="230609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maksoivat palkkoja Satakunnassa v. 2017</a:t>
            </a:r>
          </a:p>
          <a:p>
            <a:pPr defTabSz="685800" eaLnBrk="1" fontAlgn="auto" hangingPunct="1">
              <a:spcBef>
                <a:spcPts val="0"/>
              </a:spcBef>
              <a:spcAft>
                <a:spcPts val="0"/>
              </a:spcAft>
              <a:defRPr/>
            </a:pPr>
            <a:r>
              <a:rPr lang="fi-FI" sz="2700" b="1" dirty="0">
                <a:solidFill>
                  <a:srgbClr val="3E8853">
                    <a:lumMod val="75000"/>
                  </a:srgbClr>
                </a:solidFill>
                <a:effectLst>
                  <a:outerShdw blurRad="38100" dist="38100" dir="2700000" algn="tl">
                    <a:srgbClr val="000000">
                      <a:alpha val="43137"/>
                    </a:srgbClr>
                  </a:outerShdw>
                </a:effectLst>
                <a:latin typeface="Calibri" panose="020F0502020204030204"/>
              </a:rPr>
              <a:t>56 milj. €</a:t>
            </a:r>
          </a:p>
        </p:txBody>
      </p:sp>
      <p:sp>
        <p:nvSpPr>
          <p:cNvPr id="45" name="Tekstiruutu 34"/>
          <p:cNvSpPr txBox="1"/>
          <p:nvPr/>
        </p:nvSpPr>
        <p:spPr>
          <a:xfrm>
            <a:off x="1096710" y="3932023"/>
            <a:ext cx="2524024" cy="553998"/>
          </a:xfrm>
          <a:prstGeom prst="rect">
            <a:avLst/>
          </a:prstGeom>
          <a:noFill/>
        </p:spPr>
        <p:txBody>
          <a:bodyPr wrap="none" rtlCol="0">
            <a:spAutoFit/>
          </a:bodyPr>
          <a:lstStyle/>
          <a:p>
            <a:pPr defTabSz="685800" eaLnBrk="1" fontAlgn="auto" hangingPunct="1">
              <a:spcBef>
                <a:spcPts val="0"/>
              </a:spcBef>
              <a:spcAft>
                <a:spcPts val="0"/>
              </a:spcAft>
              <a:defRPr/>
            </a:pPr>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Henkilöstön kasvu 2010-2023</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47" name="Tekstiruutu 34"/>
          <p:cNvSpPr txBox="1"/>
          <p:nvPr/>
        </p:nvSpPr>
        <p:spPr>
          <a:xfrm>
            <a:off x="1076155" y="4959159"/>
            <a:ext cx="2775183"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Palkkasumman kasvu 2010-2017</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50" name="Rectangle 49"/>
          <p:cNvSpPr/>
          <p:nvPr/>
        </p:nvSpPr>
        <p:spPr>
          <a:xfrm>
            <a:off x="1143001" y="4354624"/>
            <a:ext cx="1588897"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101,3 %</a:t>
            </a:r>
          </a:p>
        </p:txBody>
      </p:sp>
      <p:sp>
        <p:nvSpPr>
          <p:cNvPr id="51" name="Suorakulmio 20"/>
          <p:cNvSpPr/>
          <p:nvPr/>
        </p:nvSpPr>
        <p:spPr>
          <a:xfrm>
            <a:off x="2635823" y="4534487"/>
            <a:ext cx="1554291"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3,7</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  Teollisuus keskimäärin </a:t>
            </a:r>
            <a:r>
              <a:rPr lang="fi-FI" sz="900" dirty="0">
                <a:solidFill>
                  <a:srgbClr val="00B0F0"/>
                </a:solidFill>
                <a:latin typeface="Calibri" panose="020F0502020204030204"/>
              </a:rPr>
              <a:t>-7,0 </a:t>
            </a:r>
            <a:r>
              <a:rPr lang="fi-FI" sz="900" dirty="0">
                <a:solidFill>
                  <a:prstClr val="white">
                    <a:lumMod val="50000"/>
                  </a:prstClr>
                </a:solidFill>
                <a:latin typeface="Calibri" panose="020F0502020204030204"/>
              </a:rPr>
              <a:t>% </a:t>
            </a:r>
          </a:p>
        </p:txBody>
      </p:sp>
      <p:sp>
        <p:nvSpPr>
          <p:cNvPr id="58" name="Pyöristetty suorakulmio 9"/>
          <p:cNvSpPr/>
          <p:nvPr/>
        </p:nvSpPr>
        <p:spPr>
          <a:xfrm>
            <a:off x="1162162" y="522960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61" name="Rectangle 60"/>
          <p:cNvSpPr/>
          <p:nvPr/>
        </p:nvSpPr>
        <p:spPr>
          <a:xfrm>
            <a:off x="1283330" y="5112530"/>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61,4 %</a:t>
            </a:r>
          </a:p>
        </p:txBody>
      </p:sp>
      <p:sp>
        <p:nvSpPr>
          <p:cNvPr id="62" name="Suorakulmio 20"/>
          <p:cNvSpPr/>
          <p:nvPr/>
        </p:nvSpPr>
        <p:spPr>
          <a:xfrm>
            <a:off x="2705825" y="5300477"/>
            <a:ext cx="1498269"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9,6</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keskimäärin  0,0 % </a:t>
            </a:r>
          </a:p>
        </p:txBody>
      </p:sp>
      <p:sp>
        <p:nvSpPr>
          <p:cNvPr id="4" name="Tekstiruutu 3"/>
          <p:cNvSpPr txBox="1"/>
          <p:nvPr/>
        </p:nvSpPr>
        <p:spPr>
          <a:xfrm>
            <a:off x="1162162" y="5701153"/>
            <a:ext cx="1816363" cy="300082"/>
          </a:xfrm>
          <a:prstGeom prst="rect">
            <a:avLst/>
          </a:prstGeom>
          <a:noFill/>
        </p:spPr>
        <p:txBody>
          <a:bodyPr wrap="square" rtlCol="0">
            <a:spAutoFit/>
          </a:bodyPr>
          <a:lstStyle/>
          <a:p>
            <a:pPr defTabSz="685800" eaLnBrk="1" fontAlgn="auto" hangingPunct="1">
              <a:spcBef>
                <a:spcPts val="0"/>
              </a:spcBef>
              <a:spcAft>
                <a:spcPts val="0"/>
              </a:spcAft>
              <a:defRPr/>
            </a:pPr>
            <a:r>
              <a:rPr lang="fi-FI" sz="1350" dirty="0">
                <a:solidFill>
                  <a:prstClr val="black"/>
                </a:solidFill>
                <a:latin typeface="Calibri" panose="020F0502020204030204"/>
              </a:rPr>
              <a:t>17.10.2024</a:t>
            </a:r>
          </a:p>
        </p:txBody>
      </p:sp>
      <p:sp>
        <p:nvSpPr>
          <p:cNvPr id="7" name="TextBox 6"/>
          <p:cNvSpPr txBox="1"/>
          <p:nvPr/>
        </p:nvSpPr>
        <p:spPr>
          <a:xfrm>
            <a:off x="3959311" y="1880354"/>
            <a:ext cx="866181" cy="1015663"/>
          </a:xfrm>
          <a:prstGeom prst="rect">
            <a:avLst/>
          </a:prstGeom>
          <a:noFill/>
        </p:spPr>
        <p:txBody>
          <a:bodyPr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HUOM</a:t>
            </a:r>
            <a:r>
              <a:rPr lang="fi-FI" sz="600" b="1" i="1" u="sng" dirty="0">
                <a:solidFill>
                  <a:prstClr val="black"/>
                </a:solidFill>
                <a:latin typeface="Calibri" panose="020F0502020204030204"/>
              </a:rPr>
              <a:t>! Luvut ovat minimiarvioita</a:t>
            </a:r>
            <a:r>
              <a:rPr lang="fi-FI" sz="600" dirty="0">
                <a:solidFill>
                  <a:prstClr val="black"/>
                </a:solidFill>
                <a:latin typeface="Calibri" panose="020F0502020204030204"/>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177366" y="4129529"/>
            <a:ext cx="1585121" cy="9002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err="1">
                <a:solidFill>
                  <a:srgbClr val="0070C0"/>
                </a:solidFill>
                <a:latin typeface="Calibri" panose="020F0502020204030204"/>
              </a:rPr>
              <a:t>Robocoast</a:t>
            </a:r>
            <a:r>
              <a:rPr lang="fi-FI" sz="1050" b="1" dirty="0">
                <a:solidFill>
                  <a:srgbClr val="0070C0"/>
                </a:solidFill>
                <a:latin typeface="Calibri" panose="020F0502020204030204"/>
              </a:rPr>
              <a:t> </a:t>
            </a:r>
            <a:r>
              <a:rPr lang="fi-FI" sz="1050" b="1" dirty="0">
                <a:solidFill>
                  <a:prstClr val="black"/>
                </a:solidFill>
                <a:latin typeface="Calibri" panose="020F0502020204030204"/>
              </a:rPr>
              <a:t>1-6/24 vs. </a:t>
            </a:r>
          </a:p>
          <a:p>
            <a:pPr algn="ctr" defTabSz="685800" eaLnBrk="1" fontAlgn="auto" hangingPunct="1">
              <a:spcBef>
                <a:spcPts val="0"/>
              </a:spcBef>
              <a:spcAft>
                <a:spcPts val="0"/>
              </a:spcAft>
              <a:defRPr/>
            </a:pPr>
            <a:r>
              <a:rPr lang="fi-FI" sz="1050" b="1" dirty="0">
                <a:solidFill>
                  <a:prstClr val="black"/>
                </a:solidFill>
                <a:latin typeface="Calibri" panose="020F0502020204030204"/>
              </a:rPr>
              <a:t>1-6/23:</a:t>
            </a:r>
          </a:p>
          <a:p>
            <a:pPr defTabSz="685800" eaLnBrk="1" fontAlgn="auto" hangingPunct="1">
              <a:spcBef>
                <a:spcPts val="0"/>
              </a:spcBef>
              <a:spcAft>
                <a:spcPts val="0"/>
              </a:spcAft>
              <a:defRPr/>
            </a:pPr>
            <a:r>
              <a:rPr lang="fi-FI" sz="1050" b="1" dirty="0">
                <a:solidFill>
                  <a:srgbClr val="0070C0"/>
                </a:solidFill>
                <a:latin typeface="Calibri" panose="020F0502020204030204"/>
              </a:rPr>
              <a:t>Liikevaihto </a:t>
            </a:r>
            <a:r>
              <a:rPr lang="fi-FI" sz="1050" b="1" dirty="0">
                <a:solidFill>
                  <a:prstClr val="black"/>
                </a:solidFill>
                <a:latin typeface="Calibri" panose="020F0502020204030204"/>
              </a:rPr>
              <a:t>+17,7 %</a:t>
            </a:r>
          </a:p>
          <a:p>
            <a:pPr defTabSz="685800" eaLnBrk="1" fontAlgn="auto" hangingPunct="1">
              <a:spcBef>
                <a:spcPts val="0"/>
              </a:spcBef>
              <a:spcAft>
                <a:spcPts val="0"/>
              </a:spcAft>
              <a:defRPr/>
            </a:pPr>
            <a:r>
              <a:rPr lang="fi-FI" sz="1050" b="1" dirty="0">
                <a:solidFill>
                  <a:srgbClr val="0070C0"/>
                </a:solidFill>
                <a:latin typeface="Calibri" panose="020F0502020204030204"/>
              </a:rPr>
              <a:t>Henkilöstömäärä </a:t>
            </a:r>
            <a:r>
              <a:rPr lang="fi-FI" sz="1050" b="1" dirty="0">
                <a:solidFill>
                  <a:prstClr val="black"/>
                </a:solidFill>
                <a:latin typeface="Calibri" panose="020F0502020204030204"/>
              </a:rPr>
              <a:t>+2,1 %</a:t>
            </a:r>
          </a:p>
        </p:txBody>
      </p:sp>
      <p:sp>
        <p:nvSpPr>
          <p:cNvPr id="3" name="Kaarinuoli vasemmalle 2"/>
          <p:cNvSpPr/>
          <p:nvPr/>
        </p:nvSpPr>
        <p:spPr>
          <a:xfrm rot="16200000" flipH="1">
            <a:off x="4905454" y="4311427"/>
            <a:ext cx="528749" cy="1926770"/>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06" y="5578098"/>
            <a:ext cx="1392609" cy="360574"/>
          </a:xfrm>
          <a:prstGeom prst="rect">
            <a:avLst/>
          </a:prstGeom>
        </p:spPr>
      </p:pic>
      <p:pic>
        <p:nvPicPr>
          <p:cNvPr id="12" name="Picture 11">
            <a:extLst>
              <a:ext uri="{FF2B5EF4-FFF2-40B4-BE49-F238E27FC236}">
                <a16:creationId xmlns:a16="http://schemas.microsoft.com/office/drawing/2014/main" id="{9462F929-E576-4F52-B627-1E08BD015427}"/>
              </a:ext>
            </a:extLst>
          </p:cNvPr>
          <p:cNvPicPr>
            <a:picLocks noChangeAspect="1"/>
          </p:cNvPicPr>
          <p:nvPr/>
        </p:nvPicPr>
        <p:blipFill>
          <a:blip r:embed="rId5"/>
          <a:stretch>
            <a:fillRect/>
          </a:stretch>
        </p:blipFill>
        <p:spPr>
          <a:xfrm>
            <a:off x="1163818" y="1680616"/>
            <a:ext cx="2750003" cy="1798457"/>
          </a:xfrm>
          <a:prstGeom prst="rect">
            <a:avLst/>
          </a:prstGeom>
        </p:spPr>
      </p:pic>
    </p:spTree>
    <p:extLst>
      <p:ext uri="{BB962C8B-B14F-4D97-AF65-F5344CB8AC3E}">
        <p14:creationId xmlns:p14="http://schemas.microsoft.com/office/powerpoint/2010/main" val="14728453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tilauskanta. Mäntyluodon telakan tilanne näyttäisi olevan vakautumassa uuden omistajan myötä. Meri-Porin teollisuusalueen ajoittaisesta nousujohteisesta kehityksestä päätellen Mäntyluodon telakan kehitys on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yhä hyvin voimakkaana vuoden 2024 puolella etenkin keväällä.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Tasmanian matkustaja-autolauttojen lisäksi RMC rakentaa Suomen merivoimille neljän monitoimikorvetin laivuetta. Tilauskannan arvo on noin 1,4 miljardia euroa ja työllistämisvaikutus yli 7 000 henkilötyövuotta. Ensimmäinen alus Tasmanian liikenteeseen luovutettiin elokuussa. </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4AE5A0AC-CAB0-BFE8-9899-6326B538E9CC}"/>
              </a:ext>
            </a:extLst>
          </p:cNvPr>
          <p:cNvPicPr>
            <a:picLocks noChangeAspect="1"/>
          </p:cNvPicPr>
          <p:nvPr/>
        </p:nvPicPr>
        <p:blipFill>
          <a:blip r:embed="rId3"/>
          <a:stretch>
            <a:fillRect/>
          </a:stretch>
        </p:blipFill>
        <p:spPr>
          <a:xfrm>
            <a:off x="5643855" y="3471399"/>
            <a:ext cx="3418047" cy="2236043"/>
          </a:xfrm>
          <a:prstGeom prst="rect">
            <a:avLst/>
          </a:prstGeom>
        </p:spPr>
      </p:pic>
      <p:pic>
        <p:nvPicPr>
          <p:cNvPr id="17" name="Picture 16">
            <a:extLst>
              <a:ext uri="{FF2B5EF4-FFF2-40B4-BE49-F238E27FC236}">
                <a16:creationId xmlns:a16="http://schemas.microsoft.com/office/drawing/2014/main" id="{D6175A1E-D86F-57AB-AB45-44A174C7EE7D}"/>
              </a:ext>
            </a:extLst>
          </p:cNvPr>
          <p:cNvPicPr>
            <a:picLocks noChangeAspect="1"/>
          </p:cNvPicPr>
          <p:nvPr/>
        </p:nvPicPr>
        <p:blipFill>
          <a:blip r:embed="rId4"/>
          <a:stretch>
            <a:fillRect/>
          </a:stretch>
        </p:blipFill>
        <p:spPr>
          <a:xfrm>
            <a:off x="5717674" y="1300059"/>
            <a:ext cx="3394025" cy="2180044"/>
          </a:xfrm>
          <a:prstGeom prst="rect">
            <a:avLst/>
          </a:prstGeom>
        </p:spPr>
      </p:pic>
      <p:pic>
        <p:nvPicPr>
          <p:cNvPr id="18" name="Picture 17">
            <a:extLst>
              <a:ext uri="{FF2B5EF4-FFF2-40B4-BE49-F238E27FC236}">
                <a16:creationId xmlns:a16="http://schemas.microsoft.com/office/drawing/2014/main" id="{6B3CC336-ADF6-F516-8042-73C92F7E50F3}"/>
              </a:ext>
            </a:extLst>
          </p:cNvPr>
          <p:cNvPicPr>
            <a:picLocks noChangeAspect="1"/>
          </p:cNvPicPr>
          <p:nvPr/>
        </p:nvPicPr>
        <p:blipFill>
          <a:blip r:embed="rId5"/>
          <a:stretch>
            <a:fillRect/>
          </a:stretch>
        </p:blipFill>
        <p:spPr>
          <a:xfrm>
            <a:off x="248108" y="5352496"/>
            <a:ext cx="4150519" cy="621506"/>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yhä selvästi vuoden 2024 alkupuoliskolla. Ainakin metallien jalostuksessa liikevaihto on pudonnut hintojen laskun myötä. Myös muun teollisuuden kehitys on ainakin osin alavireistä. Sen sijaan liike-elämän palveluiden kehitys on ollut edelleen suhteellisen suotuisaa, ja tämä pätee mahdollisesti myös insinööripalveluyrityksiin.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Liikevaihdon laskusta pääosa on alueella vahvan metallien jalostuksen tuottajahintojen laskua. Itse tuotannon määrä ei liene pudonnut ainakaan kovin paljon, jos ollenkaan.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80C1FC32-DD6A-0320-CE5A-360ECDA18CE1}"/>
              </a:ext>
            </a:extLst>
          </p:cNvPr>
          <p:cNvPicPr>
            <a:picLocks noChangeAspect="1"/>
          </p:cNvPicPr>
          <p:nvPr/>
        </p:nvPicPr>
        <p:blipFill>
          <a:blip r:embed="rId3"/>
          <a:stretch>
            <a:fillRect/>
          </a:stretch>
        </p:blipFill>
        <p:spPr>
          <a:xfrm>
            <a:off x="5675320" y="3675073"/>
            <a:ext cx="3301631" cy="2159885"/>
          </a:xfrm>
          <a:prstGeom prst="rect">
            <a:avLst/>
          </a:prstGeom>
        </p:spPr>
      </p:pic>
      <p:pic>
        <p:nvPicPr>
          <p:cNvPr id="17" name="Picture 16">
            <a:extLst>
              <a:ext uri="{FF2B5EF4-FFF2-40B4-BE49-F238E27FC236}">
                <a16:creationId xmlns:a16="http://schemas.microsoft.com/office/drawing/2014/main" id="{C7C73F59-EE2F-B69E-C387-B81E60EEB996}"/>
              </a:ext>
            </a:extLst>
          </p:cNvPr>
          <p:cNvPicPr>
            <a:picLocks noChangeAspect="1"/>
          </p:cNvPicPr>
          <p:nvPr/>
        </p:nvPicPr>
        <p:blipFill>
          <a:blip r:embed="rId4"/>
          <a:stretch>
            <a:fillRect/>
          </a:stretch>
        </p:blipFill>
        <p:spPr>
          <a:xfrm>
            <a:off x="5634798" y="1371740"/>
            <a:ext cx="3534205" cy="2219180"/>
          </a:xfrm>
          <a:prstGeom prst="rect">
            <a:avLst/>
          </a:prstGeom>
        </p:spPr>
      </p:pic>
      <p:pic>
        <p:nvPicPr>
          <p:cNvPr id="18" name="Picture 17">
            <a:extLst>
              <a:ext uri="{FF2B5EF4-FFF2-40B4-BE49-F238E27FC236}">
                <a16:creationId xmlns:a16="http://schemas.microsoft.com/office/drawing/2014/main" id="{4CCA690B-7C31-A7A0-FDF1-EEF742595A1B}"/>
              </a:ext>
            </a:extLst>
          </p:cNvPr>
          <p:cNvPicPr>
            <a:picLocks noChangeAspect="1"/>
          </p:cNvPicPr>
          <p:nvPr/>
        </p:nvPicPr>
        <p:blipFill>
          <a:blip r:embed="rId5"/>
          <a:stretch>
            <a:fillRect/>
          </a:stretch>
        </p:blipFill>
        <p:spPr>
          <a:xfrm>
            <a:off x="274485" y="4972231"/>
            <a:ext cx="4150519" cy="621506"/>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Alavireinen kehitys päättyi vuoden 2021 alussa. Liikevaihto kasvoi kohisten vuonna 2022, ja myös vuoden 2023 alku sujui mainiosti. Mäntyluodon telakan kehitys lienee myönteisten lukujen takana ja telakka näyttääkin saaneen uutta puhtia omistajanvaihdoksen myötä. Alueella on myös energian tuotantoa. Liikevaihto kuitenkin aleni vuoden 2023 heinä-joulukuussa selvästi. Lasku jatkui myös aivan vuoden 2024 alussa, mutta keväällä kirjattiin jo selvää kasvua. Tilausten laskutusaikataulut saattavat selittää suurta kausivaihtelua. Huomionarvoista on se, että vajaan 10 vuoden takainen  liikevaihto saadaan tällä hetkellä aikaiseksi lähes puolta pienemmällä henkilöstöllä.</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5582096" y="3501331"/>
            <a:ext cx="4504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45650107-DACA-BB35-DB4A-97CB71002A09}"/>
              </a:ext>
            </a:extLst>
          </p:cNvPr>
          <p:cNvPicPr>
            <a:picLocks noChangeAspect="1"/>
          </p:cNvPicPr>
          <p:nvPr/>
        </p:nvPicPr>
        <p:blipFill>
          <a:blip r:embed="rId3"/>
          <a:stretch>
            <a:fillRect/>
          </a:stretch>
        </p:blipFill>
        <p:spPr>
          <a:xfrm>
            <a:off x="5604267" y="3590706"/>
            <a:ext cx="3525461" cy="2306312"/>
          </a:xfrm>
          <a:prstGeom prst="rect">
            <a:avLst/>
          </a:prstGeom>
        </p:spPr>
      </p:pic>
      <p:pic>
        <p:nvPicPr>
          <p:cNvPr id="17" name="Picture 16">
            <a:extLst>
              <a:ext uri="{FF2B5EF4-FFF2-40B4-BE49-F238E27FC236}">
                <a16:creationId xmlns:a16="http://schemas.microsoft.com/office/drawing/2014/main" id="{E529DBA4-FB07-B66C-2BAF-AFA39403E384}"/>
              </a:ext>
            </a:extLst>
          </p:cNvPr>
          <p:cNvPicPr>
            <a:picLocks noChangeAspect="1"/>
          </p:cNvPicPr>
          <p:nvPr/>
        </p:nvPicPr>
        <p:blipFill>
          <a:blip r:embed="rId4"/>
          <a:stretch>
            <a:fillRect/>
          </a:stretch>
        </p:blipFill>
        <p:spPr>
          <a:xfrm>
            <a:off x="5526738" y="1322598"/>
            <a:ext cx="3557299" cy="2309316"/>
          </a:xfrm>
          <a:prstGeom prst="rect">
            <a:avLst/>
          </a:prstGeom>
        </p:spPr>
      </p:pic>
      <p:pic>
        <p:nvPicPr>
          <p:cNvPr id="18" name="Picture 17">
            <a:extLst>
              <a:ext uri="{FF2B5EF4-FFF2-40B4-BE49-F238E27FC236}">
                <a16:creationId xmlns:a16="http://schemas.microsoft.com/office/drawing/2014/main" id="{C281409A-E35E-8AFC-D999-6231552FB69C}"/>
              </a:ext>
            </a:extLst>
          </p:cNvPr>
          <p:cNvPicPr>
            <a:picLocks noChangeAspect="1"/>
          </p:cNvPicPr>
          <p:nvPr/>
        </p:nvPicPr>
        <p:blipFill>
          <a:blip r:embed="rId5"/>
          <a:stretch>
            <a:fillRect/>
          </a:stretch>
        </p:blipFill>
        <p:spPr>
          <a:xfrm>
            <a:off x="285669" y="5248167"/>
            <a:ext cx="4150519"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Rakentamisessa on jo pitkään vallinnut voimakkaasti hiipuva suhdannekuva. Satakunnan rakentamisen liikevaihto laski tuntuvasti vuoden 2024 tammi-kesäkuussa edellisvuoden vastaavaan ajankohtaan verrattuna. Henkilöstömääräkin aleni huomattavasti. Maassa keskimäärin rakennusalan liikevaihdon kehitys oli suurin piirtein samansuuntaista. </a:t>
            </a:r>
          </a:p>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Rakennusteollisuus RT ry:n syyskuun suhdannekatsauksen mukaan maamme rakentamisen käänne antaa odottaa itseään. Vapaarahoitteinen asuntotuotanto on pysynyt edelleen seisahduksissa, mikä on kiihdyttänyt uudistalonrakentamisen laskun alkuvuonna 19 prosenttiin. Myös korjaus- ja infrarakentaminen ovat olleet pakkasella. Ensi vuodeksi odotettavissa oleva neljän prosentin kasvu koko rakentamiseen tulee heikoista vertailuluvuista eikä vielä tarkoita kunnollista käännettä. </a:t>
            </a:r>
            <a:r>
              <a:rPr lang="fi-FI" altLang="fi-FI" sz="1200" b="1" dirty="0" err="1">
                <a:solidFill>
                  <a:prstClr val="black"/>
                </a:solidFill>
                <a:latin typeface="Calibri" panose="020F0502020204030204"/>
              </a:rPr>
              <a:t>EK:n</a:t>
            </a:r>
            <a:r>
              <a:rPr lang="fi-FI" altLang="fi-FI" sz="1200" b="1" dirty="0">
                <a:solidFill>
                  <a:prstClr val="black"/>
                </a:solidFill>
                <a:latin typeface="Calibri" panose="020F0502020204030204"/>
              </a:rPr>
              <a:t> mukaan maamme rakentamisen luottamusta kuvaava saldoluku nousi lokakuussa tasolle -31 edelliskuun -35 pisteestä. Luottamus on yhä matalalla, koska pitkän aikavälin keskiarvo on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213BA937-2E5E-1D94-396A-694A2FFA5545}"/>
              </a:ext>
            </a:extLst>
          </p:cNvPr>
          <p:cNvPicPr>
            <a:picLocks noChangeAspect="1"/>
          </p:cNvPicPr>
          <p:nvPr/>
        </p:nvPicPr>
        <p:blipFill>
          <a:blip r:embed="rId3"/>
          <a:stretch>
            <a:fillRect/>
          </a:stretch>
        </p:blipFill>
        <p:spPr>
          <a:xfrm>
            <a:off x="303664" y="2903041"/>
            <a:ext cx="3562238" cy="2288090"/>
          </a:xfrm>
          <a:prstGeom prst="rect">
            <a:avLst/>
          </a:prstGeom>
        </p:spPr>
      </p:pic>
      <p:pic>
        <p:nvPicPr>
          <p:cNvPr id="18" name="Picture 17">
            <a:extLst>
              <a:ext uri="{FF2B5EF4-FFF2-40B4-BE49-F238E27FC236}">
                <a16:creationId xmlns:a16="http://schemas.microsoft.com/office/drawing/2014/main" id="{2E16F39C-1698-68F0-E6D3-9F417F9C5E08}"/>
              </a:ext>
            </a:extLst>
          </p:cNvPr>
          <p:cNvPicPr>
            <a:picLocks noChangeAspect="1"/>
          </p:cNvPicPr>
          <p:nvPr/>
        </p:nvPicPr>
        <p:blipFill>
          <a:blip r:embed="rId4"/>
          <a:stretch>
            <a:fillRect/>
          </a:stretch>
        </p:blipFill>
        <p:spPr>
          <a:xfrm>
            <a:off x="4846196" y="2852721"/>
            <a:ext cx="3721733" cy="2431890"/>
          </a:xfrm>
          <a:prstGeom prst="rect">
            <a:avLst/>
          </a:prstGeom>
        </p:spPr>
      </p:pic>
      <p:pic>
        <p:nvPicPr>
          <p:cNvPr id="19" name="Picture 18">
            <a:extLst>
              <a:ext uri="{FF2B5EF4-FFF2-40B4-BE49-F238E27FC236}">
                <a16:creationId xmlns:a16="http://schemas.microsoft.com/office/drawing/2014/main" id="{21AD5499-D411-B68D-0FF6-65C6D3B4A89D}"/>
              </a:ext>
            </a:extLst>
          </p:cNvPr>
          <p:cNvPicPr>
            <a:picLocks noChangeAspect="1"/>
          </p:cNvPicPr>
          <p:nvPr/>
        </p:nvPicPr>
        <p:blipFill>
          <a:blip r:embed="rId5"/>
          <a:stretch>
            <a:fillRect/>
          </a:stretch>
        </p:blipFill>
        <p:spPr>
          <a:xfrm>
            <a:off x="303664" y="5320215"/>
            <a:ext cx="5100638"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065979"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Satakunnan palvelualojen kehitys jatkui vuoden 2024 tammi-kesäkuussa yhä vaihtelevana. Liikevaihdon nousu on jatkunut enää liike-elämän palveluissa. Kaupan liikevaihto laski hieman ja henkilöstöäkin vähennettiin aavistuksen. Majoitus- ja ravitsemistoiminnan liikevaihto pysyi käytännössä ennallaan. Luovien alojen liikevaihto supistui selvästi.</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Palvelualojen yhteenlaskettu henkilöstömäärä (pl. luovat alat) laski hieman tammi-kesäkuussa. Kehitys oli toimialojen keskiarvoa hieman parempaa.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Maassa keskimäärin majoitus- ja ravitsemistoiminnan liikevaihto pysyi ennallaan. Liike-elämän palveluiden liikevaihto kasvoi jonkin verran. Kaupan liikevaihto sen sijaan supistui. Luovien alojen liikevaihdon romahdus jatkui. </a:t>
            </a:r>
          </a:p>
          <a:p>
            <a:pPr marL="171450" indent="-171450" algn="just" defTabSz="685800" fontAlgn="auto">
              <a:spcBef>
                <a:spcPts val="750"/>
              </a:spcBef>
              <a:spcAft>
                <a:spcPts val="0"/>
              </a:spcAft>
              <a:defRPr/>
            </a:pP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maamme palvelualojen luottamus koheni lokakuussa vähän, kun luottamusindikaattori parani +2 pisteeseen. Edellisen kuun lukema oli 0. Luottamusindikaattorin pitkän aikavälin keskiarvo on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14" name="Picture 13">
            <a:extLst>
              <a:ext uri="{FF2B5EF4-FFF2-40B4-BE49-F238E27FC236}">
                <a16:creationId xmlns:a16="http://schemas.microsoft.com/office/drawing/2014/main" id="{07A0271E-07F1-D052-EF64-F0A01A4F89C1}"/>
              </a:ext>
            </a:extLst>
          </p:cNvPr>
          <p:cNvPicPr>
            <a:picLocks noChangeAspect="1"/>
          </p:cNvPicPr>
          <p:nvPr/>
        </p:nvPicPr>
        <p:blipFill>
          <a:blip r:embed="rId3"/>
          <a:stretch>
            <a:fillRect/>
          </a:stretch>
        </p:blipFill>
        <p:spPr>
          <a:xfrm>
            <a:off x="4124201" y="1549346"/>
            <a:ext cx="4814733" cy="3141236"/>
          </a:xfrm>
          <a:prstGeom prst="rect">
            <a:avLst/>
          </a:prstGeom>
        </p:spPr>
      </p:pic>
      <p:pic>
        <p:nvPicPr>
          <p:cNvPr id="15" name="Picture 14">
            <a:extLst>
              <a:ext uri="{FF2B5EF4-FFF2-40B4-BE49-F238E27FC236}">
                <a16:creationId xmlns:a16="http://schemas.microsoft.com/office/drawing/2014/main" id="{6531FAEE-FCEF-B2E0-CAF3-5E284D03431C}"/>
              </a:ext>
            </a:extLst>
          </p:cNvPr>
          <p:cNvPicPr>
            <a:picLocks noChangeAspect="1"/>
          </p:cNvPicPr>
          <p:nvPr/>
        </p:nvPicPr>
        <p:blipFill>
          <a:blip r:embed="rId4"/>
          <a:stretch>
            <a:fillRect/>
          </a:stretch>
        </p:blipFill>
        <p:spPr>
          <a:xfrm>
            <a:off x="4286709" y="4872906"/>
            <a:ext cx="4150519" cy="62150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vähittäiskaupan liikevaihto laski jonkin verran vuoden 2024 tammi-kesäkuussa. Henkilöstömäärä kasvoi kuitenkin keskimäärin aavistuksen tammi-maaliskuussa, mutta laski keväällä hieman.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kehitys oli Satakuntaan verrattuna hieman alavireisempää. Liikevaihto putosi ainoana tarkastelussa olevista palvelualoista luovien alojen ohella.</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vähittäiskaupassa luottamus vahvistui hieman lokakuussa. Indikaattori nousi lukemaan -6, kun se oli syyskuussa -9 pisteessä. Pitkän aikavälin keskiarvo on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7D0C7C7F-B272-AD42-5B95-D970D4612E6A}"/>
              </a:ext>
            </a:extLst>
          </p:cNvPr>
          <p:cNvPicPr>
            <a:picLocks noChangeAspect="1"/>
          </p:cNvPicPr>
          <p:nvPr/>
        </p:nvPicPr>
        <p:blipFill>
          <a:blip r:embed="rId3"/>
          <a:stretch>
            <a:fillRect/>
          </a:stretch>
        </p:blipFill>
        <p:spPr>
          <a:xfrm>
            <a:off x="5225885" y="1304051"/>
            <a:ext cx="3566375" cy="2330781"/>
          </a:xfrm>
          <a:prstGeom prst="rect">
            <a:avLst/>
          </a:prstGeom>
        </p:spPr>
      </p:pic>
      <p:pic>
        <p:nvPicPr>
          <p:cNvPr id="18" name="Picture 17">
            <a:extLst>
              <a:ext uri="{FF2B5EF4-FFF2-40B4-BE49-F238E27FC236}">
                <a16:creationId xmlns:a16="http://schemas.microsoft.com/office/drawing/2014/main" id="{80A4589E-4C05-5550-2282-523708DB9101}"/>
              </a:ext>
            </a:extLst>
          </p:cNvPr>
          <p:cNvPicPr>
            <a:picLocks noChangeAspect="1"/>
          </p:cNvPicPr>
          <p:nvPr/>
        </p:nvPicPr>
        <p:blipFill>
          <a:blip r:embed="rId4"/>
          <a:stretch>
            <a:fillRect/>
          </a:stretch>
        </p:blipFill>
        <p:spPr>
          <a:xfrm>
            <a:off x="5283252" y="3622685"/>
            <a:ext cx="3566375" cy="2330781"/>
          </a:xfrm>
          <a:prstGeom prst="rect">
            <a:avLst/>
          </a:prstGeom>
        </p:spPr>
      </p:pic>
      <p:pic>
        <p:nvPicPr>
          <p:cNvPr id="19" name="Picture 18">
            <a:extLst>
              <a:ext uri="{FF2B5EF4-FFF2-40B4-BE49-F238E27FC236}">
                <a16:creationId xmlns:a16="http://schemas.microsoft.com/office/drawing/2014/main" id="{C17C2E9E-2C69-7E6B-1542-C29CFB0F4FCA}"/>
              </a:ext>
            </a:extLst>
          </p:cNvPr>
          <p:cNvPicPr>
            <a:picLocks noChangeAspect="1"/>
          </p:cNvPicPr>
          <p:nvPr/>
        </p:nvPicPr>
        <p:blipFill>
          <a:blip r:embed="rId5"/>
          <a:stretch>
            <a:fillRect/>
          </a:stretch>
        </p:blipFill>
        <p:spPr>
          <a:xfrm>
            <a:off x="100192" y="5171030"/>
            <a:ext cx="5100638" cy="62865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8332" y="1758923"/>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laski voimakkaasti korona-aikaan. Pudotus on ollut toimialojen pahimpia. Toipumisen jatkuminen näyttäisi kuitenkin odottavan itseään, sillä tammi-kesäkuussa liikevaihto pysyi kutakuinkin ennallaan. Koronaa edeltänyt tasokin on edelleen saavuttamatta, vaikka hintojen nousu on vaikuttanut osaltaan liikevaihtoa kohottavasti.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vuoden 2023, mutta vuoden 2024 edettyä liikevaihto valui vähitellen pakkasen puolelle. Satakunnasta poiketen koronaa edeltänyt taso on kuitenkin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9D0B2041-709D-4D3B-2B6A-AAE786C6488D}"/>
              </a:ext>
            </a:extLst>
          </p:cNvPr>
          <p:cNvPicPr>
            <a:picLocks noChangeAspect="1"/>
          </p:cNvPicPr>
          <p:nvPr/>
        </p:nvPicPr>
        <p:blipFill>
          <a:blip r:embed="rId3"/>
          <a:stretch>
            <a:fillRect/>
          </a:stretch>
        </p:blipFill>
        <p:spPr>
          <a:xfrm>
            <a:off x="5335036" y="3640463"/>
            <a:ext cx="3573762" cy="2337909"/>
          </a:xfrm>
          <a:prstGeom prst="rect">
            <a:avLst/>
          </a:prstGeom>
        </p:spPr>
      </p:pic>
      <p:pic>
        <p:nvPicPr>
          <p:cNvPr id="17" name="Picture 16">
            <a:extLst>
              <a:ext uri="{FF2B5EF4-FFF2-40B4-BE49-F238E27FC236}">
                <a16:creationId xmlns:a16="http://schemas.microsoft.com/office/drawing/2014/main" id="{60921503-B14C-DD76-C4BF-850042080DB7}"/>
              </a:ext>
            </a:extLst>
          </p:cNvPr>
          <p:cNvPicPr>
            <a:picLocks noChangeAspect="1"/>
          </p:cNvPicPr>
          <p:nvPr/>
        </p:nvPicPr>
        <p:blipFill>
          <a:blip r:embed="rId4"/>
          <a:stretch>
            <a:fillRect/>
          </a:stretch>
        </p:blipFill>
        <p:spPr>
          <a:xfrm>
            <a:off x="5335036" y="1345487"/>
            <a:ext cx="3607414" cy="2316489"/>
          </a:xfrm>
          <a:prstGeom prst="rect">
            <a:avLst/>
          </a:prstGeom>
        </p:spPr>
      </p:pic>
      <p:pic>
        <p:nvPicPr>
          <p:cNvPr id="18" name="Picture 17">
            <a:extLst>
              <a:ext uri="{FF2B5EF4-FFF2-40B4-BE49-F238E27FC236}">
                <a16:creationId xmlns:a16="http://schemas.microsoft.com/office/drawing/2014/main" id="{6BD8E20E-3415-8243-8A65-A305D1DE5FED}"/>
              </a:ext>
            </a:extLst>
          </p:cNvPr>
          <p:cNvPicPr>
            <a:picLocks noChangeAspect="1"/>
          </p:cNvPicPr>
          <p:nvPr/>
        </p:nvPicPr>
        <p:blipFill>
          <a:blip r:embed="rId5"/>
          <a:stretch>
            <a:fillRect/>
          </a:stretch>
        </p:blipFill>
        <p:spPr>
          <a:xfrm>
            <a:off x="394922" y="4545099"/>
            <a:ext cx="4607719" cy="62865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7437" y="1860042"/>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loppuvuoden 2022 ja vuoden 2023. Nousua on riittänyt myös ainakin vuoden 2024 kesäkuun loppuun asti. Kysyntää tuki- ja suunnittelupalveluille sekä henkilöstövuokraukselle lienee edelleen ollut talouden jäähtymisestä huolimatta.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316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7315F557-334A-1F90-1176-F664712030BB}"/>
              </a:ext>
            </a:extLst>
          </p:cNvPr>
          <p:cNvPicPr>
            <a:picLocks noChangeAspect="1"/>
          </p:cNvPicPr>
          <p:nvPr/>
        </p:nvPicPr>
        <p:blipFill>
          <a:blip r:embed="rId3"/>
          <a:stretch>
            <a:fillRect/>
          </a:stretch>
        </p:blipFill>
        <p:spPr>
          <a:xfrm>
            <a:off x="5230287" y="3544368"/>
            <a:ext cx="3754861" cy="2456382"/>
          </a:xfrm>
          <a:prstGeom prst="rect">
            <a:avLst/>
          </a:prstGeom>
        </p:spPr>
      </p:pic>
      <p:pic>
        <p:nvPicPr>
          <p:cNvPr id="17" name="Picture 16">
            <a:extLst>
              <a:ext uri="{FF2B5EF4-FFF2-40B4-BE49-F238E27FC236}">
                <a16:creationId xmlns:a16="http://schemas.microsoft.com/office/drawing/2014/main" id="{C85D1442-D223-B768-2E3B-619365CDB975}"/>
              </a:ext>
            </a:extLst>
          </p:cNvPr>
          <p:cNvPicPr>
            <a:picLocks noChangeAspect="1"/>
          </p:cNvPicPr>
          <p:nvPr/>
        </p:nvPicPr>
        <p:blipFill>
          <a:blip r:embed="rId4"/>
          <a:stretch>
            <a:fillRect/>
          </a:stretch>
        </p:blipFill>
        <p:spPr>
          <a:xfrm>
            <a:off x="5219017" y="1281997"/>
            <a:ext cx="3865067" cy="2482604"/>
          </a:xfrm>
          <a:prstGeom prst="rect">
            <a:avLst/>
          </a:prstGeom>
        </p:spPr>
      </p:pic>
      <p:pic>
        <p:nvPicPr>
          <p:cNvPr id="18" name="Picture 17">
            <a:extLst>
              <a:ext uri="{FF2B5EF4-FFF2-40B4-BE49-F238E27FC236}">
                <a16:creationId xmlns:a16="http://schemas.microsoft.com/office/drawing/2014/main" id="{891185D7-AE64-F291-A43A-7728C53E7F14}"/>
              </a:ext>
            </a:extLst>
          </p:cNvPr>
          <p:cNvPicPr>
            <a:picLocks noChangeAspect="1"/>
          </p:cNvPicPr>
          <p:nvPr/>
        </p:nvPicPr>
        <p:blipFill>
          <a:blip r:embed="rId5"/>
          <a:stretch>
            <a:fillRect/>
          </a:stretch>
        </p:blipFill>
        <p:spPr>
          <a:xfrm>
            <a:off x="158853" y="5198764"/>
            <a:ext cx="4607719" cy="62865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7236296" y="1419309"/>
            <a:ext cx="1856812" cy="5478423"/>
          </a:xfrm>
          <a:prstGeom prst="rect">
            <a:avLst/>
          </a:prstGeom>
        </p:spPr>
        <p:txBody>
          <a:bodyPr wrap="square">
            <a:spAutoFit/>
          </a:bodyPr>
          <a:lstStyle/>
          <a:p>
            <a:r>
              <a:rPr lang="fi-FI" sz="1400" dirty="0"/>
              <a:t>Satakunnassa kuolleiden määrä pysyy lähes ennallaan ennusteajanjakson loppua kohti. Syntyneiden määrä jatkaa hienoista laskuaan, joskin 2030-luvulla taso alkaa vakiintua.</a:t>
            </a:r>
          </a:p>
          <a:p>
            <a:endParaRPr lang="fi-FI" sz="1400" dirty="0"/>
          </a:p>
          <a:p>
            <a:r>
              <a:rPr lang="fi-FI" sz="1400" dirty="0"/>
              <a:t>Muuttoliikkeessä Satakunta nousee pysyy koko ajan voitollisena maahanmuuton ansiosta. Tämän ansiosta väestökato alkaa merkittävästi loiventua kuluvan vuosikymmenen lopulta lähtien. Kato pienenee vuosi vuodelta.  </a:t>
            </a:r>
          </a:p>
        </p:txBody>
      </p:sp>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A05E32DB-D5F9-8702-0E03-AA8911F0FC16}"/>
              </a:ext>
            </a:extLst>
          </p:cNvPr>
          <p:cNvPicPr>
            <a:picLocks noChangeAspect="1"/>
          </p:cNvPicPr>
          <p:nvPr/>
        </p:nvPicPr>
        <p:blipFill>
          <a:blip r:embed="rId4"/>
          <a:stretch>
            <a:fillRect/>
          </a:stretch>
        </p:blipFill>
        <p:spPr>
          <a:xfrm>
            <a:off x="464418" y="1340768"/>
            <a:ext cx="6594822" cy="431711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liikevaihdon romahdus jatkui vuoden 2024 tammi-kesäkuussa sekä Satakunnassa että valtakunnallisesti. Lasku oli palvelusektorin pahin. Taustalla vaikuttaa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78B7569A-F8D2-B2D6-AC81-76B2BDC1EC12}"/>
              </a:ext>
            </a:extLst>
          </p:cNvPr>
          <p:cNvPicPr>
            <a:picLocks noChangeAspect="1"/>
          </p:cNvPicPr>
          <p:nvPr/>
        </p:nvPicPr>
        <p:blipFill>
          <a:blip r:embed="rId3"/>
          <a:stretch>
            <a:fillRect/>
          </a:stretch>
        </p:blipFill>
        <p:spPr>
          <a:xfrm>
            <a:off x="5356510" y="3576030"/>
            <a:ext cx="3588048" cy="2347255"/>
          </a:xfrm>
          <a:prstGeom prst="rect">
            <a:avLst/>
          </a:prstGeom>
        </p:spPr>
      </p:pic>
      <p:pic>
        <p:nvPicPr>
          <p:cNvPr id="17" name="Picture 16">
            <a:extLst>
              <a:ext uri="{FF2B5EF4-FFF2-40B4-BE49-F238E27FC236}">
                <a16:creationId xmlns:a16="http://schemas.microsoft.com/office/drawing/2014/main" id="{229DBE69-5608-8B5E-7E7D-5F0F8FF0EC33}"/>
              </a:ext>
            </a:extLst>
          </p:cNvPr>
          <p:cNvPicPr>
            <a:picLocks noChangeAspect="1"/>
          </p:cNvPicPr>
          <p:nvPr/>
        </p:nvPicPr>
        <p:blipFill>
          <a:blip r:embed="rId4"/>
          <a:stretch>
            <a:fillRect/>
          </a:stretch>
        </p:blipFill>
        <p:spPr>
          <a:xfrm>
            <a:off x="5248943" y="1263589"/>
            <a:ext cx="3812169" cy="2448626"/>
          </a:xfrm>
          <a:prstGeom prst="rect">
            <a:avLst/>
          </a:prstGeom>
        </p:spPr>
      </p:pic>
      <p:pic>
        <p:nvPicPr>
          <p:cNvPr id="18" name="Picture 17">
            <a:extLst>
              <a:ext uri="{FF2B5EF4-FFF2-40B4-BE49-F238E27FC236}">
                <a16:creationId xmlns:a16="http://schemas.microsoft.com/office/drawing/2014/main" id="{28211AB3-A922-3F37-3BCE-AFF8D2F4563B}"/>
              </a:ext>
            </a:extLst>
          </p:cNvPr>
          <p:cNvPicPr>
            <a:picLocks noChangeAspect="1"/>
          </p:cNvPicPr>
          <p:nvPr/>
        </p:nvPicPr>
        <p:blipFill>
          <a:blip r:embed="rId5"/>
          <a:stretch>
            <a:fillRect/>
          </a:stretch>
        </p:blipFill>
        <p:spPr>
          <a:xfrm>
            <a:off x="280690" y="4350914"/>
            <a:ext cx="4607719" cy="62865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kasvoi edelleen vuoden 2023 tammi-kesäkuun aikana. Kasvu ylitti paitsi toimialojen keskitason, myös muiden palvelualojen nousun. Pitkällä aikavälillä kasvu on ollut jo kauan toimialojen kärkiluokkaa. Ala työllistää tällä hetkellä noin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A6CD88B6-B4B1-2675-AB53-AB2F371453BB}"/>
              </a:ext>
            </a:extLst>
          </p:cNvPr>
          <p:cNvPicPr>
            <a:picLocks noChangeAspect="1"/>
          </p:cNvPicPr>
          <p:nvPr/>
        </p:nvPicPr>
        <p:blipFill>
          <a:blip r:embed="rId3"/>
          <a:stretch>
            <a:fillRect/>
          </a:stretch>
        </p:blipFill>
        <p:spPr>
          <a:xfrm>
            <a:off x="3892987" y="1503848"/>
            <a:ext cx="4878866" cy="3137609"/>
          </a:xfrm>
          <a:prstGeom prst="rect">
            <a:avLst/>
          </a:prstGeom>
        </p:spPr>
      </p:pic>
      <p:pic>
        <p:nvPicPr>
          <p:cNvPr id="11" name="Picture 10">
            <a:extLst>
              <a:ext uri="{FF2B5EF4-FFF2-40B4-BE49-F238E27FC236}">
                <a16:creationId xmlns:a16="http://schemas.microsoft.com/office/drawing/2014/main" id="{A464FB33-CD0E-AA5B-A9CC-50D33251989E}"/>
              </a:ext>
            </a:extLst>
          </p:cNvPr>
          <p:cNvPicPr>
            <a:picLocks noChangeAspect="1"/>
          </p:cNvPicPr>
          <p:nvPr/>
        </p:nvPicPr>
        <p:blipFill>
          <a:blip r:embed="rId4"/>
          <a:stretch>
            <a:fillRect/>
          </a:stretch>
        </p:blipFill>
        <p:spPr>
          <a:xfrm>
            <a:off x="238143" y="4382142"/>
            <a:ext cx="3429000" cy="621506"/>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132</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TAMMI</a:t>
            </a:r>
            <a:r>
              <a:rPr lang="en-GB" altLang="fi-FI" sz="5400" b="1" dirty="0"/>
              <a:t>−KESÄK</a:t>
            </a:r>
            <a:r>
              <a:rPr lang="fi-FI" altLang="fi-FI" sz="5400" b="1" dirty="0"/>
              <a:t>UUSSA 2024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-3,8 % / Koko maa -3,7 %)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u="sng" dirty="0"/>
              <a:t>Teollisuus yhteensä </a:t>
            </a:r>
            <a:r>
              <a:rPr lang="fi-FI" altLang="fi-FI" sz="5400" u="sng" dirty="0"/>
              <a:t>(Satakunta -7,7 % / Koko maa -8,4 %)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u="sng" dirty="0"/>
              <a:t>Elintarviketeollisuus </a:t>
            </a:r>
            <a:r>
              <a:rPr lang="fi-FI" altLang="fi-FI" sz="5400" u="sng" dirty="0"/>
              <a:t>(Satakunta 2,2 % / Koko maa 0,0 %)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-9,1 % / Koko maa -5,1 %)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-13,3 % / Koko maa -9,8 %)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Teknologiateollisuus yhteensä sis. telakat </a:t>
            </a:r>
            <a:r>
              <a:rPr lang="fi-FI" altLang="fi-FI" sz="5400" dirty="0"/>
              <a:t>(Satakunta -8,3 % / Koko maa -9,3 %) </a:t>
            </a:r>
          </a:p>
          <a:p>
            <a:pPr lvl="2">
              <a:buFont typeface="Wingdings" panose="05000000000000000000" pitchFamily="2" charset="2"/>
              <a:buChar char="Ä"/>
            </a:pPr>
            <a:r>
              <a:rPr lang="fi-FI" altLang="fi-FI" sz="5400" b="1" dirty="0"/>
              <a:t>Metallien jalostus</a:t>
            </a:r>
            <a:r>
              <a:rPr lang="fi-FI" altLang="fi-FI" sz="5400" dirty="0"/>
              <a:t> (Satakunta -27,5 % / Koko maa -19,7 %)</a:t>
            </a:r>
          </a:p>
          <a:p>
            <a:pPr lvl="2">
              <a:buFont typeface="Wingdings" panose="05000000000000000000" pitchFamily="2" charset="2"/>
              <a:buChar char="Ä"/>
            </a:pPr>
            <a:r>
              <a:rPr lang="fi-FI" altLang="fi-FI" sz="5400" b="1" u="sng" dirty="0"/>
              <a:t>Metallituotteiden valmistus </a:t>
            </a:r>
            <a:r>
              <a:rPr lang="fi-FI" altLang="fi-FI" sz="5400" u="sng" dirty="0"/>
              <a:t>(Satakunta -8,7 % / Koko maa -10,9 %)</a:t>
            </a:r>
          </a:p>
          <a:p>
            <a:pPr lvl="2">
              <a:buFont typeface="Wingdings" panose="05000000000000000000" pitchFamily="2" charset="2"/>
              <a:buChar char="Ä"/>
            </a:pPr>
            <a:r>
              <a:rPr lang="fi-FI" altLang="fi-FI" sz="5400" b="1" u="sng" dirty="0"/>
              <a:t>Koneiden ja laitteiden valmistus </a:t>
            </a:r>
            <a:r>
              <a:rPr lang="fi-FI" altLang="fi-FI" sz="5400" u="sng" dirty="0"/>
              <a:t>(Satakunta 34,3 % / Koko maa -3,4 %)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-1,4 % / Koko maa -11,3 %)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TAMMI</a:t>
            </a:r>
            <a:r>
              <a:rPr lang="en-GB" altLang="fi-FI" sz="1350" b="1" dirty="0">
                <a:solidFill>
                  <a:prstClr val="black"/>
                </a:solidFill>
                <a:latin typeface="Calibri" panose="020F0502020204030204"/>
              </a:rPr>
              <a:t>−KESÄK</a:t>
            </a:r>
            <a:r>
              <a:rPr lang="fi-FI" altLang="fi-FI" sz="1350" b="1" dirty="0">
                <a:solidFill>
                  <a:prstClr val="black"/>
                </a:solidFill>
                <a:latin typeface="Calibri" panose="020F0502020204030204"/>
              </a:rPr>
              <a:t>UUSSA 2024:</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Rakentaminen </a:t>
            </a:r>
            <a:r>
              <a:rPr lang="fi-FI" altLang="fi-FI" sz="1350" dirty="0">
                <a:solidFill>
                  <a:prstClr val="black"/>
                </a:solidFill>
                <a:latin typeface="Calibri" panose="020F0502020204030204"/>
              </a:rPr>
              <a:t>(Satakunta -10,9 % / Koko maa -9,8 %)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Tukku- ja vähittäiskauppa </a:t>
            </a:r>
            <a:r>
              <a:rPr lang="fi-FI" altLang="fi-FI" sz="1350" u="sng" dirty="0">
                <a:solidFill>
                  <a:prstClr val="black"/>
                </a:solidFill>
                <a:latin typeface="Calibri" panose="020F0502020204030204"/>
              </a:rPr>
              <a:t>(Satakunta -2,0 % / Koko maa -2,8 %)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-0,1 % / Koko maa 0,0 %)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Liike-elämän palvelut </a:t>
            </a:r>
            <a:r>
              <a:rPr lang="fi-FI" altLang="fi-FI" sz="1350" u="sng" dirty="0">
                <a:solidFill>
                  <a:prstClr val="black"/>
                </a:solidFill>
                <a:latin typeface="Calibri" panose="020F0502020204030204"/>
              </a:rPr>
              <a:t>(Satakunta 2,2 % / Koko maa 2,1 %)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Luovat alat (kulttuuri- ja käsityöalat)</a:t>
            </a:r>
            <a:r>
              <a:rPr lang="fi-FI" altLang="fi-FI" sz="1350" dirty="0">
                <a:solidFill>
                  <a:prstClr val="black"/>
                </a:solidFill>
                <a:latin typeface="Calibri" panose="020F0502020204030204"/>
              </a:rPr>
              <a:t> (Satakunta -6,3 % / Koko maa -5,0 %)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B3EC9590-EA84-0393-3979-86C81B60C59A}"/>
              </a:ext>
            </a:extLst>
          </p:cNvPr>
          <p:cNvPicPr>
            <a:picLocks noChangeAspect="1"/>
          </p:cNvPicPr>
          <p:nvPr/>
        </p:nvPicPr>
        <p:blipFill>
          <a:blip r:embed="rId3"/>
          <a:stretch>
            <a:fillRect/>
          </a:stretch>
        </p:blipFill>
        <p:spPr>
          <a:xfrm>
            <a:off x="321703" y="1763703"/>
            <a:ext cx="6406214" cy="3919784"/>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14" name="Picture 13">
            <a:extLst>
              <a:ext uri="{FF2B5EF4-FFF2-40B4-BE49-F238E27FC236}">
                <a16:creationId xmlns:a16="http://schemas.microsoft.com/office/drawing/2014/main" id="{830DD4D9-8FD5-2EFA-C393-443B6101EC24}"/>
              </a:ext>
            </a:extLst>
          </p:cNvPr>
          <p:cNvPicPr>
            <a:picLocks noChangeAspect="1"/>
          </p:cNvPicPr>
          <p:nvPr/>
        </p:nvPicPr>
        <p:blipFill>
          <a:blip r:embed="rId3"/>
          <a:stretch>
            <a:fillRect/>
          </a:stretch>
        </p:blipFill>
        <p:spPr>
          <a:xfrm>
            <a:off x="76081" y="1886588"/>
            <a:ext cx="8991839" cy="3103962"/>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1-6/2024:</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136</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1" y="1452508"/>
            <a:ext cx="6252420" cy="4316566"/>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Palkkasumma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Teknologiateollisuudessa henkilöstä lisättiin yhä liikevaihdon ja viennin alenemisesta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Elintarviketeollisuus edelleen kasvussa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Koneiden ja laitteiden valmistuksessa hurja nousu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Automaatio ja robotiikka yhä vankalla kasvu-uralla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Meriteollisuus edelleen nousussa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edelleen hyvin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Metallituotteissa yhä laskua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edelleen vaikea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Kaupassa loivaa laskua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Luovien alojen kehitys sakannut</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5632713" y="2360503"/>
            <a:ext cx="2446306" cy="163214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a:solidFill>
                  <a:prstClr val="black"/>
                </a:solidFill>
                <a:latin typeface="Calibri" panose="020F0502020204030204"/>
              </a:rPr>
              <a:t>Maailmantalouden kasvunäkymät aiempaa vakaammat</a:t>
            </a:r>
          </a:p>
          <a:p>
            <a:pPr marL="0" indent="0" defTabSz="685800" fontAlgn="auto">
              <a:spcBef>
                <a:spcPts val="750"/>
              </a:spcBef>
              <a:spcAft>
                <a:spcPts val="0"/>
              </a:spcAft>
              <a:buNone/>
              <a:defRPr/>
            </a:pPr>
            <a:endParaRPr lang="fi-FI" altLang="fi-FI" sz="1050" b="1"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IMF:n lokakuisen katsauksen mukaan maailmantalous kasvaa tänä ja ensi vuonna 3,2 prosenttia. Kasvuvauhdin ennuste on pysynyt samana kuluvana vuonna. Vaikka maailmanlaajuisen inflaation hidastuminen on merkittävä myönteinen askel talouden kehityksessä, riskejä riittää. Näitä ovat mm. alueellisten konfliktien kärjistyminen sekä liian pitkään tiukkana jatkunut rahapolitiikka. Tämäntyyppiset riskit hallitsevat nyt näkymiä. Kehittyvien talouksien BKT:n nousuksi ennakoidaan tälle ja ensi vuodelle 4,2 %. Teollisuusmaiden vastaava nousuodotus on 1,8 %. </a:t>
            </a:r>
          </a:p>
          <a:p>
            <a:pPr marL="342900" lvl="1" indent="0" defTabSz="685800" fontAlgn="auto">
              <a:spcBef>
                <a:spcPts val="375"/>
              </a:spcBef>
              <a:spcAft>
                <a:spcPts val="0"/>
              </a:spcAft>
              <a:buNone/>
              <a:defRPr/>
            </a:pPr>
            <a:endParaRPr lang="fi-FI" altLang="fi-FI" sz="1500"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Yhdysvaltojen ja Euroopan talousnäkymissä on edelleen merkittäviä eroja. Ennuste Yhdysvaltojen talouskasvusta on tänä vuonna 2,8 % ja ensi vuonna 2,2 %. Euroalueen ennuste on selvästi vaisumpi, kuluvalle vuodelle ennakoidaan 0,8 % ja ensi vuodelle 1,2 %. IMF laski Kiinan kasvuennustetta tälle vuodelle 4,8 %:iin. Ensi vuodelle ennakoidaan 4,2 %:n kasvua. Venäjän talous on kestänyt monien ekonomistien odotuksia paremmin. IMF nosti nyt Venäjän tätä vuotta koskevaa kasvuennustettaan 2,4 %:iin. Ensi vuoden ennuste nousi myös hieman ja on 1,2 prosenttia. Suomen talous supistunee tänä vuonna 0,2 %, mutta kasvanee ensi vuonna 2,0 %. Ennuste on kuitenkin etenkin tänä vuonna euroalueen heikoimpia. </a:t>
            </a:r>
          </a:p>
          <a:p>
            <a:pPr marL="514350" lvl="1" indent="-171450" defTabSz="685800" fontAlgn="auto">
              <a:spcBef>
                <a:spcPts val="375"/>
              </a:spcBef>
              <a:spcAft>
                <a:spcPts val="0"/>
              </a:spcAft>
              <a:buFont typeface="Wingdings" panose="05000000000000000000" pitchFamily="2" charset="2"/>
              <a:buChar char="Ä"/>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err="1">
                <a:solidFill>
                  <a:prstClr val="black"/>
                </a:solidFill>
                <a:latin typeface="Calibri" panose="020F0502020204030204"/>
              </a:rPr>
              <a:t>EK:n</a:t>
            </a:r>
            <a:r>
              <a:rPr lang="fi-FI" altLang="fi-FI" sz="1425" b="1" u="sng" dirty="0">
                <a:solidFill>
                  <a:prstClr val="black"/>
                </a:solidFill>
                <a:latin typeface="Calibri" panose="020F0502020204030204"/>
              </a:rPr>
              <a:t> mukaan talouden pohja käsillä, Yrittäjien pk-yritysbarometrissa näkyvissä jo käänteen merkkejä</a:t>
            </a:r>
          </a:p>
          <a:p>
            <a:pPr marL="171450" indent="-171450" defTabSz="685800" fontAlgn="auto">
              <a:spcBef>
                <a:spcPts val="750"/>
              </a:spcBef>
              <a:spcAft>
                <a:spcPts val="0"/>
              </a:spcAft>
              <a:defRPr/>
            </a:pPr>
            <a:endParaRPr lang="fi-FI" altLang="fi-FI" sz="1050"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00" dirty="0" err="1">
                <a:solidFill>
                  <a:prstClr val="black"/>
                </a:solidFill>
                <a:latin typeface="Calibri" panose="020F0502020204030204"/>
              </a:rPr>
              <a:t>EK:n</a:t>
            </a:r>
            <a:r>
              <a:rPr lang="fi-FI" sz="1500" dirty="0">
                <a:solidFill>
                  <a:prstClr val="black"/>
                </a:solidFill>
                <a:latin typeface="Calibri" panose="020F0502020204030204"/>
              </a:rPr>
              <a:t> lokakuun suhdannebarometrin perusteella suomalaisyritykset ovat ohittamassa suhdanteen aallonpohjaa. Arviot suhdannetilanteesta ovat edelleen heikot, mutta myynti ei ole enää supistunut ja kannattavuuden lasku on loiventunut.  Näkymät lähikuukausille ovat jatkaneet pientä paranemista. Koko elinkeinoelämän suhdannenäkymät ovat nollatasolla, ja teollisuudessa ne nousivat jo saldolukuun +4. Positiivista on, että talouskehityksen pohjakosketus on jäämässä taakse. Yritykset kuitenkin odottavat kasvukäänteestä vain maltillista ja epäyhtenäistä. Lähikuukaudet ovat vielä talouden yleiskuvaltaan vaisuja, ja esimerkiksi henkilöstön määrän odotetaan laskevan vielä hieman.</a:t>
            </a:r>
          </a:p>
          <a:p>
            <a:pPr marL="342900" lvl="1" indent="0" defTabSz="685800" fontAlgn="auto">
              <a:spcBef>
                <a:spcPts val="375"/>
              </a:spcBef>
              <a:spcAft>
                <a:spcPts val="0"/>
              </a:spcAft>
              <a:buNone/>
              <a:defRPr/>
            </a:pPr>
            <a:endParaRPr 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Suomen Yrittäjien ja Finnveran syksyn 2024 pk-yritysbarometrin mukaan näkymät ovat parantuneet merkittävästi negatiivisen alkuvuoden jälkeen. Matalaksi laskenut inflaatio, laskuun kääntynyt korkotaso sekä onnistunut irtautuminen venäläisestä energiasta ja Venäjän-kaupasta käänsi kevään voimakkaan negatiiviset odotukset nousuun: suhdannenäkymien saldoluku saa arvon nolla. Talouden tilan odotetaan siis pysyvän seuraavan vuoden aikana ennallaan. Saldoluku nousi keväästä 14 yksiköllä. Pk-yrityksistä 24 prosenttia arvioi suhdanteiden paranevan seuraavien 12 kuukauden aikana ja yhtä suuri osuus uskoo niiden heikkenevän. Hieman yli puolet pk-yrityksistä arvioi suhdanteiden pysyvän samana. Talouden suunta riippuu paljon muun muassa yksityisen kulutuksen elpymisestä ja korkotason laskusta.</a:t>
            </a:r>
          </a:p>
          <a:p>
            <a:pPr marL="342900" lvl="1" indent="0" defTabSz="685800" fontAlgn="auto">
              <a:spcBef>
                <a:spcPts val="375"/>
              </a:spcBef>
              <a:spcAft>
                <a:spcPts val="0"/>
              </a:spcAft>
              <a:buNone/>
              <a:defRPr/>
            </a:pPr>
            <a:endParaRPr lang="fi-FI" alt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Satakunnan pk-yrittäjien suhdannenäkymät ovat hieman valtakunnallista tasoa heikommat, mutta kohentuneet huomattavasti kevääseen verrattuna. Saldoluku saa arvon -2. Odotukset liikevaihdon ja kannattavuuden kehityksen osalta ovat kuitenkin positiivisemmat kuin keskimäärin.. </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4967289" y="1224350"/>
            <a:ext cx="4108250" cy="4039567"/>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Teollisuuden luottamusindikaattori pysyi lokakuussa ennallaan. Uusin saldoluku on -12 pistettä, eli sama kuin syyskuussa. Luottamusindikaattori on selvästi alle pitkän aikavälin keskiarvon, joka on 0.</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Rakentamisen luottamusta kuvaava saldoluku nousi lokakuussa tasolle -31 edelliskuun -35 pisteestä. Luottamus on yhä matalalla, koska pitkän aikavälin keskiarvo on -8.</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Palveluiden luottamus koheni lokakuussa vähän, kun luottamusindikaattori parani +2 pisteeseen. Edellisen kuun lukema oli 0. Luottamusindikaattorin pitkän aikavälin keskiarvo on +11.</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Vähittäiskaupassa luottamus vahvistui hieman lokakuussa. Indikaattori nousi lukemaan -6, kun se oli syyskuussa -9 pisteessä. Pitkän aikavälin keskiarvo on -2.</a:t>
            </a:r>
            <a:endParaRPr lang="en-US" sz="1350" dirty="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20EABC87-A532-729F-0678-608A07825379}"/>
              </a:ext>
            </a:extLst>
          </p:cNvPr>
          <p:cNvPicPr>
            <a:picLocks noChangeAspect="1"/>
          </p:cNvPicPr>
          <p:nvPr/>
        </p:nvPicPr>
        <p:blipFill>
          <a:blip r:embed="rId3"/>
          <a:stretch>
            <a:fillRect/>
          </a:stretch>
        </p:blipFill>
        <p:spPr>
          <a:xfrm>
            <a:off x="100537" y="930860"/>
            <a:ext cx="4540738" cy="5153062"/>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pic>
        <p:nvPicPr>
          <p:cNvPr id="5" name="Picture 4">
            <a:extLst>
              <a:ext uri="{FF2B5EF4-FFF2-40B4-BE49-F238E27FC236}">
                <a16:creationId xmlns:a16="http://schemas.microsoft.com/office/drawing/2014/main" id="{51CB3010-446D-71C0-7F2A-8B1ED69A2F61}"/>
              </a:ext>
            </a:extLst>
          </p:cNvPr>
          <p:cNvPicPr>
            <a:picLocks noChangeAspect="1"/>
          </p:cNvPicPr>
          <p:nvPr/>
        </p:nvPicPr>
        <p:blipFill>
          <a:blip r:embed="rId4"/>
          <a:stretch>
            <a:fillRect/>
          </a:stretch>
        </p:blipFill>
        <p:spPr>
          <a:xfrm>
            <a:off x="530001" y="1066575"/>
            <a:ext cx="8083997" cy="5352752"/>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140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559376" y="76438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tilauskannoissa yhä laskua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46343" y="1629776"/>
            <a:ext cx="9051315" cy="3785652"/>
          </a:xfrm>
          <a:prstGeom prst="rect">
            <a:avLst/>
          </a:prstGeom>
          <a:noFill/>
        </p:spPr>
        <p:txBody>
          <a:bodyPr wrap="square">
            <a:spAutoFit/>
          </a:bodyPr>
          <a:lstStyle/>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Teknologiateollisuus ry:n mukaan teknologiateollisuuden teollisten toimialojen (elektroniikka- ja sähköteollisuus, kone- ja metallituote-teollisuus, metallien jalostus) yhteenlaskettu tuotannon määrä oli kuluvan vuoden tammi–toukokuussa seitsemän prosenttia pienempi kuin viime vuoden vastaavalla ajanjaksolla.</a:t>
            </a:r>
          </a:p>
          <a:p>
            <a:pPr defTabSz="685800" eaLnBrk="1" fontAlgn="auto" hangingPunct="1">
              <a:spcBef>
                <a:spcPts val="0"/>
              </a:spcBef>
              <a:spcAft>
                <a:spcPts val="0"/>
              </a:spcAft>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Saatujen uusien tilausten arvo oli </a:t>
            </a:r>
            <a:r>
              <a:rPr lang="fi-FI" sz="1500" dirty="0" err="1">
                <a:solidFill>
                  <a:prstClr val="black"/>
                </a:solidFill>
                <a:latin typeface="Calibri" panose="020F0502020204030204"/>
                <a:cs typeface="+mn-cs"/>
              </a:rPr>
              <a:t>huhti</a:t>
            </a:r>
            <a:r>
              <a:rPr lang="fi-FI" sz="1500" dirty="0">
                <a:solidFill>
                  <a:prstClr val="black"/>
                </a:solidFill>
                <a:latin typeface="Calibri" panose="020F0502020204030204"/>
                <a:cs typeface="+mn-cs"/>
              </a:rPr>
              <a:t>–kesäkuussa prosentin pienempi kuin edellisellä neljänneksellä ja 15 prosenttia pienempi kuin viime vuoden vastaavalla ajanjaksolla.</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Tarjouspyyntökyselyn saldoluku oli heinäkuussa -15. Heinäkuun aikana kerätty tieto viestii siitä, että kokonaiskysyntätilanne markkinoilla jatkui heikkona koko kesän ajan. Jopa hieman yllättäen saldoluku heikkeni kevääseen nähden. Odotuksissa oli, että tarjouspyyntöjä olisi jo kesän aikana alkanut tulemaan aiempaa enemmän.</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Tilauskannan arvo oli kesäkuun lopussa kolme prosenttia pienempi kuin maaliskuun lopussa ja 12 prosenttia pienempi kuin vuoden 2023 kesäkuussa. Tilauskannan arvo on supistunut jatkuvasti nyt jo puolitoista vuotta. Alkuvuoden tilauskehityksen perusteella teknologiateollisuuden yritysten liikevaihdon arvioidaan laskevan seuraavan puolen vuoden aikana.</a:t>
            </a:r>
            <a:endParaRPr lang="en-US" sz="1500" dirty="0">
              <a:solidFill>
                <a:prstClr val="black"/>
              </a:solidFill>
              <a:latin typeface="Calibri" panose="020F0502020204030204"/>
              <a:cs typeface="+mn-cs"/>
            </a:endParaRPr>
          </a:p>
        </p:txBody>
      </p:sp>
    </p:spTree>
    <p:extLst>
      <p:ext uri="{BB962C8B-B14F-4D97-AF65-F5344CB8AC3E}">
        <p14:creationId xmlns:p14="http://schemas.microsoft.com/office/powerpoint/2010/main" val="9360997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141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8" name="Picture 17">
            <a:extLst>
              <a:ext uri="{FF2B5EF4-FFF2-40B4-BE49-F238E27FC236}">
                <a16:creationId xmlns:a16="http://schemas.microsoft.com/office/drawing/2014/main" id="{5290D2FE-FFFA-7ED3-1686-A8384A24165F}"/>
              </a:ext>
            </a:extLst>
          </p:cNvPr>
          <p:cNvPicPr>
            <a:picLocks noChangeAspect="1"/>
          </p:cNvPicPr>
          <p:nvPr/>
        </p:nvPicPr>
        <p:blipFill>
          <a:blip r:embed="rId3"/>
          <a:stretch>
            <a:fillRect/>
          </a:stretch>
        </p:blipFill>
        <p:spPr>
          <a:xfrm>
            <a:off x="2472325" y="857250"/>
            <a:ext cx="4199351" cy="51435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pic>
        <p:nvPicPr>
          <p:cNvPr id="5" name="Picture 4">
            <a:extLst>
              <a:ext uri="{FF2B5EF4-FFF2-40B4-BE49-F238E27FC236}">
                <a16:creationId xmlns:a16="http://schemas.microsoft.com/office/drawing/2014/main" id="{D0634507-75E8-9AEC-B4B0-1634B6994F61}"/>
              </a:ext>
            </a:extLst>
          </p:cNvPr>
          <p:cNvPicPr>
            <a:picLocks noChangeAspect="1"/>
          </p:cNvPicPr>
          <p:nvPr/>
        </p:nvPicPr>
        <p:blipFill>
          <a:blip r:embed="rId4"/>
          <a:stretch>
            <a:fillRect/>
          </a:stretch>
        </p:blipFill>
        <p:spPr>
          <a:xfrm>
            <a:off x="457200" y="1196752"/>
            <a:ext cx="7571184" cy="5109178"/>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A19A7EFF-7904-8742-8DBC-753A665D6A51}"/>
              </a:ext>
            </a:extLst>
          </p:cNvPr>
          <p:cNvPicPr>
            <a:picLocks noChangeAspect="1"/>
          </p:cNvPicPr>
          <p:nvPr/>
        </p:nvPicPr>
        <p:blipFill>
          <a:blip r:embed="rId4"/>
          <a:stretch>
            <a:fillRect/>
          </a:stretch>
        </p:blipFill>
        <p:spPr>
          <a:xfrm>
            <a:off x="164012" y="1174322"/>
            <a:ext cx="8784976" cy="4941549"/>
          </a:xfrm>
          <a:prstGeom prst="rect">
            <a:avLst/>
          </a:prstGeom>
        </p:spPr>
      </p:pic>
      <p:sp>
        <p:nvSpPr>
          <p:cNvPr id="3" name="TextBox 2">
            <a:extLst>
              <a:ext uri="{FF2B5EF4-FFF2-40B4-BE49-F238E27FC236}">
                <a16:creationId xmlns:a16="http://schemas.microsoft.com/office/drawing/2014/main" id="{22B96CE5-1496-A6BD-B58D-90FFCDACCA9E}"/>
              </a:ext>
            </a:extLst>
          </p:cNvPr>
          <p:cNvSpPr txBox="1"/>
          <p:nvPr/>
        </p:nvSpPr>
        <p:spPr>
          <a:xfrm>
            <a:off x="195012" y="1484784"/>
            <a:ext cx="432048" cy="432048"/>
          </a:xfrm>
          <a:prstGeom prst="rect">
            <a:avLst/>
          </a:prstGeom>
          <a:solidFill>
            <a:schemeClr val="bg1"/>
          </a:solidFill>
        </p:spPr>
        <p:txBody>
          <a:bodyPr wrap="square" rtlCol="0">
            <a:spAutoFit/>
          </a:bodyPr>
          <a:lstStyle/>
          <a:p>
            <a:endParaRPr lang="fi-FI" dirty="0"/>
          </a:p>
        </p:txBody>
      </p:sp>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A2B8EE54-2A1E-0C09-D7A4-9FF209D805EE}"/>
              </a:ext>
            </a:extLst>
          </p:cNvPr>
          <p:cNvPicPr>
            <a:picLocks noChangeAspect="1"/>
          </p:cNvPicPr>
          <p:nvPr/>
        </p:nvPicPr>
        <p:blipFill>
          <a:blip r:embed="rId4"/>
          <a:stretch>
            <a:fillRect/>
          </a:stretch>
        </p:blipFill>
        <p:spPr>
          <a:xfrm>
            <a:off x="611560" y="1196751"/>
            <a:ext cx="7964961" cy="4971419"/>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6" name="Picture 5">
            <a:extLst>
              <a:ext uri="{FF2B5EF4-FFF2-40B4-BE49-F238E27FC236}">
                <a16:creationId xmlns:a16="http://schemas.microsoft.com/office/drawing/2014/main" id="{8C3EA4AB-CF93-E6E4-6D2A-1DDC00298DB0}"/>
              </a:ext>
            </a:extLst>
          </p:cNvPr>
          <p:cNvPicPr>
            <a:picLocks noChangeAspect="1"/>
          </p:cNvPicPr>
          <p:nvPr/>
        </p:nvPicPr>
        <p:blipFill>
          <a:blip r:embed="rId4"/>
          <a:stretch>
            <a:fillRect/>
          </a:stretch>
        </p:blipFill>
        <p:spPr>
          <a:xfrm>
            <a:off x="757929" y="1246019"/>
            <a:ext cx="7615522" cy="4703261"/>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33-56: 	Aluetalous, tuottavuus ja vienti</a:t>
            </a:r>
            <a:br>
              <a:rPr lang="fi-FI" sz="2000" b="1" dirty="0">
                <a:solidFill>
                  <a:schemeClr val="tx2"/>
                </a:solidFill>
              </a:rPr>
            </a:br>
            <a:r>
              <a:rPr lang="fi-FI" sz="2000" b="1" dirty="0">
                <a:solidFill>
                  <a:schemeClr val="tx2"/>
                </a:solidFill>
              </a:rPr>
              <a:t>Kalvot 57-85: 	Suurimmat työnantajat, yrityskanta, kasvualat, 			teollisuus, automaatio, liikenne, matkailu, ruokaketju</a:t>
            </a:r>
            <a:br>
              <a:rPr lang="fi-FI" sz="2000" b="1" dirty="0">
                <a:solidFill>
                  <a:schemeClr val="tx2"/>
                </a:solidFill>
              </a:rPr>
            </a:br>
            <a:r>
              <a:rPr lang="fi-FI" sz="2000" b="1" dirty="0">
                <a:solidFill>
                  <a:schemeClr val="tx2"/>
                </a:solidFill>
              </a:rPr>
              <a:t>Kalvot 86-96: 	Positiivinen rakennemuutos</a:t>
            </a:r>
            <a:br>
              <a:rPr lang="fi-FI" sz="2000" b="1" dirty="0">
                <a:solidFill>
                  <a:schemeClr val="tx2"/>
                </a:solidFill>
              </a:rPr>
            </a:br>
            <a:r>
              <a:rPr lang="fi-FI" sz="2000" b="1" dirty="0">
                <a:solidFill>
                  <a:schemeClr val="tx2"/>
                </a:solidFill>
              </a:rPr>
              <a:t>Kalvot 97-141: 	Satakunnan talous -suhdannekatsaus marraskuu 2024</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CC7B016-B06F-C95D-D4EC-2F0764FD4D3D}"/>
              </a:ext>
            </a:extLst>
          </p:cNvPr>
          <p:cNvPicPr>
            <a:picLocks noChangeAspect="1"/>
          </p:cNvPicPr>
          <p:nvPr/>
        </p:nvPicPr>
        <p:blipFill>
          <a:blip r:embed="rId4"/>
          <a:stretch>
            <a:fillRect/>
          </a:stretch>
        </p:blipFill>
        <p:spPr>
          <a:xfrm>
            <a:off x="539552" y="1196752"/>
            <a:ext cx="8147248" cy="4936748"/>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426C6F-8B2D-BF72-F70F-395648147287}"/>
              </a:ext>
            </a:extLst>
          </p:cNvPr>
          <p:cNvPicPr>
            <a:picLocks noChangeAspect="1"/>
          </p:cNvPicPr>
          <p:nvPr/>
        </p:nvPicPr>
        <p:blipFill>
          <a:blip r:embed="rId3"/>
          <a:stretch>
            <a:fillRect/>
          </a:stretch>
        </p:blipFill>
        <p:spPr>
          <a:xfrm>
            <a:off x="0" y="855611"/>
            <a:ext cx="4608512" cy="3220085"/>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2023</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328688"/>
            <a:ext cx="1777849" cy="646331"/>
          </a:xfrm>
          <a:prstGeom prst="rect">
            <a:avLst/>
          </a:prstGeom>
          <a:noFill/>
        </p:spPr>
        <p:txBody>
          <a:bodyPr wrap="square" rtlCol="0">
            <a:spAutoFit/>
          </a:bodyPr>
          <a:lstStyle/>
          <a:p>
            <a:r>
              <a:rPr lang="fi-FI" sz="1200" dirty="0"/>
              <a:t>Korkea-aste</a:t>
            </a:r>
          </a:p>
          <a:p>
            <a:r>
              <a:rPr lang="fi-FI" sz="1200" dirty="0"/>
              <a:t>yht. Satakunta 27,5 %</a:t>
            </a:r>
          </a:p>
          <a:p>
            <a:r>
              <a:rPr lang="fi-FI" sz="1200" dirty="0"/>
              <a:t>Koko maa 33,8 %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4" name="Picture 3">
            <a:extLst>
              <a:ext uri="{FF2B5EF4-FFF2-40B4-BE49-F238E27FC236}">
                <a16:creationId xmlns:a16="http://schemas.microsoft.com/office/drawing/2014/main" id="{B408692C-69FA-2ABE-C061-1EF331818316}"/>
              </a:ext>
            </a:extLst>
          </p:cNvPr>
          <p:cNvPicPr>
            <a:picLocks noChangeAspect="1"/>
          </p:cNvPicPr>
          <p:nvPr/>
        </p:nvPicPr>
        <p:blipFill>
          <a:blip r:embed="rId5"/>
          <a:stretch>
            <a:fillRect/>
          </a:stretch>
        </p:blipFill>
        <p:spPr>
          <a:xfrm>
            <a:off x="4569005" y="955675"/>
            <a:ext cx="4117795" cy="2959190"/>
          </a:xfrm>
          <a:prstGeom prst="rect">
            <a:avLst/>
          </a:prstGeom>
        </p:spPr>
      </p:pic>
      <p:pic>
        <p:nvPicPr>
          <p:cNvPr id="8" name="Picture 7">
            <a:extLst>
              <a:ext uri="{FF2B5EF4-FFF2-40B4-BE49-F238E27FC236}">
                <a16:creationId xmlns:a16="http://schemas.microsoft.com/office/drawing/2014/main" id="{6F752FA1-2F52-242D-7992-01F68CFED335}"/>
              </a:ext>
            </a:extLst>
          </p:cNvPr>
          <p:cNvPicPr>
            <a:picLocks noChangeAspect="1"/>
          </p:cNvPicPr>
          <p:nvPr/>
        </p:nvPicPr>
        <p:blipFill>
          <a:blip r:embed="rId6"/>
          <a:stretch>
            <a:fillRect/>
          </a:stretch>
        </p:blipFill>
        <p:spPr>
          <a:xfrm>
            <a:off x="4577011" y="3975019"/>
            <a:ext cx="4117796" cy="2746456"/>
          </a:xfrm>
          <a:prstGeom prst="rect">
            <a:avLst/>
          </a:prstGeom>
        </p:spPr>
      </p:pic>
      <p:pic>
        <p:nvPicPr>
          <p:cNvPr id="11" name="Picture 10">
            <a:extLst>
              <a:ext uri="{FF2B5EF4-FFF2-40B4-BE49-F238E27FC236}">
                <a16:creationId xmlns:a16="http://schemas.microsoft.com/office/drawing/2014/main" id="{6DAAED35-D581-7DD5-A03D-022FCDE4C987}"/>
              </a:ext>
            </a:extLst>
          </p:cNvPr>
          <p:cNvPicPr>
            <a:picLocks noChangeAspect="1"/>
          </p:cNvPicPr>
          <p:nvPr/>
        </p:nvPicPr>
        <p:blipFill>
          <a:blip r:embed="rId7"/>
          <a:stretch>
            <a:fillRect/>
          </a:stretch>
        </p:blipFill>
        <p:spPr>
          <a:xfrm>
            <a:off x="0" y="3985556"/>
            <a:ext cx="3995936" cy="2875304"/>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Vuonna 2023 Satakunnan </a:t>
            </a:r>
            <a:r>
              <a:rPr lang="fi-FI" sz="1600" dirty="0" err="1"/>
              <a:t>t&amp;k-toiminnan</a:t>
            </a:r>
            <a:r>
              <a:rPr lang="fi-FI" sz="1600" dirty="0"/>
              <a:t> menot kasvoivat 3,8 % yritys- ja julkissektorin panosten nousun myötä (3,7 % ja 4,2 % vastaavasti). Julkinen puoli koostuu lähinnä korkeakouluista. Tehdyt tutkimustyövuodet kohosivat 10,4 %. Yrityksissä kirjattiin selvää nousua (15,1 %). Julkisella sektorilla kasvua kertyi niukemmin, 2,8 %. </a:t>
            </a:r>
            <a:r>
              <a:rPr lang="fi-FI" sz="1600" dirty="0" err="1"/>
              <a:t>T&amp;k-toimintaan</a:t>
            </a:r>
            <a:r>
              <a:rPr lang="fi-FI" sz="1600" dirty="0"/>
              <a:t> osallistuneen henkilöstön määrä nousi Satakunnassa selvästi (4,7 %). Yrityksissä kasvua kertyi 7,9 %, mutta julkisella sektorilla määrä aleni 0,4 %. Koko maassa </a:t>
            </a:r>
            <a:r>
              <a:rPr lang="fi-FI" sz="1600" dirty="0" err="1"/>
              <a:t>t&amp;k-menot</a:t>
            </a:r>
            <a:r>
              <a:rPr lang="fi-FI" sz="1600" dirty="0"/>
              <a:t> kohosivat 6,3 %. Henkilöstö nousi 4,2 %. Satakunnassa yritysten osuus </a:t>
            </a:r>
            <a:r>
              <a:rPr lang="fi-FI" sz="1600" dirty="0" err="1"/>
              <a:t>t&amp;k-menoista</a:t>
            </a:r>
            <a:r>
              <a:rPr lang="fi-FI" sz="1600" dirty="0"/>
              <a:t> on 72 %, kun taas maassa keskimäärin osuus on 68 %. Satakunnassa osuus pysyi lähes ennallaan.</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7,4 %</a:t>
            </a:r>
            <a:r>
              <a:rPr lang="fi-FI" sz="1600" dirty="0"/>
              <a:t> v. 2023, mutta osuus maamme </a:t>
            </a:r>
            <a:r>
              <a:rPr lang="fi-FI" sz="1600" dirty="0" err="1"/>
              <a:t>t&amp;k-toiminnan</a:t>
            </a:r>
            <a:r>
              <a:rPr lang="fi-FI" sz="1600" dirty="0"/>
              <a:t> menoista on vain </a:t>
            </a:r>
            <a:r>
              <a:rPr lang="fi-FI" sz="1600" b="1" dirty="0"/>
              <a:t>0,9 %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3,1 %. Ulkopuolisessa </a:t>
            </a:r>
            <a:r>
              <a:rPr lang="fi-FI" sz="1600" dirty="0" err="1"/>
              <a:t>t&amp;k-rahoituksessa</a:t>
            </a:r>
            <a:r>
              <a:rPr lang="fi-FI" sz="1600" dirty="0"/>
              <a:t> osuus on 2,8 %. Koko maan yritysten </a:t>
            </a:r>
            <a:r>
              <a:rPr lang="fi-FI" sz="1600" dirty="0" err="1"/>
              <a:t>t&amp;k-toiminnan</a:t>
            </a:r>
            <a:r>
              <a:rPr lang="fi-FI" sz="1600" dirty="0"/>
              <a:t> menoista Satakunnan osuus on kaikkiaan vain 1,0 %. </a:t>
            </a:r>
          </a:p>
          <a:p>
            <a:endParaRPr lang="fi-FI" sz="1600" dirty="0">
              <a:solidFill>
                <a:srgbClr val="FF0000"/>
              </a:solidFill>
            </a:endParaRPr>
          </a:p>
          <a:p>
            <a:r>
              <a:rPr lang="fi-FI" sz="1600" b="1" dirty="0"/>
              <a:t>Satakunnan </a:t>
            </a:r>
            <a:r>
              <a:rPr lang="fi-FI" sz="1600" b="1" dirty="0" err="1"/>
              <a:t>t&amp;k-menot</a:t>
            </a:r>
            <a:r>
              <a:rPr lang="fi-FI" sz="1600" b="1" dirty="0"/>
              <a:t> henkeä kohden ovat murto-osa maan keskiarvosta </a:t>
            </a:r>
            <a:r>
              <a:rPr lang="fi-FI" sz="1600" dirty="0"/>
              <a:t>v. 2022, </a:t>
            </a:r>
            <a:r>
              <a:rPr lang="fi-FI" sz="1600" b="1" dirty="0"/>
              <a:t>373 € vs. 1506 €</a:t>
            </a:r>
            <a:r>
              <a:rPr lang="fi-FI" sz="1600" dirty="0"/>
              <a:t>. Satakunnan lukema kohosi edellisvuodesta, myös maassa keskimäärin suhdeluku kohosi. Satakunta on 19 maakunnasta sijalla 15. V. 2023 seutukunnittain Porissa lukema oli 327 €, Raumalla 543 € ja Pohjois-Satakunnassa vain 80 € henkeä kohti. T&amp;k-menojen suhde BKT:hen oli Suomessa 3,0 % ja Satakunnassa 0,8 % (v. 2022).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4"/>
          <a:stretch>
            <a:fillRect/>
          </a:stretch>
        </p:blipFill>
        <p:spPr>
          <a:xfrm>
            <a:off x="126950" y="3909540"/>
            <a:ext cx="4273104" cy="1016418"/>
          </a:xfrm>
          <a:prstGeom prst="rect">
            <a:avLst/>
          </a:prstGeom>
        </p:spPr>
      </p:pic>
      <p:pic>
        <p:nvPicPr>
          <p:cNvPr id="3" name="Picture 2">
            <a:extLst>
              <a:ext uri="{FF2B5EF4-FFF2-40B4-BE49-F238E27FC236}">
                <a16:creationId xmlns:a16="http://schemas.microsoft.com/office/drawing/2014/main" id="{9C1EA712-A923-0B38-1BC2-BB3A0EB99C4E}"/>
              </a:ext>
            </a:extLst>
          </p:cNvPr>
          <p:cNvPicPr>
            <a:picLocks noChangeAspect="1"/>
          </p:cNvPicPr>
          <p:nvPr/>
        </p:nvPicPr>
        <p:blipFill>
          <a:blip r:embed="rId5"/>
          <a:stretch>
            <a:fillRect/>
          </a:stretch>
        </p:blipFill>
        <p:spPr>
          <a:xfrm>
            <a:off x="123527" y="805440"/>
            <a:ext cx="4553786" cy="2933606"/>
          </a:xfrm>
          <a:prstGeom prst="rect">
            <a:avLst/>
          </a:prstGeom>
        </p:spPr>
      </p:pic>
      <p:pic>
        <p:nvPicPr>
          <p:cNvPr id="4" name="Picture 3">
            <a:extLst>
              <a:ext uri="{FF2B5EF4-FFF2-40B4-BE49-F238E27FC236}">
                <a16:creationId xmlns:a16="http://schemas.microsoft.com/office/drawing/2014/main" id="{07112C42-F6D1-AEF5-C5D7-C5818BEC714D}"/>
              </a:ext>
            </a:extLst>
          </p:cNvPr>
          <p:cNvPicPr>
            <a:picLocks noChangeAspect="1"/>
          </p:cNvPicPr>
          <p:nvPr/>
        </p:nvPicPr>
        <p:blipFill>
          <a:blip r:embed="rId6"/>
          <a:stretch>
            <a:fillRect/>
          </a:stretch>
        </p:blipFill>
        <p:spPr>
          <a:xfrm>
            <a:off x="4771406" y="805440"/>
            <a:ext cx="4152718" cy="2933607"/>
          </a:xfrm>
          <a:prstGeom prst="rect">
            <a:avLst/>
          </a:prstGeom>
        </p:spPr>
      </p:pic>
      <p:pic>
        <p:nvPicPr>
          <p:cNvPr id="5" name="Picture 4">
            <a:extLst>
              <a:ext uri="{FF2B5EF4-FFF2-40B4-BE49-F238E27FC236}">
                <a16:creationId xmlns:a16="http://schemas.microsoft.com/office/drawing/2014/main" id="{5D80B56D-1706-CDD9-F0FA-93F64BE73523}"/>
              </a:ext>
            </a:extLst>
          </p:cNvPr>
          <p:cNvPicPr>
            <a:picLocks noChangeAspect="1"/>
          </p:cNvPicPr>
          <p:nvPr/>
        </p:nvPicPr>
        <p:blipFill>
          <a:blip r:embed="rId7"/>
          <a:stretch>
            <a:fillRect/>
          </a:stretch>
        </p:blipFill>
        <p:spPr>
          <a:xfrm>
            <a:off x="4780162" y="3815413"/>
            <a:ext cx="4152718" cy="2829696"/>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BBAD500E-3DE8-5068-50CF-E9BFEC9C37EC}"/>
              </a:ext>
            </a:extLst>
          </p:cNvPr>
          <p:cNvPicPr>
            <a:picLocks noChangeAspect="1"/>
          </p:cNvPicPr>
          <p:nvPr/>
        </p:nvPicPr>
        <p:blipFill>
          <a:blip r:embed="rId4"/>
          <a:stretch>
            <a:fillRect/>
          </a:stretch>
        </p:blipFill>
        <p:spPr>
          <a:xfrm>
            <a:off x="1219062" y="632458"/>
            <a:ext cx="6705875" cy="5694535"/>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17F71-DF37-612E-DAFC-5460EE3695F2}"/>
              </a:ext>
            </a:extLst>
          </p:cNvPr>
          <p:cNvPicPr>
            <a:picLocks noChangeAspect="1"/>
          </p:cNvPicPr>
          <p:nvPr/>
        </p:nvPicPr>
        <p:blipFill>
          <a:blip r:embed="rId3"/>
          <a:stretch>
            <a:fillRect/>
          </a:stretch>
        </p:blipFill>
        <p:spPr>
          <a:xfrm>
            <a:off x="611560" y="902364"/>
            <a:ext cx="8229600" cy="5762942"/>
          </a:xfrm>
          <a:prstGeom prst="rect">
            <a:avLst/>
          </a:prstGeom>
        </p:spPr>
      </p:pic>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21F97-7AA4-6754-613E-B09EBFEE3692}"/>
              </a:ext>
            </a:extLst>
          </p:cNvPr>
          <p:cNvPicPr>
            <a:picLocks noChangeAspect="1"/>
          </p:cNvPicPr>
          <p:nvPr/>
        </p:nvPicPr>
        <p:blipFill>
          <a:blip r:embed="rId2"/>
          <a:stretch>
            <a:fillRect/>
          </a:stretch>
        </p:blipFill>
        <p:spPr>
          <a:xfrm>
            <a:off x="-1" y="0"/>
            <a:ext cx="8888225"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1995-2023</a:t>
            </a:r>
            <a:endParaRPr lang="fi-FI" dirty="0"/>
          </a:p>
        </p:txBody>
      </p:sp>
      <p:pic>
        <p:nvPicPr>
          <p:cNvPr id="4" name="Picture 3">
            <a:extLst>
              <a:ext uri="{FF2B5EF4-FFF2-40B4-BE49-F238E27FC236}">
                <a16:creationId xmlns:a16="http://schemas.microsoft.com/office/drawing/2014/main" id="{32892FE2-45A8-1384-414B-BFFCC4A61FDC}"/>
              </a:ext>
            </a:extLst>
          </p:cNvPr>
          <p:cNvPicPr>
            <a:picLocks noChangeAspect="1"/>
          </p:cNvPicPr>
          <p:nvPr/>
        </p:nvPicPr>
        <p:blipFill>
          <a:blip r:embed="rId3"/>
          <a:stretch>
            <a:fillRect/>
          </a:stretch>
        </p:blipFill>
        <p:spPr>
          <a:xfrm>
            <a:off x="0" y="1082040"/>
            <a:ext cx="9144000" cy="4693920"/>
          </a:xfrm>
          <a:prstGeom prst="rect">
            <a:avLst/>
          </a:prstGeom>
        </p:spPr>
      </p:pic>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2A88-AC60-0004-3672-FF2ECE7F6BBE}"/>
              </a:ext>
            </a:extLst>
          </p:cNvPr>
          <p:cNvPicPr>
            <a:picLocks noChangeAspect="1"/>
          </p:cNvPicPr>
          <p:nvPr/>
        </p:nvPicPr>
        <p:blipFill>
          <a:blip r:embed="rId3"/>
          <a:stretch>
            <a:fillRect/>
          </a:stretch>
        </p:blipFill>
        <p:spPr>
          <a:xfrm>
            <a:off x="428203" y="819915"/>
            <a:ext cx="7749738" cy="6023660"/>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31.12.2023.</a:t>
            </a:r>
          </a:p>
          <a:p>
            <a:pPr eaLnBrk="1" hangingPunct="1">
              <a:defRPr/>
            </a:pPr>
            <a:r>
              <a:rPr lang="fi-FI" dirty="0"/>
              <a:t>Satakunnan suurimmat toimialat ovat työpaikkamääriltään</a:t>
            </a:r>
            <a:r>
              <a:rPr lang="fi-FI" b="1" dirty="0"/>
              <a:t> sosiaali- ja terveysalat (19,3 %), valmistava teollisuus (osuus 19,1 %) </a:t>
            </a:r>
            <a:r>
              <a:rPr lang="fi-FI" dirty="0"/>
              <a:t>sekä </a:t>
            </a:r>
            <a:r>
              <a:rPr lang="fi-FI" b="1" dirty="0"/>
              <a:t>tukku- ja vähittäiskauppa (9,4 %). </a:t>
            </a:r>
            <a:endParaRPr lang="fi-FI" dirty="0"/>
          </a:p>
          <a:p>
            <a:pPr eaLnBrk="1" hangingPunct="1">
              <a:defRPr/>
            </a:pPr>
            <a:r>
              <a:rPr lang="fi-FI" dirty="0"/>
              <a:t>Niiden yhteenlaskettu osuus maakunnan työpaikoista on 47,9 %.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1,55,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elektr.- ja sähkötuotteiden valmistus, metallituotteiden valmistus, metallien jalostus) </a:t>
            </a:r>
            <a:r>
              <a:rPr lang="fi-FI" sz="2900" dirty="0"/>
              <a:t>on korkein, 51 %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85 % metallialojen työpaikoista. Etenkin koneiden ja laitteiden valmistuksessa on monimuotoista valmistustoimintaa.  Elintarviketeollisuuden osuus on 14 %, metsäteollisuuden 10 %, ja kemianteollisuuden 5 % valmistavan teollisuuden työpaikoista. (31.12.2023).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4FB845-294A-F948-0040-4BE5D9882F50}"/>
              </a:ext>
            </a:extLst>
          </p:cNvPr>
          <p:cNvPicPr>
            <a:picLocks noChangeAspect="1"/>
          </p:cNvPicPr>
          <p:nvPr/>
        </p:nvPicPr>
        <p:blipFill>
          <a:blip r:embed="rId3"/>
          <a:stretch>
            <a:fillRect/>
          </a:stretch>
        </p:blipFill>
        <p:spPr>
          <a:xfrm>
            <a:off x="69637" y="66592"/>
            <a:ext cx="3971935" cy="2451811"/>
          </a:xfrm>
          <a:prstGeom prst="rect">
            <a:avLst/>
          </a:prstGeom>
        </p:spPr>
      </p:pic>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2022-23</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211 740</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9 126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(4,3 %)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a:t>
            </a:r>
            <a:r>
              <a:rPr lang="fi-FI" sz="2400" b="1" dirty="0">
                <a:solidFill>
                  <a:prstClr val="black"/>
                </a:solidFill>
                <a:latin typeface="Arial" charset="0"/>
                <a:cs typeface="Arial" charset="0"/>
              </a:rPr>
              <a:t>386</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2022)</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(1-12/2023)</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a:t>
            </a:r>
            <a:r>
              <a:rPr lang="fi-FI" sz="4050" b="1" dirty="0">
                <a:solidFill>
                  <a:srgbClr val="FFFFFF"/>
                </a:solidFill>
                <a:latin typeface="Arial" charset="0"/>
                <a:cs typeface="Arial" charset="0"/>
              </a:rPr>
              <a:t>929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a:t>
            </a:r>
            <a:r>
              <a:rPr lang="fi-FI" sz="2400" b="1" dirty="0">
                <a:solidFill>
                  <a:srgbClr val="FFFFFF"/>
                </a:solidFill>
                <a:latin typeface="Arial" charset="0"/>
                <a:cs typeface="Arial" charset="0"/>
              </a:rPr>
              <a:t>651</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2022)</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74,1</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2023)</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a:t>
            </a:r>
            <a:r>
              <a:rPr lang="fi-FI" sz="1050" dirty="0">
                <a:solidFill>
                  <a:srgbClr val="FFFFFF"/>
                </a:solidFill>
                <a:latin typeface="Arial" charset="0"/>
                <a:cs typeface="Arial" charset="0"/>
              </a:rPr>
              <a:t>3</a:t>
            </a:r>
            <a:endParaRPr kumimoji="0" lang="fi-FI" sz="1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a:t>
            </a:r>
            <a:r>
              <a:rPr lang="fi-FI" sz="2400" b="1" dirty="0">
                <a:solidFill>
                  <a:srgbClr val="FFFFFF"/>
                </a:solidFill>
                <a:latin typeface="Arial" charset="0"/>
                <a:cs typeface="Arial" charset="0"/>
              </a:rPr>
              <a:t>157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73,6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4"/>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B1DBF4-7A66-CD68-16EE-BCCC0A6308D7}"/>
              </a:ext>
            </a:extLst>
          </p:cNvPr>
          <p:cNvPicPr>
            <a:picLocks noChangeAspect="1"/>
          </p:cNvPicPr>
          <p:nvPr/>
        </p:nvPicPr>
        <p:blipFill>
          <a:blip r:embed="rId2"/>
          <a:stretch>
            <a:fillRect/>
          </a:stretch>
        </p:blipFill>
        <p:spPr>
          <a:xfrm>
            <a:off x="142607" y="0"/>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2023),</a:t>
            </a:r>
          </a:p>
          <a:p>
            <a:r>
              <a:rPr lang="fi-FI" dirty="0"/>
              <a:t>Porin seutukunta sijalla 12, </a:t>
            </a:r>
          </a:p>
          <a:p>
            <a:r>
              <a:rPr lang="en-US" dirty="0" err="1"/>
              <a:t>Pohjois</a:t>
            </a:r>
            <a:r>
              <a:rPr lang="en-US" dirty="0"/>
              <a:t>-Satakunta </a:t>
            </a:r>
            <a:r>
              <a:rPr lang="en-US" dirty="0" err="1"/>
              <a:t>sijalla</a:t>
            </a:r>
            <a:r>
              <a:rPr lang="en-US" dirty="0"/>
              <a:t> 14 ja</a:t>
            </a:r>
          </a:p>
          <a:p>
            <a:r>
              <a:rPr lang="fi-FI" dirty="0"/>
              <a:t>Rauman seutukunta sijalla 17</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5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a:t>
            </a:r>
            <a:r>
              <a:rPr lang="fi-FI" altLang="en-US" sz="1800" dirty="0">
                <a:solidFill>
                  <a:srgbClr val="000000"/>
                </a:solidFill>
                <a:latin typeface="Arial" panose="020B0604020202020204" pitchFamily="34" charset="0"/>
              </a:rPr>
              <a:t>vähintään</a:t>
            </a:r>
            <a:r>
              <a:rPr lang="fi-FI" altLang="en-US" sz="1800" dirty="0">
                <a:solidFill>
                  <a:srgbClr val="000000"/>
                </a:solidFill>
                <a:latin typeface="Arial" panose="020B0604020202020204" pitchFamily="34" charset="0"/>
                <a:ea typeface="+mn-ea"/>
                <a:cs typeface="Arial" panose="020B0604020202020204" pitchFamily="34" charset="0"/>
              </a:rPr>
              <a:t> 1 % alueen työpaikoista), 31.12.2023.</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6" name="Picture 5">
            <a:extLst>
              <a:ext uri="{FF2B5EF4-FFF2-40B4-BE49-F238E27FC236}">
                <a16:creationId xmlns:a16="http://schemas.microsoft.com/office/drawing/2014/main" id="{4FEEF64F-7008-3D1D-E802-A79575A822A8}"/>
              </a:ext>
            </a:extLst>
          </p:cNvPr>
          <p:cNvPicPr>
            <a:picLocks noChangeAspect="1"/>
          </p:cNvPicPr>
          <p:nvPr/>
        </p:nvPicPr>
        <p:blipFill>
          <a:blip r:embed="rId3"/>
          <a:stretch>
            <a:fillRect/>
          </a:stretch>
        </p:blipFill>
        <p:spPr>
          <a:xfrm>
            <a:off x="4386677" y="0"/>
            <a:ext cx="4433795" cy="2163155"/>
          </a:xfrm>
          <a:prstGeom prst="rect">
            <a:avLst/>
          </a:prstGeom>
        </p:spPr>
      </p:pic>
      <p:pic>
        <p:nvPicPr>
          <p:cNvPr id="7" name="Picture 6">
            <a:extLst>
              <a:ext uri="{FF2B5EF4-FFF2-40B4-BE49-F238E27FC236}">
                <a16:creationId xmlns:a16="http://schemas.microsoft.com/office/drawing/2014/main" id="{0F8A8154-E134-7883-D040-13A8C38F4574}"/>
              </a:ext>
            </a:extLst>
          </p:cNvPr>
          <p:cNvPicPr>
            <a:picLocks noChangeAspect="1"/>
          </p:cNvPicPr>
          <p:nvPr/>
        </p:nvPicPr>
        <p:blipFill>
          <a:blip r:embed="rId4"/>
          <a:stretch>
            <a:fillRect/>
          </a:stretch>
        </p:blipFill>
        <p:spPr>
          <a:xfrm>
            <a:off x="4381691" y="2184698"/>
            <a:ext cx="4433795" cy="2258990"/>
          </a:xfrm>
          <a:prstGeom prst="rect">
            <a:avLst/>
          </a:prstGeom>
        </p:spPr>
      </p:pic>
      <p:pic>
        <p:nvPicPr>
          <p:cNvPr id="10" name="Picture 9">
            <a:extLst>
              <a:ext uri="{FF2B5EF4-FFF2-40B4-BE49-F238E27FC236}">
                <a16:creationId xmlns:a16="http://schemas.microsoft.com/office/drawing/2014/main" id="{F7F11B95-C4BF-5CDF-A137-3F6C00281FA9}"/>
              </a:ext>
            </a:extLst>
          </p:cNvPr>
          <p:cNvPicPr>
            <a:picLocks noChangeAspect="1"/>
          </p:cNvPicPr>
          <p:nvPr/>
        </p:nvPicPr>
        <p:blipFill>
          <a:blip r:embed="rId5"/>
          <a:stretch>
            <a:fillRect/>
          </a:stretch>
        </p:blipFill>
        <p:spPr>
          <a:xfrm>
            <a:off x="4374027" y="4482346"/>
            <a:ext cx="4441460" cy="2325447"/>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878186" y="1295819"/>
            <a:ext cx="514069" cy="4787638"/>
            <a:chOff x="7853508" y="1172742"/>
            <a:chExt cx="514069" cy="4787638"/>
          </a:xfrm>
        </p:grpSpPr>
        <p:sp>
          <p:nvSpPr>
            <p:cNvPr id="9" name="Nuoli oikealle 8"/>
            <p:cNvSpPr/>
            <p:nvPr/>
          </p:nvSpPr>
          <p:spPr>
            <a:xfrm flipH="1">
              <a:off x="7864079" y="3472659"/>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0686" y="382843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65862" y="460213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53508" y="175024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514" y="249331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4" y="519507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53508" y="117274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7514" y="496165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67514" y="4033434"/>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43657" y="6107815"/>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erikoistumisalat, joissa B-H&gt;1,3</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531" y="6361832"/>
            <a:ext cx="1856812" cy="480765"/>
          </a:xfrm>
          <a:prstGeom prst="rect">
            <a:avLst/>
          </a:prstGeom>
        </p:spPr>
      </p:pic>
      <p:pic>
        <p:nvPicPr>
          <p:cNvPr id="5" name="Picture 4">
            <a:extLst>
              <a:ext uri="{FF2B5EF4-FFF2-40B4-BE49-F238E27FC236}">
                <a16:creationId xmlns:a16="http://schemas.microsoft.com/office/drawing/2014/main" id="{20A27530-4667-F5FF-7CE3-3E1839750CDF}"/>
              </a:ext>
            </a:extLst>
          </p:cNvPr>
          <p:cNvPicPr>
            <a:picLocks noChangeAspect="1"/>
          </p:cNvPicPr>
          <p:nvPr/>
        </p:nvPicPr>
        <p:blipFill>
          <a:blip r:embed="rId4"/>
          <a:stretch>
            <a:fillRect/>
          </a:stretch>
        </p:blipFill>
        <p:spPr>
          <a:xfrm>
            <a:off x="279810" y="734227"/>
            <a:ext cx="7581900" cy="5353050"/>
          </a:xfrm>
          <a:prstGeom prst="rect">
            <a:avLst/>
          </a:prstGeom>
        </p:spPr>
      </p:pic>
      <p:sp>
        <p:nvSpPr>
          <p:cNvPr id="6" name="Nuoli oikealle 2">
            <a:extLst>
              <a:ext uri="{FF2B5EF4-FFF2-40B4-BE49-F238E27FC236}">
                <a16:creationId xmlns:a16="http://schemas.microsoft.com/office/drawing/2014/main" id="{6636B9B4-C2D0-141B-33DF-44FF9BCD9307}"/>
              </a:ext>
            </a:extLst>
          </p:cNvPr>
          <p:cNvSpPr/>
          <p:nvPr/>
        </p:nvSpPr>
        <p:spPr>
          <a:xfrm flipH="1">
            <a:off x="7892493" y="550675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Nuoli oikealle 2">
            <a:extLst>
              <a:ext uri="{FF2B5EF4-FFF2-40B4-BE49-F238E27FC236}">
                <a16:creationId xmlns:a16="http://schemas.microsoft.com/office/drawing/2014/main" id="{5F689625-7314-1EA2-24ED-275203C41EE6}"/>
              </a:ext>
            </a:extLst>
          </p:cNvPr>
          <p:cNvSpPr/>
          <p:nvPr/>
        </p:nvSpPr>
        <p:spPr>
          <a:xfrm flipH="1">
            <a:off x="7899433" y="568947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586156"/>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2022 reaalisesti nopeimmin Porin seutu-kunnassa, 9,6 %, teknologiateollisuuden rajun nousun ansiosta. Pohjois-Satakunnassa nousua kirjattiin 6,9 %. Jalostus kasvoi nopeasti. Rauman seutukunnassa reaalinen BKT aleni 5,4 %. Arvonlisäys laski mm. metsä-teollisuudessa, energiantuotannossa, rakentamisessa ja logistiikassa. Kasvua kirjattiin mm. alkutuotannossa ja teknologiateollisuudessa.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2023 ennakkotietojen mukaan Satakunnassa reaalinen arvonlisäys kasvoi 7,5 % (nimellisesti 9,5 %, ero johtunee suurelta osin metallien hintojen noususta). Toimialoittain tarkasteltuna reaalinen arvonlisäys laski vuoden 2023 aikana edellisvuoteen verrattuna alkutuotannossa (-10, %) ja palveluissa (-0,2 %). Kasvua kirjattiin jalostuksessa (21,3 %) Koko maassa vastaavat luvut ovat alkutuotannossa -8,1 %, jalostuksessa -2,0 % ja palveluissa 0,4 %. Koko Suomessa arvonlisäys laski reaalisesti 0,5 %, mutta kasvoi nimellisesti 3,5 %.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2022 aikana Satakunnan BKT kasvoi 7,5 % (käyvin hinnoin ilman inflaatiokorjausta), ja reaalisesti (edellisen vuoden 2021 hinnoin) 4,0 % vuoteen 2021 verrattaessa. Koko maassa BKT nousi vastaavasti 7,0 % käyvin hinnoin ja 1,4 % reaalisesti. Satakunnassa kehityksen taustalla vaikuttaa etenkin teknologia-teollisuuden arvonlisäyksen nopea nousu. BKT per capita kasvoi Satakunnassa v. 2022 nimellisesti 6,8 %, kun koko maassa se kohosi 5,8 %. Reaalisesti henkeä kohden laskettu BKT kasvoi Satakunnassa 2,1 %, kun koko maassa nousu jäi vain 0,1 %:een.</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6" name="Picture 5">
            <a:extLst>
              <a:ext uri="{FF2B5EF4-FFF2-40B4-BE49-F238E27FC236}">
                <a16:creationId xmlns:a16="http://schemas.microsoft.com/office/drawing/2014/main" id="{666F3AF1-6BCB-BEB8-AC22-1D37CFBABD4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2329" y="3398239"/>
            <a:ext cx="4898143" cy="3191693"/>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5" name="Picture 4">
            <a:extLst>
              <a:ext uri="{FF2B5EF4-FFF2-40B4-BE49-F238E27FC236}">
                <a16:creationId xmlns:a16="http://schemas.microsoft.com/office/drawing/2014/main" id="{4BB73D7A-96E9-9C7E-8DD9-4C9BB3115E9E}"/>
              </a:ext>
            </a:extLst>
          </p:cNvPr>
          <p:cNvPicPr>
            <a:picLocks noChangeAspect="1"/>
          </p:cNvPicPr>
          <p:nvPr/>
        </p:nvPicPr>
        <p:blipFill>
          <a:blip r:embed="rId3"/>
          <a:stretch>
            <a:fillRect/>
          </a:stretch>
        </p:blipFill>
        <p:spPr>
          <a:xfrm>
            <a:off x="673963" y="367727"/>
            <a:ext cx="8465397" cy="6447529"/>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B759-60CD-9EC1-0B7E-2A1A9F9CAF13}"/>
            </a:ext>
          </a:extLst>
        </p:cNvPr>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6F8DB5DA-2C6F-A26C-4BC5-242B10491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TextBox 4">
            <a:extLst>
              <a:ext uri="{FF2B5EF4-FFF2-40B4-BE49-F238E27FC236}">
                <a16:creationId xmlns:a16="http://schemas.microsoft.com/office/drawing/2014/main" id="{2D15F938-1FE8-7DBD-1F58-6BB65C943819}"/>
              </a:ext>
            </a:extLst>
          </p:cNvPr>
          <p:cNvSpPr txBox="1"/>
          <p:nvPr/>
        </p:nvSpPr>
        <p:spPr>
          <a:xfrm>
            <a:off x="287524" y="1196752"/>
            <a:ext cx="8568952" cy="5232202"/>
          </a:xfrm>
          <a:prstGeom prst="rect">
            <a:avLst/>
          </a:prstGeom>
          <a:noFill/>
        </p:spPr>
        <p:txBody>
          <a:bodyPr wrap="square" rtlCol="0">
            <a:spAutoFit/>
          </a:bodyPr>
          <a:lstStyle/>
          <a:p>
            <a:r>
              <a:rPr lang="fi-FI" sz="1400" dirty="0"/>
              <a:t>Tutkimuksen keskeisin johtopäätös on, että pääoman laadun kontribuutio työn tuottavuuden kasvuun on Suomessa ollut pienempi kuin verrokkimaissamme. Investoinnit ovat meillä kohdistuneet enemmän matalan rajatuottavuuden pääomaan – asuntoihin, muihin rakennuksiin ja rakennelmiin – kuin Ruotsissa. Siellä puolestaan investoinnit korkeamman rajatuottavuuden pääomaan – ICT-laitteisiin, ohjelmistoihin ja tietokantoihin sekä tutkimukseen ja kehittämiseen – ovat olleet suuremmat kuin meillä suhteessa kokonaistuotantoon.</a:t>
            </a:r>
          </a:p>
          <a:p>
            <a:endParaRPr lang="fi-FI" sz="1400" dirty="0"/>
          </a:p>
          <a:p>
            <a:r>
              <a:rPr lang="fi-FI" sz="1400" dirty="0"/>
              <a:t>Vastaavanlainen ero näkyy myös elinkeinorakenteissa. Suomessa kiinteistötoiminnan osuus kansantalouden bruttoarvonlisäyksestä on 12 prosenttia, naapurimaassamme 8 prosenttia. Rakentamisen osuudet ovat vastaavasti 7 ja 6 prosenttia ja teollisuuden osuudet 18 ja 14 prosenttia. Ruotsissa puolestaan tietointensiiviset palvelut luovat arvonlisäyksestä 25 prosenttia, mutta meillä 19 prosenttia. Tietointensiivisiksi palveluiksi luokitellaan kansantalouden toimialoista informaatio ja viestintä, rahoitus ja vakuutus sekä ammatillinen, tieteellinen ja tekninen toiminta. Toimialoittain tarkastellen Ruotsin työn tuottavuuden paremman kasvun tiedetään syntyneen näissä palveluissa. Maiden välinen ero investoinneissa korkean rajatuottavuuden pääomaan on syntynyt nimenomaan tietointensiivissä palveluissa. Suomi on Ruotsia selvästi jäljessä elinkeinorakenteen muutoksessa teollisesta tietointensiiviseen palveluyhteiskuntaan. Ruotsin etumatkaa ei ole helppo kuroa umpeen ilman muutosta investointien  kohdentumisessa ja laadussa.  </a:t>
            </a:r>
          </a:p>
          <a:p>
            <a:endParaRPr lang="fi-FI" sz="1400" dirty="0"/>
          </a:p>
          <a:p>
            <a:r>
              <a:rPr lang="fi-FI" sz="1400" dirty="0"/>
              <a:t>Työn tuottavuuden kasvun hidastumisen syitä on tutkittu jo pitkään, mutta yhtä yksittäistä syytä ei sille ole löydetty. Ilmiötä ei voi selittää talouspoliittisessa keskustelussamme suosituilla työmarkkinoiden jäykkyyksillä eikä yritysten heikolla hintakilpailukyvyllä. Tuottavuuden kasvu on nimittäin hidastunut sekä työmarkkinarakenteeltaan että hintakilpailukyvyltään erilaisissa kansantalouksissa.</a:t>
            </a:r>
          </a:p>
          <a:p>
            <a:endParaRPr lang="fi-FI" sz="1200" dirty="0"/>
          </a:p>
        </p:txBody>
      </p:sp>
      <p:sp>
        <p:nvSpPr>
          <p:cNvPr id="7" name="TextBox 6">
            <a:extLst>
              <a:ext uri="{FF2B5EF4-FFF2-40B4-BE49-F238E27FC236}">
                <a16:creationId xmlns:a16="http://schemas.microsoft.com/office/drawing/2014/main" id="{D05F549B-3B69-242C-3353-E82095E97F35}"/>
              </a:ext>
            </a:extLst>
          </p:cNvPr>
          <p:cNvSpPr txBox="1"/>
          <p:nvPr/>
        </p:nvSpPr>
        <p:spPr>
          <a:xfrm>
            <a:off x="395536" y="102535"/>
            <a:ext cx="7992888" cy="1015663"/>
          </a:xfrm>
          <a:prstGeom prst="rect">
            <a:avLst/>
          </a:prstGeom>
          <a:noFill/>
        </p:spPr>
        <p:txBody>
          <a:bodyPr wrap="square">
            <a:spAutoFit/>
          </a:bodyPr>
          <a:lstStyle/>
          <a:p>
            <a:r>
              <a:rPr lang="fi-FI" sz="2000" b="1" dirty="0"/>
              <a:t>Pääoma työn tuottavuuden kasvun lähteenä –</a:t>
            </a:r>
          </a:p>
          <a:p>
            <a:r>
              <a:rPr lang="fi-FI" sz="2000" b="1" dirty="0"/>
              <a:t>Suomi kansainvälisessä vertailussa</a:t>
            </a:r>
          </a:p>
          <a:p>
            <a:r>
              <a:rPr lang="fi-FI" sz="2000" b="1" dirty="0"/>
              <a:t>Prof. Matti Pohjola</a:t>
            </a:r>
            <a:endParaRPr lang="en-US" sz="2000" b="1" dirty="0"/>
          </a:p>
        </p:txBody>
      </p:sp>
      <p:sp>
        <p:nvSpPr>
          <p:cNvPr id="9" name="TextBox 8">
            <a:extLst>
              <a:ext uri="{FF2B5EF4-FFF2-40B4-BE49-F238E27FC236}">
                <a16:creationId xmlns:a16="http://schemas.microsoft.com/office/drawing/2014/main" id="{8CF295DC-8D54-5D6F-5A8F-0336E6DDFA92}"/>
              </a:ext>
            </a:extLst>
          </p:cNvPr>
          <p:cNvSpPr txBox="1"/>
          <p:nvPr/>
        </p:nvSpPr>
        <p:spPr>
          <a:xfrm>
            <a:off x="2081474" y="6276607"/>
            <a:ext cx="6808284" cy="276999"/>
          </a:xfrm>
          <a:prstGeom prst="rect">
            <a:avLst/>
          </a:prstGeom>
          <a:noFill/>
        </p:spPr>
        <p:txBody>
          <a:bodyPr wrap="square">
            <a:spAutoFit/>
          </a:bodyPr>
          <a:lstStyle/>
          <a:p>
            <a:r>
              <a:rPr lang="en-US" sz="1200" dirty="0"/>
              <a:t>https://aaltodoc.aalto.fi/items/651832d5-9968-4da7-bd61-9a73537a5844</a:t>
            </a:r>
          </a:p>
        </p:txBody>
      </p:sp>
    </p:spTree>
    <p:extLst>
      <p:ext uri="{BB962C8B-B14F-4D97-AF65-F5344CB8AC3E}">
        <p14:creationId xmlns:p14="http://schemas.microsoft.com/office/powerpoint/2010/main" val="10380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6871162" y="38104"/>
            <a:ext cx="2167737" cy="3065672"/>
          </a:xfrm>
          <a:prstGeom prst="rect">
            <a:avLst/>
          </a:prstGeom>
        </p:spPr>
      </p:pic>
      <p:pic>
        <p:nvPicPr>
          <p:cNvPr id="6" name="Picture 5">
            <a:extLst>
              <a:ext uri="{FF2B5EF4-FFF2-40B4-BE49-F238E27FC236}">
                <a16:creationId xmlns:a16="http://schemas.microsoft.com/office/drawing/2014/main" id="{20F34DA7-6CCD-2F1E-167D-28658482927D}"/>
              </a:ext>
            </a:extLst>
          </p:cNvPr>
          <p:cNvPicPr>
            <a:picLocks noChangeAspect="1"/>
          </p:cNvPicPr>
          <p:nvPr/>
        </p:nvPicPr>
        <p:blipFill>
          <a:blip r:embed="rId3"/>
          <a:stretch>
            <a:fillRect/>
          </a:stretch>
        </p:blipFill>
        <p:spPr>
          <a:xfrm>
            <a:off x="6871162" y="3081429"/>
            <a:ext cx="2143768" cy="3036264"/>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12., Pohjois-Satakunta </a:t>
            </a:r>
            <a:r>
              <a:rPr lang="fi-FI" sz="1400" b="1" dirty="0">
                <a:solidFill>
                  <a:prstClr val="black"/>
                </a:solidFill>
                <a:latin typeface="Calibri" panose="020F0502020204030204"/>
              </a:rPr>
              <a:t>14</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17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2023)</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73 %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31 %, v. 2022)</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a:t>
            </a:r>
            <a:r>
              <a:rPr lang="fi-FI" b="1" dirty="0">
                <a:solidFill>
                  <a:prstClr val="black"/>
                </a:solidFill>
                <a:latin typeface="Calibri" panose="020F0502020204030204"/>
              </a:rPr>
              <a:t>5,7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mrd. €), osuus Suomen viennistä </a:t>
            </a:r>
            <a:r>
              <a:rPr lang="fi-FI" b="1" dirty="0">
                <a:solidFill>
                  <a:srgbClr val="099BDD"/>
                </a:solidFill>
                <a:latin typeface="Calibri" panose="020F0502020204030204"/>
              </a:rPr>
              <a:t>7,4</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5,1 %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5,6 %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35</a:t>
            </a:r>
            <a:r>
              <a:rPr lang="fi-FI" b="1" dirty="0">
                <a:solidFill>
                  <a:srgbClr val="099BDD"/>
                </a:solidFill>
                <a:latin typeface="Calibri" panose="020F0502020204030204"/>
              </a:rPr>
              <a:t> % </a:t>
            </a:r>
            <a:r>
              <a:rPr lang="fi-FI" b="1" dirty="0">
                <a:latin typeface="Calibri" panose="020F0502020204030204"/>
              </a:rPr>
              <a:t>(v. 2023)</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14.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capita on 2. korkein 19 maakunnasta (v. 2023).</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2024</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156086" cy="338554"/>
          </a:xfrm>
          <a:prstGeom prst="rect">
            <a:avLst/>
          </a:prstGeom>
          <a:solidFill>
            <a:srgbClr val="2683C6"/>
          </a:solidFill>
        </p:spPr>
        <p:txBody>
          <a:bodyPr wrap="none" rtlCol="0">
            <a:spAutoFit/>
          </a:bodyPr>
          <a:lstStyle/>
          <a:p>
            <a:r>
              <a:rPr lang="fi-FI" sz="1600" dirty="0"/>
              <a:t>8.1.2025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689715-9A70-6709-6C2D-51369DE7E67B}"/>
              </a:ext>
            </a:extLst>
          </p:cNvPr>
          <p:cNvPicPr>
            <a:picLocks noChangeAspect="1"/>
          </p:cNvPicPr>
          <p:nvPr/>
        </p:nvPicPr>
        <p:blipFill>
          <a:blip r:embed="rId3"/>
          <a:stretch>
            <a:fillRect/>
          </a:stretch>
        </p:blipFill>
        <p:spPr>
          <a:xfrm>
            <a:off x="2630495" y="390847"/>
            <a:ext cx="2247166" cy="3178004"/>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capita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2023</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14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lvl="0" eaLnBrk="1" fontAlgn="auto" hangingPunct="1">
              <a:spcBef>
                <a:spcPts val="0"/>
              </a:spcBef>
              <a:spcAft>
                <a:spcPts val="0"/>
              </a:spcAft>
              <a:defRPr/>
            </a:pPr>
            <a:r>
              <a:rPr lang="fi-FI" b="1" dirty="0">
                <a:solidFill>
                  <a:prstClr val="black"/>
                </a:solidFill>
                <a:latin typeface="Calibri" panose="020F0502020204030204"/>
              </a:rPr>
              <a:t>Pohjois-Satakunta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sijalla </a:t>
            </a:r>
            <a:r>
              <a:rPr lang="fi-FI" b="1" dirty="0">
                <a:solidFill>
                  <a:srgbClr val="FF5050"/>
                </a:solidFill>
                <a:latin typeface="Calibri" panose="020F0502020204030204"/>
              </a:rPr>
              <a:t>25</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lvl="0" eaLnBrk="1" fontAlgn="auto" hangingPunct="1">
              <a:spcBef>
                <a:spcPts val="0"/>
              </a:spcBef>
              <a:spcAft>
                <a:spcPts val="0"/>
              </a:spcAft>
              <a:defRPr/>
            </a:pPr>
            <a:r>
              <a:rPr lang="fi-FI" b="1" dirty="0">
                <a:solidFill>
                  <a:prstClr val="black"/>
                </a:solidFill>
                <a:latin typeface="Calibri" panose="020F0502020204030204"/>
              </a:rPr>
              <a:t>Porin seutukunta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(2022)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407464" y="5066228"/>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+6,9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415182" y="5611043"/>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+1,4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2022 (real)</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+9,6</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415182" y="4061197"/>
            <a:ext cx="1773242"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-5,4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+4,0 %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2010-2022</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120 %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6</a:t>
            </a:r>
            <a:r>
              <a:rPr lang="fi-FI" sz="1400" b="1" dirty="0">
                <a:solidFill>
                  <a:prstClr val="white">
                    <a:lumMod val="50000"/>
                  </a:prstClr>
                </a:solidFill>
                <a:latin typeface="Calibri" panose="020F0502020204030204"/>
              </a:rPr>
              <a:t>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29.11.2024</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82520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2023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400" b="1" dirty="0">
                <a:solidFill>
                  <a:srgbClr val="0070C0"/>
                </a:solidFill>
                <a:effectLst>
                  <a:outerShdw blurRad="38100" dist="38100" dir="2700000" algn="tl">
                    <a:srgbClr val="000000">
                      <a:alpha val="43137"/>
                    </a:srgbClr>
                  </a:outerShdw>
                </a:effectLst>
                <a:latin typeface="Calibri" panose="020F0502020204030204"/>
              </a:rPr>
              <a:t>7,5</a:t>
            </a: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-0,5</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white">
                    <a:lumMod val="50000"/>
                  </a:prstClr>
                </a:solidFill>
                <a:latin typeface="Calibri" panose="020F0502020204030204"/>
              </a:rPr>
              <a:t>Satakunnassa kasvu oli maakunnista toiseksi nopeinta.</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64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(2023)!</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5" name="Picture 14">
            <a:extLst>
              <a:ext uri="{FF2B5EF4-FFF2-40B4-BE49-F238E27FC236}">
                <a16:creationId xmlns:a16="http://schemas.microsoft.com/office/drawing/2014/main" id="{DA8D1F37-4D7B-526D-A57A-CD5ED610D70E}"/>
              </a:ext>
            </a:extLst>
          </p:cNvPr>
          <p:cNvPicPr>
            <a:picLocks noChangeAspect="1"/>
          </p:cNvPicPr>
          <p:nvPr/>
        </p:nvPicPr>
        <p:blipFill>
          <a:blip r:embed="rId7"/>
          <a:stretch>
            <a:fillRect/>
          </a:stretch>
        </p:blipFill>
        <p:spPr>
          <a:xfrm>
            <a:off x="5831929" y="3301679"/>
            <a:ext cx="2213065" cy="3129776"/>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51CF15-C2AE-ECE6-686C-ED6A616735EA}"/>
              </a:ext>
            </a:extLst>
          </p:cNvPr>
          <p:cNvPicPr>
            <a:picLocks noChangeAspect="1"/>
          </p:cNvPicPr>
          <p:nvPr/>
        </p:nvPicPr>
        <p:blipFill>
          <a:blip r:embed="rId2"/>
          <a:stretch>
            <a:fillRect/>
          </a:stretch>
        </p:blipFill>
        <p:spPr>
          <a:xfrm>
            <a:off x="-15699" y="489654"/>
            <a:ext cx="3795611" cy="5367857"/>
          </a:xfrm>
          <a:prstGeom prst="rect">
            <a:avLst/>
          </a:prstGeom>
        </p:spPr>
      </p:pic>
      <p:sp>
        <p:nvSpPr>
          <p:cNvPr id="3" name="Rectangle 2"/>
          <p:cNvSpPr/>
          <p:nvPr/>
        </p:nvSpPr>
        <p:spPr>
          <a:xfrm>
            <a:off x="3546602" y="430276"/>
            <a:ext cx="5597397"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9. korkein (42 469 €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2022, nimellistä kasvua 6,8 % edellisvuodesta. Merkittävää on viennin hyvin suuri osuus siitä, yli 70 %. Koko maassa BKT/capita kohosi 5,8 %. </a:t>
            </a:r>
          </a:p>
          <a:p>
            <a:endParaRPr lang="fi-FI" b="1" dirty="0">
              <a:solidFill>
                <a:prstClr val="black"/>
              </a:solidFill>
            </a:endParaRPr>
          </a:p>
          <a:p>
            <a:r>
              <a:rPr lang="fi-FI" sz="1500" b="1" dirty="0">
                <a:solidFill>
                  <a:prstClr val="black"/>
                </a:solidFill>
              </a:rPr>
              <a:t>Sijaluku pysyi vuonna 2022 ennallaan edellisvuoteen verrattuna. Satakunnassa reaalinen BKT per capita kasvoi 2,1 %, koko maassa vain 0,1 %. Rauman seudulla se laski 5,6 %, Porin seudulla ja Pohjois-Satakunnassa kasvua kertyi 6,3 %. </a:t>
            </a:r>
          </a:p>
          <a:p>
            <a:endParaRPr lang="fi-FI" sz="1500" b="1" dirty="0">
              <a:solidFill>
                <a:prstClr val="black"/>
              </a:solidFill>
            </a:endParaRPr>
          </a:p>
          <a:p>
            <a:r>
              <a:rPr lang="fi-FI" sz="1500" b="1" dirty="0">
                <a:solidFill>
                  <a:prstClr val="black"/>
                </a:solidFill>
              </a:rPr>
              <a:t>Rauman seutukunnan sijaluku laski muutaman pykälän, sillä mm. metsäteollisuuden, energiantuotannon, rakentamisen ja logistiikan arvonlisäys laski. Metallialat ja alkutuotanto olivat nousussa. Porin seutukunnassa sijaluku nousi, sillä arvonlisäys kasvoi teknologia-teollisuudessa, rakentamisessa ja palveluissa. Pohjois-Satakunnan sijoitus kohosi myös. Arvonlisäys kasvoi mm. alkutuotannossa, teknologiateollisuudessa, rakentamisessa ja palveluissa.</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14</a:t>
            </a:r>
            <a:r>
              <a:rPr lang="fi-FI" sz="1600" b="1" dirty="0">
                <a:solidFill>
                  <a:prstClr val="black"/>
                </a:solidFill>
              </a:rPr>
              <a:t>,</a:t>
            </a:r>
            <a:r>
              <a:rPr lang="fi-FI" sz="1600" b="1" dirty="0">
                <a:solidFill>
                  <a:srgbClr val="FF5050"/>
                </a:solidFill>
              </a:rPr>
              <a:t> </a:t>
            </a:r>
          </a:p>
          <a:p>
            <a:r>
              <a:rPr lang="fi-FI" sz="1600" b="1" dirty="0">
                <a:solidFill>
                  <a:prstClr val="black"/>
                </a:solidFill>
              </a:rPr>
              <a:t>Pohjois-Satakuntasijalla </a:t>
            </a:r>
            <a:r>
              <a:rPr lang="fi-FI" sz="1600" b="1" dirty="0">
                <a:solidFill>
                  <a:srgbClr val="FF5050"/>
                </a:solidFill>
              </a:rPr>
              <a:t>25 </a:t>
            </a:r>
            <a:r>
              <a:rPr lang="fi-FI" sz="1600" b="1" dirty="0">
                <a:solidFill>
                  <a:prstClr val="black"/>
                </a:solidFill>
              </a:rPr>
              <a:t>ja</a:t>
            </a:r>
          </a:p>
          <a:p>
            <a:r>
              <a:rPr lang="fi-FI" sz="1600" b="1" dirty="0">
                <a:solidFill>
                  <a:prstClr val="black"/>
                </a:solidFill>
              </a:rPr>
              <a:t>Porin seutukunta sijalla </a:t>
            </a:r>
            <a:r>
              <a:rPr lang="fi-FI" sz="1600" b="1" dirty="0">
                <a:solidFill>
                  <a:srgbClr val="FF5050"/>
                </a:solidFill>
              </a:rPr>
              <a:t>29</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25759-511B-1C93-E18F-C8C6A2E9FAC3}"/>
              </a:ext>
            </a:extLst>
          </p:cNvPr>
          <p:cNvPicPr>
            <a:picLocks noChangeAspect="1"/>
          </p:cNvPicPr>
          <p:nvPr/>
        </p:nvPicPr>
        <p:blipFill>
          <a:blip r:embed="rId2"/>
          <a:stretch>
            <a:fillRect/>
          </a:stretch>
        </p:blipFill>
        <p:spPr>
          <a:xfrm>
            <a:off x="0" y="404664"/>
            <a:ext cx="3419872" cy="4836476"/>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BC0CCC6A-714A-D493-A3A9-9D4250B3D759}"/>
              </a:ext>
            </a:extLst>
          </p:cNvPr>
          <p:cNvPicPr>
            <a:picLocks noChangeAspect="1"/>
          </p:cNvPicPr>
          <p:nvPr/>
        </p:nvPicPr>
        <p:blipFill>
          <a:blip r:embed="rId4"/>
          <a:stretch>
            <a:fillRect/>
          </a:stretch>
        </p:blipFill>
        <p:spPr>
          <a:xfrm>
            <a:off x="3275856" y="-9897"/>
            <a:ext cx="2783094" cy="6858000"/>
          </a:xfrm>
          <a:prstGeom prst="rect">
            <a:avLst/>
          </a:prstGeom>
        </p:spPr>
      </p:pic>
      <p:pic>
        <p:nvPicPr>
          <p:cNvPr id="6" name="Picture 5">
            <a:extLst>
              <a:ext uri="{FF2B5EF4-FFF2-40B4-BE49-F238E27FC236}">
                <a16:creationId xmlns:a16="http://schemas.microsoft.com/office/drawing/2014/main" id="{43640570-CEE6-A655-6BE7-BEA5A0318060}"/>
              </a:ext>
            </a:extLst>
          </p:cNvPr>
          <p:cNvPicPr>
            <a:picLocks noChangeAspect="1"/>
          </p:cNvPicPr>
          <p:nvPr/>
        </p:nvPicPr>
        <p:blipFill>
          <a:blip r:embed="rId5"/>
          <a:stretch>
            <a:fillRect/>
          </a:stretch>
        </p:blipFill>
        <p:spPr>
          <a:xfrm>
            <a:off x="6181394" y="0"/>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49</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DFE9FE7C-24C9-708C-6ECA-E471A19360FC}"/>
              </a:ext>
            </a:extLst>
          </p:cNvPr>
          <p:cNvPicPr>
            <a:picLocks noChangeAspect="1"/>
          </p:cNvPicPr>
          <p:nvPr/>
        </p:nvPicPr>
        <p:blipFill>
          <a:blip r:embed="rId3"/>
          <a:stretch>
            <a:fillRect/>
          </a:stretch>
        </p:blipFill>
        <p:spPr>
          <a:xfrm>
            <a:off x="17538" y="39875"/>
            <a:ext cx="4432932" cy="2885070"/>
          </a:xfrm>
          <a:prstGeom prst="rect">
            <a:avLst/>
          </a:prstGeom>
        </p:spPr>
      </p:pic>
      <p:pic>
        <p:nvPicPr>
          <p:cNvPr id="8" name="Picture 7">
            <a:extLst>
              <a:ext uri="{FF2B5EF4-FFF2-40B4-BE49-F238E27FC236}">
                <a16:creationId xmlns:a16="http://schemas.microsoft.com/office/drawing/2014/main" id="{3744999F-B8FA-E5D3-BC55-B7D8D0477186}"/>
              </a:ext>
            </a:extLst>
          </p:cNvPr>
          <p:cNvPicPr>
            <a:picLocks noChangeAspect="1"/>
          </p:cNvPicPr>
          <p:nvPr/>
        </p:nvPicPr>
        <p:blipFill>
          <a:blip r:embed="rId4"/>
          <a:stretch>
            <a:fillRect/>
          </a:stretch>
        </p:blipFill>
        <p:spPr>
          <a:xfrm>
            <a:off x="4501514" y="39876"/>
            <a:ext cx="4425908" cy="2885070"/>
          </a:xfrm>
          <a:prstGeom prst="rect">
            <a:avLst/>
          </a:prstGeom>
        </p:spPr>
      </p:pic>
      <p:pic>
        <p:nvPicPr>
          <p:cNvPr id="9" name="Picture 8">
            <a:extLst>
              <a:ext uri="{FF2B5EF4-FFF2-40B4-BE49-F238E27FC236}">
                <a16:creationId xmlns:a16="http://schemas.microsoft.com/office/drawing/2014/main" id="{16C673FB-BB9F-94D9-7D46-23D412D18411}"/>
              </a:ext>
            </a:extLst>
          </p:cNvPr>
          <p:cNvPicPr>
            <a:picLocks noChangeAspect="1"/>
          </p:cNvPicPr>
          <p:nvPr/>
        </p:nvPicPr>
        <p:blipFill>
          <a:blip r:embed="rId5"/>
          <a:stretch>
            <a:fillRect/>
          </a:stretch>
        </p:blipFill>
        <p:spPr>
          <a:xfrm>
            <a:off x="33620" y="2996952"/>
            <a:ext cx="4425908" cy="2885070"/>
          </a:xfrm>
          <a:prstGeom prst="rect">
            <a:avLst/>
          </a:prstGeom>
        </p:spPr>
      </p:pic>
      <p:sp>
        <p:nvSpPr>
          <p:cNvPr id="10" name="TextBox 9">
            <a:extLst>
              <a:ext uri="{FF2B5EF4-FFF2-40B4-BE49-F238E27FC236}">
                <a16:creationId xmlns:a16="http://schemas.microsoft.com/office/drawing/2014/main" id="{BC9B9077-6700-D756-CA09-D227FE5A7D8D}"/>
              </a:ext>
            </a:extLst>
          </p:cNvPr>
          <p:cNvSpPr txBox="1"/>
          <p:nvPr/>
        </p:nvSpPr>
        <p:spPr>
          <a:xfrm>
            <a:off x="4554253" y="3003027"/>
            <a:ext cx="4432931" cy="3785652"/>
          </a:xfrm>
          <a:prstGeom prst="rect">
            <a:avLst/>
          </a:prstGeom>
          <a:noFill/>
        </p:spPr>
        <p:txBody>
          <a:bodyPr wrap="square" rtlCol="0">
            <a:spAutoFit/>
          </a:bodyPr>
          <a:lstStyle/>
          <a:p>
            <a:r>
              <a:rPr lang="fi-FI" sz="1500" dirty="0"/>
              <a:t>Reaalinen BKT henkeä kohden kasvoi </a:t>
            </a:r>
          </a:p>
          <a:p>
            <a:r>
              <a:rPr lang="fi-FI" sz="1500" dirty="0"/>
              <a:t>vuonna 2022 edellisvuodesta Satakunnassa 2,1 %, kun maassa keskimäärin nousu jäi 0,1 %:iin. </a:t>
            </a:r>
          </a:p>
          <a:p>
            <a:r>
              <a:rPr lang="fi-FI" sz="1500" dirty="0"/>
              <a:t>Porin ja Pohjois-Satakunnan BKT per capita kasvoi 6,3 % jalostuksen nousun ansiosta, kun taas Rauman seutukunnassa laskua kirjattiin 5,6 % lähinnä metsäteollisuuden, logistiikan, energiantuotannon ja rakentamisen laskun vuoksi. Rauman seudun BKT/capita on silti Satakunnan seutukunnista selkeästi korkein.</a:t>
            </a:r>
          </a:p>
          <a:p>
            <a:endParaRPr lang="fi-FI" sz="1500" dirty="0"/>
          </a:p>
          <a:p>
            <a:r>
              <a:rPr lang="fi-FI" sz="1500" dirty="0"/>
              <a:t>BKT:n kasvu on ollut 2000-luvulla nopeinta Pohjois-Satakunnassa, sitten Porin seutukunnassa ja hitainta Rauman seutukunnassa. Kaikissa kasvu on jäänyt kuitenkin alle maan keskitason.</a:t>
            </a:r>
          </a:p>
        </p:txBody>
      </p:sp>
    </p:spTree>
    <p:extLst>
      <p:ext uri="{BB962C8B-B14F-4D97-AF65-F5344CB8AC3E}">
        <p14:creationId xmlns:p14="http://schemas.microsoft.com/office/powerpoint/2010/main" val="334790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2023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3" name="Picture 2">
            <a:extLst>
              <a:ext uri="{FF2B5EF4-FFF2-40B4-BE49-F238E27FC236}">
                <a16:creationId xmlns:a16="http://schemas.microsoft.com/office/drawing/2014/main" id="{8FA1D1A5-9652-6D0B-EDD0-261F594262DC}"/>
              </a:ext>
            </a:extLst>
          </p:cNvPr>
          <p:cNvPicPr>
            <a:picLocks noChangeAspect="1"/>
          </p:cNvPicPr>
          <p:nvPr/>
        </p:nvPicPr>
        <p:blipFill>
          <a:blip r:embed="rId4"/>
          <a:stretch>
            <a:fillRect/>
          </a:stretch>
        </p:blipFill>
        <p:spPr>
          <a:xfrm>
            <a:off x="611560" y="944724"/>
            <a:ext cx="8253745" cy="4943574"/>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CB356-D5F2-C428-78AB-26C245CDA36F}"/>
              </a:ext>
            </a:extLst>
          </p:cNvPr>
          <p:cNvPicPr>
            <a:picLocks noChangeAspect="1"/>
          </p:cNvPicPr>
          <p:nvPr/>
        </p:nvPicPr>
        <p:blipFill>
          <a:blip r:embed="rId2"/>
          <a:stretch>
            <a:fillRect/>
          </a:stretch>
        </p:blipFill>
        <p:spPr>
          <a:xfrm>
            <a:off x="4268745" y="0"/>
            <a:ext cx="4849292" cy="6858000"/>
          </a:xfrm>
          <a:prstGeom prst="rect">
            <a:avLst/>
          </a:prstGeom>
        </p:spPr>
      </p:pic>
      <p:sp>
        <p:nvSpPr>
          <p:cNvPr id="9" name="Suorakulmio 20"/>
          <p:cNvSpPr/>
          <p:nvPr/>
        </p:nvSpPr>
        <p:spPr>
          <a:xfrm>
            <a:off x="25963" y="2924944"/>
            <a:ext cx="4474029"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capita </a:t>
            </a:r>
            <a:r>
              <a:rPr lang="fi-FI" sz="2000" dirty="0">
                <a:solidFill>
                  <a:schemeClr val="tx1"/>
                </a:solidFill>
              </a:rPr>
              <a:t>vuonna 2023 (ennakkotieto) on Satakunnassa toiseksi korkein 19 maakunnasta (eli tavallaan BKT per capita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 </a:t>
            </a:r>
          </a:p>
          <a:p>
            <a:endParaRPr lang="fi-FI" sz="2000" dirty="0">
              <a:solidFill>
                <a:schemeClr val="tx1"/>
              </a:solidFill>
            </a:endParaRPr>
          </a:p>
          <a:p>
            <a:r>
              <a:rPr lang="fi-FI" sz="2000" dirty="0">
                <a:solidFill>
                  <a:schemeClr val="tx1"/>
                </a:solidFill>
              </a:rPr>
              <a:t>V. 2022 Rauman seutu oli sijalla 10,  Pohjois-Satakunta sijalla 19 ja Porin seutu sijalla 26 69:stä seutukunnasta. Kahden viimeksi mainitun sijoitus koheni selvästi edellisvuodesta.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51</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2010-2022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+3</a:t>
            </a:r>
            <a:r>
              <a:rPr lang="fi-FI" sz="1500" b="1" dirty="0">
                <a:solidFill>
                  <a:srgbClr val="0070C0"/>
                </a:solidFill>
                <a:effectLst>
                  <a:outerShdw blurRad="38100" dist="38100" dir="2700000" algn="tl">
                    <a:srgbClr val="000000">
                      <a:alpha val="43137"/>
                    </a:srgbClr>
                  </a:outerShdw>
                </a:effectLst>
                <a:latin typeface="Calibri" panose="020F0502020204030204"/>
              </a:rPr>
              <a:t>7</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a:solidFill>
                  <a:schemeClr val="tx1"/>
                </a:solidFill>
              </a:rPr>
              <a:t>oko maa +62 %,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+120 %, </a:t>
            </a:r>
            <a:r>
              <a:rPr lang="fi-FI" sz="1500" b="1" dirty="0">
                <a:solidFill>
                  <a:schemeClr val="tx1"/>
                </a:solidFill>
                <a:latin typeface="Calibri" panose="020F0502020204030204"/>
              </a:rPr>
              <a:t>koko maa 61 %.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+54 %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+208 %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+70 % </a:t>
            </a:r>
            <a:r>
              <a:rPr lang="fi-FI" sz="1400" b="1" dirty="0">
                <a:solidFill>
                  <a:schemeClr val="tx1"/>
                </a:solidFill>
              </a:rPr>
              <a:t>(jalostuksen investoinnit),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56F3DA7C-BFB4-7BF1-2030-E7EBCE401C66}"/>
              </a:ext>
            </a:extLst>
          </p:cNvPr>
          <p:cNvPicPr>
            <a:picLocks noChangeAspect="1"/>
          </p:cNvPicPr>
          <p:nvPr/>
        </p:nvPicPr>
        <p:blipFill>
          <a:blip r:embed="rId4"/>
          <a:stretch>
            <a:fillRect/>
          </a:stretch>
        </p:blipFill>
        <p:spPr>
          <a:xfrm>
            <a:off x="127483" y="1013124"/>
            <a:ext cx="4364184" cy="2631900"/>
          </a:xfrm>
          <a:prstGeom prst="rect">
            <a:avLst/>
          </a:prstGeom>
        </p:spPr>
      </p:pic>
      <p:pic>
        <p:nvPicPr>
          <p:cNvPr id="4" name="Picture 3">
            <a:extLst>
              <a:ext uri="{FF2B5EF4-FFF2-40B4-BE49-F238E27FC236}">
                <a16:creationId xmlns:a16="http://schemas.microsoft.com/office/drawing/2014/main" id="{240FBD33-8011-03C2-3B13-FD822932FF60}"/>
              </a:ext>
            </a:extLst>
          </p:cNvPr>
          <p:cNvPicPr>
            <a:picLocks noChangeAspect="1"/>
          </p:cNvPicPr>
          <p:nvPr/>
        </p:nvPicPr>
        <p:blipFill>
          <a:blip r:embed="rId5"/>
          <a:stretch>
            <a:fillRect/>
          </a:stretch>
        </p:blipFill>
        <p:spPr>
          <a:xfrm>
            <a:off x="4581525" y="1013124"/>
            <a:ext cx="4180314" cy="2631900"/>
          </a:xfrm>
          <a:prstGeom prst="rect">
            <a:avLst/>
          </a:prstGeom>
        </p:spPr>
      </p:pic>
      <p:pic>
        <p:nvPicPr>
          <p:cNvPr id="6" name="Picture 5">
            <a:extLst>
              <a:ext uri="{FF2B5EF4-FFF2-40B4-BE49-F238E27FC236}">
                <a16:creationId xmlns:a16="http://schemas.microsoft.com/office/drawing/2014/main" id="{1234C400-9F93-C2E2-F190-05A97EBE3A40}"/>
              </a:ext>
            </a:extLst>
          </p:cNvPr>
          <p:cNvPicPr>
            <a:picLocks noChangeAspect="1"/>
          </p:cNvPicPr>
          <p:nvPr/>
        </p:nvPicPr>
        <p:blipFill>
          <a:blip r:embed="rId6"/>
          <a:stretch>
            <a:fillRect/>
          </a:stretch>
        </p:blipFill>
        <p:spPr>
          <a:xfrm>
            <a:off x="4581526" y="3733072"/>
            <a:ext cx="4180314" cy="2560442"/>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2022: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(vuodesta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9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55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4" name="Picture 3">
            <a:extLst>
              <a:ext uri="{FF2B5EF4-FFF2-40B4-BE49-F238E27FC236}">
                <a16:creationId xmlns:a16="http://schemas.microsoft.com/office/drawing/2014/main" id="{D216EB83-0069-B0B7-CAA2-E4CC7B4879D9}"/>
              </a:ext>
            </a:extLst>
          </p:cNvPr>
          <p:cNvPicPr>
            <a:picLocks noChangeAspect="1"/>
          </p:cNvPicPr>
          <p:nvPr/>
        </p:nvPicPr>
        <p:blipFill>
          <a:blip r:embed="rId3"/>
          <a:stretch>
            <a:fillRect/>
          </a:stretch>
        </p:blipFill>
        <p:spPr>
          <a:xfrm>
            <a:off x="0" y="127"/>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2022</a:t>
            </a:r>
            <a:endParaRPr lang="en-US" altLang="en-US" sz="2400" dirty="0"/>
          </a:p>
        </p:txBody>
      </p:sp>
      <p:sp>
        <p:nvSpPr>
          <p:cNvPr id="37893" name="TextBox 6"/>
          <p:cNvSpPr txBox="1">
            <a:spLocks noChangeArrowheads="1"/>
          </p:cNvSpPr>
          <p:nvPr/>
        </p:nvSpPr>
        <p:spPr bwMode="auto">
          <a:xfrm>
            <a:off x="-15820" y="4200442"/>
            <a:ext cx="72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FD8729E3-56E7-4CD1-9EC9-6F18EBBD11C4}"/>
              </a:ext>
            </a:extLst>
          </p:cNvPr>
          <p:cNvPicPr>
            <a:picLocks noChangeAspect="1"/>
          </p:cNvPicPr>
          <p:nvPr/>
        </p:nvPicPr>
        <p:blipFill>
          <a:blip r:embed="rId4"/>
          <a:stretch>
            <a:fillRect/>
          </a:stretch>
        </p:blipFill>
        <p:spPr>
          <a:xfrm>
            <a:off x="-20689" y="569167"/>
            <a:ext cx="6464898" cy="3645499"/>
          </a:xfrm>
          <a:prstGeom prst="rect">
            <a:avLst/>
          </a:prstGeom>
        </p:spPr>
      </p:pic>
      <p:pic>
        <p:nvPicPr>
          <p:cNvPr id="6" name="Picture 5">
            <a:extLst>
              <a:ext uri="{FF2B5EF4-FFF2-40B4-BE49-F238E27FC236}">
                <a16:creationId xmlns:a16="http://schemas.microsoft.com/office/drawing/2014/main" id="{26F4B764-6CDB-A3C3-D69C-BC6912EA4E3D}"/>
              </a:ext>
            </a:extLst>
          </p:cNvPr>
          <p:cNvPicPr>
            <a:picLocks noChangeAspect="1"/>
          </p:cNvPicPr>
          <p:nvPr/>
        </p:nvPicPr>
        <p:blipFill>
          <a:blip r:embed="rId5"/>
          <a:stretch>
            <a:fillRect/>
          </a:stretch>
        </p:blipFill>
        <p:spPr>
          <a:xfrm>
            <a:off x="47156" y="4918232"/>
            <a:ext cx="3464882" cy="849876"/>
          </a:xfrm>
          <a:prstGeom prst="rect">
            <a:avLst/>
          </a:prstGeom>
        </p:spPr>
      </p:pic>
      <p:pic>
        <p:nvPicPr>
          <p:cNvPr id="9" name="Picture 8">
            <a:extLst>
              <a:ext uri="{FF2B5EF4-FFF2-40B4-BE49-F238E27FC236}">
                <a16:creationId xmlns:a16="http://schemas.microsoft.com/office/drawing/2014/main" id="{98178EEE-D31E-024C-F998-EE89AE8A35EB}"/>
              </a:ext>
            </a:extLst>
          </p:cNvPr>
          <p:cNvPicPr>
            <a:picLocks noChangeAspect="1"/>
          </p:cNvPicPr>
          <p:nvPr/>
        </p:nvPicPr>
        <p:blipFill>
          <a:blip r:embed="rId6"/>
          <a:stretch>
            <a:fillRect/>
          </a:stretch>
        </p:blipFill>
        <p:spPr>
          <a:xfrm>
            <a:off x="3563888" y="4910650"/>
            <a:ext cx="3693100" cy="845996"/>
          </a:xfrm>
          <a:prstGeom prst="rect">
            <a:avLst/>
          </a:prstGeom>
        </p:spPr>
      </p:pic>
      <p:pic>
        <p:nvPicPr>
          <p:cNvPr id="10" name="Picture 9">
            <a:extLst>
              <a:ext uri="{FF2B5EF4-FFF2-40B4-BE49-F238E27FC236}">
                <a16:creationId xmlns:a16="http://schemas.microsoft.com/office/drawing/2014/main" id="{2D6F2D05-6232-C6AF-A96C-C6F5A382A3F6}"/>
              </a:ext>
            </a:extLst>
          </p:cNvPr>
          <p:cNvPicPr>
            <a:picLocks noChangeAspect="1"/>
          </p:cNvPicPr>
          <p:nvPr/>
        </p:nvPicPr>
        <p:blipFill>
          <a:blip r:embed="rId7"/>
          <a:stretch>
            <a:fillRect/>
          </a:stretch>
        </p:blipFill>
        <p:spPr>
          <a:xfrm>
            <a:off x="7380634" y="-2107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73 %, koko maa 31 % (2022)</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2023 (Tulli);</a:t>
            </a:r>
          </a:p>
          <a:p>
            <a:r>
              <a:rPr lang="fi-FI" b="1" dirty="0"/>
              <a:t>osuus Suomen viennistä on 7,4 % </a:t>
            </a:r>
            <a:r>
              <a:rPr lang="fi-FI" dirty="0"/>
              <a:t>(väestöosuus 3,8 %)</a:t>
            </a:r>
            <a:r>
              <a:rPr lang="fi-FI" sz="1400" dirty="0"/>
              <a:t>. </a:t>
            </a:r>
            <a:r>
              <a:rPr lang="fi-FI" dirty="0"/>
              <a:t>Satakunnan viennin arvon muutos oli -13,8 % vuoden 2023 aikana (koko maa -6,8 %). </a:t>
            </a:r>
          </a:p>
          <a:p>
            <a:endParaRPr lang="fi-FI" b="1" dirty="0"/>
          </a:p>
          <a:p>
            <a:r>
              <a:rPr lang="fi-FI" b="1" dirty="0"/>
              <a:t>Viennin arvo/</a:t>
            </a:r>
            <a:r>
              <a:rPr lang="fi-FI" b="1" dirty="0" err="1"/>
              <a:t>capita</a:t>
            </a:r>
            <a:r>
              <a:rPr lang="fi-FI" b="1" dirty="0"/>
              <a:t> on 2. korkein 19 maakunnasta! </a:t>
            </a:r>
            <a:r>
              <a:rPr lang="fi-FI" dirty="0"/>
              <a:t>(v. 2023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10,6 % </a:t>
            </a:r>
            <a:r>
              <a:rPr lang="fi-FI" dirty="0"/>
              <a:t>ja tuonnista 6,7 % (yht. 8,6 %), kun väestöosuus on 3,8 % (v. 2023).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8847C9B0-BAFB-B140-1636-CF98F8D6D77C}"/>
              </a:ext>
            </a:extLst>
          </p:cNvPr>
          <p:cNvPicPr>
            <a:picLocks noChangeAspect="1"/>
          </p:cNvPicPr>
          <p:nvPr/>
        </p:nvPicPr>
        <p:blipFill>
          <a:blip r:embed="rId3"/>
          <a:stretch>
            <a:fillRect/>
          </a:stretch>
        </p:blipFill>
        <p:spPr>
          <a:xfrm>
            <a:off x="5652120" y="812165"/>
            <a:ext cx="3152592" cy="5182554"/>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738664"/>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viennin</a:t>
            </a:r>
            <a:r>
              <a:rPr lang="sv-SE" sz="1400" b="1" dirty="0"/>
              <a:t> </a:t>
            </a:r>
            <a:r>
              <a:rPr lang="sv-SE" sz="1400" b="1" dirty="0" err="1"/>
              <a:t>arvo</a:t>
            </a:r>
            <a:r>
              <a:rPr lang="sv-SE" sz="1400" b="1" dirty="0"/>
              <a:t> on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selvästi</a:t>
            </a:r>
            <a:r>
              <a:rPr lang="sv-SE" sz="1400" b="1" dirty="0"/>
              <a:t> </a:t>
            </a:r>
            <a:r>
              <a:rPr lang="sv-SE" sz="1400" b="1" dirty="0" err="1"/>
              <a:t>kasvukeskusmaakunnat</a:t>
            </a:r>
            <a:r>
              <a:rPr lang="sv-SE" sz="1400" b="1" dirty="0"/>
              <a:t>.</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9BD117D2-6185-0056-0463-395841D351CA}"/>
              </a:ext>
            </a:extLst>
          </p:cNvPr>
          <p:cNvPicPr>
            <a:picLocks noChangeAspect="1"/>
          </p:cNvPicPr>
          <p:nvPr/>
        </p:nvPicPr>
        <p:blipFill>
          <a:blip r:embed="rId3"/>
          <a:stretch>
            <a:fillRect/>
          </a:stretch>
        </p:blipFill>
        <p:spPr>
          <a:xfrm>
            <a:off x="5230231" y="660536"/>
            <a:ext cx="3152592" cy="5182554"/>
          </a:xfrm>
          <a:prstGeom prst="rect">
            <a:avLst/>
          </a:prstGeom>
        </p:spPr>
      </p:pic>
      <p:pic>
        <p:nvPicPr>
          <p:cNvPr id="6" name="Picture 5">
            <a:extLst>
              <a:ext uri="{FF2B5EF4-FFF2-40B4-BE49-F238E27FC236}">
                <a16:creationId xmlns:a16="http://schemas.microsoft.com/office/drawing/2014/main" id="{7326C617-C7D4-3A98-8BF6-398875FD81C3}"/>
              </a:ext>
            </a:extLst>
          </p:cNvPr>
          <p:cNvPicPr>
            <a:picLocks noChangeAspect="1"/>
          </p:cNvPicPr>
          <p:nvPr/>
        </p:nvPicPr>
        <p:blipFill>
          <a:blip r:embed="rId4"/>
          <a:stretch>
            <a:fillRect/>
          </a:stretch>
        </p:blipFill>
        <p:spPr>
          <a:xfrm>
            <a:off x="21348" y="46625"/>
            <a:ext cx="4420245" cy="625123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99675C18-1071-9FC8-A79E-B479580AD790}"/>
              </a:ext>
            </a:extLst>
          </p:cNvPr>
          <p:cNvPicPr>
            <a:picLocks noChangeAspect="1"/>
          </p:cNvPicPr>
          <p:nvPr/>
        </p:nvPicPr>
        <p:blipFill>
          <a:blip r:embed="rId3"/>
          <a:stretch>
            <a:fillRect/>
          </a:stretch>
        </p:blipFill>
        <p:spPr>
          <a:xfrm>
            <a:off x="179512" y="1052736"/>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9D662AE7-4D31-1061-CB2B-0571F3D62BC3}"/>
              </a:ext>
            </a:extLst>
          </p:cNvPr>
          <p:cNvPicPr>
            <a:picLocks noChangeAspect="1"/>
          </p:cNvPicPr>
          <p:nvPr/>
        </p:nvPicPr>
        <p:blipFill>
          <a:blip r:embed="rId3"/>
          <a:stretch>
            <a:fillRect/>
          </a:stretch>
        </p:blipFill>
        <p:spPr>
          <a:xfrm>
            <a:off x="0" y="127192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3" name="Picture 2">
            <a:extLst>
              <a:ext uri="{FF2B5EF4-FFF2-40B4-BE49-F238E27FC236}">
                <a16:creationId xmlns:a16="http://schemas.microsoft.com/office/drawing/2014/main" id="{157381C2-60D9-FD76-2FC4-9805E2926E78}"/>
              </a:ext>
            </a:extLst>
          </p:cNvPr>
          <p:cNvPicPr>
            <a:picLocks noChangeAspect="1"/>
          </p:cNvPicPr>
          <p:nvPr/>
        </p:nvPicPr>
        <p:blipFill>
          <a:blip r:embed="rId3"/>
          <a:stretch>
            <a:fillRect/>
          </a:stretch>
        </p:blipFill>
        <p:spPr>
          <a:xfrm>
            <a:off x="237148" y="589991"/>
            <a:ext cx="8512968" cy="5735432"/>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dirty="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7" name="Picture 6">
            <a:extLst>
              <a:ext uri="{FF2B5EF4-FFF2-40B4-BE49-F238E27FC236}">
                <a16:creationId xmlns:a16="http://schemas.microsoft.com/office/drawing/2014/main" id="{5B77580A-D58B-6D32-DF29-5C2571CCFDB8}"/>
              </a:ext>
            </a:extLst>
          </p:cNvPr>
          <p:cNvPicPr>
            <a:picLocks noChangeAspect="1"/>
          </p:cNvPicPr>
          <p:nvPr/>
        </p:nvPicPr>
        <p:blipFill>
          <a:blip r:embed="rId4"/>
          <a:stretch>
            <a:fillRect/>
          </a:stretch>
        </p:blipFill>
        <p:spPr>
          <a:xfrm>
            <a:off x="611560" y="908720"/>
            <a:ext cx="8267352" cy="5328567"/>
          </a:xfrm>
          <a:prstGeom prst="rect">
            <a:avLst/>
          </a:prstGeom>
        </p:spPr>
      </p:pic>
      <p:sp>
        <p:nvSpPr>
          <p:cNvPr id="6" name="TextBox 5">
            <a:extLst>
              <a:ext uri="{FF2B5EF4-FFF2-40B4-BE49-F238E27FC236}">
                <a16:creationId xmlns:a16="http://schemas.microsoft.com/office/drawing/2014/main" id="{B886194E-A016-6CCD-F5FA-9AE9389DF930}"/>
              </a:ext>
            </a:extLst>
          </p:cNvPr>
          <p:cNvSpPr txBox="1"/>
          <p:nvPr/>
        </p:nvSpPr>
        <p:spPr>
          <a:xfrm>
            <a:off x="8496944" y="5629987"/>
            <a:ext cx="466794" cy="246221"/>
          </a:xfrm>
          <a:prstGeom prst="rect">
            <a:avLst/>
          </a:prstGeom>
          <a:noFill/>
        </p:spPr>
        <p:txBody>
          <a:bodyPr wrap="none" rtlCol="0">
            <a:spAutoFit/>
          </a:bodyPr>
          <a:lstStyle/>
          <a:p>
            <a:r>
              <a:rPr lang="fi-FI" sz="1000" dirty="0"/>
              <a:t>2023</a:t>
            </a:r>
            <a:endParaRPr lang="en-US" sz="1000" dirty="0"/>
          </a:p>
        </p:txBody>
      </p:sp>
      <p:sp>
        <p:nvSpPr>
          <p:cNvPr id="5" name="TextBox 4">
            <a:extLst>
              <a:ext uri="{FF2B5EF4-FFF2-40B4-BE49-F238E27FC236}">
                <a16:creationId xmlns:a16="http://schemas.microsoft.com/office/drawing/2014/main" id="{416C9B4B-1F48-B9C8-C406-24A7805BC546}"/>
              </a:ext>
            </a:extLst>
          </p:cNvPr>
          <p:cNvSpPr txBox="1"/>
          <p:nvPr/>
        </p:nvSpPr>
        <p:spPr>
          <a:xfrm>
            <a:off x="8171577" y="5629987"/>
            <a:ext cx="466794" cy="246221"/>
          </a:xfrm>
          <a:prstGeom prst="rect">
            <a:avLst/>
          </a:prstGeom>
          <a:noFill/>
        </p:spPr>
        <p:txBody>
          <a:bodyPr wrap="none" rtlCol="0">
            <a:spAutoFit/>
          </a:bodyPr>
          <a:lstStyle/>
          <a:p>
            <a:r>
              <a:rPr lang="fi-FI" sz="1000" dirty="0"/>
              <a:t>2022</a:t>
            </a:r>
            <a:endParaRPr lang="en-US" sz="10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392EDB73-4911-38E0-7E69-29F0C5B961EC}"/>
              </a:ext>
            </a:extLst>
          </p:cNvPr>
          <p:cNvPicPr>
            <a:picLocks noChangeAspect="1"/>
          </p:cNvPicPr>
          <p:nvPr/>
        </p:nvPicPr>
        <p:blipFill>
          <a:blip r:embed="rId4"/>
          <a:stretch>
            <a:fillRect/>
          </a:stretch>
        </p:blipFill>
        <p:spPr>
          <a:xfrm>
            <a:off x="459584" y="649952"/>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4" name="Picture 3">
            <a:extLst>
              <a:ext uri="{FF2B5EF4-FFF2-40B4-BE49-F238E27FC236}">
                <a16:creationId xmlns:a16="http://schemas.microsoft.com/office/drawing/2014/main" id="{EFAB5DD7-61F2-3EAF-63D7-1D51F411A42B}"/>
              </a:ext>
            </a:extLst>
          </p:cNvPr>
          <p:cNvPicPr>
            <a:picLocks noChangeAspect="1"/>
          </p:cNvPicPr>
          <p:nvPr/>
        </p:nvPicPr>
        <p:blipFill>
          <a:blip r:embed="rId3"/>
          <a:stretch>
            <a:fillRect/>
          </a:stretch>
        </p:blipFill>
        <p:spPr>
          <a:xfrm>
            <a:off x="313697" y="608893"/>
            <a:ext cx="8516605" cy="569924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2013-2023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98082" cy="74635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2013-2023*,</a:t>
            </a:r>
          </a:p>
          <a:p>
            <a:pPr defTabSz="685800" eaLnBrk="1" fontAlgn="auto" hangingPunct="1">
              <a:spcBef>
                <a:spcPts val="0"/>
              </a:spcBef>
              <a:spcAft>
                <a:spcPts val="0"/>
              </a:spcAft>
            </a:pPr>
            <a:r>
              <a:rPr lang="fi-FI" sz="14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2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pP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28,9</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17,8 % </a:t>
            </a:r>
          </a:p>
        </p:txBody>
      </p:sp>
      <p:sp>
        <p:nvSpPr>
          <p:cNvPr id="6" name="TextBox 5"/>
          <p:cNvSpPr txBox="1"/>
          <p:nvPr/>
        </p:nvSpPr>
        <p:spPr>
          <a:xfrm>
            <a:off x="1178119" y="2246861"/>
            <a:ext cx="2698175"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96796" y="4244231"/>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97874" y="5258524"/>
            <a:ext cx="223811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Metallituotteiden valmistus</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97874" y="3262920"/>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31984" y="47494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200615" y="3753724"/>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37,4 %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31,4 %</a:t>
            </a:r>
          </a:p>
        </p:txBody>
      </p:sp>
      <p:sp>
        <p:nvSpPr>
          <p:cNvPr id="38" name="Rectangle 37"/>
          <p:cNvSpPr/>
          <p:nvPr/>
        </p:nvSpPr>
        <p:spPr>
          <a:xfrm>
            <a:off x="3920973" y="5075951"/>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30,9 %</a:t>
            </a:r>
          </a:p>
        </p:txBody>
      </p:sp>
      <p:sp>
        <p:nvSpPr>
          <p:cNvPr id="40" name="TextBox 39"/>
          <p:cNvSpPr txBox="1"/>
          <p:nvPr/>
        </p:nvSpPr>
        <p:spPr>
          <a:xfrm>
            <a:off x="5830499" y="2089066"/>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
        <p:nvSpPr>
          <p:cNvPr id="44" name="TextBox 43"/>
          <p:cNvSpPr txBox="1"/>
          <p:nvPr/>
        </p:nvSpPr>
        <p:spPr>
          <a:xfrm>
            <a:off x="1153461" y="1320045"/>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41,6 %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45,2 %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46,1 %</a:t>
            </a:r>
          </a:p>
        </p:txBody>
      </p:sp>
      <p:sp>
        <p:nvSpPr>
          <p:cNvPr id="39" name="Rectangle 38"/>
          <p:cNvSpPr/>
          <p:nvPr/>
        </p:nvSpPr>
        <p:spPr>
          <a:xfrm>
            <a:off x="3902420" y="1149209"/>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68950" y="1801759"/>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74,3 %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932" y="6288890"/>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111749" y="2716183"/>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8119" y="578295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15" name="TextBox 14">
            <a:extLst>
              <a:ext uri="{FF2B5EF4-FFF2-40B4-BE49-F238E27FC236}">
                <a16:creationId xmlns:a16="http://schemas.microsoft.com/office/drawing/2014/main" id="{4E03447C-FDC9-0F32-16F8-1D370665369C}"/>
              </a:ext>
            </a:extLst>
          </p:cNvPr>
          <p:cNvSpPr txBox="1"/>
          <p:nvPr/>
        </p:nvSpPr>
        <p:spPr>
          <a:xfrm>
            <a:off x="213895" y="6201958"/>
            <a:ext cx="3501135" cy="4681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9897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2024</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98082" cy="55399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2010-2023*,</a:t>
            </a:r>
          </a:p>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31,7</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17,1 % </a:t>
            </a:r>
          </a:p>
        </p:txBody>
      </p:sp>
      <p:sp>
        <p:nvSpPr>
          <p:cNvPr id="6" name="TextBox 5"/>
          <p:cNvSpPr txBox="1"/>
          <p:nvPr/>
        </p:nvSpPr>
        <p:spPr>
          <a:xfrm>
            <a:off x="1141257" y="1294978"/>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57887" y="270557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75409" y="5237400"/>
            <a:ext cx="2539478"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Majoitus- ja ravitsemistoiminta</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57887" y="3229502"/>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06375" y="4265417"/>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083782" y="3775836"/>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68651" y="4759412"/>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34,2 %</a:t>
            </a:r>
          </a:p>
        </p:txBody>
      </p:sp>
      <p:sp>
        <p:nvSpPr>
          <p:cNvPr id="42" name="Tekstiruutu 3"/>
          <p:cNvSpPr txBox="1"/>
          <p:nvPr/>
        </p:nvSpPr>
        <p:spPr>
          <a:xfrm>
            <a:off x="1013510"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44" name="TextBox 43"/>
          <p:cNvSpPr txBox="1"/>
          <p:nvPr/>
        </p:nvSpPr>
        <p:spPr>
          <a:xfrm>
            <a:off x="1164132" y="1738947"/>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24395" y="2074717"/>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63,3 %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42,8 %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50,4 %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59,1 %</a:t>
            </a:r>
          </a:p>
        </p:txBody>
      </p:sp>
      <p:sp>
        <p:nvSpPr>
          <p:cNvPr id="39" name="Rectangle 38"/>
          <p:cNvSpPr/>
          <p:nvPr/>
        </p:nvSpPr>
        <p:spPr>
          <a:xfrm>
            <a:off x="3902070" y="1160476"/>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93,2 %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57887" y="2217431"/>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823189" y="1637482"/>
            <a:ext cx="1662635"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75,0 %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67</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054EDC25-0CF8-3B2D-82CA-72B451846FF9}"/>
              </a:ext>
            </a:extLst>
          </p:cNvPr>
          <p:cNvPicPr>
            <a:picLocks noChangeAspect="1"/>
          </p:cNvPicPr>
          <p:nvPr/>
        </p:nvPicPr>
        <p:blipFill>
          <a:blip r:embed="rId3"/>
          <a:stretch>
            <a:fillRect/>
          </a:stretch>
        </p:blipFill>
        <p:spPr>
          <a:xfrm>
            <a:off x="2070579" y="476671"/>
            <a:ext cx="5230651" cy="3086533"/>
          </a:xfrm>
          <a:prstGeom prst="rect">
            <a:avLst/>
          </a:prstGeom>
        </p:spPr>
      </p:pic>
      <p:pic>
        <p:nvPicPr>
          <p:cNvPr id="7" name="Picture 6">
            <a:extLst>
              <a:ext uri="{FF2B5EF4-FFF2-40B4-BE49-F238E27FC236}">
                <a16:creationId xmlns:a16="http://schemas.microsoft.com/office/drawing/2014/main" id="{40878CD4-8496-1CE4-21E6-EC633FD91F25}"/>
              </a:ext>
            </a:extLst>
          </p:cNvPr>
          <p:cNvPicPr>
            <a:picLocks noChangeAspect="1"/>
          </p:cNvPicPr>
          <p:nvPr/>
        </p:nvPicPr>
        <p:blipFill>
          <a:blip r:embed="rId4"/>
          <a:stretch>
            <a:fillRect/>
          </a:stretch>
        </p:blipFill>
        <p:spPr>
          <a:xfrm>
            <a:off x="2070578" y="3658069"/>
            <a:ext cx="5230651" cy="3104743"/>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6E5FD-A06F-4418-05D6-82737ADAA318}"/>
              </a:ext>
            </a:extLst>
          </p:cNvPr>
          <p:cNvPicPr>
            <a:picLocks noChangeAspect="1"/>
          </p:cNvPicPr>
          <p:nvPr/>
        </p:nvPicPr>
        <p:blipFill>
          <a:blip r:embed="rId2"/>
          <a:stretch>
            <a:fillRect/>
          </a:stretch>
        </p:blipFill>
        <p:spPr>
          <a:xfrm>
            <a:off x="54848" y="333254"/>
            <a:ext cx="3969281" cy="2593348"/>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2024</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40507" y="5514824"/>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66145" y="4425076"/>
            <a:ext cx="3347391"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50" name="Rectangle 49"/>
          <p:cNvSpPr/>
          <p:nvPr/>
        </p:nvSpPr>
        <p:spPr>
          <a:xfrm>
            <a:off x="3366015" y="490806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17,7 %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687216" y="5585121"/>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6,6 %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2024</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395469" y="426421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49284" y="4824453"/>
            <a:ext cx="2994731"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Automaatio ja robotiikka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29.11.2024</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2000-2023</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185 %</a:t>
            </a:r>
          </a:p>
          <a:p>
            <a:r>
              <a:rPr lang="fi-FI" sz="1400" dirty="0">
                <a:solidFill>
                  <a:prstClr val="white">
                    <a:lumMod val="50000"/>
                  </a:prstClr>
                </a:solidFill>
                <a:latin typeface="Calibri" panose="020F0502020204030204"/>
              </a:rPr>
              <a:t>Koko maa keskimäärin: 70 %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10.</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26.</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19.</a:t>
            </a:r>
          </a:p>
          <a:p>
            <a:r>
              <a:rPr lang="fi-FI" sz="1200" b="1" dirty="0">
                <a:solidFill>
                  <a:srgbClr val="0070C0"/>
                </a:solidFill>
                <a:latin typeface="Calibri" panose="020F0502020204030204"/>
              </a:rPr>
              <a:t>(69 seutukuntaa, 2022)</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2023</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2022:</a:t>
            </a:r>
          </a:p>
          <a:p>
            <a:pPr algn="ctr" eaLnBrk="1" fontAlgn="auto" hangingPunct="1">
              <a:spcBef>
                <a:spcPts val="0"/>
              </a:spcBef>
              <a:spcAft>
                <a:spcPts val="0"/>
              </a:spcAft>
            </a:pPr>
            <a:r>
              <a:rPr lang="fi-FI" sz="1000" u="sng" dirty="0">
                <a:solidFill>
                  <a:srgbClr val="0070C0"/>
                </a:solidFill>
              </a:rPr>
              <a:t>Kemiallinen metsäteollisuus 128 €/työtunti</a:t>
            </a:r>
          </a:p>
          <a:p>
            <a:pPr algn="ctr" eaLnBrk="1" fontAlgn="auto" hangingPunct="1">
              <a:spcBef>
                <a:spcPts val="0"/>
              </a:spcBef>
              <a:spcAft>
                <a:spcPts val="0"/>
              </a:spcAft>
            </a:pPr>
            <a:r>
              <a:rPr lang="fi-FI" sz="1000" u="sng" dirty="0">
                <a:solidFill>
                  <a:srgbClr val="0070C0"/>
                </a:solidFill>
              </a:rPr>
              <a:t>Energiantuotanto 124 €/työtunti</a:t>
            </a:r>
          </a:p>
          <a:p>
            <a:pPr algn="ctr" eaLnBrk="1" fontAlgn="auto" hangingPunct="1">
              <a:spcBef>
                <a:spcPts val="0"/>
              </a:spcBef>
              <a:spcAft>
                <a:spcPts val="0"/>
              </a:spcAft>
            </a:pPr>
            <a:r>
              <a:rPr lang="fi-FI" sz="1000" u="sng" dirty="0">
                <a:solidFill>
                  <a:srgbClr val="0070C0"/>
                </a:solidFill>
              </a:rPr>
              <a:t>Kemianteollisuus 105 €/työtunti</a:t>
            </a:r>
          </a:p>
          <a:p>
            <a:pPr algn="ctr" eaLnBrk="1" fontAlgn="auto" hangingPunct="1">
              <a:spcBef>
                <a:spcPts val="0"/>
              </a:spcBef>
              <a:spcAft>
                <a:spcPts val="0"/>
              </a:spcAft>
            </a:pPr>
            <a:r>
              <a:rPr lang="fi-FI" sz="1000" u="sng" dirty="0">
                <a:solidFill>
                  <a:srgbClr val="0070C0"/>
                </a:solidFill>
              </a:rPr>
              <a:t>Mekaaninen metsäteollisuus 100 €/työtunti</a:t>
            </a:r>
          </a:p>
          <a:p>
            <a:pPr algn="ctr" eaLnBrk="1" fontAlgn="auto" hangingPunct="1">
              <a:spcBef>
                <a:spcPts val="0"/>
              </a:spcBef>
              <a:spcAft>
                <a:spcPts val="0"/>
              </a:spcAft>
            </a:pPr>
            <a:r>
              <a:rPr lang="fi-FI" sz="1000" u="sng" dirty="0">
                <a:solidFill>
                  <a:srgbClr val="0070C0"/>
                </a:solidFill>
              </a:rPr>
              <a:t>Metallien jalostus ja metallituotteiden valmistus 84 €/työtunti</a:t>
            </a:r>
          </a:p>
          <a:p>
            <a:pPr algn="ctr" eaLnBrk="1" fontAlgn="auto" hangingPunct="1">
              <a:spcBef>
                <a:spcPts val="0"/>
              </a:spcBef>
              <a:spcAft>
                <a:spcPts val="0"/>
              </a:spcAft>
            </a:pPr>
            <a:r>
              <a:rPr lang="fi-FI" sz="1000" u="sng" dirty="0">
                <a:solidFill>
                  <a:srgbClr val="0070C0"/>
                </a:solidFill>
              </a:rPr>
              <a:t>Toimialat keskimäärin 49 €/työtunti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Tree>
    <p:extLst>
      <p:ext uri="{BB962C8B-B14F-4D97-AF65-F5344CB8AC3E}">
        <p14:creationId xmlns:p14="http://schemas.microsoft.com/office/powerpoint/2010/main" val="2574429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2024</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66769" y="4773479"/>
            <a:ext cx="2994731"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Automaatio ja robotiikka</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66769" y="5767562"/>
            <a:ext cx="1784463"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p:txBody>
      </p:sp>
      <p:sp>
        <p:nvSpPr>
          <p:cNvPr id="50" name="Rectangle 49"/>
          <p:cNvSpPr/>
          <p:nvPr/>
        </p:nvSpPr>
        <p:spPr>
          <a:xfrm>
            <a:off x="3299203" y="4906300"/>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17,7 %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78673" y="557520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6,6 %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2024</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75645" y="4122309"/>
            <a:ext cx="334899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2000-2023</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185 %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70 %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9.1.2025</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2 (v. 2023)!</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5,6)!</a:t>
            </a:r>
          </a:p>
          <a:p>
            <a:pPr eaLnBrk="1" fontAlgn="auto" hangingPunct="1">
              <a:spcBef>
                <a:spcPts val="0"/>
              </a:spcBef>
              <a:spcAft>
                <a:spcPts val="0"/>
              </a:spcAft>
            </a:pPr>
            <a:r>
              <a:rPr lang="fi-FI" sz="1200" b="1" dirty="0">
                <a:solidFill>
                  <a:prstClr val="white">
                    <a:lumMod val="50000"/>
                  </a:prstClr>
                </a:solidFill>
              </a:rPr>
              <a:t>Liikevaihtoa on 3:nneksi ja henkilöstöä toiseksi eniten henkeä kohti 19 maakunnasta.</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6" name="Pyöristetty suorakulmio 4">
            <a:extLst>
              <a:ext uri="{FF2B5EF4-FFF2-40B4-BE49-F238E27FC236}">
                <a16:creationId xmlns:a16="http://schemas.microsoft.com/office/drawing/2014/main" id="{A4BC6EF0-0681-A6BA-477E-05D1EE7A778D}"/>
              </a:ext>
            </a:extLst>
          </p:cNvPr>
          <p:cNvSpPr/>
          <p:nvPr/>
        </p:nvSpPr>
        <p:spPr>
          <a:xfrm>
            <a:off x="5490209" y="4357135"/>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2022:</a:t>
            </a:r>
          </a:p>
          <a:p>
            <a:pPr algn="ctr" eaLnBrk="1" fontAlgn="auto" hangingPunct="1">
              <a:spcBef>
                <a:spcPts val="0"/>
              </a:spcBef>
              <a:spcAft>
                <a:spcPts val="0"/>
              </a:spcAft>
            </a:pPr>
            <a:r>
              <a:rPr lang="fi-FI" sz="1000" u="sng" dirty="0">
                <a:solidFill>
                  <a:srgbClr val="0070C0"/>
                </a:solidFill>
              </a:rPr>
              <a:t>Kemiallinen metsäteollisuus 128 €/työtunti</a:t>
            </a:r>
          </a:p>
          <a:p>
            <a:pPr algn="ctr" eaLnBrk="1" fontAlgn="auto" hangingPunct="1">
              <a:spcBef>
                <a:spcPts val="0"/>
              </a:spcBef>
              <a:spcAft>
                <a:spcPts val="0"/>
              </a:spcAft>
            </a:pPr>
            <a:r>
              <a:rPr lang="fi-FI" sz="1000" u="sng" dirty="0">
                <a:solidFill>
                  <a:srgbClr val="0070C0"/>
                </a:solidFill>
              </a:rPr>
              <a:t>Energiantuotanto 124 €/työtunti</a:t>
            </a:r>
          </a:p>
          <a:p>
            <a:pPr algn="ctr" eaLnBrk="1" fontAlgn="auto" hangingPunct="1">
              <a:spcBef>
                <a:spcPts val="0"/>
              </a:spcBef>
              <a:spcAft>
                <a:spcPts val="0"/>
              </a:spcAft>
            </a:pPr>
            <a:r>
              <a:rPr lang="fi-FI" sz="1000" u="sng" dirty="0">
                <a:solidFill>
                  <a:srgbClr val="0070C0"/>
                </a:solidFill>
              </a:rPr>
              <a:t>Kemianteollisuus 105 €/työtunti</a:t>
            </a:r>
          </a:p>
          <a:p>
            <a:pPr algn="ctr" eaLnBrk="1" fontAlgn="auto" hangingPunct="1">
              <a:spcBef>
                <a:spcPts val="0"/>
              </a:spcBef>
              <a:spcAft>
                <a:spcPts val="0"/>
              </a:spcAft>
            </a:pPr>
            <a:r>
              <a:rPr lang="fi-FI" sz="1000" u="sng" dirty="0">
                <a:solidFill>
                  <a:srgbClr val="0070C0"/>
                </a:solidFill>
              </a:rPr>
              <a:t>Mekaaninen metsäteollisuus 100 €/työtunti</a:t>
            </a:r>
          </a:p>
          <a:p>
            <a:pPr algn="ctr" eaLnBrk="1" fontAlgn="auto" hangingPunct="1">
              <a:spcBef>
                <a:spcPts val="0"/>
              </a:spcBef>
              <a:spcAft>
                <a:spcPts val="0"/>
              </a:spcAft>
            </a:pPr>
            <a:r>
              <a:rPr lang="fi-FI" sz="1000" u="sng" dirty="0">
                <a:solidFill>
                  <a:srgbClr val="0070C0"/>
                </a:solidFill>
              </a:rPr>
              <a:t>Metallien jalostus ja metallituotteiden valmistus 84 €/työtunti</a:t>
            </a:r>
          </a:p>
          <a:p>
            <a:pPr algn="ctr" eaLnBrk="1" fontAlgn="auto" hangingPunct="1">
              <a:spcBef>
                <a:spcPts val="0"/>
              </a:spcBef>
              <a:spcAft>
                <a:spcPts val="0"/>
              </a:spcAft>
            </a:pPr>
            <a:r>
              <a:rPr lang="fi-FI" sz="1000" u="sng" dirty="0">
                <a:solidFill>
                  <a:srgbClr val="0070C0"/>
                </a:solidFill>
              </a:rPr>
              <a:t>Toimialat keskimäärin 49 €/työtunti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7" name="Picture 6">
            <a:extLst>
              <a:ext uri="{FF2B5EF4-FFF2-40B4-BE49-F238E27FC236}">
                <a16:creationId xmlns:a16="http://schemas.microsoft.com/office/drawing/2014/main" id="{CF90B3F8-BBC7-56CC-4988-2431DA77863F}"/>
              </a:ext>
            </a:extLst>
          </p:cNvPr>
          <p:cNvPicPr>
            <a:picLocks noChangeAspect="1"/>
          </p:cNvPicPr>
          <p:nvPr/>
        </p:nvPicPr>
        <p:blipFill>
          <a:blip r:embed="rId5"/>
          <a:stretch>
            <a:fillRect/>
          </a:stretch>
        </p:blipFill>
        <p:spPr>
          <a:xfrm>
            <a:off x="31757" y="-1287"/>
            <a:ext cx="2304277" cy="3258771"/>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4" name="Picture 3">
            <a:extLst>
              <a:ext uri="{FF2B5EF4-FFF2-40B4-BE49-F238E27FC236}">
                <a16:creationId xmlns:a16="http://schemas.microsoft.com/office/drawing/2014/main" id="{E19FD1CB-FC0E-A10F-CF25-8EDB2B382289}"/>
              </a:ext>
            </a:extLst>
          </p:cNvPr>
          <p:cNvPicPr>
            <a:picLocks noChangeAspect="1"/>
          </p:cNvPicPr>
          <p:nvPr/>
        </p:nvPicPr>
        <p:blipFill>
          <a:blip r:embed="rId4"/>
          <a:stretch>
            <a:fillRect/>
          </a:stretch>
        </p:blipFill>
        <p:spPr>
          <a:xfrm>
            <a:off x="611560" y="836712"/>
            <a:ext cx="7947435" cy="4968552"/>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2022:</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84 €/työtunti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64 €/työtunti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Teknologiateollisuus keskimäärin 70 €/työtunti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49 €/työtunti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621 milj. €; 61 %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18.12.2024</a:t>
            </a:r>
          </a:p>
        </p:txBody>
      </p:sp>
      <p:pic>
        <p:nvPicPr>
          <p:cNvPr id="40" name="Picture 39"/>
          <p:cNvPicPr>
            <a:picLocks noChangeAspect="1"/>
          </p:cNvPicPr>
          <p:nvPr/>
        </p:nvPicPr>
        <p:blipFill>
          <a:blip r:embed="rId4"/>
          <a:stretch>
            <a:fillRect/>
          </a:stretch>
        </p:blipFill>
        <p:spPr>
          <a:xfrm>
            <a:off x="166583" y="3790589"/>
            <a:ext cx="578432" cy="564550"/>
          </a:xfrm>
          <a:prstGeom prst="rect">
            <a:avLst/>
          </a:prstGeom>
        </p:spPr>
      </p:pic>
      <p:sp>
        <p:nvSpPr>
          <p:cNvPr id="41" name="Tekstiruutu 34"/>
          <p:cNvSpPr txBox="1"/>
          <p:nvPr/>
        </p:nvSpPr>
        <p:spPr>
          <a:xfrm>
            <a:off x="90118" y="3111956"/>
            <a:ext cx="4909870"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1,92 mrd. €, v. 2022</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53 % (1,02 mrd. €) </a:t>
            </a:r>
            <a:r>
              <a:rPr lang="fi-FI" sz="1400" b="1" dirty="0">
                <a:solidFill>
                  <a:srgbClr val="0070C0"/>
                </a:solidFill>
                <a:latin typeface="Calibri" panose="020F0502020204030204"/>
                <a:cs typeface="+mn-cs"/>
              </a:rPr>
              <a:t>osuus koko maasta 5,0 %, kun väestö-osuus 3,8 %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10 milj. €; 1 %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52 milj. €; 5 %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342 milj. €; 33 %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5"/>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2023</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4,9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3,5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64 %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8455</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2023</a:t>
            </a:r>
          </a:p>
          <a:p>
            <a:pPr eaLnBrk="1" fontAlgn="auto" hangingPunct="1">
              <a:spcBef>
                <a:spcPts val="0"/>
              </a:spcBef>
              <a:spcAft>
                <a:spcPts val="0"/>
              </a:spcAft>
            </a:pPr>
            <a:r>
              <a:rPr lang="fi-FI" sz="1400" b="1" dirty="0">
                <a:solidFill>
                  <a:prstClr val="black"/>
                </a:solidFill>
                <a:latin typeface="Calibri" panose="020F0502020204030204"/>
                <a:cs typeface="+mn-cs"/>
              </a:rPr>
              <a:t>(osuus 52 %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2024</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pic>
        <p:nvPicPr>
          <p:cNvPr id="6" name="Picture 5">
            <a:extLst>
              <a:ext uri="{FF2B5EF4-FFF2-40B4-BE49-F238E27FC236}">
                <a16:creationId xmlns:a16="http://schemas.microsoft.com/office/drawing/2014/main" id="{67069C2C-B5DB-9B4A-ECD9-021D50AB2DDB}"/>
              </a:ext>
            </a:extLst>
          </p:cNvPr>
          <p:cNvPicPr>
            <a:picLocks noChangeAspect="1"/>
          </p:cNvPicPr>
          <p:nvPr/>
        </p:nvPicPr>
        <p:blipFill>
          <a:blip r:embed="rId7"/>
          <a:stretch>
            <a:fillRect/>
          </a:stretch>
        </p:blipFill>
        <p:spPr>
          <a:xfrm>
            <a:off x="0" y="414442"/>
            <a:ext cx="4857990" cy="2938149"/>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71</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8.1.2025</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1" name="Picture 10">
            <a:extLst>
              <a:ext uri="{FF2B5EF4-FFF2-40B4-BE49-F238E27FC236}">
                <a16:creationId xmlns:a16="http://schemas.microsoft.com/office/drawing/2014/main" id="{E4BFCF97-2D2B-6D92-3584-9429479DC88A}"/>
              </a:ext>
            </a:extLst>
          </p:cNvPr>
          <p:cNvPicPr>
            <a:picLocks noChangeAspect="1"/>
          </p:cNvPicPr>
          <p:nvPr/>
        </p:nvPicPr>
        <p:blipFill>
          <a:blip r:embed="rId3"/>
          <a:stretch>
            <a:fillRect/>
          </a:stretch>
        </p:blipFill>
        <p:spPr>
          <a:xfrm>
            <a:off x="0" y="817710"/>
            <a:ext cx="9144000" cy="5222579"/>
          </a:xfrm>
          <a:prstGeom prst="rect">
            <a:avLst/>
          </a:prstGeom>
        </p:spPr>
      </p:pic>
      <p:pic>
        <p:nvPicPr>
          <p:cNvPr id="13" name="Picture 12">
            <a:extLst>
              <a:ext uri="{FF2B5EF4-FFF2-40B4-BE49-F238E27FC236}">
                <a16:creationId xmlns:a16="http://schemas.microsoft.com/office/drawing/2014/main" id="{46936ADC-80E3-2239-4B6E-DBD35D1E08E3}"/>
              </a:ext>
            </a:extLst>
          </p:cNvPr>
          <p:cNvPicPr>
            <a:picLocks noChangeAspect="1"/>
          </p:cNvPicPr>
          <p:nvPr/>
        </p:nvPicPr>
        <p:blipFill>
          <a:blip r:embed="rId4"/>
          <a:stretch>
            <a:fillRect/>
          </a:stretch>
        </p:blipFill>
        <p:spPr>
          <a:xfrm>
            <a:off x="1475656" y="6125226"/>
            <a:ext cx="3705225" cy="209550"/>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89998" y="4547786"/>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31</a:t>
            </a:r>
            <a:r>
              <a:rPr lang="fi-FI" sz="1200" dirty="0">
                <a:solidFill>
                  <a:prstClr val="white">
                    <a:lumMod val="50000"/>
                  </a:prstClr>
                </a:solidFill>
                <a:latin typeface="Calibri" panose="020F0502020204030204"/>
              </a:rPr>
              <a:t>,7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17,1</a:t>
            </a:r>
            <a:r>
              <a:rPr lang="fi-FI" sz="1200" dirty="0">
                <a:solidFill>
                  <a:schemeClr val="tx1"/>
                </a:solidFill>
                <a:latin typeface="Calibri" panose="020F0502020204030204"/>
              </a:rPr>
              <a:t>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64470" y="3687589"/>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4687901" y="312571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0" y="4663166"/>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3,7</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-7,0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17.10.2024</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1-6/24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a:t>
            </a:r>
            <a:r>
              <a:rPr lang="fi-FI" sz="1400" b="1" dirty="0">
                <a:solidFill>
                  <a:prstClr val="black"/>
                </a:solidFill>
                <a:latin typeface="Calibri" panose="020F0502020204030204"/>
              </a:rPr>
              <a:t>3</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+17,7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lang="fi-FI" sz="1400" b="1" dirty="0">
                <a:solidFill>
                  <a:prstClr val="black"/>
                </a:solidFill>
                <a:latin typeface="Calibri" panose="020F0502020204030204"/>
              </a:rPr>
              <a:t>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2" name="Picture 11">
            <a:extLst>
              <a:ext uri="{FF2B5EF4-FFF2-40B4-BE49-F238E27FC236}">
                <a16:creationId xmlns:a16="http://schemas.microsoft.com/office/drawing/2014/main" id="{9462F929-E576-4F52-B627-1E08BD015427}"/>
              </a:ext>
            </a:extLst>
          </p:cNvPr>
          <p:cNvPicPr>
            <a:picLocks noChangeAspect="1"/>
          </p:cNvPicPr>
          <p:nvPr/>
        </p:nvPicPr>
        <p:blipFill>
          <a:blip r:embed="rId5"/>
          <a:stretch>
            <a:fillRect/>
          </a:stretch>
        </p:blipFill>
        <p:spPr>
          <a:xfrm>
            <a:off x="27757" y="1097822"/>
            <a:ext cx="3666670" cy="2397942"/>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17.10</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.2024</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6" name="Picture 5">
            <a:extLst>
              <a:ext uri="{FF2B5EF4-FFF2-40B4-BE49-F238E27FC236}">
                <a16:creationId xmlns:a16="http://schemas.microsoft.com/office/drawing/2014/main" id="{85C09FF1-7EA1-A0AF-2392-F397E8DD0603}"/>
              </a:ext>
            </a:extLst>
          </p:cNvPr>
          <p:cNvPicPr>
            <a:picLocks noChangeAspect="1"/>
          </p:cNvPicPr>
          <p:nvPr/>
        </p:nvPicPr>
        <p:blipFill>
          <a:blip r:embed="rId3"/>
          <a:stretch>
            <a:fillRect/>
          </a:stretch>
        </p:blipFill>
        <p:spPr>
          <a:xfrm>
            <a:off x="1086496" y="363124"/>
            <a:ext cx="5129773" cy="3352528"/>
          </a:xfrm>
          <a:prstGeom prst="rect">
            <a:avLst/>
          </a:prstGeom>
        </p:spPr>
      </p:pic>
      <p:pic>
        <p:nvPicPr>
          <p:cNvPr id="7" name="Picture 6">
            <a:extLst>
              <a:ext uri="{FF2B5EF4-FFF2-40B4-BE49-F238E27FC236}">
                <a16:creationId xmlns:a16="http://schemas.microsoft.com/office/drawing/2014/main" id="{7F7AFEF8-DE88-92E6-9545-BCA8971E0E23}"/>
              </a:ext>
            </a:extLst>
          </p:cNvPr>
          <p:cNvPicPr>
            <a:picLocks noChangeAspect="1"/>
          </p:cNvPicPr>
          <p:nvPr/>
        </p:nvPicPr>
        <p:blipFill>
          <a:blip r:embed="rId4"/>
          <a:stretch>
            <a:fillRect/>
          </a:stretch>
        </p:blipFill>
        <p:spPr>
          <a:xfrm>
            <a:off x="1148187" y="3688472"/>
            <a:ext cx="4798569" cy="3136073"/>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E42905-03F5-461C-D141-BFF456951A7A}"/>
              </a:ext>
            </a:extLst>
          </p:cNvPr>
          <p:cNvPicPr>
            <a:picLocks noChangeAspect="1"/>
          </p:cNvPicPr>
          <p:nvPr/>
        </p:nvPicPr>
        <p:blipFill>
          <a:blip r:embed="rId2"/>
          <a:stretch>
            <a:fillRect/>
          </a:stretch>
        </p:blipFill>
        <p:spPr>
          <a:xfrm>
            <a:off x="38532" y="622151"/>
            <a:ext cx="3837038" cy="2507068"/>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288818" y="873218"/>
            <a:ext cx="3359381" cy="307777"/>
          </a:xfrm>
          <a:prstGeom prst="rect">
            <a:avLst/>
          </a:prstGeom>
          <a:solidFill>
            <a:schemeClr val="bg1"/>
          </a:solidFill>
        </p:spPr>
        <p:txBody>
          <a:bodyPr wrap="square" rtlCol="0">
            <a:spAutoFit/>
          </a:bodyPr>
          <a:lstStyle/>
          <a:p>
            <a:r>
              <a:rPr lang="fi-FI" sz="1400" dirty="0" err="1"/>
              <a:t>Turnover</a:t>
            </a:r>
            <a:r>
              <a:rPr lang="fi-FI" sz="1400" dirty="0"/>
              <a:t> 2010-2023</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2024</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209300" y="435356"/>
            <a:ext cx="3586337" cy="448053"/>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lang="fi-FI" sz="1200" dirty="0">
                <a:solidFill>
                  <a:prstClr val="white">
                    <a:lumMod val="50000"/>
                  </a:prstClr>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17,1 % </a:t>
            </a:r>
          </a:p>
        </p:txBody>
      </p:sp>
      <p:sp>
        <p:nvSpPr>
          <p:cNvPr id="19" name="Rectangle 18"/>
          <p:cNvSpPr/>
          <p:nvPr/>
        </p:nvSpPr>
        <p:spPr>
          <a:xfrm>
            <a:off x="160896" y="3676191"/>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1273" y="4698517"/>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20</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.5.2024</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7,0</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282514" y="1178265"/>
            <a:ext cx="1273715" cy="397214"/>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8</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.1.2025</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5134" y="6493008"/>
            <a:ext cx="1138866" cy="294875"/>
          </a:xfrm>
          <a:prstGeom prst="rect">
            <a:avLst/>
          </a:prstGeom>
        </p:spPr>
      </p:pic>
      <p:pic>
        <p:nvPicPr>
          <p:cNvPr id="4" name="Picture 3">
            <a:extLst>
              <a:ext uri="{FF2B5EF4-FFF2-40B4-BE49-F238E27FC236}">
                <a16:creationId xmlns:a16="http://schemas.microsoft.com/office/drawing/2014/main" id="{6A61244B-EB42-6818-E51E-4B4193305205}"/>
              </a:ext>
            </a:extLst>
          </p:cNvPr>
          <p:cNvPicPr>
            <a:picLocks noChangeAspect="1"/>
          </p:cNvPicPr>
          <p:nvPr/>
        </p:nvPicPr>
        <p:blipFill>
          <a:blip r:embed="rId3"/>
          <a:stretch>
            <a:fillRect/>
          </a:stretch>
        </p:blipFill>
        <p:spPr>
          <a:xfrm>
            <a:off x="1547664" y="521141"/>
            <a:ext cx="5688733" cy="5782822"/>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0177" y="440195"/>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2024          </a:t>
            </a:r>
          </a:p>
        </p:txBody>
      </p:sp>
      <p:sp>
        <p:nvSpPr>
          <p:cNvPr id="23" name="Rectangle 22"/>
          <p:cNvSpPr/>
          <p:nvPr/>
        </p:nvSpPr>
        <p:spPr>
          <a:xfrm>
            <a:off x="4755130" y="2157974"/>
            <a:ext cx="4247992"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maakunnan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2225</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9597" y="6425103"/>
            <a:ext cx="1341872"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29.11.2024</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42491" y="2636273"/>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2010-2023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59,1 %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600" dirty="0">
                <a:solidFill>
                  <a:prstClr val="white">
                    <a:lumMod val="50000"/>
                  </a:prstClr>
                </a:solidFill>
                <a:latin typeface="Calibri" panose="020F0502020204030204"/>
              </a:rPr>
              <a:t>34,3</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406</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861</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2259</a:t>
            </a:r>
          </a:p>
        </p:txBody>
      </p:sp>
      <p:sp>
        <p:nvSpPr>
          <p:cNvPr id="4" name="TextBox 3"/>
          <p:cNvSpPr txBox="1"/>
          <p:nvPr/>
        </p:nvSpPr>
        <p:spPr>
          <a:xfrm>
            <a:off x="-9597" y="3518742"/>
            <a:ext cx="3854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600672" y="3806091"/>
            <a:ext cx="4247993" cy="2594994"/>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5,7 %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6,5 %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6,0 % </a:t>
            </a:r>
            <a:r>
              <a:rPr lang="fi-FI" sz="1400" b="1" dirty="0">
                <a:solidFill>
                  <a:srgbClr val="0070C0"/>
                </a:solidFill>
                <a:latin typeface="Calibri" panose="020F0502020204030204"/>
              </a:rPr>
              <a:t>(väestöosuus 3,8 %)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5,0 %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koko alkutuotannon ja elintarviketeollisuuden yhteenlasketusta tuotoksen arvosta oli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6,</a:t>
            </a:r>
            <a:r>
              <a:rPr lang="fi-FI" sz="1400" b="1" dirty="0">
                <a:solidFill>
                  <a:schemeClr val="tx1"/>
                </a:solidFill>
                <a:latin typeface="Calibri" panose="020F0502020204030204"/>
              </a:rPr>
              <a:t>0</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arvonlisäyksestä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5,3 %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(v. 2022)</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71" y="6356942"/>
            <a:ext cx="1856812" cy="480765"/>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12734" y="6445653"/>
            <a:ext cx="6264696" cy="400110"/>
          </a:xfrm>
          <a:prstGeom prst="rect">
            <a:avLst/>
          </a:prstGeom>
          <a:noFill/>
        </p:spPr>
        <p:txBody>
          <a:bodyPr wrap="square" rtlCol="0">
            <a:spAutoFit/>
          </a:bodyPr>
          <a:lstStyle/>
          <a:p>
            <a:r>
              <a:rPr lang="fi-FI" sz="1000" dirty="0"/>
              <a:t>*Vuoden 2014 lukuihin perustuvan ruoka-alan tutkimuksen luvut on päivitetty v. 2021 (arvonlisäys, tuotos)/22 (työpaikat) lukuihin perustuen alkutuotannon ja elintarviketeollisuuden kehitykseen em. vuosina.</a:t>
            </a:r>
            <a:endParaRPr lang="en-US" sz="10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127</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157</a:t>
            </a:r>
          </a:p>
        </p:txBody>
      </p:sp>
      <p:pic>
        <p:nvPicPr>
          <p:cNvPr id="5" name="Picture 4">
            <a:extLst>
              <a:ext uri="{FF2B5EF4-FFF2-40B4-BE49-F238E27FC236}">
                <a16:creationId xmlns:a16="http://schemas.microsoft.com/office/drawing/2014/main" id="{EFCF7417-1917-41B8-397B-2EC711875CAC}"/>
              </a:ext>
            </a:extLst>
          </p:cNvPr>
          <p:cNvPicPr>
            <a:picLocks noChangeAspect="1"/>
          </p:cNvPicPr>
          <p:nvPr/>
        </p:nvPicPr>
        <p:blipFill>
          <a:blip r:embed="rId6"/>
          <a:stretch>
            <a:fillRect/>
          </a:stretch>
        </p:blipFill>
        <p:spPr>
          <a:xfrm>
            <a:off x="133599" y="417272"/>
            <a:ext cx="3809008" cy="2484986"/>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1993-2023</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CA2B2308-2482-DB02-5476-E219759D7D00}"/>
              </a:ext>
            </a:extLst>
          </p:cNvPr>
          <p:cNvPicPr>
            <a:picLocks noChangeAspect="1"/>
          </p:cNvPicPr>
          <p:nvPr/>
        </p:nvPicPr>
        <p:blipFill>
          <a:blip r:embed="rId4"/>
          <a:stretch>
            <a:fillRect/>
          </a:stretch>
        </p:blipFill>
        <p:spPr>
          <a:xfrm>
            <a:off x="651748" y="836712"/>
            <a:ext cx="8039850" cy="5400600"/>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BCE5BB9-3047-A5BB-5CCB-C7B8105714B2}"/>
              </a:ext>
            </a:extLst>
          </p:cNvPr>
          <p:cNvPicPr>
            <a:picLocks noChangeAspect="1"/>
          </p:cNvPicPr>
          <p:nvPr/>
        </p:nvPicPr>
        <p:blipFill>
          <a:blip r:embed="rId2"/>
          <a:stretch>
            <a:fillRect/>
          </a:stretch>
        </p:blipFill>
        <p:spPr>
          <a:xfrm>
            <a:off x="2864041" y="1532255"/>
            <a:ext cx="2694477" cy="1680001"/>
          </a:xfrm>
          <a:prstGeom prst="rect">
            <a:avLst/>
          </a:prstGeom>
        </p:spPr>
      </p:pic>
      <p:pic>
        <p:nvPicPr>
          <p:cNvPr id="27" name="Picture 26">
            <a:extLst>
              <a:ext uri="{FF2B5EF4-FFF2-40B4-BE49-F238E27FC236}">
                <a16:creationId xmlns:a16="http://schemas.microsoft.com/office/drawing/2014/main" id="{5F7880D9-1ED3-7098-424D-A426F0996155}"/>
              </a:ext>
            </a:extLst>
          </p:cNvPr>
          <p:cNvPicPr>
            <a:picLocks noChangeAspect="1"/>
          </p:cNvPicPr>
          <p:nvPr/>
        </p:nvPicPr>
        <p:blipFill>
          <a:blip r:embed="rId3"/>
          <a:stretch>
            <a:fillRect/>
          </a:stretch>
        </p:blipFill>
        <p:spPr>
          <a:xfrm>
            <a:off x="20175" y="2966486"/>
            <a:ext cx="3941885" cy="3839830"/>
          </a:xfrm>
          <a:prstGeom prst="rect">
            <a:avLst/>
          </a:prstGeom>
        </p:spPr>
      </p:pic>
      <p:pic>
        <p:nvPicPr>
          <p:cNvPr id="10" name="Kuva 29">
            <a:extLst>
              <a:ext uri="{FF2B5EF4-FFF2-40B4-BE49-F238E27FC236}">
                <a16:creationId xmlns:a16="http://schemas.microsoft.com/office/drawing/2014/main" id="{0906EBB2-58DE-2338-78CA-A22FD44FC232}"/>
              </a:ext>
            </a:extLst>
          </p:cNvPr>
          <p:cNvPicPr>
            <a:picLocks/>
          </p:cNvPicPr>
          <p:nvPr/>
        </p:nvPicPr>
        <p:blipFill>
          <a:blip r:embed="rId4">
            <a:duotone>
              <a:schemeClr val="accent2">
                <a:shade val="45000"/>
                <a:satMod val="135000"/>
              </a:schemeClr>
              <a:prstClr val="white"/>
            </a:duotone>
          </a:blip>
          <a:stretch>
            <a:fillRect/>
          </a:stretch>
        </p:blipFill>
        <p:spPr>
          <a:xfrm>
            <a:off x="2117648" y="1972492"/>
            <a:ext cx="187200" cy="367200"/>
          </a:xfrm>
          <a:prstGeom prst="rect">
            <a:avLst/>
          </a:prstGeom>
        </p:spPr>
      </p:pic>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5" cstate="print">
            <a:duotone>
              <a:prstClr val="black"/>
              <a:schemeClr val="tx2">
                <a:tint val="45000"/>
                <a:satMod val="400000"/>
              </a:schemeClr>
            </a:duotone>
            <a:lum bright="21000"/>
            <a:extLst>
              <a:ext uri="{BEBA8EAE-BF5A-486C-A8C5-ECC9F3942E4B}">
                <a14:imgProps xmlns:a14="http://schemas.microsoft.com/office/drawing/2010/main">
                  <a14:imgLayer r:embed="rId6">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05003" y="-104240"/>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87,5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12,5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rot="5400000">
            <a:off x="4258858" y="6217077"/>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2024</a:t>
            </a:r>
          </a:p>
        </p:txBody>
      </p:sp>
      <p:sp>
        <p:nvSpPr>
          <p:cNvPr id="42" name="Tekstiruutu 41"/>
          <p:cNvSpPr txBox="1"/>
          <p:nvPr/>
        </p:nvSpPr>
        <p:spPr>
          <a:xfrm>
            <a:off x="5300932" y="1274405"/>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403 232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7033983" y="256199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a:off x="5008349" y="6595920"/>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4996673" y="3025506"/>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2023)</a:t>
            </a:r>
          </a:p>
        </p:txBody>
      </p:sp>
      <p:pic>
        <p:nvPicPr>
          <p:cNvPr id="41" name="Kuva 29"/>
          <p:cNvPicPr>
            <a:picLocks/>
          </p:cNvPicPr>
          <p:nvPr/>
        </p:nvPicPr>
        <p:blipFill>
          <a:blip r:embed="rId4">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2964943707"/>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9"/>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47,2 %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33,7 %,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66,3</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1"/>
          <a:stretch>
            <a:fillRect/>
          </a:stretch>
        </p:blipFill>
        <p:spPr>
          <a:xfrm>
            <a:off x="4918488" y="3781784"/>
            <a:ext cx="4232828" cy="2528220"/>
          </a:xfrm>
          <a:prstGeom prst="rect">
            <a:avLst/>
          </a:prstGeom>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-2,7 %, </a:t>
            </a:r>
            <a:r>
              <a:rPr lang="sv-SE" sz="1000" dirty="0" err="1"/>
              <a:t>koko</a:t>
            </a:r>
            <a:r>
              <a:rPr lang="sv-SE" sz="1000" dirty="0"/>
              <a:t> </a:t>
            </a:r>
            <a:r>
              <a:rPr lang="sv-SE" sz="1000" dirty="0" err="1"/>
              <a:t>maa</a:t>
            </a:r>
            <a:r>
              <a:rPr lang="sv-SE" sz="1000" dirty="0"/>
              <a:t> +3,9 % (2023 vs. 2022))</a:t>
            </a:r>
            <a:endParaRPr lang="fi-FI" sz="1000" dirty="0"/>
          </a:p>
        </p:txBody>
      </p:sp>
    </p:spTree>
    <p:extLst>
      <p:ext uri="{BB962C8B-B14F-4D97-AF65-F5344CB8AC3E}">
        <p14:creationId xmlns:p14="http://schemas.microsoft.com/office/powerpoint/2010/main" val="2545973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2024</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408E9B27-3FE9-2432-BA77-DA75CE1CC23E}"/>
              </a:ext>
            </a:extLst>
          </p:cNvPr>
          <p:cNvPicPr>
            <a:picLocks noChangeAspect="1"/>
          </p:cNvPicPr>
          <p:nvPr/>
        </p:nvPicPr>
        <p:blipFill>
          <a:blip r:embed="rId3"/>
          <a:stretch>
            <a:fillRect/>
          </a:stretch>
        </p:blipFill>
        <p:spPr>
          <a:xfrm>
            <a:off x="-2988" y="1717118"/>
            <a:ext cx="6677654" cy="3512082"/>
          </a:xfrm>
          <a:prstGeom prst="rect">
            <a:avLst/>
          </a:prstGeom>
        </p:spPr>
      </p:pic>
      <p:pic>
        <p:nvPicPr>
          <p:cNvPr id="5" name="Picture 4">
            <a:extLst>
              <a:ext uri="{FF2B5EF4-FFF2-40B4-BE49-F238E27FC236}">
                <a16:creationId xmlns:a16="http://schemas.microsoft.com/office/drawing/2014/main" id="{7FEB8488-77CF-A10B-AA5B-8E13C4243269}"/>
              </a:ext>
            </a:extLst>
          </p:cNvPr>
          <p:cNvPicPr>
            <a:picLocks noChangeAspect="1"/>
          </p:cNvPicPr>
          <p:nvPr/>
        </p:nvPicPr>
        <p:blipFill>
          <a:blip r:embed="rId4"/>
          <a:stretch>
            <a:fillRect/>
          </a:stretch>
        </p:blipFill>
        <p:spPr>
          <a:xfrm>
            <a:off x="6674666" y="404664"/>
            <a:ext cx="2216150" cy="5537200"/>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DAC69D8-EB07-7044-956F-5878C8CD885D}"/>
              </a:ext>
            </a:extLst>
          </p:cNvPr>
          <p:cNvPicPr>
            <a:picLocks noChangeAspect="1"/>
          </p:cNvPicPr>
          <p:nvPr/>
        </p:nvPicPr>
        <p:blipFill>
          <a:blip r:embed="rId3"/>
          <a:stretch>
            <a:fillRect/>
          </a:stretch>
        </p:blipFill>
        <p:spPr>
          <a:xfrm>
            <a:off x="2737496" y="569942"/>
            <a:ext cx="2193726" cy="3102427"/>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sub-regions in 2022:</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Rauma Region is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1</a:t>
            </a:r>
            <a:r>
              <a:rPr lang="fi-FI" b="1" dirty="0">
                <a:solidFill>
                  <a:srgbClr val="FF5050"/>
                </a:solidFill>
                <a:latin typeface="Calibri" panose="020F0502020204030204"/>
              </a:rPr>
              <a:t>4</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Pori Region </a:t>
            </a:r>
            <a:r>
              <a:rPr lang="fi-FI" b="1" dirty="0">
                <a:solidFill>
                  <a:srgbClr val="FF5050"/>
                </a:solidFill>
                <a:latin typeface="Calibri" panose="020F0502020204030204"/>
              </a:rPr>
              <a:t>29</a:t>
            </a:r>
            <a:r>
              <a:rPr lang="fi-FI" b="1" baseline="30000" dirty="0">
                <a:solidFill>
                  <a:srgbClr val="FF5050"/>
                </a:solidFill>
                <a:latin typeface="Calibri" panose="020F0502020204030204"/>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Northern Satakunta Region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25</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3000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2nd</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among Finland´s 19 regions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734262"/>
            <a:ext cx="572689" cy="510929"/>
          </a:xfrm>
          <a:prstGeom prst="rect">
            <a:avLst/>
          </a:prstGeom>
        </p:spPr>
      </p:pic>
      <p:pic>
        <p:nvPicPr>
          <p:cNvPr id="16" name="Picture 15"/>
          <p:cNvPicPr>
            <a:picLocks noChangeAspect="1"/>
          </p:cNvPicPr>
          <p:nvPr/>
        </p:nvPicPr>
        <p:blipFill>
          <a:blip r:embed="rId9"/>
          <a:stretch>
            <a:fillRect/>
          </a:stretch>
        </p:blipFill>
        <p:spPr>
          <a:xfrm>
            <a:off x="3371731" y="5107629"/>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Share of Turnover of Manu-facturing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52 %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9,7</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bn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a:t>
              </a:r>
              <a:r>
                <a:rPr lang="fi-FI" sz="1400" dirty="0">
                  <a:solidFill>
                    <a:prstClr val="white">
                      <a:lumMod val="50000"/>
                    </a:prstClr>
                  </a:solidFill>
                  <a:latin typeface="Calibri" panose="020F0502020204030204"/>
                </a:rPr>
                <a:t>36</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Manu-facturing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5,7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(17854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Growth of Export of Metal, Machi-nery and Offshore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2000-23: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185</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+70 %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Export of Companies/GDP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73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31 %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roduction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+120 %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+6</a:t>
              </a:r>
              <a:r>
                <a:rPr lang="fi-FI" sz="1400" dirty="0">
                  <a:solidFill>
                    <a:prstClr val="white">
                      <a:lumMod val="50000"/>
                    </a:prstClr>
                  </a:solidFill>
                  <a:latin typeface="Calibri" panose="020F0502020204030204"/>
                </a:rPr>
                <a:t>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7,4 %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(5,7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50918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Added in Manufacturing, Total 1,92 milliard €</a:t>
            </a:r>
          </a:p>
        </p:txBody>
      </p:sp>
      <p:sp>
        <p:nvSpPr>
          <p:cNvPr id="59" name="Tekstiruutu 34"/>
          <p:cNvSpPr txBox="1"/>
          <p:nvPr/>
        </p:nvSpPr>
        <p:spPr>
          <a:xfrm>
            <a:off x="4093711" y="5689356"/>
            <a:ext cx="2845983" cy="923330"/>
          </a:xfrm>
          <a:prstGeom prst="rect">
            <a:avLst/>
          </a:prstGeom>
          <a:noFill/>
        </p:spPr>
        <p:txBody>
          <a:bodyPr wrap="square" rtlCol="0">
            <a:spAutoFit/>
          </a:bodyPr>
          <a:lstStyle/>
          <a:p>
            <a:pPr eaLnBrk="1" fontAlgn="auto" hangingPunct="1">
              <a:spcBef>
                <a:spcPts val="0"/>
              </a:spcBef>
              <a:spcAft>
                <a:spcPts val="0"/>
              </a:spcAf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8 %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others 11 %,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Forest Industry </a:t>
            </a:r>
            <a:r>
              <a:rPr lang="fi-FI" b="1" dirty="0">
                <a:solidFill>
                  <a:srgbClr val="0070C0"/>
                </a:solidFill>
                <a:effectLst>
                  <a:outerShdw blurRad="38100" dist="38100" dir="2700000" algn="tl">
                    <a:srgbClr val="000000">
                      <a:alpha val="43137"/>
                    </a:srgbClr>
                  </a:outerShdw>
                </a:effectLst>
                <a:latin typeface="Calibri" panose="020F0502020204030204"/>
              </a:rPr>
              <a:t>18</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2" name="Tekstiruutu 34"/>
          <p:cNvSpPr txBox="1"/>
          <p:nvPr/>
        </p:nvSpPr>
        <p:spPr>
          <a:xfrm>
            <a:off x="4079978" y="5229909"/>
            <a:ext cx="2394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Chemicals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Metals, Machinery and Offshore </a:t>
            </a:r>
            <a:r>
              <a:rPr lang="fi-FI" b="1" dirty="0">
                <a:solidFill>
                  <a:srgbClr val="0070C0"/>
                </a:solidFill>
                <a:effectLst>
                  <a:outerShdw blurRad="38100" dist="38100" dir="2700000" algn="tl">
                    <a:srgbClr val="000000">
                      <a:alpha val="43137"/>
                    </a:srgbClr>
                  </a:outerShdw>
                </a:effectLst>
                <a:latin typeface="Calibri" panose="020F0502020204030204"/>
              </a:rPr>
              <a:t>53</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8.1.2025</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capita 2022: Blue sub-regions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2957500" cy="29377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06377AA8-E572-47C5-4D60-B8D63E23E401}"/>
              </a:ext>
            </a:extLst>
          </p:cNvPr>
          <p:cNvPicPr>
            <a:picLocks noChangeAspect="1"/>
          </p:cNvPicPr>
          <p:nvPr/>
        </p:nvPicPr>
        <p:blipFill>
          <a:blip r:embed="rId4"/>
          <a:stretch>
            <a:fillRect/>
          </a:stretch>
        </p:blipFill>
        <p:spPr>
          <a:xfrm>
            <a:off x="2988169" y="0"/>
            <a:ext cx="5469381" cy="6858000"/>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84</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85</a:t>
            </a:fld>
            <a:endParaRPr lang="fi-FI" altLang="fi-FI"/>
          </a:p>
        </p:txBody>
      </p:sp>
      <p:pic>
        <p:nvPicPr>
          <p:cNvPr id="14" name="Picture 13">
            <a:extLst>
              <a:ext uri="{FF2B5EF4-FFF2-40B4-BE49-F238E27FC236}">
                <a16:creationId xmlns:a16="http://schemas.microsoft.com/office/drawing/2014/main" id="{6EA8ABCA-1BE0-960A-EF8B-C47440AA2A41}"/>
              </a:ext>
            </a:extLst>
          </p:cNvPr>
          <p:cNvPicPr>
            <a:picLocks noChangeAspect="1"/>
          </p:cNvPicPr>
          <p:nvPr/>
        </p:nvPicPr>
        <p:blipFill>
          <a:blip r:embed="rId2"/>
          <a:stretch>
            <a:fillRect/>
          </a:stretch>
        </p:blipFill>
        <p:spPr>
          <a:xfrm>
            <a:off x="2591272" y="4190359"/>
            <a:ext cx="6552728" cy="2667641"/>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7487816" y="259946"/>
            <a:ext cx="1656184" cy="1754326"/>
          </a:xfrm>
          <a:prstGeom prst="rect">
            <a:avLst/>
          </a:prstGeom>
          <a:noFill/>
        </p:spPr>
        <p:txBody>
          <a:bodyPr wrap="square" rtlCol="0">
            <a:spAutoFit/>
          </a:bodyPr>
          <a:lstStyle/>
          <a:p>
            <a:r>
              <a:rPr lang="fi-FI" sz="1800" u="sng" dirty="0">
                <a:solidFill>
                  <a:srgbClr val="467886"/>
                </a:solidFill>
                <a:effectLst/>
                <a:latin typeface="Aptos" panose="020B0004020202020204" pitchFamily="34" charset="0"/>
                <a:ea typeface="Calibri" panose="020F0502020204030204" pitchFamily="34" charset="0"/>
                <a:cs typeface="Aptos" panose="020B0004020202020204" pitchFamily="34" charset="0"/>
                <a:hlinkClick r:id="rId3"/>
              </a:rPr>
              <a:t>https://www.ostro.chamber.fi/selvitys-lentoliikenteen-taloudelliset-vaikutukset/</a:t>
            </a:r>
            <a:endParaRPr lang="en-US" dirty="0"/>
          </a:p>
        </p:txBody>
      </p:sp>
      <p:pic>
        <p:nvPicPr>
          <p:cNvPr id="16" name="Picture 15">
            <a:extLst>
              <a:ext uri="{FF2B5EF4-FFF2-40B4-BE49-F238E27FC236}">
                <a16:creationId xmlns:a16="http://schemas.microsoft.com/office/drawing/2014/main" id="{D8086D40-0A16-A110-5BCA-5229650B3088}"/>
              </a:ext>
            </a:extLst>
          </p:cNvPr>
          <p:cNvPicPr>
            <a:picLocks noChangeAspect="1"/>
          </p:cNvPicPr>
          <p:nvPr/>
        </p:nvPicPr>
        <p:blipFill>
          <a:blip r:embed="rId4"/>
          <a:stretch>
            <a:fillRect/>
          </a:stretch>
        </p:blipFill>
        <p:spPr>
          <a:xfrm>
            <a:off x="107504" y="282005"/>
            <a:ext cx="7193280" cy="3942080"/>
          </a:xfrm>
          <a:prstGeom prst="rect">
            <a:avLst/>
          </a:prstGeom>
        </p:spPr>
      </p:pic>
      <p:pic>
        <p:nvPicPr>
          <p:cNvPr id="18" name="Picture 17">
            <a:extLst>
              <a:ext uri="{FF2B5EF4-FFF2-40B4-BE49-F238E27FC236}">
                <a16:creationId xmlns:a16="http://schemas.microsoft.com/office/drawing/2014/main" id="{05EF8BF0-1336-17C1-7546-9D952A6302FF}"/>
              </a:ext>
            </a:extLst>
          </p:cNvPr>
          <p:cNvPicPr>
            <a:picLocks noChangeAspect="1"/>
          </p:cNvPicPr>
          <p:nvPr/>
        </p:nvPicPr>
        <p:blipFill>
          <a:blip r:embed="rId5"/>
          <a:stretch>
            <a:fillRect/>
          </a:stretch>
        </p:blipFill>
        <p:spPr>
          <a:xfrm>
            <a:off x="467544" y="40005"/>
            <a:ext cx="7233920" cy="193040"/>
          </a:xfrm>
          <a:prstGeom prst="rect">
            <a:avLst/>
          </a:prstGeom>
        </p:spPr>
      </p:pic>
      <p:pic>
        <p:nvPicPr>
          <p:cNvPr id="20" name="Picture 19">
            <a:extLst>
              <a:ext uri="{FF2B5EF4-FFF2-40B4-BE49-F238E27FC236}">
                <a16:creationId xmlns:a16="http://schemas.microsoft.com/office/drawing/2014/main" id="{5D880A72-49CA-18EB-6CC8-E2A24E5E0980}"/>
              </a:ext>
            </a:extLst>
          </p:cNvPr>
          <p:cNvPicPr>
            <a:picLocks noChangeAspect="1"/>
          </p:cNvPicPr>
          <p:nvPr/>
        </p:nvPicPr>
        <p:blipFill>
          <a:blip r:embed="rId6"/>
          <a:stretch>
            <a:fillRect/>
          </a:stretch>
        </p:blipFill>
        <p:spPr>
          <a:xfrm>
            <a:off x="91225" y="4342667"/>
            <a:ext cx="2397760" cy="193040"/>
          </a:xfrm>
          <a:prstGeom prst="rect">
            <a:avLst/>
          </a:prstGeom>
        </p:spPr>
      </p:pic>
      <p:pic>
        <p:nvPicPr>
          <p:cNvPr id="22" name="Picture 21">
            <a:extLst>
              <a:ext uri="{FF2B5EF4-FFF2-40B4-BE49-F238E27FC236}">
                <a16:creationId xmlns:a16="http://schemas.microsoft.com/office/drawing/2014/main" id="{7BDBEC27-53C2-FAFC-F95F-EBACD5AB2FF4}"/>
              </a:ext>
            </a:extLst>
          </p:cNvPr>
          <p:cNvPicPr>
            <a:picLocks noChangeAspect="1"/>
          </p:cNvPicPr>
          <p:nvPr/>
        </p:nvPicPr>
        <p:blipFill>
          <a:blip r:embed="rId7"/>
          <a:stretch>
            <a:fillRect/>
          </a:stretch>
        </p:blipFill>
        <p:spPr>
          <a:xfrm>
            <a:off x="83061" y="4578089"/>
            <a:ext cx="2804160" cy="152400"/>
          </a:xfrm>
          <a:prstGeom prst="rect">
            <a:avLst/>
          </a:prstGeom>
        </p:spPr>
      </p:pic>
      <p:pic>
        <p:nvPicPr>
          <p:cNvPr id="26" name="Picture 25">
            <a:extLst>
              <a:ext uri="{FF2B5EF4-FFF2-40B4-BE49-F238E27FC236}">
                <a16:creationId xmlns:a16="http://schemas.microsoft.com/office/drawing/2014/main" id="{03DDC4AD-C72D-CF50-4800-996E812F8ABD}"/>
              </a:ext>
            </a:extLst>
          </p:cNvPr>
          <p:cNvPicPr>
            <a:picLocks noChangeAspect="1"/>
          </p:cNvPicPr>
          <p:nvPr/>
        </p:nvPicPr>
        <p:blipFill>
          <a:blip r:embed="rId8"/>
          <a:stretch>
            <a:fillRect/>
          </a:stretch>
        </p:blipFill>
        <p:spPr>
          <a:xfrm>
            <a:off x="83061" y="5008293"/>
            <a:ext cx="1178560" cy="152400"/>
          </a:xfrm>
          <a:prstGeom prst="rect">
            <a:avLst/>
          </a:prstGeom>
        </p:spPr>
      </p:pic>
      <p:pic>
        <p:nvPicPr>
          <p:cNvPr id="28" name="Picture 27">
            <a:extLst>
              <a:ext uri="{FF2B5EF4-FFF2-40B4-BE49-F238E27FC236}">
                <a16:creationId xmlns:a16="http://schemas.microsoft.com/office/drawing/2014/main" id="{0432D260-04B0-6DB0-D72C-B506BF97324B}"/>
              </a:ext>
            </a:extLst>
          </p:cNvPr>
          <p:cNvPicPr>
            <a:picLocks noChangeAspect="1"/>
          </p:cNvPicPr>
          <p:nvPr/>
        </p:nvPicPr>
        <p:blipFill>
          <a:blip r:embed="rId9"/>
          <a:stretch>
            <a:fillRect/>
          </a:stretch>
        </p:blipFill>
        <p:spPr>
          <a:xfrm>
            <a:off x="83061" y="4756452"/>
            <a:ext cx="2072640" cy="193040"/>
          </a:xfrm>
          <a:prstGeom prst="rect">
            <a:avLst/>
          </a:prstGeom>
        </p:spPr>
      </p:pic>
    </p:spTree>
    <p:extLst>
      <p:ext uri="{BB962C8B-B14F-4D97-AF65-F5344CB8AC3E}">
        <p14:creationId xmlns:p14="http://schemas.microsoft.com/office/powerpoint/2010/main" val="3351659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2024                 Satamaliitto 2024</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659380"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7,4 %</a:t>
            </a:r>
            <a:r>
              <a:rPr lang="fi-FI" altLang="fi-FI" sz="1400" dirty="0"/>
              <a:t> (vrt. väestöosuus 3,8 %, 2023).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2022) on </a:t>
            </a:r>
            <a:r>
              <a:rPr lang="fi-FI" altLang="fi-FI" sz="1400" b="1" dirty="0"/>
              <a:t>73 %, </a:t>
            </a:r>
            <a:r>
              <a:rPr lang="fi-FI" altLang="fi-FI" sz="1400" dirty="0"/>
              <a:t>yli kaksinkertainen maan keskiarvoon (31 %) verrattuna. </a:t>
            </a:r>
            <a:r>
              <a:rPr lang="fi-FI" altLang="fi-FI" sz="1400" b="1" dirty="0"/>
              <a:t>Vienti henkeä kohden </a:t>
            </a:r>
            <a:r>
              <a:rPr lang="fi-FI" altLang="fi-FI" sz="1400" dirty="0"/>
              <a:t>on 19 maakunnasta </a:t>
            </a:r>
            <a:r>
              <a:rPr lang="fi-FI" altLang="fi-FI" sz="1400" b="1" dirty="0"/>
              <a:t>2. korkein </a:t>
            </a:r>
            <a:r>
              <a:rPr lang="fi-FI" altLang="fi-FI" sz="1400" dirty="0"/>
              <a:t>(2023). </a:t>
            </a:r>
            <a:r>
              <a:rPr lang="fi-FI" altLang="fi-FI" sz="1400" b="1" dirty="0"/>
              <a:t>Jalostuksen (teoll., energia ja rak.) arvonlisäys henkeä kohden </a:t>
            </a:r>
            <a:r>
              <a:rPr lang="fi-FI" altLang="fi-FI" sz="1400" dirty="0"/>
              <a:t>on maakunnista </a:t>
            </a:r>
            <a:r>
              <a:rPr lang="fi-FI" altLang="fi-FI" sz="1400" b="1" dirty="0"/>
              <a:t>2. korkein </a:t>
            </a:r>
            <a:r>
              <a:rPr lang="fi-FI" altLang="fi-FI" sz="1400" dirty="0"/>
              <a:t>(2023).</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5,4 %</a:t>
            </a:r>
            <a:r>
              <a:rPr lang="fi-FI" altLang="fi-FI" sz="1400" dirty="0"/>
              <a:t>, eli vajaat 1,5 kertaa väestöosuus (2022). Osuus on </a:t>
            </a:r>
            <a:r>
              <a:rPr lang="fi-FI" altLang="fi-FI" sz="1400" b="1" dirty="0"/>
              <a:t>5,6 %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15,4 %.</a:t>
            </a:r>
            <a:r>
              <a:rPr lang="fi-FI" altLang="fi-FI" sz="1400" dirty="0"/>
              <a:t> Elintarvike- (6,4 %), metsä- (5,6 %), konepaja- (4,8 %) ja energiateollisuuden (6,4 %) osuus on myös selvästi väestöosuutta suurempi. </a:t>
            </a:r>
            <a:r>
              <a:rPr lang="fi-FI" altLang="fi-FI" sz="1400" b="1" dirty="0"/>
              <a:t>Jalostuksen osuus BKT:stä </a:t>
            </a:r>
            <a:r>
              <a:rPr lang="fi-FI" altLang="fi-FI" sz="1400" dirty="0"/>
              <a:t>on </a:t>
            </a:r>
            <a:r>
              <a:rPr lang="fi-FI" altLang="fi-FI" sz="1400" b="1" dirty="0"/>
              <a:t>37,5 %</a:t>
            </a:r>
            <a:r>
              <a:rPr lang="fi-FI" altLang="fi-FI" sz="1400" dirty="0"/>
              <a:t>, joka on maan keskiarvoa (29,0 %) korkeampi (2022). Satakunnassa teollisuuden osuus arvonlisäyksestä on 24,4 % ja maassa keskimäärin 18,1 % (v. 2022).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10,6 %</a:t>
            </a:r>
            <a:r>
              <a:rPr lang="fi-FI" altLang="fi-FI" sz="1400" dirty="0"/>
              <a:t> ja tuonnista 6,7 % (yht. 8,6 %), kun väestöosuus on 3,8 % (2023).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yöristetty suorakulmio 9"/>
          <p:cNvSpPr/>
          <p:nvPr/>
        </p:nvSpPr>
        <p:spPr>
          <a:xfrm>
            <a:off x="6985414" y="5132169"/>
            <a:ext cx="937169"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0" name="Pyöristetty suorakulmio 9">
            <a:extLst>
              <a:ext uri="{FF2B5EF4-FFF2-40B4-BE49-F238E27FC236}">
                <a16:creationId xmlns:a16="http://schemas.microsoft.com/office/drawing/2014/main" id="{18C9DDE2-E18C-B638-1785-6FC5EEABD014}"/>
              </a:ext>
            </a:extLst>
          </p:cNvPr>
          <p:cNvSpPr/>
          <p:nvPr/>
        </p:nvSpPr>
        <p:spPr>
          <a:xfrm>
            <a:off x="7078401" y="637931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4815712" y="637957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2651581" y="6051143"/>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 name="Pyöristetty suorakulmio 9">
            <a:extLst>
              <a:ext uri="{FF2B5EF4-FFF2-40B4-BE49-F238E27FC236}">
                <a16:creationId xmlns:a16="http://schemas.microsoft.com/office/drawing/2014/main" id="{0A744DDC-D701-6032-BE56-75E27BB90555}"/>
              </a:ext>
            </a:extLst>
          </p:cNvPr>
          <p:cNvSpPr/>
          <p:nvPr/>
        </p:nvSpPr>
        <p:spPr>
          <a:xfrm>
            <a:off x="7712778" y="5773155"/>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84353" y="1677231"/>
            <a:ext cx="8863818" cy="5152194"/>
          </a:xfrm>
        </p:spPr>
        <p:txBody>
          <a:bodyPr/>
          <a:lstStyle/>
          <a:p>
            <a:pPr lvl="1" eaLnBrk="1" hangingPunct="1"/>
            <a:r>
              <a:rPr lang="fi-FI" altLang="fi-FI" sz="1700" dirty="0"/>
              <a:t>Yritykset uskovat Satakuntaan: tulevat investoinnit ovat miljardiluokkaa. Vuosina 2010-22 jalostuksen investoinneissa kasvua (nim.)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nimellinen kasvu 2000-23:</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(2010-23)</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2013-23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Satakunta ykkönen suunnitelluissa vihreän siirtymän investoinneissa,   </a:t>
            </a:r>
            <a:r>
              <a:rPr lang="fi-FI" altLang="fi-FI" sz="1700" b="1" dirty="0"/>
              <a:t>35 mrd. € </a:t>
            </a:r>
            <a:r>
              <a:rPr lang="fi-FI" altLang="fi-FI" sz="1700" dirty="0"/>
              <a:t>(EK12/24).</a:t>
            </a:r>
          </a:p>
          <a:p>
            <a:pPr marL="457200" lvl="1" indent="0" eaLnBrk="1" hangingPunct="1">
              <a:buNone/>
            </a:pPr>
            <a:r>
              <a:rPr lang="fi-FI" sz="1700" dirty="0"/>
              <a:t> </a:t>
            </a:r>
          </a:p>
          <a:p>
            <a:pPr marL="457200" lvl="1" indent="0" eaLnBrk="1" hangingPunct="1">
              <a:buNone/>
            </a:pPr>
            <a:r>
              <a:rPr lang="fi-FI" sz="1800" dirty="0"/>
              <a:t>–</a:t>
            </a:r>
            <a:r>
              <a:rPr lang="fi-FI" sz="1700" dirty="0"/>
              <a:t>  Vuoden 2023 ennakkotietojen mukaan BKT:n reaalinen kasvu oli Satakunnassa +</a:t>
            </a:r>
            <a:r>
              <a:rPr lang="fi-FI" sz="1700" b="1" dirty="0"/>
              <a:t>7,5 % </a:t>
            </a:r>
            <a:r>
              <a:rPr lang="fi-FI" sz="1700" dirty="0"/>
              <a:t>, kun    </a:t>
            </a:r>
          </a:p>
          <a:p>
            <a:pPr marL="457200" lvl="1" indent="0" eaLnBrk="1" hangingPunct="1">
              <a:buNone/>
            </a:pPr>
            <a:r>
              <a:rPr lang="fi-FI" sz="1700" dirty="0"/>
              <a:t>    koko maassa se laski -</a:t>
            </a:r>
            <a:r>
              <a:rPr lang="fi-FI" sz="1700" b="1" dirty="0"/>
              <a:t>0,5 %</a:t>
            </a:r>
            <a:r>
              <a:rPr lang="fi-FI" sz="1700" dirty="0"/>
              <a:t>. Taustalla vaikuttaa teollisuuden vahva nousu. </a:t>
            </a:r>
            <a:r>
              <a:rPr lang="fi-FI" altLang="fi-FI" sz="1700" dirty="0"/>
              <a:t>Vuonna 2022 </a:t>
            </a:r>
          </a:p>
          <a:p>
            <a:pPr marL="457200" lvl="1" indent="0" eaLnBrk="1" hangingPunct="1">
              <a:buNone/>
            </a:pPr>
            <a:r>
              <a:rPr lang="fi-FI" altLang="fi-FI" sz="1700" dirty="0"/>
              <a:t>    Satakunnassa reaalinen BKT per capita kasvoi +</a:t>
            </a:r>
            <a:r>
              <a:rPr lang="fi-FI" altLang="fi-FI" sz="1700" b="1" dirty="0"/>
              <a:t>2,1 %</a:t>
            </a:r>
            <a:r>
              <a:rPr lang="fi-FI" altLang="fi-FI" sz="1700" dirty="0"/>
              <a:t>, koko maassa vain +</a:t>
            </a:r>
            <a:r>
              <a:rPr lang="fi-FI" altLang="fi-FI" sz="1700" b="1" dirty="0"/>
              <a:t>0,1 %</a:t>
            </a:r>
            <a:r>
              <a:rPr lang="fi-FI" altLang="fi-FI" sz="1700" dirty="0"/>
              <a:t>.</a:t>
            </a:r>
          </a:p>
          <a:p>
            <a:pPr marL="457200" lvl="1" indent="0" eaLnBrk="1" hangingPunct="1">
              <a:buNone/>
            </a:pPr>
            <a:endParaRPr lang="fi-FI" altLang="fi-FI" sz="1700" dirty="0"/>
          </a:p>
          <a:p>
            <a:pPr marL="457200" lvl="1" indent="0" eaLnBrk="1" hangingPunct="1">
              <a:buNone/>
            </a:pPr>
            <a:endParaRPr lang="fi-FI" altLang="fi-FI" sz="1700" dirty="0"/>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22044" y="1936204"/>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744275" y="2275561"/>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lang="fi-FI" b="1" dirty="0">
                <a:solidFill>
                  <a:prstClr val="black"/>
                </a:solidFill>
              </a:rPr>
              <a:t>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83992" y="317803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68151" y="3145044"/>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+185 %</a:t>
            </a:r>
          </a:p>
        </p:txBody>
      </p:sp>
      <p:sp>
        <p:nvSpPr>
          <p:cNvPr id="15" name="Rectangle 14"/>
          <p:cNvSpPr/>
          <p:nvPr/>
        </p:nvSpPr>
        <p:spPr>
          <a:xfrm>
            <a:off x="4602969" y="312327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70</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+74</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2024</a:t>
            </a:r>
          </a:p>
        </p:txBody>
      </p:sp>
      <p:sp>
        <p:nvSpPr>
          <p:cNvPr id="4" name="Rectangle 3">
            <a:extLst>
              <a:ext uri="{FF2B5EF4-FFF2-40B4-BE49-F238E27FC236}">
                <a16:creationId xmlns:a16="http://schemas.microsoft.com/office/drawing/2014/main" id="{97EF65B1-048A-52DA-F6B9-FB384522B365}"/>
              </a:ext>
            </a:extLst>
          </p:cNvPr>
          <p:cNvSpPr/>
          <p:nvPr/>
        </p:nvSpPr>
        <p:spPr>
          <a:xfrm>
            <a:off x="4380512"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+93</a:t>
            </a:r>
            <a:r>
              <a:rPr lang="fi-FI" b="1" dirty="0">
                <a:solidFill>
                  <a:prstClr val="black"/>
                </a:solidFill>
              </a:rPr>
              <a:t>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29" y="83527"/>
            <a:ext cx="1856812" cy="480765"/>
          </a:xfrm>
          <a:prstGeom prst="rect">
            <a:avLst/>
          </a:prstGeom>
        </p:spPr>
      </p:pic>
      <p:sp>
        <p:nvSpPr>
          <p:cNvPr id="17" name="Pyöristetty suorakulmio 9">
            <a:extLst>
              <a:ext uri="{FF2B5EF4-FFF2-40B4-BE49-F238E27FC236}">
                <a16:creationId xmlns:a16="http://schemas.microsoft.com/office/drawing/2014/main" id="{192117B1-3980-0122-BB49-007EA23A8070}"/>
              </a:ext>
            </a:extLst>
          </p:cNvPr>
          <p:cNvSpPr/>
          <p:nvPr/>
        </p:nvSpPr>
        <p:spPr>
          <a:xfrm>
            <a:off x="7364337" y="3849470"/>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F82B2D5-1662-010F-4FAD-062721F59BCC}"/>
              </a:ext>
            </a:extLst>
          </p:cNvPr>
          <p:cNvSpPr/>
          <p:nvPr/>
        </p:nvSpPr>
        <p:spPr>
          <a:xfrm>
            <a:off x="7235742" y="3799093"/>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+101 %</a:t>
            </a:r>
          </a:p>
        </p:txBody>
      </p:sp>
    </p:spTree>
    <p:extLst>
      <p:ext uri="{BB962C8B-B14F-4D97-AF65-F5344CB8AC3E}">
        <p14:creationId xmlns:p14="http://schemas.microsoft.com/office/powerpoint/2010/main" val="2217441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71E15-4FD9-9C28-21F6-E6420380D3D7}"/>
              </a:ext>
            </a:extLst>
          </p:cNvPr>
          <p:cNvPicPr>
            <a:picLocks noChangeAspect="1"/>
          </p:cNvPicPr>
          <p:nvPr/>
        </p:nvPicPr>
        <p:blipFill>
          <a:blip r:embed="rId2"/>
          <a:stretch>
            <a:fillRect/>
          </a:stretch>
        </p:blipFill>
        <p:spPr>
          <a:xfrm>
            <a:off x="0" y="564754"/>
            <a:ext cx="9144000" cy="5974160"/>
          </a:xfrm>
          <a:prstGeom prst="rect">
            <a:avLst/>
          </a:prstGeom>
        </p:spPr>
      </p:pic>
      <p:sp>
        <p:nvSpPr>
          <p:cNvPr id="26626" name="Otsikko 1"/>
          <p:cNvSpPr>
            <a:spLocks noGrp="1"/>
          </p:cNvSpPr>
          <p:nvPr>
            <p:ph type="title"/>
          </p:nvPr>
        </p:nvSpPr>
        <p:spPr bwMode="auto">
          <a:xfrm>
            <a:off x="-12468" y="77984"/>
            <a:ext cx="8976956"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(marraskuu 2024)</a:t>
            </a:r>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88</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iruutu 1"/>
          <p:cNvSpPr txBox="1">
            <a:spLocks noChangeArrowheads="1"/>
          </p:cNvSpPr>
          <p:nvPr/>
        </p:nvSpPr>
        <p:spPr bwMode="auto">
          <a:xfrm>
            <a:off x="1582341" y="913210"/>
            <a:ext cx="583044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350" b="1" dirty="0">
                <a:solidFill>
                  <a:srgbClr val="000000"/>
                </a:solidFill>
                <a:cs typeface="+mn-cs"/>
              </a:rPr>
              <a:t>Rekrytointiongelmat </a:t>
            </a:r>
            <a:r>
              <a:rPr lang="fi-FI" altLang="fi-FI" sz="900" b="1" dirty="0">
                <a:solidFill>
                  <a:srgbClr val="000000"/>
                </a:solidFill>
                <a:cs typeface="+mn-cs"/>
              </a:rPr>
              <a:t>(toimipaikkojen %-osuus; kokeneet vaikeuksia työvoiman hankinnassa)</a:t>
            </a:r>
          </a:p>
          <a:p>
            <a:pPr defTabSz="514350" eaLnBrk="1" fontAlgn="auto" hangingPunct="1">
              <a:spcBef>
                <a:spcPct val="0"/>
              </a:spcBef>
              <a:spcAft>
                <a:spcPts val="0"/>
              </a:spcAft>
              <a:buNone/>
            </a:pPr>
            <a:r>
              <a:rPr lang="fi-FI" altLang="fi-FI" sz="900" b="1" dirty="0">
                <a:solidFill>
                  <a:srgbClr val="000000"/>
                </a:solidFill>
                <a:cs typeface="+mn-cs"/>
              </a:rPr>
              <a:t>Lähde: TEM/Tilastokeskus</a:t>
            </a:r>
          </a:p>
        </p:txBody>
      </p:sp>
      <p:grpSp>
        <p:nvGrpSpPr>
          <p:cNvPr id="2051" name="Ryhmä 1"/>
          <p:cNvGrpSpPr>
            <a:grpSpLocks/>
          </p:cNvGrpSpPr>
          <p:nvPr/>
        </p:nvGrpSpPr>
        <p:grpSpPr bwMode="auto">
          <a:xfrm>
            <a:off x="323528" y="1207999"/>
            <a:ext cx="4180661" cy="4751338"/>
            <a:chOff x="-1414639" y="474661"/>
            <a:chExt cx="5434784" cy="6258574"/>
          </a:xfrm>
        </p:grpSpPr>
        <p:sp>
          <p:nvSpPr>
            <p:cNvPr id="2125" name="Text Box 5"/>
            <p:cNvSpPr txBox="1">
              <a:spLocks noChangeArrowheads="1"/>
            </p:cNvSpPr>
            <p:nvPr/>
          </p:nvSpPr>
          <p:spPr bwMode="auto">
            <a:xfrm>
              <a:off x="-450864" y="1601385"/>
              <a:ext cx="1705028" cy="3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cs typeface="+mn-cs"/>
                </a:rPr>
                <a:t>Koko maa 41 %</a:t>
              </a:r>
            </a:p>
          </p:txBody>
        </p:sp>
        <p:grpSp>
          <p:nvGrpSpPr>
            <p:cNvPr id="2126" name="Ryhmä 1"/>
            <p:cNvGrpSpPr>
              <a:grpSpLocks/>
            </p:cNvGrpSpPr>
            <p:nvPr/>
          </p:nvGrpSpPr>
          <p:grpSpPr bwMode="auto">
            <a:xfrm>
              <a:off x="-1414639" y="474661"/>
              <a:ext cx="5434784" cy="6258574"/>
              <a:chOff x="3539329" y="561975"/>
              <a:chExt cx="5434852" cy="6258574"/>
            </a:xfrm>
          </p:grpSpPr>
          <p:grpSp>
            <p:nvGrpSpPr>
              <p:cNvPr id="2128" name="Group 12"/>
              <p:cNvGrpSpPr>
                <a:grpSpLocks/>
              </p:cNvGrpSpPr>
              <p:nvPr/>
            </p:nvGrpSpPr>
            <p:grpSpPr bwMode="auto">
              <a:xfrm>
                <a:off x="5727700" y="619125"/>
                <a:ext cx="3176587" cy="6126162"/>
                <a:chOff x="960" y="419"/>
                <a:chExt cx="2398" cy="4852"/>
              </a:xfrm>
            </p:grpSpPr>
            <p:sp>
              <p:nvSpPr>
                <p:cNvPr id="2175"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6"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7"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8"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9"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0"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1"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2"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3"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4"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5"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6"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7"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8"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9"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grpSp>
          <p:sp>
            <p:nvSpPr>
              <p:cNvPr id="2129" name="Freeform 28"/>
              <p:cNvSpPr>
                <a:spLocks/>
              </p:cNvSpPr>
              <p:nvPr/>
            </p:nvSpPr>
            <p:spPr bwMode="auto">
              <a:xfrm>
                <a:off x="6356350"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FFFF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0" name="Freeform 29"/>
              <p:cNvSpPr>
                <a:spLocks/>
              </p:cNvSpPr>
              <p:nvPr/>
            </p:nvSpPr>
            <p:spPr bwMode="auto">
              <a:xfrm>
                <a:off x="5830887"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1" name="Freeform 30"/>
              <p:cNvSpPr>
                <a:spLocks/>
              </p:cNvSpPr>
              <p:nvPr/>
            </p:nvSpPr>
            <p:spPr bwMode="auto">
              <a:xfrm>
                <a:off x="7297737"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2" name="Freeform 31"/>
              <p:cNvSpPr>
                <a:spLocks/>
              </p:cNvSpPr>
              <p:nvPr/>
            </p:nvSpPr>
            <p:spPr bwMode="auto">
              <a:xfrm>
                <a:off x="7880350"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FFFF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3" name="Freeform 32"/>
              <p:cNvSpPr>
                <a:spLocks/>
              </p:cNvSpPr>
              <p:nvPr/>
            </p:nvSpPr>
            <p:spPr bwMode="auto">
              <a:xfrm>
                <a:off x="7358062"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4" name="Freeform 33"/>
              <p:cNvSpPr>
                <a:spLocks/>
              </p:cNvSpPr>
              <p:nvPr/>
            </p:nvSpPr>
            <p:spPr bwMode="auto">
              <a:xfrm>
                <a:off x="6523037"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5" name="Freeform 34"/>
              <p:cNvSpPr>
                <a:spLocks/>
              </p:cNvSpPr>
              <p:nvPr/>
            </p:nvSpPr>
            <p:spPr bwMode="auto">
              <a:xfrm>
                <a:off x="5703887"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6" name="Freeform 35"/>
              <p:cNvSpPr>
                <a:spLocks/>
              </p:cNvSpPr>
              <p:nvPr/>
            </p:nvSpPr>
            <p:spPr bwMode="auto">
              <a:xfrm>
                <a:off x="5791200"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FF0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7" name="Freeform 36"/>
              <p:cNvSpPr>
                <a:spLocks/>
              </p:cNvSpPr>
              <p:nvPr/>
            </p:nvSpPr>
            <p:spPr bwMode="auto">
              <a:xfrm>
                <a:off x="7258050"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FF0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8" name="Freeform 37"/>
              <p:cNvSpPr>
                <a:spLocks/>
              </p:cNvSpPr>
              <p:nvPr/>
            </p:nvSpPr>
            <p:spPr bwMode="auto">
              <a:xfrm>
                <a:off x="7332662"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FF0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9" name="Freeform 38"/>
              <p:cNvSpPr>
                <a:spLocks/>
              </p:cNvSpPr>
              <p:nvPr/>
            </p:nvSpPr>
            <p:spPr bwMode="auto">
              <a:xfrm>
                <a:off x="6677025"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0" name="Freeform 39"/>
              <p:cNvSpPr>
                <a:spLocks/>
              </p:cNvSpPr>
              <p:nvPr/>
            </p:nvSpPr>
            <p:spPr bwMode="auto">
              <a:xfrm>
                <a:off x="5926137"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1" name="Freeform 40"/>
              <p:cNvSpPr>
                <a:spLocks/>
              </p:cNvSpPr>
              <p:nvPr/>
            </p:nvSpPr>
            <p:spPr bwMode="auto">
              <a:xfrm>
                <a:off x="5846762"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chemeClr val="accent5"/>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2" name="Freeform 41"/>
              <p:cNvSpPr>
                <a:spLocks/>
              </p:cNvSpPr>
              <p:nvPr/>
            </p:nvSpPr>
            <p:spPr bwMode="auto">
              <a:xfrm>
                <a:off x="6303962"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3" name="Freeform 42"/>
              <p:cNvSpPr>
                <a:spLocks/>
              </p:cNvSpPr>
              <p:nvPr/>
            </p:nvSpPr>
            <p:spPr bwMode="auto">
              <a:xfrm>
                <a:off x="6440487"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4" name="Text Box 43"/>
              <p:cNvSpPr txBox="1">
                <a:spLocks noChangeArrowheads="1"/>
              </p:cNvSpPr>
              <p:nvPr/>
            </p:nvSpPr>
            <p:spPr bwMode="auto">
              <a:xfrm>
                <a:off x="7034212" y="2152650"/>
                <a:ext cx="640175"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Lappi</a:t>
                </a:r>
              </a:p>
            </p:txBody>
          </p:sp>
          <p:sp>
            <p:nvSpPr>
              <p:cNvPr id="2145" name="Text Box 44"/>
              <p:cNvSpPr txBox="1">
                <a:spLocks noChangeArrowheads="1"/>
              </p:cNvSpPr>
              <p:nvPr/>
            </p:nvSpPr>
            <p:spPr bwMode="auto">
              <a:xfrm>
                <a:off x="6197248" y="4569376"/>
                <a:ext cx="104028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146" name="Text Box 45"/>
              <p:cNvSpPr txBox="1">
                <a:spLocks noChangeArrowheads="1"/>
              </p:cNvSpPr>
              <p:nvPr/>
            </p:nvSpPr>
            <p:spPr bwMode="auto">
              <a:xfrm>
                <a:off x="5495925" y="5437187"/>
                <a:ext cx="956928"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Satakunta</a:t>
                </a:r>
              </a:p>
            </p:txBody>
          </p:sp>
          <p:sp>
            <p:nvSpPr>
              <p:cNvPr id="2147" name="Text Box 46"/>
              <p:cNvSpPr txBox="1">
                <a:spLocks noChangeArrowheads="1"/>
              </p:cNvSpPr>
              <p:nvPr/>
            </p:nvSpPr>
            <p:spPr bwMode="auto">
              <a:xfrm>
                <a:off x="6280150" y="5264149"/>
                <a:ext cx="74853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Pirkan-</a:t>
                </a:r>
              </a:p>
              <a:p>
                <a:pPr defTabSz="514350" eaLnBrk="1" fontAlgn="auto" hangingPunct="1">
                  <a:spcBef>
                    <a:spcPct val="0"/>
                  </a:spcBef>
                  <a:spcAft>
                    <a:spcPts val="0"/>
                  </a:spcAft>
                  <a:buNone/>
                </a:pPr>
                <a:r>
                  <a:rPr lang="fi-FI" altLang="fi-FI" sz="900" b="1" dirty="0">
                    <a:solidFill>
                      <a:srgbClr val="000000"/>
                    </a:solidFill>
                    <a:cs typeface="+mn-cs"/>
                  </a:rPr>
                  <a:t>maa</a:t>
                </a:r>
              </a:p>
            </p:txBody>
          </p:sp>
          <p:sp>
            <p:nvSpPr>
              <p:cNvPr id="2148" name="Text Box 47"/>
              <p:cNvSpPr txBox="1">
                <a:spLocks noChangeArrowheads="1"/>
              </p:cNvSpPr>
              <p:nvPr/>
            </p:nvSpPr>
            <p:spPr bwMode="auto">
              <a:xfrm>
                <a:off x="6842125" y="5651500"/>
                <a:ext cx="64851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Häme</a:t>
                </a:r>
              </a:p>
            </p:txBody>
          </p:sp>
          <p:sp>
            <p:nvSpPr>
              <p:cNvPr id="2149" name="Text Box 48"/>
              <p:cNvSpPr txBox="1">
                <a:spLocks noChangeArrowheads="1"/>
              </p:cNvSpPr>
              <p:nvPr/>
            </p:nvSpPr>
            <p:spPr bwMode="auto">
              <a:xfrm>
                <a:off x="5140236" y="5886963"/>
                <a:ext cx="141538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Varsinais-Suomi</a:t>
                </a:r>
              </a:p>
            </p:txBody>
          </p:sp>
          <p:sp>
            <p:nvSpPr>
              <p:cNvPr id="2150" name="Text Box 49"/>
              <p:cNvSpPr txBox="1">
                <a:spLocks noChangeArrowheads="1"/>
              </p:cNvSpPr>
              <p:nvPr/>
            </p:nvSpPr>
            <p:spPr bwMode="auto">
              <a:xfrm>
                <a:off x="7512050" y="5798422"/>
                <a:ext cx="140705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Kaakkois-Suomi</a:t>
                </a:r>
              </a:p>
            </p:txBody>
          </p:sp>
          <p:sp>
            <p:nvSpPr>
              <p:cNvPr id="2151" name="Text Box 50"/>
              <p:cNvSpPr txBox="1">
                <a:spLocks noChangeArrowheads="1"/>
              </p:cNvSpPr>
              <p:nvPr/>
            </p:nvSpPr>
            <p:spPr bwMode="auto">
              <a:xfrm>
                <a:off x="6575425" y="6200774"/>
                <a:ext cx="86523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Uusimaa</a:t>
                </a:r>
              </a:p>
            </p:txBody>
          </p:sp>
          <p:sp>
            <p:nvSpPr>
              <p:cNvPr id="2152" name="Text Box 51"/>
              <p:cNvSpPr txBox="1">
                <a:spLocks noChangeArrowheads="1"/>
              </p:cNvSpPr>
              <p:nvPr/>
            </p:nvSpPr>
            <p:spPr bwMode="auto">
              <a:xfrm>
                <a:off x="6819199" y="4896778"/>
                <a:ext cx="69852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Keski-</a:t>
                </a:r>
              </a:p>
              <a:p>
                <a:pPr defTabSz="514350" eaLnBrk="1" fontAlgn="auto" hangingPunct="1">
                  <a:spcBef>
                    <a:spcPct val="0"/>
                  </a:spcBef>
                  <a:spcAft>
                    <a:spcPts val="0"/>
                  </a:spcAft>
                  <a:buNone/>
                </a:pPr>
                <a:r>
                  <a:rPr lang="fi-FI" altLang="fi-FI" sz="900" b="1" dirty="0">
                    <a:solidFill>
                      <a:srgbClr val="000000"/>
                    </a:solidFill>
                    <a:cs typeface="+mn-cs"/>
                  </a:rPr>
                  <a:t>Suomi</a:t>
                </a:r>
              </a:p>
            </p:txBody>
          </p:sp>
          <p:sp>
            <p:nvSpPr>
              <p:cNvPr id="2153" name="Text Box 52"/>
              <p:cNvSpPr txBox="1">
                <a:spLocks noChangeArrowheads="1"/>
              </p:cNvSpPr>
              <p:nvPr/>
            </p:nvSpPr>
            <p:spPr bwMode="auto">
              <a:xfrm>
                <a:off x="7632675" y="3656223"/>
                <a:ext cx="748538"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Kainuu</a:t>
                </a:r>
              </a:p>
            </p:txBody>
          </p:sp>
          <p:sp>
            <p:nvSpPr>
              <p:cNvPr id="2154" name="Text Box 53"/>
              <p:cNvSpPr txBox="1">
                <a:spLocks noChangeArrowheads="1"/>
              </p:cNvSpPr>
              <p:nvPr/>
            </p:nvSpPr>
            <p:spPr bwMode="auto">
              <a:xfrm>
                <a:off x="6948487" y="3262312"/>
                <a:ext cx="1040283"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155" name="Text Box 54"/>
              <p:cNvSpPr txBox="1">
                <a:spLocks noChangeArrowheads="1"/>
              </p:cNvSpPr>
              <p:nvPr/>
            </p:nvSpPr>
            <p:spPr bwMode="auto">
              <a:xfrm>
                <a:off x="7273927" y="4360861"/>
                <a:ext cx="806449" cy="6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Savo</a:t>
                </a:r>
              </a:p>
            </p:txBody>
          </p:sp>
          <p:sp>
            <p:nvSpPr>
              <p:cNvPr id="2156" name="Text Box 55"/>
              <p:cNvSpPr txBox="1">
                <a:spLocks noChangeArrowheads="1"/>
              </p:cNvSpPr>
              <p:nvPr/>
            </p:nvSpPr>
            <p:spPr bwMode="auto">
              <a:xfrm>
                <a:off x="8142287" y="4462462"/>
                <a:ext cx="83189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Karjala</a:t>
                </a:r>
              </a:p>
            </p:txBody>
          </p:sp>
          <p:sp>
            <p:nvSpPr>
              <p:cNvPr id="2157" name="Text Box 56"/>
              <p:cNvSpPr txBox="1">
                <a:spLocks noChangeArrowheads="1"/>
              </p:cNvSpPr>
              <p:nvPr/>
            </p:nvSpPr>
            <p:spPr bwMode="auto">
              <a:xfrm>
                <a:off x="7469187" y="5141912"/>
                <a:ext cx="100694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Etelä-Savo</a:t>
                </a:r>
              </a:p>
            </p:txBody>
          </p:sp>
          <p:sp>
            <p:nvSpPr>
              <p:cNvPr id="2158" name="Text Box 57"/>
              <p:cNvSpPr txBox="1">
                <a:spLocks noChangeArrowheads="1"/>
              </p:cNvSpPr>
              <p:nvPr/>
            </p:nvSpPr>
            <p:spPr bwMode="auto">
              <a:xfrm>
                <a:off x="5313362" y="4691062"/>
                <a:ext cx="1040283"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159" name="Text Box 58"/>
              <p:cNvSpPr txBox="1">
                <a:spLocks noChangeArrowheads="1"/>
              </p:cNvSpPr>
              <p:nvPr/>
            </p:nvSpPr>
            <p:spPr bwMode="auto">
              <a:xfrm>
                <a:off x="6546464" y="6334056"/>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36</a:t>
                </a:r>
              </a:p>
            </p:txBody>
          </p:sp>
          <p:sp>
            <p:nvSpPr>
              <p:cNvPr id="2160" name="Text Box 59"/>
              <p:cNvSpPr txBox="1">
                <a:spLocks noChangeArrowheads="1"/>
              </p:cNvSpPr>
              <p:nvPr/>
            </p:nvSpPr>
            <p:spPr bwMode="auto">
              <a:xfrm>
                <a:off x="6144954" y="6092261"/>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43</a:t>
                </a:r>
              </a:p>
            </p:txBody>
          </p:sp>
          <p:sp>
            <p:nvSpPr>
              <p:cNvPr id="2161" name="Text Box 60"/>
              <p:cNvSpPr txBox="1">
                <a:spLocks noChangeArrowheads="1"/>
              </p:cNvSpPr>
              <p:nvPr/>
            </p:nvSpPr>
            <p:spPr bwMode="auto">
              <a:xfrm>
                <a:off x="7602537" y="5986462"/>
                <a:ext cx="373063"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44</a:t>
                </a:r>
              </a:p>
            </p:txBody>
          </p:sp>
          <p:sp>
            <p:nvSpPr>
              <p:cNvPr id="2162" name="Text Box 61"/>
              <p:cNvSpPr txBox="1">
                <a:spLocks noChangeArrowheads="1"/>
              </p:cNvSpPr>
              <p:nvPr/>
            </p:nvSpPr>
            <p:spPr bwMode="auto">
              <a:xfrm>
                <a:off x="6954648" y="5835309"/>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44</a:t>
                </a:r>
              </a:p>
            </p:txBody>
          </p:sp>
          <p:sp>
            <p:nvSpPr>
              <p:cNvPr id="2163" name="Text Box 62"/>
              <p:cNvSpPr txBox="1">
                <a:spLocks noChangeArrowheads="1"/>
              </p:cNvSpPr>
              <p:nvPr/>
            </p:nvSpPr>
            <p:spPr bwMode="auto">
              <a:xfrm>
                <a:off x="6459395" y="5641423"/>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41</a:t>
                </a:r>
              </a:p>
            </p:txBody>
          </p:sp>
          <p:sp>
            <p:nvSpPr>
              <p:cNvPr id="2164" name="Text Box 63"/>
              <p:cNvSpPr txBox="1">
                <a:spLocks noChangeArrowheads="1"/>
              </p:cNvSpPr>
              <p:nvPr/>
            </p:nvSpPr>
            <p:spPr bwMode="auto">
              <a:xfrm>
                <a:off x="5966655" y="5605355"/>
                <a:ext cx="407988" cy="3040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33</a:t>
                </a:r>
              </a:p>
            </p:txBody>
          </p:sp>
          <p:sp>
            <p:nvSpPr>
              <p:cNvPr id="2165" name="Text Box 64"/>
              <p:cNvSpPr txBox="1">
                <a:spLocks noChangeArrowheads="1"/>
              </p:cNvSpPr>
              <p:nvPr/>
            </p:nvSpPr>
            <p:spPr bwMode="auto">
              <a:xfrm>
                <a:off x="6965950" y="529748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43</a:t>
                </a:r>
              </a:p>
            </p:txBody>
          </p:sp>
          <p:sp>
            <p:nvSpPr>
              <p:cNvPr id="2166" name="Text Box 65"/>
              <p:cNvSpPr txBox="1">
                <a:spLocks noChangeArrowheads="1"/>
              </p:cNvSpPr>
              <p:nvPr/>
            </p:nvSpPr>
            <p:spPr bwMode="auto">
              <a:xfrm>
                <a:off x="7708900" y="5368925"/>
                <a:ext cx="388937"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54</a:t>
                </a:r>
              </a:p>
            </p:txBody>
          </p:sp>
          <p:sp>
            <p:nvSpPr>
              <p:cNvPr id="2167" name="Text Box 66"/>
              <p:cNvSpPr txBox="1">
                <a:spLocks noChangeArrowheads="1"/>
              </p:cNvSpPr>
              <p:nvPr/>
            </p:nvSpPr>
            <p:spPr bwMode="auto">
              <a:xfrm>
                <a:off x="7540625" y="4783138"/>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46</a:t>
                </a:r>
              </a:p>
            </p:txBody>
          </p:sp>
          <p:sp>
            <p:nvSpPr>
              <p:cNvPr id="2168" name="Text Box 67"/>
              <p:cNvSpPr txBox="1">
                <a:spLocks noChangeArrowheads="1"/>
              </p:cNvSpPr>
              <p:nvPr/>
            </p:nvSpPr>
            <p:spPr bwMode="auto">
              <a:xfrm>
                <a:off x="5511258" y="4886872"/>
                <a:ext cx="376236"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169" name="Text Box 68"/>
              <p:cNvSpPr txBox="1">
                <a:spLocks noChangeArrowheads="1"/>
              </p:cNvSpPr>
              <p:nvPr/>
            </p:nvSpPr>
            <p:spPr bwMode="auto">
              <a:xfrm>
                <a:off x="6222452" y="4945780"/>
                <a:ext cx="3651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40</a:t>
                </a:r>
              </a:p>
            </p:txBody>
          </p:sp>
          <p:sp>
            <p:nvSpPr>
              <p:cNvPr id="2170" name="Text Box 69"/>
              <p:cNvSpPr txBox="1">
                <a:spLocks noChangeArrowheads="1"/>
              </p:cNvSpPr>
              <p:nvPr/>
            </p:nvSpPr>
            <p:spPr bwMode="auto">
              <a:xfrm>
                <a:off x="8316912" y="4865687"/>
                <a:ext cx="36353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37</a:t>
                </a:r>
              </a:p>
            </p:txBody>
          </p:sp>
          <p:sp>
            <p:nvSpPr>
              <p:cNvPr id="2171" name="Text Box 70"/>
              <p:cNvSpPr txBox="1">
                <a:spLocks noChangeArrowheads="1"/>
              </p:cNvSpPr>
              <p:nvPr/>
            </p:nvSpPr>
            <p:spPr bwMode="auto">
              <a:xfrm>
                <a:off x="7728772" y="3903302"/>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41</a:t>
                </a:r>
              </a:p>
            </p:txBody>
          </p:sp>
          <p:sp>
            <p:nvSpPr>
              <p:cNvPr id="2172" name="Text Box 71"/>
              <p:cNvSpPr txBox="1">
                <a:spLocks noChangeArrowheads="1"/>
              </p:cNvSpPr>
              <p:nvPr/>
            </p:nvSpPr>
            <p:spPr bwMode="auto">
              <a:xfrm>
                <a:off x="6986587" y="3702050"/>
                <a:ext cx="368300"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42</a:t>
                </a:r>
              </a:p>
            </p:txBody>
          </p:sp>
          <p:sp>
            <p:nvSpPr>
              <p:cNvPr id="2173" name="Text Box 72"/>
              <p:cNvSpPr txBox="1">
                <a:spLocks noChangeArrowheads="1"/>
              </p:cNvSpPr>
              <p:nvPr/>
            </p:nvSpPr>
            <p:spPr bwMode="auto">
              <a:xfrm>
                <a:off x="7134226" y="239553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174" name="Tekstikehys 70"/>
              <p:cNvSpPr txBox="1">
                <a:spLocks noChangeArrowheads="1"/>
              </p:cNvSpPr>
              <p:nvPr/>
            </p:nvSpPr>
            <p:spPr bwMode="auto">
              <a:xfrm>
                <a:off x="3539329" y="709648"/>
                <a:ext cx="2226058" cy="8513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highlight>
                      <a:srgbClr val="FFFF00"/>
                    </a:highlight>
                    <a:cs typeface="+mn-cs"/>
                  </a:rPr>
                  <a:t>Vuosi 2024 (Q3):</a:t>
                </a:r>
              </a:p>
              <a:p>
                <a:pPr defTabSz="514350" eaLnBrk="1" fontAlgn="auto" hangingPunct="1">
                  <a:spcBef>
                    <a:spcPct val="0"/>
                  </a:spcBef>
                  <a:spcAft>
                    <a:spcPts val="0"/>
                  </a:spcAft>
                  <a:buNone/>
                </a:pPr>
                <a:r>
                  <a:rPr lang="fi-FI" altLang="fi-FI" sz="1200" b="1" dirty="0">
                    <a:solidFill>
                      <a:srgbClr val="000000"/>
                    </a:solidFill>
                    <a:highlight>
                      <a:srgbClr val="FFFF00"/>
                    </a:highlight>
                    <a:cs typeface="+mn-cs"/>
                  </a:rPr>
                  <a:t>keskiarvo viim. 4 vuosineljänneksestä</a:t>
                </a:r>
              </a:p>
            </p:txBody>
          </p:sp>
        </p:grpSp>
      </p:grpSp>
      <p:grpSp>
        <p:nvGrpSpPr>
          <p:cNvPr id="2052" name="Ryhmä 2"/>
          <p:cNvGrpSpPr>
            <a:grpSpLocks/>
          </p:cNvGrpSpPr>
          <p:nvPr/>
        </p:nvGrpSpPr>
        <p:grpSpPr bwMode="auto">
          <a:xfrm>
            <a:off x="4323925" y="1282303"/>
            <a:ext cx="3722453" cy="4710836"/>
            <a:chOff x="4339971" y="600075"/>
            <a:chExt cx="4717942" cy="6263112"/>
          </a:xfrm>
        </p:grpSpPr>
        <p:sp>
          <p:nvSpPr>
            <p:cNvPr id="2053" name="Rectangle 6"/>
            <p:cNvSpPr>
              <a:spLocks noChangeArrowheads="1"/>
            </p:cNvSpPr>
            <p:nvPr/>
          </p:nvSpPr>
          <p:spPr bwMode="auto">
            <a:xfrm>
              <a:off x="4346545" y="2191448"/>
              <a:ext cx="1831953" cy="2120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514350" eaLnBrk="1" fontAlgn="auto" hangingPunct="1">
                <a:spcBef>
                  <a:spcPct val="0"/>
                </a:spcBef>
                <a:spcAft>
                  <a:spcPts val="0"/>
                </a:spcAft>
                <a:buNone/>
              </a:pPr>
              <a:endParaRPr lang="fi-FI" altLang="fi-FI" sz="1350">
                <a:solidFill>
                  <a:srgbClr val="000000"/>
                </a:solidFill>
                <a:cs typeface="+mn-cs"/>
              </a:endParaRPr>
            </a:p>
          </p:txBody>
        </p:sp>
        <p:sp>
          <p:nvSpPr>
            <p:cNvPr id="2054" name="Rectangle 7"/>
            <p:cNvSpPr>
              <a:spLocks noChangeArrowheads="1"/>
            </p:cNvSpPr>
            <p:nvPr/>
          </p:nvSpPr>
          <p:spPr bwMode="auto">
            <a:xfrm>
              <a:off x="4514818" y="3529710"/>
              <a:ext cx="280984" cy="184150"/>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5" name="Rectangle 8"/>
            <p:cNvSpPr>
              <a:spLocks noChangeArrowheads="1"/>
            </p:cNvSpPr>
            <p:nvPr/>
          </p:nvSpPr>
          <p:spPr bwMode="auto">
            <a:xfrm>
              <a:off x="4514818" y="3974210"/>
              <a:ext cx="280984" cy="185738"/>
            </a:xfrm>
            <a:prstGeom prst="rect">
              <a:avLst/>
            </a:prstGeom>
            <a:solidFill>
              <a:srgbClr val="00B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6" name="Rectangle 10" descr="40 %"/>
            <p:cNvSpPr>
              <a:spLocks noChangeArrowheads="1"/>
            </p:cNvSpPr>
            <p:nvPr/>
          </p:nvSpPr>
          <p:spPr bwMode="auto">
            <a:xfrm>
              <a:off x="4522756" y="2320035"/>
              <a:ext cx="280983" cy="18415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7" name="Text Box 11"/>
            <p:cNvSpPr txBox="1">
              <a:spLocks noChangeArrowheads="1"/>
            </p:cNvSpPr>
            <p:nvPr/>
          </p:nvSpPr>
          <p:spPr bwMode="auto">
            <a:xfrm>
              <a:off x="4892638" y="2215260"/>
              <a:ext cx="1164565" cy="205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050" b="1" dirty="0">
                  <a:solidFill>
                    <a:srgbClr val="000000"/>
                  </a:solidFill>
                  <a:cs typeface="+mn-cs"/>
                </a:rPr>
                <a:t>45 % ja yli</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40 % - 44 %</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35 % - 39 %</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30 % - 34 %</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25 % - 29 %</a:t>
              </a:r>
            </a:p>
          </p:txBody>
        </p:sp>
        <p:sp>
          <p:nvSpPr>
            <p:cNvPr id="2058" name="Rectangle 10" descr="40 %"/>
            <p:cNvSpPr>
              <a:spLocks noChangeArrowheads="1"/>
            </p:cNvSpPr>
            <p:nvPr/>
          </p:nvSpPr>
          <p:spPr bwMode="auto">
            <a:xfrm>
              <a:off x="4516406" y="3123310"/>
              <a:ext cx="280983" cy="18415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9" name="Rectangle 10" descr="40 %"/>
            <p:cNvSpPr>
              <a:spLocks noChangeArrowheads="1"/>
            </p:cNvSpPr>
            <p:nvPr/>
          </p:nvSpPr>
          <p:spPr bwMode="auto">
            <a:xfrm>
              <a:off x="4524343" y="2721673"/>
              <a:ext cx="280984" cy="18415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grpSp>
          <p:nvGrpSpPr>
            <p:cNvPr id="2060" name="Ryhmä 2"/>
            <p:cNvGrpSpPr>
              <a:grpSpLocks/>
            </p:cNvGrpSpPr>
            <p:nvPr/>
          </p:nvGrpSpPr>
          <p:grpSpPr bwMode="auto">
            <a:xfrm>
              <a:off x="4339971" y="600075"/>
              <a:ext cx="4717942" cy="6263112"/>
              <a:chOff x="-284148" y="561975"/>
              <a:chExt cx="4718238" cy="6263112"/>
            </a:xfrm>
          </p:grpSpPr>
          <p:grpSp>
            <p:nvGrpSpPr>
              <p:cNvPr id="2062" name="Group 12"/>
              <p:cNvGrpSpPr>
                <a:grpSpLocks/>
              </p:cNvGrpSpPr>
              <p:nvPr/>
            </p:nvGrpSpPr>
            <p:grpSpPr bwMode="auto">
              <a:xfrm>
                <a:off x="1208401" y="619125"/>
                <a:ext cx="3176587" cy="6126162"/>
                <a:chOff x="960" y="419"/>
                <a:chExt cx="2398" cy="4852"/>
              </a:xfrm>
            </p:grpSpPr>
            <p:sp>
              <p:nvSpPr>
                <p:cNvPr id="2110"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1"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2"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3"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4"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5"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6"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7"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8"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9"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0"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1"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2"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3"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4"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grpSp>
          <p:sp>
            <p:nvSpPr>
              <p:cNvPr id="2063" name="Freeform 28"/>
              <p:cNvSpPr>
                <a:spLocks/>
              </p:cNvSpPr>
              <p:nvPr/>
            </p:nvSpPr>
            <p:spPr bwMode="auto">
              <a:xfrm>
                <a:off x="1837051"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4" name="Freeform 29"/>
              <p:cNvSpPr>
                <a:spLocks/>
              </p:cNvSpPr>
              <p:nvPr/>
            </p:nvSpPr>
            <p:spPr bwMode="auto">
              <a:xfrm>
                <a:off x="1311588"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5" name="Freeform 30"/>
              <p:cNvSpPr>
                <a:spLocks/>
              </p:cNvSpPr>
              <p:nvPr/>
            </p:nvSpPr>
            <p:spPr bwMode="auto">
              <a:xfrm>
                <a:off x="2778438"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FFC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6" name="Freeform 31"/>
              <p:cNvSpPr>
                <a:spLocks/>
              </p:cNvSpPr>
              <p:nvPr/>
            </p:nvSpPr>
            <p:spPr bwMode="auto">
              <a:xfrm>
                <a:off x="3361051"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7" name="Freeform 32"/>
              <p:cNvSpPr>
                <a:spLocks/>
              </p:cNvSpPr>
              <p:nvPr/>
            </p:nvSpPr>
            <p:spPr bwMode="auto">
              <a:xfrm>
                <a:off x="2838763"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8" name="Freeform 33"/>
              <p:cNvSpPr>
                <a:spLocks/>
              </p:cNvSpPr>
              <p:nvPr/>
            </p:nvSpPr>
            <p:spPr bwMode="auto">
              <a:xfrm>
                <a:off x="2003738"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9" name="Freeform 34"/>
              <p:cNvSpPr>
                <a:spLocks/>
              </p:cNvSpPr>
              <p:nvPr/>
            </p:nvSpPr>
            <p:spPr bwMode="auto">
              <a:xfrm>
                <a:off x="1184588"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0" name="Freeform 35"/>
              <p:cNvSpPr>
                <a:spLocks/>
              </p:cNvSpPr>
              <p:nvPr/>
            </p:nvSpPr>
            <p:spPr bwMode="auto">
              <a:xfrm>
                <a:off x="1271901"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1" name="Freeform 36"/>
              <p:cNvSpPr>
                <a:spLocks/>
              </p:cNvSpPr>
              <p:nvPr/>
            </p:nvSpPr>
            <p:spPr bwMode="auto">
              <a:xfrm>
                <a:off x="2738751"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2" name="Freeform 37"/>
              <p:cNvSpPr>
                <a:spLocks/>
              </p:cNvSpPr>
              <p:nvPr/>
            </p:nvSpPr>
            <p:spPr bwMode="auto">
              <a:xfrm>
                <a:off x="2813363"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3" name="Freeform 38"/>
              <p:cNvSpPr>
                <a:spLocks/>
              </p:cNvSpPr>
              <p:nvPr/>
            </p:nvSpPr>
            <p:spPr bwMode="auto">
              <a:xfrm>
                <a:off x="2157726"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4" name="Freeform 39"/>
              <p:cNvSpPr>
                <a:spLocks/>
              </p:cNvSpPr>
              <p:nvPr/>
            </p:nvSpPr>
            <p:spPr bwMode="auto">
              <a:xfrm>
                <a:off x="1406838"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5" name="Freeform 40"/>
              <p:cNvSpPr>
                <a:spLocks/>
              </p:cNvSpPr>
              <p:nvPr/>
            </p:nvSpPr>
            <p:spPr bwMode="auto">
              <a:xfrm>
                <a:off x="1327463"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6" name="Freeform 41"/>
              <p:cNvSpPr>
                <a:spLocks/>
              </p:cNvSpPr>
              <p:nvPr/>
            </p:nvSpPr>
            <p:spPr bwMode="auto">
              <a:xfrm>
                <a:off x="1784663"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7" name="Freeform 42"/>
              <p:cNvSpPr>
                <a:spLocks/>
              </p:cNvSpPr>
              <p:nvPr/>
            </p:nvSpPr>
            <p:spPr bwMode="auto">
              <a:xfrm>
                <a:off x="1921188"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8" name="Text Box 43"/>
              <p:cNvSpPr txBox="1">
                <a:spLocks noChangeArrowheads="1"/>
              </p:cNvSpPr>
              <p:nvPr/>
            </p:nvSpPr>
            <p:spPr bwMode="auto">
              <a:xfrm>
                <a:off x="2514913" y="2152649"/>
                <a:ext cx="6241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Lappi</a:t>
                </a:r>
              </a:p>
            </p:txBody>
          </p:sp>
          <p:sp>
            <p:nvSpPr>
              <p:cNvPr id="2079" name="Text Box 44"/>
              <p:cNvSpPr txBox="1">
                <a:spLocks noChangeArrowheads="1"/>
              </p:cNvSpPr>
              <p:nvPr/>
            </p:nvSpPr>
            <p:spPr bwMode="auto">
              <a:xfrm>
                <a:off x="1711207" y="4546418"/>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080" name="Text Box 45"/>
              <p:cNvSpPr txBox="1">
                <a:spLocks noChangeArrowheads="1"/>
              </p:cNvSpPr>
              <p:nvPr/>
            </p:nvSpPr>
            <p:spPr bwMode="auto">
              <a:xfrm>
                <a:off x="976625" y="5437187"/>
                <a:ext cx="9330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Satakunta</a:t>
                </a:r>
              </a:p>
            </p:txBody>
          </p:sp>
          <p:sp>
            <p:nvSpPr>
              <p:cNvPr id="2081" name="Text Box 46"/>
              <p:cNvSpPr txBox="1">
                <a:spLocks noChangeArrowheads="1"/>
              </p:cNvSpPr>
              <p:nvPr/>
            </p:nvSpPr>
            <p:spPr bwMode="auto">
              <a:xfrm>
                <a:off x="1760852" y="5264150"/>
                <a:ext cx="729830"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Pirkan-</a:t>
                </a:r>
              </a:p>
              <a:p>
                <a:pPr defTabSz="514350" eaLnBrk="1" fontAlgn="auto" hangingPunct="1">
                  <a:spcBef>
                    <a:spcPct val="0"/>
                  </a:spcBef>
                  <a:spcAft>
                    <a:spcPts val="0"/>
                  </a:spcAft>
                  <a:buNone/>
                </a:pPr>
                <a:r>
                  <a:rPr lang="fi-FI" altLang="fi-FI" sz="900" b="1" dirty="0">
                    <a:solidFill>
                      <a:srgbClr val="000000"/>
                    </a:solidFill>
                    <a:cs typeface="+mn-cs"/>
                  </a:rPr>
                  <a:t>maa</a:t>
                </a:r>
              </a:p>
            </p:txBody>
          </p:sp>
          <p:sp>
            <p:nvSpPr>
              <p:cNvPr id="2082" name="Text Box 47"/>
              <p:cNvSpPr txBox="1">
                <a:spLocks noChangeArrowheads="1"/>
              </p:cNvSpPr>
              <p:nvPr/>
            </p:nvSpPr>
            <p:spPr bwMode="auto">
              <a:xfrm>
                <a:off x="2322826" y="5651500"/>
                <a:ext cx="632303"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Häme</a:t>
                </a:r>
              </a:p>
            </p:txBody>
          </p:sp>
          <p:sp>
            <p:nvSpPr>
              <p:cNvPr id="2083" name="Text Box 48"/>
              <p:cNvSpPr txBox="1">
                <a:spLocks noChangeArrowheads="1"/>
              </p:cNvSpPr>
              <p:nvPr/>
            </p:nvSpPr>
            <p:spPr bwMode="auto">
              <a:xfrm>
                <a:off x="692984" y="5935029"/>
                <a:ext cx="1380012"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Varsinais-Suomi</a:t>
                </a:r>
              </a:p>
            </p:txBody>
          </p:sp>
          <p:sp>
            <p:nvSpPr>
              <p:cNvPr id="2084" name="Text Box 49"/>
              <p:cNvSpPr txBox="1">
                <a:spLocks noChangeArrowheads="1"/>
              </p:cNvSpPr>
              <p:nvPr/>
            </p:nvSpPr>
            <p:spPr bwMode="auto">
              <a:xfrm>
                <a:off x="3001186" y="5798241"/>
                <a:ext cx="13718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Kaakkois-Suomi</a:t>
                </a:r>
              </a:p>
            </p:txBody>
          </p:sp>
          <p:sp>
            <p:nvSpPr>
              <p:cNvPr id="2085" name="Text Box 50"/>
              <p:cNvSpPr txBox="1">
                <a:spLocks noChangeArrowheads="1"/>
              </p:cNvSpPr>
              <p:nvPr/>
            </p:nvSpPr>
            <p:spPr bwMode="auto">
              <a:xfrm>
                <a:off x="2056126" y="6200775"/>
                <a:ext cx="8436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Uusimaa</a:t>
                </a:r>
              </a:p>
            </p:txBody>
          </p:sp>
          <p:sp>
            <p:nvSpPr>
              <p:cNvPr id="2086" name="Text Box 51"/>
              <p:cNvSpPr txBox="1">
                <a:spLocks noChangeArrowheads="1"/>
              </p:cNvSpPr>
              <p:nvPr/>
            </p:nvSpPr>
            <p:spPr bwMode="auto">
              <a:xfrm>
                <a:off x="2299012" y="4864100"/>
                <a:ext cx="681066"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Keski-</a:t>
                </a:r>
              </a:p>
              <a:p>
                <a:pPr defTabSz="514350" eaLnBrk="1" fontAlgn="auto" hangingPunct="1">
                  <a:spcBef>
                    <a:spcPct val="0"/>
                  </a:spcBef>
                  <a:spcAft>
                    <a:spcPts val="0"/>
                  </a:spcAft>
                  <a:buNone/>
                </a:pPr>
                <a:r>
                  <a:rPr lang="fi-FI" altLang="fi-FI" sz="900" b="1" dirty="0">
                    <a:solidFill>
                      <a:srgbClr val="000000"/>
                    </a:solidFill>
                    <a:cs typeface="+mn-cs"/>
                  </a:rPr>
                  <a:t>Suomi</a:t>
                </a:r>
              </a:p>
            </p:txBody>
          </p:sp>
          <p:sp>
            <p:nvSpPr>
              <p:cNvPr id="2087" name="Text Box 52"/>
              <p:cNvSpPr txBox="1">
                <a:spLocks noChangeArrowheads="1"/>
              </p:cNvSpPr>
              <p:nvPr/>
            </p:nvSpPr>
            <p:spPr bwMode="auto">
              <a:xfrm>
                <a:off x="3124187" y="3638905"/>
                <a:ext cx="729830"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Kainuu</a:t>
                </a:r>
              </a:p>
            </p:txBody>
          </p:sp>
          <p:sp>
            <p:nvSpPr>
              <p:cNvPr id="2088" name="Text Box 53"/>
              <p:cNvSpPr txBox="1">
                <a:spLocks noChangeArrowheads="1"/>
              </p:cNvSpPr>
              <p:nvPr/>
            </p:nvSpPr>
            <p:spPr bwMode="auto">
              <a:xfrm>
                <a:off x="2429188" y="3262312"/>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089" name="Text Box 54"/>
              <p:cNvSpPr txBox="1">
                <a:spLocks noChangeArrowheads="1"/>
              </p:cNvSpPr>
              <p:nvPr/>
            </p:nvSpPr>
            <p:spPr bwMode="auto">
              <a:xfrm>
                <a:off x="2773676" y="43608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Savo</a:t>
                </a:r>
              </a:p>
            </p:txBody>
          </p:sp>
          <p:sp>
            <p:nvSpPr>
              <p:cNvPr id="2090" name="Text Box 55"/>
              <p:cNvSpPr txBox="1">
                <a:spLocks noChangeArrowheads="1"/>
              </p:cNvSpPr>
              <p:nvPr/>
            </p:nvSpPr>
            <p:spPr bwMode="auto">
              <a:xfrm>
                <a:off x="3622988" y="44624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Karjala</a:t>
                </a:r>
              </a:p>
            </p:txBody>
          </p:sp>
          <p:sp>
            <p:nvSpPr>
              <p:cNvPr id="2091" name="Text Box 56"/>
              <p:cNvSpPr txBox="1">
                <a:spLocks noChangeArrowheads="1"/>
              </p:cNvSpPr>
              <p:nvPr/>
            </p:nvSpPr>
            <p:spPr bwMode="auto">
              <a:xfrm>
                <a:off x="2949888" y="5141912"/>
                <a:ext cx="9817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Etelä-Savo</a:t>
                </a:r>
              </a:p>
            </p:txBody>
          </p:sp>
          <p:sp>
            <p:nvSpPr>
              <p:cNvPr id="2092" name="Text Box 57"/>
              <p:cNvSpPr txBox="1">
                <a:spLocks noChangeArrowheads="1"/>
              </p:cNvSpPr>
              <p:nvPr/>
            </p:nvSpPr>
            <p:spPr bwMode="auto">
              <a:xfrm>
                <a:off x="794063" y="4691062"/>
                <a:ext cx="10142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093" name="Text Box 58"/>
              <p:cNvSpPr txBox="1">
                <a:spLocks noChangeArrowheads="1"/>
              </p:cNvSpPr>
              <p:nvPr/>
            </p:nvSpPr>
            <p:spPr bwMode="auto">
              <a:xfrm>
                <a:off x="2025989" y="6334056"/>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094" name="Text Box 59"/>
              <p:cNvSpPr txBox="1">
                <a:spLocks noChangeArrowheads="1"/>
              </p:cNvSpPr>
              <p:nvPr/>
            </p:nvSpPr>
            <p:spPr bwMode="auto">
              <a:xfrm>
                <a:off x="1667066" y="6156325"/>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45</a:t>
                </a:r>
              </a:p>
            </p:txBody>
          </p:sp>
          <p:sp>
            <p:nvSpPr>
              <p:cNvPr id="2095" name="Text Box 60"/>
              <p:cNvSpPr txBox="1">
                <a:spLocks noChangeArrowheads="1"/>
              </p:cNvSpPr>
              <p:nvPr/>
            </p:nvSpPr>
            <p:spPr bwMode="auto">
              <a:xfrm>
                <a:off x="3083239" y="5986462"/>
                <a:ext cx="373063"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41</a:t>
                </a:r>
              </a:p>
            </p:txBody>
          </p:sp>
          <p:sp>
            <p:nvSpPr>
              <p:cNvPr id="2096" name="Text Box 61"/>
              <p:cNvSpPr txBox="1">
                <a:spLocks noChangeArrowheads="1"/>
              </p:cNvSpPr>
              <p:nvPr/>
            </p:nvSpPr>
            <p:spPr bwMode="auto">
              <a:xfrm>
                <a:off x="2419663" y="5876924"/>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49</a:t>
                </a:r>
              </a:p>
            </p:txBody>
          </p:sp>
          <p:sp>
            <p:nvSpPr>
              <p:cNvPr id="2097" name="Text Box 62"/>
              <p:cNvSpPr txBox="1">
                <a:spLocks noChangeArrowheads="1"/>
              </p:cNvSpPr>
              <p:nvPr/>
            </p:nvSpPr>
            <p:spPr bwMode="auto">
              <a:xfrm>
                <a:off x="1938651" y="5694362"/>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55</a:t>
                </a:r>
              </a:p>
            </p:txBody>
          </p:sp>
          <p:sp>
            <p:nvSpPr>
              <p:cNvPr id="2098" name="Text Box 63"/>
              <p:cNvSpPr txBox="1">
                <a:spLocks noChangeArrowheads="1"/>
              </p:cNvSpPr>
              <p:nvPr/>
            </p:nvSpPr>
            <p:spPr bwMode="auto">
              <a:xfrm>
                <a:off x="1445733" y="5668769"/>
                <a:ext cx="407987" cy="30689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46</a:t>
                </a:r>
              </a:p>
            </p:txBody>
          </p:sp>
          <p:sp>
            <p:nvSpPr>
              <p:cNvPr id="2099" name="Text Box 64"/>
              <p:cNvSpPr txBox="1">
                <a:spLocks noChangeArrowheads="1"/>
              </p:cNvSpPr>
              <p:nvPr/>
            </p:nvSpPr>
            <p:spPr bwMode="auto">
              <a:xfrm>
                <a:off x="2446651" y="529748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49</a:t>
                </a:r>
              </a:p>
            </p:txBody>
          </p:sp>
          <p:sp>
            <p:nvSpPr>
              <p:cNvPr id="2100" name="Text Box 65"/>
              <p:cNvSpPr txBox="1">
                <a:spLocks noChangeArrowheads="1"/>
              </p:cNvSpPr>
              <p:nvPr/>
            </p:nvSpPr>
            <p:spPr bwMode="auto">
              <a:xfrm>
                <a:off x="3189601" y="5368925"/>
                <a:ext cx="3889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45</a:t>
                </a:r>
              </a:p>
            </p:txBody>
          </p:sp>
          <p:sp>
            <p:nvSpPr>
              <p:cNvPr id="2101" name="Text Box 66"/>
              <p:cNvSpPr txBox="1">
                <a:spLocks noChangeArrowheads="1"/>
              </p:cNvSpPr>
              <p:nvPr/>
            </p:nvSpPr>
            <p:spPr bwMode="auto">
              <a:xfrm>
                <a:off x="3021326" y="478313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46</a:t>
                </a:r>
              </a:p>
            </p:txBody>
          </p:sp>
          <p:sp>
            <p:nvSpPr>
              <p:cNvPr id="2102" name="Text Box 67"/>
              <p:cNvSpPr txBox="1">
                <a:spLocks noChangeArrowheads="1"/>
              </p:cNvSpPr>
              <p:nvPr/>
            </p:nvSpPr>
            <p:spPr bwMode="auto">
              <a:xfrm>
                <a:off x="1033776" y="4943475"/>
                <a:ext cx="3762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61</a:t>
                </a:r>
              </a:p>
            </p:txBody>
          </p:sp>
          <p:sp>
            <p:nvSpPr>
              <p:cNvPr id="2103" name="Text Box 68"/>
              <p:cNvSpPr txBox="1">
                <a:spLocks noChangeArrowheads="1"/>
              </p:cNvSpPr>
              <p:nvPr/>
            </p:nvSpPr>
            <p:spPr bwMode="auto">
              <a:xfrm>
                <a:off x="1653655" y="4896800"/>
                <a:ext cx="3651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a:solidFill>
                      <a:srgbClr val="000000"/>
                    </a:solidFill>
                    <a:cs typeface="+mn-cs"/>
                  </a:rPr>
                  <a:t>45</a:t>
                </a:r>
                <a:endParaRPr lang="fi-FI" altLang="fi-FI" sz="900" b="1" dirty="0">
                  <a:solidFill>
                    <a:srgbClr val="000000"/>
                  </a:solidFill>
                  <a:cs typeface="+mn-cs"/>
                </a:endParaRPr>
              </a:p>
            </p:txBody>
          </p:sp>
          <p:sp>
            <p:nvSpPr>
              <p:cNvPr id="2104" name="Text Box 69"/>
              <p:cNvSpPr txBox="1">
                <a:spLocks noChangeArrowheads="1"/>
              </p:cNvSpPr>
              <p:nvPr/>
            </p:nvSpPr>
            <p:spPr bwMode="auto">
              <a:xfrm>
                <a:off x="3797614" y="4865687"/>
                <a:ext cx="363538"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51</a:t>
                </a:r>
              </a:p>
            </p:txBody>
          </p:sp>
          <p:sp>
            <p:nvSpPr>
              <p:cNvPr id="2105" name="Text Box 70"/>
              <p:cNvSpPr txBox="1">
                <a:spLocks noChangeArrowheads="1"/>
              </p:cNvSpPr>
              <p:nvPr/>
            </p:nvSpPr>
            <p:spPr bwMode="auto">
              <a:xfrm>
                <a:off x="3218326" y="388394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66</a:t>
                </a:r>
              </a:p>
            </p:txBody>
          </p:sp>
          <p:sp>
            <p:nvSpPr>
              <p:cNvPr id="2106" name="Text Box 71"/>
              <p:cNvSpPr txBox="1">
                <a:spLocks noChangeArrowheads="1"/>
              </p:cNvSpPr>
              <p:nvPr/>
            </p:nvSpPr>
            <p:spPr bwMode="auto">
              <a:xfrm>
                <a:off x="2467288" y="3702051"/>
                <a:ext cx="368300"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107" name="Text Box 72"/>
              <p:cNvSpPr txBox="1">
                <a:spLocks noChangeArrowheads="1"/>
              </p:cNvSpPr>
              <p:nvPr/>
            </p:nvSpPr>
            <p:spPr bwMode="auto">
              <a:xfrm>
                <a:off x="2614926" y="239553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54</a:t>
                </a:r>
              </a:p>
            </p:txBody>
          </p:sp>
          <p:sp>
            <p:nvSpPr>
              <p:cNvPr id="2108" name="Tekstikehys 70"/>
              <p:cNvSpPr txBox="1">
                <a:spLocks noChangeArrowheads="1"/>
              </p:cNvSpPr>
              <p:nvPr/>
            </p:nvSpPr>
            <p:spPr bwMode="auto">
              <a:xfrm>
                <a:off x="-284148" y="565672"/>
                <a:ext cx="2267916" cy="6137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cs typeface="+mn-cs"/>
                  </a:rPr>
                  <a:t>Vuosi 2023</a:t>
                </a:r>
              </a:p>
              <a:p>
                <a:pPr defTabSz="514350" eaLnBrk="1" fontAlgn="auto" hangingPunct="1">
                  <a:spcBef>
                    <a:spcPct val="0"/>
                  </a:spcBef>
                  <a:spcAft>
                    <a:spcPts val="0"/>
                  </a:spcAft>
                  <a:buNone/>
                </a:pPr>
                <a:r>
                  <a:rPr lang="fi-FI" altLang="fi-FI" sz="1200" b="1" dirty="0">
                    <a:solidFill>
                      <a:srgbClr val="000000"/>
                    </a:solidFill>
                    <a:cs typeface="+mn-cs"/>
                  </a:rPr>
                  <a:t>(lopullinen vuositieto)</a:t>
                </a:r>
                <a:endParaRPr lang="fi-FI" altLang="fi-FI" sz="825" b="1" dirty="0">
                  <a:solidFill>
                    <a:srgbClr val="000000"/>
                  </a:solidFill>
                  <a:cs typeface="+mn-cs"/>
                </a:endParaRPr>
              </a:p>
            </p:txBody>
          </p:sp>
          <p:sp>
            <p:nvSpPr>
              <p:cNvPr id="2109" name="Text Box 5"/>
              <p:cNvSpPr txBox="1">
                <a:spLocks noChangeArrowheads="1"/>
              </p:cNvSpPr>
              <p:nvPr/>
            </p:nvSpPr>
            <p:spPr bwMode="auto">
              <a:xfrm>
                <a:off x="30041" y="1609269"/>
                <a:ext cx="1662435" cy="36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cs typeface="+mn-cs"/>
                  </a:rPr>
                  <a:t>Koko maa 49 %</a:t>
                </a:r>
              </a:p>
            </p:txBody>
          </p:sp>
        </p:grpSp>
      </p:grpSp>
      <p:sp>
        <p:nvSpPr>
          <p:cNvPr id="140" name="Alatunnisteen paikkamerkki 2"/>
          <p:cNvSpPr>
            <a:spLocks noGrp="1"/>
          </p:cNvSpPr>
          <p:nvPr>
            <p:ph type="ftr" sz="quarter" idx="11"/>
          </p:nvPr>
        </p:nvSpPr>
        <p:spPr>
          <a:xfrm>
            <a:off x="471492" y="5743465"/>
            <a:ext cx="2310458" cy="154577"/>
          </a:xfrm>
        </p:spPr>
        <p:txBody>
          <a:bodyPr/>
          <a:lstStyle/>
          <a:p>
            <a:pPr defTabSz="685800" eaLnBrk="1" fontAlgn="auto" hangingPunct="1">
              <a:spcBef>
                <a:spcPts val="0"/>
              </a:spcBef>
              <a:spcAft>
                <a:spcPts val="0"/>
              </a:spcAft>
            </a:pPr>
            <a:r>
              <a:rPr lang="fi-FI" dirty="0">
                <a:solidFill>
                  <a:srgbClr val="D5B37A"/>
                </a:solidFill>
                <a:latin typeface="Arial"/>
                <a:cs typeface="+mn-cs"/>
              </a:rPr>
              <a:t>Työ- ja elinkeinoministeriö </a:t>
            </a:r>
            <a:r>
              <a:rPr lang="bg-BG" dirty="0">
                <a:solidFill>
                  <a:srgbClr val="D5B37A"/>
                </a:solidFill>
                <a:latin typeface="Arial"/>
                <a:cs typeface="+mn-cs"/>
              </a:rPr>
              <a:t>•</a:t>
            </a:r>
            <a:r>
              <a:rPr lang="fi-FI" dirty="0">
                <a:solidFill>
                  <a:srgbClr val="D5B37A"/>
                </a:solidFill>
                <a:latin typeface="Arial"/>
                <a:cs typeface="+mn-cs"/>
              </a:rPr>
              <a:t> www.tem.fi</a:t>
            </a:r>
          </a:p>
        </p:txBody>
      </p:sp>
    </p:spTree>
    <p:extLst>
      <p:ext uri="{BB962C8B-B14F-4D97-AF65-F5344CB8AC3E}">
        <p14:creationId xmlns:p14="http://schemas.microsoft.com/office/powerpoint/2010/main" val="119134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1990-2023,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6" name="Picture 5">
            <a:extLst>
              <a:ext uri="{FF2B5EF4-FFF2-40B4-BE49-F238E27FC236}">
                <a16:creationId xmlns:a16="http://schemas.microsoft.com/office/drawing/2014/main" id="{234A62F2-0C85-2C78-C16C-83B3446A8FA6}"/>
              </a:ext>
            </a:extLst>
          </p:cNvPr>
          <p:cNvPicPr>
            <a:picLocks noChangeAspect="1"/>
          </p:cNvPicPr>
          <p:nvPr/>
        </p:nvPicPr>
        <p:blipFill>
          <a:blip r:embed="rId4"/>
          <a:stretch>
            <a:fillRect/>
          </a:stretch>
        </p:blipFill>
        <p:spPr>
          <a:xfrm>
            <a:off x="683568" y="755672"/>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9938D-ADB4-649B-95F4-DA62C25C3244}"/>
              </a:ext>
            </a:extLst>
          </p:cNvPr>
          <p:cNvPicPr>
            <a:picLocks noChangeAspect="1"/>
          </p:cNvPicPr>
          <p:nvPr/>
        </p:nvPicPr>
        <p:blipFill>
          <a:blip r:embed="rId2"/>
          <a:stretch>
            <a:fillRect/>
          </a:stretch>
        </p:blipFill>
        <p:spPr>
          <a:xfrm>
            <a:off x="4652363" y="2780929"/>
            <a:ext cx="4515701" cy="3672407"/>
          </a:xfrm>
          <a:prstGeom prst="rect">
            <a:avLst/>
          </a:prstGeom>
        </p:spPr>
      </p:pic>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90</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2" name="Picture 1">
            <a:extLst>
              <a:ext uri="{FF2B5EF4-FFF2-40B4-BE49-F238E27FC236}">
                <a16:creationId xmlns:a16="http://schemas.microsoft.com/office/drawing/2014/main" id="{5AAC9207-233D-5A70-DE1D-78725EA96A8D}"/>
              </a:ext>
            </a:extLst>
          </p:cNvPr>
          <p:cNvPicPr>
            <a:picLocks noChangeAspect="1"/>
          </p:cNvPicPr>
          <p:nvPr/>
        </p:nvPicPr>
        <p:blipFill>
          <a:blip r:embed="rId4"/>
          <a:stretch>
            <a:fillRect/>
          </a:stretch>
        </p:blipFill>
        <p:spPr>
          <a:xfrm>
            <a:off x="-19643" y="1"/>
            <a:ext cx="4913631" cy="3068960"/>
          </a:xfrm>
          <a:prstGeom prst="rect">
            <a:avLst/>
          </a:prstGeom>
        </p:spPr>
      </p:pic>
      <p:pic>
        <p:nvPicPr>
          <p:cNvPr id="4" name="Picture 3">
            <a:extLst>
              <a:ext uri="{FF2B5EF4-FFF2-40B4-BE49-F238E27FC236}">
                <a16:creationId xmlns:a16="http://schemas.microsoft.com/office/drawing/2014/main" id="{F201A458-B7BD-75DC-B056-40F204EC87C9}"/>
              </a:ext>
            </a:extLst>
          </p:cNvPr>
          <p:cNvPicPr>
            <a:picLocks noChangeAspect="1"/>
          </p:cNvPicPr>
          <p:nvPr/>
        </p:nvPicPr>
        <p:blipFill>
          <a:blip r:embed="rId5"/>
          <a:stretch>
            <a:fillRect/>
          </a:stretch>
        </p:blipFill>
        <p:spPr>
          <a:xfrm>
            <a:off x="4843995" y="1"/>
            <a:ext cx="4300005" cy="2780928"/>
          </a:xfrm>
          <a:prstGeom prst="rect">
            <a:avLst/>
          </a:prstGeom>
        </p:spPr>
      </p:pic>
      <p:pic>
        <p:nvPicPr>
          <p:cNvPr id="10" name="Picture 9">
            <a:extLst>
              <a:ext uri="{FF2B5EF4-FFF2-40B4-BE49-F238E27FC236}">
                <a16:creationId xmlns:a16="http://schemas.microsoft.com/office/drawing/2014/main" id="{D6C47D6E-57D2-8752-EE22-17F0D36C1C34}"/>
              </a:ext>
            </a:extLst>
          </p:cNvPr>
          <p:cNvPicPr>
            <a:picLocks noChangeAspect="1"/>
          </p:cNvPicPr>
          <p:nvPr/>
        </p:nvPicPr>
        <p:blipFill>
          <a:blip r:embed="rId6"/>
          <a:stretch>
            <a:fillRect/>
          </a:stretch>
        </p:blipFill>
        <p:spPr>
          <a:xfrm>
            <a:off x="-27999" y="3068961"/>
            <a:ext cx="4672007" cy="3793894"/>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91</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2" name="Picture 1">
            <a:extLst>
              <a:ext uri="{FF2B5EF4-FFF2-40B4-BE49-F238E27FC236}">
                <a16:creationId xmlns:a16="http://schemas.microsoft.com/office/drawing/2014/main" id="{7EB261DA-5795-000B-98CE-16DA703DA920}"/>
              </a:ext>
            </a:extLst>
          </p:cNvPr>
          <p:cNvPicPr>
            <a:picLocks noChangeAspect="1"/>
          </p:cNvPicPr>
          <p:nvPr/>
        </p:nvPicPr>
        <p:blipFill>
          <a:blip r:embed="rId4"/>
          <a:stretch>
            <a:fillRect/>
          </a:stretch>
        </p:blipFill>
        <p:spPr>
          <a:xfrm>
            <a:off x="0" y="4727"/>
            <a:ext cx="9144000" cy="5974160"/>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92</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8EB04830-E113-F5C9-BC6E-9F7386A77FAA}"/>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93</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CF8D57A2-5B18-DE38-0042-A975FA63B0F4}"/>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94</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10C56BD1-C543-2719-D756-1346FD1AA813}"/>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95</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C8BFFCF7-3F1E-9D32-D242-33FF3E3C4B56}"/>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935B17-5CCB-16E5-C656-7FBE1555C48D}"/>
              </a:ext>
            </a:extLst>
          </p:cNvPr>
          <p:cNvPicPr>
            <a:picLocks noChangeAspect="1"/>
          </p:cNvPicPr>
          <p:nvPr/>
        </p:nvPicPr>
        <p:blipFill>
          <a:blip r:embed="rId2"/>
          <a:stretch>
            <a:fillRect/>
          </a:stretch>
        </p:blipFill>
        <p:spPr>
          <a:xfrm>
            <a:off x="107504" y="3387966"/>
            <a:ext cx="2170364" cy="3066554"/>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13. paras 69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925207"/>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 TYÖPAIKKOJEN KASVU Nopeaa VIIME VUOSINA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r>
              <a:rPr lang="fi-FI" sz="1400" b="1" cap="all" spc="-50" dirty="0">
                <a:solidFill>
                  <a:srgbClr val="0070C0"/>
                </a:solidFill>
                <a:latin typeface="+mj-lt"/>
                <a:ea typeface="+mj-ea"/>
                <a:cs typeface="+mj-cs"/>
              </a:rPr>
              <a:t>   SIJA 25 69 SEUTUKUNNAN JOUKOSSA. BKT:n kasvu </a:t>
            </a:r>
          </a:p>
          <a:p>
            <a:pPr>
              <a:lnSpc>
                <a:spcPct val="85000"/>
              </a:lnSpc>
              <a:spcBef>
                <a:spcPct val="0"/>
              </a:spcBef>
            </a:pPr>
            <a:r>
              <a:rPr lang="fi-FI" sz="1400" b="1" cap="all" spc="-50" dirty="0">
                <a:solidFill>
                  <a:srgbClr val="0070C0"/>
                </a:solidFill>
                <a:latin typeface="+mj-lt"/>
                <a:ea typeface="+mj-ea"/>
                <a:cs typeface="+mj-cs"/>
              </a:rPr>
              <a:t>   Tällä vuosituhannella maakunnan nopeinta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 SIJA 14</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capita Suomen 14.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3"/>
          <a:stretch>
            <a:fillRect/>
          </a:stretch>
        </p:blipFill>
        <p:spPr>
          <a:xfrm>
            <a:off x="7271895" y="59412"/>
            <a:ext cx="1548113" cy="1423811"/>
          </a:xfrm>
          <a:prstGeom prst="rect">
            <a:avLst/>
          </a:prstGeom>
        </p:spPr>
      </p:pic>
      <p:sp>
        <p:nvSpPr>
          <p:cNvPr id="23" name="TextBox 22"/>
          <p:cNvSpPr txBox="1"/>
          <p:nvPr/>
        </p:nvSpPr>
        <p:spPr>
          <a:xfrm>
            <a:off x="6368555" y="3034737"/>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B920DF9E-B2C3-58E8-681B-66FB429C7885}"/>
              </a:ext>
            </a:extLst>
          </p:cNvPr>
          <p:cNvPicPr>
            <a:picLocks noChangeAspect="1"/>
          </p:cNvPicPr>
          <p:nvPr/>
        </p:nvPicPr>
        <p:blipFill>
          <a:blip r:embed="rId5"/>
          <a:stretch>
            <a:fillRect/>
          </a:stretch>
        </p:blipFill>
        <p:spPr>
          <a:xfrm>
            <a:off x="6621538" y="3405625"/>
            <a:ext cx="2323656" cy="3286178"/>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384056" y="3133419"/>
            <a:ext cx="6858000" cy="1790700"/>
          </a:xfrm>
        </p:spPr>
        <p:txBody>
          <a:bodyPr>
            <a:normAutofit fontScale="90000"/>
          </a:bodyPr>
          <a:lstStyle/>
          <a:p>
            <a:pPr lvl="0" algn="l" eaLnBrk="0" fontAlgn="base" hangingPunct="0">
              <a:lnSpc>
                <a:spcPct val="100000"/>
              </a:lnSpc>
              <a:spcBef>
                <a:spcPct val="20000"/>
              </a:spcBef>
              <a:spcAft>
                <a:spcPct val="0"/>
              </a:spcAft>
            </a:pP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43</a:t>
            </a:r>
            <a:br>
              <a:rPr lang="en-GB" altLang="fi-FI" sz="2100" b="1" kern="0" dirty="0">
                <a:solidFill>
                  <a:srgbClr val="003399"/>
                </a:solidFill>
                <a:latin typeface="Arial"/>
              </a:rPr>
            </a:br>
            <a:br>
              <a:rPr lang="fi-FI" sz="5400" dirty="0"/>
            </a:br>
            <a:r>
              <a:rPr lang="en-GB" sz="2700" kern="0" dirty="0" err="1">
                <a:solidFill>
                  <a:srgbClr val="003399"/>
                </a:solidFill>
                <a:latin typeface="Arial"/>
                <a:ea typeface="+mn-ea"/>
                <a:cs typeface="+mn-cs"/>
              </a:rPr>
              <a:t>Marras</a:t>
            </a:r>
            <a:r>
              <a:rPr lang="en-GB" altLang="fi-FI" sz="2700" kern="0" dirty="0" err="1">
                <a:solidFill>
                  <a:srgbClr val="003399"/>
                </a:solidFill>
                <a:latin typeface="Arial"/>
                <a:ea typeface="+mn-ea"/>
                <a:cs typeface="+mn-cs"/>
              </a:rPr>
              <a:t>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Aluekehitysasiantuntija Saku Vähäsantanen</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Satakuntaliitto</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Etunimi.sukunimi@satakunta.fi</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Puh. 044 711 4350</a:t>
            </a:r>
            <a:br>
              <a:rPr lang="fi-FI" altLang="fi-FI" sz="1650" kern="0" dirty="0">
                <a:solidFill>
                  <a:srgbClr val="FF9933"/>
                </a:solidFill>
                <a:latin typeface="Arial"/>
                <a:ea typeface="+mn-ea"/>
                <a:cs typeface="+mn-cs"/>
              </a:rPr>
            </a:b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73360" y="3271838"/>
            <a:ext cx="5241590" cy="1790700"/>
          </a:xfrm>
        </p:spPr>
        <p:txBody>
          <a:bodyPr>
            <a:normAutofit fontScale="90000"/>
          </a:bodyPr>
          <a:lstStyle/>
          <a:p>
            <a:pPr lvl="0" algn="l" eaLnBrk="0" fontAlgn="base" hangingPunct="0">
              <a:lnSpc>
                <a:spcPct val="100000"/>
              </a:lnSpc>
              <a:spcBef>
                <a:spcPct val="20000"/>
              </a:spcBef>
              <a:spcAft>
                <a:spcPct val="0"/>
              </a:spcAft>
            </a:pPr>
            <a:br>
              <a:rPr lang="en-GB" altLang="fi-FI" sz="3000" b="1" kern="0" dirty="0">
                <a:solidFill>
                  <a:srgbClr val="003399"/>
                </a:solidFill>
                <a:latin typeface="Arial"/>
              </a:rPr>
            </a:br>
            <a:br>
              <a:rPr lang="en-GB" altLang="fi-FI" sz="3000" b="1" kern="0" dirty="0">
                <a:solidFill>
                  <a:srgbClr val="003399"/>
                </a:solidFill>
                <a:latin typeface="Arial"/>
              </a:rPr>
            </a:br>
            <a:br>
              <a:rPr lang="en-GB" altLang="fi-FI" sz="3000" b="1" kern="0" dirty="0">
                <a:solidFill>
                  <a:srgbClr val="003399"/>
                </a:solidFill>
                <a:latin typeface="Arial"/>
              </a:rPr>
            </a:b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43</a:t>
            </a:r>
            <a:br>
              <a:rPr lang="en-GB" altLang="fi-FI" sz="2100" b="1" kern="0" dirty="0">
                <a:solidFill>
                  <a:srgbClr val="003399"/>
                </a:solidFill>
                <a:latin typeface="Arial"/>
              </a:rPr>
            </a:br>
            <a:r>
              <a:rPr lang="en-GB" altLang="fi-FI" sz="2700" kern="0" dirty="0" err="1">
                <a:solidFill>
                  <a:srgbClr val="003399"/>
                </a:solidFill>
                <a:latin typeface="Arial"/>
                <a:ea typeface="+mn-ea"/>
                <a:cs typeface="+mn-cs"/>
              </a:rPr>
              <a:t>Marraskuu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1650" kern="0" dirty="0" err="1">
                <a:solidFill>
                  <a:srgbClr val="FF9933"/>
                </a:solidFill>
                <a:latin typeface="Arial"/>
                <a:ea typeface="+mn-ea"/>
                <a:cs typeface="+mn-cs"/>
              </a:rPr>
              <a:t>WinNova</a:t>
            </a:r>
            <a:r>
              <a:rPr lang="fi-FI" altLang="fi-FI" sz="165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99</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4" name="Picture 3">
            <a:extLst>
              <a:ext uri="{FF2B5EF4-FFF2-40B4-BE49-F238E27FC236}">
                <a16:creationId xmlns:a16="http://schemas.microsoft.com/office/drawing/2014/main" id="{5D8B1FE5-7FDD-48A9-0C49-D043616A4AB0}"/>
              </a:ext>
            </a:extLst>
          </p:cNvPr>
          <p:cNvPicPr>
            <a:picLocks noChangeAspect="1"/>
          </p:cNvPicPr>
          <p:nvPr/>
        </p:nvPicPr>
        <p:blipFill>
          <a:blip r:embed="rId3"/>
          <a:stretch>
            <a:fillRect/>
          </a:stretch>
        </p:blipFill>
        <p:spPr>
          <a:xfrm>
            <a:off x="4202961" y="1988682"/>
            <a:ext cx="4360102" cy="3227198"/>
          </a:xfrm>
          <a:prstGeom prst="rect">
            <a:avLst/>
          </a:prstGeom>
        </p:spPr>
      </p:pic>
      <p:pic>
        <p:nvPicPr>
          <p:cNvPr id="9" name="Picture 8">
            <a:extLst>
              <a:ext uri="{FF2B5EF4-FFF2-40B4-BE49-F238E27FC236}">
                <a16:creationId xmlns:a16="http://schemas.microsoft.com/office/drawing/2014/main" id="{39358383-4DEB-515E-7358-0D2D92DAAABE}"/>
              </a:ext>
            </a:extLst>
          </p:cNvPr>
          <p:cNvPicPr>
            <a:picLocks noChangeAspect="1"/>
          </p:cNvPicPr>
          <p:nvPr/>
        </p:nvPicPr>
        <p:blipFill>
          <a:blip r:embed="rId4"/>
          <a:stretch>
            <a:fillRect/>
          </a:stretch>
        </p:blipFill>
        <p:spPr>
          <a:xfrm>
            <a:off x="296328" y="1988682"/>
            <a:ext cx="3893973" cy="3234757"/>
          </a:xfrm>
          <a:prstGeom prst="rect">
            <a:avLst/>
          </a:prstGeom>
        </p:spPr>
      </p:pic>
    </p:spTree>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3.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6.xml><?xml version="1.0" encoding="utf-8"?>
<a:theme xmlns:a="http://schemas.openxmlformats.org/drawingml/2006/main" name="TEM_DB02_normal_FI_V____RGB">
  <a:themeElements>
    <a:clrScheme name="TEM2016">
      <a:dk1>
        <a:srgbClr val="000000"/>
      </a:dk1>
      <a:lt1>
        <a:srgbClr val="FFFFFF"/>
      </a:lt1>
      <a:dk2>
        <a:srgbClr val="001E60"/>
      </a:dk2>
      <a:lt2>
        <a:srgbClr val="D5B37A"/>
      </a:lt2>
      <a:accent1>
        <a:srgbClr val="001E60"/>
      </a:accent1>
      <a:accent2>
        <a:srgbClr val="EE2737"/>
      </a:accent2>
      <a:accent3>
        <a:srgbClr val="FF8200"/>
      </a:accent3>
      <a:accent4>
        <a:srgbClr val="F2A900"/>
      </a:accent4>
      <a:accent5>
        <a:srgbClr val="97D700"/>
      </a:accent5>
      <a:accent6>
        <a:srgbClr val="00BFB3"/>
      </a:accent6>
      <a:hlink>
        <a:srgbClr val="009CDE"/>
      </a:hlink>
      <a:folHlink>
        <a:srgbClr val="485CC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4200" b="1" dirty="0" err="1" smtClean="0">
            <a:solidFill>
              <a:schemeClr val="bg1"/>
            </a:solidFill>
          </a:defRPr>
        </a:defPPr>
      </a:lstStyle>
    </a:txDef>
  </a:objectDefaults>
  <a:extraClrSchemeLst/>
  <a:extLst>
    <a:ext uri="{05A4C25C-085E-4340-85A3-A5531E510DB2}">
      <thm15:themeFamily xmlns:thm15="http://schemas.microsoft.com/office/thememl/2012/main" name="TEM organisaatio 1.1.2018.pptx" id="{F2919B70-6A43-4BAD-8DCE-97645C589CB3}" vid="{FC6DD170-C935-4574-85FF-0B58743AFFD5}"/>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53119</TotalTime>
  <Words>10534</Words>
  <Application>Microsoft Office PowerPoint</Application>
  <PresentationFormat>On-screen Show (4:3)</PresentationFormat>
  <Paragraphs>1267</Paragraphs>
  <Slides>141</Slides>
  <Notes>48</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141</vt:i4>
      </vt:variant>
    </vt:vector>
  </HeadingPairs>
  <TitlesOfParts>
    <vt:vector size="169" baseType="lpstr">
      <vt:lpstr>Aptos</vt: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Office Theme</vt:lpstr>
      <vt:lpstr>9_Retro</vt:lpstr>
      <vt:lpstr>2_pp-malli_tke</vt:lpstr>
      <vt:lpstr>3_pp-malli_tke</vt:lpstr>
      <vt:lpstr>Office-teema</vt:lpstr>
      <vt:lpstr>TEM_DB02_normal_FI_V____RGB</vt:lpstr>
      <vt:lpstr>SATAKUNTA LUKUINA Satakunnan toimintaympäristö -infograafeja väestöstä, aluetaloudesta, suhdannekehityksestä ja positiivisesta rakennemuutoksesta  tammikuu 2025  Aluekehitysasiantuntija Saku Vähäsantanen, Satakuntaliitto 044 711 4350, etunimi.sukunimi at satakunta.fi</vt:lpstr>
      <vt:lpstr> SISÄLTÖ  Kalvot 3-24:  Väestö, koulutus, t&amp;k-toiminta, hyvinvointi ja    työllisyys Kalvot 25-32:  Työpaikkarakenne ja resilienssi Kalvot 33-56:  Aluetalous, tuottavuus ja vienti Kalvot 57-85:  Suurimmat työnantajat, yrityskanta, kasvualat,    teollisuus, automaatio, liikenne, matkailu, ruokaketju Kalvot 86-96:  Positiivinen rakennemuutos Kalvot 97-141:  Satakunnan talous -suhdannekatsaus marraskuu 2024  </vt:lpstr>
      <vt:lpstr>Satakunta 2022-23</vt:lpstr>
      <vt:lpstr>PowerPoint Presentation</vt:lpstr>
      <vt:lpstr>PowerPoint Presentation</vt:lpstr>
      <vt:lpstr>Väestö, kehitys 1993-2023</vt:lpstr>
      <vt:lpstr>Väestö, kehitys v. 2023</vt:lpstr>
      <vt:lpstr>Väestö, kehitys kunnittain 1993-2023</vt:lpstr>
      <vt:lpstr>Väestö</vt:lpstr>
      <vt:lpstr>Väestörakenne</vt:lpstr>
      <vt:lpstr>Väestörakenne</vt:lpstr>
      <vt:lpstr>Väestöennuste 2024</vt:lpstr>
      <vt:lpstr>Väestöennuste osa-alueittain 2024</vt:lpstr>
      <vt:lpstr>Väestöennuste 2024</vt:lpstr>
      <vt:lpstr>Väestöennuste 2024</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2022</vt:lpstr>
      <vt:lpstr>satakunnaN vahvuuksia: vIENTI</vt:lpstr>
      <vt:lpstr>vIENTI VAHVuutena</vt:lpstr>
      <vt:lpstr>satakunnaN vahvuuksia: vIENTI</vt:lpstr>
      <vt:lpstr>satakunnaN SUURIMMAT TYÖNANTAJAT 2022</vt:lpstr>
      <vt:lpstr>seutukuntien SUURIMMAT TYÖNANTAJAT 2022</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2013-2023</vt:lpstr>
      <vt:lpstr>satakunnaN NOUSUTRENDEJÄ 2010-2023</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PowerPoint Presentation</vt:lpstr>
      <vt:lpstr>SATAKUNTA Suomen talouden vahva osa</vt:lpstr>
      <vt:lpstr>Suomen talouden vahva osa: SATAKUNNAN positiivinen rakennemuutos</vt:lpstr>
      <vt:lpstr>Työvoiman kysynnän ja osaamistarpeiden näkymät (marraskuu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  Nykytila ja lähiajan näkymät 43  Marraskuu 2024  Aluekehitysasiantuntija Saku Vähäsantanen Satakuntaliitto Etunimi.sukunimi@satakunta.fi Puh. 044 711 4350 </vt:lpstr>
      <vt:lpstr>   SATAKUNNAN TALOUS  Nykytila ja lähiajan näkymät 43 Marraskuu 2024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1-6/2024: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1970</cp:revision>
  <cp:lastPrinted>2017-02-15T05:52:19Z</cp:lastPrinted>
  <dcterms:created xsi:type="dcterms:W3CDTF">2013-02-13T10:00:41Z</dcterms:created>
  <dcterms:modified xsi:type="dcterms:W3CDTF">2025-01-10T09:37:50Z</dcterms:modified>
</cp:coreProperties>
</file>