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1D6F7F-F739-19CC-CA94-D7D3953D6A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2D1CF23-BDF5-8244-033E-98AA04AFE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53B4E2B-55FA-51AA-AA69-10D00856EA35}"/>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402E8AB8-A4A3-779D-690F-69216C098E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5AD062-42DE-3163-FE77-67F149D3AA63}"/>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15848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21DB05-A45A-C218-079C-85B9ABB0D53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A1D039B-F7EF-40D2-D2B1-78F1309BF6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6DE99F-2F35-535E-CB15-28D31753A6AA}"/>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3C25BC7A-D3A4-5137-DA98-E3FCEAD696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A3E6D2D-CB74-73C7-1D39-D1FCEF7EC647}"/>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166706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8B91AAC-ECFE-8501-B852-049CDF0A4EF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7E302F7-4379-7CD1-5C37-354FE68E46A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10E227-132B-2CAA-DA62-CB38C3C0D8EA}"/>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C87538F0-B9D2-E927-E3EA-F9409436756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E4C472-88C6-A72B-6BAA-6C70BD557FF5}"/>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365597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0805C1-5D3A-9839-33D7-59FFE4B978A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F7DB814-7F4B-4175-9D4B-75918672C2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86186B-9C56-3CFE-B3BF-C3F027475E4C}"/>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9CFF55B0-2F9E-FD45-2B08-B4533D84FD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95A96BE-2B2E-EBC5-F937-9F4B4E7B73AB}"/>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4611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E41974-1A6F-F043-E438-367D0714010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5EABDFB-663E-A1B7-5F5F-EA12C5541E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BA0D950-22A7-4B60-47CD-3056D2CFC801}"/>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11232C90-641D-D98A-7262-6D5F692F1AD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8F5FA2-00C0-26EE-6300-526047CF820A}"/>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186142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2D2DB6-526D-2A5B-EE61-AF5D621EB5D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6C00C11-031E-A9E3-6612-00BB018AF5A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81D9647-A81B-0F82-05A5-7D1BB5CEF04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7E97F00-7744-D527-7E94-C904F664C15B}"/>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6" name="Alatunnisteen paikkamerkki 5">
            <a:extLst>
              <a:ext uri="{FF2B5EF4-FFF2-40B4-BE49-F238E27FC236}">
                <a16:creationId xmlns:a16="http://schemas.microsoft.com/office/drawing/2014/main" id="{FCA7EE7A-43B9-4D3F-2593-2E370EFBFC2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26FB15E-BC49-FE0F-E452-E9CBF1E81F42}"/>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05458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A52E5E-A61E-443A-9E44-ECA60803605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95AA360-9F9D-BBB9-8DF9-E7B951CE8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294746E-90F0-EB13-C4AC-D45E5C7344F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7359184-0C84-43F6-91DA-C34D023E1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A8A8CFF-B7FC-AF3D-E8E7-3AEC6B45C37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37057B6-CF9A-431F-BE75-2CA42A5860D7}"/>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8" name="Alatunnisteen paikkamerkki 7">
            <a:extLst>
              <a:ext uri="{FF2B5EF4-FFF2-40B4-BE49-F238E27FC236}">
                <a16:creationId xmlns:a16="http://schemas.microsoft.com/office/drawing/2014/main" id="{1B37AF72-322B-9FE2-CCBD-82CFAA85D88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810D51F-9AD3-AF41-BF39-CD835E644873}"/>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49758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B494F2-2546-4606-5C7C-76CCCADCDF5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3A9E2B7-7FCC-FF91-4392-2EE24348640B}"/>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4" name="Alatunnisteen paikkamerkki 3">
            <a:extLst>
              <a:ext uri="{FF2B5EF4-FFF2-40B4-BE49-F238E27FC236}">
                <a16:creationId xmlns:a16="http://schemas.microsoft.com/office/drawing/2014/main" id="{DC94C3E9-7A11-8DEE-39F0-D5BFE110727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DC8B021-E965-5860-2AB1-EA5767D2968C}"/>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49270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88B068C-0098-D4CE-5C2C-B7096DB82798}"/>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3" name="Alatunnisteen paikkamerkki 2">
            <a:extLst>
              <a:ext uri="{FF2B5EF4-FFF2-40B4-BE49-F238E27FC236}">
                <a16:creationId xmlns:a16="http://schemas.microsoft.com/office/drawing/2014/main" id="{C06DACAD-0402-54E5-B269-2C1C018CBC5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4EFAF72-A065-76F2-E2C4-A1650963F43F}"/>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2927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3D1067-4AEE-05FE-C412-586298B8B59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26BA782-B89E-D6A6-7B93-A8ED3AF5A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B17FB80-692E-4BDD-94BD-F77BB3214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F7B21B8-07C0-2222-EF20-789AC6352CD8}"/>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6" name="Alatunnisteen paikkamerkki 5">
            <a:extLst>
              <a:ext uri="{FF2B5EF4-FFF2-40B4-BE49-F238E27FC236}">
                <a16:creationId xmlns:a16="http://schemas.microsoft.com/office/drawing/2014/main" id="{A2F0C7F3-A1B1-9991-AF78-C54852EE692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E56BC11-1FFF-55BD-BD8B-4E270AE9D54E}"/>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8056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095C1-6538-6AB7-4F7E-98C4424D026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B713DA8-1C98-F737-B2AD-B80B9E65C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EAA7665-84B7-6B92-FFC9-1174BDC45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510D418-9067-40AD-A83F-62AE54B9255C}"/>
              </a:ext>
            </a:extLst>
          </p:cNvPr>
          <p:cNvSpPr>
            <a:spLocks noGrp="1"/>
          </p:cNvSpPr>
          <p:nvPr>
            <p:ph type="dt" sz="half" idx="10"/>
          </p:nvPr>
        </p:nvSpPr>
        <p:spPr/>
        <p:txBody>
          <a:bodyPr/>
          <a:lstStyle/>
          <a:p>
            <a:fld id="{68493D99-D90D-476C-BBAF-CE58B6800BB4}" type="datetimeFigureOut">
              <a:rPr lang="fi-FI" smtClean="0"/>
              <a:t>28.11.2024</a:t>
            </a:fld>
            <a:endParaRPr lang="fi-FI"/>
          </a:p>
        </p:txBody>
      </p:sp>
      <p:sp>
        <p:nvSpPr>
          <p:cNvPr id="6" name="Alatunnisteen paikkamerkki 5">
            <a:extLst>
              <a:ext uri="{FF2B5EF4-FFF2-40B4-BE49-F238E27FC236}">
                <a16:creationId xmlns:a16="http://schemas.microsoft.com/office/drawing/2014/main" id="{3505D6DB-62ED-A95F-9892-AD5D6AB3940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4394C6B-1A0D-A911-6EA8-0664D2905324}"/>
              </a:ext>
            </a:extLst>
          </p:cNvPr>
          <p:cNvSpPr>
            <a:spLocks noGrp="1"/>
          </p:cNvSpPr>
          <p:nvPr>
            <p:ph type="sldNum" sz="quarter" idx="12"/>
          </p:nvPr>
        </p:nvSpPr>
        <p:spPr/>
        <p:txBody>
          <a:bodyPr/>
          <a:lstStyle/>
          <a:p>
            <a:fld id="{C1F7990D-A906-40AE-B36E-56F6D66BA611}" type="slidenum">
              <a:rPr lang="fi-FI" smtClean="0"/>
              <a:t>‹#›</a:t>
            </a:fld>
            <a:endParaRPr lang="fi-FI"/>
          </a:p>
        </p:txBody>
      </p:sp>
    </p:spTree>
    <p:extLst>
      <p:ext uri="{BB962C8B-B14F-4D97-AF65-F5344CB8AC3E}">
        <p14:creationId xmlns:p14="http://schemas.microsoft.com/office/powerpoint/2010/main" val="2657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1A17CFA-DD6B-4D24-9FC8-DC412DFE3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D8E25ED-6480-8F59-93DF-213770793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F3E5A2E-3E3F-AB41-0812-C815D9658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493D99-D90D-476C-BBAF-CE58B6800BB4}" type="datetimeFigureOut">
              <a:rPr lang="fi-FI" smtClean="0"/>
              <a:t>28.11.2024</a:t>
            </a:fld>
            <a:endParaRPr lang="fi-FI"/>
          </a:p>
        </p:txBody>
      </p:sp>
      <p:sp>
        <p:nvSpPr>
          <p:cNvPr id="5" name="Alatunnisteen paikkamerkki 4">
            <a:extLst>
              <a:ext uri="{FF2B5EF4-FFF2-40B4-BE49-F238E27FC236}">
                <a16:creationId xmlns:a16="http://schemas.microsoft.com/office/drawing/2014/main" id="{9C303600-E7D7-B277-0087-2B156DC67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73C302C8-A50C-378F-514C-4C1CC9269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7990D-A906-40AE-B36E-56F6D66BA611}" type="slidenum">
              <a:rPr lang="fi-FI" smtClean="0"/>
              <a:t>‹#›</a:t>
            </a:fld>
            <a:endParaRPr lang="fi-FI"/>
          </a:p>
        </p:txBody>
      </p:sp>
    </p:spTree>
    <p:extLst>
      <p:ext uri="{BB962C8B-B14F-4D97-AF65-F5344CB8AC3E}">
        <p14:creationId xmlns:p14="http://schemas.microsoft.com/office/powerpoint/2010/main" val="177508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julkaisut.valtioneuvosto.fi/bitstream/handle/10024/165699/VN_2024_31.pdf?sequence=1&amp;isAllowed=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dia.graphassets.com/kvg4aqUyRutiNitrdtqu" TargetMode="External"/><Relationship Id="rId2" Type="http://schemas.openxmlformats.org/officeDocument/2006/relationships/hyperlink" Target="https://stat.fi/til/tkke/ka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ulkaisut.valtioneuvosto.fi/bitstream/handle/10024/165699/VN_2024_31.pdf?sequence=1&amp;isAllo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tsikko 1">
            <a:extLst>
              <a:ext uri="{FF2B5EF4-FFF2-40B4-BE49-F238E27FC236}">
                <a16:creationId xmlns:a16="http://schemas.microsoft.com/office/drawing/2014/main" id="{46C88C20-249F-809D-EFB6-402C90BE7645}"/>
              </a:ext>
            </a:extLst>
          </p:cNvPr>
          <p:cNvSpPr>
            <a:spLocks noGrp="1"/>
          </p:cNvSpPr>
          <p:nvPr>
            <p:ph type="ctrTitle"/>
          </p:nvPr>
        </p:nvSpPr>
        <p:spPr>
          <a:xfrm>
            <a:off x="1314824" y="735106"/>
            <a:ext cx="10053763" cy="2928470"/>
          </a:xfrm>
        </p:spPr>
        <p:txBody>
          <a:bodyPr anchor="b">
            <a:normAutofit/>
          </a:bodyPr>
          <a:lstStyle/>
          <a:p>
            <a:r>
              <a:rPr lang="fi-FI" sz="4800" b="1" kern="100" dirty="0">
                <a:solidFill>
                  <a:srgbClr val="FFFFFF"/>
                </a:solidFill>
                <a:effectLst/>
                <a:latin typeface="Aptos ExtraBold" panose="020B0004020202020204" pitchFamily="34" charset="0"/>
                <a:ea typeface="Calibri" panose="020F0502020204030204" pitchFamily="34" charset="0"/>
                <a:cs typeface="Arial" panose="020B0604020202020204" pitchFamily="34" charset="0"/>
              </a:rPr>
              <a:t>SATAKUNNAN T&amp;K-TOIMINNAN TILANNEKUVA</a:t>
            </a:r>
            <a:endParaRPr lang="fi-FI" sz="4800" dirty="0">
              <a:solidFill>
                <a:srgbClr val="FFFFFF"/>
              </a:solidFill>
              <a:latin typeface="Aptos ExtraBold" panose="020B0004020202020204" pitchFamily="34" charset="0"/>
            </a:endParaRPr>
          </a:p>
        </p:txBody>
      </p:sp>
      <p:pic>
        <p:nvPicPr>
          <p:cNvPr id="8" name="Kuva 7" descr="Kuva, joka sisältää kohteen teksti, symboli, logo, Fontti&#10;&#10;Kuvaus luotu automaattisesti">
            <a:extLst>
              <a:ext uri="{FF2B5EF4-FFF2-40B4-BE49-F238E27FC236}">
                <a16:creationId xmlns:a16="http://schemas.microsoft.com/office/drawing/2014/main" id="{C5E24FDE-73F9-8548-26F1-6783B506D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750" y="4864067"/>
            <a:ext cx="2380493" cy="1258827"/>
          </a:xfrm>
          <a:prstGeom prst="rect">
            <a:avLst/>
          </a:prstGeom>
        </p:spPr>
      </p:pic>
      <p:sp>
        <p:nvSpPr>
          <p:cNvPr id="10" name="Tekstiruutu 9">
            <a:extLst>
              <a:ext uri="{FF2B5EF4-FFF2-40B4-BE49-F238E27FC236}">
                <a16:creationId xmlns:a16="http://schemas.microsoft.com/office/drawing/2014/main" id="{0F14DD2A-7812-2797-F748-17DF467D88F6}"/>
              </a:ext>
            </a:extLst>
          </p:cNvPr>
          <p:cNvSpPr txBox="1"/>
          <p:nvPr/>
        </p:nvSpPr>
        <p:spPr>
          <a:xfrm>
            <a:off x="5839804" y="3815374"/>
            <a:ext cx="1003801" cy="369332"/>
          </a:xfrm>
          <a:prstGeom prst="rect">
            <a:avLst/>
          </a:prstGeom>
          <a:noFill/>
        </p:spPr>
        <p:txBody>
          <a:bodyPr wrap="none" rtlCol="0">
            <a:spAutoFit/>
          </a:bodyPr>
          <a:lstStyle/>
          <a:p>
            <a:r>
              <a:rPr lang="fi-FI" dirty="0">
                <a:solidFill>
                  <a:schemeClr val="bg2"/>
                </a:solidFill>
              </a:rPr>
              <a:t>11/2024</a:t>
            </a:r>
          </a:p>
        </p:txBody>
      </p:sp>
    </p:spTree>
    <p:extLst>
      <p:ext uri="{BB962C8B-B14F-4D97-AF65-F5344CB8AC3E}">
        <p14:creationId xmlns:p14="http://schemas.microsoft.com/office/powerpoint/2010/main" val="299962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E614BDE2-30CB-6CB4-A7C5-596DF405541A}"/>
              </a:ext>
            </a:extLst>
          </p:cNvPr>
          <p:cNvGraphicFramePr>
            <a:graphicFrameLocks noGrp="1"/>
          </p:cNvGraphicFramePr>
          <p:nvPr>
            <p:ph idx="1"/>
            <p:extLst>
              <p:ext uri="{D42A27DB-BD31-4B8C-83A1-F6EECF244321}">
                <p14:modId xmlns:p14="http://schemas.microsoft.com/office/powerpoint/2010/main" val="1205162396"/>
              </p:ext>
            </p:extLst>
          </p:nvPr>
        </p:nvGraphicFramePr>
        <p:xfrm>
          <a:off x="9357419" y="124544"/>
          <a:ext cx="2357824" cy="6397680"/>
        </p:xfrm>
        <a:graphic>
          <a:graphicData uri="http://schemas.openxmlformats.org/drawingml/2006/table">
            <a:tbl>
              <a:tblPr>
                <a:tableStyleId>{5940675A-B579-460E-94D1-54222C63F5DA}</a:tableStyleId>
              </a:tblPr>
              <a:tblGrid>
                <a:gridCol w="1021105">
                  <a:extLst>
                    <a:ext uri="{9D8B030D-6E8A-4147-A177-3AD203B41FA5}">
                      <a16:colId xmlns:a16="http://schemas.microsoft.com/office/drawing/2014/main" val="3536879899"/>
                    </a:ext>
                  </a:extLst>
                </a:gridCol>
                <a:gridCol w="1336719">
                  <a:extLst>
                    <a:ext uri="{9D8B030D-6E8A-4147-A177-3AD203B41FA5}">
                      <a16:colId xmlns:a16="http://schemas.microsoft.com/office/drawing/2014/main" val="2812756554"/>
                    </a:ext>
                  </a:extLst>
                </a:gridCol>
              </a:tblGrid>
              <a:tr h="494868">
                <a:tc>
                  <a:txBody>
                    <a:bodyPr/>
                    <a:lstStyle/>
                    <a:p>
                      <a:pPr algn="l" rtl="0" fontAlgn="base"/>
                      <a:r>
                        <a:rPr lang="fi-FI" sz="1000" b="1">
                          <a:solidFill>
                            <a:srgbClr val="000000"/>
                          </a:solidFill>
                          <a:effectLst/>
                        </a:rPr>
                        <a:t> </a:t>
                      </a:r>
                      <a:endParaRPr lang="fi-FI" sz="1000" b="1" i="0">
                        <a:solidFill>
                          <a:srgbClr val="000000"/>
                        </a:solidFill>
                        <a:effectLst/>
                        <a:latin typeface="Calibri" panose="020F0502020204030204" pitchFamily="34" charset="0"/>
                      </a:endParaRPr>
                    </a:p>
                  </a:txBody>
                  <a:tcPr marL="50695" marR="50695" marT="25348" marB="25348" anchor="b"/>
                </a:tc>
                <a:tc>
                  <a:txBody>
                    <a:bodyPr/>
                    <a:lstStyle/>
                    <a:p>
                      <a:pPr algn="l" rtl="0" fontAlgn="base"/>
                      <a:r>
                        <a:rPr lang="fi-FI" sz="1000" b="1" dirty="0">
                          <a:solidFill>
                            <a:srgbClr val="000000"/>
                          </a:solidFill>
                          <a:effectLst/>
                        </a:rPr>
                        <a:t> Yritysten osuus </a:t>
                      </a:r>
                      <a:r>
                        <a:rPr lang="fi-FI" sz="1000" b="1" dirty="0" err="1">
                          <a:solidFill>
                            <a:srgbClr val="000000"/>
                          </a:solidFill>
                          <a:effectLst/>
                        </a:rPr>
                        <a:t>t&amp;k-toiminnan</a:t>
                      </a:r>
                      <a:r>
                        <a:rPr lang="fi-FI" sz="1000" b="1" dirty="0">
                          <a:solidFill>
                            <a:srgbClr val="000000"/>
                          </a:solidFill>
                          <a:effectLst/>
                        </a:rPr>
                        <a:t> menoista Satakunnassa </a:t>
                      </a:r>
                      <a:endParaRPr lang="fi-FI" sz="1000" b="1" i="0" dirty="0">
                        <a:effectLst/>
                      </a:endParaRPr>
                    </a:p>
                  </a:txBody>
                  <a:tcPr marL="50695" marR="50695" marT="25348" marB="25348" anchor="b"/>
                </a:tc>
                <a:extLst>
                  <a:ext uri="{0D108BD9-81ED-4DB2-BD59-A6C34878D82A}">
                    <a16:rowId xmlns:a16="http://schemas.microsoft.com/office/drawing/2014/main" val="2713142574"/>
                  </a:ext>
                </a:extLst>
              </a:tr>
              <a:tr h="170681">
                <a:tc>
                  <a:txBody>
                    <a:bodyPr/>
                    <a:lstStyle/>
                    <a:p>
                      <a:pPr algn="ctr" rtl="0" fontAlgn="base"/>
                      <a:r>
                        <a:rPr lang="en-US" sz="1000" b="0">
                          <a:solidFill>
                            <a:srgbClr val="000000"/>
                          </a:solidFill>
                          <a:effectLst/>
                        </a:rPr>
                        <a:t>1995 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92,9 % </a:t>
                      </a:r>
                      <a:endParaRPr lang="en-US" sz="1000" b="0" i="0">
                        <a:effectLst/>
                      </a:endParaRPr>
                    </a:p>
                  </a:txBody>
                  <a:tcPr marL="50695" marR="50695" marT="25348" marB="25348" anchor="b"/>
                </a:tc>
                <a:extLst>
                  <a:ext uri="{0D108BD9-81ED-4DB2-BD59-A6C34878D82A}">
                    <a16:rowId xmlns:a16="http://schemas.microsoft.com/office/drawing/2014/main" val="1628082936"/>
                  </a:ext>
                </a:extLst>
              </a:tr>
              <a:tr h="170681">
                <a:tc>
                  <a:txBody>
                    <a:bodyPr/>
                    <a:lstStyle/>
                    <a:p>
                      <a:pPr algn="ctr" rtl="0" fontAlgn="base"/>
                      <a:r>
                        <a:rPr lang="en-US" sz="1000" b="0">
                          <a:solidFill>
                            <a:srgbClr val="000000"/>
                          </a:solidFill>
                          <a:effectLst/>
                        </a:rPr>
                        <a:t>1996 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96,6 % </a:t>
                      </a:r>
                      <a:endParaRPr lang="en-US" sz="1000" b="0" i="0">
                        <a:effectLst/>
                      </a:endParaRPr>
                    </a:p>
                  </a:txBody>
                  <a:tcPr marL="50695" marR="50695" marT="25348" marB="25348" anchor="b"/>
                </a:tc>
                <a:extLst>
                  <a:ext uri="{0D108BD9-81ED-4DB2-BD59-A6C34878D82A}">
                    <a16:rowId xmlns:a16="http://schemas.microsoft.com/office/drawing/2014/main" val="217296691"/>
                  </a:ext>
                </a:extLst>
              </a:tr>
              <a:tr h="170681">
                <a:tc>
                  <a:txBody>
                    <a:bodyPr/>
                    <a:lstStyle/>
                    <a:p>
                      <a:pPr algn="ctr" rtl="0" fontAlgn="base"/>
                      <a:r>
                        <a:rPr lang="en-US" sz="1000" b="0">
                          <a:solidFill>
                            <a:srgbClr val="000000"/>
                          </a:solidFill>
                          <a:effectLst/>
                        </a:rPr>
                        <a:t>1997 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Ei tietoa </a:t>
                      </a:r>
                      <a:endParaRPr lang="en-US" sz="1000" b="0" i="0">
                        <a:effectLst/>
                      </a:endParaRPr>
                    </a:p>
                  </a:txBody>
                  <a:tcPr marL="50695" marR="50695" marT="25348" marB="25348" anchor="b"/>
                </a:tc>
                <a:extLst>
                  <a:ext uri="{0D108BD9-81ED-4DB2-BD59-A6C34878D82A}">
                    <a16:rowId xmlns:a16="http://schemas.microsoft.com/office/drawing/2014/main" val="110102355"/>
                  </a:ext>
                </a:extLst>
              </a:tr>
              <a:tr h="170681">
                <a:tc>
                  <a:txBody>
                    <a:bodyPr/>
                    <a:lstStyle/>
                    <a:p>
                      <a:pPr algn="ctr" rtl="0" fontAlgn="base"/>
                      <a:r>
                        <a:rPr lang="en-US" sz="1000" b="0">
                          <a:solidFill>
                            <a:srgbClr val="000000"/>
                          </a:solidFill>
                          <a:effectLst/>
                        </a:rPr>
                        <a:t>1998 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96,1 % </a:t>
                      </a:r>
                      <a:endParaRPr lang="en-US" sz="1000" b="0" i="0">
                        <a:effectLst/>
                      </a:endParaRPr>
                    </a:p>
                  </a:txBody>
                  <a:tcPr marL="50695" marR="50695" marT="25348" marB="25348" anchor="b"/>
                </a:tc>
                <a:extLst>
                  <a:ext uri="{0D108BD9-81ED-4DB2-BD59-A6C34878D82A}">
                    <a16:rowId xmlns:a16="http://schemas.microsoft.com/office/drawing/2014/main" val="3973620979"/>
                  </a:ext>
                </a:extLst>
              </a:tr>
              <a:tr h="170681">
                <a:tc>
                  <a:txBody>
                    <a:bodyPr/>
                    <a:lstStyle/>
                    <a:p>
                      <a:pPr algn="ctr" rtl="0" fontAlgn="base"/>
                      <a:r>
                        <a:rPr lang="en-US" sz="1000" b="0">
                          <a:solidFill>
                            <a:srgbClr val="000000"/>
                          </a:solidFill>
                          <a:effectLst/>
                        </a:rPr>
                        <a:t>1999 </a:t>
                      </a:r>
                      <a:endParaRPr lang="en-US" sz="1000" b="0" i="0">
                        <a:effectLst/>
                      </a:endParaRPr>
                    </a:p>
                  </a:txBody>
                  <a:tcPr marL="50695" marR="50695" marT="25348" marB="25348" anchor="b"/>
                </a:tc>
                <a:tc>
                  <a:txBody>
                    <a:bodyPr/>
                    <a:lstStyle/>
                    <a:p>
                      <a:pPr algn="ctr" rtl="0" fontAlgn="base"/>
                      <a:r>
                        <a:rPr lang="en-US" sz="1000" b="0" dirty="0">
                          <a:solidFill>
                            <a:srgbClr val="000000"/>
                          </a:solidFill>
                          <a:effectLst/>
                        </a:rPr>
                        <a:t>93,2 % </a:t>
                      </a:r>
                      <a:endParaRPr lang="en-US" sz="1000" b="0" i="0" dirty="0">
                        <a:effectLst/>
                      </a:endParaRPr>
                    </a:p>
                  </a:txBody>
                  <a:tcPr marL="50695" marR="50695" marT="25348" marB="25348" anchor="b"/>
                </a:tc>
                <a:extLst>
                  <a:ext uri="{0D108BD9-81ED-4DB2-BD59-A6C34878D82A}">
                    <a16:rowId xmlns:a16="http://schemas.microsoft.com/office/drawing/2014/main" val="435168386"/>
                  </a:ext>
                </a:extLst>
              </a:tr>
              <a:tr h="170681">
                <a:tc>
                  <a:txBody>
                    <a:bodyPr/>
                    <a:lstStyle/>
                    <a:p>
                      <a:pPr algn="ctr" rtl="0" fontAlgn="base"/>
                      <a:r>
                        <a:rPr lang="en-US" sz="1000" b="0">
                          <a:solidFill>
                            <a:srgbClr val="000000"/>
                          </a:solidFill>
                          <a:effectLst/>
                        </a:rPr>
                        <a:t>2000 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88,5 % </a:t>
                      </a:r>
                      <a:endParaRPr lang="en-US" sz="1000" b="0" i="0">
                        <a:effectLst/>
                      </a:endParaRPr>
                    </a:p>
                  </a:txBody>
                  <a:tcPr marL="50695" marR="50695" marT="25348" marB="25348" anchor="b"/>
                </a:tc>
                <a:extLst>
                  <a:ext uri="{0D108BD9-81ED-4DB2-BD59-A6C34878D82A}">
                    <a16:rowId xmlns:a16="http://schemas.microsoft.com/office/drawing/2014/main" val="2749919116"/>
                  </a:ext>
                </a:extLst>
              </a:tr>
              <a:tr h="170681">
                <a:tc>
                  <a:txBody>
                    <a:bodyPr/>
                    <a:lstStyle/>
                    <a:p>
                      <a:pPr algn="ctr" rtl="0" fontAlgn="base"/>
                      <a:r>
                        <a:rPr lang="en-US" sz="1000" b="0">
                          <a:solidFill>
                            <a:srgbClr val="000000"/>
                          </a:solidFill>
                          <a:effectLst/>
                        </a:rPr>
                        <a:t>2001 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88,0 % </a:t>
                      </a:r>
                      <a:endParaRPr lang="en-US" sz="1000" b="0" i="0">
                        <a:effectLst/>
                      </a:endParaRPr>
                    </a:p>
                  </a:txBody>
                  <a:tcPr marL="50695" marR="50695" marT="25348" marB="25348" anchor="b"/>
                </a:tc>
                <a:extLst>
                  <a:ext uri="{0D108BD9-81ED-4DB2-BD59-A6C34878D82A}">
                    <a16:rowId xmlns:a16="http://schemas.microsoft.com/office/drawing/2014/main" val="7775485"/>
                  </a:ext>
                </a:extLst>
              </a:tr>
              <a:tr h="170681">
                <a:tc>
                  <a:txBody>
                    <a:bodyPr/>
                    <a:lstStyle/>
                    <a:p>
                      <a:pPr algn="ctr" rtl="0" fontAlgn="base"/>
                      <a:r>
                        <a:rPr lang="en-US" sz="1000" b="0">
                          <a:solidFill>
                            <a:srgbClr val="000000"/>
                          </a:solidFill>
                          <a:effectLst/>
                        </a:rPr>
                        <a:t>2002 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89,6 % </a:t>
                      </a:r>
                      <a:endParaRPr lang="en-US" sz="1000" b="0" i="0">
                        <a:effectLst/>
                      </a:endParaRPr>
                    </a:p>
                  </a:txBody>
                  <a:tcPr marL="50695" marR="50695" marT="25348" marB="25348" anchor="b"/>
                </a:tc>
                <a:extLst>
                  <a:ext uri="{0D108BD9-81ED-4DB2-BD59-A6C34878D82A}">
                    <a16:rowId xmlns:a16="http://schemas.microsoft.com/office/drawing/2014/main" val="863036586"/>
                  </a:ext>
                </a:extLst>
              </a:tr>
              <a:tr h="170681">
                <a:tc>
                  <a:txBody>
                    <a:bodyPr/>
                    <a:lstStyle/>
                    <a:p>
                      <a:pPr algn="ctr" rtl="0" fontAlgn="base"/>
                      <a:r>
                        <a:rPr lang="en-US" sz="1000" b="0">
                          <a:solidFill>
                            <a:srgbClr val="000000"/>
                          </a:solidFill>
                          <a:effectLst/>
                        </a:rPr>
                        <a:t>2003 </a:t>
                      </a:r>
                      <a:endParaRPr lang="en-US" sz="1000" b="0" i="0">
                        <a:effectLst/>
                      </a:endParaRPr>
                    </a:p>
                  </a:txBody>
                  <a:tcPr marL="50695" marR="50695" marT="25348" marB="25348" anchor="b"/>
                </a:tc>
                <a:tc>
                  <a:txBody>
                    <a:bodyPr/>
                    <a:lstStyle/>
                    <a:p>
                      <a:pPr algn="ctr" rtl="0" fontAlgn="base"/>
                      <a:r>
                        <a:rPr lang="en-US" sz="1000" b="0" dirty="0">
                          <a:solidFill>
                            <a:srgbClr val="000000"/>
                          </a:solidFill>
                          <a:effectLst/>
                        </a:rPr>
                        <a:t>83,2 % </a:t>
                      </a:r>
                      <a:endParaRPr lang="en-US" sz="1000" b="0" i="0" dirty="0">
                        <a:effectLst/>
                      </a:endParaRPr>
                    </a:p>
                  </a:txBody>
                  <a:tcPr marL="50695" marR="50695" marT="25348" marB="25348" anchor="b"/>
                </a:tc>
                <a:extLst>
                  <a:ext uri="{0D108BD9-81ED-4DB2-BD59-A6C34878D82A}">
                    <a16:rowId xmlns:a16="http://schemas.microsoft.com/office/drawing/2014/main" val="3355301486"/>
                  </a:ext>
                </a:extLst>
              </a:tr>
              <a:tr h="170681">
                <a:tc>
                  <a:txBody>
                    <a:bodyPr/>
                    <a:lstStyle/>
                    <a:p>
                      <a:pPr algn="ctr" rtl="0" fontAlgn="base"/>
                      <a:r>
                        <a:rPr lang="en-US" sz="1000" b="0">
                          <a:solidFill>
                            <a:srgbClr val="000000"/>
                          </a:solidFill>
                          <a:effectLst/>
                        </a:rPr>
                        <a:t>2004 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81,1 % </a:t>
                      </a:r>
                      <a:endParaRPr lang="en-US" sz="1000" b="0" i="0">
                        <a:effectLst/>
                      </a:endParaRPr>
                    </a:p>
                  </a:txBody>
                  <a:tcPr marL="50695" marR="50695" marT="25348" marB="25348" anchor="b"/>
                </a:tc>
                <a:extLst>
                  <a:ext uri="{0D108BD9-81ED-4DB2-BD59-A6C34878D82A}">
                    <a16:rowId xmlns:a16="http://schemas.microsoft.com/office/drawing/2014/main" val="2637617131"/>
                  </a:ext>
                </a:extLst>
              </a:tr>
              <a:tr h="170681">
                <a:tc>
                  <a:txBody>
                    <a:bodyPr/>
                    <a:lstStyle/>
                    <a:p>
                      <a:pPr algn="ctr" rtl="0" fontAlgn="base"/>
                      <a:r>
                        <a:rPr lang="en-US" sz="1000" b="0">
                          <a:solidFill>
                            <a:srgbClr val="000000"/>
                          </a:solidFill>
                          <a:effectLst/>
                        </a:rPr>
                        <a:t>2005 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83,9 % </a:t>
                      </a:r>
                      <a:endParaRPr lang="en-US" sz="1000" b="0" i="0">
                        <a:effectLst/>
                      </a:endParaRPr>
                    </a:p>
                  </a:txBody>
                  <a:tcPr marL="50695" marR="50695" marT="25348" marB="25348" anchor="b"/>
                </a:tc>
                <a:extLst>
                  <a:ext uri="{0D108BD9-81ED-4DB2-BD59-A6C34878D82A}">
                    <a16:rowId xmlns:a16="http://schemas.microsoft.com/office/drawing/2014/main" val="2617788511"/>
                  </a:ext>
                </a:extLst>
              </a:tr>
              <a:tr h="170681">
                <a:tc>
                  <a:txBody>
                    <a:bodyPr/>
                    <a:lstStyle/>
                    <a:p>
                      <a:pPr algn="ctr" rtl="0" fontAlgn="base"/>
                      <a:r>
                        <a:rPr lang="en-US" sz="1000" b="0">
                          <a:solidFill>
                            <a:srgbClr val="000000"/>
                          </a:solidFill>
                          <a:effectLst/>
                        </a:rPr>
                        <a:t>2006 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90,4 % </a:t>
                      </a:r>
                      <a:endParaRPr lang="en-US" sz="1000" b="0" i="0">
                        <a:effectLst/>
                      </a:endParaRPr>
                    </a:p>
                  </a:txBody>
                  <a:tcPr marL="50695" marR="50695" marT="25348" marB="25348" anchor="b"/>
                </a:tc>
                <a:extLst>
                  <a:ext uri="{0D108BD9-81ED-4DB2-BD59-A6C34878D82A}">
                    <a16:rowId xmlns:a16="http://schemas.microsoft.com/office/drawing/2014/main" val="2831374068"/>
                  </a:ext>
                </a:extLst>
              </a:tr>
              <a:tr h="170681">
                <a:tc>
                  <a:txBody>
                    <a:bodyPr/>
                    <a:lstStyle/>
                    <a:p>
                      <a:pPr algn="ctr" rtl="0" fontAlgn="base"/>
                      <a:r>
                        <a:rPr lang="en-US" sz="1000" b="0">
                          <a:solidFill>
                            <a:srgbClr val="000000"/>
                          </a:solidFill>
                          <a:effectLst/>
                        </a:rPr>
                        <a:t>2007 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85,2 % </a:t>
                      </a:r>
                      <a:endParaRPr lang="en-US" sz="1000" b="0" i="0">
                        <a:effectLst/>
                      </a:endParaRPr>
                    </a:p>
                  </a:txBody>
                  <a:tcPr marL="50695" marR="50695" marT="25348" marB="25348" anchor="b"/>
                </a:tc>
                <a:extLst>
                  <a:ext uri="{0D108BD9-81ED-4DB2-BD59-A6C34878D82A}">
                    <a16:rowId xmlns:a16="http://schemas.microsoft.com/office/drawing/2014/main" val="4132542846"/>
                  </a:ext>
                </a:extLst>
              </a:tr>
              <a:tr h="170681">
                <a:tc>
                  <a:txBody>
                    <a:bodyPr/>
                    <a:lstStyle/>
                    <a:p>
                      <a:pPr algn="ctr" rtl="0" fontAlgn="base"/>
                      <a:r>
                        <a:rPr lang="en-US" sz="1000" b="0">
                          <a:solidFill>
                            <a:srgbClr val="000000"/>
                          </a:solidFill>
                          <a:effectLst/>
                        </a:rPr>
                        <a:t>2008 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88,2 % </a:t>
                      </a:r>
                      <a:endParaRPr lang="en-US" sz="1000" b="0" i="0">
                        <a:effectLst/>
                      </a:endParaRPr>
                    </a:p>
                  </a:txBody>
                  <a:tcPr marL="50695" marR="50695" marT="25348" marB="25348" anchor="b"/>
                </a:tc>
                <a:extLst>
                  <a:ext uri="{0D108BD9-81ED-4DB2-BD59-A6C34878D82A}">
                    <a16:rowId xmlns:a16="http://schemas.microsoft.com/office/drawing/2014/main" val="685102323"/>
                  </a:ext>
                </a:extLst>
              </a:tr>
              <a:tr h="170681">
                <a:tc>
                  <a:txBody>
                    <a:bodyPr/>
                    <a:lstStyle/>
                    <a:p>
                      <a:pPr algn="ctr" rtl="0" fontAlgn="base"/>
                      <a:r>
                        <a:rPr lang="en-US" sz="1000" b="0">
                          <a:solidFill>
                            <a:srgbClr val="000000"/>
                          </a:solidFill>
                          <a:effectLst/>
                        </a:rPr>
                        <a:t>2009 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82,8 % </a:t>
                      </a:r>
                      <a:endParaRPr lang="en-US" sz="1000" b="0" i="0">
                        <a:effectLst/>
                      </a:endParaRPr>
                    </a:p>
                  </a:txBody>
                  <a:tcPr marL="50695" marR="50695" marT="25348" marB="25348" anchor="b"/>
                </a:tc>
                <a:extLst>
                  <a:ext uri="{0D108BD9-81ED-4DB2-BD59-A6C34878D82A}">
                    <a16:rowId xmlns:a16="http://schemas.microsoft.com/office/drawing/2014/main" val="1223559269"/>
                  </a:ext>
                </a:extLst>
              </a:tr>
              <a:tr h="170681">
                <a:tc>
                  <a:txBody>
                    <a:bodyPr/>
                    <a:lstStyle/>
                    <a:p>
                      <a:pPr algn="ctr" rtl="0" fontAlgn="base"/>
                      <a:r>
                        <a:rPr lang="en-US" sz="1000" b="0">
                          <a:solidFill>
                            <a:srgbClr val="000000"/>
                          </a:solidFill>
                          <a:effectLst/>
                        </a:rPr>
                        <a:t>2010 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75,2 % </a:t>
                      </a:r>
                      <a:endParaRPr lang="en-US" sz="1000" b="0" i="0">
                        <a:effectLst/>
                      </a:endParaRPr>
                    </a:p>
                  </a:txBody>
                  <a:tcPr marL="50695" marR="50695" marT="25348" marB="25348" anchor="b"/>
                </a:tc>
                <a:extLst>
                  <a:ext uri="{0D108BD9-81ED-4DB2-BD59-A6C34878D82A}">
                    <a16:rowId xmlns:a16="http://schemas.microsoft.com/office/drawing/2014/main" val="1231479101"/>
                  </a:ext>
                </a:extLst>
              </a:tr>
              <a:tr h="170681">
                <a:tc>
                  <a:txBody>
                    <a:bodyPr/>
                    <a:lstStyle/>
                    <a:p>
                      <a:pPr algn="ctr" rtl="0" fontAlgn="base"/>
                      <a:r>
                        <a:rPr lang="en-US" sz="1000" b="0">
                          <a:solidFill>
                            <a:srgbClr val="000000"/>
                          </a:solidFill>
                          <a:effectLst/>
                        </a:rPr>
                        <a:t>2011 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84,3 % </a:t>
                      </a:r>
                      <a:endParaRPr lang="en-US" sz="1000" b="0" i="0">
                        <a:effectLst/>
                      </a:endParaRPr>
                    </a:p>
                  </a:txBody>
                  <a:tcPr marL="50695" marR="50695" marT="25348" marB="25348" anchor="b"/>
                </a:tc>
                <a:extLst>
                  <a:ext uri="{0D108BD9-81ED-4DB2-BD59-A6C34878D82A}">
                    <a16:rowId xmlns:a16="http://schemas.microsoft.com/office/drawing/2014/main" val="627104924"/>
                  </a:ext>
                </a:extLst>
              </a:tr>
              <a:tr h="170681">
                <a:tc>
                  <a:txBody>
                    <a:bodyPr/>
                    <a:lstStyle/>
                    <a:p>
                      <a:pPr algn="ctr" rtl="0" fontAlgn="base"/>
                      <a:r>
                        <a:rPr lang="en-US" sz="1000" b="0">
                          <a:solidFill>
                            <a:srgbClr val="000000"/>
                          </a:solidFill>
                          <a:effectLst/>
                        </a:rPr>
                        <a:t>2012 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85,2 % </a:t>
                      </a:r>
                      <a:endParaRPr lang="en-US" sz="1000" b="0" i="0">
                        <a:effectLst/>
                      </a:endParaRPr>
                    </a:p>
                  </a:txBody>
                  <a:tcPr marL="50695" marR="50695" marT="25348" marB="25348" anchor="b"/>
                </a:tc>
                <a:extLst>
                  <a:ext uri="{0D108BD9-81ED-4DB2-BD59-A6C34878D82A}">
                    <a16:rowId xmlns:a16="http://schemas.microsoft.com/office/drawing/2014/main" val="194297614"/>
                  </a:ext>
                </a:extLst>
              </a:tr>
              <a:tr h="170681">
                <a:tc>
                  <a:txBody>
                    <a:bodyPr/>
                    <a:lstStyle/>
                    <a:p>
                      <a:pPr algn="ctr" rtl="0" fontAlgn="base"/>
                      <a:r>
                        <a:rPr lang="en-US" sz="1000" b="0">
                          <a:solidFill>
                            <a:srgbClr val="000000"/>
                          </a:solidFill>
                          <a:effectLst/>
                        </a:rPr>
                        <a:t>2013 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84,4 % </a:t>
                      </a:r>
                      <a:endParaRPr lang="en-US" sz="1000" b="0" i="0">
                        <a:effectLst/>
                      </a:endParaRPr>
                    </a:p>
                  </a:txBody>
                  <a:tcPr marL="50695" marR="50695" marT="25348" marB="25348" anchor="b"/>
                </a:tc>
                <a:extLst>
                  <a:ext uri="{0D108BD9-81ED-4DB2-BD59-A6C34878D82A}">
                    <a16:rowId xmlns:a16="http://schemas.microsoft.com/office/drawing/2014/main" val="1126415149"/>
                  </a:ext>
                </a:extLst>
              </a:tr>
              <a:tr h="170681">
                <a:tc>
                  <a:txBody>
                    <a:bodyPr/>
                    <a:lstStyle/>
                    <a:p>
                      <a:pPr algn="ctr" rtl="0" fontAlgn="base"/>
                      <a:r>
                        <a:rPr lang="en-US" sz="1000" b="0">
                          <a:solidFill>
                            <a:srgbClr val="000000"/>
                          </a:solidFill>
                          <a:effectLst/>
                        </a:rPr>
                        <a:t>2014 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84,7 % </a:t>
                      </a:r>
                      <a:endParaRPr lang="en-US" sz="1000" b="0" i="0">
                        <a:effectLst/>
                      </a:endParaRPr>
                    </a:p>
                  </a:txBody>
                  <a:tcPr marL="50695" marR="50695" marT="25348" marB="25348" anchor="b"/>
                </a:tc>
                <a:extLst>
                  <a:ext uri="{0D108BD9-81ED-4DB2-BD59-A6C34878D82A}">
                    <a16:rowId xmlns:a16="http://schemas.microsoft.com/office/drawing/2014/main" val="3229182225"/>
                  </a:ext>
                </a:extLst>
              </a:tr>
              <a:tr h="170681">
                <a:tc>
                  <a:txBody>
                    <a:bodyPr/>
                    <a:lstStyle/>
                    <a:p>
                      <a:pPr algn="ctr" rtl="0" fontAlgn="base"/>
                      <a:r>
                        <a:rPr lang="en-US" sz="1000" b="0">
                          <a:solidFill>
                            <a:srgbClr val="000000"/>
                          </a:solidFill>
                          <a:effectLst/>
                        </a:rPr>
                        <a:t>2015 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81,8 % </a:t>
                      </a:r>
                      <a:endParaRPr lang="en-US" sz="1000" b="0" i="0">
                        <a:effectLst/>
                      </a:endParaRPr>
                    </a:p>
                  </a:txBody>
                  <a:tcPr marL="50695" marR="50695" marT="25348" marB="25348" anchor="b"/>
                </a:tc>
                <a:extLst>
                  <a:ext uri="{0D108BD9-81ED-4DB2-BD59-A6C34878D82A}">
                    <a16:rowId xmlns:a16="http://schemas.microsoft.com/office/drawing/2014/main" val="2980192061"/>
                  </a:ext>
                </a:extLst>
              </a:tr>
              <a:tr h="170681">
                <a:tc>
                  <a:txBody>
                    <a:bodyPr/>
                    <a:lstStyle/>
                    <a:p>
                      <a:pPr algn="ctr" rtl="0" fontAlgn="base"/>
                      <a:r>
                        <a:rPr lang="en-US" sz="1000" b="0">
                          <a:solidFill>
                            <a:srgbClr val="000000"/>
                          </a:solidFill>
                          <a:effectLst/>
                        </a:rPr>
                        <a:t>2016 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81,1 % </a:t>
                      </a:r>
                      <a:endParaRPr lang="en-US" sz="1000" b="0" i="0">
                        <a:effectLst/>
                      </a:endParaRPr>
                    </a:p>
                  </a:txBody>
                  <a:tcPr marL="50695" marR="50695" marT="25348" marB="25348" anchor="b"/>
                </a:tc>
                <a:extLst>
                  <a:ext uri="{0D108BD9-81ED-4DB2-BD59-A6C34878D82A}">
                    <a16:rowId xmlns:a16="http://schemas.microsoft.com/office/drawing/2014/main" val="1524883279"/>
                  </a:ext>
                </a:extLst>
              </a:tr>
              <a:tr h="170681">
                <a:tc>
                  <a:txBody>
                    <a:bodyPr/>
                    <a:lstStyle/>
                    <a:p>
                      <a:pPr algn="ctr" rtl="0" fontAlgn="base"/>
                      <a:r>
                        <a:rPr lang="en-US" sz="1000" b="0">
                          <a:solidFill>
                            <a:srgbClr val="000000"/>
                          </a:solidFill>
                          <a:effectLst/>
                        </a:rPr>
                        <a:t>2017 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80,6 % </a:t>
                      </a:r>
                      <a:endParaRPr lang="en-US" sz="1000" b="0" i="0">
                        <a:effectLst/>
                      </a:endParaRPr>
                    </a:p>
                  </a:txBody>
                  <a:tcPr marL="50695" marR="50695" marT="25348" marB="25348" anchor="b"/>
                </a:tc>
                <a:extLst>
                  <a:ext uri="{0D108BD9-81ED-4DB2-BD59-A6C34878D82A}">
                    <a16:rowId xmlns:a16="http://schemas.microsoft.com/office/drawing/2014/main" val="2993894553"/>
                  </a:ext>
                </a:extLst>
              </a:tr>
              <a:tr h="170681">
                <a:tc>
                  <a:txBody>
                    <a:bodyPr/>
                    <a:lstStyle/>
                    <a:p>
                      <a:pPr algn="ctr" rtl="0" fontAlgn="base"/>
                      <a:r>
                        <a:rPr lang="en-US" sz="1000" b="0">
                          <a:solidFill>
                            <a:srgbClr val="000000"/>
                          </a:solidFill>
                          <a:effectLst/>
                        </a:rPr>
                        <a:t>2018 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79,9 % </a:t>
                      </a:r>
                      <a:endParaRPr lang="en-US" sz="1000" b="0" i="0">
                        <a:effectLst/>
                      </a:endParaRPr>
                    </a:p>
                  </a:txBody>
                  <a:tcPr marL="50695" marR="50695" marT="25348" marB="25348" anchor="b"/>
                </a:tc>
                <a:extLst>
                  <a:ext uri="{0D108BD9-81ED-4DB2-BD59-A6C34878D82A}">
                    <a16:rowId xmlns:a16="http://schemas.microsoft.com/office/drawing/2014/main" val="1853143808"/>
                  </a:ext>
                </a:extLst>
              </a:tr>
              <a:tr h="170681">
                <a:tc>
                  <a:txBody>
                    <a:bodyPr/>
                    <a:lstStyle/>
                    <a:p>
                      <a:pPr algn="ctr" rtl="0" fontAlgn="base"/>
                      <a:r>
                        <a:rPr lang="en-US" sz="1000" b="0">
                          <a:solidFill>
                            <a:srgbClr val="000000"/>
                          </a:solidFill>
                          <a:effectLst/>
                        </a:rPr>
                        <a:t>2019 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80,0 % </a:t>
                      </a:r>
                      <a:endParaRPr lang="en-US" sz="1000" b="0" i="0">
                        <a:effectLst/>
                      </a:endParaRPr>
                    </a:p>
                  </a:txBody>
                  <a:tcPr marL="50695" marR="50695" marT="25348" marB="25348" anchor="b"/>
                </a:tc>
                <a:extLst>
                  <a:ext uri="{0D108BD9-81ED-4DB2-BD59-A6C34878D82A}">
                    <a16:rowId xmlns:a16="http://schemas.microsoft.com/office/drawing/2014/main" val="2730224612"/>
                  </a:ext>
                </a:extLst>
              </a:tr>
              <a:tr h="170681">
                <a:tc>
                  <a:txBody>
                    <a:bodyPr/>
                    <a:lstStyle/>
                    <a:p>
                      <a:pPr algn="ctr" rtl="0" fontAlgn="base"/>
                      <a:r>
                        <a:rPr lang="en-US" sz="1000" b="0">
                          <a:solidFill>
                            <a:srgbClr val="000000"/>
                          </a:solidFill>
                          <a:effectLst/>
                        </a:rPr>
                        <a:t>2020 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78,4 % </a:t>
                      </a:r>
                      <a:endParaRPr lang="en-US" sz="1000" b="0" i="0">
                        <a:effectLst/>
                      </a:endParaRPr>
                    </a:p>
                  </a:txBody>
                  <a:tcPr marL="50695" marR="50695" marT="25348" marB="25348" anchor="b"/>
                </a:tc>
                <a:extLst>
                  <a:ext uri="{0D108BD9-81ED-4DB2-BD59-A6C34878D82A}">
                    <a16:rowId xmlns:a16="http://schemas.microsoft.com/office/drawing/2014/main" val="1326804188"/>
                  </a:ext>
                </a:extLst>
              </a:tr>
              <a:tr h="170681">
                <a:tc>
                  <a:txBody>
                    <a:bodyPr/>
                    <a:lstStyle/>
                    <a:p>
                      <a:pPr algn="ctr" rtl="0" fontAlgn="base"/>
                      <a:r>
                        <a:rPr lang="en-US" sz="1000" b="0">
                          <a:solidFill>
                            <a:srgbClr val="000000"/>
                          </a:solidFill>
                          <a:effectLst/>
                        </a:rPr>
                        <a:t>2021 </a:t>
                      </a:r>
                      <a:endParaRPr lang="en-US" sz="1000" b="0" i="0">
                        <a:effectLst/>
                      </a:endParaRPr>
                    </a:p>
                  </a:txBody>
                  <a:tcPr marL="50695" marR="50695" marT="25348" marB="25348" anchor="b"/>
                </a:tc>
                <a:tc>
                  <a:txBody>
                    <a:bodyPr/>
                    <a:lstStyle/>
                    <a:p>
                      <a:pPr algn="ctr" rtl="0" fontAlgn="base"/>
                      <a:r>
                        <a:rPr lang="en-US" sz="1000" b="0">
                          <a:solidFill>
                            <a:srgbClr val="000000"/>
                          </a:solidFill>
                          <a:effectLst/>
                        </a:rPr>
                        <a:t>77,0 % </a:t>
                      </a:r>
                      <a:endParaRPr lang="en-US" sz="1000" b="0" i="0">
                        <a:effectLst/>
                      </a:endParaRPr>
                    </a:p>
                  </a:txBody>
                  <a:tcPr marL="50695" marR="50695" marT="25348" marB="25348" anchor="b"/>
                </a:tc>
                <a:extLst>
                  <a:ext uri="{0D108BD9-81ED-4DB2-BD59-A6C34878D82A}">
                    <a16:rowId xmlns:a16="http://schemas.microsoft.com/office/drawing/2014/main" val="4109343417"/>
                  </a:ext>
                </a:extLst>
              </a:tr>
              <a:tr h="170681">
                <a:tc>
                  <a:txBody>
                    <a:bodyPr/>
                    <a:lstStyle/>
                    <a:p>
                      <a:pPr algn="ctr" rtl="0" fontAlgn="base"/>
                      <a:r>
                        <a:rPr lang="en-US" sz="1000" b="0" dirty="0">
                          <a:solidFill>
                            <a:srgbClr val="000000"/>
                          </a:solidFill>
                          <a:effectLst/>
                        </a:rPr>
                        <a:t>2022 </a:t>
                      </a:r>
                      <a:endParaRPr lang="en-US" sz="1000" b="0" i="0" dirty="0">
                        <a:effectLst/>
                      </a:endParaRPr>
                    </a:p>
                  </a:txBody>
                  <a:tcPr marL="50695" marR="50695" marT="25348" marB="25348" anchor="b"/>
                </a:tc>
                <a:tc>
                  <a:txBody>
                    <a:bodyPr/>
                    <a:lstStyle/>
                    <a:p>
                      <a:pPr algn="ctr" rtl="0" fontAlgn="base"/>
                      <a:r>
                        <a:rPr lang="en-US" sz="1000" b="0" dirty="0">
                          <a:solidFill>
                            <a:srgbClr val="000000"/>
                          </a:solidFill>
                          <a:effectLst/>
                        </a:rPr>
                        <a:t>71,7 % </a:t>
                      </a:r>
                      <a:endParaRPr lang="en-US" sz="1000" b="0" i="0" dirty="0">
                        <a:effectLst/>
                      </a:endParaRPr>
                    </a:p>
                  </a:txBody>
                  <a:tcPr marL="50695" marR="50695" marT="25348" marB="25348" anchor="b"/>
                </a:tc>
                <a:extLst>
                  <a:ext uri="{0D108BD9-81ED-4DB2-BD59-A6C34878D82A}">
                    <a16:rowId xmlns:a16="http://schemas.microsoft.com/office/drawing/2014/main" val="1477171883"/>
                  </a:ext>
                </a:extLst>
              </a:tr>
              <a:tr h="170681">
                <a:tc>
                  <a:txBody>
                    <a:bodyPr/>
                    <a:lstStyle/>
                    <a:p>
                      <a:pPr algn="ctr" rtl="0" fontAlgn="base"/>
                      <a:r>
                        <a:rPr lang="en-US" sz="1000" b="0" dirty="0">
                          <a:solidFill>
                            <a:srgbClr val="000000"/>
                          </a:solidFill>
                          <a:effectLst/>
                        </a:rPr>
                        <a:t>2023 </a:t>
                      </a:r>
                      <a:endParaRPr lang="en-US" sz="1000" b="0" i="0" dirty="0">
                        <a:effectLst/>
                      </a:endParaRPr>
                    </a:p>
                  </a:txBody>
                  <a:tcPr marL="50695" marR="50695" marT="25348" marB="25348" anchor="b"/>
                </a:tc>
                <a:tc>
                  <a:txBody>
                    <a:bodyPr/>
                    <a:lstStyle/>
                    <a:p>
                      <a:pPr algn="ctr" rtl="0" fontAlgn="base"/>
                      <a:r>
                        <a:rPr lang="en-US" sz="1000" b="0" dirty="0">
                          <a:solidFill>
                            <a:srgbClr val="000000"/>
                          </a:solidFill>
                          <a:effectLst/>
                        </a:rPr>
                        <a:t>71,6 % </a:t>
                      </a:r>
                      <a:endParaRPr lang="en-US" sz="1000" b="0" i="0" dirty="0">
                        <a:effectLst/>
                      </a:endParaRPr>
                    </a:p>
                  </a:txBody>
                  <a:tcPr marL="50695" marR="50695" marT="25348" marB="25348" anchor="b"/>
                </a:tc>
                <a:extLst>
                  <a:ext uri="{0D108BD9-81ED-4DB2-BD59-A6C34878D82A}">
                    <a16:rowId xmlns:a16="http://schemas.microsoft.com/office/drawing/2014/main" val="1854474066"/>
                  </a:ext>
                </a:extLst>
              </a:tr>
            </a:tbl>
          </a:graphicData>
        </a:graphic>
      </p:graphicFrame>
      <p:sp>
        <p:nvSpPr>
          <p:cNvPr id="5" name="Rectangle 1">
            <a:extLst>
              <a:ext uri="{FF2B5EF4-FFF2-40B4-BE49-F238E27FC236}">
                <a16:creationId xmlns:a16="http://schemas.microsoft.com/office/drawing/2014/main" id="{369FFFDC-3F85-2395-AB97-3F5C1AA462B9}"/>
              </a:ext>
            </a:extLst>
          </p:cNvPr>
          <p:cNvSpPr>
            <a:spLocks noChangeArrowheads="1"/>
          </p:cNvSpPr>
          <p:nvPr/>
        </p:nvSpPr>
        <p:spPr bwMode="auto">
          <a:xfrm>
            <a:off x="657662" y="927433"/>
            <a:ext cx="8075519" cy="52322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Vuonna 2023, joka on tuorein saatavilla oleva tilastovuosi, Satakunnan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menot kasvoivat 3,8 % yritys- ja julkissektorin panosten nousun myötä (3,7 % ja 4,2 % vastaavasti). Julkinen puoli koostuu lähinnä korkeakouluista. Tehdyt tutkimustyövuodet kohosivat 10,4 %. Yrityksissä kirjattiin selvää nousua (15,1 %). Julkisella sektorilla kasvua kertyi niukemmin, 2,8 %.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T&amp;k-toimintaan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osallistuneen henkilöstön määrä nousi Satakunnassa selvästi (4,7 %). Yrityksissä kasvua kertyi 7,9 %, mutta julkisella sektorilla määrä aleni 0,4 %. Koko maassa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t&amp;k-menot</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kohosivat 6,3 %. Henkilöstö nousi 4,2 %. Satakunnassa yritysten osuus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t&amp;k-menoista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on 72 %, kun taas maassa keskimäärin osuus on 68 %. Satakunnassa osuus pysyi lähes ennallaan.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Vuonna 2023 Satakunnan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t&amp;k-menoista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hieman yli puolet käytettiin Porin seutukunnassa ja vähän alle puolet Rauman seutukunnassa. Pohjois-Satakunnan osuus </a:t>
            </a:r>
            <a:r>
              <a:rPr lang="fi-FI" altLang="fi-FI" sz="1200" dirty="0">
                <a:latin typeface="+mn-lt"/>
                <a:cs typeface="Calibri" panose="020F0502020204030204" pitchFamily="34" charset="0"/>
              </a:rPr>
              <a:t>jäi</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hyvin pieneksi.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Segoe UI" panose="020B0502040204020203" pitchFamily="34" charset="0"/>
              </a:rPr>
              <a:t>                     </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2000" b="1" kern="100" dirty="0">
              <a:solidFill>
                <a:schemeClr val="tx2">
                  <a:lumMod val="90000"/>
                  <a:lumOff val="10000"/>
                </a:schemeClr>
              </a:solidFill>
              <a:latin typeface="Aptos ExtraBold" panose="020B000402020202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i-FI" altLang="fi-FI" sz="2000" b="1" kern="100" dirty="0">
                <a:solidFill>
                  <a:schemeClr val="tx2">
                    <a:lumMod val="90000"/>
                    <a:lumOff val="10000"/>
                  </a:schemeClr>
                </a:solidFill>
                <a:latin typeface="Aptos ExtraBold" panose="020B0004020202020204" pitchFamily="34" charset="0"/>
                <a:ea typeface="+mj-ea"/>
                <a:cs typeface="Arial" panose="020B0604020202020204" pitchFamily="34" charset="0"/>
              </a:rPr>
              <a:t>Yritysten rooli </a:t>
            </a:r>
            <a:r>
              <a:rPr lang="fi-FI" altLang="fi-FI" sz="2000" b="1" kern="100" dirty="0" err="1">
                <a:solidFill>
                  <a:schemeClr val="tx2">
                    <a:lumMod val="90000"/>
                    <a:lumOff val="10000"/>
                  </a:schemeClr>
                </a:solidFill>
                <a:latin typeface="Aptos ExtraBold" panose="020B0004020202020204" pitchFamily="34" charset="0"/>
                <a:ea typeface="+mj-ea"/>
                <a:cs typeface="Arial" panose="020B0604020202020204" pitchFamily="34" charset="0"/>
              </a:rPr>
              <a:t>t&amp;k-toiminnassa</a:t>
            </a:r>
            <a:r>
              <a:rPr kumimoji="0" lang="fi-FI" altLang="fi-FI" sz="2000" b="0" i="0" u="none" strike="noStrike" cap="none" normalizeH="0" baseline="0" dirty="0">
                <a:ln>
                  <a:noFill/>
                </a:ln>
                <a:solidFill>
                  <a:schemeClr val="tx1"/>
                </a:solidFill>
                <a:effectLst/>
                <a:latin typeface="+mn-lt"/>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Satakunnassa yritysten osuus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t&amp;k-menoista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on 72 %, kun taas maassa keskimäärin osuus on 68 % (v. 2023). Satakunnassa osuus aleni selvästi edellisvuodesta. Satakunnassa yritysten osuus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menoista on ollut korkeimmillaan lähes 100 % 1990-luvulla. Sen jälkeen se on vähitellen laskenut, kun maakunnan korkeakoulusektori on vahvistunut. Aikasarjan matalin yritysten osuus onkin mitattu vuonna 2023.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p:txBody>
      </p:sp>
      <p:sp>
        <p:nvSpPr>
          <p:cNvPr id="6" name="Otsikko 1">
            <a:extLst>
              <a:ext uri="{FF2B5EF4-FFF2-40B4-BE49-F238E27FC236}">
                <a16:creationId xmlns:a16="http://schemas.microsoft.com/office/drawing/2014/main" id="{271D8205-BA02-58ED-204B-7E32A41D0A82}"/>
              </a:ext>
            </a:extLst>
          </p:cNvPr>
          <p:cNvSpPr>
            <a:spLocks noGrp="1"/>
          </p:cNvSpPr>
          <p:nvPr>
            <p:ph type="title"/>
          </p:nvPr>
        </p:nvSpPr>
        <p:spPr>
          <a:xfrm>
            <a:off x="565978" y="124544"/>
            <a:ext cx="10515600" cy="735012"/>
          </a:xfrm>
        </p:spPr>
        <p:txBody>
          <a:bodyPr>
            <a:normAutofit/>
          </a:bodyPr>
          <a:lstStyle/>
          <a:p>
            <a:r>
              <a:rPr lang="fi-FI" alt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T&amp;k-toiminnan</a:t>
            </a:r>
            <a:r>
              <a:rPr lang="fi-FI" altLang="fi-FI" sz="2000" b="1" kern="100" dirty="0">
                <a:solidFill>
                  <a:schemeClr val="tx2">
                    <a:lumMod val="90000"/>
                    <a:lumOff val="10000"/>
                  </a:schemeClr>
                </a:solidFill>
                <a:latin typeface="Aptos ExtraBold" panose="020B0004020202020204" pitchFamily="34" charset="0"/>
                <a:cs typeface="Arial" panose="020B0604020202020204" pitchFamily="34" charset="0"/>
              </a:rPr>
              <a:t> kehitys vuonna 2023</a:t>
            </a:r>
          </a:p>
        </p:txBody>
      </p:sp>
      <p:pic>
        <p:nvPicPr>
          <p:cNvPr id="7" name="Picture 6">
            <a:extLst>
              <a:ext uri="{FF2B5EF4-FFF2-40B4-BE49-F238E27FC236}">
                <a16:creationId xmlns:a16="http://schemas.microsoft.com/office/drawing/2014/main" id="{B5C52DD1-0E8A-202D-DD50-E401C8D2A912}"/>
              </a:ext>
            </a:extLst>
          </p:cNvPr>
          <p:cNvPicPr>
            <a:picLocks noChangeAspect="1"/>
          </p:cNvPicPr>
          <p:nvPr/>
        </p:nvPicPr>
        <p:blipFill>
          <a:blip r:embed="rId2"/>
          <a:stretch>
            <a:fillRect/>
          </a:stretch>
        </p:blipFill>
        <p:spPr>
          <a:xfrm>
            <a:off x="565978" y="2861762"/>
            <a:ext cx="6120914" cy="1658256"/>
          </a:xfrm>
          <a:prstGeom prst="rect">
            <a:avLst/>
          </a:prstGeom>
        </p:spPr>
      </p:pic>
    </p:spTree>
    <p:extLst>
      <p:ext uri="{BB962C8B-B14F-4D97-AF65-F5344CB8AC3E}">
        <p14:creationId xmlns:p14="http://schemas.microsoft.com/office/powerpoint/2010/main" val="223501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B7DFE97-DB02-1627-F65A-99A017629E11}"/>
              </a:ext>
            </a:extLst>
          </p:cNvPr>
          <p:cNvSpPr>
            <a:spLocks noGrp="1"/>
          </p:cNvSpPr>
          <p:nvPr>
            <p:ph idx="1"/>
          </p:nvPr>
        </p:nvSpPr>
        <p:spPr>
          <a:xfrm>
            <a:off x="463093" y="798104"/>
            <a:ext cx="6376152" cy="4351338"/>
          </a:xfrm>
        </p:spPr>
        <p:txBody>
          <a:bodyPr>
            <a:normAutofit/>
          </a:bodyPr>
          <a:lstStyle/>
          <a:p>
            <a:pPr marL="0" indent="0">
              <a:lnSpc>
                <a:spcPct val="100000"/>
              </a:lnSpc>
              <a:buNone/>
            </a:pPr>
            <a:r>
              <a:rPr lang="fi-FI" sz="1200" b="0" i="0" dirty="0">
                <a:solidFill>
                  <a:srgbClr val="000000"/>
                </a:solidFill>
                <a:effectLst/>
              </a:rPr>
              <a:t>Teknologiateollisuuden osuus alueen </a:t>
            </a:r>
            <a:r>
              <a:rPr lang="fi-FI" sz="1200" b="0" i="0" dirty="0" err="1">
                <a:solidFill>
                  <a:srgbClr val="000000"/>
                </a:solidFill>
                <a:effectLst/>
              </a:rPr>
              <a:t>t&amp;k-toiminnan</a:t>
            </a:r>
            <a:r>
              <a:rPr lang="fi-FI" sz="1200" b="0" i="0" dirty="0">
                <a:solidFill>
                  <a:srgbClr val="000000"/>
                </a:solidFill>
                <a:effectLst/>
              </a:rPr>
              <a:t> menoista on merkittävä Satakunnassa. Esimerkiksi vuonna 2022 se oli noin 25 miljoonaa koko yrityssektorin vajaasta 55 miljoonasta eurosta, eli hieman alle puolet (kuvio alla). </a:t>
            </a:r>
          </a:p>
          <a:p>
            <a:pPr marL="0" indent="0">
              <a:lnSpc>
                <a:spcPct val="100000"/>
              </a:lnSpc>
              <a:buNone/>
            </a:pPr>
            <a:r>
              <a:rPr lang="fi-FI" sz="1200" b="0" i="0" dirty="0">
                <a:solidFill>
                  <a:srgbClr val="000000"/>
                </a:solidFill>
                <a:effectLst/>
              </a:rPr>
              <a:t>Kaikista maakunnan </a:t>
            </a:r>
            <a:r>
              <a:rPr lang="fi-FI" sz="1200" b="0" i="0" dirty="0" err="1">
                <a:solidFill>
                  <a:srgbClr val="000000"/>
                </a:solidFill>
                <a:effectLst/>
              </a:rPr>
              <a:t>t&amp;k-menoistakin</a:t>
            </a:r>
            <a:r>
              <a:rPr lang="fi-FI" sz="1200" b="0" i="0" dirty="0">
                <a:solidFill>
                  <a:srgbClr val="000000"/>
                </a:solidFill>
                <a:effectLst/>
              </a:rPr>
              <a:t> teknologiateollisuuden osuus kohosi noin kolmasosaan (25 miljoonaa 76 miljoonasta). 15 maakunnan joukossa Satakunnan sijoitus teknologiateollisuuden </a:t>
            </a:r>
            <a:r>
              <a:rPr lang="fi-FI" sz="1200" b="0" i="0" dirty="0" err="1">
                <a:solidFill>
                  <a:srgbClr val="000000"/>
                </a:solidFill>
                <a:effectLst/>
              </a:rPr>
              <a:t>t&amp;k-menoissa</a:t>
            </a:r>
            <a:r>
              <a:rPr lang="fi-FI" sz="1200" b="0" i="0" dirty="0">
                <a:solidFill>
                  <a:srgbClr val="000000"/>
                </a:solidFill>
                <a:effectLst/>
              </a:rPr>
              <a:t> oli vain 11., vaikka maakunnan teknologiateollisuuden liikevaihdon arvo on maakunnista viidenneksi korkein (ilman suunnittelua ja konsultointia). </a:t>
            </a:r>
          </a:p>
          <a:p>
            <a:pPr marL="0" indent="0">
              <a:lnSpc>
                <a:spcPct val="100000"/>
              </a:lnSpc>
              <a:buNone/>
            </a:pPr>
            <a:r>
              <a:rPr lang="fi-FI" sz="1200" b="0" i="0" dirty="0">
                <a:solidFill>
                  <a:srgbClr val="000000"/>
                </a:solidFill>
                <a:effectLst/>
              </a:rPr>
              <a:t>Satakunnan teknologiateollisuuden liikevaihdon osuus koko Suomesta on 6,5 %, mutta alan </a:t>
            </a:r>
            <a:r>
              <a:rPr lang="fi-FI" sz="1200" b="0" i="0" dirty="0" err="1">
                <a:solidFill>
                  <a:srgbClr val="000000"/>
                </a:solidFill>
                <a:effectLst/>
              </a:rPr>
              <a:t>t&amp;k-toiminnan</a:t>
            </a:r>
            <a:r>
              <a:rPr lang="fi-FI" sz="1200" b="0" i="0" dirty="0">
                <a:solidFill>
                  <a:srgbClr val="000000"/>
                </a:solidFill>
                <a:effectLst/>
              </a:rPr>
              <a:t> osuus on vain 0,7 % (v. 2022). Alan </a:t>
            </a:r>
            <a:r>
              <a:rPr lang="fi-FI" sz="1200" b="0" i="0" dirty="0" err="1">
                <a:solidFill>
                  <a:srgbClr val="000000"/>
                </a:solidFill>
                <a:effectLst/>
              </a:rPr>
              <a:t>t&amp;k-toiminta</a:t>
            </a:r>
            <a:r>
              <a:rPr lang="fi-FI" sz="1200" b="0" i="0" dirty="0">
                <a:solidFill>
                  <a:srgbClr val="000000"/>
                </a:solidFill>
                <a:effectLst/>
              </a:rPr>
              <a:t> on keskittynyt voimakkaasti Uudellemaalle. Satakunnassa teknologiateollisuuden </a:t>
            </a:r>
            <a:r>
              <a:rPr lang="fi-FI" sz="1200" b="0" i="0" dirty="0" err="1">
                <a:solidFill>
                  <a:srgbClr val="000000"/>
                </a:solidFill>
                <a:effectLst/>
              </a:rPr>
              <a:t>t&amp;k-toiminnan</a:t>
            </a:r>
            <a:r>
              <a:rPr lang="fi-FI" sz="1200" b="0" i="0" dirty="0">
                <a:solidFill>
                  <a:srgbClr val="000000"/>
                </a:solidFill>
                <a:effectLst/>
              </a:rPr>
              <a:t> osuus alan investoinneista on 12,5 % (v. 2022), kun esim. Uudellamaalla osuus kohoaa noin 70 %:iin. Suurta eroa tosin selittää toimialarakenne, kun </a:t>
            </a:r>
            <a:r>
              <a:rPr lang="fi-FI" sz="1200" b="0" i="0" dirty="0" err="1">
                <a:solidFill>
                  <a:srgbClr val="000000"/>
                </a:solidFill>
                <a:effectLst/>
              </a:rPr>
              <a:t>t&amp;k-intensiiviset</a:t>
            </a:r>
            <a:r>
              <a:rPr lang="fi-FI" sz="1200" b="0" i="0" dirty="0">
                <a:solidFill>
                  <a:srgbClr val="000000"/>
                </a:solidFill>
                <a:effectLst/>
              </a:rPr>
              <a:t> suunnittelu- ja konsultointi ovat huomattavasti merkittävämmässä roolissa Uudellamaalla.  </a:t>
            </a:r>
            <a:endParaRPr lang="fi-FI" sz="1200" dirty="0"/>
          </a:p>
        </p:txBody>
      </p:sp>
      <p:pic>
        <p:nvPicPr>
          <p:cNvPr id="5124" name="Picture 4">
            <a:extLst>
              <a:ext uri="{FF2B5EF4-FFF2-40B4-BE49-F238E27FC236}">
                <a16:creationId xmlns:a16="http://schemas.microsoft.com/office/drawing/2014/main" id="{D05ECF9B-21FD-23E4-C626-70F14951D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953" y="252669"/>
            <a:ext cx="5646811" cy="31763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8405ED4-E2FB-A986-A686-EB915D3FCF11}"/>
              </a:ext>
            </a:extLst>
          </p:cNvPr>
          <p:cNvSpPr>
            <a:spLocks noChangeArrowheads="1"/>
          </p:cNvSpPr>
          <p:nvPr/>
        </p:nvSpPr>
        <p:spPr bwMode="auto">
          <a:xfrm>
            <a:off x="579455" y="4173576"/>
            <a:ext cx="5910900" cy="1107996"/>
          </a:xfrm>
          <a:prstGeom prst="rect">
            <a:avLst/>
          </a:prstGeom>
          <a:noFill/>
          <a:ln>
            <a:noFill/>
          </a:ln>
          <a:effec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Satakunnassa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t&amp;k-menojen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suhde</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yrityskantaan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on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matala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3242 €,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kun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koko</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maan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keskiarvo</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on 12020 €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kuvio</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alla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Koko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maassa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keskimäärin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yritysten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t&amp;k-menojen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suhde</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liikevaihtoon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oli</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1,5 %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vuonna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2022. Satakunnan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seutukunnista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korkein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suhdeluku</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oli</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Rauman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seutukunnassa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0,5 %,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joka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sekin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jää</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selvästi</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alle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valtakunnallisen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tason</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Porin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seutukunnassa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osuus</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oli</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0,4 % ja </a:t>
            </a:r>
            <a:r>
              <a:rPr kumimoji="0" lang="en-US" altLang="fi-FI" sz="1200" b="0" i="0" u="none" strike="noStrike" cap="none" normalizeH="0" baseline="0" dirty="0" err="1">
                <a:ln>
                  <a:noFill/>
                </a:ln>
                <a:solidFill>
                  <a:schemeClr val="tx1"/>
                </a:solidFill>
                <a:effectLst/>
                <a:latin typeface="+mn-lt"/>
                <a:cs typeface="Calibri" panose="020F0502020204030204" pitchFamily="34" charset="0"/>
              </a:rPr>
              <a:t>Pohjois-Satakunnassa</a:t>
            </a:r>
            <a:r>
              <a:rPr kumimoji="0" lang="en-US" altLang="fi-FI" sz="1200" b="0" i="0" u="none" strike="noStrike" cap="none" normalizeH="0" baseline="0" dirty="0">
                <a:ln>
                  <a:noFill/>
                </a:ln>
                <a:solidFill>
                  <a:schemeClr val="tx1"/>
                </a:solidFill>
                <a:effectLst/>
                <a:latin typeface="+mn-lt"/>
                <a:cs typeface="Calibri" panose="020F0502020204030204" pitchFamily="34" charset="0"/>
              </a:rPr>
              <a:t> vain 0,1 %.   </a:t>
            </a:r>
            <a:endParaRPr kumimoji="0" lang="en-US"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1200" b="0" i="0" u="none" strike="noStrike" cap="none" normalizeH="0" baseline="0" dirty="0">
                <a:ln>
                  <a:noFill/>
                </a:ln>
                <a:solidFill>
                  <a:schemeClr val="tx1"/>
                </a:solidFill>
                <a:effectLst/>
                <a:latin typeface="+mn-lt"/>
                <a:cs typeface="Segoe UI" panose="020B0502040204020203" pitchFamily="34" charset="0"/>
              </a:rPr>
              <a:t>         </a:t>
            </a:r>
            <a:endParaRPr kumimoji="0" lang="en-US" altLang="fi-FI" sz="1200" b="0" i="0" u="none" strike="noStrike" cap="none" normalizeH="0" baseline="0" dirty="0">
              <a:ln>
                <a:noFill/>
              </a:ln>
              <a:solidFill>
                <a:schemeClr val="tx1"/>
              </a:solidFill>
              <a:effectLst/>
              <a:latin typeface="+mn-lt"/>
            </a:endParaRPr>
          </a:p>
        </p:txBody>
      </p:sp>
      <p:pic>
        <p:nvPicPr>
          <p:cNvPr id="6148" name="Picture 4">
            <a:extLst>
              <a:ext uri="{FF2B5EF4-FFF2-40B4-BE49-F238E27FC236}">
                <a16:creationId xmlns:a16="http://schemas.microsoft.com/office/drawing/2014/main" id="{BA4C3B5E-BD33-7E77-3A2D-5F1DE22D6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17" y="3736317"/>
            <a:ext cx="4082527" cy="30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4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34AFAA-BB4B-DE6B-6587-70B9AAF5A35E}"/>
              </a:ext>
            </a:extLst>
          </p:cNvPr>
          <p:cNvSpPr>
            <a:spLocks noGrp="1"/>
          </p:cNvSpPr>
          <p:nvPr>
            <p:ph type="title"/>
          </p:nvPr>
        </p:nvSpPr>
        <p:spPr>
          <a:xfrm>
            <a:off x="648488" y="0"/>
            <a:ext cx="10515600" cy="1325563"/>
          </a:xfrm>
        </p:spPr>
        <p:txBody>
          <a:bodyPr>
            <a:normAutofit/>
          </a:bodyPr>
          <a:lstStyle/>
          <a:p>
            <a:r>
              <a:rPr 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T&amp;k-menot</a:t>
            </a:r>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 henkeä kohden ja osuus BKT:stä  </a:t>
            </a:r>
          </a:p>
        </p:txBody>
      </p:sp>
      <p:sp>
        <p:nvSpPr>
          <p:cNvPr id="3" name="Sisällön paikkamerkki 2">
            <a:extLst>
              <a:ext uri="{FF2B5EF4-FFF2-40B4-BE49-F238E27FC236}">
                <a16:creationId xmlns:a16="http://schemas.microsoft.com/office/drawing/2014/main" id="{0552813A-647A-39D8-478B-77D6E2D31DAA}"/>
              </a:ext>
            </a:extLst>
          </p:cNvPr>
          <p:cNvSpPr>
            <a:spLocks noGrp="1"/>
          </p:cNvSpPr>
          <p:nvPr>
            <p:ph idx="1"/>
          </p:nvPr>
        </p:nvSpPr>
        <p:spPr>
          <a:xfrm>
            <a:off x="633163" y="1253331"/>
            <a:ext cx="5083412" cy="4351338"/>
          </a:xfrm>
        </p:spPr>
        <p:txBody>
          <a:bodyPr>
            <a:normAutofit/>
          </a:bodyPr>
          <a:lstStyle/>
          <a:p>
            <a:pPr marL="0" indent="0" algn="l" rtl="0" fontAlgn="base">
              <a:buNone/>
            </a:pPr>
            <a:r>
              <a:rPr lang="fi-FI" sz="1200" b="0" i="0" dirty="0">
                <a:solidFill>
                  <a:srgbClr val="000000"/>
                </a:solidFill>
                <a:effectLst/>
              </a:rPr>
              <a:t>Satakunnan </a:t>
            </a:r>
            <a:r>
              <a:rPr lang="fi-FI" sz="1200" b="0" i="0" dirty="0" err="1">
                <a:solidFill>
                  <a:srgbClr val="000000"/>
                </a:solidFill>
                <a:effectLst/>
              </a:rPr>
              <a:t>t&amp;k-menot</a:t>
            </a:r>
            <a:r>
              <a:rPr lang="fi-FI" sz="1200" b="0" i="0" dirty="0">
                <a:solidFill>
                  <a:srgbClr val="000000"/>
                </a:solidFill>
                <a:effectLst/>
              </a:rPr>
              <a:t> henkeä kohden ovat murto-osa maan keskiarvosta vuonna 2023, 373 € vs. 1506 € (kuvio ja taulukko alla). S</a:t>
            </a:r>
            <a:r>
              <a:rPr lang="fi-FI" sz="1200" dirty="0">
                <a:solidFill>
                  <a:srgbClr val="000000"/>
                </a:solidFill>
              </a:rPr>
              <a:t>ekä S</a:t>
            </a:r>
            <a:r>
              <a:rPr lang="fi-FI" sz="1200" b="0" i="0" dirty="0">
                <a:solidFill>
                  <a:srgbClr val="000000"/>
                </a:solidFill>
                <a:effectLst/>
              </a:rPr>
              <a:t>atakunnan että koko maan lukema  kohosi edellisvuodesta. Satakunta on 19 maakunnasta sijalla 15.  </a:t>
            </a:r>
          </a:p>
          <a:p>
            <a:pPr marL="0" indent="0">
              <a:buNone/>
            </a:pPr>
            <a:endParaRPr lang="fi-FI" sz="1200" b="1" kern="100" dirty="0">
              <a:solidFill>
                <a:schemeClr val="tx2">
                  <a:lumMod val="90000"/>
                  <a:lumOff val="10000"/>
                </a:schemeClr>
              </a:solidFill>
              <a:ea typeface="+mj-ea"/>
              <a:cs typeface="Arial" panose="020B0604020202020204" pitchFamily="34" charset="0"/>
            </a:endParaRPr>
          </a:p>
        </p:txBody>
      </p:sp>
      <p:graphicFrame>
        <p:nvGraphicFramePr>
          <p:cNvPr id="4" name="Taulukko 3">
            <a:extLst>
              <a:ext uri="{FF2B5EF4-FFF2-40B4-BE49-F238E27FC236}">
                <a16:creationId xmlns:a16="http://schemas.microsoft.com/office/drawing/2014/main" id="{138AB0F3-5625-44C3-6CD1-3A419D54C6F0}"/>
              </a:ext>
            </a:extLst>
          </p:cNvPr>
          <p:cNvGraphicFramePr>
            <a:graphicFrameLocks noGrp="1" noChangeAspect="1"/>
          </p:cNvGraphicFramePr>
          <p:nvPr>
            <p:extLst>
              <p:ext uri="{D42A27DB-BD31-4B8C-83A1-F6EECF244321}">
                <p14:modId xmlns:p14="http://schemas.microsoft.com/office/powerpoint/2010/main" val="3620257152"/>
              </p:ext>
            </p:extLst>
          </p:nvPr>
        </p:nvGraphicFramePr>
        <p:xfrm>
          <a:off x="6096000" y="1325563"/>
          <a:ext cx="4894876" cy="5376252"/>
        </p:xfrm>
        <a:graphic>
          <a:graphicData uri="http://schemas.openxmlformats.org/drawingml/2006/table">
            <a:tbl>
              <a:tblPr>
                <a:tableStyleId>{5940675A-B579-460E-94D1-54222C63F5DA}</a:tableStyleId>
              </a:tblPr>
              <a:tblGrid>
                <a:gridCol w="1491772">
                  <a:extLst>
                    <a:ext uri="{9D8B030D-6E8A-4147-A177-3AD203B41FA5}">
                      <a16:colId xmlns:a16="http://schemas.microsoft.com/office/drawing/2014/main" val="1197878088"/>
                    </a:ext>
                  </a:extLst>
                </a:gridCol>
                <a:gridCol w="1934641">
                  <a:extLst>
                    <a:ext uri="{9D8B030D-6E8A-4147-A177-3AD203B41FA5}">
                      <a16:colId xmlns:a16="http://schemas.microsoft.com/office/drawing/2014/main" val="1473687907"/>
                    </a:ext>
                  </a:extLst>
                </a:gridCol>
                <a:gridCol w="1468463">
                  <a:extLst>
                    <a:ext uri="{9D8B030D-6E8A-4147-A177-3AD203B41FA5}">
                      <a16:colId xmlns:a16="http://schemas.microsoft.com/office/drawing/2014/main" val="3107584635"/>
                    </a:ext>
                  </a:extLst>
                </a:gridCol>
              </a:tblGrid>
              <a:tr h="207207">
                <a:tc>
                  <a:txBody>
                    <a:bodyPr/>
                    <a:lstStyle/>
                    <a:p>
                      <a:pPr algn="ctr" rtl="0" fontAlgn="base"/>
                      <a:r>
                        <a:rPr lang="en-US" sz="1200" b="0">
                          <a:solidFill>
                            <a:srgbClr val="000000"/>
                          </a:solidFill>
                          <a:effectLst/>
                        </a:rPr>
                        <a:t>Sija </a:t>
                      </a:r>
                      <a:endParaRPr lang="en-US" sz="1200" b="0" i="0">
                        <a:effectLst/>
                      </a:endParaRPr>
                    </a:p>
                  </a:txBody>
                  <a:tcPr marL="73132" marR="73132" marT="36566" marB="36566" anchor="b"/>
                </a:tc>
                <a:tc>
                  <a:txBody>
                    <a:bodyPr/>
                    <a:lstStyle/>
                    <a:p>
                      <a:pPr algn="ctr" rtl="0" fontAlgn="base"/>
                      <a:r>
                        <a:rPr lang="en-US" sz="1200" b="0">
                          <a:solidFill>
                            <a:srgbClr val="000000"/>
                          </a:solidFill>
                          <a:effectLst/>
                        </a:rPr>
                        <a:t>Maakunta </a:t>
                      </a:r>
                      <a:endParaRPr lang="en-US" sz="1200" b="0" i="0">
                        <a:effectLst/>
                      </a:endParaRPr>
                    </a:p>
                  </a:txBody>
                  <a:tcPr marL="73132" marR="73132" marT="36566" marB="36566" anchor="b"/>
                </a:tc>
                <a:tc>
                  <a:txBody>
                    <a:bodyPr/>
                    <a:lstStyle/>
                    <a:p>
                      <a:pPr algn="ctr" rtl="0" fontAlgn="base"/>
                      <a:r>
                        <a:rPr lang="en-US" sz="1200" b="0">
                          <a:solidFill>
                            <a:srgbClr val="000000"/>
                          </a:solidFill>
                          <a:effectLst/>
                        </a:rPr>
                        <a:t>€ per capita </a:t>
                      </a:r>
                      <a:endParaRPr lang="en-US" sz="1200" b="0" i="0">
                        <a:effectLst/>
                      </a:endParaRPr>
                    </a:p>
                  </a:txBody>
                  <a:tcPr marL="73132" marR="73132" marT="36566" marB="36566" anchor="b"/>
                </a:tc>
                <a:extLst>
                  <a:ext uri="{0D108BD9-81ED-4DB2-BD59-A6C34878D82A}">
                    <a16:rowId xmlns:a16="http://schemas.microsoft.com/office/drawing/2014/main" val="889350952"/>
                  </a:ext>
                </a:extLst>
              </a:tr>
              <a:tr h="207207">
                <a:tc>
                  <a:txBody>
                    <a:bodyPr/>
                    <a:lstStyle/>
                    <a:p>
                      <a:pPr algn="ctr" rtl="0" fontAlgn="base"/>
                      <a:r>
                        <a:rPr lang="en-US" sz="1200" b="0">
                          <a:solidFill>
                            <a:srgbClr val="000000"/>
                          </a:solidFill>
                          <a:effectLst/>
                        </a:rPr>
                        <a:t>1 </a:t>
                      </a:r>
                      <a:endParaRPr lang="en-US" sz="1200" b="0" i="0">
                        <a:effectLst/>
                      </a:endParaRPr>
                    </a:p>
                  </a:txBody>
                  <a:tcPr marL="73132" marR="73132" marT="36566" marB="36566" anchor="b"/>
                </a:tc>
                <a:tc>
                  <a:txBody>
                    <a:bodyPr/>
                    <a:lstStyle/>
                    <a:p>
                      <a:pPr algn="just" rtl="0" fontAlgn="base"/>
                      <a:r>
                        <a:rPr lang="en-US" sz="1200" b="0">
                          <a:solidFill>
                            <a:srgbClr val="000000"/>
                          </a:solidFill>
                          <a:effectLst/>
                        </a:rPr>
                        <a:t>Uusimaa </a:t>
                      </a:r>
                      <a:endParaRPr lang="en-US" sz="1200" b="0" i="0">
                        <a:effectLst/>
                      </a:endParaRPr>
                    </a:p>
                  </a:txBody>
                  <a:tcPr marL="73132" marR="73132" marT="36566" marB="36566" anchor="b"/>
                </a:tc>
                <a:tc>
                  <a:txBody>
                    <a:bodyPr/>
                    <a:lstStyle/>
                    <a:p>
                      <a:pPr algn="ctr" rtl="0" fontAlgn="base"/>
                      <a:r>
                        <a:rPr lang="en-US" sz="1200" b="0" dirty="0">
                          <a:solidFill>
                            <a:srgbClr val="000000"/>
                          </a:solidFill>
                          <a:effectLst/>
                        </a:rPr>
                        <a:t>2395</a:t>
                      </a:r>
                      <a:endParaRPr lang="en-US" sz="1200" b="0" i="0" dirty="0">
                        <a:effectLst/>
                      </a:endParaRPr>
                    </a:p>
                  </a:txBody>
                  <a:tcPr marL="73132" marR="73132" marT="36566" marB="36566" anchor="b"/>
                </a:tc>
                <a:extLst>
                  <a:ext uri="{0D108BD9-81ED-4DB2-BD59-A6C34878D82A}">
                    <a16:rowId xmlns:a16="http://schemas.microsoft.com/office/drawing/2014/main" val="1410101718"/>
                  </a:ext>
                </a:extLst>
              </a:tr>
              <a:tr h="207207">
                <a:tc>
                  <a:txBody>
                    <a:bodyPr/>
                    <a:lstStyle/>
                    <a:p>
                      <a:pPr algn="ctr" rtl="0" fontAlgn="base"/>
                      <a:r>
                        <a:rPr lang="en-US" sz="1200" b="0">
                          <a:solidFill>
                            <a:srgbClr val="000000"/>
                          </a:solidFill>
                          <a:effectLst/>
                        </a:rPr>
                        <a:t>2 </a:t>
                      </a:r>
                      <a:endParaRPr lang="en-US" sz="1200" b="0" i="0">
                        <a:effectLst/>
                      </a:endParaRPr>
                    </a:p>
                  </a:txBody>
                  <a:tcPr marL="73132" marR="73132" marT="36566" marB="36566" anchor="b"/>
                </a:tc>
                <a:tc>
                  <a:txBody>
                    <a:bodyPr/>
                    <a:lstStyle/>
                    <a:p>
                      <a:pPr algn="just" rtl="0" fontAlgn="base"/>
                      <a:r>
                        <a:rPr lang="en-US" sz="1200" b="0">
                          <a:solidFill>
                            <a:srgbClr val="000000"/>
                          </a:solidFill>
                          <a:effectLst/>
                        </a:rPr>
                        <a:t>Pohjois-Pohjanmaa </a:t>
                      </a:r>
                      <a:endParaRPr lang="en-US" sz="1200" b="0" i="0">
                        <a:effectLst/>
                      </a:endParaRPr>
                    </a:p>
                  </a:txBody>
                  <a:tcPr marL="73132" marR="73132" marT="36566" marB="36566" anchor="b"/>
                </a:tc>
                <a:tc>
                  <a:txBody>
                    <a:bodyPr/>
                    <a:lstStyle/>
                    <a:p>
                      <a:pPr algn="ctr" rtl="0" fontAlgn="base"/>
                      <a:r>
                        <a:rPr lang="en-US" sz="1200" b="0" dirty="0">
                          <a:solidFill>
                            <a:srgbClr val="000000"/>
                          </a:solidFill>
                          <a:effectLst/>
                        </a:rPr>
                        <a:t>2275 </a:t>
                      </a:r>
                      <a:endParaRPr lang="en-US" sz="1200" b="0" i="0" dirty="0">
                        <a:effectLst/>
                      </a:endParaRPr>
                    </a:p>
                  </a:txBody>
                  <a:tcPr marL="73132" marR="73132" marT="36566" marB="36566" anchor="b"/>
                </a:tc>
                <a:extLst>
                  <a:ext uri="{0D108BD9-81ED-4DB2-BD59-A6C34878D82A}">
                    <a16:rowId xmlns:a16="http://schemas.microsoft.com/office/drawing/2014/main" val="3499326731"/>
                  </a:ext>
                </a:extLst>
              </a:tr>
              <a:tr h="207207">
                <a:tc>
                  <a:txBody>
                    <a:bodyPr/>
                    <a:lstStyle/>
                    <a:p>
                      <a:pPr algn="ctr" rtl="0" fontAlgn="base"/>
                      <a:r>
                        <a:rPr lang="en-US" sz="1200" b="0">
                          <a:solidFill>
                            <a:srgbClr val="000000"/>
                          </a:solidFill>
                          <a:effectLst/>
                        </a:rPr>
                        <a:t>3 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Pirkanmaa</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1925 </a:t>
                      </a:r>
                      <a:endParaRPr lang="en-US" sz="1200" b="0" i="0" dirty="0">
                        <a:effectLst/>
                      </a:endParaRPr>
                    </a:p>
                  </a:txBody>
                  <a:tcPr marL="73132" marR="73132" marT="36566" marB="36566" anchor="b"/>
                </a:tc>
                <a:extLst>
                  <a:ext uri="{0D108BD9-81ED-4DB2-BD59-A6C34878D82A}">
                    <a16:rowId xmlns:a16="http://schemas.microsoft.com/office/drawing/2014/main" val="2026867887"/>
                  </a:ext>
                </a:extLst>
              </a:tr>
              <a:tr h="207207">
                <a:tc>
                  <a:txBody>
                    <a:bodyPr/>
                    <a:lstStyle/>
                    <a:p>
                      <a:pPr algn="ctr" rtl="0" fontAlgn="base"/>
                      <a:r>
                        <a:rPr lang="en-US" sz="1200" b="0">
                          <a:solidFill>
                            <a:srgbClr val="000000"/>
                          </a:solidFill>
                          <a:effectLst/>
                        </a:rPr>
                        <a:t>4 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Pohjanmaa</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1857 </a:t>
                      </a:r>
                      <a:endParaRPr lang="en-US" sz="1200" b="0" i="0" dirty="0">
                        <a:effectLst/>
                      </a:endParaRPr>
                    </a:p>
                  </a:txBody>
                  <a:tcPr marL="73132" marR="73132" marT="36566" marB="36566" anchor="b"/>
                </a:tc>
                <a:extLst>
                  <a:ext uri="{0D108BD9-81ED-4DB2-BD59-A6C34878D82A}">
                    <a16:rowId xmlns:a16="http://schemas.microsoft.com/office/drawing/2014/main" val="1176869717"/>
                  </a:ext>
                </a:extLst>
              </a:tr>
              <a:tr h="207207">
                <a:tc>
                  <a:txBody>
                    <a:bodyPr/>
                    <a:lstStyle/>
                    <a:p>
                      <a:pPr algn="ctr" rtl="0" fontAlgn="base"/>
                      <a:r>
                        <a:rPr lang="en-US" sz="1200" b="0" dirty="0">
                          <a:solidFill>
                            <a:srgbClr val="000000"/>
                          </a:solidFill>
                          <a:effectLst/>
                        </a:rPr>
                        <a:t>  </a:t>
                      </a:r>
                      <a:endParaRPr lang="en-US" sz="1200" b="0" i="0" dirty="0">
                        <a:effectLst/>
                      </a:endParaRPr>
                    </a:p>
                  </a:txBody>
                  <a:tcPr marL="73132" marR="73132" marT="36566" marB="36566" anchor="b">
                    <a:solidFill>
                      <a:schemeClr val="tx2">
                        <a:lumMod val="10000"/>
                        <a:lumOff val="90000"/>
                      </a:schemeClr>
                    </a:solidFill>
                  </a:tcPr>
                </a:tc>
                <a:tc>
                  <a:txBody>
                    <a:bodyPr/>
                    <a:lstStyle/>
                    <a:p>
                      <a:pPr algn="just" rtl="0" fontAlgn="base"/>
                      <a:r>
                        <a:rPr lang="en-US" sz="1200" b="1">
                          <a:solidFill>
                            <a:srgbClr val="000000"/>
                          </a:solidFill>
                          <a:effectLst/>
                        </a:rPr>
                        <a:t>KOKO MAA</a:t>
                      </a:r>
                      <a:r>
                        <a:rPr lang="en-US" sz="1200" b="0">
                          <a:solidFill>
                            <a:srgbClr val="000000"/>
                          </a:solidFill>
                          <a:effectLst/>
                        </a:rPr>
                        <a:t> </a:t>
                      </a:r>
                      <a:endParaRPr lang="en-US" sz="1200" b="0" i="0">
                        <a:effectLst/>
                      </a:endParaRPr>
                    </a:p>
                  </a:txBody>
                  <a:tcPr marL="73132" marR="73132" marT="36566" marB="36566" anchor="b">
                    <a:solidFill>
                      <a:schemeClr val="tx2">
                        <a:lumMod val="10000"/>
                        <a:lumOff val="90000"/>
                      </a:schemeClr>
                    </a:solidFill>
                  </a:tcPr>
                </a:tc>
                <a:tc>
                  <a:txBody>
                    <a:bodyPr/>
                    <a:lstStyle/>
                    <a:p>
                      <a:pPr algn="ctr" rtl="0" fontAlgn="base"/>
                      <a:r>
                        <a:rPr lang="en-US" sz="1200" b="1" dirty="0">
                          <a:solidFill>
                            <a:srgbClr val="000000"/>
                          </a:solidFill>
                          <a:effectLst/>
                        </a:rPr>
                        <a:t>1506</a:t>
                      </a:r>
                      <a:r>
                        <a:rPr lang="en-US" sz="1200" b="0" dirty="0">
                          <a:solidFill>
                            <a:srgbClr val="000000"/>
                          </a:solidFill>
                          <a:effectLst/>
                        </a:rPr>
                        <a:t> </a:t>
                      </a:r>
                      <a:endParaRPr lang="en-US" sz="1200" b="0" i="0" dirty="0">
                        <a:effectLst/>
                      </a:endParaRPr>
                    </a:p>
                  </a:txBody>
                  <a:tcPr marL="73132" marR="73132" marT="36566" marB="36566" anchor="b">
                    <a:solidFill>
                      <a:schemeClr val="tx2">
                        <a:lumMod val="10000"/>
                        <a:lumOff val="90000"/>
                      </a:schemeClr>
                    </a:solidFill>
                  </a:tcPr>
                </a:tc>
                <a:extLst>
                  <a:ext uri="{0D108BD9-81ED-4DB2-BD59-A6C34878D82A}">
                    <a16:rowId xmlns:a16="http://schemas.microsoft.com/office/drawing/2014/main" val="2634626967"/>
                  </a:ext>
                </a:extLst>
              </a:tr>
              <a:tr h="207207">
                <a:tc>
                  <a:txBody>
                    <a:bodyPr/>
                    <a:lstStyle/>
                    <a:p>
                      <a:pPr algn="ctr" rtl="0" fontAlgn="base"/>
                      <a:r>
                        <a:rPr lang="en-US" sz="1200" b="0">
                          <a:solidFill>
                            <a:srgbClr val="000000"/>
                          </a:solidFill>
                          <a:effectLst/>
                        </a:rPr>
                        <a:t>5 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Etelä-Karjala</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1321 </a:t>
                      </a:r>
                      <a:endParaRPr lang="en-US" sz="1200" b="0" i="0" dirty="0">
                        <a:effectLst/>
                      </a:endParaRPr>
                    </a:p>
                  </a:txBody>
                  <a:tcPr marL="73132" marR="73132" marT="36566" marB="36566" anchor="b"/>
                </a:tc>
                <a:extLst>
                  <a:ext uri="{0D108BD9-81ED-4DB2-BD59-A6C34878D82A}">
                    <a16:rowId xmlns:a16="http://schemas.microsoft.com/office/drawing/2014/main" val="3190320196"/>
                  </a:ext>
                </a:extLst>
              </a:tr>
              <a:tr h="207207">
                <a:tc>
                  <a:txBody>
                    <a:bodyPr/>
                    <a:lstStyle/>
                    <a:p>
                      <a:pPr algn="ctr" rtl="0" fontAlgn="base"/>
                      <a:r>
                        <a:rPr lang="en-US" sz="1200" b="0">
                          <a:solidFill>
                            <a:srgbClr val="000000"/>
                          </a:solidFill>
                          <a:effectLst/>
                        </a:rPr>
                        <a:t>6 </a:t>
                      </a:r>
                      <a:endParaRPr lang="en-US" sz="1200" b="0" i="0">
                        <a:effectLst/>
                      </a:endParaRPr>
                    </a:p>
                  </a:txBody>
                  <a:tcPr marL="73132" marR="73132" marT="36566" marB="36566" anchor="b"/>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200" b="0" dirty="0" err="1">
                          <a:solidFill>
                            <a:srgbClr val="000000"/>
                          </a:solidFill>
                          <a:effectLst/>
                        </a:rPr>
                        <a:t>Keski</a:t>
                      </a:r>
                      <a:r>
                        <a:rPr lang="en-US" sz="1200" b="0" dirty="0">
                          <a:solidFill>
                            <a:srgbClr val="000000"/>
                          </a:solidFill>
                          <a:effectLst/>
                        </a:rPr>
                        <a:t>-Suomi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1171 </a:t>
                      </a:r>
                      <a:endParaRPr lang="en-US" sz="1200" b="0" i="0" dirty="0">
                        <a:effectLst/>
                      </a:endParaRPr>
                    </a:p>
                  </a:txBody>
                  <a:tcPr marL="73132" marR="73132" marT="36566" marB="36566" anchor="b"/>
                </a:tc>
                <a:extLst>
                  <a:ext uri="{0D108BD9-81ED-4DB2-BD59-A6C34878D82A}">
                    <a16:rowId xmlns:a16="http://schemas.microsoft.com/office/drawing/2014/main" val="852144748"/>
                  </a:ext>
                </a:extLst>
              </a:tr>
              <a:tr h="207207">
                <a:tc>
                  <a:txBody>
                    <a:bodyPr/>
                    <a:lstStyle/>
                    <a:p>
                      <a:pPr algn="ctr" rtl="0" fontAlgn="base"/>
                      <a:r>
                        <a:rPr lang="en-US" sz="1200" b="0">
                          <a:solidFill>
                            <a:srgbClr val="000000"/>
                          </a:solidFill>
                          <a:effectLst/>
                        </a:rPr>
                        <a:t>7 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Varsinais</a:t>
                      </a:r>
                      <a:r>
                        <a:rPr lang="en-US" sz="1200" b="0" dirty="0">
                          <a:solidFill>
                            <a:srgbClr val="000000"/>
                          </a:solidFill>
                          <a:effectLst/>
                        </a:rPr>
                        <a:t>-Suomi</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1114 </a:t>
                      </a:r>
                      <a:endParaRPr lang="en-US" sz="1200" b="0" i="0" dirty="0">
                        <a:effectLst/>
                      </a:endParaRPr>
                    </a:p>
                  </a:txBody>
                  <a:tcPr marL="73132" marR="73132" marT="36566" marB="36566" anchor="b"/>
                </a:tc>
                <a:extLst>
                  <a:ext uri="{0D108BD9-81ED-4DB2-BD59-A6C34878D82A}">
                    <a16:rowId xmlns:a16="http://schemas.microsoft.com/office/drawing/2014/main" val="2473536982"/>
                  </a:ext>
                </a:extLst>
              </a:tr>
              <a:tr h="207207">
                <a:tc>
                  <a:txBody>
                    <a:bodyPr/>
                    <a:lstStyle/>
                    <a:p>
                      <a:pPr algn="ctr" rtl="0" fontAlgn="base"/>
                      <a:r>
                        <a:rPr lang="en-US" sz="1200" b="0">
                          <a:solidFill>
                            <a:srgbClr val="000000"/>
                          </a:solidFill>
                          <a:effectLst/>
                        </a:rPr>
                        <a:t>8 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Pohjois-Savo</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fi-FI" sz="1200" b="0" i="0" dirty="0">
                          <a:solidFill>
                            <a:srgbClr val="000000"/>
                          </a:solidFill>
                          <a:effectLst/>
                        </a:rPr>
                        <a:t>8</a:t>
                      </a:r>
                      <a:r>
                        <a:rPr lang="en-US" sz="1200" b="0" i="0" dirty="0">
                          <a:solidFill>
                            <a:srgbClr val="000000"/>
                          </a:solidFill>
                          <a:effectLst/>
                        </a:rPr>
                        <a:t>54</a:t>
                      </a:r>
                      <a:endParaRPr lang="en-US" sz="1200" b="0" i="0" dirty="0">
                        <a:effectLst/>
                      </a:endParaRPr>
                    </a:p>
                  </a:txBody>
                  <a:tcPr marL="73132" marR="73132" marT="36566" marB="36566" anchor="b"/>
                </a:tc>
                <a:extLst>
                  <a:ext uri="{0D108BD9-81ED-4DB2-BD59-A6C34878D82A}">
                    <a16:rowId xmlns:a16="http://schemas.microsoft.com/office/drawing/2014/main" val="574756010"/>
                  </a:ext>
                </a:extLst>
              </a:tr>
              <a:tr h="207207">
                <a:tc>
                  <a:txBody>
                    <a:bodyPr/>
                    <a:lstStyle/>
                    <a:p>
                      <a:pPr algn="ctr" rtl="0" fontAlgn="base"/>
                      <a:r>
                        <a:rPr lang="en-US" sz="1200" b="0">
                          <a:solidFill>
                            <a:srgbClr val="000000"/>
                          </a:solidFill>
                          <a:effectLst/>
                        </a:rPr>
                        <a:t>9 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Pohjois-Karjala</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774</a:t>
                      </a:r>
                      <a:endParaRPr lang="en-US" sz="1200" b="0" i="0" dirty="0">
                        <a:effectLst/>
                      </a:endParaRPr>
                    </a:p>
                  </a:txBody>
                  <a:tcPr marL="73132" marR="73132" marT="36566" marB="36566" anchor="b"/>
                </a:tc>
                <a:extLst>
                  <a:ext uri="{0D108BD9-81ED-4DB2-BD59-A6C34878D82A}">
                    <a16:rowId xmlns:a16="http://schemas.microsoft.com/office/drawing/2014/main" val="2435103656"/>
                  </a:ext>
                </a:extLst>
              </a:tr>
              <a:tr h="207207">
                <a:tc>
                  <a:txBody>
                    <a:bodyPr/>
                    <a:lstStyle/>
                    <a:p>
                      <a:pPr algn="ctr" rtl="0" fontAlgn="base"/>
                      <a:r>
                        <a:rPr lang="en-US" sz="1200" b="0">
                          <a:solidFill>
                            <a:srgbClr val="000000"/>
                          </a:solidFill>
                          <a:effectLst/>
                        </a:rPr>
                        <a:t>10 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Keski-Pohjanmaa</a:t>
                      </a:r>
                      <a:endParaRPr lang="en-US" sz="1200" b="0" i="0" dirty="0">
                        <a:effectLst/>
                      </a:endParaRPr>
                    </a:p>
                  </a:txBody>
                  <a:tcPr marL="73132" marR="73132" marT="36566" marB="36566" anchor="b"/>
                </a:tc>
                <a:tc>
                  <a:txBody>
                    <a:bodyPr/>
                    <a:lstStyle/>
                    <a:p>
                      <a:pPr algn="ctr" rtl="0" fontAlgn="base"/>
                      <a:r>
                        <a:rPr lang="fi-FI" sz="1200" b="0" i="0" dirty="0">
                          <a:solidFill>
                            <a:srgbClr val="000000"/>
                          </a:solidFill>
                          <a:effectLst/>
                        </a:rPr>
                        <a:t>5</a:t>
                      </a:r>
                      <a:r>
                        <a:rPr lang="en-US" sz="1200" b="0" i="0" dirty="0">
                          <a:solidFill>
                            <a:srgbClr val="000000"/>
                          </a:solidFill>
                          <a:effectLst/>
                        </a:rPr>
                        <a:t>60</a:t>
                      </a:r>
                      <a:endParaRPr lang="en-US" sz="1200" b="0" i="0" dirty="0">
                        <a:effectLst/>
                      </a:endParaRPr>
                    </a:p>
                  </a:txBody>
                  <a:tcPr marL="73132" marR="73132" marT="36566" marB="36566" anchor="b"/>
                </a:tc>
                <a:extLst>
                  <a:ext uri="{0D108BD9-81ED-4DB2-BD59-A6C34878D82A}">
                    <a16:rowId xmlns:a16="http://schemas.microsoft.com/office/drawing/2014/main" val="3283061710"/>
                  </a:ext>
                </a:extLst>
              </a:tr>
              <a:tr h="207207">
                <a:tc>
                  <a:txBody>
                    <a:bodyPr/>
                    <a:lstStyle/>
                    <a:p>
                      <a:pPr algn="ctr" rtl="0" fontAlgn="base"/>
                      <a:r>
                        <a:rPr lang="en-US" sz="1200" b="0">
                          <a:solidFill>
                            <a:srgbClr val="000000"/>
                          </a:solidFill>
                          <a:effectLst/>
                        </a:rPr>
                        <a:t>11 </a:t>
                      </a:r>
                      <a:endParaRPr lang="en-US" sz="1200" b="0" i="0">
                        <a:effectLst/>
                      </a:endParaRPr>
                    </a:p>
                  </a:txBody>
                  <a:tcPr marL="73132" marR="73132" marT="36566" marB="36566" anchor="b"/>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200" b="0" dirty="0" err="1">
                          <a:solidFill>
                            <a:srgbClr val="000000"/>
                          </a:solidFill>
                          <a:effectLst/>
                        </a:rPr>
                        <a:t>Päijät-Häme</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474</a:t>
                      </a:r>
                      <a:endParaRPr lang="en-US" sz="1200" b="0" i="0" dirty="0">
                        <a:effectLst/>
                      </a:endParaRPr>
                    </a:p>
                  </a:txBody>
                  <a:tcPr marL="73132" marR="73132" marT="36566" marB="36566" anchor="b"/>
                </a:tc>
                <a:extLst>
                  <a:ext uri="{0D108BD9-81ED-4DB2-BD59-A6C34878D82A}">
                    <a16:rowId xmlns:a16="http://schemas.microsoft.com/office/drawing/2014/main" val="4136514874"/>
                  </a:ext>
                </a:extLst>
              </a:tr>
              <a:tr h="207207">
                <a:tc>
                  <a:txBody>
                    <a:bodyPr/>
                    <a:lstStyle/>
                    <a:p>
                      <a:pPr algn="ctr" rtl="0" fontAlgn="base"/>
                      <a:r>
                        <a:rPr lang="en-US" sz="1200" b="0">
                          <a:solidFill>
                            <a:srgbClr val="000000"/>
                          </a:solidFill>
                          <a:effectLst/>
                        </a:rPr>
                        <a:t>12 </a:t>
                      </a:r>
                      <a:endParaRPr lang="en-US" sz="1200" b="0" i="0">
                        <a:effectLst/>
                      </a:endParaRPr>
                    </a:p>
                  </a:txBody>
                  <a:tcPr marL="73132" marR="73132" marT="36566" marB="36566" anchor="b"/>
                </a:tc>
                <a:tc>
                  <a:txBody>
                    <a:bodyPr/>
                    <a:lstStyle/>
                    <a:p>
                      <a:pPr algn="just" rtl="0" fontAlgn="base"/>
                      <a:r>
                        <a:rPr lang="en-US" sz="1200" b="0">
                          <a:solidFill>
                            <a:srgbClr val="000000"/>
                          </a:solidFill>
                          <a:effectLst/>
                        </a:rPr>
                        <a:t>Kanta-Häme </a:t>
                      </a:r>
                      <a:endParaRPr lang="en-US" sz="1200" b="0" i="0">
                        <a:effectLst/>
                      </a:endParaRPr>
                    </a:p>
                  </a:txBody>
                  <a:tcPr marL="73132" marR="73132" marT="36566" marB="36566" anchor="b"/>
                </a:tc>
                <a:tc>
                  <a:txBody>
                    <a:bodyPr/>
                    <a:lstStyle/>
                    <a:p>
                      <a:pPr algn="ctr" rtl="0" fontAlgn="base"/>
                      <a:r>
                        <a:rPr lang="en-US" sz="1200" b="0" dirty="0">
                          <a:solidFill>
                            <a:srgbClr val="000000"/>
                          </a:solidFill>
                          <a:effectLst/>
                        </a:rPr>
                        <a:t>438</a:t>
                      </a:r>
                      <a:endParaRPr lang="en-US" sz="1200" b="0" i="0" dirty="0">
                        <a:effectLst/>
                      </a:endParaRPr>
                    </a:p>
                  </a:txBody>
                  <a:tcPr marL="73132" marR="73132" marT="36566" marB="36566" anchor="b"/>
                </a:tc>
                <a:extLst>
                  <a:ext uri="{0D108BD9-81ED-4DB2-BD59-A6C34878D82A}">
                    <a16:rowId xmlns:a16="http://schemas.microsoft.com/office/drawing/2014/main" val="2431238032"/>
                  </a:ext>
                </a:extLst>
              </a:tr>
              <a:tr h="207207">
                <a:tc>
                  <a:txBody>
                    <a:bodyPr/>
                    <a:lstStyle/>
                    <a:p>
                      <a:pPr algn="ctr" rtl="0" fontAlgn="base"/>
                      <a:r>
                        <a:rPr lang="en-US" sz="1200" b="0">
                          <a:solidFill>
                            <a:srgbClr val="000000"/>
                          </a:solidFill>
                          <a:effectLst/>
                        </a:rPr>
                        <a:t>13 </a:t>
                      </a:r>
                      <a:endParaRPr lang="en-US" sz="1200" b="0" i="0">
                        <a:effectLst/>
                      </a:endParaRPr>
                    </a:p>
                  </a:txBody>
                  <a:tcPr marL="73132" marR="73132" marT="36566" marB="36566" anchor="b"/>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200" b="0" dirty="0" err="1">
                          <a:solidFill>
                            <a:srgbClr val="000000"/>
                          </a:solidFill>
                          <a:effectLst/>
                        </a:rPr>
                        <a:t>Kainuu</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413</a:t>
                      </a:r>
                      <a:endParaRPr lang="en-US" sz="1200" b="0" i="0" dirty="0">
                        <a:effectLst/>
                      </a:endParaRPr>
                    </a:p>
                  </a:txBody>
                  <a:tcPr marL="73132" marR="73132" marT="36566" marB="36566" anchor="b"/>
                </a:tc>
                <a:extLst>
                  <a:ext uri="{0D108BD9-81ED-4DB2-BD59-A6C34878D82A}">
                    <a16:rowId xmlns:a16="http://schemas.microsoft.com/office/drawing/2014/main" val="1049903750"/>
                  </a:ext>
                </a:extLst>
              </a:tr>
              <a:tr h="207207">
                <a:tc>
                  <a:txBody>
                    <a:bodyPr/>
                    <a:lstStyle/>
                    <a:p>
                      <a:pPr algn="ctr" rtl="0" fontAlgn="base"/>
                      <a:r>
                        <a:rPr lang="en-US" sz="1200" b="0">
                          <a:solidFill>
                            <a:srgbClr val="000000"/>
                          </a:solidFill>
                          <a:effectLst/>
                        </a:rPr>
                        <a:t>14 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Lappi</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394</a:t>
                      </a:r>
                      <a:endParaRPr lang="en-US" sz="1200" b="0" i="0" dirty="0">
                        <a:effectLst/>
                      </a:endParaRPr>
                    </a:p>
                  </a:txBody>
                  <a:tcPr marL="73132" marR="73132" marT="36566" marB="36566" anchor="b"/>
                </a:tc>
                <a:extLst>
                  <a:ext uri="{0D108BD9-81ED-4DB2-BD59-A6C34878D82A}">
                    <a16:rowId xmlns:a16="http://schemas.microsoft.com/office/drawing/2014/main" val="4044651306"/>
                  </a:ext>
                </a:extLst>
              </a:tr>
              <a:tr h="207207">
                <a:tc>
                  <a:txBody>
                    <a:bodyPr/>
                    <a:lstStyle/>
                    <a:p>
                      <a:pPr algn="ctr" rtl="0" fontAlgn="base"/>
                      <a:r>
                        <a:rPr lang="en-US" sz="1200" b="0" dirty="0">
                          <a:solidFill>
                            <a:srgbClr val="000000"/>
                          </a:solidFill>
                          <a:effectLst/>
                        </a:rPr>
                        <a:t>15 </a:t>
                      </a:r>
                      <a:endParaRPr lang="en-US" sz="1200" b="0" i="0" dirty="0">
                        <a:effectLst/>
                      </a:endParaRPr>
                    </a:p>
                  </a:txBody>
                  <a:tcPr marL="73132" marR="73132" marT="36566" marB="36566" anchor="b">
                    <a:solidFill>
                      <a:schemeClr val="tx2">
                        <a:lumMod val="10000"/>
                        <a:lumOff val="90000"/>
                      </a:schemeClr>
                    </a:solidFill>
                  </a:tcPr>
                </a:tc>
                <a:tc>
                  <a:txBody>
                    <a:bodyPr/>
                    <a:lstStyle/>
                    <a:p>
                      <a:pPr algn="just" rtl="0" fontAlgn="base"/>
                      <a:r>
                        <a:rPr lang="en-US" sz="1200" b="1" dirty="0">
                          <a:solidFill>
                            <a:srgbClr val="000000"/>
                          </a:solidFill>
                          <a:effectLst/>
                        </a:rPr>
                        <a:t>Satakunta</a:t>
                      </a:r>
                      <a:r>
                        <a:rPr lang="en-US" sz="1200" b="0" dirty="0">
                          <a:solidFill>
                            <a:srgbClr val="000000"/>
                          </a:solidFill>
                          <a:effectLst/>
                        </a:rPr>
                        <a:t> </a:t>
                      </a:r>
                      <a:endParaRPr lang="en-US" sz="1200" b="0" i="0" dirty="0">
                        <a:effectLst/>
                      </a:endParaRPr>
                    </a:p>
                  </a:txBody>
                  <a:tcPr marL="73132" marR="73132" marT="36566" marB="36566" anchor="b">
                    <a:solidFill>
                      <a:schemeClr val="tx2">
                        <a:lumMod val="10000"/>
                        <a:lumOff val="90000"/>
                      </a:schemeClr>
                    </a:solidFill>
                  </a:tcPr>
                </a:tc>
                <a:tc>
                  <a:txBody>
                    <a:bodyPr/>
                    <a:lstStyle/>
                    <a:p>
                      <a:pPr algn="ctr" rtl="0" fontAlgn="base"/>
                      <a:r>
                        <a:rPr lang="en-US" sz="1200" b="1" dirty="0">
                          <a:solidFill>
                            <a:srgbClr val="000000"/>
                          </a:solidFill>
                          <a:effectLst/>
                        </a:rPr>
                        <a:t>373</a:t>
                      </a:r>
                      <a:endParaRPr lang="en-US" sz="1200" b="0" i="0" dirty="0">
                        <a:effectLst/>
                      </a:endParaRPr>
                    </a:p>
                  </a:txBody>
                  <a:tcPr marL="73132" marR="73132" marT="36566" marB="36566" anchor="b">
                    <a:solidFill>
                      <a:schemeClr val="tx2">
                        <a:lumMod val="10000"/>
                        <a:lumOff val="90000"/>
                      </a:schemeClr>
                    </a:solidFill>
                  </a:tcPr>
                </a:tc>
                <a:extLst>
                  <a:ext uri="{0D108BD9-81ED-4DB2-BD59-A6C34878D82A}">
                    <a16:rowId xmlns:a16="http://schemas.microsoft.com/office/drawing/2014/main" val="1001961729"/>
                  </a:ext>
                </a:extLst>
              </a:tr>
              <a:tr h="207207">
                <a:tc>
                  <a:txBody>
                    <a:bodyPr/>
                    <a:lstStyle/>
                    <a:p>
                      <a:pPr algn="ctr" rtl="0" fontAlgn="base"/>
                      <a:r>
                        <a:rPr lang="en-US" sz="1200" b="0">
                          <a:solidFill>
                            <a:srgbClr val="000000"/>
                          </a:solidFill>
                          <a:effectLst/>
                        </a:rPr>
                        <a:t>16 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Etelä-Savo</a:t>
                      </a:r>
                      <a:r>
                        <a:rPr lang="en-US" sz="1200" b="0" dirty="0">
                          <a:solidFill>
                            <a:srgbClr val="000000"/>
                          </a:solidFill>
                          <a:effectLst/>
                        </a:rPr>
                        <a:t> </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337</a:t>
                      </a:r>
                      <a:endParaRPr lang="en-US" sz="1200" b="0" i="0" dirty="0">
                        <a:effectLst/>
                      </a:endParaRPr>
                    </a:p>
                  </a:txBody>
                  <a:tcPr marL="73132" marR="73132" marT="36566" marB="36566" anchor="b"/>
                </a:tc>
                <a:extLst>
                  <a:ext uri="{0D108BD9-81ED-4DB2-BD59-A6C34878D82A}">
                    <a16:rowId xmlns:a16="http://schemas.microsoft.com/office/drawing/2014/main" val="3848790196"/>
                  </a:ext>
                </a:extLst>
              </a:tr>
              <a:tr h="207207">
                <a:tc>
                  <a:txBody>
                    <a:bodyPr/>
                    <a:lstStyle/>
                    <a:p>
                      <a:pPr algn="ctr" rtl="0" fontAlgn="base"/>
                      <a:r>
                        <a:rPr lang="en-US" sz="1200" b="0">
                          <a:solidFill>
                            <a:srgbClr val="000000"/>
                          </a:solidFill>
                          <a:effectLst/>
                        </a:rPr>
                        <a:t>17 </a:t>
                      </a:r>
                      <a:endParaRPr lang="en-US" sz="1200" b="0" i="0">
                        <a:effectLst/>
                      </a:endParaRPr>
                    </a:p>
                  </a:txBody>
                  <a:tcPr marL="73132" marR="73132" marT="36566" marB="36566" anchor="b"/>
                </a:tc>
                <a:tc>
                  <a:txBody>
                    <a:bodyPr/>
                    <a:lstStyle/>
                    <a:p>
                      <a:pPr algn="just" rtl="0" fontAlgn="base"/>
                      <a:r>
                        <a:rPr lang="en-US" sz="1200" b="0">
                          <a:solidFill>
                            <a:srgbClr val="000000"/>
                          </a:solidFill>
                          <a:effectLst/>
                        </a:rPr>
                        <a:t>Etelä-Pohjanmaa </a:t>
                      </a:r>
                      <a:endParaRPr lang="en-US" sz="1200" b="0" i="0">
                        <a:effectLst/>
                      </a:endParaRPr>
                    </a:p>
                  </a:txBody>
                  <a:tcPr marL="73132" marR="73132" marT="36566" marB="36566" anchor="b"/>
                </a:tc>
                <a:tc>
                  <a:txBody>
                    <a:bodyPr/>
                    <a:lstStyle/>
                    <a:p>
                      <a:pPr algn="ctr" rtl="0" fontAlgn="base"/>
                      <a:r>
                        <a:rPr lang="en-US" sz="1200" b="0" dirty="0">
                          <a:solidFill>
                            <a:srgbClr val="000000"/>
                          </a:solidFill>
                          <a:effectLst/>
                        </a:rPr>
                        <a:t>292</a:t>
                      </a:r>
                      <a:endParaRPr lang="en-US" sz="1200" b="0" i="0" dirty="0">
                        <a:effectLst/>
                      </a:endParaRPr>
                    </a:p>
                  </a:txBody>
                  <a:tcPr marL="73132" marR="73132" marT="36566" marB="36566" anchor="b"/>
                </a:tc>
                <a:extLst>
                  <a:ext uri="{0D108BD9-81ED-4DB2-BD59-A6C34878D82A}">
                    <a16:rowId xmlns:a16="http://schemas.microsoft.com/office/drawing/2014/main" val="1808405054"/>
                  </a:ext>
                </a:extLst>
              </a:tr>
              <a:tr h="207207">
                <a:tc>
                  <a:txBody>
                    <a:bodyPr/>
                    <a:lstStyle/>
                    <a:p>
                      <a:pPr algn="ctr" rtl="0" fontAlgn="base"/>
                      <a:r>
                        <a:rPr lang="en-US" sz="1200" b="0">
                          <a:solidFill>
                            <a:srgbClr val="000000"/>
                          </a:solidFill>
                          <a:effectLst/>
                        </a:rPr>
                        <a:t>18 </a:t>
                      </a:r>
                      <a:endParaRPr lang="en-US" sz="1200" b="0" i="0">
                        <a:effectLst/>
                      </a:endParaRPr>
                    </a:p>
                  </a:txBody>
                  <a:tcPr marL="73132" marR="73132" marT="36566" marB="36566" anchor="b"/>
                </a:tc>
                <a:tc>
                  <a:txBody>
                    <a:bodyPr/>
                    <a:lstStyle/>
                    <a:p>
                      <a:pPr algn="just" rtl="0" fontAlgn="base"/>
                      <a:r>
                        <a:rPr lang="en-US" sz="1200" b="0" dirty="0">
                          <a:solidFill>
                            <a:srgbClr val="000000"/>
                          </a:solidFill>
                          <a:effectLst/>
                        </a:rPr>
                        <a:t>Ahvenanmaa</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285</a:t>
                      </a:r>
                      <a:endParaRPr lang="en-US" sz="1200" b="0" i="0" dirty="0">
                        <a:effectLst/>
                      </a:endParaRPr>
                    </a:p>
                  </a:txBody>
                  <a:tcPr marL="73132" marR="73132" marT="36566" marB="36566" anchor="b"/>
                </a:tc>
                <a:extLst>
                  <a:ext uri="{0D108BD9-81ED-4DB2-BD59-A6C34878D82A}">
                    <a16:rowId xmlns:a16="http://schemas.microsoft.com/office/drawing/2014/main" val="3306206218"/>
                  </a:ext>
                </a:extLst>
              </a:tr>
              <a:tr h="207207">
                <a:tc>
                  <a:txBody>
                    <a:bodyPr/>
                    <a:lstStyle/>
                    <a:p>
                      <a:pPr algn="ctr" rtl="0" fontAlgn="base"/>
                      <a:r>
                        <a:rPr lang="en-US" sz="1200" b="0">
                          <a:solidFill>
                            <a:srgbClr val="000000"/>
                          </a:solidFill>
                          <a:effectLst/>
                        </a:rPr>
                        <a:t>19 </a:t>
                      </a:r>
                      <a:endParaRPr lang="en-US" sz="1200" b="0" i="0">
                        <a:effectLst/>
                      </a:endParaRPr>
                    </a:p>
                  </a:txBody>
                  <a:tcPr marL="73132" marR="73132" marT="36566" marB="36566" anchor="b"/>
                </a:tc>
                <a:tc>
                  <a:txBody>
                    <a:bodyPr/>
                    <a:lstStyle/>
                    <a:p>
                      <a:pPr algn="just" rtl="0" fontAlgn="base"/>
                      <a:r>
                        <a:rPr lang="en-US" sz="1200" b="0" dirty="0" err="1">
                          <a:solidFill>
                            <a:srgbClr val="000000"/>
                          </a:solidFill>
                          <a:effectLst/>
                        </a:rPr>
                        <a:t>Kymenlaakso</a:t>
                      </a:r>
                      <a:endParaRPr lang="en-US" sz="1200" b="0" i="0" dirty="0">
                        <a:effectLst/>
                      </a:endParaRPr>
                    </a:p>
                  </a:txBody>
                  <a:tcPr marL="73132" marR="73132" marT="36566" marB="36566" anchor="b"/>
                </a:tc>
                <a:tc>
                  <a:txBody>
                    <a:bodyPr/>
                    <a:lstStyle/>
                    <a:p>
                      <a:pPr algn="ctr" rtl="0" fontAlgn="base"/>
                      <a:r>
                        <a:rPr lang="en-US" sz="1200" b="0" dirty="0">
                          <a:solidFill>
                            <a:srgbClr val="000000"/>
                          </a:solidFill>
                          <a:effectLst/>
                        </a:rPr>
                        <a:t>257</a:t>
                      </a:r>
                      <a:endParaRPr lang="en-US" sz="1200" b="0" i="0" dirty="0">
                        <a:effectLst/>
                      </a:endParaRPr>
                    </a:p>
                  </a:txBody>
                  <a:tcPr marL="73132" marR="73132" marT="36566" marB="36566" anchor="b"/>
                </a:tc>
                <a:extLst>
                  <a:ext uri="{0D108BD9-81ED-4DB2-BD59-A6C34878D82A}">
                    <a16:rowId xmlns:a16="http://schemas.microsoft.com/office/drawing/2014/main" val="3946112310"/>
                  </a:ext>
                </a:extLst>
              </a:tr>
            </a:tbl>
          </a:graphicData>
        </a:graphic>
      </p:graphicFrame>
      <p:pic>
        <p:nvPicPr>
          <p:cNvPr id="5" name="Picture 4">
            <a:extLst>
              <a:ext uri="{FF2B5EF4-FFF2-40B4-BE49-F238E27FC236}">
                <a16:creationId xmlns:a16="http://schemas.microsoft.com/office/drawing/2014/main" id="{339D603D-96B2-EFE9-8690-D820F724067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79052" y="2085491"/>
            <a:ext cx="5260940" cy="4145188"/>
          </a:xfrm>
          <a:prstGeom prst="rect">
            <a:avLst/>
          </a:prstGeom>
        </p:spPr>
      </p:pic>
    </p:spTree>
    <p:extLst>
      <p:ext uri="{BB962C8B-B14F-4D97-AF65-F5344CB8AC3E}">
        <p14:creationId xmlns:p14="http://schemas.microsoft.com/office/powerpoint/2010/main" val="337952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F9BF537-9328-D664-3255-6510B45920C2}"/>
              </a:ext>
            </a:extLst>
          </p:cNvPr>
          <p:cNvSpPr>
            <a:spLocks noGrp="1"/>
          </p:cNvSpPr>
          <p:nvPr>
            <p:ph idx="1"/>
          </p:nvPr>
        </p:nvSpPr>
        <p:spPr>
          <a:xfrm>
            <a:off x="451700" y="553006"/>
            <a:ext cx="10515600" cy="4351338"/>
          </a:xfrm>
        </p:spPr>
        <p:txBody>
          <a:bodyPr>
            <a:normAutofit/>
          </a:bodyPr>
          <a:lstStyle/>
          <a:p>
            <a:pPr marL="0" indent="0">
              <a:buNone/>
            </a:pPr>
            <a:r>
              <a:rPr lang="fi-FI" sz="1200" b="0" i="0" dirty="0">
                <a:solidFill>
                  <a:srgbClr val="000000"/>
                </a:solidFill>
                <a:effectLst/>
              </a:rPr>
              <a:t>Vuonna 2023 seutukunnittain Porissa </a:t>
            </a:r>
            <a:r>
              <a:rPr lang="fi-FI" sz="1200" b="0" i="0" dirty="0" err="1">
                <a:solidFill>
                  <a:srgbClr val="000000"/>
                </a:solidFill>
                <a:effectLst/>
              </a:rPr>
              <a:t>t&amp;k-menot</a:t>
            </a:r>
            <a:r>
              <a:rPr lang="fi-FI" sz="1200" b="0" i="0" dirty="0">
                <a:solidFill>
                  <a:srgbClr val="000000"/>
                </a:solidFill>
                <a:effectLst/>
              </a:rPr>
              <a:t> henkeä kohden olivat 327 €, Raumalla 543 € ja Pohjois-Satakunnassa vain 80 € henkeä kohti (taulukko alla).  </a:t>
            </a:r>
            <a:endParaRPr lang="fi-FI" sz="1200" dirty="0"/>
          </a:p>
        </p:txBody>
      </p:sp>
      <p:sp>
        <p:nvSpPr>
          <p:cNvPr id="7" name="Rectangle 1">
            <a:extLst>
              <a:ext uri="{FF2B5EF4-FFF2-40B4-BE49-F238E27FC236}">
                <a16:creationId xmlns:a16="http://schemas.microsoft.com/office/drawing/2014/main" id="{9302560F-1F10-7539-B9DC-67FA30564253}"/>
              </a:ext>
            </a:extLst>
          </p:cNvPr>
          <p:cNvSpPr>
            <a:spLocks noChangeArrowheads="1"/>
          </p:cNvSpPr>
          <p:nvPr/>
        </p:nvSpPr>
        <p:spPr bwMode="auto">
          <a:xfrm>
            <a:off x="4614863" y="2871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4" name="Table 13">
            <a:extLst>
              <a:ext uri="{FF2B5EF4-FFF2-40B4-BE49-F238E27FC236}">
                <a16:creationId xmlns:a16="http://schemas.microsoft.com/office/drawing/2014/main" id="{CDC30939-6D10-56EE-A317-27E119D6EE28}"/>
              </a:ext>
            </a:extLst>
          </p:cNvPr>
          <p:cNvGraphicFramePr>
            <a:graphicFrameLocks noGrp="1"/>
          </p:cNvGraphicFramePr>
          <p:nvPr>
            <p:extLst>
              <p:ext uri="{D42A27DB-BD31-4B8C-83A1-F6EECF244321}">
                <p14:modId xmlns:p14="http://schemas.microsoft.com/office/powerpoint/2010/main" val="1430382622"/>
              </p:ext>
            </p:extLst>
          </p:nvPr>
        </p:nvGraphicFramePr>
        <p:xfrm>
          <a:off x="541869" y="924712"/>
          <a:ext cx="4072993" cy="5799930"/>
        </p:xfrm>
        <a:graphic>
          <a:graphicData uri="http://schemas.openxmlformats.org/drawingml/2006/table">
            <a:tbl>
              <a:tblPr firstRow="1" firstCol="1" bandRow="1"/>
              <a:tblGrid>
                <a:gridCol w="2107856">
                  <a:extLst>
                    <a:ext uri="{9D8B030D-6E8A-4147-A177-3AD203B41FA5}">
                      <a16:colId xmlns:a16="http://schemas.microsoft.com/office/drawing/2014/main" val="428289066"/>
                    </a:ext>
                  </a:extLst>
                </a:gridCol>
                <a:gridCol w="1965137">
                  <a:extLst>
                    <a:ext uri="{9D8B030D-6E8A-4147-A177-3AD203B41FA5}">
                      <a16:colId xmlns:a16="http://schemas.microsoft.com/office/drawing/2014/main" val="17688010"/>
                    </a:ext>
                  </a:extLst>
                </a:gridCol>
              </a:tblGrid>
              <a:tr h="193331">
                <a:tc>
                  <a:txBody>
                    <a:bodyPr/>
                    <a:lstStyle/>
                    <a:p>
                      <a:pPr algn="l" rtl="0" fontAlgn="ctr"/>
                      <a:r>
                        <a:rPr lang="en-US" sz="800" b="1" i="0" u="none" strike="noStrike">
                          <a:solidFill>
                            <a:srgbClr val="FFFFFF"/>
                          </a:solidFill>
                          <a:effectLst/>
                          <a:latin typeface="Aptos" panose="020B0004020202020204" pitchFamily="34" charset="0"/>
                        </a:rPr>
                        <a:t>Seutukunta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1" i="0" u="none" strike="noStrike">
                          <a:solidFill>
                            <a:srgbClr val="FFFFFF"/>
                          </a:solidFill>
                          <a:effectLst/>
                          <a:latin typeface="Aptos" panose="020B0004020202020204" pitchFamily="34" charset="0"/>
                        </a:rPr>
                        <a:t>T&amp;k-menot, €/capita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1328880902"/>
                  </a:ext>
                </a:extLst>
              </a:tr>
              <a:tr h="193331">
                <a:tc>
                  <a:txBody>
                    <a:bodyPr/>
                    <a:lstStyle/>
                    <a:p>
                      <a:pPr algn="l" rtl="0" fontAlgn="ctr"/>
                      <a:r>
                        <a:rPr lang="en-US" sz="800" b="1" i="0" u="none" strike="noStrike">
                          <a:solidFill>
                            <a:srgbClr val="FFFFFF"/>
                          </a:solidFill>
                          <a:effectLst/>
                          <a:latin typeface="Aptos" panose="020B0004020202020204" pitchFamily="34" charset="0"/>
                        </a:rPr>
                        <a:t>KOKO 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1506</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4002821453"/>
                  </a:ext>
                </a:extLst>
              </a:tr>
              <a:tr h="193331">
                <a:tc>
                  <a:txBody>
                    <a:bodyPr/>
                    <a:lstStyle/>
                    <a:p>
                      <a:pPr algn="l" rtl="0" fontAlgn="ctr"/>
                      <a:r>
                        <a:rPr lang="en-US" sz="800" b="1" i="0" u="none" strike="noStrike">
                          <a:solidFill>
                            <a:srgbClr val="FFFFFF"/>
                          </a:solidFill>
                          <a:effectLst/>
                          <a:latin typeface="Aptos" panose="020B0004020202020204" pitchFamily="34" charset="0"/>
                        </a:rPr>
                        <a:t>SK171 Oulu</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3515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549402883"/>
                  </a:ext>
                </a:extLst>
              </a:tr>
              <a:tr h="193331">
                <a:tc>
                  <a:txBody>
                    <a:bodyPr/>
                    <a:lstStyle/>
                    <a:p>
                      <a:pPr algn="l" rtl="0" fontAlgn="ctr"/>
                      <a:r>
                        <a:rPr lang="en-US" sz="800" b="1" i="0" u="none" strike="noStrike">
                          <a:solidFill>
                            <a:srgbClr val="FFFFFF"/>
                          </a:solidFill>
                          <a:effectLst/>
                          <a:latin typeface="Aptos" panose="020B0004020202020204" pitchFamily="34" charset="0"/>
                        </a:rPr>
                        <a:t>SK152 Vaasa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2879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321331385"/>
                  </a:ext>
                </a:extLst>
              </a:tr>
              <a:tr h="193331">
                <a:tc>
                  <a:txBody>
                    <a:bodyPr/>
                    <a:lstStyle/>
                    <a:p>
                      <a:pPr algn="l" rtl="0" fontAlgn="ctr"/>
                      <a:r>
                        <a:rPr lang="en-US" sz="800" b="1" i="0" u="none" strike="noStrike">
                          <a:solidFill>
                            <a:srgbClr val="FFFFFF"/>
                          </a:solidFill>
                          <a:effectLst/>
                          <a:latin typeface="Aptos" panose="020B0004020202020204" pitchFamily="34" charset="0"/>
                        </a:rPr>
                        <a:t>SK011 Helsinki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2488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197534115"/>
                  </a:ext>
                </a:extLst>
              </a:tr>
              <a:tr h="193331">
                <a:tc>
                  <a:txBody>
                    <a:bodyPr/>
                    <a:lstStyle/>
                    <a:p>
                      <a:pPr algn="l" rtl="0" fontAlgn="ctr"/>
                      <a:r>
                        <a:rPr lang="en-US" sz="800" b="1" i="0" u="none" strike="noStrike" dirty="0">
                          <a:solidFill>
                            <a:srgbClr val="FFFFFF"/>
                          </a:solidFill>
                          <a:effectLst/>
                          <a:latin typeface="Aptos" panose="020B0004020202020204" pitchFamily="34" charset="0"/>
                        </a:rPr>
                        <a:t>SK064 Tampere</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2351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22774114"/>
                  </a:ext>
                </a:extLst>
              </a:tr>
              <a:tr h="193331">
                <a:tc>
                  <a:txBody>
                    <a:bodyPr/>
                    <a:lstStyle/>
                    <a:p>
                      <a:pPr algn="l" rtl="0" fontAlgn="ctr"/>
                      <a:r>
                        <a:rPr lang="en-US" sz="800" b="1" i="0" u="none" strike="noStrike">
                          <a:solidFill>
                            <a:srgbClr val="FFFFFF"/>
                          </a:solidFill>
                          <a:effectLst/>
                          <a:latin typeface="Aptos" panose="020B0004020202020204" pitchFamily="34" charset="0"/>
                        </a:rPr>
                        <a:t>SK135 Äänekoski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2169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84677231"/>
                  </a:ext>
                </a:extLst>
              </a:tr>
              <a:tr h="193331">
                <a:tc>
                  <a:txBody>
                    <a:bodyPr/>
                    <a:lstStyle/>
                    <a:p>
                      <a:pPr algn="l" rtl="0" fontAlgn="ctr"/>
                      <a:r>
                        <a:rPr lang="en-US" sz="800" b="1" i="0" u="none" strike="noStrike">
                          <a:solidFill>
                            <a:srgbClr val="FFFFFF"/>
                          </a:solidFill>
                          <a:effectLst/>
                          <a:latin typeface="Aptos" panose="020B0004020202020204" pitchFamily="34" charset="0"/>
                        </a:rPr>
                        <a:t>SK015 Porvoo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1958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167210719"/>
                  </a:ext>
                </a:extLst>
              </a:tr>
              <a:tr h="193331">
                <a:tc>
                  <a:txBody>
                    <a:bodyPr/>
                    <a:lstStyle/>
                    <a:p>
                      <a:pPr algn="l" rtl="0" fontAlgn="ctr"/>
                      <a:r>
                        <a:rPr lang="en-US" sz="800" b="1" i="0" u="none" strike="noStrike">
                          <a:solidFill>
                            <a:srgbClr val="FFFFFF"/>
                          </a:solidFill>
                          <a:effectLst/>
                          <a:latin typeface="Aptos" panose="020B0004020202020204" pitchFamily="34" charset="0"/>
                        </a:rPr>
                        <a:t>SK091 Lappeenranta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1667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667334522"/>
                  </a:ext>
                </a:extLst>
              </a:tr>
              <a:tr h="193331">
                <a:tc>
                  <a:txBody>
                    <a:bodyPr/>
                    <a:lstStyle/>
                    <a:p>
                      <a:pPr algn="l" rtl="0" fontAlgn="ctr"/>
                      <a:r>
                        <a:rPr lang="en-US" sz="800" b="1" i="0" u="none" strike="noStrike">
                          <a:solidFill>
                            <a:srgbClr val="FFFFFF"/>
                          </a:solidFill>
                          <a:effectLst/>
                          <a:latin typeface="Aptos" panose="020B0004020202020204" pitchFamily="34" charset="0"/>
                        </a:rPr>
                        <a:t>SK023 Turku</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1458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854603938"/>
                  </a:ext>
                </a:extLst>
              </a:tr>
              <a:tr h="193331">
                <a:tc>
                  <a:txBody>
                    <a:bodyPr/>
                    <a:lstStyle/>
                    <a:p>
                      <a:pPr algn="l" rtl="0" fontAlgn="ctr"/>
                      <a:r>
                        <a:rPr lang="en-US" sz="800" b="1" i="0" u="none" strike="noStrike">
                          <a:solidFill>
                            <a:srgbClr val="FFFFFF"/>
                          </a:solidFill>
                          <a:effectLst/>
                          <a:latin typeface="Aptos" panose="020B0004020202020204" pitchFamily="34" charset="0"/>
                        </a:rPr>
                        <a:t>SK131 Jyväskylä</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1403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72550956"/>
                  </a:ext>
                </a:extLst>
              </a:tr>
              <a:tr h="193331">
                <a:tc>
                  <a:txBody>
                    <a:bodyPr/>
                    <a:lstStyle/>
                    <a:p>
                      <a:pPr algn="l" rtl="0" fontAlgn="ctr"/>
                      <a:r>
                        <a:rPr lang="en-US" sz="800" b="1" i="0" u="none" strike="noStrike">
                          <a:solidFill>
                            <a:srgbClr val="FFFFFF"/>
                          </a:solidFill>
                          <a:effectLst/>
                          <a:latin typeface="Aptos" panose="020B0004020202020204" pitchFamily="34" charset="0"/>
                        </a:rPr>
                        <a:t>SK112 Kuopio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1082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199834319"/>
                  </a:ext>
                </a:extLst>
              </a:tr>
              <a:tr h="193331">
                <a:tc>
                  <a:txBody>
                    <a:bodyPr/>
                    <a:lstStyle/>
                    <a:p>
                      <a:pPr algn="l" rtl="0" fontAlgn="ctr"/>
                      <a:r>
                        <a:rPr lang="en-US" sz="800" b="1" i="0" u="none" strike="noStrike">
                          <a:solidFill>
                            <a:srgbClr val="FFFFFF"/>
                          </a:solidFill>
                          <a:effectLst/>
                          <a:latin typeface="Aptos" panose="020B0004020202020204" pitchFamily="34" charset="0"/>
                        </a:rPr>
                        <a:t>SK122 Joensuu</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971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727417007"/>
                  </a:ext>
                </a:extLst>
              </a:tr>
              <a:tr h="193331">
                <a:tc>
                  <a:txBody>
                    <a:bodyPr/>
                    <a:lstStyle/>
                    <a:p>
                      <a:pPr algn="l" rtl="0" fontAlgn="ctr"/>
                      <a:r>
                        <a:rPr lang="en-US" sz="800" b="1" i="0" u="none" strike="noStrike">
                          <a:solidFill>
                            <a:srgbClr val="FFFFFF"/>
                          </a:solidFill>
                          <a:effectLst/>
                          <a:latin typeface="Aptos" panose="020B0004020202020204" pitchFamily="34" charset="0"/>
                        </a:rPr>
                        <a:t>SK053 Forssa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890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999188468"/>
                  </a:ext>
                </a:extLst>
              </a:tr>
              <a:tr h="193331">
                <a:tc>
                  <a:txBody>
                    <a:bodyPr/>
                    <a:lstStyle/>
                    <a:p>
                      <a:pPr algn="l" rtl="0" fontAlgn="ctr"/>
                      <a:r>
                        <a:rPr lang="en-US" sz="800" b="1" i="0" u="none" strike="noStrike">
                          <a:solidFill>
                            <a:srgbClr val="FFFFFF"/>
                          </a:solidFill>
                          <a:effectLst/>
                          <a:latin typeface="Aptos" panose="020B0004020202020204" pitchFamily="34" charset="0"/>
                        </a:rPr>
                        <a:t>SK111 Ylä-Savo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857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679860716"/>
                  </a:ext>
                </a:extLst>
              </a:tr>
              <a:tr h="193331">
                <a:tc>
                  <a:txBody>
                    <a:bodyPr/>
                    <a:lstStyle/>
                    <a:p>
                      <a:pPr algn="l" rtl="0" fontAlgn="ctr"/>
                      <a:r>
                        <a:rPr lang="en-US" sz="800" b="1" i="0" u="none" strike="noStrike">
                          <a:solidFill>
                            <a:srgbClr val="FFFFFF"/>
                          </a:solidFill>
                          <a:effectLst/>
                          <a:latin typeface="Aptos" panose="020B0004020202020204" pitchFamily="34" charset="0"/>
                        </a:rPr>
                        <a:t>SK191 Rovaniemi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700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625931036"/>
                  </a:ext>
                </a:extLst>
              </a:tr>
              <a:tr h="193331">
                <a:tc>
                  <a:txBody>
                    <a:bodyPr/>
                    <a:lstStyle/>
                    <a:p>
                      <a:pPr algn="l" rtl="0" fontAlgn="ctr"/>
                      <a:r>
                        <a:rPr lang="en-US" sz="800" b="1" i="0" u="none" strike="noStrike">
                          <a:solidFill>
                            <a:srgbClr val="FFFFFF"/>
                          </a:solidFill>
                          <a:effectLst/>
                          <a:latin typeface="Aptos" panose="020B0004020202020204" pitchFamily="34" charset="0"/>
                        </a:rPr>
                        <a:t>SK162 Kokkola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691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449610269"/>
                  </a:ext>
                </a:extLst>
              </a:tr>
              <a:tr h="193331">
                <a:tc>
                  <a:txBody>
                    <a:bodyPr/>
                    <a:lstStyle/>
                    <a:p>
                      <a:pPr algn="l" rtl="0" fontAlgn="ctr"/>
                      <a:r>
                        <a:rPr lang="en-US" sz="800" b="1" i="0" u="none" strike="noStrike">
                          <a:solidFill>
                            <a:srgbClr val="FFFFFF"/>
                          </a:solidFill>
                          <a:effectLst/>
                          <a:latin typeface="Aptos" panose="020B0004020202020204" pitchFamily="34" charset="0"/>
                        </a:rPr>
                        <a:t>SK211 Mariehamns stad</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618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630710449"/>
                  </a:ext>
                </a:extLst>
              </a:tr>
              <a:tr h="193331">
                <a:tc>
                  <a:txBody>
                    <a:bodyPr/>
                    <a:lstStyle/>
                    <a:p>
                      <a:pPr algn="l" rtl="0" fontAlgn="ctr"/>
                      <a:r>
                        <a:rPr lang="en-US" sz="800" b="1" i="0" u="none" strike="noStrike">
                          <a:solidFill>
                            <a:srgbClr val="FFFFFF"/>
                          </a:solidFill>
                          <a:effectLst/>
                          <a:latin typeface="Aptos" panose="020B0004020202020204" pitchFamily="34" charset="0"/>
                        </a:rPr>
                        <a:t>SK182 Kajaani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551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671152436"/>
                  </a:ext>
                </a:extLst>
              </a:tr>
              <a:tr h="193331">
                <a:tc>
                  <a:txBody>
                    <a:bodyPr/>
                    <a:lstStyle/>
                    <a:p>
                      <a:pPr algn="l" rtl="0" fontAlgn="ctr"/>
                      <a:r>
                        <a:rPr lang="en-US" sz="800" b="1" i="0" u="none" strike="noStrike">
                          <a:solidFill>
                            <a:srgbClr val="FFFFFF"/>
                          </a:solidFill>
                          <a:effectLst/>
                          <a:latin typeface="Aptos" panose="020B0004020202020204" pitchFamily="34" charset="0"/>
                        </a:rPr>
                        <a:t>SK041 Rauma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tc>
                  <a:txBody>
                    <a:bodyPr/>
                    <a:lstStyle/>
                    <a:p>
                      <a:pPr algn="ctr" rtl="0" fontAlgn="ctr"/>
                      <a:r>
                        <a:rPr lang="en-US" sz="800" b="0" i="0" u="none" strike="noStrike">
                          <a:solidFill>
                            <a:srgbClr val="000000"/>
                          </a:solidFill>
                          <a:effectLst/>
                          <a:latin typeface="Aptos" panose="020B0004020202020204" pitchFamily="34" charset="0"/>
                        </a:rPr>
                        <a:t>543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extLst>
                  <a:ext uri="{0D108BD9-81ED-4DB2-BD59-A6C34878D82A}">
                    <a16:rowId xmlns:a16="http://schemas.microsoft.com/office/drawing/2014/main" val="1534809112"/>
                  </a:ext>
                </a:extLst>
              </a:tr>
              <a:tr h="193331">
                <a:tc>
                  <a:txBody>
                    <a:bodyPr/>
                    <a:lstStyle/>
                    <a:p>
                      <a:pPr algn="l" rtl="0" fontAlgn="ctr"/>
                      <a:r>
                        <a:rPr lang="en-US" sz="800" b="1" i="0" u="none" strike="noStrike">
                          <a:solidFill>
                            <a:srgbClr val="FFFFFF"/>
                          </a:solidFill>
                          <a:effectLst/>
                          <a:latin typeface="Aptos" panose="020B0004020202020204" pitchFamily="34" charset="0"/>
                        </a:rPr>
                        <a:t>SK071 Lahti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474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690141847"/>
                  </a:ext>
                </a:extLst>
              </a:tr>
              <a:tr h="193331">
                <a:tc>
                  <a:txBody>
                    <a:bodyPr/>
                    <a:lstStyle/>
                    <a:p>
                      <a:pPr algn="l" rtl="0" fontAlgn="ctr"/>
                      <a:r>
                        <a:rPr lang="en-US" sz="800" b="1" i="0" u="none" strike="noStrike">
                          <a:solidFill>
                            <a:srgbClr val="FFFFFF"/>
                          </a:solidFill>
                          <a:effectLst/>
                          <a:latin typeface="Aptos" panose="020B0004020202020204" pitchFamily="34" charset="0"/>
                        </a:rPr>
                        <a:t>SK022 Salo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439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050941386"/>
                  </a:ext>
                </a:extLst>
              </a:tr>
              <a:tr h="193331">
                <a:tc>
                  <a:txBody>
                    <a:bodyPr/>
                    <a:lstStyle/>
                    <a:p>
                      <a:pPr algn="l" rtl="0" fontAlgn="ctr"/>
                      <a:r>
                        <a:rPr lang="en-US" sz="800" b="1" i="0" u="none" strike="noStrike">
                          <a:solidFill>
                            <a:srgbClr val="FFFFFF"/>
                          </a:solidFill>
                          <a:effectLst/>
                          <a:latin typeface="Aptos" panose="020B0004020202020204" pitchFamily="34" charset="0"/>
                        </a:rPr>
                        <a:t>SK101 Mikkeli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436</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128447884"/>
                  </a:ext>
                </a:extLst>
              </a:tr>
              <a:tr h="193331">
                <a:tc>
                  <a:txBody>
                    <a:bodyPr/>
                    <a:lstStyle/>
                    <a:p>
                      <a:pPr algn="l" rtl="0" fontAlgn="ctr"/>
                      <a:r>
                        <a:rPr lang="en-US" sz="800" b="1" i="0" u="none" strike="noStrike">
                          <a:solidFill>
                            <a:srgbClr val="FFFFFF"/>
                          </a:solidFill>
                          <a:effectLst/>
                          <a:latin typeface="Aptos" panose="020B0004020202020204" pitchFamily="34" charset="0"/>
                        </a:rPr>
                        <a:t>SK051 Hämeenlinna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403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979489997"/>
                  </a:ext>
                </a:extLst>
              </a:tr>
              <a:tr h="193331">
                <a:tc>
                  <a:txBody>
                    <a:bodyPr/>
                    <a:lstStyle/>
                    <a:p>
                      <a:pPr algn="l" rtl="0" fontAlgn="ctr"/>
                      <a:r>
                        <a:rPr lang="en-US" sz="800" b="1" i="0" u="none" strike="noStrike">
                          <a:solidFill>
                            <a:srgbClr val="FFFFFF"/>
                          </a:solidFill>
                          <a:effectLst/>
                          <a:latin typeface="Aptos" panose="020B0004020202020204" pitchFamily="34" charset="0"/>
                        </a:rPr>
                        <a:t>SK142 Seinäjoki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395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998363602"/>
                  </a:ext>
                </a:extLst>
              </a:tr>
              <a:tr h="193331">
                <a:tc>
                  <a:txBody>
                    <a:bodyPr/>
                    <a:lstStyle/>
                    <a:p>
                      <a:pPr algn="l" rtl="0" fontAlgn="ctr"/>
                      <a:r>
                        <a:rPr lang="en-US" sz="800" b="1" i="0" u="none" strike="noStrike">
                          <a:solidFill>
                            <a:srgbClr val="FFFFFF"/>
                          </a:solidFill>
                          <a:effectLst/>
                          <a:latin typeface="Aptos" panose="020B0004020202020204" pitchFamily="34" charset="0"/>
                        </a:rPr>
                        <a:t>SK021 Åboland-Turunmaa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382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415300813"/>
                  </a:ext>
                </a:extLst>
              </a:tr>
              <a:tr h="193331">
                <a:tc>
                  <a:txBody>
                    <a:bodyPr/>
                    <a:lstStyle/>
                    <a:p>
                      <a:pPr algn="l" rtl="0" fontAlgn="ctr"/>
                      <a:r>
                        <a:rPr lang="en-US" sz="800" b="1" i="0" u="none" strike="noStrike">
                          <a:solidFill>
                            <a:srgbClr val="FFFFFF"/>
                          </a:solidFill>
                          <a:effectLst/>
                          <a:latin typeface="Aptos" panose="020B0004020202020204" pitchFamily="34" charset="0"/>
                        </a:rPr>
                        <a:t>SK082 Kotka-Hamina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348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392055904"/>
                  </a:ext>
                </a:extLst>
              </a:tr>
              <a:tr h="193331">
                <a:tc>
                  <a:txBody>
                    <a:bodyPr/>
                    <a:lstStyle/>
                    <a:p>
                      <a:pPr algn="l" rtl="0" fontAlgn="ctr"/>
                      <a:r>
                        <a:rPr lang="en-US" sz="800" b="1" i="0" u="none" strike="noStrike">
                          <a:solidFill>
                            <a:srgbClr val="FFFFFF"/>
                          </a:solidFill>
                          <a:effectLst/>
                          <a:latin typeface="Aptos" panose="020B0004020202020204" pitchFamily="34" charset="0"/>
                        </a:rPr>
                        <a:t>SK103 Savonlinna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348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542340862"/>
                  </a:ext>
                </a:extLst>
              </a:tr>
              <a:tr h="193331">
                <a:tc>
                  <a:txBody>
                    <a:bodyPr/>
                    <a:lstStyle/>
                    <a:p>
                      <a:pPr algn="l" rtl="0" fontAlgn="ctr"/>
                      <a:r>
                        <a:rPr lang="en-US" sz="800" b="1" i="0" u="none" strike="noStrike">
                          <a:solidFill>
                            <a:srgbClr val="FFFFFF"/>
                          </a:solidFill>
                          <a:effectLst/>
                          <a:latin typeface="Aptos" panose="020B0004020202020204" pitchFamily="34" charset="0"/>
                        </a:rPr>
                        <a:t>SK043 Pori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tc>
                  <a:txBody>
                    <a:bodyPr/>
                    <a:lstStyle/>
                    <a:p>
                      <a:pPr algn="ctr" rtl="0" fontAlgn="ctr"/>
                      <a:r>
                        <a:rPr lang="en-US" sz="800" b="0" i="0" u="none" strike="noStrike">
                          <a:solidFill>
                            <a:srgbClr val="000000"/>
                          </a:solidFill>
                          <a:effectLst/>
                          <a:latin typeface="Aptos" panose="020B0004020202020204" pitchFamily="34" charset="0"/>
                        </a:rPr>
                        <a:t>327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extLst>
                  <a:ext uri="{0D108BD9-81ED-4DB2-BD59-A6C34878D82A}">
                    <a16:rowId xmlns:a16="http://schemas.microsoft.com/office/drawing/2014/main" val="3703389823"/>
                  </a:ext>
                </a:extLst>
              </a:tr>
              <a:tr h="193331">
                <a:tc>
                  <a:txBody>
                    <a:bodyPr/>
                    <a:lstStyle/>
                    <a:p>
                      <a:pPr algn="l" rtl="0" fontAlgn="ctr"/>
                      <a:r>
                        <a:rPr lang="en-US" sz="800" b="1" i="0" u="none" strike="noStrike">
                          <a:solidFill>
                            <a:srgbClr val="FFFFFF"/>
                          </a:solidFill>
                          <a:effectLst/>
                          <a:latin typeface="Aptos" panose="020B0004020202020204" pitchFamily="34" charset="0"/>
                        </a:rPr>
                        <a:t>SK197 Pohjois-Lappi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dirty="0">
                          <a:solidFill>
                            <a:srgbClr val="000000"/>
                          </a:solidFill>
                          <a:effectLst/>
                          <a:latin typeface="Aptos" panose="020B0004020202020204" pitchFamily="34" charset="0"/>
                        </a:rPr>
                        <a:t>311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668484755"/>
                  </a:ext>
                </a:extLst>
              </a:tr>
            </a:tbl>
          </a:graphicData>
        </a:graphic>
      </p:graphicFrame>
      <p:graphicFrame>
        <p:nvGraphicFramePr>
          <p:cNvPr id="15" name="Table 14">
            <a:extLst>
              <a:ext uri="{FF2B5EF4-FFF2-40B4-BE49-F238E27FC236}">
                <a16:creationId xmlns:a16="http://schemas.microsoft.com/office/drawing/2014/main" id="{F34AEC39-6474-FA04-7DAA-329BEC0FD9C7}"/>
              </a:ext>
            </a:extLst>
          </p:cNvPr>
          <p:cNvGraphicFramePr>
            <a:graphicFrameLocks noGrp="1"/>
          </p:cNvGraphicFramePr>
          <p:nvPr>
            <p:extLst>
              <p:ext uri="{D42A27DB-BD31-4B8C-83A1-F6EECF244321}">
                <p14:modId xmlns:p14="http://schemas.microsoft.com/office/powerpoint/2010/main" val="1344328607"/>
              </p:ext>
            </p:extLst>
          </p:nvPr>
        </p:nvGraphicFramePr>
        <p:xfrm>
          <a:off x="4705030" y="924712"/>
          <a:ext cx="3924619" cy="5799930"/>
        </p:xfrm>
        <a:graphic>
          <a:graphicData uri="http://schemas.openxmlformats.org/drawingml/2006/table">
            <a:tbl>
              <a:tblPr firstRow="1" firstCol="1" bandRow="1"/>
              <a:tblGrid>
                <a:gridCol w="2216073">
                  <a:extLst>
                    <a:ext uri="{9D8B030D-6E8A-4147-A177-3AD203B41FA5}">
                      <a16:colId xmlns:a16="http://schemas.microsoft.com/office/drawing/2014/main" val="3353987789"/>
                    </a:ext>
                  </a:extLst>
                </a:gridCol>
                <a:gridCol w="1708546">
                  <a:extLst>
                    <a:ext uri="{9D8B030D-6E8A-4147-A177-3AD203B41FA5}">
                      <a16:colId xmlns:a16="http://schemas.microsoft.com/office/drawing/2014/main" val="2007496412"/>
                    </a:ext>
                  </a:extLst>
                </a:gridCol>
              </a:tblGrid>
              <a:tr h="193331">
                <a:tc>
                  <a:txBody>
                    <a:bodyPr/>
                    <a:lstStyle/>
                    <a:p>
                      <a:pPr algn="l" rtl="0" fontAlgn="ctr"/>
                      <a:r>
                        <a:rPr lang="en-US" sz="800" b="1" i="0" u="none" strike="noStrike">
                          <a:solidFill>
                            <a:srgbClr val="FFFFFF"/>
                          </a:solidFill>
                          <a:effectLst/>
                          <a:latin typeface="Aptos" panose="020B0004020202020204" pitchFamily="34" charset="0"/>
                        </a:rPr>
                        <a:t>Seutukunta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1" i="0" u="none" strike="noStrike">
                          <a:solidFill>
                            <a:srgbClr val="FFFFFF"/>
                          </a:solidFill>
                          <a:effectLst/>
                          <a:latin typeface="Aptos" panose="020B0004020202020204" pitchFamily="34" charset="0"/>
                        </a:rPr>
                        <a:t>T&amp;k-menot, €/capita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43950286"/>
                  </a:ext>
                </a:extLst>
              </a:tr>
              <a:tr h="193331">
                <a:tc>
                  <a:txBody>
                    <a:bodyPr/>
                    <a:lstStyle/>
                    <a:p>
                      <a:pPr algn="l" rtl="0" fontAlgn="ctr"/>
                      <a:r>
                        <a:rPr lang="en-US" sz="800" b="1" i="0" u="none" strike="noStrike">
                          <a:solidFill>
                            <a:srgbClr val="FFFFFF"/>
                          </a:solidFill>
                          <a:effectLst/>
                          <a:latin typeface="Aptos" panose="020B0004020202020204" pitchFamily="34" charset="0"/>
                        </a:rPr>
                        <a:t>SK192 Kemi-Tornio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270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979319504"/>
                  </a:ext>
                </a:extLst>
              </a:tr>
              <a:tr h="193331">
                <a:tc>
                  <a:txBody>
                    <a:bodyPr/>
                    <a:lstStyle/>
                    <a:p>
                      <a:pPr algn="l" rtl="0" fontAlgn="ctr"/>
                      <a:r>
                        <a:rPr lang="en-US" sz="800" b="1" i="0" u="none" strike="noStrike">
                          <a:solidFill>
                            <a:srgbClr val="FFFFFF"/>
                          </a:solidFill>
                          <a:effectLst/>
                          <a:latin typeface="Aptos" panose="020B0004020202020204" pitchFamily="34" charset="0"/>
                        </a:rPr>
                        <a:t>SK114 Varkaus</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261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64272443"/>
                  </a:ext>
                </a:extLst>
              </a:tr>
              <a:tr h="193331">
                <a:tc>
                  <a:txBody>
                    <a:bodyPr/>
                    <a:lstStyle/>
                    <a:p>
                      <a:pPr algn="l" rtl="0" fontAlgn="ctr"/>
                      <a:r>
                        <a:rPr lang="en-US" sz="800" b="1" i="0" u="none" strike="noStrike">
                          <a:solidFill>
                            <a:srgbClr val="FFFFFF"/>
                          </a:solidFill>
                          <a:effectLst/>
                          <a:latin typeface="Aptos" panose="020B0004020202020204" pitchFamily="34" charset="0"/>
                        </a:rPr>
                        <a:t>SK014 Raasepori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248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243415867"/>
                  </a:ext>
                </a:extLst>
              </a:tr>
              <a:tr h="193331">
                <a:tc>
                  <a:txBody>
                    <a:bodyPr/>
                    <a:lstStyle/>
                    <a:p>
                      <a:pPr algn="l" rtl="0" fontAlgn="ctr"/>
                      <a:r>
                        <a:rPr lang="en-US" sz="800" b="1" i="0" u="none" strike="noStrike">
                          <a:solidFill>
                            <a:srgbClr val="FFFFFF"/>
                          </a:solidFill>
                          <a:effectLst/>
                          <a:latin typeface="Aptos" panose="020B0004020202020204" pitchFamily="34" charset="0"/>
                        </a:rPr>
                        <a:t>SK069 Ylä-Pirkanmaa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243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596253224"/>
                  </a:ext>
                </a:extLst>
              </a:tr>
              <a:tr h="193331">
                <a:tc>
                  <a:txBody>
                    <a:bodyPr/>
                    <a:lstStyle/>
                    <a:p>
                      <a:pPr algn="l" rtl="0" fontAlgn="ctr"/>
                      <a:r>
                        <a:rPr lang="en-US" sz="800" b="1" i="0" u="none" strike="noStrike">
                          <a:solidFill>
                            <a:srgbClr val="FFFFFF"/>
                          </a:solidFill>
                          <a:effectLst/>
                          <a:latin typeface="Aptos" panose="020B0004020202020204" pitchFamily="34" charset="0"/>
                        </a:rPr>
                        <a:t>SK154 Jakobstadsregionen</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240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861264369"/>
                  </a:ext>
                </a:extLst>
              </a:tr>
              <a:tr h="193331">
                <a:tc>
                  <a:txBody>
                    <a:bodyPr/>
                    <a:lstStyle/>
                    <a:p>
                      <a:pPr algn="l" rtl="0" fontAlgn="ctr"/>
                      <a:r>
                        <a:rPr lang="en-US" sz="800" b="1" i="0" u="none" strike="noStrike">
                          <a:solidFill>
                            <a:srgbClr val="FFFFFF"/>
                          </a:solidFill>
                          <a:effectLst/>
                          <a:latin typeface="Aptos" panose="020B0004020202020204" pitchFamily="34" charset="0"/>
                        </a:rPr>
                        <a:t>SK063 Etelä-Pirkanmaa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194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215419037"/>
                  </a:ext>
                </a:extLst>
              </a:tr>
              <a:tr h="193331">
                <a:tc>
                  <a:txBody>
                    <a:bodyPr/>
                    <a:lstStyle/>
                    <a:p>
                      <a:pPr algn="l" rtl="0" fontAlgn="ctr"/>
                      <a:r>
                        <a:rPr lang="en-US" sz="800" b="1" i="0" u="none" strike="noStrike">
                          <a:solidFill>
                            <a:srgbClr val="FFFFFF"/>
                          </a:solidFill>
                          <a:effectLst/>
                          <a:latin typeface="Aptos" panose="020B0004020202020204" pitchFamily="34" charset="0"/>
                        </a:rPr>
                        <a:t>SK176 Nivala-Haapajärvi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179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946488339"/>
                  </a:ext>
                </a:extLst>
              </a:tr>
              <a:tr h="193331">
                <a:tc>
                  <a:txBody>
                    <a:bodyPr/>
                    <a:lstStyle/>
                    <a:p>
                      <a:pPr algn="l" rtl="0" fontAlgn="ctr"/>
                      <a:r>
                        <a:rPr lang="en-US" sz="800" b="1" i="0" u="none" strike="noStrike">
                          <a:solidFill>
                            <a:srgbClr val="FFFFFF"/>
                          </a:solidFill>
                          <a:effectLst/>
                          <a:latin typeface="Aptos" panose="020B0004020202020204" pitchFamily="34" charset="0"/>
                        </a:rPr>
                        <a:t>SK081 Kouvola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165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743142922"/>
                  </a:ext>
                </a:extLst>
              </a:tr>
              <a:tr h="193331">
                <a:tc>
                  <a:txBody>
                    <a:bodyPr/>
                    <a:lstStyle/>
                    <a:p>
                      <a:pPr algn="l" rtl="0" fontAlgn="ctr"/>
                      <a:r>
                        <a:rPr lang="en-US" sz="800" b="1" i="0" u="none" strike="noStrike">
                          <a:solidFill>
                            <a:srgbClr val="FFFFFF"/>
                          </a:solidFill>
                          <a:effectLst/>
                          <a:latin typeface="Aptos" panose="020B0004020202020204" pitchFamily="34" charset="0"/>
                        </a:rPr>
                        <a:t>SK177 Ylivieska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144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537657280"/>
                  </a:ext>
                </a:extLst>
              </a:tr>
              <a:tr h="193331">
                <a:tc>
                  <a:txBody>
                    <a:bodyPr/>
                    <a:lstStyle/>
                    <a:p>
                      <a:pPr algn="l" rtl="0" fontAlgn="ctr"/>
                      <a:r>
                        <a:rPr lang="en-US" sz="800" b="1" i="0" u="none" strike="noStrike">
                          <a:solidFill>
                            <a:srgbClr val="FFFFFF"/>
                          </a:solidFill>
                          <a:effectLst/>
                          <a:latin typeface="Aptos" panose="020B0004020202020204" pitchFamily="34" charset="0"/>
                        </a:rPr>
                        <a:t>SK025 Loimaa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133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443050086"/>
                  </a:ext>
                </a:extLst>
              </a:tr>
              <a:tr h="193331">
                <a:tc>
                  <a:txBody>
                    <a:bodyPr/>
                    <a:lstStyle/>
                    <a:p>
                      <a:pPr algn="l" rtl="0" fontAlgn="ctr"/>
                      <a:r>
                        <a:rPr lang="en-US" sz="800" b="1" i="0" u="none" strike="noStrike">
                          <a:solidFill>
                            <a:srgbClr val="FFFFFF"/>
                          </a:solidFill>
                          <a:effectLst/>
                          <a:latin typeface="Aptos" panose="020B0004020202020204" pitchFamily="34" charset="0"/>
                        </a:rPr>
                        <a:t>SK024 Vakka-Suomi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89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849548123"/>
                  </a:ext>
                </a:extLst>
              </a:tr>
              <a:tr h="193331">
                <a:tc>
                  <a:txBody>
                    <a:bodyPr/>
                    <a:lstStyle/>
                    <a:p>
                      <a:pPr algn="l" rtl="0" fontAlgn="ctr"/>
                      <a:r>
                        <a:rPr lang="en-US" sz="800" b="1" i="0" u="none" strike="noStrike">
                          <a:solidFill>
                            <a:srgbClr val="FFFFFF"/>
                          </a:solidFill>
                          <a:effectLst/>
                          <a:latin typeface="Aptos" panose="020B0004020202020204" pitchFamily="34" charset="0"/>
                        </a:rPr>
                        <a:t>SK146 Järviseutu</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85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76889052"/>
                  </a:ext>
                </a:extLst>
              </a:tr>
              <a:tr h="193331">
                <a:tc>
                  <a:txBody>
                    <a:bodyPr/>
                    <a:lstStyle/>
                    <a:p>
                      <a:pPr algn="l" rtl="0" fontAlgn="ctr"/>
                      <a:r>
                        <a:rPr lang="en-US" sz="800" b="1" i="0" u="none" strike="noStrike">
                          <a:solidFill>
                            <a:srgbClr val="FFFFFF"/>
                          </a:solidFill>
                          <a:effectLst/>
                          <a:latin typeface="Aptos" panose="020B0004020202020204" pitchFamily="34" charset="0"/>
                        </a:rPr>
                        <a:t>SK044 Pohjois-Satakunta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tc>
                  <a:txBody>
                    <a:bodyPr/>
                    <a:lstStyle/>
                    <a:p>
                      <a:pPr algn="ctr" rtl="0" fontAlgn="ctr"/>
                      <a:r>
                        <a:rPr lang="en-US" sz="800" b="0" i="0" u="none" strike="noStrike">
                          <a:solidFill>
                            <a:srgbClr val="000000"/>
                          </a:solidFill>
                          <a:effectLst/>
                          <a:latin typeface="Aptos" panose="020B0004020202020204" pitchFamily="34" charset="0"/>
                        </a:rPr>
                        <a:t>80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CBF4"/>
                    </a:solidFill>
                  </a:tcPr>
                </a:tc>
                <a:extLst>
                  <a:ext uri="{0D108BD9-81ED-4DB2-BD59-A6C34878D82A}">
                    <a16:rowId xmlns:a16="http://schemas.microsoft.com/office/drawing/2014/main" val="3829744493"/>
                  </a:ext>
                </a:extLst>
              </a:tr>
              <a:tr h="193331">
                <a:tc>
                  <a:txBody>
                    <a:bodyPr/>
                    <a:lstStyle/>
                    <a:p>
                      <a:pPr algn="l" rtl="0" fontAlgn="ctr"/>
                      <a:r>
                        <a:rPr lang="en-US" sz="800" b="1" i="0" u="none" strike="noStrike">
                          <a:solidFill>
                            <a:srgbClr val="FFFFFF"/>
                          </a:solidFill>
                          <a:effectLst/>
                          <a:latin typeface="Aptos" panose="020B0004020202020204" pitchFamily="34" charset="0"/>
                        </a:rPr>
                        <a:t>SK124 Keski-Karjala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64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144715181"/>
                  </a:ext>
                </a:extLst>
              </a:tr>
              <a:tr h="193331">
                <a:tc>
                  <a:txBody>
                    <a:bodyPr/>
                    <a:lstStyle/>
                    <a:p>
                      <a:pPr algn="l" rtl="0" fontAlgn="ctr"/>
                      <a:r>
                        <a:rPr lang="en-US" sz="800" b="1" i="0" u="none" strike="noStrike">
                          <a:solidFill>
                            <a:srgbClr val="FFFFFF"/>
                          </a:solidFill>
                          <a:effectLst/>
                          <a:latin typeface="Aptos" panose="020B0004020202020204" pitchFamily="34" charset="0"/>
                        </a:rPr>
                        <a:t>SK161 Kaustinen</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63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52330740"/>
                  </a:ext>
                </a:extLst>
              </a:tr>
              <a:tr h="193331">
                <a:tc>
                  <a:txBody>
                    <a:bodyPr/>
                    <a:lstStyle/>
                    <a:p>
                      <a:pPr algn="l" rtl="0" fontAlgn="ctr"/>
                      <a:r>
                        <a:rPr lang="en-US" sz="800" b="1" i="0" u="none" strike="noStrike">
                          <a:solidFill>
                            <a:srgbClr val="FFFFFF"/>
                          </a:solidFill>
                          <a:effectLst/>
                          <a:latin typeface="Aptos" panose="020B0004020202020204" pitchFamily="34" charset="0"/>
                        </a:rPr>
                        <a:t>SK181 Kehys-Kainuu</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52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134464014"/>
                  </a:ext>
                </a:extLst>
              </a:tr>
              <a:tr h="193331">
                <a:tc>
                  <a:txBody>
                    <a:bodyPr/>
                    <a:lstStyle/>
                    <a:p>
                      <a:pPr algn="l" rtl="0" fontAlgn="ctr"/>
                      <a:r>
                        <a:rPr lang="en-US" sz="800" b="1" i="0" u="none" strike="noStrike">
                          <a:solidFill>
                            <a:srgbClr val="FFFFFF"/>
                          </a:solidFill>
                          <a:effectLst/>
                          <a:latin typeface="Aptos" panose="020B0004020202020204" pitchFamily="34" charset="0"/>
                        </a:rPr>
                        <a:t>SK144 Kuusiokunnat</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51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771414991"/>
                  </a:ext>
                </a:extLst>
              </a:tr>
              <a:tr h="193331">
                <a:tc>
                  <a:txBody>
                    <a:bodyPr/>
                    <a:lstStyle/>
                    <a:p>
                      <a:pPr algn="l" rtl="0" fontAlgn="ctr"/>
                      <a:r>
                        <a:rPr lang="en-US" sz="800" b="1" i="0" u="none" strike="noStrike">
                          <a:solidFill>
                            <a:srgbClr val="FFFFFF"/>
                          </a:solidFill>
                          <a:effectLst/>
                          <a:latin typeface="Aptos" panose="020B0004020202020204" pitchFamily="34" charset="0"/>
                        </a:rPr>
                        <a:t>SK141 Suupohja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49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096350763"/>
                  </a:ext>
                </a:extLst>
              </a:tr>
              <a:tr h="193331">
                <a:tc>
                  <a:txBody>
                    <a:bodyPr/>
                    <a:lstStyle/>
                    <a:p>
                      <a:pPr algn="l" rtl="0" fontAlgn="ctr"/>
                      <a:r>
                        <a:rPr lang="en-US" sz="800" b="1" i="0" u="none" strike="noStrike">
                          <a:solidFill>
                            <a:srgbClr val="FFFFFF"/>
                          </a:solidFill>
                          <a:effectLst/>
                          <a:latin typeface="Aptos" panose="020B0004020202020204" pitchFamily="34" charset="0"/>
                        </a:rPr>
                        <a:t>SK068 Lounais-Pirkanmaa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38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476435346"/>
                  </a:ext>
                </a:extLst>
              </a:tr>
              <a:tr h="193331">
                <a:tc>
                  <a:txBody>
                    <a:bodyPr/>
                    <a:lstStyle/>
                    <a:p>
                      <a:pPr algn="l" rtl="0" fontAlgn="ctr"/>
                      <a:r>
                        <a:rPr lang="en-US" sz="800" b="1" i="0" u="none" strike="noStrike">
                          <a:solidFill>
                            <a:srgbClr val="FFFFFF"/>
                          </a:solidFill>
                          <a:effectLst/>
                          <a:latin typeface="Aptos" panose="020B0004020202020204" pitchFamily="34" charset="0"/>
                        </a:rPr>
                        <a:t>SK153 Sydösterbotten</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29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183546483"/>
                  </a:ext>
                </a:extLst>
              </a:tr>
              <a:tr h="193331">
                <a:tc>
                  <a:txBody>
                    <a:bodyPr/>
                    <a:lstStyle/>
                    <a:p>
                      <a:pPr algn="l" rtl="0" fontAlgn="ctr"/>
                      <a:r>
                        <a:rPr lang="en-US" sz="800" b="1" i="0" u="none" strike="noStrike">
                          <a:solidFill>
                            <a:srgbClr val="FFFFFF"/>
                          </a:solidFill>
                          <a:effectLst/>
                          <a:latin typeface="Aptos" panose="020B0004020202020204" pitchFamily="34" charset="0"/>
                        </a:rPr>
                        <a:t>SK016 Loviisa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85497066"/>
                  </a:ext>
                </a:extLst>
              </a:tr>
              <a:tr h="193331">
                <a:tc>
                  <a:txBody>
                    <a:bodyPr/>
                    <a:lstStyle/>
                    <a:p>
                      <a:pPr algn="l" rtl="0" fontAlgn="ctr"/>
                      <a:r>
                        <a:rPr lang="en-US" sz="800" b="1" i="0" u="none" strike="noStrike">
                          <a:solidFill>
                            <a:srgbClr val="FFFFFF"/>
                          </a:solidFill>
                          <a:effectLst/>
                          <a:latin typeface="Aptos" panose="020B0004020202020204" pitchFamily="34" charset="0"/>
                        </a:rPr>
                        <a:t>SK052 Riihimäki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070651705"/>
                  </a:ext>
                </a:extLst>
              </a:tr>
              <a:tr h="193331">
                <a:tc>
                  <a:txBody>
                    <a:bodyPr/>
                    <a:lstStyle/>
                    <a:p>
                      <a:pPr algn="l" rtl="0" fontAlgn="ctr"/>
                      <a:r>
                        <a:rPr lang="en-US" sz="800" b="1" i="0" u="none" strike="noStrike">
                          <a:solidFill>
                            <a:srgbClr val="FFFFFF"/>
                          </a:solidFill>
                          <a:effectLst/>
                          <a:latin typeface="Aptos" panose="020B0004020202020204" pitchFamily="34" charset="0"/>
                        </a:rPr>
                        <a:t>SK061 Luoteis-Pirkanmaa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460650525"/>
                  </a:ext>
                </a:extLst>
              </a:tr>
              <a:tr h="193331">
                <a:tc>
                  <a:txBody>
                    <a:bodyPr/>
                    <a:lstStyle/>
                    <a:p>
                      <a:pPr algn="l" rtl="0" fontAlgn="ctr"/>
                      <a:r>
                        <a:rPr lang="en-US" sz="800" b="1" i="0" u="none" strike="noStrike">
                          <a:solidFill>
                            <a:srgbClr val="FFFFFF"/>
                          </a:solidFill>
                          <a:effectLst/>
                          <a:latin typeface="Aptos" panose="020B0004020202020204" pitchFamily="34" charset="0"/>
                        </a:rPr>
                        <a:t>SK093 Imatra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432247772"/>
                  </a:ext>
                </a:extLst>
              </a:tr>
              <a:tr h="193331">
                <a:tc>
                  <a:txBody>
                    <a:bodyPr/>
                    <a:lstStyle/>
                    <a:p>
                      <a:pPr algn="l" rtl="0" fontAlgn="ctr"/>
                      <a:r>
                        <a:rPr lang="en-US" sz="800" b="1" i="0" u="none" strike="noStrike">
                          <a:solidFill>
                            <a:srgbClr val="FFFFFF"/>
                          </a:solidFill>
                          <a:effectLst/>
                          <a:latin typeface="Aptos" panose="020B0004020202020204" pitchFamily="34" charset="0"/>
                        </a:rPr>
                        <a:t>SK105 Pieksämäki</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93225820"/>
                  </a:ext>
                </a:extLst>
              </a:tr>
              <a:tr h="193331">
                <a:tc>
                  <a:txBody>
                    <a:bodyPr/>
                    <a:lstStyle/>
                    <a:p>
                      <a:pPr algn="l" rtl="0" fontAlgn="ctr"/>
                      <a:r>
                        <a:rPr lang="en-US" sz="800" b="1" i="0" u="none" strike="noStrike">
                          <a:solidFill>
                            <a:srgbClr val="FFFFFF"/>
                          </a:solidFill>
                          <a:effectLst/>
                          <a:latin typeface="Aptos" panose="020B0004020202020204" pitchFamily="34" charset="0"/>
                        </a:rPr>
                        <a:t>SK113 Koillis-Savo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922681662"/>
                  </a:ext>
                </a:extLst>
              </a:tr>
              <a:tr h="193331">
                <a:tc>
                  <a:txBody>
                    <a:bodyPr/>
                    <a:lstStyle/>
                    <a:p>
                      <a:pPr algn="l" rtl="0" fontAlgn="ctr"/>
                      <a:r>
                        <a:rPr lang="en-US" sz="800" b="1" i="0" u="none" strike="noStrike">
                          <a:solidFill>
                            <a:srgbClr val="FFFFFF"/>
                          </a:solidFill>
                          <a:effectLst/>
                          <a:latin typeface="Aptos" panose="020B0004020202020204" pitchFamily="34" charset="0"/>
                        </a:rPr>
                        <a:t>SK115 Sisä-Savo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434653790"/>
                  </a:ext>
                </a:extLst>
              </a:tr>
              <a:tr h="193331">
                <a:tc>
                  <a:txBody>
                    <a:bodyPr/>
                    <a:lstStyle/>
                    <a:p>
                      <a:pPr algn="l" rtl="0" fontAlgn="ctr"/>
                      <a:r>
                        <a:rPr lang="en-US" sz="800" b="1" i="0" u="none" strike="noStrike">
                          <a:solidFill>
                            <a:srgbClr val="FFFFFF"/>
                          </a:solidFill>
                          <a:effectLst/>
                          <a:latin typeface="Aptos" panose="020B0004020202020204" pitchFamily="34" charset="0"/>
                        </a:rPr>
                        <a:t>SK125 Pielisen Karjala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a:solidFill>
                            <a:srgbClr val="000000"/>
                          </a:solidFill>
                          <a:effectLst/>
                          <a:latin typeface="Aptos" panose="020B0004020202020204" pitchFamily="34" charset="0"/>
                        </a:rPr>
                        <a:t>Ei tietoa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247100899"/>
                  </a:ext>
                </a:extLst>
              </a:tr>
              <a:tr h="193331">
                <a:tc>
                  <a:txBody>
                    <a:bodyPr/>
                    <a:lstStyle/>
                    <a:p>
                      <a:pPr algn="l" rtl="0" fontAlgn="ctr"/>
                      <a:r>
                        <a:rPr lang="en-US" sz="800" b="1" i="0" u="none" strike="noStrike">
                          <a:solidFill>
                            <a:srgbClr val="FFFFFF"/>
                          </a:solidFill>
                          <a:effectLst/>
                          <a:latin typeface="Aptos" panose="020B0004020202020204" pitchFamily="34" charset="0"/>
                        </a:rPr>
                        <a:t>SK132 Joutsa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0" i="0" u="none" strike="noStrike" dirty="0">
                          <a:solidFill>
                            <a:srgbClr val="000000"/>
                          </a:solidFill>
                          <a:effectLst/>
                          <a:latin typeface="Aptos" panose="020B0004020202020204" pitchFamily="34" charset="0"/>
                        </a:rPr>
                        <a:t>Ei </a:t>
                      </a:r>
                      <a:r>
                        <a:rPr lang="en-US" sz="800" b="0" i="0" u="none" strike="noStrike" dirty="0" err="1">
                          <a:solidFill>
                            <a:srgbClr val="000000"/>
                          </a:solidFill>
                          <a:effectLst/>
                          <a:latin typeface="Aptos" panose="020B0004020202020204" pitchFamily="34" charset="0"/>
                        </a:rPr>
                        <a:t>tietoa</a:t>
                      </a:r>
                      <a:endParaRPr lang="en-US" sz="800" b="0" i="0" u="none" strike="noStrike" dirty="0">
                        <a:solidFill>
                          <a:srgbClr val="000000"/>
                        </a:solidFill>
                        <a:effectLst/>
                        <a:latin typeface="Aptos" panose="020B0004020202020204" pitchFamily="34" charset="0"/>
                      </a:endParaRP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034998049"/>
                  </a:ext>
                </a:extLst>
              </a:tr>
            </a:tbl>
          </a:graphicData>
        </a:graphic>
      </p:graphicFrame>
      <p:graphicFrame>
        <p:nvGraphicFramePr>
          <p:cNvPr id="16" name="Table 15">
            <a:extLst>
              <a:ext uri="{FF2B5EF4-FFF2-40B4-BE49-F238E27FC236}">
                <a16:creationId xmlns:a16="http://schemas.microsoft.com/office/drawing/2014/main" id="{8320DFAD-4875-C4A4-98C2-081774F86AC9}"/>
              </a:ext>
            </a:extLst>
          </p:cNvPr>
          <p:cNvGraphicFramePr>
            <a:graphicFrameLocks noGrp="1"/>
          </p:cNvGraphicFramePr>
          <p:nvPr>
            <p:extLst>
              <p:ext uri="{D42A27DB-BD31-4B8C-83A1-F6EECF244321}">
                <p14:modId xmlns:p14="http://schemas.microsoft.com/office/powerpoint/2010/main" val="3956539746"/>
              </p:ext>
            </p:extLst>
          </p:nvPr>
        </p:nvGraphicFramePr>
        <p:xfrm>
          <a:off x="8791575" y="924712"/>
          <a:ext cx="3238500" cy="2630805"/>
        </p:xfrm>
        <a:graphic>
          <a:graphicData uri="http://schemas.openxmlformats.org/drawingml/2006/table">
            <a:tbl>
              <a:tblPr firstRow="1" firstCol="1" bandRow="1"/>
              <a:tblGrid>
                <a:gridCol w="1917700">
                  <a:extLst>
                    <a:ext uri="{9D8B030D-6E8A-4147-A177-3AD203B41FA5}">
                      <a16:colId xmlns:a16="http://schemas.microsoft.com/office/drawing/2014/main" val="4194250195"/>
                    </a:ext>
                  </a:extLst>
                </a:gridCol>
                <a:gridCol w="1320800">
                  <a:extLst>
                    <a:ext uri="{9D8B030D-6E8A-4147-A177-3AD203B41FA5}">
                      <a16:colId xmlns:a16="http://schemas.microsoft.com/office/drawing/2014/main" val="539690389"/>
                    </a:ext>
                  </a:extLst>
                </a:gridCol>
              </a:tblGrid>
              <a:tr h="190500">
                <a:tc>
                  <a:txBody>
                    <a:bodyPr/>
                    <a:lstStyle/>
                    <a:p>
                      <a:pPr algn="l" rtl="0" fontAlgn="ctr"/>
                      <a:r>
                        <a:rPr lang="en-US" sz="1100" b="1" i="0" u="none" strike="noStrike">
                          <a:solidFill>
                            <a:srgbClr val="FFFFFF"/>
                          </a:solidFill>
                          <a:effectLst/>
                          <a:latin typeface="Aptos" panose="020B0004020202020204" pitchFamily="34" charset="0"/>
                        </a:rPr>
                        <a:t>Seutukunta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1100" b="1" i="0" u="none" strike="noStrike">
                          <a:solidFill>
                            <a:srgbClr val="FFFFFF"/>
                          </a:solidFill>
                          <a:effectLst/>
                          <a:latin typeface="Aptos" panose="020B0004020202020204" pitchFamily="34" charset="0"/>
                        </a:rPr>
                        <a:t>T&amp;k-menot, €/capita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39793242"/>
                  </a:ext>
                </a:extLst>
              </a:tr>
              <a:tr h="190500">
                <a:tc>
                  <a:txBody>
                    <a:bodyPr/>
                    <a:lstStyle/>
                    <a:p>
                      <a:pPr algn="l" rtl="0" fontAlgn="ctr"/>
                      <a:r>
                        <a:rPr lang="en-US" sz="1100" b="1" i="0" u="none" strike="noStrike">
                          <a:solidFill>
                            <a:srgbClr val="FFFFFF"/>
                          </a:solidFill>
                          <a:effectLst/>
                          <a:latin typeface="Aptos" panose="020B0004020202020204" pitchFamily="34" charset="0"/>
                        </a:rPr>
                        <a:t>SK133 Keuruu</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779977030"/>
                  </a:ext>
                </a:extLst>
              </a:tr>
              <a:tr h="190500">
                <a:tc>
                  <a:txBody>
                    <a:bodyPr/>
                    <a:lstStyle/>
                    <a:p>
                      <a:pPr algn="l" rtl="0" fontAlgn="ctr"/>
                      <a:r>
                        <a:rPr lang="en-US" sz="1100" b="1" i="0" u="none" strike="noStrike">
                          <a:solidFill>
                            <a:srgbClr val="FFFFFF"/>
                          </a:solidFill>
                          <a:effectLst/>
                          <a:latin typeface="Aptos" panose="020B0004020202020204" pitchFamily="34" charset="0"/>
                        </a:rPr>
                        <a:t>SK134 Jämsä</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355672850"/>
                  </a:ext>
                </a:extLst>
              </a:tr>
              <a:tr h="190500">
                <a:tc>
                  <a:txBody>
                    <a:bodyPr/>
                    <a:lstStyle/>
                    <a:p>
                      <a:pPr algn="l" rtl="0" fontAlgn="ctr"/>
                      <a:r>
                        <a:rPr lang="en-US" sz="1100" b="1" i="0" u="none" strike="noStrike">
                          <a:solidFill>
                            <a:srgbClr val="FFFFFF"/>
                          </a:solidFill>
                          <a:effectLst/>
                          <a:latin typeface="Aptos" panose="020B0004020202020204" pitchFamily="34" charset="0"/>
                        </a:rPr>
                        <a:t>SK138 Saarijärvi-Viitasaari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33094486"/>
                  </a:ext>
                </a:extLst>
              </a:tr>
              <a:tr h="190500">
                <a:tc>
                  <a:txBody>
                    <a:bodyPr/>
                    <a:lstStyle/>
                    <a:p>
                      <a:pPr algn="l" rtl="0" fontAlgn="ctr"/>
                      <a:r>
                        <a:rPr lang="en-US" sz="1100" b="1" i="0" u="none" strike="noStrike">
                          <a:solidFill>
                            <a:srgbClr val="FFFFFF"/>
                          </a:solidFill>
                          <a:effectLst/>
                          <a:latin typeface="Aptos" panose="020B0004020202020204" pitchFamily="34" charset="0"/>
                        </a:rPr>
                        <a:t>SK173 Oulunkaari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039634727"/>
                  </a:ext>
                </a:extLst>
              </a:tr>
              <a:tr h="190500">
                <a:tc>
                  <a:txBody>
                    <a:bodyPr/>
                    <a:lstStyle/>
                    <a:p>
                      <a:pPr algn="l" rtl="0" fontAlgn="ctr"/>
                      <a:r>
                        <a:rPr lang="en-US" sz="1100" b="1" i="0" u="none" strike="noStrike">
                          <a:solidFill>
                            <a:srgbClr val="FFFFFF"/>
                          </a:solidFill>
                          <a:effectLst/>
                          <a:latin typeface="Aptos" panose="020B0004020202020204" pitchFamily="34" charset="0"/>
                        </a:rPr>
                        <a:t>SK174 Raahe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642175155"/>
                  </a:ext>
                </a:extLst>
              </a:tr>
              <a:tr h="190500">
                <a:tc>
                  <a:txBody>
                    <a:bodyPr/>
                    <a:lstStyle/>
                    <a:p>
                      <a:pPr algn="l" rtl="0" fontAlgn="ctr"/>
                      <a:r>
                        <a:rPr lang="en-US" sz="1100" b="1" i="0" u="none" strike="noStrike">
                          <a:solidFill>
                            <a:srgbClr val="FFFFFF"/>
                          </a:solidFill>
                          <a:effectLst/>
                          <a:latin typeface="Aptos" panose="020B0004020202020204" pitchFamily="34" charset="0"/>
                        </a:rPr>
                        <a:t>SK175 Haapavesi-Siikalatva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89536043"/>
                  </a:ext>
                </a:extLst>
              </a:tr>
              <a:tr h="190500">
                <a:tc>
                  <a:txBody>
                    <a:bodyPr/>
                    <a:lstStyle/>
                    <a:p>
                      <a:pPr algn="l" rtl="0" fontAlgn="ctr"/>
                      <a:r>
                        <a:rPr lang="en-US" sz="1100" b="1" i="0" u="none" strike="noStrike">
                          <a:solidFill>
                            <a:srgbClr val="FFFFFF"/>
                          </a:solidFill>
                          <a:effectLst/>
                          <a:latin typeface="Aptos" panose="020B0004020202020204" pitchFamily="34" charset="0"/>
                        </a:rPr>
                        <a:t>SK178 Koillismaa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647021007"/>
                  </a:ext>
                </a:extLst>
              </a:tr>
              <a:tr h="190500">
                <a:tc>
                  <a:txBody>
                    <a:bodyPr/>
                    <a:lstStyle/>
                    <a:p>
                      <a:pPr algn="l" rtl="0" fontAlgn="ctr"/>
                      <a:r>
                        <a:rPr lang="en-US" sz="1100" b="1" i="0" u="none" strike="noStrike">
                          <a:solidFill>
                            <a:srgbClr val="FFFFFF"/>
                          </a:solidFill>
                          <a:effectLst/>
                          <a:latin typeface="Aptos" panose="020B0004020202020204" pitchFamily="34" charset="0"/>
                        </a:rPr>
                        <a:t>SK193 Torniolaakso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160850917"/>
                  </a:ext>
                </a:extLst>
              </a:tr>
              <a:tr h="190500">
                <a:tc>
                  <a:txBody>
                    <a:bodyPr/>
                    <a:lstStyle/>
                    <a:p>
                      <a:pPr algn="l" rtl="0" fontAlgn="ctr"/>
                      <a:r>
                        <a:rPr lang="en-US" sz="1100" b="1" i="0" u="none" strike="noStrike">
                          <a:solidFill>
                            <a:srgbClr val="FFFFFF"/>
                          </a:solidFill>
                          <a:effectLst/>
                          <a:latin typeface="Aptos" panose="020B0004020202020204" pitchFamily="34" charset="0"/>
                        </a:rPr>
                        <a:t>SK194 Itä-Lappi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4145114728"/>
                  </a:ext>
                </a:extLst>
              </a:tr>
              <a:tr h="190500">
                <a:tc>
                  <a:txBody>
                    <a:bodyPr/>
                    <a:lstStyle/>
                    <a:p>
                      <a:pPr algn="l" rtl="0" fontAlgn="ctr"/>
                      <a:r>
                        <a:rPr lang="en-US" sz="1100" b="1" i="0" u="none" strike="noStrike">
                          <a:solidFill>
                            <a:srgbClr val="FFFFFF"/>
                          </a:solidFill>
                          <a:effectLst/>
                          <a:latin typeface="Aptos" panose="020B0004020202020204" pitchFamily="34" charset="0"/>
                        </a:rPr>
                        <a:t>SK196 Tunturi-Lappi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785196461"/>
                  </a:ext>
                </a:extLst>
              </a:tr>
              <a:tr h="190500">
                <a:tc>
                  <a:txBody>
                    <a:bodyPr/>
                    <a:lstStyle/>
                    <a:p>
                      <a:pPr algn="l" rtl="0" fontAlgn="ctr"/>
                      <a:r>
                        <a:rPr lang="en-US" sz="1100" b="1" i="0" u="none" strike="noStrike">
                          <a:solidFill>
                            <a:srgbClr val="FFFFFF"/>
                          </a:solidFill>
                          <a:effectLst/>
                          <a:latin typeface="Aptos" panose="020B0004020202020204" pitchFamily="34" charset="0"/>
                        </a:rPr>
                        <a:t>SK212 Ålands landsbygd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a:solidFill>
                            <a:srgbClr val="000000"/>
                          </a:solidFill>
                          <a:effectLst/>
                          <a:latin typeface="Aptos" panose="020B0004020202020204" pitchFamily="34" charset="0"/>
                        </a:rPr>
                        <a:t>Ei tietoa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560376386"/>
                  </a:ext>
                </a:extLst>
              </a:tr>
              <a:tr h="190500">
                <a:tc>
                  <a:txBody>
                    <a:bodyPr/>
                    <a:lstStyle/>
                    <a:p>
                      <a:pPr algn="l" rtl="0" fontAlgn="ctr"/>
                      <a:r>
                        <a:rPr lang="en-US" sz="1100" b="1" i="0" u="none" strike="noStrike">
                          <a:solidFill>
                            <a:srgbClr val="FFFFFF"/>
                          </a:solidFill>
                          <a:effectLst/>
                          <a:latin typeface="Aptos" panose="020B0004020202020204" pitchFamily="34" charset="0"/>
                        </a:rPr>
                        <a:t>SK213 Ålands skärgård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1100" b="0" i="0" u="none" strike="noStrike" dirty="0">
                          <a:solidFill>
                            <a:srgbClr val="000000"/>
                          </a:solidFill>
                          <a:effectLst/>
                          <a:latin typeface="Aptos" panose="020B0004020202020204" pitchFamily="34" charset="0"/>
                        </a:rPr>
                        <a:t>Ei </a:t>
                      </a:r>
                      <a:r>
                        <a:rPr lang="en-US" sz="1100" b="0" i="0" u="none" strike="noStrike" dirty="0" err="1">
                          <a:solidFill>
                            <a:srgbClr val="000000"/>
                          </a:solidFill>
                          <a:effectLst/>
                          <a:latin typeface="Aptos" panose="020B0004020202020204" pitchFamily="34" charset="0"/>
                        </a:rPr>
                        <a:t>tietoa</a:t>
                      </a:r>
                      <a:endParaRPr lang="en-US" sz="1100" b="0" i="0" u="none" strike="noStrike" dirty="0">
                        <a:solidFill>
                          <a:srgbClr val="000000"/>
                        </a:solidFill>
                        <a:effectLst/>
                        <a:latin typeface="Aptos" panose="020B00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015101427"/>
                  </a:ext>
                </a:extLst>
              </a:tr>
            </a:tbl>
          </a:graphicData>
        </a:graphic>
      </p:graphicFrame>
    </p:spTree>
    <p:extLst>
      <p:ext uri="{BB962C8B-B14F-4D97-AF65-F5344CB8AC3E}">
        <p14:creationId xmlns:p14="http://schemas.microsoft.com/office/powerpoint/2010/main" val="35136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5277B60B-2E1E-3D8E-1997-EE586EAE130E}"/>
              </a:ext>
            </a:extLst>
          </p:cNvPr>
          <p:cNvSpPr txBox="1"/>
          <p:nvPr/>
        </p:nvSpPr>
        <p:spPr>
          <a:xfrm>
            <a:off x="714473" y="1438275"/>
            <a:ext cx="4276627" cy="2862322"/>
          </a:xfrm>
          <a:prstGeom prst="rect">
            <a:avLst/>
          </a:prstGeom>
          <a:noFill/>
        </p:spPr>
        <p:txBody>
          <a:bodyPr wrap="square">
            <a:spAutoFit/>
          </a:bodyPr>
          <a:lstStyle/>
          <a:p>
            <a:r>
              <a:rPr lang="fi-FI" sz="1200" b="0" i="0" dirty="0">
                <a:solidFill>
                  <a:srgbClr val="000000"/>
                </a:solidFill>
                <a:effectLst/>
              </a:rPr>
              <a:t>Tuoreimpien tilastojen mukaan t&amp;k-menojen suhde BKT:hen oli Suomessa 3,0 % ja Satakunnassa 0,8 % (v. 2022). Satakunnassa osuus on ollut keskimäärin laskussa vuodesta 2015 alkaen. </a:t>
            </a:r>
          </a:p>
          <a:p>
            <a:endParaRPr lang="fi-FI" sz="1200" dirty="0">
              <a:solidFill>
                <a:srgbClr val="000000"/>
              </a:solidFill>
            </a:endParaRPr>
          </a:p>
          <a:p>
            <a:r>
              <a:rPr lang="fi-FI" sz="1200" b="0" i="0" dirty="0">
                <a:solidFill>
                  <a:srgbClr val="000000"/>
                </a:solidFill>
                <a:effectLst/>
              </a:rPr>
              <a:t>Osuus on ollut 2000-luvulla korkeimmillaan kymmenisen vuotta sitten, jolloin se käväisi lähes 1,5 %:</a:t>
            </a:r>
            <a:r>
              <a:rPr lang="fi-FI" sz="1200" b="0" i="0" dirty="0" err="1">
                <a:solidFill>
                  <a:srgbClr val="000000"/>
                </a:solidFill>
                <a:effectLst/>
              </a:rPr>
              <a:t>ssa</a:t>
            </a:r>
            <a:r>
              <a:rPr lang="fi-FI" sz="1200" b="0" i="0" dirty="0">
                <a:solidFill>
                  <a:srgbClr val="000000"/>
                </a:solidFill>
                <a:effectLst/>
              </a:rPr>
              <a:t>, mutta on sen jälkeen pudonnut selvästi. Koko maassa keskimäärin suhde oli suurimmillaan runsaat kymmenen vuotta sitten, jolloin se oli hieman alle neljä prosenttia. Muun muassa Nokian matkapuhelinvalmistuksen hiipumisen myötä osuus laski selvästi alle kolmen prosenttiin 2010-luvun loppupuolella. Aivan viime vuosina suhde on hieman kohonnut. Pitkän ajan poliittisena tavoitteena on saavuttaa neljän prosentin taso vuoteen 2030 mennessä.</a:t>
            </a:r>
            <a:endParaRPr lang="fi-FI" sz="1200" dirty="0"/>
          </a:p>
        </p:txBody>
      </p:sp>
      <p:pic>
        <p:nvPicPr>
          <p:cNvPr id="9218" name="Picture 2">
            <a:extLst>
              <a:ext uri="{FF2B5EF4-FFF2-40B4-BE49-F238E27FC236}">
                <a16:creationId xmlns:a16="http://schemas.microsoft.com/office/drawing/2014/main" id="{2D9FCBC0-835E-7DEC-4E09-81BE73E7F294}"/>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5588916" y="1530068"/>
            <a:ext cx="5619750" cy="379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4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B81428-FB28-A2C7-A187-92F0B3B8FBB0}"/>
              </a:ext>
            </a:extLst>
          </p:cNvPr>
          <p:cNvSpPr>
            <a:spLocks noGrp="1"/>
          </p:cNvSpPr>
          <p:nvPr>
            <p:ph type="title"/>
          </p:nvPr>
        </p:nvSpPr>
        <p:spPr>
          <a:xfrm>
            <a:off x="762785" y="18255"/>
            <a:ext cx="10515600" cy="1325563"/>
          </a:xfrm>
        </p:spPr>
        <p:txBody>
          <a:bodyPr>
            <a:normAutofit/>
          </a:bodyPr>
          <a:lstStyle/>
          <a:p>
            <a:r>
              <a:rPr 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T&amp;k-toiminta</a:t>
            </a:r>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 talouskasvun moottorina </a:t>
            </a:r>
          </a:p>
        </p:txBody>
      </p:sp>
      <p:sp>
        <p:nvSpPr>
          <p:cNvPr id="5" name="Tekstiruutu 4">
            <a:extLst>
              <a:ext uri="{FF2B5EF4-FFF2-40B4-BE49-F238E27FC236}">
                <a16:creationId xmlns:a16="http://schemas.microsoft.com/office/drawing/2014/main" id="{E069C17E-93FA-DE2A-05CB-66BF8E6983C2}"/>
              </a:ext>
            </a:extLst>
          </p:cNvPr>
          <p:cNvSpPr txBox="1"/>
          <p:nvPr/>
        </p:nvSpPr>
        <p:spPr>
          <a:xfrm>
            <a:off x="762785" y="1088059"/>
            <a:ext cx="10756770" cy="4893647"/>
          </a:xfrm>
          <a:prstGeom prst="rect">
            <a:avLst/>
          </a:prstGeom>
          <a:noFill/>
        </p:spPr>
        <p:txBody>
          <a:bodyPr wrap="square">
            <a:spAutoFit/>
          </a:bodyPr>
          <a:lstStyle/>
          <a:p>
            <a:pPr algn="l" rtl="0" fontAlgn="base"/>
            <a:r>
              <a:rPr lang="fi-FI" sz="1200" b="0" i="0" dirty="0" err="1">
                <a:solidFill>
                  <a:srgbClr val="000000"/>
                </a:solidFill>
                <a:effectLst/>
              </a:rPr>
              <a:t>T&amp;k-toiminta</a:t>
            </a:r>
            <a:r>
              <a:rPr lang="fi-FI" sz="1200" b="0" i="0" dirty="0">
                <a:solidFill>
                  <a:srgbClr val="000000"/>
                </a:solidFill>
                <a:effectLst/>
              </a:rPr>
              <a:t> on tärkeä talouskasvun moottori, sillä sen avulla voidaan parantaa työn tuottavuutta esim. kehittämällä tuotantoprosesseja sekä luomalla uusia, kilpailukykyisiä korkean jalostusarvon tuotteita etenkin kansainvälisille markkinoille. </a:t>
            </a:r>
            <a:r>
              <a:rPr lang="fi-FI" sz="1200" b="0" i="0" dirty="0" err="1">
                <a:solidFill>
                  <a:srgbClr val="000000"/>
                </a:solidFill>
                <a:effectLst/>
              </a:rPr>
              <a:t>T&amp;k-toiminnan</a:t>
            </a:r>
            <a:r>
              <a:rPr lang="fi-FI" sz="1200" b="0" i="0" dirty="0">
                <a:solidFill>
                  <a:srgbClr val="000000"/>
                </a:solidFill>
                <a:effectLst/>
              </a:rPr>
              <a:t> menot katsotaan nykyisin investoinniksi Tilastokeskuksen tilastoissa. Tutkimusten mukaan Suomen </a:t>
            </a:r>
            <a:r>
              <a:rPr lang="fi-FI" sz="1200" b="0" i="0" dirty="0" err="1">
                <a:solidFill>
                  <a:srgbClr val="000000"/>
                </a:solidFill>
                <a:effectLst/>
              </a:rPr>
              <a:t>t&amp;k-menot</a:t>
            </a:r>
            <a:r>
              <a:rPr lang="fi-FI" sz="1200" b="0" i="0" dirty="0">
                <a:solidFill>
                  <a:srgbClr val="000000"/>
                </a:solidFill>
                <a:effectLst/>
              </a:rPr>
              <a:t> ovat edelleen kansainvälisesti vertaillen hyvällä tasolla, vaikka ne laskivat merkittävästi 2010-luvulla. Kuitenkin monissa Suomelle keskeisissä verrokkimaissa investointeja on samanaikaisesti lisätty. </a:t>
            </a:r>
          </a:p>
          <a:p>
            <a:pPr algn="l" rtl="0" fontAlgn="base"/>
            <a:endParaRPr lang="fi-FI" sz="1200" dirty="0">
              <a:solidFill>
                <a:srgbClr val="000000"/>
              </a:solidFill>
            </a:endParaRPr>
          </a:p>
          <a:p>
            <a:pPr algn="l" rtl="0" fontAlgn="base"/>
            <a:r>
              <a:rPr lang="fi-FI" sz="1200" b="0" i="0" dirty="0">
                <a:solidFill>
                  <a:srgbClr val="000000"/>
                </a:solidFill>
                <a:effectLst/>
              </a:rPr>
              <a:t>Työn tuottavuus on Suomessa kasvanut vuodesta 2008 alkaen vain vähän, mikä johtuu suurelta osin </a:t>
            </a:r>
            <a:r>
              <a:rPr lang="fi-FI" sz="1200" b="0" i="0" dirty="0" err="1">
                <a:solidFill>
                  <a:srgbClr val="000000"/>
                </a:solidFill>
                <a:effectLst/>
              </a:rPr>
              <a:t>t&amp;k-investointien</a:t>
            </a:r>
            <a:r>
              <a:rPr lang="fi-FI" sz="1200" b="0" i="0" dirty="0">
                <a:solidFill>
                  <a:srgbClr val="000000"/>
                </a:solidFill>
                <a:effectLst/>
              </a:rPr>
              <a:t> ja muiden aineettomien investointien vähentymisestä. Myös Suomen kansantuote on jäänyt muiden Pohjoismaiden kehityksestä. Yksi syy tähän on se, että Suomessa on tutkimusten mukaan panostettu Ruotsiin verrattuna aivan liian vähän ICT:hen (Pääoma työn tuottavuuden kasvun lähteenä – Suomi kansainvälisessä vertailussa, prof. Matti Pohjola 2023). Tutkimuksen keskeisin johtopäätös on, että pääoman laadun kontribuutio työn tuottavuuden kasvuun on Suomessa ollut pienempi kuin verrokkimaissamme. </a:t>
            </a:r>
          </a:p>
          <a:p>
            <a:pPr algn="l" rtl="0" fontAlgn="base"/>
            <a:endParaRPr lang="fi-FI" sz="1200" dirty="0">
              <a:solidFill>
                <a:srgbClr val="000000"/>
              </a:solidFill>
            </a:endParaRPr>
          </a:p>
          <a:p>
            <a:pPr algn="l" rtl="0" fontAlgn="base"/>
            <a:r>
              <a:rPr lang="fi-FI" sz="1200" b="0" i="0" dirty="0">
                <a:solidFill>
                  <a:srgbClr val="000000"/>
                </a:solidFill>
                <a:effectLst/>
              </a:rPr>
              <a:t>Investoinnit ovat meillä kohdistuneet enemmän matalan rajatuottavuuden pääomaan – asuntoihin, muihin rakennuksiin ja rakennelmiin – kuin Ruotsissa. Siellä puolestaan investoinnit korkeamman rajatuottavuuden pääomaan – ICT-laitteisiin, ohjelmistoihin ja tietokantoihin sekä tutkimukseen ja kehittämiseen – ovat olleet suuremmat kuin meillä suhteessa kokonaistuotantoon. </a:t>
            </a:r>
          </a:p>
          <a:p>
            <a:pPr algn="l" rtl="0" fontAlgn="base"/>
            <a:endParaRPr lang="fi-FI" sz="1200" b="0" i="0" dirty="0">
              <a:solidFill>
                <a:srgbClr val="000000"/>
              </a:solidFill>
              <a:effectLst/>
            </a:endParaRPr>
          </a:p>
          <a:p>
            <a:pPr algn="l" rtl="0" fontAlgn="base"/>
            <a:r>
              <a:rPr lang="fi-FI" sz="1200" b="0" i="0" dirty="0">
                <a:solidFill>
                  <a:srgbClr val="000000"/>
                </a:solidFill>
                <a:effectLst/>
              </a:rPr>
              <a:t>Vastaavanlainen ero näkyy myös elinkeinorakenteissa. Suomessa kiinteistötoiminnan osuus kansantalouden bruttoarvonlisäyksestä on 12 prosenttia, naapurimaassamme 8 prosenttia. Rakentamisen osuudet ovat vastaavasti 7 ja 6 prosenttia ja teollisuuden osuudet 18 ja 14 prosenttia. Ruotsissa puolestaan tietointensiiviset palvelut luovat arvonlisäyksestä 25 prosenttia, mutta meillä 19 prosenttia. Tietointensiivisiksi palveluiksi luokitellaan kansantalouden toimialoista informaatio ja viestintä, rahoitus ja vakuutus sekä ammatillinen, tieteellinen ja tekninen toiminta. Toimialoittain tarkastellen Ruotsin työn tuottavuuden paremman kasvun tiedetään syntyneen näissä palveluissa. Maiden välinen ero investoinneissa korkean rajatuottavuuden pääomaan on syntynyt nimenomaan tietointensiivissä palveluissa. Suomi on Ruotsia selvästi jäljessä elinkeinorakenteen muutoksessa teollisesta tietointensiiviseen palveluyhteiskuntaan. Ruotsin etumatkaa ei ole helppo kuroa umpeen ilman muutosta investointien kohdentumisessa ja laadussa.   </a:t>
            </a:r>
          </a:p>
          <a:p>
            <a:pPr algn="l" rtl="0" fontAlgn="base"/>
            <a:endParaRPr lang="fi-FI" sz="1200" b="0" i="0" dirty="0">
              <a:solidFill>
                <a:srgbClr val="000000"/>
              </a:solidFill>
              <a:effectLst/>
            </a:endParaRPr>
          </a:p>
          <a:p>
            <a:pPr algn="l" rtl="0" fontAlgn="base"/>
            <a:r>
              <a:rPr lang="fi-FI" sz="1200" b="0" i="0" dirty="0">
                <a:solidFill>
                  <a:srgbClr val="000000"/>
                </a:solidFill>
                <a:effectLst/>
              </a:rPr>
              <a:t>Silti yleisesti työn tuottavuuden kasvun hidastumisen syitä on tutkittu jo pitkään, mutta yhtä yksittäistä syytä ei sille ole löydetty. Pohjolan mukaan ilmiötä ei voi selittää talouspoliittisessa keskustelussamme suosituilla työmarkkinoiden jäykkyyksillä eikä yritysten heikolla hintakilpailukyvyllä. Tuottavuuden kasvu on nimittäin hidastunut sekä työmarkkinarakenteeltaan että hintakilpailukyvyltään erilaisissa kansantalouksissa. </a:t>
            </a:r>
          </a:p>
        </p:txBody>
      </p:sp>
    </p:spTree>
    <p:extLst>
      <p:ext uri="{BB962C8B-B14F-4D97-AF65-F5344CB8AC3E}">
        <p14:creationId xmlns:p14="http://schemas.microsoft.com/office/powerpoint/2010/main" val="46404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79A7D59F-4F31-E0B6-556C-A41ED17A1263}"/>
              </a:ext>
            </a:extLst>
          </p:cNvPr>
          <p:cNvSpPr txBox="1"/>
          <p:nvPr/>
        </p:nvSpPr>
        <p:spPr>
          <a:xfrm>
            <a:off x="644164" y="607012"/>
            <a:ext cx="10894243" cy="461665"/>
          </a:xfrm>
          <a:prstGeom prst="rect">
            <a:avLst/>
          </a:prstGeom>
          <a:noFill/>
        </p:spPr>
        <p:txBody>
          <a:bodyPr wrap="square">
            <a:spAutoFit/>
          </a:bodyPr>
          <a:lstStyle/>
          <a:p>
            <a:r>
              <a:rPr lang="fi-FI" sz="1200" b="0" i="0" dirty="0">
                <a:solidFill>
                  <a:srgbClr val="000000"/>
                </a:solidFill>
                <a:effectLst/>
              </a:rPr>
              <a:t>Alla oleva kuvio osoittaa Suomen talouskasvun pysähtymisen tuottavuuden nousun lopahtamisen myötä finanssikriisin jälkeen. </a:t>
            </a:r>
            <a:r>
              <a:rPr lang="fi-FI" sz="1200" b="0" i="0" dirty="0" err="1">
                <a:solidFill>
                  <a:srgbClr val="000000"/>
                </a:solidFill>
                <a:effectLst/>
              </a:rPr>
              <a:t>T&amp;k-toiminnan</a:t>
            </a:r>
            <a:r>
              <a:rPr lang="fi-FI" sz="1200" b="0" i="0" dirty="0">
                <a:solidFill>
                  <a:srgbClr val="000000"/>
                </a:solidFill>
                <a:effectLst/>
              </a:rPr>
              <a:t> avulla on periaatteessa mahdollista osaltaan parantaa työn tuottavuuden osa-alueita, kuten teknologiaa ja henkistä pääomaa.    </a:t>
            </a:r>
            <a:endParaRPr lang="fi-FI" sz="1200" dirty="0"/>
          </a:p>
        </p:txBody>
      </p:sp>
      <p:pic>
        <p:nvPicPr>
          <p:cNvPr id="10244" name="Picture 4" descr="A graph of different colored lines&#10;&#10;Description automatically generated">
            <a:extLst>
              <a:ext uri="{FF2B5EF4-FFF2-40B4-BE49-F238E27FC236}">
                <a16:creationId xmlns:a16="http://schemas.microsoft.com/office/drawing/2014/main" id="{6114928C-2CA8-BAB9-32AD-F6BAB5E9BD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
          <a:stretch/>
        </p:blipFill>
        <p:spPr bwMode="auto">
          <a:xfrm>
            <a:off x="2237294" y="1286470"/>
            <a:ext cx="6907213" cy="4007627"/>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8A2ABF62-CE21-92CF-A72E-48A371D4758D}"/>
              </a:ext>
            </a:extLst>
          </p:cNvPr>
          <p:cNvSpPr txBox="1"/>
          <p:nvPr/>
        </p:nvSpPr>
        <p:spPr>
          <a:xfrm>
            <a:off x="644164" y="5464753"/>
            <a:ext cx="10828254" cy="646331"/>
          </a:xfrm>
          <a:prstGeom prst="rect">
            <a:avLst/>
          </a:prstGeom>
          <a:noFill/>
        </p:spPr>
        <p:txBody>
          <a:bodyPr wrap="square">
            <a:spAutoFit/>
          </a:bodyPr>
          <a:lstStyle/>
          <a:p>
            <a:r>
              <a:rPr lang="fi-FI" sz="1200" dirty="0">
                <a:solidFill>
                  <a:srgbClr val="000000"/>
                </a:solidFill>
              </a:rPr>
              <a:t>VN:n mukaan </a:t>
            </a:r>
            <a:r>
              <a:rPr lang="fi-FI" sz="1200" dirty="0" err="1">
                <a:solidFill>
                  <a:srgbClr val="000000"/>
                </a:solidFill>
              </a:rPr>
              <a:t>t&amp;K-toiminnan</a:t>
            </a:r>
            <a:r>
              <a:rPr lang="fi-FI" sz="1200" dirty="0">
                <a:solidFill>
                  <a:srgbClr val="000000"/>
                </a:solidFill>
              </a:rPr>
              <a:t> kunnianhimon tason ja sen intensiteetin lisäämisen näkökulmasta Suomen suurimpia haasteita ovat vähäinen sektorirajat ylittävä yhteistyö, </a:t>
            </a:r>
            <a:r>
              <a:rPr lang="fi-FI" sz="1200" dirty="0" err="1">
                <a:solidFill>
                  <a:srgbClr val="000000"/>
                </a:solidFill>
              </a:rPr>
              <a:t>t&amp;k-toimintaa</a:t>
            </a:r>
            <a:r>
              <a:rPr lang="fi-FI" sz="1200" dirty="0">
                <a:solidFill>
                  <a:srgbClr val="000000"/>
                </a:solidFill>
              </a:rPr>
              <a:t> tekevien yritysten ja </a:t>
            </a:r>
            <a:r>
              <a:rPr lang="fi-FI" sz="1200" dirty="0" err="1">
                <a:solidFill>
                  <a:srgbClr val="000000"/>
                </a:solidFill>
              </a:rPr>
              <a:t>t&amp;k-intensiivisten</a:t>
            </a:r>
            <a:r>
              <a:rPr lang="fi-FI" sz="1200" dirty="0">
                <a:solidFill>
                  <a:srgbClr val="000000"/>
                </a:solidFill>
              </a:rPr>
              <a:t> toimialojen vähyys, osaajapula ja osaajien sijoittuminen yhteiskunnan eri sektoreille sekä huippututkimuksen ja osaamiskeskittymien painottuminen muutamalle aihealueelle (esimerkiksi langattomat tietoverkot). </a:t>
            </a:r>
          </a:p>
        </p:txBody>
      </p:sp>
    </p:spTree>
    <p:extLst>
      <p:ext uri="{BB962C8B-B14F-4D97-AF65-F5344CB8AC3E}">
        <p14:creationId xmlns:p14="http://schemas.microsoft.com/office/powerpoint/2010/main" val="142584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B67280-693E-1223-FE27-E6152CA7158D}"/>
              </a:ext>
            </a:extLst>
          </p:cNvPr>
          <p:cNvSpPr>
            <a:spLocks noGrp="1"/>
          </p:cNvSpPr>
          <p:nvPr>
            <p:ph type="title"/>
          </p:nvPr>
        </p:nvSpPr>
        <p:spPr>
          <a:xfrm>
            <a:off x="393568" y="209628"/>
            <a:ext cx="2792691" cy="1325563"/>
          </a:xfrm>
        </p:spPr>
        <p:txBody>
          <a:bodyPr>
            <a:normAutofit/>
          </a:bodyPr>
          <a:lstStyle/>
          <a:p>
            <a:r>
              <a:rPr lang="fi-FI" sz="1800" b="1" kern="100" dirty="0">
                <a:solidFill>
                  <a:schemeClr val="tx2">
                    <a:lumMod val="90000"/>
                    <a:lumOff val="10000"/>
                  </a:schemeClr>
                </a:solidFill>
                <a:latin typeface="Aptos ExtraBold" panose="020B0004020202020204" pitchFamily="34" charset="0"/>
                <a:cs typeface="Arial" panose="020B0604020202020204" pitchFamily="34" charset="0"/>
              </a:rPr>
              <a:t>Satakunnan ammattikorkeakoulun </a:t>
            </a:r>
            <a:r>
              <a:rPr lang="fi-FI" sz="1800" b="1" kern="100" dirty="0" err="1">
                <a:solidFill>
                  <a:schemeClr val="tx2">
                    <a:lumMod val="90000"/>
                    <a:lumOff val="10000"/>
                  </a:schemeClr>
                </a:solidFill>
                <a:latin typeface="Aptos ExtraBold" panose="020B0004020202020204" pitchFamily="34" charset="0"/>
                <a:cs typeface="Arial" panose="020B0604020202020204" pitchFamily="34" charset="0"/>
              </a:rPr>
              <a:t>t&amp;k-toiminta</a:t>
            </a:r>
            <a:r>
              <a:rPr lang="fi-FI" sz="1800" b="1" kern="100" dirty="0">
                <a:solidFill>
                  <a:schemeClr val="tx2">
                    <a:lumMod val="90000"/>
                    <a:lumOff val="10000"/>
                  </a:schemeClr>
                </a:solidFill>
                <a:latin typeface="Aptos ExtraBold" panose="020B0004020202020204" pitchFamily="34" charset="0"/>
                <a:cs typeface="Arial" panose="020B0604020202020204" pitchFamily="34" charset="0"/>
              </a:rPr>
              <a:t> </a:t>
            </a:r>
          </a:p>
        </p:txBody>
      </p:sp>
      <p:sp>
        <p:nvSpPr>
          <p:cNvPr id="5" name="Tekstiruutu 4">
            <a:extLst>
              <a:ext uri="{FF2B5EF4-FFF2-40B4-BE49-F238E27FC236}">
                <a16:creationId xmlns:a16="http://schemas.microsoft.com/office/drawing/2014/main" id="{FB61AD0F-1178-CA19-D28F-7EE50A809D99}"/>
              </a:ext>
            </a:extLst>
          </p:cNvPr>
          <p:cNvSpPr txBox="1"/>
          <p:nvPr/>
        </p:nvSpPr>
        <p:spPr>
          <a:xfrm>
            <a:off x="242740" y="1667146"/>
            <a:ext cx="2547594" cy="2862322"/>
          </a:xfrm>
          <a:prstGeom prst="rect">
            <a:avLst/>
          </a:prstGeom>
          <a:noFill/>
        </p:spPr>
        <p:txBody>
          <a:bodyPr wrap="square">
            <a:spAutoFit/>
          </a:bodyPr>
          <a:lstStyle/>
          <a:p>
            <a:pPr algn="l" rtl="0" fontAlgn="base"/>
            <a:r>
              <a:rPr lang="fi-FI" sz="1200" b="0" i="0" dirty="0">
                <a:solidFill>
                  <a:srgbClr val="000000"/>
                </a:solidFill>
                <a:effectLst/>
              </a:rPr>
              <a:t>Satakunnan ammattikorkeakoulun (SAMK) </a:t>
            </a:r>
            <a:r>
              <a:rPr lang="fi-FI" sz="1200" b="0" i="0" dirty="0" err="1">
                <a:solidFill>
                  <a:srgbClr val="000000"/>
                </a:solidFill>
                <a:effectLst/>
              </a:rPr>
              <a:t>t&amp;k-panosten</a:t>
            </a:r>
            <a:r>
              <a:rPr lang="fi-FI" sz="1200" b="0" i="0" dirty="0">
                <a:solidFill>
                  <a:srgbClr val="000000"/>
                </a:solidFill>
                <a:effectLst/>
              </a:rPr>
              <a:t> osuus on alle Satakunnan väestöosuuden (3,8 %) lähes jokaisessa eri momentissa (taulukko). </a:t>
            </a:r>
          </a:p>
          <a:p>
            <a:pPr algn="l" rtl="0" fontAlgn="base"/>
            <a:endParaRPr lang="fi-FI" sz="1200" dirty="0">
              <a:solidFill>
                <a:srgbClr val="000000"/>
              </a:solidFill>
            </a:endParaRPr>
          </a:p>
          <a:p>
            <a:pPr algn="l" rtl="0" fontAlgn="base"/>
            <a:r>
              <a:rPr lang="fi-FI" sz="1200" b="0" i="0" dirty="0">
                <a:solidFill>
                  <a:srgbClr val="000000"/>
                </a:solidFill>
                <a:effectLst/>
              </a:rPr>
              <a:t>Vuonna 2022 </a:t>
            </a:r>
            <a:r>
              <a:rPr lang="fi-FI" sz="1200" b="0" i="0" dirty="0" err="1">
                <a:solidFill>
                  <a:srgbClr val="000000"/>
                </a:solidFill>
                <a:effectLst/>
              </a:rPr>
              <a:t>SAMK:n</a:t>
            </a:r>
            <a:r>
              <a:rPr lang="fi-FI" sz="1200" b="0" i="0" dirty="0">
                <a:solidFill>
                  <a:srgbClr val="000000"/>
                </a:solidFill>
                <a:effectLst/>
              </a:rPr>
              <a:t> osuus Satakunnan korkeakoulusektorin </a:t>
            </a:r>
            <a:r>
              <a:rPr lang="fi-FI" sz="1200" b="0" i="0" dirty="0" err="1">
                <a:solidFill>
                  <a:srgbClr val="000000"/>
                </a:solidFill>
                <a:effectLst/>
              </a:rPr>
              <a:t>t&amp;k-toiminnasta</a:t>
            </a:r>
            <a:r>
              <a:rPr lang="fi-FI" sz="1200" b="0" i="0" dirty="0">
                <a:solidFill>
                  <a:srgbClr val="000000"/>
                </a:solidFill>
                <a:effectLst/>
              </a:rPr>
              <a:t> oli noin 36 %. Yliopistoista ei ole ollut saatavilla Porin yliopistokeskuksen ja Rauman opettajankoulutuslaitoksen tietoja eriteltyinä, koska ne kirjataan emoyliopistojen lukuihin mukaan. Sama koskee </a:t>
            </a:r>
            <a:r>
              <a:rPr lang="fi-FI" sz="1200" b="0" i="0" dirty="0" err="1">
                <a:solidFill>
                  <a:srgbClr val="000000"/>
                </a:solidFill>
                <a:effectLst/>
              </a:rPr>
              <a:t>DIAK:ia</a:t>
            </a:r>
            <a:r>
              <a:rPr lang="fi-FI" sz="1200" b="0" i="0" dirty="0">
                <a:solidFill>
                  <a:srgbClr val="000000"/>
                </a:solidFill>
                <a:effectLst/>
              </a:rPr>
              <a:t>. </a:t>
            </a:r>
          </a:p>
        </p:txBody>
      </p:sp>
      <p:pic>
        <p:nvPicPr>
          <p:cNvPr id="7" name="Picture 6">
            <a:extLst>
              <a:ext uri="{FF2B5EF4-FFF2-40B4-BE49-F238E27FC236}">
                <a16:creationId xmlns:a16="http://schemas.microsoft.com/office/drawing/2014/main" id="{C99C6D37-515B-0D43-3DCA-79CAA8A790F8}"/>
              </a:ext>
            </a:extLst>
          </p:cNvPr>
          <p:cNvPicPr>
            <a:picLocks noChangeAspect="1"/>
          </p:cNvPicPr>
          <p:nvPr/>
        </p:nvPicPr>
        <p:blipFill>
          <a:blip r:embed="rId2"/>
          <a:stretch>
            <a:fillRect/>
          </a:stretch>
        </p:blipFill>
        <p:spPr>
          <a:xfrm>
            <a:off x="2958837" y="209627"/>
            <a:ext cx="9013605" cy="6181745"/>
          </a:xfrm>
          <a:prstGeom prst="rect">
            <a:avLst/>
          </a:prstGeom>
        </p:spPr>
      </p:pic>
    </p:spTree>
    <p:extLst>
      <p:ext uri="{BB962C8B-B14F-4D97-AF65-F5344CB8AC3E}">
        <p14:creationId xmlns:p14="http://schemas.microsoft.com/office/powerpoint/2010/main" val="93804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2E3E4-6A55-B86A-54A2-F2488339945A}"/>
              </a:ext>
            </a:extLst>
          </p:cNvPr>
          <p:cNvSpPr>
            <a:spLocks noGrp="1"/>
          </p:cNvSpPr>
          <p:nvPr>
            <p:ph type="title"/>
          </p:nvPr>
        </p:nvSpPr>
        <p:spPr>
          <a:xfrm>
            <a:off x="687371" y="383980"/>
            <a:ext cx="10515600" cy="747238"/>
          </a:xfrm>
        </p:spPr>
        <p:txBody>
          <a:bodyPr>
            <a:normAutofit/>
          </a:bodyPr>
          <a:lstStyle/>
          <a:p>
            <a:r>
              <a:rPr 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T&amp;k-menojen</a:t>
            </a:r>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 kirjautuminen Satakunnan yrityksissä </a:t>
            </a:r>
          </a:p>
        </p:txBody>
      </p:sp>
      <p:sp>
        <p:nvSpPr>
          <p:cNvPr id="3" name="Sisällön paikkamerkki 2">
            <a:extLst>
              <a:ext uri="{FF2B5EF4-FFF2-40B4-BE49-F238E27FC236}">
                <a16:creationId xmlns:a16="http://schemas.microsoft.com/office/drawing/2014/main" id="{64068733-A96C-30E2-2721-415F8B6D86E7}"/>
              </a:ext>
            </a:extLst>
          </p:cNvPr>
          <p:cNvSpPr>
            <a:spLocks noGrp="1"/>
          </p:cNvSpPr>
          <p:nvPr>
            <p:ph idx="1"/>
          </p:nvPr>
        </p:nvSpPr>
        <p:spPr>
          <a:xfrm>
            <a:off x="687371" y="1253331"/>
            <a:ext cx="10515600" cy="4351338"/>
          </a:xfrm>
        </p:spPr>
        <p:txBody>
          <a:bodyPr>
            <a:noAutofit/>
          </a:bodyPr>
          <a:lstStyle/>
          <a:p>
            <a:pPr marL="0" indent="0" algn="l" rtl="0" fontAlgn="base">
              <a:buNone/>
            </a:pPr>
            <a:r>
              <a:rPr lang="fi-FI" sz="1200" b="0" i="0" dirty="0">
                <a:solidFill>
                  <a:srgbClr val="000000"/>
                </a:solidFill>
                <a:effectLst/>
              </a:rPr>
              <a:t>Lotta Väisänen on laatinut Turun yliopiston kauppakorkeakouluun laskentatoimen ja rahoituksen oppiaineeseen pro gradu -tutkielman, joka on julkaistu vuonna 2023. Sen otsikko on ”Tutkimus- ja kehitysinvestoinnit Satakunnassa, miksei satakuntalainen osaaminen ja tekeminen näy tilastoissa?” Alla on tiivistelmä ja johtopäätökset ao. opinnäytetyöstä.  </a:t>
            </a:r>
          </a:p>
          <a:p>
            <a:pPr marL="0" indent="0" algn="l" rtl="0" fontAlgn="base">
              <a:buNone/>
            </a:pPr>
            <a:r>
              <a:rPr lang="fi-FI" sz="1400" b="1" kern="100" dirty="0">
                <a:solidFill>
                  <a:schemeClr val="tx2">
                    <a:lumMod val="90000"/>
                    <a:lumOff val="10000"/>
                  </a:schemeClr>
                </a:solidFill>
                <a:latin typeface="Aptos Light" panose="020F0502020204030204" pitchFamily="34" charset="0"/>
                <a:ea typeface="+mj-ea"/>
                <a:cs typeface="Arial" panose="020B0604020202020204" pitchFamily="34" charset="0"/>
              </a:rPr>
              <a:t>Tutkimuksen taustaa </a:t>
            </a:r>
          </a:p>
          <a:p>
            <a:pPr marL="0" indent="0" algn="l" rtl="0" fontAlgn="base">
              <a:buNone/>
            </a:pPr>
            <a:r>
              <a:rPr lang="fi-FI" sz="1200" b="0" i="0" dirty="0">
                <a:solidFill>
                  <a:srgbClr val="000000"/>
                </a:solidFill>
                <a:effectLst/>
              </a:rPr>
              <a:t>Tutkimuksessa todetaan, että Tilastokeskuksen kokoaman tilaston mukaan Satakunnan tutkimus- ja </a:t>
            </a:r>
            <a:r>
              <a:rPr lang="fi-FI" sz="1200" b="0" i="0" dirty="0" err="1">
                <a:solidFill>
                  <a:srgbClr val="000000"/>
                </a:solidFill>
                <a:effectLst/>
              </a:rPr>
              <a:t>kehi-tysmenot</a:t>
            </a:r>
            <a:r>
              <a:rPr lang="fi-FI" sz="1200" b="0" i="0" dirty="0">
                <a:solidFill>
                  <a:srgbClr val="000000"/>
                </a:solidFill>
                <a:effectLst/>
              </a:rPr>
              <a:t> ovat hyvinkin vähäiset suhteessa maakunnan kokoon ja väestön määrään. Tutkimus- ja kehitysmenojen määrää pidetään tärkeänä mittarina yritysten arvon kuin myös maakunnan ja kaupunkien elinvoimaisuuden määrittämisessä. Satakunnan yrityskannan pitäisi olla suotuisa tilastojen ja teoriatiedon valossa tutkimus- ja kehitystyölle, joten vähäistä </a:t>
            </a:r>
            <a:r>
              <a:rPr lang="fi-FI" sz="1200" b="0" i="0" dirty="0" err="1">
                <a:solidFill>
                  <a:srgbClr val="000000"/>
                </a:solidFill>
                <a:effectLst/>
              </a:rPr>
              <a:t>t&amp;k-toimintaa</a:t>
            </a:r>
            <a:r>
              <a:rPr lang="fi-FI" sz="1200" b="0" i="0" dirty="0">
                <a:solidFill>
                  <a:srgbClr val="000000"/>
                </a:solidFill>
                <a:effectLst/>
              </a:rPr>
              <a:t> osoittavat tilastot ovat ristiriidassa yleisen käsityksen kanssa alueen tutkimus- ja kehitystoiminnasta. </a:t>
            </a:r>
          </a:p>
          <a:p>
            <a:pPr marL="0" indent="0" algn="l" rtl="0" fontAlgn="base">
              <a:buNone/>
            </a:pPr>
            <a:r>
              <a:rPr lang="fi-FI" sz="1200" b="0" i="0" dirty="0">
                <a:solidFill>
                  <a:srgbClr val="000000"/>
                </a:solidFill>
                <a:effectLst/>
              </a:rPr>
              <a:t>Tutkimuksen tavoitteena oli selvittää tutkimus- ja kehitysmenoja Satakunnassa. Kohdeyrityksien haastattelujen avulla kartoitettiin, mitkä tekijät vaikuttavat tutkimus- ja kehitystyön määrään sekä miten menot kirjautuvat kirjanpitoon. Tutkimus- ja kehitysmenojen kirjautumisketjua tarkasteltiin niiden syntymisestä tilinpäätökseen ja raportointiin. Tutkimuksessa haluttiin mahdollisimman kattava selvitys sille, mistä Tilastokeskuksen keräämään maakuntakohtaiseen aineistoon kerätyt tutkimus- ja kehitysmenot tulevat. Pääpaino tutkimuksessa pidettiin yrityksissä ja niiden tekemässä tutkimus- ja kehitystyössä. Lisäksi tutkimuksessa sivuttiin tutkimus- ja kehitystyön rahoittamista, ja erityisesti ulkoista rahoitusta ja sen merkitystä toimintaan. </a:t>
            </a:r>
          </a:p>
          <a:p>
            <a:pPr marL="0" indent="0" algn="l" rtl="0" fontAlgn="base">
              <a:buNone/>
            </a:pPr>
            <a:r>
              <a:rPr lang="fi-FI" sz="1200" b="0" i="0" dirty="0">
                <a:solidFill>
                  <a:srgbClr val="000000"/>
                </a:solidFill>
                <a:effectLst/>
              </a:rPr>
              <a:t>Tutkimus toteutettiin kvalitatiivisena eli laadullisena tutkimuksena ja aineisto kerättiin haastatteluiden avulla. Tämän avulla muutamasta kohdeyrityksestä saatiin selvä näkemys heidän toiminnastaan ja selkeyttä koko tapahtumaketjusta raportoitujen numeroiden takana. Tulosten avulla kyettiin tekemään varovaisia yleistyksiä ja esimerkkejä siitä, miksi Satakunnan tilastoidut tutkimus- ja kehitysmenot ovat matalia. </a:t>
            </a:r>
          </a:p>
          <a:p>
            <a:pPr marL="0" indent="0" algn="l" rtl="0" fontAlgn="base">
              <a:buNone/>
            </a:pPr>
            <a:r>
              <a:rPr lang="fi-FI" sz="1200" b="0" i="0" dirty="0">
                <a:solidFill>
                  <a:srgbClr val="000000"/>
                </a:solidFill>
                <a:effectLst/>
              </a:rPr>
              <a:t>Syitä tutkimus- ja kehitysmenojen niukkuuden taustalla on useita, mutta selvimmin esiin nousivat yhteistyö oppilaitosten kanssa, kulujen kirjaamiseen liittyvät haasteet ja eroavaisuudet sekä Satakunnan yritysrakenne. Lisäksi syynä saattaa olla Tilastokeskukselle raportoinnin haasteet ja aineiston keräystapa. Jokaisen yrityksen kohdalla tilanne on erilainen ja syyt tutkimus- ja kehitysmenojen taustalla erilaiset. Tämän vuoksi ei ole yhtä ainoaa syytä ilmiön taustalla. Rahoituksesta nousi vahvasti esiin se, että ulkoisella rahoituksella saadaan tuettua tutkimus- ja kehitystyötä, jotta se saadaan toteutettua suunnitellusti ja aikataulussa. </a:t>
            </a:r>
          </a:p>
          <a:p>
            <a:pPr marL="0" indent="0" algn="l" rtl="0" fontAlgn="base">
              <a:buNone/>
            </a:pPr>
            <a:r>
              <a:rPr lang="fi-FI" sz="1200" b="0" i="0" dirty="0">
                <a:solidFill>
                  <a:srgbClr val="000000"/>
                </a:solidFill>
                <a:effectLst/>
              </a:rPr>
              <a:t>Tutkimus toi uusia näkökulmia aiheeseen ja osaltaan selittää miksi tutkimus- ja kehitysmenot ovat Satakunnassa tilastoissa vähäisiä maakunnan kokoon nähden. Näkökulmien avulla tähän tilastoituun menojen määrään osataan suhtautua kriittisesti ja selittää ilmiöitä kokonaisuutena. </a:t>
            </a:r>
          </a:p>
          <a:p>
            <a:pPr marL="0" indent="0">
              <a:buNone/>
            </a:pPr>
            <a:endParaRPr lang="fi-FI" sz="1200" dirty="0"/>
          </a:p>
        </p:txBody>
      </p:sp>
    </p:spTree>
    <p:extLst>
      <p:ext uri="{BB962C8B-B14F-4D97-AF65-F5344CB8AC3E}">
        <p14:creationId xmlns:p14="http://schemas.microsoft.com/office/powerpoint/2010/main" val="212442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08B58BE-567F-98BA-78E1-03C8A1D6CECE}"/>
              </a:ext>
            </a:extLst>
          </p:cNvPr>
          <p:cNvSpPr>
            <a:spLocks noGrp="1"/>
          </p:cNvSpPr>
          <p:nvPr>
            <p:ph idx="1"/>
          </p:nvPr>
        </p:nvSpPr>
        <p:spPr>
          <a:xfrm>
            <a:off x="527115" y="430458"/>
            <a:ext cx="10515600" cy="4351338"/>
          </a:xfrm>
        </p:spPr>
        <p:txBody>
          <a:bodyPr>
            <a:noAutofit/>
          </a:bodyPr>
          <a:lstStyle/>
          <a:p>
            <a:pPr marL="0" indent="0" algn="l" rtl="0" fontAlgn="base">
              <a:buNone/>
            </a:pPr>
            <a:r>
              <a:rPr lang="fi-FI" sz="1400" b="1" kern="100" dirty="0">
                <a:solidFill>
                  <a:schemeClr val="tx2">
                    <a:lumMod val="90000"/>
                    <a:lumOff val="10000"/>
                  </a:schemeClr>
                </a:solidFill>
                <a:latin typeface="Aptos Light" panose="020F0502020204030204" pitchFamily="34" charset="0"/>
                <a:cs typeface="Arial" panose="020B0604020202020204" pitchFamily="34" charset="0"/>
              </a:rPr>
              <a:t>Tutkimuksen johtopäätökset </a:t>
            </a:r>
            <a:br>
              <a:rPr lang="fi-FI" sz="1400" b="1" kern="100" dirty="0">
                <a:solidFill>
                  <a:schemeClr val="tx2">
                    <a:lumMod val="90000"/>
                    <a:lumOff val="10000"/>
                  </a:schemeClr>
                </a:solidFill>
                <a:latin typeface="Aptos Light" panose="020F0502020204030204" pitchFamily="34" charset="0"/>
                <a:cs typeface="Arial" panose="020B0604020202020204" pitchFamily="34" charset="0"/>
              </a:rPr>
            </a:br>
            <a:endParaRPr lang="fi-FI" sz="1400" b="0" i="0" dirty="0">
              <a:solidFill>
                <a:srgbClr val="000000"/>
              </a:solidFill>
              <a:effectLst/>
            </a:endParaRPr>
          </a:p>
          <a:p>
            <a:pPr marL="0" indent="0" algn="l" rtl="0" fontAlgn="base">
              <a:buNone/>
            </a:pPr>
            <a:r>
              <a:rPr lang="fi-FI" sz="1200" b="0" i="0" dirty="0">
                <a:solidFill>
                  <a:srgbClr val="000000"/>
                </a:solidFill>
                <a:effectLst/>
              </a:rPr>
              <a:t>Koska suurin osa tutkimus- ja kehitysmenoista tulee Satakunnassa yksityiseltä sektorilta, tutkimus kohdistettiin niihin. Tutkimuksessa haluttiin selvittää tutkimus- ja kehitysmenojen syntyä, eli millaista tutkimus- ja kehitystyötä tehdään kohdeyrityksissä ja mitkä asiat vaikuttavat sen määrään. Tämän lisäksi selvitettiin kuinka nämä kulut kirjautuvat kirjanpitoon ja kuinka yritykset raportoivat ne edelleen Tilasto-keskukselle. Haluttiin siis selvittää koko menojen kirjautumisketju kulujen syntymisestä niiden maakuntatasoiseen tilastointiin asti. Tästä kokonaisuudesta muotoiltiin kaksi ydintutkimuskysymystä, johon tässä tutkimuksessa lähdettiin vastaamaan. </a:t>
            </a:r>
          </a:p>
          <a:p>
            <a:pPr marL="0" indent="0" algn="l" rtl="0" fontAlgn="base">
              <a:buNone/>
            </a:pPr>
            <a:r>
              <a:rPr lang="fi-FI" sz="1200" b="0" i="0" dirty="0">
                <a:solidFill>
                  <a:srgbClr val="000000"/>
                </a:solidFill>
                <a:effectLst/>
              </a:rPr>
              <a:t>Tutkimus toteutettiin haastatteluina neljälle kohdeyritykselle. Yritysten toimialoja hajautettiin mahdollisuuksien mukaan ja haastatteluun osallistui henkilöitä eri työrooleista. Haastateltavien roolien huomattiin hieman vaikuttavan vastauksiin, esimerkiksi taloudellista tietämystä löytyi luonnollisesti enemmän talousjohtajilta kuin operatiivisen toiminnan johtajilta. Kuitenkin kaikkien haastateltavien ammattitaito näkyi, sillä he tiesivät omasta näkökulmastaan aiheesta hyvinkin paljon. Tutkimukseen haastateltavien erilaisten roolien mukana tuomat näkökulmaerot eivät vaikuttaneet merkittävästi, sillä tutkimukseen tarvittavat vastaukset saatiin kerättyä haastateltavilta. Näkökulmien katsottiin ennemminkin tukevan toisiaan ja tuovan lisää tähän tutkimukseen.  </a:t>
            </a:r>
          </a:p>
          <a:p>
            <a:pPr marL="0" indent="0" algn="l" rtl="0" fontAlgn="base">
              <a:buNone/>
            </a:pPr>
            <a:r>
              <a:rPr lang="fi-FI" sz="1200" b="0" i="0" dirty="0">
                <a:solidFill>
                  <a:srgbClr val="000000"/>
                </a:solidFill>
                <a:effectLst/>
              </a:rPr>
              <a:t>Tutkimuksessa huomattiin, että yritykset toteuttavat tutkimus- ja kehitystyön hyvin hajanaisesti. Työn toteuttamiseen ei kohdeyrityksiltä löytynyt yhteistä linjaa vaan erilaisia tapoja löytyi. Konsernit toteuttavat tutkimus- ja kehitystyötä osin tai täysin keskitetysti, jolloin koko konserni kustantaa kuin myös hyötyy tehdystä työstä. Paikalliset yritykset tekevät tutkimus- ja kehitystyötä itse tai erilaisten kehitysprojektien rahoituksen avulla. Mukana oli yksi julkisen sektorin omistama yritys, tämän omistajuuden ei kuitenkaan huomattu vaikuttavan merkittävästi tutkimus- ja kehitystyön määrään. Ainoana erona oli, että tutkimus- ja kehitystyö toteutetaan suurelta osin yhteistyöprojekteina toisten saman alan toimijoiden kanssa. Tämä vähentää tutkimus- ja kehitystyön riskiä, joka julkisella puolella on hyvinkin yleistä. Yritys tekee tutkimus- ja kehitystyötä myös itse, joten julkisomistajuudella ei ole merkittävää vaikutusta. Kaikilla yrityksillä yksi tutkimus- ja kehitystyön toteuttamisen muoto oli korkeakouluyhteistyö, jota toteutetaan jossain määrin kaikissa yrityksissä. </a:t>
            </a:r>
          </a:p>
          <a:p>
            <a:pPr marL="0" indent="0" algn="l" rtl="0" fontAlgn="base">
              <a:buNone/>
            </a:pPr>
            <a:r>
              <a:rPr lang="fi-FI" sz="1200" b="0" i="0" dirty="0">
                <a:solidFill>
                  <a:srgbClr val="000000"/>
                </a:solidFill>
                <a:effectLst/>
              </a:rPr>
              <a:t>Yksi merkittävä huomio oli, että tutkimus- ja kehitysmenoja eriteltiin heikosti kirjanpidossa. Useimmilla näiden erittelyä ei pidetty kovinkaan tarkkana ja palkkamenoihin hukkuu jonkin verran kuluja. Kuitenkin rahoitettavat projektit raportoidaan tarkemmin, sillä siihen on erillinen velvoite. Tutkimus- ja kehitysmenojen raportointi Tilastokeskukselle oli lähes kaikilla haastateltavilla hieman epäselvää ja sen toteutus olikin ennemmin arvailujen varassa. Tutkimuksen ja kehityksen määritelmä ei myöskään ollut kaikille haastateltaville selkeä, sillä ns. suomalaisen kirjanpidon mukaan sitä ei eritellä tarkemmin, mutta kansainvälisen kirjanpidon mukaan sen määritelmä on hyvinkin selkeä. Selvästi yritykset, jotka käyttivät suomalaista kirjanpitoa, määrittelivät termin hieman laveammin. Käsitteen ymmärtäminen olisi tärkeää, jotta kaikki tutkimus- ja kehitystyöhön kuuluvat menot saataisiin eriteltyä kirjanpidossa. Suomalaiseen kirjanpitotapaan tutkimus- ja kehitysmenojen määrittely tarkemmin auttaisi myös erottelemaan nämä kulut muista arkikielessä puhuttavista tutkimus- ja kehitystyöstä. </a:t>
            </a:r>
          </a:p>
          <a:p>
            <a:pPr marL="0" indent="0" fontAlgn="base">
              <a:buNone/>
            </a:pPr>
            <a:r>
              <a:rPr lang="fi-FI" sz="1200" b="0" i="0" dirty="0">
                <a:solidFill>
                  <a:srgbClr val="000000"/>
                </a:solidFill>
                <a:effectLst/>
              </a:rPr>
              <a:t>Tutkimus- ja kehitystyötä tuetaan erilaisten rahoitusten avulla. Ylivoimaisesti selkein yksittäinen ulkopuolinen rahoittaja tutkimus- ja kehitystyölle oli Business Finland. Tämä rahoitus koettiin tärkeäksi tutkimus- ja kehitystyön tukemiseksi ja sen lisäämiseksi. Ainoastaan yksi yritys kertoi, etteivät he ole saaneet Business Finlandin rahoitusta, mutta muuta valtion tukea olivat. Tämän rahoituksen kerrottiin auttavan keskittämään budjetoidut varat tutkimus- ja kehitysprojektiin ja viemään sen loppuun saakka. Lisäksi rahoitettavia projekteja eriteltiin tarkemmin kirjanpidossa, jolloin menot kirjautuvat tarkemmin. Tämä helpottaa niiden raportointia esimerkiksi Tilastokeskukselle. </a:t>
            </a:r>
          </a:p>
          <a:p>
            <a:pPr marL="0" indent="0" algn="l" rtl="0" fontAlgn="base">
              <a:buNone/>
            </a:pPr>
            <a:endParaRPr lang="fi-FI" sz="1200" b="0" i="0" dirty="0">
              <a:solidFill>
                <a:srgbClr val="000000"/>
              </a:solidFill>
              <a:effectLst/>
            </a:endParaRPr>
          </a:p>
          <a:p>
            <a:pPr marL="0" indent="0">
              <a:buNone/>
            </a:pPr>
            <a:endParaRPr lang="fi-FI" sz="1200" dirty="0"/>
          </a:p>
        </p:txBody>
      </p:sp>
    </p:spTree>
    <p:extLst>
      <p:ext uri="{BB962C8B-B14F-4D97-AF65-F5344CB8AC3E}">
        <p14:creationId xmlns:p14="http://schemas.microsoft.com/office/powerpoint/2010/main" val="77938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E29D0-3341-4CFC-26AC-5EC2CC3225EC}"/>
              </a:ext>
            </a:extLst>
          </p:cNvPr>
          <p:cNvSpPr>
            <a:spLocks noGrp="1"/>
          </p:cNvSpPr>
          <p:nvPr>
            <p:ph type="title"/>
          </p:nvPr>
        </p:nvSpPr>
        <p:spPr/>
        <p:txBody>
          <a:bodyPr>
            <a:normAutofit/>
          </a:bodyPr>
          <a:lstStyle/>
          <a:p>
            <a:r>
              <a:rPr lang="fi-FI" sz="2000" b="1" kern="100" dirty="0" err="1">
                <a:solidFill>
                  <a:schemeClr val="tx2">
                    <a:lumMod val="90000"/>
                    <a:lumOff val="10000"/>
                  </a:schemeClr>
                </a:solidFill>
                <a:effectLst/>
                <a:latin typeface="Aptos ExtraBold" panose="020B0004020202020204" pitchFamily="34" charset="0"/>
                <a:ea typeface="Calibri" panose="020F0502020204030204" pitchFamily="34" charset="0"/>
                <a:cs typeface="Arial" panose="020B0604020202020204" pitchFamily="34" charset="0"/>
              </a:rPr>
              <a:t>T&amp;k-toiminnan</a:t>
            </a:r>
            <a:r>
              <a:rPr lang="fi-FI" sz="2000" b="1" kern="100" dirty="0">
                <a:solidFill>
                  <a:schemeClr val="tx2">
                    <a:lumMod val="90000"/>
                    <a:lumOff val="10000"/>
                  </a:schemeClr>
                </a:solidFill>
                <a:effectLst/>
                <a:latin typeface="Aptos ExtraBold" panose="020B0004020202020204" pitchFamily="34" charset="0"/>
                <a:ea typeface="Calibri" panose="020F0502020204030204" pitchFamily="34" charset="0"/>
                <a:cs typeface="Arial" panose="020B0604020202020204" pitchFamily="34" charset="0"/>
              </a:rPr>
              <a:t> poliittiset tavoitteet</a:t>
            </a:r>
            <a:br>
              <a:rPr lang="fi-FI" sz="2000" kern="100" dirty="0">
                <a:solidFill>
                  <a:schemeClr val="tx2">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br>
            <a:endParaRPr lang="fi-FI" sz="2000" b="1" dirty="0">
              <a:solidFill>
                <a:schemeClr val="tx2">
                  <a:lumMod val="90000"/>
                  <a:lumOff val="10000"/>
                </a:schemeClr>
              </a:solidFill>
            </a:endParaRPr>
          </a:p>
        </p:txBody>
      </p:sp>
      <p:sp>
        <p:nvSpPr>
          <p:cNvPr id="3" name="Sisällön paikkamerkki 2">
            <a:extLst>
              <a:ext uri="{FF2B5EF4-FFF2-40B4-BE49-F238E27FC236}">
                <a16:creationId xmlns:a16="http://schemas.microsoft.com/office/drawing/2014/main" id="{D72EC727-B243-819C-3915-79E5915787D2}"/>
              </a:ext>
            </a:extLst>
          </p:cNvPr>
          <p:cNvSpPr>
            <a:spLocks noGrp="1"/>
          </p:cNvSpPr>
          <p:nvPr>
            <p:ph idx="1"/>
          </p:nvPr>
        </p:nvSpPr>
        <p:spPr>
          <a:xfrm>
            <a:off x="838201" y="1253331"/>
            <a:ext cx="10515599" cy="4351338"/>
          </a:xfrm>
        </p:spPr>
        <p:txBody>
          <a:bodyPr>
            <a:noAutofit/>
          </a:bodyPr>
          <a:lstStyle/>
          <a:p>
            <a:pPr marL="0" indent="0" algn="just" rtl="0" fontAlgn="base">
              <a:lnSpc>
                <a:spcPct val="100000"/>
              </a:lnSpc>
              <a:buNone/>
            </a:pPr>
            <a:r>
              <a:rPr lang="fi-FI" sz="1200" b="0" i="0" dirty="0">
                <a:solidFill>
                  <a:srgbClr val="000000"/>
                </a:solidFill>
                <a:effectLst/>
              </a:rPr>
              <a:t>Hallitusohjelman mukaan tutkimus- ja kehittämistoiminnan investoinneilla tavoitellaan kestävän talouskasvun vauhdittamista, kilpailukyvyn vahvistumista sekä tuottavuuden kasvua. Suomi pienenä avotaloutena menestyy tulevaisuudessa vain osaamisella ja innovaatioilla. Korkeatasoinen osaaminen ja TKI-toiminta ovat Suomen kilpailukyvyn, tuottavuuden kasvun ja hyvinvoinnin pohja. Tutkimus- ja kehittämisinvestoinneilla tavoitellaan elinkeinoelämän ja yhteiskunnan uudistumista sekä sosiaalisesti, taloudellisesti ja ekologisesti kestävää kasvua, joka vahvistaa julkista taloutta ja mahdollistaa hyvinvointiyhteiskunnan toimintojen rahoittamisen. Viime kädessä päämääränä on yhteiskunnan hyvinvoinnin lisääntyminen.  </a:t>
            </a:r>
          </a:p>
          <a:p>
            <a:pPr marL="0" indent="0" algn="just" rtl="0" fontAlgn="base">
              <a:lnSpc>
                <a:spcPct val="100000"/>
              </a:lnSpc>
              <a:buNone/>
            </a:pPr>
            <a:r>
              <a:rPr lang="fi-FI" sz="1200" b="0" i="0" dirty="0">
                <a:solidFill>
                  <a:srgbClr val="000000"/>
                </a:solidFill>
                <a:effectLst/>
              </a:rPr>
              <a:t>Suomen TKI-järjestelmää kehitetään kokonaisvaltaisesti ja tasapainoisesti. Tavoitteena on, että Suomen TKI-toimintaympäristö on OECD-maiden kärjessä ja että Suomen asema tieteessä, teknologiassa, innovaatiotoiminnassa ja korkean osaamisen alueilla on vahva. </a:t>
            </a:r>
          </a:p>
          <a:p>
            <a:pPr marL="0" indent="0" algn="just" rtl="0" fontAlgn="base">
              <a:lnSpc>
                <a:spcPct val="100000"/>
              </a:lnSpc>
              <a:buNone/>
            </a:pPr>
            <a:r>
              <a:rPr lang="fi-FI" sz="1200" b="0" i="0" dirty="0">
                <a:solidFill>
                  <a:srgbClr val="000000"/>
                </a:solidFill>
                <a:effectLst/>
              </a:rPr>
              <a:t>Kansainvälinen kilpailu ja geopoliittinen tilanne ovat kiristyneet. Osa jännitettä on tieteen ja teknologian kietoutuminen suurvaltojen kauppapoliittiseen kilpailuun. Myös osaamisesta käydään globaalia kilpailua. Tutkimus- ja kehittämistoiminnan kunnianhimon tasoa tulee Suomessa nostaa ja määrää lisätä. Suomessa on </a:t>
            </a:r>
            <a:r>
              <a:rPr lang="fi-FI" sz="1200" dirty="0">
                <a:solidFill>
                  <a:srgbClr val="000000"/>
                </a:solidFill>
              </a:rPr>
              <a:t>T</a:t>
            </a:r>
            <a:r>
              <a:rPr lang="fi-FI" sz="1200" b="0" i="0" dirty="0">
                <a:solidFill>
                  <a:srgbClr val="000000"/>
                </a:solidFill>
                <a:effectLst/>
              </a:rPr>
              <a:t>&amp;K-toiminnan tunnistettuja vahvuuksia, joiden varaan tuottavuuden ja hyvinvoinnin nousu perustellusti rakentuu. Pitkäaikaisen tieteelliseen tutkimukseen ja kehittämistoimintaan panostamisen ansiosta Suomi on maailman kärjessä tutkimus- ja teknologia-aloilla, joiden kansainvälisestä johtajuudesta ja hallinnasta kilpaillaan. Kärkemme ei ole leveä, mutta se on terävä. Tälle edulle on hyvä rakentaa. </a:t>
            </a:r>
          </a:p>
          <a:p>
            <a:pPr marL="0" indent="0" algn="just" fontAlgn="base">
              <a:lnSpc>
                <a:spcPct val="100000"/>
              </a:lnSpc>
              <a:buFont typeface="Arial" panose="020B0604020202020204" pitchFamily="34" charset="0"/>
              <a:buNone/>
            </a:pPr>
            <a:r>
              <a:rPr lang="fi-FI" sz="1200" dirty="0">
                <a:solidFill>
                  <a:srgbClr val="000000"/>
                </a:solidFill>
              </a:rPr>
              <a:t>Mittavilla valtion </a:t>
            </a:r>
            <a:r>
              <a:rPr lang="fi-FI" sz="1200" dirty="0" err="1">
                <a:solidFill>
                  <a:srgbClr val="000000"/>
                </a:solidFill>
              </a:rPr>
              <a:t>t&amp;K-rahoituksen</a:t>
            </a:r>
            <a:r>
              <a:rPr lang="fi-FI" sz="1200" dirty="0">
                <a:solidFill>
                  <a:srgbClr val="000000"/>
                </a:solidFill>
              </a:rPr>
              <a:t> lisäyksillä haetaan panostuksia laajempaa vaikuttavuutta. Lyhyellä aikavälillä tavoitteena on, että valtion rahoitus kannustaa kaikkia tutkimus- ja kehittämistoimintaa tekeviä organisaatioita lisäämään voimakkaasti korkeatasoista ja kunnianhimoista T&amp;K-toimintaa Suomessa. </a:t>
            </a:r>
          </a:p>
          <a:p>
            <a:pPr marL="0" indent="0" algn="just" fontAlgn="base">
              <a:lnSpc>
                <a:spcPct val="100000"/>
              </a:lnSpc>
              <a:buFont typeface="Arial" panose="020B0604020202020204" pitchFamily="34" charset="0"/>
              <a:buNone/>
            </a:pPr>
            <a:r>
              <a:rPr lang="fi-FI" sz="1200" dirty="0">
                <a:solidFill>
                  <a:srgbClr val="000000"/>
                </a:solidFill>
              </a:rPr>
              <a:t>Tavoitteena on lisätä yritysten ja muiden T&amp;K-toimintaa tekevien organisaatioiden yhteistyötä, </a:t>
            </a:r>
            <a:r>
              <a:rPr lang="fi-FI" sz="1200" dirty="0" err="1">
                <a:solidFill>
                  <a:srgbClr val="000000"/>
                </a:solidFill>
              </a:rPr>
              <a:t>vivuttaa</a:t>
            </a:r>
            <a:r>
              <a:rPr lang="fi-FI" sz="1200" dirty="0">
                <a:solidFill>
                  <a:srgbClr val="000000"/>
                </a:solidFill>
              </a:rPr>
              <a:t> yksityisiä investointeja ja houkutella T&amp;K-investointeja Suomeen. </a:t>
            </a:r>
          </a:p>
          <a:p>
            <a:pPr marL="0" indent="0" algn="just" fontAlgn="base">
              <a:lnSpc>
                <a:spcPct val="100000"/>
              </a:lnSpc>
              <a:buFont typeface="Arial" panose="020B0604020202020204" pitchFamily="34" charset="0"/>
              <a:buNone/>
            </a:pPr>
            <a:r>
              <a:rPr lang="fi-FI" sz="1200" dirty="0">
                <a:solidFill>
                  <a:srgbClr val="000000"/>
                </a:solidFill>
              </a:rPr>
              <a:t>Pidemmällä aikavälillä tavoitteena on, että valtion panostukset tuottavat laaja-alaisesti uutta tietoa ja korkean tason osaamista, innovaatioita sekä ratkaisuja globaaleihin yhteiskunnallisiin haasteisiin, kuten ilmastonmuutokseen, luontokatoon, saastumiseen ja sosiaalisiin ongelmiin. Näin edistetään korkean arvonlisän vientiä, kestävää talouskasvua ja tuottavuuden parantumista sekä lisätään yhteiskunnan hyvinvointia. </a:t>
            </a:r>
          </a:p>
          <a:p>
            <a:pPr marL="0" indent="0" algn="just" fontAlgn="base">
              <a:lnSpc>
                <a:spcPct val="100000"/>
              </a:lnSpc>
              <a:buFont typeface="Arial" panose="020B0604020202020204" pitchFamily="34" charset="0"/>
              <a:buNone/>
            </a:pPr>
            <a:r>
              <a:rPr lang="fi-FI" sz="1200" dirty="0">
                <a:solidFill>
                  <a:srgbClr val="000000"/>
                </a:solidFill>
              </a:rPr>
              <a:t>Keskipitkällä ja pitkällä aikavälillä suunnitelman toteutumista tarkastellaan eri näkökulmista, kuten talouskasvu, työn tuottavuus sekä sosiaalinen ja ekologinen kestävyys ja yhteiskunnallisten haasteiden ratkaiseminen. </a:t>
            </a:r>
          </a:p>
          <a:p>
            <a:pPr marL="0" indent="0" algn="just" fontAlgn="base">
              <a:lnSpc>
                <a:spcPct val="100000"/>
              </a:lnSpc>
              <a:buFont typeface="Arial" panose="020B0604020202020204" pitchFamily="34" charset="0"/>
              <a:buNone/>
            </a:pPr>
            <a:endParaRPr lang="fi-FI" sz="1200" dirty="0">
              <a:solidFill>
                <a:srgbClr val="000000"/>
              </a:solidFill>
            </a:endParaRPr>
          </a:p>
          <a:p>
            <a:pPr marL="0" indent="0" algn="just">
              <a:lnSpc>
                <a:spcPct val="100000"/>
              </a:lnSpc>
              <a:buFont typeface="Arial" panose="020B0604020202020204" pitchFamily="34" charset="0"/>
              <a:buNone/>
            </a:pPr>
            <a:r>
              <a:rPr lang="fi-FI" sz="1200" b="0" i="0" dirty="0">
                <a:solidFill>
                  <a:srgbClr val="000000"/>
                </a:solidFill>
                <a:effectLst/>
                <a:latin typeface="Calibri" panose="020F0502020204030204" pitchFamily="34" charset="0"/>
              </a:rPr>
              <a:t>(</a:t>
            </a:r>
            <a:r>
              <a:rPr lang="fi-FI" sz="1200" b="0" i="0" u="sng" strike="noStrike" dirty="0">
                <a:solidFill>
                  <a:srgbClr val="0563C1"/>
                </a:solidFill>
                <a:effectLst/>
                <a:latin typeface="Calibri" panose="020F0502020204030204" pitchFamily="34" charset="0"/>
                <a:hlinkClick r:id="rId2"/>
              </a:rPr>
              <a:t>https://julkaisut.valtioneuvosto.fi/bitstream/handle/10024/165699/VN_2024_31.pdf?sequence=1&amp;isAllowed=y</a:t>
            </a:r>
            <a:r>
              <a:rPr lang="fi-FI" sz="1200" b="0" i="0" dirty="0">
                <a:solidFill>
                  <a:srgbClr val="000000"/>
                </a:solidFill>
                <a:effectLst/>
                <a:latin typeface="Calibri" panose="020F0502020204030204" pitchFamily="34" charset="0"/>
              </a:rPr>
              <a:t>) </a:t>
            </a:r>
            <a:endParaRPr lang="fi-FI" sz="1200" dirty="0"/>
          </a:p>
          <a:p>
            <a:pPr marL="0" indent="0" algn="just" rtl="0" fontAlgn="base">
              <a:lnSpc>
                <a:spcPct val="100000"/>
              </a:lnSpc>
              <a:buNone/>
            </a:pPr>
            <a:endParaRPr lang="fi-FI" sz="1200" b="0" i="0" dirty="0">
              <a:solidFill>
                <a:srgbClr val="000000"/>
              </a:solidFill>
              <a:effectLst/>
            </a:endParaRPr>
          </a:p>
          <a:p>
            <a:pPr marL="0" indent="0" algn="just">
              <a:lnSpc>
                <a:spcPct val="100000"/>
              </a:lnSpc>
              <a:buNone/>
            </a:pPr>
            <a:endParaRPr lang="fi-FI" sz="1200" dirty="0"/>
          </a:p>
        </p:txBody>
      </p:sp>
      <p:sp>
        <p:nvSpPr>
          <p:cNvPr id="4" name="Sisällön paikkamerkki 2">
            <a:extLst>
              <a:ext uri="{FF2B5EF4-FFF2-40B4-BE49-F238E27FC236}">
                <a16:creationId xmlns:a16="http://schemas.microsoft.com/office/drawing/2014/main" id="{090952B2-5342-EFD0-9707-68DEFE23E5C7}"/>
              </a:ext>
            </a:extLst>
          </p:cNvPr>
          <p:cNvSpPr txBox="1">
            <a:spLocks/>
          </p:cNvSpPr>
          <p:nvPr/>
        </p:nvSpPr>
        <p:spPr>
          <a:xfrm>
            <a:off x="6466788" y="1027906"/>
            <a:ext cx="50724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buFont typeface="Arial" panose="020B0604020202020204" pitchFamily="34" charset="0"/>
              <a:buNone/>
            </a:pPr>
            <a:endParaRPr lang="fi-FI" sz="1200" dirty="0"/>
          </a:p>
        </p:txBody>
      </p:sp>
    </p:spTree>
    <p:extLst>
      <p:ext uri="{BB962C8B-B14F-4D97-AF65-F5344CB8AC3E}">
        <p14:creationId xmlns:p14="http://schemas.microsoft.com/office/powerpoint/2010/main" val="2255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08B58BE-567F-98BA-78E1-03C8A1D6CECE}"/>
              </a:ext>
            </a:extLst>
          </p:cNvPr>
          <p:cNvSpPr>
            <a:spLocks noGrp="1"/>
          </p:cNvSpPr>
          <p:nvPr>
            <p:ph idx="1"/>
          </p:nvPr>
        </p:nvSpPr>
        <p:spPr>
          <a:xfrm>
            <a:off x="498835" y="543580"/>
            <a:ext cx="10515600" cy="4351338"/>
          </a:xfrm>
        </p:spPr>
        <p:txBody>
          <a:bodyPr>
            <a:noAutofit/>
          </a:bodyPr>
          <a:lstStyle/>
          <a:p>
            <a:pPr marL="0" indent="0" algn="l" rtl="0" fontAlgn="base">
              <a:buNone/>
            </a:pPr>
            <a:r>
              <a:rPr lang="fi-FI" sz="1200" b="0" i="0" dirty="0">
                <a:solidFill>
                  <a:srgbClr val="000000"/>
                </a:solidFill>
                <a:effectLst/>
              </a:rPr>
              <a:t>Tutkimuksessa selvitettiin yksittäisten yrityksien näkökulmasta aihetta, sillä se on tutkimus- ja kehitysmenojen taustalla. Näiden tietojen pohjalta kootaan maakunta- ja valtiotasoiset tilastot. Tämän vuoksi yksittäisten yrityksien käytänteiden perusteella voidaan perustella myös koko Satakunnan tilastoitujen menojen määrää. Maakuntatasolla tutkimus- ja kehitystyön menojen määrään vaikuttavia tekijöitä löydettiin useita. Selvimmät tekijät, jotka nousivat tutkimuksessa esiin, olivat opiskelijoiden hyödyntäminen tutkimus- ja kehitystyössä, erilaiset kirjauskäytännöt, Satakunnan yritysrakenne sekä Tilastokeskukselle raportoinnin mahdolliset haasteet. Nämä aiheet nousivat useimmiten esille haastatteluissa ja yrityksien toiminnassa. Mikäli samat asiat toistuvat useassa yrityksessä, alkaa se näkyä jo maakuntatasoisessa tilastoinnissa.  </a:t>
            </a:r>
          </a:p>
          <a:p>
            <a:pPr marL="0" indent="0" algn="l" rtl="0" fontAlgn="base">
              <a:buNone/>
            </a:pPr>
            <a:r>
              <a:rPr lang="fi-FI" sz="1200" b="0" i="0" dirty="0">
                <a:solidFill>
                  <a:srgbClr val="000000"/>
                </a:solidFill>
                <a:effectLst/>
              </a:rPr>
              <a:t>Kyseessä on kokonaisuus, johon vaikuttaa hyvin monet eri tekijät. Tämän vuoksi jokaisen yrityksen kohdalla tutkimus- ja kehitysmenojen merkitsemiseen vaikuttavat eri tekijät ja niissä on erilaisia haasteita. Tutkimus- ja kehitysmenojen kirjaamista tulisi selkeyttää kirjanpidossa, jotta ne saataisiin selkeämmin kirjattua ja raportoitua sellaisenaan myös maakunta- ja valtiotasoisesti. Kuitenkin olisi järkevää myös kyseenalaistaa tämän tilaston merkitystä, sillä tutkimus- ja kehitysmenojen kasvu ei ole tae tuloksista ja menestymisestä. Ja kuten huomataan, tähän tilastoituun numeroon vaikuttaa hyvin monet eri tekijät yrityksessä, ja sen vuoksi se saattaa vääristää totuutta. </a:t>
            </a:r>
          </a:p>
          <a:p>
            <a:pPr marL="0" indent="0" algn="l" rtl="0" fontAlgn="base">
              <a:buNone/>
            </a:pPr>
            <a:r>
              <a:rPr lang="fi-FI" sz="1200" b="0" i="0" dirty="0">
                <a:solidFill>
                  <a:srgbClr val="000000"/>
                </a:solidFill>
                <a:effectLst/>
              </a:rPr>
              <a:t>Tutkimusaineiston otanta oli pieni, joten tutkimuksen tuloksien yleistettävyys on myös tämän vuoksi heikko. Otanta haluttiin pitää pienenä, jotta näiden kohdeyrityksien toimintatapoihin ja tilanteisiin päästäisiin paremmin käsiksi. Suurempi otanta olisi tarkoittanut pintapuolisempaa tarkastelua ja mahdollisesti aineisto olisi jouduttu keräämään eri keinoin ajan säästämiseksi. Tutkimuksessa esiin nousseita asioita voidaan analysoida ja niistä voidaan tehdä johtopäätöksiä, mutta turhan karkeita yleistyksiä ei tule tehdä. Kyseessä on aihe, johon vaikuttaa monet tekijät, joten ilmiötä tulee tarkastella hyvin tapauskohtaisesti. </a:t>
            </a:r>
          </a:p>
          <a:p>
            <a:pPr marL="0" indent="0" algn="l" rtl="0" fontAlgn="base">
              <a:buNone/>
            </a:pPr>
            <a:r>
              <a:rPr lang="fi-FI" sz="1200" b="0" i="0" dirty="0">
                <a:solidFill>
                  <a:srgbClr val="000000"/>
                </a:solidFill>
                <a:effectLst/>
              </a:rPr>
              <a:t>Jatkotutkimusmahdollisuuksia on monia, mutta selvin on ehdottomasti koulujen kanssa tehty yhteistyö ja tarkemmin sen vaikutus tutkimuksen ja kehityksen kuluihin. Tästä voitaisiin tutkia esimerkiksi lopputöiden merkitystä organisaation tutkimukselle ja kehitykselle ja sen kustannuksia suhteessa kustannuksiin, joita syntyisi, jos se olisi yritykselle erillinen tutkimus- ja kehitysprojekti. Lisäksi case-tutkimuksena voitaisiin tutkia tarkemmin, kuinka organisaatiot määrittelevät kulut, jotka kuuluvat tarkalleen tutkimus- ja kehitysmenoihin. Tämä antaisi näkökulman siihen kuinka suuri virheen mahdollisuus on itse organisaatiolla näiden menojen raportoinnissa. Tutkimuksen ja kehityksen määrittelyn ollessa monesti eroava ja vaikeasti selitettävä on mahdollista, ettei se ole kaikille kuluja käsitteleville selvä. </a:t>
            </a:r>
          </a:p>
          <a:p>
            <a:pPr marL="0" indent="0" algn="l" rtl="0" fontAlgn="base">
              <a:buNone/>
            </a:pPr>
            <a:r>
              <a:rPr lang="fi-FI" sz="1200" b="0" i="0" dirty="0">
                <a:solidFill>
                  <a:srgbClr val="000000"/>
                </a:solidFill>
                <a:effectLst/>
              </a:rPr>
              <a:t>Tähän tutkimukseen on helppoa keksiä jatkotutkimusaiheita, sillä tutkimuksesta nousi esiin paljon lisäkysymyksiä. Toivottavaa olisikin, että aihetta tutkittaisiin jatkossa enemmän, jotta oltaisiin tietoisempia mitä tutkimus- ja kehitysmenoihin kuuluu. Jos tätä kustannusten määrää aiotaan jatkossakin käyttää määrittelemään kuntien kehitystä ja elinvoimaisuutta, tulisi sen taustat ymmärtää paremmin. Lisäksi käsite tutkimus- ja kehitys tulisi jotenkin erottaa yritysmaailmassa arkikielen termistä, joka on aivan liian laaja ja sisältää kaiken kehittävän tekemisen. Tätä se ei kuitenkaan oikean määritelmän mukaan ole, ja ongelma siitä tulee silloin, jos näitä määritelmiä ei osata erottaa toisistaan. </a:t>
            </a:r>
          </a:p>
          <a:p>
            <a:pPr marL="0" indent="0" algn="l" rtl="0" fontAlgn="base">
              <a:buNone/>
            </a:pPr>
            <a:r>
              <a:rPr lang="fi-FI" sz="1200" b="0" i="0" dirty="0">
                <a:solidFill>
                  <a:srgbClr val="000000"/>
                </a:solidFill>
                <a:effectLst/>
              </a:rPr>
              <a:t>Kyseessä on aihe, josta tarvittaisiin ehdottomasti enemmän tietoutta. Tutkimuksen ja kehityksen aihetta on tutkittu hyvinkin paljon julkisen sektorin näkökulmasta, mutta yksityisen sektorin tutkimus ja kehitys on jätetty vähemmälle tutkimukselle. Kuitenkin usein julkiset </a:t>
            </a:r>
            <a:r>
              <a:rPr lang="fi-FI" sz="1200" b="0" i="0" dirty="0" err="1">
                <a:solidFill>
                  <a:srgbClr val="000000"/>
                </a:solidFill>
                <a:effectLst/>
              </a:rPr>
              <a:t>t&amp;k-hankkeet</a:t>
            </a:r>
            <a:r>
              <a:rPr lang="fi-FI" sz="1200" b="0" i="0" dirty="0">
                <a:solidFill>
                  <a:srgbClr val="000000"/>
                </a:solidFill>
                <a:effectLst/>
              </a:rPr>
              <a:t> ovat melko turvallisia ja maltillisia, sillä julkisella sektorilla vältellään riskejä. Siksi yksityisen sektorin innokkaita tutkimuksen ja kehityksen edistäjiä tulisi tukea ja näihin tulisi kiinnittää enemmän huomiota. </a:t>
            </a:r>
          </a:p>
          <a:p>
            <a:pPr marL="0" indent="0">
              <a:buNone/>
            </a:pPr>
            <a:endParaRPr lang="fi-FI" sz="1200" dirty="0"/>
          </a:p>
        </p:txBody>
      </p:sp>
    </p:spTree>
    <p:extLst>
      <p:ext uri="{BB962C8B-B14F-4D97-AF65-F5344CB8AC3E}">
        <p14:creationId xmlns:p14="http://schemas.microsoft.com/office/powerpoint/2010/main" val="55324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02FE97-9A6A-3ED6-6ADB-502501AA9995}"/>
              </a:ext>
            </a:extLst>
          </p:cNvPr>
          <p:cNvSpPr>
            <a:spLocks noGrp="1"/>
          </p:cNvSpPr>
          <p:nvPr>
            <p:ph type="title"/>
          </p:nvPr>
        </p:nvSpPr>
        <p:spPr>
          <a:xfrm>
            <a:off x="649664" y="418306"/>
            <a:ext cx="10515600" cy="315912"/>
          </a:xfrm>
        </p:spPr>
        <p:txBody>
          <a:bodyPr>
            <a:noAutofit/>
          </a:bodyPr>
          <a:lstStyle/>
          <a:p>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Patentit </a:t>
            </a:r>
            <a:b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br>
            <a:endParaRPr lang="fi-FI" sz="2000" b="1" kern="100" dirty="0">
              <a:solidFill>
                <a:schemeClr val="tx2">
                  <a:lumMod val="90000"/>
                  <a:lumOff val="10000"/>
                </a:schemeClr>
              </a:solidFill>
              <a:latin typeface="Aptos ExtraBold" panose="020B00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3CD4562D-266D-9D12-0C78-4A5C20602248}"/>
              </a:ext>
            </a:extLst>
          </p:cNvPr>
          <p:cNvSpPr>
            <a:spLocks noGrp="1"/>
          </p:cNvSpPr>
          <p:nvPr>
            <p:ph idx="1"/>
          </p:nvPr>
        </p:nvSpPr>
        <p:spPr>
          <a:xfrm>
            <a:off x="649664" y="648500"/>
            <a:ext cx="10515600" cy="4351338"/>
          </a:xfrm>
        </p:spPr>
        <p:txBody>
          <a:bodyPr>
            <a:noAutofit/>
          </a:bodyPr>
          <a:lstStyle/>
          <a:p>
            <a:pPr marL="0" indent="0" algn="l" rtl="0" fontAlgn="base">
              <a:buNone/>
            </a:pPr>
            <a:r>
              <a:rPr lang="fi-FI" sz="1200" b="0" i="0" dirty="0">
                <a:solidFill>
                  <a:srgbClr val="000000"/>
                </a:solidFill>
                <a:effectLst/>
              </a:rPr>
              <a:t>Patentti on yksinoikeus käyttää keksintöä. Keksinnön käytöllä tarkoitetaan ammattimaista hyödyntämistä, kuten tuotteen valmistusta, myyntiä, käyttöä ja maahantuontia. Suomessa patenttia haetaan Patentti- ja rekisterihallitukselta (PRH). Kansallisten eli vain Suomessa voimassa olevien patenttien lisäksi PRH käsittelee myös kansainvälisiä patenttihakemuksia. </a:t>
            </a:r>
          </a:p>
          <a:p>
            <a:pPr marL="0" indent="0" algn="l" rtl="0" fontAlgn="base">
              <a:buNone/>
            </a:pPr>
            <a:r>
              <a:rPr lang="fi-FI" sz="1200" b="0" i="0" dirty="0">
                <a:solidFill>
                  <a:srgbClr val="000000"/>
                </a:solidFill>
                <a:effectLst/>
              </a:rPr>
              <a:t>Vuonna 2023 kansallisia patenttihakemuksia tuli viime vuonna Patentti- ja rekisterihallitukseen eniten 10 vuoteen. Hakemuksia oli 1 745, kun vuotta aikaisemmin hakemuksia oli 1 447. Hakemuksia tuli eniten Uudeltamaalta, joka vastaa 67 prosentista kaikista hakemuksista. Hakemusmäärältään kolme suurinta maakuntaa kaikki kasvattivat hakemusmääriään ja yhdessä ne vastasivat 77 prosentista kaikista hakemuksista. Muista maakunnista tulleiden hakemusten kokonaismäärä pysyi ennallaan. Tilastossa maakunta määräytyy hakemuksessa ensimmäisenä nimetyn hakijan ilmoittaman kotipaikan tai osoitteen mukaan. </a:t>
            </a:r>
          </a:p>
          <a:p>
            <a:pPr marL="0" indent="0" fontAlgn="base">
              <a:buNone/>
            </a:pPr>
            <a:r>
              <a:rPr lang="fi-FI" sz="1200" b="0" i="0" dirty="0">
                <a:solidFill>
                  <a:srgbClr val="000000"/>
                </a:solidFill>
                <a:effectLst/>
              </a:rPr>
              <a:t>Satakunnassa patenttihakemusten määrä on laskenut merkittävästi, vuoden 2017 </a:t>
            </a:r>
            <a:br>
              <a:rPr lang="fi-FI" sz="1200" b="0" i="0" dirty="0">
                <a:solidFill>
                  <a:srgbClr val="000000"/>
                </a:solidFill>
                <a:effectLst/>
              </a:rPr>
            </a:br>
            <a:r>
              <a:rPr lang="fi-FI" sz="1200" b="0" i="0" dirty="0">
                <a:solidFill>
                  <a:srgbClr val="000000"/>
                </a:solidFill>
                <a:effectLst/>
              </a:rPr>
              <a:t>48:sta vuoden 2023 12:een (taulukko). Vuoden 2023 määrä oli myös alin vuonna </a:t>
            </a:r>
            <a:br>
              <a:rPr lang="fi-FI" sz="1200" b="0" i="0" dirty="0">
                <a:solidFill>
                  <a:srgbClr val="000000"/>
                </a:solidFill>
                <a:effectLst/>
              </a:rPr>
            </a:br>
            <a:r>
              <a:rPr lang="fi-FI" sz="1200" b="0" i="0" dirty="0">
                <a:solidFill>
                  <a:srgbClr val="000000"/>
                </a:solidFill>
                <a:effectLst/>
              </a:rPr>
              <a:t>2013 alkaneella tarkasteltuajanjaksolla. Tosin vuodet 2013 ja 2020–21 olivat myös </a:t>
            </a:r>
            <a:br>
              <a:rPr lang="fi-FI" sz="1200" b="0" i="0" dirty="0">
                <a:solidFill>
                  <a:srgbClr val="000000"/>
                </a:solidFill>
                <a:effectLst/>
              </a:rPr>
            </a:br>
            <a:r>
              <a:rPr lang="fi-FI" sz="1200" b="0" i="0" dirty="0">
                <a:solidFill>
                  <a:srgbClr val="000000"/>
                </a:solidFill>
                <a:effectLst/>
              </a:rPr>
              <a:t>varsin heikkoja. </a:t>
            </a:r>
          </a:p>
          <a:p>
            <a:pPr marL="0" indent="0" algn="l" rtl="0" fontAlgn="base">
              <a:buNone/>
            </a:pPr>
            <a:r>
              <a:rPr lang="fi-FI" sz="1200" b="0" i="0" dirty="0">
                <a:solidFill>
                  <a:srgbClr val="000000"/>
                </a:solidFill>
                <a:effectLst/>
              </a:rPr>
              <a:t>Alla on tilasto hakemusten määristä maakunnittain 2023. Suluissa on vuosi 2022. </a:t>
            </a:r>
            <a:br>
              <a:rPr lang="fi-FI" sz="1200" b="0" i="0" dirty="0">
                <a:solidFill>
                  <a:srgbClr val="000000"/>
                </a:solidFill>
                <a:effectLst/>
              </a:rPr>
            </a:br>
            <a:r>
              <a:rPr lang="fi-FI" sz="1200" b="1" i="0" dirty="0">
                <a:solidFill>
                  <a:srgbClr val="000000"/>
                </a:solidFill>
                <a:effectLst/>
              </a:rPr>
              <a:t>Satakunta oli sijalla 15</a:t>
            </a:r>
            <a:r>
              <a:rPr lang="fi-FI" sz="1200" b="0" i="0" dirty="0">
                <a:solidFill>
                  <a:srgbClr val="000000"/>
                </a:solidFill>
                <a:effectLst/>
              </a:rPr>
              <a:t>, 19 maakunnan joukossa. Satakunnan osuus oli vain 0,7 % </a:t>
            </a:r>
            <a:br>
              <a:rPr lang="fi-FI" sz="1200" b="0" i="0" dirty="0">
                <a:solidFill>
                  <a:srgbClr val="000000"/>
                </a:solidFill>
                <a:effectLst/>
              </a:rPr>
            </a:br>
            <a:r>
              <a:rPr lang="fi-FI" sz="1200" b="0" i="0" dirty="0">
                <a:solidFill>
                  <a:srgbClr val="000000"/>
                </a:solidFill>
                <a:effectLst/>
              </a:rPr>
              <a:t>patenttihakemuksista. Koko maan 1668 patentista Satakuntaan haettiin vain 12. </a:t>
            </a:r>
            <a:br>
              <a:rPr lang="fi-FI" sz="1200" b="0" i="0" dirty="0">
                <a:solidFill>
                  <a:srgbClr val="000000"/>
                </a:solidFill>
                <a:effectLst/>
              </a:rPr>
            </a:br>
            <a:r>
              <a:rPr lang="fi-FI" sz="1200" b="0" i="0" dirty="0">
                <a:solidFill>
                  <a:srgbClr val="000000"/>
                </a:solidFill>
                <a:effectLst/>
              </a:rPr>
              <a:t>Matalan osuuden maakunnat näyttävät olevan usein teollisuusmaakuntia, kuten </a:t>
            </a:r>
            <a:br>
              <a:rPr lang="fi-FI" sz="1200" b="0" i="0" dirty="0">
                <a:solidFill>
                  <a:srgbClr val="000000"/>
                </a:solidFill>
                <a:effectLst/>
              </a:rPr>
            </a:br>
            <a:r>
              <a:rPr lang="fi-FI" sz="1200" b="0" i="0" dirty="0">
                <a:solidFill>
                  <a:srgbClr val="000000"/>
                </a:solidFill>
                <a:effectLst/>
              </a:rPr>
              <a:t>Lappi, Keski-Pohjanmaa ja Kymenlaakso Satakunnan lisäksi.  </a:t>
            </a:r>
          </a:p>
          <a:p>
            <a:pPr marL="0" indent="0" algn="l" rtl="0" fontAlgn="base">
              <a:spcBef>
                <a:spcPts val="0"/>
              </a:spcBef>
              <a:buNone/>
            </a:pPr>
            <a:endParaRPr lang="fi-FI" sz="1200" b="0" i="0" dirty="0">
              <a:solidFill>
                <a:srgbClr val="000000"/>
              </a:solidFill>
              <a:effectLst/>
            </a:endParaRPr>
          </a:p>
          <a:p>
            <a:pPr algn="l" rtl="0" fontAlgn="base">
              <a:spcBef>
                <a:spcPts val="0"/>
              </a:spcBef>
              <a:buFont typeface="+mj-lt"/>
              <a:buAutoNum type="arabicPeriod"/>
            </a:pPr>
            <a:r>
              <a:rPr lang="fi-FI" sz="1000" b="0" i="0" dirty="0">
                <a:solidFill>
                  <a:srgbClr val="000000"/>
                </a:solidFill>
                <a:effectLst/>
              </a:rPr>
              <a:t>Uusimaa 1172 (895) </a:t>
            </a:r>
          </a:p>
          <a:p>
            <a:pPr algn="l" rtl="0" fontAlgn="base">
              <a:spcBef>
                <a:spcPts val="0"/>
              </a:spcBef>
              <a:buFont typeface="+mj-lt"/>
              <a:buAutoNum type="arabicPeriod"/>
            </a:pPr>
            <a:r>
              <a:rPr lang="fi-FI" sz="1000" b="0" i="0" dirty="0">
                <a:solidFill>
                  <a:srgbClr val="000000"/>
                </a:solidFill>
                <a:effectLst/>
              </a:rPr>
              <a:t>Pirkanmaa 89 (85) </a:t>
            </a:r>
          </a:p>
          <a:p>
            <a:pPr algn="l" rtl="0" fontAlgn="base">
              <a:spcBef>
                <a:spcPts val="0"/>
              </a:spcBef>
              <a:buFont typeface="+mj-lt"/>
              <a:buAutoNum type="arabicPeriod"/>
            </a:pPr>
            <a:r>
              <a:rPr lang="fi-FI" sz="1000" b="0" i="0" dirty="0">
                <a:solidFill>
                  <a:srgbClr val="000000"/>
                </a:solidFill>
                <a:effectLst/>
              </a:rPr>
              <a:t>Pohjois-Pohjanmaa 86 (61) </a:t>
            </a:r>
          </a:p>
          <a:p>
            <a:pPr algn="l" rtl="0" fontAlgn="base">
              <a:spcBef>
                <a:spcPts val="0"/>
              </a:spcBef>
              <a:buFont typeface="+mj-lt"/>
              <a:buAutoNum type="arabicPeriod"/>
            </a:pPr>
            <a:r>
              <a:rPr lang="fi-FI" sz="1000" b="0" i="0" dirty="0">
                <a:solidFill>
                  <a:srgbClr val="000000"/>
                </a:solidFill>
                <a:effectLst/>
              </a:rPr>
              <a:t>Varsinais-Suomi 57 (57) </a:t>
            </a:r>
          </a:p>
          <a:p>
            <a:pPr algn="l" rtl="0" fontAlgn="base">
              <a:spcBef>
                <a:spcPts val="0"/>
              </a:spcBef>
              <a:buFont typeface="+mj-lt"/>
              <a:buAutoNum type="arabicPeriod"/>
            </a:pPr>
            <a:r>
              <a:rPr lang="fi-FI" sz="1000" b="0" i="0" dirty="0">
                <a:solidFill>
                  <a:srgbClr val="000000"/>
                </a:solidFill>
                <a:effectLst/>
              </a:rPr>
              <a:t>Keski-Suomi 50 (43) </a:t>
            </a:r>
          </a:p>
          <a:p>
            <a:pPr algn="l" rtl="0" fontAlgn="base">
              <a:spcBef>
                <a:spcPts val="0"/>
              </a:spcBef>
              <a:buFont typeface="+mj-lt"/>
              <a:buAutoNum type="arabicPeriod"/>
            </a:pPr>
            <a:r>
              <a:rPr lang="fi-FI" sz="1000" b="0" i="0" dirty="0">
                <a:solidFill>
                  <a:srgbClr val="000000"/>
                </a:solidFill>
                <a:effectLst/>
              </a:rPr>
              <a:t>Pohjois-Savo 39 (47) </a:t>
            </a:r>
          </a:p>
          <a:p>
            <a:pPr algn="l" rtl="0" fontAlgn="base">
              <a:spcBef>
                <a:spcPts val="0"/>
              </a:spcBef>
              <a:buFont typeface="+mj-lt"/>
              <a:buAutoNum type="arabicPeriod"/>
            </a:pPr>
            <a:r>
              <a:rPr lang="fi-FI" sz="1000" b="0" i="0" dirty="0">
                <a:solidFill>
                  <a:srgbClr val="000000"/>
                </a:solidFill>
                <a:effectLst/>
              </a:rPr>
              <a:t>Päijät-Häme 33 (27) </a:t>
            </a:r>
          </a:p>
          <a:p>
            <a:pPr algn="l" rtl="0" fontAlgn="base">
              <a:spcBef>
                <a:spcPts val="0"/>
              </a:spcBef>
              <a:buFont typeface="+mj-lt"/>
              <a:buAutoNum type="arabicPeriod"/>
            </a:pPr>
            <a:r>
              <a:rPr lang="fi-FI" sz="1000" b="0" i="0" dirty="0">
                <a:solidFill>
                  <a:srgbClr val="000000"/>
                </a:solidFill>
                <a:effectLst/>
              </a:rPr>
              <a:t>Pohjanmaa 20 (26) </a:t>
            </a:r>
          </a:p>
          <a:p>
            <a:pPr algn="l" rtl="0" fontAlgn="base">
              <a:spcBef>
                <a:spcPts val="0"/>
              </a:spcBef>
              <a:buFont typeface="+mj-lt"/>
              <a:buAutoNum type="arabicPeriod"/>
            </a:pPr>
            <a:r>
              <a:rPr lang="fi-FI" sz="1000" b="0" i="0" dirty="0">
                <a:solidFill>
                  <a:srgbClr val="000000"/>
                </a:solidFill>
                <a:effectLst/>
              </a:rPr>
              <a:t>Etelä-Karjala 18 (12) </a:t>
            </a:r>
          </a:p>
          <a:p>
            <a:pPr algn="l" rtl="0" fontAlgn="base">
              <a:spcBef>
                <a:spcPts val="0"/>
              </a:spcBef>
              <a:buFont typeface="+mj-lt"/>
              <a:buAutoNum type="arabicPeriod"/>
            </a:pPr>
            <a:r>
              <a:rPr lang="fi-FI" sz="1000" b="0" i="0" dirty="0">
                <a:solidFill>
                  <a:srgbClr val="000000"/>
                </a:solidFill>
                <a:effectLst/>
              </a:rPr>
              <a:t>Kanta-Häme 16 (19) </a:t>
            </a:r>
          </a:p>
          <a:p>
            <a:pPr algn="l" rtl="0" fontAlgn="base">
              <a:spcBef>
                <a:spcPts val="0"/>
              </a:spcBef>
              <a:buFont typeface="+mj-lt"/>
              <a:buAutoNum type="arabicPeriod"/>
            </a:pPr>
            <a:r>
              <a:rPr lang="fi-FI" sz="1000" b="0" i="0" dirty="0">
                <a:solidFill>
                  <a:srgbClr val="000000"/>
                </a:solidFill>
                <a:effectLst/>
              </a:rPr>
              <a:t>Etelä-Savo 15 (17) </a:t>
            </a:r>
          </a:p>
          <a:p>
            <a:pPr algn="l" rtl="0" fontAlgn="base">
              <a:spcBef>
                <a:spcPts val="0"/>
              </a:spcBef>
              <a:buFont typeface="+mj-lt"/>
              <a:buAutoNum type="arabicPeriod"/>
            </a:pPr>
            <a:r>
              <a:rPr lang="fi-FI" sz="1000" b="0" i="0" dirty="0">
                <a:solidFill>
                  <a:srgbClr val="000000"/>
                </a:solidFill>
                <a:effectLst/>
              </a:rPr>
              <a:t>Etelä-Pohjanmaa 13 (14) </a:t>
            </a:r>
          </a:p>
          <a:p>
            <a:pPr algn="l" rtl="0" fontAlgn="base">
              <a:spcBef>
                <a:spcPts val="0"/>
              </a:spcBef>
              <a:buFont typeface="+mj-lt"/>
              <a:buAutoNum type="arabicPeriod"/>
            </a:pPr>
            <a:r>
              <a:rPr lang="fi-FI" sz="1000" b="0" i="0" dirty="0">
                <a:solidFill>
                  <a:srgbClr val="000000"/>
                </a:solidFill>
                <a:effectLst/>
              </a:rPr>
              <a:t>Pohjois-Karjala 13 (17) </a:t>
            </a:r>
          </a:p>
          <a:p>
            <a:pPr algn="l" rtl="0" fontAlgn="base">
              <a:spcBef>
                <a:spcPts val="0"/>
              </a:spcBef>
              <a:buFont typeface="+mj-lt"/>
              <a:buAutoNum type="arabicPeriod"/>
            </a:pPr>
            <a:r>
              <a:rPr lang="fi-FI" sz="1000" b="0" i="0" dirty="0">
                <a:solidFill>
                  <a:srgbClr val="000000"/>
                </a:solidFill>
                <a:effectLst/>
              </a:rPr>
              <a:t>Lappi 12 (6) </a:t>
            </a:r>
          </a:p>
          <a:p>
            <a:pPr algn="l" rtl="0" fontAlgn="base">
              <a:spcBef>
                <a:spcPts val="0"/>
              </a:spcBef>
              <a:buFont typeface="+mj-lt"/>
              <a:buAutoNum type="arabicPeriod"/>
            </a:pPr>
            <a:r>
              <a:rPr lang="fi-FI" sz="1000" b="1" i="0" dirty="0">
                <a:solidFill>
                  <a:schemeClr val="tx2">
                    <a:lumMod val="90000"/>
                    <a:lumOff val="10000"/>
                  </a:schemeClr>
                </a:solidFill>
                <a:effectLst/>
              </a:rPr>
              <a:t>Satakunta 12 (23) </a:t>
            </a:r>
          </a:p>
          <a:p>
            <a:pPr algn="l" rtl="0" fontAlgn="base">
              <a:spcBef>
                <a:spcPts val="0"/>
              </a:spcBef>
              <a:buFont typeface="+mj-lt"/>
              <a:buAutoNum type="arabicPeriod"/>
            </a:pPr>
            <a:r>
              <a:rPr lang="fi-FI" sz="1000" b="0" i="0" dirty="0">
                <a:solidFill>
                  <a:srgbClr val="000000"/>
                </a:solidFill>
                <a:effectLst/>
              </a:rPr>
              <a:t>Keski-Pohjanmaa 9 (6) </a:t>
            </a:r>
          </a:p>
          <a:p>
            <a:pPr algn="l" rtl="0" fontAlgn="base">
              <a:spcBef>
                <a:spcPts val="0"/>
              </a:spcBef>
              <a:buFont typeface="+mj-lt"/>
              <a:buAutoNum type="arabicPeriod"/>
            </a:pPr>
            <a:r>
              <a:rPr lang="fi-FI" sz="1000" b="0" i="0" dirty="0">
                <a:solidFill>
                  <a:srgbClr val="000000"/>
                </a:solidFill>
                <a:effectLst/>
              </a:rPr>
              <a:t>Kymenlaakso 8 (3) </a:t>
            </a:r>
          </a:p>
          <a:p>
            <a:pPr algn="l" rtl="0" fontAlgn="base">
              <a:spcBef>
                <a:spcPts val="0"/>
              </a:spcBef>
              <a:buFont typeface="+mj-lt"/>
              <a:buAutoNum type="arabicPeriod"/>
            </a:pPr>
            <a:r>
              <a:rPr lang="fi-FI" sz="1000" b="0" i="0" dirty="0">
                <a:solidFill>
                  <a:srgbClr val="000000"/>
                </a:solidFill>
                <a:effectLst/>
              </a:rPr>
              <a:t>Kainuu 6 (2) </a:t>
            </a:r>
          </a:p>
          <a:p>
            <a:pPr algn="l" rtl="0" fontAlgn="base">
              <a:spcBef>
                <a:spcPts val="0"/>
              </a:spcBef>
              <a:buFont typeface="+mj-lt"/>
              <a:buAutoNum type="arabicPeriod"/>
            </a:pPr>
            <a:r>
              <a:rPr lang="fi-FI" sz="1000" b="0" i="0" dirty="0">
                <a:solidFill>
                  <a:srgbClr val="000000"/>
                </a:solidFill>
                <a:effectLst/>
              </a:rPr>
              <a:t>Ahvenanmaa 0 (1) </a:t>
            </a:r>
          </a:p>
          <a:p>
            <a:pPr marL="0" indent="0">
              <a:buNone/>
            </a:pPr>
            <a:endParaRPr lang="fi-FI" sz="1200" dirty="0"/>
          </a:p>
        </p:txBody>
      </p:sp>
      <p:pic>
        <p:nvPicPr>
          <p:cNvPr id="12290" name="Picture 2" descr="A table with numbers and letters&#10;&#10;Description automatically generated">
            <a:extLst>
              <a:ext uri="{FF2B5EF4-FFF2-40B4-BE49-F238E27FC236}">
                <a16:creationId xmlns:a16="http://schemas.microsoft.com/office/drawing/2014/main" id="{43240CF2-598D-7E4F-BDAA-B2F43CB21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727" y="2124075"/>
            <a:ext cx="4908738"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6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1D4C6-8530-1808-2091-41F9B60D410B}"/>
              </a:ext>
            </a:extLst>
          </p:cNvPr>
          <p:cNvSpPr>
            <a:spLocks noGrp="1"/>
          </p:cNvSpPr>
          <p:nvPr>
            <p:ph type="title"/>
          </p:nvPr>
        </p:nvSpPr>
        <p:spPr>
          <a:xfrm>
            <a:off x="838200" y="0"/>
            <a:ext cx="10515600" cy="1325563"/>
          </a:xfrm>
        </p:spPr>
        <p:txBody>
          <a:bodyPr>
            <a:normAutofit/>
          </a:bodyPr>
          <a:lstStyle/>
          <a:p>
            <a:r>
              <a:rPr lang="fi-FI" sz="2400" b="1" kern="100" dirty="0">
                <a:solidFill>
                  <a:schemeClr val="tx2">
                    <a:lumMod val="90000"/>
                    <a:lumOff val="10000"/>
                  </a:schemeClr>
                </a:solidFill>
                <a:latin typeface="Aptos ExtraBold" panose="020B0004020202020204" pitchFamily="34" charset="0"/>
                <a:cs typeface="Arial" panose="020B0604020202020204" pitchFamily="34" charset="0"/>
              </a:rPr>
              <a:t>YHTEENVETOA</a:t>
            </a:r>
            <a:r>
              <a:rPr lang="fi-FI" sz="2400" b="0" i="0" dirty="0">
                <a:solidFill>
                  <a:srgbClr val="000000"/>
                </a:solidFill>
                <a:effectLst/>
                <a:latin typeface="Calibri" panose="020F0502020204030204" pitchFamily="34" charset="0"/>
              </a:rPr>
              <a:t> </a:t>
            </a:r>
            <a:br>
              <a:rPr lang="fi-FI" sz="2400" b="0" i="0" dirty="0">
                <a:solidFill>
                  <a:srgbClr val="000000"/>
                </a:solidFill>
                <a:effectLst/>
                <a:latin typeface="Calibri" panose="020F0502020204030204" pitchFamily="34" charset="0"/>
              </a:rPr>
            </a:br>
            <a:endParaRPr lang="fi-FI" sz="2400" dirty="0"/>
          </a:p>
        </p:txBody>
      </p:sp>
      <p:sp>
        <p:nvSpPr>
          <p:cNvPr id="3" name="Sisällön paikkamerkki 2">
            <a:extLst>
              <a:ext uri="{FF2B5EF4-FFF2-40B4-BE49-F238E27FC236}">
                <a16:creationId xmlns:a16="http://schemas.microsoft.com/office/drawing/2014/main" id="{85D2FF4B-6C8F-7630-E217-5C9DF48C4EA9}"/>
              </a:ext>
            </a:extLst>
          </p:cNvPr>
          <p:cNvSpPr>
            <a:spLocks noGrp="1"/>
          </p:cNvSpPr>
          <p:nvPr>
            <p:ph idx="1"/>
          </p:nvPr>
        </p:nvSpPr>
        <p:spPr>
          <a:xfrm>
            <a:off x="359735" y="758640"/>
            <a:ext cx="11474302" cy="5939872"/>
          </a:xfrm>
        </p:spPr>
        <p:txBody>
          <a:bodyPr>
            <a:normAutofit fontScale="92500" lnSpcReduction="10000"/>
          </a:bodyPr>
          <a:lstStyle/>
          <a:p>
            <a:pPr algn="l" rtl="0" fontAlgn="base"/>
            <a:r>
              <a:rPr lang="fi-FI" sz="1800" b="0" i="0" dirty="0">
                <a:solidFill>
                  <a:srgbClr val="000000"/>
                </a:solidFill>
                <a:effectLst/>
              </a:rPr>
              <a:t>Satakunnan </a:t>
            </a:r>
            <a:r>
              <a:rPr lang="fi-FI" sz="1800" b="0" i="0" dirty="0" err="1">
                <a:solidFill>
                  <a:srgbClr val="000000"/>
                </a:solidFill>
                <a:effectLst/>
              </a:rPr>
              <a:t>t&amp;k-toiminnan</a:t>
            </a:r>
            <a:r>
              <a:rPr lang="fi-FI" sz="1800" b="0" i="0" dirty="0">
                <a:solidFill>
                  <a:srgbClr val="000000"/>
                </a:solidFill>
                <a:effectLst/>
              </a:rPr>
              <a:t> vähyyttä selittää suurelta osin </a:t>
            </a:r>
          </a:p>
          <a:p>
            <a:pPr lvl="1" fontAlgn="base"/>
            <a:r>
              <a:rPr lang="fi-FI" sz="1600" b="0" i="0" dirty="0">
                <a:solidFill>
                  <a:srgbClr val="000000"/>
                </a:solidFill>
                <a:effectLst/>
              </a:rPr>
              <a:t>vähäinen korkeakoulusektori etenkin yliopistoissa sekä tutkimuslaitosten erittäin pieni määrä,  </a:t>
            </a:r>
          </a:p>
          <a:p>
            <a:pPr lvl="1" fontAlgn="base"/>
            <a:r>
              <a:rPr lang="fi-FI" sz="1600" b="0" i="0" dirty="0">
                <a:solidFill>
                  <a:srgbClr val="000000"/>
                </a:solidFill>
                <a:effectLst/>
              </a:rPr>
              <a:t>elinkeinorakenne, jossa suhteellisen vähän innovoiva perusteollisuus korostuu sekä </a:t>
            </a:r>
          </a:p>
          <a:p>
            <a:pPr lvl="1" fontAlgn="base"/>
            <a:r>
              <a:rPr lang="fi-FI" sz="1600" b="0" i="0" dirty="0" err="1">
                <a:solidFill>
                  <a:srgbClr val="000000"/>
                </a:solidFill>
                <a:effectLst/>
              </a:rPr>
              <a:t>t&amp;k-menojen</a:t>
            </a:r>
            <a:r>
              <a:rPr lang="fi-FI" sz="1600" b="0" i="0" dirty="0">
                <a:solidFill>
                  <a:srgbClr val="000000"/>
                </a:solidFill>
                <a:effectLst/>
              </a:rPr>
              <a:t> kirjautumisen epävarmuus, jolloin osa toiminnasta saattaa jäädä kirjautumatta, </a:t>
            </a:r>
            <a:br>
              <a:rPr lang="fi-FI" sz="1600" b="0" i="0" dirty="0">
                <a:solidFill>
                  <a:srgbClr val="000000"/>
                </a:solidFill>
                <a:effectLst/>
              </a:rPr>
            </a:br>
            <a:r>
              <a:rPr lang="fi-FI" sz="1600" b="0" i="0" dirty="0">
                <a:solidFill>
                  <a:srgbClr val="000000"/>
                </a:solidFill>
                <a:effectLst/>
              </a:rPr>
              <a:t>tai ne kirjautuvat pääkonttoreihin tai emoyliopistoihin </a:t>
            </a:r>
          </a:p>
          <a:p>
            <a:pPr lvl="1" fontAlgn="base"/>
            <a:r>
              <a:rPr lang="fi-FI" sz="1600" dirty="0">
                <a:solidFill>
                  <a:srgbClr val="000000"/>
                </a:solidFill>
              </a:rPr>
              <a:t>akateemiseen osaamiseen perustuvia </a:t>
            </a:r>
            <a:r>
              <a:rPr lang="fi-FI" sz="1600" dirty="0" err="1">
                <a:solidFill>
                  <a:srgbClr val="000000"/>
                </a:solidFill>
              </a:rPr>
              <a:t>t&amp;k-intensiivisiä</a:t>
            </a:r>
            <a:r>
              <a:rPr lang="fi-FI" sz="1600" dirty="0">
                <a:solidFill>
                  <a:srgbClr val="000000"/>
                </a:solidFill>
              </a:rPr>
              <a:t> yrityksiä ei todennäköisesti perusteta samassa määrin kuin alueilla, joilla on oma yliopisto</a:t>
            </a:r>
          </a:p>
          <a:p>
            <a:pPr marL="0" indent="0" algn="l" rtl="0" fontAlgn="base">
              <a:buNone/>
            </a:pPr>
            <a:r>
              <a:rPr lang="fi-FI" sz="1800" b="1" kern="100" dirty="0">
                <a:solidFill>
                  <a:schemeClr val="tx2">
                    <a:lumMod val="90000"/>
                    <a:lumOff val="10000"/>
                  </a:schemeClr>
                </a:solidFill>
                <a:latin typeface="Aptos ExtraBold" panose="020B0004020202020204" pitchFamily="34" charset="0"/>
                <a:ea typeface="+mj-ea"/>
                <a:cs typeface="Arial" panose="020B0604020202020204" pitchFamily="34" charset="0"/>
              </a:rPr>
              <a:t>Kehitystarpeita</a:t>
            </a:r>
            <a:r>
              <a:rPr lang="fi-FI" sz="1800" b="0" i="0" dirty="0">
                <a:solidFill>
                  <a:srgbClr val="000000"/>
                </a:solidFill>
                <a:effectLst/>
              </a:rPr>
              <a:t> </a:t>
            </a:r>
            <a:endParaRPr lang="fi-FI" b="0" i="0" dirty="0">
              <a:solidFill>
                <a:srgbClr val="000000"/>
              </a:solidFill>
              <a:effectLst/>
            </a:endParaRPr>
          </a:p>
          <a:p>
            <a:pPr algn="l" rtl="0" fontAlgn="base">
              <a:buFont typeface="Arial" panose="020B0604020202020204" pitchFamily="34" charset="0"/>
              <a:buChar char="•"/>
            </a:pPr>
            <a:r>
              <a:rPr lang="fi-FI" sz="1800" b="0" i="0" dirty="0">
                <a:solidFill>
                  <a:srgbClr val="000000"/>
                </a:solidFill>
                <a:effectLst/>
              </a:rPr>
              <a:t>Selvitetään </a:t>
            </a:r>
            <a:r>
              <a:rPr lang="fi-FI" sz="1800" b="0" i="0" dirty="0" err="1">
                <a:solidFill>
                  <a:srgbClr val="000000"/>
                </a:solidFill>
                <a:effectLst/>
              </a:rPr>
              <a:t>t&amp;k-toiminnan</a:t>
            </a:r>
            <a:r>
              <a:rPr lang="fi-FI" sz="1800" b="0" i="0" dirty="0">
                <a:solidFill>
                  <a:srgbClr val="000000"/>
                </a:solidFill>
                <a:effectLst/>
              </a:rPr>
              <a:t> taso klustereittain</a:t>
            </a:r>
          </a:p>
          <a:p>
            <a:pPr algn="l" rtl="0" fontAlgn="base">
              <a:buFont typeface="Arial" panose="020B0604020202020204" pitchFamily="34" charset="0"/>
              <a:buChar char="•"/>
            </a:pPr>
            <a:r>
              <a:rPr lang="fi-FI" sz="1800" b="0" i="0" dirty="0">
                <a:solidFill>
                  <a:srgbClr val="000000"/>
                </a:solidFill>
                <a:effectLst/>
              </a:rPr>
              <a:t>Tarkennetaan Business Finlandin rahoitusmahdollisuuksia; paljonko sitä on myönnetty yrityksille ja korkeakouluille. Onko se nolla </a:t>
            </a:r>
            <a:r>
              <a:rPr lang="fi-FI" sz="1800" b="0" i="0" dirty="0" err="1">
                <a:solidFill>
                  <a:srgbClr val="000000"/>
                </a:solidFill>
                <a:effectLst/>
              </a:rPr>
              <a:t>SAMK:ssa</a:t>
            </a:r>
            <a:r>
              <a:rPr lang="fi-FI" sz="1800" b="0" i="0" dirty="0">
                <a:solidFill>
                  <a:srgbClr val="000000"/>
                </a:solidFill>
                <a:effectLst/>
              </a:rPr>
              <a:t>?  </a:t>
            </a:r>
          </a:p>
          <a:p>
            <a:pPr algn="l" rtl="0" fontAlgn="base">
              <a:buFont typeface="Arial" panose="020B0604020202020204" pitchFamily="34" charset="0"/>
              <a:buChar char="•"/>
            </a:pPr>
            <a:r>
              <a:rPr lang="fi-FI" sz="1800" dirty="0">
                <a:solidFill>
                  <a:srgbClr val="000000"/>
                </a:solidFill>
              </a:rPr>
              <a:t>Miten koheesiorahoitus tilastoituu organisaatioissa, esim. korkeakouluissa?</a:t>
            </a:r>
          </a:p>
          <a:p>
            <a:pPr algn="l" rtl="0" fontAlgn="base">
              <a:buFont typeface="Arial" panose="020B0604020202020204" pitchFamily="34" charset="0"/>
              <a:buChar char="•"/>
            </a:pPr>
            <a:r>
              <a:rPr lang="fi-FI" sz="1800" b="0" i="0" dirty="0">
                <a:solidFill>
                  <a:srgbClr val="000000"/>
                </a:solidFill>
                <a:effectLst/>
              </a:rPr>
              <a:t>Palaveri korkeakoulujen edustajien ja kaupunginjohtajien (esim. Pori, Rauma, Kankaanpää) kanssa</a:t>
            </a:r>
          </a:p>
          <a:p>
            <a:pPr algn="l" rtl="0" fontAlgn="base">
              <a:buFont typeface="Arial" panose="020B0604020202020204" pitchFamily="34" charset="0"/>
              <a:buChar char="•"/>
            </a:pPr>
            <a:r>
              <a:rPr lang="fi-FI" sz="1800" dirty="0">
                <a:solidFill>
                  <a:srgbClr val="000000"/>
                </a:solidFill>
              </a:rPr>
              <a:t>Kannustetaan yrityksiä kirjaamaan </a:t>
            </a:r>
            <a:r>
              <a:rPr lang="fi-FI" sz="1800" dirty="0" err="1">
                <a:solidFill>
                  <a:srgbClr val="000000"/>
                </a:solidFill>
              </a:rPr>
              <a:t>t&amp;k-toimintaa</a:t>
            </a:r>
            <a:r>
              <a:rPr lang="fi-FI" sz="1800" dirty="0">
                <a:solidFill>
                  <a:srgbClr val="000000"/>
                </a:solidFill>
              </a:rPr>
              <a:t> maakuntaan </a:t>
            </a:r>
          </a:p>
          <a:p>
            <a:pPr algn="l" rtl="0" fontAlgn="base">
              <a:buFont typeface="Arial" panose="020B0604020202020204" pitchFamily="34" charset="0"/>
              <a:buChar char="•"/>
            </a:pPr>
            <a:r>
              <a:rPr lang="fi-FI" sz="1800" b="0" i="0" dirty="0">
                <a:solidFill>
                  <a:srgbClr val="000000"/>
                </a:solidFill>
                <a:effectLst/>
              </a:rPr>
              <a:t>Käynnistetään systemaattiset </a:t>
            </a:r>
            <a:r>
              <a:rPr lang="fi-FI" sz="1800" b="0" i="0" dirty="0" err="1">
                <a:solidFill>
                  <a:srgbClr val="000000"/>
                </a:solidFill>
                <a:effectLst/>
              </a:rPr>
              <a:t>t&amp;k-toiminnan</a:t>
            </a:r>
            <a:r>
              <a:rPr lang="fi-FI" sz="1800" b="0" i="0" dirty="0">
                <a:solidFill>
                  <a:srgbClr val="000000"/>
                </a:solidFill>
                <a:effectLst/>
              </a:rPr>
              <a:t> kehittämiskeskustelut mm. korkeakoulujen, kauppakamarien, yrittäjäjärjestön ja kaupun</a:t>
            </a:r>
            <a:r>
              <a:rPr lang="fi-FI" sz="1800" dirty="0">
                <a:solidFill>
                  <a:srgbClr val="000000"/>
                </a:solidFill>
              </a:rPr>
              <a:t>kien kanssa (kytkeytyy aluksi Satakuntaliiton TKI-foorumeihin sekä </a:t>
            </a:r>
            <a:r>
              <a:rPr lang="fi-FI" sz="1800" dirty="0" err="1">
                <a:solidFill>
                  <a:srgbClr val="000000"/>
                </a:solidFill>
              </a:rPr>
              <a:t>MAKOn</a:t>
            </a:r>
            <a:r>
              <a:rPr lang="fi-FI" sz="1800" dirty="0">
                <a:solidFill>
                  <a:srgbClr val="000000"/>
                </a:solidFill>
              </a:rPr>
              <a:t> suunnitteluun)</a:t>
            </a:r>
          </a:p>
          <a:p>
            <a:pPr lvl="1" fontAlgn="base"/>
            <a:r>
              <a:rPr lang="fi-FI" sz="1400" b="0" i="0" dirty="0">
                <a:solidFill>
                  <a:srgbClr val="000000"/>
                </a:solidFill>
                <a:effectLst/>
              </a:rPr>
              <a:t>Miten luodaan yhteinen näkemys TKI-toiminnan </a:t>
            </a:r>
            <a:r>
              <a:rPr lang="fi-FI" sz="1400" dirty="0">
                <a:solidFill>
                  <a:srgbClr val="000000"/>
                </a:solidFill>
              </a:rPr>
              <a:t>edistämisestä?</a:t>
            </a:r>
          </a:p>
          <a:p>
            <a:pPr lvl="1" fontAlgn="base"/>
            <a:r>
              <a:rPr lang="fi-FI" sz="1400" b="0" i="0" dirty="0">
                <a:solidFill>
                  <a:srgbClr val="000000"/>
                </a:solidFill>
                <a:effectLst/>
              </a:rPr>
              <a:t>Miten kompensoidaan yliopistotoiminnan puutteet?</a:t>
            </a:r>
          </a:p>
          <a:p>
            <a:pPr lvl="1" fontAlgn="base"/>
            <a:r>
              <a:rPr lang="fi-FI" sz="1400" dirty="0">
                <a:solidFill>
                  <a:srgbClr val="000000"/>
                </a:solidFill>
              </a:rPr>
              <a:t>Miten saadaan STEM/STEAM-osaajat maakuntaan?</a:t>
            </a:r>
          </a:p>
          <a:p>
            <a:pPr lvl="1" fontAlgn="base"/>
            <a:r>
              <a:rPr lang="fi-FI" sz="1400" b="0" i="0" dirty="0">
                <a:solidFill>
                  <a:srgbClr val="000000"/>
                </a:solidFill>
                <a:effectLst/>
              </a:rPr>
              <a:t>Miten </a:t>
            </a:r>
            <a:r>
              <a:rPr lang="fi-FI" sz="1400" dirty="0">
                <a:solidFill>
                  <a:srgbClr val="000000"/>
                </a:solidFill>
              </a:rPr>
              <a:t>edistetään TKI-toiminnan tulosten soveltamista alueen yrityksiin (esim. tekoäly)?</a:t>
            </a:r>
          </a:p>
          <a:p>
            <a:pPr lvl="1" fontAlgn="base"/>
            <a:r>
              <a:rPr lang="fi-FI" sz="1400" dirty="0">
                <a:solidFill>
                  <a:srgbClr val="000000"/>
                </a:solidFill>
              </a:rPr>
              <a:t>TKI-rahoitusmahdollisuuksien kartoittaminen, edistäminen ja ”</a:t>
            </a:r>
            <a:r>
              <a:rPr lang="fi-FI" sz="1400" dirty="0" err="1">
                <a:solidFill>
                  <a:srgbClr val="000000"/>
                </a:solidFill>
              </a:rPr>
              <a:t>meklarointi</a:t>
            </a:r>
            <a:r>
              <a:rPr lang="fi-FI" sz="1400" dirty="0">
                <a:solidFill>
                  <a:srgbClr val="000000"/>
                </a:solidFill>
              </a:rPr>
              <a:t>”</a:t>
            </a:r>
          </a:p>
          <a:p>
            <a:pPr lvl="1" fontAlgn="base"/>
            <a:endParaRPr lang="fi-FI" sz="1400" b="0" i="0" dirty="0">
              <a:solidFill>
                <a:srgbClr val="000000"/>
              </a:solidFill>
              <a:effectLst/>
            </a:endParaRPr>
          </a:p>
          <a:p>
            <a:endParaRPr lang="fi-FI" dirty="0"/>
          </a:p>
        </p:txBody>
      </p:sp>
    </p:spTree>
    <p:extLst>
      <p:ext uri="{BB962C8B-B14F-4D97-AF65-F5344CB8AC3E}">
        <p14:creationId xmlns:p14="http://schemas.microsoft.com/office/powerpoint/2010/main" val="376962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72EC727-B243-819C-3915-79E5915787D2}"/>
              </a:ext>
            </a:extLst>
          </p:cNvPr>
          <p:cNvSpPr>
            <a:spLocks noGrp="1"/>
          </p:cNvSpPr>
          <p:nvPr>
            <p:ph idx="1"/>
          </p:nvPr>
        </p:nvSpPr>
        <p:spPr>
          <a:xfrm>
            <a:off x="885333" y="481150"/>
            <a:ext cx="10653861" cy="4351338"/>
          </a:xfrm>
        </p:spPr>
        <p:txBody>
          <a:bodyPr>
            <a:noAutofit/>
          </a:bodyPr>
          <a:lstStyle/>
          <a:p>
            <a:pPr marL="0" indent="0" algn="l" rtl="0" fontAlgn="base">
              <a:lnSpc>
                <a:spcPct val="100000"/>
              </a:lnSpc>
              <a:buNone/>
            </a:pPr>
            <a:r>
              <a:rPr lang="fi-FI" sz="1200" b="0" i="0" dirty="0">
                <a:solidFill>
                  <a:srgbClr val="000000"/>
                </a:solidFill>
                <a:effectLst/>
              </a:rPr>
              <a:t>Valtioneuvoston 18.9.2024 julkaistun tiedotteen mukaan </a:t>
            </a:r>
            <a:r>
              <a:rPr lang="fi-FI" sz="1200" b="0" i="0" dirty="0" err="1">
                <a:solidFill>
                  <a:srgbClr val="000000"/>
                </a:solidFill>
                <a:effectLst/>
              </a:rPr>
              <a:t>t&amp;k-rahoituksen</a:t>
            </a:r>
            <a:r>
              <a:rPr lang="fi-FI" sz="1200" b="0" i="0" dirty="0">
                <a:solidFill>
                  <a:srgbClr val="000000"/>
                </a:solidFill>
                <a:effectLst/>
              </a:rPr>
              <a:t> kasvattamisella tavoitellaan yhteiskunnan uudistumista – pääministeri Orpo antoi eduskunnalle ilmoituksen monivuotisesta suunnitelmasta, jonka valtioneuvosto hyväksyi kesäkuussa. </a:t>
            </a:r>
          </a:p>
          <a:p>
            <a:pPr marL="0" indent="0" algn="l" rtl="0" fontAlgn="base">
              <a:lnSpc>
                <a:spcPct val="100000"/>
              </a:lnSpc>
              <a:buNone/>
            </a:pPr>
            <a:r>
              <a:rPr lang="fi-FI" sz="1200" b="0" i="0" dirty="0">
                <a:solidFill>
                  <a:srgbClr val="000000"/>
                </a:solidFill>
                <a:effectLst/>
              </a:rPr>
              <a:t>”</a:t>
            </a:r>
            <a:r>
              <a:rPr lang="fi-FI" sz="1200" b="0" i="0" dirty="0" err="1">
                <a:solidFill>
                  <a:srgbClr val="000000"/>
                </a:solidFill>
                <a:effectLst/>
              </a:rPr>
              <a:t>T&amp;k-rahoitusta</a:t>
            </a:r>
            <a:r>
              <a:rPr lang="fi-FI" sz="1200" b="0" i="0" dirty="0">
                <a:solidFill>
                  <a:srgbClr val="000000"/>
                </a:solidFill>
                <a:effectLst/>
              </a:rPr>
              <a:t> on kohdennettava niin, että sillä saavutetaan tavoitellut positiiviset vaikutukset osaamiseen, tuottavuuteen ja kilpailukykyyn”, sanoo pääministeri Orpo. Hallitus on tehnyt jo suunnitelman mukaisia kohdennuksia talousarvioehdotuksessa vuodelle 2025. Budjettiriihessä tehtiin lisärahoituspäätöksiä kehysriihessä sovitun päälle yhteensä 52 miljoonalla eurolla. Päätöksissä on painotettu erityisesti perustutkimuksen rahoituksen vahvistamista, sosiaali-, terveys- ja hyvinvointialojen tutkimuksen, tuotekehityksen ja tuottavuuden parantamista, kestävän kehityksen ja metsätalouden tutkimuksen rahoitusta, luovien alojen </a:t>
            </a:r>
            <a:r>
              <a:rPr lang="fi-FI" sz="1200" b="0" i="0" dirty="0" err="1">
                <a:solidFill>
                  <a:srgbClr val="000000"/>
                </a:solidFill>
                <a:effectLst/>
              </a:rPr>
              <a:t>t&amp;K-toiminnan</a:t>
            </a:r>
            <a:r>
              <a:rPr lang="fi-FI" sz="1200" b="0" i="0" dirty="0">
                <a:solidFill>
                  <a:srgbClr val="000000"/>
                </a:solidFill>
                <a:effectLst/>
              </a:rPr>
              <a:t> edistämistä sekä uusia tutkimusinfrastruktuureja. </a:t>
            </a:r>
          </a:p>
          <a:p>
            <a:pPr marL="0" indent="0" algn="l" rtl="0" fontAlgn="base">
              <a:lnSpc>
                <a:spcPct val="100000"/>
              </a:lnSpc>
              <a:buNone/>
            </a:pPr>
            <a:r>
              <a:rPr lang="fi-FI" sz="1200" b="0" i="0" dirty="0">
                <a:solidFill>
                  <a:srgbClr val="000000"/>
                </a:solidFill>
                <a:effectLst/>
              </a:rPr>
              <a:t>Tutkimus- ja kehittämismenojen tavoitteen onnistuminen edellyttää, että yritysten </a:t>
            </a:r>
            <a:r>
              <a:rPr lang="fi-FI" sz="1200" b="0" i="0" dirty="0" err="1">
                <a:solidFill>
                  <a:srgbClr val="000000"/>
                </a:solidFill>
                <a:effectLst/>
              </a:rPr>
              <a:t>t&amp;k-investointien</a:t>
            </a:r>
            <a:r>
              <a:rPr lang="fi-FI" sz="1200" b="0" i="0" dirty="0">
                <a:solidFill>
                  <a:srgbClr val="000000"/>
                </a:solidFill>
                <a:effectLst/>
              </a:rPr>
              <a:t> kasvu on euroissa vähintään kaksinkertaista julkisen panoksen kasvuun nähden. </a:t>
            </a:r>
            <a:r>
              <a:rPr lang="fi-FI" sz="1200" b="0" i="0" dirty="0" err="1">
                <a:solidFill>
                  <a:srgbClr val="000000"/>
                </a:solidFill>
                <a:effectLst/>
              </a:rPr>
              <a:t>T&amp;k-rahoituksen</a:t>
            </a:r>
            <a:r>
              <a:rPr lang="fi-FI" sz="1200" b="0" i="0" dirty="0">
                <a:solidFill>
                  <a:srgbClr val="000000"/>
                </a:solidFill>
                <a:effectLst/>
              </a:rPr>
              <a:t> tulee edistää laajasti eri alojen; elinkeinoelämän, julkisen ja kolmannen sektorin uudistumista ja kykyä vastata koko maata koskeviin, jopa globaaleihin, haasteisiin. </a:t>
            </a:r>
          </a:p>
          <a:p>
            <a:pPr marL="0" indent="0" algn="l" rtl="0" fontAlgn="base">
              <a:lnSpc>
                <a:spcPct val="100000"/>
              </a:lnSpc>
              <a:buNone/>
            </a:pPr>
            <a:r>
              <a:rPr lang="fi-FI" sz="1200" b="0" i="0" dirty="0">
                <a:solidFill>
                  <a:srgbClr val="000000"/>
                </a:solidFill>
                <a:effectLst/>
              </a:rPr>
              <a:t>Hallitus on sitoutunut parlamentaarisen TKI-työryhmän linjaamiin TKI-järjestelmän kehittämisen periaatteisiin. Ne ovat ennakoitavuus ja pitkäjänteisyys, vipuvaikutus, kokonaisvaltaisuus, tieteen vapaus sekä tutkimuksen ja koulutuksen laatu, vaikuttavuus, kilpailullisuus, yhteistyö, kansainvälisyys, globaalien haasteiden tunnistaminen sekä teknologia- ja toimialaneutraalius. </a:t>
            </a:r>
            <a:r>
              <a:rPr lang="fi-FI" sz="1200" b="0" i="0" dirty="0" err="1">
                <a:solidFill>
                  <a:srgbClr val="000000"/>
                </a:solidFill>
                <a:effectLst/>
              </a:rPr>
              <a:t>T&amp;k-rahoitusta</a:t>
            </a:r>
            <a:r>
              <a:rPr lang="fi-FI" sz="1200" b="0" i="0" dirty="0">
                <a:solidFill>
                  <a:srgbClr val="000000"/>
                </a:solidFill>
                <a:effectLst/>
              </a:rPr>
              <a:t> kohdennetaan näitä periaatteita kunnioittaen. </a:t>
            </a:r>
          </a:p>
          <a:p>
            <a:pPr marL="0" indent="0" fontAlgn="base">
              <a:lnSpc>
                <a:spcPct val="100000"/>
              </a:lnSpc>
              <a:buFont typeface="Arial" panose="020B0604020202020204" pitchFamily="34" charset="0"/>
              <a:buNone/>
            </a:pPr>
            <a:r>
              <a:rPr lang="fi-FI" sz="1200" dirty="0">
                <a:solidFill>
                  <a:srgbClr val="000000"/>
                </a:solidFill>
              </a:rPr>
              <a:t>TKI-järjestelmää kehitetään ja uudistetaan kokonaisvaltaisesti ja tasapainoisesti. Kansallisen rahoituksen tulee tukea vahvasti kansainvälistymistä eri muodoissaan ja tukea kansainvälisten investointien ja osaamisen saamista Suomeen.  </a:t>
            </a:r>
          </a:p>
          <a:p>
            <a:pPr marL="0" indent="0" fontAlgn="base">
              <a:lnSpc>
                <a:spcPct val="100000"/>
              </a:lnSpc>
              <a:buFont typeface="Arial" panose="020B0604020202020204" pitchFamily="34" charset="0"/>
              <a:buNone/>
            </a:pPr>
            <a:r>
              <a:rPr lang="fi-FI" sz="1200" dirty="0">
                <a:solidFill>
                  <a:srgbClr val="000000"/>
                </a:solidFill>
              </a:rPr>
              <a:t>”Suomi tunnetaan edelleen maailmalla osaamisen ja koulutuksen huippumaana. Haluan uskoa siihen, että yrityksillämme ja julkisilla tutkimusorganisaatioilla on nykyistä paljon enemmän potentiaalia pärjätä paitsi kotimaassa myös kansainvälisessä kilpailussa”, sanoo pääministeri Orpo. </a:t>
            </a:r>
          </a:p>
          <a:p>
            <a:pPr marL="0" indent="0" fontAlgn="base">
              <a:lnSpc>
                <a:spcPct val="100000"/>
              </a:lnSpc>
              <a:buFont typeface="Arial" panose="020B0604020202020204" pitchFamily="34" charset="0"/>
              <a:buNone/>
            </a:pPr>
            <a:r>
              <a:rPr lang="fi-FI" sz="1200" dirty="0">
                <a:solidFill>
                  <a:srgbClr val="000000"/>
                </a:solidFill>
              </a:rPr>
              <a:t>Eduskuntaryhmät ovat sitoutuneet tutkimus- ja kehittämismenojen nostamiseen neljään prosenttiin suhteessa bruttokansantuotteeseen vuoteen 2030 mennessä ja valtion tutkimus- ja kehittämisrahoituksen kasvattamiseen. Tämän pohjalta eduskunta sääti valtion tutkimus- ja kehittämistoiminnan rahoitusta vuosina 2024–2030 koskevan lain, joka määrittää vuotuisen valtion T&amp;K-menojen tason. T&amp;K-rahoituslain mukaisesti valtioneuvosto hyväksyy kerran vaalikaudessa tutkimus- ja kehittämistoiminnan rahoituksen käyttöä koskevan suunnitelman. Monivuotiseen suunnitelmaan sisältyy kuvaus tutkimus-, kehittämis- ja innovaatiojärjestelmän nykytilasta, järjestelmää koskevat tavoitteet sekä T&amp;K-rahoituksen päälinjaukset.  </a:t>
            </a:r>
          </a:p>
          <a:p>
            <a:pPr marL="0" indent="0" fontAlgn="base">
              <a:lnSpc>
                <a:spcPct val="100000"/>
              </a:lnSpc>
              <a:buFont typeface="Arial" panose="020B0604020202020204" pitchFamily="34" charset="0"/>
              <a:buNone/>
            </a:pPr>
            <a:r>
              <a:rPr lang="fi-FI" sz="1200" dirty="0">
                <a:solidFill>
                  <a:srgbClr val="000000"/>
                </a:solidFill>
              </a:rPr>
              <a:t>Valtioneuvosto seuraa julkisten ja yksityisten tutkimus- ja kehittämistoiminnan menojen kehitystä. Varsinaiset rahoituksen kohdennukset tehdään osana normaalia talousarvioprosessia. Vuosittainen T&amp;K-rahoituksen lisäys on noin 280 miljoonaa euroa. T&amp;K-rahoituksen on arvioitu laajasti olevan paras tapa vauhdittaa tuottavuuden nousua, joka on pitkällä aikavälillä tärkein talouskasvun lähde. </a:t>
            </a:r>
          </a:p>
          <a:p>
            <a:pPr marL="0" indent="0" fontAlgn="base">
              <a:lnSpc>
                <a:spcPct val="100000"/>
              </a:lnSpc>
              <a:buFont typeface="Arial" panose="020B0604020202020204" pitchFamily="34" charset="0"/>
              <a:buNone/>
            </a:pPr>
            <a:r>
              <a:rPr lang="fi-FI" sz="1200" dirty="0">
                <a:solidFill>
                  <a:srgbClr val="000000"/>
                </a:solidFill>
              </a:rPr>
              <a:t>Suunnitelma on valmisteltu tutkimus- ja innovaationeuvoston johdolla opetus- ja kulttuuriministeriön ja työ- ja elinkeinoministeriön vetämissä työryhmissä. Työn aikana kuultiin laajasti sidosryhmiä.  </a:t>
            </a:r>
          </a:p>
          <a:p>
            <a:pPr marL="0" indent="0" algn="l" rtl="0" fontAlgn="base">
              <a:lnSpc>
                <a:spcPct val="100000"/>
              </a:lnSpc>
              <a:buNone/>
            </a:pPr>
            <a:endParaRPr lang="fi-FI" sz="1200" b="0" i="0" dirty="0">
              <a:solidFill>
                <a:srgbClr val="000000"/>
              </a:solidFill>
              <a:effectLst/>
            </a:endParaRPr>
          </a:p>
          <a:p>
            <a:pPr marL="0" indent="0" algn="just">
              <a:lnSpc>
                <a:spcPct val="100000"/>
              </a:lnSpc>
              <a:buNone/>
            </a:pPr>
            <a:endParaRPr lang="fi-FI" sz="1200" dirty="0"/>
          </a:p>
        </p:txBody>
      </p:sp>
      <p:sp>
        <p:nvSpPr>
          <p:cNvPr id="4" name="Sisällön paikkamerkki 2">
            <a:extLst>
              <a:ext uri="{FF2B5EF4-FFF2-40B4-BE49-F238E27FC236}">
                <a16:creationId xmlns:a16="http://schemas.microsoft.com/office/drawing/2014/main" id="{090952B2-5342-EFD0-9707-68DEFE23E5C7}"/>
              </a:ext>
            </a:extLst>
          </p:cNvPr>
          <p:cNvSpPr txBox="1">
            <a:spLocks/>
          </p:cNvSpPr>
          <p:nvPr/>
        </p:nvSpPr>
        <p:spPr>
          <a:xfrm>
            <a:off x="6466788" y="1027906"/>
            <a:ext cx="50724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endParaRPr lang="fi-FI" sz="1200" dirty="0"/>
          </a:p>
        </p:txBody>
      </p:sp>
      <p:sp>
        <p:nvSpPr>
          <p:cNvPr id="5" name="Sisällön paikkamerkki 2">
            <a:extLst>
              <a:ext uri="{FF2B5EF4-FFF2-40B4-BE49-F238E27FC236}">
                <a16:creationId xmlns:a16="http://schemas.microsoft.com/office/drawing/2014/main" id="{0C716AC6-95C9-BBDA-9A02-597305AD73D0}"/>
              </a:ext>
            </a:extLst>
          </p:cNvPr>
          <p:cNvSpPr txBox="1">
            <a:spLocks/>
          </p:cNvSpPr>
          <p:nvPr/>
        </p:nvSpPr>
        <p:spPr>
          <a:xfrm>
            <a:off x="6341099" y="688540"/>
            <a:ext cx="519809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i-FI" sz="1200" dirty="0"/>
          </a:p>
        </p:txBody>
      </p:sp>
    </p:spTree>
    <p:extLst>
      <p:ext uri="{BB962C8B-B14F-4D97-AF65-F5344CB8AC3E}">
        <p14:creationId xmlns:p14="http://schemas.microsoft.com/office/powerpoint/2010/main" val="314296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BE888-524C-AEDF-F89A-78267772C778}"/>
              </a:ext>
            </a:extLst>
          </p:cNvPr>
          <p:cNvSpPr>
            <a:spLocks noGrp="1"/>
          </p:cNvSpPr>
          <p:nvPr>
            <p:ph type="title"/>
          </p:nvPr>
        </p:nvSpPr>
        <p:spPr>
          <a:xfrm>
            <a:off x="735291" y="204870"/>
            <a:ext cx="10515600" cy="605836"/>
          </a:xfrm>
        </p:spPr>
        <p:txBody>
          <a:bodyPr>
            <a:normAutofit/>
          </a:bodyPr>
          <a:lstStyle/>
          <a:p>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OKM:n talousarvioesitys 8,45 miljardia euroa vuodelle 2025 </a:t>
            </a:r>
          </a:p>
        </p:txBody>
      </p:sp>
      <p:sp>
        <p:nvSpPr>
          <p:cNvPr id="3" name="Sisällön paikkamerkki 2">
            <a:extLst>
              <a:ext uri="{FF2B5EF4-FFF2-40B4-BE49-F238E27FC236}">
                <a16:creationId xmlns:a16="http://schemas.microsoft.com/office/drawing/2014/main" id="{D140EFE8-36DD-8BD2-01AD-8C1DEBB48A04}"/>
              </a:ext>
            </a:extLst>
          </p:cNvPr>
          <p:cNvSpPr>
            <a:spLocks noGrp="1"/>
          </p:cNvSpPr>
          <p:nvPr>
            <p:ph idx="1"/>
          </p:nvPr>
        </p:nvSpPr>
        <p:spPr>
          <a:xfrm>
            <a:off x="735291" y="699892"/>
            <a:ext cx="11048213" cy="5206001"/>
          </a:xfrm>
        </p:spPr>
        <p:txBody>
          <a:bodyPr>
            <a:noAutofit/>
          </a:bodyPr>
          <a:lstStyle/>
          <a:p>
            <a:pPr marL="0" indent="0" algn="l" rtl="0" fontAlgn="base">
              <a:lnSpc>
                <a:spcPct val="100000"/>
              </a:lnSpc>
              <a:buNone/>
            </a:pPr>
            <a:r>
              <a:rPr lang="fi-FI" sz="1200" b="0" i="0" dirty="0">
                <a:solidFill>
                  <a:srgbClr val="000000"/>
                </a:solidFill>
                <a:effectLst/>
              </a:rPr>
              <a:t>Opetus- ja kulttuuriministeriön 23.9.2024 julkaiseman tiedotteen mukaan opetus- ja kulttuuriministeriön osuus vuoden 2025 talousarvioesityksestä on 8,45 miljardia euroa, mikä on noin 411 miljoonaa euroa enemmän kuin vuoden 2024 varsinaisessa talousarviossa. Esityksellä toteutetaan pääministeri Petteri </a:t>
            </a:r>
            <a:r>
              <a:rPr lang="fi-FI" sz="1200" b="0" i="0" dirty="0" err="1">
                <a:solidFill>
                  <a:srgbClr val="000000"/>
                </a:solidFill>
                <a:effectLst/>
              </a:rPr>
              <a:t>Orpon</a:t>
            </a:r>
            <a:r>
              <a:rPr lang="fi-FI" sz="1200" b="0" i="0" dirty="0">
                <a:solidFill>
                  <a:srgbClr val="000000"/>
                </a:solidFill>
                <a:effectLst/>
              </a:rPr>
              <a:t> hallituksen ohjelmaa, jonka tavoitteena on tiukankin taloustilanteen aikana panostaa koulutustason nostoon sekä tieteen ja tutkimus- ja kehitystoiminnan edellytysten parantamiseen. Talousarvioesityksellä tuetaan monipuolista taiteen ja kulttuurin tekemistä sekä kaikenikäisten liikkuvaa elämäntapaa. </a:t>
            </a:r>
          </a:p>
          <a:p>
            <a:pPr marL="0" indent="0" algn="l" rtl="0" fontAlgn="base">
              <a:lnSpc>
                <a:spcPct val="100000"/>
              </a:lnSpc>
              <a:buNone/>
            </a:pPr>
            <a:r>
              <a:rPr lang="fi-FI" sz="1200" b="0" i="0" dirty="0">
                <a:solidFill>
                  <a:srgbClr val="000000"/>
                </a:solidFill>
                <a:effectLst/>
              </a:rPr>
              <a:t>Korkeakouluopetukseen ja tutkimukseen ehdotetaan runsaat 3,9 miljardia euroa, mikä on 220,7 miljoonaa euroa enemmän kuin vuoden 2024 varsinaisessa talousarviossa. Hallitus on sitoutunut kansallisen tutkimus- ja kehittämismenojen tavoitteen ja voimassa olevan tutkimus- ja kehittämistoiminnan rahoituslain mukaisesti siihen, että valtion tutkimus- ja kehittämistoiminnan rahoitus nousee 1,2 prosenttiin suhteessa BKT:hen vuoteen 2030 mennessä. </a:t>
            </a:r>
          </a:p>
          <a:p>
            <a:pPr marL="0" indent="0" algn="l" rtl="0" fontAlgn="base">
              <a:lnSpc>
                <a:spcPct val="100000"/>
              </a:lnSpc>
              <a:buNone/>
            </a:pPr>
            <a:r>
              <a:rPr lang="fi-FI" sz="1200" b="0" i="0" dirty="0">
                <a:solidFill>
                  <a:srgbClr val="000000"/>
                </a:solidFill>
                <a:effectLst/>
              </a:rPr>
              <a:t>Korkeakoulutettujen nuorten aikuisten määrä pyritään nostamaan mahdollisimman lähelle 50 prosenttia vuoteen 2030 mennessä. Tavoitteen edistämiseksi korkeakoulujen aloituspaikkamäärien lisäämiseen ehdotetaan 10,5 miljoonaa euroa vuodelle 2025 (yhteensä 41,3 miljoonaa euroa vuosina 2024–2027). Korkeakoulujen aloituspaikkojen lisäämisen rinnalla valmistellaan toimia koulutuskapasiteetin vapauttamiseksi nuorille, ensimmäistä tutkintoaan suorittaville hakijoille. Tämä on otettu huomioon myös vuoden 2025 alusta voimaan tulevien korkeakoulujen rahoitusmallien uudistamisessa. </a:t>
            </a:r>
          </a:p>
          <a:p>
            <a:pPr marL="0" indent="0" fontAlgn="base">
              <a:lnSpc>
                <a:spcPct val="100000"/>
              </a:lnSpc>
              <a:buNone/>
            </a:pPr>
            <a:r>
              <a:rPr lang="fi-FI" sz="1200" dirty="0">
                <a:solidFill>
                  <a:srgbClr val="000000"/>
                </a:solidFill>
              </a:rPr>
              <a:t>Korkeakoulujen perusrahoitusta ehdotetaan lisättäväksi kustannustason nousua vastaavasti 76,9 miljoonalla eurolla. Tutkimus- ja kehittämistoiminnan rahoitustason nousuun yliopistoissa liittyy tuhannen tohtorin pilotti, joka nostaa aloituspaikkojen määrää myös tieteellisessä jatkokoulutuksessa. Tohtoripilottiin ehdotetaan yliopistoille 86 miljoonaa euroa vuodelle 2025 (yhteensä 262 milj. euroa vuosina 2024–2027). Yliopistoille, ammattikorkeakouluille ja CSC Oy:lle kohdentuu lisäksi yhteensä 24,9 miljoonaa euroa EU:n rahoittamien T&amp;K-hankkeiden kansallisesta vastinrahoituksesta. Business Finland on myös velvoitettu kehittämään mekanismin, jolla varmistetaan rahoituksen kanavoitumista myös ammattikorkeakoulujen yritysyhteistyössä tehtävään soveltavaan tutkimukseen. </a:t>
            </a:r>
          </a:p>
          <a:p>
            <a:pPr marL="0" indent="0" fontAlgn="base">
              <a:lnSpc>
                <a:spcPct val="100000"/>
              </a:lnSpc>
              <a:buNone/>
            </a:pPr>
            <a:r>
              <a:rPr lang="fi-FI" sz="1200" dirty="0">
                <a:solidFill>
                  <a:srgbClr val="000000"/>
                </a:solidFill>
              </a:rPr>
              <a:t>Suomen Akatemialle ehdotetaan tutkimushankevaltuudeksi yhteensä 515,2 miljoonaa euroa, mikä on 55 miljoonaa euroa enemmän kuin vuoden 2024 varsinaisessa talousarviossa. Lisäksi strategisen tutkimuksen neuvoston rahoitusvaltuudeksi esitetään 49,6 miljoonaa euroa, mikä on 6 miljoonaa euroa vähemmän kuin vuonna 2024. Suomen Akatemian tutkimushankevaltuuden lisärahoitusta suunnataan tutkimushankerahoituksen kasvattamiseen 22 miljoonaa euroa, temaattisiin tutkimusinfrastruktuureihin 15 miljoonaa euroa, kliinisen tutkimuksen rahoitukseen 10 miljoonaa euroa ja hyvinvointialueiden T&amp;K-toimien vahvistamiseen 8 miljoonaa euroa. Lisäksi </a:t>
            </a:r>
            <a:r>
              <a:rPr lang="fi-FI" sz="1200" dirty="0" err="1">
                <a:solidFill>
                  <a:srgbClr val="000000"/>
                </a:solidFill>
              </a:rPr>
              <a:t>EuroHPC</a:t>
            </a:r>
            <a:r>
              <a:rPr lang="fi-FI" sz="1200" dirty="0">
                <a:solidFill>
                  <a:srgbClr val="000000"/>
                </a:solidFill>
              </a:rPr>
              <a:t> </a:t>
            </a:r>
            <a:r>
              <a:rPr lang="fi-FI" sz="1200" dirty="0" err="1">
                <a:solidFill>
                  <a:srgbClr val="000000"/>
                </a:solidFill>
              </a:rPr>
              <a:t>LUMI:n</a:t>
            </a:r>
            <a:r>
              <a:rPr lang="fi-FI" sz="1200" dirty="0">
                <a:solidFill>
                  <a:srgbClr val="000000"/>
                </a:solidFill>
              </a:rPr>
              <a:t> korvaamiseen uudella supertietokoneella ehdotetaan 50 miljoonan euron rahoitusta vuonna 2025 (Suomen rahoitusosuus yhteensä 250 miljoonaa euroa vuosina 2025–2028). </a:t>
            </a:r>
          </a:p>
          <a:p>
            <a:pPr marL="0" indent="0" fontAlgn="base">
              <a:lnSpc>
                <a:spcPct val="100000"/>
              </a:lnSpc>
              <a:buNone/>
            </a:pPr>
            <a:r>
              <a:rPr lang="fi-FI" sz="1200" dirty="0">
                <a:solidFill>
                  <a:srgbClr val="000000"/>
                </a:solidFill>
              </a:rPr>
              <a:t>Tieteen edistämisen valtionavustuksiin kohdistuu uutta säästöä yhteensä 4 miljoonaa euroa. Säästö kohdistetaan tavalla, joka ei vaaranna T&amp;K-rahoituslain mukaisen rahoitustavoitteen toteutumista tai lakisääteistä tieteenedistämistyötä. Sopeutus toteutetaan vähentämällä yhteiskunnallista ja poliittista päätöksentekoa tukevan tutkimustoiminnan avustuksia (yksityiset tutkimuslaitokset ja puolueiden toimintaa tukevat ajatuspajat) sekä yksittäisiä avustuksia. Korkeakoulutukseen tai tieteeseen ei kohdisteta leikkauksia. </a:t>
            </a:r>
          </a:p>
          <a:p>
            <a:pPr marL="0" indent="0" fontAlgn="base">
              <a:lnSpc>
                <a:spcPct val="100000"/>
              </a:lnSpc>
              <a:buNone/>
            </a:pPr>
            <a:r>
              <a:rPr lang="fi-FI" sz="1200" dirty="0">
                <a:solidFill>
                  <a:srgbClr val="000000"/>
                </a:solidFill>
              </a:rPr>
              <a:t>Osana valtion tutkimus- ja tuotekehitysinvestointeja hallitus esittää yhteensä 9 miljoonan euron lisäystä Business Finlandin myöntövaltuuteen luovien alojen T&amp;K-toiminnan lisäämiseen. </a:t>
            </a:r>
          </a:p>
          <a:p>
            <a:pPr marL="0" indent="0" algn="l" rtl="0" fontAlgn="base">
              <a:lnSpc>
                <a:spcPct val="100000"/>
              </a:lnSpc>
              <a:buNone/>
            </a:pPr>
            <a:endParaRPr lang="fi-FI" sz="1200" b="0" i="0" dirty="0">
              <a:solidFill>
                <a:srgbClr val="000000"/>
              </a:solidFill>
              <a:effectLst/>
            </a:endParaRPr>
          </a:p>
          <a:p>
            <a:pPr marL="0" indent="0">
              <a:lnSpc>
                <a:spcPct val="100000"/>
              </a:lnSpc>
              <a:buNone/>
            </a:pPr>
            <a:endParaRPr lang="fi-FI" sz="1200" dirty="0"/>
          </a:p>
        </p:txBody>
      </p:sp>
      <p:sp>
        <p:nvSpPr>
          <p:cNvPr id="4" name="Sisällön paikkamerkki 2">
            <a:extLst>
              <a:ext uri="{FF2B5EF4-FFF2-40B4-BE49-F238E27FC236}">
                <a16:creationId xmlns:a16="http://schemas.microsoft.com/office/drawing/2014/main" id="{E1EEA089-2695-6596-52AB-02BC921F0651}"/>
              </a:ext>
            </a:extLst>
          </p:cNvPr>
          <p:cNvSpPr txBox="1">
            <a:spLocks/>
          </p:cNvSpPr>
          <p:nvPr/>
        </p:nvSpPr>
        <p:spPr>
          <a:xfrm>
            <a:off x="6096000" y="970962"/>
            <a:ext cx="5257800" cy="5206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i-FI" sz="1200" dirty="0"/>
          </a:p>
        </p:txBody>
      </p:sp>
    </p:spTree>
    <p:extLst>
      <p:ext uri="{BB962C8B-B14F-4D97-AF65-F5344CB8AC3E}">
        <p14:creationId xmlns:p14="http://schemas.microsoft.com/office/powerpoint/2010/main" val="235021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AF111B-FE88-14DA-D832-3B23D1747F1D}"/>
              </a:ext>
            </a:extLst>
          </p:cNvPr>
          <p:cNvSpPr>
            <a:spLocks noGrp="1"/>
          </p:cNvSpPr>
          <p:nvPr>
            <p:ph type="title"/>
          </p:nvPr>
        </p:nvSpPr>
        <p:spPr>
          <a:xfrm>
            <a:off x="757287" y="484500"/>
            <a:ext cx="10515600" cy="681250"/>
          </a:xfrm>
        </p:spPr>
        <p:txBody>
          <a:bodyPr>
            <a:normAutofit/>
          </a:bodyPr>
          <a:lstStyle/>
          <a:p>
            <a:r>
              <a:rPr 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T&amp;k-toiminnan</a:t>
            </a:r>
            <a: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t> määritelmät ja rajaukset </a:t>
            </a:r>
            <a:br>
              <a:rPr lang="fi-FI" sz="2000" b="1" kern="100" dirty="0">
                <a:solidFill>
                  <a:schemeClr val="tx2">
                    <a:lumMod val="90000"/>
                    <a:lumOff val="10000"/>
                  </a:schemeClr>
                </a:solidFill>
                <a:latin typeface="Aptos ExtraBold" panose="020B0004020202020204" pitchFamily="34" charset="0"/>
                <a:cs typeface="Arial" panose="020B0604020202020204" pitchFamily="34" charset="0"/>
              </a:rPr>
            </a:br>
            <a:endParaRPr lang="fi-FI" sz="2000" b="1" kern="100" dirty="0">
              <a:solidFill>
                <a:schemeClr val="tx2">
                  <a:lumMod val="90000"/>
                  <a:lumOff val="10000"/>
                </a:schemeClr>
              </a:solidFill>
              <a:latin typeface="Aptos ExtraBold" panose="020B00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FCEF34B1-834C-B7AD-DFD5-1FFCC24F7E8C}"/>
              </a:ext>
            </a:extLst>
          </p:cNvPr>
          <p:cNvSpPr>
            <a:spLocks noGrp="1"/>
          </p:cNvSpPr>
          <p:nvPr>
            <p:ph idx="1"/>
          </p:nvPr>
        </p:nvSpPr>
        <p:spPr>
          <a:xfrm>
            <a:off x="757287" y="1165750"/>
            <a:ext cx="10596513" cy="4351338"/>
          </a:xfrm>
        </p:spPr>
        <p:txBody>
          <a:bodyPr>
            <a:noAutofit/>
          </a:bodyPr>
          <a:lstStyle/>
          <a:p>
            <a:pPr marL="0" indent="0" algn="l" rtl="0" fontAlgn="base">
              <a:lnSpc>
                <a:spcPct val="100000"/>
              </a:lnSpc>
              <a:buNone/>
            </a:pPr>
            <a:r>
              <a:rPr lang="fi-FI" sz="1200" b="0" i="0" dirty="0">
                <a:solidFill>
                  <a:srgbClr val="000000"/>
                </a:solidFill>
                <a:effectLst/>
              </a:rPr>
              <a:t>Tässä katsauksessa esitetyt tilastot perustuvat Tilastokeskuksen aineistoihin ja määritelmiin. Tutkimus- ja kehittämistoiminnalla (</a:t>
            </a:r>
            <a:r>
              <a:rPr lang="fi-FI" sz="1200" b="0" i="0" dirty="0" err="1">
                <a:solidFill>
                  <a:srgbClr val="000000"/>
                </a:solidFill>
                <a:effectLst/>
              </a:rPr>
              <a:t>t&amp;k</a:t>
            </a:r>
            <a:r>
              <a:rPr lang="fi-FI" sz="1200" b="0" i="0" dirty="0">
                <a:solidFill>
                  <a:srgbClr val="000000"/>
                </a:solidFill>
                <a:effectLst/>
              </a:rPr>
              <a:t>) tarkoitetaan Tilastokeskuksen mukaan yleisesti luovaa ja systemaattista toimintaa tiedon lisäämiseksi ja tiedon käyttämistä uusiin sovelluksiin. Tavoitteena on luoda jotakin olennaisesti uutta. Tutkimus ja kehittäminen kattaa seuraavia toimintoja:  </a:t>
            </a:r>
          </a:p>
          <a:p>
            <a:pPr marL="0" indent="0" algn="l" rtl="0" fontAlgn="base">
              <a:lnSpc>
                <a:spcPct val="100000"/>
              </a:lnSpc>
              <a:buNone/>
            </a:pPr>
            <a:r>
              <a:rPr lang="fi-FI" sz="1200" b="0" i="0" dirty="0">
                <a:solidFill>
                  <a:srgbClr val="000000"/>
                </a:solidFill>
                <a:effectLst/>
              </a:rPr>
              <a:t>Perustutkimus, jolle on tunnusomaista uuden tiedon tavoittelu ilman välitöntä käytännön sovellusta. Perustutkimusta on esimerkiksi ominaisuuksien, rakenteiden, syy- ja seuraussuhteiden analyysit, joiden tavoitteena on uusien hypoteesien, teorioiden ja lainalaisuuksien muodostaminen, todentaminen ja selittäminen. </a:t>
            </a:r>
          </a:p>
          <a:p>
            <a:pPr marL="0" indent="0" algn="l" rtl="0" fontAlgn="base">
              <a:lnSpc>
                <a:spcPct val="100000"/>
              </a:lnSpc>
              <a:buNone/>
            </a:pPr>
            <a:r>
              <a:rPr lang="fi-FI" sz="1200" b="0" i="0" dirty="0">
                <a:solidFill>
                  <a:srgbClr val="000000"/>
                </a:solidFill>
                <a:effectLst/>
              </a:rPr>
              <a:t>Soveltava tutkimus, jossa tavoitteena on jokin uuden tiedon avulla toteutettava käytännön sovellus. Pyrkimyksenä voi olla esim. sovellusten etsiminen perustutkimuksen tuloksille tai uusien menetelmien ja keinojen luominen tietyn ongelman ratkaisemiseksi. </a:t>
            </a:r>
          </a:p>
          <a:p>
            <a:pPr marL="0" indent="0" algn="l" rtl="0" fontAlgn="base">
              <a:lnSpc>
                <a:spcPct val="100000"/>
              </a:lnSpc>
              <a:buNone/>
            </a:pPr>
            <a:r>
              <a:rPr lang="fi-FI" sz="1200" b="0" i="0" dirty="0">
                <a:solidFill>
                  <a:srgbClr val="000000"/>
                </a:solidFill>
                <a:effectLst/>
              </a:rPr>
              <a:t>Kehittämistyö, jolla tarkoitetaan tutkimuksen tuloksena ja/tai käytännön kokemuksen kautta saadun tiedon käyttämistä uusien tuotteiden, prosessien tai menetelmien aikaansaamiseen tai olemassa olevien olennaiseen parantamiseen.  </a:t>
            </a:r>
          </a:p>
          <a:p>
            <a:pPr marL="0" indent="0" algn="l" rtl="0" fontAlgn="base">
              <a:lnSpc>
                <a:spcPct val="100000"/>
              </a:lnSpc>
              <a:buNone/>
            </a:pPr>
            <a:r>
              <a:rPr lang="fi-FI" sz="1200" b="0" i="0" dirty="0">
                <a:solidFill>
                  <a:srgbClr val="000000"/>
                </a:solidFill>
                <a:effectLst/>
              </a:rPr>
              <a:t>Tarkat määritelmät ovat luettavissa sivuilta </a:t>
            </a:r>
            <a:r>
              <a:rPr lang="fi-FI" sz="1200" b="0" i="0" u="sng" strike="noStrike" dirty="0">
                <a:solidFill>
                  <a:srgbClr val="0563C1"/>
                </a:solidFill>
                <a:effectLst/>
                <a:hlinkClick r:id="rId2"/>
              </a:rPr>
              <a:t>https://stat.fi/til/tkke/kas.html</a:t>
            </a:r>
            <a:r>
              <a:rPr lang="fi-FI" sz="1200" b="0" i="0" dirty="0">
                <a:solidFill>
                  <a:srgbClr val="000000"/>
                </a:solidFill>
                <a:effectLst/>
              </a:rPr>
              <a:t> sekä </a:t>
            </a:r>
            <a:r>
              <a:rPr lang="fi-FI" sz="1200" b="0" i="0" u="sng" strike="noStrike" dirty="0">
                <a:solidFill>
                  <a:srgbClr val="0563C1"/>
                </a:solidFill>
                <a:effectLst/>
                <a:hlinkClick r:id="rId3"/>
              </a:rPr>
              <a:t>https://media.graphassets.com/kvg4aqUyRutiNitrdtqu</a:t>
            </a:r>
            <a:r>
              <a:rPr lang="fi-FI" sz="1200" b="0" i="0" dirty="0">
                <a:solidFill>
                  <a:srgbClr val="000000"/>
                </a:solidFill>
                <a:effectLst/>
              </a:rPr>
              <a:t>, jossa etenkin rajausten huomioiminen on tärkeää.  </a:t>
            </a:r>
          </a:p>
          <a:p>
            <a:pPr marL="0" indent="0" algn="l" rtl="0" fontAlgn="base">
              <a:lnSpc>
                <a:spcPct val="100000"/>
              </a:lnSpc>
              <a:buNone/>
            </a:pPr>
            <a:r>
              <a:rPr lang="fi-FI" sz="1200" b="0" i="0" dirty="0">
                <a:solidFill>
                  <a:srgbClr val="000000"/>
                </a:solidFill>
                <a:effectLst/>
              </a:rPr>
              <a:t>Innovaatiotoiminta on yleisesti tutkimus- ja kehittämistoimintaa laajempi käsite. Se kattaa muutakin kuin </a:t>
            </a:r>
            <a:r>
              <a:rPr lang="fi-FI" sz="1200" b="0" i="0" dirty="0" err="1">
                <a:solidFill>
                  <a:srgbClr val="000000"/>
                </a:solidFill>
                <a:effectLst/>
              </a:rPr>
              <a:t>t&amp;k:n</a:t>
            </a:r>
            <a:r>
              <a:rPr lang="fi-FI" sz="1200" b="0" i="0" dirty="0">
                <a:solidFill>
                  <a:srgbClr val="000000"/>
                </a:solidFill>
                <a:effectLst/>
              </a:rPr>
              <a:t> ominaisuudet täyttävää kehittämistyötä, kuten </a:t>
            </a:r>
            <a:r>
              <a:rPr lang="fi-FI" sz="1200" b="0" i="0" dirty="0" err="1">
                <a:solidFill>
                  <a:srgbClr val="000000"/>
                </a:solidFill>
                <a:effectLst/>
              </a:rPr>
              <a:t>t&amp;k:n</a:t>
            </a:r>
            <a:r>
              <a:rPr lang="fi-FI" sz="1200" b="0" i="0" dirty="0">
                <a:solidFill>
                  <a:srgbClr val="000000"/>
                </a:solidFill>
                <a:effectLst/>
              </a:rPr>
              <a:t> tuloksena saavutetun uuden tutkimustuloksen, tuotteen, menetelmän tai toimintatavan käyttöönottoon liittyvät toimet. Myös muiden tekemän kehittämistyön soveltaminen voi olla innovaatiotoimintaa. Prototyyppien tai mallien suunnittelu, valmistaminen ja siihen liittyvä muotoilu kuuluvat </a:t>
            </a:r>
            <a:r>
              <a:rPr lang="fi-FI" sz="1200" b="0" i="0" dirty="0" err="1">
                <a:solidFill>
                  <a:srgbClr val="000000"/>
                </a:solidFill>
                <a:effectLst/>
              </a:rPr>
              <a:t>t&amp;k-toimintaan</a:t>
            </a:r>
            <a:r>
              <a:rPr lang="fi-FI" sz="1200" b="0" i="0" dirty="0">
                <a:solidFill>
                  <a:srgbClr val="000000"/>
                </a:solidFill>
                <a:effectLst/>
              </a:rPr>
              <a:t> niin kauan kuin tavoitteena on tavaran/palvelun tai tuotantoprosessin olennainen parantaminen. Prototyyppien testauksen ja hyväksymisen jälkeiset valmistelut tuotannon tai muiden sovellusten aloittamiseksi (esim. koekäytöt) eivät enää ole tutkimus- ja kehittämistoimintaa. Kaikkiaan </a:t>
            </a:r>
            <a:r>
              <a:rPr lang="fi-FI" sz="1200" b="0" i="0" dirty="0" err="1">
                <a:solidFill>
                  <a:srgbClr val="000000"/>
                </a:solidFill>
                <a:effectLst/>
              </a:rPr>
              <a:t>t&amp;k-vaiheen</a:t>
            </a:r>
            <a:r>
              <a:rPr lang="fi-FI" sz="1200" b="0" i="0" dirty="0">
                <a:solidFill>
                  <a:srgbClr val="000000"/>
                </a:solidFill>
                <a:effectLst/>
              </a:rPr>
              <a:t> voi yleisesti katsoa päättyvän, kun projektin tutkimuksellinen osuus tai kokeileva kehittämisvaihe päättyy ja siirrytään käytännön järjestelyihin saavutetun uuden tiedon soveltamisessa. Projekteista, joissa on sekä </a:t>
            </a:r>
            <a:r>
              <a:rPr lang="fi-FI" sz="1200" b="0" i="0" dirty="0" err="1">
                <a:solidFill>
                  <a:srgbClr val="000000"/>
                </a:solidFill>
                <a:effectLst/>
              </a:rPr>
              <a:t>t&amp;k</a:t>
            </a:r>
            <a:r>
              <a:rPr lang="fi-FI" sz="1200" b="0" i="0" dirty="0">
                <a:solidFill>
                  <a:srgbClr val="000000"/>
                </a:solidFill>
                <a:effectLst/>
              </a:rPr>
              <a:t>- että innovaatiotoimintaa tulee arvioida </a:t>
            </a:r>
            <a:r>
              <a:rPr lang="fi-FI" sz="1200" b="0" i="0" dirty="0" err="1">
                <a:solidFill>
                  <a:srgbClr val="000000"/>
                </a:solidFill>
                <a:effectLst/>
              </a:rPr>
              <a:t>t&amp;k-toiminnan</a:t>
            </a:r>
            <a:r>
              <a:rPr lang="fi-FI" sz="1200" b="0" i="0" dirty="0">
                <a:solidFill>
                  <a:srgbClr val="000000"/>
                </a:solidFill>
                <a:effectLst/>
              </a:rPr>
              <a:t> osuus.  </a:t>
            </a:r>
          </a:p>
          <a:p>
            <a:pPr marL="0" indent="0">
              <a:lnSpc>
                <a:spcPct val="100000"/>
              </a:lnSpc>
              <a:buNone/>
            </a:pPr>
            <a:endParaRPr lang="fi-FI" sz="1200" dirty="0"/>
          </a:p>
        </p:txBody>
      </p:sp>
    </p:spTree>
    <p:extLst>
      <p:ext uri="{BB962C8B-B14F-4D97-AF65-F5344CB8AC3E}">
        <p14:creationId xmlns:p14="http://schemas.microsoft.com/office/powerpoint/2010/main" val="105844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B4C1F0-5C63-D2C6-B69E-66488E7E669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196831E-B0AC-72F0-4C91-591BF617BA94}"/>
              </a:ext>
            </a:extLst>
          </p:cNvPr>
          <p:cNvSpPr>
            <a:spLocks noGrp="1"/>
          </p:cNvSpPr>
          <p:nvPr>
            <p:ph idx="1"/>
          </p:nvPr>
        </p:nvSpPr>
        <p:spPr/>
        <p:txBody>
          <a:bodyPr/>
          <a:lstStyle/>
          <a:p>
            <a:endParaRPr lang="fi-FI" dirty="0"/>
          </a:p>
        </p:txBody>
      </p:sp>
      <p:sp>
        <p:nvSpPr>
          <p:cNvPr id="5" name="Tekstiruutu 4">
            <a:extLst>
              <a:ext uri="{FF2B5EF4-FFF2-40B4-BE49-F238E27FC236}">
                <a16:creationId xmlns:a16="http://schemas.microsoft.com/office/drawing/2014/main" id="{DC8C79F8-EE9D-0104-3434-57865778C392}"/>
              </a:ext>
            </a:extLst>
          </p:cNvPr>
          <p:cNvSpPr txBox="1"/>
          <p:nvPr/>
        </p:nvSpPr>
        <p:spPr>
          <a:xfrm>
            <a:off x="595460" y="614622"/>
            <a:ext cx="11056070" cy="5932393"/>
          </a:xfrm>
          <a:prstGeom prst="rect">
            <a:avLst/>
          </a:prstGeom>
          <a:solidFill>
            <a:schemeClr val="bg1">
              <a:lumMod val="95000"/>
            </a:schemeClr>
          </a:solidFill>
        </p:spPr>
        <p:txBody>
          <a:bodyPr wrap="square">
            <a:spAutoFit/>
          </a:bodyPr>
          <a:lstStyle/>
          <a:p>
            <a:pPr marL="0" indent="0" algn="l" rtl="0" fontAlgn="base">
              <a:buNone/>
            </a:pPr>
            <a:r>
              <a:rPr lang="fi-FI" sz="1200" b="1" i="0" dirty="0" err="1">
                <a:solidFill>
                  <a:srgbClr val="000000"/>
                </a:solidFill>
                <a:effectLst/>
              </a:rPr>
              <a:t>T&amp;k-tilastoihin</a:t>
            </a:r>
            <a:r>
              <a:rPr lang="fi-FI" sz="1200" b="1" i="0" dirty="0">
                <a:solidFill>
                  <a:srgbClr val="000000"/>
                </a:solidFill>
                <a:effectLst/>
              </a:rPr>
              <a:t> ei lasketa:  </a:t>
            </a:r>
          </a:p>
          <a:p>
            <a:pPr marL="0" indent="0" algn="l" rtl="0" fontAlgn="base">
              <a:buNone/>
            </a:pPr>
            <a:endParaRPr lang="fi-FI" sz="1200" b="1" i="0" dirty="0">
              <a:solidFill>
                <a:srgbClr val="000000"/>
              </a:solidFill>
              <a:effectLst/>
            </a:endParaRPr>
          </a:p>
          <a:p>
            <a:pPr marL="171450" indent="-171450" algn="l" rtl="0" fontAlgn="base">
              <a:spcAft>
                <a:spcPts val="300"/>
              </a:spcAft>
              <a:buFont typeface="Arial" panose="020B0604020202020204" pitchFamily="34" charset="0"/>
              <a:buChar char="•"/>
            </a:pPr>
            <a:r>
              <a:rPr lang="fi-FI" sz="1200" b="0" i="1" dirty="0">
                <a:solidFill>
                  <a:srgbClr val="000000"/>
                </a:solidFill>
                <a:effectLst/>
              </a:rPr>
              <a:t>Opinnäytetyöt</a:t>
            </a:r>
            <a:r>
              <a:rPr lang="fi-FI" sz="1200" b="0" i="0" dirty="0">
                <a:solidFill>
                  <a:srgbClr val="000000"/>
                </a:solidFill>
                <a:effectLst/>
              </a:rPr>
              <a:t>: Perustutkintoa suorittavien opiskelijoiden opinnäytetyöt voidaan laskea tutkimukseksi vain silloin, kun opiskelija toimii palkattuna tutkimus- ja kehittämistyön tekijänä ja toiminnan tavoite on ensisijaisesti tutkimuksellinen. Väitöskirjojen ja lisensiaattitöiden tekeminen ja ohjaus sen sijaan ovat tutkimusta.  </a:t>
            </a:r>
          </a:p>
          <a:p>
            <a:pPr marL="171450" indent="-171450" algn="l" rtl="0" fontAlgn="base">
              <a:spcAft>
                <a:spcPts val="300"/>
              </a:spcAft>
              <a:buFont typeface="Arial" panose="020B0604020202020204" pitchFamily="34" charset="0"/>
              <a:buChar char="•"/>
            </a:pPr>
            <a:r>
              <a:rPr lang="fi-FI" sz="1200" b="0" i="1" dirty="0">
                <a:solidFill>
                  <a:srgbClr val="000000"/>
                </a:solidFill>
                <a:effectLst/>
              </a:rPr>
              <a:t>Hallinnon ja yhteiskuntapalvelujen kehittämistä palvelevat selvitykset: </a:t>
            </a:r>
            <a:r>
              <a:rPr lang="fi-FI" sz="1200" b="0" i="0" dirty="0">
                <a:solidFill>
                  <a:srgbClr val="000000"/>
                </a:solidFill>
                <a:effectLst/>
              </a:rPr>
              <a:t>Selvityksillä tarkoitetaan tietojen keräämistä, muokkaamista ja analysointia suunnittelua ja päätöksentekoa varten. Selvitykset tehdään usein virka- tai tilaustyönä kiinteänä osana suunnitteluprosessia. Tulokset ovat luonteeltaan ilmiöitä kuvaavia, ne julkaistaan rajoitetusti, eivätkä ne ole yleisesti hyödynnettäviä. Sen sijaan tutkimuksen piirteitä ovat suoritus tieteellisissä laitoksissa, pyrkimys yleistettävyyteen, kytkentä muuhun tutkimustoimintaan, rahoitus erillisillä tutkimusmäärärahoilla, tulosten olennainen uutuusarvo sekä tulosten laajempi julkistaminen. </a:t>
            </a:r>
          </a:p>
          <a:p>
            <a:pPr marL="171450" indent="-171450" algn="l" rtl="0" fontAlgn="base">
              <a:spcAft>
                <a:spcPts val="300"/>
              </a:spcAft>
              <a:buFont typeface="Arial" panose="020B0604020202020204" pitchFamily="34" charset="0"/>
              <a:buChar char="•"/>
            </a:pPr>
            <a:r>
              <a:rPr lang="fi-FI" sz="1200" b="0" i="1" dirty="0">
                <a:solidFill>
                  <a:srgbClr val="000000"/>
                </a:solidFill>
                <a:effectLst/>
              </a:rPr>
              <a:t>Ohjelmistoihin liittyvä </a:t>
            </a:r>
            <a:r>
              <a:rPr lang="fi-FI" sz="1200" b="0" i="1" dirty="0" err="1">
                <a:solidFill>
                  <a:srgbClr val="000000"/>
                </a:solidFill>
                <a:effectLst/>
              </a:rPr>
              <a:t>t&amp;k</a:t>
            </a:r>
            <a:r>
              <a:rPr lang="fi-FI" sz="1200" b="0" i="1" dirty="0">
                <a:solidFill>
                  <a:srgbClr val="000000"/>
                </a:solidFill>
                <a:effectLst/>
              </a:rPr>
              <a:t>: </a:t>
            </a:r>
            <a:r>
              <a:rPr lang="fi-FI" sz="1200" b="0" i="0" dirty="0">
                <a:solidFill>
                  <a:srgbClr val="000000"/>
                </a:solidFill>
                <a:effectLst/>
              </a:rPr>
              <a:t>Systeemisuunnittelu, ohjelmointi ja sovellukset, jotka liittyvät tietojärjestelmän valmistamiseen tai ylläpitoon, eivät kuulu </a:t>
            </a:r>
            <a:r>
              <a:rPr lang="fi-FI" sz="1200" b="0" i="0" dirty="0" err="1">
                <a:solidFill>
                  <a:srgbClr val="000000"/>
                </a:solidFill>
                <a:effectLst/>
              </a:rPr>
              <a:t>t&amp;k-toimintaan</a:t>
            </a:r>
            <a:r>
              <a:rPr lang="fi-FI" sz="1200" b="0" i="0" dirty="0">
                <a:solidFill>
                  <a:srgbClr val="000000"/>
                </a:solidFill>
                <a:effectLst/>
              </a:rPr>
              <a:t>, elleivät ne ole osa </a:t>
            </a:r>
            <a:r>
              <a:rPr lang="fi-FI" sz="1200" b="0" i="0" dirty="0" err="1">
                <a:solidFill>
                  <a:srgbClr val="000000"/>
                </a:solidFill>
                <a:effectLst/>
              </a:rPr>
              <a:t>t&amp;k-projektia</a:t>
            </a:r>
            <a:r>
              <a:rPr lang="fi-FI" sz="1200" b="0" i="0" dirty="0">
                <a:solidFill>
                  <a:srgbClr val="000000"/>
                </a:solidFill>
                <a:effectLst/>
              </a:rPr>
              <a:t>. Uusien ohjelmistotuotteiden tai tietojärjestelmien kehittäminen ja vanhojen olennainen parantaminen ovat </a:t>
            </a:r>
            <a:r>
              <a:rPr lang="fi-FI" sz="1200" b="0" i="0" dirty="0" err="1">
                <a:solidFill>
                  <a:srgbClr val="000000"/>
                </a:solidFill>
                <a:effectLst/>
              </a:rPr>
              <a:t>t&amp;k:ta</a:t>
            </a:r>
            <a:r>
              <a:rPr lang="fi-FI" sz="1200" b="0" i="0" dirty="0">
                <a:solidFill>
                  <a:srgbClr val="000000"/>
                </a:solidFill>
                <a:effectLst/>
              </a:rPr>
              <a:t>, jos tavoitteena on kyseisen ohjelmistoteknologian kehittäminen. </a:t>
            </a:r>
          </a:p>
          <a:p>
            <a:pPr marL="0" indent="0" algn="l" rtl="0" fontAlgn="base">
              <a:buNone/>
            </a:pPr>
            <a:endParaRPr lang="fi-FI" sz="1200" dirty="0">
              <a:solidFill>
                <a:srgbClr val="000000"/>
              </a:solidFill>
            </a:endParaRPr>
          </a:p>
          <a:p>
            <a:pPr marL="0" indent="0" algn="l" rtl="0" fontAlgn="base">
              <a:buNone/>
            </a:pPr>
            <a:r>
              <a:rPr lang="fi-FI" sz="1200" b="1" i="0" dirty="0">
                <a:solidFill>
                  <a:srgbClr val="000000"/>
                </a:solidFill>
                <a:effectLst/>
              </a:rPr>
              <a:t>Seuraavat toiminnot eivät ole </a:t>
            </a:r>
            <a:r>
              <a:rPr lang="fi-FI" sz="1200" b="1" i="0" dirty="0" err="1">
                <a:solidFill>
                  <a:srgbClr val="000000"/>
                </a:solidFill>
                <a:effectLst/>
              </a:rPr>
              <a:t>t&amp;k-toimintaa</a:t>
            </a:r>
            <a:r>
              <a:rPr lang="fi-FI" sz="1200" b="1" i="0" dirty="0">
                <a:solidFill>
                  <a:srgbClr val="000000"/>
                </a:solidFill>
                <a:effectLst/>
              </a:rPr>
              <a:t> elleivät ne ole osa </a:t>
            </a:r>
            <a:r>
              <a:rPr lang="fi-FI" sz="1200" b="1" i="0" dirty="0" err="1">
                <a:solidFill>
                  <a:srgbClr val="000000"/>
                </a:solidFill>
                <a:effectLst/>
              </a:rPr>
              <a:t>t&amp;k-projektia</a:t>
            </a:r>
            <a:r>
              <a:rPr lang="fi-FI" sz="1200" b="1" i="0" dirty="0">
                <a:solidFill>
                  <a:srgbClr val="000000"/>
                </a:solidFill>
                <a:effectLst/>
              </a:rPr>
              <a:t>: </a:t>
            </a:r>
          </a:p>
          <a:p>
            <a:pPr marL="0" indent="0" algn="l" rtl="0" fontAlgn="base">
              <a:buNone/>
            </a:pPr>
            <a:endParaRPr lang="fi-FI" sz="1200" b="1" i="0" dirty="0">
              <a:solidFill>
                <a:srgbClr val="000000"/>
              </a:solidFill>
              <a:effectLst/>
            </a:endParaRPr>
          </a:p>
          <a:p>
            <a:pPr marL="171450" indent="-171450" algn="l" rtl="0" fontAlgn="base">
              <a:buFont typeface="Arial" panose="020B0604020202020204" pitchFamily="34" charset="0"/>
              <a:buChar char="•"/>
            </a:pPr>
            <a:r>
              <a:rPr lang="fi-FI" sz="1200" b="0" i="0" dirty="0">
                <a:solidFill>
                  <a:srgbClr val="000000"/>
                </a:solidFill>
                <a:effectLst/>
              </a:rPr>
              <a:t>yksikön hallinnon ja organisaation kehittäminen </a:t>
            </a:r>
          </a:p>
          <a:p>
            <a:pPr marL="171450" indent="-171450" algn="l" rtl="0" fontAlgn="base">
              <a:buFont typeface="Arial" panose="020B0604020202020204" pitchFamily="34" charset="0"/>
              <a:buChar char="•"/>
            </a:pPr>
            <a:r>
              <a:rPr lang="fi-FI" sz="1200" b="0" i="0" dirty="0">
                <a:solidFill>
                  <a:srgbClr val="000000"/>
                </a:solidFill>
                <a:effectLst/>
              </a:rPr>
              <a:t>tieteellisen informaation etsiminen, vastaanottaminen ja välittäminen </a:t>
            </a:r>
          </a:p>
          <a:p>
            <a:pPr marL="171450" indent="-171450" algn="l" rtl="0" fontAlgn="base">
              <a:buFont typeface="Arial" panose="020B0604020202020204" pitchFamily="34" charset="0"/>
              <a:buChar char="•"/>
            </a:pPr>
            <a:r>
              <a:rPr lang="fi-FI" sz="1200" b="0" i="0" dirty="0">
                <a:solidFill>
                  <a:srgbClr val="000000"/>
                </a:solidFill>
                <a:effectLst/>
              </a:rPr>
              <a:t>markkinatutkimukset, tilastointi, mielipidemittaukset </a:t>
            </a:r>
          </a:p>
          <a:p>
            <a:pPr marL="171450" indent="-171450" algn="l" rtl="0" fontAlgn="base">
              <a:buFont typeface="Arial" panose="020B0604020202020204" pitchFamily="34" charset="0"/>
              <a:buChar char="•"/>
            </a:pPr>
            <a:r>
              <a:rPr lang="fi-FI" sz="1200" b="0" i="0" dirty="0">
                <a:solidFill>
                  <a:srgbClr val="000000"/>
                </a:solidFill>
                <a:effectLst/>
              </a:rPr>
              <a:t>ennusteiden laadinta </a:t>
            </a:r>
          </a:p>
          <a:p>
            <a:pPr marL="171450" indent="-171450" algn="l" rtl="0" fontAlgn="base">
              <a:buFont typeface="Arial" panose="020B0604020202020204" pitchFamily="34" charset="0"/>
              <a:buChar char="•"/>
            </a:pPr>
            <a:r>
              <a:rPr lang="fi-FI" sz="1200" b="0" i="0" dirty="0">
                <a:solidFill>
                  <a:srgbClr val="000000"/>
                </a:solidFill>
                <a:effectLst/>
              </a:rPr>
              <a:t>soveltuvuus- ja kannattavuusselvitykset </a:t>
            </a:r>
          </a:p>
          <a:p>
            <a:pPr marL="171450" indent="-171450" algn="l" rtl="0" fontAlgn="base">
              <a:buFont typeface="Arial" panose="020B0604020202020204" pitchFamily="34" charset="0"/>
              <a:buChar char="•"/>
            </a:pPr>
            <a:r>
              <a:rPr lang="fi-FI" sz="1200" b="0" i="0" dirty="0">
                <a:solidFill>
                  <a:srgbClr val="000000"/>
                </a:solidFill>
                <a:effectLst/>
              </a:rPr>
              <a:t>rutiininomainen kokeilu-, koestus-, testaus- ja laaduntarkkailutoiminta </a:t>
            </a:r>
          </a:p>
          <a:p>
            <a:pPr marL="171450" indent="-171450" algn="l" rtl="0" fontAlgn="base">
              <a:buFont typeface="Arial" panose="020B0604020202020204" pitchFamily="34" charset="0"/>
              <a:buChar char="•"/>
            </a:pPr>
            <a:r>
              <a:rPr lang="fi-FI" sz="1200" b="0" i="0" dirty="0">
                <a:solidFill>
                  <a:srgbClr val="000000"/>
                </a:solidFill>
                <a:effectLst/>
              </a:rPr>
              <a:t>hydrologiset havainnot ja säähavainnot </a:t>
            </a:r>
          </a:p>
          <a:p>
            <a:pPr marL="171450" indent="-171450" algn="l" rtl="0" fontAlgn="base">
              <a:buFont typeface="Arial" panose="020B0604020202020204" pitchFamily="34" charset="0"/>
              <a:buChar char="•"/>
            </a:pPr>
            <a:r>
              <a:rPr lang="fi-FI" sz="1200" b="0" i="0" dirty="0">
                <a:solidFill>
                  <a:srgbClr val="000000"/>
                </a:solidFill>
                <a:effectLst/>
              </a:rPr>
              <a:t>ympäristön tilan arviointi </a:t>
            </a:r>
          </a:p>
          <a:p>
            <a:pPr marL="171450" indent="-171450" algn="l" rtl="0" fontAlgn="base">
              <a:buFont typeface="Arial" panose="020B0604020202020204" pitchFamily="34" charset="0"/>
              <a:buChar char="•"/>
            </a:pPr>
            <a:r>
              <a:rPr lang="fi-FI" sz="1200" b="0" i="0" dirty="0">
                <a:solidFill>
                  <a:srgbClr val="000000"/>
                </a:solidFill>
                <a:effectLst/>
              </a:rPr>
              <a:t>luonnonvarojen inventointi ja kartoitus jatkuvana toimintana </a:t>
            </a:r>
          </a:p>
          <a:p>
            <a:pPr marL="171450" indent="-171450" algn="l" rtl="0" fontAlgn="base">
              <a:buFont typeface="Arial" panose="020B0604020202020204" pitchFamily="34" charset="0"/>
              <a:buChar char="•"/>
            </a:pPr>
            <a:r>
              <a:rPr lang="fi-FI" sz="1200" b="0" i="0" dirty="0">
                <a:solidFill>
                  <a:srgbClr val="000000"/>
                </a:solidFill>
                <a:effectLst/>
              </a:rPr>
              <a:t>malmin- ja muiden luonnonvarojen etsintä </a:t>
            </a:r>
          </a:p>
          <a:p>
            <a:pPr marL="171450" indent="-171450" algn="l" rtl="0" fontAlgn="base">
              <a:buFont typeface="Arial" panose="020B0604020202020204" pitchFamily="34" charset="0"/>
              <a:buChar char="•"/>
            </a:pPr>
            <a:r>
              <a:rPr lang="fi-FI" sz="1200" b="0" i="0" dirty="0">
                <a:solidFill>
                  <a:srgbClr val="000000"/>
                </a:solidFill>
                <a:effectLst/>
              </a:rPr>
              <a:t>lain velvoitteella tehtävät arkeologiset kaivaukset </a:t>
            </a:r>
          </a:p>
          <a:p>
            <a:pPr marL="171450" indent="-171450" algn="l" rtl="0" fontAlgn="base">
              <a:buFont typeface="Arial" panose="020B0604020202020204" pitchFamily="34" charset="0"/>
              <a:buChar char="•"/>
            </a:pPr>
            <a:r>
              <a:rPr lang="fi-FI" sz="1200" b="0" i="0" dirty="0">
                <a:solidFill>
                  <a:srgbClr val="000000"/>
                </a:solidFill>
                <a:effectLst/>
              </a:rPr>
              <a:t>asiakirjojen kerääminen ja järjestäminen </a:t>
            </a:r>
          </a:p>
          <a:p>
            <a:pPr marL="171450" indent="-171450" algn="l" rtl="0" fontAlgn="base">
              <a:buFont typeface="Arial" panose="020B0604020202020204" pitchFamily="34" charset="0"/>
              <a:buChar char="•"/>
            </a:pPr>
            <a:r>
              <a:rPr lang="fi-FI" sz="1200" b="0" i="0" dirty="0">
                <a:solidFill>
                  <a:srgbClr val="000000"/>
                </a:solidFill>
                <a:effectLst/>
              </a:rPr>
              <a:t>standardien laatiminen ja ylläpito </a:t>
            </a:r>
          </a:p>
          <a:p>
            <a:pPr marL="171450" indent="-171450" algn="l" rtl="0" fontAlgn="base">
              <a:buFont typeface="Arial" panose="020B0604020202020204" pitchFamily="34" charset="0"/>
              <a:buChar char="•"/>
            </a:pPr>
            <a:r>
              <a:rPr lang="fi-FI" sz="1200" b="0" i="0" dirty="0">
                <a:solidFill>
                  <a:srgbClr val="000000"/>
                </a:solidFill>
                <a:effectLst/>
              </a:rPr>
              <a:t>aineettoman oikeuden hankinta ja hallinta (esim. patentit, lisenssit) </a:t>
            </a:r>
          </a:p>
          <a:p>
            <a:pPr marL="171450" indent="-171450" algn="l" rtl="0" fontAlgn="base">
              <a:buFont typeface="Arial" panose="020B0604020202020204" pitchFamily="34" charset="0"/>
              <a:buChar char="•"/>
            </a:pPr>
            <a:r>
              <a:rPr lang="fi-FI" sz="1200" b="0" i="0" dirty="0">
                <a:solidFill>
                  <a:srgbClr val="000000"/>
                </a:solidFill>
                <a:effectLst/>
              </a:rPr>
              <a:t>koulutus </a:t>
            </a:r>
          </a:p>
          <a:p>
            <a:pPr algn="l" rtl="0" fontAlgn="base"/>
            <a:endParaRPr lang="fi-FI" sz="1200" b="0" i="0" dirty="0">
              <a:solidFill>
                <a:srgbClr val="000000"/>
              </a:solidFill>
              <a:effectLst/>
            </a:endParaRPr>
          </a:p>
          <a:p>
            <a:pPr marL="0" indent="0" algn="l" rtl="0" fontAlgn="base">
              <a:buNone/>
            </a:pPr>
            <a:r>
              <a:rPr lang="fi-FI" sz="1200" b="0" i="0" dirty="0">
                <a:solidFill>
                  <a:srgbClr val="000000"/>
                </a:solidFill>
                <a:effectLst/>
              </a:rPr>
              <a:t>Näihin toimintoihin liittyvä metodikehitys on kuitenkin </a:t>
            </a:r>
            <a:r>
              <a:rPr lang="fi-FI" sz="1200" b="0" i="0" dirty="0" err="1">
                <a:solidFill>
                  <a:srgbClr val="000000"/>
                </a:solidFill>
                <a:effectLst/>
              </a:rPr>
              <a:t>t&amp;k-toimintaa</a:t>
            </a:r>
            <a:r>
              <a:rPr lang="fi-FI" sz="1200" b="0" i="0" dirty="0">
                <a:solidFill>
                  <a:srgbClr val="000000"/>
                </a:solidFill>
                <a:effectLst/>
              </a:rPr>
              <a:t>. </a:t>
            </a:r>
          </a:p>
        </p:txBody>
      </p:sp>
    </p:spTree>
    <p:extLst>
      <p:ext uri="{BB962C8B-B14F-4D97-AF65-F5344CB8AC3E}">
        <p14:creationId xmlns:p14="http://schemas.microsoft.com/office/powerpoint/2010/main" val="216359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8B570-633F-B5DE-28B9-DCE3AB3B3172}"/>
              </a:ext>
            </a:extLst>
          </p:cNvPr>
          <p:cNvSpPr>
            <a:spLocks noGrp="1"/>
          </p:cNvSpPr>
          <p:nvPr>
            <p:ph type="title"/>
          </p:nvPr>
        </p:nvSpPr>
        <p:spPr>
          <a:xfrm>
            <a:off x="666750" y="584201"/>
            <a:ext cx="10515600" cy="735012"/>
          </a:xfrm>
        </p:spPr>
        <p:txBody>
          <a:bodyPr>
            <a:normAutofit/>
          </a:bodyPr>
          <a:lstStyle/>
          <a:p>
            <a:r>
              <a:rPr lang="fi-FI" altLang="fi-FI" sz="2000" b="1" kern="100" dirty="0" err="1">
                <a:solidFill>
                  <a:schemeClr val="tx2">
                    <a:lumMod val="90000"/>
                    <a:lumOff val="10000"/>
                  </a:schemeClr>
                </a:solidFill>
                <a:latin typeface="Aptos ExtraBold" panose="020B0004020202020204" pitchFamily="34" charset="0"/>
                <a:cs typeface="Arial" panose="020B0604020202020204" pitchFamily="34" charset="0"/>
              </a:rPr>
              <a:t>T&amp;k-toiminnan</a:t>
            </a:r>
            <a:r>
              <a:rPr lang="fi-FI" altLang="fi-FI" sz="2000" b="1" kern="100" dirty="0">
                <a:solidFill>
                  <a:schemeClr val="tx2">
                    <a:lumMod val="90000"/>
                    <a:lumOff val="10000"/>
                  </a:schemeClr>
                </a:solidFill>
                <a:latin typeface="Aptos ExtraBold" panose="020B0004020202020204" pitchFamily="34" charset="0"/>
                <a:cs typeface="Arial" panose="020B0604020202020204" pitchFamily="34" charset="0"/>
              </a:rPr>
              <a:t> pitkän ajan kehitys Satakunnassa </a:t>
            </a:r>
            <a:br>
              <a:rPr lang="fi-FI" altLang="fi-FI" sz="2000" b="1" kern="100" dirty="0">
                <a:solidFill>
                  <a:schemeClr val="tx2">
                    <a:lumMod val="90000"/>
                    <a:lumOff val="10000"/>
                  </a:schemeClr>
                </a:solidFill>
                <a:latin typeface="Aptos ExtraBold" panose="020B0004020202020204" pitchFamily="34" charset="0"/>
                <a:cs typeface="Arial" panose="020B0604020202020204" pitchFamily="34" charset="0"/>
              </a:rPr>
            </a:br>
            <a:endParaRPr lang="fi-FI" sz="2000" b="1" kern="100" dirty="0">
              <a:solidFill>
                <a:schemeClr val="tx2">
                  <a:lumMod val="90000"/>
                  <a:lumOff val="10000"/>
                </a:schemeClr>
              </a:solidFill>
              <a:latin typeface="Aptos ExtraBold" panose="020B00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9E5F9744-7476-58E3-8A54-1F176E64F13F}"/>
              </a:ext>
            </a:extLst>
          </p:cNvPr>
          <p:cNvSpPr>
            <a:spLocks noChangeArrowheads="1"/>
          </p:cNvSpPr>
          <p:nvPr/>
        </p:nvSpPr>
        <p:spPr bwMode="auto">
          <a:xfrm>
            <a:off x="762099" y="1305341"/>
            <a:ext cx="4592326" cy="4247317"/>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Satakunnassa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t&amp;k-menojen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määrä on kasvanut ainakin vuodesta 1995 alkaen vuoteen 2014 saakka. Sen jälkeen niiden määrä on ollut keskimäärin laskeva, mutta vuosittaiset vaihtelut ovat olleet varsin merkittäviä.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Yrityksissä tehtävä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on hiipunut vuoden 2014 jälkeen ja etenkin vuosina 2015–17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t&amp;k-panokset</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laskivat merkittävästi. Koska yritysten osuus maakunnan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t&amp;k-toiminnasta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on eri sektoreista selvästi suurin, on se vaikuttanut menojen kokonaismäärän laskuun. Kehitystä on paikannut hieman julkisen ja korkeakoulusektorin hienoinen nousu vuosien varrella. Satakunnassa käytettiin vuonna 2023 yhteensä 79 miljoonaa euroa tutkimus- ja kehittämistoimintaan. Yrityksissä summa oli 56,6 miljoonaa euroa, ja 22,4 miljoonaa euroa kului korkeakouluissa ja julkisella sektorilla.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Hallitusohjelmassa on sovittu mm., että vuosina 2024–2028 kunakin vuonna valtion T&amp;K-rahoitus kasvaa 280 miljoonaa euroa edelliseen vuoteen nähden. Tämä voi tarjota myös Satakunnalle mahdollisuuden kohottaa matalaa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t&amp;k-menojen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tasoa. Lisätietoa mm. rahoituskohteista on saatavilla VN:n kevään 2024 julkaisusta </a:t>
            </a:r>
            <a:r>
              <a:rPr kumimoji="0" lang="fi-FI" altLang="fi-FI" sz="1200" b="0" i="0" u="sng" strike="noStrike" cap="none" normalizeH="0" baseline="0" dirty="0">
                <a:ln>
                  <a:noFill/>
                </a:ln>
                <a:solidFill>
                  <a:srgbClr val="0563C1"/>
                </a:solidFill>
                <a:effectLst/>
                <a:latin typeface="+mn-lt"/>
                <a:cs typeface="Calibri" panose="020F0502020204030204" pitchFamily="34" charset="0"/>
                <a:hlinkClick r:id="rId2"/>
              </a:rPr>
              <a:t>https://julkaisut.valtioneuvosto.fi/bitstream/handle/10024/165699/VN_2024_31.pdf?sequence=1&amp;isAllod=</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sivulta 42 alkaen.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Segoe UI" panose="020B0502040204020203" pitchFamily="34" charset="0"/>
              </a:rPr>
              <a:t>         </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p:txBody>
      </p:sp>
      <p:pic>
        <p:nvPicPr>
          <p:cNvPr id="3" name="Picture 2">
            <a:extLst>
              <a:ext uri="{FF2B5EF4-FFF2-40B4-BE49-F238E27FC236}">
                <a16:creationId xmlns:a16="http://schemas.microsoft.com/office/drawing/2014/main" id="{3A98AAB8-7E47-8060-43B4-6C1912E7A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8136" y="1120676"/>
            <a:ext cx="6425565" cy="4139565"/>
          </a:xfrm>
          <a:prstGeom prst="rect">
            <a:avLst/>
          </a:prstGeom>
          <a:noFill/>
        </p:spPr>
      </p:pic>
    </p:spTree>
    <p:extLst>
      <p:ext uri="{BB962C8B-B14F-4D97-AF65-F5344CB8AC3E}">
        <p14:creationId xmlns:p14="http://schemas.microsoft.com/office/powerpoint/2010/main" val="122826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6B8D63D6-D497-70D5-8813-8A55ECE63454}"/>
              </a:ext>
            </a:extLst>
          </p:cNvPr>
          <p:cNvGraphicFramePr>
            <a:graphicFrameLocks noGrp="1"/>
          </p:cNvGraphicFramePr>
          <p:nvPr>
            <p:ph idx="1"/>
            <p:extLst>
              <p:ext uri="{D42A27DB-BD31-4B8C-83A1-F6EECF244321}">
                <p14:modId xmlns:p14="http://schemas.microsoft.com/office/powerpoint/2010/main" val="3764645813"/>
              </p:ext>
            </p:extLst>
          </p:nvPr>
        </p:nvGraphicFramePr>
        <p:xfrm>
          <a:off x="6416744" y="652150"/>
          <a:ext cx="5012728" cy="3402646"/>
        </p:xfrm>
        <a:graphic>
          <a:graphicData uri="http://schemas.openxmlformats.org/drawingml/2006/table">
            <a:tbl>
              <a:tblPr>
                <a:tableStyleId>{5940675A-B579-460E-94D1-54222C63F5DA}</a:tableStyleId>
              </a:tblPr>
              <a:tblGrid>
                <a:gridCol w="1850606">
                  <a:extLst>
                    <a:ext uri="{9D8B030D-6E8A-4147-A177-3AD203B41FA5}">
                      <a16:colId xmlns:a16="http://schemas.microsoft.com/office/drawing/2014/main" val="1687542942"/>
                    </a:ext>
                  </a:extLst>
                </a:gridCol>
                <a:gridCol w="1174732">
                  <a:extLst>
                    <a:ext uri="{9D8B030D-6E8A-4147-A177-3AD203B41FA5}">
                      <a16:colId xmlns:a16="http://schemas.microsoft.com/office/drawing/2014/main" val="2985483067"/>
                    </a:ext>
                  </a:extLst>
                </a:gridCol>
                <a:gridCol w="852888">
                  <a:extLst>
                    <a:ext uri="{9D8B030D-6E8A-4147-A177-3AD203B41FA5}">
                      <a16:colId xmlns:a16="http://schemas.microsoft.com/office/drawing/2014/main" val="1546695010"/>
                    </a:ext>
                  </a:extLst>
                </a:gridCol>
                <a:gridCol w="1134502">
                  <a:extLst>
                    <a:ext uri="{9D8B030D-6E8A-4147-A177-3AD203B41FA5}">
                      <a16:colId xmlns:a16="http://schemas.microsoft.com/office/drawing/2014/main" val="3017086088"/>
                    </a:ext>
                  </a:extLst>
                </a:gridCol>
              </a:tblGrid>
              <a:tr h="218854">
                <a:tc>
                  <a:txBody>
                    <a:bodyPr/>
                    <a:lstStyle/>
                    <a:p>
                      <a:pPr algn="l" rtl="0" fontAlgn="base"/>
                      <a:r>
                        <a:rPr lang="fi-FI" sz="900" b="0" dirty="0">
                          <a:solidFill>
                            <a:srgbClr val="000000"/>
                          </a:solidFill>
                          <a:effectLst/>
                        </a:rPr>
                        <a:t>  </a:t>
                      </a:r>
                      <a:endParaRPr lang="fi-FI" sz="1500" b="0" i="0" dirty="0">
                        <a:effectLst/>
                      </a:endParaRPr>
                    </a:p>
                  </a:txBody>
                  <a:tcPr marL="77243" marR="77243" marT="38621" marB="38621" anchor="b"/>
                </a:tc>
                <a:tc>
                  <a:txBody>
                    <a:bodyPr/>
                    <a:lstStyle/>
                    <a:p>
                      <a:pPr algn="l" rtl="0" fontAlgn="base"/>
                      <a:r>
                        <a:rPr lang="en-US" sz="900" b="1">
                          <a:solidFill>
                            <a:srgbClr val="000000"/>
                          </a:solidFill>
                          <a:effectLst/>
                        </a:rPr>
                        <a:t>KOKO MAA</a:t>
                      </a:r>
                      <a:r>
                        <a:rPr lang="en-US" sz="900" b="0">
                          <a:solidFill>
                            <a:srgbClr val="000000"/>
                          </a:solidFill>
                          <a:effectLst/>
                        </a:rPr>
                        <a:t> </a:t>
                      </a:r>
                      <a:endParaRPr lang="en-US" sz="1500" b="0" i="0">
                        <a:effectLst/>
                      </a:endParaRPr>
                    </a:p>
                  </a:txBody>
                  <a:tcPr marL="77243" marR="77243" marT="38621" marB="38621" anchor="b"/>
                </a:tc>
                <a:tc>
                  <a:txBody>
                    <a:bodyPr/>
                    <a:lstStyle/>
                    <a:p>
                      <a:pPr algn="l" rtl="0" fontAlgn="base"/>
                      <a:r>
                        <a:rPr lang="en-US" sz="900" b="1">
                          <a:solidFill>
                            <a:srgbClr val="000000"/>
                          </a:solidFill>
                          <a:effectLst/>
                        </a:rPr>
                        <a:t>Satakunta</a:t>
                      </a:r>
                      <a:r>
                        <a:rPr lang="en-US" sz="900" b="0">
                          <a:solidFill>
                            <a:srgbClr val="000000"/>
                          </a:solidFill>
                          <a:effectLst/>
                        </a:rPr>
                        <a:t> </a:t>
                      </a:r>
                      <a:endParaRPr lang="en-US" sz="1500" b="0" i="0">
                        <a:effectLst/>
                      </a:endParaRPr>
                    </a:p>
                  </a:txBody>
                  <a:tcPr marL="77243" marR="77243" marT="38621" marB="38621" anchor="b"/>
                </a:tc>
                <a:tc>
                  <a:txBody>
                    <a:bodyPr/>
                    <a:lstStyle/>
                    <a:p>
                      <a:pPr algn="l" rtl="0" fontAlgn="base"/>
                      <a:r>
                        <a:rPr lang="en-US" sz="900" b="1">
                          <a:solidFill>
                            <a:srgbClr val="000000"/>
                          </a:solidFill>
                          <a:effectLst/>
                        </a:rPr>
                        <a:t>Satakunnan osuus</a:t>
                      </a:r>
                      <a:r>
                        <a:rPr lang="en-US" sz="900" b="0">
                          <a:solidFill>
                            <a:srgbClr val="000000"/>
                          </a:solidFill>
                          <a:effectLst/>
                        </a:rPr>
                        <a:t> </a:t>
                      </a:r>
                      <a:endParaRPr lang="en-US" sz="1500" b="0" i="0">
                        <a:effectLst/>
                      </a:endParaRPr>
                    </a:p>
                  </a:txBody>
                  <a:tcPr marL="77243" marR="77243" marT="38621" marB="38621" anchor="b"/>
                </a:tc>
                <a:extLst>
                  <a:ext uri="{0D108BD9-81ED-4DB2-BD59-A6C34878D82A}">
                    <a16:rowId xmlns:a16="http://schemas.microsoft.com/office/drawing/2014/main" val="2423189586"/>
                  </a:ext>
                </a:extLst>
              </a:tr>
              <a:tr h="218854">
                <a:tc>
                  <a:txBody>
                    <a:bodyPr/>
                    <a:lstStyle/>
                    <a:p>
                      <a:pPr algn="l" rtl="0" fontAlgn="base"/>
                      <a:r>
                        <a:rPr lang="nl-NL" sz="900" b="1" dirty="0">
                          <a:solidFill>
                            <a:srgbClr val="000000"/>
                          </a:solidFill>
                          <a:effectLst/>
                        </a:rPr>
                        <a:t>T&amp;k-menot (milj.EUR) v. 2023</a:t>
                      </a:r>
                      <a:endParaRPr lang="nl-NL" sz="1500" b="0" i="0" dirty="0">
                        <a:effectLst/>
                      </a:endParaRPr>
                    </a:p>
                  </a:txBody>
                  <a:tcPr marL="77243" marR="77243" marT="38621" marB="38621" anchor="b"/>
                </a:tc>
                <a:tc>
                  <a:txBody>
                    <a:bodyPr/>
                    <a:lstStyle/>
                    <a:p>
                      <a:pPr algn="l" rtl="0" fontAlgn="base"/>
                      <a:r>
                        <a:rPr lang="en-US" sz="900" b="1">
                          <a:solidFill>
                            <a:srgbClr val="000000"/>
                          </a:solidFill>
                          <a:effectLst/>
                        </a:rPr>
                        <a:t> </a:t>
                      </a:r>
                      <a:r>
                        <a:rPr lang="en-US" sz="900" b="0">
                          <a:solidFill>
                            <a:srgbClr val="000000"/>
                          </a:solidFill>
                          <a:effectLst/>
                        </a:rPr>
                        <a:t> </a:t>
                      </a:r>
                      <a:endParaRPr lang="en-US" sz="1500" b="0" i="0">
                        <a:effectLst/>
                      </a:endParaRPr>
                    </a:p>
                  </a:txBody>
                  <a:tcPr marL="77243" marR="77243" marT="38621" marB="38621" anchor="b"/>
                </a:tc>
                <a:tc>
                  <a:txBody>
                    <a:bodyPr/>
                    <a:lstStyle/>
                    <a:p>
                      <a:pPr algn="l" rtl="0" fontAlgn="base"/>
                      <a:r>
                        <a:rPr lang="en-US" sz="900" b="1">
                          <a:solidFill>
                            <a:srgbClr val="000000"/>
                          </a:solidFill>
                          <a:effectLst/>
                        </a:rPr>
                        <a:t> </a:t>
                      </a:r>
                      <a:r>
                        <a:rPr lang="en-US" sz="900" b="0">
                          <a:solidFill>
                            <a:srgbClr val="000000"/>
                          </a:solidFill>
                          <a:effectLst/>
                        </a:rPr>
                        <a:t> </a:t>
                      </a:r>
                      <a:endParaRPr lang="en-US" sz="1500" b="0" i="0">
                        <a:effectLst/>
                      </a:endParaRPr>
                    </a:p>
                  </a:txBody>
                  <a:tcPr marL="77243" marR="77243" marT="38621" marB="38621" anchor="b"/>
                </a:tc>
                <a:tc>
                  <a:txBody>
                    <a:bodyPr/>
                    <a:lstStyle/>
                    <a:p>
                      <a:pPr algn="l" rtl="0" fontAlgn="base"/>
                      <a:r>
                        <a:rPr lang="en-US" sz="900" b="1">
                          <a:solidFill>
                            <a:srgbClr val="000000"/>
                          </a:solidFill>
                          <a:effectLst/>
                        </a:rPr>
                        <a:t> </a:t>
                      </a:r>
                      <a:r>
                        <a:rPr lang="en-US" sz="900" b="0">
                          <a:solidFill>
                            <a:srgbClr val="000000"/>
                          </a:solidFill>
                          <a:effectLst/>
                        </a:rPr>
                        <a:t> </a:t>
                      </a:r>
                      <a:endParaRPr lang="en-US" sz="1500" b="0" i="0">
                        <a:effectLst/>
                      </a:endParaRPr>
                    </a:p>
                  </a:txBody>
                  <a:tcPr marL="77243" marR="77243" marT="38621" marB="38621" anchor="b"/>
                </a:tc>
                <a:extLst>
                  <a:ext uri="{0D108BD9-81ED-4DB2-BD59-A6C34878D82A}">
                    <a16:rowId xmlns:a16="http://schemas.microsoft.com/office/drawing/2014/main" val="27838118"/>
                  </a:ext>
                </a:extLst>
              </a:tr>
              <a:tr h="218854">
                <a:tc>
                  <a:txBody>
                    <a:bodyPr/>
                    <a:lstStyle/>
                    <a:p>
                      <a:pPr algn="l" rtl="0" fontAlgn="base"/>
                      <a:r>
                        <a:rPr lang="en-US" sz="900" b="1">
                          <a:solidFill>
                            <a:srgbClr val="000000"/>
                          </a:solidFill>
                          <a:effectLst/>
                        </a:rPr>
                        <a:t>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8439</a:t>
                      </a:r>
                    </a:p>
                  </a:txBody>
                  <a:tcPr marL="77243" marR="77243" marT="38621" marB="38621" anchor="b"/>
                </a:tc>
                <a:tc>
                  <a:txBody>
                    <a:bodyPr/>
                    <a:lstStyle/>
                    <a:p>
                      <a:pPr algn="ctr" rtl="0" fontAlgn="base"/>
                      <a:r>
                        <a:rPr lang="en-US" sz="900" b="0" dirty="0">
                          <a:solidFill>
                            <a:srgbClr val="000000"/>
                          </a:solidFill>
                          <a:effectLst/>
                        </a:rPr>
                        <a:t>79</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0,9 % </a:t>
                      </a:r>
                      <a:endParaRPr lang="en-US" sz="1500" b="0" i="0" dirty="0">
                        <a:effectLst/>
                      </a:endParaRPr>
                    </a:p>
                  </a:txBody>
                  <a:tcPr marL="77243" marR="77243" marT="38621" marB="38621" anchor="b"/>
                </a:tc>
                <a:extLst>
                  <a:ext uri="{0D108BD9-81ED-4DB2-BD59-A6C34878D82A}">
                    <a16:rowId xmlns:a16="http://schemas.microsoft.com/office/drawing/2014/main" val="332783958"/>
                  </a:ext>
                </a:extLst>
              </a:tr>
              <a:tr h="218854">
                <a:tc>
                  <a:txBody>
                    <a:bodyPr/>
                    <a:lstStyle/>
                    <a:p>
                      <a:pPr algn="l" rtl="0" fontAlgn="base"/>
                      <a:r>
                        <a:rPr lang="en-US" sz="900" b="1">
                          <a:solidFill>
                            <a:srgbClr val="000000"/>
                          </a:solidFill>
                          <a:effectLst/>
                        </a:rPr>
                        <a:t>YRITYSSEKTORI 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5703</a:t>
                      </a:r>
                    </a:p>
                  </a:txBody>
                  <a:tcPr marL="77243" marR="77243" marT="38621" marB="38621" anchor="b"/>
                </a:tc>
                <a:tc>
                  <a:txBody>
                    <a:bodyPr/>
                    <a:lstStyle/>
                    <a:p>
                      <a:pPr algn="ctr" rtl="0" fontAlgn="base"/>
                      <a:r>
                        <a:rPr lang="en-US" sz="900" b="0" dirty="0">
                          <a:solidFill>
                            <a:srgbClr val="000000"/>
                          </a:solidFill>
                          <a:effectLst/>
                        </a:rPr>
                        <a:t>57</a:t>
                      </a:r>
                    </a:p>
                  </a:txBody>
                  <a:tcPr marL="77243" marR="77243" marT="38621" marB="38621" anchor="b"/>
                </a:tc>
                <a:tc>
                  <a:txBody>
                    <a:bodyPr/>
                    <a:lstStyle/>
                    <a:p>
                      <a:pPr algn="ctr" rtl="0" fontAlgn="base"/>
                      <a:r>
                        <a:rPr lang="en-US" sz="900" b="0">
                          <a:solidFill>
                            <a:srgbClr val="000000"/>
                          </a:solidFill>
                          <a:effectLst/>
                        </a:rPr>
                        <a:t>1,0 % </a:t>
                      </a:r>
                      <a:endParaRPr lang="en-US" sz="1500" b="0" i="0">
                        <a:effectLst/>
                      </a:endParaRPr>
                    </a:p>
                  </a:txBody>
                  <a:tcPr marL="77243" marR="77243" marT="38621" marB="38621" anchor="b"/>
                </a:tc>
                <a:extLst>
                  <a:ext uri="{0D108BD9-81ED-4DB2-BD59-A6C34878D82A}">
                    <a16:rowId xmlns:a16="http://schemas.microsoft.com/office/drawing/2014/main" val="2811783644"/>
                  </a:ext>
                </a:extLst>
              </a:tr>
              <a:tr h="360466">
                <a:tc>
                  <a:txBody>
                    <a:bodyPr/>
                    <a:lstStyle/>
                    <a:p>
                      <a:pPr algn="l" rtl="0" fontAlgn="base"/>
                      <a:r>
                        <a:rPr lang="en-US" sz="900" b="1" dirty="0">
                          <a:solidFill>
                            <a:srgbClr val="000000"/>
                          </a:solidFill>
                          <a:effectLst/>
                        </a:rPr>
                        <a:t>JULKINEN + KORKEAKOULU-SEKTORI YHTEENSÄ</a:t>
                      </a:r>
                      <a:r>
                        <a:rPr lang="en-US" sz="900" b="0" dirty="0">
                          <a:solidFill>
                            <a:srgbClr val="000000"/>
                          </a:solidFill>
                          <a:effectLst/>
                        </a:rPr>
                        <a:t>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2736</a:t>
                      </a:r>
                    </a:p>
                  </a:txBody>
                  <a:tcPr marL="77243" marR="77243" marT="38621" marB="38621" anchor="b"/>
                </a:tc>
                <a:tc>
                  <a:txBody>
                    <a:bodyPr/>
                    <a:lstStyle/>
                    <a:p>
                      <a:pPr algn="ctr" rtl="0" fontAlgn="base"/>
                      <a:r>
                        <a:rPr lang="en-US" sz="900" b="0" dirty="0">
                          <a:solidFill>
                            <a:srgbClr val="000000"/>
                          </a:solidFill>
                          <a:effectLst/>
                        </a:rPr>
                        <a:t>22</a:t>
                      </a:r>
                    </a:p>
                  </a:txBody>
                  <a:tcPr marL="77243" marR="77243" marT="38621" marB="38621" anchor="b"/>
                </a:tc>
                <a:tc>
                  <a:txBody>
                    <a:bodyPr/>
                    <a:lstStyle/>
                    <a:p>
                      <a:pPr algn="ctr" rtl="0" fontAlgn="base"/>
                      <a:r>
                        <a:rPr lang="en-US" sz="900" b="0" dirty="0">
                          <a:solidFill>
                            <a:srgbClr val="000000"/>
                          </a:solidFill>
                          <a:effectLst/>
                        </a:rPr>
                        <a:t>0,8 %</a:t>
                      </a:r>
                    </a:p>
                  </a:txBody>
                  <a:tcPr marL="77243" marR="77243" marT="38621" marB="38621" anchor="b"/>
                </a:tc>
                <a:extLst>
                  <a:ext uri="{0D108BD9-81ED-4DB2-BD59-A6C34878D82A}">
                    <a16:rowId xmlns:a16="http://schemas.microsoft.com/office/drawing/2014/main" val="3911456904"/>
                  </a:ext>
                </a:extLst>
              </a:tr>
              <a:tr h="218854">
                <a:tc>
                  <a:txBody>
                    <a:bodyPr/>
                    <a:lstStyle/>
                    <a:p>
                      <a:pPr algn="l" rtl="0" fontAlgn="base"/>
                      <a:r>
                        <a:rPr lang="fi-FI" sz="900" b="1" dirty="0" err="1">
                          <a:solidFill>
                            <a:srgbClr val="000000"/>
                          </a:solidFill>
                          <a:effectLst/>
                        </a:rPr>
                        <a:t>T&amp;k-henkilöstö</a:t>
                      </a:r>
                      <a:r>
                        <a:rPr lang="fi-FI" sz="900" b="1" dirty="0">
                          <a:solidFill>
                            <a:srgbClr val="000000"/>
                          </a:solidFill>
                          <a:effectLst/>
                        </a:rPr>
                        <a:t> (lkm) v. 2023</a:t>
                      </a:r>
                      <a:r>
                        <a:rPr lang="fi-FI" sz="900" b="0" dirty="0">
                          <a:solidFill>
                            <a:srgbClr val="000000"/>
                          </a:solidFill>
                          <a:effectLst/>
                        </a:rPr>
                        <a:t> </a:t>
                      </a:r>
                      <a:endParaRPr lang="fi-FI" sz="1500" b="0" i="0" dirty="0">
                        <a:effectLst/>
                      </a:endParaRPr>
                    </a:p>
                  </a:txBody>
                  <a:tcPr marL="77243" marR="77243" marT="38621" marB="38621" anchor="b"/>
                </a:tc>
                <a:tc>
                  <a:txBody>
                    <a:bodyPr/>
                    <a:lstStyle/>
                    <a:p>
                      <a:pPr algn="l" rtl="0" fontAlgn="base"/>
                      <a:r>
                        <a:rPr lang="fi-FI" sz="900" b="1">
                          <a:solidFill>
                            <a:srgbClr val="000000"/>
                          </a:solidFill>
                          <a:effectLst/>
                        </a:rPr>
                        <a:t> </a:t>
                      </a:r>
                      <a:endParaRPr lang="fi-FI" sz="900" b="1" i="0">
                        <a:solidFill>
                          <a:srgbClr val="000000"/>
                        </a:solidFill>
                        <a:effectLst/>
                        <a:latin typeface="Calibri" panose="020F0502020204030204" pitchFamily="34" charset="0"/>
                      </a:endParaRPr>
                    </a:p>
                  </a:txBody>
                  <a:tcPr marL="77243" marR="77243" marT="38621" marB="38621" anchor="b"/>
                </a:tc>
                <a:tc>
                  <a:txBody>
                    <a:bodyPr/>
                    <a:lstStyle/>
                    <a:p>
                      <a:pPr algn="ctr" rtl="0" fontAlgn="base"/>
                      <a:r>
                        <a:rPr lang="fi-FI" sz="900" b="0">
                          <a:solidFill>
                            <a:srgbClr val="000000"/>
                          </a:solidFill>
                          <a:effectLst/>
                        </a:rPr>
                        <a:t>  </a:t>
                      </a:r>
                      <a:endParaRPr lang="fi-FI" sz="1500" b="0" i="0">
                        <a:effectLst/>
                      </a:endParaRPr>
                    </a:p>
                  </a:txBody>
                  <a:tcPr marL="77243" marR="77243" marT="38621" marB="38621" anchor="b"/>
                </a:tc>
                <a:tc>
                  <a:txBody>
                    <a:bodyPr/>
                    <a:lstStyle/>
                    <a:p>
                      <a:pPr algn="ctr" rtl="0" fontAlgn="base"/>
                      <a:r>
                        <a:rPr lang="fi-FI" sz="900" b="0" dirty="0">
                          <a:solidFill>
                            <a:srgbClr val="000000"/>
                          </a:solidFill>
                          <a:effectLst/>
                        </a:rPr>
                        <a:t>  </a:t>
                      </a:r>
                      <a:endParaRPr lang="fi-FI" sz="1500" b="0" i="0" dirty="0">
                        <a:effectLst/>
                      </a:endParaRPr>
                    </a:p>
                  </a:txBody>
                  <a:tcPr marL="77243" marR="77243" marT="38621" marB="38621" anchor="b"/>
                </a:tc>
                <a:extLst>
                  <a:ext uri="{0D108BD9-81ED-4DB2-BD59-A6C34878D82A}">
                    <a16:rowId xmlns:a16="http://schemas.microsoft.com/office/drawing/2014/main" val="966726222"/>
                  </a:ext>
                </a:extLst>
              </a:tr>
              <a:tr h="218854">
                <a:tc>
                  <a:txBody>
                    <a:bodyPr/>
                    <a:lstStyle/>
                    <a:p>
                      <a:pPr algn="l" rtl="0" fontAlgn="base"/>
                      <a:r>
                        <a:rPr lang="en-US" sz="900" b="1">
                          <a:solidFill>
                            <a:srgbClr val="000000"/>
                          </a:solidFill>
                          <a:effectLst/>
                        </a:rPr>
                        <a:t>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90620</a:t>
                      </a:r>
                    </a:p>
                  </a:txBody>
                  <a:tcPr marL="77243" marR="77243" marT="38621" marB="38621" anchor="b"/>
                </a:tc>
                <a:tc>
                  <a:txBody>
                    <a:bodyPr/>
                    <a:lstStyle/>
                    <a:p>
                      <a:pPr algn="ctr" rtl="0" fontAlgn="base"/>
                      <a:r>
                        <a:rPr lang="en-US" sz="900" b="0" dirty="0">
                          <a:solidFill>
                            <a:srgbClr val="000000"/>
                          </a:solidFill>
                          <a:effectLst/>
                        </a:rPr>
                        <a:t>1199</a:t>
                      </a:r>
                    </a:p>
                  </a:txBody>
                  <a:tcPr marL="77243" marR="77243" marT="38621" marB="38621" anchor="b"/>
                </a:tc>
                <a:tc>
                  <a:txBody>
                    <a:bodyPr/>
                    <a:lstStyle/>
                    <a:p>
                      <a:pPr algn="ctr" rtl="0" fontAlgn="base"/>
                      <a:r>
                        <a:rPr lang="en-US" sz="900" b="0">
                          <a:solidFill>
                            <a:srgbClr val="000000"/>
                          </a:solidFill>
                          <a:effectLst/>
                        </a:rPr>
                        <a:t>1,3 % </a:t>
                      </a:r>
                      <a:endParaRPr lang="en-US" sz="1500" b="0" i="0">
                        <a:effectLst/>
                      </a:endParaRPr>
                    </a:p>
                  </a:txBody>
                  <a:tcPr marL="77243" marR="77243" marT="38621" marB="38621" anchor="b"/>
                </a:tc>
                <a:extLst>
                  <a:ext uri="{0D108BD9-81ED-4DB2-BD59-A6C34878D82A}">
                    <a16:rowId xmlns:a16="http://schemas.microsoft.com/office/drawing/2014/main" val="2144526527"/>
                  </a:ext>
                </a:extLst>
              </a:tr>
              <a:tr h="218854">
                <a:tc>
                  <a:txBody>
                    <a:bodyPr/>
                    <a:lstStyle/>
                    <a:p>
                      <a:pPr algn="l" rtl="0" fontAlgn="base"/>
                      <a:r>
                        <a:rPr lang="en-US" sz="900" b="1">
                          <a:solidFill>
                            <a:srgbClr val="000000"/>
                          </a:solidFill>
                          <a:effectLst/>
                        </a:rPr>
                        <a:t>YRITYSSEKTORI 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45837</a:t>
                      </a:r>
                    </a:p>
                  </a:txBody>
                  <a:tcPr marL="77243" marR="77243" marT="38621" marB="38621" anchor="b"/>
                </a:tc>
                <a:tc>
                  <a:txBody>
                    <a:bodyPr/>
                    <a:lstStyle/>
                    <a:p>
                      <a:pPr algn="ctr" rtl="0" fontAlgn="base"/>
                      <a:r>
                        <a:rPr lang="en-US" sz="900" b="0" dirty="0">
                          <a:solidFill>
                            <a:srgbClr val="000000"/>
                          </a:solidFill>
                          <a:effectLst/>
                        </a:rPr>
                        <a:t>748</a:t>
                      </a:r>
                    </a:p>
                  </a:txBody>
                  <a:tcPr marL="77243" marR="77243" marT="38621" marB="38621" anchor="b"/>
                </a:tc>
                <a:tc>
                  <a:txBody>
                    <a:bodyPr/>
                    <a:lstStyle/>
                    <a:p>
                      <a:pPr algn="ctr" rtl="0" fontAlgn="base"/>
                      <a:r>
                        <a:rPr lang="en-US" sz="900" b="0">
                          <a:solidFill>
                            <a:srgbClr val="000000"/>
                          </a:solidFill>
                          <a:effectLst/>
                        </a:rPr>
                        <a:t>1,6 % </a:t>
                      </a:r>
                      <a:endParaRPr lang="en-US" sz="1500" b="0" i="0">
                        <a:effectLst/>
                      </a:endParaRPr>
                    </a:p>
                  </a:txBody>
                  <a:tcPr marL="77243" marR="77243" marT="38621" marB="38621" anchor="b"/>
                </a:tc>
                <a:extLst>
                  <a:ext uri="{0D108BD9-81ED-4DB2-BD59-A6C34878D82A}">
                    <a16:rowId xmlns:a16="http://schemas.microsoft.com/office/drawing/2014/main" val="184672886"/>
                  </a:ext>
                </a:extLst>
              </a:tr>
              <a:tr h="360466">
                <a:tc>
                  <a:txBody>
                    <a:bodyPr/>
                    <a:lstStyle/>
                    <a:p>
                      <a:pPr algn="l" rtl="0" fontAlgn="base"/>
                      <a:r>
                        <a:rPr lang="en-US" sz="900" b="1" dirty="0">
                          <a:solidFill>
                            <a:srgbClr val="000000"/>
                          </a:solidFill>
                          <a:effectLst/>
                        </a:rPr>
                        <a:t>JULKINEN + KORKEAKOULU-SEKTORI YHTEENSÄ</a:t>
                      </a:r>
                      <a:r>
                        <a:rPr lang="en-US" sz="900" b="0" dirty="0">
                          <a:solidFill>
                            <a:srgbClr val="000000"/>
                          </a:solidFill>
                          <a:effectLst/>
                        </a:rPr>
                        <a:t>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44783</a:t>
                      </a:r>
                    </a:p>
                  </a:txBody>
                  <a:tcPr marL="77243" marR="77243" marT="38621" marB="38621" anchor="b"/>
                </a:tc>
                <a:tc>
                  <a:txBody>
                    <a:bodyPr/>
                    <a:lstStyle/>
                    <a:p>
                      <a:pPr algn="ctr" rtl="0" fontAlgn="base"/>
                      <a:r>
                        <a:rPr lang="en-US" sz="900" b="0" dirty="0">
                          <a:solidFill>
                            <a:srgbClr val="000000"/>
                          </a:solidFill>
                          <a:effectLst/>
                        </a:rPr>
                        <a:t>451 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1,0 % </a:t>
                      </a:r>
                      <a:endParaRPr lang="en-US" sz="1500" b="0" i="0" dirty="0">
                        <a:effectLst/>
                      </a:endParaRPr>
                    </a:p>
                  </a:txBody>
                  <a:tcPr marL="77243" marR="77243" marT="38621" marB="38621" anchor="b"/>
                </a:tc>
                <a:extLst>
                  <a:ext uri="{0D108BD9-81ED-4DB2-BD59-A6C34878D82A}">
                    <a16:rowId xmlns:a16="http://schemas.microsoft.com/office/drawing/2014/main" val="710152580"/>
                  </a:ext>
                </a:extLst>
              </a:tr>
              <a:tr h="218854">
                <a:tc>
                  <a:txBody>
                    <a:bodyPr/>
                    <a:lstStyle/>
                    <a:p>
                      <a:pPr algn="l" rtl="0" fontAlgn="base"/>
                      <a:r>
                        <a:rPr lang="fi-FI" sz="900" b="1" dirty="0" err="1">
                          <a:solidFill>
                            <a:srgbClr val="000000"/>
                          </a:solidFill>
                          <a:effectLst/>
                        </a:rPr>
                        <a:t>T&amp;k-työvuodet</a:t>
                      </a:r>
                      <a:r>
                        <a:rPr lang="fi-FI" sz="900" b="1" dirty="0">
                          <a:solidFill>
                            <a:srgbClr val="000000"/>
                          </a:solidFill>
                          <a:effectLst/>
                        </a:rPr>
                        <a:t> (htv) v. 2023</a:t>
                      </a:r>
                      <a:r>
                        <a:rPr lang="fi-FI" sz="900" b="0" dirty="0">
                          <a:solidFill>
                            <a:srgbClr val="000000"/>
                          </a:solidFill>
                          <a:effectLst/>
                        </a:rPr>
                        <a:t> </a:t>
                      </a:r>
                      <a:endParaRPr lang="fi-FI" sz="1500" b="0" i="0" dirty="0">
                        <a:effectLst/>
                      </a:endParaRPr>
                    </a:p>
                  </a:txBody>
                  <a:tcPr marL="77243" marR="77243" marT="38621" marB="38621" anchor="b"/>
                </a:tc>
                <a:tc>
                  <a:txBody>
                    <a:bodyPr/>
                    <a:lstStyle/>
                    <a:p>
                      <a:pPr algn="l" rtl="0" fontAlgn="base"/>
                      <a:r>
                        <a:rPr lang="fi-FI" sz="900" b="1" dirty="0">
                          <a:solidFill>
                            <a:srgbClr val="000000"/>
                          </a:solidFill>
                          <a:effectLst/>
                        </a:rPr>
                        <a:t> </a:t>
                      </a:r>
                      <a:endParaRPr lang="fi-FI" sz="900" b="1" i="0" dirty="0">
                        <a:solidFill>
                          <a:srgbClr val="000000"/>
                        </a:solidFill>
                        <a:effectLst/>
                        <a:latin typeface="Calibri" panose="020F0502020204030204" pitchFamily="34" charset="0"/>
                      </a:endParaRPr>
                    </a:p>
                  </a:txBody>
                  <a:tcPr marL="77243" marR="77243" marT="38621" marB="38621" anchor="b"/>
                </a:tc>
                <a:tc>
                  <a:txBody>
                    <a:bodyPr/>
                    <a:lstStyle/>
                    <a:p>
                      <a:pPr algn="ctr" rtl="0" fontAlgn="base"/>
                      <a:r>
                        <a:rPr lang="fi-FI" sz="900" b="0">
                          <a:solidFill>
                            <a:srgbClr val="000000"/>
                          </a:solidFill>
                          <a:effectLst/>
                        </a:rPr>
                        <a:t>  </a:t>
                      </a:r>
                      <a:endParaRPr lang="fi-FI" sz="1500" b="0" i="0">
                        <a:effectLst/>
                      </a:endParaRPr>
                    </a:p>
                  </a:txBody>
                  <a:tcPr marL="77243" marR="77243" marT="38621" marB="38621" anchor="b"/>
                </a:tc>
                <a:tc>
                  <a:txBody>
                    <a:bodyPr/>
                    <a:lstStyle/>
                    <a:p>
                      <a:pPr algn="ctr" rtl="0" fontAlgn="base"/>
                      <a:r>
                        <a:rPr lang="fi-FI" sz="900" b="0" dirty="0">
                          <a:solidFill>
                            <a:srgbClr val="000000"/>
                          </a:solidFill>
                          <a:effectLst/>
                        </a:rPr>
                        <a:t>  </a:t>
                      </a:r>
                      <a:endParaRPr lang="fi-FI" sz="1500" b="0" i="0" dirty="0">
                        <a:effectLst/>
                      </a:endParaRPr>
                    </a:p>
                  </a:txBody>
                  <a:tcPr marL="77243" marR="77243" marT="38621" marB="38621" anchor="b"/>
                </a:tc>
                <a:extLst>
                  <a:ext uri="{0D108BD9-81ED-4DB2-BD59-A6C34878D82A}">
                    <a16:rowId xmlns:a16="http://schemas.microsoft.com/office/drawing/2014/main" val="915680834"/>
                  </a:ext>
                </a:extLst>
              </a:tr>
              <a:tr h="218854">
                <a:tc>
                  <a:txBody>
                    <a:bodyPr/>
                    <a:lstStyle/>
                    <a:p>
                      <a:pPr algn="l" rtl="0" fontAlgn="base"/>
                      <a:r>
                        <a:rPr lang="en-US" sz="900" b="1">
                          <a:solidFill>
                            <a:srgbClr val="000000"/>
                          </a:solidFill>
                          <a:effectLst/>
                        </a:rPr>
                        <a:t>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59725</a:t>
                      </a:r>
                    </a:p>
                  </a:txBody>
                  <a:tcPr marL="77243" marR="77243" marT="38621" marB="38621" anchor="b"/>
                </a:tc>
                <a:tc>
                  <a:txBody>
                    <a:bodyPr/>
                    <a:lstStyle/>
                    <a:p>
                      <a:pPr algn="ctr" rtl="0" fontAlgn="base"/>
                      <a:r>
                        <a:rPr lang="fi-FI" sz="900" b="0" i="0" dirty="0">
                          <a:solidFill>
                            <a:srgbClr val="000000"/>
                          </a:solidFill>
                          <a:effectLst/>
                        </a:rPr>
                        <a:t>7</a:t>
                      </a:r>
                      <a:r>
                        <a:rPr lang="en-US" sz="900" b="0" i="0" dirty="0">
                          <a:solidFill>
                            <a:srgbClr val="000000"/>
                          </a:solidFill>
                          <a:effectLst/>
                        </a:rPr>
                        <a:t>05</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1,2 % </a:t>
                      </a:r>
                      <a:endParaRPr lang="en-US" sz="1500" b="0" i="0" dirty="0">
                        <a:effectLst/>
                      </a:endParaRPr>
                    </a:p>
                  </a:txBody>
                  <a:tcPr marL="77243" marR="77243" marT="38621" marB="38621" anchor="b"/>
                </a:tc>
                <a:extLst>
                  <a:ext uri="{0D108BD9-81ED-4DB2-BD59-A6C34878D82A}">
                    <a16:rowId xmlns:a16="http://schemas.microsoft.com/office/drawing/2014/main" val="3484556041"/>
                  </a:ext>
                </a:extLst>
              </a:tr>
              <a:tr h="218854">
                <a:tc>
                  <a:txBody>
                    <a:bodyPr/>
                    <a:lstStyle/>
                    <a:p>
                      <a:pPr algn="l" rtl="0" fontAlgn="base"/>
                      <a:r>
                        <a:rPr lang="en-US" sz="900" b="1">
                          <a:solidFill>
                            <a:srgbClr val="000000"/>
                          </a:solidFill>
                          <a:effectLst/>
                        </a:rPr>
                        <a:t>YRITYSSEKTORI YHTEENSÄ</a:t>
                      </a:r>
                      <a:r>
                        <a:rPr lang="en-US" sz="900" b="0">
                          <a:solidFill>
                            <a:srgbClr val="000000"/>
                          </a:solidFill>
                          <a:effectLst/>
                        </a:rPr>
                        <a:t> </a:t>
                      </a:r>
                      <a:endParaRPr lang="en-US" sz="1500" b="0" i="0">
                        <a:effectLst/>
                      </a:endParaRPr>
                    </a:p>
                  </a:txBody>
                  <a:tcPr marL="77243" marR="77243" marT="38621" marB="38621" anchor="b"/>
                </a:tc>
                <a:tc>
                  <a:txBody>
                    <a:bodyPr/>
                    <a:lstStyle/>
                    <a:p>
                      <a:pPr algn="ctr" rtl="0" fontAlgn="base"/>
                      <a:r>
                        <a:rPr lang="en-US" sz="900" b="0" dirty="0">
                          <a:solidFill>
                            <a:srgbClr val="000000"/>
                          </a:solidFill>
                          <a:effectLst/>
                        </a:rPr>
                        <a:t>35355</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453 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1,3 % </a:t>
                      </a:r>
                      <a:endParaRPr lang="en-US" sz="1500" b="0" i="0" dirty="0">
                        <a:effectLst/>
                      </a:endParaRPr>
                    </a:p>
                  </a:txBody>
                  <a:tcPr marL="77243" marR="77243" marT="38621" marB="38621" anchor="b"/>
                </a:tc>
                <a:extLst>
                  <a:ext uri="{0D108BD9-81ED-4DB2-BD59-A6C34878D82A}">
                    <a16:rowId xmlns:a16="http://schemas.microsoft.com/office/drawing/2014/main" val="3857434913"/>
                  </a:ext>
                </a:extLst>
              </a:tr>
              <a:tr h="360466">
                <a:tc>
                  <a:txBody>
                    <a:bodyPr/>
                    <a:lstStyle/>
                    <a:p>
                      <a:pPr algn="l" rtl="0" fontAlgn="base"/>
                      <a:r>
                        <a:rPr lang="en-US" sz="900" b="1" dirty="0">
                          <a:solidFill>
                            <a:srgbClr val="000000"/>
                          </a:solidFill>
                          <a:effectLst/>
                        </a:rPr>
                        <a:t>JULKINEN + KORKEAKOULU-SEKTORI YHTEENSÄ</a:t>
                      </a:r>
                      <a:r>
                        <a:rPr lang="en-US" sz="900" b="0" dirty="0">
                          <a:solidFill>
                            <a:srgbClr val="000000"/>
                          </a:solidFill>
                          <a:effectLst/>
                        </a:rPr>
                        <a:t>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24370</a:t>
                      </a:r>
                    </a:p>
                  </a:txBody>
                  <a:tcPr marL="77243" marR="77243" marT="38621" marB="38621" anchor="b"/>
                </a:tc>
                <a:tc>
                  <a:txBody>
                    <a:bodyPr/>
                    <a:lstStyle/>
                    <a:p>
                      <a:pPr algn="ctr" rtl="0" fontAlgn="base"/>
                      <a:r>
                        <a:rPr lang="en-US" sz="900" b="0" dirty="0">
                          <a:solidFill>
                            <a:srgbClr val="000000"/>
                          </a:solidFill>
                          <a:effectLst/>
                        </a:rPr>
                        <a:t>251 </a:t>
                      </a:r>
                      <a:endParaRPr lang="en-US" sz="1500" b="0" i="0" dirty="0">
                        <a:effectLst/>
                      </a:endParaRPr>
                    </a:p>
                  </a:txBody>
                  <a:tcPr marL="77243" marR="77243" marT="38621" marB="38621" anchor="b"/>
                </a:tc>
                <a:tc>
                  <a:txBody>
                    <a:bodyPr/>
                    <a:lstStyle/>
                    <a:p>
                      <a:pPr algn="ctr" rtl="0" fontAlgn="base"/>
                      <a:r>
                        <a:rPr lang="en-US" sz="900" b="0" dirty="0">
                          <a:solidFill>
                            <a:srgbClr val="000000"/>
                          </a:solidFill>
                          <a:effectLst/>
                        </a:rPr>
                        <a:t>1,0 % </a:t>
                      </a:r>
                      <a:endParaRPr lang="en-US" sz="1500" b="0" i="0" dirty="0">
                        <a:effectLst/>
                      </a:endParaRPr>
                    </a:p>
                  </a:txBody>
                  <a:tcPr marL="77243" marR="77243" marT="38621" marB="38621" anchor="b"/>
                </a:tc>
                <a:extLst>
                  <a:ext uri="{0D108BD9-81ED-4DB2-BD59-A6C34878D82A}">
                    <a16:rowId xmlns:a16="http://schemas.microsoft.com/office/drawing/2014/main" val="52074954"/>
                  </a:ext>
                </a:extLst>
              </a:tr>
            </a:tbl>
          </a:graphicData>
        </a:graphic>
      </p:graphicFrame>
      <p:sp>
        <p:nvSpPr>
          <p:cNvPr id="5" name="Rectangle 1">
            <a:extLst>
              <a:ext uri="{FF2B5EF4-FFF2-40B4-BE49-F238E27FC236}">
                <a16:creationId xmlns:a16="http://schemas.microsoft.com/office/drawing/2014/main" id="{37E55464-23D2-EB8E-13A8-9A8CD91CB786}"/>
              </a:ext>
            </a:extLst>
          </p:cNvPr>
          <p:cNvSpPr>
            <a:spLocks noChangeArrowheads="1"/>
          </p:cNvSpPr>
          <p:nvPr/>
        </p:nvSpPr>
        <p:spPr bwMode="auto">
          <a:xfrm>
            <a:off x="251473" y="652150"/>
            <a:ext cx="5229882" cy="535531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Samantyyppinen kehitys vallitsee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t&amp;k-toimintaan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osallistuvien henkilöiden määrässä ja siten tehdyissä työvuosissa. Yrityksissä henkilöstön määrä on ollut keskimäärin loivasti laskeva 2000-luvulla, joskin vuosina 2015–16 taso laski merkittävästi. Tähän aikaan osuu ainakin meriteollisuuden vaikeudet, kuten telakan lakkautus Raumalla ja öljyn hinnan lasku, joka vaikutti alaan liittyvien laitteistojen kysyntään. Tämä saattaa piillä ainakin osin laskun taustalla.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Sen sijaan julkisen ja korkeakoulusektorin osuus on ollut vähitellen nouseva. Satakunnassa tehtiin vuonna 2023 yhteensä 705 henkilötyövuotta (htv)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parissa. Niistä 453 tehtiin yrityksissä ja 251 korkeakouluissa sekä julkisella sektorilla. Toimintaan osallistui yhteensä 1199 henkilöä, joista 748 työskenteli yrityksissä ja 451 korkeakoulu- ja julkisella sektorilla (taulukko ohessa).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Satakunnan osuus kaikista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mittareista on selvästi alle väestöosuuden (3,8 %) ja vientiosuuden (n. 7–8 %) koko maasta.  Satakunnan osuus maamme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t&amp;k-toiminnasta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on hyvin pieni asukaslukuun ja aluetalouden kokoon nähden. Väestöosuus on 3,8 % ja viennin 7,4 % v. 2023, mutta osuus maamme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menoista on vain 0,9 %. Julkisen ja korkeakoulusektorin osuus on ainoastaan 0,8 %!.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SAMK:n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osuus AMK:n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t&amp;k-menojen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budjettirahoituksesta on 3,1 %. Ulkopuolisessa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t&amp;k-rahoituksessa</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osuus on 2,8 %.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dirty="0">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Koko maan yritysten </a:t>
            </a:r>
            <a:r>
              <a:rPr kumimoji="0" lang="fi-FI" altLang="fi-FI" sz="1200" b="0" i="0" u="none" strike="noStrike" cap="none" normalizeH="0" baseline="0" dirty="0" err="1">
                <a:ln>
                  <a:noFill/>
                </a:ln>
                <a:solidFill>
                  <a:schemeClr val="tx1"/>
                </a:solidFill>
                <a:effectLst/>
                <a:latin typeface="+mn-lt"/>
                <a:cs typeface="Calibri" panose="020F0502020204030204" pitchFamily="34" charset="0"/>
              </a:rPr>
              <a:t>t&amp;k-toiminnan</a:t>
            </a:r>
            <a:r>
              <a:rPr kumimoji="0" lang="fi-FI" altLang="fi-FI" sz="1200" b="0" i="0" u="none" strike="noStrike" cap="none" normalizeH="0" baseline="0" dirty="0">
                <a:ln>
                  <a:noFill/>
                </a:ln>
                <a:solidFill>
                  <a:schemeClr val="tx1"/>
                </a:solidFill>
                <a:effectLst/>
                <a:latin typeface="+mn-lt"/>
                <a:cs typeface="Calibri" panose="020F0502020204030204" pitchFamily="34" charset="0"/>
              </a:rPr>
              <a:t> menoista Satakunnan osuus on kaikkiaan vain 1,0 %. Pitkällä aikavälillä osuus ei ole juuri muuttunut.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mn-lt"/>
                <a:cs typeface="Calibri" panose="020F0502020204030204" pitchFamily="34" charset="0"/>
              </a:rPr>
              <a:t> </a:t>
            </a:r>
            <a:endParaRPr kumimoji="0" lang="fi-FI" altLang="fi-FI"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1440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1DC97A-A889-03F0-282B-9A2F558DF801}"/>
              </a:ext>
            </a:extLst>
          </p:cNvPr>
          <p:cNvPicPr>
            <a:picLocks noChangeAspect="1"/>
          </p:cNvPicPr>
          <p:nvPr/>
        </p:nvPicPr>
        <p:blipFill>
          <a:blip r:embed="rId2"/>
          <a:stretch>
            <a:fillRect/>
          </a:stretch>
        </p:blipFill>
        <p:spPr>
          <a:xfrm>
            <a:off x="84220" y="986439"/>
            <a:ext cx="5889602" cy="4160595"/>
          </a:xfrm>
          <a:prstGeom prst="rect">
            <a:avLst/>
          </a:prstGeom>
        </p:spPr>
      </p:pic>
      <p:pic>
        <p:nvPicPr>
          <p:cNvPr id="3" name="Picture 2">
            <a:extLst>
              <a:ext uri="{FF2B5EF4-FFF2-40B4-BE49-F238E27FC236}">
                <a16:creationId xmlns:a16="http://schemas.microsoft.com/office/drawing/2014/main" id="{485BE6DB-2AEE-FF21-5531-D187C46325E0}"/>
              </a:ext>
            </a:extLst>
          </p:cNvPr>
          <p:cNvPicPr>
            <a:picLocks noChangeAspect="1"/>
          </p:cNvPicPr>
          <p:nvPr/>
        </p:nvPicPr>
        <p:blipFill>
          <a:blip r:embed="rId3"/>
          <a:stretch>
            <a:fillRect/>
          </a:stretch>
        </p:blipFill>
        <p:spPr>
          <a:xfrm>
            <a:off x="5973822" y="986440"/>
            <a:ext cx="6105880" cy="4160595"/>
          </a:xfrm>
          <a:prstGeom prst="rect">
            <a:avLst/>
          </a:prstGeom>
        </p:spPr>
      </p:pic>
    </p:spTree>
    <p:extLst>
      <p:ext uri="{BB962C8B-B14F-4D97-AF65-F5344CB8AC3E}">
        <p14:creationId xmlns:p14="http://schemas.microsoft.com/office/powerpoint/2010/main" val="174347744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489</TotalTime>
  <Words>5964</Words>
  <Application>Microsoft Office PowerPoint</Application>
  <PresentationFormat>Widescreen</PresentationFormat>
  <Paragraphs>508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Aptos ExtraBold</vt:lpstr>
      <vt:lpstr>Aptos Light</vt:lpstr>
      <vt:lpstr>Arial</vt:lpstr>
      <vt:lpstr>Calibri</vt:lpstr>
      <vt:lpstr>Office-teema</vt:lpstr>
      <vt:lpstr>SATAKUNNAN T&amp;K-TOIMINNAN TILANNEKUVA</vt:lpstr>
      <vt:lpstr>T&amp;k-toiminnan poliittiset tavoitteet </vt:lpstr>
      <vt:lpstr>PowerPoint Presentation</vt:lpstr>
      <vt:lpstr>OKM:n talousarvioesitys 8,45 miljardia euroa vuodelle 2025 </vt:lpstr>
      <vt:lpstr>T&amp;k-toiminnan määritelmät ja rajaukset  </vt:lpstr>
      <vt:lpstr>PowerPoint Presentation</vt:lpstr>
      <vt:lpstr>T&amp;k-toiminnan pitkän ajan kehitys Satakunnassa  </vt:lpstr>
      <vt:lpstr>PowerPoint Presentation</vt:lpstr>
      <vt:lpstr>PowerPoint Presentation</vt:lpstr>
      <vt:lpstr>T&amp;k-toiminnan kehitys vuonna 2023</vt:lpstr>
      <vt:lpstr>PowerPoint Presentation</vt:lpstr>
      <vt:lpstr>T&amp;k-menot henkeä kohden ja osuus BKT:stä  </vt:lpstr>
      <vt:lpstr>PowerPoint Presentation</vt:lpstr>
      <vt:lpstr>PowerPoint Presentation</vt:lpstr>
      <vt:lpstr>T&amp;k-toiminta talouskasvun moottorina </vt:lpstr>
      <vt:lpstr>PowerPoint Presentation</vt:lpstr>
      <vt:lpstr>Satakunnan ammattikorkeakoulun t&amp;k-toiminta </vt:lpstr>
      <vt:lpstr>T&amp;k-menojen kirjautuminen Satakunnan yrityksissä </vt:lpstr>
      <vt:lpstr>PowerPoint Presentation</vt:lpstr>
      <vt:lpstr>PowerPoint Presentation</vt:lpstr>
      <vt:lpstr>Patentit  </vt:lpstr>
      <vt:lpstr>YHTEENVETOA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Tupala</dc:creator>
  <cp:lastModifiedBy>Saku Vähäsantanen</cp:lastModifiedBy>
  <cp:revision>60</cp:revision>
  <dcterms:created xsi:type="dcterms:W3CDTF">2024-10-17T11:00:50Z</dcterms:created>
  <dcterms:modified xsi:type="dcterms:W3CDTF">2024-11-28T07:54:19Z</dcterms:modified>
</cp:coreProperties>
</file>