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60" r:id="rId6"/>
    <p:sldMasterId id="2147483972" r:id="rId7"/>
    <p:sldMasterId id="2147484020" r:id="rId8"/>
    <p:sldMasterId id="2147484036" r:id="rId9"/>
    <p:sldMasterId id="2147484086" r:id="rId10"/>
    <p:sldMasterId id="2147484123" r:id="rId11"/>
    <p:sldMasterId id="2147484136" r:id="rId12"/>
    <p:sldMasterId id="2147484160" r:id="rId13"/>
    <p:sldMasterId id="2147484172" r:id="rId14"/>
    <p:sldMasterId id="2147484184" r:id="rId15"/>
    <p:sldMasterId id="2147484196" r:id="rId16"/>
  </p:sldMasterIdLst>
  <p:notesMasterIdLst>
    <p:notesMasterId r:id="rId155"/>
  </p:notesMasterIdLst>
  <p:handoutMasterIdLst>
    <p:handoutMasterId r:id="rId156"/>
  </p:handoutMasterIdLst>
  <p:sldIdLst>
    <p:sldId id="261" r:id="rId17"/>
    <p:sldId id="535" r:id="rId18"/>
    <p:sldId id="666" r:id="rId19"/>
    <p:sldId id="714" r:id="rId20"/>
    <p:sldId id="303" r:id="rId21"/>
    <p:sldId id="304" r:id="rId22"/>
    <p:sldId id="583" r:id="rId23"/>
    <p:sldId id="699" r:id="rId24"/>
    <p:sldId id="438" r:id="rId25"/>
    <p:sldId id="547" r:id="rId26"/>
    <p:sldId id="582" r:id="rId27"/>
    <p:sldId id="517" r:id="rId28"/>
    <p:sldId id="518" r:id="rId29"/>
    <p:sldId id="288" r:id="rId30"/>
    <p:sldId id="519" r:id="rId31"/>
    <p:sldId id="531" r:id="rId32"/>
    <p:sldId id="545" r:id="rId33"/>
    <p:sldId id="301" r:id="rId34"/>
    <p:sldId id="546" r:id="rId35"/>
    <p:sldId id="455" r:id="rId36"/>
    <p:sldId id="374" r:id="rId37"/>
    <p:sldId id="422" r:id="rId38"/>
    <p:sldId id="655" r:id="rId39"/>
    <p:sldId id="656" r:id="rId40"/>
    <p:sldId id="298" r:id="rId41"/>
    <p:sldId id="310" r:id="rId42"/>
    <p:sldId id="590" r:id="rId43"/>
    <p:sldId id="300" r:id="rId44"/>
    <p:sldId id="328" r:id="rId45"/>
    <p:sldId id="293" r:id="rId46"/>
    <p:sldId id="308" r:id="rId47"/>
    <p:sldId id="307" r:id="rId48"/>
    <p:sldId id="530" r:id="rId49"/>
    <p:sldId id="462" r:id="rId50"/>
    <p:sldId id="515" r:id="rId51"/>
    <p:sldId id="461" r:id="rId52"/>
    <p:sldId id="456" r:id="rId53"/>
    <p:sldId id="715" r:id="rId54"/>
    <p:sldId id="758" r:id="rId55"/>
    <p:sldId id="591" r:id="rId56"/>
    <p:sldId id="653" r:id="rId57"/>
    <p:sldId id="652" r:id="rId58"/>
    <p:sldId id="654" r:id="rId59"/>
    <p:sldId id="634" r:id="rId60"/>
    <p:sldId id="516" r:id="rId61"/>
    <p:sldId id="506" r:id="rId62"/>
    <p:sldId id="367" r:id="rId63"/>
    <p:sldId id="291" r:id="rId64"/>
    <p:sldId id="755" r:id="rId65"/>
    <p:sldId id="507" r:id="rId66"/>
    <p:sldId id="437" r:id="rId67"/>
    <p:sldId id="294" r:id="rId68"/>
    <p:sldId id="306" r:id="rId69"/>
    <p:sldId id="295" r:id="rId70"/>
    <p:sldId id="508" r:id="rId71"/>
    <p:sldId id="409" r:id="rId72"/>
    <p:sldId id="589" r:id="rId73"/>
    <p:sldId id="701" r:id="rId74"/>
    <p:sldId id="586" r:id="rId75"/>
    <p:sldId id="587" r:id="rId76"/>
    <p:sldId id="588" r:id="rId77"/>
    <p:sldId id="584" r:id="rId78"/>
    <p:sldId id="585" r:id="rId79"/>
    <p:sldId id="700" r:id="rId80"/>
    <p:sldId id="668" r:id="rId81"/>
    <p:sldId id="748" r:id="rId82"/>
    <p:sldId id="665" r:id="rId83"/>
    <p:sldId id="750" r:id="rId84"/>
    <p:sldId id="387" r:id="rId85"/>
    <p:sldId id="388" r:id="rId86"/>
    <p:sldId id="534" r:id="rId87"/>
    <p:sldId id="520" r:id="rId88"/>
    <p:sldId id="257" r:id="rId89"/>
    <p:sldId id="521" r:id="rId90"/>
    <p:sldId id="532" r:id="rId91"/>
    <p:sldId id="533" r:id="rId92"/>
    <p:sldId id="756" r:id="rId93"/>
    <p:sldId id="509" r:id="rId94"/>
    <p:sldId id="453" r:id="rId95"/>
    <p:sldId id="256" r:id="rId96"/>
    <p:sldId id="260" r:id="rId97"/>
    <p:sldId id="467" r:id="rId98"/>
    <p:sldId id="369" r:id="rId99"/>
    <p:sldId id="751" r:id="rId100"/>
    <p:sldId id="510" r:id="rId101"/>
    <p:sldId id="273" r:id="rId102"/>
    <p:sldId id="283" r:id="rId103"/>
    <p:sldId id="772" r:id="rId104"/>
    <p:sldId id="286" r:id="rId105"/>
    <p:sldId id="287" r:id="rId106"/>
    <p:sldId id="512" r:id="rId107"/>
    <p:sldId id="289" r:id="rId108"/>
    <p:sldId id="513" r:id="rId109"/>
    <p:sldId id="514" r:id="rId110"/>
    <p:sldId id="330" r:id="rId111"/>
    <p:sldId id="759" r:id="rId112"/>
    <p:sldId id="536" r:id="rId113"/>
    <p:sldId id="769" r:id="rId114"/>
    <p:sldId id="529" r:id="rId115"/>
    <p:sldId id="495" r:id="rId116"/>
    <p:sldId id="554" r:id="rId117"/>
    <p:sldId id="496" r:id="rId118"/>
    <p:sldId id="501" r:id="rId119"/>
    <p:sldId id="494" r:id="rId120"/>
    <p:sldId id="493" r:id="rId121"/>
    <p:sldId id="497" r:id="rId122"/>
    <p:sldId id="500" r:id="rId123"/>
    <p:sldId id="284" r:id="rId124"/>
    <p:sldId id="559" r:id="rId125"/>
    <p:sldId id="469" r:id="rId126"/>
    <p:sldId id="558" r:id="rId127"/>
    <p:sldId id="470" r:id="rId128"/>
    <p:sldId id="475" r:id="rId129"/>
    <p:sldId id="553" r:id="rId130"/>
    <p:sldId id="471" r:id="rId131"/>
    <p:sldId id="472" r:id="rId132"/>
    <p:sldId id="473" r:id="rId133"/>
    <p:sldId id="474" r:id="rId134"/>
    <p:sldId id="480" r:id="rId135"/>
    <p:sldId id="482" r:id="rId136"/>
    <p:sldId id="483" r:id="rId137"/>
    <p:sldId id="484" r:id="rId138"/>
    <p:sldId id="492" r:id="rId139"/>
    <p:sldId id="487" r:id="rId140"/>
    <p:sldId id="488" r:id="rId141"/>
    <p:sldId id="489" r:id="rId142"/>
    <p:sldId id="490" r:id="rId143"/>
    <p:sldId id="491" r:id="rId144"/>
    <p:sldId id="560" r:id="rId145"/>
    <p:sldId id="423" r:id="rId146"/>
    <p:sldId id="498" r:id="rId147"/>
    <p:sldId id="476" r:id="rId148"/>
    <p:sldId id="544" r:id="rId149"/>
    <p:sldId id="292" r:id="rId150"/>
    <p:sldId id="486" r:id="rId151"/>
    <p:sldId id="675" r:id="rId152"/>
    <p:sldId id="499" r:id="rId153"/>
    <p:sldId id="771" r:id="rId154"/>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73" d="100"/>
          <a:sy n="73" d="100"/>
        </p:scale>
        <p:origin x="109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tableStyles" Target="tableStyle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slide" Target="slides/slide124.xml"/><Relationship Id="rId145" Type="http://schemas.openxmlformats.org/officeDocument/2006/relationships/slide" Target="slides/slide129.xml"/><Relationship Id="rId153"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KL1\Yhteinen\ALUEKEHITYS\Infograafit\Matkailu\Y&#246;pymiset%20Satakunnassa%201995-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1-FD82-44B5-8E6F-9FE757EE180D}"/>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3-FD82-44B5-8E6F-9FE757EE180D}"/>
              </c:ext>
            </c:extLst>
          </c:dPt>
          <c:cat>
            <c:strRef>
              <c:f>'Työ ja vapaa-aika'!$D$6:$E$6</c:f>
              <c:strCache>
                <c:ptCount val="2"/>
                <c:pt idx="0">
                  <c:v>Vapaa-ajan yöpymiset, %</c:v>
                </c:pt>
                <c:pt idx="1">
                  <c:v>Työhön liittyvät yöpymiset, %</c:v>
                </c:pt>
              </c:strCache>
            </c:strRef>
          </c:cat>
          <c:val>
            <c:numRef>
              <c:f>'Työ ja vapaa-aika'!$D$7:$E$7</c:f>
              <c:numCache>
                <c:formatCode>0.0</c:formatCode>
                <c:ptCount val="2"/>
                <c:pt idx="0">
                  <c:v>64.7</c:v>
                </c:pt>
                <c:pt idx="1">
                  <c:v>35.299999999999997</c:v>
                </c:pt>
              </c:numCache>
            </c:numRef>
          </c:val>
          <c:extLst>
            <c:ext xmlns:c16="http://schemas.microsoft.com/office/drawing/2014/chart" uri="{C3380CC4-5D6E-409C-BE32-E72D297353CC}">
              <c16:uniqueId val="{00000004-FD82-44B5-8E6F-9FE757EE180D}"/>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0.14019</cdr:x>
      <cdr:y>0.30993</cdr:y>
    </cdr:from>
    <cdr:to>
      <cdr:x>0.69106</cdr:x>
      <cdr:y>0.58718</cdr:y>
    </cdr:to>
    <cdr:sp macro="" textlink="">
      <cdr:nvSpPr>
        <cdr:cNvPr id="3" name="TextBox 22"/>
        <cdr:cNvSpPr txBox="1"/>
      </cdr:nvSpPr>
      <cdr:spPr>
        <a:xfrm xmlns:a="http://schemas.openxmlformats.org/drawingml/2006/main">
          <a:off x="405582" y="378459"/>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64,7 %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2.9.2024</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2.9.2024</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AED3-E587-9E27-FF60-B133D52FB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F3C0-9268-FE0D-7FF1-92869B341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36DAD-989C-82B7-E0D0-9CD0ED7D8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902E50-4FF0-50A2-530E-7F0BDB7F80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052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9429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51</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53</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60</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93EE9-27EE-48AF-8F47-C1D4868B4D4B}"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7766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793EE9-27EE-48AF-8F47-C1D4868B4D4B}" type="slidenum">
              <a:rPr lang="fi-FI" altLang="fi-FI" smtClean="0"/>
              <a:pPr>
                <a:defRPr/>
              </a:pPr>
              <a:t>82</a:t>
            </a:fld>
            <a:endParaRPr lang="fi-FI" altLang="fi-FI"/>
          </a:p>
        </p:txBody>
      </p:sp>
    </p:spTree>
    <p:extLst>
      <p:ext uri="{BB962C8B-B14F-4D97-AF65-F5344CB8AC3E}">
        <p14:creationId xmlns:p14="http://schemas.microsoft.com/office/powerpoint/2010/main" val="3139375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83</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90</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D86F0B-C376-42F8-874E-B82282CA5092}"/>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0ED3CC1A-A6AC-43E4-AA6C-5668CCDB47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3978297-241E-4F84-BB76-E59549A028DE}"/>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5" name="Alatunnisteen paikkamerkki 4">
            <a:extLst>
              <a:ext uri="{FF2B5EF4-FFF2-40B4-BE49-F238E27FC236}">
                <a16:creationId xmlns:a16="http://schemas.microsoft.com/office/drawing/2014/main" id="{F66C4B70-13F5-4B46-B4B8-68DCFFFB21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26A15C-0A31-4F2A-AC6A-32779FD248B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774555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978A22-E949-4A05-8DD3-21C830FED6A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DEF4A5F-B2F1-4775-BB32-74A349F255E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2BBD1B-B6E9-4A86-85A0-6D4851D35686}"/>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5" name="Alatunnisteen paikkamerkki 4">
            <a:extLst>
              <a:ext uri="{FF2B5EF4-FFF2-40B4-BE49-F238E27FC236}">
                <a16:creationId xmlns:a16="http://schemas.microsoft.com/office/drawing/2014/main" id="{EC9C27FF-FA9D-4DD3-B85A-FE5FCF9C4A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E32F8D4-9EC1-43D9-B192-63B795487269}"/>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458135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99F500-2636-4F00-A91F-11376DD747EE}"/>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18C25254-9844-462C-8A19-33DED2EA894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4117942-2531-4D0F-B768-78B5A6108612}"/>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5" name="Alatunnisteen paikkamerkki 4">
            <a:extLst>
              <a:ext uri="{FF2B5EF4-FFF2-40B4-BE49-F238E27FC236}">
                <a16:creationId xmlns:a16="http://schemas.microsoft.com/office/drawing/2014/main" id="{855BD72E-D541-4BC7-8C11-29987EA4148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60CA322-96D5-4593-9029-51279922C7B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12152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D21236-6A31-4E53-B670-66305A2AB7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7B8C60A-E898-4706-8C4D-7DACE28458FF}"/>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A952E37-8432-4284-9F72-52FFB137E803}"/>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AD1AA59-8C97-4136-9CFE-508C448A36E8}"/>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6" name="Alatunnisteen paikkamerkki 5">
            <a:extLst>
              <a:ext uri="{FF2B5EF4-FFF2-40B4-BE49-F238E27FC236}">
                <a16:creationId xmlns:a16="http://schemas.microsoft.com/office/drawing/2014/main" id="{8C4F00FE-AAF6-462B-A037-22D38249F6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B42D75-4482-44DE-AAEA-BE26A006B098}"/>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27411124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3DF647-9F9C-42A3-9788-CC48C27F9E73}"/>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888F302-B457-4B68-9355-F63420F31A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06B98EB-1B42-4C2E-858D-EF75C4BA8CA7}"/>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4E65C1E-9B3C-4303-8B13-4004391012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E4C9F5F-9B2F-4753-83A3-E02D42EF2081}"/>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2BA5ACE-01EE-4A52-8730-DF43B6079E6F}"/>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8" name="Alatunnisteen paikkamerkki 7">
            <a:extLst>
              <a:ext uri="{FF2B5EF4-FFF2-40B4-BE49-F238E27FC236}">
                <a16:creationId xmlns:a16="http://schemas.microsoft.com/office/drawing/2014/main" id="{154DC574-3983-4345-B10B-1845918866E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D4349DA-4598-4502-9939-58223949363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3615181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6A4D8C-D468-4A3E-847F-C6DF6953525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5532A0-F2DD-484C-BF6A-027FE85803B0}"/>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4" name="Alatunnisteen paikkamerkki 3">
            <a:extLst>
              <a:ext uri="{FF2B5EF4-FFF2-40B4-BE49-F238E27FC236}">
                <a16:creationId xmlns:a16="http://schemas.microsoft.com/office/drawing/2014/main" id="{00DD2262-655C-4944-A737-650CE8C3CDA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6883F65-7BBA-4F12-9D2A-7285CFA3236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175187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5318BF0-E50A-4D20-8DC2-21F228D47F56}"/>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3" name="Alatunnisteen paikkamerkki 2">
            <a:extLst>
              <a:ext uri="{FF2B5EF4-FFF2-40B4-BE49-F238E27FC236}">
                <a16:creationId xmlns:a16="http://schemas.microsoft.com/office/drawing/2014/main" id="{A0E46CE1-723E-48D1-B427-AEDE867F450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1303ECC-3401-46BF-BA23-0E9FDD2561B5}"/>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49472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E5C96D-389D-4733-B43C-88424E554BB4}"/>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B4AB4B88-5344-4AA4-BE99-9F27029EDD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DA693DE-285B-4233-9395-FADEB2CF0D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572A28-52BE-4729-A5CB-DF220DFD182B}"/>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6" name="Alatunnisteen paikkamerkki 5">
            <a:extLst>
              <a:ext uri="{FF2B5EF4-FFF2-40B4-BE49-F238E27FC236}">
                <a16:creationId xmlns:a16="http://schemas.microsoft.com/office/drawing/2014/main" id="{314DA31E-C28E-49D4-8350-3C0D191F2D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DD4569A-2818-4220-90D0-6539288EE232}"/>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849851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E2F1A-BB69-4D7F-84C1-2BB05A902F93}"/>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C325D17A-6B29-49C5-A2C1-3EDAC125D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D172AB1D-2011-47F9-8AE2-9CF823AFFB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0F5D6EE-A576-45A5-BC82-98F69E4FED36}"/>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6" name="Alatunnisteen paikkamerkki 5">
            <a:extLst>
              <a:ext uri="{FF2B5EF4-FFF2-40B4-BE49-F238E27FC236}">
                <a16:creationId xmlns:a16="http://schemas.microsoft.com/office/drawing/2014/main" id="{597B3B94-D69B-46D5-8F18-46BF095467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CED2417-3E2E-48B4-8315-2009D0293644}"/>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70571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6823E-6FEF-415E-A6EE-4AA5F4C4662A}"/>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3B7F05D-0CFD-4D47-A4F0-C4DBEE8F6DFA}"/>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2601C0-F35C-4B54-8FB7-0D2CB82761F4}"/>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5" name="Alatunnisteen paikkamerkki 4">
            <a:extLst>
              <a:ext uri="{FF2B5EF4-FFF2-40B4-BE49-F238E27FC236}">
                <a16:creationId xmlns:a16="http://schemas.microsoft.com/office/drawing/2014/main" id="{2510AB93-5CB2-4837-B1D6-C2A0A379363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355DDFD-19A7-4EF1-B15D-E4CA152D1B5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0249112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AB432B7-ADED-45CF-B92B-750AE1E3C249}"/>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0380019B-258F-4B7A-A877-CA223B13BBFF}"/>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32A832-C7E5-4271-8E5B-F942C457F31C}"/>
              </a:ext>
            </a:extLst>
          </p:cNvPr>
          <p:cNvSpPr>
            <a:spLocks noGrp="1"/>
          </p:cNvSpPr>
          <p:nvPr>
            <p:ph type="dt" sz="half" idx="10"/>
          </p:nvPr>
        </p:nvSpPr>
        <p:spPr/>
        <p:txBody>
          <a:bodyPr/>
          <a:lstStyle/>
          <a:p>
            <a:fld id="{298A57C4-EBE5-4933-995E-6DB7E7198765}" type="datetimeFigureOut">
              <a:rPr lang="fi-FI" smtClean="0"/>
              <a:t>2.9.2024</a:t>
            </a:fld>
            <a:endParaRPr lang="fi-FI"/>
          </a:p>
        </p:txBody>
      </p:sp>
      <p:sp>
        <p:nvSpPr>
          <p:cNvPr id="5" name="Alatunnisteen paikkamerkki 4">
            <a:extLst>
              <a:ext uri="{FF2B5EF4-FFF2-40B4-BE49-F238E27FC236}">
                <a16:creationId xmlns:a16="http://schemas.microsoft.com/office/drawing/2014/main" id="{0055E678-89D7-4FAD-AD72-AF070E9EE44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8086D0-5B62-4A60-82B5-B9F5748730C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987573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02/09/2024</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02/09/2024</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2.9.2024</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09/02/2024</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731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1943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339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7"/>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51355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60607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2.9.2024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156987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107660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9535509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793862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733715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85063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8541729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3500817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20385273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839592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2.9.2024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0269618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2.9.2024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008168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2.9.2024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3831120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071201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075720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945996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3051377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7"/>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466211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8067734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32049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2.9.2024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4099643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2.9.2024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9125759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2.9.2024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243730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2.9.2024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17302496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785578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6980805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4050082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40"/>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40"/>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25024970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34294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96446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2.9.2024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400365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246671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4139218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281273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389936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5041239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1675774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171372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2.9.2024</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23470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2.9.2024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2.9.2024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2.9.2024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2.9.2024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2.9.2024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2.9.2024</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2.9.2024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2.9.2024</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2.9.2024</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2.9.2024</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2.9.2024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2.9.2024</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2.9.2024</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2.9.2024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2.9.2024</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2.9.2024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2.9.2024</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2.9.2024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2.9.2024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2.9.2024</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2.9.2024</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2.9.2024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2.9.2024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2.9.2024</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2.9.2024</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2.9.2024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2.9.2024</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2.9.2024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9/2/2024</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hyperlink" Target="http://www.satakuntaliitto.fi/" TargetMode="Externa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6" Type="http://schemas.openxmlformats.org/officeDocument/2006/relationships/image" Target="../media/image2.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hyperlink" Target="http://www.satakuntaliitto.fi/" TargetMode="Externa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6" Type="http://schemas.openxmlformats.org/officeDocument/2006/relationships/image" Target="../media/image2.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3.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2.9.2024</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9/2/2024</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20C2AD5-5C3B-4B13-841F-2B26686702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56EBB5C-DF64-4357-A1B9-5065246705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AC00B81-6A91-44AA-BDB3-839C18ABF0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8A57C4-EBE5-4933-995E-6DB7E7198765}" type="datetimeFigureOut">
              <a:rPr lang="fi-FI" smtClean="0"/>
              <a:t>2.9.2024</a:t>
            </a:fld>
            <a:endParaRPr lang="fi-FI"/>
          </a:p>
        </p:txBody>
      </p:sp>
      <p:sp>
        <p:nvSpPr>
          <p:cNvPr id="5" name="Alatunnisteen paikkamerkki 4">
            <a:extLst>
              <a:ext uri="{FF2B5EF4-FFF2-40B4-BE49-F238E27FC236}">
                <a16:creationId xmlns:a16="http://schemas.microsoft.com/office/drawing/2014/main" id="{7282A098-C296-4ECC-8120-AD1CC37783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6DF4563-4D48-4F7F-8085-05ACE87B73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452A63-9DDC-4A3B-A1D0-B92F475203A3}" type="slidenum">
              <a:rPr lang="fi-FI" smtClean="0"/>
              <a:t>‹#›</a:t>
            </a:fld>
            <a:endParaRPr lang="fi-FI"/>
          </a:p>
        </p:txBody>
      </p:sp>
    </p:spTree>
    <p:extLst>
      <p:ext uri="{BB962C8B-B14F-4D97-AF65-F5344CB8AC3E}">
        <p14:creationId xmlns:p14="http://schemas.microsoft.com/office/powerpoint/2010/main" val="198349369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09/02/2024</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2.9.2024</a:t>
            </a:fld>
            <a:endParaRPr lang="fi-FI"/>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0806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2.9.2024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040885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2.9.2024</a:t>
            </a:fld>
            <a:endParaRPr lang="fi-FI"/>
          </a:p>
        </p:txBody>
      </p:sp>
      <p:sp>
        <p:nvSpPr>
          <p:cNvPr id="5" name="Alatunnisteen paikkamerk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399684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2.9.2024</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6331982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2.9.2024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2.9.2024</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2.9.2024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2.9.2024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2.9.2024</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2.9.2024</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2.9.2024</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42.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44.emf"/></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46.emf"/></Relationships>
</file>

<file path=ppt/slides/_rels/slide106.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50.emf"/></Relationships>
</file>

<file path=ppt/slides/_rels/slide108.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54.emf"/><Relationship Id="rId4" Type="http://schemas.openxmlformats.org/officeDocument/2006/relationships/image" Target="../media/image15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58.emf"/><Relationship Id="rId4" Type="http://schemas.openxmlformats.org/officeDocument/2006/relationships/image" Target="../media/image157.png"/></Relationships>
</file>

<file path=ppt/slides/_rels/slide112.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61.emf"/><Relationship Id="rId4" Type="http://schemas.openxmlformats.org/officeDocument/2006/relationships/image" Target="../media/image160.emf"/></Relationships>
</file>

<file path=ppt/slides/_rels/slide113.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1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88.png"/><Relationship Id="rId1" Type="http://schemas.openxmlformats.org/officeDocument/2006/relationships/slideLayout" Target="../slideLayouts/slideLayout161.xml"/><Relationship Id="rId6" Type="http://schemas.openxmlformats.org/officeDocument/2006/relationships/image" Target="../media/image166.emf"/><Relationship Id="rId5" Type="http://schemas.openxmlformats.org/officeDocument/2006/relationships/image" Target="../media/image165.png"/><Relationship Id="rId4" Type="http://schemas.openxmlformats.org/officeDocument/2006/relationships/image" Target="../media/image164.emf"/></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88.png"/><Relationship Id="rId1" Type="http://schemas.openxmlformats.org/officeDocument/2006/relationships/slideLayout" Target="../slideLayouts/slideLayout161.xml"/><Relationship Id="rId6" Type="http://schemas.openxmlformats.org/officeDocument/2006/relationships/image" Target="../media/image170.emf"/><Relationship Id="rId5" Type="http://schemas.openxmlformats.org/officeDocument/2006/relationships/image" Target="../media/image169.emf"/><Relationship Id="rId4" Type="http://schemas.openxmlformats.org/officeDocument/2006/relationships/image" Target="../media/image168.emf"/></Relationships>
</file>

<file path=ppt/slides/_rels/slide116.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73.emf"/><Relationship Id="rId4" Type="http://schemas.openxmlformats.org/officeDocument/2006/relationships/image" Target="../media/image172.emf"/></Relationships>
</file>

<file path=ppt/slides/_rels/slide117.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76.emf"/><Relationship Id="rId4" Type="http://schemas.openxmlformats.org/officeDocument/2006/relationships/image" Target="../media/image175.emf"/></Relationships>
</file>

<file path=ppt/slides/_rels/slide118.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79.emf"/><Relationship Id="rId4" Type="http://schemas.openxmlformats.org/officeDocument/2006/relationships/image" Target="../media/image178.emf"/></Relationships>
</file>

<file path=ppt/slides/_rels/slide119.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82.emf"/><Relationship Id="rId4" Type="http://schemas.openxmlformats.org/officeDocument/2006/relationships/image" Target="../media/image181.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85.emf"/><Relationship Id="rId4" Type="http://schemas.openxmlformats.org/officeDocument/2006/relationships/image" Target="../media/image184.emf"/></Relationships>
</file>

<file path=ppt/slides/_rels/slide121.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88.emf"/><Relationship Id="rId4" Type="http://schemas.openxmlformats.org/officeDocument/2006/relationships/image" Target="../media/image187.emf"/></Relationships>
</file>

<file path=ppt/slides/_rels/slide122.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91.emf"/><Relationship Id="rId4" Type="http://schemas.openxmlformats.org/officeDocument/2006/relationships/image" Target="../media/image190.emf"/></Relationships>
</file>

<file path=ppt/slides/_rels/slide12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94.emf"/><Relationship Id="rId4" Type="http://schemas.openxmlformats.org/officeDocument/2006/relationships/image" Target="../media/image193.emf"/></Relationships>
</file>

<file path=ppt/slides/_rels/slide124.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196.emf"/></Relationships>
</file>

<file path=ppt/slides/_rels/slide125.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199.emf"/><Relationship Id="rId4" Type="http://schemas.openxmlformats.org/officeDocument/2006/relationships/image" Target="../media/image198.emf"/></Relationships>
</file>

<file path=ppt/slides/_rels/slide126.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02.emf"/><Relationship Id="rId4" Type="http://schemas.openxmlformats.org/officeDocument/2006/relationships/image" Target="../media/image201.emf"/></Relationships>
</file>

<file path=ppt/slides/_rels/slide127.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05.emf"/><Relationship Id="rId4" Type="http://schemas.openxmlformats.org/officeDocument/2006/relationships/image" Target="../media/image204.emf"/></Relationships>
</file>

<file path=ppt/slides/_rels/slide12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88.png"/><Relationship Id="rId1" Type="http://schemas.openxmlformats.org/officeDocument/2006/relationships/slideLayout" Target="../slideLayouts/slideLayout161.xml"/><Relationship Id="rId5" Type="http://schemas.openxmlformats.org/officeDocument/2006/relationships/image" Target="../media/image208.emf"/><Relationship Id="rId4" Type="http://schemas.openxmlformats.org/officeDocument/2006/relationships/image" Target="../media/image207.emf"/></Relationships>
</file>

<file path=ppt/slides/_rels/slide129.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88.png"/><Relationship Id="rId1" Type="http://schemas.openxmlformats.org/officeDocument/2006/relationships/slideLayout" Target="../slideLayouts/slideLayout161.xml"/><Relationship Id="rId4" Type="http://schemas.openxmlformats.org/officeDocument/2006/relationships/image" Target="../media/image210.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88.png"/><Relationship Id="rId1" Type="http://schemas.openxmlformats.org/officeDocument/2006/relationships/slideLayout" Target="../slideLayouts/slideLayout159.xml"/></Relationships>
</file>

<file path=ppt/slides/_rels/slide13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2.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3.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88.png"/><Relationship Id="rId1" Type="http://schemas.openxmlformats.org/officeDocument/2006/relationships/slideLayout" Target="../slideLayouts/slideLayout163.xml"/></Relationships>
</file>

<file path=ppt/slides/_rels/slide1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9.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0.xml"/><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63.emf"/></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5.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136.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47.xml"/><Relationship Id="rId5" Type="http://schemas.openxmlformats.org/officeDocument/2006/relationships/image" Target="../media/image88.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25.xml"/><Relationship Id="rId5" Type="http://schemas.openxmlformats.org/officeDocument/2006/relationships/image" Target="../media/image91.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57.xml"/><Relationship Id="rId5" Type="http://schemas.openxmlformats.org/officeDocument/2006/relationships/image" Target="../media/image6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68.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8.pn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5" Type="http://schemas.openxmlformats.org/officeDocument/2006/relationships/image" Target="../media/image96.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png"/><Relationship Id="rId1" Type="http://schemas.openxmlformats.org/officeDocument/2006/relationships/slideLayout" Target="../slideLayouts/slideLayout81.xml"/><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9.png"/><Relationship Id="rId1" Type="http://schemas.openxmlformats.org/officeDocument/2006/relationships/slideLayout" Target="../slideLayouts/slideLayout81.xml"/><Relationship Id="rId5" Type="http://schemas.openxmlformats.org/officeDocument/2006/relationships/image" Target="../media/image8.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7.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2.png"/><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81.xml"/><Relationship Id="rId6" Type="http://schemas.openxmlformats.org/officeDocument/2006/relationships/image" Target="../media/image105.png"/><Relationship Id="rId5" Type="http://schemas.openxmlformats.org/officeDocument/2006/relationships/image" Target="../media/image8.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chart" Target="../charts/chart1.xml"/><Relationship Id="rId7" Type="http://schemas.openxmlformats.org/officeDocument/2006/relationships/image" Target="../media/image109.png"/><Relationship Id="rId12"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81.xml"/><Relationship Id="rId6" Type="http://schemas.openxmlformats.org/officeDocument/2006/relationships/image" Target="../media/image108.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chart" Target="../charts/chart2.xml"/><Relationship Id="rId4" Type="http://schemas.openxmlformats.org/officeDocument/2006/relationships/image" Target="../media/image60.png"/><Relationship Id="rId9"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8.png"/><Relationship Id="rId1" Type="http://schemas.openxmlformats.org/officeDocument/2006/relationships/slideLayout" Target="../slideLayouts/slideLayout82.xml"/><Relationship Id="rId4" Type="http://schemas.openxmlformats.org/officeDocument/2006/relationships/image" Target="../media/image114.png"/></Relationships>
</file>

<file path=ppt/slides/_rels/slide8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9.png"/><Relationship Id="rId7"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94.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93.png"/><Relationship Id="rId4" Type="http://schemas.openxmlformats.org/officeDocument/2006/relationships/image" Target="../media/image60.png"/><Relationship Id="rId9" Type="http://schemas.openxmlformats.org/officeDocument/2006/relationships/image" Target="../media/image116.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hyperlink" Target="https://ek.fi/wp-content/uploads/2023/10/Maakuntien_vaylaraportti.pdf" TargetMode="External"/><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1.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4.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33.png"/><Relationship Id="rId1" Type="http://schemas.openxmlformats.org/officeDocument/2006/relationships/slideLayout" Target="../slideLayouts/slideLayout158.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33.png"/><Relationship Id="rId1" Type="http://schemas.openxmlformats.org/officeDocument/2006/relationships/slideLayout" Target="../slideLayouts/slideLayout158.xml"/></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88.png"/><Relationship Id="rId1" Type="http://schemas.openxmlformats.org/officeDocument/2006/relationships/slideLayout" Target="../slideLayouts/slideLayout159.xml"/><Relationship Id="rId4" Type="http://schemas.openxmlformats.org/officeDocument/2006/relationships/image" Target="../media/image135.emf"/></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8.png"/><Relationship Id="rId1" Type="http://schemas.openxmlformats.org/officeDocument/2006/relationships/slideLayout" Target="../slideLayouts/slideLayout159.xml"/><Relationship Id="rId4" Type="http://schemas.openxmlformats.org/officeDocument/2006/relationships/image" Target="../media/image137.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syyskuu 2024</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a:t>
            </a:r>
            <a:r>
              <a:rPr lang="fi-FI" sz="2000" dirty="0" err="1">
                <a:solidFill>
                  <a:schemeClr val="tx2"/>
                </a:solidFill>
              </a:rPr>
              <a:t>etunimi.sukunimi</a:t>
            </a:r>
            <a:r>
              <a:rPr lang="fi-FI" sz="2000" dirty="0">
                <a:solidFill>
                  <a:schemeClr val="tx2"/>
                </a:solidFill>
              </a:rPr>
              <a:t>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00474" y="281031"/>
            <a:ext cx="7943052" cy="1143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7F6F65C1-112D-2FB1-A631-82E12D543ED4}"/>
              </a:ext>
            </a:extLst>
          </p:cNvPr>
          <p:cNvPicPr>
            <a:picLocks noChangeAspect="1"/>
          </p:cNvPicPr>
          <p:nvPr/>
        </p:nvPicPr>
        <p:blipFill>
          <a:blip r:embed="rId4"/>
          <a:stretch>
            <a:fillRect/>
          </a:stretch>
        </p:blipFill>
        <p:spPr>
          <a:xfrm>
            <a:off x="600474" y="1484783"/>
            <a:ext cx="7943052" cy="4494095"/>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5074" y="1297990"/>
            <a:ext cx="4323678" cy="4566977"/>
          </a:xfrm>
        </p:spPr>
        <p:txBody>
          <a:bodyPr>
            <a:noAutofit/>
          </a:bodyPr>
          <a:lstStyle/>
          <a:p>
            <a:pPr algn="just">
              <a:defRPr/>
            </a:pPr>
            <a:r>
              <a:rPr lang="fi-FI" altLang="fi-FI" sz="1350" b="1" dirty="0"/>
              <a:t>Satakunnan talouden kehitys jatkui varsin alavireisenä vuoden 2023 heinä-joulukuussa. Teollisuuden liikevaihto ja viennin arvo supistuivat huomattavasti. Eniten kärsineitä aloja olivat metsä- ja teknologiateollisuus. </a:t>
            </a:r>
          </a:p>
          <a:p>
            <a:pPr algn="just">
              <a:defRPr/>
            </a:pPr>
            <a:r>
              <a:rPr lang="fi-FI" altLang="fi-FI" sz="1350" b="1" dirty="0"/>
              <a:t>Kuitenkin teollisuudessa keskimäärin henkilöstömäärä aleni hyvin vähän. Tämä viittaa suotuisampaan kehitykseen kuin mitä osin hintojen laskuun pohjautuva liikevaihdon ja viennin arvon roima pudotus antaa ymmärtää. Osassa teollisuutta henkilöstöä jopa lisättiin, kuten elintarvike-, sähkötuote- ja meriteollisuudessa, automaatiossa sekä metallien jalostuksessa. </a:t>
            </a:r>
          </a:p>
          <a:p>
            <a:pPr algn="just">
              <a:defRPr/>
            </a:pPr>
            <a:r>
              <a:rPr lang="fi-FI" altLang="fi-FI" sz="1350" b="1" dirty="0"/>
              <a:t>Satakunnan rakentamisen suhdanteet piirtyivät hyvin synkkinä loppuvuonna. Palvelualojen kehitys jatkui vaihtelevana. </a:t>
            </a:r>
          </a:p>
          <a:p>
            <a:pPr algn="just">
              <a:defRPr/>
            </a:pPr>
            <a:r>
              <a:rPr lang="fi-FI" altLang="fi-FI" sz="1350" b="1" dirty="0"/>
              <a:t>Silti yleinen palkkasumman ja henkilöstön kasvu viittaa osaltaan talouden pysyneen jonkinlaisessa iskussa. </a:t>
            </a:r>
          </a:p>
          <a:p>
            <a:pPr algn="just">
              <a:defRPr/>
            </a:pPr>
            <a:r>
              <a:rPr lang="fi-FI" altLang="fi-FI" sz="1350" b="1" dirty="0"/>
              <a:t>Satakunnan menestyjin kuuluivat vuoden 2023 heinä-joulukuussa meriteollisuus sekä yksityiset SOTE-palvelut. Näissä liikevaihto (ainakin meriteollisuudessa) ja henkilöstömäärä kohosivat selvästi viime vuoden jälkimmäisellä puoliskolla.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934060"/>
            <a:ext cx="2487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84554"/>
            <a:ext cx="41874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9" name="Picture 8">
            <a:extLst>
              <a:ext uri="{FF2B5EF4-FFF2-40B4-BE49-F238E27FC236}">
                <a16:creationId xmlns:a16="http://schemas.microsoft.com/office/drawing/2014/main" id="{9CF45991-9D31-CD10-3685-38C6E3AB30DE}"/>
              </a:ext>
            </a:extLst>
          </p:cNvPr>
          <p:cNvPicPr>
            <a:picLocks noChangeAspect="1"/>
          </p:cNvPicPr>
          <p:nvPr/>
        </p:nvPicPr>
        <p:blipFill>
          <a:blip r:embed="rId3"/>
          <a:stretch>
            <a:fillRect/>
          </a:stretch>
        </p:blipFill>
        <p:spPr>
          <a:xfrm>
            <a:off x="4417913" y="1284893"/>
            <a:ext cx="4673792" cy="3051443"/>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9385" y="1364426"/>
            <a:ext cx="4981508" cy="3903257"/>
          </a:xfrm>
        </p:spPr>
        <p:txBody>
          <a:bodyPr>
            <a:noAutofit/>
          </a:bodyPr>
          <a:lstStyle/>
          <a:p>
            <a:pPr algn="just">
              <a:defRPr/>
            </a:pPr>
            <a:r>
              <a:rPr lang="fi-FI" altLang="fi-FI" sz="1350" b="1" dirty="0"/>
              <a:t>Metallin eri haarojen liikevaihto laski selvästi konepajoja ja meriteollisuutta lukuun ottamatta. Meri-Porin teollisuusalueella liikevaihto romahti, mutta henkilöstömäärä jatkoi nousuaan. Samansuuntainen kehitys vallitsi automaatio-aloilla. Tilausten laskutusaikataulu todennäköisesti selittää eroavuutta.</a:t>
            </a:r>
          </a:p>
          <a:p>
            <a:pPr algn="just">
              <a:defRPr/>
            </a:pPr>
            <a:r>
              <a:rPr lang="fi-FI" altLang="fi-FI" sz="1350" b="1" dirty="0"/>
              <a:t>Teknologiateollisuudessa henkilöstömäärä nousi metallien jalostuksessa ja sähkötuotteiden valmistuksessa. Tämä voi viitata jopa tuotannon kasvuun ainakin metallien jalostuksessa, sillä sen liikevaihdon laskun taustalla vaikuttaa suurelta osin alentunut hintataso.</a:t>
            </a:r>
          </a:p>
          <a:p>
            <a:pPr algn="just">
              <a:defRPr/>
            </a:pPr>
            <a:r>
              <a:rPr lang="fi-FI" altLang="fi-FI" sz="1350" b="1" dirty="0"/>
              <a:t>Elintarvikkeiden valmistuksen liikevaihto aleni, mutta henkilöstö kasvoi vähän. Kemianteollisuuden liikevaihto putosi edelleen loppuvuonna, ja myös henkilöstö supistui. Rakentamisen liikevaihto laski tuntuvasti. Myös henkilöstöä vähennettiin merkkinä laskusuhdanteen jatkumisesta. </a:t>
            </a:r>
          </a:p>
          <a:p>
            <a:pPr algn="just">
              <a:defRPr/>
            </a:pPr>
            <a:r>
              <a:rPr lang="fi-FI" altLang="fi-FI" sz="1350" b="1" dirty="0"/>
              <a:t>Satakunnan palvelualojen kehitys jatkui vuoden 2023 heinä-joulukuussa vaihtelevana. Liikevaihdon nousu on osin jatkunut, mutta taustalla vaikuttaa edelleen kohonnut hintataso. Palvelualojen henkilöstö kasvoi keskimäärin varsin ripeästi. Yksityiset sosiaali- ja terveysalat kukoistivat. Kauppa kasvoi vähän. Liike-elämän palvelut pärjäsi jotenkuten, majoitus- ja ravitsemistoiminta sekä etenkin luovat alat taantuivat.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yleiskatsaus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88768"/>
            <a:ext cx="35806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74612"/>
            <a:ext cx="36533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806" y="5444226"/>
            <a:ext cx="1392609" cy="360574"/>
          </a:xfrm>
          <a:prstGeom prst="rect">
            <a:avLst/>
          </a:prstGeom>
        </p:spPr>
      </p:pic>
      <p:pic>
        <p:nvPicPr>
          <p:cNvPr id="11" name="Picture 10">
            <a:extLst>
              <a:ext uri="{FF2B5EF4-FFF2-40B4-BE49-F238E27FC236}">
                <a16:creationId xmlns:a16="http://schemas.microsoft.com/office/drawing/2014/main" id="{B99C069F-9220-860B-EDA1-09E77934B16D}"/>
              </a:ext>
            </a:extLst>
          </p:cNvPr>
          <p:cNvPicPr>
            <a:picLocks noChangeAspect="1"/>
          </p:cNvPicPr>
          <p:nvPr/>
        </p:nvPicPr>
        <p:blipFill>
          <a:blip r:embed="rId3"/>
          <a:stretch>
            <a:fillRect/>
          </a:stretch>
        </p:blipFill>
        <p:spPr>
          <a:xfrm>
            <a:off x="5147157" y="1440862"/>
            <a:ext cx="3904838" cy="2511210"/>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94543" y="1436489"/>
            <a:ext cx="8925237" cy="3010637"/>
          </a:xfrm>
        </p:spPr>
        <p:txBody>
          <a:bodyPr>
            <a:noAutofit/>
          </a:bodyPr>
          <a:lstStyle/>
          <a:p>
            <a:pPr algn="just">
              <a:defRPr/>
            </a:pPr>
            <a:r>
              <a:rPr lang="fi-FI" altLang="fi-FI" sz="1350" b="1" dirty="0"/>
              <a:t>Tilastokeskuksen tuoreimpien suhdannetietojen mukaan Satakunnan yritysten yhteenlaskettu liikevaihto laski vuoden 2023 heinä–joulukuussa 7,9 % vuoden 2022 vastaavaan aikaan verrattuna. Koko maassa pudotusta kirjattiin vastaavasti 7,6 %. Satakunnassa lasku kuitenkin selittyy pitkälti metallien jalostuksen suurella painoarvolla, jolloin hintavaihtelut heijastuvat voimakkaasti kehitykseen. Itse tuotannon määrälle sillä ei ole yleensä läheskään yhtä suurta vaikutusta. </a:t>
            </a:r>
          </a:p>
          <a:p>
            <a:pPr algn="just">
              <a:defRPr/>
            </a:pPr>
            <a:r>
              <a:rPr lang="fi-FI" altLang="fi-FI" sz="1350" b="1" dirty="0"/>
              <a:t>Maakunnan yrityksistä 49 % saavutti heinä–joulukuussa liikevaihdon kasvua. Kolmasosa yrityskannasta ylsi vähintään 15 %:n nousuun. Toimiala- ja yrityskohtainen vaihtelu on ollut yhä suurta etenkin teollisuudessa ja rakentamisessa, mutta osin myös palveluissa. Eniten laski yli 20 henkilön yritysten liikevaihto, 8,8 %. 5-19 työntekijän yritysten liikevaihto aleni 7,6 %. Alle viiden hengen yritysten liikevaihto putosi 3,9 %. Suurin muutosvaikutus Satakunnan talouden suuntaviivoihin on edelleen ollut yli 20 hengen lähinnä teollisuudessa toimivilla yrityksillä. Alle viisi vuotta toimineiden yritysten liikevaihto kohosi loppuvuoden aikana n. 11 %. Yli viisi vuotta toimineiden yritysten liikevaihto laski 8,5 %. </a:t>
            </a:r>
          </a:p>
          <a:p>
            <a:pPr algn="just">
              <a:defRPr/>
            </a:pPr>
            <a:r>
              <a:rPr lang="fi-FI" altLang="fi-FI" sz="1350" b="1" dirty="0"/>
              <a:t>Koko maassa keskimäärin talous laski koko viime vuoden jälkimmäisen puoliskon ajan. Laskua kertyi suurin piirtein saman verran kuin Satakunnassa. Teollisuuden liikevaihto aleni selvästi. Kuitenkin elintarviketeollisuudessa sekä koneiden ja laitteiden valmistuksessa liikevaihto kohosi edelleen. Rakentamisen liikevaihto sukelsi. Sen sijaan palvelualoilla nousu jatkui monilta osin. Kasvu on kuitenkin pohjautunut pääosin hintojen kohoamiseen. Kaupan ja luovien alojen liikevaihto tosin supistui.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110" y="959644"/>
            <a:ext cx="1392609" cy="360574"/>
          </a:xfrm>
          <a:prstGeom prst="rect">
            <a:avLst/>
          </a:prstGeom>
        </p:spPr>
      </p:pic>
      <p:pic>
        <p:nvPicPr>
          <p:cNvPr id="11" name="Picture 10">
            <a:extLst>
              <a:ext uri="{FF2B5EF4-FFF2-40B4-BE49-F238E27FC236}">
                <a16:creationId xmlns:a16="http://schemas.microsoft.com/office/drawing/2014/main" id="{A541CCDD-A270-D6AD-70DB-54BA45E06218}"/>
              </a:ext>
            </a:extLst>
          </p:cNvPr>
          <p:cNvPicPr>
            <a:picLocks noChangeAspect="1"/>
          </p:cNvPicPr>
          <p:nvPr/>
        </p:nvPicPr>
        <p:blipFill>
          <a:blip r:embed="rId3"/>
          <a:stretch>
            <a:fillRect/>
          </a:stretch>
        </p:blipFill>
        <p:spPr>
          <a:xfrm>
            <a:off x="350142" y="4542900"/>
            <a:ext cx="8618514" cy="1353077"/>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140" y="1614734"/>
            <a:ext cx="3991485" cy="2852961"/>
          </a:xfrm>
        </p:spPr>
        <p:txBody>
          <a:bodyPr>
            <a:noAutofit/>
          </a:bodyPr>
          <a:lstStyle/>
          <a:p>
            <a:pPr algn="just">
              <a:defRPr/>
            </a:pPr>
            <a:r>
              <a:rPr lang="fi-FI" altLang="fi-FI" sz="1500" b="1" dirty="0"/>
              <a:t>Vuoden 2023 tammi-kesäkuussa liikevaihdon nousu jatkui Rauman seutukunnassa. Kasvu nopeutui selvästi heinä-syyskuun aikana. </a:t>
            </a:r>
          </a:p>
          <a:p>
            <a:pPr algn="just">
              <a:defRPr/>
            </a:pPr>
            <a:r>
              <a:rPr lang="fi-FI" altLang="fi-FI" sz="1500" b="1" dirty="0"/>
              <a:t>Sen sijaan Porin ja Pohjois-Satakunnan seutukunnissa liikevaihto supistui selvästi huhti-syyskuussa. Aivan viime vuoden alussa liikevaihto laski vain vähän molemmilla alueilla. </a:t>
            </a:r>
          </a:p>
          <a:p>
            <a:pPr algn="just">
              <a:defRPr/>
            </a:pPr>
            <a:r>
              <a:rPr lang="fi-FI" altLang="fi-FI" sz="1500" b="1" dirty="0"/>
              <a:t>Porin seutukunnassa liikevaihtoa on alentanut värimetallien laskeneet hinnat, mutta siitä huolimatta tuotannon määrä ei liene juuri muuttunut.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7465" y="666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Liikevaihto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404715"/>
            <a:ext cx="32540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427322"/>
            <a:ext cx="366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4259511" y="1251163"/>
            <a:ext cx="58467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79" y="989410"/>
            <a:ext cx="1392609" cy="360574"/>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3865875" y="1275157"/>
            <a:ext cx="6875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Picture 14">
            <a:extLst>
              <a:ext uri="{FF2B5EF4-FFF2-40B4-BE49-F238E27FC236}">
                <a16:creationId xmlns:a16="http://schemas.microsoft.com/office/drawing/2014/main" id="{CE7732C4-6A9F-073C-016B-D33FC2F48B12}"/>
              </a:ext>
            </a:extLst>
          </p:cNvPr>
          <p:cNvPicPr>
            <a:picLocks noChangeAspect="1"/>
          </p:cNvPicPr>
          <p:nvPr/>
        </p:nvPicPr>
        <p:blipFill>
          <a:blip r:embed="rId3"/>
          <a:stretch>
            <a:fillRect/>
          </a:stretch>
        </p:blipFill>
        <p:spPr>
          <a:xfrm>
            <a:off x="167464" y="5096125"/>
            <a:ext cx="8691563" cy="700088"/>
          </a:xfrm>
          <a:prstGeom prst="rect">
            <a:avLst/>
          </a:prstGeom>
        </p:spPr>
      </p:pic>
      <p:pic>
        <p:nvPicPr>
          <p:cNvPr id="18" name="Picture 17">
            <a:extLst>
              <a:ext uri="{FF2B5EF4-FFF2-40B4-BE49-F238E27FC236}">
                <a16:creationId xmlns:a16="http://schemas.microsoft.com/office/drawing/2014/main" id="{4BCA9D56-2259-5BA0-B4F3-9ABA1FF8020F}"/>
              </a:ext>
            </a:extLst>
          </p:cNvPr>
          <p:cNvPicPr>
            <a:picLocks noChangeAspect="1"/>
          </p:cNvPicPr>
          <p:nvPr/>
        </p:nvPicPr>
        <p:blipFill>
          <a:blip r:embed="rId4"/>
          <a:stretch>
            <a:fillRect/>
          </a:stretch>
        </p:blipFill>
        <p:spPr>
          <a:xfrm>
            <a:off x="3882850" y="1496917"/>
            <a:ext cx="5206688" cy="3162683"/>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8615" y="800904"/>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307235"/>
            <a:ext cx="8714064" cy="12579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teollisuuden viennin arvo supistui selvästi vuoden 2023 heinä-joulukuussa. Kaikkien pääalojen viennin arvo supistui merkittävästi. Laskeneet tuottajahinnat vaikuttavat suurelta osin laskun taustalla etenkin metallien jalostuksessa, joten vientimäärät eivät liene pudonneet samaa vauhtia. Maassa keskimäärin viennin arvo tippui Satakuntaa hieman vähemmän johtuen lähinnä eniten pudonneen metallien jalostuksen vähäisemmästä painoarvosta. Siten metallien hintojen pudotus, joka näkyy selvästi Satakunnan viennin arvossa, ei vaikuta niin paljon valtakunnallisiin kehityslukuihin.  </a:t>
            </a: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D7291F-5797-49D9-BE6D-B609C8C9A6D5}"/>
              </a:ext>
            </a:extLst>
          </p:cNvPr>
          <p:cNvSpPr txBox="1"/>
          <p:nvPr/>
        </p:nvSpPr>
        <p:spPr>
          <a:xfrm>
            <a:off x="-9453" y="2568114"/>
            <a:ext cx="4855879" cy="1861087"/>
          </a:xfrm>
          <a:prstGeom prst="rect">
            <a:avLst/>
          </a:prstGeom>
          <a:noFill/>
        </p:spPr>
        <p:txBody>
          <a:bodyPr wrap="square" rtlCol="0">
            <a:spAutoFit/>
          </a:bodyPr>
          <a:lstStyle/>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a:solidFill>
                  <a:prstClr val="black"/>
                </a:solidFill>
                <a:highlight>
                  <a:srgbClr val="FFFF00"/>
                </a:highlight>
                <a:latin typeface="Calibri" panose="020F0502020204030204"/>
                <a:cs typeface="+mn-cs"/>
              </a:rPr>
              <a:t>Satakunnan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arvosta</a:t>
            </a:r>
            <a:r>
              <a:rPr lang="sv-SE" sz="1350" b="1" dirty="0">
                <a:solidFill>
                  <a:prstClr val="black"/>
                </a:solidFill>
                <a:highlight>
                  <a:srgbClr val="FFFF00"/>
                </a:highlight>
                <a:latin typeface="Calibri" panose="020F0502020204030204"/>
                <a:cs typeface="+mn-cs"/>
              </a:rPr>
              <a:t> 64 % </a:t>
            </a:r>
            <a:r>
              <a:rPr lang="sv-SE" sz="1350" b="1" dirty="0" err="1">
                <a:solidFill>
                  <a:prstClr val="black"/>
                </a:solidFill>
                <a:highlight>
                  <a:srgbClr val="FFFF00"/>
                </a:highlight>
                <a:latin typeface="Calibri" panose="020F0502020204030204"/>
                <a:cs typeface="+mn-cs"/>
              </a:rPr>
              <a:t>syntyy</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teknologiateollisuudessa</a:t>
            </a:r>
            <a:r>
              <a:rPr lang="sv-SE" sz="1350" b="1" dirty="0">
                <a:solidFill>
                  <a:prstClr val="black"/>
                </a:solidFill>
                <a:highlight>
                  <a:srgbClr val="FFFF00"/>
                </a:highlight>
                <a:latin typeface="Calibri" panose="020F0502020204030204"/>
                <a:cs typeface="+mn-cs"/>
              </a:rPr>
              <a:t> (3,5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29 % </a:t>
            </a:r>
            <a:r>
              <a:rPr lang="sv-SE" sz="1350" b="1" dirty="0" err="1">
                <a:solidFill>
                  <a:prstClr val="black"/>
                </a:solidFill>
                <a:highlight>
                  <a:srgbClr val="FFFF00"/>
                </a:highlight>
                <a:latin typeface="Calibri" panose="020F0502020204030204"/>
                <a:cs typeface="+mn-cs"/>
              </a:rPr>
              <a:t>metsäteollisuudessa</a:t>
            </a:r>
            <a:r>
              <a:rPr lang="sv-SE" sz="1350" b="1" dirty="0">
                <a:solidFill>
                  <a:prstClr val="black"/>
                </a:solidFill>
                <a:highlight>
                  <a:srgbClr val="FFFF00"/>
                </a:highlight>
                <a:latin typeface="Calibri" panose="020F0502020204030204"/>
                <a:cs typeface="+mn-cs"/>
              </a:rPr>
              <a:t> (1,6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ja 1 % </a:t>
            </a:r>
            <a:r>
              <a:rPr lang="sv-SE" sz="1350" b="1" dirty="0" err="1">
                <a:solidFill>
                  <a:prstClr val="black"/>
                </a:solidFill>
                <a:highlight>
                  <a:srgbClr val="FFFF00"/>
                </a:highlight>
                <a:latin typeface="Calibri" panose="020F0502020204030204"/>
                <a:cs typeface="+mn-cs"/>
              </a:rPr>
              <a:t>elintarviketeollisuudessa</a:t>
            </a:r>
            <a:r>
              <a:rPr lang="sv-SE" sz="1350" b="1" dirty="0">
                <a:solidFill>
                  <a:prstClr val="black"/>
                </a:solidFill>
                <a:highlight>
                  <a:srgbClr val="FFFF00"/>
                </a:highlight>
                <a:latin typeface="Calibri" panose="020F0502020204030204"/>
                <a:cs typeface="+mn-cs"/>
              </a:rPr>
              <a:t> (49 milj. €) v. 2023. </a:t>
            </a:r>
            <a:r>
              <a:rPr lang="sv-SE" sz="1350" b="1" dirty="0" err="1">
                <a:solidFill>
                  <a:prstClr val="black"/>
                </a:solidFill>
                <a:highlight>
                  <a:srgbClr val="FFFF00"/>
                </a:highlight>
                <a:latin typeface="Calibri" panose="020F0502020204030204"/>
                <a:cs typeface="+mn-cs"/>
              </a:rPr>
              <a:t>Lopusta</a:t>
            </a:r>
            <a:r>
              <a:rPr lang="sv-SE" sz="1350" b="1" dirty="0">
                <a:solidFill>
                  <a:prstClr val="black"/>
                </a:solidFill>
                <a:highlight>
                  <a:srgbClr val="FFFF00"/>
                </a:highlight>
                <a:latin typeface="Calibri" panose="020F0502020204030204"/>
                <a:cs typeface="+mn-cs"/>
              </a:rPr>
              <a:t> n. 7 %:sta (353 milj. €) </a:t>
            </a:r>
            <a:r>
              <a:rPr lang="sv-SE" sz="1350" b="1" dirty="0" err="1">
                <a:solidFill>
                  <a:prstClr val="black"/>
                </a:solidFill>
                <a:highlight>
                  <a:srgbClr val="FFFF00"/>
                </a:highlight>
                <a:latin typeface="Calibri" panose="020F0502020204030204"/>
                <a:cs typeface="+mn-cs"/>
              </a:rPr>
              <a:t>valtaosa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muodostuu</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kemianteollisuudesta</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Yhteensä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teollisuuden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viennin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arvo</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ennakkotietojen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5,4 </a:t>
            </a:r>
            <a:r>
              <a:rPr lang="sv-SE" sz="1350" b="1" dirty="0" err="1">
                <a:solidFill>
                  <a:prstClr val="black"/>
                </a:solidFill>
                <a:highlight>
                  <a:srgbClr val="FFFF00"/>
                </a:highlight>
                <a:latin typeface="Calibri" panose="020F0502020204030204"/>
                <a:cs typeface="+mn-cs"/>
              </a:rPr>
              <a:t>mrd</a:t>
            </a:r>
            <a:r>
              <a:rPr lang="sv-SE" sz="1350" b="1" dirty="0">
                <a:solidFill>
                  <a:prstClr val="black"/>
                </a:solidFill>
                <a:highlight>
                  <a:srgbClr val="FFFF00"/>
                </a:highlight>
                <a:latin typeface="Calibri" panose="020F0502020204030204"/>
                <a:cs typeface="+mn-cs"/>
              </a:rPr>
              <a:t>. € v. 2023. </a:t>
            </a:r>
          </a:p>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350" b="1" dirty="0" err="1">
                <a:solidFill>
                  <a:prstClr val="black"/>
                </a:solidFill>
                <a:highlight>
                  <a:srgbClr val="FFFF00"/>
                </a:highlight>
                <a:latin typeface="Calibri" panose="020F0502020204030204"/>
                <a:cs typeface="+mn-cs"/>
              </a:rPr>
              <a:t>Tullin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mukaan</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Satakunnan osuus oli 8,1 % Suomen viennistä ja sija 4 (19 maakuntaa) v. 2022. Väestöosuus on 3,8 %.</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Henkeä</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kohti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laskettuna</a:t>
            </a:r>
            <a:r>
              <a:rPr lang="sv-SE" sz="1350" b="1" dirty="0">
                <a:solidFill>
                  <a:prstClr val="black"/>
                </a:solidFill>
                <a:highlight>
                  <a:srgbClr val="FFFF00"/>
                </a:highlight>
                <a:latin typeface="Calibri" panose="020F0502020204030204"/>
                <a:cs typeface="+mn-cs"/>
              </a:rPr>
              <a:t> Satakunta </a:t>
            </a:r>
            <a:r>
              <a:rPr lang="sv-SE" sz="1350" b="1" dirty="0" err="1">
                <a:solidFill>
                  <a:prstClr val="black"/>
                </a:solidFill>
                <a:highlight>
                  <a:srgbClr val="FFFF00"/>
                </a:highlight>
                <a:latin typeface="Calibri" panose="020F0502020204030204"/>
                <a:cs typeface="+mn-cs"/>
              </a:rPr>
              <a:t>oli</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toisena</a:t>
            </a:r>
            <a:r>
              <a:rPr lang="sv-SE" sz="1350" b="1" dirty="0">
                <a:solidFill>
                  <a:prstClr val="black"/>
                </a:solidFill>
                <a:highlight>
                  <a:srgbClr val="FFFF00"/>
                </a:highlight>
                <a:latin typeface="Calibri" panose="020F0502020204030204"/>
                <a:cs typeface="+mn-cs"/>
              </a:rPr>
              <a:t> 19 </a:t>
            </a:r>
            <a:r>
              <a:rPr lang="sv-SE" sz="1350" b="1" dirty="0" err="1">
                <a:solidFill>
                  <a:prstClr val="black"/>
                </a:solidFill>
                <a:highlight>
                  <a:srgbClr val="FFFF00"/>
                </a:highlight>
                <a:latin typeface="Calibri" panose="020F0502020204030204"/>
                <a:cs typeface="+mn-cs"/>
              </a:rPr>
              <a:t>maakunnan</a:t>
            </a:r>
            <a:r>
              <a:rPr lang="sv-SE" sz="1350" b="1" dirty="0">
                <a:solidFill>
                  <a:prstClr val="black"/>
                </a:solidFill>
                <a:highlight>
                  <a:srgbClr val="FFFF00"/>
                </a:highlight>
                <a:latin typeface="Calibri" panose="020F0502020204030204"/>
                <a:cs typeface="+mn-cs"/>
              </a:rPr>
              <a:t> </a:t>
            </a:r>
            <a:r>
              <a:rPr lang="sv-SE" sz="1350" b="1" dirty="0" err="1">
                <a:solidFill>
                  <a:prstClr val="black"/>
                </a:solidFill>
                <a:highlight>
                  <a:srgbClr val="FFFF00"/>
                </a:highlight>
                <a:latin typeface="Calibri" panose="020F0502020204030204"/>
                <a:cs typeface="+mn-cs"/>
              </a:rPr>
              <a:t>joukossa</a:t>
            </a:r>
            <a:r>
              <a:rPr lang="sv-SE" sz="1350" b="1" dirty="0">
                <a:solidFill>
                  <a:prstClr val="black"/>
                </a:solidFill>
                <a:highlight>
                  <a:srgbClr val="FFFF00"/>
                </a:highlight>
                <a:latin typeface="Calibri" panose="020F0502020204030204"/>
                <a:cs typeface="+mn-cs"/>
              </a:rPr>
              <a:t>. </a:t>
            </a:r>
            <a:r>
              <a:rPr lang="fi-FI" sz="135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49839"/>
            <a:ext cx="3030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6" name="Rectangle 2">
            <a:extLst>
              <a:ext uri="{FF2B5EF4-FFF2-40B4-BE49-F238E27FC236}">
                <a16:creationId xmlns:a16="http://schemas.microsoft.com/office/drawing/2014/main" id="{AAF0D5C2-852A-7C4A-C77E-B19A93B04DFF}"/>
              </a:ext>
            </a:extLst>
          </p:cNvPr>
          <p:cNvSpPr>
            <a:spLocks noChangeArrowheads="1"/>
          </p:cNvSpPr>
          <p:nvPr/>
        </p:nvSpPr>
        <p:spPr bwMode="auto">
          <a:xfrm>
            <a:off x="5023447" y="1984678"/>
            <a:ext cx="52359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605B1A0C-F708-E69F-0270-7386938B3630}"/>
              </a:ext>
            </a:extLst>
          </p:cNvPr>
          <p:cNvPicPr>
            <a:picLocks noChangeAspect="1"/>
          </p:cNvPicPr>
          <p:nvPr/>
        </p:nvPicPr>
        <p:blipFill>
          <a:blip r:embed="rId3"/>
          <a:stretch>
            <a:fillRect/>
          </a:stretch>
        </p:blipFill>
        <p:spPr>
          <a:xfrm>
            <a:off x="4755575" y="2552171"/>
            <a:ext cx="4339682" cy="2836800"/>
          </a:xfrm>
          <a:prstGeom prst="rect">
            <a:avLst/>
          </a:prstGeom>
        </p:spPr>
      </p:pic>
      <p:pic>
        <p:nvPicPr>
          <p:cNvPr id="14" name="Picture 13">
            <a:extLst>
              <a:ext uri="{FF2B5EF4-FFF2-40B4-BE49-F238E27FC236}">
                <a16:creationId xmlns:a16="http://schemas.microsoft.com/office/drawing/2014/main" id="{435B3380-1F40-C2FC-2ABC-8C9E97C651DB}"/>
              </a:ext>
            </a:extLst>
          </p:cNvPr>
          <p:cNvPicPr>
            <a:picLocks noChangeAspect="1"/>
          </p:cNvPicPr>
          <p:nvPr/>
        </p:nvPicPr>
        <p:blipFill>
          <a:blip r:embed="rId4"/>
          <a:stretch>
            <a:fillRect/>
          </a:stretch>
        </p:blipFill>
        <p:spPr>
          <a:xfrm>
            <a:off x="253870" y="4227221"/>
            <a:ext cx="3893344" cy="17145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5540" y="85519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566673"/>
            <a:ext cx="4394525" cy="3101258"/>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palkkasumma kohosi koronakriisin alkuun saakka. Vuoden 2021 alussa palkkasumma kääntyi selvään nousuun sekä Satakunnassa että valtakunnallisesti.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Siitä alkaen nousu on jatkunut ainakin vuoden 2023 loppuun saakka henkilöstömäärän kohotessa ja myös palkkojen noustessa. Kasvu on kuitenkin osoittanut tasaantumisen merkkejä loppuvuodesta.</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Palkkasumman kohoaminen osoittaa talouden rattaiden pyörineen edelleen, vaikka liikevaihto on laskenut osin roimasti. Liikevaihdon pudotus onkin peräisin osin hintojen laskusta. Tosin alakohtaiset erot ovat yhä suuria. Satakunnassa palkkasumman nousu on jäänyt edelleen maan keskiarvoa vähän vaisummaksi. </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9" name="Picture 8">
            <a:extLst>
              <a:ext uri="{FF2B5EF4-FFF2-40B4-BE49-F238E27FC236}">
                <a16:creationId xmlns:a16="http://schemas.microsoft.com/office/drawing/2014/main" id="{B6DD6A00-A07B-FC6F-2370-87ABAD399150}"/>
              </a:ext>
            </a:extLst>
          </p:cNvPr>
          <p:cNvPicPr>
            <a:picLocks noChangeAspect="1"/>
          </p:cNvPicPr>
          <p:nvPr/>
        </p:nvPicPr>
        <p:blipFill>
          <a:blip r:embed="rId3"/>
          <a:stretch>
            <a:fillRect/>
          </a:stretch>
        </p:blipFill>
        <p:spPr>
          <a:xfrm>
            <a:off x="4510672" y="1548407"/>
            <a:ext cx="4394525" cy="2872650"/>
          </a:xfrm>
          <a:prstGeom prst="rect">
            <a:avLst/>
          </a:prstGeom>
        </p:spPr>
      </p:pic>
      <p:pic>
        <p:nvPicPr>
          <p:cNvPr id="11" name="Picture 10">
            <a:extLst>
              <a:ext uri="{FF2B5EF4-FFF2-40B4-BE49-F238E27FC236}">
                <a16:creationId xmlns:a16="http://schemas.microsoft.com/office/drawing/2014/main" id="{967A83E0-7CF8-C44B-B875-E7E73BA7DCB7}"/>
              </a:ext>
            </a:extLst>
          </p:cNvPr>
          <p:cNvPicPr>
            <a:picLocks noChangeAspect="1"/>
          </p:cNvPicPr>
          <p:nvPr/>
        </p:nvPicPr>
        <p:blipFill>
          <a:blip r:embed="rId4"/>
          <a:stretch>
            <a:fillRect/>
          </a:stretch>
        </p:blipFill>
        <p:spPr>
          <a:xfrm>
            <a:off x="252945" y="4835730"/>
            <a:ext cx="6205006" cy="994172"/>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4012" y="660796"/>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heinä</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joulukuu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8851" y="1498193"/>
            <a:ext cx="4208262" cy="40857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henkilöstömäärien hienoinen nousu jatkui vuoden 2023 lopussa. Teollisuudessa henkilöstömäärä laski keskimäärin vähän, mutta alakohtainen vaihtelu oli suurta. Rakentamisessa väkeä vähennettiin selvästi. Palvelualoilla henkilöstö kohosi selvästi.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oli maaliskuun 2024 lopussa 9 890 työtöntä työnhakijaa, mikä on 1 010 henkeä (11,4 %) enemmän kuin vuotta aikaisemmin. Maaliskuun aikana työttömien määrä laski noin 90 hengellä. Lomautettujen määrä kuitenkin kasvoi edellisestä kuukaudesta. Työttömien työnhakijoiden osuus työvoimasta oli maaliskuussa 10,3 %.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Satakunnassa ilmoitettiin työ ja elinkeinotoimistoon maaliskuun aikana 1 791 uutta avointa työpaikkaa. Se on yli tuhat paikkaa vähemmän kuin vuosi sitten maaliskuussa. Yhteensä maaliskuussa oli avoinna reilut 4 600 työpaikkaa (Lähde: Työllisyyskatsaus Satakunta).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64677"/>
            <a:ext cx="1392609" cy="360574"/>
          </a:xfrm>
          <a:prstGeom prst="rect">
            <a:avLst/>
          </a:prstGeom>
        </p:spPr>
      </p:pic>
      <p:pic>
        <p:nvPicPr>
          <p:cNvPr id="11" name="Picture 10">
            <a:extLst>
              <a:ext uri="{FF2B5EF4-FFF2-40B4-BE49-F238E27FC236}">
                <a16:creationId xmlns:a16="http://schemas.microsoft.com/office/drawing/2014/main" id="{41EC8C86-C10A-B491-BC23-122C4190FC9E}"/>
              </a:ext>
            </a:extLst>
          </p:cNvPr>
          <p:cNvPicPr>
            <a:picLocks noChangeAspect="1"/>
          </p:cNvPicPr>
          <p:nvPr/>
        </p:nvPicPr>
        <p:blipFill>
          <a:blip r:embed="rId3"/>
          <a:stretch>
            <a:fillRect/>
          </a:stretch>
        </p:blipFill>
        <p:spPr>
          <a:xfrm>
            <a:off x="4280671" y="4607210"/>
            <a:ext cx="4720531" cy="855596"/>
          </a:xfrm>
          <a:prstGeom prst="rect">
            <a:avLst/>
          </a:prstGeom>
        </p:spPr>
      </p:pic>
      <p:pic>
        <p:nvPicPr>
          <p:cNvPr id="15" name="Picture 14">
            <a:extLst>
              <a:ext uri="{FF2B5EF4-FFF2-40B4-BE49-F238E27FC236}">
                <a16:creationId xmlns:a16="http://schemas.microsoft.com/office/drawing/2014/main" id="{10F24D6F-BEE7-F91B-CFFF-337335D8887F}"/>
              </a:ext>
            </a:extLst>
          </p:cNvPr>
          <p:cNvPicPr>
            <a:picLocks noChangeAspect="1"/>
          </p:cNvPicPr>
          <p:nvPr/>
        </p:nvPicPr>
        <p:blipFill>
          <a:blip r:embed="rId4"/>
          <a:stretch>
            <a:fillRect/>
          </a:stretch>
        </p:blipFill>
        <p:spPr>
          <a:xfrm>
            <a:off x="4308085" y="1379061"/>
            <a:ext cx="4665702" cy="3049238"/>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03" y="679345"/>
            <a:ext cx="936022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424940"/>
            <a:ext cx="4014788" cy="32891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Vuoden 2023 tammi- ja syyskuun välillä henkilöstömäärät kasvoivat kaikissa Satakunnan seutukunnissa. Luvut sisältävät sekä alueen yritykset että julkisen sektorin.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Porin seutukunnassa henkilöstömäärä kohosi vain vähän ja niukimmin alueen seutukunnista.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Rauman seutukunnassa kasvu oli hieman ripeämpää, mutta jäi silti jonkin verran alle valtakunnallisen tason vuoden 2023 tammi-syyskuussa.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Pohjois-Satakunnassa kehitys oli suotuisinta ja henkilöstömäärän nousu ylitti selvästi koko maan keskiarvon. Tämä on ristiriidassa liikevaihdon selvän laskun kanssa. </a:t>
            </a:r>
          </a:p>
          <a:p>
            <a:pPr marL="171450" indent="-171450" algn="just"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algn="just"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9C3C3A4-662A-F423-6589-2636D5CBED94}"/>
              </a:ext>
            </a:extLst>
          </p:cNvPr>
          <p:cNvPicPr>
            <a:picLocks noChangeAspect="1"/>
          </p:cNvPicPr>
          <p:nvPr/>
        </p:nvPicPr>
        <p:blipFill>
          <a:blip r:embed="rId3"/>
          <a:stretch>
            <a:fillRect/>
          </a:stretch>
        </p:blipFill>
        <p:spPr>
          <a:xfrm>
            <a:off x="4030629" y="1371071"/>
            <a:ext cx="4977953" cy="3022446"/>
          </a:xfrm>
          <a:prstGeom prst="rect">
            <a:avLst/>
          </a:prstGeom>
        </p:spPr>
      </p:pic>
      <p:pic>
        <p:nvPicPr>
          <p:cNvPr id="18" name="Picture 17">
            <a:extLst>
              <a:ext uri="{FF2B5EF4-FFF2-40B4-BE49-F238E27FC236}">
                <a16:creationId xmlns:a16="http://schemas.microsoft.com/office/drawing/2014/main" id="{AFFC0764-DF48-9422-DC20-8FCAF0610DF5}"/>
              </a:ext>
            </a:extLst>
          </p:cNvPr>
          <p:cNvPicPr>
            <a:picLocks noChangeAspect="1"/>
          </p:cNvPicPr>
          <p:nvPr/>
        </p:nvPicPr>
        <p:blipFill>
          <a:blip r:embed="rId4"/>
          <a:stretch>
            <a:fillRect/>
          </a:stretch>
        </p:blipFill>
        <p:spPr>
          <a:xfrm>
            <a:off x="226219" y="4768907"/>
            <a:ext cx="8691563" cy="700088"/>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5405" y="1688750"/>
            <a:ext cx="8999012" cy="3501624"/>
          </a:xfrm>
        </p:spPr>
        <p:txBody>
          <a:bodyPr>
            <a:normAutofit fontScale="85000" lnSpcReduction="10000"/>
          </a:bodyPr>
          <a:lstStyle/>
          <a:p>
            <a:pPr algn="just">
              <a:defRPr/>
            </a:pPr>
            <a:r>
              <a:rPr lang="fi-FI" altLang="fi-FI" sz="1800" b="1" dirty="0"/>
              <a:t>Elintarviketeollisuuden liikevaihto taittui laskuun vuoden 2023 loppukesällä Satakunnassa. Valtakunnallisesti ala kasvoi vielä hieman. Viennin arvo laski loppuvuonna 2023 selvästi sekä Satakunnassa että maassa keskimäärin. Henkilöstömäärä kasvoi heinä-joulukuussa yhä hieman Satakunnassa, mikä saattaa viitata osaltaan liikevaihdon muutoksen olevan peräisin hintojen vaihteluista. </a:t>
            </a:r>
          </a:p>
          <a:p>
            <a:pPr algn="just">
              <a:defRPr/>
            </a:pPr>
            <a:r>
              <a:rPr lang="fi-FI" altLang="fi-FI" sz="1800" b="1" dirty="0"/>
              <a:t>Pellervon maaliskuun lopun 2024 ennusteen mukaan Suomen elintarviketeollisuuden markkinaolosuhteet pysyvät tänä vuonna vielä haasteellisina. Keskeinen epävarmuutta aiheuttava tekijä on se, mihin suuntaan elintarvikkeiden kysyntä kehittyy osana yksityistä kulutusta. Tämä epävarmuus liittyy yksityisen kulutuksen kehitykseen yleisesti sekä julkisen talouden sopeuttamistoimien vaikutukseen kotitalouksien ostovoimaan. Vaikka SAK:n ammattiliittojen poliittiset lakot maaliskuussa eivät suoraan kohdistuneet elintarviketeollisuuteen, vaikuttavat ne jossain määrin elintarvikevientiin sekä elintarvikkeiden valmistuksessa tarvittavien tuontiraaka-aineiden ja muiden tuontipanosten saatavuuteen työtaistelujen pitkittyessä ja laajentuessa.</a:t>
            </a:r>
          </a:p>
          <a:p>
            <a:pPr algn="just">
              <a:defRPr/>
            </a:pPr>
            <a:r>
              <a:rPr lang="fi-FI" altLang="fi-FI" sz="1800" b="1" dirty="0"/>
              <a:t>Suomen elintarviketeollisuuden volyymi laski kaksi vuotta peräkkäin vuosina 2022 ja 2023. Vuoteen 2021 verrattuna laskua oli noin neljä prosenttia. Myös euroalueella elintarvikkeiden tuotanto oli laskusuuntainen viime vuonna.  Tänä vuonna volyymi palautuu hieman, ja elpyminen jatkuu ensi vuonna. </a:t>
            </a:r>
          </a:p>
          <a:p>
            <a:pPr marL="0" indent="0" algn="just">
              <a:buNone/>
              <a:defRPr/>
            </a:pPr>
            <a:r>
              <a:rPr lang="fi-FI" altLang="fi-FI" sz="1800" b="1" dirty="0"/>
              <a:t> </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108</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4220" y="857251"/>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5712" y="995750"/>
            <a:ext cx="1392609" cy="360574"/>
          </a:xfrm>
          <a:prstGeom prst="rect">
            <a:avLst/>
          </a:prstGeom>
        </p:spPr>
      </p:pic>
      <p:pic>
        <p:nvPicPr>
          <p:cNvPr id="9" name="Picture 8">
            <a:extLst>
              <a:ext uri="{FF2B5EF4-FFF2-40B4-BE49-F238E27FC236}">
                <a16:creationId xmlns:a16="http://schemas.microsoft.com/office/drawing/2014/main" id="{CB018EA3-ACDC-9EB8-1E1F-7FA639F92039}"/>
              </a:ext>
            </a:extLst>
          </p:cNvPr>
          <p:cNvPicPr>
            <a:picLocks noChangeAspect="1"/>
          </p:cNvPicPr>
          <p:nvPr/>
        </p:nvPicPr>
        <p:blipFill>
          <a:blip r:embed="rId3"/>
          <a:stretch>
            <a:fillRect/>
          </a:stretch>
        </p:blipFill>
        <p:spPr>
          <a:xfrm>
            <a:off x="198398" y="5039563"/>
            <a:ext cx="7523585" cy="876241"/>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109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1309" y="64006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Elintarviketeollisuus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24220" y="1365796"/>
            <a:ext cx="5037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75501" y="3189890"/>
            <a:ext cx="52021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75501" y="1027149"/>
            <a:ext cx="5166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025" name="Picture 1">
            <a:extLst>
              <a:ext uri="{FF2B5EF4-FFF2-40B4-BE49-F238E27FC236}">
                <a16:creationId xmlns:a16="http://schemas.microsoft.com/office/drawing/2014/main" id="{AD569037-E792-2D58-1184-BF616FD7B1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1" y="1289932"/>
            <a:ext cx="3554835" cy="23233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4BE829D-6658-E03D-6A20-03D457A41EA0}"/>
              </a:ext>
            </a:extLst>
          </p:cNvPr>
          <p:cNvPicPr>
            <a:picLocks noChangeAspect="1"/>
          </p:cNvPicPr>
          <p:nvPr/>
        </p:nvPicPr>
        <p:blipFill>
          <a:blip r:embed="rId4"/>
          <a:stretch>
            <a:fillRect/>
          </a:stretch>
        </p:blipFill>
        <p:spPr>
          <a:xfrm>
            <a:off x="75501" y="3648656"/>
            <a:ext cx="3600492" cy="2353600"/>
          </a:xfrm>
          <a:prstGeom prst="rect">
            <a:avLst/>
          </a:prstGeom>
        </p:spPr>
      </p:pic>
      <p:pic>
        <p:nvPicPr>
          <p:cNvPr id="16" name="Picture 15">
            <a:extLst>
              <a:ext uri="{FF2B5EF4-FFF2-40B4-BE49-F238E27FC236}">
                <a16:creationId xmlns:a16="http://schemas.microsoft.com/office/drawing/2014/main" id="{2E604A85-C0C0-5FB6-328C-FAE8F951F0C6}"/>
              </a:ext>
            </a:extLst>
          </p:cNvPr>
          <p:cNvPicPr>
            <a:picLocks noChangeAspect="1"/>
          </p:cNvPicPr>
          <p:nvPr/>
        </p:nvPicPr>
        <p:blipFill>
          <a:blip r:embed="rId5"/>
          <a:stretch>
            <a:fillRect/>
          </a:stretch>
        </p:blipFill>
        <p:spPr>
          <a:xfrm>
            <a:off x="4411984" y="1292879"/>
            <a:ext cx="3428431" cy="2242835"/>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4457" y="1521420"/>
            <a:ext cx="8789108" cy="2964880"/>
          </a:xfrm>
        </p:spPr>
        <p:txBody>
          <a:bodyPr>
            <a:noAutofit/>
          </a:bodyPr>
          <a:lstStyle/>
          <a:p>
            <a:pPr algn="just">
              <a:defRPr/>
            </a:pPr>
            <a:r>
              <a:rPr lang="fi-FI" altLang="fi-FI" sz="1500" b="1" dirty="0"/>
              <a:t>Metsäteollisuuden liikevaihto ja vienti supistuivat selvästi vuoden 2023 loppupuoliskolla. Myös viennin arvo sakkasi voimakkaasti. Satakunnassa pudotus oli edelleen hieman maan keskiarvoa suurempi. Satakunnassa kehitystä on aiemmin taannuttanut vuosikymmenen vaihteen tienoilla paperikoneen sulkeminen Raumalla, mutta uuden sahan avaaminen on tasapainottanut alan kehitystä. Myös uusia, merkittäviä investointeja on suunnitteilla. Metsäteollisuuden henkilöstömäärä kääntyi loivaan laskuun kesällä. </a:t>
            </a:r>
          </a:p>
          <a:p>
            <a:pPr algn="just">
              <a:defRPr/>
            </a:pPr>
            <a:r>
              <a:rPr lang="fi-FI" altLang="fi-FI" sz="1500" b="1" dirty="0"/>
              <a:t>PTT:n huhtikuisen ennusteen mukaan v</a:t>
            </a:r>
            <a:r>
              <a:rPr lang="fi-FI" sz="1500" b="1" dirty="0"/>
              <a:t>iime vuosi oli maamme metsäteollisuudelle hankala, ja tästäkin vuodesta on tulossa etenkin sahoilla vielä vaisu. Metsäteollisuuden suhdannenäkymät kohenevat hieman tänä vuonna. Sahoja painaa yhä rakentamisen alakulo ja talouden yleinen alavire. Sen sijaan sellun, paperin ja kartongin tuotanto ja vienti kasvavat maltillisesti. Rakentamisen elpyminen ja talouden yleinen virkistyminen alkavat lisätä vientiä selvemmin ensi vuonna. Tämän kevään poliittisten lakkojen lopullinen vaikutus metsäteollisuuden koko vuoden tuotantoon ja vientiin riippuu loppuvuoden kysynnästä. Tähänastiset menetykset on jo laskettu mukaan ennusteeseen.</a:t>
            </a:r>
          </a:p>
          <a:p>
            <a:pPr marL="0" indent="0" algn="just">
              <a:buNone/>
              <a:defRPr/>
            </a:pPr>
            <a:endParaRPr lang="fi-FI" altLang="fi-FI" sz="1500" b="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110</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00" y="907014"/>
            <a:ext cx="1392609" cy="360574"/>
          </a:xfrm>
          <a:prstGeom prst="rect">
            <a:avLst/>
          </a:prstGeom>
        </p:spPr>
      </p:pic>
      <p:pic>
        <p:nvPicPr>
          <p:cNvPr id="6" name="Picture 5">
            <a:extLst>
              <a:ext uri="{FF2B5EF4-FFF2-40B4-BE49-F238E27FC236}">
                <a16:creationId xmlns:a16="http://schemas.microsoft.com/office/drawing/2014/main" id="{C79DAE7D-A442-DF2D-02BF-C07F52C9A976}"/>
              </a:ext>
            </a:extLst>
          </p:cNvPr>
          <p:cNvPicPr>
            <a:picLocks noChangeAspect="1"/>
          </p:cNvPicPr>
          <p:nvPr/>
        </p:nvPicPr>
        <p:blipFill>
          <a:blip r:embed="rId3"/>
          <a:stretch>
            <a:fillRect/>
          </a:stretch>
        </p:blipFill>
        <p:spPr>
          <a:xfrm>
            <a:off x="168828" y="4816887"/>
            <a:ext cx="6934446" cy="807626"/>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111</a:t>
            </a:fld>
            <a:endParaRPr lang="fi-FI" altLang="fi-FI" dirty="0">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405" y="650281"/>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metsäteollisuus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19276" y="1176636"/>
            <a:ext cx="43515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98369"/>
            <a:ext cx="47417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4419600" y="904255"/>
            <a:ext cx="5064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01B1EEA5-190D-1CBB-13A3-D9D65A7B0568}"/>
              </a:ext>
            </a:extLst>
          </p:cNvPr>
          <p:cNvPicPr>
            <a:picLocks noChangeAspect="1"/>
          </p:cNvPicPr>
          <p:nvPr/>
        </p:nvPicPr>
        <p:blipFill>
          <a:blip r:embed="rId3"/>
          <a:stretch>
            <a:fillRect/>
          </a:stretch>
        </p:blipFill>
        <p:spPr>
          <a:xfrm>
            <a:off x="210998" y="1237292"/>
            <a:ext cx="3874829" cy="2491911"/>
          </a:xfrm>
          <a:prstGeom prst="rect">
            <a:avLst/>
          </a:prstGeom>
        </p:spPr>
      </p:pic>
      <p:pic>
        <p:nvPicPr>
          <p:cNvPr id="15" name="Picture 14">
            <a:extLst>
              <a:ext uri="{FF2B5EF4-FFF2-40B4-BE49-F238E27FC236}">
                <a16:creationId xmlns:a16="http://schemas.microsoft.com/office/drawing/2014/main" id="{30060207-5F8A-1C67-A412-9E1B6A62767F}"/>
              </a:ext>
            </a:extLst>
          </p:cNvPr>
          <p:cNvPicPr>
            <a:picLocks noChangeAspect="1"/>
          </p:cNvPicPr>
          <p:nvPr/>
        </p:nvPicPr>
        <p:blipFill>
          <a:blip r:embed="rId4"/>
          <a:stretch>
            <a:fillRect/>
          </a:stretch>
        </p:blipFill>
        <p:spPr>
          <a:xfrm>
            <a:off x="207591" y="3625378"/>
            <a:ext cx="3777484" cy="2469297"/>
          </a:xfrm>
          <a:prstGeom prst="rect">
            <a:avLst/>
          </a:prstGeom>
        </p:spPr>
      </p:pic>
      <p:pic>
        <p:nvPicPr>
          <p:cNvPr id="16" name="Picture 15">
            <a:extLst>
              <a:ext uri="{FF2B5EF4-FFF2-40B4-BE49-F238E27FC236}">
                <a16:creationId xmlns:a16="http://schemas.microsoft.com/office/drawing/2014/main" id="{14F2BEF8-2BD6-FA5C-F598-3E18326D15DD}"/>
              </a:ext>
            </a:extLst>
          </p:cNvPr>
          <p:cNvPicPr>
            <a:picLocks noChangeAspect="1"/>
          </p:cNvPicPr>
          <p:nvPr/>
        </p:nvPicPr>
        <p:blipFill>
          <a:blip r:embed="rId5"/>
          <a:stretch>
            <a:fillRect/>
          </a:stretch>
        </p:blipFill>
        <p:spPr>
          <a:xfrm>
            <a:off x="4345781" y="1218993"/>
            <a:ext cx="4045004" cy="2646190"/>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579769"/>
            <a:ext cx="5435975" cy="3721008"/>
          </a:xfrm>
        </p:spPr>
        <p:txBody>
          <a:bodyPr>
            <a:noAutofit/>
          </a:bodyPr>
          <a:lstStyle/>
          <a:p>
            <a:pPr algn="just">
              <a:defRPr/>
            </a:pPr>
            <a:r>
              <a:rPr lang="fi-FI" altLang="fi-FI" sz="1500" b="1" dirty="0"/>
              <a:t>Kemianteollisuuden (TOL 20-22) liikevaihdon voimakas lasku jatkui vuoden 2023 loppupuolella. Taustalla vaikuttaa ainakin osin hintojen lasku. Satakunnassa </a:t>
            </a:r>
            <a:r>
              <a:rPr lang="fi-FI" altLang="fi-FI" sz="1500" b="1" dirty="0" err="1"/>
              <a:t>Venatorin</a:t>
            </a:r>
            <a:r>
              <a:rPr lang="fi-FI" altLang="fi-FI" sz="1500" b="1" dirty="0"/>
              <a:t> jättämä aukko on edelleen suuri, sillä alan liikevaihto on Satakunnassa yhä selvästi matalampi kuin vuonna 2014, jonka jälkeen lasku alkoi. Myös henkilöstömäärä on pudonnut merkittävästi ja se aleni yhä loppuvuonnakin. Alan henkilöstömäärä oli Satakunnassa viime vuodenvaihteessa runsaan kolmanneksen pienempi kuin kahdeksan vuotta sitten. </a:t>
            </a:r>
          </a:p>
          <a:p>
            <a:pPr algn="just">
              <a:defRPr/>
            </a:pPr>
            <a:r>
              <a:rPr lang="fi-FI" altLang="fi-FI" sz="1500" b="1" dirty="0"/>
              <a:t>Koko maassa kemianteollisuuden liikevaihto aleni myös selvästi ja Satakuntaa voimakkaammin. </a:t>
            </a:r>
          </a:p>
          <a:p>
            <a:pPr algn="just">
              <a:defRPr/>
            </a:pPr>
            <a:r>
              <a:rPr lang="fi-FI" altLang="fi-FI" sz="1500" b="1" dirty="0"/>
              <a:t>Kemianteollisuus ry:n maaliskuun tiedotteen mukaan alalla menee poikkeuksellisen heikosti. Pitkään jatkuneen synkän suhdannetilanteen ja poliittisten lakkojen ryydittämänä puolet alan yrityksistä Suomessa arvioi tämänhetkisen tilanteensa huonoksi. Yritysten arviot omasta tilanteestaan ovat heikompia kuin koronakriisin pahimpina aikoina.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8707" y="774312"/>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kemianteollisuus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684" y="959644"/>
            <a:ext cx="1392609" cy="360574"/>
          </a:xfrm>
          <a:prstGeom prst="rect">
            <a:avLst/>
          </a:prstGeom>
        </p:spPr>
      </p:pic>
      <p:pic>
        <p:nvPicPr>
          <p:cNvPr id="6" name="Picture 5">
            <a:extLst>
              <a:ext uri="{FF2B5EF4-FFF2-40B4-BE49-F238E27FC236}">
                <a16:creationId xmlns:a16="http://schemas.microsoft.com/office/drawing/2014/main" id="{2969C175-B47E-4B59-51EA-19C0A75352E7}"/>
              </a:ext>
            </a:extLst>
          </p:cNvPr>
          <p:cNvPicPr>
            <a:picLocks noChangeAspect="1"/>
          </p:cNvPicPr>
          <p:nvPr/>
        </p:nvPicPr>
        <p:blipFill>
          <a:blip r:embed="rId3"/>
          <a:stretch>
            <a:fillRect/>
          </a:stretch>
        </p:blipFill>
        <p:spPr>
          <a:xfrm>
            <a:off x="5562019" y="1320286"/>
            <a:ext cx="3366176" cy="2164796"/>
          </a:xfrm>
          <a:prstGeom prst="rect">
            <a:avLst/>
          </a:prstGeom>
        </p:spPr>
      </p:pic>
      <p:pic>
        <p:nvPicPr>
          <p:cNvPr id="15" name="Picture 14">
            <a:extLst>
              <a:ext uri="{FF2B5EF4-FFF2-40B4-BE49-F238E27FC236}">
                <a16:creationId xmlns:a16="http://schemas.microsoft.com/office/drawing/2014/main" id="{94D3A810-26CA-1537-D03E-5E01BC5A9AC2}"/>
              </a:ext>
            </a:extLst>
          </p:cNvPr>
          <p:cNvPicPr>
            <a:picLocks noChangeAspect="1"/>
          </p:cNvPicPr>
          <p:nvPr/>
        </p:nvPicPr>
        <p:blipFill>
          <a:blip r:embed="rId4"/>
          <a:stretch>
            <a:fillRect/>
          </a:stretch>
        </p:blipFill>
        <p:spPr>
          <a:xfrm>
            <a:off x="5590559" y="3466174"/>
            <a:ext cx="3458000" cy="2262179"/>
          </a:xfrm>
          <a:prstGeom prst="rect">
            <a:avLst/>
          </a:prstGeom>
        </p:spPr>
      </p:pic>
      <p:pic>
        <p:nvPicPr>
          <p:cNvPr id="16" name="Picture 15">
            <a:extLst>
              <a:ext uri="{FF2B5EF4-FFF2-40B4-BE49-F238E27FC236}">
                <a16:creationId xmlns:a16="http://schemas.microsoft.com/office/drawing/2014/main" id="{1BEB3A4D-AEBA-33B7-0F22-90F8A0155B60}"/>
              </a:ext>
            </a:extLst>
          </p:cNvPr>
          <p:cNvPicPr>
            <a:picLocks noChangeAspect="1"/>
          </p:cNvPicPr>
          <p:nvPr/>
        </p:nvPicPr>
        <p:blipFill>
          <a:blip r:embed="rId5"/>
          <a:stretch>
            <a:fillRect/>
          </a:stretch>
        </p:blipFill>
        <p:spPr>
          <a:xfrm>
            <a:off x="223750" y="5310338"/>
            <a:ext cx="4833600" cy="686009"/>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8713" y="1332363"/>
            <a:ext cx="9172713" cy="2900183"/>
          </a:xfrm>
        </p:spPr>
        <p:txBody>
          <a:bodyPr>
            <a:noAutofit/>
          </a:bodyPr>
          <a:lstStyle/>
          <a:p>
            <a:pPr algn="just">
              <a:defRPr/>
            </a:pPr>
            <a:r>
              <a:rPr lang="fi-FI" altLang="fi-FI" sz="1500" b="1" dirty="0"/>
              <a:t>Teknologiateollisuudessa vuoden 2023 heinä-joulukuu sujui suurelta osin alavireisesti, mutta toimialoittain vaihtelevasti. Satakunnassa liikevaihto laski lähes kaikilla haaroilla meriteollisuutta sekä kone- ja laitevalmistusta lukuun ottamatta. Teknologiateollisuuden viennin arvo supistui selvästi. Meriteollisuus menestyi muista haaroista poiketen mainiosti, sillä liikevaihto ampaisi vauhdilla ylöspäin ja henkilöstöäkin lisättiin. Metallien jalostuksessa tuottajahintojen lasku ohensi selvästi liikevaihtoa painaen koko teknologiateollisuuden lukuja alaspäin. Silti tuotantomäärät ovat voineet pysyä lähes ennallaan, sillä henkilöstöä lisättiin hieman. Metallituotteiden valmistuksessa kehitys oli synkintä. Elektroniikka- ja sähkötuotteiden valmistuksessa liikevaihdon kehitys vaihteli voimakkaasti, mutta henkilöstöä lisättiin selvästi. Kaiken kaikkiaan metallialojen yhteenlasketun henkilöstömäärän yhä jatkunut hienoinen nousu viittaa osaltaan myönteiseen tuotantokehitykseen liikevaihdon laskusta huolimatta.</a:t>
            </a:r>
          </a:p>
          <a:p>
            <a:pPr algn="just">
              <a:defRPr/>
            </a:pPr>
            <a:r>
              <a:rPr lang="fi-FI" altLang="fi-FI" sz="1500" b="1" dirty="0"/>
              <a:t>Koko maassa keskimäärin liikevaihdon kehitys oli Satakuntaa hieman suotuisampaa. Viennissäkin ero oli samansuuntainen. Metallien jalostus ja konepajat menestyivät Satakuntaa paremmin, elektroniikka- ja metallituotteiden valmistus heikommin. Satakunnassa metallien jalostuksen painoarvo on huomattavasti maan keskitasoa korkeampi, joten hintojen muutosten vaikutus koko teknologiateollisuuden liikevaihtoon on paljon suurempi, mikä näkyy selvästi loppuvuoden luvuissa. </a:t>
            </a:r>
          </a:p>
          <a:p>
            <a:pPr algn="just">
              <a:defRPr/>
            </a:pPr>
            <a:r>
              <a:rPr lang="fi-FI" altLang="fi-FI" sz="1500" b="1" dirty="0"/>
              <a:t>Teknologiateollisuus ry:n mukaan tilauskannan arvo oli valtakunnallisesti joulukuun lopussa 3 % pienempi kuin syyskuun lopussa ja 16 % pienempi kuin vuoden 2022 joulukuussa. Alan yritysten liikevaihdon arvioidaan laskevan vuoden 2024 alkupuolella. </a:t>
            </a:r>
            <a:endParaRPr lang="fi-FI" altLang="fi-FI" sz="135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822045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BA3B3EB5-1364-56EE-55B4-2C19F8B557CE}"/>
              </a:ext>
            </a:extLst>
          </p:cNvPr>
          <p:cNvPicPr>
            <a:picLocks noChangeAspect="1"/>
          </p:cNvPicPr>
          <p:nvPr/>
        </p:nvPicPr>
        <p:blipFill>
          <a:blip r:embed="rId3"/>
          <a:stretch>
            <a:fillRect/>
          </a:stretch>
        </p:blipFill>
        <p:spPr>
          <a:xfrm>
            <a:off x="207592" y="5289316"/>
            <a:ext cx="5336381" cy="621506"/>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52044" y="71273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teknologiateollisuus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347" y="971550"/>
            <a:ext cx="1392609" cy="360574"/>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185999" y="1227786"/>
            <a:ext cx="39635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79978" y="3260633"/>
            <a:ext cx="4290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3947120" y="1296448"/>
            <a:ext cx="57845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4345780" y="3588824"/>
            <a:ext cx="35472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B3A75E49-C36D-E94F-CE02-E04E762883BB}"/>
              </a:ext>
            </a:extLst>
          </p:cNvPr>
          <p:cNvPicPr>
            <a:picLocks noChangeAspect="1"/>
          </p:cNvPicPr>
          <p:nvPr/>
        </p:nvPicPr>
        <p:blipFill>
          <a:blip r:embed="rId3"/>
          <a:stretch>
            <a:fillRect/>
          </a:stretch>
        </p:blipFill>
        <p:spPr>
          <a:xfrm>
            <a:off x="167080" y="1388085"/>
            <a:ext cx="3776505" cy="2428679"/>
          </a:xfrm>
          <a:prstGeom prst="rect">
            <a:avLst/>
          </a:prstGeom>
        </p:spPr>
      </p:pic>
      <p:pic>
        <p:nvPicPr>
          <p:cNvPr id="15" name="Picture 14">
            <a:extLst>
              <a:ext uri="{FF2B5EF4-FFF2-40B4-BE49-F238E27FC236}">
                <a16:creationId xmlns:a16="http://schemas.microsoft.com/office/drawing/2014/main" id="{B474FEF4-355C-0C51-D291-88F04B33E3C3}"/>
              </a:ext>
            </a:extLst>
          </p:cNvPr>
          <p:cNvPicPr>
            <a:picLocks noChangeAspect="1"/>
          </p:cNvPicPr>
          <p:nvPr/>
        </p:nvPicPr>
        <p:blipFill>
          <a:blip r:embed="rId4"/>
          <a:stretch>
            <a:fillRect/>
          </a:stretch>
        </p:blipFill>
        <p:spPr>
          <a:xfrm>
            <a:off x="179741" y="3710179"/>
            <a:ext cx="3776505" cy="2470541"/>
          </a:xfrm>
          <a:prstGeom prst="rect">
            <a:avLst/>
          </a:prstGeom>
        </p:spPr>
      </p:pic>
      <p:pic>
        <p:nvPicPr>
          <p:cNvPr id="16" name="Picture 15">
            <a:extLst>
              <a:ext uri="{FF2B5EF4-FFF2-40B4-BE49-F238E27FC236}">
                <a16:creationId xmlns:a16="http://schemas.microsoft.com/office/drawing/2014/main" id="{BC689E3C-ABD1-D3FF-CA51-EB51F002AC6C}"/>
              </a:ext>
            </a:extLst>
          </p:cNvPr>
          <p:cNvPicPr>
            <a:picLocks noChangeAspect="1"/>
          </p:cNvPicPr>
          <p:nvPr/>
        </p:nvPicPr>
        <p:blipFill>
          <a:blip r:embed="rId5"/>
          <a:stretch>
            <a:fillRect/>
          </a:stretch>
        </p:blipFill>
        <p:spPr>
          <a:xfrm>
            <a:off x="4457886" y="1380195"/>
            <a:ext cx="3685831" cy="2409386"/>
          </a:xfrm>
          <a:prstGeom prst="rect">
            <a:avLst/>
          </a:prstGeom>
        </p:spPr>
      </p:pic>
      <p:pic>
        <p:nvPicPr>
          <p:cNvPr id="17" name="Picture 16">
            <a:extLst>
              <a:ext uri="{FF2B5EF4-FFF2-40B4-BE49-F238E27FC236}">
                <a16:creationId xmlns:a16="http://schemas.microsoft.com/office/drawing/2014/main" id="{C73A19C5-5641-F81C-D266-86142D07DBF4}"/>
              </a:ext>
            </a:extLst>
          </p:cNvPr>
          <p:cNvPicPr>
            <a:picLocks noChangeAspect="1"/>
          </p:cNvPicPr>
          <p:nvPr/>
        </p:nvPicPr>
        <p:blipFill>
          <a:blip r:embed="rId6"/>
          <a:stretch>
            <a:fillRect/>
          </a:stretch>
        </p:blipFill>
        <p:spPr>
          <a:xfrm>
            <a:off x="4560907" y="3775525"/>
            <a:ext cx="3332102" cy="2179819"/>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4572" y="1423393"/>
            <a:ext cx="5351101" cy="3577223"/>
          </a:xfrm>
        </p:spPr>
        <p:txBody>
          <a:bodyPr>
            <a:normAutofit/>
          </a:bodyPr>
          <a:lstStyle/>
          <a:p>
            <a:pPr algn="just">
              <a:defRPr/>
            </a:pPr>
            <a:r>
              <a:rPr lang="fi-FI" altLang="fi-FI" sz="1350" b="1" dirty="0"/>
              <a:t>Metallien jalostuksen liikevaihto romahti vuoden 2023 heinä-joulukuussa. Taustalla vaikuttaa tuottajahintojen voimakas lasku, joka on seurausta hiipuvasta talouskehityksestä. Valtakunnallisesti alan liikevaihto laski edelleen tuntuvasti. Satakunnassa henkilöstömäärä kasvoi kuitenkin yhä hieman, joten liikevaihdon laskusta ainakin osa on tullut laskevista hinnoista, ja itse tuotantomäärät ovat supistuneet loivemmin, jos ollenkaan.</a:t>
            </a:r>
          </a:p>
          <a:p>
            <a:pPr algn="just">
              <a:defRPr/>
            </a:pPr>
            <a:r>
              <a:rPr lang="fi-FI" altLang="fi-FI" sz="1350" b="1" dirty="0"/>
              <a:t>Teknologiateollisuus ry:n mukaan terästuotteiden, värimetallien, valujen ja metallimalmien yhteenlaskettu tuotannon määrä oli Suomessa tammi–marraskuussa 2023 prosentin suurempi kuin vuosi sitten vastaavaan aikaan. Metallien jalostusyritysten henkilöstömäärä Suomessa oli vuonna 2023 0,3 % suurempi kuin vuonna 2022.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62052" y="36832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143" y="717952"/>
            <a:ext cx="8939166" cy="9747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jalostus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248" y="923676"/>
            <a:ext cx="1392609" cy="360574"/>
          </a:xfrm>
          <a:prstGeom prst="rect">
            <a:avLst/>
          </a:prstGeom>
        </p:spPr>
      </p:pic>
      <p:sp>
        <p:nvSpPr>
          <p:cNvPr id="15" name="Rectangle 2">
            <a:extLst>
              <a:ext uri="{FF2B5EF4-FFF2-40B4-BE49-F238E27FC236}">
                <a16:creationId xmlns:a16="http://schemas.microsoft.com/office/drawing/2014/main" id="{E9A9A4A8-5BDF-DFDB-4B28-AAAF7A34180E}"/>
              </a:ext>
            </a:extLst>
          </p:cNvPr>
          <p:cNvSpPr>
            <a:spLocks noChangeArrowheads="1"/>
          </p:cNvSpPr>
          <p:nvPr/>
        </p:nvSpPr>
        <p:spPr bwMode="auto">
          <a:xfrm>
            <a:off x="5431553" y="3438769"/>
            <a:ext cx="42485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224825DD-7939-1F85-3AF3-E46D8373040D}"/>
              </a:ext>
            </a:extLst>
          </p:cNvPr>
          <p:cNvPicPr>
            <a:picLocks noChangeAspect="1"/>
          </p:cNvPicPr>
          <p:nvPr/>
        </p:nvPicPr>
        <p:blipFill>
          <a:blip r:embed="rId3"/>
          <a:stretch>
            <a:fillRect/>
          </a:stretch>
        </p:blipFill>
        <p:spPr>
          <a:xfrm>
            <a:off x="147745" y="4654197"/>
            <a:ext cx="3550240" cy="1355596"/>
          </a:xfrm>
          <a:prstGeom prst="rect">
            <a:avLst/>
          </a:prstGeom>
        </p:spPr>
      </p:pic>
      <p:sp>
        <p:nvSpPr>
          <p:cNvPr id="6" name="TextBox 5">
            <a:extLst>
              <a:ext uri="{FF2B5EF4-FFF2-40B4-BE49-F238E27FC236}">
                <a16:creationId xmlns:a16="http://schemas.microsoft.com/office/drawing/2014/main" id="{C9223C9D-6D4A-0386-7497-53B3C49C8542}"/>
              </a:ext>
            </a:extLst>
          </p:cNvPr>
          <p:cNvSpPr txBox="1"/>
          <p:nvPr/>
        </p:nvSpPr>
        <p:spPr>
          <a:xfrm>
            <a:off x="3657526" y="5768287"/>
            <a:ext cx="1604927" cy="230832"/>
          </a:xfrm>
          <a:prstGeom prst="rect">
            <a:avLst/>
          </a:prstGeom>
          <a:noFill/>
        </p:spPr>
        <p:txBody>
          <a:bodyPr wrap="none" rtlCol="0">
            <a:spAutoFit/>
          </a:bodyPr>
          <a:lstStyle/>
          <a:p>
            <a:pPr defTabSz="685800" eaLnBrk="1" fontAlgn="auto" hangingPunct="1">
              <a:spcBef>
                <a:spcPts val="0"/>
              </a:spcBef>
              <a:spcAft>
                <a:spcPts val="0"/>
              </a:spcAft>
            </a:pPr>
            <a:r>
              <a:rPr lang="fi-FI" sz="900" dirty="0">
                <a:solidFill>
                  <a:prstClr val="black"/>
                </a:solidFill>
                <a:latin typeface="Calibri" panose="020F0502020204030204"/>
                <a:cs typeface="+mn-cs"/>
              </a:rPr>
              <a:t>Lähde: Teknologiateollisuus ry</a:t>
            </a:r>
            <a:endParaRPr lang="en-US" sz="900" dirty="0">
              <a:solidFill>
                <a:prstClr val="black"/>
              </a:solidFill>
              <a:latin typeface="Calibri" panose="020F0502020204030204"/>
              <a:cs typeface="+mn-cs"/>
            </a:endParaRPr>
          </a:p>
        </p:txBody>
      </p:sp>
      <p:pic>
        <p:nvPicPr>
          <p:cNvPr id="16" name="Picture 15">
            <a:extLst>
              <a:ext uri="{FF2B5EF4-FFF2-40B4-BE49-F238E27FC236}">
                <a16:creationId xmlns:a16="http://schemas.microsoft.com/office/drawing/2014/main" id="{7AB52CC5-EF21-CF34-3DFB-AE6A665D8B4C}"/>
              </a:ext>
            </a:extLst>
          </p:cNvPr>
          <p:cNvPicPr>
            <a:picLocks noChangeAspect="1"/>
          </p:cNvPicPr>
          <p:nvPr/>
        </p:nvPicPr>
        <p:blipFill>
          <a:blip r:embed="rId4"/>
          <a:stretch>
            <a:fillRect/>
          </a:stretch>
        </p:blipFill>
        <p:spPr>
          <a:xfrm>
            <a:off x="5309403" y="1257067"/>
            <a:ext cx="3698626" cy="2418006"/>
          </a:xfrm>
          <a:prstGeom prst="rect">
            <a:avLst/>
          </a:prstGeom>
        </p:spPr>
      </p:pic>
      <p:pic>
        <p:nvPicPr>
          <p:cNvPr id="18" name="Picture 17">
            <a:extLst>
              <a:ext uri="{FF2B5EF4-FFF2-40B4-BE49-F238E27FC236}">
                <a16:creationId xmlns:a16="http://schemas.microsoft.com/office/drawing/2014/main" id="{0F9F538C-5A92-F342-4024-5126DBCB05EF}"/>
              </a:ext>
            </a:extLst>
          </p:cNvPr>
          <p:cNvPicPr>
            <a:picLocks noChangeAspect="1"/>
          </p:cNvPicPr>
          <p:nvPr/>
        </p:nvPicPr>
        <p:blipFill>
          <a:blip r:embed="rId5"/>
          <a:stretch>
            <a:fillRect/>
          </a:stretch>
        </p:blipFill>
        <p:spPr>
          <a:xfrm>
            <a:off x="5460047" y="3628385"/>
            <a:ext cx="3469910" cy="2269971"/>
          </a:xfrm>
          <a:prstGeom prst="rect">
            <a:avLst/>
          </a:prstGeom>
        </p:spPr>
      </p:pic>
      <p:pic>
        <p:nvPicPr>
          <p:cNvPr id="19" name="Picture 18">
            <a:extLst>
              <a:ext uri="{FF2B5EF4-FFF2-40B4-BE49-F238E27FC236}">
                <a16:creationId xmlns:a16="http://schemas.microsoft.com/office/drawing/2014/main" id="{2EE84ACA-B81F-CDD9-BA3F-F2BDD7CA0861}"/>
              </a:ext>
            </a:extLst>
          </p:cNvPr>
          <p:cNvPicPr>
            <a:picLocks noChangeAspect="1"/>
          </p:cNvPicPr>
          <p:nvPr/>
        </p:nvPicPr>
        <p:blipFill>
          <a:blip r:embed="rId6"/>
          <a:stretch>
            <a:fillRect/>
          </a:stretch>
        </p:blipFill>
        <p:spPr>
          <a:xfrm>
            <a:off x="220557" y="3861060"/>
            <a:ext cx="4379119" cy="621506"/>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5277" y="7872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Metallituotteiden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8" y="1585293"/>
            <a:ext cx="5293032" cy="3570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endParaRPr lang="fi-FI" altLang="fi-FI" sz="1050" b="1" dirty="0">
              <a:solidFill>
                <a:prstClr val="black"/>
              </a:solidFill>
              <a:latin typeface="Calibri" panose="020F0502020204030204"/>
            </a:endParaRPr>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22236" y="1660480"/>
            <a:ext cx="5540546" cy="256966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Metallituotteiden valmistuksen liikevaihto aleni vuoden 2023 loppupuolella edelleen selvästi sekä Satakunnassa että etenkin maassa keskimäärin. Tuottajahinnat ovat olleet laskussa, mutta myös tuotantomäärät lienevät pudonneet. Satakunnassa henkilöstön väheneminen syveni vuodenvaihdetta kohden.</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Teknologiateollisuus ry:n mukaan maamme kone- ja metallituote-teollisuuden (ml. telakat) yritysten saamien uusien tilausten arvo oli loka–joulukuussa 48 % korkeampi kuin edellisellä neljänneksellä. Edellisvuoden vastaavaan ajanjaksoon verrattuna saatujen uusien tilausten arvo kuitenkin laski 16 %. Hintojen nousu huomioiden tilauskantakehitys oli poikkeuksellisen heikko.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Tilauskannan arvo oli joulukuun lopussa 9 % pienempi kuin syyskuun lopussa ja 16 % matalampi kuin vuoden 2022 joulukuussa. Huomattavaa on edelleen telakoiden suuri osuus tilauskannan kokonaisarvosta. Loppuvuoden tilauskehityksen perusteella maamme kone- ja metallituoteteollisuuden yritysten liikevaihdon odotetaan laskevan vuoden 2024 ensimmäisellä puoliskolla.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1013693"/>
            <a:ext cx="1392609" cy="360574"/>
          </a:xfrm>
          <a:prstGeom prst="rect">
            <a:avLst/>
          </a:prstGeom>
        </p:spPr>
      </p:pic>
      <p:sp>
        <p:nvSpPr>
          <p:cNvPr id="9" name="Rectangle 2">
            <a:extLst>
              <a:ext uri="{FF2B5EF4-FFF2-40B4-BE49-F238E27FC236}">
                <a16:creationId xmlns:a16="http://schemas.microsoft.com/office/drawing/2014/main" id="{6220C709-B632-9397-A685-B39D48E0CD84}"/>
              </a:ext>
            </a:extLst>
          </p:cNvPr>
          <p:cNvSpPr>
            <a:spLocks noChangeArrowheads="1"/>
          </p:cNvSpPr>
          <p:nvPr/>
        </p:nvSpPr>
        <p:spPr bwMode="auto">
          <a:xfrm>
            <a:off x="5952856" y="1144461"/>
            <a:ext cx="36638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98E5DE8F-B854-CE51-19FF-B802DE67F3E6}"/>
              </a:ext>
            </a:extLst>
          </p:cNvPr>
          <p:cNvPicPr>
            <a:picLocks noChangeAspect="1"/>
          </p:cNvPicPr>
          <p:nvPr/>
        </p:nvPicPr>
        <p:blipFill>
          <a:blip r:embed="rId3"/>
          <a:stretch>
            <a:fillRect/>
          </a:stretch>
        </p:blipFill>
        <p:spPr>
          <a:xfrm>
            <a:off x="5583649" y="1481924"/>
            <a:ext cx="3387231" cy="2214429"/>
          </a:xfrm>
          <a:prstGeom prst="rect">
            <a:avLst/>
          </a:prstGeom>
        </p:spPr>
      </p:pic>
      <p:pic>
        <p:nvPicPr>
          <p:cNvPr id="16" name="Picture 15">
            <a:extLst>
              <a:ext uri="{FF2B5EF4-FFF2-40B4-BE49-F238E27FC236}">
                <a16:creationId xmlns:a16="http://schemas.microsoft.com/office/drawing/2014/main" id="{6D39B101-4594-AB65-C6FA-A1DB781C76FA}"/>
              </a:ext>
            </a:extLst>
          </p:cNvPr>
          <p:cNvPicPr>
            <a:picLocks noChangeAspect="1"/>
          </p:cNvPicPr>
          <p:nvPr/>
        </p:nvPicPr>
        <p:blipFill>
          <a:blip r:embed="rId4"/>
          <a:stretch>
            <a:fillRect/>
          </a:stretch>
        </p:blipFill>
        <p:spPr>
          <a:xfrm>
            <a:off x="5585590" y="3632957"/>
            <a:ext cx="3450629" cy="2257358"/>
          </a:xfrm>
          <a:prstGeom prst="rect">
            <a:avLst/>
          </a:prstGeom>
        </p:spPr>
      </p:pic>
      <p:pic>
        <p:nvPicPr>
          <p:cNvPr id="18" name="Picture 17">
            <a:extLst>
              <a:ext uri="{FF2B5EF4-FFF2-40B4-BE49-F238E27FC236}">
                <a16:creationId xmlns:a16="http://schemas.microsoft.com/office/drawing/2014/main" id="{7BDC01B2-431E-F776-5A90-E5A872BDA61F}"/>
              </a:ext>
            </a:extLst>
          </p:cNvPr>
          <p:cNvPicPr>
            <a:picLocks noChangeAspect="1"/>
          </p:cNvPicPr>
          <p:nvPr/>
        </p:nvPicPr>
        <p:blipFill>
          <a:blip r:embed="rId5"/>
          <a:stretch>
            <a:fillRect/>
          </a:stretch>
        </p:blipFill>
        <p:spPr>
          <a:xfrm>
            <a:off x="262156" y="5156143"/>
            <a:ext cx="4379119" cy="621506"/>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708107"/>
            <a:ext cx="5370681" cy="2825045"/>
          </a:xfrm>
        </p:spPr>
        <p:txBody>
          <a:bodyPr>
            <a:noAutofit/>
          </a:bodyPr>
          <a:lstStyle/>
          <a:p>
            <a:pPr algn="just">
              <a:defRPr/>
            </a:pPr>
            <a:r>
              <a:rPr lang="fi-FI" altLang="fi-FI" sz="1500" b="1" dirty="0"/>
              <a:t>Satakunnan koneiden ja laitteiden valmistus kärsi merkittävästi koronakriisistä, mutta toipuminen käynnistyi vahvana vuoden 2021 lopussa. Konepajateollisuuden tilanne on ollut Satakunnassa muutenkin ajoittain haastava, sillä jokunen merkittävä valmistaja on kohdannut kysyntähäiriöitä. Alan liikevaihto kääntyi kuitenkin nopeaan nousuun vuoden 2023 viimeisellä neljänneksellä, mutta liikevaihdon taso on edelleen hieman matalampi kuin huippuvuonna 2014. Korona-aikojen taso on tosin selvästi ylittynyt. Henkilöstöä vähennettiin loppuvuonna hieman. </a:t>
            </a:r>
          </a:p>
          <a:p>
            <a:pPr algn="just">
              <a:defRPr/>
            </a:pPr>
            <a:r>
              <a:rPr lang="fi-FI" altLang="fi-FI" sz="1500" b="1" dirty="0"/>
              <a:t>Koko maassa keskimäärin koronakriisi piti liikevaihdon tiukassa laskussa vuoden 2021 kevääseen saakka, jolloin monen muun alan tavoin rivakka elpyminen käynnistyi. Kasvua on riittänyt ainakin vuoden 2023 loppuun saakka. Tuottajahintojen nousu vaikuttanee osin taustalla.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117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808" y="84498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Koneiden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laitteiden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22266"/>
            <a:ext cx="1392609" cy="360574"/>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5259682" y="977672"/>
            <a:ext cx="5030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7ACE0131-25B3-CF6B-97F0-0CB5CB791DEB}"/>
              </a:ext>
            </a:extLst>
          </p:cNvPr>
          <p:cNvSpPr>
            <a:spLocks noChangeArrowheads="1"/>
          </p:cNvSpPr>
          <p:nvPr/>
        </p:nvSpPr>
        <p:spPr bwMode="auto">
          <a:xfrm>
            <a:off x="5528439" y="3274676"/>
            <a:ext cx="42023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9DE0F95E-1818-F392-C67E-F759E7F9FC2D}"/>
              </a:ext>
            </a:extLst>
          </p:cNvPr>
          <p:cNvPicPr>
            <a:picLocks noChangeAspect="1"/>
          </p:cNvPicPr>
          <p:nvPr/>
        </p:nvPicPr>
        <p:blipFill>
          <a:blip r:embed="rId3"/>
          <a:stretch>
            <a:fillRect/>
          </a:stretch>
        </p:blipFill>
        <p:spPr>
          <a:xfrm>
            <a:off x="5464497" y="1423393"/>
            <a:ext cx="3555029" cy="2286248"/>
          </a:xfrm>
          <a:prstGeom prst="rect">
            <a:avLst/>
          </a:prstGeom>
        </p:spPr>
      </p:pic>
      <p:pic>
        <p:nvPicPr>
          <p:cNvPr id="15" name="Picture 14">
            <a:extLst>
              <a:ext uri="{FF2B5EF4-FFF2-40B4-BE49-F238E27FC236}">
                <a16:creationId xmlns:a16="http://schemas.microsoft.com/office/drawing/2014/main" id="{3CF5FFCB-69B7-3B9C-0EB7-43EFAEE63440}"/>
              </a:ext>
            </a:extLst>
          </p:cNvPr>
          <p:cNvPicPr>
            <a:picLocks noChangeAspect="1"/>
          </p:cNvPicPr>
          <p:nvPr/>
        </p:nvPicPr>
        <p:blipFill>
          <a:blip r:embed="rId4"/>
          <a:stretch>
            <a:fillRect/>
          </a:stretch>
        </p:blipFill>
        <p:spPr>
          <a:xfrm>
            <a:off x="5496888" y="3661976"/>
            <a:ext cx="3472240" cy="2271495"/>
          </a:xfrm>
          <a:prstGeom prst="rect">
            <a:avLst/>
          </a:prstGeom>
        </p:spPr>
      </p:pic>
      <p:pic>
        <p:nvPicPr>
          <p:cNvPr id="16" name="Picture 15">
            <a:extLst>
              <a:ext uri="{FF2B5EF4-FFF2-40B4-BE49-F238E27FC236}">
                <a16:creationId xmlns:a16="http://schemas.microsoft.com/office/drawing/2014/main" id="{084F6FAB-4915-559C-ABBB-E75115E475D5}"/>
              </a:ext>
            </a:extLst>
          </p:cNvPr>
          <p:cNvPicPr>
            <a:picLocks noChangeAspect="1"/>
          </p:cNvPicPr>
          <p:nvPr/>
        </p:nvPicPr>
        <p:blipFill>
          <a:blip r:embed="rId5"/>
          <a:stretch>
            <a:fillRect/>
          </a:stretch>
        </p:blipFill>
        <p:spPr>
          <a:xfrm>
            <a:off x="267891" y="5190433"/>
            <a:ext cx="4379119" cy="621506"/>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0642" y="8447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07" y="1758923"/>
            <a:ext cx="5401985" cy="3541739"/>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Elektroniikka- ja sähkötuotteiden valmistuksen liikevaihdon kasvu jatkui edelleen vuoden 2023 heinä-syyskuussa Satakunnassa. Aivan vuoden lopussa liikevaihto kääntyi voimakkaaseen laskuun. Maassa keskimäärin liikevaihto sukelsi rajusti koko loppuvuoden ajan, vaikka tuottajahinnat ovat olleet loivassa nousussa. Satakunnassa olosuhteisiin nähden kohtuullisen kehityksen taustalla vaikuttaa se, että osa automaatio- ja robotiikka-alan yrityksistä sijoittuu tälle toimialalle ja niiden kasvu on ollut ajoittain hyvinkin nopeaa. Satakunnassa henkilöstömäärä kohosi silti yhä voimakkaasti, mikä tarkoittanee liikevaihdon laskun tulleen ainakin osin laskutusaikataulujen osumisesta vertailuajankohtaan. </a:t>
            </a:r>
          </a:p>
          <a:p>
            <a:pPr marL="171450" indent="-171450" algn="just" defTabSz="685800" fontAlgn="auto">
              <a:lnSpc>
                <a:spcPct val="100000"/>
              </a:lnSpc>
              <a:spcBef>
                <a:spcPts val="750"/>
              </a:spcBef>
              <a:spcAft>
                <a:spcPts val="0"/>
              </a:spcAft>
              <a:defRPr/>
            </a:pPr>
            <a:r>
              <a:rPr lang="fi-FI" altLang="fi-FI" sz="1350" b="1" dirty="0">
                <a:solidFill>
                  <a:prstClr val="black"/>
                </a:solidFill>
                <a:latin typeface="Calibri" panose="020F0502020204030204"/>
              </a:rPr>
              <a:t>Teknologiateollisuus ry:n mukaan maamme elektroniikka- ja sähköteollisuudessa sekä uusien tilausten että tilauskannan arvo kohosivat loka–joulukuussa edelliseen neljännekseen verrattuna. Alalle ovat olleet viime vuosina tyypillisiä voimakkaat tilausvaihtelut vuosineljännesten välillä. Alan yritykset Suomessa keskimäärin saivat uusia tilauksia loka–joulukuussa arvoltaan 18 % runsaammin kuin heinä–syyskuussa, mutta 26 % niukemmin kuin vastaavalla ajanjaksolla vuonna 2022. Tilauskannan arvo oli joulukuun lopussa 14 % suurempi kuin syyskuun lopussa, mutta 21 % matalampi kuin vuoden 2022 joulukuussa. Viime aikojen tilauskehityksen perusteella alan yritysten liikevaihdon arvioidaan putoavan vuoden 2024 ensimmäisellä puoliskolla. </a:t>
            </a:r>
            <a:endParaRPr lang="fi-FI" altLang="fi-FI" sz="10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1044063"/>
            <a:ext cx="1392609" cy="360574"/>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5540892" y="1132171"/>
            <a:ext cx="4612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5563119" y="3230994"/>
            <a:ext cx="35902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1F8E543B-ECDF-D826-E3E3-06B3495F64F0}"/>
              </a:ext>
            </a:extLst>
          </p:cNvPr>
          <p:cNvPicPr>
            <a:picLocks noChangeAspect="1"/>
          </p:cNvPicPr>
          <p:nvPr/>
        </p:nvPicPr>
        <p:blipFill>
          <a:blip r:embed="rId3"/>
          <a:stretch>
            <a:fillRect/>
          </a:stretch>
        </p:blipFill>
        <p:spPr>
          <a:xfrm>
            <a:off x="5419705" y="1365899"/>
            <a:ext cx="3631844" cy="2374346"/>
          </a:xfrm>
          <a:prstGeom prst="rect">
            <a:avLst/>
          </a:prstGeom>
        </p:spPr>
      </p:pic>
      <p:pic>
        <p:nvPicPr>
          <p:cNvPr id="16" name="Picture 15">
            <a:extLst>
              <a:ext uri="{FF2B5EF4-FFF2-40B4-BE49-F238E27FC236}">
                <a16:creationId xmlns:a16="http://schemas.microsoft.com/office/drawing/2014/main" id="{FD046298-3DAF-6254-AEFF-A106FFA7D7C8}"/>
              </a:ext>
            </a:extLst>
          </p:cNvPr>
          <p:cNvPicPr>
            <a:picLocks noChangeAspect="1"/>
          </p:cNvPicPr>
          <p:nvPr/>
        </p:nvPicPr>
        <p:blipFill>
          <a:blip r:embed="rId4"/>
          <a:stretch>
            <a:fillRect/>
          </a:stretch>
        </p:blipFill>
        <p:spPr>
          <a:xfrm>
            <a:off x="5401234" y="3572182"/>
            <a:ext cx="3688940" cy="2413257"/>
          </a:xfrm>
          <a:prstGeom prst="rect">
            <a:avLst/>
          </a:prstGeom>
        </p:spPr>
      </p:pic>
      <p:pic>
        <p:nvPicPr>
          <p:cNvPr id="18" name="Picture 17">
            <a:extLst>
              <a:ext uri="{FF2B5EF4-FFF2-40B4-BE49-F238E27FC236}">
                <a16:creationId xmlns:a16="http://schemas.microsoft.com/office/drawing/2014/main" id="{FEF476AD-5FFB-4605-F13B-54CB198DBE1A}"/>
              </a:ext>
            </a:extLst>
          </p:cNvPr>
          <p:cNvPicPr>
            <a:picLocks noChangeAspect="1"/>
          </p:cNvPicPr>
          <p:nvPr/>
        </p:nvPicPr>
        <p:blipFill>
          <a:blip r:embed="rId5"/>
          <a:stretch>
            <a:fillRect/>
          </a:stretch>
        </p:blipFill>
        <p:spPr>
          <a:xfrm>
            <a:off x="262156" y="5202574"/>
            <a:ext cx="4379119" cy="621506"/>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8452" y="79363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6724" y="1630256"/>
            <a:ext cx="4588724"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Automaatio- ja robotiikka-alan yritysten liikevaihto aleni vuoden 2023 heinä-syyskuussa, mutta kasvoi jälleen merkittävästi vuoden viimeisellä neljänneksellä. Taustalla saattaa piillä osin tilausten laskutusaikataulut. Henkilöstömäärä on kuitenkin kohonnut yhä hieman koko loppuvuoden aikana. Se voi taasen viitata tuotannon kasvuun. Kaiken kaikkiaan näyttäisi siltä, että yrityskohtainen vaihtelu on ollut edelleen suurta.</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48" y="985051"/>
            <a:ext cx="1392609" cy="360574"/>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F1914841-470E-5067-571F-28972E8D8B6F}"/>
              </a:ext>
            </a:extLst>
          </p:cNvPr>
          <p:cNvSpPr>
            <a:spLocks noChangeArrowheads="1"/>
          </p:cNvSpPr>
          <p:nvPr/>
        </p:nvSpPr>
        <p:spPr bwMode="auto">
          <a:xfrm>
            <a:off x="5248376" y="3575159"/>
            <a:ext cx="42729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48292BAA-EFEA-E8B8-C92B-7E3838A9ED8C}"/>
              </a:ext>
            </a:extLst>
          </p:cNvPr>
          <p:cNvPicPr>
            <a:picLocks noChangeAspect="1"/>
          </p:cNvPicPr>
          <p:nvPr/>
        </p:nvPicPr>
        <p:blipFill>
          <a:blip r:embed="rId3"/>
          <a:stretch>
            <a:fillRect/>
          </a:stretch>
        </p:blipFill>
        <p:spPr>
          <a:xfrm>
            <a:off x="4860568" y="1249617"/>
            <a:ext cx="3930038" cy="2527417"/>
          </a:xfrm>
          <a:prstGeom prst="rect">
            <a:avLst/>
          </a:prstGeom>
        </p:spPr>
      </p:pic>
      <p:pic>
        <p:nvPicPr>
          <p:cNvPr id="14" name="Picture 13">
            <a:extLst>
              <a:ext uri="{FF2B5EF4-FFF2-40B4-BE49-F238E27FC236}">
                <a16:creationId xmlns:a16="http://schemas.microsoft.com/office/drawing/2014/main" id="{CF87C8BD-00A2-EF54-B415-159B969C0431}"/>
              </a:ext>
            </a:extLst>
          </p:cNvPr>
          <p:cNvPicPr>
            <a:picLocks noChangeAspect="1"/>
          </p:cNvPicPr>
          <p:nvPr/>
        </p:nvPicPr>
        <p:blipFill>
          <a:blip r:embed="rId4"/>
          <a:stretch>
            <a:fillRect/>
          </a:stretch>
        </p:blipFill>
        <p:spPr>
          <a:xfrm>
            <a:off x="5050089" y="3636130"/>
            <a:ext cx="3552259" cy="2323842"/>
          </a:xfrm>
          <a:prstGeom prst="rect">
            <a:avLst/>
          </a:prstGeom>
        </p:spPr>
      </p:pic>
      <p:pic>
        <p:nvPicPr>
          <p:cNvPr id="16" name="Picture 15">
            <a:extLst>
              <a:ext uri="{FF2B5EF4-FFF2-40B4-BE49-F238E27FC236}">
                <a16:creationId xmlns:a16="http://schemas.microsoft.com/office/drawing/2014/main" id="{996097EA-BDE1-ACE6-9DEC-971C46C630A4}"/>
              </a:ext>
            </a:extLst>
          </p:cNvPr>
          <p:cNvPicPr>
            <a:picLocks noChangeAspect="1"/>
          </p:cNvPicPr>
          <p:nvPr/>
        </p:nvPicPr>
        <p:blipFill>
          <a:blip r:embed="rId5"/>
          <a:stretch>
            <a:fillRect/>
          </a:stretch>
        </p:blipFill>
        <p:spPr>
          <a:xfrm>
            <a:off x="141493" y="5064481"/>
            <a:ext cx="4656727" cy="737951"/>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4" name="Picture 3">
            <a:extLst>
              <a:ext uri="{FF2B5EF4-FFF2-40B4-BE49-F238E27FC236}">
                <a16:creationId xmlns:a16="http://schemas.microsoft.com/office/drawing/2014/main" id="{4DD4E314-4EA4-4768-9FAE-6FC0B790427F}"/>
              </a:ext>
            </a:extLst>
          </p:cNvPr>
          <p:cNvPicPr>
            <a:picLocks noChangeAspect="1"/>
          </p:cNvPicPr>
          <p:nvPr/>
        </p:nvPicPr>
        <p:blipFill>
          <a:blip r:embed="rId3"/>
          <a:stretch>
            <a:fillRect/>
          </a:stretch>
        </p:blipFill>
        <p:spPr>
          <a:xfrm>
            <a:off x="457200" y="1062286"/>
            <a:ext cx="8229600" cy="510301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59" y="641748"/>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991" y="1360518"/>
            <a:ext cx="5646347"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Satakunnan meriklusteriin luetaan tässä yhteydessä noin 40 alueella toimivaa meriteollisuuden kone- ja laitevalmistajaa sekä telakkaa. Laivanrakennuksessa Rauma </a:t>
            </a:r>
            <a:r>
              <a:rPr lang="fi-FI" altLang="fi-FI" sz="1500" b="1" dirty="0" err="1">
                <a:solidFill>
                  <a:prstClr val="black"/>
                </a:solidFill>
                <a:latin typeface="Calibri" panose="020F0502020204030204"/>
              </a:rPr>
              <a:t>Marine</a:t>
            </a:r>
            <a:r>
              <a:rPr lang="fi-FI" altLang="fi-FI" sz="1500" b="1" dirty="0">
                <a:solidFill>
                  <a:prstClr val="black"/>
                </a:solidFill>
                <a:latin typeface="Calibri" panose="020F0502020204030204"/>
              </a:rPr>
              <a:t> </a:t>
            </a:r>
            <a:r>
              <a:rPr lang="fi-FI" altLang="fi-FI" sz="1500" b="1" dirty="0" err="1">
                <a:solidFill>
                  <a:prstClr val="black"/>
                </a:solidFill>
                <a:latin typeface="Calibri" panose="020F0502020204030204"/>
              </a:rPr>
              <a:t>Constructions</a:t>
            </a:r>
            <a:r>
              <a:rPr lang="fi-FI" altLang="fi-FI" sz="1500" b="1" dirty="0">
                <a:solidFill>
                  <a:prstClr val="black"/>
                </a:solidFill>
                <a:latin typeface="Calibri" panose="020F0502020204030204"/>
              </a:rPr>
              <a:t> Oy:llä (RMC) on tällä hetkellä vankka, noin 1,5 miljardin euron tilauskanta. Mäntyluodon telakan tilanne näyttäisi olevan vakautumassa uuden omistajan myötä. Meri-Porin teollisuusalueen ajoittaisesta suhteellisen suotuisasta kehityksestä päätellen Mäntyluodon telakan kehitys on selvästi piristynyt.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Meriteollisuuden liikevaihdon nousu jatkui yhä hyvin voimakkaana vuoden 2023 heinä-joulukuussa.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telakalla on työn alla tasmanialaisen TT-Line Company -varustamon kahden matkustaja-autolautan kokoonpanovaihe. Liikevaihdon ennustettiin kasvavan selvästi viime vuonna, mikä näkyykin kasvuluvuissa. Kahden matkustaja-autolautan tilaus on arvoltaan yli 500 miljoonaa euroa ja niiden rakentamisen työllistävä vaikutus on noin 3 500 henkilötyövuotta. Jatkossa myös puolustusvoimien tilaus työllistää telakkaa. Henkilöstökin kasvoi aavistuksen. </a:t>
            </a:r>
            <a:r>
              <a:rPr lang="fi-FI" altLang="fi-FI" sz="1500" b="1" dirty="0" err="1">
                <a:solidFill>
                  <a:prstClr val="black"/>
                </a:solidFill>
                <a:latin typeface="Calibri" panose="020F0502020204030204"/>
              </a:rPr>
              <a:t>RMC:n</a:t>
            </a:r>
            <a:r>
              <a:rPr lang="fi-FI" altLang="fi-FI" sz="1500" b="1" dirty="0">
                <a:solidFill>
                  <a:prstClr val="black"/>
                </a:solidFill>
                <a:latin typeface="Calibri" panose="020F0502020204030204"/>
              </a:rPr>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872" y="937416"/>
            <a:ext cx="1392609" cy="360574"/>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5676337" y="1278456"/>
            <a:ext cx="44060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1" name="Rectangle 4">
            <a:extLst>
              <a:ext uri="{FF2B5EF4-FFF2-40B4-BE49-F238E27FC236}">
                <a16:creationId xmlns:a16="http://schemas.microsoft.com/office/drawing/2014/main" id="{D47DD420-46EB-78CC-64FA-D134CE141E57}"/>
              </a:ext>
            </a:extLst>
          </p:cNvPr>
          <p:cNvSpPr>
            <a:spLocks noChangeArrowheads="1"/>
          </p:cNvSpPr>
          <p:nvPr/>
        </p:nvSpPr>
        <p:spPr bwMode="auto">
          <a:xfrm>
            <a:off x="5662601" y="3398684"/>
            <a:ext cx="39250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975AAEDB-2CB5-5C7C-6BA8-B77FD5C3C372}"/>
              </a:ext>
            </a:extLst>
          </p:cNvPr>
          <p:cNvPicPr>
            <a:picLocks noChangeAspect="1"/>
          </p:cNvPicPr>
          <p:nvPr/>
        </p:nvPicPr>
        <p:blipFill>
          <a:blip r:embed="rId3"/>
          <a:stretch>
            <a:fillRect/>
          </a:stretch>
        </p:blipFill>
        <p:spPr>
          <a:xfrm>
            <a:off x="5662601" y="1297990"/>
            <a:ext cx="3380557" cy="2174044"/>
          </a:xfrm>
          <a:prstGeom prst="rect">
            <a:avLst/>
          </a:prstGeom>
        </p:spPr>
      </p:pic>
      <p:pic>
        <p:nvPicPr>
          <p:cNvPr id="15" name="Picture 14">
            <a:extLst>
              <a:ext uri="{FF2B5EF4-FFF2-40B4-BE49-F238E27FC236}">
                <a16:creationId xmlns:a16="http://schemas.microsoft.com/office/drawing/2014/main" id="{4AE5A0AC-CAB0-BFE8-9899-6326B538E9CC}"/>
              </a:ext>
            </a:extLst>
          </p:cNvPr>
          <p:cNvPicPr>
            <a:picLocks noChangeAspect="1"/>
          </p:cNvPicPr>
          <p:nvPr/>
        </p:nvPicPr>
        <p:blipFill>
          <a:blip r:embed="rId4"/>
          <a:stretch>
            <a:fillRect/>
          </a:stretch>
        </p:blipFill>
        <p:spPr>
          <a:xfrm>
            <a:off x="5643855" y="3471399"/>
            <a:ext cx="3418047" cy="2236043"/>
          </a:xfrm>
          <a:prstGeom prst="rect">
            <a:avLst/>
          </a:prstGeom>
        </p:spPr>
      </p:pic>
      <p:pic>
        <p:nvPicPr>
          <p:cNvPr id="16" name="Picture 15">
            <a:extLst>
              <a:ext uri="{FF2B5EF4-FFF2-40B4-BE49-F238E27FC236}">
                <a16:creationId xmlns:a16="http://schemas.microsoft.com/office/drawing/2014/main" id="{94239F0F-FF6F-20AB-E860-2A22C41ECBF3}"/>
              </a:ext>
            </a:extLst>
          </p:cNvPr>
          <p:cNvPicPr>
            <a:picLocks noChangeAspect="1"/>
          </p:cNvPicPr>
          <p:nvPr/>
        </p:nvPicPr>
        <p:blipFill>
          <a:blip r:embed="rId5"/>
          <a:stretch>
            <a:fillRect/>
          </a:stretch>
        </p:blipFill>
        <p:spPr>
          <a:xfrm>
            <a:off x="284448" y="5249257"/>
            <a:ext cx="3921919" cy="621506"/>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0886" y="82316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10730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Pori–Huittinen-teollisuusvyöhyke koostuu noin 700:sta teollisuus- ja insinööripalveluyrityksestä, jotka toimivat Porin Reposaaresta Huittisiin ulottuvalla vyöhykkeellä. Mukana ovat myös Noormarkku sekä Porin keskusta ja lähiöt.</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Teollisuusvyöhykkeellä liikevaihto aleni selvästi vuoden 2023 loppupuoliskolla. Ainakin metallien jalostuksessa liikevaihto on pudonnut hintojen laskun myötä. Myös muun teollisuuden kehitys on pysynyt varsin harmaana. Sen sijaan liike-elämän palveluiden kehitys on ollut edelleen suhteellisen suotuisaa, ja tämä pätee mahdollisesti myös insinööripalveluyrityksiin.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Vyöhykkeen teollisuuden henkilöstömäärä aleni loppuvuonna keskimäärin vain vähän, joten on mahdollista, että tuotanto ei ole laskenut merkittävästi. Liikevaihdon laskusta pääosa kun näyttäisi olevan tuottajahintojen laskua. </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25" y="959644"/>
            <a:ext cx="1392609" cy="360574"/>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18F962A3-78B2-6709-495E-D38FF41BF062}"/>
              </a:ext>
            </a:extLst>
          </p:cNvPr>
          <p:cNvSpPr>
            <a:spLocks noChangeArrowheads="1"/>
          </p:cNvSpPr>
          <p:nvPr/>
        </p:nvSpPr>
        <p:spPr bwMode="auto">
          <a:xfrm>
            <a:off x="5589159" y="3452422"/>
            <a:ext cx="45632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7E19D481-D375-F452-F76E-DEBDCD812EF9}"/>
              </a:ext>
            </a:extLst>
          </p:cNvPr>
          <p:cNvPicPr>
            <a:picLocks noChangeAspect="1"/>
          </p:cNvPicPr>
          <p:nvPr/>
        </p:nvPicPr>
        <p:blipFill>
          <a:blip r:embed="rId3"/>
          <a:stretch>
            <a:fillRect/>
          </a:stretch>
        </p:blipFill>
        <p:spPr>
          <a:xfrm>
            <a:off x="5653972" y="1441649"/>
            <a:ext cx="3490028" cy="2212108"/>
          </a:xfrm>
          <a:prstGeom prst="rect">
            <a:avLst/>
          </a:prstGeom>
        </p:spPr>
      </p:pic>
      <p:pic>
        <p:nvPicPr>
          <p:cNvPr id="15" name="Picture 14">
            <a:extLst>
              <a:ext uri="{FF2B5EF4-FFF2-40B4-BE49-F238E27FC236}">
                <a16:creationId xmlns:a16="http://schemas.microsoft.com/office/drawing/2014/main" id="{80C1FC32-DD6A-0320-CE5A-360ECDA18CE1}"/>
              </a:ext>
            </a:extLst>
          </p:cNvPr>
          <p:cNvPicPr>
            <a:picLocks noChangeAspect="1"/>
          </p:cNvPicPr>
          <p:nvPr/>
        </p:nvPicPr>
        <p:blipFill>
          <a:blip r:embed="rId4"/>
          <a:stretch>
            <a:fillRect/>
          </a:stretch>
        </p:blipFill>
        <p:spPr>
          <a:xfrm>
            <a:off x="5675320" y="3675073"/>
            <a:ext cx="3301631" cy="2159885"/>
          </a:xfrm>
          <a:prstGeom prst="rect">
            <a:avLst/>
          </a:prstGeom>
        </p:spPr>
      </p:pic>
      <p:pic>
        <p:nvPicPr>
          <p:cNvPr id="16" name="Picture 15">
            <a:extLst>
              <a:ext uri="{FF2B5EF4-FFF2-40B4-BE49-F238E27FC236}">
                <a16:creationId xmlns:a16="http://schemas.microsoft.com/office/drawing/2014/main" id="{33F684F2-CAB8-F958-5818-53562791715C}"/>
              </a:ext>
            </a:extLst>
          </p:cNvPr>
          <p:cNvPicPr>
            <a:picLocks noChangeAspect="1"/>
          </p:cNvPicPr>
          <p:nvPr/>
        </p:nvPicPr>
        <p:blipFill>
          <a:blip r:embed="rId5"/>
          <a:stretch>
            <a:fillRect/>
          </a:stretch>
        </p:blipFill>
        <p:spPr>
          <a:xfrm>
            <a:off x="335723" y="4906330"/>
            <a:ext cx="3921919" cy="621506"/>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8"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192" y="1750606"/>
            <a:ext cx="5560243"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Meri-Porin teollisuusalue koostuu noin 170 yrityksestä, jotka toimivat Porin Mäntyluodon, </a:t>
            </a:r>
            <a:r>
              <a:rPr lang="fi-FI" altLang="fi-FI" sz="1500" b="1" dirty="0" err="1">
                <a:solidFill>
                  <a:prstClr val="black"/>
                </a:solidFill>
                <a:latin typeface="Calibri" panose="020F0502020204030204"/>
              </a:rPr>
              <a:t>Kirrisannan</a:t>
            </a:r>
            <a:r>
              <a:rPr lang="fi-FI" altLang="fi-FI" sz="1500" b="1" dirty="0">
                <a:solidFill>
                  <a:prstClr val="black"/>
                </a:solidFill>
                <a:latin typeface="Calibri" panose="020F0502020204030204"/>
              </a:rPr>
              <a:t>, Reposaaren, Tahkoluodon, Ahlaisten ja </a:t>
            </a:r>
            <a:r>
              <a:rPr lang="fi-FI" altLang="fi-FI" sz="1500" b="1" dirty="0" err="1">
                <a:solidFill>
                  <a:prstClr val="black"/>
                </a:solidFill>
                <a:latin typeface="Calibri" panose="020F0502020204030204"/>
              </a:rPr>
              <a:t>Lampin</a:t>
            </a:r>
            <a:r>
              <a:rPr lang="fi-FI" altLang="fi-FI" sz="1500" b="1" dirty="0">
                <a:solidFill>
                  <a:prstClr val="black"/>
                </a:solidFill>
                <a:latin typeface="Calibri" panose="020F0502020204030204"/>
              </a:rPr>
              <a:t> alueella. Meriteollisuudella on vahva rooli telakan ansiosta. Kaanaa ja entinen </a:t>
            </a:r>
            <a:r>
              <a:rPr lang="fi-FI" altLang="fi-FI" sz="1500" b="1" dirty="0" err="1">
                <a:solidFill>
                  <a:prstClr val="black"/>
                </a:solidFill>
                <a:latin typeface="Calibri" panose="020F0502020204030204"/>
              </a:rPr>
              <a:t>Venatorin</a:t>
            </a:r>
            <a:r>
              <a:rPr lang="fi-FI" altLang="fi-FI" sz="1500" b="1" dirty="0">
                <a:solidFill>
                  <a:prstClr val="black"/>
                </a:solidFill>
                <a:latin typeface="Calibri" panose="020F0502020204030204"/>
              </a:rPr>
              <a:t> alue eivät sisälly alueen tietoihin.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Alavireinen kehitys päättyi vuoden 2021 alussa. Liikevaihto kasvoi kohisten vuonna 2022. Mäntyluodon telakan kehitys lienee myönteisten lukujen takana ja telakka näyttääkin saaneen uutta puhtia omistajanvaihdoksen myötä. Liikevaihto kuitenkin aleni vuoden 2023 heinä-joulukuussa selvästi. Koska henkilöstöä lisättiin silti merkittävästi koko loppuvuoden ajan, kyse voi olla laskutusaikatauluista johtuvista eroista. Huomionarvoista on se, että vajaan 10 vuoden takainen  liikevaihto saadaan tällä hetkellä aikaiseksi lähes puolta pienemmällä henkilöstöllä.</a:t>
            </a: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endParaRPr lang="fi-FI" altLang="fi-FI" sz="1350" b="1" dirty="0">
              <a:solidFill>
                <a:prstClr val="black"/>
              </a:solidFill>
              <a:latin typeface="Calibri" panose="020F0502020204030204"/>
            </a:endParaRPr>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7413" y="950654"/>
            <a:ext cx="1392609" cy="360574"/>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5513965" y="1333671"/>
            <a:ext cx="4603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4" name="Rectangle 4">
            <a:extLst>
              <a:ext uri="{FF2B5EF4-FFF2-40B4-BE49-F238E27FC236}">
                <a16:creationId xmlns:a16="http://schemas.microsoft.com/office/drawing/2014/main" id="{9609F959-7CF3-BF65-5953-45FA7DD697A2}"/>
              </a:ext>
            </a:extLst>
          </p:cNvPr>
          <p:cNvSpPr>
            <a:spLocks noChangeArrowheads="1"/>
          </p:cNvSpPr>
          <p:nvPr/>
        </p:nvSpPr>
        <p:spPr bwMode="auto">
          <a:xfrm>
            <a:off x="5582096" y="3501331"/>
            <a:ext cx="45041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276ACDEF-D268-2775-EF1B-CC1EE8401946}"/>
              </a:ext>
            </a:extLst>
          </p:cNvPr>
          <p:cNvPicPr>
            <a:picLocks noChangeAspect="1"/>
          </p:cNvPicPr>
          <p:nvPr/>
        </p:nvPicPr>
        <p:blipFill>
          <a:blip r:embed="rId3"/>
          <a:stretch>
            <a:fillRect/>
          </a:stretch>
        </p:blipFill>
        <p:spPr>
          <a:xfrm>
            <a:off x="5638099" y="1423393"/>
            <a:ext cx="3282449" cy="2110387"/>
          </a:xfrm>
          <a:prstGeom prst="rect">
            <a:avLst/>
          </a:prstGeom>
        </p:spPr>
      </p:pic>
      <p:pic>
        <p:nvPicPr>
          <p:cNvPr id="15" name="Picture 14">
            <a:extLst>
              <a:ext uri="{FF2B5EF4-FFF2-40B4-BE49-F238E27FC236}">
                <a16:creationId xmlns:a16="http://schemas.microsoft.com/office/drawing/2014/main" id="{45650107-DACA-BB35-DB4A-97CB71002A09}"/>
              </a:ext>
            </a:extLst>
          </p:cNvPr>
          <p:cNvPicPr>
            <a:picLocks noChangeAspect="1"/>
          </p:cNvPicPr>
          <p:nvPr/>
        </p:nvPicPr>
        <p:blipFill>
          <a:blip r:embed="rId4"/>
          <a:stretch>
            <a:fillRect/>
          </a:stretch>
        </p:blipFill>
        <p:spPr>
          <a:xfrm>
            <a:off x="5604267" y="3590706"/>
            <a:ext cx="3525461" cy="2306312"/>
          </a:xfrm>
          <a:prstGeom prst="rect">
            <a:avLst/>
          </a:prstGeom>
        </p:spPr>
      </p:pic>
      <p:pic>
        <p:nvPicPr>
          <p:cNvPr id="16" name="Picture 15">
            <a:extLst>
              <a:ext uri="{FF2B5EF4-FFF2-40B4-BE49-F238E27FC236}">
                <a16:creationId xmlns:a16="http://schemas.microsoft.com/office/drawing/2014/main" id="{35EC28F8-A312-52D0-A871-94163AB1940D}"/>
              </a:ext>
            </a:extLst>
          </p:cNvPr>
          <p:cNvPicPr>
            <a:picLocks noChangeAspect="1"/>
          </p:cNvPicPr>
          <p:nvPr/>
        </p:nvPicPr>
        <p:blipFill>
          <a:blip r:embed="rId5"/>
          <a:stretch>
            <a:fillRect/>
          </a:stretch>
        </p:blipFill>
        <p:spPr>
          <a:xfrm>
            <a:off x="285669" y="5237609"/>
            <a:ext cx="3921919" cy="621506"/>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5792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heinä</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joulukuu</a:t>
            </a:r>
            <a:r>
              <a:rPr lang="en-GB"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rPr>
              <a:t> 2023: </a:t>
            </a:r>
            <a:r>
              <a:rPr lang="en-GB" altLang="fi-FI" sz="2025" b="1" cap="all" spc="-38" dirty="0" err="1">
                <a:solidFill>
                  <a:srgbClr val="FFC000">
                    <a:lumMod val="50000"/>
                  </a:srgb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rgbClr val="FFC000">
                  <a:lumMod val="50000"/>
                </a:srgb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79255" y="1267715"/>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Rakentamisessa on jo pitkään vallinnut vahvasti hiipuva suhdannekuva. Tämä alkoi näkyä toden teolla vasta vuoden 2023 alussa, jolloin Satakunnan rakentamisen liikevaihto alkoi laskea. Pudotus on syventynyt loppuvuotta kohti. Henkilöstömääräkin on supistunut selvästi. Maassa keskimäärin rakennusalan liikevaihdon kehitys oli suurin piirtein samansuuntaista. </a:t>
            </a:r>
          </a:p>
          <a:p>
            <a:pPr marL="171450" indent="-171450" algn="just" defTabSz="685800" fontAlgn="auto">
              <a:spcBef>
                <a:spcPts val="750"/>
              </a:spcBef>
              <a:spcAft>
                <a:spcPts val="0"/>
              </a:spcAft>
              <a:defRPr/>
            </a:pPr>
            <a:r>
              <a:rPr lang="fi-FI" altLang="fi-FI" sz="1275" b="1" dirty="0">
                <a:solidFill>
                  <a:prstClr val="black"/>
                </a:solidFill>
                <a:latin typeface="Calibri" panose="020F0502020204030204"/>
              </a:rPr>
              <a:t>Rakennusteollisuus RT ry:n kevään 2024 suhdannekatsauksen mukaan maamme rakentaminen väheni 11 % vuonna 2023, selvästi enemmän kuin finanssikriisissä. Rakentamisen kaikki sektorit hyytyivät, mutta asuntotuotannossa pudotus oli dramaattisin. Käännettä ei ole vielä näköpiirissä. </a:t>
            </a:r>
            <a:r>
              <a:rPr lang="fi-FI" altLang="fi-FI" sz="1275" b="1" dirty="0" err="1">
                <a:solidFill>
                  <a:prstClr val="black"/>
                </a:solidFill>
                <a:latin typeface="Calibri" panose="020F0502020204030204"/>
              </a:rPr>
              <a:t>EK:n</a:t>
            </a:r>
            <a:r>
              <a:rPr lang="fi-FI" altLang="fi-FI" sz="1275" b="1" dirty="0">
                <a:solidFill>
                  <a:prstClr val="black"/>
                </a:solidFill>
                <a:latin typeface="Calibri" panose="020F0502020204030204"/>
              </a:rPr>
              <a:t> mukaan huhtikuussa maamme rakentamisen luottamusta kuvaava saldoluku nousi arvoon -37. Saldoluku oli kolme pistettä enemmän kuin maaliskuussa. Pitkän aikavälin keskiarvo on -8.</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164579" y="2764542"/>
            <a:ext cx="4521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4164128" y="2696297"/>
            <a:ext cx="5078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F156C5F7-9B71-48C9-E3F7-E53D2BCDF32D}"/>
              </a:ext>
            </a:extLst>
          </p:cNvPr>
          <p:cNvPicPr>
            <a:picLocks noChangeAspect="1"/>
          </p:cNvPicPr>
          <p:nvPr/>
        </p:nvPicPr>
        <p:blipFill>
          <a:blip r:embed="rId3"/>
          <a:stretch>
            <a:fillRect/>
          </a:stretch>
        </p:blipFill>
        <p:spPr>
          <a:xfrm>
            <a:off x="363577" y="2891041"/>
            <a:ext cx="3518429" cy="2262710"/>
          </a:xfrm>
          <a:prstGeom prst="rect">
            <a:avLst/>
          </a:prstGeom>
        </p:spPr>
      </p:pic>
      <p:pic>
        <p:nvPicPr>
          <p:cNvPr id="14" name="Picture 13">
            <a:extLst>
              <a:ext uri="{FF2B5EF4-FFF2-40B4-BE49-F238E27FC236}">
                <a16:creationId xmlns:a16="http://schemas.microsoft.com/office/drawing/2014/main" id="{E2E08DCD-A997-60D8-3251-2A1DAC4E321B}"/>
              </a:ext>
            </a:extLst>
          </p:cNvPr>
          <p:cNvPicPr>
            <a:picLocks noChangeAspect="1"/>
          </p:cNvPicPr>
          <p:nvPr/>
        </p:nvPicPr>
        <p:blipFill>
          <a:blip r:embed="rId4"/>
          <a:stretch>
            <a:fillRect/>
          </a:stretch>
        </p:blipFill>
        <p:spPr>
          <a:xfrm>
            <a:off x="4949430" y="2834795"/>
            <a:ext cx="3754861" cy="2456382"/>
          </a:xfrm>
          <a:prstGeom prst="rect">
            <a:avLst/>
          </a:prstGeom>
        </p:spPr>
      </p:pic>
      <p:pic>
        <p:nvPicPr>
          <p:cNvPr id="16" name="Picture 15">
            <a:extLst>
              <a:ext uri="{FF2B5EF4-FFF2-40B4-BE49-F238E27FC236}">
                <a16:creationId xmlns:a16="http://schemas.microsoft.com/office/drawing/2014/main" id="{F09703F6-67C9-0ECF-19D6-B27036662B62}"/>
              </a:ext>
            </a:extLst>
          </p:cNvPr>
          <p:cNvPicPr>
            <a:picLocks noChangeAspect="1"/>
          </p:cNvPicPr>
          <p:nvPr/>
        </p:nvPicPr>
        <p:blipFill>
          <a:blip r:embed="rId5"/>
          <a:stretch>
            <a:fillRect/>
          </a:stretch>
        </p:blipFill>
        <p:spPr>
          <a:xfrm>
            <a:off x="376456" y="5186029"/>
            <a:ext cx="4379119" cy="621506"/>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802728"/>
            <a:ext cx="823216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SOTE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3" y="1678573"/>
            <a:ext cx="4705168"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Satakunnan palvelualojen kehitys jatkui vuoden 2023 heinä-joulukuussa yhä vaihtelevana. Liikevaihdon nousu on jatkunut, mutta taustalla vaikuttaa ainakin osin edelleen kohonnut hintataso. Kaupan liikevaihto kasvoi aavistuksen, ja henkilöstöäkin lisättiin vähän. Liike-elämän palveluiden nousu jatkui liikevaihdossa, mutta henkilöstä vähennettiin. Majoitus- ja ravitsemistoiminnan liikevaihto alkoi jälleen pudota, ja henkilöstömääräkin aleni hieman. Yksityisten SOTE-alojen henkilöstö kasvoi selvästi. Sen sijaan luovilla aloilla suhdanteet piirtyivät synkkinä.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Palvelualojen yhteenlaskettu henkilöstömäärä pl. luovat alat kasvoi heinä-joulukuussa selvästi. Kehitys oli toimialojen keskiarvoa huomattavasti parempaa. </a:t>
            </a:r>
          </a:p>
          <a:p>
            <a:pPr marL="171450" indent="-171450" algn="just" defTabSz="685800" fontAlgn="auto">
              <a:spcBef>
                <a:spcPts val="750"/>
              </a:spcBef>
              <a:spcAft>
                <a:spcPts val="0"/>
              </a:spcAft>
              <a:defRPr/>
            </a:pPr>
            <a:r>
              <a:rPr lang="fi-FI" altLang="fi-FI" sz="1350" b="1" dirty="0">
                <a:solidFill>
                  <a:prstClr val="black"/>
                </a:solidFill>
                <a:latin typeface="Calibri" panose="020F0502020204030204"/>
              </a:rPr>
              <a:t>Maassa keskimäärin majoitus- ja ravitsemistoiminnan sekä liike-elämän palveluiden liikevaihto kasvoi jonkin verran. Kaupan liikevaihto sen sijaan supistui. Luovien alojen liikevaihto romahti. </a:t>
            </a:r>
          </a:p>
          <a:p>
            <a:pPr marL="171450" indent="-171450" defTabSz="685800" fontAlgn="auto">
              <a:spcBef>
                <a:spcPts val="750"/>
              </a:spcBef>
              <a:spcAft>
                <a:spcPts val="0"/>
              </a:spcAft>
              <a:defRPr/>
            </a:pPr>
            <a:r>
              <a:rPr lang="fi-FI" altLang="fi-FI" sz="1350" b="1" dirty="0" err="1">
                <a:solidFill>
                  <a:prstClr val="black"/>
                </a:solidFill>
                <a:latin typeface="Calibri" panose="020F0502020204030204"/>
              </a:rPr>
              <a:t>EK:n</a:t>
            </a:r>
            <a:r>
              <a:rPr lang="fi-FI" altLang="fi-FI" sz="1350" b="1" dirty="0">
                <a:solidFill>
                  <a:prstClr val="black"/>
                </a:solidFill>
                <a:latin typeface="Calibri" panose="020F0502020204030204"/>
              </a:rPr>
              <a:t> mukaan maamme palvelualojen (pl. kauppa) luottamus putosi pisteen verran huhtikuussa. Luottamusta mittaava saldoluku oli -5. Palvelualojen indikaattorin pitkän aikavälin keskiarvo on +11.</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9" y="995750"/>
            <a:ext cx="1392609" cy="360574"/>
          </a:xfrm>
          <a:prstGeom prst="rect">
            <a:avLst/>
          </a:prstGeom>
        </p:spPr>
      </p:pic>
      <p:pic>
        <p:nvPicPr>
          <p:cNvPr id="6" name="Picture 5">
            <a:extLst>
              <a:ext uri="{FF2B5EF4-FFF2-40B4-BE49-F238E27FC236}">
                <a16:creationId xmlns:a16="http://schemas.microsoft.com/office/drawing/2014/main" id="{62C49738-9AA3-E8B1-EC0A-C75C32E4EE61}"/>
              </a:ext>
            </a:extLst>
          </p:cNvPr>
          <p:cNvPicPr>
            <a:picLocks noChangeAspect="1"/>
          </p:cNvPicPr>
          <p:nvPr/>
        </p:nvPicPr>
        <p:blipFill>
          <a:blip r:embed="rId3"/>
          <a:stretch>
            <a:fillRect/>
          </a:stretch>
        </p:blipFill>
        <p:spPr>
          <a:xfrm>
            <a:off x="4755575" y="1654891"/>
            <a:ext cx="4193499" cy="2743334"/>
          </a:xfrm>
          <a:prstGeom prst="rect">
            <a:avLst/>
          </a:prstGeom>
        </p:spPr>
      </p:pic>
      <p:pic>
        <p:nvPicPr>
          <p:cNvPr id="11" name="Picture 10">
            <a:extLst>
              <a:ext uri="{FF2B5EF4-FFF2-40B4-BE49-F238E27FC236}">
                <a16:creationId xmlns:a16="http://schemas.microsoft.com/office/drawing/2014/main" id="{66487EBD-58D9-E8C8-3C22-05199B29EE80}"/>
              </a:ext>
            </a:extLst>
          </p:cNvPr>
          <p:cNvPicPr>
            <a:picLocks noChangeAspect="1"/>
          </p:cNvPicPr>
          <p:nvPr/>
        </p:nvPicPr>
        <p:blipFill>
          <a:blip r:embed="rId4"/>
          <a:stretch>
            <a:fillRect/>
          </a:stretch>
        </p:blipFill>
        <p:spPr>
          <a:xfrm>
            <a:off x="4867493" y="4707427"/>
            <a:ext cx="3429000" cy="621506"/>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602761"/>
            <a:ext cx="5118409"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tukku- ja vähittäiskaupan liikevaihto kasvoi edelleen todennäköisesti hintojen kohoamisen vuoksi vuoden 2023 syyskesällä. Liikevaihto laski kuitenkin hieman loka-joulukuussa. Henkilöstömäärä kasvoi kuitenkin keskimäärin vähän heinä-joulukuussa, mutta vuoden loppua kohti nousu hiipui lähes pysähtyen.</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liikevaihdon kehitys oli Satakuntaan verrattuna selvästi alavireisempää. Liikevaihto putosi ainoana tarkastelussa olevista palvelualoista luovien alojen ohella, vaikka hinnat ovat edelleen kohonneet.</a:t>
            </a:r>
          </a:p>
          <a:p>
            <a:pPr marL="171450" indent="-171450" algn="just" defTabSz="685800" fontAlgn="auto">
              <a:spcBef>
                <a:spcPts val="750"/>
              </a:spcBef>
              <a:spcAft>
                <a:spcPts val="0"/>
              </a:spcAft>
              <a:defRPr/>
            </a:pPr>
            <a:r>
              <a:rPr lang="fi-FI" altLang="fi-FI" sz="1500" b="1" dirty="0" err="1">
                <a:solidFill>
                  <a:prstClr val="black"/>
                </a:solidFill>
                <a:latin typeface="Calibri" panose="020F0502020204030204"/>
              </a:rPr>
              <a:t>EK:n</a:t>
            </a:r>
            <a:r>
              <a:rPr lang="fi-FI" altLang="fi-FI" sz="1500" b="1" dirty="0">
                <a:solidFill>
                  <a:prstClr val="black"/>
                </a:solidFill>
                <a:latin typeface="Calibri" panose="020F0502020204030204"/>
              </a:rPr>
              <a:t> mukaan maamme vähittäiskaupan luottamus laski huhtikuussa edelliskuusta lukemaan -16. Tämä on neljä pistettä vähemmän kuin maaliskuun lukema. Pitkän aikavälin keskiarvo on -1.</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893" y="971550"/>
            <a:ext cx="1392609" cy="360574"/>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5117077" y="1415356"/>
            <a:ext cx="54033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1" y="735895"/>
            <a:ext cx="3545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FB1F73DA-D18F-665E-AC50-522079D5E44D}"/>
              </a:ext>
            </a:extLst>
          </p:cNvPr>
          <p:cNvPicPr>
            <a:picLocks noChangeAspect="1"/>
          </p:cNvPicPr>
          <p:nvPr/>
        </p:nvPicPr>
        <p:blipFill>
          <a:blip r:embed="rId3"/>
          <a:stretch>
            <a:fillRect/>
          </a:stretch>
        </p:blipFill>
        <p:spPr>
          <a:xfrm>
            <a:off x="5488420" y="1249516"/>
            <a:ext cx="3690191" cy="2373170"/>
          </a:xfrm>
          <a:prstGeom prst="rect">
            <a:avLst/>
          </a:prstGeom>
        </p:spPr>
      </p:pic>
      <p:pic>
        <p:nvPicPr>
          <p:cNvPr id="11" name="Picture 10">
            <a:extLst>
              <a:ext uri="{FF2B5EF4-FFF2-40B4-BE49-F238E27FC236}">
                <a16:creationId xmlns:a16="http://schemas.microsoft.com/office/drawing/2014/main" id="{C4B723C5-BE98-BEAE-CE3C-C148B2B1EA88}"/>
              </a:ext>
            </a:extLst>
          </p:cNvPr>
          <p:cNvPicPr>
            <a:picLocks noChangeAspect="1"/>
          </p:cNvPicPr>
          <p:nvPr/>
        </p:nvPicPr>
        <p:blipFill>
          <a:blip r:embed="rId4"/>
          <a:stretch>
            <a:fillRect/>
          </a:stretch>
        </p:blipFill>
        <p:spPr>
          <a:xfrm>
            <a:off x="5549632" y="3583094"/>
            <a:ext cx="3539144" cy="2315263"/>
          </a:xfrm>
          <a:prstGeom prst="rect">
            <a:avLst/>
          </a:prstGeom>
        </p:spPr>
      </p:pic>
      <p:pic>
        <p:nvPicPr>
          <p:cNvPr id="15" name="Picture 14">
            <a:extLst>
              <a:ext uri="{FF2B5EF4-FFF2-40B4-BE49-F238E27FC236}">
                <a16:creationId xmlns:a16="http://schemas.microsoft.com/office/drawing/2014/main" id="{0BC2F949-C724-9DC5-94EA-1DF74CBBC5B1}"/>
              </a:ext>
            </a:extLst>
          </p:cNvPr>
          <p:cNvPicPr>
            <a:picLocks noChangeAspect="1"/>
          </p:cNvPicPr>
          <p:nvPr/>
        </p:nvPicPr>
        <p:blipFill>
          <a:blip r:embed="rId5"/>
          <a:stretch>
            <a:fillRect/>
          </a:stretch>
        </p:blipFill>
        <p:spPr>
          <a:xfrm>
            <a:off x="237908" y="5245685"/>
            <a:ext cx="4379119" cy="62865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1076" y="79577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8332" y="1758923"/>
            <a:ext cx="4937700" cy="3142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majoitus- ja ravitsemistoiminnan liikevaihto laski voimakkaasti korona-aikaan. Pudotus on ollut toimialojen pahimpia. Toipumisen myötä alkanut kasvu näyttäisi kuitenkin tyrehtyneen loppukesästä. Koronaa edeltänyt tasokin on edelleen saavuttamatta.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henkilöstömäärä kääntyi laskuun viime vuoden lopussa. Taso on vajaan viidenneksen matalampi kuin huippuvuonna 2017.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Maassa keskimäärin liikevaihto elpyi vauhdilla koko vuoden 2023. Satakunnasta poiketen kasvua riitti loppuvuodellekin.</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3973" y="947351"/>
            <a:ext cx="1392609" cy="360574"/>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4954628" y="1297327"/>
            <a:ext cx="5395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807737"/>
            <a:ext cx="4516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2EFF05CA-F1C8-B9EC-C2E7-CFE6D5CF9DCF}"/>
              </a:ext>
            </a:extLst>
          </p:cNvPr>
          <p:cNvPicPr>
            <a:picLocks noChangeAspect="1"/>
          </p:cNvPicPr>
          <p:nvPr/>
        </p:nvPicPr>
        <p:blipFill>
          <a:blip r:embed="rId3"/>
          <a:stretch>
            <a:fillRect/>
          </a:stretch>
        </p:blipFill>
        <p:spPr>
          <a:xfrm>
            <a:off x="5248776" y="1224350"/>
            <a:ext cx="3825376" cy="2459452"/>
          </a:xfrm>
          <a:prstGeom prst="rect">
            <a:avLst/>
          </a:prstGeom>
        </p:spPr>
      </p:pic>
      <p:pic>
        <p:nvPicPr>
          <p:cNvPr id="14" name="Picture 13">
            <a:extLst>
              <a:ext uri="{FF2B5EF4-FFF2-40B4-BE49-F238E27FC236}">
                <a16:creationId xmlns:a16="http://schemas.microsoft.com/office/drawing/2014/main" id="{9D0B2041-709D-4D3B-2B6A-AAE786C6488D}"/>
              </a:ext>
            </a:extLst>
          </p:cNvPr>
          <p:cNvPicPr>
            <a:picLocks noChangeAspect="1"/>
          </p:cNvPicPr>
          <p:nvPr/>
        </p:nvPicPr>
        <p:blipFill>
          <a:blip r:embed="rId4"/>
          <a:stretch>
            <a:fillRect/>
          </a:stretch>
        </p:blipFill>
        <p:spPr>
          <a:xfrm>
            <a:off x="5335036" y="3640463"/>
            <a:ext cx="3573762" cy="2337909"/>
          </a:xfrm>
          <a:prstGeom prst="rect">
            <a:avLst/>
          </a:prstGeom>
        </p:spPr>
      </p:pic>
      <p:pic>
        <p:nvPicPr>
          <p:cNvPr id="15" name="Picture 14">
            <a:extLst>
              <a:ext uri="{FF2B5EF4-FFF2-40B4-BE49-F238E27FC236}">
                <a16:creationId xmlns:a16="http://schemas.microsoft.com/office/drawing/2014/main" id="{19F4250D-0D4B-9DCC-8279-FE0D811AB7E5}"/>
              </a:ext>
            </a:extLst>
          </p:cNvPr>
          <p:cNvPicPr>
            <a:picLocks noChangeAspect="1"/>
          </p:cNvPicPr>
          <p:nvPr/>
        </p:nvPicPr>
        <p:blipFill>
          <a:blip r:embed="rId5"/>
          <a:stretch>
            <a:fillRect/>
          </a:stretch>
        </p:blipFill>
        <p:spPr>
          <a:xfrm>
            <a:off x="352208" y="4545099"/>
            <a:ext cx="4379119" cy="62865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83268" y="8897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89510"/>
            <a:ext cx="5020811" cy="28665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Liike-elämän palveluiden (TOL JLMN) liikevaihto kääntyi monen muun alan tavoin nousuun vuoden 2021 keväällä. Kasvu jatkui nopeana läpi koko loppuvuoden 2022 ja nousu on jatkunut ainakin vuoden 2023 loppuun asti. Kysyntää tuki- ja suunnittelupalveluille sekä henkilöstövuokraukselle lienee edelleen ollut talouden jäähtymisestä huolimatta. Toki hintatason nousu lienee osasyy liikevaihdon kasvulle. Henkilömäärä jatkoi kuitenkin laskuaan koko heinä-joulukuun ajan.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Valtakunnallisesti alan liikevaihto kehittyi samansuuntaisesti kuin Satakunnassa, tosin kasvua kertyi edelleen jonkin verran enemmän.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251" y="924320"/>
            <a:ext cx="1392609" cy="360574"/>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5412544" y="999043"/>
            <a:ext cx="4404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20B22AFE-F078-FB48-5BF1-ED70645A6612}"/>
              </a:ext>
            </a:extLst>
          </p:cNvPr>
          <p:cNvSpPr>
            <a:spLocks noChangeArrowheads="1"/>
          </p:cNvSpPr>
          <p:nvPr/>
        </p:nvSpPr>
        <p:spPr bwMode="auto">
          <a:xfrm>
            <a:off x="5603095" y="3109575"/>
            <a:ext cx="40585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9" name="Picture 8">
            <a:extLst>
              <a:ext uri="{FF2B5EF4-FFF2-40B4-BE49-F238E27FC236}">
                <a16:creationId xmlns:a16="http://schemas.microsoft.com/office/drawing/2014/main" id="{87D41A5C-65DD-4039-BFF0-EEC53B90A5AA}"/>
              </a:ext>
            </a:extLst>
          </p:cNvPr>
          <p:cNvPicPr>
            <a:picLocks noChangeAspect="1"/>
          </p:cNvPicPr>
          <p:nvPr/>
        </p:nvPicPr>
        <p:blipFill>
          <a:blip r:embed="rId3"/>
          <a:stretch>
            <a:fillRect/>
          </a:stretch>
        </p:blipFill>
        <p:spPr>
          <a:xfrm>
            <a:off x="5200195" y="1319511"/>
            <a:ext cx="3764034" cy="2420659"/>
          </a:xfrm>
          <a:prstGeom prst="rect">
            <a:avLst/>
          </a:prstGeom>
        </p:spPr>
      </p:pic>
      <p:pic>
        <p:nvPicPr>
          <p:cNvPr id="11" name="Picture 10">
            <a:extLst>
              <a:ext uri="{FF2B5EF4-FFF2-40B4-BE49-F238E27FC236}">
                <a16:creationId xmlns:a16="http://schemas.microsoft.com/office/drawing/2014/main" id="{7315F557-334A-1F90-1176-F664712030BB}"/>
              </a:ext>
            </a:extLst>
          </p:cNvPr>
          <p:cNvPicPr>
            <a:picLocks noChangeAspect="1"/>
          </p:cNvPicPr>
          <p:nvPr/>
        </p:nvPicPr>
        <p:blipFill>
          <a:blip r:embed="rId4"/>
          <a:stretch>
            <a:fillRect/>
          </a:stretch>
        </p:blipFill>
        <p:spPr>
          <a:xfrm>
            <a:off x="5248398" y="3577772"/>
            <a:ext cx="3754861" cy="2456382"/>
          </a:xfrm>
          <a:prstGeom prst="rect">
            <a:avLst/>
          </a:prstGeom>
        </p:spPr>
      </p:pic>
      <p:pic>
        <p:nvPicPr>
          <p:cNvPr id="15" name="Picture 14">
            <a:extLst>
              <a:ext uri="{FF2B5EF4-FFF2-40B4-BE49-F238E27FC236}">
                <a16:creationId xmlns:a16="http://schemas.microsoft.com/office/drawing/2014/main" id="{3CA85247-B49E-6F6E-958F-EBEFECB9D691}"/>
              </a:ext>
            </a:extLst>
          </p:cNvPr>
          <p:cNvPicPr>
            <a:picLocks noChangeAspect="1"/>
          </p:cNvPicPr>
          <p:nvPr/>
        </p:nvPicPr>
        <p:blipFill>
          <a:blip r:embed="rId5"/>
          <a:stretch>
            <a:fillRect/>
          </a:stretch>
        </p:blipFill>
        <p:spPr>
          <a:xfrm>
            <a:off x="267891" y="5049135"/>
            <a:ext cx="4379119" cy="62865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73849"/>
            <a:ext cx="5169098" cy="282650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Luoviin aloihin luetaan tässä yhteydessä joukkoviestintä, muotoilu, mainonta, taide, kulttuuriperintö, viihde, urheilu ja käsityöalat. Suhdannevaihtelut heijastuvat varsin vahvasti alan kehitykseen. </a:t>
            </a:r>
          </a:p>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Alan liikevaihto romahti vuoden 2023 heinä-joulukuussa sekä Satakunnassa että valtakunnallisesti. Lasku oli palvelusektorin pahin. Taustalla vaikuttaa ainakin kuluttajien luottamuksen lasku, joka lienee pienentänyt kysyntää kulttuuri- ja taidealoilla sekä viihde-elektroniikassa. Ainakin Satakunnassa henkilöstöä vähennettiin koko loppuvuoden ajan, joskin pudotus oli liikevaihtoa selvästi maltillisempaa.</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56" y="934716"/>
            <a:ext cx="1392609" cy="360574"/>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5321476" y="895384"/>
            <a:ext cx="50232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sp>
        <p:nvSpPr>
          <p:cNvPr id="16" name="Rectangle 4">
            <a:extLst>
              <a:ext uri="{FF2B5EF4-FFF2-40B4-BE49-F238E27FC236}">
                <a16:creationId xmlns:a16="http://schemas.microsoft.com/office/drawing/2014/main" id="{E8F9B452-C407-AD24-1537-1E626A1BA4DE}"/>
              </a:ext>
            </a:extLst>
          </p:cNvPr>
          <p:cNvSpPr>
            <a:spLocks noChangeArrowheads="1"/>
          </p:cNvSpPr>
          <p:nvPr/>
        </p:nvSpPr>
        <p:spPr bwMode="auto">
          <a:xfrm>
            <a:off x="5481113" y="3590861"/>
            <a:ext cx="40117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46D07F68-9019-C06E-97A9-680AABCE418E}"/>
              </a:ext>
            </a:extLst>
          </p:cNvPr>
          <p:cNvPicPr>
            <a:picLocks noChangeAspect="1"/>
          </p:cNvPicPr>
          <p:nvPr/>
        </p:nvPicPr>
        <p:blipFill>
          <a:blip r:embed="rId3"/>
          <a:stretch>
            <a:fillRect/>
          </a:stretch>
        </p:blipFill>
        <p:spPr>
          <a:xfrm>
            <a:off x="5324825" y="1284893"/>
            <a:ext cx="3651417" cy="2381360"/>
          </a:xfrm>
          <a:prstGeom prst="rect">
            <a:avLst/>
          </a:prstGeom>
        </p:spPr>
      </p:pic>
      <p:pic>
        <p:nvPicPr>
          <p:cNvPr id="14" name="Picture 13">
            <a:extLst>
              <a:ext uri="{FF2B5EF4-FFF2-40B4-BE49-F238E27FC236}">
                <a16:creationId xmlns:a16="http://schemas.microsoft.com/office/drawing/2014/main" id="{78B7569A-F8D2-B2D6-AC81-76B2BDC1EC12}"/>
              </a:ext>
            </a:extLst>
          </p:cNvPr>
          <p:cNvPicPr>
            <a:picLocks noChangeAspect="1"/>
          </p:cNvPicPr>
          <p:nvPr/>
        </p:nvPicPr>
        <p:blipFill>
          <a:blip r:embed="rId4"/>
          <a:stretch>
            <a:fillRect/>
          </a:stretch>
        </p:blipFill>
        <p:spPr>
          <a:xfrm>
            <a:off x="5356510" y="3576030"/>
            <a:ext cx="3588048" cy="2347255"/>
          </a:xfrm>
          <a:prstGeom prst="rect">
            <a:avLst/>
          </a:prstGeom>
        </p:spPr>
      </p:pic>
      <p:pic>
        <p:nvPicPr>
          <p:cNvPr id="15" name="Picture 14">
            <a:extLst>
              <a:ext uri="{FF2B5EF4-FFF2-40B4-BE49-F238E27FC236}">
                <a16:creationId xmlns:a16="http://schemas.microsoft.com/office/drawing/2014/main" id="{D02A4DC2-8250-6BBD-0344-EEB4C9E4C020}"/>
              </a:ext>
            </a:extLst>
          </p:cNvPr>
          <p:cNvPicPr>
            <a:picLocks noChangeAspect="1"/>
          </p:cNvPicPr>
          <p:nvPr/>
        </p:nvPicPr>
        <p:blipFill>
          <a:blip r:embed="rId5"/>
          <a:stretch>
            <a:fillRect/>
          </a:stretch>
        </p:blipFill>
        <p:spPr>
          <a:xfrm>
            <a:off x="237908" y="4434052"/>
            <a:ext cx="4379119" cy="62865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864" y="872203"/>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0923" y="1742046"/>
            <a:ext cx="3366602"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spcBef>
                <a:spcPts val="750"/>
              </a:spcBef>
              <a:spcAft>
                <a:spcPts val="0"/>
              </a:spcAft>
              <a:defRPr/>
            </a:pPr>
            <a:r>
              <a:rPr lang="fi-FI" altLang="fi-FI" sz="1500" b="1" dirty="0">
                <a:solidFill>
                  <a:prstClr val="black"/>
                </a:solidFill>
                <a:latin typeface="Calibri" panose="020F0502020204030204"/>
              </a:rPr>
              <a:t>Satakunnassa yksityisten sosiaali- ja terveyspalvelujen henkilöstömäärä kasvoi edelleen selvästi vuoden 2023 heinä-joulukuun aikana. Kasvu ylitti paitsi toimialojen keskitason, myös muiden palvelualojen nousun. Pitkällä aikavälillä kasvu on ollut jo kauan toimialojen kärkiluokkaa. Ala työllistää tällä hetkellä vajaan kolmanneksen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947351"/>
            <a:ext cx="1392609" cy="360574"/>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3629873" y="1365350"/>
            <a:ext cx="68815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en-US" sz="1350">
              <a:solidFill>
                <a:prstClr val="black"/>
              </a:solidFill>
              <a:latin typeface="Calibri" panose="020F0502020204030204"/>
              <a:cs typeface="+mn-cs"/>
            </a:endParaRPr>
          </a:p>
        </p:txBody>
      </p:sp>
      <p:pic>
        <p:nvPicPr>
          <p:cNvPr id="6" name="Picture 5">
            <a:extLst>
              <a:ext uri="{FF2B5EF4-FFF2-40B4-BE49-F238E27FC236}">
                <a16:creationId xmlns:a16="http://schemas.microsoft.com/office/drawing/2014/main" id="{A6CD88B6-B4B1-2675-AB53-AB2F371453BB}"/>
              </a:ext>
            </a:extLst>
          </p:cNvPr>
          <p:cNvPicPr>
            <a:picLocks noChangeAspect="1"/>
          </p:cNvPicPr>
          <p:nvPr/>
        </p:nvPicPr>
        <p:blipFill>
          <a:blip r:embed="rId3"/>
          <a:stretch>
            <a:fillRect/>
          </a:stretch>
        </p:blipFill>
        <p:spPr>
          <a:xfrm>
            <a:off x="3892987" y="1503848"/>
            <a:ext cx="4878866" cy="3137609"/>
          </a:xfrm>
          <a:prstGeom prst="rect">
            <a:avLst/>
          </a:prstGeom>
        </p:spPr>
      </p:pic>
      <p:pic>
        <p:nvPicPr>
          <p:cNvPr id="11" name="Picture 10">
            <a:extLst>
              <a:ext uri="{FF2B5EF4-FFF2-40B4-BE49-F238E27FC236}">
                <a16:creationId xmlns:a16="http://schemas.microsoft.com/office/drawing/2014/main" id="{A464FB33-CD0E-AA5B-A9CC-50D33251989E}"/>
              </a:ext>
            </a:extLst>
          </p:cNvPr>
          <p:cNvPicPr>
            <a:picLocks noChangeAspect="1"/>
          </p:cNvPicPr>
          <p:nvPr/>
        </p:nvPicPr>
        <p:blipFill>
          <a:blip r:embed="rId4"/>
          <a:stretch>
            <a:fillRect/>
          </a:stretch>
        </p:blipFill>
        <p:spPr>
          <a:xfrm>
            <a:off x="238143" y="4382142"/>
            <a:ext cx="3429000" cy="621506"/>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6824273" y="1791392"/>
            <a:ext cx="2133600" cy="3970318"/>
          </a:xfrm>
          <a:prstGeom prst="rect">
            <a:avLst/>
          </a:prstGeom>
        </p:spPr>
        <p:txBody>
          <a:bodyPr wrap="square">
            <a:spAutoFit/>
          </a:bodyPr>
          <a:lstStyle/>
          <a:p>
            <a:r>
              <a:rPr lang="fi-FI" sz="1400" dirty="0"/>
              <a:t>Satakunnassa kuolleiden määrä kohoaa edelleen hieman ennusteajanjakson loppua kohti. Sen sijaan lähivuosina taso vakiintuu. Myös syntyneiden määrä jatkaa laskuaan, joskin 2030-luvulla taso alkaa vakiintua.</a:t>
            </a:r>
          </a:p>
          <a:p>
            <a:endParaRPr lang="fi-FI" sz="1400" dirty="0"/>
          </a:p>
          <a:p>
            <a:r>
              <a:rPr lang="fi-FI" sz="1400" dirty="0"/>
              <a:t>Muuttoliikkeessä Satakunta nousee voitolliseksi 2020-luvun lopussa. Tämän ansiosta väestökato alkaa loiventua samalla. </a:t>
            </a:r>
          </a:p>
        </p:txBody>
      </p:sp>
      <p:pic>
        <p:nvPicPr>
          <p:cNvPr id="3" name="Picture 2">
            <a:extLst>
              <a:ext uri="{FF2B5EF4-FFF2-40B4-BE49-F238E27FC236}">
                <a16:creationId xmlns:a16="http://schemas.microsoft.com/office/drawing/2014/main" id="{13D281AD-C10A-4EDB-903A-459BAF1C6E0E}"/>
              </a:ext>
            </a:extLst>
          </p:cNvPr>
          <p:cNvPicPr>
            <a:picLocks noChangeAspect="1"/>
          </p:cNvPicPr>
          <p:nvPr/>
        </p:nvPicPr>
        <p:blipFill rotWithShape="1">
          <a:blip r:embed="rId3"/>
          <a:srcRect l="-935"/>
          <a:stretch/>
        </p:blipFill>
        <p:spPr>
          <a:xfrm>
            <a:off x="0" y="1499594"/>
            <a:ext cx="6824273" cy="4438273"/>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B153B1B3-2CC2-46D0-8CB5-F97288AABB1B}" type="slidenum">
              <a:rPr lang="fi-FI" altLang="fi-FI">
                <a:solidFill>
                  <a:prstClr val="white"/>
                </a:solidFill>
                <a:cs typeface="+mn-cs"/>
              </a:rPr>
              <a:pPr defTabSz="685800" eaLnBrk="1" fontAlgn="auto" hangingPunct="1">
                <a:spcBef>
                  <a:spcPts val="0"/>
                </a:spcBef>
                <a:spcAft>
                  <a:spcPts val="0"/>
                </a:spcAft>
              </a:pPr>
              <a:t>130</a:t>
            </a:fld>
            <a:endParaRPr lang="fi-FI" altLang="fi-FI">
              <a:solidFill>
                <a:prstClr val="white"/>
              </a:solidFill>
              <a:cs typeface="+mn-cs"/>
            </a:endParaRPr>
          </a:p>
        </p:txBody>
      </p:sp>
      <p:sp>
        <p:nvSpPr>
          <p:cNvPr id="32772" name="Rectangle 3"/>
          <p:cNvSpPr>
            <a:spLocks noGrp="1" noChangeArrowheads="1"/>
          </p:cNvSpPr>
          <p:nvPr>
            <p:ph type="body" idx="1"/>
          </p:nvPr>
        </p:nvSpPr>
        <p:spPr>
          <a:xfrm>
            <a:off x="-106019" y="1969920"/>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HEINÄ</a:t>
            </a:r>
            <a:r>
              <a:rPr lang="en-GB" altLang="fi-FI" sz="5400" b="1" dirty="0"/>
              <a:t>−JOULUK</a:t>
            </a:r>
            <a:r>
              <a:rPr lang="fi-FI" altLang="fi-FI" sz="5400" b="1" dirty="0"/>
              <a:t>UUSSA 2023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dirty="0"/>
              <a:t>Kaikki toimialat yhteensä </a:t>
            </a:r>
            <a:r>
              <a:rPr lang="fi-FI" altLang="fi-FI" sz="5400" dirty="0"/>
              <a:t>(Satakunta -7,9 % / Koko maa -7,6 %)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Teollisuus yhteensä </a:t>
            </a:r>
            <a:r>
              <a:rPr lang="fi-FI" altLang="fi-FI" sz="5400" dirty="0"/>
              <a:t>(Satakunta -16,7 % / Koko maa -13,6 %)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dirty="0"/>
              <a:t>Elintarviketeollisuus </a:t>
            </a:r>
            <a:r>
              <a:rPr lang="fi-FI" altLang="fi-FI" sz="5400" dirty="0"/>
              <a:t>(Satakunta -3,2 % / Koko maa 0,7 %)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Metsäteollisuus</a:t>
            </a:r>
            <a:r>
              <a:rPr lang="fi-FI" altLang="fi-FI" sz="5400" dirty="0"/>
              <a:t> (Satakunta -22,9 % / Koko maa -21,7 %)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u="sng" dirty="0"/>
              <a:t>Kemikaalien sekä kumi- ja muovituotteiden valmistus</a:t>
            </a:r>
            <a:r>
              <a:rPr lang="fi-FI" altLang="fi-FI" sz="5400" u="sng" dirty="0"/>
              <a:t> (Satakunta -13,0 % / Koko maa -16,2 %)</a:t>
            </a:r>
          </a:p>
          <a:p>
            <a:pPr lvl="1">
              <a:buFont typeface="Wingdings" panose="05000000000000000000" pitchFamily="2" charset="2"/>
              <a:buChar char="§"/>
            </a:pPr>
            <a:endParaRPr lang="fi-FI" altLang="fi-FI" sz="5400" u="sng" dirty="0"/>
          </a:p>
          <a:p>
            <a:pPr lvl="1">
              <a:buFont typeface="Wingdings" panose="05000000000000000000" pitchFamily="2" charset="2"/>
              <a:buChar char="§"/>
            </a:pPr>
            <a:r>
              <a:rPr lang="fi-FI" altLang="fi-FI" sz="5400" b="1" dirty="0"/>
              <a:t>Teknologiateollisuus yhteensä sis. telakat </a:t>
            </a:r>
            <a:r>
              <a:rPr lang="fi-FI" altLang="fi-FI" sz="5400" dirty="0"/>
              <a:t>(Satakunta -16,6 % / Koko maa -11,5 %) </a:t>
            </a:r>
          </a:p>
          <a:p>
            <a:pPr lvl="2">
              <a:buFont typeface="Wingdings" panose="05000000000000000000" pitchFamily="2" charset="2"/>
              <a:buChar char="Ä"/>
            </a:pPr>
            <a:r>
              <a:rPr lang="fi-FI" altLang="fi-FI" sz="5400" b="1" dirty="0"/>
              <a:t>Metallien jalostus</a:t>
            </a:r>
            <a:r>
              <a:rPr lang="fi-FI" altLang="fi-FI" sz="5400" dirty="0"/>
              <a:t> (Satakunta -30,4 % / Koko maa -22,4 %)</a:t>
            </a:r>
          </a:p>
          <a:p>
            <a:pPr lvl="2">
              <a:buFont typeface="Wingdings" panose="05000000000000000000" pitchFamily="2" charset="2"/>
              <a:buChar char="Ä"/>
            </a:pPr>
            <a:r>
              <a:rPr lang="fi-FI" altLang="fi-FI" sz="5400" b="1" u="sng" dirty="0"/>
              <a:t>Metallituotteiden valmistus </a:t>
            </a:r>
            <a:r>
              <a:rPr lang="fi-FI" altLang="fi-FI" sz="5400" u="sng" dirty="0"/>
              <a:t>(Satakunta -8,5 % / Koko maa -13,1 %)</a:t>
            </a:r>
          </a:p>
          <a:p>
            <a:pPr lvl="2">
              <a:buFont typeface="Wingdings" panose="05000000000000000000" pitchFamily="2" charset="2"/>
              <a:buChar char="Ä"/>
            </a:pPr>
            <a:r>
              <a:rPr lang="fi-FI" altLang="fi-FI" sz="5400" b="1" dirty="0"/>
              <a:t>Koneiden ja laitteiden valmistus </a:t>
            </a:r>
            <a:r>
              <a:rPr lang="fi-FI" altLang="fi-FI" sz="5400" dirty="0"/>
              <a:t>(Satakunta 0,1 % / Koko maa 3,1 %)</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-7,7 % / Koko maa -20,5 %)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877995"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a:t>
            </a:r>
          </a:p>
          <a:p>
            <a:pPr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a:p>
            <a:pPr defTabSz="685800" fontAlgn="auto">
              <a:spcAft>
                <a:spcPts val="0"/>
              </a:spcAft>
            </a:pP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807190" y="1488115"/>
            <a:ext cx="5398294" cy="539354"/>
          </a:xfrm>
        </p:spPr>
        <p:txBody>
          <a:bodyPr/>
          <a:lstStyle/>
          <a:p>
            <a:r>
              <a:rPr lang="fi-FI" altLang="fi-FI" sz="1650" dirty="0"/>
              <a:t>Liikevaihdon toimialoittainen kehitys Satakunnassa</a:t>
            </a:r>
            <a:endParaRPr lang="en-US" altLang="fi-FI" sz="165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5508630" y="1888393"/>
            <a:ext cx="3427779" cy="1928126"/>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58902"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marL="134541" indent="-134541" defTabSz="685800" fontAlgn="auto">
              <a:spcAft>
                <a:spcPts val="0"/>
              </a:spcAft>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2284324"/>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KEHITYS SATAKUNTA VS. KOKO MAA KESKIMÄÄRIN </a:t>
            </a:r>
          </a:p>
          <a:p>
            <a:pPr marL="171450" indent="-171450" defTabSz="685800" fontAlgn="auto">
              <a:spcBef>
                <a:spcPts val="750"/>
              </a:spcBef>
              <a:spcAft>
                <a:spcPts val="0"/>
              </a:spcAft>
              <a:buNone/>
              <a:defRPr/>
            </a:pPr>
            <a:r>
              <a:rPr lang="fi-FI" altLang="fi-FI" sz="1350" b="1" dirty="0">
                <a:solidFill>
                  <a:prstClr val="black"/>
                </a:solidFill>
                <a:latin typeface="Calibri" panose="020F0502020204030204"/>
              </a:rPr>
              <a:t>HEINÄ</a:t>
            </a:r>
            <a:r>
              <a:rPr lang="en-GB" altLang="fi-FI" sz="1350" b="1" dirty="0">
                <a:solidFill>
                  <a:prstClr val="black"/>
                </a:solidFill>
                <a:latin typeface="Calibri" panose="020F0502020204030204"/>
              </a:rPr>
              <a:t>−JOULUK</a:t>
            </a:r>
            <a:r>
              <a:rPr lang="fi-FI" altLang="fi-FI" sz="1350" b="1" dirty="0">
                <a:solidFill>
                  <a:prstClr val="black"/>
                </a:solidFill>
                <a:latin typeface="Calibri" panose="020F0502020204030204"/>
              </a:rPr>
              <a:t>UUSSA 2023:</a:t>
            </a:r>
          </a:p>
          <a:p>
            <a:pPr marL="171450" indent="-171450" defTabSz="685800" fontAlgn="auto">
              <a:spcBef>
                <a:spcPts val="750"/>
              </a:spcBef>
              <a:spcAft>
                <a:spcPts val="0"/>
              </a:spcAft>
              <a:buNone/>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Rakentaminen </a:t>
            </a:r>
            <a:r>
              <a:rPr lang="fi-FI" altLang="fi-FI" sz="1350" dirty="0">
                <a:solidFill>
                  <a:prstClr val="black"/>
                </a:solidFill>
                <a:latin typeface="Calibri" panose="020F0502020204030204"/>
              </a:rPr>
              <a:t>(Satakunta -9,4 % / Koko maa -8,8 %)</a:t>
            </a:r>
          </a:p>
          <a:p>
            <a:pPr marL="431006" lvl="1" indent="0" defTabSz="685800" fontAlgn="auto">
              <a:lnSpc>
                <a:spcPct val="70000"/>
              </a:lnSpc>
              <a:spcBef>
                <a:spcPct val="40000"/>
              </a:spcBef>
              <a:spcAft>
                <a:spcPts val="0"/>
              </a:spcAft>
              <a:buNone/>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u="sng" dirty="0">
                <a:solidFill>
                  <a:prstClr val="black"/>
                </a:solidFill>
                <a:latin typeface="Calibri" panose="020F0502020204030204"/>
              </a:rPr>
              <a:t>Tukku- ja vähittäiskauppa </a:t>
            </a:r>
            <a:r>
              <a:rPr lang="fi-FI" altLang="fi-FI" sz="1350" u="sng" dirty="0">
                <a:solidFill>
                  <a:prstClr val="black"/>
                </a:solidFill>
                <a:latin typeface="Calibri" panose="020F0502020204030204"/>
              </a:rPr>
              <a:t>(Satakunta 0,2 % / Koko maa -3,8 %)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Majoitus- ja ravitsemistoiminta</a:t>
            </a:r>
            <a:r>
              <a:rPr lang="fi-FI" altLang="fi-FI" sz="1350" dirty="0">
                <a:solidFill>
                  <a:prstClr val="black"/>
                </a:solidFill>
                <a:latin typeface="Calibri" panose="020F0502020204030204"/>
              </a:rPr>
              <a:t> (Satakunta -0,7 % / Koko maa 2,3 %)</a:t>
            </a:r>
          </a:p>
          <a:p>
            <a:pPr marL="514350" lvl="1" indent="-171450" defTabSz="685800" fontAlgn="auto">
              <a:spcBef>
                <a:spcPts val="375"/>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Liike-elämän palvelut </a:t>
            </a:r>
            <a:r>
              <a:rPr lang="fi-FI" altLang="fi-FI" sz="1350" dirty="0">
                <a:solidFill>
                  <a:prstClr val="black"/>
                </a:solidFill>
                <a:latin typeface="Calibri" panose="020F0502020204030204"/>
              </a:rPr>
              <a:t>(Satakunta 0,6 % / Koko maa 1,7 %)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dirty="0">
              <a:solidFill>
                <a:prstClr val="black"/>
              </a:solidFill>
              <a:latin typeface="Calibri" panose="020F0502020204030204"/>
            </a:endParaRPr>
          </a:p>
          <a:p>
            <a:pPr marL="514350" lvl="1" indent="-171450" defTabSz="685800" fontAlgn="auto">
              <a:lnSpc>
                <a:spcPct val="70000"/>
              </a:lnSpc>
              <a:spcBef>
                <a:spcPct val="40000"/>
              </a:spcBef>
              <a:spcAft>
                <a:spcPts val="0"/>
              </a:spcAft>
              <a:buFont typeface="Wingdings" pitchFamily="2" charset="2"/>
              <a:buChar char="§"/>
              <a:defRPr/>
            </a:pPr>
            <a:r>
              <a:rPr lang="fi-FI" altLang="fi-FI" sz="1350" b="1" dirty="0">
                <a:solidFill>
                  <a:prstClr val="black"/>
                </a:solidFill>
                <a:latin typeface="Calibri" panose="020F0502020204030204"/>
              </a:rPr>
              <a:t>Luovat alat (kulttuuri- ja käsityöalat)</a:t>
            </a:r>
            <a:r>
              <a:rPr lang="fi-FI" altLang="fi-FI" sz="1350" dirty="0">
                <a:solidFill>
                  <a:prstClr val="black"/>
                </a:solidFill>
                <a:latin typeface="Calibri" panose="020F0502020204030204"/>
              </a:rPr>
              <a:t> (Satakunta -10,6 % / Koko maa -8,4 %)</a:t>
            </a:r>
          </a:p>
          <a:p>
            <a:pPr marL="514350" lvl="1" indent="-171450" defTabSz="685800" fontAlgn="auto">
              <a:lnSpc>
                <a:spcPct val="70000"/>
              </a:lnSpc>
              <a:spcBef>
                <a:spcPct val="40000"/>
              </a:spcBef>
              <a:spcAft>
                <a:spcPts val="0"/>
              </a:spcAft>
              <a:buFont typeface="Wingdings" pitchFamily="2" charset="2"/>
              <a:buChar char="§"/>
              <a:defRPr/>
            </a:pPr>
            <a:endParaRPr lang="fi-FI" altLang="fi-FI" sz="1350" u="sng"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975"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125" dirty="0">
              <a:solidFill>
                <a:prstClr val="black"/>
              </a:solidFill>
              <a:latin typeface="Calibri" panose="020F0502020204030204"/>
            </a:endParaRPr>
          </a:p>
          <a:p>
            <a:pPr marL="514350" lvl="1" indent="-171450" defTabSz="685800" fontAlgn="auto">
              <a:spcBef>
                <a:spcPts val="375"/>
              </a:spcBef>
              <a:spcAft>
                <a:spcPts val="0"/>
              </a:spcAft>
              <a:buNone/>
              <a:defRPr/>
            </a:pPr>
            <a:endParaRPr lang="fi-FI" altLang="fi-FI" sz="112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575" b="1" dirty="0">
              <a:solidFill>
                <a:prstClr val="black"/>
              </a:solidFill>
              <a:latin typeface="Calibri" panose="020F0502020204030204"/>
            </a:endParaRPr>
          </a:p>
          <a:p>
            <a:pPr marL="514350" lvl="1" indent="-171450" defTabSz="685800" fontAlgn="auto">
              <a:spcBef>
                <a:spcPct val="40000"/>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195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3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3600" dirty="0">
              <a:solidFill>
                <a:prstClr val="black"/>
              </a:solidFill>
              <a:latin typeface="Calibri" panose="020F0502020204030204"/>
            </a:endParaRPr>
          </a:p>
          <a:p>
            <a:pPr marL="514350" lvl="1" indent="-171450" defTabSz="685800" fontAlgn="auto">
              <a:spcBef>
                <a:spcPts val="375"/>
              </a:spcBef>
              <a:spcAft>
                <a:spcPts val="0"/>
              </a:spcAft>
              <a:buFont typeface="Wingdings" pitchFamily="2" charset="2"/>
              <a:buChar char="§"/>
              <a:defRPr/>
            </a:pPr>
            <a:endParaRPr lang="fi-FI" altLang="fi-FI" sz="4050" dirty="0">
              <a:solidFill>
                <a:prstClr val="black"/>
              </a:solidFill>
              <a:latin typeface="Calibri" panose="020F0502020204030204"/>
            </a:endParaRPr>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489473" y="1731540"/>
            <a:ext cx="5398294" cy="539354"/>
          </a:xfrm>
        </p:spPr>
        <p:txBody>
          <a:bodyPr/>
          <a:lstStyle/>
          <a:p>
            <a:r>
              <a:rPr lang="fi-FI" altLang="fi-FI" sz="1650" dirty="0"/>
              <a:t>Liikevaihdon toimialoittainen kehitys Satakunnassa</a:t>
            </a:r>
            <a:endParaRPr lang="en-US" altLang="fi-FI" sz="165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5531256" y="2314260"/>
            <a:ext cx="3405154" cy="220802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55E92524-4CEA-17CA-B4D6-CAF8FEE6E661}"/>
              </a:ext>
            </a:extLst>
          </p:cNvPr>
          <p:cNvPicPr>
            <a:picLocks noChangeAspect="1"/>
          </p:cNvPicPr>
          <p:nvPr/>
        </p:nvPicPr>
        <p:blipFill>
          <a:blip r:embed="rId3"/>
          <a:stretch>
            <a:fillRect/>
          </a:stretch>
        </p:blipFill>
        <p:spPr>
          <a:xfrm>
            <a:off x="261184" y="1768483"/>
            <a:ext cx="5451618" cy="3335693"/>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A4D88758-6F26-4E0F-8C14-550F5C0188B8}" type="slidenum">
              <a:rPr lang="fi-FI" altLang="fi-FI">
                <a:solidFill>
                  <a:prstClr val="white"/>
                </a:solidFill>
                <a:cs typeface="+mn-cs"/>
              </a:rPr>
              <a:pPr defTabSz="685800" eaLnBrk="1" fontAlgn="auto" hangingPunct="1">
                <a:spcBef>
                  <a:spcPts val="0"/>
                </a:spcBef>
                <a:spcAft>
                  <a:spcPts val="0"/>
                </a:spcAft>
              </a:pPr>
              <a:t>133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heinä−joulukuu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2023: </a:t>
            </a:r>
          </a:p>
          <a:p>
            <a:pPr defTabSz="685800" fontAlgn="auto">
              <a:spcAft>
                <a:spcPts val="0"/>
              </a:spcAft>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liikevaihdon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kasvukatsaus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6177" y="1015832"/>
            <a:ext cx="1392609" cy="360574"/>
          </a:xfrm>
          <a:prstGeom prst="rect">
            <a:avLst/>
          </a:prstGeom>
        </p:spPr>
      </p:pic>
      <p:pic>
        <p:nvPicPr>
          <p:cNvPr id="6" name="Picture 5">
            <a:extLst>
              <a:ext uri="{FF2B5EF4-FFF2-40B4-BE49-F238E27FC236}">
                <a16:creationId xmlns:a16="http://schemas.microsoft.com/office/drawing/2014/main" id="{0ABF7CDF-7447-4CE6-CA7B-2641731DEF8D}"/>
              </a:ext>
            </a:extLst>
          </p:cNvPr>
          <p:cNvPicPr>
            <a:picLocks noChangeAspect="1"/>
          </p:cNvPicPr>
          <p:nvPr/>
        </p:nvPicPr>
        <p:blipFill>
          <a:blip r:embed="rId3"/>
          <a:stretch>
            <a:fillRect/>
          </a:stretch>
        </p:blipFill>
        <p:spPr>
          <a:xfrm>
            <a:off x="310753" y="1750606"/>
            <a:ext cx="8677847" cy="3562307"/>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4106"/>
            <a:ext cx="7886700" cy="241688"/>
          </a:xfrm>
        </p:spPr>
        <p:txBody>
          <a:bodyPr>
            <a:normAutofit fontScale="90000"/>
          </a:bodyPr>
          <a:lstStyle/>
          <a:p>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7-12/2023:</a:t>
            </a:r>
            <a:b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4F88903F-8CA2-42DB-AA27-EDB89A1886DB}" type="slidenum">
              <a:rPr lang="fi-FI" altLang="fi-FI">
                <a:solidFill>
                  <a:prstClr val="white"/>
                </a:solidFill>
                <a:cs typeface="+mn-cs"/>
              </a:rPr>
              <a:pPr defTabSz="685800" eaLnBrk="1" fontAlgn="auto" hangingPunct="1">
                <a:spcBef>
                  <a:spcPts val="0"/>
                </a:spcBef>
                <a:spcAft>
                  <a:spcPts val="0"/>
                </a:spcAft>
              </a:pPr>
              <a:t>134</a:t>
            </a:fld>
            <a:endParaRPr lang="fi-FI" altLang="fi-FI">
              <a:solidFill>
                <a:prstClr val="white"/>
              </a:solidFill>
              <a:cs typeface="+mn-cs"/>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39991" y="1452508"/>
            <a:ext cx="6252420" cy="3693319"/>
          </a:xfrm>
          <a:prstGeom prst="rect">
            <a:avLst/>
          </a:prstGeom>
        </p:spPr>
        <p:txBody>
          <a:bodyPr wrap="square">
            <a:spAutoFit/>
          </a:bodyPr>
          <a:lstStyle/>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PLUSSAT</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Henkilöstömäärä keskimäärin ja palkkasumma edelleen nousussa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Meriteollisuus mainiossa vedossa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Teknologiateollisuuden henkilöstö noussut liikevaihdon laskusta huolimatta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Kaupan liikevaihto ja henkilöstö loivassa nousussa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a:t>
            </a:r>
            <a:r>
              <a:rPr lang="fi-FI" sz="1500" b="1" kern="0" dirty="0">
                <a:solidFill>
                  <a:prstClr val="black"/>
                </a:solidFill>
                <a:latin typeface="Times New Roman" panose="02020603050405020304" pitchFamily="18" charset="0"/>
                <a:cs typeface="+mn-cs"/>
              </a:rPr>
              <a:t>MIINUKSET</a:t>
            </a:r>
          </a:p>
          <a:p>
            <a:pPr defTabSz="685800" eaLnBrk="1" fontAlgn="auto" hangingPunct="1">
              <a:spcBef>
                <a:spcPts val="0"/>
              </a:spcBef>
              <a:spcAft>
                <a:spcPts val="0"/>
              </a:spcAft>
            </a:pPr>
            <a:r>
              <a:rPr lang="fi-FI" sz="1500" b="1" kern="0" dirty="0">
                <a:solidFill>
                  <a:prstClr val="black"/>
                </a:solidFill>
                <a:latin typeface="Times New Roman" panose="02020603050405020304" pitchFamily="18" charset="0"/>
                <a:cs typeface="+mn-cs"/>
              </a:rPr>
              <a:t> </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Elintarviketeollisuuden liikevaihto taittunut laskuun</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Metsä- ja kemianteollisuudessa selvästi alavireinen suhdannekuva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Metallien jalostuksen liikevaihto pudonnut selvästi, taustalla tosin osin hintojen lasku</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Metallituotteiden valmistus valahtanut alaspäin</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Rakentamisen tilanne edelleen vaikea</a:t>
            </a:r>
          </a:p>
          <a:p>
            <a:pPr defTabSz="685800" eaLnBrk="1" fontAlgn="auto" hangingPunct="1">
              <a:spcBef>
                <a:spcPts val="0"/>
              </a:spcBef>
              <a:spcAft>
                <a:spcPts val="0"/>
              </a:spcAft>
            </a:pPr>
            <a:r>
              <a:rPr lang="fi-FI" sz="1350" dirty="0">
                <a:solidFill>
                  <a:prstClr val="black"/>
                </a:solidFill>
                <a:latin typeface="Times New Roman" panose="02020603050405020304" pitchFamily="18" charset="0"/>
                <a:ea typeface="Times New Roman" panose="02020603050405020304" pitchFamily="18" charset="0"/>
                <a:cs typeface="+mn-cs"/>
              </a:rPr>
              <a:t>- Luovien alojen kehitys poikkeuksellisen kehnoa</a:t>
            </a: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a:p>
            <a:pPr defTabSz="685800" eaLnBrk="1" fontAlgn="auto" hangingPunct="1">
              <a:spcBef>
                <a:spcPts val="0"/>
              </a:spcBef>
              <a:spcAft>
                <a:spcPts val="0"/>
              </a:spcAft>
            </a:pPr>
            <a:endParaRPr lang="fi-FI" sz="1350" dirty="0">
              <a:solidFill>
                <a:prstClr val="black"/>
              </a:solidFill>
              <a:latin typeface="Times New Roman" panose="02020603050405020304" pitchFamily="18" charset="0"/>
              <a:ea typeface="Times New Roman" panose="02020603050405020304" pitchFamily="18" charset="0"/>
              <a:cs typeface="+mn-cs"/>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6069045" y="1794642"/>
            <a:ext cx="2446306" cy="1632145"/>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742950" y="822431"/>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Talouden Näkymät pysyneet varsin harmaina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525" y="1360787"/>
            <a:ext cx="8938934" cy="4398189"/>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fi-FI" altLang="fi-FI" sz="1575" b="1" u="sng" dirty="0">
                <a:solidFill>
                  <a:prstClr val="black"/>
                </a:solidFill>
                <a:latin typeface="Calibri" panose="020F0502020204030204"/>
              </a:rPr>
              <a:t>Maailmantalouden pitkän ajan kasvunäkymät poikkeuksellisen vaimeat</a:t>
            </a:r>
          </a:p>
          <a:p>
            <a:pPr marL="0" indent="0" defTabSz="685800" fontAlgn="auto">
              <a:spcBef>
                <a:spcPts val="750"/>
              </a:spcBef>
              <a:spcAft>
                <a:spcPts val="0"/>
              </a:spcAft>
              <a:buNone/>
              <a:defRPr/>
            </a:pPr>
            <a:endParaRPr lang="fi-FI" altLang="fi-FI" sz="1050" b="1"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IMF:n huhtikatsauksen mukaan maailmantalous kasvaa tänä ja ensi vuonna 3,2 %. Nousuvauhti on sama kuin vuonna 2023 toteutunut kasvu. Teollisuusmaiden kasvu piristyy viime vuoden 1,6 %:sta kuluvan vuoden 1,7 %:iin ja ensi vuoden 1,8 %:iin. Tämän vastapainoksi kehittyvien talouksien viime vuoden 4,3 %:n kokonaistuotannon kasvu tasaantuu tänä vuonna 4,2 %:iin. Vuodelle 2025 ennustetaan nousun pysyttelevän samoissa lukemissa. Seuraavalle viidelle vuodelle ennakoitu maailmantalouden kasvu, 3,1 %, on matalin vuosikymmeniin. Maailmanlaajuinen inflaatio oli </a:t>
            </a:r>
            <a:r>
              <a:rPr lang="en-US" altLang="fi-FI" sz="1575" dirty="0">
                <a:solidFill>
                  <a:prstClr val="black"/>
                </a:solidFill>
                <a:latin typeface="Calibri" panose="020F0502020204030204"/>
              </a:rPr>
              <a:t>6,8 % </a:t>
            </a:r>
            <a:r>
              <a:rPr lang="en-US" altLang="fi-FI" sz="1575" dirty="0" err="1">
                <a:solidFill>
                  <a:prstClr val="black"/>
                </a:solidFill>
                <a:latin typeface="Calibri" panose="020F0502020204030204"/>
              </a:rPr>
              <a:t>vuonna</a:t>
            </a:r>
            <a:r>
              <a:rPr lang="en-US" altLang="fi-FI" sz="1575" dirty="0">
                <a:solidFill>
                  <a:prstClr val="black"/>
                </a:solidFill>
                <a:latin typeface="Calibri" panose="020F0502020204030204"/>
              </a:rPr>
              <a:t> 2023. </a:t>
            </a:r>
            <a:r>
              <a:rPr lang="en-US" altLang="fi-FI" sz="1575" dirty="0" err="1">
                <a:solidFill>
                  <a:prstClr val="black"/>
                </a:solidFill>
                <a:latin typeface="Calibri" panose="020F0502020204030204"/>
              </a:rPr>
              <a:t>Tänä</a:t>
            </a:r>
            <a:r>
              <a:rPr lang="en-US" altLang="fi-FI" sz="1575" dirty="0">
                <a:solidFill>
                  <a:prstClr val="black"/>
                </a:solidFill>
                <a:latin typeface="Calibri" panose="020F0502020204030204"/>
              </a:rPr>
              <a:t> </a:t>
            </a:r>
            <a:r>
              <a:rPr lang="en-US" altLang="fi-FI" sz="1575" dirty="0" err="1">
                <a:solidFill>
                  <a:prstClr val="black"/>
                </a:solidFill>
                <a:latin typeface="Calibri" panose="020F0502020204030204"/>
              </a:rPr>
              <a:t>vuonna</a:t>
            </a:r>
            <a:r>
              <a:rPr lang="en-US" altLang="fi-FI" sz="1575" dirty="0">
                <a:solidFill>
                  <a:prstClr val="black"/>
                </a:solidFill>
                <a:latin typeface="Calibri" panose="020F0502020204030204"/>
              </a:rPr>
              <a:t> se </a:t>
            </a:r>
            <a:r>
              <a:rPr lang="en-US" altLang="fi-FI" sz="1575" dirty="0" err="1">
                <a:solidFill>
                  <a:prstClr val="black"/>
                </a:solidFill>
                <a:latin typeface="Calibri" panose="020F0502020204030204"/>
              </a:rPr>
              <a:t>laantuu</a:t>
            </a:r>
            <a:r>
              <a:rPr lang="en-US" altLang="fi-FI" sz="1575" dirty="0">
                <a:solidFill>
                  <a:prstClr val="black"/>
                </a:solidFill>
                <a:latin typeface="Calibri" panose="020F0502020204030204"/>
              </a:rPr>
              <a:t> 5,9 %:</a:t>
            </a:r>
            <a:r>
              <a:rPr lang="en-US" altLang="fi-FI" sz="1575" dirty="0" err="1">
                <a:solidFill>
                  <a:prstClr val="black"/>
                </a:solidFill>
                <a:latin typeface="Calibri" panose="020F0502020204030204"/>
              </a:rPr>
              <a:t>iin</a:t>
            </a:r>
            <a:r>
              <a:rPr lang="en-US" altLang="fi-FI" sz="1575" dirty="0">
                <a:solidFill>
                  <a:prstClr val="black"/>
                </a:solidFill>
                <a:latin typeface="Calibri" panose="020F0502020204030204"/>
              </a:rPr>
              <a:t> ja </a:t>
            </a:r>
            <a:r>
              <a:rPr lang="en-US" altLang="fi-FI" sz="1575" dirty="0" err="1">
                <a:solidFill>
                  <a:prstClr val="black"/>
                </a:solidFill>
                <a:latin typeface="Calibri" panose="020F0502020204030204"/>
              </a:rPr>
              <a:t>ensi</a:t>
            </a:r>
            <a:r>
              <a:rPr lang="en-US" altLang="fi-FI" sz="1575" dirty="0">
                <a:solidFill>
                  <a:prstClr val="black"/>
                </a:solidFill>
                <a:latin typeface="Calibri" panose="020F0502020204030204"/>
              </a:rPr>
              <a:t> </a:t>
            </a:r>
            <a:r>
              <a:rPr lang="en-US" altLang="fi-FI" sz="1575" dirty="0" err="1">
                <a:solidFill>
                  <a:prstClr val="black"/>
                </a:solidFill>
                <a:latin typeface="Calibri" panose="020F0502020204030204"/>
              </a:rPr>
              <a:t>vuonna</a:t>
            </a:r>
            <a:r>
              <a:rPr lang="en-US" altLang="fi-FI" sz="1575" dirty="0">
                <a:solidFill>
                  <a:prstClr val="black"/>
                </a:solidFill>
                <a:latin typeface="Calibri" panose="020F0502020204030204"/>
              </a:rPr>
              <a:t> 4,5 %:</a:t>
            </a:r>
            <a:r>
              <a:rPr lang="en-US" altLang="fi-FI" sz="1575" dirty="0" err="1">
                <a:solidFill>
                  <a:prstClr val="black"/>
                </a:solidFill>
                <a:latin typeface="Calibri" panose="020F0502020204030204"/>
              </a:rPr>
              <a:t>iin</a:t>
            </a:r>
            <a:r>
              <a:rPr lang="en-US" altLang="fi-FI" sz="1575" dirty="0">
                <a:solidFill>
                  <a:prstClr val="black"/>
                </a:solidFill>
                <a:latin typeface="Calibri" panose="020F0502020204030204"/>
              </a:rPr>
              <a:t>.</a:t>
            </a:r>
            <a:r>
              <a:rPr lang="fi-FI" altLang="fi-FI" sz="1575" dirty="0">
                <a:solidFill>
                  <a:prstClr val="black"/>
                </a:solidFill>
                <a:latin typeface="Calibri" panose="020F0502020204030204"/>
              </a:rPr>
              <a:t> </a:t>
            </a:r>
          </a:p>
          <a:p>
            <a:pPr marL="514350" lvl="1" indent="-171450" defTabSz="685800" fontAlgn="auto">
              <a:spcBef>
                <a:spcPts val="375"/>
              </a:spcBef>
              <a:spcAft>
                <a:spcPts val="0"/>
              </a:spcAft>
              <a:buFont typeface="Wingdings" panose="05000000000000000000" pitchFamily="2" charset="2"/>
              <a:buChar char="Ä"/>
              <a:defRPr/>
            </a:pPr>
            <a:endParaRPr lang="fi-FI" altLang="fi-FI" sz="1575"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Yhdysvaltojen ja Euroopan talousnäkymissä on merkittäviä eroja. Yhdysvaltojen talous kasvoi viime vuonna 2,5 %. Tänä vuonna nousu kiihtyy 2,7 %:iin, mutta ensi vuonna kasvu jäähtyy 1,9 %:iin. Euroalueen ennuste kuluvalle vuodelle on 0,8 % ja ensi vuodelle 1,5 %. Viime vuonna BKT kohosi 0,4 %. Pääsyy näihin eroihin on Venäjän hyökkäyksen vaikutus energian hintoihin. Toisin kuin Eurooppa, Yhdysvallat on energian nettoviejä, joten se hyötyy korkeista energian hinnoista. Kiinan BKT kasvoi viime vuonna 5,2 %. Kasvuennuste tälle vuodelle on 4,6 % ja ensi vuodelle enää 4,1 %. Suomen talous supistui viime vuonna 1,0 %. Tänä vuonna kasvua kertynee 0,4 %, ja ensi vuonna jo 1,9 %. Tämän vuoden ennuste on euroalueen heikoimpia. </a:t>
            </a:r>
          </a:p>
          <a:p>
            <a:pPr marL="514350" lvl="1" indent="-171450" defTabSz="685800" fontAlgn="auto">
              <a:spcBef>
                <a:spcPts val="375"/>
              </a:spcBef>
              <a:spcAft>
                <a:spcPts val="0"/>
              </a:spcAft>
              <a:buFont typeface="Wingdings" panose="05000000000000000000" pitchFamily="2" charset="2"/>
              <a:buChar char="Ä"/>
              <a:defRPr/>
            </a:pPr>
            <a:endParaRPr lang="fi-FI" altLang="fi-FI" sz="1350" b="1" dirty="0">
              <a:solidFill>
                <a:prstClr val="black"/>
              </a:solidFill>
              <a:latin typeface="Calibri" panose="020F0502020204030204"/>
            </a:endParaRPr>
          </a:p>
          <a:p>
            <a:pPr marL="171450" indent="-171450" defTabSz="685800" fontAlgn="auto">
              <a:spcBef>
                <a:spcPts val="750"/>
              </a:spcBef>
              <a:spcAft>
                <a:spcPts val="0"/>
              </a:spcAft>
              <a:defRPr/>
            </a:pPr>
            <a:r>
              <a:rPr lang="fi-FI" altLang="fi-FI" sz="1575" b="1" u="sng" dirty="0" err="1">
                <a:solidFill>
                  <a:prstClr val="black"/>
                </a:solidFill>
                <a:latin typeface="Calibri" panose="020F0502020204030204"/>
              </a:rPr>
              <a:t>EK:n</a:t>
            </a:r>
            <a:r>
              <a:rPr lang="fi-FI" altLang="fi-FI" sz="1575" b="1" u="sng" dirty="0">
                <a:solidFill>
                  <a:prstClr val="black"/>
                </a:solidFill>
                <a:latin typeface="Calibri" panose="020F0502020204030204"/>
              </a:rPr>
              <a:t> suhdannebarometrin mukaan pohjakosketus edessäpäin, Yrittäjien pk-yritysbarometrissakin selvää heikennystä</a:t>
            </a:r>
          </a:p>
          <a:p>
            <a:pPr marL="171450" indent="-171450" defTabSz="685800" fontAlgn="auto">
              <a:spcBef>
                <a:spcPts val="750"/>
              </a:spcBef>
              <a:spcAft>
                <a:spcPts val="0"/>
              </a:spcAft>
              <a:defRPr/>
            </a:pPr>
            <a:endParaRPr lang="fi-FI" altLang="fi-FI" sz="1050" dirty="0">
              <a:solidFill>
                <a:prstClr val="black"/>
              </a:solidFill>
              <a:latin typeface="Calibri" panose="020F0502020204030204"/>
            </a:endParaRPr>
          </a:p>
          <a:p>
            <a:pPr marL="514350" lvl="1" indent="-171450" defTabSz="685800" fontAlgn="auto">
              <a:spcBef>
                <a:spcPts val="375"/>
              </a:spcBef>
              <a:spcAft>
                <a:spcPts val="0"/>
              </a:spcAft>
              <a:buFont typeface="Wingdings" panose="05000000000000000000" pitchFamily="2" charset="2"/>
              <a:buChar char="Ä"/>
              <a:defRPr/>
            </a:pPr>
            <a:r>
              <a:rPr lang="fi-FI" sz="1575" dirty="0" err="1">
                <a:solidFill>
                  <a:prstClr val="black"/>
                </a:solidFill>
                <a:latin typeface="Calibri" panose="020F0502020204030204"/>
              </a:rPr>
              <a:t>EK:n</a:t>
            </a:r>
            <a:r>
              <a:rPr lang="fi-FI" sz="1575" dirty="0">
                <a:solidFill>
                  <a:prstClr val="black"/>
                </a:solidFill>
                <a:latin typeface="Calibri" panose="020F0502020204030204"/>
              </a:rPr>
              <a:t> huhtikuun lopun suhdannebarometrin perusteella suomalaisyritysten arviot suhdannetilanteesta ovat pysyneet kriisiaikojen tasolla. Yritysten suhdanneodotukset ovat kohonneet hieman viime tammikuun tiedustelusta, mutta ovat yhä selvästi mollivoittoiset. Talouden laskusuhdanne koettelee erityisesti rakentamista sekä teollisuutta. Palvelualat ovat puolestaan kannatelleet yhä Suomen taloutta ja etenkin työllisyyttä viime kuukausien aikana. Yritysten vastausten perusteella talouden tilanne kehittyy vielä heikommaksi ennen kuin se kääntyy paremmaksi. Eväitä loppuvuonna käynnistyvälle kasvulle on, mutta paljon on laskettu myös yhden kortin eli korkojen laskun varaan. </a:t>
            </a: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Suomen Yrittäjien ja Finnveran syksyn 2023 barometrissa pk-yritysten suhdanneodotukset olivat lievässä nousussa ja näkymät palautuneet poikkeuksellisen negatiivisen alkuvuoden jälkeen vain lievästi negatiivisiksi. Kevään 2024 pk-yritysbarometrin mukaan tilanne muuttui, kun nopeasti kohonnut korkotaso ja inflaation syömä ostovoima heikensivät investointien ja yksityisen kulutuksen näkymiä. Nyt talouden tilan odotetaan heikkenevän seuraavan vuoden aikana. Pk-yritysten suhdanneodotukset ennakoivat Suomen taloudelle heikompaa kehitystä kuin suurin osa talousennusteista. Suhdannenäkymien saldoluku laski syksyn jo valmiiksi negatiivisesta lukemasta kahdeksalla yksiköllä arvoon -14. Vuoden takaiseen pk-yritysbarometriin verrattuna saldoluku nousi neljällä yksiköllä. Pk-yrityksistä 17 % arvioi suhdanteiden paranevan seuraavien 12 kuukauden aikana ja 31 % arvioi niiden heikkenevän.</a:t>
            </a:r>
          </a:p>
          <a:p>
            <a:pPr marL="514350" lvl="1" indent="-171450" defTabSz="685800" fontAlgn="auto">
              <a:spcBef>
                <a:spcPts val="375"/>
              </a:spcBef>
              <a:spcAft>
                <a:spcPts val="0"/>
              </a:spcAft>
              <a:buFont typeface="Wingdings" panose="05000000000000000000" pitchFamily="2" charset="2"/>
              <a:buChar char="Ä"/>
              <a:defRPr/>
            </a:pPr>
            <a:r>
              <a:rPr lang="fi-FI" altLang="fi-FI" sz="1575" dirty="0">
                <a:solidFill>
                  <a:prstClr val="black"/>
                </a:solidFill>
                <a:latin typeface="Calibri" panose="020F0502020204030204"/>
              </a:rPr>
              <a:t>Satakuntalaisten yritysten odotukset ovat myös heikentyneet selvästi viime syksystä ja yleinen suhdannenäkymä on heikko (saldoluku -15). Satakunnassa kaikki osatekijät, kuten henkilöstön määrä, liikevaihdon kehitys ja kannattavuus, ovat miinuksella.</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6390537" y="1112431"/>
            <a:ext cx="2705711" cy="4247317"/>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fi-FI" sz="1350" dirty="0" err="1">
                <a:solidFill>
                  <a:prstClr val="black"/>
                </a:solidFill>
                <a:latin typeface="Calibri" panose="020F0502020204030204"/>
                <a:cs typeface="+mn-cs"/>
              </a:rPr>
              <a:t>EK:n</a:t>
            </a:r>
            <a:r>
              <a:rPr lang="fi-FI" sz="1350" dirty="0">
                <a:solidFill>
                  <a:prstClr val="black"/>
                </a:solidFill>
                <a:latin typeface="Calibri" panose="020F0502020204030204"/>
                <a:cs typeface="+mn-cs"/>
              </a:rPr>
              <a:t> luottamusindikaattorin mukaan päätoimialoista ainoastaan rakentaminen oli nousussa huhtikuussa. Luottamusta kuvaava saldoluku nousi arvoon -37. Saldoluku oli kolme pistettä enemmän kuin maaliskuun lukema. Pitkän aikavälin keskiarvo on -8.</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Teollisuudessa luottamusta mittaava saldolukema oli huhtikuussa -17. Luottamus laski neljän pisteen verran edelliskuun tasolta. Luottamusindikaattori on yhä selvästi alle pitkän aikavälin keskiarvon, joka on +1.</a:t>
            </a:r>
          </a:p>
          <a:p>
            <a:pPr marL="214313" indent="-214313" defTabSz="685800" eaLnBrk="1" fontAlgn="auto" hangingPunct="1">
              <a:spcBef>
                <a:spcPts val="0"/>
              </a:spcBef>
              <a:spcAft>
                <a:spcPts val="0"/>
              </a:spcAft>
              <a:buFont typeface="Arial" panose="020B0604020202020204" pitchFamily="34" charset="0"/>
              <a:buChar char="•"/>
            </a:pPr>
            <a:endParaRPr lang="fi-FI" sz="1350" dirty="0">
              <a:solidFill>
                <a:prstClr val="black"/>
              </a:solidFill>
              <a:latin typeface="Calibri" panose="020F0502020204030204"/>
              <a:cs typeface="+mn-cs"/>
            </a:endParaRPr>
          </a:p>
          <a:p>
            <a:pPr marL="214313" indent="-214313" defTabSz="685800" eaLnBrk="1" fontAlgn="auto" hangingPunct="1">
              <a:spcBef>
                <a:spcPts val="0"/>
              </a:spcBef>
              <a:spcAft>
                <a:spcPts val="0"/>
              </a:spcAft>
              <a:buFont typeface="Arial" panose="020B0604020202020204" pitchFamily="34" charset="0"/>
              <a:buChar char="•"/>
            </a:pPr>
            <a:r>
              <a:rPr lang="fi-FI" sz="1350" dirty="0">
                <a:solidFill>
                  <a:prstClr val="black"/>
                </a:solidFill>
                <a:latin typeface="Calibri" panose="020F0502020204030204"/>
                <a:cs typeface="+mn-cs"/>
              </a:rPr>
              <a:t>Palveluissa ja kaupassa luottamus heikkeni huhtikuussa. </a:t>
            </a:r>
            <a:endParaRPr lang="en-US" sz="1350" dirty="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B6D6D472-9A78-42AC-044E-48C17B0A2756}"/>
              </a:ext>
            </a:extLst>
          </p:cNvPr>
          <p:cNvPicPr>
            <a:picLocks noChangeAspect="1"/>
          </p:cNvPicPr>
          <p:nvPr/>
        </p:nvPicPr>
        <p:blipFill>
          <a:blip r:embed="rId3"/>
          <a:stretch>
            <a:fillRect/>
          </a:stretch>
        </p:blipFill>
        <p:spPr>
          <a:xfrm>
            <a:off x="57572" y="921544"/>
            <a:ext cx="6343650" cy="5079206"/>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45690" y="869737"/>
            <a:ext cx="8890719"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fi-FI" altLang="fi-FI" sz="2025" b="1" cap="all" spc="-38" dirty="0">
                <a:solidFill>
                  <a:srgbClr val="0070C0"/>
                </a:solidFill>
                <a:effectLst>
                  <a:outerShdw blurRad="38100" dist="38100" dir="2700000" algn="tl">
                    <a:srgbClr val="000000">
                      <a:alpha val="43137"/>
                    </a:srgbClr>
                  </a:outerShdw>
                </a:effectLst>
                <a:latin typeface="Calibri Light" panose="020F0302020204030204"/>
              </a:rPr>
              <a:t>Teknologiateollisuuden kokonaiskysyntätilanne on edelleen varsin heikko</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45691" y="1361019"/>
            <a:ext cx="4296788" cy="4870564"/>
          </a:xfrm>
          <a:prstGeom prst="rect">
            <a:avLst/>
          </a:prstGeom>
          <a:noFill/>
        </p:spPr>
        <p:txBody>
          <a:bodyPr wrap="square">
            <a:spAutoFit/>
          </a:bodyPr>
          <a:lstStyle/>
          <a:p>
            <a:pPr defTabSz="685800" eaLnBrk="1" fontAlgn="auto" hangingPunct="1">
              <a:spcBef>
                <a:spcPts val="0"/>
              </a:spcBef>
              <a:spcAft>
                <a:spcPts val="0"/>
              </a:spcAft>
            </a:pPr>
            <a:r>
              <a:rPr lang="fi-FI" sz="1350" dirty="0">
                <a:solidFill>
                  <a:prstClr val="black"/>
                </a:solidFill>
                <a:latin typeface="Calibri" panose="020F0502020204030204"/>
                <a:cs typeface="+mn-cs"/>
              </a:rPr>
              <a:t>Teknologiateollisuus ry:n mukaan saatujen uusien tilausten arvo oli vuoden 2023 loka–joulukuussa 33 % suurempi kuin edellisellä neljänneksellä mutta 19 % pienempi kuin vuoden 2022 vastaavalla ajanjaksolla. Suuri kasvu edelliseen neljännekseen verrattuna selittyy tilauskertymän</a:t>
            </a:r>
          </a:p>
          <a:p>
            <a:pPr defTabSz="685800" eaLnBrk="1" fontAlgn="auto" hangingPunct="1">
              <a:spcBef>
                <a:spcPts val="0"/>
              </a:spcBef>
              <a:spcAft>
                <a:spcPts val="0"/>
              </a:spcAft>
            </a:pPr>
            <a:r>
              <a:rPr lang="fi-FI" sz="1350" dirty="0">
                <a:solidFill>
                  <a:prstClr val="black"/>
                </a:solidFill>
                <a:latin typeface="Calibri" panose="020F0502020204030204"/>
                <a:cs typeface="+mn-cs"/>
              </a:rPr>
              <a:t>toipumisella kolmannen neljänneksen poikkeuksellisen heikosta tilauskertymästä.</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Tarjouspyyntökyselyn saldoluku oli vuoden 2024 tammikuussa -23. Tammikuun aikana kerätty tieto viestii siitä, että tilauskertymän piristymisestä huolimatta kokonaiskysyntätilanne markkinoilla on edelleen varsin heikkoa.</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Tilauskannan arvo oli joulukuun lopussa kolme prosenttia</a:t>
            </a:r>
          </a:p>
          <a:p>
            <a:pPr defTabSz="685800" eaLnBrk="1" fontAlgn="auto" hangingPunct="1">
              <a:spcBef>
                <a:spcPts val="0"/>
              </a:spcBef>
              <a:spcAft>
                <a:spcPts val="0"/>
              </a:spcAft>
            </a:pPr>
            <a:r>
              <a:rPr lang="fi-FI" sz="1350" dirty="0">
                <a:solidFill>
                  <a:prstClr val="black"/>
                </a:solidFill>
                <a:latin typeface="Calibri" panose="020F0502020204030204"/>
                <a:cs typeface="+mn-cs"/>
              </a:rPr>
              <a:t>pienempi kuin syyskuun lopussa ja 16 % pienempi kuin vuoden 2022 joulukuussa. Tilauskannan arvo on supistunut jatkuvasti koko viime vuoden ajan.</a:t>
            </a:r>
          </a:p>
          <a:p>
            <a:pPr defTabSz="685800" eaLnBrk="1" fontAlgn="auto" hangingPunct="1">
              <a:spcBef>
                <a:spcPts val="0"/>
              </a:spcBef>
              <a:spcAft>
                <a:spcPts val="0"/>
              </a:spcAft>
            </a:pPr>
            <a:endParaRPr lang="fi-FI" sz="1350" dirty="0">
              <a:solidFill>
                <a:prstClr val="black"/>
              </a:solidFill>
              <a:latin typeface="Calibri" panose="020F0502020204030204"/>
              <a:cs typeface="+mn-cs"/>
            </a:endParaRPr>
          </a:p>
          <a:p>
            <a:pPr defTabSz="685800" eaLnBrk="1" fontAlgn="auto" hangingPunct="1">
              <a:spcBef>
                <a:spcPts val="0"/>
              </a:spcBef>
              <a:spcAft>
                <a:spcPts val="0"/>
              </a:spcAft>
            </a:pPr>
            <a:r>
              <a:rPr lang="fi-FI" sz="1350" dirty="0">
                <a:solidFill>
                  <a:prstClr val="black"/>
                </a:solidFill>
                <a:latin typeface="Calibri" panose="020F0502020204030204"/>
                <a:cs typeface="+mn-cs"/>
              </a:rPr>
              <a:t>Viime vuoden lopun tilauskehityksen perusteella teknologiateollisuuden yritysten liikevaihdon arvioidaan olevan laskussa vuoden 2024 ensimmäisellä puoliskolla.</a:t>
            </a:r>
            <a:endParaRPr lang="en-US" sz="1350" dirty="0">
              <a:solidFill>
                <a:prstClr val="black"/>
              </a:solidFill>
              <a:latin typeface="Calibri" panose="020F0502020204030204"/>
              <a:cs typeface="+mn-cs"/>
            </a:endParaRPr>
          </a:p>
        </p:txBody>
      </p:sp>
      <p:pic>
        <p:nvPicPr>
          <p:cNvPr id="14" name="Picture 13">
            <a:extLst>
              <a:ext uri="{FF2B5EF4-FFF2-40B4-BE49-F238E27FC236}">
                <a16:creationId xmlns:a16="http://schemas.microsoft.com/office/drawing/2014/main" id="{AF567584-176A-95C2-5F6B-6D7E70D32802}"/>
              </a:ext>
            </a:extLst>
          </p:cNvPr>
          <p:cNvPicPr>
            <a:picLocks noChangeAspect="1"/>
          </p:cNvPicPr>
          <p:nvPr/>
        </p:nvPicPr>
        <p:blipFill>
          <a:blip r:embed="rId3"/>
          <a:stretch>
            <a:fillRect/>
          </a:stretch>
        </p:blipFill>
        <p:spPr>
          <a:xfrm>
            <a:off x="4471987" y="1574989"/>
            <a:ext cx="4672013" cy="3407569"/>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11" name="Picture 10">
            <a:extLst>
              <a:ext uri="{FF2B5EF4-FFF2-40B4-BE49-F238E27FC236}">
                <a16:creationId xmlns:a16="http://schemas.microsoft.com/office/drawing/2014/main" id="{217AD35E-A884-488F-31C1-0DA327D825B1}"/>
              </a:ext>
            </a:extLst>
          </p:cNvPr>
          <p:cNvPicPr>
            <a:picLocks noChangeAspect="1"/>
          </p:cNvPicPr>
          <p:nvPr/>
        </p:nvPicPr>
        <p:blipFill>
          <a:blip r:embed="rId3"/>
          <a:stretch>
            <a:fillRect/>
          </a:stretch>
        </p:blipFill>
        <p:spPr>
          <a:xfrm>
            <a:off x="2344037" y="857250"/>
            <a:ext cx="4455927" cy="5143500"/>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3" name="Picture 2">
            <a:extLst>
              <a:ext uri="{FF2B5EF4-FFF2-40B4-BE49-F238E27FC236}">
                <a16:creationId xmlns:a16="http://schemas.microsoft.com/office/drawing/2014/main" id="{39FF538A-899A-44D7-9D26-65FC757B133E}"/>
              </a:ext>
            </a:extLst>
          </p:cNvPr>
          <p:cNvPicPr>
            <a:picLocks noChangeAspect="1"/>
          </p:cNvPicPr>
          <p:nvPr/>
        </p:nvPicPr>
        <p:blipFill>
          <a:blip r:embed="rId3"/>
          <a:stretch>
            <a:fillRect/>
          </a:stretch>
        </p:blipFill>
        <p:spPr>
          <a:xfrm>
            <a:off x="457200" y="1052736"/>
            <a:ext cx="8229600" cy="5236918"/>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4" name="Picture 3">
            <a:extLst>
              <a:ext uri="{FF2B5EF4-FFF2-40B4-BE49-F238E27FC236}">
                <a16:creationId xmlns:a16="http://schemas.microsoft.com/office/drawing/2014/main" id="{1DD89ACA-803E-4F15-9504-8C4FF70D5D8B}"/>
              </a:ext>
            </a:extLst>
          </p:cNvPr>
          <p:cNvPicPr>
            <a:picLocks noChangeAspect="1"/>
          </p:cNvPicPr>
          <p:nvPr/>
        </p:nvPicPr>
        <p:blipFill>
          <a:blip r:embed="rId3"/>
          <a:stretch>
            <a:fillRect/>
          </a:stretch>
        </p:blipFill>
        <p:spPr>
          <a:xfrm>
            <a:off x="457200" y="1127954"/>
            <a:ext cx="8229600" cy="530120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1639" y="1567804"/>
            <a:ext cx="1697799" cy="1699184"/>
          </a:xfrm>
        </p:spPr>
        <p:txBody>
          <a:bodyPr anchor="t">
            <a:noAutofit/>
          </a:bodyPr>
          <a:lstStyle/>
          <a:p>
            <a:pPr marL="0" indent="0">
              <a:buNone/>
            </a:pPr>
            <a:r>
              <a:rPr lang="fi-FI" sz="1200" b="1" dirty="0">
                <a:solidFill>
                  <a:schemeClr val="tx1"/>
                </a:solidFill>
                <a:latin typeface="Calibri" panose="020F0502020204030204" pitchFamily="34" charset="0"/>
              </a:rPr>
              <a:t>Satakunnan väestön hyvinvointia voidaan kuvata hyvinvoinnin jakautumisen, terveydentilan sekä koetun hyvinvoinnin ja osallisuuden avainindikaattoreilla (THL), joita on kuvattu viereisessä kuviossa.</a:t>
            </a:r>
          </a:p>
        </p:txBody>
      </p:sp>
      <p:sp>
        <p:nvSpPr>
          <p:cNvPr id="39" name="Suorakulmio 38">
            <a:extLst>
              <a:ext uri="{FF2B5EF4-FFF2-40B4-BE49-F238E27FC236}">
                <a16:creationId xmlns:a16="http://schemas.microsoft.com/office/drawing/2014/main" id="{5B3DA0BA-7AD6-4BFB-9DFD-514372EA4C77}"/>
              </a:ext>
            </a:extLst>
          </p:cNvPr>
          <p:cNvSpPr/>
          <p:nvPr/>
        </p:nvSpPr>
        <p:spPr>
          <a:xfrm>
            <a:off x="114730" y="3407911"/>
            <a:ext cx="1640647" cy="3477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58B6C0">
                    <a:lumMod val="75000"/>
                  </a:srgbClr>
                </a:solidFill>
                <a:latin typeface="Corbel"/>
              </a:rPr>
              <a:t>Valtakunnallista keskiarvoa parempi</a:t>
            </a:r>
          </a:p>
        </p:txBody>
      </p:sp>
      <p:sp>
        <p:nvSpPr>
          <p:cNvPr id="40" name="Suorakulmio 39">
            <a:extLst>
              <a:ext uri="{FF2B5EF4-FFF2-40B4-BE49-F238E27FC236}">
                <a16:creationId xmlns:a16="http://schemas.microsoft.com/office/drawing/2014/main" id="{5E12EEAE-A8AF-453A-AB45-85542A473C83}"/>
              </a:ext>
            </a:extLst>
          </p:cNvPr>
          <p:cNvSpPr/>
          <p:nvPr/>
        </p:nvSpPr>
        <p:spPr>
          <a:xfrm>
            <a:off x="7531546" y="1616467"/>
            <a:ext cx="1443941" cy="376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0070C0">
                    <a:lumMod val="75000"/>
                  </a:srgbClr>
                </a:solidFill>
                <a:latin typeface="Corbel"/>
              </a:rPr>
              <a:t>Valtakunnan keskiarvoa</a:t>
            </a:r>
          </a:p>
        </p:txBody>
      </p:sp>
      <p:sp>
        <p:nvSpPr>
          <p:cNvPr id="41" name="Suorakulmio 40">
            <a:extLst>
              <a:ext uri="{FF2B5EF4-FFF2-40B4-BE49-F238E27FC236}">
                <a16:creationId xmlns:a16="http://schemas.microsoft.com/office/drawing/2014/main" id="{6273734C-6E5B-4818-AA01-811F4C9D3CC7}"/>
              </a:ext>
            </a:extLst>
          </p:cNvPr>
          <p:cNvSpPr/>
          <p:nvPr/>
        </p:nvSpPr>
        <p:spPr>
          <a:xfrm>
            <a:off x="7520311" y="2787030"/>
            <a:ext cx="1443942" cy="4222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FF0000"/>
                </a:solidFill>
                <a:latin typeface="Corbel"/>
              </a:rPr>
              <a:t>Valtakunnallista keskiarvoa heikompi</a:t>
            </a:r>
          </a:p>
        </p:txBody>
      </p:sp>
      <p:pic>
        <p:nvPicPr>
          <p:cNvPr id="7" name="Picture 6">
            <a:extLst>
              <a:ext uri="{FF2B5EF4-FFF2-40B4-BE49-F238E27FC236}">
                <a16:creationId xmlns:a16="http://schemas.microsoft.com/office/drawing/2014/main" id="{0519B689-379D-447A-B11F-B69A0900AF33}"/>
              </a:ext>
            </a:extLst>
          </p:cNvPr>
          <p:cNvPicPr>
            <a:picLocks noChangeAspect="1"/>
          </p:cNvPicPr>
          <p:nvPr/>
        </p:nvPicPr>
        <p:blipFill>
          <a:blip r:embed="rId3"/>
          <a:stretch>
            <a:fillRect/>
          </a:stretch>
        </p:blipFill>
        <p:spPr>
          <a:xfrm>
            <a:off x="1986957" y="1597706"/>
            <a:ext cx="5522119" cy="4136231"/>
          </a:xfrm>
          <a:prstGeom prst="rect">
            <a:avLst/>
          </a:prstGeom>
        </p:spPr>
      </p:pic>
      <p:sp>
        <p:nvSpPr>
          <p:cNvPr id="18" name="Tekstiruutu 17">
            <a:extLst>
              <a:ext uri="{FF2B5EF4-FFF2-40B4-BE49-F238E27FC236}">
                <a16:creationId xmlns:a16="http://schemas.microsoft.com/office/drawing/2014/main" id="{81DF7FCC-2E47-448C-8077-E69215C1DD60}"/>
              </a:ext>
            </a:extLst>
          </p:cNvPr>
          <p:cNvSpPr txBox="1"/>
          <p:nvPr/>
        </p:nvSpPr>
        <p:spPr>
          <a:xfrm flipH="1">
            <a:off x="101639" y="3643764"/>
            <a:ext cx="1623689"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Käytettävissä olevat tulot tasaisia</a:t>
            </a:r>
          </a:p>
        </p:txBody>
      </p:sp>
      <p:sp>
        <p:nvSpPr>
          <p:cNvPr id="19" name="Tekstiruutu 18">
            <a:extLst>
              <a:ext uri="{FF2B5EF4-FFF2-40B4-BE49-F238E27FC236}">
                <a16:creationId xmlns:a16="http://schemas.microsoft.com/office/drawing/2014/main" id="{BE0C4F77-C69D-4D35-B3C4-EAB334F63F59}"/>
              </a:ext>
            </a:extLst>
          </p:cNvPr>
          <p:cNvSpPr txBox="1"/>
          <p:nvPr/>
        </p:nvSpPr>
        <p:spPr>
          <a:xfrm flipH="1">
            <a:off x="71590" y="4128512"/>
            <a:ext cx="1724385"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Yksinäisyys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0" name="Tekstiruutu 19">
            <a:extLst>
              <a:ext uri="{FF2B5EF4-FFF2-40B4-BE49-F238E27FC236}">
                <a16:creationId xmlns:a16="http://schemas.microsoft.com/office/drawing/2014/main" id="{096A24A6-B561-4E52-BC57-8DA2037AF5CB}"/>
              </a:ext>
            </a:extLst>
          </p:cNvPr>
          <p:cNvSpPr txBox="1"/>
          <p:nvPr/>
        </p:nvSpPr>
        <p:spPr>
          <a:xfrm flipH="1">
            <a:off x="101639" y="4613260"/>
            <a:ext cx="1671617"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Sairastavuus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1" name="Tekstiruutu 20">
            <a:extLst>
              <a:ext uri="{FF2B5EF4-FFF2-40B4-BE49-F238E27FC236}">
                <a16:creationId xmlns:a16="http://schemas.microsoft.com/office/drawing/2014/main" id="{354B68B8-FF07-4A15-938A-7E525C046118}"/>
              </a:ext>
            </a:extLst>
          </p:cNvPr>
          <p:cNvSpPr txBox="1"/>
          <p:nvPr/>
        </p:nvSpPr>
        <p:spPr>
          <a:xfrm flipH="1">
            <a:off x="97974" y="5398075"/>
            <a:ext cx="1671617"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Äänestysaktiivisuus</a:t>
            </a:r>
          </a:p>
        </p:txBody>
      </p:sp>
      <p:sp>
        <p:nvSpPr>
          <p:cNvPr id="22" name="Tekstiruutu 21">
            <a:extLst>
              <a:ext uri="{FF2B5EF4-FFF2-40B4-BE49-F238E27FC236}">
                <a16:creationId xmlns:a16="http://schemas.microsoft.com/office/drawing/2014/main" id="{51860519-CF82-4E5C-993D-EAA096391660}"/>
              </a:ext>
            </a:extLst>
          </p:cNvPr>
          <p:cNvSpPr txBox="1"/>
          <p:nvPr/>
        </p:nvSpPr>
        <p:spPr>
          <a:xfrm flipH="1">
            <a:off x="97975" y="5109541"/>
            <a:ext cx="2057999"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Aktiivinen harrastaminen</a:t>
            </a:r>
          </a:p>
        </p:txBody>
      </p:sp>
      <p:sp>
        <p:nvSpPr>
          <p:cNvPr id="23" name="Tekstiruutu 22">
            <a:extLst>
              <a:ext uri="{FF2B5EF4-FFF2-40B4-BE49-F238E27FC236}">
                <a16:creationId xmlns:a16="http://schemas.microsoft.com/office/drawing/2014/main" id="{B44BD2E7-A381-4451-905E-9F46D0387AC6}"/>
              </a:ext>
            </a:extLst>
          </p:cNvPr>
          <p:cNvSpPr txBox="1"/>
          <p:nvPr/>
        </p:nvSpPr>
        <p:spPr>
          <a:xfrm flipH="1">
            <a:off x="7509076" y="3261326"/>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Elämänlaatu</a:t>
            </a:r>
          </a:p>
        </p:txBody>
      </p:sp>
      <p:sp>
        <p:nvSpPr>
          <p:cNvPr id="24" name="Tekstiruutu 23">
            <a:extLst>
              <a:ext uri="{FF2B5EF4-FFF2-40B4-BE49-F238E27FC236}">
                <a16:creationId xmlns:a16="http://schemas.microsoft.com/office/drawing/2014/main" id="{CF444EFB-7CA5-4D8C-A759-4059184D28E7}"/>
              </a:ext>
            </a:extLst>
          </p:cNvPr>
          <p:cNvSpPr txBox="1"/>
          <p:nvPr/>
        </p:nvSpPr>
        <p:spPr>
          <a:xfrm flipH="1">
            <a:off x="7520311" y="3650144"/>
            <a:ext cx="1612454"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Liikkumattomuus</a:t>
            </a:r>
          </a:p>
        </p:txBody>
      </p:sp>
      <p:sp>
        <p:nvSpPr>
          <p:cNvPr id="25" name="Tekstiruutu 24">
            <a:extLst>
              <a:ext uri="{FF2B5EF4-FFF2-40B4-BE49-F238E27FC236}">
                <a16:creationId xmlns:a16="http://schemas.microsoft.com/office/drawing/2014/main" id="{B5BCC13C-8FC7-4AAB-A9D2-010D6CE8AE35}"/>
              </a:ext>
            </a:extLst>
          </p:cNvPr>
          <p:cNvSpPr txBox="1"/>
          <p:nvPr/>
        </p:nvSpPr>
        <p:spPr>
          <a:xfrm flipH="1">
            <a:off x="7520311" y="4382419"/>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Koettu terveys 20-64-vuotiailla</a:t>
            </a:r>
          </a:p>
        </p:txBody>
      </p:sp>
      <p:sp>
        <p:nvSpPr>
          <p:cNvPr id="26" name="Tekstiruutu 25">
            <a:extLst>
              <a:ext uri="{FF2B5EF4-FFF2-40B4-BE49-F238E27FC236}">
                <a16:creationId xmlns:a16="http://schemas.microsoft.com/office/drawing/2014/main" id="{C16CCB37-FDE9-4157-BBA3-BDC976A25D44}"/>
              </a:ext>
            </a:extLst>
          </p:cNvPr>
          <p:cNvSpPr txBox="1"/>
          <p:nvPr/>
        </p:nvSpPr>
        <p:spPr>
          <a:xfrm flipH="1">
            <a:off x="7514798" y="4001153"/>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Tupakointi</a:t>
            </a:r>
          </a:p>
        </p:txBody>
      </p:sp>
      <p:sp>
        <p:nvSpPr>
          <p:cNvPr id="27" name="Tekstiruutu 26">
            <a:extLst>
              <a:ext uri="{FF2B5EF4-FFF2-40B4-BE49-F238E27FC236}">
                <a16:creationId xmlns:a16="http://schemas.microsoft.com/office/drawing/2014/main" id="{37BEF51A-EA00-4FF2-84AA-6DF43CB967BC}"/>
              </a:ext>
            </a:extLst>
          </p:cNvPr>
          <p:cNvSpPr txBox="1"/>
          <p:nvPr/>
        </p:nvSpPr>
        <p:spPr>
          <a:xfrm flipH="1">
            <a:off x="7531546" y="4867167"/>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Menetetyt elinvuodet</a:t>
            </a:r>
          </a:p>
        </p:txBody>
      </p:sp>
      <p:sp>
        <p:nvSpPr>
          <p:cNvPr id="28" name="Tekstiruutu 27">
            <a:extLst>
              <a:ext uri="{FF2B5EF4-FFF2-40B4-BE49-F238E27FC236}">
                <a16:creationId xmlns:a16="http://schemas.microsoft.com/office/drawing/2014/main" id="{F729A8D4-3421-42C3-9E29-7F2EEB364A3A}"/>
              </a:ext>
            </a:extLst>
          </p:cNvPr>
          <p:cNvSpPr txBox="1"/>
          <p:nvPr/>
        </p:nvSpPr>
        <p:spPr>
          <a:xfrm flipH="1">
            <a:off x="7332328" y="2034737"/>
            <a:ext cx="1826024" cy="300082"/>
          </a:xfrm>
          <a:prstGeom prst="rect">
            <a:avLst/>
          </a:prstGeom>
          <a:noFill/>
        </p:spPr>
        <p:txBody>
          <a:bodyPr wrap="square" rtlCol="0">
            <a:spAutoFit/>
          </a:bodyPr>
          <a:lstStyle/>
          <a:p>
            <a:pPr algn="ctr" defTabSz="685800" eaLnBrk="1" fontAlgn="auto" hangingPunct="1">
              <a:spcBef>
                <a:spcPts val="0"/>
              </a:spcBef>
              <a:spcAft>
                <a:spcPts val="0"/>
              </a:spcAft>
            </a:pPr>
            <a:r>
              <a:rPr lang="fi-FI" sz="1350" dirty="0">
                <a:solidFill>
                  <a:srgbClr val="0070C0"/>
                </a:solidFill>
                <a:latin typeface="Corbel"/>
                <a:cs typeface="+mn-cs"/>
              </a:rPr>
              <a:t>Turvallisuuden tunne</a:t>
            </a:r>
            <a:r>
              <a:rPr lang="fi-FI" sz="1350" dirty="0">
                <a:solidFill>
                  <a:prstClr val="black"/>
                </a:solidFill>
                <a:latin typeface="Corbel"/>
                <a:cs typeface="+mn-cs"/>
              </a:rPr>
              <a:t> </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A2B8EE54-2A1E-0C09-D7A4-9FF209D805EE}"/>
              </a:ext>
            </a:extLst>
          </p:cNvPr>
          <p:cNvPicPr>
            <a:picLocks noChangeAspect="1"/>
          </p:cNvPicPr>
          <p:nvPr/>
        </p:nvPicPr>
        <p:blipFill>
          <a:blip r:embed="rId4"/>
          <a:stretch>
            <a:fillRect/>
          </a:stretch>
        </p:blipFill>
        <p:spPr>
          <a:xfrm>
            <a:off x="611560" y="1196751"/>
            <a:ext cx="7964961" cy="4971419"/>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2699792" y="6140906"/>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työministeriön ilmoittamiin työttömyysasteisiin</a:t>
            </a:r>
          </a:p>
        </p:txBody>
      </p:sp>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pic>
        <p:nvPicPr>
          <p:cNvPr id="6" name="Picture 5">
            <a:extLst>
              <a:ext uri="{FF2B5EF4-FFF2-40B4-BE49-F238E27FC236}">
                <a16:creationId xmlns:a16="http://schemas.microsoft.com/office/drawing/2014/main" id="{8C3EA4AB-CF93-E6E4-6D2A-1DDC00298DB0}"/>
              </a:ext>
            </a:extLst>
          </p:cNvPr>
          <p:cNvPicPr>
            <a:picLocks noChangeAspect="1"/>
          </p:cNvPicPr>
          <p:nvPr/>
        </p:nvPicPr>
        <p:blipFill>
          <a:blip r:embed="rId4"/>
          <a:stretch>
            <a:fillRect/>
          </a:stretch>
        </p:blipFill>
        <p:spPr>
          <a:xfrm>
            <a:off x="757929" y="1246019"/>
            <a:ext cx="7615522" cy="4703261"/>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33-56: 	Aluetalous, tuottavuus ja vienti</a:t>
            </a:r>
            <a:br>
              <a:rPr lang="fi-FI" sz="2000" b="1" dirty="0">
                <a:solidFill>
                  <a:schemeClr val="tx2"/>
                </a:solidFill>
              </a:rPr>
            </a:br>
            <a:r>
              <a:rPr lang="fi-FI" sz="2000" b="1" dirty="0">
                <a:solidFill>
                  <a:schemeClr val="tx2"/>
                </a:solidFill>
              </a:rPr>
              <a:t>Kalvot 57-84: 	Suurimmat työnantajat, yrityskanta, kasvualat, 			teollisuus, automaatio, matkailu, ruokaketju</a:t>
            </a:r>
            <a:br>
              <a:rPr lang="fi-FI" sz="2000" b="1" dirty="0">
                <a:solidFill>
                  <a:schemeClr val="tx2"/>
                </a:solidFill>
              </a:rPr>
            </a:br>
            <a:r>
              <a:rPr lang="fi-FI" sz="2000" b="1" dirty="0">
                <a:solidFill>
                  <a:schemeClr val="tx2"/>
                </a:solidFill>
              </a:rPr>
              <a:t>Kalvot 85-95: 	Positiivinen rakennemuutos</a:t>
            </a:r>
            <a:br>
              <a:rPr lang="fi-FI" sz="2000" b="1" dirty="0">
                <a:solidFill>
                  <a:schemeClr val="tx2"/>
                </a:solidFill>
              </a:rPr>
            </a:br>
            <a:r>
              <a:rPr lang="fi-FI" sz="2000" b="1" dirty="0">
                <a:solidFill>
                  <a:schemeClr val="tx2"/>
                </a:solidFill>
              </a:rPr>
              <a:t>Kalvot 96-138: 	Satakunnan talous -suhdannekatsaus toukokuu 2024</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CC7B016-B06F-C95D-D4EC-2F0764FD4D3D}"/>
              </a:ext>
            </a:extLst>
          </p:cNvPr>
          <p:cNvPicPr>
            <a:picLocks noChangeAspect="1"/>
          </p:cNvPicPr>
          <p:nvPr/>
        </p:nvPicPr>
        <p:blipFill>
          <a:blip r:embed="rId4"/>
          <a:stretch>
            <a:fillRect/>
          </a:stretch>
        </p:blipFill>
        <p:spPr>
          <a:xfrm>
            <a:off x="539552" y="1196752"/>
            <a:ext cx="8147248" cy="4936748"/>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6DBD97-A573-4B66-D3AE-8C77225137B9}"/>
              </a:ext>
            </a:extLst>
          </p:cNvPr>
          <p:cNvPicPr>
            <a:picLocks noChangeAspect="1"/>
          </p:cNvPicPr>
          <p:nvPr/>
        </p:nvPicPr>
        <p:blipFill>
          <a:blip r:embed="rId3"/>
          <a:stretch>
            <a:fillRect/>
          </a:stretch>
        </p:blipFill>
        <p:spPr>
          <a:xfrm>
            <a:off x="0" y="907928"/>
            <a:ext cx="4380472" cy="3060747"/>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2022</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198517"/>
            <a:ext cx="1777849" cy="646331"/>
          </a:xfrm>
          <a:prstGeom prst="rect">
            <a:avLst/>
          </a:prstGeom>
          <a:noFill/>
        </p:spPr>
        <p:txBody>
          <a:bodyPr wrap="square" rtlCol="0">
            <a:spAutoFit/>
          </a:bodyPr>
          <a:lstStyle/>
          <a:p>
            <a:r>
              <a:rPr lang="fi-FI" sz="1200" dirty="0"/>
              <a:t>Korkea-aste</a:t>
            </a:r>
          </a:p>
          <a:p>
            <a:r>
              <a:rPr lang="fi-FI" sz="1200" dirty="0"/>
              <a:t>yht. Satakunta 27,1 %</a:t>
            </a:r>
          </a:p>
          <a:p>
            <a:r>
              <a:rPr lang="fi-FI" sz="1200" dirty="0"/>
              <a:t>Koko maa 33,3 %</a:t>
            </a:r>
          </a:p>
        </p:txBody>
      </p:sp>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pic>
        <p:nvPicPr>
          <p:cNvPr id="6" name="Picture 5">
            <a:extLst>
              <a:ext uri="{FF2B5EF4-FFF2-40B4-BE49-F238E27FC236}">
                <a16:creationId xmlns:a16="http://schemas.microsoft.com/office/drawing/2014/main" id="{549DBFDC-EB6B-914C-8F68-FBEF8AEC94FC}"/>
              </a:ext>
            </a:extLst>
          </p:cNvPr>
          <p:cNvPicPr>
            <a:picLocks noChangeAspect="1"/>
          </p:cNvPicPr>
          <p:nvPr/>
        </p:nvPicPr>
        <p:blipFill>
          <a:blip r:embed="rId5"/>
          <a:stretch>
            <a:fillRect/>
          </a:stretch>
        </p:blipFill>
        <p:spPr>
          <a:xfrm>
            <a:off x="4487042" y="940043"/>
            <a:ext cx="4256798" cy="3059083"/>
          </a:xfrm>
          <a:prstGeom prst="rect">
            <a:avLst/>
          </a:prstGeom>
        </p:spPr>
      </p:pic>
      <p:pic>
        <p:nvPicPr>
          <p:cNvPr id="7" name="Picture 6">
            <a:extLst>
              <a:ext uri="{FF2B5EF4-FFF2-40B4-BE49-F238E27FC236}">
                <a16:creationId xmlns:a16="http://schemas.microsoft.com/office/drawing/2014/main" id="{C8DB5D8A-34F0-21C7-3914-258D76DE99F4}"/>
              </a:ext>
            </a:extLst>
          </p:cNvPr>
          <p:cNvPicPr>
            <a:picLocks noChangeAspect="1"/>
          </p:cNvPicPr>
          <p:nvPr/>
        </p:nvPicPr>
        <p:blipFill>
          <a:blip r:embed="rId6"/>
          <a:stretch>
            <a:fillRect/>
          </a:stretch>
        </p:blipFill>
        <p:spPr>
          <a:xfrm>
            <a:off x="4478280" y="3999126"/>
            <a:ext cx="4265560" cy="2845011"/>
          </a:xfrm>
          <a:prstGeom prst="rect">
            <a:avLst/>
          </a:prstGeom>
        </p:spPr>
      </p:pic>
      <p:pic>
        <p:nvPicPr>
          <p:cNvPr id="10" name="Picture 9">
            <a:extLst>
              <a:ext uri="{FF2B5EF4-FFF2-40B4-BE49-F238E27FC236}">
                <a16:creationId xmlns:a16="http://schemas.microsoft.com/office/drawing/2014/main" id="{6896C185-FC89-95D3-E0C8-21DB255454A2}"/>
              </a:ext>
            </a:extLst>
          </p:cNvPr>
          <p:cNvPicPr>
            <a:picLocks noChangeAspect="1"/>
          </p:cNvPicPr>
          <p:nvPr/>
        </p:nvPicPr>
        <p:blipFill>
          <a:blip r:embed="rId7"/>
          <a:stretch>
            <a:fillRect/>
          </a:stretch>
        </p:blipFill>
        <p:spPr>
          <a:xfrm>
            <a:off x="222934" y="3826234"/>
            <a:ext cx="4157538" cy="2991586"/>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 2022 Satakunnan </a:t>
            </a:r>
            <a:r>
              <a:rPr lang="fi-FI" sz="1600" dirty="0" err="1"/>
              <a:t>t&amp;k-toiminnan</a:t>
            </a:r>
            <a:r>
              <a:rPr lang="fi-FI" sz="1600" dirty="0"/>
              <a:t> menot laskivat 2,1 % yrityssektorin panosten pudotuksen myötä (-8,7 %). Sen sijaan julkisella puolella, joka koostuu lähinnä korkeakouluista, menot kasvoivat selvästi (20,1 %). Tehdyt tutkimustyövuodet kohosivat 10,5 % julkisella puolella, mutta yrityksissä kirjattiin yhä selvää laskua (-14 %). Kokonaisuudessaan työvuodet alenivat 6 %. Sen sijaan toimintaan osallistuneen henkilöstön määrä nousi Satakunnassa hieman (2,5 %). Kasvua kertyi 8,1 % julkissektorilla, ja laskua yrityksissä 0,4 %. Koko maassa </a:t>
            </a:r>
            <a:r>
              <a:rPr lang="fi-FI" sz="1600" dirty="0" err="1"/>
              <a:t>t&amp;k-menot</a:t>
            </a:r>
            <a:r>
              <a:rPr lang="fi-FI" sz="1600" dirty="0"/>
              <a:t> kohosivat 5,9 %. Henkilöstö laski 0,5 %. Satakunnassa yritysten osuus </a:t>
            </a:r>
            <a:r>
              <a:rPr lang="fi-FI" sz="1600" dirty="0" err="1"/>
              <a:t>t&amp;k-menoista</a:t>
            </a:r>
            <a:r>
              <a:rPr lang="fi-FI" sz="1600" dirty="0"/>
              <a:t> on 72 %, kun taas maassa keskimäärin osuus on 68 %. Satakunnassa osuus aleni selvästi.</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3,8 %</a:t>
            </a:r>
            <a:r>
              <a:rPr lang="fi-FI" sz="1600" dirty="0"/>
              <a:t> ja viennin </a:t>
            </a:r>
            <a:r>
              <a:rPr lang="fi-FI" sz="1600" b="1" dirty="0"/>
              <a:t>8,1 %</a:t>
            </a:r>
            <a:r>
              <a:rPr lang="fi-FI" sz="1600" dirty="0"/>
              <a:t> v. 2022, mutta osuus maamme </a:t>
            </a:r>
            <a:r>
              <a:rPr lang="fi-FI" sz="1600" dirty="0" err="1"/>
              <a:t>t&amp;k-toiminnan</a:t>
            </a:r>
            <a:r>
              <a:rPr lang="fi-FI" sz="1600" dirty="0"/>
              <a:t> menoista on vain </a:t>
            </a:r>
            <a:r>
              <a:rPr lang="fi-FI" sz="1600" b="1" dirty="0"/>
              <a:t>1 %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2,3 %. Ulkopuolisessa </a:t>
            </a:r>
            <a:r>
              <a:rPr lang="fi-FI" sz="1600" dirty="0" err="1"/>
              <a:t>t&amp;k-rahoituksessa</a:t>
            </a:r>
            <a:r>
              <a:rPr lang="fi-FI" sz="1600" dirty="0"/>
              <a:t> osuus on 2,9 %. Koko maan yritysten </a:t>
            </a:r>
            <a:r>
              <a:rPr lang="fi-FI" sz="1600" dirty="0" err="1"/>
              <a:t>t&amp;k-toiminnan</a:t>
            </a:r>
            <a:r>
              <a:rPr lang="fi-FI" sz="1600" dirty="0"/>
              <a:t> menoista Satakunnan osuus on kaikkiaan vain 1,0 %. </a:t>
            </a:r>
          </a:p>
          <a:p>
            <a:endParaRPr lang="fi-FI" sz="1600" dirty="0"/>
          </a:p>
          <a:p>
            <a:r>
              <a:rPr lang="fi-FI" sz="1600" b="1" dirty="0"/>
              <a:t>Satakunnan </a:t>
            </a:r>
            <a:r>
              <a:rPr lang="fi-FI" sz="1600" b="1" dirty="0" err="1"/>
              <a:t>t&amp;k-menot</a:t>
            </a:r>
            <a:r>
              <a:rPr lang="fi-FI" sz="1600" b="1" dirty="0"/>
              <a:t> henkeä kohden ovat murto-osa maan keskiarvosta </a:t>
            </a:r>
            <a:r>
              <a:rPr lang="fi-FI" sz="1600" dirty="0"/>
              <a:t>v. 2022, </a:t>
            </a:r>
            <a:r>
              <a:rPr lang="fi-FI" sz="1600" b="1" dirty="0"/>
              <a:t>358 € vs. 1426 €</a:t>
            </a:r>
            <a:r>
              <a:rPr lang="fi-FI" sz="1600" dirty="0"/>
              <a:t>. Satakunnan lukema putosi edellisvuodesta, kun taas koko maan suhdeluku kohosi. Satakunta on 19 maakunnasta sijalla 15. V. 2022 seutukunnittain Porissa lukema oli 322 €, Raumalla 503 € ja Pohjois-Satakunnassa vain 84 € henkeä kohti. </a:t>
            </a:r>
            <a:r>
              <a:rPr lang="fi-FI" sz="1600" dirty="0" err="1"/>
              <a:t>T&amp;k-menojen</a:t>
            </a:r>
            <a:r>
              <a:rPr lang="fi-FI" sz="1600" dirty="0"/>
              <a:t> suhde BKT:hen oli Suomessa 3,0 % ja Satakunnassa 0,9 % (v. 2021).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2" name="Picture 11">
            <a:extLst>
              <a:ext uri="{FF2B5EF4-FFF2-40B4-BE49-F238E27FC236}">
                <a16:creationId xmlns:a16="http://schemas.microsoft.com/office/drawing/2014/main" id="{D594B2F7-F709-AC56-9675-968E6A8F87FA}"/>
              </a:ext>
            </a:extLst>
          </p:cNvPr>
          <p:cNvPicPr>
            <a:picLocks noChangeAspect="1"/>
          </p:cNvPicPr>
          <p:nvPr/>
        </p:nvPicPr>
        <p:blipFill>
          <a:blip r:embed="rId4"/>
          <a:stretch>
            <a:fillRect/>
          </a:stretch>
        </p:blipFill>
        <p:spPr>
          <a:xfrm>
            <a:off x="20515" y="739387"/>
            <a:ext cx="4657919" cy="3024336"/>
          </a:xfrm>
          <a:prstGeom prst="rect">
            <a:avLst/>
          </a:prstGeom>
        </p:spPr>
      </p:pic>
      <p:pic>
        <p:nvPicPr>
          <p:cNvPr id="13" name="Picture 12">
            <a:extLst>
              <a:ext uri="{FF2B5EF4-FFF2-40B4-BE49-F238E27FC236}">
                <a16:creationId xmlns:a16="http://schemas.microsoft.com/office/drawing/2014/main" id="{97752BDB-260A-02D0-0C41-55B93C2E0560}"/>
              </a:ext>
            </a:extLst>
          </p:cNvPr>
          <p:cNvPicPr>
            <a:picLocks noChangeAspect="1"/>
          </p:cNvPicPr>
          <p:nvPr/>
        </p:nvPicPr>
        <p:blipFill>
          <a:blip r:embed="rId5"/>
          <a:stretch>
            <a:fillRect/>
          </a:stretch>
        </p:blipFill>
        <p:spPr>
          <a:xfrm>
            <a:off x="4715601" y="735703"/>
            <a:ext cx="4407884" cy="3031704"/>
          </a:xfrm>
          <a:prstGeom prst="rect">
            <a:avLst/>
          </a:prstGeom>
        </p:spPr>
      </p:pic>
      <p:pic>
        <p:nvPicPr>
          <p:cNvPr id="14" name="Picture 13">
            <a:extLst>
              <a:ext uri="{FF2B5EF4-FFF2-40B4-BE49-F238E27FC236}">
                <a16:creationId xmlns:a16="http://schemas.microsoft.com/office/drawing/2014/main" id="{19EC72BC-5E41-1486-0E69-C70EB25FD400}"/>
              </a:ext>
            </a:extLst>
          </p:cNvPr>
          <p:cNvPicPr>
            <a:picLocks noChangeAspect="1"/>
          </p:cNvPicPr>
          <p:nvPr/>
        </p:nvPicPr>
        <p:blipFill>
          <a:blip r:embed="rId6"/>
          <a:stretch>
            <a:fillRect/>
          </a:stretch>
        </p:blipFill>
        <p:spPr>
          <a:xfrm>
            <a:off x="4715601" y="3883757"/>
            <a:ext cx="4407884" cy="2925341"/>
          </a:xfrm>
          <a:prstGeom prst="rect">
            <a:avLst/>
          </a:prstGeom>
        </p:spPr>
      </p:pic>
      <p:pic>
        <p:nvPicPr>
          <p:cNvPr id="16" name="Picture 15">
            <a:extLst>
              <a:ext uri="{FF2B5EF4-FFF2-40B4-BE49-F238E27FC236}">
                <a16:creationId xmlns:a16="http://schemas.microsoft.com/office/drawing/2014/main" id="{C94E3B08-2964-B55F-4F2F-A4F86F9391C8}"/>
              </a:ext>
            </a:extLst>
          </p:cNvPr>
          <p:cNvPicPr>
            <a:picLocks noChangeAspect="1"/>
          </p:cNvPicPr>
          <p:nvPr/>
        </p:nvPicPr>
        <p:blipFill>
          <a:blip r:embed="rId7"/>
          <a:stretch>
            <a:fillRect/>
          </a:stretch>
        </p:blipFill>
        <p:spPr>
          <a:xfrm>
            <a:off x="126950" y="3909540"/>
            <a:ext cx="4273104" cy="1016418"/>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CFA6241-7911-25C0-2277-24BD581DD5CC}"/>
              </a:ext>
            </a:extLst>
          </p:cNvPr>
          <p:cNvPicPr>
            <a:picLocks noChangeAspect="1"/>
          </p:cNvPicPr>
          <p:nvPr/>
        </p:nvPicPr>
        <p:blipFill>
          <a:blip r:embed="rId4"/>
          <a:stretch>
            <a:fillRect/>
          </a:stretch>
        </p:blipFill>
        <p:spPr>
          <a:xfrm>
            <a:off x="955983" y="624917"/>
            <a:ext cx="7232033" cy="5702294"/>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pic>
        <p:nvPicPr>
          <p:cNvPr id="3" name="Picture 2">
            <a:extLst>
              <a:ext uri="{FF2B5EF4-FFF2-40B4-BE49-F238E27FC236}">
                <a16:creationId xmlns:a16="http://schemas.microsoft.com/office/drawing/2014/main" id="{090ED496-F3B4-6F19-E07D-D0A43D4420FF}"/>
              </a:ext>
            </a:extLst>
          </p:cNvPr>
          <p:cNvPicPr>
            <a:picLocks noChangeAspect="1"/>
          </p:cNvPicPr>
          <p:nvPr/>
        </p:nvPicPr>
        <p:blipFill>
          <a:blip r:embed="rId4"/>
          <a:stretch>
            <a:fillRect/>
          </a:stretch>
        </p:blipFill>
        <p:spPr>
          <a:xfrm>
            <a:off x="611560" y="978999"/>
            <a:ext cx="8210475" cy="5398087"/>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2F346-AB40-B2E8-FE15-DD45BD6C00D3}"/>
              </a:ext>
            </a:extLst>
          </p:cNvPr>
          <p:cNvPicPr>
            <a:picLocks noChangeAspect="1"/>
          </p:cNvPicPr>
          <p:nvPr/>
        </p:nvPicPr>
        <p:blipFill>
          <a:blip r:embed="rId2"/>
          <a:stretch>
            <a:fillRect/>
          </a:stretch>
        </p:blipFill>
        <p:spPr>
          <a:xfrm>
            <a:off x="0" y="-4969"/>
            <a:ext cx="9142102" cy="6813376"/>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A5D8A9DE-EE40-6B4E-D857-B9EA0F993BD0}"/>
              </a:ext>
            </a:extLst>
          </p:cNvPr>
          <p:cNvPicPr>
            <a:picLocks noChangeAspect="1"/>
          </p:cNvPicPr>
          <p:nvPr/>
        </p:nvPicPr>
        <p:blipFill>
          <a:blip r:embed="rId3"/>
          <a:stretch>
            <a:fillRect/>
          </a:stretch>
        </p:blipFill>
        <p:spPr>
          <a:xfrm>
            <a:off x="0" y="1484784"/>
            <a:ext cx="9154256" cy="4392488"/>
          </a:xfrm>
          <a:prstGeom prst="rect">
            <a:avLst/>
          </a:prstGeom>
        </p:spPr>
      </p:pic>
      <p:sp>
        <p:nvSpPr>
          <p:cNvPr id="5" name="Otsikko 1">
            <a:extLst>
              <a:ext uri="{FF2B5EF4-FFF2-40B4-BE49-F238E27FC236}">
                <a16:creationId xmlns:a16="http://schemas.microsoft.com/office/drawing/2014/main" id="{1ABCDFE3-3083-7D85-684A-BE673D537D78}"/>
              </a:ext>
            </a:extLst>
          </p:cNvPr>
          <p:cNvSpPr txBox="1">
            <a:spLocks/>
          </p:cNvSpPr>
          <p:nvPr/>
        </p:nvSpPr>
        <p:spPr>
          <a:xfrm>
            <a:off x="0" y="220002"/>
            <a:ext cx="9144000" cy="71716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Työpaikkojen muutos 1995-2022</a:t>
            </a:r>
            <a:endParaRPr lang="fi-FI" dirty="0"/>
          </a:p>
        </p:txBody>
      </p:sp>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CC94F-E3D7-48C9-CAB2-E644BB2228C8}"/>
              </a:ext>
            </a:extLst>
          </p:cNvPr>
          <p:cNvPicPr>
            <a:picLocks noChangeAspect="1"/>
          </p:cNvPicPr>
          <p:nvPr/>
        </p:nvPicPr>
        <p:blipFill>
          <a:blip r:embed="rId3"/>
          <a:stretch>
            <a:fillRect/>
          </a:stretch>
        </p:blipFill>
        <p:spPr>
          <a:xfrm>
            <a:off x="425044" y="889655"/>
            <a:ext cx="7891372" cy="5936465"/>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31.12.2022.</a:t>
            </a:r>
          </a:p>
          <a:p>
            <a:pPr eaLnBrk="1" hangingPunct="1">
              <a:defRPr/>
            </a:pPr>
            <a:r>
              <a:rPr lang="fi-FI" dirty="0"/>
              <a:t>Satakunnan suurimmat toimialat ovat työpaikkamääriltään</a:t>
            </a:r>
            <a:r>
              <a:rPr lang="fi-FI" b="1" dirty="0"/>
              <a:t> sosiaali- ja terveysalat (19,6 %), teollisuus (osuus 18,9 %) </a:t>
            </a:r>
            <a:r>
              <a:rPr lang="fi-FI" dirty="0"/>
              <a:t>sekä </a:t>
            </a:r>
            <a:r>
              <a:rPr lang="fi-FI" b="1" dirty="0"/>
              <a:t>tukku- ja vähittäiskauppa (9,5 %). </a:t>
            </a:r>
            <a:endParaRPr lang="fi-FI" dirty="0"/>
          </a:p>
          <a:p>
            <a:pPr eaLnBrk="1" hangingPunct="1">
              <a:defRPr/>
            </a:pPr>
            <a:r>
              <a:rPr lang="fi-FI" dirty="0"/>
              <a:t>Niiden yhteenlaskettu osuus maakunnan työpaikoista on 48,0 %.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1,49, mikä tarkoittaa paitsi sen suurta osuutta, myös mahdollista aluetaloudellista riskiä. Sitä kuitenkin pienentää teollisuuden monipuolinen toimialarakenne. </a:t>
            </a:r>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a:t>
            </a:r>
            <a:r>
              <a:rPr lang="fi-FI" sz="2900" b="1" dirty="0" err="1"/>
              <a:t>elektr</a:t>
            </a:r>
            <a:r>
              <a:rPr lang="fi-FI" sz="2900" b="1" dirty="0"/>
              <a:t>.- ja sähkötuotteiden valmistus, metallituotteiden valmistus, metallien jalostus) </a:t>
            </a:r>
            <a:r>
              <a:rPr lang="fi-FI" sz="2900" dirty="0"/>
              <a:t>on korkein, 52 %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88 % metallialojen työpaikoista. Etenkin koneiden ja laitteiden valmistuksessa on monimuotoista valmistustoimintaa.  Elintarviketeollisuuden osuus on 14 %, metsäteollisuuden 10 %, ja kemianteollisuuden 5 % valmistavan teollisuuden työpaikoista. (31.12.2022).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4FB845-294A-F948-0040-4BE5D9882F50}"/>
              </a:ext>
            </a:extLst>
          </p:cNvPr>
          <p:cNvPicPr>
            <a:picLocks noChangeAspect="1"/>
          </p:cNvPicPr>
          <p:nvPr/>
        </p:nvPicPr>
        <p:blipFill>
          <a:blip r:embed="rId3"/>
          <a:stretch>
            <a:fillRect/>
          </a:stretch>
        </p:blipFill>
        <p:spPr>
          <a:xfrm>
            <a:off x="69637" y="66592"/>
            <a:ext cx="3971935" cy="2451811"/>
          </a:xfrm>
          <a:prstGeom prst="rect">
            <a:avLst/>
          </a:prstGeom>
        </p:spPr>
      </p:pic>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2022-23</a:t>
            </a:r>
          </a:p>
        </p:txBody>
      </p:sp>
      <p:sp>
        <p:nvSpPr>
          <p:cNvPr id="3" name="Suorakulmio 2"/>
          <p:cNvSpPr/>
          <p:nvPr/>
        </p:nvSpPr>
        <p:spPr>
          <a:xfrm>
            <a:off x="718458" y="2503300"/>
            <a:ext cx="2424425"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211 740</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9 126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(4,3 %)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(31.12.2023</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86 </a:t>
            </a:r>
            <a:r>
              <a:rPr lang="fi-FI" sz="2400" b="1" dirty="0">
                <a:solidFill>
                  <a:prstClr val="black"/>
                </a:solidFill>
                <a:latin typeface="Arial" charset="0"/>
                <a:cs typeface="Arial" charset="0"/>
              </a:rPr>
              <a:t>386</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2022)</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(1-12/2023)</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8 </a:t>
            </a:r>
            <a:r>
              <a:rPr lang="fi-FI" sz="4050" b="1" dirty="0">
                <a:solidFill>
                  <a:srgbClr val="FFFFFF"/>
                </a:solidFill>
                <a:latin typeface="Arial" charset="0"/>
                <a:cs typeface="Arial" charset="0"/>
              </a:rPr>
              <a:t>929</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a:t>
            </a:r>
            <a:r>
              <a:rPr lang="fi-FI" sz="2400" b="1" dirty="0">
                <a:solidFill>
                  <a:srgbClr val="FFFFFF"/>
                </a:solidFill>
                <a:latin typeface="Arial" charset="0"/>
                <a:cs typeface="Arial" charset="0"/>
              </a:rPr>
              <a:t>651</a:t>
            </a:r>
            <a:endParaRPr kumimoji="0" lang="fi-FI" sz="24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2022)</a:t>
            </a:r>
          </a:p>
          <a:p>
            <a:pPr marL="0" marR="0" lvl="0" indent="0" algn="l" defTabSz="685800" rtl="0" eaLnBrk="1" fontAlgn="base" latinLnBrk="0" hangingPunct="1">
              <a:lnSpc>
                <a:spcPts val="4331"/>
              </a:lnSpc>
              <a:spcBef>
                <a:spcPct val="0"/>
              </a:spcBef>
              <a:spcAft>
                <a:spcPct val="0"/>
              </a:spcAft>
              <a:buClrTx/>
              <a:buSzTx/>
              <a:buFontTx/>
              <a:buNone/>
              <a:tabLst/>
              <a:defRPr/>
            </a:pP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 </a:t>
            </a:r>
            <a:r>
              <a:rPr lang="fi-FI" sz="4050" b="1" dirty="0">
                <a:solidFill>
                  <a:srgbClr val="FFFFFF"/>
                </a:solidFill>
                <a:latin typeface="Arial" charset="0"/>
                <a:cs typeface="Arial" charset="0"/>
              </a:rPr>
              <a:t>24</a:t>
            </a: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6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74,1</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2023)</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9,</a:t>
            </a:r>
            <a:r>
              <a:rPr lang="fi-FI" sz="2400" b="1" dirty="0">
                <a:solidFill>
                  <a:srgbClr val="FFFFFF"/>
                </a:solidFill>
                <a:latin typeface="Arial" charset="0"/>
                <a:cs typeface="Arial" charset="0"/>
              </a:rPr>
              <a:t>3</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a:t>
            </a:r>
            <a:r>
              <a:rPr lang="fi-FI" sz="1050" dirty="0">
                <a:solidFill>
                  <a:srgbClr val="FFFFFF"/>
                </a:solidFill>
                <a:latin typeface="Arial" charset="0"/>
                <a:cs typeface="Arial" charset="0"/>
              </a:rPr>
              <a:t>3</a:t>
            </a:r>
            <a:endParaRPr kumimoji="0" lang="fi-FI" sz="1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4 </a:t>
            </a:r>
            <a:r>
              <a:rPr lang="fi-FI" sz="2400" b="1" dirty="0">
                <a:solidFill>
                  <a:srgbClr val="FFFFFF"/>
                </a:solidFill>
                <a:latin typeface="Arial" charset="0"/>
                <a:cs typeface="Arial" charset="0"/>
              </a:rPr>
              <a:t>157</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73,6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,1 %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179675"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a:t>
            </a:r>
          </a:p>
        </p:txBody>
      </p:sp>
      <p:pic>
        <p:nvPicPr>
          <p:cNvPr id="5" name="Kuva 4"/>
          <p:cNvPicPr>
            <a:picLocks noChangeAspect="1"/>
          </p:cNvPicPr>
          <p:nvPr/>
        </p:nvPicPr>
        <p:blipFill>
          <a:blip r:embed="rId4"/>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3,4 %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2"/>
          <a:stretch>
            <a:fillRect/>
          </a:stretch>
        </p:blipFill>
        <p:spPr>
          <a:xfrm>
            <a:off x="46063" y="15757"/>
            <a:ext cx="4849292" cy="6858000"/>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2022),</a:t>
            </a:r>
          </a:p>
          <a:p>
            <a:r>
              <a:rPr lang="fi-FI" dirty="0"/>
              <a:t>Porin seutukunta sijalla 13, </a:t>
            </a:r>
          </a:p>
          <a:p>
            <a:r>
              <a:rPr lang="en-US" dirty="0" err="1"/>
              <a:t>Pohjois</a:t>
            </a:r>
            <a:r>
              <a:rPr lang="en-US" dirty="0"/>
              <a:t>-Satakunta </a:t>
            </a:r>
            <a:r>
              <a:rPr lang="en-US" dirty="0" err="1"/>
              <a:t>sijalla</a:t>
            </a:r>
            <a:r>
              <a:rPr lang="en-US" dirty="0"/>
              <a:t> 14 ja</a:t>
            </a:r>
          </a:p>
          <a:p>
            <a:r>
              <a:rPr lang="fi-FI" dirty="0"/>
              <a:t>Rauman seutukunta sijalla 18</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6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824746"/>
            <a:ext cx="424894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yli 1 % alueen työpaikoista), 31.12.2022.</a:t>
            </a: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2" name="Picture 1">
            <a:extLst>
              <a:ext uri="{FF2B5EF4-FFF2-40B4-BE49-F238E27FC236}">
                <a16:creationId xmlns:a16="http://schemas.microsoft.com/office/drawing/2014/main" id="{8FD053A3-A761-A099-5897-C7F2927CA7C4}"/>
              </a:ext>
            </a:extLst>
          </p:cNvPr>
          <p:cNvPicPr>
            <a:picLocks noChangeAspect="1"/>
          </p:cNvPicPr>
          <p:nvPr/>
        </p:nvPicPr>
        <p:blipFill>
          <a:blip r:embed="rId3"/>
          <a:stretch>
            <a:fillRect/>
          </a:stretch>
        </p:blipFill>
        <p:spPr>
          <a:xfrm>
            <a:off x="4421466" y="36602"/>
            <a:ext cx="4474545" cy="2047443"/>
          </a:xfrm>
          <a:prstGeom prst="rect">
            <a:avLst/>
          </a:prstGeom>
        </p:spPr>
      </p:pic>
      <p:pic>
        <p:nvPicPr>
          <p:cNvPr id="8" name="Picture 7">
            <a:extLst>
              <a:ext uri="{FF2B5EF4-FFF2-40B4-BE49-F238E27FC236}">
                <a16:creationId xmlns:a16="http://schemas.microsoft.com/office/drawing/2014/main" id="{A8E2D29F-95EC-AE35-8114-F6F7931A9498}"/>
              </a:ext>
            </a:extLst>
          </p:cNvPr>
          <p:cNvPicPr>
            <a:picLocks noChangeAspect="1"/>
          </p:cNvPicPr>
          <p:nvPr/>
        </p:nvPicPr>
        <p:blipFill>
          <a:blip r:embed="rId4"/>
          <a:stretch>
            <a:fillRect/>
          </a:stretch>
        </p:blipFill>
        <p:spPr>
          <a:xfrm>
            <a:off x="4408890" y="2188048"/>
            <a:ext cx="4487121" cy="2182143"/>
          </a:xfrm>
          <a:prstGeom prst="rect">
            <a:avLst/>
          </a:prstGeom>
        </p:spPr>
      </p:pic>
      <p:pic>
        <p:nvPicPr>
          <p:cNvPr id="9" name="Picture 8">
            <a:extLst>
              <a:ext uri="{FF2B5EF4-FFF2-40B4-BE49-F238E27FC236}">
                <a16:creationId xmlns:a16="http://schemas.microsoft.com/office/drawing/2014/main" id="{277F6F28-B725-4DF8-B9DD-92C2DA4476E0}"/>
              </a:ext>
            </a:extLst>
          </p:cNvPr>
          <p:cNvPicPr>
            <a:picLocks noChangeAspect="1"/>
          </p:cNvPicPr>
          <p:nvPr/>
        </p:nvPicPr>
        <p:blipFill>
          <a:blip r:embed="rId5"/>
          <a:stretch>
            <a:fillRect/>
          </a:stretch>
        </p:blipFill>
        <p:spPr>
          <a:xfrm>
            <a:off x="4386677" y="4474194"/>
            <a:ext cx="4487121" cy="2247281"/>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7996362" y="1098732"/>
            <a:ext cx="541161" cy="4817812"/>
            <a:chOff x="7837032" y="1142568"/>
            <a:chExt cx="541161" cy="4817812"/>
          </a:xfrm>
        </p:grpSpPr>
        <p:sp>
          <p:nvSpPr>
            <p:cNvPr id="9" name="Nuoli oikealle 8"/>
            <p:cNvSpPr/>
            <p:nvPr/>
          </p:nvSpPr>
          <p:spPr>
            <a:xfrm flipH="1">
              <a:off x="7844464" y="3555993"/>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7515" y="392182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37032" y="463146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63922" y="133431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275" y="2644229"/>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5" y="538496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37032" y="114256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0687" y="518858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78130" y="410106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62335" y="5997197"/>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tärkeät erikoistumisalat</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956" y="6289585"/>
            <a:ext cx="1856812" cy="480765"/>
          </a:xfrm>
          <a:prstGeom prst="rect">
            <a:avLst/>
          </a:prstGeom>
        </p:spPr>
      </p:pic>
      <p:pic>
        <p:nvPicPr>
          <p:cNvPr id="3" name="Picture 2">
            <a:extLst>
              <a:ext uri="{FF2B5EF4-FFF2-40B4-BE49-F238E27FC236}">
                <a16:creationId xmlns:a16="http://schemas.microsoft.com/office/drawing/2014/main" id="{8E82AAED-154B-D7EB-F0D7-0DFCFA85BBEE}"/>
              </a:ext>
            </a:extLst>
          </p:cNvPr>
          <p:cNvPicPr>
            <a:picLocks noChangeAspect="1"/>
          </p:cNvPicPr>
          <p:nvPr/>
        </p:nvPicPr>
        <p:blipFill>
          <a:blip r:embed="rId4"/>
          <a:stretch>
            <a:fillRect/>
          </a:stretch>
        </p:blipFill>
        <p:spPr>
          <a:xfrm>
            <a:off x="172889" y="764088"/>
            <a:ext cx="7816850" cy="5168900"/>
          </a:xfrm>
          <a:prstGeom prst="rect">
            <a:avLst/>
          </a:prstGeom>
        </p:spPr>
      </p:pic>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422179"/>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2021 nopeimmin Raumalla, 5,1 %, reaalisesti metsäteollisuuden ja palveluiden nousun ansiosta. Porin seutukunnassa nousua kirjattiin 0,9 %, mutta nimellinen nousu oli 4,7 %, selityksenä metallien hintojen nousu. Palvelut ja metsä-teollisuus kasvoivat nopeasti. Pohjois-Satakunnassa reaalinen BKT kohosi 0,8 %. Arvonlisäys laski alkutuotannossa sekä rakentamisessa. Kasvua kirjattiin teollisuudessa ja palveluissa.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1" y="846137"/>
            <a:ext cx="8965940" cy="2485451"/>
          </a:xfrm>
        </p:spPr>
        <p:txBody>
          <a:bodyPr/>
          <a:lstStyle/>
          <a:p>
            <a:pPr marL="457200" indent="-457200" algn="l">
              <a:buFont typeface="Arial" panose="020B0604020202020204" pitchFamily="34" charset="0"/>
              <a:buChar char="•"/>
              <a:defRPr/>
            </a:pPr>
            <a:r>
              <a:rPr lang="fi-FI" altLang="fi-FI" sz="1500" dirty="0">
                <a:solidFill>
                  <a:schemeClr val="tx1"/>
                </a:solidFill>
              </a:rPr>
              <a:t>Vuoden 2022 ennakkotietojen mukaan Satakunnassa reaalinen arvonlisäys kasvoi 5,6 % (nimellisesti 8,4 %, ero johtunee suurelta osin metallien hintojen noususta). Toimialoittain tarkasteltuna reaalinen arvonlisäys laski vuoden 2022 aikana edellisvuoteen verrattuna alkutuotannossa (-0,8 %). Kasvua kirjattiin jalostuksessa (10 %) ja palveluissa (3,4 %). Koko maassa vastaavat luvut ovat alkutuotannossa -3,1 %, jalostuksessa 0,2 % ja palveluissa 3,2 %. Kaikkiaan Suomen BKT kohosi reaalisesti 2,2 % ja nimellisesti 7,4 % (ennakkotieto).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2021 aikana Satakunnan BKT kasvoi 5,8 % (käyvin hinnoin ilman inflaatiokorjausta), ja reaalisesti (edellisen vuoden 2020 hinnoin) 2,4 % vuoteen 2020 verrattaessa. Koko maassa BKT nousi vastaavasti 5,4 % käyvin hinnoin ja 3,2 % reaalisesti. Satakunnassa kehityksen taustalla vaikuttaa metsäteollisuuden arvonlisäyksen nopea nousu. BKT per </a:t>
            </a:r>
            <a:r>
              <a:rPr lang="fi-FI" altLang="fi-FI" sz="1500" dirty="0" err="1">
                <a:solidFill>
                  <a:schemeClr val="tx1"/>
                </a:solidFill>
              </a:rPr>
              <a:t>capita</a:t>
            </a:r>
            <a:r>
              <a:rPr lang="fi-FI" altLang="fi-FI" sz="1500" dirty="0">
                <a:solidFill>
                  <a:schemeClr val="tx1"/>
                </a:solidFill>
              </a:rPr>
              <a:t> kasvoi Satakunnassa v. 2021 nimellisesti 6,4 %, kun koko maassa se kohosi 5,2 %. Reaalisesti henkeä kohden laskettu BKT kasvoi molemmilla alueilla 2,8 %.</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pic>
        <p:nvPicPr>
          <p:cNvPr id="6" name="Picture 5">
            <a:extLst>
              <a:ext uri="{FF2B5EF4-FFF2-40B4-BE49-F238E27FC236}">
                <a16:creationId xmlns:a16="http://schemas.microsoft.com/office/drawing/2014/main" id="{666F3AF1-6BCB-BEB8-AC22-1D37CFBABD40}"/>
              </a:ext>
            </a:extLst>
          </p:cNvPr>
          <p:cNvPicPr>
            <a:picLocks noChangeAspect="1"/>
          </p:cNvPicPr>
          <p:nvPr/>
        </p:nvPicPr>
        <p:blipFill>
          <a:blip r:embed="rId4"/>
          <a:stretch>
            <a:fillRect/>
          </a:stretch>
        </p:blipFill>
        <p:spPr>
          <a:xfrm>
            <a:off x="3922329" y="3397635"/>
            <a:ext cx="4898143" cy="3192901"/>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pic>
        <p:nvPicPr>
          <p:cNvPr id="3" name="Picture 2">
            <a:extLst>
              <a:ext uri="{FF2B5EF4-FFF2-40B4-BE49-F238E27FC236}">
                <a16:creationId xmlns:a16="http://schemas.microsoft.com/office/drawing/2014/main" id="{4A7FF31C-3006-5028-D6DE-31004778029A}"/>
              </a:ext>
            </a:extLst>
          </p:cNvPr>
          <p:cNvPicPr>
            <a:picLocks noChangeAspect="1"/>
          </p:cNvPicPr>
          <p:nvPr/>
        </p:nvPicPr>
        <p:blipFill>
          <a:blip r:embed="rId3"/>
          <a:stretch>
            <a:fillRect/>
          </a:stretch>
        </p:blipFill>
        <p:spPr>
          <a:xfrm>
            <a:off x="675130" y="365127"/>
            <a:ext cx="8376218" cy="6379607"/>
          </a:xfrm>
          <a:prstGeom prst="rect">
            <a:avLst/>
          </a:prstGeom>
        </p:spPr>
      </p:pic>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4B759-60CD-9EC1-0B7E-2A1A9F9CAF13}"/>
            </a:ext>
          </a:extLst>
        </p:cNvPr>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6F8DB5DA-2C6F-A26C-4BC5-242B10491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5" name="TextBox 4">
            <a:extLst>
              <a:ext uri="{FF2B5EF4-FFF2-40B4-BE49-F238E27FC236}">
                <a16:creationId xmlns:a16="http://schemas.microsoft.com/office/drawing/2014/main" id="{2D15F938-1FE8-7DBD-1F58-6BB65C943819}"/>
              </a:ext>
            </a:extLst>
          </p:cNvPr>
          <p:cNvSpPr txBox="1"/>
          <p:nvPr/>
        </p:nvSpPr>
        <p:spPr>
          <a:xfrm>
            <a:off x="287524" y="1196752"/>
            <a:ext cx="8568952" cy="5232202"/>
          </a:xfrm>
          <a:prstGeom prst="rect">
            <a:avLst/>
          </a:prstGeom>
          <a:noFill/>
        </p:spPr>
        <p:txBody>
          <a:bodyPr wrap="square" rtlCol="0">
            <a:spAutoFit/>
          </a:bodyPr>
          <a:lstStyle/>
          <a:p>
            <a:r>
              <a:rPr lang="fi-FI" sz="1400" dirty="0"/>
              <a:t>Tutkimuksen keskeisin johtopäätös on, että pääoman laadun kontribuutio työn tuottavuuden kasvuun on Suomessa ollut pienempi kuin verrokkimaissamme. Investoinnit ovat meillä kohdistuneet enemmän matalan rajatuottavuuden pääomaan – asuntoihin, muihin rakennuksiin ja rakennelmiin – kuin Ruotsissa. Siellä puolestaan investoinnit korkeamman rajatuottavuuden pääomaan – ICT-laitteisiin, ohjelmistoihin ja tietokantoihin sekä tutkimukseen ja kehittämiseen – ovat olleet suuremmat kuin meillä suhteessa kokonaistuotantoon.</a:t>
            </a:r>
          </a:p>
          <a:p>
            <a:endParaRPr lang="fi-FI" sz="1400" dirty="0"/>
          </a:p>
          <a:p>
            <a:r>
              <a:rPr lang="fi-FI" sz="1400" dirty="0"/>
              <a:t>Vastaavanlainen ero näkyy myös elinkeinorakenteissa. Suomessa kiinteistötoiminnan osuus kansantalouden bruttoarvonlisäyksestä on 12 prosenttia, naapurimaassamme 8 prosenttia. Rakentamisen osuudet ovat vastaavasti 7 ja 6 prosenttia ja teollisuuden osuudet 18 ja 14 prosenttia. Ruotsissa puolestaan tietointensiiviset palvelut luovat arvonlisäyksestä 25 prosenttia, mutta meillä 19 prosenttia. Tietointensiivisiksi palveluiksi luokitellaan kansantalouden toimialoista informaatio ja viestintä, rahoitus ja vakuutus sekä ammatillinen, tieteellinen ja tekninen toiminta. Toimialoittain tarkastellen Ruotsin työn tuottavuuden paremman kasvun tiedetään syntyneen näissä palveluissa. Maiden välinen ero investoinneissa korkean rajatuottavuuden pääomaan on syntynyt nimenomaan tietointensiivissä palveluissa. Suomi on Ruotsia selvästi jäljessä elinkeinorakenteen muutoksessa teollisesta tietointensiiviseen palveluyhteiskuntaan. Ruotsin etumatkaa ei ole helppo kuroa umpeen ilman muutosta investointien  kohdentumisessa ja laadussa.  </a:t>
            </a:r>
          </a:p>
          <a:p>
            <a:endParaRPr lang="fi-FI" sz="1400" dirty="0"/>
          </a:p>
          <a:p>
            <a:r>
              <a:rPr lang="fi-FI" sz="1400" dirty="0"/>
              <a:t>Työn tuottavuuden kasvun hidastumisen syitä on tutkittu jo pitkään, mutta yhtä yksittäistä syytä ei sille ole löydetty. Ilmiötä ei voi selittää talouspoliittisessa keskustelussamme suosituilla työmarkkinoiden jäykkyyksillä eikä yritysten heikolla hintakilpailukyvyllä. Tuottavuuden kasvu on nimittäin hidastunut sekä työmarkkinarakenteeltaan että hintakilpailukyvyltään erilaisissa kansantalouksissa.</a:t>
            </a:r>
          </a:p>
          <a:p>
            <a:endParaRPr lang="fi-FI" sz="1200" dirty="0"/>
          </a:p>
        </p:txBody>
      </p:sp>
      <p:sp>
        <p:nvSpPr>
          <p:cNvPr id="7" name="TextBox 6">
            <a:extLst>
              <a:ext uri="{FF2B5EF4-FFF2-40B4-BE49-F238E27FC236}">
                <a16:creationId xmlns:a16="http://schemas.microsoft.com/office/drawing/2014/main" id="{D05F549B-3B69-242C-3353-E82095E97F35}"/>
              </a:ext>
            </a:extLst>
          </p:cNvPr>
          <p:cNvSpPr txBox="1"/>
          <p:nvPr/>
        </p:nvSpPr>
        <p:spPr>
          <a:xfrm>
            <a:off x="395536" y="102535"/>
            <a:ext cx="7992888" cy="1015663"/>
          </a:xfrm>
          <a:prstGeom prst="rect">
            <a:avLst/>
          </a:prstGeom>
          <a:noFill/>
        </p:spPr>
        <p:txBody>
          <a:bodyPr wrap="square">
            <a:spAutoFit/>
          </a:bodyPr>
          <a:lstStyle/>
          <a:p>
            <a:r>
              <a:rPr lang="fi-FI" sz="2000" b="1" dirty="0"/>
              <a:t>Pääoma työn tuottavuuden kasvun lähteenä –</a:t>
            </a:r>
          </a:p>
          <a:p>
            <a:r>
              <a:rPr lang="fi-FI" sz="2000" b="1" dirty="0"/>
              <a:t>Suomi kansainvälisessä vertailussa</a:t>
            </a:r>
          </a:p>
          <a:p>
            <a:r>
              <a:rPr lang="fi-FI" sz="2000" b="1" dirty="0"/>
              <a:t>Prof. Matti Pohjola</a:t>
            </a:r>
            <a:endParaRPr lang="en-US" sz="2000" b="1" dirty="0"/>
          </a:p>
        </p:txBody>
      </p:sp>
      <p:sp>
        <p:nvSpPr>
          <p:cNvPr id="9" name="TextBox 8">
            <a:extLst>
              <a:ext uri="{FF2B5EF4-FFF2-40B4-BE49-F238E27FC236}">
                <a16:creationId xmlns:a16="http://schemas.microsoft.com/office/drawing/2014/main" id="{8CF295DC-8D54-5D6F-5A8F-0336E6DDFA92}"/>
              </a:ext>
            </a:extLst>
          </p:cNvPr>
          <p:cNvSpPr txBox="1"/>
          <p:nvPr/>
        </p:nvSpPr>
        <p:spPr>
          <a:xfrm>
            <a:off x="2081474" y="6276607"/>
            <a:ext cx="6808284" cy="276999"/>
          </a:xfrm>
          <a:prstGeom prst="rect">
            <a:avLst/>
          </a:prstGeom>
          <a:noFill/>
        </p:spPr>
        <p:txBody>
          <a:bodyPr wrap="square">
            <a:spAutoFit/>
          </a:bodyPr>
          <a:lstStyle/>
          <a:p>
            <a:r>
              <a:rPr lang="en-US" sz="1200" dirty="0"/>
              <a:t>https://aaltodoc.aalto.fi/items/651832d5-9968-4da7-bd61-9a73537a5844</a:t>
            </a:r>
          </a:p>
        </p:txBody>
      </p:sp>
    </p:spTree>
    <p:extLst>
      <p:ext uri="{BB962C8B-B14F-4D97-AF65-F5344CB8AC3E}">
        <p14:creationId xmlns:p14="http://schemas.microsoft.com/office/powerpoint/2010/main" val="10380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68030" y="1131095"/>
            <a:ext cx="6407944" cy="569714"/>
          </a:xfrm>
        </p:spPr>
        <p:txBody>
          <a:bodyPr>
            <a:normAutofit/>
          </a:bodyPr>
          <a:lstStyle/>
          <a:p>
            <a:r>
              <a:rPr lang="en-GB" sz="1800" dirty="0" err="1"/>
              <a:t>Uusimaa</a:t>
            </a:r>
            <a:endParaRPr lang="en-GB" sz="1800" dirty="0"/>
          </a:p>
        </p:txBody>
      </p:sp>
      <p:pic>
        <p:nvPicPr>
          <p:cNvPr id="2" name="Picture 1">
            <a:extLst>
              <a:ext uri="{FF2B5EF4-FFF2-40B4-BE49-F238E27FC236}">
                <a16:creationId xmlns:a16="http://schemas.microsoft.com/office/drawing/2014/main" id="{EDF01809-42DB-4880-9C4A-15D521DF95EE}"/>
              </a:ext>
            </a:extLst>
          </p:cNvPr>
          <p:cNvPicPr>
            <a:picLocks noChangeAspect="1"/>
          </p:cNvPicPr>
          <p:nvPr/>
        </p:nvPicPr>
        <p:blipFill>
          <a:blip r:embed="rId3"/>
          <a:stretch>
            <a:fillRect/>
          </a:stretch>
        </p:blipFill>
        <p:spPr>
          <a:xfrm>
            <a:off x="354074" y="136525"/>
            <a:ext cx="8530683" cy="6104185"/>
          </a:xfrm>
          <a:prstGeom prst="rect">
            <a:avLst/>
          </a:prstGeom>
        </p:spPr>
      </p:pic>
      <p:sp>
        <p:nvSpPr>
          <p:cNvPr id="3" name="TextBox 2">
            <a:extLst>
              <a:ext uri="{FF2B5EF4-FFF2-40B4-BE49-F238E27FC236}">
                <a16:creationId xmlns:a16="http://schemas.microsoft.com/office/drawing/2014/main" id="{973A5CE4-4CDC-4B16-9487-493F2F929E6C}"/>
              </a:ext>
            </a:extLst>
          </p:cNvPr>
          <p:cNvSpPr txBox="1"/>
          <p:nvPr/>
        </p:nvSpPr>
        <p:spPr>
          <a:xfrm>
            <a:off x="7350896" y="6207115"/>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C6185-D9E0-432F-A791-167932E666E6}"/>
              </a:ext>
            </a:extLst>
          </p:cNvPr>
          <p:cNvPicPr>
            <a:picLocks noChangeAspect="1"/>
          </p:cNvPicPr>
          <p:nvPr/>
        </p:nvPicPr>
        <p:blipFill>
          <a:blip r:embed="rId3"/>
          <a:stretch>
            <a:fillRect/>
          </a:stretch>
        </p:blipFill>
        <p:spPr>
          <a:xfrm>
            <a:off x="225142" y="44624"/>
            <a:ext cx="8667338" cy="6295353"/>
          </a:xfrm>
          <a:prstGeom prst="rect">
            <a:avLst/>
          </a:prstGeom>
        </p:spPr>
      </p:pic>
      <p:sp>
        <p:nvSpPr>
          <p:cNvPr id="3" name="TextBox 2">
            <a:extLst>
              <a:ext uri="{FF2B5EF4-FFF2-40B4-BE49-F238E27FC236}">
                <a16:creationId xmlns:a16="http://schemas.microsoft.com/office/drawing/2014/main" id="{4323F5BE-E0A5-4CB7-95BC-14DD306D34D9}"/>
              </a:ext>
            </a:extLst>
          </p:cNvPr>
          <p:cNvSpPr txBox="1"/>
          <p:nvPr/>
        </p:nvSpPr>
        <p:spPr>
          <a:xfrm>
            <a:off x="7300041" y="63579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9B81E-2CE1-425B-A876-51239C011164}"/>
              </a:ext>
            </a:extLst>
          </p:cNvPr>
          <p:cNvPicPr>
            <a:picLocks noChangeAspect="1"/>
          </p:cNvPicPr>
          <p:nvPr/>
        </p:nvPicPr>
        <p:blipFill>
          <a:blip r:embed="rId3"/>
          <a:stretch>
            <a:fillRect/>
          </a:stretch>
        </p:blipFill>
        <p:spPr>
          <a:xfrm>
            <a:off x="174127" y="44624"/>
            <a:ext cx="8718353" cy="6332406"/>
          </a:xfrm>
          <a:prstGeom prst="rect">
            <a:avLst/>
          </a:prstGeom>
        </p:spPr>
      </p:pic>
      <p:sp>
        <p:nvSpPr>
          <p:cNvPr id="3" name="TextBox 2">
            <a:extLst>
              <a:ext uri="{FF2B5EF4-FFF2-40B4-BE49-F238E27FC236}">
                <a16:creationId xmlns:a16="http://schemas.microsoft.com/office/drawing/2014/main" id="{D8E7EA17-EFEE-4FFA-8F00-DFA84A0C2A91}"/>
              </a:ext>
            </a:extLst>
          </p:cNvPr>
          <p:cNvSpPr txBox="1"/>
          <p:nvPr/>
        </p:nvSpPr>
        <p:spPr>
          <a:xfrm>
            <a:off x="7368144" y="6349174"/>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44B71-3E15-42B9-8BA3-462D61CF8A2E}"/>
              </a:ext>
            </a:extLst>
          </p:cNvPr>
          <p:cNvPicPr>
            <a:picLocks noChangeAspect="1"/>
          </p:cNvPicPr>
          <p:nvPr/>
        </p:nvPicPr>
        <p:blipFill>
          <a:blip r:embed="rId3"/>
          <a:stretch>
            <a:fillRect/>
          </a:stretch>
        </p:blipFill>
        <p:spPr>
          <a:xfrm>
            <a:off x="241738" y="44624"/>
            <a:ext cx="8628360" cy="6264696"/>
          </a:xfrm>
          <a:prstGeom prst="rect">
            <a:avLst/>
          </a:prstGeom>
        </p:spPr>
      </p:pic>
      <p:sp>
        <p:nvSpPr>
          <p:cNvPr id="3" name="TextBox 2">
            <a:extLst>
              <a:ext uri="{FF2B5EF4-FFF2-40B4-BE49-F238E27FC236}">
                <a16:creationId xmlns:a16="http://schemas.microsoft.com/office/drawing/2014/main" id="{4B2A97AB-F145-4127-BDFB-0C1F22C4FA6A}"/>
              </a:ext>
            </a:extLst>
          </p:cNvPr>
          <p:cNvSpPr txBox="1"/>
          <p:nvPr/>
        </p:nvSpPr>
        <p:spPr>
          <a:xfrm>
            <a:off x="7338685" y="63034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E07D-890C-426A-94C0-6C06082AA709}"/>
              </a:ext>
            </a:extLst>
          </p:cNvPr>
          <p:cNvPicPr>
            <a:picLocks noChangeAspect="1"/>
          </p:cNvPicPr>
          <p:nvPr/>
        </p:nvPicPr>
        <p:blipFill>
          <a:blip r:embed="rId3"/>
          <a:stretch>
            <a:fillRect/>
          </a:stretch>
        </p:blipFill>
        <p:spPr>
          <a:xfrm>
            <a:off x="323528" y="12998"/>
            <a:ext cx="8496944" cy="6168605"/>
          </a:xfrm>
          <a:prstGeom prst="rect">
            <a:avLst/>
          </a:prstGeom>
        </p:spPr>
      </p:pic>
      <p:sp>
        <p:nvSpPr>
          <p:cNvPr id="3" name="TextBox 2">
            <a:extLst>
              <a:ext uri="{FF2B5EF4-FFF2-40B4-BE49-F238E27FC236}">
                <a16:creationId xmlns:a16="http://schemas.microsoft.com/office/drawing/2014/main" id="{CAEFF252-D316-43CB-9BA4-DCB6E69B3E51}"/>
              </a:ext>
            </a:extLst>
          </p:cNvPr>
          <p:cNvSpPr txBox="1"/>
          <p:nvPr/>
        </p:nvSpPr>
        <p:spPr>
          <a:xfrm>
            <a:off x="7266842" y="6181603"/>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D96681E5-F770-F8E8-C22D-45045A51B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027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F34DA7-6CCD-2F1E-167D-28658482927D}"/>
              </a:ext>
            </a:extLst>
          </p:cNvPr>
          <p:cNvPicPr>
            <a:picLocks noChangeAspect="1"/>
          </p:cNvPicPr>
          <p:nvPr/>
        </p:nvPicPr>
        <p:blipFill>
          <a:blip r:embed="rId2"/>
          <a:stretch>
            <a:fillRect/>
          </a:stretch>
        </p:blipFill>
        <p:spPr>
          <a:xfrm>
            <a:off x="6871162" y="3033109"/>
            <a:ext cx="2143768" cy="3036264"/>
          </a:xfrm>
          <a:prstGeom prst="rect">
            <a:avLst/>
          </a:prstGeom>
        </p:spPr>
      </p:pic>
      <p:pic>
        <p:nvPicPr>
          <p:cNvPr id="7" name="Picture 6">
            <a:extLst>
              <a:ext uri="{FF2B5EF4-FFF2-40B4-BE49-F238E27FC236}">
                <a16:creationId xmlns:a16="http://schemas.microsoft.com/office/drawing/2014/main" id="{372A5189-129D-072F-9F7D-3EBE7F1136B4}"/>
              </a:ext>
            </a:extLst>
          </p:cNvPr>
          <p:cNvPicPr>
            <a:picLocks noChangeAspect="1"/>
          </p:cNvPicPr>
          <p:nvPr/>
        </p:nvPicPr>
        <p:blipFill>
          <a:blip r:embed="rId3"/>
          <a:stretch>
            <a:fillRect/>
          </a:stretch>
        </p:blipFill>
        <p:spPr>
          <a:xfrm>
            <a:off x="6897713" y="157659"/>
            <a:ext cx="2070148" cy="2929455"/>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13., Pohjois-Satakunta </a:t>
            </a:r>
            <a:r>
              <a:rPr lang="fi-FI" sz="1400" b="1" dirty="0">
                <a:solidFill>
                  <a:prstClr val="black"/>
                </a:solidFill>
                <a:latin typeface="Calibri" panose="020F0502020204030204"/>
              </a:rPr>
              <a:t>14</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18</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2022)</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lang="fi-FI" b="1" dirty="0">
                <a:solidFill>
                  <a:srgbClr val="099BDD"/>
                </a:solidFill>
                <a:latin typeface="Calibri" panose="020F0502020204030204"/>
              </a:rPr>
              <a:t>57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a:t>
            </a:r>
            <a:r>
              <a:rPr lang="fi-FI" b="1" dirty="0">
                <a:solidFill>
                  <a:prstClr val="black"/>
                </a:solidFill>
                <a:latin typeface="Calibri" panose="020F0502020204030204"/>
              </a:rPr>
              <a:t>27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 2021)</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2023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a:t>
            </a:r>
            <a:r>
              <a:rPr lang="fi-FI" b="1" dirty="0">
                <a:solidFill>
                  <a:prstClr val="black"/>
                </a:solidFill>
                <a:latin typeface="Calibri" panose="020F0502020204030204"/>
              </a:rPr>
              <a:t>5,7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mrd. €), osuus Suomen viennistä </a:t>
            </a:r>
            <a:r>
              <a:rPr lang="fi-FI" b="1" dirty="0">
                <a:solidFill>
                  <a:srgbClr val="099BDD"/>
                </a:solidFill>
                <a:latin typeface="Calibri" panose="020F0502020204030204"/>
              </a:rPr>
              <a:t>7,4</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3,8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5,4 %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5,1 %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5,7 %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2022).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37</a:t>
            </a:r>
            <a:r>
              <a:rPr lang="fi-FI" b="1" dirty="0">
                <a:solidFill>
                  <a:srgbClr val="099BDD"/>
                </a:solidFill>
                <a:latin typeface="Calibri" panose="020F0502020204030204"/>
              </a:rPr>
              <a:t> % </a:t>
            </a:r>
            <a:r>
              <a:rPr lang="fi-FI" b="1" dirty="0">
                <a:latin typeface="Calibri" panose="020F0502020204030204"/>
              </a:rPr>
              <a:t>(OL3 maksimiteholla)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15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52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a:t>
            </a:r>
            <a:r>
              <a:rPr kumimoji="0" lang="fi-FI" sz="1800" b="1" i="0" u="none" strike="noStrike" kern="1200" cap="none" spc="0" normalizeH="0" baseline="0" noProof="0" dirty="0" err="1">
                <a:ln>
                  <a:noFill/>
                </a:ln>
                <a:solidFill>
                  <a:srgbClr val="344068">
                    <a:lumMod val="60000"/>
                    <a:lumOff val="40000"/>
                  </a:srgbClr>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lang="fi-FI" b="1" dirty="0">
                <a:solidFill>
                  <a:srgbClr val="099BDD"/>
                </a:solidFill>
                <a:latin typeface="Calibri" panose="020F0502020204030204"/>
              </a:rPr>
              <a:t>7</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2021.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a:t>
            </a:r>
            <a:r>
              <a:rPr lang="fi-FI" b="1" dirty="0" err="1">
                <a:solidFill>
                  <a:prstClr val="black"/>
                </a:solidFill>
                <a:latin typeface="Calibri" panose="020F0502020204030204"/>
              </a:rPr>
              <a:t>capita</a:t>
            </a:r>
            <a:r>
              <a:rPr lang="fi-FI" b="1" dirty="0">
                <a:solidFill>
                  <a:prstClr val="black"/>
                </a:solidFill>
                <a:latin typeface="Calibri" panose="020F0502020204030204"/>
              </a:rPr>
              <a:t> on 4. korkein 19 maakunnasta (v. 2022).</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2024</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327608" cy="338554"/>
          </a:xfrm>
          <a:prstGeom prst="rect">
            <a:avLst/>
          </a:prstGeom>
          <a:solidFill>
            <a:srgbClr val="2683C6"/>
          </a:solidFill>
        </p:spPr>
        <p:txBody>
          <a:bodyPr wrap="none" rtlCol="0">
            <a:spAutoFit/>
          </a:bodyPr>
          <a:lstStyle/>
          <a:p>
            <a:r>
              <a:rPr lang="fi-FI" sz="1600" dirty="0"/>
              <a:t>27.5.2024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DF4983-8A85-BC0A-0D62-5BF8E443C6F6}"/>
              </a:ext>
            </a:extLst>
          </p:cNvPr>
          <p:cNvPicPr>
            <a:picLocks noChangeAspect="1"/>
          </p:cNvPicPr>
          <p:nvPr/>
        </p:nvPicPr>
        <p:blipFill>
          <a:blip r:embed="rId3"/>
          <a:stretch>
            <a:fillRect/>
          </a:stretch>
        </p:blipFill>
        <p:spPr>
          <a:xfrm>
            <a:off x="2733502" y="324316"/>
            <a:ext cx="2350315" cy="3323879"/>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2022</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rPr>
              <a:t>4</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lang="fi-FI" b="1" dirty="0">
                <a:solidFill>
                  <a:srgbClr val="FF5050"/>
                </a:solidFill>
                <a:latin typeface="Calibri" panose="020F0502020204030204"/>
              </a:rPr>
              <a:t>7</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seutukunta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sijalla </a:t>
            </a:r>
            <a:r>
              <a:rPr lang="fi-FI" b="1" dirty="0">
                <a:solidFill>
                  <a:srgbClr val="FF5050"/>
                </a:solidFill>
                <a:latin typeface="Calibri" panose="020F0502020204030204"/>
              </a:rPr>
              <a:t>31</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(2021)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407464" y="5066228"/>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+0,8</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415182" y="5611043"/>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+3,2</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660215"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2021 (</a:t>
            </a:r>
            <a:r>
              <a:rPr kumimoji="0" lang="fi-FI" sz="2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real</a:t>
            </a: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302333" y="4051032"/>
            <a:ext cx="18838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+5,1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+2,4 %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2010-2021</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40 %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29.11.2023</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2022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reaalinen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5,6 %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2,2 %</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1</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400" b="1" dirty="0">
                <a:solidFill>
                  <a:prstClr val="white">
                    <a:lumMod val="50000"/>
                  </a:prstClr>
                </a:solidFill>
                <a:latin typeface="Calibri" panose="020F0502020204030204"/>
              </a:rPr>
              <a:t>85</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2. korkein maakunnista (2022)!</a:t>
            </a:r>
          </a:p>
        </p:txBody>
      </p:sp>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pic>
        <p:nvPicPr>
          <p:cNvPr id="16" name="Picture 15">
            <a:extLst>
              <a:ext uri="{FF2B5EF4-FFF2-40B4-BE49-F238E27FC236}">
                <a16:creationId xmlns:a16="http://schemas.microsoft.com/office/drawing/2014/main" id="{8EACD747-BD25-750D-2724-BA25A3A07B60}"/>
              </a:ext>
            </a:extLst>
          </p:cNvPr>
          <p:cNvPicPr>
            <a:picLocks noChangeAspect="1"/>
          </p:cNvPicPr>
          <p:nvPr/>
        </p:nvPicPr>
        <p:blipFill>
          <a:blip r:embed="rId7"/>
          <a:stretch>
            <a:fillRect/>
          </a:stretch>
        </p:blipFill>
        <p:spPr>
          <a:xfrm>
            <a:off x="5865616" y="3355145"/>
            <a:ext cx="2111541" cy="2986198"/>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73AD42-3D28-ED7E-F369-828D515F08EC}"/>
              </a:ext>
            </a:extLst>
          </p:cNvPr>
          <p:cNvPicPr>
            <a:picLocks noChangeAspect="1"/>
          </p:cNvPicPr>
          <p:nvPr/>
        </p:nvPicPr>
        <p:blipFill>
          <a:blip r:embed="rId2"/>
          <a:stretch>
            <a:fillRect/>
          </a:stretch>
        </p:blipFill>
        <p:spPr>
          <a:xfrm>
            <a:off x="0" y="474530"/>
            <a:ext cx="3995936" cy="5651161"/>
          </a:xfrm>
          <a:prstGeom prst="rect">
            <a:avLst/>
          </a:prstGeom>
        </p:spPr>
      </p:pic>
      <p:sp>
        <p:nvSpPr>
          <p:cNvPr id="3" name="Rectangle 2"/>
          <p:cNvSpPr/>
          <p:nvPr/>
        </p:nvSpPr>
        <p:spPr>
          <a:xfrm>
            <a:off x="3546603" y="430276"/>
            <a:ext cx="5472608"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9. korkein (39 750 €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2021, kasvua 6,4 % edellisvuodesta. Merkittävää on viennin hyvin suuri osuus siitä, yli puolet. Koko maassa BKT/</a:t>
            </a:r>
            <a:r>
              <a:rPr lang="fi-FI" b="1" dirty="0" err="1">
                <a:solidFill>
                  <a:prstClr val="black"/>
                </a:solidFill>
              </a:rPr>
              <a:t>capita</a:t>
            </a:r>
            <a:r>
              <a:rPr lang="fi-FI" b="1" dirty="0">
                <a:solidFill>
                  <a:prstClr val="black"/>
                </a:solidFill>
              </a:rPr>
              <a:t> kohosi 5,2 %. </a:t>
            </a:r>
          </a:p>
          <a:p>
            <a:endParaRPr lang="fi-FI" b="1" dirty="0">
              <a:solidFill>
                <a:prstClr val="black"/>
              </a:solidFill>
            </a:endParaRPr>
          </a:p>
          <a:p>
            <a:r>
              <a:rPr lang="fi-FI" sz="1500" b="1" dirty="0">
                <a:solidFill>
                  <a:prstClr val="black"/>
                </a:solidFill>
              </a:rPr>
              <a:t>Sijaluku kohosi edellisvuoteen verrattuna. Satakunnassa reaalinen BKT per </a:t>
            </a:r>
            <a:r>
              <a:rPr lang="fi-FI" sz="1500" b="1" dirty="0" err="1">
                <a:solidFill>
                  <a:prstClr val="black"/>
                </a:solidFill>
              </a:rPr>
              <a:t>capita</a:t>
            </a:r>
            <a:r>
              <a:rPr lang="fi-FI" sz="1500" b="1" dirty="0">
                <a:solidFill>
                  <a:prstClr val="black"/>
                </a:solidFill>
              </a:rPr>
              <a:t> kasvoi 2,8 %. Koko maassa luku oli sama. Rauman seudulla kasvu oli 5,6 %, Porin seudulla 1,2 % ja Pohjois-Satakunnassa 1,4 %. </a:t>
            </a:r>
          </a:p>
          <a:p>
            <a:endParaRPr lang="fi-FI" sz="1500" b="1" dirty="0">
              <a:solidFill>
                <a:prstClr val="black"/>
              </a:solidFill>
            </a:endParaRPr>
          </a:p>
          <a:p>
            <a:r>
              <a:rPr lang="fi-FI" sz="1500" b="1" dirty="0">
                <a:solidFill>
                  <a:prstClr val="black"/>
                </a:solidFill>
              </a:rPr>
              <a:t>Rauman seutukunnan sijaluku nousi muutaman pykälän, sillä metsäteollisuuden ja palveluiden arvonlisäys kasvoi. Metsäteollisuudessa tuotannon arvo yli kaksikertaistui. Metallialat olivat laskussa. Porin seutukunnassa sijaluku aleni, sillä arvonlisäys tippui teknologiateollisuudessa. Arvonlisäys kasvoi mm. alkutuotannossa, metsä-teollisuudessa, rakentamisessa ja palveluissa. Pohjois-Satakunnan sijoitus laski selvemmin. Arvonlisäys aleni alkutuotannossa ja rakentamisessa. Teollisuudessa ja palveluissa se kohosi.</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7</a:t>
            </a:r>
            <a:r>
              <a:rPr lang="fi-FI" sz="1600" b="1" dirty="0">
                <a:solidFill>
                  <a:prstClr val="black"/>
                </a:solidFill>
              </a:rPr>
              <a:t>,</a:t>
            </a:r>
            <a:r>
              <a:rPr lang="fi-FI" sz="1600" b="1" dirty="0">
                <a:solidFill>
                  <a:srgbClr val="FF5050"/>
                </a:solidFill>
              </a:rPr>
              <a:t> </a:t>
            </a:r>
          </a:p>
          <a:p>
            <a:r>
              <a:rPr lang="fi-FI" sz="1600" b="1" dirty="0">
                <a:solidFill>
                  <a:prstClr val="black"/>
                </a:solidFill>
              </a:rPr>
              <a:t>Porin seutukunta sijalla </a:t>
            </a:r>
            <a:r>
              <a:rPr lang="fi-FI" sz="1600" b="1" dirty="0">
                <a:solidFill>
                  <a:srgbClr val="FF5050"/>
                </a:solidFill>
              </a:rPr>
              <a:t>33 </a:t>
            </a:r>
            <a:r>
              <a:rPr lang="fi-FI" sz="1600" b="1" dirty="0">
                <a:solidFill>
                  <a:prstClr val="black"/>
                </a:solidFill>
              </a:rPr>
              <a:t>ja</a:t>
            </a:r>
          </a:p>
          <a:p>
            <a:r>
              <a:rPr lang="fi-FI" sz="1600" b="1" dirty="0">
                <a:solidFill>
                  <a:prstClr val="black"/>
                </a:solidFill>
              </a:rPr>
              <a:t>Pohjois-Satakunta sijalla </a:t>
            </a:r>
            <a:r>
              <a:rPr lang="fi-FI" sz="1600" b="1" dirty="0">
                <a:solidFill>
                  <a:srgbClr val="FF5050"/>
                </a:solidFill>
              </a:rPr>
              <a:t>31</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E9544E-8B05-58BE-8B2D-6BABEFCEF75F}"/>
              </a:ext>
            </a:extLst>
          </p:cNvPr>
          <p:cNvPicPr>
            <a:picLocks noChangeAspect="1"/>
          </p:cNvPicPr>
          <p:nvPr/>
        </p:nvPicPr>
        <p:blipFill>
          <a:blip r:embed="rId2"/>
          <a:stretch>
            <a:fillRect/>
          </a:stretch>
        </p:blipFill>
        <p:spPr>
          <a:xfrm>
            <a:off x="13886" y="102448"/>
            <a:ext cx="3432370" cy="485415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3" name="Picture 2">
            <a:extLst>
              <a:ext uri="{FF2B5EF4-FFF2-40B4-BE49-F238E27FC236}">
                <a16:creationId xmlns:a16="http://schemas.microsoft.com/office/drawing/2014/main" id="{11A67958-E34B-6C7D-B00E-3D4EF2F604E7}"/>
              </a:ext>
            </a:extLst>
          </p:cNvPr>
          <p:cNvPicPr>
            <a:picLocks noChangeAspect="1"/>
          </p:cNvPicPr>
          <p:nvPr/>
        </p:nvPicPr>
        <p:blipFill>
          <a:blip r:embed="rId4"/>
          <a:stretch>
            <a:fillRect/>
          </a:stretch>
        </p:blipFill>
        <p:spPr>
          <a:xfrm>
            <a:off x="3446256" y="0"/>
            <a:ext cx="2783094" cy="6858000"/>
          </a:xfrm>
          <a:prstGeom prst="rect">
            <a:avLst/>
          </a:prstGeom>
        </p:spPr>
      </p:pic>
      <p:pic>
        <p:nvPicPr>
          <p:cNvPr id="4" name="Picture 3">
            <a:extLst>
              <a:ext uri="{FF2B5EF4-FFF2-40B4-BE49-F238E27FC236}">
                <a16:creationId xmlns:a16="http://schemas.microsoft.com/office/drawing/2014/main" id="{A5AB0E90-25A5-9C21-78DC-F678CD9F0CD4}"/>
              </a:ext>
            </a:extLst>
          </p:cNvPr>
          <p:cNvPicPr>
            <a:picLocks noChangeAspect="1"/>
          </p:cNvPicPr>
          <p:nvPr/>
        </p:nvPicPr>
        <p:blipFill>
          <a:blip r:embed="rId5"/>
          <a:stretch>
            <a:fillRect/>
          </a:stretch>
        </p:blipFill>
        <p:spPr>
          <a:xfrm>
            <a:off x="6345085" y="15010"/>
            <a:ext cx="2783094" cy="6858000"/>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A3B480-1454-BEC9-29BE-BF0AC70592DB}"/>
              </a:ext>
            </a:extLst>
          </p:cNvPr>
          <p:cNvSpPr>
            <a:spLocks noGrp="1"/>
          </p:cNvSpPr>
          <p:nvPr>
            <p:ph type="sldNum" sz="quarter" idx="12"/>
          </p:nvPr>
        </p:nvSpPr>
        <p:spPr/>
        <p:txBody>
          <a:bodyPr/>
          <a:lstStyle/>
          <a:p>
            <a:pPr>
              <a:defRPr/>
            </a:pPr>
            <a:fld id="{07F772A8-FF9E-417F-9321-6AAB578CA673}" type="slidenum">
              <a:rPr lang="fi-FI" altLang="fi-FI" smtClean="0"/>
              <a:pPr>
                <a:defRPr/>
              </a:pPr>
              <a:t>49</a:t>
            </a:fld>
            <a:endParaRPr lang="fi-FI" altLang="fi-FI"/>
          </a:p>
        </p:txBody>
      </p:sp>
      <p:pic>
        <p:nvPicPr>
          <p:cNvPr id="3" name="Kuva 1" descr="Kuva, joka sisältää kohteen teksti, merkki, clipart-kuva&#10;&#10;Kuvaus luotu automaattisesti">
            <a:extLst>
              <a:ext uri="{FF2B5EF4-FFF2-40B4-BE49-F238E27FC236}">
                <a16:creationId xmlns:a16="http://schemas.microsoft.com/office/drawing/2014/main" id="{4823112E-7180-A7E1-BD20-61FD560B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C972EF6A-8425-BC6D-8FC3-8F03A1CE4C94}"/>
              </a:ext>
            </a:extLst>
          </p:cNvPr>
          <p:cNvPicPr>
            <a:picLocks noChangeAspect="1"/>
          </p:cNvPicPr>
          <p:nvPr/>
        </p:nvPicPr>
        <p:blipFill>
          <a:blip r:embed="rId3"/>
          <a:stretch>
            <a:fillRect/>
          </a:stretch>
        </p:blipFill>
        <p:spPr>
          <a:xfrm>
            <a:off x="202" y="5206"/>
            <a:ext cx="4486200" cy="2919738"/>
          </a:xfrm>
          <a:prstGeom prst="rect">
            <a:avLst/>
          </a:prstGeom>
        </p:spPr>
      </p:pic>
      <p:pic>
        <p:nvPicPr>
          <p:cNvPr id="5" name="Picture 4">
            <a:extLst>
              <a:ext uri="{FF2B5EF4-FFF2-40B4-BE49-F238E27FC236}">
                <a16:creationId xmlns:a16="http://schemas.microsoft.com/office/drawing/2014/main" id="{E27A3758-BC24-CEC8-4B5D-9F326E481687}"/>
              </a:ext>
            </a:extLst>
          </p:cNvPr>
          <p:cNvPicPr>
            <a:picLocks noChangeAspect="1"/>
          </p:cNvPicPr>
          <p:nvPr/>
        </p:nvPicPr>
        <p:blipFill>
          <a:blip r:embed="rId4"/>
          <a:stretch>
            <a:fillRect/>
          </a:stretch>
        </p:blipFill>
        <p:spPr>
          <a:xfrm>
            <a:off x="4572000" y="17376"/>
            <a:ext cx="4460421" cy="2907568"/>
          </a:xfrm>
          <a:prstGeom prst="rect">
            <a:avLst/>
          </a:prstGeom>
        </p:spPr>
      </p:pic>
      <p:pic>
        <p:nvPicPr>
          <p:cNvPr id="6" name="Picture 5">
            <a:extLst>
              <a:ext uri="{FF2B5EF4-FFF2-40B4-BE49-F238E27FC236}">
                <a16:creationId xmlns:a16="http://schemas.microsoft.com/office/drawing/2014/main" id="{B1E4051F-11CA-72AC-8DEC-D573EC606579}"/>
              </a:ext>
            </a:extLst>
          </p:cNvPr>
          <p:cNvPicPr>
            <a:picLocks noChangeAspect="1"/>
          </p:cNvPicPr>
          <p:nvPr/>
        </p:nvPicPr>
        <p:blipFill>
          <a:blip r:embed="rId5"/>
          <a:stretch>
            <a:fillRect/>
          </a:stretch>
        </p:blipFill>
        <p:spPr>
          <a:xfrm>
            <a:off x="2100712" y="2993715"/>
            <a:ext cx="5907536" cy="3846909"/>
          </a:xfrm>
          <a:prstGeom prst="rect">
            <a:avLst/>
          </a:prstGeom>
        </p:spPr>
      </p:pic>
    </p:spTree>
    <p:extLst>
      <p:ext uri="{BB962C8B-B14F-4D97-AF65-F5344CB8AC3E}">
        <p14:creationId xmlns:p14="http://schemas.microsoft.com/office/powerpoint/2010/main" val="334790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611560" y="136525"/>
            <a:ext cx="8253745" cy="7001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 kehitys v. 2023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3" name="Picture 2">
            <a:extLst>
              <a:ext uri="{FF2B5EF4-FFF2-40B4-BE49-F238E27FC236}">
                <a16:creationId xmlns:a16="http://schemas.microsoft.com/office/drawing/2014/main" id="{8FA1D1A5-9652-6D0B-EDD0-261F594262DC}"/>
              </a:ext>
            </a:extLst>
          </p:cNvPr>
          <p:cNvPicPr>
            <a:picLocks noChangeAspect="1"/>
          </p:cNvPicPr>
          <p:nvPr/>
        </p:nvPicPr>
        <p:blipFill>
          <a:blip r:embed="rId4"/>
          <a:stretch>
            <a:fillRect/>
          </a:stretch>
        </p:blipFill>
        <p:spPr>
          <a:xfrm>
            <a:off x="611560" y="944724"/>
            <a:ext cx="8253745" cy="4943574"/>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25963" y="2924944"/>
            <a:ext cx="4185997"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mj-lt"/>
                <a:ea typeface="+mj-ea"/>
                <a:cs typeface="+mj-cs"/>
              </a:rPr>
              <a:t>capita</a:t>
            </a:r>
            <a:r>
              <a:rPr lang="fi-FI" sz="2400" b="1" cap="all" spc="-50" dirty="0">
                <a:solidFill>
                  <a:srgbClr val="0070C0"/>
                </a:solidFill>
                <a:effectLst>
                  <a:outerShdw blurRad="38100" dist="38100" dir="2700000" algn="tl">
                    <a:srgbClr val="000000">
                      <a:alpha val="43137"/>
                    </a:srgbClr>
                  </a:outerShdw>
                </a:effectLst>
                <a:latin typeface="+mj-lt"/>
                <a:ea typeface="+mj-ea"/>
                <a:cs typeface="+mj-cs"/>
              </a:rPr>
              <a:t> </a:t>
            </a:r>
            <a:r>
              <a:rPr lang="fi-FI" sz="2000" dirty="0">
                <a:solidFill>
                  <a:schemeClr val="tx1"/>
                </a:solidFill>
              </a:rPr>
              <a:t>vuonna 2022 (ennakkotieto) on Satakunnassa 4. korkein 19 maakunnasta (eli tavallaan BKT per </a:t>
            </a:r>
            <a:r>
              <a:rPr lang="fi-FI" sz="2000" dirty="0" err="1">
                <a:solidFill>
                  <a:schemeClr val="tx1"/>
                </a:solidFill>
              </a:rPr>
              <a:t>capita</a:t>
            </a:r>
            <a:r>
              <a:rPr lang="fi-FI" sz="2000" dirty="0">
                <a:solidFill>
                  <a:schemeClr val="tx1"/>
                </a:solidFill>
              </a:rPr>
              <a:t>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a:t>
            </a:r>
          </a:p>
          <a:p>
            <a:endParaRPr lang="fi-FI" sz="2000" dirty="0">
              <a:solidFill>
                <a:schemeClr val="tx1"/>
              </a:solidFill>
            </a:endParaRPr>
          </a:p>
          <a:p>
            <a:r>
              <a:rPr lang="fi-FI" sz="2000" dirty="0">
                <a:solidFill>
                  <a:schemeClr val="tx1"/>
                </a:solidFill>
              </a:rPr>
              <a:t>V. 2021 Rauman seutu oli sijalla 8, Porin seutu sijalla 32 ja Pohjois-Satakunta sijalla 38 69:stä seutukunnasta.</a:t>
            </a:r>
          </a:p>
          <a:p>
            <a:endParaRPr lang="fi-FI" sz="1400" b="1" dirty="0"/>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059945C1-37D6-D4D7-E1EE-9C309C4673F9}"/>
              </a:ext>
            </a:extLst>
          </p:cNvPr>
          <p:cNvPicPr>
            <a:picLocks noChangeAspect="1"/>
          </p:cNvPicPr>
          <p:nvPr/>
        </p:nvPicPr>
        <p:blipFill>
          <a:blip r:embed="rId3"/>
          <a:stretch>
            <a:fillRect/>
          </a:stretch>
        </p:blipFill>
        <p:spPr>
          <a:xfrm>
            <a:off x="4097144" y="0"/>
            <a:ext cx="4849292" cy="6858000"/>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51</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2010-2021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500" b="1" dirty="0">
                <a:solidFill>
                  <a:srgbClr val="0070C0"/>
                </a:solidFill>
                <a:effectLst>
                  <a:outerShdw blurRad="38100" dist="38100" dir="2700000" algn="tl">
                    <a:srgbClr val="000000">
                      <a:alpha val="43137"/>
                    </a:srgbClr>
                  </a:outerShdw>
                </a:effectLst>
                <a:latin typeface="Calibri" panose="020F0502020204030204"/>
              </a:rPr>
              <a:t>17</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err="1">
                <a:solidFill>
                  <a:schemeClr val="tx1"/>
                </a:solidFill>
              </a:rPr>
              <a:t>oko</a:t>
            </a:r>
            <a:r>
              <a:rPr lang="fi-FI" sz="1500" b="1" dirty="0">
                <a:solidFill>
                  <a:schemeClr val="tx1"/>
                </a:solidFill>
              </a:rPr>
              <a:t> maa +45 %,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+40 %, </a:t>
            </a:r>
            <a:r>
              <a:rPr lang="fi-FI" sz="1500" b="1" dirty="0">
                <a:solidFill>
                  <a:schemeClr val="tx1"/>
                </a:solidFill>
                <a:latin typeface="Calibri" panose="020F0502020204030204"/>
              </a:rPr>
              <a:t>koko maa 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a:t>
            </a:r>
            <a:r>
              <a:rPr lang="fi-FI" sz="1400" b="1" dirty="0">
                <a:solidFill>
                  <a:srgbClr val="0070C0"/>
                </a:solidFill>
                <a:effectLst>
                  <a:outerShdw blurRad="38100" dist="38100" dir="2700000" algn="tl">
                    <a:srgbClr val="000000">
                      <a:alpha val="43137"/>
                    </a:srgbClr>
                  </a:outerShdw>
                </a:effectLst>
                <a:latin typeface="Calibri" panose="020F0502020204030204"/>
              </a:rPr>
              <a:t>+88 % </a:t>
            </a:r>
            <a:r>
              <a:rPr lang="fi-FI" sz="1400" b="1" dirty="0">
                <a:solidFill>
                  <a:schemeClr val="tx1"/>
                </a:solidFill>
                <a:latin typeface="Calibri" panose="020F0502020204030204"/>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+110 %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-7</a:t>
            </a:r>
            <a:r>
              <a:rPr lang="fi-FI" sz="1400" b="1" dirty="0">
                <a:solidFill>
                  <a:schemeClr val="tx1"/>
                </a:solidFill>
              </a:rPr>
              <a:t> % (jalostuksen investoinnit),</a:t>
            </a:r>
          </a:p>
          <a:p>
            <a:pPr marR="0" lvl="0" algn="l" defTabSz="914400" rtl="0" eaLnBrk="1" fontAlgn="auto" latinLnBrk="0" hangingPunct="1">
              <a:lnSpc>
                <a:spcPct val="100000"/>
              </a:lnSpc>
              <a:spcBef>
                <a:spcPts val="0"/>
              </a:spcBef>
              <a:spcAft>
                <a:spcPts val="0"/>
              </a:spcAft>
              <a:buClrTx/>
              <a:buSzTx/>
              <a:tabLst/>
              <a:defRPr/>
            </a:pPr>
            <a:r>
              <a:rPr lang="fi-FI" sz="1400" b="1" dirty="0">
                <a:solidFill>
                  <a:schemeClr val="tx1"/>
                </a:solidFill>
              </a:rPr>
              <a:t>     laskun taustalla lienee OL3:n valmistuminen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F68F1025-C793-C27E-ED16-B091D083BD97}"/>
              </a:ext>
            </a:extLst>
          </p:cNvPr>
          <p:cNvPicPr>
            <a:picLocks noChangeAspect="1"/>
          </p:cNvPicPr>
          <p:nvPr/>
        </p:nvPicPr>
        <p:blipFill>
          <a:blip r:embed="rId4"/>
          <a:stretch>
            <a:fillRect/>
          </a:stretch>
        </p:blipFill>
        <p:spPr>
          <a:xfrm>
            <a:off x="121396" y="1053446"/>
            <a:ext cx="4318538" cy="2604372"/>
          </a:xfrm>
          <a:prstGeom prst="rect">
            <a:avLst/>
          </a:prstGeom>
        </p:spPr>
      </p:pic>
      <p:pic>
        <p:nvPicPr>
          <p:cNvPr id="8" name="Picture 7">
            <a:extLst>
              <a:ext uri="{FF2B5EF4-FFF2-40B4-BE49-F238E27FC236}">
                <a16:creationId xmlns:a16="http://schemas.microsoft.com/office/drawing/2014/main" id="{7D8540FA-5DDA-560A-18C5-F9241EEC1B15}"/>
              </a:ext>
            </a:extLst>
          </p:cNvPr>
          <p:cNvPicPr>
            <a:picLocks noChangeAspect="1"/>
          </p:cNvPicPr>
          <p:nvPr/>
        </p:nvPicPr>
        <p:blipFill>
          <a:blip r:embed="rId5"/>
          <a:stretch>
            <a:fillRect/>
          </a:stretch>
        </p:blipFill>
        <p:spPr>
          <a:xfrm>
            <a:off x="4546483" y="1065918"/>
            <a:ext cx="4140317" cy="2606718"/>
          </a:xfrm>
          <a:prstGeom prst="rect">
            <a:avLst/>
          </a:prstGeom>
        </p:spPr>
      </p:pic>
      <p:pic>
        <p:nvPicPr>
          <p:cNvPr id="9" name="Picture 8">
            <a:extLst>
              <a:ext uri="{FF2B5EF4-FFF2-40B4-BE49-F238E27FC236}">
                <a16:creationId xmlns:a16="http://schemas.microsoft.com/office/drawing/2014/main" id="{C1D46F9D-2A29-EB3F-5FDA-0C29E774FB6D}"/>
              </a:ext>
            </a:extLst>
          </p:cNvPr>
          <p:cNvPicPr>
            <a:picLocks noChangeAspect="1"/>
          </p:cNvPicPr>
          <p:nvPr/>
        </p:nvPicPr>
        <p:blipFill>
          <a:blip r:embed="rId6"/>
          <a:stretch>
            <a:fillRect/>
          </a:stretch>
        </p:blipFill>
        <p:spPr>
          <a:xfrm>
            <a:off x="4546483" y="3852379"/>
            <a:ext cx="4140317" cy="2535944"/>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2022: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vahvan teollisuutensa ansiosta.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(vuodesta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9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55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4" name="Picture 3">
            <a:extLst>
              <a:ext uri="{FF2B5EF4-FFF2-40B4-BE49-F238E27FC236}">
                <a16:creationId xmlns:a16="http://schemas.microsoft.com/office/drawing/2014/main" id="{D216EB83-0069-B0B7-CAA2-E4CC7B4879D9}"/>
              </a:ext>
            </a:extLst>
          </p:cNvPr>
          <p:cNvPicPr>
            <a:picLocks noChangeAspect="1"/>
          </p:cNvPicPr>
          <p:nvPr/>
        </p:nvPicPr>
        <p:blipFill>
          <a:blip r:embed="rId3"/>
          <a:stretch>
            <a:fillRect/>
          </a:stretch>
        </p:blipFill>
        <p:spPr>
          <a:xfrm>
            <a:off x="0" y="127"/>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2022</a:t>
            </a:r>
            <a:endParaRPr lang="en-US" altLang="en-US" sz="2400" dirty="0"/>
          </a:p>
        </p:txBody>
      </p:sp>
      <p:sp>
        <p:nvSpPr>
          <p:cNvPr id="37893" name="TextBox 6"/>
          <p:cNvSpPr txBox="1">
            <a:spLocks noChangeArrowheads="1"/>
          </p:cNvSpPr>
          <p:nvPr/>
        </p:nvSpPr>
        <p:spPr bwMode="auto">
          <a:xfrm>
            <a:off x="-15820" y="4200442"/>
            <a:ext cx="72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2" name="Picture 1">
            <a:extLst>
              <a:ext uri="{FF2B5EF4-FFF2-40B4-BE49-F238E27FC236}">
                <a16:creationId xmlns:a16="http://schemas.microsoft.com/office/drawing/2014/main" id="{FD8729E3-56E7-4CD1-9EC9-6F18EBBD11C4}"/>
              </a:ext>
            </a:extLst>
          </p:cNvPr>
          <p:cNvPicPr>
            <a:picLocks noChangeAspect="1"/>
          </p:cNvPicPr>
          <p:nvPr/>
        </p:nvPicPr>
        <p:blipFill>
          <a:blip r:embed="rId4"/>
          <a:stretch>
            <a:fillRect/>
          </a:stretch>
        </p:blipFill>
        <p:spPr>
          <a:xfrm>
            <a:off x="-20689" y="569167"/>
            <a:ext cx="6464898" cy="3645499"/>
          </a:xfrm>
          <a:prstGeom prst="rect">
            <a:avLst/>
          </a:prstGeom>
        </p:spPr>
      </p:pic>
      <p:pic>
        <p:nvPicPr>
          <p:cNvPr id="6" name="Picture 5">
            <a:extLst>
              <a:ext uri="{FF2B5EF4-FFF2-40B4-BE49-F238E27FC236}">
                <a16:creationId xmlns:a16="http://schemas.microsoft.com/office/drawing/2014/main" id="{26F4B764-6CDB-A3C3-D69C-BC6912EA4E3D}"/>
              </a:ext>
            </a:extLst>
          </p:cNvPr>
          <p:cNvPicPr>
            <a:picLocks noChangeAspect="1"/>
          </p:cNvPicPr>
          <p:nvPr/>
        </p:nvPicPr>
        <p:blipFill>
          <a:blip r:embed="rId5"/>
          <a:stretch>
            <a:fillRect/>
          </a:stretch>
        </p:blipFill>
        <p:spPr>
          <a:xfrm>
            <a:off x="47156" y="4918232"/>
            <a:ext cx="3464882" cy="849876"/>
          </a:xfrm>
          <a:prstGeom prst="rect">
            <a:avLst/>
          </a:prstGeom>
        </p:spPr>
      </p:pic>
      <p:pic>
        <p:nvPicPr>
          <p:cNvPr id="9" name="Picture 8">
            <a:extLst>
              <a:ext uri="{FF2B5EF4-FFF2-40B4-BE49-F238E27FC236}">
                <a16:creationId xmlns:a16="http://schemas.microsoft.com/office/drawing/2014/main" id="{98178EEE-D31E-024C-F998-EE89AE8A35EB}"/>
              </a:ext>
            </a:extLst>
          </p:cNvPr>
          <p:cNvPicPr>
            <a:picLocks noChangeAspect="1"/>
          </p:cNvPicPr>
          <p:nvPr/>
        </p:nvPicPr>
        <p:blipFill>
          <a:blip r:embed="rId6"/>
          <a:stretch>
            <a:fillRect/>
          </a:stretch>
        </p:blipFill>
        <p:spPr>
          <a:xfrm>
            <a:off x="3563888" y="4910650"/>
            <a:ext cx="3693100" cy="845996"/>
          </a:xfrm>
          <a:prstGeom prst="rect">
            <a:avLst/>
          </a:prstGeom>
        </p:spPr>
      </p:pic>
      <p:pic>
        <p:nvPicPr>
          <p:cNvPr id="10" name="Picture 9">
            <a:extLst>
              <a:ext uri="{FF2B5EF4-FFF2-40B4-BE49-F238E27FC236}">
                <a16:creationId xmlns:a16="http://schemas.microsoft.com/office/drawing/2014/main" id="{2D6F2D05-6232-C6AF-A96C-C6F5A382A3F6}"/>
              </a:ext>
            </a:extLst>
          </p:cNvPr>
          <p:cNvPicPr>
            <a:picLocks noChangeAspect="1"/>
          </p:cNvPicPr>
          <p:nvPr/>
        </p:nvPicPr>
        <p:blipFill>
          <a:blip r:embed="rId7"/>
          <a:stretch>
            <a:fillRect/>
          </a:stretch>
        </p:blipFill>
        <p:spPr>
          <a:xfrm>
            <a:off x="7380634" y="-2107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37778"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234477" y="826502"/>
            <a:ext cx="5417643" cy="5632311"/>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57 %, koko maa 27 % (2021)</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2023 (Tulli);</a:t>
            </a:r>
          </a:p>
          <a:p>
            <a:r>
              <a:rPr lang="fi-FI" b="1" dirty="0"/>
              <a:t>osuus Suomen viennistä on 7,4 % </a:t>
            </a:r>
            <a:r>
              <a:rPr lang="fi-FI" dirty="0"/>
              <a:t>(väestöosuus 3,8 %)</a:t>
            </a:r>
            <a:r>
              <a:rPr lang="fi-FI" sz="1400" dirty="0"/>
              <a:t>. </a:t>
            </a:r>
            <a:r>
              <a:rPr lang="fi-FI" dirty="0"/>
              <a:t>Satakunnan viennin arvon muutos oli -13,8 % vuoden 2023 aikana (koko maa -6,8 %). </a:t>
            </a:r>
          </a:p>
          <a:p>
            <a:endParaRPr lang="fi-FI" b="1" dirty="0"/>
          </a:p>
          <a:p>
            <a:r>
              <a:rPr lang="fi-FI" b="1" dirty="0"/>
              <a:t>Viennin arvo/</a:t>
            </a:r>
            <a:r>
              <a:rPr lang="fi-FI" b="1" dirty="0" err="1"/>
              <a:t>capita</a:t>
            </a:r>
            <a:r>
              <a:rPr lang="fi-FI" b="1" dirty="0"/>
              <a:t> on 2. korkein 19 maakunnasta! </a:t>
            </a:r>
            <a:r>
              <a:rPr lang="fi-FI" dirty="0"/>
              <a:t>(v. 2023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10,6 % </a:t>
            </a:r>
            <a:r>
              <a:rPr lang="fi-FI" dirty="0"/>
              <a:t>ja tuonnista 6,7 % (yht. 8,6 %), kun väestöosuus on 3,8 % (v. 2023). Esim. viennissä osuus on lähes kolminkertainen väestöosuuteen nähden. </a:t>
            </a:r>
          </a:p>
          <a:p>
            <a:endParaRPr lang="fi-FI" dirty="0"/>
          </a:p>
          <a:p>
            <a:endParaRPr lang="fi-FI" dirty="0"/>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8847C9B0-BAFB-B140-1636-CF98F8D6D77C}"/>
              </a:ext>
            </a:extLst>
          </p:cNvPr>
          <p:cNvPicPr>
            <a:picLocks noChangeAspect="1"/>
          </p:cNvPicPr>
          <p:nvPr/>
        </p:nvPicPr>
        <p:blipFill>
          <a:blip r:embed="rId3"/>
          <a:stretch>
            <a:fillRect/>
          </a:stretch>
        </p:blipFill>
        <p:spPr>
          <a:xfrm>
            <a:off x="5652120" y="812165"/>
            <a:ext cx="3152592" cy="5182554"/>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738664"/>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viennin</a:t>
            </a:r>
            <a:r>
              <a:rPr lang="sv-SE" sz="1400" b="1" dirty="0"/>
              <a:t> </a:t>
            </a:r>
            <a:r>
              <a:rPr lang="sv-SE" sz="1400" b="1" dirty="0" err="1"/>
              <a:t>arvo</a:t>
            </a:r>
            <a:r>
              <a:rPr lang="sv-SE" sz="1400" b="1" dirty="0"/>
              <a:t> on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selvästi</a:t>
            </a:r>
            <a:r>
              <a:rPr lang="sv-SE" sz="1400" b="1" dirty="0"/>
              <a:t> </a:t>
            </a:r>
            <a:r>
              <a:rPr lang="sv-SE" sz="1400" b="1" dirty="0" err="1"/>
              <a:t>kasvukeskusmaakunnat</a:t>
            </a:r>
            <a:r>
              <a:rPr lang="sv-SE" sz="1400" b="1" dirty="0"/>
              <a:t>.</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7" name="Picture 6">
            <a:extLst>
              <a:ext uri="{FF2B5EF4-FFF2-40B4-BE49-F238E27FC236}">
                <a16:creationId xmlns:a16="http://schemas.microsoft.com/office/drawing/2014/main" id="{9BD117D2-6185-0056-0463-395841D351CA}"/>
              </a:ext>
            </a:extLst>
          </p:cNvPr>
          <p:cNvPicPr>
            <a:picLocks noChangeAspect="1"/>
          </p:cNvPicPr>
          <p:nvPr/>
        </p:nvPicPr>
        <p:blipFill>
          <a:blip r:embed="rId3"/>
          <a:stretch>
            <a:fillRect/>
          </a:stretch>
        </p:blipFill>
        <p:spPr>
          <a:xfrm>
            <a:off x="5230231" y="660536"/>
            <a:ext cx="3152592" cy="5182554"/>
          </a:xfrm>
          <a:prstGeom prst="rect">
            <a:avLst/>
          </a:prstGeom>
        </p:spPr>
      </p:pic>
      <p:pic>
        <p:nvPicPr>
          <p:cNvPr id="6" name="Picture 5">
            <a:extLst>
              <a:ext uri="{FF2B5EF4-FFF2-40B4-BE49-F238E27FC236}">
                <a16:creationId xmlns:a16="http://schemas.microsoft.com/office/drawing/2014/main" id="{7326C617-C7D4-3A98-8BF6-398875FD81C3}"/>
              </a:ext>
            </a:extLst>
          </p:cNvPr>
          <p:cNvPicPr>
            <a:picLocks noChangeAspect="1"/>
          </p:cNvPicPr>
          <p:nvPr/>
        </p:nvPicPr>
        <p:blipFill>
          <a:blip r:embed="rId4"/>
          <a:stretch>
            <a:fillRect/>
          </a:stretch>
        </p:blipFill>
        <p:spPr>
          <a:xfrm>
            <a:off x="21348" y="46625"/>
            <a:ext cx="4420245" cy="6251230"/>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99675C18-1071-9FC8-A79E-B479580AD790}"/>
              </a:ext>
            </a:extLst>
          </p:cNvPr>
          <p:cNvPicPr>
            <a:picLocks noChangeAspect="1"/>
          </p:cNvPicPr>
          <p:nvPr/>
        </p:nvPicPr>
        <p:blipFill>
          <a:blip r:embed="rId3"/>
          <a:stretch>
            <a:fillRect/>
          </a:stretch>
        </p:blipFill>
        <p:spPr>
          <a:xfrm>
            <a:off x="179512" y="1052736"/>
            <a:ext cx="8324850" cy="4019550"/>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2022</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9D662AE7-4D31-1061-CB2B-0571F3D62BC3}"/>
              </a:ext>
            </a:extLst>
          </p:cNvPr>
          <p:cNvPicPr>
            <a:picLocks noChangeAspect="1"/>
          </p:cNvPicPr>
          <p:nvPr/>
        </p:nvPicPr>
        <p:blipFill>
          <a:blip r:embed="rId3"/>
          <a:stretch>
            <a:fillRect/>
          </a:stretch>
        </p:blipFill>
        <p:spPr>
          <a:xfrm>
            <a:off x="0" y="1271921"/>
            <a:ext cx="9144000" cy="3207657"/>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pic>
        <p:nvPicPr>
          <p:cNvPr id="3" name="Picture 2">
            <a:extLst>
              <a:ext uri="{FF2B5EF4-FFF2-40B4-BE49-F238E27FC236}">
                <a16:creationId xmlns:a16="http://schemas.microsoft.com/office/drawing/2014/main" id="{157381C2-60D9-FD76-2FC4-9805E2926E78}"/>
              </a:ext>
            </a:extLst>
          </p:cNvPr>
          <p:cNvPicPr>
            <a:picLocks noChangeAspect="1"/>
          </p:cNvPicPr>
          <p:nvPr/>
        </p:nvPicPr>
        <p:blipFill>
          <a:blip r:embed="rId3"/>
          <a:stretch>
            <a:fillRect/>
          </a:stretch>
        </p:blipFill>
        <p:spPr>
          <a:xfrm>
            <a:off x="237148" y="589991"/>
            <a:ext cx="8512968" cy="5735432"/>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79745"/>
            <a:ext cx="837907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1993-2023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dirty="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7" name="Picture 6">
            <a:extLst>
              <a:ext uri="{FF2B5EF4-FFF2-40B4-BE49-F238E27FC236}">
                <a16:creationId xmlns:a16="http://schemas.microsoft.com/office/drawing/2014/main" id="{5B77580A-D58B-6D32-DF29-5C2571CCFDB8}"/>
              </a:ext>
            </a:extLst>
          </p:cNvPr>
          <p:cNvPicPr>
            <a:picLocks noChangeAspect="1"/>
          </p:cNvPicPr>
          <p:nvPr/>
        </p:nvPicPr>
        <p:blipFill>
          <a:blip r:embed="rId4"/>
          <a:stretch>
            <a:fillRect/>
          </a:stretch>
        </p:blipFill>
        <p:spPr>
          <a:xfrm>
            <a:off x="611560" y="908720"/>
            <a:ext cx="8267352" cy="5328567"/>
          </a:xfrm>
          <a:prstGeom prst="rect">
            <a:avLst/>
          </a:prstGeom>
        </p:spPr>
      </p:pic>
      <p:sp>
        <p:nvSpPr>
          <p:cNvPr id="6" name="TextBox 5">
            <a:extLst>
              <a:ext uri="{FF2B5EF4-FFF2-40B4-BE49-F238E27FC236}">
                <a16:creationId xmlns:a16="http://schemas.microsoft.com/office/drawing/2014/main" id="{B886194E-A016-6CCD-F5FA-9AE9389DF930}"/>
              </a:ext>
            </a:extLst>
          </p:cNvPr>
          <p:cNvSpPr txBox="1"/>
          <p:nvPr/>
        </p:nvSpPr>
        <p:spPr>
          <a:xfrm>
            <a:off x="8496944" y="5629987"/>
            <a:ext cx="466794" cy="246221"/>
          </a:xfrm>
          <a:prstGeom prst="rect">
            <a:avLst/>
          </a:prstGeom>
          <a:noFill/>
        </p:spPr>
        <p:txBody>
          <a:bodyPr wrap="none" rtlCol="0">
            <a:spAutoFit/>
          </a:bodyPr>
          <a:lstStyle/>
          <a:p>
            <a:r>
              <a:rPr lang="fi-FI" sz="1000" dirty="0"/>
              <a:t>2023</a:t>
            </a:r>
            <a:endParaRPr lang="en-US" sz="1000" dirty="0"/>
          </a:p>
        </p:txBody>
      </p:sp>
      <p:sp>
        <p:nvSpPr>
          <p:cNvPr id="5" name="TextBox 4">
            <a:extLst>
              <a:ext uri="{FF2B5EF4-FFF2-40B4-BE49-F238E27FC236}">
                <a16:creationId xmlns:a16="http://schemas.microsoft.com/office/drawing/2014/main" id="{416C9B4B-1F48-B9C8-C406-24A7805BC546}"/>
              </a:ext>
            </a:extLst>
          </p:cNvPr>
          <p:cNvSpPr txBox="1"/>
          <p:nvPr/>
        </p:nvSpPr>
        <p:spPr>
          <a:xfrm>
            <a:off x="8171577" y="5629987"/>
            <a:ext cx="466794" cy="246221"/>
          </a:xfrm>
          <a:prstGeom prst="rect">
            <a:avLst/>
          </a:prstGeom>
          <a:noFill/>
        </p:spPr>
        <p:txBody>
          <a:bodyPr wrap="none" rtlCol="0">
            <a:spAutoFit/>
          </a:bodyPr>
          <a:lstStyle/>
          <a:p>
            <a:r>
              <a:rPr lang="fi-FI" sz="1000" dirty="0"/>
              <a:t>2022</a:t>
            </a:r>
            <a:endParaRPr lang="en-US" sz="1000" dirty="0"/>
          </a:p>
        </p:txBody>
      </p:sp>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392EDB73-4911-38E0-7E69-29F0C5B961EC}"/>
              </a:ext>
            </a:extLst>
          </p:cNvPr>
          <p:cNvPicPr>
            <a:picLocks noChangeAspect="1"/>
          </p:cNvPicPr>
          <p:nvPr/>
        </p:nvPicPr>
        <p:blipFill>
          <a:blip r:embed="rId4"/>
          <a:stretch>
            <a:fillRect/>
          </a:stretch>
        </p:blipFill>
        <p:spPr>
          <a:xfrm>
            <a:off x="459584" y="649952"/>
            <a:ext cx="8312673" cy="555809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pic>
        <p:nvPicPr>
          <p:cNvPr id="4" name="Picture 3">
            <a:extLst>
              <a:ext uri="{FF2B5EF4-FFF2-40B4-BE49-F238E27FC236}">
                <a16:creationId xmlns:a16="http://schemas.microsoft.com/office/drawing/2014/main" id="{EFAB5DD7-61F2-3EAF-63D7-1D51F411A42B}"/>
              </a:ext>
            </a:extLst>
          </p:cNvPr>
          <p:cNvPicPr>
            <a:picLocks noChangeAspect="1"/>
          </p:cNvPicPr>
          <p:nvPr/>
        </p:nvPicPr>
        <p:blipFill>
          <a:blip r:embed="rId3"/>
          <a:stretch>
            <a:fillRect/>
          </a:stretch>
        </p:blipFill>
        <p:spPr>
          <a:xfrm>
            <a:off x="313697" y="608893"/>
            <a:ext cx="8516605" cy="5699243"/>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5" name="Picture 4">
            <a:extLst>
              <a:ext uri="{FF2B5EF4-FFF2-40B4-BE49-F238E27FC236}">
                <a16:creationId xmlns:a16="http://schemas.microsoft.com/office/drawing/2014/main" id="{46EDAF03-F23B-5C39-2ED2-80B36A5C9482}"/>
              </a:ext>
            </a:extLst>
          </p:cNvPr>
          <p:cNvPicPr>
            <a:picLocks noChangeAspect="1"/>
          </p:cNvPicPr>
          <p:nvPr/>
        </p:nvPicPr>
        <p:blipFill>
          <a:blip r:embed="rId3"/>
          <a:stretch>
            <a:fillRect/>
          </a:stretch>
        </p:blipFill>
        <p:spPr>
          <a:xfrm>
            <a:off x="87843" y="708110"/>
            <a:ext cx="8918971" cy="5342011"/>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pic>
        <p:nvPicPr>
          <p:cNvPr id="5" name="Picture 4">
            <a:extLst>
              <a:ext uri="{FF2B5EF4-FFF2-40B4-BE49-F238E27FC236}">
                <a16:creationId xmlns:a16="http://schemas.microsoft.com/office/drawing/2014/main" id="{F0BECCF0-5166-2245-71D9-2D311CF2EF2C}"/>
              </a:ext>
            </a:extLst>
          </p:cNvPr>
          <p:cNvPicPr>
            <a:picLocks noChangeAspect="1"/>
          </p:cNvPicPr>
          <p:nvPr/>
        </p:nvPicPr>
        <p:blipFill>
          <a:blip r:embed="rId3"/>
          <a:stretch>
            <a:fillRect/>
          </a:stretch>
        </p:blipFill>
        <p:spPr>
          <a:xfrm>
            <a:off x="2037541" y="19270"/>
            <a:ext cx="5715000" cy="6858000"/>
          </a:xfrm>
          <a:prstGeom prst="rect">
            <a:avLst/>
          </a:prstGeom>
        </p:spPr>
      </p:pic>
      <p:sp>
        <p:nvSpPr>
          <p:cNvPr id="6" name="TextBox 5">
            <a:extLst>
              <a:ext uri="{FF2B5EF4-FFF2-40B4-BE49-F238E27FC236}">
                <a16:creationId xmlns:a16="http://schemas.microsoft.com/office/drawing/2014/main" id="{527233E6-18EB-1F86-2A61-E76351E25010}"/>
              </a:ext>
            </a:extLst>
          </p:cNvPr>
          <p:cNvSpPr txBox="1"/>
          <p:nvPr/>
        </p:nvSpPr>
        <p:spPr>
          <a:xfrm>
            <a:off x="1986782" y="131665"/>
            <a:ext cx="1742785" cy="276999"/>
          </a:xfrm>
          <a:prstGeom prst="rect">
            <a:avLst/>
          </a:prstGeom>
          <a:noFill/>
        </p:spPr>
        <p:txBody>
          <a:bodyPr wrap="none" rtlCol="0">
            <a:spAutoFit/>
          </a:bodyPr>
          <a:lstStyle/>
          <a:p>
            <a:r>
              <a:rPr lang="fi-FI" sz="1200" dirty="0"/>
              <a:t>Kasvukausi 2019-2022</a:t>
            </a:r>
            <a:endParaRPr lang="en-US" sz="1200" dirty="0"/>
          </a:p>
        </p:txBody>
      </p:sp>
    </p:spTree>
    <p:extLst>
      <p:ext uri="{BB962C8B-B14F-4D97-AF65-F5344CB8AC3E}">
        <p14:creationId xmlns:p14="http://schemas.microsoft.com/office/powerpoint/2010/main" val="3254978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44307" y="332306"/>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2013-2023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2023</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55545" y="300414"/>
            <a:ext cx="894986" cy="853657"/>
          </a:xfrm>
          <a:prstGeom prst="rect">
            <a:avLst/>
          </a:prstGeom>
        </p:spPr>
      </p:pic>
      <p:sp>
        <p:nvSpPr>
          <p:cNvPr id="17" name="Tekstiruutu 34"/>
          <p:cNvSpPr txBox="1"/>
          <p:nvPr/>
        </p:nvSpPr>
        <p:spPr>
          <a:xfrm>
            <a:off x="5731350" y="1500503"/>
            <a:ext cx="3298082" cy="74635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2013-2023*,</a:t>
            </a:r>
          </a:p>
          <a:p>
            <a:pPr defTabSz="685800" eaLnBrk="1" fontAlgn="auto" hangingPunct="1">
              <a:spcBef>
                <a:spcPts val="0"/>
              </a:spcBef>
              <a:spcAft>
                <a:spcPts val="0"/>
              </a:spcAft>
            </a:pPr>
            <a:r>
              <a:rPr lang="fi-FI" sz="14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2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defTabSz="685800" eaLnBrk="1" fontAlgn="auto" hangingPunct="1">
              <a:spcBef>
                <a:spcPts val="0"/>
              </a:spcBef>
              <a:spcAft>
                <a:spcPts val="0"/>
              </a:spcAft>
            </a:pP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205294" y="2907738"/>
            <a:ext cx="3100943" cy="2808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28,9</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17,8 % </a:t>
            </a:r>
          </a:p>
        </p:txBody>
      </p:sp>
      <p:sp>
        <p:nvSpPr>
          <p:cNvPr id="6" name="TextBox 5"/>
          <p:cNvSpPr txBox="1"/>
          <p:nvPr/>
        </p:nvSpPr>
        <p:spPr>
          <a:xfrm>
            <a:off x="1178119" y="2246861"/>
            <a:ext cx="2698175"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535420" y="534590"/>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96796" y="4244231"/>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97874" y="5258524"/>
            <a:ext cx="223811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Metallituotteiden valmistus</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97874" y="3262920"/>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31984" y="4749480"/>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30" name="TextBox 29"/>
          <p:cNvSpPr txBox="1"/>
          <p:nvPr/>
        </p:nvSpPr>
        <p:spPr>
          <a:xfrm>
            <a:off x="1200615" y="3753724"/>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37,4 %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31,4 %</a:t>
            </a:r>
          </a:p>
        </p:txBody>
      </p:sp>
      <p:sp>
        <p:nvSpPr>
          <p:cNvPr id="38" name="Rectangle 37"/>
          <p:cNvSpPr/>
          <p:nvPr/>
        </p:nvSpPr>
        <p:spPr>
          <a:xfrm>
            <a:off x="3920973" y="5075951"/>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30,9 %</a:t>
            </a:r>
          </a:p>
        </p:txBody>
      </p:sp>
      <p:sp>
        <p:nvSpPr>
          <p:cNvPr id="40" name="TextBox 39"/>
          <p:cNvSpPr txBox="1"/>
          <p:nvPr/>
        </p:nvSpPr>
        <p:spPr>
          <a:xfrm>
            <a:off x="5830499" y="2089066"/>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
        <p:nvSpPr>
          <p:cNvPr id="44" name="TextBox 43"/>
          <p:cNvSpPr txBox="1"/>
          <p:nvPr/>
        </p:nvSpPr>
        <p:spPr>
          <a:xfrm>
            <a:off x="1153461" y="1320045"/>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14750" y="2092588"/>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41,6 %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45,2 %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46,1 %</a:t>
            </a:r>
          </a:p>
        </p:txBody>
      </p:sp>
      <p:sp>
        <p:nvSpPr>
          <p:cNvPr id="39" name="Rectangle 38"/>
          <p:cNvSpPr/>
          <p:nvPr/>
        </p:nvSpPr>
        <p:spPr>
          <a:xfrm>
            <a:off x="3902420" y="1149209"/>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85,0 %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68950" y="1801759"/>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902070" y="1652794"/>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74,3 %</a:t>
            </a:r>
          </a:p>
        </p:txBody>
      </p:sp>
      <p:pic>
        <p:nvPicPr>
          <p:cNvPr id="4" name="Kuva 8" descr="Kuva, joka sisältää kohteen teksti, merkki, clipart-kuva&#10;&#10;Kuvaus luotu automaattisesti">
            <a:extLst>
              <a:ext uri="{FF2B5EF4-FFF2-40B4-BE49-F238E27FC236}">
                <a16:creationId xmlns:a16="http://schemas.microsoft.com/office/drawing/2014/main" id="{E66D5ECF-3D17-1D85-4C8F-8C891890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932" y="6288890"/>
            <a:ext cx="1392609" cy="360574"/>
          </a:xfrm>
          <a:prstGeom prst="rect">
            <a:avLst/>
          </a:prstGeom>
        </p:spPr>
      </p:pic>
      <p:sp>
        <p:nvSpPr>
          <p:cNvPr id="11" name="TextBox 10">
            <a:extLst>
              <a:ext uri="{FF2B5EF4-FFF2-40B4-BE49-F238E27FC236}">
                <a16:creationId xmlns:a16="http://schemas.microsoft.com/office/drawing/2014/main" id="{A46B151E-1D2A-2C97-5714-371AF9CDA80C}"/>
              </a:ext>
            </a:extLst>
          </p:cNvPr>
          <p:cNvSpPr txBox="1"/>
          <p:nvPr/>
        </p:nvSpPr>
        <p:spPr>
          <a:xfrm>
            <a:off x="1624013" y="5601682"/>
            <a:ext cx="1810941"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7" name="TextBox 6">
            <a:extLst>
              <a:ext uri="{FF2B5EF4-FFF2-40B4-BE49-F238E27FC236}">
                <a16:creationId xmlns:a16="http://schemas.microsoft.com/office/drawing/2014/main" id="{5298D53D-B478-E3CB-E99A-25145F419FAA}"/>
              </a:ext>
            </a:extLst>
          </p:cNvPr>
          <p:cNvSpPr txBox="1"/>
          <p:nvPr/>
        </p:nvSpPr>
        <p:spPr>
          <a:xfrm>
            <a:off x="213895" y="5542873"/>
            <a:ext cx="1571452" cy="300082"/>
          </a:xfrm>
          <a:prstGeom prst="rect">
            <a:avLst/>
          </a:prstGeom>
          <a:solidFill>
            <a:schemeClr val="bg1"/>
          </a:solidFill>
        </p:spPr>
        <p:txBody>
          <a:bodyPr wrap="square" rtlCol="0">
            <a:spAutoFit/>
          </a:bodyPr>
          <a:lstStyle/>
          <a:p>
            <a:pPr defTabSz="685800" eaLnBrk="1" fontAlgn="auto" hangingPunct="1">
              <a:spcBef>
                <a:spcPts val="0"/>
              </a:spcBef>
              <a:spcAft>
                <a:spcPts val="0"/>
              </a:spcAft>
            </a:pPr>
            <a:endParaRPr lang="en-US" sz="1350" dirty="0">
              <a:solidFill>
                <a:prstClr val="black"/>
              </a:solidFill>
              <a:latin typeface="Calibri"/>
              <a:cs typeface="+mn-cs"/>
            </a:endParaRPr>
          </a:p>
        </p:txBody>
      </p:sp>
      <p:sp>
        <p:nvSpPr>
          <p:cNvPr id="10" name="TextBox 9">
            <a:extLst>
              <a:ext uri="{FF2B5EF4-FFF2-40B4-BE49-F238E27FC236}">
                <a16:creationId xmlns:a16="http://schemas.microsoft.com/office/drawing/2014/main" id="{B1E0833F-5F66-A999-AB8E-175C1B49F7EC}"/>
              </a:ext>
            </a:extLst>
          </p:cNvPr>
          <p:cNvSpPr txBox="1"/>
          <p:nvPr/>
        </p:nvSpPr>
        <p:spPr>
          <a:xfrm>
            <a:off x="1111749" y="2716183"/>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12" name="Tekstiruutu 3">
            <a:extLst>
              <a:ext uri="{FF2B5EF4-FFF2-40B4-BE49-F238E27FC236}">
                <a16:creationId xmlns:a16="http://schemas.microsoft.com/office/drawing/2014/main" id="{CEDD264E-2E6C-9C7C-150A-81B8368A45DB}"/>
              </a:ext>
            </a:extLst>
          </p:cNvPr>
          <p:cNvSpPr txBox="1"/>
          <p:nvPr/>
        </p:nvSpPr>
        <p:spPr>
          <a:xfrm>
            <a:off x="1178119" y="5782958"/>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15" name="TextBox 14">
            <a:extLst>
              <a:ext uri="{FF2B5EF4-FFF2-40B4-BE49-F238E27FC236}">
                <a16:creationId xmlns:a16="http://schemas.microsoft.com/office/drawing/2014/main" id="{4E03447C-FDC9-0F32-16F8-1D370665369C}"/>
              </a:ext>
            </a:extLst>
          </p:cNvPr>
          <p:cNvSpPr txBox="1"/>
          <p:nvPr/>
        </p:nvSpPr>
        <p:spPr>
          <a:xfrm>
            <a:off x="213895" y="6201958"/>
            <a:ext cx="3501135" cy="46812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98979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58296" y="323112"/>
            <a:ext cx="5848834" cy="349495"/>
          </a:xfrm>
        </p:spPr>
        <p:txBody>
          <a:bodyPr>
            <a:noAutofit/>
          </a:bodyPr>
          <a:lstStyle/>
          <a:p>
            <a:r>
              <a:rPr lang="fi-FI" sz="2100" b="1" cap="all" dirty="0" err="1">
                <a:solidFill>
                  <a:srgbClr val="0070C0"/>
                </a:solidFill>
                <a:effectLst>
                  <a:outerShdw blurRad="38100" dist="38100" dir="2700000" algn="tl">
                    <a:srgbClr val="000000">
                      <a:alpha val="43137"/>
                    </a:srgbClr>
                  </a:outerShdw>
                </a:effectLst>
              </a:rPr>
              <a:t>satakunnaN</a:t>
            </a:r>
            <a:r>
              <a:rPr lang="fi-FI" sz="2100" b="1" cap="all" dirty="0">
                <a:solidFill>
                  <a:srgbClr val="0070C0"/>
                </a:solidFill>
                <a:effectLst>
                  <a:outerShdw blurRad="38100" dist="38100" dir="2700000" algn="tl">
                    <a:srgbClr val="000000">
                      <a:alpha val="43137"/>
                    </a:srgbClr>
                  </a:outerShdw>
                </a:effectLst>
              </a:rPr>
              <a:t> NOUSUTRENDEJÄ 2010-2023</a:t>
            </a:r>
          </a:p>
        </p:txBody>
      </p:sp>
      <p:sp>
        <p:nvSpPr>
          <p:cNvPr id="9" name="Tekstiruutu 8"/>
          <p:cNvSpPr txBox="1"/>
          <p:nvPr/>
        </p:nvSpPr>
        <p:spPr>
          <a:xfrm>
            <a:off x="7803038" y="3408259"/>
            <a:ext cx="276999" cy="744341"/>
          </a:xfrm>
          <a:prstGeom prst="rect">
            <a:avLst/>
          </a:prstGeom>
          <a:noFill/>
        </p:spPr>
        <p:txBody>
          <a:bodyPr vert="vert270" wrap="square" rtlCol="0">
            <a:spAutoFit/>
          </a:bodyPr>
          <a:lstStyle/>
          <a:p>
            <a:pPr defTabSz="685800" eaLnBrk="1" fontAlgn="auto" hangingPunct="1">
              <a:spcBef>
                <a:spcPts val="0"/>
              </a:spcBef>
              <a:spcAft>
                <a:spcPts val="0"/>
              </a:spcAft>
            </a:pPr>
            <a:r>
              <a:rPr lang="fi-FI" sz="600" dirty="0">
                <a:solidFill>
                  <a:prstClr val="black"/>
                </a:solidFill>
                <a:latin typeface="Calibri" panose="020F0502020204030204"/>
              </a:rPr>
              <a:t>Tilastokeskus 2024</a:t>
            </a:r>
          </a:p>
        </p:txBody>
      </p:sp>
      <p:sp>
        <p:nvSpPr>
          <p:cNvPr id="57" name="Suorakulmio 56"/>
          <p:cNvSpPr/>
          <p:nvPr/>
        </p:nvSpPr>
        <p:spPr>
          <a:xfrm>
            <a:off x="1785347" y="4027519"/>
            <a:ext cx="5658041" cy="1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white"/>
              </a:solidFill>
              <a:latin typeface="Calibri"/>
            </a:endParaRPr>
          </a:p>
        </p:txBody>
      </p:sp>
      <p:sp>
        <p:nvSpPr>
          <p:cNvPr id="3" name="Kaarinuoli vasemmalle 2"/>
          <p:cNvSpPr/>
          <p:nvPr/>
        </p:nvSpPr>
        <p:spPr>
          <a:xfrm rot="15276112" flipH="1">
            <a:off x="6145849" y="4012527"/>
            <a:ext cx="400076" cy="1338413"/>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fi-FI" sz="1350">
              <a:solidFill>
                <a:prstClr val="black"/>
              </a:solidFill>
              <a:latin typeface="Calibri"/>
            </a:endParaRPr>
          </a:p>
        </p:txBody>
      </p:sp>
      <p:sp>
        <p:nvSpPr>
          <p:cNvPr id="5" name="Pyöristetty suorakulmio 4"/>
          <p:cNvSpPr/>
          <p:nvPr/>
        </p:nvSpPr>
        <p:spPr>
          <a:xfrm>
            <a:off x="5757375" y="3453955"/>
            <a:ext cx="1996783" cy="75063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fi-FI" sz="1050" b="1" dirty="0">
                <a:solidFill>
                  <a:srgbClr val="0070C0"/>
                </a:solidFill>
                <a:latin typeface="Calibri"/>
              </a:rPr>
              <a:t>Satakunnassa on runsaasti  nousevia aloja ja rakenteellisia vahvuuksia, joilla on vaikutusta alueen talouskasvuun.</a:t>
            </a:r>
          </a:p>
        </p:txBody>
      </p:sp>
      <p:sp>
        <p:nvSpPr>
          <p:cNvPr id="58" name="Pyöristetty suorakulmio 9"/>
          <p:cNvSpPr/>
          <p:nvPr/>
        </p:nvSpPr>
        <p:spPr>
          <a:xfrm>
            <a:off x="3933255" y="219953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496862" y="214780"/>
            <a:ext cx="894986" cy="853657"/>
          </a:xfrm>
          <a:prstGeom prst="rect">
            <a:avLst/>
          </a:prstGeom>
        </p:spPr>
      </p:pic>
      <p:sp>
        <p:nvSpPr>
          <p:cNvPr id="17" name="Tekstiruutu 34"/>
          <p:cNvSpPr txBox="1"/>
          <p:nvPr/>
        </p:nvSpPr>
        <p:spPr>
          <a:xfrm>
            <a:off x="5783869" y="1362235"/>
            <a:ext cx="3298082" cy="553998"/>
          </a:xfrm>
          <a:prstGeom prst="rect">
            <a:avLst/>
          </a:prstGeom>
          <a:noFill/>
        </p:spPr>
        <p:txBody>
          <a:bodyPr wrap="none" rtlCol="0">
            <a:spAutoFit/>
          </a:bodyPr>
          <a:lstStyle/>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Nopein liikevaihdon kasvu 2010-2023*,</a:t>
            </a:r>
          </a:p>
          <a:p>
            <a:pPr defTabSz="685800" eaLnBrk="1" fontAlgn="auto" hangingPunct="1">
              <a:spcBef>
                <a:spcPts val="0"/>
              </a:spcBef>
              <a:spcAft>
                <a:spcPts val="0"/>
              </a:spcAft>
            </a:pPr>
            <a:r>
              <a:rPr lang="fi-FI" sz="1500" b="1" dirty="0">
                <a:solidFill>
                  <a:prstClr val="white">
                    <a:lumMod val="50000"/>
                  </a:prstClr>
                </a:solidFill>
                <a:effectLst>
                  <a:outerShdw blurRad="38100" dist="38100" dir="2700000" algn="tl">
                    <a:srgbClr val="000000">
                      <a:alpha val="43137"/>
                    </a:srgbClr>
                  </a:outerShdw>
                </a:effectLst>
                <a:latin typeface="Calibri" panose="020F0502020204030204"/>
              </a:rPr>
              <a:t>nousu ylittänyt toimialojen keskiarvon</a:t>
            </a:r>
            <a:endParaRPr lang="fi-FI" sz="1350" b="1" dirty="0">
              <a:solidFill>
                <a:prstClr val="white">
                  <a:lumMod val="50000"/>
                </a:prstClr>
              </a:solidFill>
              <a:effectLst>
                <a:outerShdw blurRad="38100" dist="38100" dir="2700000" algn="tl">
                  <a:srgbClr val="000000">
                    <a:alpha val="43137"/>
                  </a:srgbClr>
                </a:outerShdw>
              </a:effectLst>
              <a:latin typeface="Calibri" panose="020F0502020204030204"/>
            </a:endParaRPr>
          </a:p>
        </p:txBody>
      </p:sp>
      <p:sp>
        <p:nvSpPr>
          <p:cNvPr id="18" name="Suorakulmio 20"/>
          <p:cNvSpPr/>
          <p:nvPr/>
        </p:nvSpPr>
        <p:spPr>
          <a:xfrm>
            <a:off x="5565342" y="2874018"/>
            <a:ext cx="2332995" cy="34653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200" dirty="0">
                <a:solidFill>
                  <a:prstClr val="white">
                    <a:lumMod val="50000"/>
                  </a:prstClr>
                </a:solidFill>
                <a:latin typeface="Calibri"/>
              </a:rPr>
              <a:t>    </a:t>
            </a:r>
            <a:r>
              <a:rPr lang="fi-FI" sz="1200" b="1" dirty="0">
                <a:solidFill>
                  <a:prstClr val="white">
                    <a:lumMod val="50000"/>
                  </a:prstClr>
                </a:solidFill>
                <a:latin typeface="Calibri"/>
              </a:rPr>
              <a:t>Toimialat keskimäärin 31,7</a:t>
            </a:r>
            <a:r>
              <a:rPr lang="fi-FI" sz="1200" b="1" dirty="0">
                <a:solidFill>
                  <a:srgbClr val="00B0F0"/>
                </a:solidFill>
                <a:latin typeface="Calibri"/>
              </a:rPr>
              <a:t> </a:t>
            </a:r>
            <a:r>
              <a:rPr lang="fi-FI" sz="1200" b="1" dirty="0">
                <a:solidFill>
                  <a:prstClr val="white">
                    <a:lumMod val="50000"/>
                  </a:prstClr>
                </a:solidFill>
                <a:latin typeface="Calibri"/>
              </a:rPr>
              <a:t>%</a:t>
            </a:r>
          </a:p>
          <a:p>
            <a:pPr algn="ctr" defTabSz="685800" eaLnBrk="1" fontAlgn="auto" hangingPunct="1">
              <a:spcBef>
                <a:spcPts val="0"/>
              </a:spcBef>
              <a:spcAft>
                <a:spcPts val="0"/>
              </a:spcAft>
            </a:pPr>
            <a:r>
              <a:rPr lang="fi-FI" sz="1200" b="1" dirty="0">
                <a:solidFill>
                  <a:prstClr val="white">
                    <a:lumMod val="50000"/>
                  </a:prstClr>
                </a:solidFill>
                <a:latin typeface="Calibri"/>
              </a:rPr>
              <a:t>    Teollisuus keskimäärin 17,1 % </a:t>
            </a:r>
          </a:p>
        </p:txBody>
      </p:sp>
      <p:sp>
        <p:nvSpPr>
          <p:cNvPr id="6" name="TextBox 5"/>
          <p:cNvSpPr txBox="1"/>
          <p:nvPr/>
        </p:nvSpPr>
        <p:spPr>
          <a:xfrm>
            <a:off x="1141257" y="1294978"/>
            <a:ext cx="2741456"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Automaatio- ja robotiikka-klusteri</a:t>
            </a:r>
            <a:endParaRPr lang="en-US" sz="1350" dirty="0">
              <a:solidFill>
                <a:prstClr val="black"/>
              </a:solidFill>
              <a:latin typeface="Britannic Bold" panose="020B0903060703020204" pitchFamily="34" charset="0"/>
            </a:endParaRPr>
          </a:p>
        </p:txBody>
      </p:sp>
      <p:sp>
        <p:nvSpPr>
          <p:cNvPr id="8" name="Notched Right Arrow 7"/>
          <p:cNvSpPr/>
          <p:nvPr/>
        </p:nvSpPr>
        <p:spPr>
          <a:xfrm rot="19193147">
            <a:off x="6706574" y="533194"/>
            <a:ext cx="733806" cy="3634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a:endParaRPr>
          </a:p>
        </p:txBody>
      </p:sp>
      <p:sp>
        <p:nvSpPr>
          <p:cNvPr id="21" name="TextBox 20"/>
          <p:cNvSpPr txBox="1"/>
          <p:nvPr/>
        </p:nvSpPr>
        <p:spPr>
          <a:xfrm>
            <a:off x="1157887" y="2705575"/>
            <a:ext cx="1736373"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Elintarviketeollisuus</a:t>
            </a:r>
            <a:endParaRPr lang="en-US" sz="1350" dirty="0">
              <a:solidFill>
                <a:prstClr val="black"/>
              </a:solidFill>
              <a:latin typeface="Britannic Bold" panose="020B0903060703020204" pitchFamily="34" charset="0"/>
            </a:endParaRPr>
          </a:p>
        </p:txBody>
      </p:sp>
      <p:sp>
        <p:nvSpPr>
          <p:cNvPr id="22" name="Pyöristetty suorakulmio 9"/>
          <p:cNvSpPr/>
          <p:nvPr/>
        </p:nvSpPr>
        <p:spPr>
          <a:xfrm>
            <a:off x="3933255" y="268642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4" name="TextBox 23"/>
          <p:cNvSpPr txBox="1"/>
          <p:nvPr/>
        </p:nvSpPr>
        <p:spPr>
          <a:xfrm>
            <a:off x="1175409" y="5237400"/>
            <a:ext cx="2539478"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Majoitus- ja ravitsemistoiminta</a:t>
            </a:r>
            <a:endParaRPr lang="en-US" sz="900" dirty="0">
              <a:solidFill>
                <a:prstClr val="black"/>
              </a:solidFill>
              <a:latin typeface="Britannic Bold" panose="020B0903060703020204" pitchFamily="34" charset="0"/>
            </a:endParaRPr>
          </a:p>
        </p:txBody>
      </p:sp>
      <p:sp>
        <p:nvSpPr>
          <p:cNvPr id="25" name="Pyöristetty suorakulmio 9"/>
          <p:cNvSpPr/>
          <p:nvPr/>
        </p:nvSpPr>
        <p:spPr>
          <a:xfrm>
            <a:off x="3945465" y="3204939"/>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27" name="TextBox 26"/>
          <p:cNvSpPr txBox="1"/>
          <p:nvPr/>
        </p:nvSpPr>
        <p:spPr>
          <a:xfrm>
            <a:off x="1157887" y="3229502"/>
            <a:ext cx="1797287"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Liike-elämän palvelut</a:t>
            </a:r>
            <a:endParaRPr lang="en-US" sz="1350" dirty="0">
              <a:solidFill>
                <a:prstClr val="black"/>
              </a:solidFill>
              <a:latin typeface="Britannic Bold" panose="020B0903060703020204" pitchFamily="34" charset="0"/>
            </a:endParaRPr>
          </a:p>
        </p:txBody>
      </p:sp>
      <p:sp>
        <p:nvSpPr>
          <p:cNvPr id="28" name="TextBox 27"/>
          <p:cNvSpPr txBox="1"/>
          <p:nvPr/>
        </p:nvSpPr>
        <p:spPr>
          <a:xfrm>
            <a:off x="1106375" y="4265417"/>
            <a:ext cx="219964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Tukku- ja vähittäiskauppa</a:t>
            </a:r>
            <a:endParaRPr lang="en-US" sz="1350" dirty="0">
              <a:solidFill>
                <a:prstClr val="black"/>
              </a:solidFill>
              <a:latin typeface="Britannic Bold" panose="020B0903060703020204" pitchFamily="34" charset="0"/>
            </a:endParaRPr>
          </a:p>
        </p:txBody>
      </p:sp>
      <p:sp>
        <p:nvSpPr>
          <p:cNvPr id="29" name="TextBox 28"/>
          <p:cNvSpPr txBox="1"/>
          <p:nvPr/>
        </p:nvSpPr>
        <p:spPr>
          <a:xfrm>
            <a:off x="1083782" y="3775836"/>
            <a:ext cx="1810111"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 Teknologiateollisuus</a:t>
            </a:r>
            <a:endParaRPr lang="en-US" sz="1350" dirty="0">
              <a:solidFill>
                <a:prstClr val="black"/>
              </a:solidFill>
              <a:latin typeface="Britannic Bold" panose="020B0903060703020204" pitchFamily="34" charset="0"/>
            </a:endParaRPr>
          </a:p>
        </p:txBody>
      </p:sp>
      <p:sp>
        <p:nvSpPr>
          <p:cNvPr id="30" name="TextBox 29"/>
          <p:cNvSpPr txBox="1"/>
          <p:nvPr/>
        </p:nvSpPr>
        <p:spPr>
          <a:xfrm>
            <a:off x="1168651" y="4759412"/>
            <a:ext cx="1281120"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Rakentaminen</a:t>
            </a:r>
            <a:endParaRPr lang="en-US" sz="1350" dirty="0">
              <a:solidFill>
                <a:prstClr val="black"/>
              </a:solidFill>
              <a:latin typeface="Britannic Bold" panose="020B0903060703020204" pitchFamily="34" charset="0"/>
            </a:endParaRPr>
          </a:p>
        </p:txBody>
      </p:sp>
      <p:sp>
        <p:nvSpPr>
          <p:cNvPr id="31" name="Pyöristetty suorakulmio 9"/>
          <p:cNvSpPr/>
          <p:nvPr/>
        </p:nvSpPr>
        <p:spPr>
          <a:xfrm>
            <a:off x="3945465" y="3724984"/>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2" name="Pyöristetty suorakulmio 9"/>
          <p:cNvSpPr/>
          <p:nvPr/>
        </p:nvSpPr>
        <p:spPr>
          <a:xfrm>
            <a:off x="3945465" y="4228558"/>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3" name="Pyöristetty suorakulmio 9"/>
          <p:cNvSpPr/>
          <p:nvPr/>
        </p:nvSpPr>
        <p:spPr>
          <a:xfrm>
            <a:off x="3957471" y="4726162"/>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4" name="Pyöristetty suorakulmio 9"/>
          <p:cNvSpPr/>
          <p:nvPr/>
        </p:nvSpPr>
        <p:spPr>
          <a:xfrm>
            <a:off x="3965025" y="522046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35" name="Rectangle 34"/>
          <p:cNvSpPr/>
          <p:nvPr/>
        </p:nvSpPr>
        <p:spPr>
          <a:xfrm>
            <a:off x="4011661" y="4111858"/>
            <a:ext cx="1467068"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6" name="Rectangle 35"/>
          <p:cNvSpPr/>
          <p:nvPr/>
        </p:nvSpPr>
        <p:spPr>
          <a:xfrm>
            <a:off x="3926205" y="4616140"/>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38,7 %</a:t>
            </a:r>
          </a:p>
        </p:txBody>
      </p:sp>
      <p:sp>
        <p:nvSpPr>
          <p:cNvPr id="38" name="Rectangle 37"/>
          <p:cNvSpPr/>
          <p:nvPr/>
        </p:nvSpPr>
        <p:spPr>
          <a:xfrm>
            <a:off x="3920972" y="5123592"/>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34,2 %</a:t>
            </a:r>
          </a:p>
        </p:txBody>
      </p:sp>
      <p:sp>
        <p:nvSpPr>
          <p:cNvPr id="42" name="Tekstiruutu 3"/>
          <p:cNvSpPr txBox="1"/>
          <p:nvPr/>
        </p:nvSpPr>
        <p:spPr>
          <a:xfrm>
            <a:off x="1013510" y="6277516"/>
            <a:ext cx="1604909" cy="30008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fi-FI" sz="1350" dirty="0">
                <a:solidFill>
                  <a:prstClr val="black"/>
                </a:solidFill>
                <a:latin typeface="Calibri"/>
              </a:rPr>
              <a:t>18.4.2024</a:t>
            </a:r>
          </a:p>
        </p:txBody>
      </p:sp>
      <p:sp>
        <p:nvSpPr>
          <p:cNvPr id="44" name="TextBox 43"/>
          <p:cNvSpPr txBox="1"/>
          <p:nvPr/>
        </p:nvSpPr>
        <p:spPr>
          <a:xfrm>
            <a:off x="1164132" y="1738947"/>
            <a:ext cx="2685351"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err="1">
                <a:solidFill>
                  <a:prstClr val="black"/>
                </a:solidFill>
                <a:latin typeface="Britannic Bold" panose="020B0903060703020204" pitchFamily="34" charset="0"/>
              </a:rPr>
              <a:t>Sähkö</a:t>
            </a:r>
            <a:r>
              <a:rPr lang="en-US" sz="1350" dirty="0">
                <a:solidFill>
                  <a:prstClr val="black"/>
                </a:solidFill>
                <a:latin typeface="Britannic Bold" panose="020B0903060703020204" pitchFamily="34" charset="0"/>
              </a:rPr>
              <a:t>- ja </a:t>
            </a:r>
            <a:r>
              <a:rPr lang="en-US" sz="1350" dirty="0" err="1">
                <a:solidFill>
                  <a:prstClr val="black"/>
                </a:solidFill>
                <a:latin typeface="Britannic Bold" panose="020B0903060703020204" pitchFamily="34" charset="0"/>
              </a:rPr>
              <a:t>elektroniikkateollisuus</a:t>
            </a:r>
            <a:endParaRPr lang="en-US" sz="1350" dirty="0">
              <a:solidFill>
                <a:prstClr val="black"/>
              </a:solidFill>
              <a:latin typeface="Britannic Bold" panose="020B0903060703020204" pitchFamily="34" charset="0"/>
            </a:endParaRPr>
          </a:p>
        </p:txBody>
      </p:sp>
      <p:sp>
        <p:nvSpPr>
          <p:cNvPr id="45" name="Pyöristetty suorakulmio 9"/>
          <p:cNvSpPr/>
          <p:nvPr/>
        </p:nvSpPr>
        <p:spPr>
          <a:xfrm>
            <a:off x="3920973" y="1290046"/>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6" name="Rectangle 45"/>
          <p:cNvSpPr/>
          <p:nvPr/>
        </p:nvSpPr>
        <p:spPr>
          <a:xfrm>
            <a:off x="4124395" y="2074717"/>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63,3 %</a:t>
            </a:r>
          </a:p>
        </p:txBody>
      </p:sp>
      <p:sp>
        <p:nvSpPr>
          <p:cNvPr id="26" name="Rectangle 25"/>
          <p:cNvSpPr/>
          <p:nvPr/>
        </p:nvSpPr>
        <p:spPr>
          <a:xfrm>
            <a:off x="3902070" y="3595375"/>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42,8 %</a:t>
            </a:r>
          </a:p>
        </p:txBody>
      </p:sp>
      <p:sp>
        <p:nvSpPr>
          <p:cNvPr id="23" name="Rectangle 22"/>
          <p:cNvSpPr/>
          <p:nvPr/>
        </p:nvSpPr>
        <p:spPr>
          <a:xfrm>
            <a:off x="4119142" y="3084140"/>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50,4 %</a:t>
            </a:r>
          </a:p>
        </p:txBody>
      </p:sp>
      <p:sp>
        <p:nvSpPr>
          <p:cNvPr id="61" name="Rectangle 60"/>
          <p:cNvSpPr/>
          <p:nvPr/>
        </p:nvSpPr>
        <p:spPr>
          <a:xfrm>
            <a:off x="4099555" y="2566214"/>
            <a:ext cx="1369286"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59,1 %</a:t>
            </a:r>
          </a:p>
        </p:txBody>
      </p:sp>
      <p:sp>
        <p:nvSpPr>
          <p:cNvPr id="39" name="Rectangle 38"/>
          <p:cNvSpPr/>
          <p:nvPr/>
        </p:nvSpPr>
        <p:spPr>
          <a:xfrm>
            <a:off x="3902070" y="1160476"/>
            <a:ext cx="1564852"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93,2 %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1157887" y="2217431"/>
            <a:ext cx="1527982" cy="300082"/>
          </a:xfrm>
          <a:prstGeom prst="rect">
            <a:avLst/>
          </a:prstGeom>
          <a:noFill/>
        </p:spPr>
        <p:txBody>
          <a:bodyPr wrap="none" rtlCol="0">
            <a:spAutoFit/>
          </a:bodyPr>
          <a:lstStyle/>
          <a:p>
            <a:pPr defTabSz="685800" eaLnBrk="1" fontAlgn="auto" hangingPunct="1">
              <a:spcBef>
                <a:spcPts val="0"/>
              </a:spcBef>
              <a:spcAft>
                <a:spcPts val="0"/>
              </a:spcAft>
            </a:pPr>
            <a:r>
              <a:rPr lang="fi-FI" sz="1350" dirty="0">
                <a:solidFill>
                  <a:prstClr val="black"/>
                </a:solidFill>
                <a:latin typeface="Britannic Bold" panose="020B0903060703020204" pitchFamily="34" charset="0"/>
              </a:rPr>
              <a:t>Metallien jalostus</a:t>
            </a:r>
            <a:endParaRPr lang="en-US" sz="1350" dirty="0">
              <a:solidFill>
                <a:prstClr val="black"/>
              </a:solidFill>
              <a:latin typeface="Britannic Bold" panose="020B0903060703020204" pitchFamily="34" charset="0"/>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920973" y="1756917"/>
            <a:ext cx="1482691" cy="377153"/>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800" eaLnBrk="1" fontAlgn="auto" hangingPunct="1">
              <a:spcBef>
                <a:spcPts val="0"/>
              </a:spcBef>
              <a:spcAft>
                <a:spcPts val="0"/>
              </a:spcAft>
            </a:pPr>
            <a:endParaRPr lang="fi-FI" sz="900" dirty="0">
              <a:solidFill>
                <a:prstClr val="white">
                  <a:lumMod val="50000"/>
                </a:prstClr>
              </a:solidFill>
              <a:latin typeface="Calibri"/>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823189" y="1637482"/>
            <a:ext cx="1662635" cy="611706"/>
          </a:xfrm>
          <a:prstGeom prst="rect">
            <a:avLst/>
          </a:prstGeom>
        </p:spPr>
        <p:txBody>
          <a:bodyPr wrap="none">
            <a:spAutoFit/>
          </a:bodyPr>
          <a:lstStyle/>
          <a:p>
            <a:pPr defTabSz="685800" eaLnBrk="1" fontAlgn="auto" hangingPunct="1">
              <a:spcBef>
                <a:spcPts val="0"/>
              </a:spcBef>
              <a:spcAft>
                <a:spcPts val="0"/>
              </a:spcAft>
            </a:pPr>
            <a:r>
              <a:rPr lang="fi-FI" sz="3375" b="1" dirty="0">
                <a:solidFill>
                  <a:prstClr val="black"/>
                </a:solidFill>
                <a:effectLst>
                  <a:outerShdw blurRad="38100" dist="38100" dir="2700000" algn="tl">
                    <a:srgbClr val="000000">
                      <a:alpha val="43137"/>
                    </a:srgbClr>
                  </a:outerShdw>
                </a:effectLst>
                <a:latin typeface="Calibri" panose="020F0502020204030204"/>
              </a:rPr>
              <a:t>   75,0 %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728" y="5569441"/>
            <a:ext cx="1392609" cy="360574"/>
          </a:xfrm>
          <a:prstGeom prst="rect">
            <a:avLst/>
          </a:prstGeom>
        </p:spPr>
      </p:pic>
      <p:sp>
        <p:nvSpPr>
          <p:cNvPr id="7" name="TextBox 6">
            <a:extLst>
              <a:ext uri="{FF2B5EF4-FFF2-40B4-BE49-F238E27FC236}">
                <a16:creationId xmlns:a16="http://schemas.microsoft.com/office/drawing/2014/main" id="{9482ED4B-A9C7-EEBB-2F61-361D83D6EC21}"/>
              </a:ext>
            </a:extLst>
          </p:cNvPr>
          <p:cNvSpPr txBox="1"/>
          <p:nvPr/>
        </p:nvSpPr>
        <p:spPr>
          <a:xfrm>
            <a:off x="5757375" y="2202191"/>
            <a:ext cx="2165331" cy="415498"/>
          </a:xfrm>
          <a:prstGeom prst="rect">
            <a:avLst/>
          </a:prstGeom>
          <a:noFill/>
        </p:spPr>
        <p:txBody>
          <a:bodyPr wrap="square" rtlCol="0">
            <a:spAutoFit/>
          </a:bodyPr>
          <a:lstStyle/>
          <a:p>
            <a:pPr defTabSz="685800" eaLnBrk="1" fontAlgn="auto" hangingPunct="1">
              <a:spcBef>
                <a:spcPts val="0"/>
              </a:spcBef>
              <a:spcAft>
                <a:spcPts val="0"/>
              </a:spcAft>
            </a:pPr>
            <a:r>
              <a:rPr lang="fi-FI" sz="1050" dirty="0">
                <a:solidFill>
                  <a:srgbClr val="7F7F7F"/>
                </a:solidFill>
                <a:latin typeface="Calibri" panose="020F0502020204030204"/>
              </a:rPr>
              <a:t>*Kyseessä suurimmat päätoimialat</a:t>
            </a:r>
          </a:p>
          <a:p>
            <a:pPr defTabSz="685800" eaLnBrk="1" fontAlgn="auto" hangingPunct="1">
              <a:spcBef>
                <a:spcPts val="0"/>
              </a:spcBef>
              <a:spcAft>
                <a:spcPts val="0"/>
              </a:spcAft>
            </a:pPr>
            <a:r>
              <a:rPr lang="fi-FI" sz="1050" dirty="0">
                <a:solidFill>
                  <a:srgbClr val="7F7F7F"/>
                </a:solidFill>
                <a:latin typeface="Calibri" panose="020F0502020204030204"/>
              </a:rPr>
              <a:t>  karkealla jaolla, ei sisällä </a:t>
            </a:r>
            <a:r>
              <a:rPr lang="fi-FI" sz="1050" dirty="0" err="1">
                <a:solidFill>
                  <a:srgbClr val="7F7F7F"/>
                </a:solidFill>
                <a:latin typeface="Calibri" panose="020F0502020204030204"/>
              </a:rPr>
              <a:t>SOTE:a</a:t>
            </a:r>
            <a:endParaRPr lang="en-US" sz="1050" dirty="0">
              <a:solidFill>
                <a:srgbClr val="7F7F7F"/>
              </a:solidFill>
              <a:latin typeface="Calibri" panose="020F0502020204030204"/>
            </a:endParaRPr>
          </a:p>
        </p:txBody>
      </p:sp>
    </p:spTree>
    <p:extLst>
      <p:ext uri="{BB962C8B-B14F-4D97-AF65-F5344CB8AC3E}">
        <p14:creationId xmlns:p14="http://schemas.microsoft.com/office/powerpoint/2010/main" val="2390929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67</a:t>
            </a:fld>
            <a:endParaRPr lang="fi-FI" altLang="fi-FI"/>
          </a:p>
        </p:txBody>
      </p:sp>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58CE9EBD-2C1D-415D-314D-C0137D668FE2}"/>
              </a:ext>
            </a:extLst>
          </p:cNvPr>
          <p:cNvPicPr>
            <a:picLocks noChangeAspect="1"/>
          </p:cNvPicPr>
          <p:nvPr/>
        </p:nvPicPr>
        <p:blipFill>
          <a:blip r:embed="rId3"/>
          <a:stretch>
            <a:fillRect/>
          </a:stretch>
        </p:blipFill>
        <p:spPr>
          <a:xfrm>
            <a:off x="2244420" y="476672"/>
            <a:ext cx="5361787" cy="3163914"/>
          </a:xfrm>
          <a:prstGeom prst="rect">
            <a:avLst/>
          </a:prstGeom>
        </p:spPr>
      </p:pic>
      <p:pic>
        <p:nvPicPr>
          <p:cNvPr id="8" name="Picture 7">
            <a:extLst>
              <a:ext uri="{FF2B5EF4-FFF2-40B4-BE49-F238E27FC236}">
                <a16:creationId xmlns:a16="http://schemas.microsoft.com/office/drawing/2014/main" id="{97F2F2F7-FBE6-A63C-6B96-F7A154840DF6}"/>
              </a:ext>
            </a:extLst>
          </p:cNvPr>
          <p:cNvPicPr>
            <a:picLocks noChangeAspect="1"/>
          </p:cNvPicPr>
          <p:nvPr/>
        </p:nvPicPr>
        <p:blipFill>
          <a:blip r:embed="rId4"/>
          <a:stretch>
            <a:fillRect/>
          </a:stretch>
        </p:blipFill>
        <p:spPr>
          <a:xfrm>
            <a:off x="2244420" y="3684409"/>
            <a:ext cx="5361787" cy="3182581"/>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266945" y="50783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8550" y="4163091"/>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18624" y="5083446"/>
            <a:ext cx="3347391"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50" name="Rectangle 49"/>
          <p:cNvSpPr/>
          <p:nvPr/>
        </p:nvSpPr>
        <p:spPr>
          <a:xfrm>
            <a:off x="3686970" y="4908064"/>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0,1 %</a:t>
            </a:r>
          </a:p>
        </p:txBody>
      </p:sp>
      <p:sp>
        <p:nvSpPr>
          <p:cNvPr id="58" name="Pyöristetty suorakulmio 9"/>
          <p:cNvSpPr/>
          <p:nvPr/>
        </p:nvSpPr>
        <p:spPr>
          <a:xfrm>
            <a:off x="3266946" y="574219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516696" y="5583575"/>
            <a:ext cx="1643399"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-3,2 %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2023</a:t>
            </a:r>
          </a:p>
        </p:txBody>
      </p:sp>
      <p:sp>
        <p:nvSpPr>
          <p:cNvPr id="30" name="Pyöristetty suorakulmio 9"/>
          <p:cNvSpPr/>
          <p:nvPr/>
        </p:nvSpPr>
        <p:spPr>
          <a:xfrm>
            <a:off x="3253323" y="440519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395469" y="4264214"/>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35,5 %</a:t>
            </a:r>
          </a:p>
        </p:txBody>
      </p:sp>
      <p:sp>
        <p:nvSpPr>
          <p:cNvPr id="32" name="Tekstiruutu 34"/>
          <p:cNvSpPr txBox="1"/>
          <p:nvPr/>
        </p:nvSpPr>
        <p:spPr>
          <a:xfrm>
            <a:off x="18550" y="5477364"/>
            <a:ext cx="2486578"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19.4.2024</a:t>
            </a: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3400" y="2872117"/>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1400" b="1" dirty="0">
                <a:solidFill>
                  <a:prstClr val="white">
                    <a:lumMod val="50000"/>
                  </a:prstClr>
                </a:solidFill>
                <a:latin typeface="Calibri" panose="020F0502020204030204"/>
              </a:rPr>
              <a:t>Teknologiateollisuuden viennin arvon kasvu 2000-2023</a:t>
            </a:r>
          </a:p>
          <a:p>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185 %</a:t>
            </a:r>
          </a:p>
          <a:p>
            <a:r>
              <a:rPr lang="fi-FI" sz="1400" dirty="0">
                <a:solidFill>
                  <a:prstClr val="white">
                    <a:lumMod val="50000"/>
                  </a:prstClr>
                </a:solidFill>
                <a:latin typeface="Calibri" panose="020F0502020204030204"/>
              </a:rPr>
              <a:t>Koko maa keskimäärin: 70 %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5740581"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rgbClr val="0070C0"/>
                </a:solidFill>
                <a:latin typeface="Calibri" panose="020F0502020204030204"/>
              </a:rPr>
              <a:t>Jalostuksen (TOL 05-43)</a:t>
            </a:r>
          </a:p>
          <a:p>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8.</a:t>
            </a:r>
            <a:r>
              <a:rPr lang="fi-FI" sz="1200" b="1" dirty="0">
                <a:solidFill>
                  <a:srgbClr val="0070C0"/>
                </a:solidFill>
                <a:latin typeface="Calibri" panose="020F0502020204030204"/>
              </a:rPr>
              <a:t>,</a:t>
            </a:r>
          </a:p>
          <a:p>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32.</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38.</a:t>
            </a:r>
          </a:p>
          <a:p>
            <a:r>
              <a:rPr lang="fi-FI" sz="1200" b="1" dirty="0">
                <a:solidFill>
                  <a:srgbClr val="0070C0"/>
                </a:solidFill>
                <a:latin typeface="Calibri" panose="020F0502020204030204"/>
              </a:rPr>
              <a:t>(69 seutukuntaa, 2021)</a:t>
            </a:r>
          </a:p>
          <a:p>
            <a:endParaRPr lang="fi-FI" sz="1200" b="1" dirty="0">
              <a:solidFill>
                <a:srgbClr val="0070C0"/>
              </a:solidFill>
              <a:latin typeface="Calibri" panose="020F0502020204030204"/>
            </a:endParaRPr>
          </a:p>
          <a:p>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4.</a:t>
            </a:r>
            <a:r>
              <a:rPr lang="fi-FI" sz="1200" b="1" dirty="0">
                <a:solidFill>
                  <a:srgbClr val="0070C0"/>
                </a:solidFill>
                <a:latin typeface="Calibri" panose="020F0502020204030204"/>
              </a:rPr>
              <a:t> sija (19:stä) v. 2022</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5766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8" name="Picture 7">
            <a:extLst>
              <a:ext uri="{FF2B5EF4-FFF2-40B4-BE49-F238E27FC236}">
                <a16:creationId xmlns:a16="http://schemas.microsoft.com/office/drawing/2014/main" id="{08DC528C-D6EA-EC05-2F96-ED203E5554B2}"/>
              </a:ext>
            </a:extLst>
          </p:cNvPr>
          <p:cNvPicPr>
            <a:picLocks noChangeAspect="1"/>
          </p:cNvPicPr>
          <p:nvPr/>
        </p:nvPicPr>
        <p:blipFill>
          <a:blip r:embed="rId5"/>
          <a:stretch>
            <a:fillRect/>
          </a:stretch>
        </p:blipFill>
        <p:spPr>
          <a:xfrm>
            <a:off x="121894" y="313507"/>
            <a:ext cx="3961715" cy="2590352"/>
          </a:xfrm>
          <a:prstGeom prst="rect">
            <a:avLst/>
          </a:prstGeom>
        </p:spPr>
      </p:pic>
    </p:spTree>
    <p:extLst>
      <p:ext uri="{BB962C8B-B14F-4D97-AF65-F5344CB8AC3E}">
        <p14:creationId xmlns:p14="http://schemas.microsoft.com/office/powerpoint/2010/main" val="2574429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2023</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2023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8,2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5,4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2023</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16 327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7183" y="4157929"/>
            <a:ext cx="1784463"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Meriteollisuus</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28168" y="5767562"/>
            <a:ext cx="2486578"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Elintarviketeollisuus</a:t>
            </a:r>
          </a:p>
        </p:txBody>
      </p:sp>
      <p:sp>
        <p:nvSpPr>
          <p:cNvPr id="50" name="Rectangle 49"/>
          <p:cNvSpPr/>
          <p:nvPr/>
        </p:nvSpPr>
        <p:spPr>
          <a:xfrm>
            <a:off x="3527563" y="4906048"/>
            <a:ext cx="146706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0,1 %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387233" y="5575202"/>
            <a:ext cx="1643399"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-3,2 %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31598"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heinä-joulukuu 2023</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235816" y="4259358"/>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35,5 %</a:t>
            </a:r>
          </a:p>
        </p:txBody>
      </p:sp>
      <p:sp>
        <p:nvSpPr>
          <p:cNvPr id="32" name="Tekstiruutu 34"/>
          <p:cNvSpPr txBox="1"/>
          <p:nvPr/>
        </p:nvSpPr>
        <p:spPr>
          <a:xfrm>
            <a:off x="-49791" y="4814268"/>
            <a:ext cx="3348994"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Koneiden ja laitteiden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2000-2023</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185 % </a:t>
            </a:r>
            <a:endParaRPr lang="fi-FI" sz="1400" dirty="0">
              <a:solidFill>
                <a:schemeClr val="tx1"/>
              </a:solidFill>
              <a:latin typeface="Calibri" panose="020F0502020204030204"/>
            </a:endParaRPr>
          </a:p>
          <a:p>
            <a:pPr eaLnBrk="1" fontAlgn="auto" hangingPunct="1">
              <a:spcBef>
                <a:spcPts val="0"/>
              </a:spcBef>
              <a:spcAft>
                <a:spcPts val="0"/>
              </a:spcAft>
            </a:pPr>
            <a:r>
              <a:rPr lang="fi-FI" sz="1400" dirty="0">
                <a:solidFill>
                  <a:prstClr val="white">
                    <a:lumMod val="50000"/>
                  </a:prstClr>
                </a:solidFill>
              </a:rPr>
              <a:t>Koko maa keskimäärin: 70 %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19.4.2024</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4 (v. 2022)!</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3. eniten teollisuuden toimipaikkoja väkilukuun nähden</a:t>
            </a:r>
          </a:p>
          <a:p>
            <a:pPr eaLnBrk="1" fontAlgn="auto" hangingPunct="1">
              <a:spcBef>
                <a:spcPts val="0"/>
              </a:spcBef>
              <a:spcAft>
                <a:spcPts val="0"/>
              </a:spcAft>
            </a:pPr>
            <a:r>
              <a:rPr lang="fi-FI" sz="1200" b="1" dirty="0">
                <a:solidFill>
                  <a:prstClr val="white">
                    <a:lumMod val="50000"/>
                  </a:prstClr>
                </a:solidFill>
              </a:rPr>
              <a:t> (8,4 per 1000 as., koko maa 5,6)!</a:t>
            </a:r>
          </a:p>
          <a:p>
            <a:pPr eaLnBrk="1" fontAlgn="auto" hangingPunct="1">
              <a:spcBef>
                <a:spcPts val="0"/>
              </a:spcBef>
              <a:spcAft>
                <a:spcPts val="0"/>
              </a:spcAft>
            </a:pPr>
            <a:r>
              <a:rPr lang="fi-FI" sz="1200" b="1" dirty="0">
                <a:solidFill>
                  <a:prstClr val="white">
                    <a:lumMod val="50000"/>
                  </a:prstClr>
                </a:solidFill>
              </a:rPr>
              <a:t>Liikevaihtoa ja henkilöstöä on henkeä kohden toiseksi eniten 19 maakunnasta.</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 name="Pyöristetty suorakulmio 4">
            <a:extLst>
              <a:ext uri="{FF2B5EF4-FFF2-40B4-BE49-F238E27FC236}">
                <a16:creationId xmlns:a16="http://schemas.microsoft.com/office/drawing/2014/main" id="{F600C312-D2F1-90A2-19BB-4C5D75B83A06}"/>
              </a:ext>
            </a:extLst>
          </p:cNvPr>
          <p:cNvSpPr/>
          <p:nvPr/>
        </p:nvSpPr>
        <p:spPr>
          <a:xfrm>
            <a:off x="6259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2021:</a:t>
            </a:r>
          </a:p>
          <a:p>
            <a:pPr algn="ctr" eaLnBrk="1" fontAlgn="auto" hangingPunct="1">
              <a:spcBef>
                <a:spcPts val="0"/>
              </a:spcBef>
              <a:spcAft>
                <a:spcPts val="0"/>
              </a:spcAft>
            </a:pPr>
            <a:r>
              <a:rPr lang="fi-FI" sz="1000" u="sng" dirty="0">
                <a:solidFill>
                  <a:srgbClr val="0070C0"/>
                </a:solidFill>
              </a:rPr>
              <a:t>Kemiallinen metsäteollisuus 137 €/työtunti</a:t>
            </a:r>
          </a:p>
          <a:p>
            <a:pPr algn="ctr" eaLnBrk="1" fontAlgn="auto" hangingPunct="1">
              <a:spcBef>
                <a:spcPts val="0"/>
              </a:spcBef>
              <a:spcAft>
                <a:spcPts val="0"/>
              </a:spcAft>
            </a:pPr>
            <a:r>
              <a:rPr lang="fi-FI" sz="1000" u="sng" dirty="0">
                <a:solidFill>
                  <a:srgbClr val="0070C0"/>
                </a:solidFill>
              </a:rPr>
              <a:t>Mekaaninen metsäteollisuus 121 €/työtunti</a:t>
            </a:r>
          </a:p>
          <a:p>
            <a:pPr algn="ctr" eaLnBrk="1" fontAlgn="auto" hangingPunct="1">
              <a:spcBef>
                <a:spcPts val="0"/>
              </a:spcBef>
              <a:spcAft>
                <a:spcPts val="0"/>
              </a:spcAft>
            </a:pPr>
            <a:r>
              <a:rPr lang="fi-FI" sz="1000" u="sng" dirty="0">
                <a:solidFill>
                  <a:srgbClr val="0070C0"/>
                </a:solidFill>
              </a:rPr>
              <a:t>Energiantuotanto 105 €/työtunti</a:t>
            </a: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r>
              <a:rPr lang="fi-FI" sz="1000" u="sng" dirty="0">
                <a:solidFill>
                  <a:srgbClr val="0070C0"/>
                </a:solidFill>
              </a:rPr>
              <a:t>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pic>
        <p:nvPicPr>
          <p:cNvPr id="8" name="Picture 7">
            <a:extLst>
              <a:ext uri="{FF2B5EF4-FFF2-40B4-BE49-F238E27FC236}">
                <a16:creationId xmlns:a16="http://schemas.microsoft.com/office/drawing/2014/main" id="{032467A1-614B-F6A1-85B6-5F96B91E5B4E}"/>
              </a:ext>
            </a:extLst>
          </p:cNvPr>
          <p:cNvPicPr>
            <a:picLocks noChangeAspect="1"/>
          </p:cNvPicPr>
          <p:nvPr/>
        </p:nvPicPr>
        <p:blipFill>
          <a:blip r:embed="rId5"/>
          <a:stretch>
            <a:fillRect/>
          </a:stretch>
        </p:blipFill>
        <p:spPr>
          <a:xfrm>
            <a:off x="39971" y="15584"/>
            <a:ext cx="2278617" cy="3222482"/>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2023</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pic>
        <p:nvPicPr>
          <p:cNvPr id="4" name="Picture 3">
            <a:extLst>
              <a:ext uri="{FF2B5EF4-FFF2-40B4-BE49-F238E27FC236}">
                <a16:creationId xmlns:a16="http://schemas.microsoft.com/office/drawing/2014/main" id="{E19FD1CB-FC0E-A10F-CF25-8EDB2B382289}"/>
              </a:ext>
            </a:extLst>
          </p:cNvPr>
          <p:cNvPicPr>
            <a:picLocks noChangeAspect="1"/>
          </p:cNvPicPr>
          <p:nvPr/>
        </p:nvPicPr>
        <p:blipFill>
          <a:blip r:embed="rId4"/>
          <a:stretch>
            <a:fillRect/>
          </a:stretch>
        </p:blipFill>
        <p:spPr>
          <a:xfrm>
            <a:off x="611560" y="836712"/>
            <a:ext cx="7947435" cy="4968552"/>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F1804-12F7-881F-7738-EBACA34F1027}"/>
              </a:ext>
            </a:extLst>
          </p:cNvPr>
          <p:cNvPicPr>
            <a:picLocks noChangeAspect="1"/>
          </p:cNvPicPr>
          <p:nvPr/>
        </p:nvPicPr>
        <p:blipFill>
          <a:blip r:embed="rId2"/>
          <a:stretch>
            <a:fillRect/>
          </a:stretch>
        </p:blipFill>
        <p:spPr>
          <a:xfrm>
            <a:off x="34897" y="467745"/>
            <a:ext cx="4869464" cy="2849503"/>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2021:</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58 €/työtunti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Metalliteollisuus keskimäärin 57 €/työtunti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46 €/työtunti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424 milj. €; 52 %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22.4.2024</a:t>
            </a:r>
          </a:p>
        </p:txBody>
      </p:sp>
      <p:pic>
        <p:nvPicPr>
          <p:cNvPr id="40" name="Picture 39"/>
          <p:cNvPicPr>
            <a:picLocks noChangeAspect="1"/>
          </p:cNvPicPr>
          <p:nvPr/>
        </p:nvPicPr>
        <p:blipFill>
          <a:blip r:embed="rId5"/>
          <a:stretch>
            <a:fillRect/>
          </a:stretch>
        </p:blipFill>
        <p:spPr>
          <a:xfrm>
            <a:off x="166583" y="3790589"/>
            <a:ext cx="578432" cy="564550"/>
          </a:xfrm>
          <a:prstGeom prst="rect">
            <a:avLst/>
          </a:prstGeom>
        </p:spPr>
      </p:pic>
      <p:sp>
        <p:nvSpPr>
          <p:cNvPr id="41" name="Tekstiruutu 34"/>
          <p:cNvSpPr txBox="1"/>
          <p:nvPr/>
        </p:nvSpPr>
        <p:spPr>
          <a:xfrm>
            <a:off x="90118" y="3111956"/>
            <a:ext cx="4703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1,70 mrd. €, 2021</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48 % (820 milj. €) </a:t>
            </a:r>
            <a:r>
              <a:rPr lang="fi-FI" sz="1400" b="1" dirty="0">
                <a:solidFill>
                  <a:srgbClr val="0070C0"/>
                </a:solidFill>
                <a:latin typeface="Calibri" panose="020F0502020204030204"/>
                <a:cs typeface="+mn-cs"/>
              </a:rPr>
              <a:t>osuus koko maasta 4,4 %, kun väestö-osuus 3,9 %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657826"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-18 milj. €; -3 %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47 milj. €; 6 %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368 milj. €; 45 %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6"/>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2023</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4,9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3,5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64 %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8455</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2023</a:t>
            </a:r>
          </a:p>
          <a:p>
            <a:pPr eaLnBrk="1" fontAlgn="auto" hangingPunct="1">
              <a:spcBef>
                <a:spcPts val="0"/>
              </a:spcBef>
              <a:spcAft>
                <a:spcPts val="0"/>
              </a:spcAft>
            </a:pPr>
            <a:r>
              <a:rPr lang="fi-FI" sz="1400" b="1" dirty="0">
                <a:solidFill>
                  <a:prstClr val="black"/>
                </a:solidFill>
                <a:latin typeface="Calibri" panose="020F0502020204030204"/>
                <a:cs typeface="+mn-cs"/>
              </a:rPr>
              <a:t>(osuus 52 % teollisuudesta ja 11 %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2024</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71</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4.1.2024</a:t>
            </a:r>
          </a:p>
        </p:txBody>
      </p:sp>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3" name="Picture 2">
            <a:extLst>
              <a:ext uri="{FF2B5EF4-FFF2-40B4-BE49-F238E27FC236}">
                <a16:creationId xmlns:a16="http://schemas.microsoft.com/office/drawing/2014/main" id="{7EFB7AF6-CFCA-E19A-3926-3723F29270AB}"/>
              </a:ext>
            </a:extLst>
          </p:cNvPr>
          <p:cNvPicPr>
            <a:picLocks noChangeAspect="1"/>
          </p:cNvPicPr>
          <p:nvPr/>
        </p:nvPicPr>
        <p:blipFill>
          <a:blip r:embed="rId3"/>
          <a:stretch>
            <a:fillRect/>
          </a:stretch>
        </p:blipFill>
        <p:spPr>
          <a:xfrm>
            <a:off x="38689" y="546465"/>
            <a:ext cx="8982075" cy="5543550"/>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89998" y="4547786"/>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313</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31</a:t>
            </a:r>
            <a:r>
              <a:rPr lang="fi-FI" sz="1200" dirty="0">
                <a:solidFill>
                  <a:prstClr val="white">
                    <a:lumMod val="50000"/>
                  </a:prstClr>
                </a:solidFill>
                <a:latin typeface="Calibri" panose="020F0502020204030204"/>
              </a:rPr>
              <a:t>,7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17,1</a:t>
            </a:r>
            <a:r>
              <a:rPr lang="fi-FI" sz="1200" dirty="0">
                <a:solidFill>
                  <a:schemeClr val="tx1"/>
                </a:solidFill>
                <a:latin typeface="Calibri" panose="020F0502020204030204"/>
              </a:rPr>
              <a:t>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164470" y="3687589"/>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93</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23" name="Rectangle 22"/>
          <p:cNvSpPr/>
          <p:nvPr/>
        </p:nvSpPr>
        <p:spPr>
          <a:xfrm>
            <a:off x="4687901" y="312571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1237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0" y="4663166"/>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3,7</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-7,0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19.4.2024</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fi-FI" sz="1400" b="1" dirty="0">
                <a:solidFill>
                  <a:prstClr val="black"/>
                </a:solidFill>
                <a:latin typeface="Calibri" panose="020F0502020204030204"/>
              </a:rPr>
              <a:t>7</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-12/23 vs. </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7</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-12/22</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lang="fi-FI" sz="1400" b="1" dirty="0">
                <a:solidFill>
                  <a:schemeClr val="tx1"/>
                </a:solidFill>
                <a:latin typeface="Calibri" panose="020F0502020204030204"/>
              </a:rPr>
              <a:t>-8,3</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lang="fi-FI" sz="1400" b="1" dirty="0">
                <a:solidFill>
                  <a:prstClr val="black"/>
                </a:solidFill>
                <a:latin typeface="Calibri" panose="020F0502020204030204"/>
              </a:rPr>
              <a:t>2</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,0 %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1" name="Picture 10">
            <a:extLst>
              <a:ext uri="{FF2B5EF4-FFF2-40B4-BE49-F238E27FC236}">
                <a16:creationId xmlns:a16="http://schemas.microsoft.com/office/drawing/2014/main" id="{159102ED-1464-82E7-B025-64A8D6CFEC8A}"/>
              </a:ext>
            </a:extLst>
          </p:cNvPr>
          <p:cNvPicPr>
            <a:picLocks noChangeAspect="1"/>
          </p:cNvPicPr>
          <p:nvPr/>
        </p:nvPicPr>
        <p:blipFill>
          <a:blip r:embed="rId5"/>
          <a:stretch>
            <a:fillRect/>
          </a:stretch>
        </p:blipFill>
        <p:spPr>
          <a:xfrm>
            <a:off x="31634" y="1095215"/>
            <a:ext cx="3907875" cy="2511770"/>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20.5</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.2024</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3597696"/>
            <a:ext cx="307777" cy="17060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2024</a:t>
            </a:r>
          </a:p>
        </p:txBody>
      </p:sp>
      <p:sp>
        <p:nvSpPr>
          <p:cNvPr id="3" name="Rectangle 2"/>
          <p:cNvSpPr>
            <a:spLocks noChangeArrowheads="1"/>
          </p:cNvSpPr>
          <p:nvPr/>
        </p:nvSpPr>
        <p:spPr bwMode="auto">
          <a:xfrm>
            <a:off x="145279" y="5352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2" name="Picture 1">
            <a:extLst>
              <a:ext uri="{FF2B5EF4-FFF2-40B4-BE49-F238E27FC236}">
                <a16:creationId xmlns:a16="http://schemas.microsoft.com/office/drawing/2014/main" id="{B2CDC8D3-116A-B846-3F4A-C3464ECEFBF0}"/>
              </a:ext>
            </a:extLst>
          </p:cNvPr>
          <p:cNvPicPr>
            <a:picLocks noChangeAspect="1"/>
          </p:cNvPicPr>
          <p:nvPr/>
        </p:nvPicPr>
        <p:blipFill>
          <a:blip r:embed="rId3"/>
          <a:stretch>
            <a:fillRect/>
          </a:stretch>
        </p:blipFill>
        <p:spPr>
          <a:xfrm>
            <a:off x="153638" y="390695"/>
            <a:ext cx="4587453" cy="2998336"/>
          </a:xfrm>
          <a:prstGeom prst="rect">
            <a:avLst/>
          </a:prstGeom>
        </p:spPr>
      </p:pic>
      <p:pic>
        <p:nvPicPr>
          <p:cNvPr id="5" name="Picture 4">
            <a:extLst>
              <a:ext uri="{FF2B5EF4-FFF2-40B4-BE49-F238E27FC236}">
                <a16:creationId xmlns:a16="http://schemas.microsoft.com/office/drawing/2014/main" id="{075023E3-3F31-B8A6-81A6-FB548C3C5D52}"/>
              </a:ext>
            </a:extLst>
          </p:cNvPr>
          <p:cNvPicPr>
            <a:picLocks noChangeAspect="1"/>
          </p:cNvPicPr>
          <p:nvPr/>
        </p:nvPicPr>
        <p:blipFill>
          <a:blip r:embed="rId4"/>
          <a:stretch>
            <a:fillRect/>
          </a:stretch>
        </p:blipFill>
        <p:spPr>
          <a:xfrm>
            <a:off x="145278" y="3389030"/>
            <a:ext cx="4587453" cy="2998765"/>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E42905-03F5-461C-D141-BFF456951A7A}"/>
              </a:ext>
            </a:extLst>
          </p:cNvPr>
          <p:cNvPicPr>
            <a:picLocks noChangeAspect="1"/>
          </p:cNvPicPr>
          <p:nvPr/>
        </p:nvPicPr>
        <p:blipFill>
          <a:blip r:embed="rId2"/>
          <a:stretch>
            <a:fillRect/>
          </a:stretch>
        </p:blipFill>
        <p:spPr>
          <a:xfrm>
            <a:off x="38532" y="622151"/>
            <a:ext cx="3837038" cy="2507068"/>
          </a:xfrm>
          <a:prstGeom prst="rect">
            <a:avLst/>
          </a:prstGeom>
        </p:spPr>
      </p:pic>
      <p:sp>
        <p:nvSpPr>
          <p:cNvPr id="13" name="TextBox 12">
            <a:extLst>
              <a:ext uri="{FF2B5EF4-FFF2-40B4-BE49-F238E27FC236}">
                <a16:creationId xmlns:a16="http://schemas.microsoft.com/office/drawing/2014/main" id="{646E92E6-88AB-D1E1-C97D-2C25A65E4ED2}"/>
              </a:ext>
            </a:extLst>
          </p:cNvPr>
          <p:cNvSpPr txBox="1"/>
          <p:nvPr/>
        </p:nvSpPr>
        <p:spPr>
          <a:xfrm>
            <a:off x="288818" y="873218"/>
            <a:ext cx="3359381" cy="307777"/>
          </a:xfrm>
          <a:prstGeom prst="rect">
            <a:avLst/>
          </a:prstGeom>
          <a:solidFill>
            <a:schemeClr val="bg1"/>
          </a:solidFill>
        </p:spPr>
        <p:txBody>
          <a:bodyPr wrap="square" rtlCol="0">
            <a:spAutoFit/>
          </a:bodyPr>
          <a:lstStyle/>
          <a:p>
            <a:r>
              <a:rPr lang="fi-FI" sz="1400" dirty="0" err="1"/>
              <a:t>Turnover</a:t>
            </a:r>
            <a:r>
              <a:rPr lang="fi-FI" sz="1400" dirty="0"/>
              <a:t> 2010-2023</a:t>
            </a:r>
            <a:endParaRPr lang="en-US" sz="1400" dirty="0"/>
          </a:p>
        </p:txBody>
      </p:sp>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2024</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313</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209300" y="435356"/>
            <a:ext cx="3586337" cy="448053"/>
          </a:xfrm>
          <a:prstGeom prst="roundRect">
            <a:avLst>
              <a:gd name="adj" fmla="val 60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lang="fi-FI" sz="1200" dirty="0">
                <a:solidFill>
                  <a:prstClr val="white">
                    <a:lumMod val="50000"/>
                  </a:prstClr>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17,1 % </a:t>
            </a:r>
          </a:p>
        </p:txBody>
      </p:sp>
      <p:sp>
        <p:nvSpPr>
          <p:cNvPr id="19" name="Rectangle 18"/>
          <p:cNvSpPr/>
          <p:nvPr/>
        </p:nvSpPr>
        <p:spPr>
          <a:xfrm>
            <a:off x="160896" y="3676191"/>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93</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1237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2010-2023</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1273" y="4698517"/>
            <a:ext cx="205056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101</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20</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.5.2024</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3,7</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7,0</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3697" y="3022606"/>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D52F58EB-F257-4947-9F8B-B899D12F6A5C}"/>
              </a:ext>
            </a:extLst>
          </p:cNvPr>
          <p:cNvSpPr txBox="1"/>
          <p:nvPr/>
        </p:nvSpPr>
        <p:spPr>
          <a:xfrm>
            <a:off x="282514" y="1178265"/>
            <a:ext cx="1273715" cy="397214"/>
          </a:xfrm>
          <a:prstGeom prst="rect">
            <a:avLst/>
          </a:prstGeom>
          <a:solidFill>
            <a:schemeClr val="bg1"/>
          </a:solidFill>
        </p:spPr>
        <p:txBody>
          <a:bodyPr wrap="square" rtlCol="0">
            <a:spAutoFit/>
          </a:bodyPr>
          <a:lstStyle/>
          <a:p>
            <a:endParaRPr lang="en-US"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23</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454152" y="70117"/>
            <a:ext cx="8580210" cy="480765"/>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Satakunta ykkönen vihreän siirtymän investoinneissa!</a:t>
            </a: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7550" y="6351659"/>
            <a:ext cx="1856812" cy="480765"/>
          </a:xfrm>
          <a:prstGeom prst="rect">
            <a:avLst/>
          </a:prstGeom>
        </p:spPr>
      </p:pic>
      <p:pic>
        <p:nvPicPr>
          <p:cNvPr id="12" name="Picture 11">
            <a:extLst>
              <a:ext uri="{FF2B5EF4-FFF2-40B4-BE49-F238E27FC236}">
                <a16:creationId xmlns:a16="http://schemas.microsoft.com/office/drawing/2014/main" id="{063FBDAF-110C-6DC6-9B55-BFF3FE1F344E}"/>
              </a:ext>
            </a:extLst>
          </p:cNvPr>
          <p:cNvPicPr>
            <a:picLocks noChangeAspect="1"/>
          </p:cNvPicPr>
          <p:nvPr/>
        </p:nvPicPr>
        <p:blipFill>
          <a:blip r:embed="rId3"/>
          <a:stretch>
            <a:fillRect/>
          </a:stretch>
        </p:blipFill>
        <p:spPr>
          <a:xfrm>
            <a:off x="0" y="727016"/>
            <a:ext cx="9144000" cy="5403967"/>
          </a:xfrm>
          <a:prstGeom prst="rect">
            <a:avLst/>
          </a:prstGeom>
        </p:spPr>
      </p:pic>
    </p:spTree>
    <p:extLst>
      <p:ext uri="{BB962C8B-B14F-4D97-AF65-F5344CB8AC3E}">
        <p14:creationId xmlns:p14="http://schemas.microsoft.com/office/powerpoint/2010/main" val="4024589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Pyöristetty suorakulmio 9">
            <a:extLst>
              <a:ext uri="{FF2B5EF4-FFF2-40B4-BE49-F238E27FC236}">
                <a16:creationId xmlns:a16="http://schemas.microsoft.com/office/drawing/2014/main" id="{2B3AAAFB-18FB-DCAC-8E4E-B7BD561A7486}"/>
              </a:ext>
            </a:extLst>
          </p:cNvPr>
          <p:cNvSpPr/>
          <p:nvPr/>
        </p:nvSpPr>
        <p:spPr>
          <a:xfrm>
            <a:off x="3232650" y="5819141"/>
            <a:ext cx="912432" cy="376594"/>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5" name="Tekstiruutu 34">
            <a:extLst>
              <a:ext uri="{FF2B5EF4-FFF2-40B4-BE49-F238E27FC236}">
                <a16:creationId xmlns:a16="http://schemas.microsoft.com/office/drawing/2014/main" id="{DA3C90ED-47C8-2F70-D21F-C6DC815B87DE}"/>
              </a:ext>
            </a:extLst>
          </p:cNvPr>
          <p:cNvSpPr txBox="1"/>
          <p:nvPr/>
        </p:nvSpPr>
        <p:spPr>
          <a:xfrm>
            <a:off x="58055" y="5363978"/>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Arvonlisäys,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Tekstiruutu 34">
            <a:extLst>
              <a:ext uri="{FF2B5EF4-FFF2-40B4-BE49-F238E27FC236}">
                <a16:creationId xmlns:a16="http://schemas.microsoft.com/office/drawing/2014/main" id="{91DAA231-674C-8855-343E-371DFE352146}"/>
              </a:ext>
            </a:extLst>
          </p:cNvPr>
          <p:cNvSpPr txBox="1"/>
          <p:nvPr/>
        </p:nvSpPr>
        <p:spPr>
          <a:xfrm>
            <a:off x="34167" y="4728002"/>
            <a:ext cx="134363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solidFill>
                  <a:prstClr val="white">
                    <a:lumMod val="50000"/>
                  </a:prstClr>
                </a:solidFill>
                <a:latin typeface="Calibri" panose="020F0502020204030204"/>
                <a:cs typeface="+mn-cs"/>
              </a:rPr>
              <a:t>Tuotoksen arvo, milj. €</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770177" y="440195"/>
            <a:ext cx="3892626"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2021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n. 4</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50</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n. 111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n.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2024          </a:t>
            </a:r>
          </a:p>
        </p:txBody>
      </p:sp>
      <p:sp>
        <p:nvSpPr>
          <p:cNvPr id="23" name="Rectangle 22"/>
          <p:cNvSpPr/>
          <p:nvPr/>
        </p:nvSpPr>
        <p:spPr>
          <a:xfrm>
            <a:off x="4755130" y="2157974"/>
            <a:ext cx="4247992"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2021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n. 9732</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n. 1331 hlö</a:t>
            </a:r>
            <a:r>
              <a:rPr kumimoji="0" lang="fi-FI"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maakunnan työllisistä yht. n.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n. 11,7 %)</a:t>
            </a:r>
          </a:p>
        </p:txBody>
      </p:sp>
      <p:sp>
        <p:nvSpPr>
          <p:cNvPr id="45" name="Tekstiruutu 34"/>
          <p:cNvSpPr txBox="1"/>
          <p:nvPr/>
        </p:nvSpPr>
        <p:spPr>
          <a:xfrm>
            <a:off x="3026651" y="3532593"/>
            <a:ext cx="14526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Elintarvike-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teollisuus</a:t>
            </a:r>
          </a:p>
        </p:txBody>
      </p:sp>
      <p:sp>
        <p:nvSpPr>
          <p:cNvPr id="30" name="Pyöristetty suorakulmio 9"/>
          <p:cNvSpPr/>
          <p:nvPr/>
        </p:nvSpPr>
        <p:spPr>
          <a:xfrm>
            <a:off x="1531514" y="4658212"/>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1723442" y="4615589"/>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cs typeface="+mn-cs"/>
              </a:rPr>
              <a:t>2225</a:t>
            </a:r>
            <a:endPar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12045" y="6415376"/>
            <a:ext cx="1175579"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2.9.2024</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42491" y="2636273"/>
            <a:ext cx="4161854" cy="7874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2010-2023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600" b="0" i="0" u="none" strike="noStrike" kern="1200" cap="none" spc="0" normalizeH="0" baseline="0" noProof="0" dirty="0">
                <a:ln>
                  <a:noFill/>
                </a:ln>
                <a:solidFill>
                  <a:srgbClr val="FF0000"/>
                </a:solidFill>
                <a:effectLst/>
                <a:uLnTx/>
                <a:uFillTx/>
                <a:latin typeface="Calibri" panose="020F0502020204030204"/>
                <a:ea typeface="+mn-ea"/>
                <a:cs typeface="+mn-cs"/>
              </a:rPr>
              <a:t> 59,1 % </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a:t>
            </a:r>
            <a:r>
              <a:rPr lang="fi-FI" sz="1600" dirty="0">
                <a:solidFill>
                  <a:prstClr val="white">
                    <a:lumMod val="50000"/>
                  </a:prstClr>
                </a:solidFill>
                <a:latin typeface="Calibri" panose="020F0502020204030204"/>
              </a:rPr>
              <a:t>34,3</a:t>
            </a:r>
            <a:r>
              <a:rPr kumimoji="0" lang="fi-FI"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pic>
        <p:nvPicPr>
          <p:cNvPr id="35" name="Picture 34"/>
          <p:cNvPicPr>
            <a:picLocks noChangeAspect="1"/>
          </p:cNvPicPr>
          <p:nvPr/>
        </p:nvPicPr>
        <p:blipFill>
          <a:blip r:embed="rId4"/>
          <a:stretch>
            <a:fillRect/>
          </a:stretch>
        </p:blipFill>
        <p:spPr>
          <a:xfrm>
            <a:off x="8380882" y="27518"/>
            <a:ext cx="572689" cy="510929"/>
          </a:xfrm>
          <a:prstGeom prst="rect">
            <a:avLst/>
          </a:prstGeom>
        </p:spPr>
      </p:pic>
      <p:sp>
        <p:nvSpPr>
          <p:cNvPr id="29" name="Tekstiruutu 34"/>
          <p:cNvSpPr txBox="1"/>
          <p:nvPr/>
        </p:nvSpPr>
        <p:spPr>
          <a:xfrm>
            <a:off x="10279" y="4334660"/>
            <a:ext cx="134363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600" b="1" dirty="0">
                <a:solidFill>
                  <a:prstClr val="white">
                    <a:lumMod val="50000"/>
                  </a:prstClr>
                </a:solidFill>
                <a:latin typeface="Calibri" panose="020F0502020204030204"/>
                <a:cs typeface="+mn-cs"/>
              </a:rPr>
              <a:t>Työpaikat</a:t>
            </a:r>
            <a:endParaRPr kumimoji="0" lang="fi-FI" sz="1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4" name="Pyöristetty suorakulmio 9"/>
          <p:cNvSpPr/>
          <p:nvPr/>
        </p:nvSpPr>
        <p:spPr>
          <a:xfrm>
            <a:off x="1518473" y="5177042"/>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eaLnBrk="1" fontAlgn="auto" hangingPunct="1">
              <a:spcBef>
                <a:spcPts val="0"/>
              </a:spcBef>
              <a:spcAft>
                <a:spcPts val="0"/>
              </a:spcAft>
              <a:defRPr/>
            </a:pPr>
            <a:r>
              <a:rPr lang="fi-FI" sz="1400" b="1" dirty="0">
                <a:solidFill>
                  <a:prstClr val="black"/>
                </a:solidFill>
                <a:effectLst>
                  <a:outerShdw blurRad="38100" dist="38100" dir="2700000" algn="tl">
                    <a:srgbClr val="000000">
                      <a:alpha val="43137"/>
                    </a:srgbClr>
                  </a:outerShdw>
                </a:effectLst>
                <a:latin typeface="Calibri" panose="020F0502020204030204"/>
              </a:rPr>
              <a:t>      317</a:t>
            </a:r>
          </a:p>
        </p:txBody>
      </p:sp>
      <p:sp>
        <p:nvSpPr>
          <p:cNvPr id="56" name="Pyöristetty suorakulmio 9"/>
          <p:cNvSpPr/>
          <p:nvPr/>
        </p:nvSpPr>
        <p:spPr>
          <a:xfrm>
            <a:off x="3226129" y="5218762"/>
            <a:ext cx="903774"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217471" y="4677149"/>
            <a:ext cx="912432" cy="30646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8" name="Rectangle 67"/>
          <p:cNvSpPr/>
          <p:nvPr/>
        </p:nvSpPr>
        <p:spPr>
          <a:xfrm>
            <a:off x="3442750" y="5193412"/>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744</a:t>
            </a:r>
          </a:p>
        </p:txBody>
      </p:sp>
      <p:sp>
        <p:nvSpPr>
          <p:cNvPr id="74" name="Rectangle 73"/>
          <p:cNvSpPr/>
          <p:nvPr/>
        </p:nvSpPr>
        <p:spPr>
          <a:xfrm>
            <a:off x="3407269" y="462023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2259</a:t>
            </a:r>
          </a:p>
        </p:txBody>
      </p:sp>
      <p:sp>
        <p:nvSpPr>
          <p:cNvPr id="4" name="TextBox 3"/>
          <p:cNvSpPr txBox="1"/>
          <p:nvPr/>
        </p:nvSpPr>
        <p:spPr>
          <a:xfrm>
            <a:off x="-9597" y="3518742"/>
            <a:ext cx="40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 v. 2021-22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600672" y="3806091"/>
            <a:ext cx="4247993" cy="2594994"/>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kasvinviljelyn, kotieläintalouden ja elintarviketeollisuuden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työpaikoista on </a:t>
            </a:r>
            <a:r>
              <a:rPr lang="fi-FI" sz="1400" b="1" dirty="0">
                <a:solidFill>
                  <a:schemeClr val="tx1"/>
                </a:solidFill>
                <a:latin typeface="Calibri" panose="020F0502020204030204"/>
              </a:rPr>
              <a:t>5,7 %</a:t>
            </a:r>
            <a:r>
              <a:rPr lang="fi-FI" sz="1400" b="1" dirty="0">
                <a:solidFill>
                  <a:srgbClr val="0070C0"/>
                </a:solidFill>
                <a:latin typeface="Calibri" panose="020F0502020204030204"/>
              </a:rPr>
              <a:t>, tuotoksen arvosta </a:t>
            </a:r>
            <a:r>
              <a:rPr lang="fi-FI" sz="1400" b="1" dirty="0">
                <a:solidFill>
                  <a:schemeClr val="tx1"/>
                </a:solidFill>
                <a:latin typeface="Calibri" panose="020F0502020204030204"/>
              </a:rPr>
              <a:t>6,3 %</a:t>
            </a:r>
            <a:r>
              <a:rPr lang="fi-FI" sz="1400" b="1" dirty="0">
                <a:solidFill>
                  <a:srgbClr val="0070C0"/>
                </a:solidFill>
                <a:latin typeface="Calibri" panose="020F0502020204030204"/>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srgbClr val="0070C0"/>
                </a:solidFill>
                <a:latin typeface="Calibri" panose="020F0502020204030204"/>
              </a:rPr>
              <a:t>arvonlisäyksestä </a:t>
            </a:r>
            <a:r>
              <a:rPr lang="fi-FI" sz="1400" b="1" dirty="0">
                <a:solidFill>
                  <a:schemeClr val="tx1"/>
                </a:solidFill>
                <a:latin typeface="Calibri" panose="020F0502020204030204"/>
              </a:rPr>
              <a:t>5,9 % </a:t>
            </a:r>
            <a:r>
              <a:rPr lang="fi-FI" sz="1400" b="1" dirty="0">
                <a:solidFill>
                  <a:srgbClr val="0070C0"/>
                </a:solidFill>
                <a:latin typeface="Calibri" panose="020F0502020204030204"/>
              </a:rPr>
              <a:t>(väestöosuus 3,8 %) (2021-22).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7,2 %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5,0 %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 Suomen alkutuotannon ja elintarviketeollisuuden yhteenlasketusta tuotoksen arvosta oli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6,3 %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ja arvonlisäyksestä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5,9 %</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(v. 2021)</a:t>
            </a:r>
          </a:p>
        </p:txBody>
      </p:sp>
      <p:sp>
        <p:nvSpPr>
          <p:cNvPr id="18" name="Ylös kääntyvä nuoli 17"/>
          <p:cNvSpPr/>
          <p:nvPr/>
        </p:nvSpPr>
        <p:spPr>
          <a:xfrm flipH="1" flipV="1">
            <a:off x="4188138" y="1431774"/>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071" y="6356942"/>
            <a:ext cx="1856812" cy="480765"/>
          </a:xfrm>
          <a:prstGeom prst="rect">
            <a:avLst/>
          </a:prstGeom>
        </p:spPr>
      </p:pic>
      <p:sp>
        <p:nvSpPr>
          <p:cNvPr id="12" name="TextBox 11">
            <a:extLst>
              <a:ext uri="{FF2B5EF4-FFF2-40B4-BE49-F238E27FC236}">
                <a16:creationId xmlns:a16="http://schemas.microsoft.com/office/drawing/2014/main" id="{473DEEC3-4D59-7CC9-FE21-EE16232D48AA}"/>
              </a:ext>
            </a:extLst>
          </p:cNvPr>
          <p:cNvSpPr txBox="1"/>
          <p:nvPr/>
        </p:nvSpPr>
        <p:spPr>
          <a:xfrm>
            <a:off x="1012734" y="6445653"/>
            <a:ext cx="6264696" cy="400110"/>
          </a:xfrm>
          <a:prstGeom prst="rect">
            <a:avLst/>
          </a:prstGeom>
          <a:noFill/>
        </p:spPr>
        <p:txBody>
          <a:bodyPr wrap="square" rtlCol="0">
            <a:spAutoFit/>
          </a:bodyPr>
          <a:lstStyle/>
          <a:p>
            <a:r>
              <a:rPr lang="fi-FI" sz="1000" dirty="0"/>
              <a:t>*Vuoden 2014 lukuihin perustuvan ruoka-alan tutkimuksen luvut on päivitetty v. 2021 (arvonlisäys, tuotos)/22 (työpaikat) lukuihin perustuen alkutuotannon ja elintarviketeollisuuden kehitykseen em. vuosina.</a:t>
            </a:r>
            <a:endParaRPr lang="en-US" sz="1000" dirty="0"/>
          </a:p>
        </p:txBody>
      </p:sp>
      <p:sp>
        <p:nvSpPr>
          <p:cNvPr id="32" name="Tekstiruutu 34"/>
          <p:cNvSpPr txBox="1"/>
          <p:nvPr/>
        </p:nvSpPr>
        <p:spPr>
          <a:xfrm>
            <a:off x="1139415" y="3538234"/>
            <a:ext cx="19415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Kasvinviljely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kotieläintalous</a:t>
            </a:r>
          </a:p>
        </p:txBody>
      </p:sp>
      <p:sp>
        <p:nvSpPr>
          <p:cNvPr id="16" name="Pyöristetty suorakulmio 9">
            <a:extLst>
              <a:ext uri="{FF2B5EF4-FFF2-40B4-BE49-F238E27FC236}">
                <a16:creationId xmlns:a16="http://schemas.microsoft.com/office/drawing/2014/main" id="{BC9255F9-64F9-A9CA-143E-167A49E5ADBA}"/>
              </a:ext>
            </a:extLst>
          </p:cNvPr>
          <p:cNvSpPr/>
          <p:nvPr/>
        </p:nvSpPr>
        <p:spPr>
          <a:xfrm>
            <a:off x="1511311" y="5830034"/>
            <a:ext cx="912432" cy="34051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effectLst>
                  <a:outerShdw blurRad="38100" dist="38100" dir="2700000" algn="tl">
                    <a:srgbClr val="000000">
                      <a:alpha val="43137"/>
                    </a:srgbClr>
                  </a:outerShdw>
                </a:effectLst>
                <a:latin typeface="Calibri" panose="020F0502020204030204"/>
              </a:rPr>
              <a:t>108</a:t>
            </a:r>
          </a:p>
        </p:txBody>
      </p:sp>
      <p:sp>
        <p:nvSpPr>
          <p:cNvPr id="67" name="Rectangle 66"/>
          <p:cNvSpPr/>
          <p:nvPr/>
        </p:nvSpPr>
        <p:spPr>
          <a:xfrm>
            <a:off x="3452954" y="5831874"/>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165</a:t>
            </a:r>
          </a:p>
        </p:txBody>
      </p:sp>
      <p:pic>
        <p:nvPicPr>
          <p:cNvPr id="5" name="Picture 4">
            <a:extLst>
              <a:ext uri="{FF2B5EF4-FFF2-40B4-BE49-F238E27FC236}">
                <a16:creationId xmlns:a16="http://schemas.microsoft.com/office/drawing/2014/main" id="{EFCF7417-1917-41B8-397B-2EC711875CAC}"/>
              </a:ext>
            </a:extLst>
          </p:cNvPr>
          <p:cNvPicPr>
            <a:picLocks noChangeAspect="1"/>
          </p:cNvPicPr>
          <p:nvPr/>
        </p:nvPicPr>
        <p:blipFill>
          <a:blip r:embed="rId6"/>
          <a:stretch>
            <a:fillRect/>
          </a:stretch>
        </p:blipFill>
        <p:spPr>
          <a:xfrm>
            <a:off x="133599" y="417272"/>
            <a:ext cx="3809008" cy="2484986"/>
          </a:xfrm>
          <a:prstGeom prst="rect">
            <a:avLst/>
          </a:prstGeom>
        </p:spPr>
      </p:pic>
    </p:spTree>
    <p:extLst>
      <p:ext uri="{BB962C8B-B14F-4D97-AF65-F5344CB8AC3E}">
        <p14:creationId xmlns:p14="http://schemas.microsoft.com/office/powerpoint/2010/main" val="10749397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9</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.1.2024</a:t>
            </a:r>
          </a:p>
        </p:txBody>
      </p:sp>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4" name="Picture 3">
            <a:extLst>
              <a:ext uri="{FF2B5EF4-FFF2-40B4-BE49-F238E27FC236}">
                <a16:creationId xmlns:a16="http://schemas.microsoft.com/office/drawing/2014/main" id="{2C297805-A49F-4A78-45BB-49BED552D5E1}"/>
              </a:ext>
            </a:extLst>
          </p:cNvPr>
          <p:cNvPicPr>
            <a:picLocks noChangeAspect="1"/>
          </p:cNvPicPr>
          <p:nvPr/>
        </p:nvPicPr>
        <p:blipFill>
          <a:blip r:embed="rId3"/>
          <a:stretch>
            <a:fillRect/>
          </a:stretch>
        </p:blipFill>
        <p:spPr>
          <a:xfrm>
            <a:off x="0" y="548680"/>
            <a:ext cx="9144000" cy="5174210"/>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44141" y="164030"/>
            <a:ext cx="8064896"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1993-2023</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CA2B2308-2482-DB02-5476-E219759D7D00}"/>
              </a:ext>
            </a:extLst>
          </p:cNvPr>
          <p:cNvPicPr>
            <a:picLocks noChangeAspect="1"/>
          </p:cNvPicPr>
          <p:nvPr/>
        </p:nvPicPr>
        <p:blipFill>
          <a:blip r:embed="rId4"/>
          <a:stretch>
            <a:fillRect/>
          </a:stretch>
        </p:blipFill>
        <p:spPr>
          <a:xfrm>
            <a:off x="651748" y="836712"/>
            <a:ext cx="8039850" cy="5400600"/>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72ED595-D0E2-F70E-D3F7-25D47E2E133D}"/>
              </a:ext>
            </a:extLst>
          </p:cNvPr>
          <p:cNvPicPr>
            <a:picLocks noChangeAspect="1"/>
          </p:cNvPicPr>
          <p:nvPr/>
        </p:nvPicPr>
        <p:blipFill>
          <a:blip r:embed="rId2"/>
          <a:stretch>
            <a:fillRect/>
          </a:stretch>
        </p:blipFill>
        <p:spPr>
          <a:xfrm>
            <a:off x="26894" y="2658485"/>
            <a:ext cx="3484245" cy="2297424"/>
          </a:xfrm>
          <a:prstGeom prst="rect">
            <a:avLst/>
          </a:prstGeom>
        </p:spPr>
      </p:pic>
      <p:graphicFrame>
        <p:nvGraphicFramePr>
          <p:cNvPr id="46" name="Chart 45">
            <a:extLst>
              <a:ext uri="{FF2B5EF4-FFF2-40B4-BE49-F238E27FC236}">
                <a16:creationId xmlns:a16="http://schemas.microsoft.com/office/drawing/2014/main" id="{C5564088-FCE0-4157-A178-54E044331440}"/>
              </a:ext>
            </a:extLst>
          </p:cNvPr>
          <p:cNvGraphicFramePr>
            <a:graphicFrameLocks/>
          </p:cNvGraphicFramePr>
          <p:nvPr>
            <p:extLst>
              <p:ext uri="{D42A27DB-BD31-4B8C-83A1-F6EECF244321}">
                <p14:modId xmlns:p14="http://schemas.microsoft.com/office/powerpoint/2010/main" val="3248696986"/>
              </p:ext>
            </p:extLst>
          </p:nvPr>
        </p:nvGraphicFramePr>
        <p:xfrm>
          <a:off x="3098383" y="1697870"/>
          <a:ext cx="2476986" cy="1375030"/>
        </p:xfrm>
        <a:graphic>
          <a:graphicData uri="http://schemas.openxmlformats.org/drawingml/2006/chart">
            <c:chart xmlns:c="http://schemas.openxmlformats.org/drawingml/2006/chart" xmlns:r="http://schemas.openxmlformats.org/officeDocument/2006/relationships" r:id="rId3"/>
          </a:graphicData>
        </a:graphic>
      </p:graphicFrame>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11400" y="2111927"/>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89</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11</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a:off x="8784754" y="2217735"/>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sp>
        <p:nvSpPr>
          <p:cNvPr id="42" name="Tekstiruutu 41"/>
          <p:cNvSpPr txBox="1"/>
          <p:nvPr/>
        </p:nvSpPr>
        <p:spPr>
          <a:xfrm>
            <a:off x="5528223" y="1675909"/>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2022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353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254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kerrannaisvaikutusta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a:solidFill>
                  <a:prstClr val="black"/>
                </a:solidFill>
                <a:effectLst>
                  <a:outerShdw blurRad="38100" dist="38100" dir="2700000" algn="tl">
                    <a:srgbClr val="000000">
                      <a:alpha val="43137"/>
                    </a:srgbClr>
                  </a:outerShdw>
                </a:effectLst>
                <a:latin typeface="Calibri" panose="020F0502020204030204"/>
                <a:cs typeface="+mn-cs"/>
              </a:rPr>
              <a:t>99</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milj. €</a:t>
            </a:r>
          </a:p>
        </p:txBody>
      </p:sp>
      <p:pic>
        <p:nvPicPr>
          <p:cNvPr id="52" name="Kuva 5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414 </a:t>
              </a:r>
              <a:r>
                <a:rPr lang="fi-FI" sz="4000" b="1" dirty="0">
                  <a:solidFill>
                    <a:prstClr val="black"/>
                  </a:solidFill>
                  <a:effectLst>
                    <a:outerShdw blurRad="38100" dist="38100" dir="2700000" algn="tl">
                      <a:srgbClr val="000000">
                        <a:alpha val="43137"/>
                      </a:srgbClr>
                    </a:outerShdw>
                  </a:effectLst>
                  <a:latin typeface="Calibri" panose="020F0502020204030204"/>
                </a:rPr>
                <a:t>581</a:t>
              </a:r>
              <a:endPar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2898836" y="383156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1272</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1045 ja kerrannaisvaikutuksen kautta syntyneitä </a:t>
            </a:r>
            <a:r>
              <a:rPr lang="fi-FI" sz="800" dirty="0">
                <a:solidFill>
                  <a:prstClr val="white">
                    <a:lumMod val="50000"/>
                  </a:prstClr>
                </a:solidFill>
                <a:latin typeface="Calibri" panose="020F0502020204030204"/>
              </a:rPr>
              <a:t>227</a:t>
            </a:r>
            <a:endPar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7" name="Tekstiruutu 36"/>
          <p:cNvSpPr txBox="1"/>
          <p:nvPr/>
        </p:nvSpPr>
        <p:spPr>
          <a:xfrm rot="16200000">
            <a:off x="7894210" y="959758"/>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2023                </a:t>
            </a:r>
          </a:p>
        </p:txBody>
      </p:sp>
      <p:sp>
        <p:nvSpPr>
          <p:cNvPr id="18" name="Ylös kääntyvä nuoli 17"/>
          <p:cNvSpPr/>
          <p:nvPr/>
        </p:nvSpPr>
        <p:spPr>
          <a:xfrm flipH="1" flipV="1">
            <a:off x="5130812" y="3295521"/>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713912" y="547996"/>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srgbClr val="0070C0"/>
                </a:solidFill>
                <a:effectLst/>
                <a:uLnTx/>
                <a:uFillTx/>
                <a:latin typeface="Calibri" panose="020F0502020204030204"/>
                <a:ea typeface="+mn-ea"/>
                <a:cs typeface="+mn-cs"/>
              </a:rPr>
              <a:t>Matkailutoiminnassa on merkittävä potentiaali työllistävään ja osallistavaan talouskasvuun.</a:t>
            </a:r>
            <a:endParaRPr kumimoji="0" lang="fi-FI"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Kuva 10"/>
          <p:cNvPicPr>
            <a:picLocks noChangeAspect="1"/>
          </p:cNvPicPr>
          <p:nvPr/>
        </p:nvPicPr>
        <p:blipFill>
          <a:blip r:embed="rId8"/>
          <a:stretch>
            <a:fillRect/>
          </a:stretch>
        </p:blipFill>
        <p:spPr>
          <a:xfrm>
            <a:off x="118811" y="5039236"/>
            <a:ext cx="2701202" cy="1344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2020)</a:t>
            </a:r>
          </a:p>
        </p:txBody>
      </p:sp>
      <p:pic>
        <p:nvPicPr>
          <p:cNvPr id="41" name="Kuva 29"/>
          <p:cNvPicPr>
            <a:picLocks/>
          </p:cNvPicPr>
          <p:nvPr/>
        </p:nvPicPr>
        <p:blipFill>
          <a:blip r:embed="rId9">
            <a:duotone>
              <a:schemeClr val="accent2">
                <a:shade val="45000"/>
                <a:satMod val="135000"/>
              </a:schemeClr>
              <a:prstClr val="white"/>
            </a:duotone>
          </a:blip>
          <a:stretch>
            <a:fillRect/>
          </a:stretch>
        </p:blipFill>
        <p:spPr>
          <a:xfrm>
            <a:off x="2273813" y="1975314"/>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3947630016"/>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10"/>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solidFill>
                  <a:prstClr val="black"/>
                </a:solidFill>
                <a:latin typeface="Calibri" panose="020F0502020204030204"/>
                <a:cs typeface="+mn-cs"/>
              </a:rPr>
              <a:t>35,3</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a:t>
            </a:r>
            <a:r>
              <a:rPr lang="fi-FI" sz="900" dirty="0">
                <a:solidFill>
                  <a:prstClr val="black"/>
                </a:solidFill>
                <a:latin typeface="Calibri" panose="020F0502020204030204"/>
                <a:cs typeface="+mn-cs"/>
              </a:rPr>
              <a:t>70,5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29,5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+13,3 %, </a:t>
            </a:r>
            <a:r>
              <a:rPr lang="sv-SE" sz="1000" dirty="0" err="1"/>
              <a:t>koko</a:t>
            </a:r>
            <a:r>
              <a:rPr lang="sv-SE" sz="1000" dirty="0"/>
              <a:t> </a:t>
            </a:r>
            <a:r>
              <a:rPr lang="sv-SE" sz="1000" dirty="0" err="1"/>
              <a:t>maa</a:t>
            </a:r>
            <a:r>
              <a:rPr lang="sv-SE" sz="1000" dirty="0"/>
              <a:t> +25,6 % (2022 vs. 2021))</a:t>
            </a:r>
            <a:endParaRPr lang="fi-FI" sz="1000" dirty="0"/>
          </a:p>
        </p:txBody>
      </p:sp>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19" name="Picture 18">
            <a:extLst>
              <a:ext uri="{FF2B5EF4-FFF2-40B4-BE49-F238E27FC236}">
                <a16:creationId xmlns:a16="http://schemas.microsoft.com/office/drawing/2014/main" id="{BD061C67-5B8F-81EE-281E-84C28D9670FF}"/>
              </a:ext>
            </a:extLst>
          </p:cNvPr>
          <p:cNvPicPr>
            <a:picLocks noChangeAspect="1"/>
          </p:cNvPicPr>
          <p:nvPr/>
        </p:nvPicPr>
        <p:blipFill>
          <a:blip r:embed="rId12"/>
          <a:stretch>
            <a:fillRect/>
          </a:stretch>
        </p:blipFill>
        <p:spPr>
          <a:xfrm>
            <a:off x="4918488" y="3781784"/>
            <a:ext cx="4232828" cy="2528220"/>
          </a:xfrm>
          <a:prstGeom prst="rect">
            <a:avLst/>
          </a:prstGeom>
        </p:spPr>
      </p:pic>
    </p:spTree>
    <p:extLst>
      <p:ext uri="{BB962C8B-B14F-4D97-AF65-F5344CB8AC3E}">
        <p14:creationId xmlns:p14="http://schemas.microsoft.com/office/powerpoint/2010/main" val="2545973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8889998" y="286604"/>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2023</a:t>
            </a:r>
          </a:p>
        </p:txBody>
      </p:sp>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pic>
        <p:nvPicPr>
          <p:cNvPr id="8" name="Picture 7">
            <a:extLst>
              <a:ext uri="{FF2B5EF4-FFF2-40B4-BE49-F238E27FC236}">
                <a16:creationId xmlns:a16="http://schemas.microsoft.com/office/drawing/2014/main" id="{0E9BE098-CB48-67C4-A025-FDE52F41B6A5}"/>
              </a:ext>
            </a:extLst>
          </p:cNvPr>
          <p:cNvPicPr>
            <a:picLocks noChangeAspect="1"/>
          </p:cNvPicPr>
          <p:nvPr/>
        </p:nvPicPr>
        <p:blipFill>
          <a:blip r:embed="rId3"/>
          <a:stretch>
            <a:fillRect/>
          </a:stretch>
        </p:blipFill>
        <p:spPr>
          <a:xfrm>
            <a:off x="6673848" y="88503"/>
            <a:ext cx="2216150" cy="5537200"/>
          </a:xfrm>
          <a:prstGeom prst="rect">
            <a:avLst/>
          </a:prstGeom>
        </p:spPr>
      </p:pic>
      <p:pic>
        <p:nvPicPr>
          <p:cNvPr id="9" name="Picture 8">
            <a:extLst>
              <a:ext uri="{FF2B5EF4-FFF2-40B4-BE49-F238E27FC236}">
                <a16:creationId xmlns:a16="http://schemas.microsoft.com/office/drawing/2014/main" id="{D3DD088E-D5E4-B79A-D693-58E2DE8D8EE0}"/>
              </a:ext>
            </a:extLst>
          </p:cNvPr>
          <p:cNvPicPr>
            <a:picLocks noChangeAspect="1"/>
          </p:cNvPicPr>
          <p:nvPr/>
        </p:nvPicPr>
        <p:blipFill>
          <a:blip r:embed="rId4"/>
          <a:stretch>
            <a:fillRect/>
          </a:stretch>
        </p:blipFill>
        <p:spPr>
          <a:xfrm>
            <a:off x="-1244" y="1844938"/>
            <a:ext cx="6367316" cy="3348861"/>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2FB11A-60E1-5FB2-7385-AAA93CE4A2A2}"/>
              </a:ext>
            </a:extLst>
          </p:cNvPr>
          <p:cNvPicPr>
            <a:picLocks noChangeAspect="1"/>
          </p:cNvPicPr>
          <p:nvPr/>
        </p:nvPicPr>
        <p:blipFill>
          <a:blip r:embed="rId3"/>
          <a:stretch>
            <a:fillRect/>
          </a:stretch>
        </p:blipFill>
        <p:spPr>
          <a:xfrm>
            <a:off x="2837957" y="317557"/>
            <a:ext cx="2183305" cy="3087689"/>
          </a:xfrm>
          <a:prstGeom prst="rect">
            <a:avLst/>
          </a:prstGeom>
        </p:spPr>
      </p:pic>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sub-regions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 2021:</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Rauma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a:t>
            </a:r>
            <a:r>
              <a:rPr lang="fi-FI" b="1" dirty="0">
                <a:solidFill>
                  <a:srgbClr val="FF5050"/>
                </a:solidFill>
                <a:latin typeface="Calibri" panose="020F0502020204030204"/>
              </a:rPr>
              <a:t>7</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FF5050"/>
                </a:solidFill>
                <a:effectLst/>
                <a:uLnTx/>
                <a:uFillTx/>
                <a:latin typeface="Calibri" panose="020F0502020204030204"/>
                <a:ea typeface="+mn-ea"/>
                <a:cs typeface="Arial" panose="020B0604020202020204" pitchFamily="34" charset="0"/>
              </a:rPr>
              <a:t>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Pori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33</a:t>
            </a:r>
            <a:r>
              <a:rPr lang="fi-FI" b="1" baseline="30000" dirty="0" err="1">
                <a:solidFill>
                  <a:srgbClr val="FF5050"/>
                </a:solidFill>
                <a:latin typeface="Calibri" panose="020F0502020204030204"/>
              </a:rPr>
              <a:t>rd</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Northern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Satakunta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b="1" dirty="0">
                <a:solidFill>
                  <a:srgbClr val="FF5050"/>
                </a:solidFill>
                <a:latin typeface="Calibri" panose="020F0502020204030204"/>
              </a:rPr>
              <a:t>31</a:t>
            </a:r>
            <a:r>
              <a:rPr lang="fi-FI" b="1" baseline="30000" dirty="0">
                <a:solidFill>
                  <a:srgbClr val="FF5050"/>
                </a:solidFill>
                <a:latin typeface="Calibri" panose="020F0502020204030204"/>
              </a:rPr>
              <a:t>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6"/>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3200" b="1" baseline="30000" dirty="0">
                <a:solidFill>
                  <a:srgbClr val="2683C6">
                    <a:lumMod val="75000"/>
                  </a:srgbClr>
                </a:solidFill>
                <a:effectLst>
                  <a:outerShdw blurRad="38100" dist="38100" dir="2700000" algn="tl">
                    <a:srgbClr val="000000">
                      <a:alpha val="43137"/>
                    </a:srgbClr>
                  </a:outerShdw>
                </a:effectLst>
                <a:latin typeface="Calibri" panose="020F0502020204030204"/>
              </a:rPr>
              <a:t>4th</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32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19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a:off x="3376810" y="4575080"/>
            <a:ext cx="589918" cy="498827"/>
          </a:xfrm>
          <a:prstGeom prst="rect">
            <a:avLst/>
          </a:prstGeom>
        </p:spPr>
      </p:pic>
      <p:pic>
        <p:nvPicPr>
          <p:cNvPr id="11" name="Picture 10"/>
          <p:cNvPicPr>
            <a:picLocks noChangeAspect="1"/>
          </p:cNvPicPr>
          <p:nvPr/>
        </p:nvPicPr>
        <p:blipFill>
          <a:blip r:embed="rId8"/>
          <a:stretch>
            <a:fillRect/>
          </a:stretch>
        </p:blipFill>
        <p:spPr>
          <a:xfrm>
            <a:off x="3376810" y="5141907"/>
            <a:ext cx="572689" cy="510929"/>
          </a:xfrm>
          <a:prstGeom prst="rect">
            <a:avLst/>
          </a:prstGeom>
        </p:spPr>
      </p:pic>
      <p:pic>
        <p:nvPicPr>
          <p:cNvPr id="16" name="Picture 15"/>
          <p:cNvPicPr>
            <a:picLocks noChangeAspect="1"/>
          </p:cNvPicPr>
          <p:nvPr/>
        </p:nvPicPr>
        <p:blipFill>
          <a:blip r:embed="rId9"/>
          <a:stretch>
            <a:fillRect/>
          </a:stretch>
        </p:blipFill>
        <p:spPr>
          <a:xfrm>
            <a:off x="3364101" y="5720836"/>
            <a:ext cx="586656" cy="586656"/>
          </a:xfrm>
          <a:prstGeom prst="rect">
            <a:avLst/>
          </a:prstGeom>
        </p:spPr>
      </p:pic>
      <p:pic>
        <p:nvPicPr>
          <p:cNvPr id="20" name="Picture 19"/>
          <p:cNvPicPr>
            <a:picLocks noChangeAspect="1"/>
          </p:cNvPicPr>
          <p:nvPr/>
        </p:nvPicPr>
        <p:blipFill>
          <a:blip r:embed="rId10"/>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lang="fi-FI" sz="1200" b="1" dirty="0">
                  <a:solidFill>
                    <a:prstClr val="white">
                      <a:lumMod val="50000"/>
                    </a:prstClr>
                  </a:solidFill>
                  <a:latin typeface="Calibri" panose="020F0502020204030204"/>
                </a:rPr>
                <a:t>9,4</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2022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5,6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(17711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employees</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Metal</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Machi-nery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Offshore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2000-22: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+219 %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82</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27</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40</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7,4 %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(5,7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3,8 %</a:t>
              </a:r>
            </a:p>
          </p:txBody>
        </p:sp>
      </p:grpSp>
      <p:sp>
        <p:nvSpPr>
          <p:cNvPr id="54" name="Tekstiruutu 34"/>
          <p:cNvSpPr txBox="1"/>
          <p:nvPr/>
        </p:nvSpPr>
        <p:spPr>
          <a:xfrm>
            <a:off x="3280237" y="3292771"/>
            <a:ext cx="46105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Added</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in Manufacturing, Total 1,70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bn</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9" name="Tekstiruutu 34"/>
          <p:cNvSpPr txBox="1"/>
          <p:nvPr/>
        </p:nvSpPr>
        <p:spPr>
          <a:xfrm>
            <a:off x="4098789" y="5195097"/>
            <a:ext cx="2845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lang="fi-FI" b="1" dirty="0">
                <a:solidFill>
                  <a:srgbClr val="0070C0"/>
                </a:solidFill>
                <a:effectLst>
                  <a:outerShdw blurRad="38100" dist="38100" dir="2700000" algn="tl">
                    <a:srgbClr val="000000">
                      <a:alpha val="43137"/>
                    </a:srgbClr>
                  </a:outerShdw>
                </a:effectLst>
                <a:latin typeface="Calibri" panose="020F0502020204030204"/>
              </a:rPr>
              <a:t>10</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Forest</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24 %</a:t>
            </a:r>
          </a:p>
        </p:txBody>
      </p:sp>
      <p:sp>
        <p:nvSpPr>
          <p:cNvPr id="62" name="Tekstiruutu 34"/>
          <p:cNvSpPr txBox="1"/>
          <p:nvPr/>
        </p:nvSpPr>
        <p:spPr>
          <a:xfrm>
            <a:off x="4122629" y="5720836"/>
            <a:ext cx="23945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Chemicals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5</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a:p>
            <a:pPr eaLnBrk="1" fontAlgn="auto" hangingPunct="1">
              <a:spcBef>
                <a:spcPts val="0"/>
              </a:spcBef>
              <a:spcAft>
                <a:spcPts val="0"/>
              </a:spcAf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others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13 %,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Metals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Machinery</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and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Offshore</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48 %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27.5.2024</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capita</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2021: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sub-regions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endPar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0" y="0"/>
            <a:ext cx="2957500" cy="29377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83</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06377AA8-E572-47C5-4D60-B8D63E23E401}"/>
              </a:ext>
            </a:extLst>
          </p:cNvPr>
          <p:cNvPicPr>
            <a:picLocks noChangeAspect="1"/>
          </p:cNvPicPr>
          <p:nvPr/>
        </p:nvPicPr>
        <p:blipFill>
          <a:blip r:embed="rId4"/>
          <a:stretch>
            <a:fillRect/>
          </a:stretch>
        </p:blipFill>
        <p:spPr>
          <a:xfrm>
            <a:off x="2988169" y="0"/>
            <a:ext cx="5469381" cy="6858000"/>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6877D2-E238-1AAB-6CFB-D6C109697159}"/>
              </a:ext>
            </a:extLst>
          </p:cNvPr>
          <p:cNvSpPr>
            <a:spLocks noGrp="1"/>
          </p:cNvSpPr>
          <p:nvPr>
            <p:ph type="sldNum" sz="quarter" idx="12"/>
          </p:nvPr>
        </p:nvSpPr>
        <p:spPr/>
        <p:txBody>
          <a:bodyPr/>
          <a:lstStyle/>
          <a:p>
            <a:pPr>
              <a:defRPr/>
            </a:pPr>
            <a:fld id="{C5FB7C42-2B58-45B4-8220-6004663F2E96}" type="slidenum">
              <a:rPr lang="fi-FI" altLang="fi-FI" smtClean="0"/>
              <a:pPr>
                <a:defRPr/>
              </a:pPr>
              <a:t>84</a:t>
            </a:fld>
            <a:endParaRPr lang="fi-FI" altLang="fi-FI"/>
          </a:p>
        </p:txBody>
      </p:sp>
      <p:pic>
        <p:nvPicPr>
          <p:cNvPr id="6" name="Picture 5">
            <a:extLst>
              <a:ext uri="{FF2B5EF4-FFF2-40B4-BE49-F238E27FC236}">
                <a16:creationId xmlns:a16="http://schemas.microsoft.com/office/drawing/2014/main" id="{00330585-DEC0-D960-3E37-2BB4252E4FF5}"/>
              </a:ext>
            </a:extLst>
          </p:cNvPr>
          <p:cNvPicPr>
            <a:picLocks noChangeAspect="1"/>
          </p:cNvPicPr>
          <p:nvPr/>
        </p:nvPicPr>
        <p:blipFill>
          <a:blip r:embed="rId2"/>
          <a:stretch>
            <a:fillRect/>
          </a:stretch>
        </p:blipFill>
        <p:spPr>
          <a:xfrm>
            <a:off x="0" y="765699"/>
            <a:ext cx="9144000" cy="5326602"/>
          </a:xfrm>
          <a:prstGeom prst="rect">
            <a:avLst/>
          </a:prstGeom>
        </p:spPr>
      </p:pic>
      <p:sp>
        <p:nvSpPr>
          <p:cNvPr id="7" name="TextBox 6">
            <a:extLst>
              <a:ext uri="{FF2B5EF4-FFF2-40B4-BE49-F238E27FC236}">
                <a16:creationId xmlns:a16="http://schemas.microsoft.com/office/drawing/2014/main" id="{5C521941-EE31-70FC-4C75-BDB92323330B}"/>
              </a:ext>
            </a:extLst>
          </p:cNvPr>
          <p:cNvSpPr txBox="1"/>
          <p:nvPr/>
        </p:nvSpPr>
        <p:spPr>
          <a:xfrm>
            <a:off x="539552" y="6356350"/>
            <a:ext cx="7537063" cy="369332"/>
          </a:xfrm>
          <a:prstGeom prst="rect">
            <a:avLst/>
          </a:prstGeom>
          <a:noFill/>
        </p:spPr>
        <p:txBody>
          <a:bodyPr wrap="none" rtlCol="0">
            <a:spAutoFit/>
          </a:bodyPr>
          <a:lstStyle/>
          <a:p>
            <a:r>
              <a:rPr lang="en-US" dirty="0">
                <a:hlinkClick r:id="rId3"/>
              </a:rPr>
              <a:t>https://ek.fi/wp-content/uploads/2023/10/Maakuntien_vaylaraportti.pdf</a:t>
            </a:r>
            <a:r>
              <a:rPr lang="en-US" dirty="0"/>
              <a:t> </a:t>
            </a:r>
          </a:p>
        </p:txBody>
      </p:sp>
    </p:spTree>
    <p:extLst>
      <p:ext uri="{BB962C8B-B14F-4D97-AF65-F5344CB8AC3E}">
        <p14:creationId xmlns:p14="http://schemas.microsoft.com/office/powerpoint/2010/main" val="3480162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109" y="18654"/>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2023                 Satamaliitto 2023</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220668" y="-32512"/>
            <a:ext cx="8511579" cy="6576679"/>
          </a:xfrm>
        </p:spPr>
        <p:txBody>
          <a:bodyPr/>
          <a:lstStyle/>
          <a:p>
            <a:pPr eaLnBrk="1" hangingPunct="1"/>
            <a:endParaRPr lang="fi-FI" altLang="fi-FI" sz="1700" dirty="0"/>
          </a:p>
          <a:p>
            <a:pPr marL="0" indent="0" eaLnBrk="1" hangingPunct="1">
              <a:buNone/>
            </a:pPr>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8,1 %</a:t>
            </a:r>
            <a:r>
              <a:rPr lang="fi-FI" altLang="fi-FI" sz="1400" dirty="0"/>
              <a:t> (vrt. väestöosuus 3,8 %, 2022). </a:t>
            </a:r>
            <a:r>
              <a:rPr lang="fi-FI" altLang="fi-FI" sz="1400" b="1" dirty="0"/>
              <a:t>Viennin arvo </a:t>
            </a:r>
          </a:p>
          <a:p>
            <a:pPr marL="457200" lvl="1" indent="0" eaLnBrk="1" hangingPunct="1">
              <a:buNone/>
            </a:pPr>
            <a:r>
              <a:rPr lang="fi-FI" altLang="fi-FI" sz="1400" b="1" dirty="0"/>
              <a:t>       on 4. suurin 19 maakunnasta</a:t>
            </a:r>
            <a:r>
              <a:rPr lang="fi-FI" altLang="fi-FI" sz="1400" dirty="0"/>
              <a:t> (Tulli). Viennin rakenne on erittäin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2021) on </a:t>
            </a:r>
            <a:r>
              <a:rPr lang="fi-FI" altLang="fi-FI" sz="1400" b="1" dirty="0"/>
              <a:t>57 %, </a:t>
            </a:r>
            <a:r>
              <a:rPr lang="fi-FI" altLang="fi-FI" sz="1400" dirty="0"/>
              <a:t>yli kaksinkertainen maan keskiarvoon (27 %) verrattuna. </a:t>
            </a:r>
            <a:r>
              <a:rPr lang="fi-FI" altLang="fi-FI" sz="1400" b="1" dirty="0"/>
              <a:t>Vienti henkeä kohden </a:t>
            </a:r>
            <a:r>
              <a:rPr lang="fi-FI" altLang="fi-FI" sz="1400" dirty="0"/>
              <a:t>on 19 maakunnasta </a:t>
            </a:r>
            <a:r>
              <a:rPr lang="fi-FI" altLang="fi-FI" sz="1400" b="1" dirty="0"/>
              <a:t>2. korkein </a:t>
            </a:r>
            <a:r>
              <a:rPr lang="fi-FI" altLang="fi-FI" sz="1400" dirty="0"/>
              <a:t>(2022). </a:t>
            </a:r>
            <a:r>
              <a:rPr lang="fi-FI" altLang="fi-FI" sz="1400" b="1" dirty="0"/>
              <a:t>Jalostuksen (teoll., energia ja rak.) arvonlisäys henkeä kohden </a:t>
            </a:r>
            <a:r>
              <a:rPr lang="fi-FI" altLang="fi-FI" sz="1400" dirty="0"/>
              <a:t>on maakunnista </a:t>
            </a:r>
            <a:r>
              <a:rPr lang="fi-FI" altLang="fi-FI" sz="1400" b="1" dirty="0"/>
              <a:t>4. korkein </a:t>
            </a:r>
            <a:r>
              <a:rPr lang="fi-FI" altLang="fi-FI" sz="1400" dirty="0"/>
              <a:t>(2022).</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5,4 %</a:t>
            </a:r>
            <a:r>
              <a:rPr lang="fi-FI" altLang="fi-FI" sz="1400" dirty="0"/>
              <a:t>, eli vajaat 1,5 kertaa väestöosuus (2022). Osuus on </a:t>
            </a:r>
            <a:r>
              <a:rPr lang="fi-FI" altLang="fi-FI" sz="1400" b="1" dirty="0"/>
              <a:t>5,6 %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13,5 %.</a:t>
            </a:r>
            <a:r>
              <a:rPr lang="fi-FI" altLang="fi-FI" sz="1400" dirty="0"/>
              <a:t> Elintarvike- (6,1 %), metsä- (5,8 %), konepaja- (5,3 %) ja energiateollisuuden (6,6 %) osuus on myös selvästi väestöosuutta suurempi. </a:t>
            </a:r>
            <a:r>
              <a:rPr lang="fi-FI" altLang="fi-FI" sz="1400" b="1" dirty="0"/>
              <a:t>Jalostuksen osuus BKT:stä </a:t>
            </a:r>
            <a:r>
              <a:rPr lang="fi-FI" altLang="fi-FI" sz="1400" dirty="0"/>
              <a:t>on </a:t>
            </a:r>
            <a:r>
              <a:rPr lang="fi-FI" altLang="fi-FI" sz="1400" b="1" dirty="0"/>
              <a:t>36,1 %</a:t>
            </a:r>
            <a:r>
              <a:rPr lang="fi-FI" altLang="fi-FI" sz="1400" dirty="0"/>
              <a:t>, joka on maan keskiarvoa (27,7 %) korkeampi (2021).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10,4 %</a:t>
            </a:r>
            <a:r>
              <a:rPr lang="fi-FI" altLang="fi-FI" sz="1400" dirty="0"/>
              <a:t> ja tuonnista 8,6 % (yht. 9,5 %), kun väestöosuus on 3,8 % (2022).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Pyöristetty suorakulmio 9">
            <a:extLst>
              <a:ext uri="{FF2B5EF4-FFF2-40B4-BE49-F238E27FC236}">
                <a16:creationId xmlns:a16="http://schemas.microsoft.com/office/drawing/2014/main" id="{AD7A0C80-024E-312E-D9CF-9BFC147C1082}"/>
              </a:ext>
            </a:extLst>
          </p:cNvPr>
          <p:cNvSpPr/>
          <p:nvPr/>
        </p:nvSpPr>
        <p:spPr>
          <a:xfrm>
            <a:off x="7402437" y="384206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36777" y="1677231"/>
            <a:ext cx="8911394" cy="4968130"/>
          </a:xfrm>
        </p:spPr>
        <p:txBody>
          <a:bodyPr/>
          <a:lstStyle/>
          <a:p>
            <a:pPr lvl="1" eaLnBrk="1" hangingPunct="1"/>
            <a:r>
              <a:rPr lang="fi-FI" altLang="fi-FI" sz="1700" dirty="0"/>
              <a:t>Yritykset uskovat Satakuntaan: tulevat investoinnit ovat miljardiluokkaa.                      2010-21 jalostuksen investoinneissa kasvua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kasvu 2000-22:</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(2010-22)</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7-12/22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Teollisuuden liikevaihto Porissa ja sen lähikunnissa                  </a:t>
            </a:r>
          </a:p>
          <a:p>
            <a:pPr marL="457200" lvl="1" indent="0" eaLnBrk="1" hangingPunct="1">
              <a:buNone/>
            </a:pPr>
            <a:r>
              <a:rPr lang="fi-FI" altLang="fi-FI" sz="1700" dirty="0"/>
              <a:t>     Satakunnassa, </a:t>
            </a:r>
          </a:p>
          <a:p>
            <a:pPr marL="457200" lvl="1" indent="0" eaLnBrk="1" hangingPunct="1">
              <a:buNone/>
            </a:pPr>
            <a:r>
              <a:rPr lang="fi-FI" altLang="fi-FI" sz="1700" dirty="0"/>
              <a:t>     koko maa vastaavasti (7-12/2022 vs. 7-12/ 2021)</a:t>
            </a:r>
          </a:p>
          <a:p>
            <a:pPr marL="457200" lvl="1" indent="0" eaLnBrk="1" hangingPunct="1">
              <a:buNone/>
            </a:pPr>
            <a:r>
              <a:rPr lang="fi-FI" sz="1800" dirty="0"/>
              <a:t>–</a:t>
            </a:r>
            <a:r>
              <a:rPr lang="fi-FI" altLang="fi-FI" sz="2000" dirty="0"/>
              <a:t>  </a:t>
            </a:r>
            <a:r>
              <a:rPr lang="fi-FI" altLang="fi-FI" sz="1700" dirty="0"/>
              <a:t>Satakunnassa on suunniteltuja vihreän siirtymän investointeja eniten, 30,5 mrd. € (EK 1/24).</a:t>
            </a:r>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92967" y="1937506"/>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40</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692316" y="2275806"/>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31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74649" y="322352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53571" y="3146638"/>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219</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5" name="Rectangle 14"/>
          <p:cNvSpPr/>
          <p:nvPr/>
        </p:nvSpPr>
        <p:spPr>
          <a:xfrm>
            <a:off x="4602969" y="3160856"/>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+82 %</a:t>
            </a:r>
          </a:p>
        </p:txBody>
      </p:sp>
      <p:sp>
        <p:nvSpPr>
          <p:cNvPr id="18" name="Pyöristetty suorakulmio 9"/>
          <p:cNvSpPr/>
          <p:nvPr/>
        </p:nvSpPr>
        <p:spPr>
          <a:xfrm>
            <a:off x="5317134" y="508713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5317134" y="5810257"/>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1" name="Rectangle 20"/>
          <p:cNvSpPr/>
          <p:nvPr/>
        </p:nvSpPr>
        <p:spPr>
          <a:xfrm>
            <a:off x="5208937" y="5739784"/>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17</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Rectangle 21"/>
          <p:cNvSpPr/>
          <p:nvPr/>
        </p:nvSpPr>
        <p:spPr>
          <a:xfrm>
            <a:off x="5208937" y="5056590"/>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5317134" y="543632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+63</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8" name="Rectangle 27"/>
          <p:cNvSpPr/>
          <p:nvPr/>
        </p:nvSpPr>
        <p:spPr>
          <a:xfrm>
            <a:off x="5228013" y="5395947"/>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a:t>
            </a:r>
          </a:p>
        </p:txBody>
      </p:sp>
      <p:sp>
        <p:nvSpPr>
          <p:cNvPr id="3" name="TextBox 2"/>
          <p:cNvSpPr txBox="1"/>
          <p:nvPr/>
        </p:nvSpPr>
        <p:spPr>
          <a:xfrm>
            <a:off x="2160126" y="6411946"/>
            <a:ext cx="1224136"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2023</a:t>
            </a:r>
          </a:p>
        </p:txBody>
      </p:sp>
      <p:sp>
        <p:nvSpPr>
          <p:cNvPr id="4" name="Rectangle 3">
            <a:extLst>
              <a:ext uri="{FF2B5EF4-FFF2-40B4-BE49-F238E27FC236}">
                <a16:creationId xmlns:a16="http://schemas.microsoft.com/office/drawing/2014/main" id="{97EF65B1-048A-52DA-F6B9-FB384522B365}"/>
              </a:ext>
            </a:extLst>
          </p:cNvPr>
          <p:cNvSpPr/>
          <p:nvPr/>
        </p:nvSpPr>
        <p:spPr>
          <a:xfrm>
            <a:off x="4419765" y="3799093"/>
            <a:ext cx="111332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107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4">
            <a:extLst>
              <a:ext uri="{FF2B5EF4-FFF2-40B4-BE49-F238E27FC236}">
                <a16:creationId xmlns:a16="http://schemas.microsoft.com/office/drawing/2014/main" id="{9F82B2D5-1662-010F-4FAD-062721F59BCC}"/>
              </a:ext>
            </a:extLst>
          </p:cNvPr>
          <p:cNvSpPr/>
          <p:nvPr/>
        </p:nvSpPr>
        <p:spPr>
          <a:xfrm>
            <a:off x="7263383" y="3799092"/>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92</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298" y="6377235"/>
            <a:ext cx="1856812" cy="480765"/>
          </a:xfrm>
          <a:prstGeom prst="rect">
            <a:avLst/>
          </a:prstGeom>
        </p:spPr>
      </p:pic>
    </p:spTree>
    <p:extLst>
      <p:ext uri="{BB962C8B-B14F-4D97-AF65-F5344CB8AC3E}">
        <p14:creationId xmlns:p14="http://schemas.microsoft.com/office/powerpoint/2010/main" val="2217441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064C9-B7C0-3A05-B671-65E2B6CE4652}"/>
              </a:ext>
            </a:extLst>
          </p:cNvPr>
          <p:cNvPicPr>
            <a:picLocks noChangeAspect="1"/>
          </p:cNvPicPr>
          <p:nvPr/>
        </p:nvPicPr>
        <p:blipFill>
          <a:blip r:embed="rId2"/>
          <a:stretch>
            <a:fillRect/>
          </a:stretch>
        </p:blipFill>
        <p:spPr>
          <a:xfrm>
            <a:off x="15213" y="522158"/>
            <a:ext cx="9065975" cy="5931178"/>
          </a:xfrm>
          <a:prstGeom prst="rect">
            <a:avLst/>
          </a:prstGeom>
        </p:spPr>
      </p:pic>
      <p:sp>
        <p:nvSpPr>
          <p:cNvPr id="26626" name="Otsikko 1"/>
          <p:cNvSpPr>
            <a:spLocks noGrp="1"/>
          </p:cNvSpPr>
          <p:nvPr>
            <p:ph type="title"/>
          </p:nvPr>
        </p:nvSpPr>
        <p:spPr bwMode="auto">
          <a:xfrm>
            <a:off x="139971" y="108387"/>
            <a:ext cx="8820472"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(huhtikuu 2024)</a:t>
            </a:r>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87</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kstiruutu 1"/>
          <p:cNvSpPr txBox="1">
            <a:spLocks noChangeArrowheads="1"/>
          </p:cNvSpPr>
          <p:nvPr/>
        </p:nvSpPr>
        <p:spPr bwMode="auto">
          <a:xfrm>
            <a:off x="1483268" y="329585"/>
            <a:ext cx="626325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800" b="1" dirty="0">
                <a:solidFill>
                  <a:srgbClr val="000000"/>
                </a:solidFill>
              </a:rPr>
              <a:t>Rekrytointiongelmat </a:t>
            </a:r>
          </a:p>
          <a:p>
            <a:pPr defTabSz="514350">
              <a:spcBef>
                <a:spcPct val="0"/>
              </a:spcBef>
              <a:buNone/>
            </a:pPr>
            <a:r>
              <a:rPr lang="fi-FI" altLang="fi-FI" sz="1400" b="1" dirty="0">
                <a:solidFill>
                  <a:srgbClr val="000000"/>
                </a:solidFill>
              </a:rPr>
              <a:t>(toimipaikkojen %-osuus; kokeneet vaikeuksia työvoiman hankinnassa)</a:t>
            </a:r>
          </a:p>
          <a:p>
            <a:pPr defTabSz="514350">
              <a:spcBef>
                <a:spcPct val="0"/>
              </a:spcBef>
              <a:buNone/>
            </a:pPr>
            <a:r>
              <a:rPr lang="fi-FI" altLang="fi-FI" sz="900" b="1" dirty="0">
                <a:solidFill>
                  <a:srgbClr val="000000"/>
                </a:solidFill>
              </a:rPr>
              <a:t>Lähde: TEM/Tilastokeskus</a:t>
            </a:r>
          </a:p>
        </p:txBody>
      </p:sp>
      <p:grpSp>
        <p:nvGrpSpPr>
          <p:cNvPr id="2051" name="Ryhmä 1"/>
          <p:cNvGrpSpPr>
            <a:grpSpLocks/>
          </p:cNvGrpSpPr>
          <p:nvPr/>
        </p:nvGrpSpPr>
        <p:grpSpPr bwMode="auto">
          <a:xfrm>
            <a:off x="331727" y="1375862"/>
            <a:ext cx="4092814" cy="5028336"/>
            <a:chOff x="-1300440" y="474661"/>
            <a:chExt cx="5320584" cy="6623443"/>
          </a:xfrm>
        </p:grpSpPr>
        <p:sp>
          <p:nvSpPr>
            <p:cNvPr id="2125" name="Text Box 5"/>
            <p:cNvSpPr txBox="1">
              <a:spLocks noChangeArrowheads="1"/>
            </p:cNvSpPr>
            <p:nvPr/>
          </p:nvSpPr>
          <p:spPr bwMode="auto">
            <a:xfrm>
              <a:off x="-450863" y="1601385"/>
              <a:ext cx="1705028" cy="3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rPr>
                <a:t>Koko maa 41 %</a:t>
              </a:r>
            </a:p>
          </p:txBody>
        </p:sp>
        <p:grpSp>
          <p:nvGrpSpPr>
            <p:cNvPr id="2126" name="Ryhmä 1"/>
            <p:cNvGrpSpPr>
              <a:grpSpLocks/>
            </p:cNvGrpSpPr>
            <p:nvPr/>
          </p:nvGrpSpPr>
          <p:grpSpPr bwMode="auto">
            <a:xfrm>
              <a:off x="-1300440" y="474661"/>
              <a:ext cx="5320584" cy="6623443"/>
              <a:chOff x="3653530" y="561975"/>
              <a:chExt cx="5320651" cy="6623443"/>
            </a:xfrm>
          </p:grpSpPr>
          <p:grpSp>
            <p:nvGrpSpPr>
              <p:cNvPr id="2128" name="Group 12"/>
              <p:cNvGrpSpPr>
                <a:grpSpLocks/>
              </p:cNvGrpSpPr>
              <p:nvPr/>
            </p:nvGrpSpPr>
            <p:grpSpPr bwMode="auto">
              <a:xfrm>
                <a:off x="5727700" y="619125"/>
                <a:ext cx="3176587" cy="6126162"/>
                <a:chOff x="960" y="419"/>
                <a:chExt cx="2398" cy="4852"/>
              </a:xfrm>
            </p:grpSpPr>
            <p:sp>
              <p:nvSpPr>
                <p:cNvPr id="2175"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6"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7"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8"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79"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0"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1"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2"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3"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4"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5"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6"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7"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8"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89"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grpSp>
          <p:sp>
            <p:nvSpPr>
              <p:cNvPr id="2129" name="Freeform 28"/>
              <p:cNvSpPr>
                <a:spLocks/>
              </p:cNvSpPr>
              <p:nvPr/>
            </p:nvSpPr>
            <p:spPr bwMode="auto">
              <a:xfrm>
                <a:off x="6356350"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FFFF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0" name="Freeform 29"/>
              <p:cNvSpPr>
                <a:spLocks/>
              </p:cNvSpPr>
              <p:nvPr/>
            </p:nvSpPr>
            <p:spPr bwMode="auto">
              <a:xfrm>
                <a:off x="5830887"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FFC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1" name="Freeform 30"/>
              <p:cNvSpPr>
                <a:spLocks/>
              </p:cNvSpPr>
              <p:nvPr/>
            </p:nvSpPr>
            <p:spPr bwMode="auto">
              <a:xfrm>
                <a:off x="7297737"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2" name="Freeform 31"/>
              <p:cNvSpPr>
                <a:spLocks/>
              </p:cNvSpPr>
              <p:nvPr/>
            </p:nvSpPr>
            <p:spPr bwMode="auto">
              <a:xfrm>
                <a:off x="7880350"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00B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3" name="Freeform 32"/>
              <p:cNvSpPr>
                <a:spLocks/>
              </p:cNvSpPr>
              <p:nvPr/>
            </p:nvSpPr>
            <p:spPr bwMode="auto">
              <a:xfrm>
                <a:off x="7358062"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4" name="Freeform 33"/>
              <p:cNvSpPr>
                <a:spLocks/>
              </p:cNvSpPr>
              <p:nvPr/>
            </p:nvSpPr>
            <p:spPr bwMode="auto">
              <a:xfrm>
                <a:off x="6523037"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5" name="Freeform 34"/>
              <p:cNvSpPr>
                <a:spLocks/>
              </p:cNvSpPr>
              <p:nvPr/>
            </p:nvSpPr>
            <p:spPr bwMode="auto">
              <a:xfrm>
                <a:off x="5703887"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6" name="Freeform 35"/>
              <p:cNvSpPr>
                <a:spLocks/>
              </p:cNvSpPr>
              <p:nvPr/>
            </p:nvSpPr>
            <p:spPr bwMode="auto">
              <a:xfrm>
                <a:off x="5791200"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7" name="Freeform 36"/>
              <p:cNvSpPr>
                <a:spLocks/>
              </p:cNvSpPr>
              <p:nvPr/>
            </p:nvSpPr>
            <p:spPr bwMode="auto">
              <a:xfrm>
                <a:off x="7258050"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8" name="Freeform 37"/>
              <p:cNvSpPr>
                <a:spLocks/>
              </p:cNvSpPr>
              <p:nvPr/>
            </p:nvSpPr>
            <p:spPr bwMode="auto">
              <a:xfrm>
                <a:off x="7332662"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39" name="Freeform 38"/>
              <p:cNvSpPr>
                <a:spLocks/>
              </p:cNvSpPr>
              <p:nvPr/>
            </p:nvSpPr>
            <p:spPr bwMode="auto">
              <a:xfrm>
                <a:off x="6677025"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0" name="Freeform 39"/>
              <p:cNvSpPr>
                <a:spLocks/>
              </p:cNvSpPr>
              <p:nvPr/>
            </p:nvSpPr>
            <p:spPr bwMode="auto">
              <a:xfrm>
                <a:off x="5926137"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FF0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1" name="Freeform 40"/>
              <p:cNvSpPr>
                <a:spLocks/>
              </p:cNvSpPr>
              <p:nvPr/>
            </p:nvSpPr>
            <p:spPr bwMode="auto">
              <a:xfrm>
                <a:off x="5846762"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2" name="Freeform 41"/>
              <p:cNvSpPr>
                <a:spLocks/>
              </p:cNvSpPr>
              <p:nvPr/>
            </p:nvSpPr>
            <p:spPr bwMode="auto">
              <a:xfrm>
                <a:off x="6303962"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2D05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3" name="Freeform 42"/>
              <p:cNvSpPr>
                <a:spLocks/>
              </p:cNvSpPr>
              <p:nvPr/>
            </p:nvSpPr>
            <p:spPr bwMode="auto">
              <a:xfrm>
                <a:off x="6440487"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FFC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144" name="Text Box 43"/>
              <p:cNvSpPr txBox="1">
                <a:spLocks noChangeArrowheads="1"/>
              </p:cNvSpPr>
              <p:nvPr/>
            </p:nvSpPr>
            <p:spPr bwMode="auto">
              <a:xfrm>
                <a:off x="7034212" y="2152650"/>
                <a:ext cx="640175"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Lappi</a:t>
                </a:r>
              </a:p>
            </p:txBody>
          </p:sp>
          <p:sp>
            <p:nvSpPr>
              <p:cNvPr id="2145" name="Text Box 44"/>
              <p:cNvSpPr txBox="1">
                <a:spLocks noChangeArrowheads="1"/>
              </p:cNvSpPr>
              <p:nvPr/>
            </p:nvSpPr>
            <p:spPr bwMode="auto">
              <a:xfrm>
                <a:off x="6222088" y="4538453"/>
                <a:ext cx="1040283"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a:t>
                </a:r>
              </a:p>
              <a:p>
                <a:pPr defTabSz="514350">
                  <a:spcBef>
                    <a:spcPct val="0"/>
                  </a:spcBef>
                  <a:buNone/>
                </a:pPr>
                <a:r>
                  <a:rPr lang="fi-FI" altLang="fi-FI" sz="900" b="1" dirty="0">
                    <a:solidFill>
                      <a:srgbClr val="000000"/>
                    </a:solidFill>
                  </a:rPr>
                  <a:t>Pohjanmaa</a:t>
                </a:r>
              </a:p>
            </p:txBody>
          </p:sp>
          <p:sp>
            <p:nvSpPr>
              <p:cNvPr id="2146" name="Text Box 45"/>
              <p:cNvSpPr txBox="1">
                <a:spLocks noChangeArrowheads="1"/>
              </p:cNvSpPr>
              <p:nvPr/>
            </p:nvSpPr>
            <p:spPr bwMode="auto">
              <a:xfrm>
                <a:off x="5495925" y="5437187"/>
                <a:ext cx="956927"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Satakunta</a:t>
                </a:r>
              </a:p>
            </p:txBody>
          </p:sp>
          <p:sp>
            <p:nvSpPr>
              <p:cNvPr id="2147" name="Text Box 46"/>
              <p:cNvSpPr txBox="1">
                <a:spLocks noChangeArrowheads="1"/>
              </p:cNvSpPr>
              <p:nvPr/>
            </p:nvSpPr>
            <p:spPr bwMode="auto">
              <a:xfrm>
                <a:off x="6280151" y="5264149"/>
                <a:ext cx="748538"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Pirkan-</a:t>
                </a:r>
              </a:p>
              <a:p>
                <a:pPr defTabSz="514350">
                  <a:spcBef>
                    <a:spcPct val="0"/>
                  </a:spcBef>
                  <a:buNone/>
                </a:pPr>
                <a:r>
                  <a:rPr lang="fi-FI" altLang="fi-FI" sz="900" b="1" dirty="0">
                    <a:solidFill>
                      <a:srgbClr val="000000"/>
                    </a:solidFill>
                  </a:rPr>
                  <a:t>maa</a:t>
                </a:r>
              </a:p>
            </p:txBody>
          </p:sp>
          <p:sp>
            <p:nvSpPr>
              <p:cNvPr id="2148" name="Text Box 47"/>
              <p:cNvSpPr txBox="1">
                <a:spLocks noChangeArrowheads="1"/>
              </p:cNvSpPr>
              <p:nvPr/>
            </p:nvSpPr>
            <p:spPr bwMode="auto">
              <a:xfrm>
                <a:off x="6842126" y="5651500"/>
                <a:ext cx="64851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Häme</a:t>
                </a:r>
              </a:p>
            </p:txBody>
          </p:sp>
          <p:sp>
            <p:nvSpPr>
              <p:cNvPr id="2149" name="Text Box 48"/>
              <p:cNvSpPr txBox="1">
                <a:spLocks noChangeArrowheads="1"/>
              </p:cNvSpPr>
              <p:nvPr/>
            </p:nvSpPr>
            <p:spPr bwMode="auto">
              <a:xfrm>
                <a:off x="5140235" y="5886963"/>
                <a:ext cx="141538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Varsinais-Suomi</a:t>
                </a:r>
              </a:p>
            </p:txBody>
          </p:sp>
          <p:sp>
            <p:nvSpPr>
              <p:cNvPr id="2150" name="Text Box 49"/>
              <p:cNvSpPr txBox="1">
                <a:spLocks noChangeArrowheads="1"/>
              </p:cNvSpPr>
              <p:nvPr/>
            </p:nvSpPr>
            <p:spPr bwMode="auto">
              <a:xfrm>
                <a:off x="7512050" y="5798422"/>
                <a:ext cx="140705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Kaakkois-Suomi</a:t>
                </a:r>
              </a:p>
            </p:txBody>
          </p:sp>
          <p:sp>
            <p:nvSpPr>
              <p:cNvPr id="2151" name="Text Box 50"/>
              <p:cNvSpPr txBox="1">
                <a:spLocks noChangeArrowheads="1"/>
              </p:cNvSpPr>
              <p:nvPr/>
            </p:nvSpPr>
            <p:spPr bwMode="auto">
              <a:xfrm>
                <a:off x="6575425" y="6200774"/>
                <a:ext cx="865236"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Uusimaa</a:t>
                </a:r>
              </a:p>
            </p:txBody>
          </p:sp>
          <p:sp>
            <p:nvSpPr>
              <p:cNvPr id="2152" name="Text Box 51"/>
              <p:cNvSpPr txBox="1">
                <a:spLocks noChangeArrowheads="1"/>
              </p:cNvSpPr>
              <p:nvPr/>
            </p:nvSpPr>
            <p:spPr bwMode="auto">
              <a:xfrm>
                <a:off x="6818312" y="4864099"/>
                <a:ext cx="69852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Keski-</a:t>
                </a:r>
              </a:p>
              <a:p>
                <a:pPr defTabSz="514350">
                  <a:spcBef>
                    <a:spcPct val="0"/>
                  </a:spcBef>
                  <a:buNone/>
                </a:pPr>
                <a:r>
                  <a:rPr lang="fi-FI" altLang="fi-FI" sz="900" b="1" dirty="0">
                    <a:solidFill>
                      <a:srgbClr val="000000"/>
                    </a:solidFill>
                  </a:rPr>
                  <a:t>Suomi</a:t>
                </a:r>
              </a:p>
            </p:txBody>
          </p:sp>
          <p:sp>
            <p:nvSpPr>
              <p:cNvPr id="2153" name="Text Box 52"/>
              <p:cNvSpPr txBox="1">
                <a:spLocks noChangeArrowheads="1"/>
              </p:cNvSpPr>
              <p:nvPr/>
            </p:nvSpPr>
            <p:spPr bwMode="auto">
              <a:xfrm>
                <a:off x="7632674" y="3656223"/>
                <a:ext cx="748538"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Kainuu</a:t>
                </a:r>
              </a:p>
            </p:txBody>
          </p:sp>
          <p:sp>
            <p:nvSpPr>
              <p:cNvPr id="2154" name="Text Box 53"/>
              <p:cNvSpPr txBox="1">
                <a:spLocks noChangeArrowheads="1"/>
              </p:cNvSpPr>
              <p:nvPr/>
            </p:nvSpPr>
            <p:spPr bwMode="auto">
              <a:xfrm>
                <a:off x="6948487" y="3262312"/>
                <a:ext cx="1040283"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Pohjanmaa</a:t>
                </a:r>
              </a:p>
            </p:txBody>
          </p:sp>
          <p:sp>
            <p:nvSpPr>
              <p:cNvPr id="2155" name="Text Box 54"/>
              <p:cNvSpPr txBox="1">
                <a:spLocks noChangeArrowheads="1"/>
              </p:cNvSpPr>
              <p:nvPr/>
            </p:nvSpPr>
            <p:spPr bwMode="auto">
              <a:xfrm>
                <a:off x="7273927" y="4360861"/>
                <a:ext cx="806449" cy="6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Savo</a:t>
                </a:r>
              </a:p>
            </p:txBody>
          </p:sp>
          <p:sp>
            <p:nvSpPr>
              <p:cNvPr id="2156" name="Text Box 55"/>
              <p:cNvSpPr txBox="1">
                <a:spLocks noChangeArrowheads="1"/>
              </p:cNvSpPr>
              <p:nvPr/>
            </p:nvSpPr>
            <p:spPr bwMode="auto">
              <a:xfrm>
                <a:off x="8142287" y="4462462"/>
                <a:ext cx="831894" cy="48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Karjala</a:t>
                </a:r>
              </a:p>
            </p:txBody>
          </p:sp>
          <p:sp>
            <p:nvSpPr>
              <p:cNvPr id="2157" name="Text Box 56"/>
              <p:cNvSpPr txBox="1">
                <a:spLocks noChangeArrowheads="1"/>
              </p:cNvSpPr>
              <p:nvPr/>
            </p:nvSpPr>
            <p:spPr bwMode="auto">
              <a:xfrm>
                <a:off x="7469187" y="5141912"/>
                <a:ext cx="1006941"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Etelä-Savo</a:t>
                </a:r>
              </a:p>
            </p:txBody>
          </p:sp>
          <p:sp>
            <p:nvSpPr>
              <p:cNvPr id="2158" name="Text Box 57"/>
              <p:cNvSpPr txBox="1">
                <a:spLocks noChangeArrowheads="1"/>
              </p:cNvSpPr>
              <p:nvPr/>
            </p:nvSpPr>
            <p:spPr bwMode="auto">
              <a:xfrm>
                <a:off x="5313363" y="4691062"/>
                <a:ext cx="1040283" cy="3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Pohjanmaa</a:t>
                </a:r>
              </a:p>
            </p:txBody>
          </p:sp>
          <p:sp>
            <p:nvSpPr>
              <p:cNvPr id="2159" name="Text Box 58"/>
              <p:cNvSpPr txBox="1">
                <a:spLocks noChangeArrowheads="1"/>
              </p:cNvSpPr>
              <p:nvPr/>
            </p:nvSpPr>
            <p:spPr bwMode="auto">
              <a:xfrm>
                <a:off x="6546464" y="6334056"/>
                <a:ext cx="377825" cy="8513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3853</a:t>
                </a:r>
              </a:p>
            </p:txBody>
          </p:sp>
          <p:sp>
            <p:nvSpPr>
              <p:cNvPr id="2160" name="Text Box 59"/>
              <p:cNvSpPr txBox="1">
                <a:spLocks noChangeArrowheads="1"/>
              </p:cNvSpPr>
              <p:nvPr/>
            </p:nvSpPr>
            <p:spPr bwMode="auto">
              <a:xfrm>
                <a:off x="6144955" y="6092262"/>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42</a:t>
                </a:r>
              </a:p>
            </p:txBody>
          </p:sp>
          <p:sp>
            <p:nvSpPr>
              <p:cNvPr id="2161" name="Text Box 60"/>
              <p:cNvSpPr txBox="1">
                <a:spLocks noChangeArrowheads="1"/>
              </p:cNvSpPr>
              <p:nvPr/>
            </p:nvSpPr>
            <p:spPr bwMode="auto">
              <a:xfrm>
                <a:off x="7602537" y="5986463"/>
                <a:ext cx="373063"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51</a:t>
                </a:r>
              </a:p>
            </p:txBody>
          </p:sp>
          <p:sp>
            <p:nvSpPr>
              <p:cNvPr id="2162" name="Text Box 61"/>
              <p:cNvSpPr txBox="1">
                <a:spLocks noChangeArrowheads="1"/>
              </p:cNvSpPr>
              <p:nvPr/>
            </p:nvSpPr>
            <p:spPr bwMode="auto">
              <a:xfrm>
                <a:off x="6954648" y="5835309"/>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41</a:t>
                </a:r>
              </a:p>
            </p:txBody>
          </p:sp>
          <p:sp>
            <p:nvSpPr>
              <p:cNvPr id="2163" name="Text Box 62"/>
              <p:cNvSpPr txBox="1">
                <a:spLocks noChangeArrowheads="1"/>
              </p:cNvSpPr>
              <p:nvPr/>
            </p:nvSpPr>
            <p:spPr bwMode="auto">
              <a:xfrm>
                <a:off x="6458320" y="5685451"/>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35</a:t>
                </a:r>
              </a:p>
            </p:txBody>
          </p:sp>
          <p:sp>
            <p:nvSpPr>
              <p:cNvPr id="2164" name="Text Box 63"/>
              <p:cNvSpPr txBox="1">
                <a:spLocks noChangeArrowheads="1"/>
              </p:cNvSpPr>
              <p:nvPr/>
            </p:nvSpPr>
            <p:spPr bwMode="auto">
              <a:xfrm>
                <a:off x="5966655" y="5605356"/>
                <a:ext cx="407988" cy="3040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34</a:t>
                </a:r>
              </a:p>
            </p:txBody>
          </p:sp>
          <p:sp>
            <p:nvSpPr>
              <p:cNvPr id="2165" name="Text Box 64"/>
              <p:cNvSpPr txBox="1">
                <a:spLocks noChangeArrowheads="1"/>
              </p:cNvSpPr>
              <p:nvPr/>
            </p:nvSpPr>
            <p:spPr bwMode="auto">
              <a:xfrm>
                <a:off x="6965950" y="529748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34</a:t>
                </a:r>
              </a:p>
            </p:txBody>
          </p:sp>
          <p:sp>
            <p:nvSpPr>
              <p:cNvPr id="2166" name="Text Box 65"/>
              <p:cNvSpPr txBox="1">
                <a:spLocks noChangeArrowheads="1"/>
              </p:cNvSpPr>
              <p:nvPr/>
            </p:nvSpPr>
            <p:spPr bwMode="auto">
              <a:xfrm>
                <a:off x="7708901" y="5368924"/>
                <a:ext cx="388937"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167" name="Text Box 66"/>
              <p:cNvSpPr txBox="1">
                <a:spLocks noChangeArrowheads="1"/>
              </p:cNvSpPr>
              <p:nvPr/>
            </p:nvSpPr>
            <p:spPr bwMode="auto">
              <a:xfrm>
                <a:off x="7540625" y="4783137"/>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45</a:t>
                </a:r>
              </a:p>
            </p:txBody>
          </p:sp>
          <p:sp>
            <p:nvSpPr>
              <p:cNvPr id="2168" name="Text Box 67"/>
              <p:cNvSpPr txBox="1">
                <a:spLocks noChangeArrowheads="1"/>
              </p:cNvSpPr>
              <p:nvPr/>
            </p:nvSpPr>
            <p:spPr bwMode="auto">
              <a:xfrm>
                <a:off x="5511257" y="4886872"/>
                <a:ext cx="376236"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169" name="Text Box 68"/>
              <p:cNvSpPr txBox="1">
                <a:spLocks noChangeArrowheads="1"/>
              </p:cNvSpPr>
              <p:nvPr/>
            </p:nvSpPr>
            <p:spPr bwMode="auto">
              <a:xfrm>
                <a:off x="6222453" y="4945780"/>
                <a:ext cx="3651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170" name="Text Box 69"/>
              <p:cNvSpPr txBox="1">
                <a:spLocks noChangeArrowheads="1"/>
              </p:cNvSpPr>
              <p:nvPr/>
            </p:nvSpPr>
            <p:spPr bwMode="auto">
              <a:xfrm>
                <a:off x="8316912" y="4865687"/>
                <a:ext cx="36353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27</a:t>
                </a:r>
              </a:p>
            </p:txBody>
          </p:sp>
          <p:sp>
            <p:nvSpPr>
              <p:cNvPr id="2171" name="Text Box 70"/>
              <p:cNvSpPr txBox="1">
                <a:spLocks noChangeArrowheads="1"/>
              </p:cNvSpPr>
              <p:nvPr/>
            </p:nvSpPr>
            <p:spPr bwMode="auto">
              <a:xfrm>
                <a:off x="7728772" y="3903302"/>
                <a:ext cx="357188"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57</a:t>
                </a:r>
              </a:p>
            </p:txBody>
          </p:sp>
          <p:sp>
            <p:nvSpPr>
              <p:cNvPr id="2172" name="Text Box 71"/>
              <p:cNvSpPr txBox="1">
                <a:spLocks noChangeArrowheads="1"/>
              </p:cNvSpPr>
              <p:nvPr/>
            </p:nvSpPr>
            <p:spPr bwMode="auto">
              <a:xfrm>
                <a:off x="6986586" y="3702050"/>
                <a:ext cx="368300"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32</a:t>
                </a:r>
              </a:p>
            </p:txBody>
          </p:sp>
          <p:sp>
            <p:nvSpPr>
              <p:cNvPr id="2173" name="Text Box 72"/>
              <p:cNvSpPr txBox="1">
                <a:spLocks noChangeArrowheads="1"/>
              </p:cNvSpPr>
              <p:nvPr/>
            </p:nvSpPr>
            <p:spPr bwMode="auto">
              <a:xfrm>
                <a:off x="7134225" y="2395537"/>
                <a:ext cx="377825" cy="4864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62</a:t>
                </a:r>
              </a:p>
            </p:txBody>
          </p:sp>
          <p:sp>
            <p:nvSpPr>
              <p:cNvPr id="2174" name="Tekstikehys 70"/>
              <p:cNvSpPr txBox="1">
                <a:spLocks noChangeArrowheads="1"/>
              </p:cNvSpPr>
              <p:nvPr/>
            </p:nvSpPr>
            <p:spPr bwMode="auto">
              <a:xfrm>
                <a:off x="3653530" y="609601"/>
                <a:ext cx="1659833" cy="60811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highlight>
                      <a:srgbClr val="FFFF00"/>
                    </a:highlight>
                  </a:rPr>
                  <a:t>Vuosi 2024 (Q1)</a:t>
                </a:r>
              </a:p>
            </p:txBody>
          </p:sp>
        </p:grpSp>
      </p:grpSp>
      <p:grpSp>
        <p:nvGrpSpPr>
          <p:cNvPr id="2052" name="Ryhmä 2"/>
          <p:cNvGrpSpPr>
            <a:grpSpLocks/>
          </p:cNvGrpSpPr>
          <p:nvPr/>
        </p:nvGrpSpPr>
        <p:grpSpPr bwMode="auto">
          <a:xfrm>
            <a:off x="4680268" y="1375862"/>
            <a:ext cx="3722453" cy="4710836"/>
            <a:chOff x="4339971" y="600075"/>
            <a:chExt cx="4717942" cy="6263112"/>
          </a:xfrm>
        </p:grpSpPr>
        <p:sp>
          <p:nvSpPr>
            <p:cNvPr id="2053" name="Rectangle 6"/>
            <p:cNvSpPr>
              <a:spLocks noChangeArrowheads="1"/>
            </p:cNvSpPr>
            <p:nvPr/>
          </p:nvSpPr>
          <p:spPr bwMode="auto">
            <a:xfrm>
              <a:off x="4346545" y="2191448"/>
              <a:ext cx="1831953" cy="212090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514350">
                <a:spcBef>
                  <a:spcPct val="0"/>
                </a:spcBef>
                <a:buNone/>
              </a:pPr>
              <a:endParaRPr lang="fi-FI" altLang="fi-FI" sz="1350">
                <a:solidFill>
                  <a:srgbClr val="000000"/>
                </a:solidFill>
              </a:endParaRPr>
            </a:p>
          </p:txBody>
        </p:sp>
        <p:sp>
          <p:nvSpPr>
            <p:cNvPr id="2054" name="Rectangle 7"/>
            <p:cNvSpPr>
              <a:spLocks noChangeArrowheads="1"/>
            </p:cNvSpPr>
            <p:nvPr/>
          </p:nvSpPr>
          <p:spPr bwMode="auto">
            <a:xfrm>
              <a:off x="4514818" y="3529710"/>
              <a:ext cx="280984" cy="184150"/>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5" name="Rectangle 8"/>
            <p:cNvSpPr>
              <a:spLocks noChangeArrowheads="1"/>
            </p:cNvSpPr>
            <p:nvPr/>
          </p:nvSpPr>
          <p:spPr bwMode="auto">
            <a:xfrm>
              <a:off x="4514818" y="3974210"/>
              <a:ext cx="280984" cy="185738"/>
            </a:xfrm>
            <a:prstGeom prst="rect">
              <a:avLst/>
            </a:prstGeom>
            <a:solidFill>
              <a:srgbClr val="00B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6" name="Rectangle 10" descr="40 %"/>
            <p:cNvSpPr>
              <a:spLocks noChangeArrowheads="1"/>
            </p:cNvSpPr>
            <p:nvPr/>
          </p:nvSpPr>
          <p:spPr bwMode="auto">
            <a:xfrm>
              <a:off x="4522756" y="2320035"/>
              <a:ext cx="280983" cy="18415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7" name="Text Box 11"/>
            <p:cNvSpPr txBox="1">
              <a:spLocks noChangeArrowheads="1"/>
            </p:cNvSpPr>
            <p:nvPr/>
          </p:nvSpPr>
          <p:spPr bwMode="auto">
            <a:xfrm>
              <a:off x="4892638" y="2215260"/>
              <a:ext cx="1164565" cy="205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050" b="1" dirty="0">
                  <a:solidFill>
                    <a:srgbClr val="000000"/>
                  </a:solidFill>
                </a:rPr>
                <a:t>45 % ja yli</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40 % - 44 %</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35 % - 39 %</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30 % - 34 %</a:t>
              </a:r>
            </a:p>
            <a:p>
              <a:pPr defTabSz="514350">
                <a:spcBef>
                  <a:spcPct val="0"/>
                </a:spcBef>
                <a:buNone/>
              </a:pPr>
              <a:endParaRPr lang="fi-FI" altLang="fi-FI" sz="1050" b="1" dirty="0">
                <a:solidFill>
                  <a:srgbClr val="000000"/>
                </a:solidFill>
              </a:endParaRPr>
            </a:p>
            <a:p>
              <a:pPr defTabSz="514350">
                <a:spcBef>
                  <a:spcPct val="0"/>
                </a:spcBef>
                <a:buNone/>
              </a:pPr>
              <a:r>
                <a:rPr lang="fi-FI" altLang="fi-FI" sz="1050" b="1" dirty="0">
                  <a:solidFill>
                    <a:srgbClr val="000000"/>
                  </a:solidFill>
                </a:rPr>
                <a:t>25 % - 29 %</a:t>
              </a:r>
            </a:p>
          </p:txBody>
        </p:sp>
        <p:sp>
          <p:nvSpPr>
            <p:cNvPr id="2058" name="Rectangle 10" descr="40 %"/>
            <p:cNvSpPr>
              <a:spLocks noChangeArrowheads="1"/>
            </p:cNvSpPr>
            <p:nvPr/>
          </p:nvSpPr>
          <p:spPr bwMode="auto">
            <a:xfrm>
              <a:off x="4516406" y="3123310"/>
              <a:ext cx="280983" cy="18415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sp>
          <p:nvSpPr>
            <p:cNvPr id="2059" name="Rectangle 10" descr="40 %"/>
            <p:cNvSpPr>
              <a:spLocks noChangeArrowheads="1"/>
            </p:cNvSpPr>
            <p:nvPr/>
          </p:nvSpPr>
          <p:spPr bwMode="auto">
            <a:xfrm>
              <a:off x="4524343" y="2721673"/>
              <a:ext cx="280984" cy="184150"/>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endParaRPr lang="fi-FI" altLang="fi-FI" sz="1350">
                <a:solidFill>
                  <a:srgbClr val="000000"/>
                </a:solidFill>
              </a:endParaRPr>
            </a:p>
          </p:txBody>
        </p:sp>
        <p:grpSp>
          <p:nvGrpSpPr>
            <p:cNvPr id="2060" name="Ryhmä 2"/>
            <p:cNvGrpSpPr>
              <a:grpSpLocks/>
            </p:cNvGrpSpPr>
            <p:nvPr/>
          </p:nvGrpSpPr>
          <p:grpSpPr bwMode="auto">
            <a:xfrm>
              <a:off x="4339971" y="600075"/>
              <a:ext cx="4717942" cy="6263112"/>
              <a:chOff x="-284148" y="561975"/>
              <a:chExt cx="4718238" cy="6263112"/>
            </a:xfrm>
          </p:grpSpPr>
          <p:grpSp>
            <p:nvGrpSpPr>
              <p:cNvPr id="2062" name="Group 12"/>
              <p:cNvGrpSpPr>
                <a:grpSpLocks/>
              </p:cNvGrpSpPr>
              <p:nvPr/>
            </p:nvGrpSpPr>
            <p:grpSpPr bwMode="auto">
              <a:xfrm>
                <a:off x="1208401" y="619125"/>
                <a:ext cx="3176587" cy="6126162"/>
                <a:chOff x="960" y="419"/>
                <a:chExt cx="2398" cy="4852"/>
              </a:xfrm>
            </p:grpSpPr>
            <p:sp>
              <p:nvSpPr>
                <p:cNvPr id="2110" name="Freeform 13"/>
                <p:cNvSpPr>
                  <a:spLocks/>
                </p:cNvSpPr>
                <p:nvPr/>
              </p:nvSpPr>
              <p:spPr bwMode="auto">
                <a:xfrm>
                  <a:off x="1452" y="4770"/>
                  <a:ext cx="948" cy="501"/>
                </a:xfrm>
                <a:custGeom>
                  <a:avLst/>
                  <a:gdLst>
                    <a:gd name="T0" fmla="*/ 243 w 948"/>
                    <a:gd name="T1" fmla="*/ 111 h 501"/>
                    <a:gd name="T2" fmla="*/ 303 w 948"/>
                    <a:gd name="T3" fmla="*/ 117 h 501"/>
                    <a:gd name="T4" fmla="*/ 339 w 948"/>
                    <a:gd name="T5" fmla="*/ 123 h 501"/>
                    <a:gd name="T6" fmla="*/ 384 w 948"/>
                    <a:gd name="T7" fmla="*/ 144 h 501"/>
                    <a:gd name="T8" fmla="*/ 393 w 948"/>
                    <a:gd name="T9" fmla="*/ 90 h 501"/>
                    <a:gd name="T10" fmla="*/ 456 w 948"/>
                    <a:gd name="T11" fmla="*/ 93 h 501"/>
                    <a:gd name="T12" fmla="*/ 501 w 948"/>
                    <a:gd name="T13" fmla="*/ 39 h 501"/>
                    <a:gd name="T14" fmla="*/ 537 w 948"/>
                    <a:gd name="T15" fmla="*/ 18 h 501"/>
                    <a:gd name="T16" fmla="*/ 582 w 948"/>
                    <a:gd name="T17" fmla="*/ 42 h 501"/>
                    <a:gd name="T18" fmla="*/ 609 w 948"/>
                    <a:gd name="T19" fmla="*/ 87 h 501"/>
                    <a:gd name="T20" fmla="*/ 672 w 948"/>
                    <a:gd name="T21" fmla="*/ 57 h 501"/>
                    <a:gd name="T22" fmla="*/ 732 w 948"/>
                    <a:gd name="T23" fmla="*/ 33 h 501"/>
                    <a:gd name="T24" fmla="*/ 783 w 948"/>
                    <a:gd name="T25" fmla="*/ 18 h 501"/>
                    <a:gd name="T26" fmla="*/ 825 w 948"/>
                    <a:gd name="T27" fmla="*/ 117 h 501"/>
                    <a:gd name="T28" fmla="*/ 894 w 948"/>
                    <a:gd name="T29" fmla="*/ 111 h 501"/>
                    <a:gd name="T30" fmla="*/ 948 w 948"/>
                    <a:gd name="T31" fmla="*/ 174 h 501"/>
                    <a:gd name="T32" fmla="*/ 864 w 948"/>
                    <a:gd name="T33" fmla="*/ 153 h 501"/>
                    <a:gd name="T34" fmla="*/ 828 w 948"/>
                    <a:gd name="T35" fmla="*/ 198 h 501"/>
                    <a:gd name="T36" fmla="*/ 795 w 948"/>
                    <a:gd name="T37" fmla="*/ 204 h 501"/>
                    <a:gd name="T38" fmla="*/ 729 w 948"/>
                    <a:gd name="T39" fmla="*/ 162 h 501"/>
                    <a:gd name="T40" fmla="*/ 750 w 948"/>
                    <a:gd name="T41" fmla="*/ 201 h 501"/>
                    <a:gd name="T42" fmla="*/ 762 w 948"/>
                    <a:gd name="T43" fmla="*/ 261 h 501"/>
                    <a:gd name="T44" fmla="*/ 735 w 948"/>
                    <a:gd name="T45" fmla="*/ 273 h 501"/>
                    <a:gd name="T46" fmla="*/ 690 w 948"/>
                    <a:gd name="T47" fmla="*/ 279 h 501"/>
                    <a:gd name="T48" fmla="*/ 669 w 948"/>
                    <a:gd name="T49" fmla="*/ 237 h 501"/>
                    <a:gd name="T50" fmla="*/ 636 w 948"/>
                    <a:gd name="T51" fmla="*/ 267 h 501"/>
                    <a:gd name="T52" fmla="*/ 585 w 948"/>
                    <a:gd name="T53" fmla="*/ 279 h 501"/>
                    <a:gd name="T54" fmla="*/ 555 w 948"/>
                    <a:gd name="T55" fmla="*/ 321 h 501"/>
                    <a:gd name="T56" fmla="*/ 510 w 948"/>
                    <a:gd name="T57" fmla="*/ 354 h 501"/>
                    <a:gd name="T58" fmla="*/ 474 w 948"/>
                    <a:gd name="T59" fmla="*/ 318 h 501"/>
                    <a:gd name="T60" fmla="*/ 399 w 948"/>
                    <a:gd name="T61" fmla="*/ 417 h 501"/>
                    <a:gd name="T62" fmla="*/ 384 w 948"/>
                    <a:gd name="T63" fmla="*/ 375 h 501"/>
                    <a:gd name="T64" fmla="*/ 357 w 948"/>
                    <a:gd name="T65" fmla="*/ 345 h 501"/>
                    <a:gd name="T66" fmla="*/ 288 w 948"/>
                    <a:gd name="T67" fmla="*/ 405 h 501"/>
                    <a:gd name="T68" fmla="*/ 237 w 948"/>
                    <a:gd name="T69" fmla="*/ 417 h 501"/>
                    <a:gd name="T70" fmla="*/ 198 w 948"/>
                    <a:gd name="T71" fmla="*/ 450 h 501"/>
                    <a:gd name="T72" fmla="*/ 144 w 948"/>
                    <a:gd name="T73" fmla="*/ 447 h 501"/>
                    <a:gd name="T74" fmla="*/ 162 w 948"/>
                    <a:gd name="T75" fmla="*/ 399 h 501"/>
                    <a:gd name="T76" fmla="*/ 93 w 948"/>
                    <a:gd name="T77" fmla="*/ 456 h 501"/>
                    <a:gd name="T78" fmla="*/ 39 w 948"/>
                    <a:gd name="T79" fmla="*/ 495 h 501"/>
                    <a:gd name="T80" fmla="*/ 33 w 948"/>
                    <a:gd name="T81" fmla="*/ 468 h 501"/>
                    <a:gd name="T82" fmla="*/ 78 w 948"/>
                    <a:gd name="T83" fmla="*/ 438 h 501"/>
                    <a:gd name="T84" fmla="*/ 51 w 948"/>
                    <a:gd name="T85" fmla="*/ 414 h 501"/>
                    <a:gd name="T86" fmla="*/ 90 w 948"/>
                    <a:gd name="T87" fmla="*/ 396 h 501"/>
                    <a:gd name="T88" fmla="*/ 120 w 948"/>
                    <a:gd name="T89" fmla="*/ 351 h 501"/>
                    <a:gd name="T90" fmla="*/ 168 w 948"/>
                    <a:gd name="T91" fmla="*/ 354 h 501"/>
                    <a:gd name="T92" fmla="*/ 162 w 948"/>
                    <a:gd name="T93" fmla="*/ 312 h 501"/>
                    <a:gd name="T94" fmla="*/ 183 w 948"/>
                    <a:gd name="T95" fmla="*/ 240 h 501"/>
                    <a:gd name="T96" fmla="*/ 219 w 948"/>
                    <a:gd name="T97" fmla="*/ 192 h 501"/>
                    <a:gd name="T98" fmla="*/ 210 w 948"/>
                    <a:gd name="T99" fmla="*/ 138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1" name="Freeform 14"/>
                <p:cNvSpPr>
                  <a:spLocks/>
                </p:cNvSpPr>
                <p:nvPr/>
              </p:nvSpPr>
              <p:spPr bwMode="auto">
                <a:xfrm>
                  <a:off x="1055" y="4586"/>
                  <a:ext cx="624" cy="588"/>
                </a:xfrm>
                <a:custGeom>
                  <a:avLst/>
                  <a:gdLst>
                    <a:gd name="T0" fmla="*/ 469 w 624"/>
                    <a:gd name="T1" fmla="*/ 544 h 588"/>
                    <a:gd name="T2" fmla="*/ 421 w 624"/>
                    <a:gd name="T3" fmla="*/ 568 h 588"/>
                    <a:gd name="T4" fmla="*/ 432 w 624"/>
                    <a:gd name="T5" fmla="*/ 537 h 588"/>
                    <a:gd name="T6" fmla="*/ 402 w 624"/>
                    <a:gd name="T7" fmla="*/ 535 h 588"/>
                    <a:gd name="T8" fmla="*/ 373 w 624"/>
                    <a:gd name="T9" fmla="*/ 561 h 588"/>
                    <a:gd name="T10" fmla="*/ 355 w 624"/>
                    <a:gd name="T11" fmla="*/ 577 h 588"/>
                    <a:gd name="T12" fmla="*/ 318 w 624"/>
                    <a:gd name="T13" fmla="*/ 580 h 588"/>
                    <a:gd name="T14" fmla="*/ 277 w 624"/>
                    <a:gd name="T15" fmla="*/ 549 h 588"/>
                    <a:gd name="T16" fmla="*/ 274 w 624"/>
                    <a:gd name="T17" fmla="*/ 529 h 588"/>
                    <a:gd name="T18" fmla="*/ 271 w 624"/>
                    <a:gd name="T19" fmla="*/ 486 h 588"/>
                    <a:gd name="T20" fmla="*/ 294 w 624"/>
                    <a:gd name="T21" fmla="*/ 502 h 588"/>
                    <a:gd name="T22" fmla="*/ 333 w 624"/>
                    <a:gd name="T23" fmla="*/ 507 h 588"/>
                    <a:gd name="T24" fmla="*/ 378 w 624"/>
                    <a:gd name="T25" fmla="*/ 493 h 588"/>
                    <a:gd name="T26" fmla="*/ 397 w 624"/>
                    <a:gd name="T27" fmla="*/ 507 h 588"/>
                    <a:gd name="T28" fmla="*/ 414 w 624"/>
                    <a:gd name="T29" fmla="*/ 459 h 588"/>
                    <a:gd name="T30" fmla="*/ 339 w 624"/>
                    <a:gd name="T31" fmla="*/ 483 h 588"/>
                    <a:gd name="T32" fmla="*/ 304 w 624"/>
                    <a:gd name="T33" fmla="*/ 474 h 588"/>
                    <a:gd name="T34" fmla="*/ 331 w 624"/>
                    <a:gd name="T35" fmla="*/ 417 h 588"/>
                    <a:gd name="T36" fmla="*/ 289 w 624"/>
                    <a:gd name="T37" fmla="*/ 418 h 588"/>
                    <a:gd name="T38" fmla="*/ 241 w 624"/>
                    <a:gd name="T39" fmla="*/ 420 h 588"/>
                    <a:gd name="T40" fmla="*/ 174 w 624"/>
                    <a:gd name="T41" fmla="*/ 378 h 588"/>
                    <a:gd name="T42" fmla="*/ 156 w 624"/>
                    <a:gd name="T43" fmla="*/ 361 h 588"/>
                    <a:gd name="T44" fmla="*/ 124 w 624"/>
                    <a:gd name="T45" fmla="*/ 382 h 588"/>
                    <a:gd name="T46" fmla="*/ 96 w 624"/>
                    <a:gd name="T47" fmla="*/ 388 h 588"/>
                    <a:gd name="T48" fmla="*/ 121 w 624"/>
                    <a:gd name="T49" fmla="*/ 361 h 588"/>
                    <a:gd name="T50" fmla="*/ 130 w 624"/>
                    <a:gd name="T51" fmla="*/ 295 h 588"/>
                    <a:gd name="T52" fmla="*/ 66 w 624"/>
                    <a:gd name="T53" fmla="*/ 369 h 588"/>
                    <a:gd name="T54" fmla="*/ 43 w 624"/>
                    <a:gd name="T55" fmla="*/ 376 h 588"/>
                    <a:gd name="T56" fmla="*/ 34 w 624"/>
                    <a:gd name="T57" fmla="*/ 343 h 588"/>
                    <a:gd name="T58" fmla="*/ 63 w 624"/>
                    <a:gd name="T59" fmla="*/ 348 h 588"/>
                    <a:gd name="T60" fmla="*/ 39 w 624"/>
                    <a:gd name="T61" fmla="*/ 324 h 588"/>
                    <a:gd name="T62" fmla="*/ 22 w 624"/>
                    <a:gd name="T63" fmla="*/ 291 h 588"/>
                    <a:gd name="T64" fmla="*/ 36 w 624"/>
                    <a:gd name="T65" fmla="*/ 234 h 588"/>
                    <a:gd name="T66" fmla="*/ 4 w 624"/>
                    <a:gd name="T67" fmla="*/ 205 h 588"/>
                    <a:gd name="T68" fmla="*/ 0 w 624"/>
                    <a:gd name="T69" fmla="*/ 180 h 588"/>
                    <a:gd name="T70" fmla="*/ 25 w 624"/>
                    <a:gd name="T71" fmla="*/ 171 h 588"/>
                    <a:gd name="T72" fmla="*/ 13 w 624"/>
                    <a:gd name="T73" fmla="*/ 117 h 588"/>
                    <a:gd name="T74" fmla="*/ 42 w 624"/>
                    <a:gd name="T75" fmla="*/ 126 h 588"/>
                    <a:gd name="T76" fmla="*/ 25 w 624"/>
                    <a:gd name="T77" fmla="*/ 58 h 588"/>
                    <a:gd name="T78" fmla="*/ 51 w 624"/>
                    <a:gd name="T79" fmla="*/ 60 h 588"/>
                    <a:gd name="T80" fmla="*/ 67 w 624"/>
                    <a:gd name="T81" fmla="*/ 9 h 588"/>
                    <a:gd name="T82" fmla="*/ 111 w 624"/>
                    <a:gd name="T83" fmla="*/ 30 h 588"/>
                    <a:gd name="T84" fmla="*/ 181 w 624"/>
                    <a:gd name="T85" fmla="*/ 63 h 588"/>
                    <a:gd name="T86" fmla="*/ 343 w 624"/>
                    <a:gd name="T87" fmla="*/ 73 h 588"/>
                    <a:gd name="T88" fmla="*/ 387 w 624"/>
                    <a:gd name="T89" fmla="*/ 97 h 588"/>
                    <a:gd name="T90" fmla="*/ 432 w 624"/>
                    <a:gd name="T91" fmla="*/ 124 h 588"/>
                    <a:gd name="T92" fmla="*/ 477 w 624"/>
                    <a:gd name="T93" fmla="*/ 147 h 588"/>
                    <a:gd name="T94" fmla="*/ 502 w 624"/>
                    <a:gd name="T95" fmla="*/ 267 h 588"/>
                    <a:gd name="T96" fmla="*/ 550 w 624"/>
                    <a:gd name="T97" fmla="*/ 286 h 588"/>
                    <a:gd name="T98" fmla="*/ 609 w 624"/>
                    <a:gd name="T99" fmla="*/ 321 h 588"/>
                    <a:gd name="T100" fmla="*/ 615 w 624"/>
                    <a:gd name="T101" fmla="*/ 376 h 588"/>
                    <a:gd name="T102" fmla="*/ 582 w 624"/>
                    <a:gd name="T103" fmla="*/ 423 h 588"/>
                    <a:gd name="T104" fmla="*/ 559 w 624"/>
                    <a:gd name="T105" fmla="*/ 492 h 588"/>
                    <a:gd name="T106" fmla="*/ 561 w 624"/>
                    <a:gd name="T107" fmla="*/ 537 h 588"/>
                    <a:gd name="T108" fmla="*/ 517 w 624"/>
                    <a:gd name="T109" fmla="*/ 534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2" y="535"/>
                      </a:lnTo>
                      <a:lnTo>
                        <a:pt x="384" y="54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93" y="480"/>
                      </a:lnTo>
                      <a:lnTo>
                        <a:pt x="397" y="507"/>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2" name="Freeform 15"/>
                <p:cNvSpPr>
                  <a:spLocks/>
                </p:cNvSpPr>
                <p:nvPr/>
              </p:nvSpPr>
              <p:spPr bwMode="auto">
                <a:xfrm>
                  <a:off x="2162" y="4251"/>
                  <a:ext cx="892" cy="707"/>
                </a:xfrm>
                <a:custGeom>
                  <a:avLst/>
                  <a:gdLst>
                    <a:gd name="T0" fmla="*/ 247 w 892"/>
                    <a:gd name="T1" fmla="*/ 699 h 707"/>
                    <a:gd name="T2" fmla="*/ 291 w 892"/>
                    <a:gd name="T3" fmla="*/ 698 h 707"/>
                    <a:gd name="T4" fmla="*/ 279 w 892"/>
                    <a:gd name="T5" fmla="*/ 662 h 707"/>
                    <a:gd name="T6" fmla="*/ 301 w 892"/>
                    <a:gd name="T7" fmla="*/ 645 h 707"/>
                    <a:gd name="T8" fmla="*/ 336 w 892"/>
                    <a:gd name="T9" fmla="*/ 663 h 707"/>
                    <a:gd name="T10" fmla="*/ 376 w 892"/>
                    <a:gd name="T11" fmla="*/ 674 h 707"/>
                    <a:gd name="T12" fmla="*/ 412 w 892"/>
                    <a:gd name="T13" fmla="*/ 671 h 707"/>
                    <a:gd name="T14" fmla="*/ 445 w 892"/>
                    <a:gd name="T15" fmla="*/ 662 h 707"/>
                    <a:gd name="T16" fmla="*/ 438 w 892"/>
                    <a:gd name="T17" fmla="*/ 629 h 707"/>
                    <a:gd name="T18" fmla="*/ 652 w 892"/>
                    <a:gd name="T19" fmla="*/ 378 h 707"/>
                    <a:gd name="T20" fmla="*/ 892 w 892"/>
                    <a:gd name="T21" fmla="*/ 59 h 707"/>
                    <a:gd name="T22" fmla="*/ 856 w 892"/>
                    <a:gd name="T23" fmla="*/ 0 h 707"/>
                    <a:gd name="T24" fmla="*/ 792 w 892"/>
                    <a:gd name="T25" fmla="*/ 9 h 707"/>
                    <a:gd name="T26" fmla="*/ 786 w 892"/>
                    <a:gd name="T27" fmla="*/ 83 h 707"/>
                    <a:gd name="T28" fmla="*/ 727 w 892"/>
                    <a:gd name="T29" fmla="*/ 105 h 707"/>
                    <a:gd name="T30" fmla="*/ 691 w 892"/>
                    <a:gd name="T31" fmla="*/ 137 h 707"/>
                    <a:gd name="T32" fmla="*/ 631 w 892"/>
                    <a:gd name="T33" fmla="*/ 126 h 707"/>
                    <a:gd name="T34" fmla="*/ 610 w 892"/>
                    <a:gd name="T35" fmla="*/ 185 h 707"/>
                    <a:gd name="T36" fmla="*/ 556 w 892"/>
                    <a:gd name="T37" fmla="*/ 203 h 707"/>
                    <a:gd name="T38" fmla="*/ 478 w 892"/>
                    <a:gd name="T39" fmla="*/ 272 h 707"/>
                    <a:gd name="T40" fmla="*/ 343 w 892"/>
                    <a:gd name="T41" fmla="*/ 270 h 707"/>
                    <a:gd name="T42" fmla="*/ 298 w 892"/>
                    <a:gd name="T43" fmla="*/ 245 h 707"/>
                    <a:gd name="T44" fmla="*/ 246 w 892"/>
                    <a:gd name="T45" fmla="*/ 227 h 707"/>
                    <a:gd name="T46" fmla="*/ 198 w 892"/>
                    <a:gd name="T47" fmla="*/ 243 h 707"/>
                    <a:gd name="T48" fmla="*/ 249 w 892"/>
                    <a:gd name="T49" fmla="*/ 260 h 707"/>
                    <a:gd name="T50" fmla="*/ 319 w 892"/>
                    <a:gd name="T51" fmla="*/ 339 h 707"/>
                    <a:gd name="T52" fmla="*/ 280 w 892"/>
                    <a:gd name="T53" fmla="*/ 369 h 707"/>
                    <a:gd name="T54" fmla="*/ 228 w 892"/>
                    <a:gd name="T55" fmla="*/ 330 h 707"/>
                    <a:gd name="T56" fmla="*/ 175 w 892"/>
                    <a:gd name="T57" fmla="*/ 306 h 707"/>
                    <a:gd name="T58" fmla="*/ 102 w 892"/>
                    <a:gd name="T59" fmla="*/ 327 h 707"/>
                    <a:gd name="T60" fmla="*/ 81 w 892"/>
                    <a:gd name="T61" fmla="*/ 359 h 707"/>
                    <a:gd name="T62" fmla="*/ 63 w 892"/>
                    <a:gd name="T63" fmla="*/ 372 h 707"/>
                    <a:gd name="T64" fmla="*/ 16 w 892"/>
                    <a:gd name="T65" fmla="*/ 378 h 707"/>
                    <a:gd name="T66" fmla="*/ 28 w 892"/>
                    <a:gd name="T67" fmla="*/ 408 h 707"/>
                    <a:gd name="T68" fmla="*/ 27 w 892"/>
                    <a:gd name="T69" fmla="*/ 449 h 707"/>
                    <a:gd name="T70" fmla="*/ 70 w 892"/>
                    <a:gd name="T71" fmla="*/ 540 h 707"/>
                    <a:gd name="T72" fmla="*/ 114 w 892"/>
                    <a:gd name="T73" fmla="*/ 638 h 707"/>
                    <a:gd name="T74" fmla="*/ 186 w 892"/>
                    <a:gd name="T75" fmla="*/ 629 h 707"/>
                    <a:gd name="T76" fmla="*/ 237 w 892"/>
                    <a:gd name="T77" fmla="*/ 693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3" name="Freeform 16"/>
                <p:cNvSpPr>
                  <a:spLocks/>
                </p:cNvSpPr>
                <p:nvPr/>
              </p:nvSpPr>
              <p:spPr bwMode="auto">
                <a:xfrm>
                  <a:off x="2602" y="3296"/>
                  <a:ext cx="756" cy="1022"/>
                </a:xfrm>
                <a:custGeom>
                  <a:avLst/>
                  <a:gdLst>
                    <a:gd name="T0" fmla="*/ 418 w 756"/>
                    <a:gd name="T1" fmla="*/ 950 h 1022"/>
                    <a:gd name="T2" fmla="*/ 440 w 756"/>
                    <a:gd name="T3" fmla="*/ 906 h 1022"/>
                    <a:gd name="T4" fmla="*/ 430 w 756"/>
                    <a:gd name="T5" fmla="*/ 870 h 1022"/>
                    <a:gd name="T6" fmla="*/ 392 w 756"/>
                    <a:gd name="T7" fmla="*/ 818 h 1022"/>
                    <a:gd name="T8" fmla="*/ 400 w 756"/>
                    <a:gd name="T9" fmla="*/ 794 h 1022"/>
                    <a:gd name="T10" fmla="*/ 380 w 756"/>
                    <a:gd name="T11" fmla="*/ 776 h 1022"/>
                    <a:gd name="T12" fmla="*/ 330 w 756"/>
                    <a:gd name="T13" fmla="*/ 764 h 1022"/>
                    <a:gd name="T14" fmla="*/ 288 w 756"/>
                    <a:gd name="T15" fmla="*/ 740 h 1022"/>
                    <a:gd name="T16" fmla="*/ 254 w 756"/>
                    <a:gd name="T17" fmla="*/ 688 h 1022"/>
                    <a:gd name="T18" fmla="*/ 220 w 756"/>
                    <a:gd name="T19" fmla="*/ 684 h 1022"/>
                    <a:gd name="T20" fmla="*/ 192 w 756"/>
                    <a:gd name="T21" fmla="*/ 620 h 1022"/>
                    <a:gd name="T22" fmla="*/ 132 w 756"/>
                    <a:gd name="T23" fmla="*/ 600 h 1022"/>
                    <a:gd name="T24" fmla="*/ 154 w 756"/>
                    <a:gd name="T25" fmla="*/ 576 h 1022"/>
                    <a:gd name="T26" fmla="*/ 146 w 756"/>
                    <a:gd name="T27" fmla="*/ 560 h 1022"/>
                    <a:gd name="T28" fmla="*/ 130 w 756"/>
                    <a:gd name="T29" fmla="*/ 548 h 1022"/>
                    <a:gd name="T30" fmla="*/ 132 w 756"/>
                    <a:gd name="T31" fmla="*/ 518 h 1022"/>
                    <a:gd name="T32" fmla="*/ 154 w 756"/>
                    <a:gd name="T33" fmla="*/ 530 h 1022"/>
                    <a:gd name="T34" fmla="*/ 164 w 756"/>
                    <a:gd name="T35" fmla="*/ 512 h 1022"/>
                    <a:gd name="T36" fmla="*/ 184 w 756"/>
                    <a:gd name="T37" fmla="*/ 510 h 1022"/>
                    <a:gd name="T38" fmla="*/ 156 w 756"/>
                    <a:gd name="T39" fmla="*/ 466 h 1022"/>
                    <a:gd name="T40" fmla="*/ 164 w 756"/>
                    <a:gd name="T41" fmla="*/ 432 h 1022"/>
                    <a:gd name="T42" fmla="*/ 178 w 756"/>
                    <a:gd name="T43" fmla="*/ 418 h 1022"/>
                    <a:gd name="T44" fmla="*/ 112 w 756"/>
                    <a:gd name="T45" fmla="*/ 340 h 1022"/>
                    <a:gd name="T46" fmla="*/ 84 w 756"/>
                    <a:gd name="T47" fmla="*/ 328 h 1022"/>
                    <a:gd name="T48" fmla="*/ 84 w 756"/>
                    <a:gd name="T49" fmla="*/ 286 h 1022"/>
                    <a:gd name="T50" fmla="*/ 94 w 756"/>
                    <a:gd name="T51" fmla="*/ 252 h 1022"/>
                    <a:gd name="T52" fmla="*/ 94 w 756"/>
                    <a:gd name="T53" fmla="*/ 230 h 1022"/>
                    <a:gd name="T54" fmla="*/ 54 w 756"/>
                    <a:gd name="T55" fmla="*/ 196 h 1022"/>
                    <a:gd name="T56" fmla="*/ 56 w 756"/>
                    <a:gd name="T57" fmla="*/ 166 h 1022"/>
                    <a:gd name="T58" fmla="*/ 66 w 756"/>
                    <a:gd name="T59" fmla="*/ 152 h 1022"/>
                    <a:gd name="T60" fmla="*/ 50 w 756"/>
                    <a:gd name="T61" fmla="*/ 84 h 1022"/>
                    <a:gd name="T62" fmla="*/ 28 w 756"/>
                    <a:gd name="T63" fmla="*/ 84 h 1022"/>
                    <a:gd name="T64" fmla="*/ 0 w 756"/>
                    <a:gd name="T65" fmla="*/ 58 h 1022"/>
                    <a:gd name="T66" fmla="*/ 16 w 756"/>
                    <a:gd name="T67" fmla="*/ 22 h 1022"/>
                    <a:gd name="T68" fmla="*/ 62 w 756"/>
                    <a:gd name="T69" fmla="*/ 32 h 1022"/>
                    <a:gd name="T70" fmla="*/ 102 w 756"/>
                    <a:gd name="T71" fmla="*/ 14 h 1022"/>
                    <a:gd name="T72" fmla="*/ 168 w 756"/>
                    <a:gd name="T73" fmla="*/ 30 h 1022"/>
                    <a:gd name="T74" fmla="*/ 276 w 756"/>
                    <a:gd name="T75" fmla="*/ 0 h 1022"/>
                    <a:gd name="T76" fmla="*/ 280 w 756"/>
                    <a:gd name="T77" fmla="*/ 50 h 1022"/>
                    <a:gd name="T78" fmla="*/ 294 w 756"/>
                    <a:gd name="T79" fmla="*/ 80 h 1022"/>
                    <a:gd name="T80" fmla="*/ 358 w 756"/>
                    <a:gd name="T81" fmla="*/ 50 h 1022"/>
                    <a:gd name="T82" fmla="*/ 420 w 756"/>
                    <a:gd name="T83" fmla="*/ 100 h 1022"/>
                    <a:gd name="T84" fmla="*/ 456 w 756"/>
                    <a:gd name="T85" fmla="*/ 140 h 1022"/>
                    <a:gd name="T86" fmla="*/ 558 w 756"/>
                    <a:gd name="T87" fmla="*/ 202 h 1022"/>
                    <a:gd name="T88" fmla="*/ 586 w 756"/>
                    <a:gd name="T89" fmla="*/ 186 h 1022"/>
                    <a:gd name="T90" fmla="*/ 590 w 756"/>
                    <a:gd name="T91" fmla="*/ 238 h 1022"/>
                    <a:gd name="T92" fmla="*/ 628 w 756"/>
                    <a:gd name="T93" fmla="*/ 236 h 1022"/>
                    <a:gd name="T94" fmla="*/ 660 w 756"/>
                    <a:gd name="T95" fmla="*/ 270 h 1022"/>
                    <a:gd name="T96" fmla="*/ 664 w 756"/>
                    <a:gd name="T97" fmla="*/ 304 h 1022"/>
                    <a:gd name="T98" fmla="*/ 756 w 756"/>
                    <a:gd name="T99" fmla="*/ 378 h 1022"/>
                    <a:gd name="T100" fmla="*/ 754 w 756"/>
                    <a:gd name="T101" fmla="*/ 420 h 1022"/>
                    <a:gd name="T102" fmla="*/ 474 w 756"/>
                    <a:gd name="T103" fmla="*/ 944 h 1022"/>
                    <a:gd name="T104" fmla="*/ 476 w 756"/>
                    <a:gd name="T105" fmla="*/ 982 h 1022"/>
                    <a:gd name="T106" fmla="*/ 480 w 756"/>
                    <a:gd name="T107" fmla="*/ 1012 h 1022"/>
                    <a:gd name="T108" fmla="*/ 452 w 756"/>
                    <a:gd name="T109" fmla="*/ 1022 h 1022"/>
                    <a:gd name="T110" fmla="*/ 448 w 756"/>
                    <a:gd name="T111" fmla="*/ 990 h 1022"/>
                    <a:gd name="T112" fmla="*/ 418 w 756"/>
                    <a:gd name="T113" fmla="*/ 95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4" name="Freeform 17"/>
                <p:cNvSpPr>
                  <a:spLocks/>
                </p:cNvSpPr>
                <p:nvPr/>
              </p:nvSpPr>
              <p:spPr bwMode="auto">
                <a:xfrm>
                  <a:off x="2208" y="2520"/>
                  <a:ext cx="862" cy="886"/>
                </a:xfrm>
                <a:custGeom>
                  <a:avLst/>
                  <a:gdLst>
                    <a:gd name="T0" fmla="*/ 366 w 862"/>
                    <a:gd name="T1" fmla="*/ 886 h 886"/>
                    <a:gd name="T2" fmla="*/ 306 w 862"/>
                    <a:gd name="T3" fmla="*/ 840 h 886"/>
                    <a:gd name="T4" fmla="*/ 274 w 862"/>
                    <a:gd name="T5" fmla="*/ 814 h 886"/>
                    <a:gd name="T6" fmla="*/ 252 w 862"/>
                    <a:gd name="T7" fmla="*/ 794 h 886"/>
                    <a:gd name="T8" fmla="*/ 204 w 862"/>
                    <a:gd name="T9" fmla="*/ 774 h 886"/>
                    <a:gd name="T10" fmla="*/ 108 w 862"/>
                    <a:gd name="T11" fmla="*/ 788 h 886"/>
                    <a:gd name="T12" fmla="*/ 83 w 862"/>
                    <a:gd name="T13" fmla="*/ 753 h 886"/>
                    <a:gd name="T14" fmla="*/ 64 w 862"/>
                    <a:gd name="T15" fmla="*/ 610 h 886"/>
                    <a:gd name="T16" fmla="*/ 24 w 862"/>
                    <a:gd name="T17" fmla="*/ 533 h 886"/>
                    <a:gd name="T18" fmla="*/ 140 w 862"/>
                    <a:gd name="T19" fmla="*/ 398 h 886"/>
                    <a:gd name="T20" fmla="*/ 204 w 862"/>
                    <a:gd name="T21" fmla="*/ 347 h 886"/>
                    <a:gd name="T22" fmla="*/ 174 w 862"/>
                    <a:gd name="T23" fmla="*/ 272 h 886"/>
                    <a:gd name="T24" fmla="*/ 264 w 862"/>
                    <a:gd name="T25" fmla="*/ 204 h 886"/>
                    <a:gd name="T26" fmla="*/ 335 w 862"/>
                    <a:gd name="T27" fmla="*/ 159 h 886"/>
                    <a:gd name="T28" fmla="*/ 432 w 862"/>
                    <a:gd name="T29" fmla="*/ 90 h 886"/>
                    <a:gd name="T30" fmla="*/ 528 w 862"/>
                    <a:gd name="T31" fmla="*/ 14 h 886"/>
                    <a:gd name="T32" fmla="*/ 569 w 862"/>
                    <a:gd name="T33" fmla="*/ 15 h 886"/>
                    <a:gd name="T34" fmla="*/ 612 w 862"/>
                    <a:gd name="T35" fmla="*/ 58 h 886"/>
                    <a:gd name="T36" fmla="*/ 604 w 862"/>
                    <a:gd name="T37" fmla="*/ 110 h 886"/>
                    <a:gd name="T38" fmla="*/ 598 w 862"/>
                    <a:gd name="T39" fmla="*/ 144 h 886"/>
                    <a:gd name="T40" fmla="*/ 654 w 862"/>
                    <a:gd name="T41" fmla="*/ 144 h 886"/>
                    <a:gd name="T42" fmla="*/ 654 w 862"/>
                    <a:gd name="T43" fmla="*/ 180 h 886"/>
                    <a:gd name="T44" fmla="*/ 620 w 862"/>
                    <a:gd name="T45" fmla="*/ 214 h 886"/>
                    <a:gd name="T46" fmla="*/ 650 w 862"/>
                    <a:gd name="T47" fmla="*/ 322 h 886"/>
                    <a:gd name="T48" fmla="*/ 706 w 862"/>
                    <a:gd name="T49" fmla="*/ 352 h 886"/>
                    <a:gd name="T50" fmla="*/ 730 w 862"/>
                    <a:gd name="T51" fmla="*/ 386 h 886"/>
                    <a:gd name="T52" fmla="*/ 696 w 862"/>
                    <a:gd name="T53" fmla="*/ 420 h 886"/>
                    <a:gd name="T54" fmla="*/ 722 w 862"/>
                    <a:gd name="T55" fmla="*/ 456 h 886"/>
                    <a:gd name="T56" fmla="*/ 748 w 862"/>
                    <a:gd name="T57" fmla="*/ 546 h 886"/>
                    <a:gd name="T58" fmla="*/ 844 w 862"/>
                    <a:gd name="T59" fmla="*/ 584 h 886"/>
                    <a:gd name="T60" fmla="*/ 862 w 862"/>
                    <a:gd name="T61" fmla="*/ 664 h 886"/>
                    <a:gd name="T62" fmla="*/ 816 w 862"/>
                    <a:gd name="T63" fmla="*/ 746 h 886"/>
                    <a:gd name="T64" fmla="*/ 754 w 862"/>
                    <a:gd name="T65" fmla="*/ 824 h 886"/>
                    <a:gd name="T66" fmla="*/ 674 w 862"/>
                    <a:gd name="T67" fmla="*/ 820 h 886"/>
                    <a:gd name="T68" fmla="*/ 562 w 862"/>
                    <a:gd name="T69" fmla="*/ 802 h 886"/>
                    <a:gd name="T70" fmla="*/ 456 w 862"/>
                    <a:gd name="T71" fmla="*/ 806 h 886"/>
                    <a:gd name="T72" fmla="*/ 390 w 862"/>
                    <a:gd name="T73" fmla="*/ 834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5" name="Freeform 18"/>
                <p:cNvSpPr>
                  <a:spLocks/>
                </p:cNvSpPr>
                <p:nvPr/>
              </p:nvSpPr>
              <p:spPr bwMode="auto">
                <a:xfrm>
                  <a:off x="1578" y="2097"/>
                  <a:ext cx="1320" cy="1467"/>
                </a:xfrm>
                <a:custGeom>
                  <a:avLst/>
                  <a:gdLst>
                    <a:gd name="T0" fmla="*/ 636 w 1320"/>
                    <a:gd name="T1" fmla="*/ 1194 h 1467"/>
                    <a:gd name="T2" fmla="*/ 588 w 1320"/>
                    <a:gd name="T3" fmla="*/ 1401 h 1467"/>
                    <a:gd name="T4" fmla="*/ 495 w 1320"/>
                    <a:gd name="T5" fmla="*/ 1467 h 1467"/>
                    <a:gd name="T6" fmla="*/ 426 w 1320"/>
                    <a:gd name="T7" fmla="*/ 1425 h 1467"/>
                    <a:gd name="T8" fmla="*/ 369 w 1320"/>
                    <a:gd name="T9" fmla="*/ 1386 h 1467"/>
                    <a:gd name="T10" fmla="*/ 327 w 1320"/>
                    <a:gd name="T11" fmla="*/ 1452 h 1467"/>
                    <a:gd name="T12" fmla="*/ 245 w 1320"/>
                    <a:gd name="T13" fmla="*/ 1389 h 1467"/>
                    <a:gd name="T14" fmla="*/ 180 w 1320"/>
                    <a:gd name="T15" fmla="*/ 1284 h 1467"/>
                    <a:gd name="T16" fmla="*/ 120 w 1320"/>
                    <a:gd name="T17" fmla="*/ 1248 h 1467"/>
                    <a:gd name="T18" fmla="*/ 0 w 1320"/>
                    <a:gd name="T19" fmla="*/ 1155 h 1467"/>
                    <a:gd name="T20" fmla="*/ 3 w 1320"/>
                    <a:gd name="T21" fmla="*/ 1101 h 1467"/>
                    <a:gd name="T22" fmla="*/ 36 w 1320"/>
                    <a:gd name="T23" fmla="*/ 1074 h 1467"/>
                    <a:gd name="T24" fmla="*/ 51 w 1320"/>
                    <a:gd name="T25" fmla="*/ 1047 h 1467"/>
                    <a:gd name="T26" fmla="*/ 87 w 1320"/>
                    <a:gd name="T27" fmla="*/ 1038 h 1467"/>
                    <a:gd name="T28" fmla="*/ 96 w 1320"/>
                    <a:gd name="T29" fmla="*/ 1026 h 1467"/>
                    <a:gd name="T30" fmla="*/ 135 w 1320"/>
                    <a:gd name="T31" fmla="*/ 990 h 1467"/>
                    <a:gd name="T32" fmla="*/ 165 w 1320"/>
                    <a:gd name="T33" fmla="*/ 897 h 1467"/>
                    <a:gd name="T34" fmla="*/ 210 w 1320"/>
                    <a:gd name="T35" fmla="*/ 837 h 1467"/>
                    <a:gd name="T36" fmla="*/ 249 w 1320"/>
                    <a:gd name="T37" fmla="*/ 789 h 1467"/>
                    <a:gd name="T38" fmla="*/ 282 w 1320"/>
                    <a:gd name="T39" fmla="*/ 780 h 1467"/>
                    <a:gd name="T40" fmla="*/ 330 w 1320"/>
                    <a:gd name="T41" fmla="*/ 792 h 1467"/>
                    <a:gd name="T42" fmla="*/ 372 w 1320"/>
                    <a:gd name="T43" fmla="*/ 807 h 1467"/>
                    <a:gd name="T44" fmla="*/ 330 w 1320"/>
                    <a:gd name="T45" fmla="*/ 750 h 1467"/>
                    <a:gd name="T46" fmla="*/ 273 w 1320"/>
                    <a:gd name="T47" fmla="*/ 732 h 1467"/>
                    <a:gd name="T48" fmla="*/ 231 w 1320"/>
                    <a:gd name="T49" fmla="*/ 747 h 1467"/>
                    <a:gd name="T50" fmla="*/ 174 w 1320"/>
                    <a:gd name="T51" fmla="*/ 723 h 1467"/>
                    <a:gd name="T52" fmla="*/ 246 w 1320"/>
                    <a:gd name="T53" fmla="*/ 675 h 1467"/>
                    <a:gd name="T54" fmla="*/ 285 w 1320"/>
                    <a:gd name="T55" fmla="*/ 711 h 1467"/>
                    <a:gd name="T56" fmla="*/ 378 w 1320"/>
                    <a:gd name="T57" fmla="*/ 729 h 1467"/>
                    <a:gd name="T58" fmla="*/ 348 w 1320"/>
                    <a:gd name="T59" fmla="*/ 672 h 1467"/>
                    <a:gd name="T60" fmla="*/ 315 w 1320"/>
                    <a:gd name="T61" fmla="*/ 630 h 1467"/>
                    <a:gd name="T62" fmla="*/ 327 w 1320"/>
                    <a:gd name="T63" fmla="*/ 582 h 1467"/>
                    <a:gd name="T64" fmla="*/ 327 w 1320"/>
                    <a:gd name="T65" fmla="*/ 558 h 1467"/>
                    <a:gd name="T66" fmla="*/ 336 w 1320"/>
                    <a:gd name="T67" fmla="*/ 501 h 1467"/>
                    <a:gd name="T68" fmla="*/ 306 w 1320"/>
                    <a:gd name="T69" fmla="*/ 474 h 1467"/>
                    <a:gd name="T70" fmla="*/ 282 w 1320"/>
                    <a:gd name="T71" fmla="*/ 444 h 1467"/>
                    <a:gd name="T72" fmla="*/ 354 w 1320"/>
                    <a:gd name="T73" fmla="*/ 396 h 1467"/>
                    <a:gd name="T74" fmla="*/ 429 w 1320"/>
                    <a:gd name="T75" fmla="*/ 399 h 1467"/>
                    <a:gd name="T76" fmla="*/ 510 w 1320"/>
                    <a:gd name="T77" fmla="*/ 375 h 1467"/>
                    <a:gd name="T78" fmla="*/ 618 w 1320"/>
                    <a:gd name="T79" fmla="*/ 396 h 1467"/>
                    <a:gd name="T80" fmla="*/ 723 w 1320"/>
                    <a:gd name="T81" fmla="*/ 276 h 1467"/>
                    <a:gd name="T82" fmla="*/ 768 w 1320"/>
                    <a:gd name="T83" fmla="*/ 306 h 1467"/>
                    <a:gd name="T84" fmla="*/ 813 w 1320"/>
                    <a:gd name="T85" fmla="*/ 279 h 1467"/>
                    <a:gd name="T86" fmla="*/ 912 w 1320"/>
                    <a:gd name="T87" fmla="*/ 318 h 1467"/>
                    <a:gd name="T88" fmla="*/ 951 w 1320"/>
                    <a:gd name="T89" fmla="*/ 243 h 1467"/>
                    <a:gd name="T90" fmla="*/ 1017 w 1320"/>
                    <a:gd name="T91" fmla="*/ 81 h 1467"/>
                    <a:gd name="T92" fmla="*/ 1023 w 1320"/>
                    <a:gd name="T93" fmla="*/ 0 h 1467"/>
                    <a:gd name="T94" fmla="*/ 1173 w 1320"/>
                    <a:gd name="T95" fmla="*/ 24 h 1467"/>
                    <a:gd name="T96" fmla="*/ 1227 w 1320"/>
                    <a:gd name="T97" fmla="*/ 153 h 1467"/>
                    <a:gd name="T98" fmla="*/ 1269 w 1320"/>
                    <a:gd name="T99" fmla="*/ 240 h 1467"/>
                    <a:gd name="T100" fmla="*/ 1302 w 1320"/>
                    <a:gd name="T101" fmla="*/ 318 h 1467"/>
                    <a:gd name="T102" fmla="*/ 1248 w 1320"/>
                    <a:gd name="T103" fmla="*/ 327 h 1467"/>
                    <a:gd name="T104" fmla="*/ 1260 w 1320"/>
                    <a:gd name="T105" fmla="*/ 384 h 1467"/>
                    <a:gd name="T106" fmla="*/ 1191 w 1320"/>
                    <a:gd name="T107" fmla="*/ 441 h 1467"/>
                    <a:gd name="T108" fmla="*/ 1083 w 1320"/>
                    <a:gd name="T109" fmla="*/ 462 h 1467"/>
                    <a:gd name="T110" fmla="*/ 963 w 1320"/>
                    <a:gd name="T111" fmla="*/ 582 h 1467"/>
                    <a:gd name="T112" fmla="*/ 897 w 1320"/>
                    <a:gd name="T113" fmla="*/ 627 h 1467"/>
                    <a:gd name="T114" fmla="*/ 804 w 1320"/>
                    <a:gd name="T115" fmla="*/ 693 h 1467"/>
                    <a:gd name="T116" fmla="*/ 810 w 1320"/>
                    <a:gd name="T117" fmla="*/ 822 h 1467"/>
                    <a:gd name="T118" fmla="*/ 633 w 1320"/>
                    <a:gd name="T119" fmla="*/ 891 h 1467"/>
                    <a:gd name="T120" fmla="*/ 636 w 1320"/>
                    <a:gd name="T121" fmla="*/ 999 h 1467"/>
                    <a:gd name="T122" fmla="*/ 732 w 1320"/>
                    <a:gd name="T123" fmla="*/ 1074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6" name="Freeform 19"/>
                <p:cNvSpPr>
                  <a:spLocks/>
                </p:cNvSpPr>
                <p:nvPr/>
              </p:nvSpPr>
              <p:spPr bwMode="auto">
                <a:xfrm>
                  <a:off x="960" y="419"/>
                  <a:ext cx="1788" cy="2125"/>
                </a:xfrm>
                <a:custGeom>
                  <a:avLst/>
                  <a:gdLst>
                    <a:gd name="T0" fmla="*/ 832 w 1788"/>
                    <a:gd name="T1" fmla="*/ 2100 h 2125"/>
                    <a:gd name="T2" fmla="*/ 768 w 1788"/>
                    <a:gd name="T3" fmla="*/ 2084 h 2125"/>
                    <a:gd name="T4" fmla="*/ 744 w 1788"/>
                    <a:gd name="T5" fmla="*/ 2064 h 2125"/>
                    <a:gd name="T6" fmla="*/ 708 w 1788"/>
                    <a:gd name="T7" fmla="*/ 1956 h 2125"/>
                    <a:gd name="T8" fmla="*/ 668 w 1788"/>
                    <a:gd name="T9" fmla="*/ 1868 h 2125"/>
                    <a:gd name="T10" fmla="*/ 624 w 1788"/>
                    <a:gd name="T11" fmla="*/ 1748 h 2125"/>
                    <a:gd name="T12" fmla="*/ 664 w 1788"/>
                    <a:gd name="T13" fmla="*/ 1620 h 2125"/>
                    <a:gd name="T14" fmla="*/ 664 w 1788"/>
                    <a:gd name="T15" fmla="*/ 1540 h 2125"/>
                    <a:gd name="T16" fmla="*/ 596 w 1788"/>
                    <a:gd name="T17" fmla="*/ 1420 h 2125"/>
                    <a:gd name="T18" fmla="*/ 624 w 1788"/>
                    <a:gd name="T19" fmla="*/ 1344 h 2125"/>
                    <a:gd name="T20" fmla="*/ 580 w 1788"/>
                    <a:gd name="T21" fmla="*/ 1280 h 2125"/>
                    <a:gd name="T22" fmla="*/ 552 w 1788"/>
                    <a:gd name="T23" fmla="*/ 1248 h 2125"/>
                    <a:gd name="T24" fmla="*/ 564 w 1788"/>
                    <a:gd name="T25" fmla="*/ 1112 h 2125"/>
                    <a:gd name="T26" fmla="*/ 528 w 1788"/>
                    <a:gd name="T27" fmla="*/ 996 h 2125"/>
                    <a:gd name="T28" fmla="*/ 472 w 1788"/>
                    <a:gd name="T29" fmla="*/ 924 h 2125"/>
                    <a:gd name="T30" fmla="*/ 384 w 1788"/>
                    <a:gd name="T31" fmla="*/ 840 h 2125"/>
                    <a:gd name="T32" fmla="*/ 288 w 1788"/>
                    <a:gd name="T33" fmla="*/ 804 h 2125"/>
                    <a:gd name="T34" fmla="*/ 236 w 1788"/>
                    <a:gd name="T35" fmla="*/ 760 h 2125"/>
                    <a:gd name="T36" fmla="*/ 184 w 1788"/>
                    <a:gd name="T37" fmla="*/ 708 h 2125"/>
                    <a:gd name="T38" fmla="*/ 108 w 1788"/>
                    <a:gd name="T39" fmla="*/ 660 h 2125"/>
                    <a:gd name="T40" fmla="*/ 0 w 1788"/>
                    <a:gd name="T41" fmla="*/ 508 h 2125"/>
                    <a:gd name="T42" fmla="*/ 80 w 1788"/>
                    <a:gd name="T43" fmla="*/ 432 h 2125"/>
                    <a:gd name="T44" fmla="*/ 292 w 1788"/>
                    <a:gd name="T45" fmla="*/ 516 h 2125"/>
                    <a:gd name="T46" fmla="*/ 444 w 1788"/>
                    <a:gd name="T47" fmla="*/ 676 h 2125"/>
                    <a:gd name="T48" fmla="*/ 576 w 1788"/>
                    <a:gd name="T49" fmla="*/ 688 h 2125"/>
                    <a:gd name="T50" fmla="*/ 676 w 1788"/>
                    <a:gd name="T51" fmla="*/ 676 h 2125"/>
                    <a:gd name="T52" fmla="*/ 816 w 1788"/>
                    <a:gd name="T53" fmla="*/ 752 h 2125"/>
                    <a:gd name="T54" fmla="*/ 876 w 1788"/>
                    <a:gd name="T55" fmla="*/ 632 h 2125"/>
                    <a:gd name="T56" fmla="*/ 988 w 1788"/>
                    <a:gd name="T57" fmla="*/ 468 h 2125"/>
                    <a:gd name="T58" fmla="*/ 1004 w 1788"/>
                    <a:gd name="T59" fmla="*/ 252 h 2125"/>
                    <a:gd name="T60" fmla="*/ 1056 w 1788"/>
                    <a:gd name="T61" fmla="*/ 88 h 2125"/>
                    <a:gd name="T62" fmla="*/ 1212 w 1788"/>
                    <a:gd name="T63" fmla="*/ 84 h 2125"/>
                    <a:gd name="T64" fmla="*/ 1276 w 1788"/>
                    <a:gd name="T65" fmla="*/ 0 h 2125"/>
                    <a:gd name="T66" fmla="*/ 1376 w 1788"/>
                    <a:gd name="T67" fmla="*/ 80 h 2125"/>
                    <a:gd name="T68" fmla="*/ 1512 w 1788"/>
                    <a:gd name="T69" fmla="*/ 152 h 2125"/>
                    <a:gd name="T70" fmla="*/ 1536 w 1788"/>
                    <a:gd name="T71" fmla="*/ 388 h 2125"/>
                    <a:gd name="T72" fmla="*/ 1448 w 1788"/>
                    <a:gd name="T73" fmla="*/ 520 h 2125"/>
                    <a:gd name="T74" fmla="*/ 1488 w 1788"/>
                    <a:gd name="T75" fmla="*/ 608 h 2125"/>
                    <a:gd name="T76" fmla="*/ 1500 w 1788"/>
                    <a:gd name="T77" fmla="*/ 800 h 2125"/>
                    <a:gd name="T78" fmla="*/ 1588 w 1788"/>
                    <a:gd name="T79" fmla="*/ 908 h 2125"/>
                    <a:gd name="T80" fmla="*/ 1740 w 1788"/>
                    <a:gd name="T81" fmla="*/ 1076 h 2125"/>
                    <a:gd name="T82" fmla="*/ 1696 w 1788"/>
                    <a:gd name="T83" fmla="*/ 1500 h 2125"/>
                    <a:gd name="T84" fmla="*/ 1644 w 1788"/>
                    <a:gd name="T85" fmla="*/ 1680 h 2125"/>
                    <a:gd name="T86" fmla="*/ 1628 w 1788"/>
                    <a:gd name="T87" fmla="*/ 1860 h 2125"/>
                    <a:gd name="T88" fmla="*/ 1530 w 1788"/>
                    <a:gd name="T89" fmla="*/ 1999 h 2125"/>
                    <a:gd name="T90" fmla="*/ 1404 w 1788"/>
                    <a:gd name="T91" fmla="*/ 1956 h 2125"/>
                    <a:gd name="T92" fmla="*/ 1334 w 1788"/>
                    <a:gd name="T93" fmla="*/ 1966 h 2125"/>
                    <a:gd name="T94" fmla="*/ 1233 w 1788"/>
                    <a:gd name="T95" fmla="*/ 2074 h 2125"/>
                    <a:gd name="T96" fmla="*/ 1050 w 1788"/>
                    <a:gd name="T97" fmla="*/ 2082 h 2125"/>
                    <a:gd name="T98" fmla="*/ 980 w 1788"/>
                    <a:gd name="T99" fmla="*/ 2098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7" name="Freeform 20"/>
                <p:cNvSpPr>
                  <a:spLocks/>
                </p:cNvSpPr>
                <p:nvPr/>
              </p:nvSpPr>
              <p:spPr bwMode="auto">
                <a:xfrm>
                  <a:off x="1026" y="3252"/>
                  <a:ext cx="878" cy="1012"/>
                </a:xfrm>
                <a:custGeom>
                  <a:avLst/>
                  <a:gdLst>
                    <a:gd name="T0" fmla="*/ 636 w 878"/>
                    <a:gd name="T1" fmla="*/ 14 h 1012"/>
                    <a:gd name="T2" fmla="*/ 694 w 878"/>
                    <a:gd name="T3" fmla="*/ 122 h 1012"/>
                    <a:gd name="T4" fmla="*/ 766 w 878"/>
                    <a:gd name="T5" fmla="*/ 230 h 1012"/>
                    <a:gd name="T6" fmla="*/ 878 w 878"/>
                    <a:gd name="T7" fmla="*/ 302 h 1012"/>
                    <a:gd name="T8" fmla="*/ 802 w 878"/>
                    <a:gd name="T9" fmla="*/ 438 h 1012"/>
                    <a:gd name="T10" fmla="*/ 748 w 878"/>
                    <a:gd name="T11" fmla="*/ 450 h 1012"/>
                    <a:gd name="T12" fmla="*/ 674 w 878"/>
                    <a:gd name="T13" fmla="*/ 446 h 1012"/>
                    <a:gd name="T14" fmla="*/ 682 w 878"/>
                    <a:gd name="T15" fmla="*/ 366 h 1012"/>
                    <a:gd name="T16" fmla="*/ 582 w 878"/>
                    <a:gd name="T17" fmla="*/ 276 h 1012"/>
                    <a:gd name="T18" fmla="*/ 522 w 878"/>
                    <a:gd name="T19" fmla="*/ 370 h 1012"/>
                    <a:gd name="T20" fmla="*/ 368 w 878"/>
                    <a:gd name="T21" fmla="*/ 512 h 1012"/>
                    <a:gd name="T22" fmla="*/ 290 w 878"/>
                    <a:gd name="T23" fmla="*/ 626 h 1012"/>
                    <a:gd name="T24" fmla="*/ 168 w 878"/>
                    <a:gd name="T25" fmla="*/ 630 h 1012"/>
                    <a:gd name="T26" fmla="*/ 110 w 878"/>
                    <a:gd name="T27" fmla="*/ 764 h 1012"/>
                    <a:gd name="T28" fmla="*/ 142 w 878"/>
                    <a:gd name="T29" fmla="*/ 832 h 1012"/>
                    <a:gd name="T30" fmla="*/ 102 w 878"/>
                    <a:gd name="T31" fmla="*/ 996 h 1012"/>
                    <a:gd name="T32" fmla="*/ 42 w 878"/>
                    <a:gd name="T33" fmla="*/ 1012 h 1012"/>
                    <a:gd name="T34" fmla="*/ 32 w 878"/>
                    <a:gd name="T35" fmla="*/ 942 h 1012"/>
                    <a:gd name="T36" fmla="*/ 68 w 878"/>
                    <a:gd name="T37" fmla="*/ 882 h 1012"/>
                    <a:gd name="T38" fmla="*/ 28 w 878"/>
                    <a:gd name="T39" fmla="*/ 830 h 1012"/>
                    <a:gd name="T40" fmla="*/ 16 w 878"/>
                    <a:gd name="T41" fmla="*/ 798 h 1012"/>
                    <a:gd name="T42" fmla="*/ 32 w 878"/>
                    <a:gd name="T43" fmla="*/ 736 h 1012"/>
                    <a:gd name="T44" fmla="*/ 24 w 878"/>
                    <a:gd name="T45" fmla="*/ 668 h 1012"/>
                    <a:gd name="T46" fmla="*/ 38 w 878"/>
                    <a:gd name="T47" fmla="*/ 626 h 1012"/>
                    <a:gd name="T48" fmla="*/ 80 w 878"/>
                    <a:gd name="T49" fmla="*/ 596 h 1012"/>
                    <a:gd name="T50" fmla="*/ 96 w 878"/>
                    <a:gd name="T51" fmla="*/ 510 h 1012"/>
                    <a:gd name="T52" fmla="*/ 124 w 878"/>
                    <a:gd name="T53" fmla="*/ 548 h 1012"/>
                    <a:gd name="T54" fmla="*/ 142 w 878"/>
                    <a:gd name="T55" fmla="*/ 496 h 1012"/>
                    <a:gd name="T56" fmla="*/ 98 w 878"/>
                    <a:gd name="T57" fmla="*/ 448 h 1012"/>
                    <a:gd name="T58" fmla="*/ 138 w 878"/>
                    <a:gd name="T59" fmla="*/ 454 h 1012"/>
                    <a:gd name="T60" fmla="*/ 206 w 878"/>
                    <a:gd name="T61" fmla="*/ 422 h 1012"/>
                    <a:gd name="T62" fmla="*/ 256 w 878"/>
                    <a:gd name="T63" fmla="*/ 426 h 1012"/>
                    <a:gd name="T64" fmla="*/ 260 w 878"/>
                    <a:gd name="T65" fmla="*/ 324 h 1012"/>
                    <a:gd name="T66" fmla="*/ 350 w 878"/>
                    <a:gd name="T67" fmla="*/ 198 h 1012"/>
                    <a:gd name="T68" fmla="*/ 412 w 878"/>
                    <a:gd name="T69" fmla="*/ 200 h 1012"/>
                    <a:gd name="T70" fmla="*/ 446 w 878"/>
                    <a:gd name="T71" fmla="*/ 116 h 1012"/>
                    <a:gd name="T72" fmla="*/ 484 w 878"/>
                    <a:gd name="T73" fmla="*/ 62 h 1012"/>
                    <a:gd name="T74" fmla="*/ 522 w 878"/>
                    <a:gd name="T75" fmla="*/ 52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8" name="Freeform 21"/>
                <p:cNvSpPr>
                  <a:spLocks/>
                </p:cNvSpPr>
                <p:nvPr/>
              </p:nvSpPr>
              <p:spPr bwMode="auto">
                <a:xfrm>
                  <a:off x="2132" y="3279"/>
                  <a:ext cx="652" cy="786"/>
                </a:xfrm>
                <a:custGeom>
                  <a:avLst/>
                  <a:gdLst>
                    <a:gd name="T0" fmla="*/ 622 w 652"/>
                    <a:gd name="T1" fmla="*/ 591 h 786"/>
                    <a:gd name="T2" fmla="*/ 598 w 652"/>
                    <a:gd name="T3" fmla="*/ 567 h 786"/>
                    <a:gd name="T4" fmla="*/ 622 w 652"/>
                    <a:gd name="T5" fmla="*/ 549 h 786"/>
                    <a:gd name="T6" fmla="*/ 652 w 652"/>
                    <a:gd name="T7" fmla="*/ 530 h 786"/>
                    <a:gd name="T8" fmla="*/ 634 w 652"/>
                    <a:gd name="T9" fmla="*/ 450 h 786"/>
                    <a:gd name="T10" fmla="*/ 583 w 652"/>
                    <a:gd name="T11" fmla="*/ 359 h 786"/>
                    <a:gd name="T12" fmla="*/ 550 w 652"/>
                    <a:gd name="T13" fmla="*/ 305 h 786"/>
                    <a:gd name="T14" fmla="*/ 564 w 652"/>
                    <a:gd name="T15" fmla="*/ 243 h 786"/>
                    <a:gd name="T16" fmla="*/ 525 w 652"/>
                    <a:gd name="T17" fmla="*/ 188 h 786"/>
                    <a:gd name="T18" fmla="*/ 520 w 652"/>
                    <a:gd name="T19" fmla="*/ 99 h 786"/>
                    <a:gd name="T20" fmla="*/ 471 w 652"/>
                    <a:gd name="T21" fmla="*/ 74 h 786"/>
                    <a:gd name="T22" fmla="*/ 426 w 652"/>
                    <a:gd name="T23" fmla="*/ 99 h 786"/>
                    <a:gd name="T24" fmla="*/ 354 w 652"/>
                    <a:gd name="T25" fmla="*/ 68 h 786"/>
                    <a:gd name="T26" fmla="*/ 349 w 652"/>
                    <a:gd name="T27" fmla="*/ 42 h 786"/>
                    <a:gd name="T28" fmla="*/ 304 w 652"/>
                    <a:gd name="T29" fmla="*/ 38 h 786"/>
                    <a:gd name="T30" fmla="*/ 216 w 652"/>
                    <a:gd name="T31" fmla="*/ 17 h 786"/>
                    <a:gd name="T32" fmla="*/ 162 w 652"/>
                    <a:gd name="T33" fmla="*/ 23 h 786"/>
                    <a:gd name="T34" fmla="*/ 78 w 652"/>
                    <a:gd name="T35" fmla="*/ 14 h 786"/>
                    <a:gd name="T36" fmla="*/ 34 w 652"/>
                    <a:gd name="T37" fmla="*/ 219 h 786"/>
                    <a:gd name="T38" fmla="*/ 15 w 652"/>
                    <a:gd name="T39" fmla="*/ 339 h 786"/>
                    <a:gd name="T40" fmla="*/ 27 w 652"/>
                    <a:gd name="T41" fmla="*/ 407 h 786"/>
                    <a:gd name="T42" fmla="*/ 52 w 652"/>
                    <a:gd name="T43" fmla="*/ 474 h 786"/>
                    <a:gd name="T44" fmla="*/ 63 w 652"/>
                    <a:gd name="T45" fmla="*/ 524 h 786"/>
                    <a:gd name="T46" fmla="*/ 22 w 652"/>
                    <a:gd name="T47" fmla="*/ 521 h 786"/>
                    <a:gd name="T48" fmla="*/ 46 w 652"/>
                    <a:gd name="T49" fmla="*/ 576 h 786"/>
                    <a:gd name="T50" fmla="*/ 129 w 652"/>
                    <a:gd name="T51" fmla="*/ 669 h 786"/>
                    <a:gd name="T52" fmla="*/ 120 w 652"/>
                    <a:gd name="T53" fmla="*/ 726 h 786"/>
                    <a:gd name="T54" fmla="*/ 166 w 652"/>
                    <a:gd name="T55" fmla="*/ 741 h 786"/>
                    <a:gd name="T56" fmla="*/ 234 w 652"/>
                    <a:gd name="T57" fmla="*/ 705 h 786"/>
                    <a:gd name="T58" fmla="*/ 267 w 652"/>
                    <a:gd name="T59" fmla="*/ 731 h 786"/>
                    <a:gd name="T60" fmla="*/ 318 w 652"/>
                    <a:gd name="T61" fmla="*/ 732 h 786"/>
                    <a:gd name="T62" fmla="*/ 355 w 652"/>
                    <a:gd name="T63" fmla="*/ 717 h 786"/>
                    <a:gd name="T64" fmla="*/ 429 w 652"/>
                    <a:gd name="T65" fmla="*/ 765 h 786"/>
                    <a:gd name="T66" fmla="*/ 472 w 652"/>
                    <a:gd name="T67" fmla="*/ 779 h 786"/>
                    <a:gd name="T68" fmla="*/ 513 w 652"/>
                    <a:gd name="T69" fmla="*/ 744 h 786"/>
                    <a:gd name="T70" fmla="*/ 553 w 652"/>
                    <a:gd name="T71" fmla="*/ 696 h 786"/>
                    <a:gd name="T72" fmla="*/ 552 w 652"/>
                    <a:gd name="T73" fmla="*/ 650 h 786"/>
                    <a:gd name="T74" fmla="*/ 588 w 652"/>
                    <a:gd name="T75" fmla="*/ 61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19" name="Freeform 22"/>
                <p:cNvSpPr>
                  <a:spLocks/>
                </p:cNvSpPr>
                <p:nvPr/>
              </p:nvSpPr>
              <p:spPr bwMode="auto">
                <a:xfrm>
                  <a:off x="2189" y="3891"/>
                  <a:ext cx="850" cy="728"/>
                </a:xfrm>
                <a:custGeom>
                  <a:avLst/>
                  <a:gdLst>
                    <a:gd name="T0" fmla="*/ 148 w 850"/>
                    <a:gd name="T1" fmla="*/ 666 h 728"/>
                    <a:gd name="T2" fmla="*/ 201 w 850"/>
                    <a:gd name="T3" fmla="*/ 690 h 728"/>
                    <a:gd name="T4" fmla="*/ 252 w 850"/>
                    <a:gd name="T5" fmla="*/ 728 h 728"/>
                    <a:gd name="T6" fmla="*/ 291 w 850"/>
                    <a:gd name="T7" fmla="*/ 699 h 728"/>
                    <a:gd name="T8" fmla="*/ 222 w 850"/>
                    <a:gd name="T9" fmla="*/ 623 h 728"/>
                    <a:gd name="T10" fmla="*/ 168 w 850"/>
                    <a:gd name="T11" fmla="*/ 603 h 728"/>
                    <a:gd name="T12" fmla="*/ 234 w 850"/>
                    <a:gd name="T13" fmla="*/ 590 h 728"/>
                    <a:gd name="T14" fmla="*/ 271 w 850"/>
                    <a:gd name="T15" fmla="*/ 606 h 728"/>
                    <a:gd name="T16" fmla="*/ 318 w 850"/>
                    <a:gd name="T17" fmla="*/ 630 h 728"/>
                    <a:gd name="T18" fmla="*/ 451 w 850"/>
                    <a:gd name="T19" fmla="*/ 632 h 728"/>
                    <a:gd name="T20" fmla="*/ 534 w 850"/>
                    <a:gd name="T21" fmla="*/ 560 h 728"/>
                    <a:gd name="T22" fmla="*/ 585 w 850"/>
                    <a:gd name="T23" fmla="*/ 540 h 728"/>
                    <a:gd name="T24" fmla="*/ 604 w 850"/>
                    <a:gd name="T25" fmla="*/ 483 h 728"/>
                    <a:gd name="T26" fmla="*/ 666 w 850"/>
                    <a:gd name="T27" fmla="*/ 494 h 728"/>
                    <a:gd name="T28" fmla="*/ 700 w 850"/>
                    <a:gd name="T29" fmla="*/ 464 h 728"/>
                    <a:gd name="T30" fmla="*/ 757 w 850"/>
                    <a:gd name="T31" fmla="*/ 441 h 728"/>
                    <a:gd name="T32" fmla="*/ 762 w 850"/>
                    <a:gd name="T33" fmla="*/ 368 h 728"/>
                    <a:gd name="T34" fmla="*/ 828 w 850"/>
                    <a:gd name="T35" fmla="*/ 359 h 728"/>
                    <a:gd name="T36" fmla="*/ 840 w 850"/>
                    <a:gd name="T37" fmla="*/ 273 h 728"/>
                    <a:gd name="T38" fmla="*/ 810 w 850"/>
                    <a:gd name="T39" fmla="*/ 198 h 728"/>
                    <a:gd name="T40" fmla="*/ 738 w 850"/>
                    <a:gd name="T41" fmla="*/ 171 h 728"/>
                    <a:gd name="T42" fmla="*/ 666 w 850"/>
                    <a:gd name="T43" fmla="*/ 95 h 728"/>
                    <a:gd name="T44" fmla="*/ 603 w 850"/>
                    <a:gd name="T45" fmla="*/ 23 h 728"/>
                    <a:gd name="T46" fmla="*/ 520 w 850"/>
                    <a:gd name="T47" fmla="*/ 30 h 728"/>
                    <a:gd name="T48" fmla="*/ 490 w 850"/>
                    <a:gd name="T49" fmla="*/ 54 h 728"/>
                    <a:gd name="T50" fmla="*/ 483 w 850"/>
                    <a:gd name="T51" fmla="*/ 129 h 728"/>
                    <a:gd name="T52" fmla="*/ 441 w 850"/>
                    <a:gd name="T53" fmla="*/ 170 h 728"/>
                    <a:gd name="T54" fmla="*/ 402 w 850"/>
                    <a:gd name="T55" fmla="*/ 177 h 728"/>
                    <a:gd name="T56" fmla="*/ 343 w 850"/>
                    <a:gd name="T57" fmla="*/ 156 h 728"/>
                    <a:gd name="T58" fmla="*/ 265 w 850"/>
                    <a:gd name="T59" fmla="*/ 96 h 728"/>
                    <a:gd name="T60" fmla="*/ 232 w 850"/>
                    <a:gd name="T61" fmla="*/ 119 h 728"/>
                    <a:gd name="T62" fmla="*/ 208 w 850"/>
                    <a:gd name="T63" fmla="*/ 99 h 728"/>
                    <a:gd name="T64" fmla="*/ 166 w 850"/>
                    <a:gd name="T65" fmla="*/ 116 h 728"/>
                    <a:gd name="T66" fmla="*/ 115 w 850"/>
                    <a:gd name="T67" fmla="*/ 167 h 728"/>
                    <a:gd name="T68" fmla="*/ 76 w 850"/>
                    <a:gd name="T69" fmla="*/ 203 h 728"/>
                    <a:gd name="T70" fmla="*/ 51 w 850"/>
                    <a:gd name="T71" fmla="*/ 222 h 728"/>
                    <a:gd name="T72" fmla="*/ 16 w 850"/>
                    <a:gd name="T73" fmla="*/ 231 h 728"/>
                    <a:gd name="T74" fmla="*/ 0 w 850"/>
                    <a:gd name="T75" fmla="*/ 288 h 728"/>
                    <a:gd name="T76" fmla="*/ 30 w 850"/>
                    <a:gd name="T77" fmla="*/ 330 h 728"/>
                    <a:gd name="T78" fmla="*/ 27 w 850"/>
                    <a:gd name="T79" fmla="*/ 425 h 728"/>
                    <a:gd name="T80" fmla="*/ 67 w 850"/>
                    <a:gd name="T81" fmla="*/ 510 h 728"/>
                    <a:gd name="T82" fmla="*/ 33 w 850"/>
                    <a:gd name="T83" fmla="*/ 599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0" name="Freeform 23"/>
                <p:cNvSpPr>
                  <a:spLocks/>
                </p:cNvSpPr>
                <p:nvPr/>
              </p:nvSpPr>
              <p:spPr bwMode="auto">
                <a:xfrm>
                  <a:off x="1694" y="3482"/>
                  <a:ext cx="608" cy="994"/>
                </a:xfrm>
                <a:custGeom>
                  <a:avLst/>
                  <a:gdLst>
                    <a:gd name="T0" fmla="*/ 561 w 608"/>
                    <a:gd name="T1" fmla="*/ 922 h 994"/>
                    <a:gd name="T2" fmla="*/ 520 w 608"/>
                    <a:gd name="T3" fmla="*/ 836 h 994"/>
                    <a:gd name="T4" fmla="*/ 524 w 608"/>
                    <a:gd name="T5" fmla="*/ 742 h 994"/>
                    <a:gd name="T6" fmla="*/ 493 w 608"/>
                    <a:gd name="T7" fmla="*/ 697 h 994"/>
                    <a:gd name="T8" fmla="*/ 508 w 608"/>
                    <a:gd name="T9" fmla="*/ 642 h 994"/>
                    <a:gd name="T10" fmla="*/ 540 w 608"/>
                    <a:gd name="T11" fmla="*/ 630 h 994"/>
                    <a:gd name="T12" fmla="*/ 570 w 608"/>
                    <a:gd name="T13" fmla="*/ 612 h 994"/>
                    <a:gd name="T14" fmla="*/ 608 w 608"/>
                    <a:gd name="T15" fmla="*/ 572 h 994"/>
                    <a:gd name="T16" fmla="*/ 567 w 608"/>
                    <a:gd name="T17" fmla="*/ 547 h 994"/>
                    <a:gd name="T18" fmla="*/ 568 w 608"/>
                    <a:gd name="T19" fmla="*/ 498 h 994"/>
                    <a:gd name="T20" fmla="*/ 508 w 608"/>
                    <a:gd name="T21" fmla="*/ 374 h 994"/>
                    <a:gd name="T22" fmla="*/ 434 w 608"/>
                    <a:gd name="T23" fmla="*/ 332 h 994"/>
                    <a:gd name="T24" fmla="*/ 483 w 608"/>
                    <a:gd name="T25" fmla="*/ 333 h 994"/>
                    <a:gd name="T26" fmla="*/ 480 w 608"/>
                    <a:gd name="T27" fmla="*/ 304 h 994"/>
                    <a:gd name="T28" fmla="*/ 468 w 608"/>
                    <a:gd name="T29" fmla="*/ 248 h 994"/>
                    <a:gd name="T30" fmla="*/ 474 w 608"/>
                    <a:gd name="T31" fmla="*/ 172 h 994"/>
                    <a:gd name="T32" fmla="*/ 440 w 608"/>
                    <a:gd name="T33" fmla="*/ 102 h 994"/>
                    <a:gd name="T34" fmla="*/ 430 w 608"/>
                    <a:gd name="T35" fmla="*/ 66 h 994"/>
                    <a:gd name="T36" fmla="*/ 336 w 608"/>
                    <a:gd name="T37" fmla="*/ 72 h 994"/>
                    <a:gd name="T38" fmla="*/ 282 w 608"/>
                    <a:gd name="T39" fmla="*/ 42 h 994"/>
                    <a:gd name="T40" fmla="*/ 230 w 608"/>
                    <a:gd name="T41" fmla="*/ 4 h 994"/>
                    <a:gd name="T42" fmla="*/ 152 w 608"/>
                    <a:gd name="T43" fmla="*/ 92 h 994"/>
                    <a:gd name="T44" fmla="*/ 108 w 608"/>
                    <a:gd name="T45" fmla="*/ 210 h 994"/>
                    <a:gd name="T46" fmla="*/ 64 w 608"/>
                    <a:gd name="T47" fmla="*/ 248 h 994"/>
                    <a:gd name="T48" fmla="*/ 80 w 608"/>
                    <a:gd name="T49" fmla="*/ 342 h 994"/>
                    <a:gd name="T50" fmla="*/ 102 w 608"/>
                    <a:gd name="T51" fmla="*/ 418 h 994"/>
                    <a:gd name="T52" fmla="*/ 82 w 608"/>
                    <a:gd name="T53" fmla="*/ 534 h 994"/>
                    <a:gd name="T54" fmla="*/ 14 w 608"/>
                    <a:gd name="T55" fmla="*/ 548 h 994"/>
                    <a:gd name="T56" fmla="*/ 18 w 608"/>
                    <a:gd name="T57" fmla="*/ 644 h 994"/>
                    <a:gd name="T58" fmla="*/ 72 w 608"/>
                    <a:gd name="T59" fmla="*/ 678 h 994"/>
                    <a:gd name="T60" fmla="*/ 104 w 608"/>
                    <a:gd name="T61" fmla="*/ 672 h 994"/>
                    <a:gd name="T62" fmla="*/ 129 w 608"/>
                    <a:gd name="T63" fmla="*/ 727 h 994"/>
                    <a:gd name="T64" fmla="*/ 172 w 608"/>
                    <a:gd name="T65" fmla="*/ 786 h 994"/>
                    <a:gd name="T66" fmla="*/ 216 w 608"/>
                    <a:gd name="T67" fmla="*/ 834 h 994"/>
                    <a:gd name="T68" fmla="*/ 220 w 608"/>
                    <a:gd name="T69" fmla="*/ 962 h 994"/>
                    <a:gd name="T70" fmla="*/ 334 w 608"/>
                    <a:gd name="T71" fmla="*/ 994 h 994"/>
                    <a:gd name="T72" fmla="*/ 362 w 608"/>
                    <a:gd name="T73" fmla="*/ 894 h 994"/>
                    <a:gd name="T74" fmla="*/ 424 w 608"/>
                    <a:gd name="T75" fmla="*/ 878 h 994"/>
                    <a:gd name="T76" fmla="*/ 458 w 608"/>
                    <a:gd name="T77" fmla="*/ 862 h 994"/>
                    <a:gd name="T78" fmla="*/ 488 w 608"/>
                    <a:gd name="T79" fmla="*/ 890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1" name="Freeform 24"/>
                <p:cNvSpPr>
                  <a:spLocks/>
                </p:cNvSpPr>
                <p:nvPr/>
              </p:nvSpPr>
              <p:spPr bwMode="auto">
                <a:xfrm>
                  <a:off x="1128" y="3528"/>
                  <a:ext cx="674" cy="740"/>
                </a:xfrm>
                <a:custGeom>
                  <a:avLst/>
                  <a:gdLst>
                    <a:gd name="T0" fmla="*/ 0 w 674"/>
                    <a:gd name="T1" fmla="*/ 723 h 740"/>
                    <a:gd name="T2" fmla="*/ 48 w 674"/>
                    <a:gd name="T3" fmla="*/ 648 h 740"/>
                    <a:gd name="T4" fmla="*/ 44 w 674"/>
                    <a:gd name="T5" fmla="*/ 555 h 740"/>
                    <a:gd name="T6" fmla="*/ 30 w 674"/>
                    <a:gd name="T7" fmla="*/ 506 h 740"/>
                    <a:gd name="T8" fmla="*/ 9 w 674"/>
                    <a:gd name="T9" fmla="*/ 488 h 740"/>
                    <a:gd name="T10" fmla="*/ 66 w 674"/>
                    <a:gd name="T11" fmla="*/ 354 h 740"/>
                    <a:gd name="T12" fmla="*/ 138 w 674"/>
                    <a:gd name="T13" fmla="*/ 396 h 740"/>
                    <a:gd name="T14" fmla="*/ 186 w 674"/>
                    <a:gd name="T15" fmla="*/ 350 h 740"/>
                    <a:gd name="T16" fmla="*/ 165 w 674"/>
                    <a:gd name="T17" fmla="*/ 330 h 740"/>
                    <a:gd name="T18" fmla="*/ 267 w 674"/>
                    <a:gd name="T19" fmla="*/ 236 h 740"/>
                    <a:gd name="T20" fmla="*/ 254 w 674"/>
                    <a:gd name="T21" fmla="*/ 138 h 740"/>
                    <a:gd name="T22" fmla="*/ 422 w 674"/>
                    <a:gd name="T23" fmla="*/ 96 h 740"/>
                    <a:gd name="T24" fmla="*/ 438 w 674"/>
                    <a:gd name="T25" fmla="*/ 45 h 740"/>
                    <a:gd name="T26" fmla="*/ 482 w 674"/>
                    <a:gd name="T27" fmla="*/ 0 h 740"/>
                    <a:gd name="T28" fmla="*/ 542 w 674"/>
                    <a:gd name="T29" fmla="*/ 98 h 740"/>
                    <a:gd name="T30" fmla="*/ 581 w 674"/>
                    <a:gd name="T31" fmla="*/ 92 h 740"/>
                    <a:gd name="T32" fmla="*/ 593 w 674"/>
                    <a:gd name="T33" fmla="*/ 152 h 740"/>
                    <a:gd name="T34" fmla="*/ 569 w 674"/>
                    <a:gd name="T35" fmla="*/ 168 h 740"/>
                    <a:gd name="T36" fmla="*/ 629 w 674"/>
                    <a:gd name="T37" fmla="*/ 201 h 740"/>
                    <a:gd name="T38" fmla="*/ 620 w 674"/>
                    <a:gd name="T39" fmla="*/ 215 h 740"/>
                    <a:gd name="T40" fmla="*/ 645 w 674"/>
                    <a:gd name="T41" fmla="*/ 294 h 740"/>
                    <a:gd name="T42" fmla="*/ 636 w 674"/>
                    <a:gd name="T43" fmla="*/ 312 h 740"/>
                    <a:gd name="T44" fmla="*/ 669 w 674"/>
                    <a:gd name="T45" fmla="*/ 378 h 740"/>
                    <a:gd name="T46" fmla="*/ 674 w 674"/>
                    <a:gd name="T47" fmla="*/ 443 h 740"/>
                    <a:gd name="T48" fmla="*/ 645 w 674"/>
                    <a:gd name="T49" fmla="*/ 489 h 740"/>
                    <a:gd name="T50" fmla="*/ 611 w 674"/>
                    <a:gd name="T51" fmla="*/ 485 h 740"/>
                    <a:gd name="T52" fmla="*/ 576 w 674"/>
                    <a:gd name="T53" fmla="*/ 501 h 740"/>
                    <a:gd name="T54" fmla="*/ 552 w 674"/>
                    <a:gd name="T55" fmla="*/ 506 h 740"/>
                    <a:gd name="T56" fmla="*/ 540 w 674"/>
                    <a:gd name="T57" fmla="*/ 545 h 740"/>
                    <a:gd name="T58" fmla="*/ 513 w 674"/>
                    <a:gd name="T59" fmla="*/ 542 h 740"/>
                    <a:gd name="T60" fmla="*/ 500 w 674"/>
                    <a:gd name="T61" fmla="*/ 519 h 740"/>
                    <a:gd name="T62" fmla="*/ 495 w 674"/>
                    <a:gd name="T63" fmla="*/ 452 h 740"/>
                    <a:gd name="T64" fmla="*/ 465 w 674"/>
                    <a:gd name="T65" fmla="*/ 500 h 740"/>
                    <a:gd name="T66" fmla="*/ 455 w 674"/>
                    <a:gd name="T67" fmla="*/ 470 h 740"/>
                    <a:gd name="T68" fmla="*/ 410 w 674"/>
                    <a:gd name="T69" fmla="*/ 518 h 740"/>
                    <a:gd name="T70" fmla="*/ 413 w 674"/>
                    <a:gd name="T71" fmla="*/ 548 h 740"/>
                    <a:gd name="T72" fmla="*/ 393 w 674"/>
                    <a:gd name="T73" fmla="*/ 530 h 740"/>
                    <a:gd name="T74" fmla="*/ 384 w 674"/>
                    <a:gd name="T75" fmla="*/ 576 h 740"/>
                    <a:gd name="T76" fmla="*/ 312 w 674"/>
                    <a:gd name="T77" fmla="*/ 608 h 740"/>
                    <a:gd name="T78" fmla="*/ 291 w 674"/>
                    <a:gd name="T79" fmla="*/ 617 h 740"/>
                    <a:gd name="T80" fmla="*/ 249 w 674"/>
                    <a:gd name="T81" fmla="*/ 599 h 740"/>
                    <a:gd name="T82" fmla="*/ 225 w 674"/>
                    <a:gd name="T83" fmla="*/ 618 h 740"/>
                    <a:gd name="T84" fmla="*/ 224 w 674"/>
                    <a:gd name="T85" fmla="*/ 645 h 740"/>
                    <a:gd name="T86" fmla="*/ 204 w 674"/>
                    <a:gd name="T87" fmla="*/ 630 h 740"/>
                    <a:gd name="T88" fmla="*/ 188 w 674"/>
                    <a:gd name="T89" fmla="*/ 642 h 740"/>
                    <a:gd name="T90" fmla="*/ 186 w 674"/>
                    <a:gd name="T91" fmla="*/ 669 h 740"/>
                    <a:gd name="T92" fmla="*/ 152 w 674"/>
                    <a:gd name="T93" fmla="*/ 687 h 740"/>
                    <a:gd name="T94" fmla="*/ 123 w 674"/>
                    <a:gd name="T95" fmla="*/ 740 h 740"/>
                    <a:gd name="T96" fmla="*/ 102 w 674"/>
                    <a:gd name="T97" fmla="*/ 728 h 740"/>
                    <a:gd name="T98" fmla="*/ 98 w 674"/>
                    <a:gd name="T99" fmla="*/ 717 h 740"/>
                    <a:gd name="T100" fmla="*/ 68 w 674"/>
                    <a:gd name="T101" fmla="*/ 719 h 740"/>
                    <a:gd name="T102" fmla="*/ 44 w 674"/>
                    <a:gd name="T103" fmla="*/ 713 h 740"/>
                    <a:gd name="T104" fmla="*/ 0 w 674"/>
                    <a:gd name="T105" fmla="*/ 723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2" name="Freeform 25"/>
                <p:cNvSpPr>
                  <a:spLocks/>
                </p:cNvSpPr>
                <p:nvPr/>
              </p:nvSpPr>
              <p:spPr bwMode="auto">
                <a:xfrm>
                  <a:off x="1068" y="4128"/>
                  <a:ext cx="498" cy="579"/>
                </a:xfrm>
                <a:custGeom>
                  <a:avLst/>
                  <a:gdLst>
                    <a:gd name="T0" fmla="*/ 68 w 498"/>
                    <a:gd name="T1" fmla="*/ 441 h 579"/>
                    <a:gd name="T2" fmla="*/ 51 w 498"/>
                    <a:gd name="T3" fmla="*/ 408 h 579"/>
                    <a:gd name="T4" fmla="*/ 38 w 498"/>
                    <a:gd name="T5" fmla="*/ 386 h 579"/>
                    <a:gd name="T6" fmla="*/ 45 w 498"/>
                    <a:gd name="T7" fmla="*/ 354 h 579"/>
                    <a:gd name="T8" fmla="*/ 54 w 498"/>
                    <a:gd name="T9" fmla="*/ 338 h 579"/>
                    <a:gd name="T10" fmla="*/ 89 w 498"/>
                    <a:gd name="T11" fmla="*/ 357 h 579"/>
                    <a:gd name="T12" fmla="*/ 78 w 498"/>
                    <a:gd name="T13" fmla="*/ 330 h 579"/>
                    <a:gd name="T14" fmla="*/ 59 w 498"/>
                    <a:gd name="T15" fmla="*/ 315 h 579"/>
                    <a:gd name="T16" fmla="*/ 71 w 498"/>
                    <a:gd name="T17" fmla="*/ 296 h 579"/>
                    <a:gd name="T18" fmla="*/ 30 w 498"/>
                    <a:gd name="T19" fmla="*/ 264 h 579"/>
                    <a:gd name="T20" fmla="*/ 36 w 498"/>
                    <a:gd name="T21" fmla="*/ 230 h 579"/>
                    <a:gd name="T22" fmla="*/ 62 w 498"/>
                    <a:gd name="T23" fmla="*/ 218 h 579"/>
                    <a:gd name="T24" fmla="*/ 36 w 498"/>
                    <a:gd name="T25" fmla="*/ 165 h 579"/>
                    <a:gd name="T26" fmla="*/ 0 w 498"/>
                    <a:gd name="T27" fmla="*/ 137 h 579"/>
                    <a:gd name="T28" fmla="*/ 59 w 498"/>
                    <a:gd name="T29" fmla="*/ 122 h 579"/>
                    <a:gd name="T30" fmla="*/ 128 w 498"/>
                    <a:gd name="T31" fmla="*/ 119 h 579"/>
                    <a:gd name="T32" fmla="*/ 161 w 498"/>
                    <a:gd name="T33" fmla="*/ 131 h 579"/>
                    <a:gd name="T34" fmla="*/ 213 w 498"/>
                    <a:gd name="T35" fmla="*/ 89 h 579"/>
                    <a:gd name="T36" fmla="*/ 248 w 498"/>
                    <a:gd name="T37" fmla="*/ 42 h 579"/>
                    <a:gd name="T38" fmla="*/ 285 w 498"/>
                    <a:gd name="T39" fmla="*/ 48 h 579"/>
                    <a:gd name="T40" fmla="*/ 312 w 498"/>
                    <a:gd name="T41" fmla="*/ 0 h 579"/>
                    <a:gd name="T42" fmla="*/ 372 w 498"/>
                    <a:gd name="T43" fmla="*/ 11 h 579"/>
                    <a:gd name="T44" fmla="*/ 387 w 498"/>
                    <a:gd name="T45" fmla="*/ 84 h 579"/>
                    <a:gd name="T46" fmla="*/ 378 w 498"/>
                    <a:gd name="T47" fmla="*/ 174 h 579"/>
                    <a:gd name="T48" fmla="*/ 360 w 498"/>
                    <a:gd name="T49" fmla="*/ 275 h 579"/>
                    <a:gd name="T50" fmla="*/ 344 w 498"/>
                    <a:gd name="T51" fmla="*/ 353 h 579"/>
                    <a:gd name="T52" fmla="*/ 380 w 498"/>
                    <a:gd name="T53" fmla="*/ 437 h 579"/>
                    <a:gd name="T54" fmla="*/ 444 w 498"/>
                    <a:gd name="T55" fmla="*/ 467 h 579"/>
                    <a:gd name="T56" fmla="*/ 492 w 498"/>
                    <a:gd name="T57" fmla="*/ 492 h 579"/>
                    <a:gd name="T58" fmla="*/ 456 w 498"/>
                    <a:gd name="T59" fmla="*/ 578 h 579"/>
                    <a:gd name="T60" fmla="*/ 420 w 498"/>
                    <a:gd name="T61" fmla="*/ 545 h 579"/>
                    <a:gd name="T62" fmla="*/ 354 w 498"/>
                    <a:gd name="T63" fmla="*/ 474 h 579"/>
                    <a:gd name="T64" fmla="*/ 236 w 498"/>
                    <a:gd name="T65" fmla="*/ 530 h 579"/>
                    <a:gd name="T66" fmla="*/ 144 w 498"/>
                    <a:gd name="T67" fmla="*/ 455 h 579"/>
                    <a:gd name="T68" fmla="*/ 63 w 498"/>
                    <a:gd name="T69" fmla="*/ 45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3" name="Freeform 26"/>
                <p:cNvSpPr>
                  <a:spLocks/>
                </p:cNvSpPr>
                <p:nvPr/>
              </p:nvSpPr>
              <p:spPr bwMode="auto">
                <a:xfrm>
                  <a:off x="1412" y="3984"/>
                  <a:ext cx="507" cy="722"/>
                </a:xfrm>
                <a:custGeom>
                  <a:avLst/>
                  <a:gdLst>
                    <a:gd name="T0" fmla="*/ 115 w 507"/>
                    <a:gd name="T1" fmla="*/ 722 h 722"/>
                    <a:gd name="T2" fmla="*/ 123 w 507"/>
                    <a:gd name="T3" fmla="*/ 677 h 722"/>
                    <a:gd name="T4" fmla="*/ 150 w 507"/>
                    <a:gd name="T5" fmla="*/ 638 h 722"/>
                    <a:gd name="T6" fmla="*/ 154 w 507"/>
                    <a:gd name="T7" fmla="*/ 609 h 722"/>
                    <a:gd name="T8" fmla="*/ 102 w 507"/>
                    <a:gd name="T9" fmla="*/ 612 h 722"/>
                    <a:gd name="T10" fmla="*/ 63 w 507"/>
                    <a:gd name="T11" fmla="*/ 572 h 722"/>
                    <a:gd name="T12" fmla="*/ 33 w 507"/>
                    <a:gd name="T13" fmla="*/ 579 h 722"/>
                    <a:gd name="T14" fmla="*/ 9 w 507"/>
                    <a:gd name="T15" fmla="*/ 560 h 722"/>
                    <a:gd name="T16" fmla="*/ 0 w 507"/>
                    <a:gd name="T17" fmla="*/ 497 h 722"/>
                    <a:gd name="T18" fmla="*/ 30 w 507"/>
                    <a:gd name="T19" fmla="*/ 438 h 722"/>
                    <a:gd name="T20" fmla="*/ 16 w 507"/>
                    <a:gd name="T21" fmla="*/ 420 h 722"/>
                    <a:gd name="T22" fmla="*/ 46 w 507"/>
                    <a:gd name="T23" fmla="*/ 399 h 722"/>
                    <a:gd name="T24" fmla="*/ 36 w 507"/>
                    <a:gd name="T25" fmla="*/ 314 h 722"/>
                    <a:gd name="T26" fmla="*/ 7 w 507"/>
                    <a:gd name="T27" fmla="*/ 252 h 722"/>
                    <a:gd name="T28" fmla="*/ 45 w 507"/>
                    <a:gd name="T29" fmla="*/ 227 h 722"/>
                    <a:gd name="T30" fmla="*/ 30 w 507"/>
                    <a:gd name="T31" fmla="*/ 185 h 722"/>
                    <a:gd name="T32" fmla="*/ 30 w 507"/>
                    <a:gd name="T33" fmla="*/ 152 h 722"/>
                    <a:gd name="T34" fmla="*/ 103 w 507"/>
                    <a:gd name="T35" fmla="*/ 123 h 722"/>
                    <a:gd name="T36" fmla="*/ 109 w 507"/>
                    <a:gd name="T37" fmla="*/ 74 h 722"/>
                    <a:gd name="T38" fmla="*/ 132 w 507"/>
                    <a:gd name="T39" fmla="*/ 99 h 722"/>
                    <a:gd name="T40" fmla="*/ 129 w 507"/>
                    <a:gd name="T41" fmla="*/ 62 h 722"/>
                    <a:gd name="T42" fmla="*/ 171 w 507"/>
                    <a:gd name="T43" fmla="*/ 18 h 722"/>
                    <a:gd name="T44" fmla="*/ 181 w 507"/>
                    <a:gd name="T45" fmla="*/ 45 h 722"/>
                    <a:gd name="T46" fmla="*/ 210 w 507"/>
                    <a:gd name="T47" fmla="*/ 0 h 722"/>
                    <a:gd name="T48" fmla="*/ 216 w 507"/>
                    <a:gd name="T49" fmla="*/ 63 h 722"/>
                    <a:gd name="T50" fmla="*/ 225 w 507"/>
                    <a:gd name="T51" fmla="*/ 86 h 722"/>
                    <a:gd name="T52" fmla="*/ 259 w 507"/>
                    <a:gd name="T53" fmla="*/ 89 h 722"/>
                    <a:gd name="T54" fmla="*/ 270 w 507"/>
                    <a:gd name="T55" fmla="*/ 51 h 722"/>
                    <a:gd name="T56" fmla="*/ 295 w 507"/>
                    <a:gd name="T57" fmla="*/ 44 h 722"/>
                    <a:gd name="T58" fmla="*/ 280 w 507"/>
                    <a:gd name="T59" fmla="*/ 86 h 722"/>
                    <a:gd name="T60" fmla="*/ 298 w 507"/>
                    <a:gd name="T61" fmla="*/ 144 h 722"/>
                    <a:gd name="T62" fmla="*/ 327 w 507"/>
                    <a:gd name="T63" fmla="*/ 144 h 722"/>
                    <a:gd name="T64" fmla="*/ 354 w 507"/>
                    <a:gd name="T65" fmla="*/ 179 h 722"/>
                    <a:gd name="T66" fmla="*/ 372 w 507"/>
                    <a:gd name="T67" fmla="*/ 182 h 722"/>
                    <a:gd name="T68" fmla="*/ 387 w 507"/>
                    <a:gd name="T69" fmla="*/ 171 h 722"/>
                    <a:gd name="T70" fmla="*/ 424 w 507"/>
                    <a:gd name="T71" fmla="*/ 197 h 722"/>
                    <a:gd name="T72" fmla="*/ 408 w 507"/>
                    <a:gd name="T73" fmla="*/ 224 h 722"/>
                    <a:gd name="T74" fmla="*/ 427 w 507"/>
                    <a:gd name="T75" fmla="*/ 279 h 722"/>
                    <a:gd name="T76" fmla="*/ 454 w 507"/>
                    <a:gd name="T77" fmla="*/ 285 h 722"/>
                    <a:gd name="T78" fmla="*/ 460 w 507"/>
                    <a:gd name="T79" fmla="*/ 320 h 722"/>
                    <a:gd name="T80" fmla="*/ 499 w 507"/>
                    <a:gd name="T81" fmla="*/ 333 h 722"/>
                    <a:gd name="T82" fmla="*/ 504 w 507"/>
                    <a:gd name="T83" fmla="*/ 389 h 722"/>
                    <a:gd name="T84" fmla="*/ 507 w 507"/>
                    <a:gd name="T85" fmla="*/ 420 h 722"/>
                    <a:gd name="T86" fmla="*/ 502 w 507"/>
                    <a:gd name="T87" fmla="*/ 462 h 722"/>
                    <a:gd name="T88" fmla="*/ 492 w 507"/>
                    <a:gd name="T89" fmla="*/ 461 h 722"/>
                    <a:gd name="T90" fmla="*/ 495 w 507"/>
                    <a:gd name="T91" fmla="*/ 542 h 722"/>
                    <a:gd name="T92" fmla="*/ 480 w 507"/>
                    <a:gd name="T93" fmla="*/ 545 h 722"/>
                    <a:gd name="T94" fmla="*/ 459 w 507"/>
                    <a:gd name="T95" fmla="*/ 530 h 722"/>
                    <a:gd name="T96" fmla="*/ 457 w 507"/>
                    <a:gd name="T97" fmla="*/ 555 h 722"/>
                    <a:gd name="T98" fmla="*/ 414 w 507"/>
                    <a:gd name="T99" fmla="*/ 558 h 722"/>
                    <a:gd name="T100" fmla="*/ 384 w 507"/>
                    <a:gd name="T101" fmla="*/ 590 h 722"/>
                    <a:gd name="T102" fmla="*/ 346 w 507"/>
                    <a:gd name="T103" fmla="*/ 600 h 722"/>
                    <a:gd name="T104" fmla="*/ 363 w 507"/>
                    <a:gd name="T105" fmla="*/ 629 h 722"/>
                    <a:gd name="T106" fmla="*/ 234 w 507"/>
                    <a:gd name="T107" fmla="*/ 692 h 722"/>
                    <a:gd name="T108" fmla="*/ 235 w 507"/>
                    <a:gd name="T109" fmla="*/ 710 h 722"/>
                    <a:gd name="T110" fmla="*/ 216 w 507"/>
                    <a:gd name="T111" fmla="*/ 699 h 722"/>
                    <a:gd name="T112" fmla="*/ 115 w 507"/>
                    <a:gd name="T113" fmla="*/ 722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sp>
              <p:nvSpPr>
                <p:cNvPr id="2124" name="Freeform 27"/>
                <p:cNvSpPr>
                  <a:spLocks/>
                </p:cNvSpPr>
                <p:nvPr/>
              </p:nvSpPr>
              <p:spPr bwMode="auto">
                <a:xfrm>
                  <a:off x="1515" y="4325"/>
                  <a:ext cx="758" cy="594"/>
                </a:xfrm>
                <a:custGeom>
                  <a:avLst/>
                  <a:gdLst>
                    <a:gd name="T0" fmla="*/ 705 w 758"/>
                    <a:gd name="T1" fmla="*/ 166 h 594"/>
                    <a:gd name="T2" fmla="*/ 747 w 758"/>
                    <a:gd name="T3" fmla="*/ 252 h 594"/>
                    <a:gd name="T4" fmla="*/ 729 w 758"/>
                    <a:gd name="T5" fmla="*/ 285 h 594"/>
                    <a:gd name="T6" fmla="*/ 710 w 758"/>
                    <a:gd name="T7" fmla="*/ 294 h 594"/>
                    <a:gd name="T8" fmla="*/ 660 w 758"/>
                    <a:gd name="T9" fmla="*/ 303 h 594"/>
                    <a:gd name="T10" fmla="*/ 675 w 758"/>
                    <a:gd name="T11" fmla="*/ 336 h 594"/>
                    <a:gd name="T12" fmla="*/ 674 w 758"/>
                    <a:gd name="T13" fmla="*/ 372 h 594"/>
                    <a:gd name="T14" fmla="*/ 668 w 758"/>
                    <a:gd name="T15" fmla="*/ 478 h 594"/>
                    <a:gd name="T16" fmla="*/ 611 w 758"/>
                    <a:gd name="T17" fmla="*/ 502 h 594"/>
                    <a:gd name="T18" fmla="*/ 546 w 758"/>
                    <a:gd name="T19" fmla="*/ 531 h 594"/>
                    <a:gd name="T20" fmla="*/ 518 w 758"/>
                    <a:gd name="T21" fmla="*/ 486 h 594"/>
                    <a:gd name="T22" fmla="*/ 474 w 758"/>
                    <a:gd name="T23" fmla="*/ 462 h 594"/>
                    <a:gd name="T24" fmla="*/ 432 w 758"/>
                    <a:gd name="T25" fmla="*/ 486 h 594"/>
                    <a:gd name="T26" fmla="*/ 398 w 758"/>
                    <a:gd name="T27" fmla="*/ 522 h 594"/>
                    <a:gd name="T28" fmla="*/ 350 w 758"/>
                    <a:gd name="T29" fmla="*/ 550 h 594"/>
                    <a:gd name="T30" fmla="*/ 324 w 758"/>
                    <a:gd name="T31" fmla="*/ 556 h 594"/>
                    <a:gd name="T32" fmla="*/ 315 w 758"/>
                    <a:gd name="T33" fmla="*/ 591 h 594"/>
                    <a:gd name="T34" fmla="*/ 276 w 758"/>
                    <a:gd name="T35" fmla="*/ 568 h 594"/>
                    <a:gd name="T36" fmla="*/ 243 w 758"/>
                    <a:gd name="T37" fmla="*/ 562 h 594"/>
                    <a:gd name="T38" fmla="*/ 180 w 758"/>
                    <a:gd name="T39" fmla="*/ 556 h 594"/>
                    <a:gd name="T40" fmla="*/ 90 w 758"/>
                    <a:gd name="T41" fmla="*/ 546 h 594"/>
                    <a:gd name="T42" fmla="*/ 41 w 758"/>
                    <a:gd name="T43" fmla="*/ 525 h 594"/>
                    <a:gd name="T44" fmla="*/ 20 w 758"/>
                    <a:gd name="T45" fmla="*/ 409 h 594"/>
                    <a:gd name="T46" fmla="*/ 113 w 758"/>
                    <a:gd name="T47" fmla="*/ 360 h 594"/>
                    <a:gd name="T48" fmla="*/ 134 w 758"/>
                    <a:gd name="T49" fmla="*/ 352 h 594"/>
                    <a:gd name="T50" fmla="*/ 246 w 758"/>
                    <a:gd name="T51" fmla="*/ 262 h 594"/>
                    <a:gd name="T52" fmla="*/ 309 w 758"/>
                    <a:gd name="T53" fmla="*/ 217 h 594"/>
                    <a:gd name="T54" fmla="*/ 357 w 758"/>
                    <a:gd name="T55" fmla="*/ 192 h 594"/>
                    <a:gd name="T56" fmla="*/ 393 w 758"/>
                    <a:gd name="T57" fmla="*/ 202 h 594"/>
                    <a:gd name="T58" fmla="*/ 399 w 758"/>
                    <a:gd name="T59" fmla="*/ 120 h 594"/>
                    <a:gd name="T60" fmla="*/ 513 w 758"/>
                    <a:gd name="T61" fmla="*/ 148 h 594"/>
                    <a:gd name="T62" fmla="*/ 540 w 758"/>
                    <a:gd name="T63" fmla="*/ 54 h 594"/>
                    <a:gd name="T64" fmla="*/ 605 w 758"/>
                    <a:gd name="T65" fmla="*/ 36 h 594"/>
                    <a:gd name="T66" fmla="*/ 633 w 758"/>
                    <a:gd name="T67" fmla="*/ 18 h 594"/>
                    <a:gd name="T68" fmla="*/ 668 w 758"/>
                    <a:gd name="T69" fmla="*/ 45 h 594"/>
                    <a:gd name="T70" fmla="*/ 722 w 758"/>
                    <a:gd name="T71" fmla="*/ 93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rgbClr val="969696"/>
                </a:solidFill>
                <a:ln>
                  <a:noFill/>
                </a:ln>
                <a:extLst>
                  <a:ext uri="{91240B29-F687-4F45-9708-019B960494DF}">
                    <a14:hiddenLine xmlns:a14="http://schemas.microsoft.com/office/drawing/2010/main" w="6350">
                      <a:solidFill>
                        <a:srgbClr val="000000"/>
                      </a:solidFill>
                      <a:round/>
                      <a:headEnd/>
                      <a:tailEnd/>
                    </a14:hiddenLine>
                  </a:ext>
                </a:extLst>
              </p:spPr>
              <p:txBody>
                <a:bodyPr/>
                <a:lstStyle/>
                <a:p>
                  <a:pPr defTabSz="514350"/>
                  <a:endParaRPr lang="fi-FI" sz="1013">
                    <a:solidFill>
                      <a:srgbClr val="000000"/>
                    </a:solidFill>
                    <a:latin typeface="Arial"/>
                  </a:endParaRPr>
                </a:p>
              </p:txBody>
            </p:sp>
          </p:grpSp>
          <p:sp>
            <p:nvSpPr>
              <p:cNvPr id="2063" name="Freeform 28"/>
              <p:cNvSpPr>
                <a:spLocks/>
              </p:cNvSpPr>
              <p:nvPr/>
            </p:nvSpPr>
            <p:spPr bwMode="auto">
              <a:xfrm>
                <a:off x="1837051" y="6056312"/>
                <a:ext cx="1255712" cy="631825"/>
              </a:xfrm>
              <a:custGeom>
                <a:avLst/>
                <a:gdLst>
                  <a:gd name="T0" fmla="*/ 2147483646 w 948"/>
                  <a:gd name="T1" fmla="*/ 2147483646 h 501"/>
                  <a:gd name="T2" fmla="*/ 2147483646 w 948"/>
                  <a:gd name="T3" fmla="*/ 2147483646 h 501"/>
                  <a:gd name="T4" fmla="*/ 2147483646 w 948"/>
                  <a:gd name="T5" fmla="*/ 2147483646 h 501"/>
                  <a:gd name="T6" fmla="*/ 2147483646 w 948"/>
                  <a:gd name="T7" fmla="*/ 2147483646 h 501"/>
                  <a:gd name="T8" fmla="*/ 2147483646 w 948"/>
                  <a:gd name="T9" fmla="*/ 2147483646 h 501"/>
                  <a:gd name="T10" fmla="*/ 2147483646 w 948"/>
                  <a:gd name="T11" fmla="*/ 2147483646 h 501"/>
                  <a:gd name="T12" fmla="*/ 2147483646 w 948"/>
                  <a:gd name="T13" fmla="*/ 2147483646 h 501"/>
                  <a:gd name="T14" fmla="*/ 2147483646 w 948"/>
                  <a:gd name="T15" fmla="*/ 2147483646 h 501"/>
                  <a:gd name="T16" fmla="*/ 2147483646 w 948"/>
                  <a:gd name="T17" fmla="*/ 2147483646 h 501"/>
                  <a:gd name="T18" fmla="*/ 2147483646 w 948"/>
                  <a:gd name="T19" fmla="*/ 2147483646 h 501"/>
                  <a:gd name="T20" fmla="*/ 2147483646 w 948"/>
                  <a:gd name="T21" fmla="*/ 2147483646 h 501"/>
                  <a:gd name="T22" fmla="*/ 2147483646 w 948"/>
                  <a:gd name="T23" fmla="*/ 2147483646 h 501"/>
                  <a:gd name="T24" fmla="*/ 2147483646 w 948"/>
                  <a:gd name="T25" fmla="*/ 2147483646 h 501"/>
                  <a:gd name="T26" fmla="*/ 2147483646 w 948"/>
                  <a:gd name="T27" fmla="*/ 2147483646 h 501"/>
                  <a:gd name="T28" fmla="*/ 2147483646 w 948"/>
                  <a:gd name="T29" fmla="*/ 2147483646 h 501"/>
                  <a:gd name="T30" fmla="*/ 2147483646 w 948"/>
                  <a:gd name="T31" fmla="*/ 2147483646 h 501"/>
                  <a:gd name="T32" fmla="*/ 2147483646 w 948"/>
                  <a:gd name="T33" fmla="*/ 2147483646 h 501"/>
                  <a:gd name="T34" fmla="*/ 2147483646 w 948"/>
                  <a:gd name="T35" fmla="*/ 2147483646 h 501"/>
                  <a:gd name="T36" fmla="*/ 2147483646 w 948"/>
                  <a:gd name="T37" fmla="*/ 2147483646 h 501"/>
                  <a:gd name="T38" fmla="*/ 2147483646 w 948"/>
                  <a:gd name="T39" fmla="*/ 2147483646 h 501"/>
                  <a:gd name="T40" fmla="*/ 2147483646 w 948"/>
                  <a:gd name="T41" fmla="*/ 2147483646 h 501"/>
                  <a:gd name="T42" fmla="*/ 2147483646 w 948"/>
                  <a:gd name="T43" fmla="*/ 2147483646 h 501"/>
                  <a:gd name="T44" fmla="*/ 2147483646 w 948"/>
                  <a:gd name="T45" fmla="*/ 2147483646 h 501"/>
                  <a:gd name="T46" fmla="*/ 2147483646 w 948"/>
                  <a:gd name="T47" fmla="*/ 2147483646 h 501"/>
                  <a:gd name="T48" fmla="*/ 2147483646 w 948"/>
                  <a:gd name="T49" fmla="*/ 2147483646 h 501"/>
                  <a:gd name="T50" fmla="*/ 2147483646 w 948"/>
                  <a:gd name="T51" fmla="*/ 2147483646 h 501"/>
                  <a:gd name="T52" fmla="*/ 2147483646 w 948"/>
                  <a:gd name="T53" fmla="*/ 2147483646 h 501"/>
                  <a:gd name="T54" fmla="*/ 2147483646 w 948"/>
                  <a:gd name="T55" fmla="*/ 2147483646 h 501"/>
                  <a:gd name="T56" fmla="*/ 2147483646 w 948"/>
                  <a:gd name="T57" fmla="*/ 2147483646 h 501"/>
                  <a:gd name="T58" fmla="*/ 2147483646 w 948"/>
                  <a:gd name="T59" fmla="*/ 2147483646 h 501"/>
                  <a:gd name="T60" fmla="*/ 2147483646 w 948"/>
                  <a:gd name="T61" fmla="*/ 2147483646 h 501"/>
                  <a:gd name="T62" fmla="*/ 2147483646 w 948"/>
                  <a:gd name="T63" fmla="*/ 2147483646 h 501"/>
                  <a:gd name="T64" fmla="*/ 2147483646 w 948"/>
                  <a:gd name="T65" fmla="*/ 2147483646 h 501"/>
                  <a:gd name="T66" fmla="*/ 2147483646 w 948"/>
                  <a:gd name="T67" fmla="*/ 2147483646 h 501"/>
                  <a:gd name="T68" fmla="*/ 2147483646 w 948"/>
                  <a:gd name="T69" fmla="*/ 2147483646 h 501"/>
                  <a:gd name="T70" fmla="*/ 2147483646 w 948"/>
                  <a:gd name="T71" fmla="*/ 2147483646 h 501"/>
                  <a:gd name="T72" fmla="*/ 2147483646 w 948"/>
                  <a:gd name="T73" fmla="*/ 2147483646 h 501"/>
                  <a:gd name="T74" fmla="*/ 2147483646 w 948"/>
                  <a:gd name="T75" fmla="*/ 2147483646 h 501"/>
                  <a:gd name="T76" fmla="*/ 2147483646 w 948"/>
                  <a:gd name="T77" fmla="*/ 2147483646 h 501"/>
                  <a:gd name="T78" fmla="*/ 2147483646 w 948"/>
                  <a:gd name="T79" fmla="*/ 2147483646 h 501"/>
                  <a:gd name="T80" fmla="*/ 2147483646 w 948"/>
                  <a:gd name="T81" fmla="*/ 2147483646 h 501"/>
                  <a:gd name="T82" fmla="*/ 2147483646 w 948"/>
                  <a:gd name="T83" fmla="*/ 2147483646 h 501"/>
                  <a:gd name="T84" fmla="*/ 2147483646 w 948"/>
                  <a:gd name="T85" fmla="*/ 2147483646 h 501"/>
                  <a:gd name="T86" fmla="*/ 2147483646 w 948"/>
                  <a:gd name="T87" fmla="*/ 2147483646 h 501"/>
                  <a:gd name="T88" fmla="*/ 2147483646 w 948"/>
                  <a:gd name="T89" fmla="*/ 2147483646 h 501"/>
                  <a:gd name="T90" fmla="*/ 2147483646 w 948"/>
                  <a:gd name="T91" fmla="*/ 2147483646 h 501"/>
                  <a:gd name="T92" fmla="*/ 2147483646 w 948"/>
                  <a:gd name="T93" fmla="*/ 2147483646 h 501"/>
                  <a:gd name="T94" fmla="*/ 2147483646 w 948"/>
                  <a:gd name="T95" fmla="*/ 2147483646 h 501"/>
                  <a:gd name="T96" fmla="*/ 2147483646 w 948"/>
                  <a:gd name="T97" fmla="*/ 2147483646 h 501"/>
                  <a:gd name="T98" fmla="*/ 2147483646 w 948"/>
                  <a:gd name="T99" fmla="*/ 2147483646 h 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8"/>
                  <a:gd name="T151" fmla="*/ 0 h 501"/>
                  <a:gd name="T152" fmla="*/ 948 w 948"/>
                  <a:gd name="T153" fmla="*/ 501 h 5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8" h="501">
                    <a:moveTo>
                      <a:pt x="222" y="117"/>
                    </a:moveTo>
                    <a:lnTo>
                      <a:pt x="243" y="111"/>
                    </a:lnTo>
                    <a:lnTo>
                      <a:pt x="261" y="129"/>
                    </a:lnTo>
                    <a:lnTo>
                      <a:pt x="303" y="117"/>
                    </a:lnTo>
                    <a:lnTo>
                      <a:pt x="321" y="126"/>
                    </a:lnTo>
                    <a:lnTo>
                      <a:pt x="339" y="123"/>
                    </a:lnTo>
                    <a:lnTo>
                      <a:pt x="360" y="150"/>
                    </a:lnTo>
                    <a:lnTo>
                      <a:pt x="384" y="144"/>
                    </a:lnTo>
                    <a:lnTo>
                      <a:pt x="390" y="111"/>
                    </a:lnTo>
                    <a:lnTo>
                      <a:pt x="393" y="90"/>
                    </a:lnTo>
                    <a:lnTo>
                      <a:pt x="411" y="108"/>
                    </a:lnTo>
                    <a:lnTo>
                      <a:pt x="456" y="93"/>
                    </a:lnTo>
                    <a:lnTo>
                      <a:pt x="465" y="75"/>
                    </a:lnTo>
                    <a:lnTo>
                      <a:pt x="501" y="39"/>
                    </a:lnTo>
                    <a:lnTo>
                      <a:pt x="513" y="18"/>
                    </a:lnTo>
                    <a:lnTo>
                      <a:pt x="537" y="18"/>
                    </a:lnTo>
                    <a:lnTo>
                      <a:pt x="552" y="36"/>
                    </a:lnTo>
                    <a:lnTo>
                      <a:pt x="582" y="42"/>
                    </a:lnTo>
                    <a:lnTo>
                      <a:pt x="585" y="78"/>
                    </a:lnTo>
                    <a:lnTo>
                      <a:pt x="609" y="87"/>
                    </a:lnTo>
                    <a:lnTo>
                      <a:pt x="639" y="66"/>
                    </a:lnTo>
                    <a:lnTo>
                      <a:pt x="672" y="57"/>
                    </a:lnTo>
                    <a:lnTo>
                      <a:pt x="702" y="60"/>
                    </a:lnTo>
                    <a:lnTo>
                      <a:pt x="732" y="33"/>
                    </a:lnTo>
                    <a:lnTo>
                      <a:pt x="750" y="0"/>
                    </a:lnTo>
                    <a:lnTo>
                      <a:pt x="783" y="18"/>
                    </a:lnTo>
                    <a:lnTo>
                      <a:pt x="825" y="81"/>
                    </a:lnTo>
                    <a:lnTo>
                      <a:pt x="825" y="117"/>
                    </a:lnTo>
                    <a:lnTo>
                      <a:pt x="864" y="93"/>
                    </a:lnTo>
                    <a:lnTo>
                      <a:pt x="894" y="111"/>
                    </a:lnTo>
                    <a:lnTo>
                      <a:pt x="933" y="105"/>
                    </a:lnTo>
                    <a:lnTo>
                      <a:pt x="948" y="174"/>
                    </a:lnTo>
                    <a:lnTo>
                      <a:pt x="891" y="174"/>
                    </a:lnTo>
                    <a:lnTo>
                      <a:pt x="864" y="153"/>
                    </a:lnTo>
                    <a:lnTo>
                      <a:pt x="861" y="189"/>
                    </a:lnTo>
                    <a:lnTo>
                      <a:pt x="828" y="198"/>
                    </a:lnTo>
                    <a:lnTo>
                      <a:pt x="804" y="183"/>
                    </a:lnTo>
                    <a:lnTo>
                      <a:pt x="795" y="204"/>
                    </a:lnTo>
                    <a:lnTo>
                      <a:pt x="750" y="177"/>
                    </a:lnTo>
                    <a:lnTo>
                      <a:pt x="729" y="162"/>
                    </a:lnTo>
                    <a:lnTo>
                      <a:pt x="726" y="180"/>
                    </a:lnTo>
                    <a:lnTo>
                      <a:pt x="750" y="201"/>
                    </a:lnTo>
                    <a:lnTo>
                      <a:pt x="768" y="243"/>
                    </a:lnTo>
                    <a:lnTo>
                      <a:pt x="762" y="261"/>
                    </a:lnTo>
                    <a:lnTo>
                      <a:pt x="735" y="240"/>
                    </a:lnTo>
                    <a:lnTo>
                      <a:pt x="735" y="273"/>
                    </a:lnTo>
                    <a:lnTo>
                      <a:pt x="714" y="273"/>
                    </a:lnTo>
                    <a:lnTo>
                      <a:pt x="690" y="279"/>
                    </a:lnTo>
                    <a:lnTo>
                      <a:pt x="657" y="267"/>
                    </a:lnTo>
                    <a:lnTo>
                      <a:pt x="669" y="237"/>
                    </a:lnTo>
                    <a:lnTo>
                      <a:pt x="636" y="237"/>
                    </a:lnTo>
                    <a:lnTo>
                      <a:pt x="636" y="267"/>
                    </a:lnTo>
                    <a:lnTo>
                      <a:pt x="612" y="297"/>
                    </a:lnTo>
                    <a:lnTo>
                      <a:pt x="585" y="279"/>
                    </a:lnTo>
                    <a:lnTo>
                      <a:pt x="552" y="303"/>
                    </a:lnTo>
                    <a:lnTo>
                      <a:pt x="555" y="321"/>
                    </a:lnTo>
                    <a:lnTo>
                      <a:pt x="534" y="336"/>
                    </a:lnTo>
                    <a:lnTo>
                      <a:pt x="510" y="354"/>
                    </a:lnTo>
                    <a:lnTo>
                      <a:pt x="471" y="345"/>
                    </a:lnTo>
                    <a:lnTo>
                      <a:pt x="474" y="318"/>
                    </a:lnTo>
                    <a:lnTo>
                      <a:pt x="423" y="360"/>
                    </a:lnTo>
                    <a:lnTo>
                      <a:pt x="399" y="417"/>
                    </a:lnTo>
                    <a:lnTo>
                      <a:pt x="369" y="417"/>
                    </a:lnTo>
                    <a:lnTo>
                      <a:pt x="384" y="375"/>
                    </a:lnTo>
                    <a:lnTo>
                      <a:pt x="354" y="396"/>
                    </a:lnTo>
                    <a:lnTo>
                      <a:pt x="357" y="345"/>
                    </a:lnTo>
                    <a:lnTo>
                      <a:pt x="330" y="396"/>
                    </a:lnTo>
                    <a:lnTo>
                      <a:pt x="288" y="405"/>
                    </a:lnTo>
                    <a:lnTo>
                      <a:pt x="267" y="393"/>
                    </a:lnTo>
                    <a:lnTo>
                      <a:pt x="237" y="417"/>
                    </a:lnTo>
                    <a:lnTo>
                      <a:pt x="198" y="420"/>
                    </a:lnTo>
                    <a:lnTo>
                      <a:pt x="198" y="450"/>
                    </a:lnTo>
                    <a:lnTo>
                      <a:pt x="177" y="447"/>
                    </a:lnTo>
                    <a:lnTo>
                      <a:pt x="144" y="447"/>
                    </a:lnTo>
                    <a:lnTo>
                      <a:pt x="159" y="423"/>
                    </a:lnTo>
                    <a:lnTo>
                      <a:pt x="162" y="399"/>
                    </a:lnTo>
                    <a:lnTo>
                      <a:pt x="129" y="429"/>
                    </a:lnTo>
                    <a:lnTo>
                      <a:pt x="93" y="456"/>
                    </a:lnTo>
                    <a:lnTo>
                      <a:pt x="72" y="501"/>
                    </a:lnTo>
                    <a:lnTo>
                      <a:pt x="39" y="495"/>
                    </a:lnTo>
                    <a:lnTo>
                      <a:pt x="0" y="489"/>
                    </a:lnTo>
                    <a:lnTo>
                      <a:pt x="33" y="468"/>
                    </a:lnTo>
                    <a:lnTo>
                      <a:pt x="57" y="468"/>
                    </a:lnTo>
                    <a:lnTo>
                      <a:pt x="78" y="438"/>
                    </a:lnTo>
                    <a:lnTo>
                      <a:pt x="54" y="438"/>
                    </a:lnTo>
                    <a:lnTo>
                      <a:pt x="51" y="414"/>
                    </a:lnTo>
                    <a:lnTo>
                      <a:pt x="51" y="396"/>
                    </a:lnTo>
                    <a:lnTo>
                      <a:pt x="90" y="396"/>
                    </a:lnTo>
                    <a:lnTo>
                      <a:pt x="90" y="378"/>
                    </a:lnTo>
                    <a:lnTo>
                      <a:pt x="120" y="351"/>
                    </a:lnTo>
                    <a:lnTo>
                      <a:pt x="144" y="363"/>
                    </a:lnTo>
                    <a:lnTo>
                      <a:pt x="168" y="354"/>
                    </a:lnTo>
                    <a:lnTo>
                      <a:pt x="153" y="333"/>
                    </a:lnTo>
                    <a:lnTo>
                      <a:pt x="162" y="312"/>
                    </a:lnTo>
                    <a:lnTo>
                      <a:pt x="153" y="288"/>
                    </a:lnTo>
                    <a:lnTo>
                      <a:pt x="183" y="240"/>
                    </a:lnTo>
                    <a:lnTo>
                      <a:pt x="177" y="189"/>
                    </a:lnTo>
                    <a:lnTo>
                      <a:pt x="219" y="192"/>
                    </a:lnTo>
                    <a:lnTo>
                      <a:pt x="228" y="171"/>
                    </a:lnTo>
                    <a:lnTo>
                      <a:pt x="210" y="138"/>
                    </a:lnTo>
                    <a:lnTo>
                      <a:pt x="222" y="117"/>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4" name="Freeform 29"/>
              <p:cNvSpPr>
                <a:spLocks/>
              </p:cNvSpPr>
              <p:nvPr/>
            </p:nvSpPr>
            <p:spPr bwMode="auto">
              <a:xfrm>
                <a:off x="1311588" y="5824537"/>
                <a:ext cx="825500" cy="741363"/>
              </a:xfrm>
              <a:custGeom>
                <a:avLst/>
                <a:gdLst>
                  <a:gd name="T0" fmla="*/ 2147483646 w 624"/>
                  <a:gd name="T1" fmla="*/ 2147483646 h 588"/>
                  <a:gd name="T2" fmla="*/ 2147483646 w 624"/>
                  <a:gd name="T3" fmla="*/ 2147483646 h 588"/>
                  <a:gd name="T4" fmla="*/ 2147483646 w 624"/>
                  <a:gd name="T5" fmla="*/ 2147483646 h 588"/>
                  <a:gd name="T6" fmla="*/ 2147483646 w 624"/>
                  <a:gd name="T7" fmla="*/ 2147483646 h 588"/>
                  <a:gd name="T8" fmla="*/ 2147483646 w 624"/>
                  <a:gd name="T9" fmla="*/ 2147483646 h 588"/>
                  <a:gd name="T10" fmla="*/ 2147483646 w 624"/>
                  <a:gd name="T11" fmla="*/ 2147483646 h 588"/>
                  <a:gd name="T12" fmla="*/ 2147483646 w 624"/>
                  <a:gd name="T13" fmla="*/ 2147483646 h 588"/>
                  <a:gd name="T14" fmla="*/ 2147483646 w 624"/>
                  <a:gd name="T15" fmla="*/ 2147483646 h 588"/>
                  <a:gd name="T16" fmla="*/ 2147483646 w 624"/>
                  <a:gd name="T17" fmla="*/ 2147483646 h 588"/>
                  <a:gd name="T18" fmla="*/ 2147483646 w 624"/>
                  <a:gd name="T19" fmla="*/ 2147483646 h 588"/>
                  <a:gd name="T20" fmla="*/ 2147483646 w 624"/>
                  <a:gd name="T21" fmla="*/ 2147483646 h 588"/>
                  <a:gd name="T22" fmla="*/ 2147483646 w 624"/>
                  <a:gd name="T23" fmla="*/ 2147483646 h 588"/>
                  <a:gd name="T24" fmla="*/ 2147483646 w 624"/>
                  <a:gd name="T25" fmla="*/ 2147483646 h 588"/>
                  <a:gd name="T26" fmla="*/ 2147483646 w 624"/>
                  <a:gd name="T27" fmla="*/ 2147483646 h 588"/>
                  <a:gd name="T28" fmla="*/ 2147483646 w 624"/>
                  <a:gd name="T29" fmla="*/ 2147483646 h 588"/>
                  <a:gd name="T30" fmla="*/ 2147483646 w 624"/>
                  <a:gd name="T31" fmla="*/ 2147483646 h 588"/>
                  <a:gd name="T32" fmla="*/ 2147483646 w 624"/>
                  <a:gd name="T33" fmla="*/ 2147483646 h 588"/>
                  <a:gd name="T34" fmla="*/ 2147483646 w 624"/>
                  <a:gd name="T35" fmla="*/ 2147483646 h 588"/>
                  <a:gd name="T36" fmla="*/ 2147483646 w 624"/>
                  <a:gd name="T37" fmla="*/ 2147483646 h 588"/>
                  <a:gd name="T38" fmla="*/ 2147483646 w 624"/>
                  <a:gd name="T39" fmla="*/ 2147483646 h 588"/>
                  <a:gd name="T40" fmla="*/ 2147483646 w 624"/>
                  <a:gd name="T41" fmla="*/ 2147483646 h 588"/>
                  <a:gd name="T42" fmla="*/ 2147483646 w 624"/>
                  <a:gd name="T43" fmla="*/ 2147483646 h 588"/>
                  <a:gd name="T44" fmla="*/ 2147483646 w 624"/>
                  <a:gd name="T45" fmla="*/ 2147483646 h 588"/>
                  <a:gd name="T46" fmla="*/ 2147483646 w 624"/>
                  <a:gd name="T47" fmla="*/ 2147483646 h 588"/>
                  <a:gd name="T48" fmla="*/ 2147483646 w 624"/>
                  <a:gd name="T49" fmla="*/ 2147483646 h 588"/>
                  <a:gd name="T50" fmla="*/ 2147483646 w 624"/>
                  <a:gd name="T51" fmla="*/ 2147483646 h 588"/>
                  <a:gd name="T52" fmla="*/ 2147483646 w 624"/>
                  <a:gd name="T53" fmla="*/ 2147483646 h 588"/>
                  <a:gd name="T54" fmla="*/ 2147483646 w 624"/>
                  <a:gd name="T55" fmla="*/ 2147483646 h 588"/>
                  <a:gd name="T56" fmla="*/ 2147483646 w 624"/>
                  <a:gd name="T57" fmla="*/ 2147483646 h 588"/>
                  <a:gd name="T58" fmla="*/ 2147483646 w 624"/>
                  <a:gd name="T59" fmla="*/ 2147483646 h 588"/>
                  <a:gd name="T60" fmla="*/ 2147483646 w 624"/>
                  <a:gd name="T61" fmla="*/ 2147483646 h 588"/>
                  <a:gd name="T62" fmla="*/ 2147483646 w 624"/>
                  <a:gd name="T63" fmla="*/ 2147483646 h 588"/>
                  <a:gd name="T64" fmla="*/ 2147483646 w 624"/>
                  <a:gd name="T65" fmla="*/ 2147483646 h 588"/>
                  <a:gd name="T66" fmla="*/ 2147483646 w 624"/>
                  <a:gd name="T67" fmla="*/ 2147483646 h 588"/>
                  <a:gd name="T68" fmla="*/ 0 w 624"/>
                  <a:gd name="T69" fmla="*/ 2147483646 h 588"/>
                  <a:gd name="T70" fmla="*/ 2147483646 w 624"/>
                  <a:gd name="T71" fmla="*/ 2147483646 h 588"/>
                  <a:gd name="T72" fmla="*/ 2147483646 w 624"/>
                  <a:gd name="T73" fmla="*/ 2147483646 h 588"/>
                  <a:gd name="T74" fmla="*/ 2147483646 w 624"/>
                  <a:gd name="T75" fmla="*/ 2147483646 h 588"/>
                  <a:gd name="T76" fmla="*/ 2147483646 w 624"/>
                  <a:gd name="T77" fmla="*/ 2147483646 h 588"/>
                  <a:gd name="T78" fmla="*/ 2147483646 w 624"/>
                  <a:gd name="T79" fmla="*/ 2147483646 h 588"/>
                  <a:gd name="T80" fmla="*/ 2147483646 w 624"/>
                  <a:gd name="T81" fmla="*/ 2147483646 h 588"/>
                  <a:gd name="T82" fmla="*/ 2147483646 w 624"/>
                  <a:gd name="T83" fmla="*/ 2147483646 h 588"/>
                  <a:gd name="T84" fmla="*/ 2147483646 w 624"/>
                  <a:gd name="T85" fmla="*/ 2147483646 h 588"/>
                  <a:gd name="T86" fmla="*/ 2147483646 w 624"/>
                  <a:gd name="T87" fmla="*/ 2147483646 h 588"/>
                  <a:gd name="T88" fmla="*/ 2147483646 w 624"/>
                  <a:gd name="T89" fmla="*/ 2147483646 h 588"/>
                  <a:gd name="T90" fmla="*/ 2147483646 w 624"/>
                  <a:gd name="T91" fmla="*/ 2147483646 h 588"/>
                  <a:gd name="T92" fmla="*/ 2147483646 w 624"/>
                  <a:gd name="T93" fmla="*/ 2147483646 h 588"/>
                  <a:gd name="T94" fmla="*/ 2147483646 w 624"/>
                  <a:gd name="T95" fmla="*/ 2147483646 h 588"/>
                  <a:gd name="T96" fmla="*/ 2147483646 w 624"/>
                  <a:gd name="T97" fmla="*/ 2147483646 h 588"/>
                  <a:gd name="T98" fmla="*/ 2147483646 w 624"/>
                  <a:gd name="T99" fmla="*/ 2147483646 h 588"/>
                  <a:gd name="T100" fmla="*/ 2147483646 w 624"/>
                  <a:gd name="T101" fmla="*/ 2147483646 h 588"/>
                  <a:gd name="T102" fmla="*/ 2147483646 w 624"/>
                  <a:gd name="T103" fmla="*/ 2147483646 h 588"/>
                  <a:gd name="T104" fmla="*/ 2147483646 w 624"/>
                  <a:gd name="T105" fmla="*/ 2147483646 h 588"/>
                  <a:gd name="T106" fmla="*/ 2147483646 w 624"/>
                  <a:gd name="T107" fmla="*/ 2147483646 h 588"/>
                  <a:gd name="T108" fmla="*/ 2147483646 w 624"/>
                  <a:gd name="T109" fmla="*/ 2147483646 h 5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4"/>
                  <a:gd name="T166" fmla="*/ 0 h 588"/>
                  <a:gd name="T167" fmla="*/ 624 w 624"/>
                  <a:gd name="T168" fmla="*/ 588 h 5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4" h="588">
                    <a:moveTo>
                      <a:pt x="484" y="562"/>
                    </a:moveTo>
                    <a:lnTo>
                      <a:pt x="469" y="544"/>
                    </a:lnTo>
                    <a:lnTo>
                      <a:pt x="448" y="547"/>
                    </a:lnTo>
                    <a:lnTo>
                      <a:pt x="421" y="568"/>
                    </a:lnTo>
                    <a:lnTo>
                      <a:pt x="409" y="562"/>
                    </a:lnTo>
                    <a:lnTo>
                      <a:pt x="432" y="537"/>
                    </a:lnTo>
                    <a:lnTo>
                      <a:pt x="424" y="525"/>
                    </a:lnTo>
                    <a:lnTo>
                      <a:pt x="403" y="513"/>
                    </a:lnTo>
                    <a:lnTo>
                      <a:pt x="391" y="527"/>
                    </a:lnTo>
                    <a:lnTo>
                      <a:pt x="373" y="561"/>
                    </a:lnTo>
                    <a:lnTo>
                      <a:pt x="372" y="577"/>
                    </a:lnTo>
                    <a:lnTo>
                      <a:pt x="355" y="577"/>
                    </a:lnTo>
                    <a:lnTo>
                      <a:pt x="351" y="588"/>
                    </a:lnTo>
                    <a:lnTo>
                      <a:pt x="318" y="580"/>
                    </a:lnTo>
                    <a:lnTo>
                      <a:pt x="280" y="577"/>
                    </a:lnTo>
                    <a:lnTo>
                      <a:pt x="277" y="549"/>
                    </a:lnTo>
                    <a:lnTo>
                      <a:pt x="322" y="537"/>
                    </a:lnTo>
                    <a:lnTo>
                      <a:pt x="274" y="529"/>
                    </a:lnTo>
                    <a:lnTo>
                      <a:pt x="274" y="499"/>
                    </a:lnTo>
                    <a:lnTo>
                      <a:pt x="271" y="486"/>
                    </a:lnTo>
                    <a:lnTo>
                      <a:pt x="289" y="493"/>
                    </a:lnTo>
                    <a:lnTo>
                      <a:pt x="294" y="502"/>
                    </a:lnTo>
                    <a:lnTo>
                      <a:pt x="306" y="513"/>
                    </a:lnTo>
                    <a:lnTo>
                      <a:pt x="333" y="507"/>
                    </a:lnTo>
                    <a:lnTo>
                      <a:pt x="346" y="495"/>
                    </a:lnTo>
                    <a:lnTo>
                      <a:pt x="378" y="493"/>
                    </a:lnTo>
                    <a:lnTo>
                      <a:pt x="381" y="511"/>
                    </a:lnTo>
                    <a:lnTo>
                      <a:pt x="381" y="531"/>
                    </a:lnTo>
                    <a:lnTo>
                      <a:pt x="411" y="495"/>
                    </a:lnTo>
                    <a:lnTo>
                      <a:pt x="414" y="459"/>
                    </a:lnTo>
                    <a:lnTo>
                      <a:pt x="394" y="453"/>
                    </a:lnTo>
                    <a:lnTo>
                      <a:pt x="339" y="483"/>
                    </a:lnTo>
                    <a:lnTo>
                      <a:pt x="336" y="463"/>
                    </a:lnTo>
                    <a:lnTo>
                      <a:pt x="304" y="474"/>
                    </a:lnTo>
                    <a:lnTo>
                      <a:pt x="297" y="463"/>
                    </a:lnTo>
                    <a:lnTo>
                      <a:pt x="331" y="417"/>
                    </a:lnTo>
                    <a:lnTo>
                      <a:pt x="285" y="433"/>
                    </a:lnTo>
                    <a:lnTo>
                      <a:pt x="289" y="418"/>
                    </a:lnTo>
                    <a:lnTo>
                      <a:pt x="256" y="421"/>
                    </a:lnTo>
                    <a:lnTo>
                      <a:pt x="241" y="420"/>
                    </a:lnTo>
                    <a:lnTo>
                      <a:pt x="225" y="427"/>
                    </a:lnTo>
                    <a:lnTo>
                      <a:pt x="174" y="378"/>
                    </a:lnTo>
                    <a:lnTo>
                      <a:pt x="168" y="364"/>
                    </a:lnTo>
                    <a:lnTo>
                      <a:pt x="156" y="361"/>
                    </a:lnTo>
                    <a:lnTo>
                      <a:pt x="145" y="379"/>
                    </a:lnTo>
                    <a:lnTo>
                      <a:pt x="124" y="382"/>
                    </a:lnTo>
                    <a:lnTo>
                      <a:pt x="105" y="402"/>
                    </a:lnTo>
                    <a:lnTo>
                      <a:pt x="96" y="388"/>
                    </a:lnTo>
                    <a:lnTo>
                      <a:pt x="127" y="372"/>
                    </a:lnTo>
                    <a:lnTo>
                      <a:pt x="121" y="361"/>
                    </a:lnTo>
                    <a:lnTo>
                      <a:pt x="138" y="307"/>
                    </a:lnTo>
                    <a:lnTo>
                      <a:pt x="130" y="295"/>
                    </a:lnTo>
                    <a:lnTo>
                      <a:pt x="91" y="358"/>
                    </a:lnTo>
                    <a:lnTo>
                      <a:pt x="66" y="369"/>
                    </a:lnTo>
                    <a:lnTo>
                      <a:pt x="52" y="358"/>
                    </a:lnTo>
                    <a:lnTo>
                      <a:pt x="43" y="376"/>
                    </a:lnTo>
                    <a:lnTo>
                      <a:pt x="24" y="363"/>
                    </a:lnTo>
                    <a:lnTo>
                      <a:pt x="34" y="343"/>
                    </a:lnTo>
                    <a:lnTo>
                      <a:pt x="43" y="352"/>
                    </a:lnTo>
                    <a:lnTo>
                      <a:pt x="63" y="348"/>
                    </a:lnTo>
                    <a:lnTo>
                      <a:pt x="57" y="334"/>
                    </a:lnTo>
                    <a:lnTo>
                      <a:pt x="39" y="324"/>
                    </a:lnTo>
                    <a:lnTo>
                      <a:pt x="48" y="295"/>
                    </a:lnTo>
                    <a:lnTo>
                      <a:pt x="22" y="291"/>
                    </a:lnTo>
                    <a:lnTo>
                      <a:pt x="16" y="244"/>
                    </a:lnTo>
                    <a:lnTo>
                      <a:pt x="36" y="234"/>
                    </a:lnTo>
                    <a:lnTo>
                      <a:pt x="28" y="214"/>
                    </a:lnTo>
                    <a:lnTo>
                      <a:pt x="4" y="205"/>
                    </a:lnTo>
                    <a:lnTo>
                      <a:pt x="18" y="187"/>
                    </a:lnTo>
                    <a:lnTo>
                      <a:pt x="0" y="180"/>
                    </a:lnTo>
                    <a:lnTo>
                      <a:pt x="6" y="139"/>
                    </a:lnTo>
                    <a:lnTo>
                      <a:pt x="25" y="171"/>
                    </a:lnTo>
                    <a:lnTo>
                      <a:pt x="42" y="150"/>
                    </a:lnTo>
                    <a:lnTo>
                      <a:pt x="13" y="117"/>
                    </a:lnTo>
                    <a:lnTo>
                      <a:pt x="21" y="102"/>
                    </a:lnTo>
                    <a:lnTo>
                      <a:pt x="42" y="126"/>
                    </a:lnTo>
                    <a:lnTo>
                      <a:pt x="45" y="73"/>
                    </a:lnTo>
                    <a:lnTo>
                      <a:pt x="25" y="58"/>
                    </a:lnTo>
                    <a:lnTo>
                      <a:pt x="31" y="39"/>
                    </a:lnTo>
                    <a:lnTo>
                      <a:pt x="51" y="60"/>
                    </a:lnTo>
                    <a:lnTo>
                      <a:pt x="75" y="40"/>
                    </a:lnTo>
                    <a:lnTo>
                      <a:pt x="67" y="9"/>
                    </a:lnTo>
                    <a:lnTo>
                      <a:pt x="75" y="0"/>
                    </a:lnTo>
                    <a:lnTo>
                      <a:pt x="111" y="30"/>
                    </a:lnTo>
                    <a:lnTo>
                      <a:pt x="156" y="3"/>
                    </a:lnTo>
                    <a:lnTo>
                      <a:pt x="181" y="63"/>
                    </a:lnTo>
                    <a:lnTo>
                      <a:pt x="249" y="72"/>
                    </a:lnTo>
                    <a:lnTo>
                      <a:pt x="343" y="73"/>
                    </a:lnTo>
                    <a:lnTo>
                      <a:pt x="369" y="21"/>
                    </a:lnTo>
                    <a:lnTo>
                      <a:pt x="387" y="97"/>
                    </a:lnTo>
                    <a:lnTo>
                      <a:pt x="432" y="87"/>
                    </a:lnTo>
                    <a:lnTo>
                      <a:pt x="432" y="124"/>
                    </a:lnTo>
                    <a:lnTo>
                      <a:pt x="472" y="120"/>
                    </a:lnTo>
                    <a:lnTo>
                      <a:pt x="477" y="147"/>
                    </a:lnTo>
                    <a:lnTo>
                      <a:pt x="459" y="237"/>
                    </a:lnTo>
                    <a:lnTo>
                      <a:pt x="502" y="267"/>
                    </a:lnTo>
                    <a:lnTo>
                      <a:pt x="534" y="256"/>
                    </a:lnTo>
                    <a:lnTo>
                      <a:pt x="550" y="286"/>
                    </a:lnTo>
                    <a:lnTo>
                      <a:pt x="618" y="300"/>
                    </a:lnTo>
                    <a:lnTo>
                      <a:pt x="609" y="321"/>
                    </a:lnTo>
                    <a:lnTo>
                      <a:pt x="624" y="355"/>
                    </a:lnTo>
                    <a:lnTo>
                      <a:pt x="615" y="376"/>
                    </a:lnTo>
                    <a:lnTo>
                      <a:pt x="573" y="370"/>
                    </a:lnTo>
                    <a:lnTo>
                      <a:pt x="582" y="423"/>
                    </a:lnTo>
                    <a:lnTo>
                      <a:pt x="549" y="472"/>
                    </a:lnTo>
                    <a:lnTo>
                      <a:pt x="559" y="492"/>
                    </a:lnTo>
                    <a:lnTo>
                      <a:pt x="549" y="517"/>
                    </a:lnTo>
                    <a:lnTo>
                      <a:pt x="561" y="537"/>
                    </a:lnTo>
                    <a:lnTo>
                      <a:pt x="541" y="546"/>
                    </a:lnTo>
                    <a:lnTo>
                      <a:pt x="517" y="534"/>
                    </a:lnTo>
                    <a:lnTo>
                      <a:pt x="484" y="562"/>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5" name="Freeform 30"/>
              <p:cNvSpPr>
                <a:spLocks/>
              </p:cNvSpPr>
              <p:nvPr/>
            </p:nvSpPr>
            <p:spPr bwMode="auto">
              <a:xfrm>
                <a:off x="2778438" y="5400675"/>
                <a:ext cx="1179513" cy="892175"/>
              </a:xfrm>
              <a:custGeom>
                <a:avLst/>
                <a:gdLst>
                  <a:gd name="T0" fmla="*/ 2147483646 w 892"/>
                  <a:gd name="T1" fmla="*/ 2147483646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0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2147483646 h 707"/>
                  <a:gd name="T40" fmla="*/ 2147483646 w 892"/>
                  <a:gd name="T41" fmla="*/ 2147483646 h 707"/>
                  <a:gd name="T42" fmla="*/ 2147483646 w 892"/>
                  <a:gd name="T43" fmla="*/ 2147483646 h 707"/>
                  <a:gd name="T44" fmla="*/ 2147483646 w 892"/>
                  <a:gd name="T45" fmla="*/ 2147483646 h 707"/>
                  <a:gd name="T46" fmla="*/ 2147483646 w 892"/>
                  <a:gd name="T47" fmla="*/ 2147483646 h 707"/>
                  <a:gd name="T48" fmla="*/ 2147483646 w 892"/>
                  <a:gd name="T49" fmla="*/ 2147483646 h 707"/>
                  <a:gd name="T50" fmla="*/ 2147483646 w 892"/>
                  <a:gd name="T51" fmla="*/ 2147483646 h 707"/>
                  <a:gd name="T52" fmla="*/ 2147483646 w 892"/>
                  <a:gd name="T53" fmla="*/ 2147483646 h 707"/>
                  <a:gd name="T54" fmla="*/ 2147483646 w 892"/>
                  <a:gd name="T55" fmla="*/ 2147483646 h 707"/>
                  <a:gd name="T56" fmla="*/ 2147483646 w 892"/>
                  <a:gd name="T57" fmla="*/ 2147483646 h 707"/>
                  <a:gd name="T58" fmla="*/ 2147483646 w 892"/>
                  <a:gd name="T59" fmla="*/ 2147483646 h 707"/>
                  <a:gd name="T60" fmla="*/ 2147483646 w 892"/>
                  <a:gd name="T61" fmla="*/ 2147483646 h 707"/>
                  <a:gd name="T62" fmla="*/ 2147483646 w 892"/>
                  <a:gd name="T63" fmla="*/ 2147483646 h 707"/>
                  <a:gd name="T64" fmla="*/ 2147483646 w 892"/>
                  <a:gd name="T65" fmla="*/ 2147483646 h 707"/>
                  <a:gd name="T66" fmla="*/ 2147483646 w 892"/>
                  <a:gd name="T67" fmla="*/ 2147483646 h 707"/>
                  <a:gd name="T68" fmla="*/ 2147483646 w 892"/>
                  <a:gd name="T69" fmla="*/ 2147483646 h 707"/>
                  <a:gd name="T70" fmla="*/ 2147483646 w 892"/>
                  <a:gd name="T71" fmla="*/ 2147483646 h 707"/>
                  <a:gd name="T72" fmla="*/ 2147483646 w 892"/>
                  <a:gd name="T73" fmla="*/ 2147483646 h 707"/>
                  <a:gd name="T74" fmla="*/ 2147483646 w 892"/>
                  <a:gd name="T75" fmla="*/ 2147483646 h 707"/>
                  <a:gd name="T76" fmla="*/ 2147483646 w 892"/>
                  <a:gd name="T77" fmla="*/ 2147483646 h 7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2"/>
                  <a:gd name="T118" fmla="*/ 0 h 707"/>
                  <a:gd name="T119" fmla="*/ 892 w 892"/>
                  <a:gd name="T120" fmla="*/ 707 h 7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2" h="707">
                    <a:moveTo>
                      <a:pt x="237" y="693"/>
                    </a:moveTo>
                    <a:cubicBezTo>
                      <a:pt x="241" y="695"/>
                      <a:pt x="245" y="694"/>
                      <a:pt x="247" y="699"/>
                    </a:cubicBezTo>
                    <a:lnTo>
                      <a:pt x="286" y="707"/>
                    </a:lnTo>
                    <a:lnTo>
                      <a:pt x="291" y="698"/>
                    </a:lnTo>
                    <a:lnTo>
                      <a:pt x="271" y="684"/>
                    </a:lnTo>
                    <a:lnTo>
                      <a:pt x="279" y="662"/>
                    </a:lnTo>
                    <a:lnTo>
                      <a:pt x="280" y="639"/>
                    </a:lnTo>
                    <a:lnTo>
                      <a:pt x="301" y="645"/>
                    </a:lnTo>
                    <a:lnTo>
                      <a:pt x="312" y="635"/>
                    </a:lnTo>
                    <a:lnTo>
                      <a:pt x="336" y="663"/>
                    </a:lnTo>
                    <a:lnTo>
                      <a:pt x="364" y="662"/>
                    </a:lnTo>
                    <a:lnTo>
                      <a:pt x="376" y="674"/>
                    </a:lnTo>
                    <a:lnTo>
                      <a:pt x="385" y="656"/>
                    </a:lnTo>
                    <a:lnTo>
                      <a:pt x="412" y="671"/>
                    </a:lnTo>
                    <a:lnTo>
                      <a:pt x="412" y="654"/>
                    </a:lnTo>
                    <a:lnTo>
                      <a:pt x="445" y="662"/>
                    </a:lnTo>
                    <a:lnTo>
                      <a:pt x="456" y="651"/>
                    </a:lnTo>
                    <a:lnTo>
                      <a:pt x="438" y="629"/>
                    </a:lnTo>
                    <a:lnTo>
                      <a:pt x="468" y="620"/>
                    </a:lnTo>
                    <a:lnTo>
                      <a:pt x="652" y="378"/>
                    </a:lnTo>
                    <a:lnTo>
                      <a:pt x="736" y="312"/>
                    </a:lnTo>
                    <a:lnTo>
                      <a:pt x="892" y="59"/>
                    </a:lnTo>
                    <a:lnTo>
                      <a:pt x="888" y="35"/>
                    </a:lnTo>
                    <a:lnTo>
                      <a:pt x="856" y="0"/>
                    </a:lnTo>
                    <a:lnTo>
                      <a:pt x="828" y="9"/>
                    </a:lnTo>
                    <a:lnTo>
                      <a:pt x="792" y="9"/>
                    </a:lnTo>
                    <a:lnTo>
                      <a:pt x="787" y="39"/>
                    </a:lnTo>
                    <a:lnTo>
                      <a:pt x="786" y="83"/>
                    </a:lnTo>
                    <a:lnTo>
                      <a:pt x="757" y="105"/>
                    </a:lnTo>
                    <a:lnTo>
                      <a:pt x="727" y="105"/>
                    </a:lnTo>
                    <a:lnTo>
                      <a:pt x="721" y="123"/>
                    </a:lnTo>
                    <a:lnTo>
                      <a:pt x="691" y="137"/>
                    </a:lnTo>
                    <a:lnTo>
                      <a:pt x="669" y="138"/>
                    </a:lnTo>
                    <a:lnTo>
                      <a:pt x="631" y="126"/>
                    </a:lnTo>
                    <a:lnTo>
                      <a:pt x="613" y="161"/>
                    </a:lnTo>
                    <a:lnTo>
                      <a:pt x="610" y="185"/>
                    </a:lnTo>
                    <a:lnTo>
                      <a:pt x="589" y="201"/>
                    </a:lnTo>
                    <a:lnTo>
                      <a:pt x="556" y="203"/>
                    </a:lnTo>
                    <a:lnTo>
                      <a:pt x="507" y="230"/>
                    </a:lnTo>
                    <a:lnTo>
                      <a:pt x="478" y="272"/>
                    </a:lnTo>
                    <a:lnTo>
                      <a:pt x="418" y="255"/>
                    </a:lnTo>
                    <a:lnTo>
                      <a:pt x="343" y="270"/>
                    </a:lnTo>
                    <a:lnTo>
                      <a:pt x="325" y="246"/>
                    </a:lnTo>
                    <a:lnTo>
                      <a:pt x="298" y="245"/>
                    </a:lnTo>
                    <a:lnTo>
                      <a:pt x="277" y="228"/>
                    </a:lnTo>
                    <a:lnTo>
                      <a:pt x="246" y="227"/>
                    </a:lnTo>
                    <a:lnTo>
                      <a:pt x="219" y="236"/>
                    </a:lnTo>
                    <a:lnTo>
                      <a:pt x="198" y="243"/>
                    </a:lnTo>
                    <a:lnTo>
                      <a:pt x="223" y="269"/>
                    </a:lnTo>
                    <a:lnTo>
                      <a:pt x="249" y="260"/>
                    </a:lnTo>
                    <a:lnTo>
                      <a:pt x="322" y="324"/>
                    </a:lnTo>
                    <a:lnTo>
                      <a:pt x="319" y="339"/>
                    </a:lnTo>
                    <a:lnTo>
                      <a:pt x="286" y="353"/>
                    </a:lnTo>
                    <a:lnTo>
                      <a:pt x="280" y="369"/>
                    </a:lnTo>
                    <a:lnTo>
                      <a:pt x="249" y="351"/>
                    </a:lnTo>
                    <a:lnTo>
                      <a:pt x="228" y="330"/>
                    </a:lnTo>
                    <a:lnTo>
                      <a:pt x="225" y="314"/>
                    </a:lnTo>
                    <a:lnTo>
                      <a:pt x="175" y="306"/>
                    </a:lnTo>
                    <a:lnTo>
                      <a:pt x="111" y="308"/>
                    </a:lnTo>
                    <a:lnTo>
                      <a:pt x="102" y="327"/>
                    </a:lnTo>
                    <a:lnTo>
                      <a:pt x="105" y="362"/>
                    </a:lnTo>
                    <a:lnTo>
                      <a:pt x="81" y="359"/>
                    </a:lnTo>
                    <a:lnTo>
                      <a:pt x="69" y="342"/>
                    </a:lnTo>
                    <a:lnTo>
                      <a:pt x="63" y="372"/>
                    </a:lnTo>
                    <a:lnTo>
                      <a:pt x="34" y="371"/>
                    </a:lnTo>
                    <a:lnTo>
                      <a:pt x="16" y="378"/>
                    </a:lnTo>
                    <a:lnTo>
                      <a:pt x="0" y="407"/>
                    </a:lnTo>
                    <a:lnTo>
                      <a:pt x="28" y="408"/>
                    </a:lnTo>
                    <a:lnTo>
                      <a:pt x="36" y="431"/>
                    </a:lnTo>
                    <a:lnTo>
                      <a:pt x="27" y="449"/>
                    </a:lnTo>
                    <a:lnTo>
                      <a:pt x="39" y="518"/>
                    </a:lnTo>
                    <a:lnTo>
                      <a:pt x="70" y="540"/>
                    </a:lnTo>
                    <a:lnTo>
                      <a:pt x="117" y="602"/>
                    </a:lnTo>
                    <a:lnTo>
                      <a:pt x="114" y="638"/>
                    </a:lnTo>
                    <a:lnTo>
                      <a:pt x="153" y="609"/>
                    </a:lnTo>
                    <a:lnTo>
                      <a:pt x="186" y="629"/>
                    </a:lnTo>
                    <a:lnTo>
                      <a:pt x="222" y="623"/>
                    </a:lnTo>
                    <a:lnTo>
                      <a:pt x="237" y="693"/>
                    </a:lnTo>
                    <a:close/>
                  </a:path>
                </a:pathLst>
              </a:custGeom>
              <a:solidFill>
                <a:srgbClr val="FFC000"/>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6" name="Freeform 31"/>
              <p:cNvSpPr>
                <a:spLocks/>
              </p:cNvSpPr>
              <p:nvPr/>
            </p:nvSpPr>
            <p:spPr bwMode="auto">
              <a:xfrm>
                <a:off x="3361051" y="4195762"/>
                <a:ext cx="1000125" cy="1289050"/>
              </a:xfrm>
              <a:custGeom>
                <a:avLst/>
                <a:gdLst>
                  <a:gd name="T0" fmla="*/ 2147483646 w 756"/>
                  <a:gd name="T1" fmla="*/ 2147483646 h 1022"/>
                  <a:gd name="T2" fmla="*/ 2147483646 w 756"/>
                  <a:gd name="T3" fmla="*/ 2147483646 h 1022"/>
                  <a:gd name="T4" fmla="*/ 2147483646 w 756"/>
                  <a:gd name="T5" fmla="*/ 2147483646 h 1022"/>
                  <a:gd name="T6" fmla="*/ 2147483646 w 756"/>
                  <a:gd name="T7" fmla="*/ 2147483646 h 1022"/>
                  <a:gd name="T8" fmla="*/ 2147483646 w 756"/>
                  <a:gd name="T9" fmla="*/ 2147483646 h 1022"/>
                  <a:gd name="T10" fmla="*/ 2147483646 w 756"/>
                  <a:gd name="T11" fmla="*/ 2147483646 h 1022"/>
                  <a:gd name="T12" fmla="*/ 2147483646 w 756"/>
                  <a:gd name="T13" fmla="*/ 2147483646 h 1022"/>
                  <a:gd name="T14" fmla="*/ 2147483646 w 756"/>
                  <a:gd name="T15" fmla="*/ 2147483646 h 1022"/>
                  <a:gd name="T16" fmla="*/ 2147483646 w 756"/>
                  <a:gd name="T17" fmla="*/ 2147483646 h 1022"/>
                  <a:gd name="T18" fmla="*/ 2147483646 w 756"/>
                  <a:gd name="T19" fmla="*/ 2147483646 h 1022"/>
                  <a:gd name="T20" fmla="*/ 2147483646 w 756"/>
                  <a:gd name="T21" fmla="*/ 2147483646 h 1022"/>
                  <a:gd name="T22" fmla="*/ 2147483646 w 756"/>
                  <a:gd name="T23" fmla="*/ 2147483646 h 1022"/>
                  <a:gd name="T24" fmla="*/ 2147483646 w 756"/>
                  <a:gd name="T25" fmla="*/ 2147483646 h 1022"/>
                  <a:gd name="T26" fmla="*/ 2147483646 w 756"/>
                  <a:gd name="T27" fmla="*/ 2147483646 h 1022"/>
                  <a:gd name="T28" fmla="*/ 2147483646 w 756"/>
                  <a:gd name="T29" fmla="*/ 2147483646 h 1022"/>
                  <a:gd name="T30" fmla="*/ 2147483646 w 756"/>
                  <a:gd name="T31" fmla="*/ 2147483646 h 1022"/>
                  <a:gd name="T32" fmla="*/ 2147483646 w 756"/>
                  <a:gd name="T33" fmla="*/ 2147483646 h 1022"/>
                  <a:gd name="T34" fmla="*/ 2147483646 w 756"/>
                  <a:gd name="T35" fmla="*/ 2147483646 h 1022"/>
                  <a:gd name="T36" fmla="*/ 2147483646 w 756"/>
                  <a:gd name="T37" fmla="*/ 2147483646 h 1022"/>
                  <a:gd name="T38" fmla="*/ 2147483646 w 756"/>
                  <a:gd name="T39" fmla="*/ 2147483646 h 1022"/>
                  <a:gd name="T40" fmla="*/ 2147483646 w 756"/>
                  <a:gd name="T41" fmla="*/ 2147483646 h 1022"/>
                  <a:gd name="T42" fmla="*/ 2147483646 w 756"/>
                  <a:gd name="T43" fmla="*/ 2147483646 h 1022"/>
                  <a:gd name="T44" fmla="*/ 2147483646 w 756"/>
                  <a:gd name="T45" fmla="*/ 2147483646 h 1022"/>
                  <a:gd name="T46" fmla="*/ 2147483646 w 756"/>
                  <a:gd name="T47" fmla="*/ 2147483646 h 1022"/>
                  <a:gd name="T48" fmla="*/ 2147483646 w 756"/>
                  <a:gd name="T49" fmla="*/ 2147483646 h 1022"/>
                  <a:gd name="T50" fmla="*/ 2147483646 w 756"/>
                  <a:gd name="T51" fmla="*/ 2147483646 h 1022"/>
                  <a:gd name="T52" fmla="*/ 2147483646 w 756"/>
                  <a:gd name="T53" fmla="*/ 2147483646 h 1022"/>
                  <a:gd name="T54" fmla="*/ 2147483646 w 756"/>
                  <a:gd name="T55" fmla="*/ 2147483646 h 1022"/>
                  <a:gd name="T56" fmla="*/ 2147483646 w 756"/>
                  <a:gd name="T57" fmla="*/ 2147483646 h 1022"/>
                  <a:gd name="T58" fmla="*/ 2147483646 w 756"/>
                  <a:gd name="T59" fmla="*/ 2147483646 h 1022"/>
                  <a:gd name="T60" fmla="*/ 2147483646 w 756"/>
                  <a:gd name="T61" fmla="*/ 2147483646 h 1022"/>
                  <a:gd name="T62" fmla="*/ 2147483646 w 756"/>
                  <a:gd name="T63" fmla="*/ 2147483646 h 1022"/>
                  <a:gd name="T64" fmla="*/ 0 w 756"/>
                  <a:gd name="T65" fmla="*/ 2147483646 h 1022"/>
                  <a:gd name="T66" fmla="*/ 2147483646 w 756"/>
                  <a:gd name="T67" fmla="*/ 2147483646 h 1022"/>
                  <a:gd name="T68" fmla="*/ 2147483646 w 756"/>
                  <a:gd name="T69" fmla="*/ 2147483646 h 1022"/>
                  <a:gd name="T70" fmla="*/ 2147483646 w 756"/>
                  <a:gd name="T71" fmla="*/ 2147483646 h 1022"/>
                  <a:gd name="T72" fmla="*/ 2147483646 w 756"/>
                  <a:gd name="T73" fmla="*/ 2147483646 h 1022"/>
                  <a:gd name="T74" fmla="*/ 2147483646 w 756"/>
                  <a:gd name="T75" fmla="*/ 0 h 1022"/>
                  <a:gd name="T76" fmla="*/ 2147483646 w 756"/>
                  <a:gd name="T77" fmla="*/ 2147483646 h 1022"/>
                  <a:gd name="T78" fmla="*/ 2147483646 w 756"/>
                  <a:gd name="T79" fmla="*/ 2147483646 h 1022"/>
                  <a:gd name="T80" fmla="*/ 2147483646 w 756"/>
                  <a:gd name="T81" fmla="*/ 2147483646 h 1022"/>
                  <a:gd name="T82" fmla="*/ 2147483646 w 756"/>
                  <a:gd name="T83" fmla="*/ 2147483646 h 1022"/>
                  <a:gd name="T84" fmla="*/ 2147483646 w 756"/>
                  <a:gd name="T85" fmla="*/ 2147483646 h 1022"/>
                  <a:gd name="T86" fmla="*/ 2147483646 w 756"/>
                  <a:gd name="T87" fmla="*/ 2147483646 h 1022"/>
                  <a:gd name="T88" fmla="*/ 2147483646 w 756"/>
                  <a:gd name="T89" fmla="*/ 2147483646 h 1022"/>
                  <a:gd name="T90" fmla="*/ 2147483646 w 756"/>
                  <a:gd name="T91" fmla="*/ 2147483646 h 1022"/>
                  <a:gd name="T92" fmla="*/ 2147483646 w 756"/>
                  <a:gd name="T93" fmla="*/ 2147483646 h 1022"/>
                  <a:gd name="T94" fmla="*/ 2147483646 w 756"/>
                  <a:gd name="T95" fmla="*/ 2147483646 h 1022"/>
                  <a:gd name="T96" fmla="*/ 2147483646 w 756"/>
                  <a:gd name="T97" fmla="*/ 2147483646 h 1022"/>
                  <a:gd name="T98" fmla="*/ 2147483646 w 756"/>
                  <a:gd name="T99" fmla="*/ 2147483646 h 1022"/>
                  <a:gd name="T100" fmla="*/ 2147483646 w 756"/>
                  <a:gd name="T101" fmla="*/ 2147483646 h 1022"/>
                  <a:gd name="T102" fmla="*/ 2147483646 w 756"/>
                  <a:gd name="T103" fmla="*/ 2147483646 h 1022"/>
                  <a:gd name="T104" fmla="*/ 2147483646 w 756"/>
                  <a:gd name="T105" fmla="*/ 2147483646 h 1022"/>
                  <a:gd name="T106" fmla="*/ 2147483646 w 756"/>
                  <a:gd name="T107" fmla="*/ 2147483646 h 1022"/>
                  <a:gd name="T108" fmla="*/ 2147483646 w 756"/>
                  <a:gd name="T109" fmla="*/ 2147483646 h 1022"/>
                  <a:gd name="T110" fmla="*/ 2147483646 w 756"/>
                  <a:gd name="T111" fmla="*/ 2147483646 h 1022"/>
                  <a:gd name="T112" fmla="*/ 2147483646 w 756"/>
                  <a:gd name="T113" fmla="*/ 2147483646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56"/>
                  <a:gd name="T172" fmla="*/ 0 h 1022"/>
                  <a:gd name="T173" fmla="*/ 756 w 756"/>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56" h="1022">
                    <a:moveTo>
                      <a:pt x="418" y="950"/>
                    </a:moveTo>
                    <a:lnTo>
                      <a:pt x="440" y="906"/>
                    </a:lnTo>
                    <a:lnTo>
                      <a:pt x="430" y="870"/>
                    </a:lnTo>
                    <a:lnTo>
                      <a:pt x="392" y="818"/>
                    </a:lnTo>
                    <a:lnTo>
                      <a:pt x="400" y="794"/>
                    </a:lnTo>
                    <a:lnTo>
                      <a:pt x="380" y="776"/>
                    </a:lnTo>
                    <a:lnTo>
                      <a:pt x="330" y="764"/>
                    </a:lnTo>
                    <a:lnTo>
                      <a:pt x="288" y="740"/>
                    </a:lnTo>
                    <a:lnTo>
                      <a:pt x="254" y="688"/>
                    </a:lnTo>
                    <a:lnTo>
                      <a:pt x="220" y="684"/>
                    </a:lnTo>
                    <a:lnTo>
                      <a:pt x="192" y="620"/>
                    </a:lnTo>
                    <a:lnTo>
                      <a:pt x="132" y="600"/>
                    </a:lnTo>
                    <a:lnTo>
                      <a:pt x="154" y="576"/>
                    </a:lnTo>
                    <a:lnTo>
                      <a:pt x="146" y="560"/>
                    </a:lnTo>
                    <a:lnTo>
                      <a:pt x="130" y="548"/>
                    </a:lnTo>
                    <a:lnTo>
                      <a:pt x="132" y="518"/>
                    </a:lnTo>
                    <a:lnTo>
                      <a:pt x="154" y="530"/>
                    </a:lnTo>
                    <a:lnTo>
                      <a:pt x="164" y="512"/>
                    </a:lnTo>
                    <a:lnTo>
                      <a:pt x="184" y="510"/>
                    </a:lnTo>
                    <a:lnTo>
                      <a:pt x="156" y="466"/>
                    </a:lnTo>
                    <a:lnTo>
                      <a:pt x="164" y="432"/>
                    </a:lnTo>
                    <a:lnTo>
                      <a:pt x="178" y="418"/>
                    </a:lnTo>
                    <a:lnTo>
                      <a:pt x="112" y="340"/>
                    </a:lnTo>
                    <a:lnTo>
                      <a:pt x="84" y="328"/>
                    </a:lnTo>
                    <a:lnTo>
                      <a:pt x="84" y="286"/>
                    </a:lnTo>
                    <a:lnTo>
                      <a:pt x="94" y="252"/>
                    </a:lnTo>
                    <a:lnTo>
                      <a:pt x="94" y="230"/>
                    </a:lnTo>
                    <a:lnTo>
                      <a:pt x="54" y="196"/>
                    </a:lnTo>
                    <a:lnTo>
                      <a:pt x="56" y="166"/>
                    </a:lnTo>
                    <a:lnTo>
                      <a:pt x="66" y="152"/>
                    </a:lnTo>
                    <a:lnTo>
                      <a:pt x="50" y="84"/>
                    </a:lnTo>
                    <a:lnTo>
                      <a:pt x="28" y="84"/>
                    </a:lnTo>
                    <a:lnTo>
                      <a:pt x="0" y="58"/>
                    </a:lnTo>
                    <a:lnTo>
                      <a:pt x="16" y="22"/>
                    </a:lnTo>
                    <a:lnTo>
                      <a:pt x="62" y="32"/>
                    </a:lnTo>
                    <a:lnTo>
                      <a:pt x="102" y="14"/>
                    </a:lnTo>
                    <a:lnTo>
                      <a:pt x="168" y="30"/>
                    </a:lnTo>
                    <a:lnTo>
                      <a:pt x="276" y="0"/>
                    </a:lnTo>
                    <a:lnTo>
                      <a:pt x="280" y="50"/>
                    </a:lnTo>
                    <a:lnTo>
                      <a:pt x="294" y="80"/>
                    </a:lnTo>
                    <a:lnTo>
                      <a:pt x="358" y="50"/>
                    </a:lnTo>
                    <a:lnTo>
                      <a:pt x="420" y="100"/>
                    </a:lnTo>
                    <a:lnTo>
                      <a:pt x="456" y="140"/>
                    </a:lnTo>
                    <a:lnTo>
                      <a:pt x="558" y="202"/>
                    </a:lnTo>
                    <a:lnTo>
                      <a:pt x="586" y="186"/>
                    </a:lnTo>
                    <a:lnTo>
                      <a:pt x="590" y="238"/>
                    </a:lnTo>
                    <a:lnTo>
                      <a:pt x="628" y="236"/>
                    </a:lnTo>
                    <a:lnTo>
                      <a:pt x="660" y="270"/>
                    </a:lnTo>
                    <a:lnTo>
                      <a:pt x="664" y="304"/>
                    </a:lnTo>
                    <a:lnTo>
                      <a:pt x="756" y="378"/>
                    </a:lnTo>
                    <a:lnTo>
                      <a:pt x="754" y="420"/>
                    </a:lnTo>
                    <a:lnTo>
                      <a:pt x="474" y="944"/>
                    </a:lnTo>
                    <a:lnTo>
                      <a:pt x="476" y="982"/>
                    </a:lnTo>
                    <a:lnTo>
                      <a:pt x="480" y="1012"/>
                    </a:lnTo>
                    <a:lnTo>
                      <a:pt x="452" y="1022"/>
                    </a:lnTo>
                    <a:lnTo>
                      <a:pt x="448" y="990"/>
                    </a:lnTo>
                    <a:lnTo>
                      <a:pt x="418" y="950"/>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7" name="Freeform 32"/>
              <p:cNvSpPr>
                <a:spLocks/>
              </p:cNvSpPr>
              <p:nvPr/>
            </p:nvSpPr>
            <p:spPr bwMode="auto">
              <a:xfrm>
                <a:off x="2838763" y="3216275"/>
                <a:ext cx="1141413" cy="1117600"/>
              </a:xfrm>
              <a:custGeom>
                <a:avLst/>
                <a:gdLst>
                  <a:gd name="T0" fmla="*/ 2147483646 w 862"/>
                  <a:gd name="T1" fmla="*/ 2147483646 h 886"/>
                  <a:gd name="T2" fmla="*/ 2147483646 w 862"/>
                  <a:gd name="T3" fmla="*/ 2147483646 h 886"/>
                  <a:gd name="T4" fmla="*/ 2147483646 w 862"/>
                  <a:gd name="T5" fmla="*/ 2147483646 h 886"/>
                  <a:gd name="T6" fmla="*/ 2147483646 w 862"/>
                  <a:gd name="T7" fmla="*/ 2147483646 h 886"/>
                  <a:gd name="T8" fmla="*/ 2147483646 w 862"/>
                  <a:gd name="T9" fmla="*/ 2147483646 h 886"/>
                  <a:gd name="T10" fmla="*/ 2147483646 w 862"/>
                  <a:gd name="T11" fmla="*/ 2147483646 h 886"/>
                  <a:gd name="T12" fmla="*/ 2147483646 w 862"/>
                  <a:gd name="T13" fmla="*/ 2147483646 h 886"/>
                  <a:gd name="T14" fmla="*/ 2147483646 w 862"/>
                  <a:gd name="T15" fmla="*/ 2147483646 h 886"/>
                  <a:gd name="T16" fmla="*/ 2147483646 w 862"/>
                  <a:gd name="T17" fmla="*/ 2147483646 h 886"/>
                  <a:gd name="T18" fmla="*/ 2147483646 w 862"/>
                  <a:gd name="T19" fmla="*/ 2147483646 h 886"/>
                  <a:gd name="T20" fmla="*/ 2147483646 w 862"/>
                  <a:gd name="T21" fmla="*/ 2147483646 h 886"/>
                  <a:gd name="T22" fmla="*/ 2147483646 w 862"/>
                  <a:gd name="T23" fmla="*/ 2147483646 h 886"/>
                  <a:gd name="T24" fmla="*/ 2147483646 w 862"/>
                  <a:gd name="T25" fmla="*/ 2147483646 h 886"/>
                  <a:gd name="T26" fmla="*/ 2147483646 w 862"/>
                  <a:gd name="T27" fmla="*/ 2147483646 h 886"/>
                  <a:gd name="T28" fmla="*/ 2147483646 w 862"/>
                  <a:gd name="T29" fmla="*/ 2147483646 h 886"/>
                  <a:gd name="T30" fmla="*/ 2147483646 w 862"/>
                  <a:gd name="T31" fmla="*/ 2147483646 h 886"/>
                  <a:gd name="T32" fmla="*/ 2147483646 w 862"/>
                  <a:gd name="T33" fmla="*/ 2147483646 h 886"/>
                  <a:gd name="T34" fmla="*/ 2147483646 w 862"/>
                  <a:gd name="T35" fmla="*/ 2147483646 h 886"/>
                  <a:gd name="T36" fmla="*/ 2147483646 w 862"/>
                  <a:gd name="T37" fmla="*/ 2147483646 h 886"/>
                  <a:gd name="T38" fmla="*/ 2147483646 w 862"/>
                  <a:gd name="T39" fmla="*/ 2147483646 h 886"/>
                  <a:gd name="T40" fmla="*/ 2147483646 w 862"/>
                  <a:gd name="T41" fmla="*/ 2147483646 h 886"/>
                  <a:gd name="T42" fmla="*/ 2147483646 w 862"/>
                  <a:gd name="T43" fmla="*/ 2147483646 h 886"/>
                  <a:gd name="T44" fmla="*/ 2147483646 w 862"/>
                  <a:gd name="T45" fmla="*/ 2147483646 h 886"/>
                  <a:gd name="T46" fmla="*/ 2147483646 w 862"/>
                  <a:gd name="T47" fmla="*/ 2147483646 h 886"/>
                  <a:gd name="T48" fmla="*/ 2147483646 w 862"/>
                  <a:gd name="T49" fmla="*/ 2147483646 h 886"/>
                  <a:gd name="T50" fmla="*/ 2147483646 w 862"/>
                  <a:gd name="T51" fmla="*/ 2147483646 h 886"/>
                  <a:gd name="T52" fmla="*/ 2147483646 w 862"/>
                  <a:gd name="T53" fmla="*/ 2147483646 h 886"/>
                  <a:gd name="T54" fmla="*/ 2147483646 w 862"/>
                  <a:gd name="T55" fmla="*/ 2147483646 h 886"/>
                  <a:gd name="T56" fmla="*/ 2147483646 w 862"/>
                  <a:gd name="T57" fmla="*/ 2147483646 h 886"/>
                  <a:gd name="T58" fmla="*/ 2147483646 w 862"/>
                  <a:gd name="T59" fmla="*/ 2147483646 h 886"/>
                  <a:gd name="T60" fmla="*/ 2147483646 w 862"/>
                  <a:gd name="T61" fmla="*/ 2147483646 h 886"/>
                  <a:gd name="T62" fmla="*/ 2147483646 w 862"/>
                  <a:gd name="T63" fmla="*/ 2147483646 h 886"/>
                  <a:gd name="T64" fmla="*/ 2147483646 w 862"/>
                  <a:gd name="T65" fmla="*/ 2147483646 h 886"/>
                  <a:gd name="T66" fmla="*/ 2147483646 w 862"/>
                  <a:gd name="T67" fmla="*/ 2147483646 h 886"/>
                  <a:gd name="T68" fmla="*/ 2147483646 w 862"/>
                  <a:gd name="T69" fmla="*/ 2147483646 h 886"/>
                  <a:gd name="T70" fmla="*/ 2147483646 w 862"/>
                  <a:gd name="T71" fmla="*/ 2147483646 h 886"/>
                  <a:gd name="T72" fmla="*/ 2147483646 w 862"/>
                  <a:gd name="T73" fmla="*/ 2147483646 h 8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2"/>
                  <a:gd name="T112" fmla="*/ 0 h 886"/>
                  <a:gd name="T113" fmla="*/ 862 w 862"/>
                  <a:gd name="T114" fmla="*/ 886 h 8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2" h="886">
                    <a:moveTo>
                      <a:pt x="390" y="834"/>
                    </a:moveTo>
                    <a:lnTo>
                      <a:pt x="366" y="886"/>
                    </a:lnTo>
                    <a:lnTo>
                      <a:pt x="350" y="858"/>
                    </a:lnTo>
                    <a:lnTo>
                      <a:pt x="306" y="840"/>
                    </a:lnTo>
                    <a:lnTo>
                      <a:pt x="280" y="826"/>
                    </a:lnTo>
                    <a:lnTo>
                      <a:pt x="274" y="814"/>
                    </a:lnTo>
                    <a:lnTo>
                      <a:pt x="274" y="800"/>
                    </a:lnTo>
                    <a:lnTo>
                      <a:pt x="252" y="794"/>
                    </a:lnTo>
                    <a:lnTo>
                      <a:pt x="226" y="796"/>
                    </a:lnTo>
                    <a:lnTo>
                      <a:pt x="204" y="774"/>
                    </a:lnTo>
                    <a:lnTo>
                      <a:pt x="138" y="776"/>
                    </a:lnTo>
                    <a:lnTo>
                      <a:pt x="108" y="788"/>
                    </a:lnTo>
                    <a:lnTo>
                      <a:pt x="88" y="780"/>
                    </a:lnTo>
                    <a:lnTo>
                      <a:pt x="83" y="753"/>
                    </a:lnTo>
                    <a:lnTo>
                      <a:pt x="102" y="648"/>
                    </a:lnTo>
                    <a:lnTo>
                      <a:pt x="64" y="610"/>
                    </a:lnTo>
                    <a:lnTo>
                      <a:pt x="6" y="576"/>
                    </a:lnTo>
                    <a:lnTo>
                      <a:pt x="24" y="533"/>
                    </a:lnTo>
                    <a:lnTo>
                      <a:pt x="0" y="467"/>
                    </a:lnTo>
                    <a:lnTo>
                      <a:pt x="140" y="398"/>
                    </a:lnTo>
                    <a:lnTo>
                      <a:pt x="184" y="398"/>
                    </a:lnTo>
                    <a:lnTo>
                      <a:pt x="204" y="347"/>
                    </a:lnTo>
                    <a:lnTo>
                      <a:pt x="201" y="360"/>
                    </a:lnTo>
                    <a:lnTo>
                      <a:pt x="174" y="272"/>
                    </a:lnTo>
                    <a:lnTo>
                      <a:pt x="212" y="230"/>
                    </a:lnTo>
                    <a:lnTo>
                      <a:pt x="264" y="204"/>
                    </a:lnTo>
                    <a:lnTo>
                      <a:pt x="303" y="219"/>
                    </a:lnTo>
                    <a:lnTo>
                      <a:pt x="335" y="159"/>
                    </a:lnTo>
                    <a:lnTo>
                      <a:pt x="414" y="146"/>
                    </a:lnTo>
                    <a:lnTo>
                      <a:pt x="432" y="90"/>
                    </a:lnTo>
                    <a:lnTo>
                      <a:pt x="456" y="38"/>
                    </a:lnTo>
                    <a:lnTo>
                      <a:pt x="528" y="14"/>
                    </a:lnTo>
                    <a:lnTo>
                      <a:pt x="561" y="14"/>
                    </a:lnTo>
                    <a:lnTo>
                      <a:pt x="569" y="15"/>
                    </a:lnTo>
                    <a:lnTo>
                      <a:pt x="609" y="0"/>
                    </a:lnTo>
                    <a:lnTo>
                      <a:pt x="612" y="58"/>
                    </a:lnTo>
                    <a:lnTo>
                      <a:pt x="626" y="88"/>
                    </a:lnTo>
                    <a:lnTo>
                      <a:pt x="604" y="110"/>
                    </a:lnTo>
                    <a:lnTo>
                      <a:pt x="592" y="122"/>
                    </a:lnTo>
                    <a:lnTo>
                      <a:pt x="598" y="144"/>
                    </a:lnTo>
                    <a:lnTo>
                      <a:pt x="644" y="128"/>
                    </a:lnTo>
                    <a:lnTo>
                      <a:pt x="654" y="144"/>
                    </a:lnTo>
                    <a:lnTo>
                      <a:pt x="636" y="168"/>
                    </a:lnTo>
                    <a:lnTo>
                      <a:pt x="654" y="180"/>
                    </a:lnTo>
                    <a:lnTo>
                      <a:pt x="654" y="196"/>
                    </a:lnTo>
                    <a:lnTo>
                      <a:pt x="620" y="214"/>
                    </a:lnTo>
                    <a:lnTo>
                      <a:pt x="628" y="304"/>
                    </a:lnTo>
                    <a:lnTo>
                      <a:pt x="650" y="322"/>
                    </a:lnTo>
                    <a:lnTo>
                      <a:pt x="712" y="328"/>
                    </a:lnTo>
                    <a:lnTo>
                      <a:pt x="706" y="352"/>
                    </a:lnTo>
                    <a:lnTo>
                      <a:pt x="734" y="368"/>
                    </a:lnTo>
                    <a:lnTo>
                      <a:pt x="730" y="386"/>
                    </a:lnTo>
                    <a:lnTo>
                      <a:pt x="710" y="390"/>
                    </a:lnTo>
                    <a:lnTo>
                      <a:pt x="696" y="420"/>
                    </a:lnTo>
                    <a:lnTo>
                      <a:pt x="706" y="456"/>
                    </a:lnTo>
                    <a:lnTo>
                      <a:pt x="722" y="456"/>
                    </a:lnTo>
                    <a:lnTo>
                      <a:pt x="730" y="532"/>
                    </a:lnTo>
                    <a:lnTo>
                      <a:pt x="748" y="546"/>
                    </a:lnTo>
                    <a:lnTo>
                      <a:pt x="800" y="544"/>
                    </a:lnTo>
                    <a:lnTo>
                      <a:pt x="844" y="584"/>
                    </a:lnTo>
                    <a:lnTo>
                      <a:pt x="850" y="634"/>
                    </a:lnTo>
                    <a:lnTo>
                      <a:pt x="862" y="664"/>
                    </a:lnTo>
                    <a:lnTo>
                      <a:pt x="826" y="708"/>
                    </a:lnTo>
                    <a:lnTo>
                      <a:pt x="816" y="746"/>
                    </a:lnTo>
                    <a:lnTo>
                      <a:pt x="780" y="802"/>
                    </a:lnTo>
                    <a:lnTo>
                      <a:pt x="754" y="824"/>
                    </a:lnTo>
                    <a:lnTo>
                      <a:pt x="688" y="854"/>
                    </a:lnTo>
                    <a:lnTo>
                      <a:pt x="674" y="820"/>
                    </a:lnTo>
                    <a:lnTo>
                      <a:pt x="669" y="776"/>
                    </a:lnTo>
                    <a:lnTo>
                      <a:pt x="562" y="802"/>
                    </a:lnTo>
                    <a:lnTo>
                      <a:pt x="494" y="789"/>
                    </a:lnTo>
                    <a:lnTo>
                      <a:pt x="456" y="806"/>
                    </a:lnTo>
                    <a:lnTo>
                      <a:pt x="408" y="796"/>
                    </a:lnTo>
                    <a:lnTo>
                      <a:pt x="390" y="834"/>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8" name="Freeform 33"/>
              <p:cNvSpPr>
                <a:spLocks/>
              </p:cNvSpPr>
              <p:nvPr/>
            </p:nvSpPr>
            <p:spPr bwMode="auto">
              <a:xfrm>
                <a:off x="2003738" y="2681287"/>
                <a:ext cx="1747838" cy="1852613"/>
              </a:xfrm>
              <a:custGeom>
                <a:avLst/>
                <a:gdLst>
                  <a:gd name="T0" fmla="*/ 2147483646 w 1320"/>
                  <a:gd name="T1" fmla="*/ 2147483646 h 1467"/>
                  <a:gd name="T2" fmla="*/ 2147483646 w 1320"/>
                  <a:gd name="T3" fmla="*/ 2147483646 h 1467"/>
                  <a:gd name="T4" fmla="*/ 2147483646 w 1320"/>
                  <a:gd name="T5" fmla="*/ 2147483646 h 1467"/>
                  <a:gd name="T6" fmla="*/ 2147483646 w 1320"/>
                  <a:gd name="T7" fmla="*/ 2147483646 h 1467"/>
                  <a:gd name="T8" fmla="*/ 2147483646 w 1320"/>
                  <a:gd name="T9" fmla="*/ 2147483646 h 1467"/>
                  <a:gd name="T10" fmla="*/ 2147483646 w 1320"/>
                  <a:gd name="T11" fmla="*/ 2147483646 h 1467"/>
                  <a:gd name="T12" fmla="*/ 2147483646 w 1320"/>
                  <a:gd name="T13" fmla="*/ 2147483646 h 1467"/>
                  <a:gd name="T14" fmla="*/ 2147483646 w 1320"/>
                  <a:gd name="T15" fmla="*/ 2147483646 h 1467"/>
                  <a:gd name="T16" fmla="*/ 2147483646 w 1320"/>
                  <a:gd name="T17" fmla="*/ 2147483646 h 1467"/>
                  <a:gd name="T18" fmla="*/ 0 w 1320"/>
                  <a:gd name="T19" fmla="*/ 2147483646 h 1467"/>
                  <a:gd name="T20" fmla="*/ 2147483646 w 1320"/>
                  <a:gd name="T21" fmla="*/ 2147483646 h 1467"/>
                  <a:gd name="T22" fmla="*/ 2147483646 w 1320"/>
                  <a:gd name="T23" fmla="*/ 2147483646 h 1467"/>
                  <a:gd name="T24" fmla="*/ 2147483646 w 1320"/>
                  <a:gd name="T25" fmla="*/ 2147483646 h 1467"/>
                  <a:gd name="T26" fmla="*/ 2147483646 w 1320"/>
                  <a:gd name="T27" fmla="*/ 2147483646 h 1467"/>
                  <a:gd name="T28" fmla="*/ 2147483646 w 1320"/>
                  <a:gd name="T29" fmla="*/ 2147483646 h 1467"/>
                  <a:gd name="T30" fmla="*/ 2147483646 w 1320"/>
                  <a:gd name="T31" fmla="*/ 2147483646 h 1467"/>
                  <a:gd name="T32" fmla="*/ 2147483646 w 1320"/>
                  <a:gd name="T33" fmla="*/ 2147483646 h 1467"/>
                  <a:gd name="T34" fmla="*/ 2147483646 w 1320"/>
                  <a:gd name="T35" fmla="*/ 2147483646 h 1467"/>
                  <a:gd name="T36" fmla="*/ 2147483646 w 1320"/>
                  <a:gd name="T37" fmla="*/ 2147483646 h 1467"/>
                  <a:gd name="T38" fmla="*/ 2147483646 w 1320"/>
                  <a:gd name="T39" fmla="*/ 2147483646 h 1467"/>
                  <a:gd name="T40" fmla="*/ 2147483646 w 1320"/>
                  <a:gd name="T41" fmla="*/ 2147483646 h 1467"/>
                  <a:gd name="T42" fmla="*/ 2147483646 w 1320"/>
                  <a:gd name="T43" fmla="*/ 2147483646 h 1467"/>
                  <a:gd name="T44" fmla="*/ 2147483646 w 1320"/>
                  <a:gd name="T45" fmla="*/ 2147483646 h 1467"/>
                  <a:gd name="T46" fmla="*/ 2147483646 w 1320"/>
                  <a:gd name="T47" fmla="*/ 2147483646 h 1467"/>
                  <a:gd name="T48" fmla="*/ 2147483646 w 1320"/>
                  <a:gd name="T49" fmla="*/ 2147483646 h 1467"/>
                  <a:gd name="T50" fmla="*/ 2147483646 w 1320"/>
                  <a:gd name="T51" fmla="*/ 2147483646 h 1467"/>
                  <a:gd name="T52" fmla="*/ 2147483646 w 1320"/>
                  <a:gd name="T53" fmla="*/ 2147483646 h 1467"/>
                  <a:gd name="T54" fmla="*/ 2147483646 w 1320"/>
                  <a:gd name="T55" fmla="*/ 2147483646 h 1467"/>
                  <a:gd name="T56" fmla="*/ 2147483646 w 1320"/>
                  <a:gd name="T57" fmla="*/ 2147483646 h 1467"/>
                  <a:gd name="T58" fmla="*/ 2147483646 w 1320"/>
                  <a:gd name="T59" fmla="*/ 2147483646 h 1467"/>
                  <a:gd name="T60" fmla="*/ 2147483646 w 1320"/>
                  <a:gd name="T61" fmla="*/ 2147483646 h 1467"/>
                  <a:gd name="T62" fmla="*/ 2147483646 w 1320"/>
                  <a:gd name="T63" fmla="*/ 2147483646 h 1467"/>
                  <a:gd name="T64" fmla="*/ 2147483646 w 1320"/>
                  <a:gd name="T65" fmla="*/ 2147483646 h 1467"/>
                  <a:gd name="T66" fmla="*/ 2147483646 w 1320"/>
                  <a:gd name="T67" fmla="*/ 2147483646 h 1467"/>
                  <a:gd name="T68" fmla="*/ 2147483646 w 1320"/>
                  <a:gd name="T69" fmla="*/ 2147483646 h 1467"/>
                  <a:gd name="T70" fmla="*/ 2147483646 w 1320"/>
                  <a:gd name="T71" fmla="*/ 2147483646 h 1467"/>
                  <a:gd name="T72" fmla="*/ 2147483646 w 1320"/>
                  <a:gd name="T73" fmla="*/ 2147483646 h 1467"/>
                  <a:gd name="T74" fmla="*/ 2147483646 w 1320"/>
                  <a:gd name="T75" fmla="*/ 2147483646 h 1467"/>
                  <a:gd name="T76" fmla="*/ 2147483646 w 1320"/>
                  <a:gd name="T77" fmla="*/ 2147483646 h 1467"/>
                  <a:gd name="T78" fmla="*/ 2147483646 w 1320"/>
                  <a:gd name="T79" fmla="*/ 2147483646 h 1467"/>
                  <a:gd name="T80" fmla="*/ 2147483646 w 1320"/>
                  <a:gd name="T81" fmla="*/ 2147483646 h 1467"/>
                  <a:gd name="T82" fmla="*/ 2147483646 w 1320"/>
                  <a:gd name="T83" fmla="*/ 2147483646 h 1467"/>
                  <a:gd name="T84" fmla="*/ 2147483646 w 1320"/>
                  <a:gd name="T85" fmla="*/ 2147483646 h 1467"/>
                  <a:gd name="T86" fmla="*/ 2147483646 w 1320"/>
                  <a:gd name="T87" fmla="*/ 2147483646 h 1467"/>
                  <a:gd name="T88" fmla="*/ 2147483646 w 1320"/>
                  <a:gd name="T89" fmla="*/ 2147483646 h 1467"/>
                  <a:gd name="T90" fmla="*/ 2147483646 w 1320"/>
                  <a:gd name="T91" fmla="*/ 2147483646 h 1467"/>
                  <a:gd name="T92" fmla="*/ 2147483646 w 1320"/>
                  <a:gd name="T93" fmla="*/ 0 h 1467"/>
                  <a:gd name="T94" fmla="*/ 2147483646 w 1320"/>
                  <a:gd name="T95" fmla="*/ 2147483646 h 1467"/>
                  <a:gd name="T96" fmla="*/ 2147483646 w 1320"/>
                  <a:gd name="T97" fmla="*/ 2147483646 h 1467"/>
                  <a:gd name="T98" fmla="*/ 2147483646 w 1320"/>
                  <a:gd name="T99" fmla="*/ 2147483646 h 1467"/>
                  <a:gd name="T100" fmla="*/ 2147483646 w 1320"/>
                  <a:gd name="T101" fmla="*/ 2147483646 h 1467"/>
                  <a:gd name="T102" fmla="*/ 2147483646 w 1320"/>
                  <a:gd name="T103" fmla="*/ 2147483646 h 1467"/>
                  <a:gd name="T104" fmla="*/ 2147483646 w 1320"/>
                  <a:gd name="T105" fmla="*/ 2147483646 h 1467"/>
                  <a:gd name="T106" fmla="*/ 2147483646 w 1320"/>
                  <a:gd name="T107" fmla="*/ 2147483646 h 1467"/>
                  <a:gd name="T108" fmla="*/ 2147483646 w 1320"/>
                  <a:gd name="T109" fmla="*/ 2147483646 h 1467"/>
                  <a:gd name="T110" fmla="*/ 2147483646 w 1320"/>
                  <a:gd name="T111" fmla="*/ 2147483646 h 1467"/>
                  <a:gd name="T112" fmla="*/ 2147483646 w 1320"/>
                  <a:gd name="T113" fmla="*/ 2147483646 h 1467"/>
                  <a:gd name="T114" fmla="*/ 2147483646 w 1320"/>
                  <a:gd name="T115" fmla="*/ 2147483646 h 1467"/>
                  <a:gd name="T116" fmla="*/ 2147483646 w 1320"/>
                  <a:gd name="T117" fmla="*/ 2147483646 h 1467"/>
                  <a:gd name="T118" fmla="*/ 2147483646 w 1320"/>
                  <a:gd name="T119" fmla="*/ 2147483646 h 1467"/>
                  <a:gd name="T120" fmla="*/ 2147483646 w 1320"/>
                  <a:gd name="T121" fmla="*/ 2147483646 h 1467"/>
                  <a:gd name="T122" fmla="*/ 2147483646 w 1320"/>
                  <a:gd name="T123" fmla="*/ 2147483646 h 14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0"/>
                  <a:gd name="T187" fmla="*/ 0 h 1467"/>
                  <a:gd name="T188" fmla="*/ 1320 w 1320"/>
                  <a:gd name="T189" fmla="*/ 1467 h 14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0" h="1467">
                    <a:moveTo>
                      <a:pt x="711" y="1182"/>
                    </a:moveTo>
                    <a:lnTo>
                      <a:pt x="636" y="1194"/>
                    </a:lnTo>
                    <a:lnTo>
                      <a:pt x="561" y="1257"/>
                    </a:lnTo>
                    <a:lnTo>
                      <a:pt x="588" y="1401"/>
                    </a:lnTo>
                    <a:lnTo>
                      <a:pt x="546" y="1449"/>
                    </a:lnTo>
                    <a:lnTo>
                      <a:pt x="495" y="1467"/>
                    </a:lnTo>
                    <a:lnTo>
                      <a:pt x="453" y="1455"/>
                    </a:lnTo>
                    <a:lnTo>
                      <a:pt x="426" y="1425"/>
                    </a:lnTo>
                    <a:lnTo>
                      <a:pt x="402" y="1425"/>
                    </a:lnTo>
                    <a:lnTo>
                      <a:pt x="369" y="1386"/>
                    </a:lnTo>
                    <a:lnTo>
                      <a:pt x="348" y="1389"/>
                    </a:lnTo>
                    <a:lnTo>
                      <a:pt x="327" y="1452"/>
                    </a:lnTo>
                    <a:lnTo>
                      <a:pt x="279" y="1401"/>
                    </a:lnTo>
                    <a:lnTo>
                      <a:pt x="245" y="1389"/>
                    </a:lnTo>
                    <a:lnTo>
                      <a:pt x="216" y="1383"/>
                    </a:lnTo>
                    <a:lnTo>
                      <a:pt x="180" y="1284"/>
                    </a:lnTo>
                    <a:lnTo>
                      <a:pt x="141" y="1275"/>
                    </a:lnTo>
                    <a:lnTo>
                      <a:pt x="120" y="1248"/>
                    </a:lnTo>
                    <a:lnTo>
                      <a:pt x="81" y="1167"/>
                    </a:lnTo>
                    <a:lnTo>
                      <a:pt x="0" y="1155"/>
                    </a:lnTo>
                    <a:lnTo>
                      <a:pt x="21" y="1122"/>
                    </a:lnTo>
                    <a:lnTo>
                      <a:pt x="3" y="1101"/>
                    </a:lnTo>
                    <a:lnTo>
                      <a:pt x="39" y="1092"/>
                    </a:lnTo>
                    <a:lnTo>
                      <a:pt x="36" y="1074"/>
                    </a:lnTo>
                    <a:lnTo>
                      <a:pt x="69" y="1080"/>
                    </a:lnTo>
                    <a:lnTo>
                      <a:pt x="51" y="1047"/>
                    </a:lnTo>
                    <a:lnTo>
                      <a:pt x="78" y="1056"/>
                    </a:lnTo>
                    <a:lnTo>
                      <a:pt x="87" y="1038"/>
                    </a:lnTo>
                    <a:lnTo>
                      <a:pt x="75" y="1014"/>
                    </a:lnTo>
                    <a:lnTo>
                      <a:pt x="96" y="1026"/>
                    </a:lnTo>
                    <a:lnTo>
                      <a:pt x="117" y="975"/>
                    </a:lnTo>
                    <a:lnTo>
                      <a:pt x="135" y="990"/>
                    </a:lnTo>
                    <a:lnTo>
                      <a:pt x="150" y="960"/>
                    </a:lnTo>
                    <a:lnTo>
                      <a:pt x="165" y="897"/>
                    </a:lnTo>
                    <a:lnTo>
                      <a:pt x="195" y="861"/>
                    </a:lnTo>
                    <a:lnTo>
                      <a:pt x="210" y="837"/>
                    </a:lnTo>
                    <a:lnTo>
                      <a:pt x="216" y="804"/>
                    </a:lnTo>
                    <a:lnTo>
                      <a:pt x="249" y="789"/>
                    </a:lnTo>
                    <a:lnTo>
                      <a:pt x="273" y="801"/>
                    </a:lnTo>
                    <a:lnTo>
                      <a:pt x="282" y="780"/>
                    </a:lnTo>
                    <a:lnTo>
                      <a:pt x="312" y="780"/>
                    </a:lnTo>
                    <a:lnTo>
                      <a:pt x="330" y="792"/>
                    </a:lnTo>
                    <a:lnTo>
                      <a:pt x="336" y="822"/>
                    </a:lnTo>
                    <a:lnTo>
                      <a:pt x="372" y="807"/>
                    </a:lnTo>
                    <a:lnTo>
                      <a:pt x="354" y="786"/>
                    </a:lnTo>
                    <a:lnTo>
                      <a:pt x="330" y="750"/>
                    </a:lnTo>
                    <a:lnTo>
                      <a:pt x="321" y="717"/>
                    </a:lnTo>
                    <a:lnTo>
                      <a:pt x="273" y="732"/>
                    </a:lnTo>
                    <a:lnTo>
                      <a:pt x="243" y="720"/>
                    </a:lnTo>
                    <a:lnTo>
                      <a:pt x="231" y="747"/>
                    </a:lnTo>
                    <a:lnTo>
                      <a:pt x="195" y="753"/>
                    </a:lnTo>
                    <a:lnTo>
                      <a:pt x="174" y="723"/>
                    </a:lnTo>
                    <a:lnTo>
                      <a:pt x="201" y="675"/>
                    </a:lnTo>
                    <a:lnTo>
                      <a:pt x="246" y="675"/>
                    </a:lnTo>
                    <a:lnTo>
                      <a:pt x="273" y="672"/>
                    </a:lnTo>
                    <a:lnTo>
                      <a:pt x="285" y="711"/>
                    </a:lnTo>
                    <a:lnTo>
                      <a:pt x="378" y="750"/>
                    </a:lnTo>
                    <a:lnTo>
                      <a:pt x="378" y="729"/>
                    </a:lnTo>
                    <a:lnTo>
                      <a:pt x="357" y="696"/>
                    </a:lnTo>
                    <a:lnTo>
                      <a:pt x="348" y="672"/>
                    </a:lnTo>
                    <a:lnTo>
                      <a:pt x="345" y="639"/>
                    </a:lnTo>
                    <a:lnTo>
                      <a:pt x="315" y="630"/>
                    </a:lnTo>
                    <a:lnTo>
                      <a:pt x="342" y="612"/>
                    </a:lnTo>
                    <a:lnTo>
                      <a:pt x="327" y="582"/>
                    </a:lnTo>
                    <a:lnTo>
                      <a:pt x="363" y="582"/>
                    </a:lnTo>
                    <a:lnTo>
                      <a:pt x="327" y="558"/>
                    </a:lnTo>
                    <a:lnTo>
                      <a:pt x="324" y="540"/>
                    </a:lnTo>
                    <a:lnTo>
                      <a:pt x="336" y="501"/>
                    </a:lnTo>
                    <a:lnTo>
                      <a:pt x="300" y="498"/>
                    </a:lnTo>
                    <a:lnTo>
                      <a:pt x="306" y="474"/>
                    </a:lnTo>
                    <a:lnTo>
                      <a:pt x="285" y="471"/>
                    </a:lnTo>
                    <a:lnTo>
                      <a:pt x="282" y="444"/>
                    </a:lnTo>
                    <a:lnTo>
                      <a:pt x="363" y="420"/>
                    </a:lnTo>
                    <a:lnTo>
                      <a:pt x="354" y="396"/>
                    </a:lnTo>
                    <a:lnTo>
                      <a:pt x="369" y="384"/>
                    </a:lnTo>
                    <a:lnTo>
                      <a:pt x="429" y="399"/>
                    </a:lnTo>
                    <a:lnTo>
                      <a:pt x="492" y="360"/>
                    </a:lnTo>
                    <a:lnTo>
                      <a:pt x="510" y="375"/>
                    </a:lnTo>
                    <a:lnTo>
                      <a:pt x="501" y="399"/>
                    </a:lnTo>
                    <a:lnTo>
                      <a:pt x="618" y="396"/>
                    </a:lnTo>
                    <a:lnTo>
                      <a:pt x="705" y="333"/>
                    </a:lnTo>
                    <a:lnTo>
                      <a:pt x="723" y="276"/>
                    </a:lnTo>
                    <a:lnTo>
                      <a:pt x="744" y="279"/>
                    </a:lnTo>
                    <a:lnTo>
                      <a:pt x="768" y="306"/>
                    </a:lnTo>
                    <a:lnTo>
                      <a:pt x="789" y="279"/>
                    </a:lnTo>
                    <a:lnTo>
                      <a:pt x="813" y="279"/>
                    </a:lnTo>
                    <a:lnTo>
                      <a:pt x="843" y="315"/>
                    </a:lnTo>
                    <a:lnTo>
                      <a:pt x="912" y="318"/>
                    </a:lnTo>
                    <a:lnTo>
                      <a:pt x="948" y="291"/>
                    </a:lnTo>
                    <a:lnTo>
                      <a:pt x="951" y="243"/>
                    </a:lnTo>
                    <a:lnTo>
                      <a:pt x="1011" y="183"/>
                    </a:lnTo>
                    <a:lnTo>
                      <a:pt x="1017" y="81"/>
                    </a:lnTo>
                    <a:lnTo>
                      <a:pt x="966" y="48"/>
                    </a:lnTo>
                    <a:lnTo>
                      <a:pt x="1023" y="0"/>
                    </a:lnTo>
                    <a:lnTo>
                      <a:pt x="1089" y="24"/>
                    </a:lnTo>
                    <a:lnTo>
                      <a:pt x="1173" y="24"/>
                    </a:lnTo>
                    <a:lnTo>
                      <a:pt x="1224" y="105"/>
                    </a:lnTo>
                    <a:lnTo>
                      <a:pt x="1227" y="153"/>
                    </a:lnTo>
                    <a:lnTo>
                      <a:pt x="1269" y="201"/>
                    </a:lnTo>
                    <a:lnTo>
                      <a:pt x="1269" y="240"/>
                    </a:lnTo>
                    <a:lnTo>
                      <a:pt x="1320" y="291"/>
                    </a:lnTo>
                    <a:lnTo>
                      <a:pt x="1302" y="318"/>
                    </a:lnTo>
                    <a:lnTo>
                      <a:pt x="1278" y="300"/>
                    </a:lnTo>
                    <a:lnTo>
                      <a:pt x="1248" y="327"/>
                    </a:lnTo>
                    <a:lnTo>
                      <a:pt x="1233" y="369"/>
                    </a:lnTo>
                    <a:lnTo>
                      <a:pt x="1260" y="384"/>
                    </a:lnTo>
                    <a:lnTo>
                      <a:pt x="1242" y="423"/>
                    </a:lnTo>
                    <a:lnTo>
                      <a:pt x="1191" y="441"/>
                    </a:lnTo>
                    <a:lnTo>
                      <a:pt x="1158" y="435"/>
                    </a:lnTo>
                    <a:lnTo>
                      <a:pt x="1083" y="462"/>
                    </a:lnTo>
                    <a:lnTo>
                      <a:pt x="1041" y="567"/>
                    </a:lnTo>
                    <a:lnTo>
                      <a:pt x="963" y="582"/>
                    </a:lnTo>
                    <a:lnTo>
                      <a:pt x="930" y="639"/>
                    </a:lnTo>
                    <a:lnTo>
                      <a:pt x="897" y="627"/>
                    </a:lnTo>
                    <a:lnTo>
                      <a:pt x="840" y="651"/>
                    </a:lnTo>
                    <a:lnTo>
                      <a:pt x="804" y="693"/>
                    </a:lnTo>
                    <a:lnTo>
                      <a:pt x="837" y="771"/>
                    </a:lnTo>
                    <a:lnTo>
                      <a:pt x="810" y="822"/>
                    </a:lnTo>
                    <a:lnTo>
                      <a:pt x="771" y="819"/>
                    </a:lnTo>
                    <a:lnTo>
                      <a:pt x="633" y="891"/>
                    </a:lnTo>
                    <a:lnTo>
                      <a:pt x="657" y="960"/>
                    </a:lnTo>
                    <a:lnTo>
                      <a:pt x="636" y="999"/>
                    </a:lnTo>
                    <a:lnTo>
                      <a:pt x="684" y="1029"/>
                    </a:lnTo>
                    <a:lnTo>
                      <a:pt x="732" y="1074"/>
                    </a:lnTo>
                    <a:lnTo>
                      <a:pt x="711" y="1182"/>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69" name="Freeform 34"/>
              <p:cNvSpPr>
                <a:spLocks/>
              </p:cNvSpPr>
              <p:nvPr/>
            </p:nvSpPr>
            <p:spPr bwMode="auto">
              <a:xfrm>
                <a:off x="1184588" y="561975"/>
                <a:ext cx="2370138" cy="2684462"/>
              </a:xfrm>
              <a:custGeom>
                <a:avLst/>
                <a:gdLst>
                  <a:gd name="T0" fmla="*/ 2147483646 w 1788"/>
                  <a:gd name="T1" fmla="*/ 2147483646 h 2125"/>
                  <a:gd name="T2" fmla="*/ 2147483646 w 1788"/>
                  <a:gd name="T3" fmla="*/ 2147483646 h 2125"/>
                  <a:gd name="T4" fmla="*/ 2147483646 w 1788"/>
                  <a:gd name="T5" fmla="*/ 2147483646 h 2125"/>
                  <a:gd name="T6" fmla="*/ 2147483646 w 1788"/>
                  <a:gd name="T7" fmla="*/ 2147483646 h 2125"/>
                  <a:gd name="T8" fmla="*/ 2147483646 w 1788"/>
                  <a:gd name="T9" fmla="*/ 2147483646 h 2125"/>
                  <a:gd name="T10" fmla="*/ 2147483646 w 1788"/>
                  <a:gd name="T11" fmla="*/ 2147483646 h 2125"/>
                  <a:gd name="T12" fmla="*/ 2147483646 w 1788"/>
                  <a:gd name="T13" fmla="*/ 2147483646 h 2125"/>
                  <a:gd name="T14" fmla="*/ 2147483646 w 1788"/>
                  <a:gd name="T15" fmla="*/ 2147483646 h 2125"/>
                  <a:gd name="T16" fmla="*/ 2147483646 w 1788"/>
                  <a:gd name="T17" fmla="*/ 2147483646 h 2125"/>
                  <a:gd name="T18" fmla="*/ 2147483646 w 1788"/>
                  <a:gd name="T19" fmla="*/ 2147483646 h 2125"/>
                  <a:gd name="T20" fmla="*/ 2147483646 w 1788"/>
                  <a:gd name="T21" fmla="*/ 2147483646 h 2125"/>
                  <a:gd name="T22" fmla="*/ 2147483646 w 1788"/>
                  <a:gd name="T23" fmla="*/ 2147483646 h 2125"/>
                  <a:gd name="T24" fmla="*/ 2147483646 w 1788"/>
                  <a:gd name="T25" fmla="*/ 2147483646 h 2125"/>
                  <a:gd name="T26" fmla="*/ 2147483646 w 1788"/>
                  <a:gd name="T27" fmla="*/ 2147483646 h 2125"/>
                  <a:gd name="T28" fmla="*/ 2147483646 w 1788"/>
                  <a:gd name="T29" fmla="*/ 2147483646 h 2125"/>
                  <a:gd name="T30" fmla="*/ 2147483646 w 1788"/>
                  <a:gd name="T31" fmla="*/ 2147483646 h 2125"/>
                  <a:gd name="T32" fmla="*/ 2147483646 w 1788"/>
                  <a:gd name="T33" fmla="*/ 2147483646 h 2125"/>
                  <a:gd name="T34" fmla="*/ 2147483646 w 1788"/>
                  <a:gd name="T35" fmla="*/ 2147483646 h 2125"/>
                  <a:gd name="T36" fmla="*/ 2147483646 w 1788"/>
                  <a:gd name="T37" fmla="*/ 2147483646 h 2125"/>
                  <a:gd name="T38" fmla="*/ 2147483646 w 1788"/>
                  <a:gd name="T39" fmla="*/ 2147483646 h 2125"/>
                  <a:gd name="T40" fmla="*/ 0 w 1788"/>
                  <a:gd name="T41" fmla="*/ 2147483646 h 2125"/>
                  <a:gd name="T42" fmla="*/ 2147483646 w 1788"/>
                  <a:gd name="T43" fmla="*/ 2147483646 h 2125"/>
                  <a:gd name="T44" fmla="*/ 2147483646 w 1788"/>
                  <a:gd name="T45" fmla="*/ 2147483646 h 2125"/>
                  <a:gd name="T46" fmla="*/ 2147483646 w 1788"/>
                  <a:gd name="T47" fmla="*/ 2147483646 h 2125"/>
                  <a:gd name="T48" fmla="*/ 2147483646 w 1788"/>
                  <a:gd name="T49" fmla="*/ 2147483646 h 2125"/>
                  <a:gd name="T50" fmla="*/ 2147483646 w 1788"/>
                  <a:gd name="T51" fmla="*/ 2147483646 h 2125"/>
                  <a:gd name="T52" fmla="*/ 2147483646 w 1788"/>
                  <a:gd name="T53" fmla="*/ 2147483646 h 2125"/>
                  <a:gd name="T54" fmla="*/ 2147483646 w 1788"/>
                  <a:gd name="T55" fmla="*/ 2147483646 h 2125"/>
                  <a:gd name="T56" fmla="*/ 2147483646 w 1788"/>
                  <a:gd name="T57" fmla="*/ 2147483646 h 2125"/>
                  <a:gd name="T58" fmla="*/ 2147483646 w 1788"/>
                  <a:gd name="T59" fmla="*/ 2147483646 h 2125"/>
                  <a:gd name="T60" fmla="*/ 2147483646 w 1788"/>
                  <a:gd name="T61" fmla="*/ 2147483646 h 2125"/>
                  <a:gd name="T62" fmla="*/ 2147483646 w 1788"/>
                  <a:gd name="T63" fmla="*/ 2147483646 h 2125"/>
                  <a:gd name="T64" fmla="*/ 2147483646 w 1788"/>
                  <a:gd name="T65" fmla="*/ 0 h 2125"/>
                  <a:gd name="T66" fmla="*/ 2147483646 w 1788"/>
                  <a:gd name="T67" fmla="*/ 2147483646 h 2125"/>
                  <a:gd name="T68" fmla="*/ 2147483646 w 1788"/>
                  <a:gd name="T69" fmla="*/ 2147483646 h 2125"/>
                  <a:gd name="T70" fmla="*/ 2147483646 w 1788"/>
                  <a:gd name="T71" fmla="*/ 2147483646 h 2125"/>
                  <a:gd name="T72" fmla="*/ 2147483646 w 1788"/>
                  <a:gd name="T73" fmla="*/ 2147483646 h 2125"/>
                  <a:gd name="T74" fmla="*/ 2147483646 w 1788"/>
                  <a:gd name="T75" fmla="*/ 2147483646 h 2125"/>
                  <a:gd name="T76" fmla="*/ 2147483646 w 1788"/>
                  <a:gd name="T77" fmla="*/ 2147483646 h 2125"/>
                  <a:gd name="T78" fmla="*/ 2147483646 w 1788"/>
                  <a:gd name="T79" fmla="*/ 2147483646 h 2125"/>
                  <a:gd name="T80" fmla="*/ 2147483646 w 1788"/>
                  <a:gd name="T81" fmla="*/ 2147483646 h 2125"/>
                  <a:gd name="T82" fmla="*/ 2147483646 w 1788"/>
                  <a:gd name="T83" fmla="*/ 2147483646 h 2125"/>
                  <a:gd name="T84" fmla="*/ 2147483646 w 1788"/>
                  <a:gd name="T85" fmla="*/ 2147483646 h 2125"/>
                  <a:gd name="T86" fmla="*/ 2147483646 w 1788"/>
                  <a:gd name="T87" fmla="*/ 2147483646 h 2125"/>
                  <a:gd name="T88" fmla="*/ 2147483646 w 1788"/>
                  <a:gd name="T89" fmla="*/ 2147483646 h 2125"/>
                  <a:gd name="T90" fmla="*/ 2147483646 w 1788"/>
                  <a:gd name="T91" fmla="*/ 2147483646 h 2125"/>
                  <a:gd name="T92" fmla="*/ 2147483646 w 1788"/>
                  <a:gd name="T93" fmla="*/ 2147483646 h 2125"/>
                  <a:gd name="T94" fmla="*/ 2147483646 w 1788"/>
                  <a:gd name="T95" fmla="*/ 2147483646 h 2125"/>
                  <a:gd name="T96" fmla="*/ 2147483646 w 1788"/>
                  <a:gd name="T97" fmla="*/ 2147483646 h 2125"/>
                  <a:gd name="T98" fmla="*/ 2147483646 w 1788"/>
                  <a:gd name="T99" fmla="*/ 2147483646 h 2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88"/>
                  <a:gd name="T151" fmla="*/ 0 h 2125"/>
                  <a:gd name="T152" fmla="*/ 1788 w 1788"/>
                  <a:gd name="T153" fmla="*/ 2125 h 21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88" h="2125">
                    <a:moveTo>
                      <a:pt x="900" y="2125"/>
                    </a:moveTo>
                    <a:cubicBezTo>
                      <a:pt x="877" y="2120"/>
                      <a:pt x="883" y="2116"/>
                      <a:pt x="868" y="2116"/>
                    </a:cubicBezTo>
                    <a:lnTo>
                      <a:pt x="832" y="2100"/>
                    </a:lnTo>
                    <a:lnTo>
                      <a:pt x="816" y="2120"/>
                    </a:lnTo>
                    <a:lnTo>
                      <a:pt x="784" y="2112"/>
                    </a:lnTo>
                    <a:lnTo>
                      <a:pt x="768" y="2084"/>
                    </a:lnTo>
                    <a:lnTo>
                      <a:pt x="788" y="2044"/>
                    </a:lnTo>
                    <a:lnTo>
                      <a:pt x="764" y="2048"/>
                    </a:lnTo>
                    <a:lnTo>
                      <a:pt x="744" y="2064"/>
                    </a:lnTo>
                    <a:lnTo>
                      <a:pt x="708" y="2056"/>
                    </a:lnTo>
                    <a:lnTo>
                      <a:pt x="716" y="2020"/>
                    </a:lnTo>
                    <a:lnTo>
                      <a:pt x="708" y="1956"/>
                    </a:lnTo>
                    <a:lnTo>
                      <a:pt x="676" y="1956"/>
                    </a:lnTo>
                    <a:lnTo>
                      <a:pt x="684" y="1892"/>
                    </a:lnTo>
                    <a:lnTo>
                      <a:pt x="668" y="1868"/>
                    </a:lnTo>
                    <a:lnTo>
                      <a:pt x="636" y="1852"/>
                    </a:lnTo>
                    <a:lnTo>
                      <a:pt x="636" y="1792"/>
                    </a:lnTo>
                    <a:lnTo>
                      <a:pt x="624" y="1748"/>
                    </a:lnTo>
                    <a:lnTo>
                      <a:pt x="684" y="1680"/>
                    </a:lnTo>
                    <a:lnTo>
                      <a:pt x="680" y="1648"/>
                    </a:lnTo>
                    <a:lnTo>
                      <a:pt x="664" y="1620"/>
                    </a:lnTo>
                    <a:lnTo>
                      <a:pt x="700" y="1584"/>
                    </a:lnTo>
                    <a:lnTo>
                      <a:pt x="680" y="1568"/>
                    </a:lnTo>
                    <a:lnTo>
                      <a:pt x="664" y="1540"/>
                    </a:lnTo>
                    <a:lnTo>
                      <a:pt x="624" y="1476"/>
                    </a:lnTo>
                    <a:lnTo>
                      <a:pt x="592" y="1448"/>
                    </a:lnTo>
                    <a:lnTo>
                      <a:pt x="596" y="1420"/>
                    </a:lnTo>
                    <a:lnTo>
                      <a:pt x="592" y="1392"/>
                    </a:lnTo>
                    <a:lnTo>
                      <a:pt x="592" y="1360"/>
                    </a:lnTo>
                    <a:lnTo>
                      <a:pt x="624" y="1344"/>
                    </a:lnTo>
                    <a:lnTo>
                      <a:pt x="616" y="1320"/>
                    </a:lnTo>
                    <a:lnTo>
                      <a:pt x="608" y="1288"/>
                    </a:lnTo>
                    <a:lnTo>
                      <a:pt x="580" y="1280"/>
                    </a:lnTo>
                    <a:lnTo>
                      <a:pt x="556" y="1300"/>
                    </a:lnTo>
                    <a:lnTo>
                      <a:pt x="536" y="1272"/>
                    </a:lnTo>
                    <a:lnTo>
                      <a:pt x="552" y="1248"/>
                    </a:lnTo>
                    <a:lnTo>
                      <a:pt x="584" y="1232"/>
                    </a:lnTo>
                    <a:lnTo>
                      <a:pt x="572" y="1180"/>
                    </a:lnTo>
                    <a:lnTo>
                      <a:pt x="564" y="1112"/>
                    </a:lnTo>
                    <a:lnTo>
                      <a:pt x="588" y="1072"/>
                    </a:lnTo>
                    <a:lnTo>
                      <a:pt x="564" y="1040"/>
                    </a:lnTo>
                    <a:lnTo>
                      <a:pt x="528" y="996"/>
                    </a:lnTo>
                    <a:lnTo>
                      <a:pt x="516" y="964"/>
                    </a:lnTo>
                    <a:lnTo>
                      <a:pt x="476" y="976"/>
                    </a:lnTo>
                    <a:lnTo>
                      <a:pt x="472" y="924"/>
                    </a:lnTo>
                    <a:lnTo>
                      <a:pt x="424" y="868"/>
                    </a:lnTo>
                    <a:lnTo>
                      <a:pt x="384" y="864"/>
                    </a:lnTo>
                    <a:lnTo>
                      <a:pt x="384" y="840"/>
                    </a:lnTo>
                    <a:lnTo>
                      <a:pt x="356" y="832"/>
                    </a:lnTo>
                    <a:lnTo>
                      <a:pt x="324" y="812"/>
                    </a:lnTo>
                    <a:lnTo>
                      <a:pt x="288" y="804"/>
                    </a:lnTo>
                    <a:lnTo>
                      <a:pt x="240" y="788"/>
                    </a:lnTo>
                    <a:lnTo>
                      <a:pt x="260" y="764"/>
                    </a:lnTo>
                    <a:lnTo>
                      <a:pt x="236" y="760"/>
                    </a:lnTo>
                    <a:lnTo>
                      <a:pt x="212" y="756"/>
                    </a:lnTo>
                    <a:lnTo>
                      <a:pt x="184" y="740"/>
                    </a:lnTo>
                    <a:lnTo>
                      <a:pt x="184" y="708"/>
                    </a:lnTo>
                    <a:lnTo>
                      <a:pt x="140" y="696"/>
                    </a:lnTo>
                    <a:lnTo>
                      <a:pt x="148" y="672"/>
                    </a:lnTo>
                    <a:lnTo>
                      <a:pt x="108" y="660"/>
                    </a:lnTo>
                    <a:lnTo>
                      <a:pt x="84" y="624"/>
                    </a:lnTo>
                    <a:lnTo>
                      <a:pt x="92" y="596"/>
                    </a:lnTo>
                    <a:lnTo>
                      <a:pt x="0" y="508"/>
                    </a:lnTo>
                    <a:lnTo>
                      <a:pt x="64" y="512"/>
                    </a:lnTo>
                    <a:lnTo>
                      <a:pt x="84" y="472"/>
                    </a:lnTo>
                    <a:lnTo>
                      <a:pt x="80" y="432"/>
                    </a:lnTo>
                    <a:lnTo>
                      <a:pt x="116" y="400"/>
                    </a:lnTo>
                    <a:lnTo>
                      <a:pt x="164" y="400"/>
                    </a:lnTo>
                    <a:lnTo>
                      <a:pt x="292" y="516"/>
                    </a:lnTo>
                    <a:lnTo>
                      <a:pt x="356" y="676"/>
                    </a:lnTo>
                    <a:lnTo>
                      <a:pt x="400" y="668"/>
                    </a:lnTo>
                    <a:lnTo>
                      <a:pt x="444" y="676"/>
                    </a:lnTo>
                    <a:lnTo>
                      <a:pt x="488" y="704"/>
                    </a:lnTo>
                    <a:lnTo>
                      <a:pt x="528" y="684"/>
                    </a:lnTo>
                    <a:lnTo>
                      <a:pt x="576" y="688"/>
                    </a:lnTo>
                    <a:lnTo>
                      <a:pt x="620" y="612"/>
                    </a:lnTo>
                    <a:lnTo>
                      <a:pt x="648" y="632"/>
                    </a:lnTo>
                    <a:lnTo>
                      <a:pt x="676" y="676"/>
                    </a:lnTo>
                    <a:lnTo>
                      <a:pt x="740" y="668"/>
                    </a:lnTo>
                    <a:lnTo>
                      <a:pt x="792" y="708"/>
                    </a:lnTo>
                    <a:lnTo>
                      <a:pt x="816" y="752"/>
                    </a:lnTo>
                    <a:lnTo>
                      <a:pt x="852" y="756"/>
                    </a:lnTo>
                    <a:lnTo>
                      <a:pt x="880" y="728"/>
                    </a:lnTo>
                    <a:lnTo>
                      <a:pt x="876" y="632"/>
                    </a:lnTo>
                    <a:lnTo>
                      <a:pt x="920" y="556"/>
                    </a:lnTo>
                    <a:lnTo>
                      <a:pt x="952" y="580"/>
                    </a:lnTo>
                    <a:lnTo>
                      <a:pt x="988" y="468"/>
                    </a:lnTo>
                    <a:lnTo>
                      <a:pt x="972" y="396"/>
                    </a:lnTo>
                    <a:lnTo>
                      <a:pt x="960" y="296"/>
                    </a:lnTo>
                    <a:lnTo>
                      <a:pt x="1004" y="252"/>
                    </a:lnTo>
                    <a:lnTo>
                      <a:pt x="988" y="200"/>
                    </a:lnTo>
                    <a:lnTo>
                      <a:pt x="1032" y="188"/>
                    </a:lnTo>
                    <a:lnTo>
                      <a:pt x="1056" y="88"/>
                    </a:lnTo>
                    <a:lnTo>
                      <a:pt x="1124" y="80"/>
                    </a:lnTo>
                    <a:lnTo>
                      <a:pt x="1160" y="92"/>
                    </a:lnTo>
                    <a:lnTo>
                      <a:pt x="1212" y="84"/>
                    </a:lnTo>
                    <a:lnTo>
                      <a:pt x="1208" y="44"/>
                    </a:lnTo>
                    <a:lnTo>
                      <a:pt x="1240" y="48"/>
                    </a:lnTo>
                    <a:lnTo>
                      <a:pt x="1276" y="0"/>
                    </a:lnTo>
                    <a:lnTo>
                      <a:pt x="1284" y="24"/>
                    </a:lnTo>
                    <a:lnTo>
                      <a:pt x="1332" y="0"/>
                    </a:lnTo>
                    <a:lnTo>
                      <a:pt x="1376" y="80"/>
                    </a:lnTo>
                    <a:lnTo>
                      <a:pt x="1404" y="72"/>
                    </a:lnTo>
                    <a:lnTo>
                      <a:pt x="1420" y="116"/>
                    </a:lnTo>
                    <a:lnTo>
                      <a:pt x="1512" y="152"/>
                    </a:lnTo>
                    <a:lnTo>
                      <a:pt x="1544" y="156"/>
                    </a:lnTo>
                    <a:lnTo>
                      <a:pt x="1580" y="312"/>
                    </a:lnTo>
                    <a:lnTo>
                      <a:pt x="1536" y="388"/>
                    </a:lnTo>
                    <a:lnTo>
                      <a:pt x="1548" y="436"/>
                    </a:lnTo>
                    <a:lnTo>
                      <a:pt x="1476" y="496"/>
                    </a:lnTo>
                    <a:lnTo>
                      <a:pt x="1448" y="520"/>
                    </a:lnTo>
                    <a:lnTo>
                      <a:pt x="1448" y="556"/>
                    </a:lnTo>
                    <a:lnTo>
                      <a:pt x="1504" y="532"/>
                    </a:lnTo>
                    <a:lnTo>
                      <a:pt x="1488" y="608"/>
                    </a:lnTo>
                    <a:lnTo>
                      <a:pt x="1464" y="668"/>
                    </a:lnTo>
                    <a:lnTo>
                      <a:pt x="1452" y="732"/>
                    </a:lnTo>
                    <a:lnTo>
                      <a:pt x="1500" y="800"/>
                    </a:lnTo>
                    <a:lnTo>
                      <a:pt x="1556" y="884"/>
                    </a:lnTo>
                    <a:lnTo>
                      <a:pt x="1548" y="912"/>
                    </a:lnTo>
                    <a:lnTo>
                      <a:pt x="1588" y="908"/>
                    </a:lnTo>
                    <a:lnTo>
                      <a:pt x="1644" y="932"/>
                    </a:lnTo>
                    <a:lnTo>
                      <a:pt x="1672" y="1032"/>
                    </a:lnTo>
                    <a:lnTo>
                      <a:pt x="1740" y="1076"/>
                    </a:lnTo>
                    <a:lnTo>
                      <a:pt x="1632" y="1356"/>
                    </a:lnTo>
                    <a:lnTo>
                      <a:pt x="1648" y="1416"/>
                    </a:lnTo>
                    <a:lnTo>
                      <a:pt x="1696" y="1500"/>
                    </a:lnTo>
                    <a:lnTo>
                      <a:pt x="1788" y="1701"/>
                    </a:lnTo>
                    <a:lnTo>
                      <a:pt x="1712" y="1704"/>
                    </a:lnTo>
                    <a:lnTo>
                      <a:pt x="1644" y="1680"/>
                    </a:lnTo>
                    <a:lnTo>
                      <a:pt x="1583" y="1728"/>
                    </a:lnTo>
                    <a:lnTo>
                      <a:pt x="1634" y="1759"/>
                    </a:lnTo>
                    <a:lnTo>
                      <a:pt x="1628" y="1860"/>
                    </a:lnTo>
                    <a:lnTo>
                      <a:pt x="1568" y="1923"/>
                    </a:lnTo>
                    <a:lnTo>
                      <a:pt x="1566" y="1971"/>
                    </a:lnTo>
                    <a:lnTo>
                      <a:pt x="1530" y="1999"/>
                    </a:lnTo>
                    <a:lnTo>
                      <a:pt x="1461" y="1996"/>
                    </a:lnTo>
                    <a:lnTo>
                      <a:pt x="1434" y="1959"/>
                    </a:lnTo>
                    <a:lnTo>
                      <a:pt x="1404" y="1956"/>
                    </a:lnTo>
                    <a:lnTo>
                      <a:pt x="1383" y="1986"/>
                    </a:lnTo>
                    <a:lnTo>
                      <a:pt x="1361" y="1959"/>
                    </a:lnTo>
                    <a:lnTo>
                      <a:pt x="1334" y="1966"/>
                    </a:lnTo>
                    <a:lnTo>
                      <a:pt x="1323" y="2014"/>
                    </a:lnTo>
                    <a:lnTo>
                      <a:pt x="1276" y="2044"/>
                    </a:lnTo>
                    <a:lnTo>
                      <a:pt x="1233" y="2074"/>
                    </a:lnTo>
                    <a:lnTo>
                      <a:pt x="1124" y="2079"/>
                    </a:lnTo>
                    <a:lnTo>
                      <a:pt x="1116" y="2036"/>
                    </a:lnTo>
                    <a:lnTo>
                      <a:pt x="1050" y="2082"/>
                    </a:lnTo>
                    <a:lnTo>
                      <a:pt x="992" y="2064"/>
                    </a:lnTo>
                    <a:lnTo>
                      <a:pt x="969" y="2077"/>
                    </a:lnTo>
                    <a:lnTo>
                      <a:pt x="980" y="2098"/>
                    </a:lnTo>
                    <a:lnTo>
                      <a:pt x="900" y="2125"/>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0" name="Freeform 35"/>
              <p:cNvSpPr>
                <a:spLocks/>
              </p:cNvSpPr>
              <p:nvPr/>
            </p:nvSpPr>
            <p:spPr bwMode="auto">
              <a:xfrm>
                <a:off x="1271901" y="4140200"/>
                <a:ext cx="1163637" cy="1276350"/>
              </a:xfrm>
              <a:custGeom>
                <a:avLst/>
                <a:gdLst>
                  <a:gd name="T0" fmla="*/ 2147483646 w 878"/>
                  <a:gd name="T1" fmla="*/ 2147483646 h 1012"/>
                  <a:gd name="T2" fmla="*/ 2147483646 w 878"/>
                  <a:gd name="T3" fmla="*/ 2147483646 h 1012"/>
                  <a:gd name="T4" fmla="*/ 2147483646 w 878"/>
                  <a:gd name="T5" fmla="*/ 2147483646 h 1012"/>
                  <a:gd name="T6" fmla="*/ 2147483646 w 878"/>
                  <a:gd name="T7" fmla="*/ 2147483646 h 1012"/>
                  <a:gd name="T8" fmla="*/ 2147483646 w 878"/>
                  <a:gd name="T9" fmla="*/ 2147483646 h 1012"/>
                  <a:gd name="T10" fmla="*/ 2147483646 w 878"/>
                  <a:gd name="T11" fmla="*/ 2147483646 h 1012"/>
                  <a:gd name="T12" fmla="*/ 2147483646 w 878"/>
                  <a:gd name="T13" fmla="*/ 2147483646 h 1012"/>
                  <a:gd name="T14" fmla="*/ 2147483646 w 878"/>
                  <a:gd name="T15" fmla="*/ 2147483646 h 1012"/>
                  <a:gd name="T16" fmla="*/ 2147483646 w 878"/>
                  <a:gd name="T17" fmla="*/ 2147483646 h 1012"/>
                  <a:gd name="T18" fmla="*/ 2147483646 w 878"/>
                  <a:gd name="T19" fmla="*/ 2147483646 h 1012"/>
                  <a:gd name="T20" fmla="*/ 2147483646 w 878"/>
                  <a:gd name="T21" fmla="*/ 2147483646 h 1012"/>
                  <a:gd name="T22" fmla="*/ 2147483646 w 878"/>
                  <a:gd name="T23" fmla="*/ 2147483646 h 1012"/>
                  <a:gd name="T24" fmla="*/ 2147483646 w 878"/>
                  <a:gd name="T25" fmla="*/ 2147483646 h 1012"/>
                  <a:gd name="T26" fmla="*/ 2147483646 w 878"/>
                  <a:gd name="T27" fmla="*/ 2147483646 h 1012"/>
                  <a:gd name="T28" fmla="*/ 2147483646 w 878"/>
                  <a:gd name="T29" fmla="*/ 2147483646 h 1012"/>
                  <a:gd name="T30" fmla="*/ 2147483646 w 878"/>
                  <a:gd name="T31" fmla="*/ 2147483646 h 1012"/>
                  <a:gd name="T32" fmla="*/ 2147483646 w 878"/>
                  <a:gd name="T33" fmla="*/ 2147483646 h 1012"/>
                  <a:gd name="T34" fmla="*/ 2147483646 w 878"/>
                  <a:gd name="T35" fmla="*/ 2147483646 h 1012"/>
                  <a:gd name="T36" fmla="*/ 2147483646 w 878"/>
                  <a:gd name="T37" fmla="*/ 2147483646 h 1012"/>
                  <a:gd name="T38" fmla="*/ 2147483646 w 878"/>
                  <a:gd name="T39" fmla="*/ 2147483646 h 1012"/>
                  <a:gd name="T40" fmla="*/ 2147483646 w 878"/>
                  <a:gd name="T41" fmla="*/ 2147483646 h 1012"/>
                  <a:gd name="T42" fmla="*/ 2147483646 w 878"/>
                  <a:gd name="T43" fmla="*/ 2147483646 h 1012"/>
                  <a:gd name="T44" fmla="*/ 2147483646 w 878"/>
                  <a:gd name="T45" fmla="*/ 2147483646 h 1012"/>
                  <a:gd name="T46" fmla="*/ 2147483646 w 878"/>
                  <a:gd name="T47" fmla="*/ 2147483646 h 1012"/>
                  <a:gd name="T48" fmla="*/ 2147483646 w 878"/>
                  <a:gd name="T49" fmla="*/ 2147483646 h 1012"/>
                  <a:gd name="T50" fmla="*/ 2147483646 w 878"/>
                  <a:gd name="T51" fmla="*/ 2147483646 h 1012"/>
                  <a:gd name="T52" fmla="*/ 2147483646 w 878"/>
                  <a:gd name="T53" fmla="*/ 2147483646 h 1012"/>
                  <a:gd name="T54" fmla="*/ 2147483646 w 878"/>
                  <a:gd name="T55" fmla="*/ 2147483646 h 1012"/>
                  <a:gd name="T56" fmla="*/ 2147483646 w 878"/>
                  <a:gd name="T57" fmla="*/ 2147483646 h 1012"/>
                  <a:gd name="T58" fmla="*/ 2147483646 w 878"/>
                  <a:gd name="T59" fmla="*/ 2147483646 h 1012"/>
                  <a:gd name="T60" fmla="*/ 2147483646 w 878"/>
                  <a:gd name="T61" fmla="*/ 2147483646 h 1012"/>
                  <a:gd name="T62" fmla="*/ 2147483646 w 878"/>
                  <a:gd name="T63" fmla="*/ 2147483646 h 1012"/>
                  <a:gd name="T64" fmla="*/ 2147483646 w 878"/>
                  <a:gd name="T65" fmla="*/ 2147483646 h 1012"/>
                  <a:gd name="T66" fmla="*/ 2147483646 w 878"/>
                  <a:gd name="T67" fmla="*/ 2147483646 h 1012"/>
                  <a:gd name="T68" fmla="*/ 2147483646 w 878"/>
                  <a:gd name="T69" fmla="*/ 2147483646 h 1012"/>
                  <a:gd name="T70" fmla="*/ 2147483646 w 878"/>
                  <a:gd name="T71" fmla="*/ 2147483646 h 1012"/>
                  <a:gd name="T72" fmla="*/ 2147483646 w 878"/>
                  <a:gd name="T73" fmla="*/ 2147483646 h 1012"/>
                  <a:gd name="T74" fmla="*/ 2147483646 w 878"/>
                  <a:gd name="T75" fmla="*/ 2147483646 h 10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8"/>
                  <a:gd name="T115" fmla="*/ 0 h 1012"/>
                  <a:gd name="T116" fmla="*/ 878 w 878"/>
                  <a:gd name="T117" fmla="*/ 1012 h 10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8" h="1012">
                    <a:moveTo>
                      <a:pt x="548" y="0"/>
                    </a:moveTo>
                    <a:lnTo>
                      <a:pt x="636" y="14"/>
                    </a:lnTo>
                    <a:lnTo>
                      <a:pt x="664" y="78"/>
                    </a:lnTo>
                    <a:lnTo>
                      <a:pt x="694" y="122"/>
                    </a:lnTo>
                    <a:lnTo>
                      <a:pt x="732" y="128"/>
                    </a:lnTo>
                    <a:lnTo>
                      <a:pt x="766" y="230"/>
                    </a:lnTo>
                    <a:lnTo>
                      <a:pt x="830" y="246"/>
                    </a:lnTo>
                    <a:lnTo>
                      <a:pt x="878" y="302"/>
                    </a:lnTo>
                    <a:lnTo>
                      <a:pt x="824" y="318"/>
                    </a:lnTo>
                    <a:lnTo>
                      <a:pt x="802" y="438"/>
                    </a:lnTo>
                    <a:lnTo>
                      <a:pt x="776" y="440"/>
                    </a:lnTo>
                    <a:lnTo>
                      <a:pt x="748" y="450"/>
                    </a:lnTo>
                    <a:lnTo>
                      <a:pt x="734" y="474"/>
                    </a:lnTo>
                    <a:lnTo>
                      <a:pt x="674" y="446"/>
                    </a:lnTo>
                    <a:lnTo>
                      <a:pt x="696" y="426"/>
                    </a:lnTo>
                    <a:lnTo>
                      <a:pt x="682" y="366"/>
                    </a:lnTo>
                    <a:lnTo>
                      <a:pt x="646" y="372"/>
                    </a:lnTo>
                    <a:lnTo>
                      <a:pt x="582" y="276"/>
                    </a:lnTo>
                    <a:lnTo>
                      <a:pt x="538" y="324"/>
                    </a:lnTo>
                    <a:lnTo>
                      <a:pt x="522" y="370"/>
                    </a:lnTo>
                    <a:lnTo>
                      <a:pt x="354" y="414"/>
                    </a:lnTo>
                    <a:lnTo>
                      <a:pt x="368" y="512"/>
                    </a:lnTo>
                    <a:lnTo>
                      <a:pt x="266" y="602"/>
                    </a:lnTo>
                    <a:lnTo>
                      <a:pt x="290" y="626"/>
                    </a:lnTo>
                    <a:lnTo>
                      <a:pt x="238" y="670"/>
                    </a:lnTo>
                    <a:lnTo>
                      <a:pt x="168" y="630"/>
                    </a:lnTo>
                    <a:lnTo>
                      <a:pt x="144" y="690"/>
                    </a:lnTo>
                    <a:lnTo>
                      <a:pt x="110" y="764"/>
                    </a:lnTo>
                    <a:lnTo>
                      <a:pt x="132" y="788"/>
                    </a:lnTo>
                    <a:lnTo>
                      <a:pt x="142" y="832"/>
                    </a:lnTo>
                    <a:lnTo>
                      <a:pt x="146" y="926"/>
                    </a:lnTo>
                    <a:lnTo>
                      <a:pt x="102" y="996"/>
                    </a:lnTo>
                    <a:lnTo>
                      <a:pt x="90" y="994"/>
                    </a:lnTo>
                    <a:lnTo>
                      <a:pt x="42" y="1012"/>
                    </a:lnTo>
                    <a:lnTo>
                      <a:pt x="52" y="974"/>
                    </a:lnTo>
                    <a:lnTo>
                      <a:pt x="32" y="942"/>
                    </a:lnTo>
                    <a:lnTo>
                      <a:pt x="66" y="928"/>
                    </a:lnTo>
                    <a:lnTo>
                      <a:pt x="68" y="882"/>
                    </a:lnTo>
                    <a:lnTo>
                      <a:pt x="44" y="842"/>
                    </a:lnTo>
                    <a:lnTo>
                      <a:pt x="28" y="830"/>
                    </a:lnTo>
                    <a:lnTo>
                      <a:pt x="44" y="802"/>
                    </a:lnTo>
                    <a:lnTo>
                      <a:pt x="16" y="798"/>
                    </a:lnTo>
                    <a:lnTo>
                      <a:pt x="14" y="754"/>
                    </a:lnTo>
                    <a:lnTo>
                      <a:pt x="32" y="736"/>
                    </a:lnTo>
                    <a:lnTo>
                      <a:pt x="0" y="700"/>
                    </a:lnTo>
                    <a:lnTo>
                      <a:pt x="24" y="668"/>
                    </a:lnTo>
                    <a:lnTo>
                      <a:pt x="12" y="618"/>
                    </a:lnTo>
                    <a:lnTo>
                      <a:pt x="38" y="626"/>
                    </a:lnTo>
                    <a:lnTo>
                      <a:pt x="52" y="606"/>
                    </a:lnTo>
                    <a:lnTo>
                      <a:pt x="80" y="596"/>
                    </a:lnTo>
                    <a:lnTo>
                      <a:pt x="82" y="574"/>
                    </a:lnTo>
                    <a:lnTo>
                      <a:pt x="96" y="510"/>
                    </a:lnTo>
                    <a:lnTo>
                      <a:pt x="116" y="524"/>
                    </a:lnTo>
                    <a:lnTo>
                      <a:pt x="124" y="548"/>
                    </a:lnTo>
                    <a:lnTo>
                      <a:pt x="138" y="532"/>
                    </a:lnTo>
                    <a:lnTo>
                      <a:pt x="142" y="496"/>
                    </a:lnTo>
                    <a:lnTo>
                      <a:pt x="102" y="488"/>
                    </a:lnTo>
                    <a:lnTo>
                      <a:pt x="98" y="448"/>
                    </a:lnTo>
                    <a:lnTo>
                      <a:pt x="112" y="434"/>
                    </a:lnTo>
                    <a:lnTo>
                      <a:pt x="138" y="454"/>
                    </a:lnTo>
                    <a:lnTo>
                      <a:pt x="172" y="404"/>
                    </a:lnTo>
                    <a:lnTo>
                      <a:pt x="206" y="422"/>
                    </a:lnTo>
                    <a:lnTo>
                      <a:pt x="232" y="376"/>
                    </a:lnTo>
                    <a:lnTo>
                      <a:pt x="256" y="426"/>
                    </a:lnTo>
                    <a:lnTo>
                      <a:pt x="284" y="372"/>
                    </a:lnTo>
                    <a:lnTo>
                      <a:pt x="260" y="324"/>
                    </a:lnTo>
                    <a:lnTo>
                      <a:pt x="290" y="276"/>
                    </a:lnTo>
                    <a:lnTo>
                      <a:pt x="350" y="198"/>
                    </a:lnTo>
                    <a:lnTo>
                      <a:pt x="386" y="236"/>
                    </a:lnTo>
                    <a:lnTo>
                      <a:pt x="412" y="200"/>
                    </a:lnTo>
                    <a:lnTo>
                      <a:pt x="418" y="154"/>
                    </a:lnTo>
                    <a:lnTo>
                      <a:pt x="446" y="116"/>
                    </a:lnTo>
                    <a:lnTo>
                      <a:pt x="486" y="100"/>
                    </a:lnTo>
                    <a:lnTo>
                      <a:pt x="484" y="62"/>
                    </a:lnTo>
                    <a:lnTo>
                      <a:pt x="496" y="20"/>
                    </a:lnTo>
                    <a:lnTo>
                      <a:pt x="522" y="52"/>
                    </a:lnTo>
                    <a:lnTo>
                      <a:pt x="548" y="0"/>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1" name="Freeform 36"/>
              <p:cNvSpPr>
                <a:spLocks/>
              </p:cNvSpPr>
              <p:nvPr/>
            </p:nvSpPr>
            <p:spPr bwMode="auto">
              <a:xfrm>
                <a:off x="2738751" y="4173537"/>
                <a:ext cx="863600" cy="993775"/>
              </a:xfrm>
              <a:custGeom>
                <a:avLst/>
                <a:gdLst>
                  <a:gd name="T0" fmla="*/ 2147483646 w 652"/>
                  <a:gd name="T1" fmla="*/ 2147483646 h 786"/>
                  <a:gd name="T2" fmla="*/ 2147483646 w 652"/>
                  <a:gd name="T3" fmla="*/ 2147483646 h 786"/>
                  <a:gd name="T4" fmla="*/ 2147483646 w 652"/>
                  <a:gd name="T5" fmla="*/ 2147483646 h 786"/>
                  <a:gd name="T6" fmla="*/ 2147483646 w 652"/>
                  <a:gd name="T7" fmla="*/ 2147483646 h 786"/>
                  <a:gd name="T8" fmla="*/ 2147483646 w 652"/>
                  <a:gd name="T9" fmla="*/ 2147483646 h 786"/>
                  <a:gd name="T10" fmla="*/ 2147483646 w 652"/>
                  <a:gd name="T11" fmla="*/ 2147483646 h 786"/>
                  <a:gd name="T12" fmla="*/ 2147483646 w 652"/>
                  <a:gd name="T13" fmla="*/ 2147483646 h 786"/>
                  <a:gd name="T14" fmla="*/ 2147483646 w 652"/>
                  <a:gd name="T15" fmla="*/ 2147483646 h 786"/>
                  <a:gd name="T16" fmla="*/ 2147483646 w 652"/>
                  <a:gd name="T17" fmla="*/ 2147483646 h 786"/>
                  <a:gd name="T18" fmla="*/ 2147483646 w 652"/>
                  <a:gd name="T19" fmla="*/ 2147483646 h 786"/>
                  <a:gd name="T20" fmla="*/ 2147483646 w 652"/>
                  <a:gd name="T21" fmla="*/ 2147483646 h 786"/>
                  <a:gd name="T22" fmla="*/ 2147483646 w 652"/>
                  <a:gd name="T23" fmla="*/ 2147483646 h 786"/>
                  <a:gd name="T24" fmla="*/ 2147483646 w 652"/>
                  <a:gd name="T25" fmla="*/ 2147483646 h 786"/>
                  <a:gd name="T26" fmla="*/ 2147483646 w 652"/>
                  <a:gd name="T27" fmla="*/ 2147483646 h 786"/>
                  <a:gd name="T28" fmla="*/ 2147483646 w 652"/>
                  <a:gd name="T29" fmla="*/ 2147483646 h 786"/>
                  <a:gd name="T30" fmla="*/ 2147483646 w 652"/>
                  <a:gd name="T31" fmla="*/ 2147483646 h 786"/>
                  <a:gd name="T32" fmla="*/ 2147483646 w 652"/>
                  <a:gd name="T33" fmla="*/ 2147483646 h 786"/>
                  <a:gd name="T34" fmla="*/ 2147483646 w 652"/>
                  <a:gd name="T35" fmla="*/ 2147483646 h 786"/>
                  <a:gd name="T36" fmla="*/ 2147483646 w 652"/>
                  <a:gd name="T37" fmla="*/ 2147483646 h 786"/>
                  <a:gd name="T38" fmla="*/ 2147483646 w 652"/>
                  <a:gd name="T39" fmla="*/ 2147483646 h 786"/>
                  <a:gd name="T40" fmla="*/ 2147483646 w 652"/>
                  <a:gd name="T41" fmla="*/ 2147483646 h 786"/>
                  <a:gd name="T42" fmla="*/ 2147483646 w 652"/>
                  <a:gd name="T43" fmla="*/ 2147483646 h 786"/>
                  <a:gd name="T44" fmla="*/ 2147483646 w 652"/>
                  <a:gd name="T45" fmla="*/ 2147483646 h 786"/>
                  <a:gd name="T46" fmla="*/ 2147483646 w 652"/>
                  <a:gd name="T47" fmla="*/ 2147483646 h 786"/>
                  <a:gd name="T48" fmla="*/ 2147483646 w 652"/>
                  <a:gd name="T49" fmla="*/ 2147483646 h 786"/>
                  <a:gd name="T50" fmla="*/ 2147483646 w 652"/>
                  <a:gd name="T51" fmla="*/ 2147483646 h 786"/>
                  <a:gd name="T52" fmla="*/ 2147483646 w 652"/>
                  <a:gd name="T53" fmla="*/ 2147483646 h 786"/>
                  <a:gd name="T54" fmla="*/ 2147483646 w 652"/>
                  <a:gd name="T55" fmla="*/ 2147483646 h 786"/>
                  <a:gd name="T56" fmla="*/ 2147483646 w 652"/>
                  <a:gd name="T57" fmla="*/ 2147483646 h 786"/>
                  <a:gd name="T58" fmla="*/ 2147483646 w 652"/>
                  <a:gd name="T59" fmla="*/ 2147483646 h 786"/>
                  <a:gd name="T60" fmla="*/ 2147483646 w 652"/>
                  <a:gd name="T61" fmla="*/ 2147483646 h 786"/>
                  <a:gd name="T62" fmla="*/ 2147483646 w 652"/>
                  <a:gd name="T63" fmla="*/ 2147483646 h 786"/>
                  <a:gd name="T64" fmla="*/ 2147483646 w 652"/>
                  <a:gd name="T65" fmla="*/ 2147483646 h 786"/>
                  <a:gd name="T66" fmla="*/ 2147483646 w 652"/>
                  <a:gd name="T67" fmla="*/ 2147483646 h 786"/>
                  <a:gd name="T68" fmla="*/ 2147483646 w 652"/>
                  <a:gd name="T69" fmla="*/ 2147483646 h 786"/>
                  <a:gd name="T70" fmla="*/ 2147483646 w 652"/>
                  <a:gd name="T71" fmla="*/ 2147483646 h 786"/>
                  <a:gd name="T72" fmla="*/ 2147483646 w 652"/>
                  <a:gd name="T73" fmla="*/ 2147483646 h 786"/>
                  <a:gd name="T74" fmla="*/ 2147483646 w 652"/>
                  <a:gd name="T75" fmla="*/ 2147483646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786"/>
                  <a:gd name="T116" fmla="*/ 652 w 652"/>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786">
                    <a:moveTo>
                      <a:pt x="600" y="617"/>
                    </a:moveTo>
                    <a:lnTo>
                      <a:pt x="622" y="591"/>
                    </a:lnTo>
                    <a:lnTo>
                      <a:pt x="616" y="578"/>
                    </a:lnTo>
                    <a:lnTo>
                      <a:pt x="598" y="567"/>
                    </a:lnTo>
                    <a:lnTo>
                      <a:pt x="601" y="531"/>
                    </a:lnTo>
                    <a:lnTo>
                      <a:pt x="622" y="549"/>
                    </a:lnTo>
                    <a:lnTo>
                      <a:pt x="634" y="530"/>
                    </a:lnTo>
                    <a:lnTo>
                      <a:pt x="652" y="530"/>
                    </a:lnTo>
                    <a:lnTo>
                      <a:pt x="625" y="483"/>
                    </a:lnTo>
                    <a:lnTo>
                      <a:pt x="634" y="450"/>
                    </a:lnTo>
                    <a:lnTo>
                      <a:pt x="645" y="434"/>
                    </a:lnTo>
                    <a:lnTo>
                      <a:pt x="583" y="359"/>
                    </a:lnTo>
                    <a:lnTo>
                      <a:pt x="553" y="348"/>
                    </a:lnTo>
                    <a:lnTo>
                      <a:pt x="550" y="305"/>
                    </a:lnTo>
                    <a:lnTo>
                      <a:pt x="564" y="275"/>
                    </a:lnTo>
                    <a:lnTo>
                      <a:pt x="564" y="243"/>
                    </a:lnTo>
                    <a:lnTo>
                      <a:pt x="523" y="213"/>
                    </a:lnTo>
                    <a:lnTo>
                      <a:pt x="525" y="188"/>
                    </a:lnTo>
                    <a:lnTo>
                      <a:pt x="534" y="167"/>
                    </a:lnTo>
                    <a:lnTo>
                      <a:pt x="520" y="99"/>
                    </a:lnTo>
                    <a:lnTo>
                      <a:pt x="498" y="101"/>
                    </a:lnTo>
                    <a:lnTo>
                      <a:pt x="471" y="74"/>
                    </a:lnTo>
                    <a:lnTo>
                      <a:pt x="442" y="131"/>
                    </a:lnTo>
                    <a:lnTo>
                      <a:pt x="426" y="99"/>
                    </a:lnTo>
                    <a:lnTo>
                      <a:pt x="367" y="74"/>
                    </a:lnTo>
                    <a:lnTo>
                      <a:pt x="354" y="68"/>
                    </a:lnTo>
                    <a:lnTo>
                      <a:pt x="346" y="57"/>
                    </a:lnTo>
                    <a:lnTo>
                      <a:pt x="349" y="42"/>
                    </a:lnTo>
                    <a:lnTo>
                      <a:pt x="328" y="35"/>
                    </a:lnTo>
                    <a:lnTo>
                      <a:pt x="304" y="38"/>
                    </a:lnTo>
                    <a:lnTo>
                      <a:pt x="279" y="18"/>
                    </a:lnTo>
                    <a:lnTo>
                      <a:pt x="216" y="17"/>
                    </a:lnTo>
                    <a:lnTo>
                      <a:pt x="184" y="30"/>
                    </a:lnTo>
                    <a:lnTo>
                      <a:pt x="162" y="23"/>
                    </a:lnTo>
                    <a:lnTo>
                      <a:pt x="156" y="0"/>
                    </a:lnTo>
                    <a:lnTo>
                      <a:pt x="78" y="14"/>
                    </a:lnTo>
                    <a:lnTo>
                      <a:pt x="7" y="77"/>
                    </a:lnTo>
                    <a:lnTo>
                      <a:pt x="34" y="219"/>
                    </a:lnTo>
                    <a:lnTo>
                      <a:pt x="4" y="309"/>
                    </a:lnTo>
                    <a:lnTo>
                      <a:pt x="15" y="339"/>
                    </a:lnTo>
                    <a:lnTo>
                      <a:pt x="36" y="378"/>
                    </a:lnTo>
                    <a:lnTo>
                      <a:pt x="27" y="407"/>
                    </a:lnTo>
                    <a:lnTo>
                      <a:pt x="33" y="450"/>
                    </a:lnTo>
                    <a:lnTo>
                      <a:pt x="52" y="474"/>
                    </a:lnTo>
                    <a:lnTo>
                      <a:pt x="46" y="506"/>
                    </a:lnTo>
                    <a:lnTo>
                      <a:pt x="63" y="524"/>
                    </a:lnTo>
                    <a:lnTo>
                      <a:pt x="43" y="536"/>
                    </a:lnTo>
                    <a:lnTo>
                      <a:pt x="22" y="521"/>
                    </a:lnTo>
                    <a:lnTo>
                      <a:pt x="0" y="537"/>
                    </a:lnTo>
                    <a:lnTo>
                      <a:pt x="46" y="576"/>
                    </a:lnTo>
                    <a:lnTo>
                      <a:pt x="72" y="573"/>
                    </a:lnTo>
                    <a:lnTo>
                      <a:pt x="129" y="669"/>
                    </a:lnTo>
                    <a:lnTo>
                      <a:pt x="133" y="699"/>
                    </a:lnTo>
                    <a:lnTo>
                      <a:pt x="120" y="726"/>
                    </a:lnTo>
                    <a:lnTo>
                      <a:pt x="129" y="750"/>
                    </a:lnTo>
                    <a:lnTo>
                      <a:pt x="166" y="741"/>
                    </a:lnTo>
                    <a:lnTo>
                      <a:pt x="223" y="725"/>
                    </a:lnTo>
                    <a:lnTo>
                      <a:pt x="234" y="705"/>
                    </a:lnTo>
                    <a:lnTo>
                      <a:pt x="267" y="710"/>
                    </a:lnTo>
                    <a:lnTo>
                      <a:pt x="267" y="731"/>
                    </a:lnTo>
                    <a:lnTo>
                      <a:pt x="289" y="729"/>
                    </a:lnTo>
                    <a:lnTo>
                      <a:pt x="318" y="732"/>
                    </a:lnTo>
                    <a:lnTo>
                      <a:pt x="321" y="705"/>
                    </a:lnTo>
                    <a:lnTo>
                      <a:pt x="355" y="717"/>
                    </a:lnTo>
                    <a:lnTo>
                      <a:pt x="406" y="768"/>
                    </a:lnTo>
                    <a:lnTo>
                      <a:pt x="429" y="765"/>
                    </a:lnTo>
                    <a:lnTo>
                      <a:pt x="457" y="786"/>
                    </a:lnTo>
                    <a:lnTo>
                      <a:pt x="472" y="779"/>
                    </a:lnTo>
                    <a:lnTo>
                      <a:pt x="499" y="779"/>
                    </a:lnTo>
                    <a:lnTo>
                      <a:pt x="513" y="744"/>
                    </a:lnTo>
                    <a:lnTo>
                      <a:pt x="538" y="738"/>
                    </a:lnTo>
                    <a:lnTo>
                      <a:pt x="553" y="696"/>
                    </a:lnTo>
                    <a:lnTo>
                      <a:pt x="546" y="668"/>
                    </a:lnTo>
                    <a:lnTo>
                      <a:pt x="552" y="650"/>
                    </a:lnTo>
                    <a:lnTo>
                      <a:pt x="577" y="641"/>
                    </a:lnTo>
                    <a:lnTo>
                      <a:pt x="588" y="611"/>
                    </a:lnTo>
                    <a:lnTo>
                      <a:pt x="600" y="617"/>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2" name="Freeform 37"/>
              <p:cNvSpPr>
                <a:spLocks/>
              </p:cNvSpPr>
              <p:nvPr/>
            </p:nvSpPr>
            <p:spPr bwMode="auto">
              <a:xfrm>
                <a:off x="2813363" y="4946650"/>
                <a:ext cx="1125538" cy="919162"/>
              </a:xfrm>
              <a:custGeom>
                <a:avLst/>
                <a:gdLst>
                  <a:gd name="T0" fmla="*/ 2147483646 w 850"/>
                  <a:gd name="T1" fmla="*/ 2147483646 h 728"/>
                  <a:gd name="T2" fmla="*/ 2147483646 w 850"/>
                  <a:gd name="T3" fmla="*/ 2147483646 h 728"/>
                  <a:gd name="T4" fmla="*/ 2147483646 w 850"/>
                  <a:gd name="T5" fmla="*/ 2147483646 h 728"/>
                  <a:gd name="T6" fmla="*/ 2147483646 w 850"/>
                  <a:gd name="T7" fmla="*/ 2147483646 h 728"/>
                  <a:gd name="T8" fmla="*/ 2147483646 w 850"/>
                  <a:gd name="T9" fmla="*/ 2147483646 h 728"/>
                  <a:gd name="T10" fmla="*/ 2147483646 w 850"/>
                  <a:gd name="T11" fmla="*/ 2147483646 h 728"/>
                  <a:gd name="T12" fmla="*/ 2147483646 w 850"/>
                  <a:gd name="T13" fmla="*/ 2147483646 h 728"/>
                  <a:gd name="T14" fmla="*/ 2147483646 w 850"/>
                  <a:gd name="T15" fmla="*/ 2147483646 h 728"/>
                  <a:gd name="T16" fmla="*/ 2147483646 w 850"/>
                  <a:gd name="T17" fmla="*/ 2147483646 h 728"/>
                  <a:gd name="T18" fmla="*/ 2147483646 w 850"/>
                  <a:gd name="T19" fmla="*/ 2147483646 h 728"/>
                  <a:gd name="T20" fmla="*/ 2147483646 w 850"/>
                  <a:gd name="T21" fmla="*/ 2147483646 h 728"/>
                  <a:gd name="T22" fmla="*/ 2147483646 w 850"/>
                  <a:gd name="T23" fmla="*/ 2147483646 h 728"/>
                  <a:gd name="T24" fmla="*/ 2147483646 w 850"/>
                  <a:gd name="T25" fmla="*/ 2147483646 h 728"/>
                  <a:gd name="T26" fmla="*/ 2147483646 w 850"/>
                  <a:gd name="T27" fmla="*/ 2147483646 h 728"/>
                  <a:gd name="T28" fmla="*/ 2147483646 w 850"/>
                  <a:gd name="T29" fmla="*/ 2147483646 h 728"/>
                  <a:gd name="T30" fmla="*/ 2147483646 w 850"/>
                  <a:gd name="T31" fmla="*/ 2147483646 h 728"/>
                  <a:gd name="T32" fmla="*/ 2147483646 w 850"/>
                  <a:gd name="T33" fmla="*/ 2147483646 h 728"/>
                  <a:gd name="T34" fmla="*/ 2147483646 w 850"/>
                  <a:gd name="T35" fmla="*/ 2147483646 h 728"/>
                  <a:gd name="T36" fmla="*/ 2147483646 w 850"/>
                  <a:gd name="T37" fmla="*/ 2147483646 h 728"/>
                  <a:gd name="T38" fmla="*/ 2147483646 w 850"/>
                  <a:gd name="T39" fmla="*/ 2147483646 h 728"/>
                  <a:gd name="T40" fmla="*/ 2147483646 w 850"/>
                  <a:gd name="T41" fmla="*/ 2147483646 h 728"/>
                  <a:gd name="T42" fmla="*/ 2147483646 w 850"/>
                  <a:gd name="T43" fmla="*/ 2147483646 h 728"/>
                  <a:gd name="T44" fmla="*/ 2147483646 w 850"/>
                  <a:gd name="T45" fmla="*/ 2147483646 h 728"/>
                  <a:gd name="T46" fmla="*/ 2147483646 w 850"/>
                  <a:gd name="T47" fmla="*/ 2147483646 h 728"/>
                  <a:gd name="T48" fmla="*/ 2147483646 w 850"/>
                  <a:gd name="T49" fmla="*/ 2147483646 h 728"/>
                  <a:gd name="T50" fmla="*/ 2147483646 w 850"/>
                  <a:gd name="T51" fmla="*/ 2147483646 h 728"/>
                  <a:gd name="T52" fmla="*/ 2147483646 w 850"/>
                  <a:gd name="T53" fmla="*/ 2147483646 h 728"/>
                  <a:gd name="T54" fmla="*/ 2147483646 w 850"/>
                  <a:gd name="T55" fmla="*/ 2147483646 h 728"/>
                  <a:gd name="T56" fmla="*/ 2147483646 w 850"/>
                  <a:gd name="T57" fmla="*/ 2147483646 h 728"/>
                  <a:gd name="T58" fmla="*/ 2147483646 w 850"/>
                  <a:gd name="T59" fmla="*/ 2147483646 h 728"/>
                  <a:gd name="T60" fmla="*/ 2147483646 w 850"/>
                  <a:gd name="T61" fmla="*/ 2147483646 h 728"/>
                  <a:gd name="T62" fmla="*/ 2147483646 w 850"/>
                  <a:gd name="T63" fmla="*/ 2147483646 h 728"/>
                  <a:gd name="T64" fmla="*/ 2147483646 w 850"/>
                  <a:gd name="T65" fmla="*/ 2147483646 h 728"/>
                  <a:gd name="T66" fmla="*/ 2147483646 w 850"/>
                  <a:gd name="T67" fmla="*/ 2147483646 h 728"/>
                  <a:gd name="T68" fmla="*/ 2147483646 w 850"/>
                  <a:gd name="T69" fmla="*/ 2147483646 h 728"/>
                  <a:gd name="T70" fmla="*/ 2147483646 w 850"/>
                  <a:gd name="T71" fmla="*/ 2147483646 h 728"/>
                  <a:gd name="T72" fmla="*/ 2147483646 w 850"/>
                  <a:gd name="T73" fmla="*/ 2147483646 h 728"/>
                  <a:gd name="T74" fmla="*/ 0 w 850"/>
                  <a:gd name="T75" fmla="*/ 2147483646 h 728"/>
                  <a:gd name="T76" fmla="*/ 2147483646 w 850"/>
                  <a:gd name="T77" fmla="*/ 2147483646 h 728"/>
                  <a:gd name="T78" fmla="*/ 2147483646 w 850"/>
                  <a:gd name="T79" fmla="*/ 2147483646 h 728"/>
                  <a:gd name="T80" fmla="*/ 2147483646 w 850"/>
                  <a:gd name="T81" fmla="*/ 2147483646 h 728"/>
                  <a:gd name="T82" fmla="*/ 2147483646 w 850"/>
                  <a:gd name="T83" fmla="*/ 2147483646 h 7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0"/>
                  <a:gd name="T127" fmla="*/ 0 h 728"/>
                  <a:gd name="T128" fmla="*/ 850 w 850"/>
                  <a:gd name="T129" fmla="*/ 728 h 7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0" h="728">
                    <a:moveTo>
                      <a:pt x="81" y="666"/>
                    </a:moveTo>
                    <a:lnTo>
                      <a:pt x="148" y="666"/>
                    </a:lnTo>
                    <a:lnTo>
                      <a:pt x="202" y="672"/>
                    </a:lnTo>
                    <a:lnTo>
                      <a:pt x="201" y="690"/>
                    </a:lnTo>
                    <a:lnTo>
                      <a:pt x="222" y="708"/>
                    </a:lnTo>
                    <a:lnTo>
                      <a:pt x="252" y="728"/>
                    </a:lnTo>
                    <a:lnTo>
                      <a:pt x="261" y="710"/>
                    </a:lnTo>
                    <a:lnTo>
                      <a:pt x="291" y="699"/>
                    </a:lnTo>
                    <a:lnTo>
                      <a:pt x="294" y="681"/>
                    </a:lnTo>
                    <a:lnTo>
                      <a:pt x="222" y="623"/>
                    </a:lnTo>
                    <a:lnTo>
                      <a:pt x="195" y="630"/>
                    </a:lnTo>
                    <a:lnTo>
                      <a:pt x="168" y="603"/>
                    </a:lnTo>
                    <a:lnTo>
                      <a:pt x="217" y="587"/>
                    </a:lnTo>
                    <a:lnTo>
                      <a:pt x="234" y="590"/>
                    </a:lnTo>
                    <a:lnTo>
                      <a:pt x="249" y="587"/>
                    </a:lnTo>
                    <a:lnTo>
                      <a:pt x="271" y="606"/>
                    </a:lnTo>
                    <a:lnTo>
                      <a:pt x="295" y="605"/>
                    </a:lnTo>
                    <a:lnTo>
                      <a:pt x="318" y="630"/>
                    </a:lnTo>
                    <a:lnTo>
                      <a:pt x="393" y="615"/>
                    </a:lnTo>
                    <a:lnTo>
                      <a:pt x="451" y="632"/>
                    </a:lnTo>
                    <a:lnTo>
                      <a:pt x="478" y="588"/>
                    </a:lnTo>
                    <a:lnTo>
                      <a:pt x="534" y="560"/>
                    </a:lnTo>
                    <a:lnTo>
                      <a:pt x="562" y="564"/>
                    </a:lnTo>
                    <a:lnTo>
                      <a:pt x="585" y="540"/>
                    </a:lnTo>
                    <a:lnTo>
                      <a:pt x="583" y="524"/>
                    </a:lnTo>
                    <a:lnTo>
                      <a:pt x="604" y="483"/>
                    </a:lnTo>
                    <a:lnTo>
                      <a:pt x="640" y="498"/>
                    </a:lnTo>
                    <a:lnTo>
                      <a:pt x="666" y="494"/>
                    </a:lnTo>
                    <a:lnTo>
                      <a:pt x="691" y="482"/>
                    </a:lnTo>
                    <a:lnTo>
                      <a:pt x="700" y="464"/>
                    </a:lnTo>
                    <a:lnTo>
                      <a:pt x="724" y="464"/>
                    </a:lnTo>
                    <a:lnTo>
                      <a:pt x="757" y="441"/>
                    </a:lnTo>
                    <a:lnTo>
                      <a:pt x="760" y="402"/>
                    </a:lnTo>
                    <a:lnTo>
                      <a:pt x="762" y="368"/>
                    </a:lnTo>
                    <a:lnTo>
                      <a:pt x="795" y="366"/>
                    </a:lnTo>
                    <a:lnTo>
                      <a:pt x="828" y="359"/>
                    </a:lnTo>
                    <a:lnTo>
                      <a:pt x="850" y="306"/>
                    </a:lnTo>
                    <a:lnTo>
                      <a:pt x="840" y="273"/>
                    </a:lnTo>
                    <a:lnTo>
                      <a:pt x="802" y="224"/>
                    </a:lnTo>
                    <a:lnTo>
                      <a:pt x="810" y="198"/>
                    </a:lnTo>
                    <a:lnTo>
                      <a:pt x="787" y="182"/>
                    </a:lnTo>
                    <a:lnTo>
                      <a:pt x="738" y="171"/>
                    </a:lnTo>
                    <a:lnTo>
                      <a:pt x="697" y="147"/>
                    </a:lnTo>
                    <a:lnTo>
                      <a:pt x="666" y="95"/>
                    </a:lnTo>
                    <a:lnTo>
                      <a:pt x="630" y="92"/>
                    </a:lnTo>
                    <a:lnTo>
                      <a:pt x="603" y="23"/>
                    </a:lnTo>
                    <a:lnTo>
                      <a:pt x="529" y="0"/>
                    </a:lnTo>
                    <a:lnTo>
                      <a:pt x="520" y="30"/>
                    </a:lnTo>
                    <a:lnTo>
                      <a:pt x="499" y="36"/>
                    </a:lnTo>
                    <a:lnTo>
                      <a:pt x="490" y="54"/>
                    </a:lnTo>
                    <a:lnTo>
                      <a:pt x="498" y="84"/>
                    </a:lnTo>
                    <a:lnTo>
                      <a:pt x="483" y="129"/>
                    </a:lnTo>
                    <a:lnTo>
                      <a:pt x="457" y="132"/>
                    </a:lnTo>
                    <a:lnTo>
                      <a:pt x="441" y="170"/>
                    </a:lnTo>
                    <a:lnTo>
                      <a:pt x="420" y="164"/>
                    </a:lnTo>
                    <a:lnTo>
                      <a:pt x="402" y="177"/>
                    </a:lnTo>
                    <a:lnTo>
                      <a:pt x="369" y="152"/>
                    </a:lnTo>
                    <a:lnTo>
                      <a:pt x="343" y="156"/>
                    </a:lnTo>
                    <a:lnTo>
                      <a:pt x="298" y="105"/>
                    </a:lnTo>
                    <a:lnTo>
                      <a:pt x="265" y="96"/>
                    </a:lnTo>
                    <a:lnTo>
                      <a:pt x="262" y="123"/>
                    </a:lnTo>
                    <a:lnTo>
                      <a:pt x="232" y="119"/>
                    </a:lnTo>
                    <a:lnTo>
                      <a:pt x="207" y="120"/>
                    </a:lnTo>
                    <a:lnTo>
                      <a:pt x="208" y="99"/>
                    </a:lnTo>
                    <a:lnTo>
                      <a:pt x="177" y="93"/>
                    </a:lnTo>
                    <a:lnTo>
                      <a:pt x="166" y="116"/>
                    </a:lnTo>
                    <a:lnTo>
                      <a:pt x="108" y="131"/>
                    </a:lnTo>
                    <a:lnTo>
                      <a:pt x="115" y="167"/>
                    </a:lnTo>
                    <a:lnTo>
                      <a:pt x="82" y="180"/>
                    </a:lnTo>
                    <a:lnTo>
                      <a:pt x="76" y="203"/>
                    </a:lnTo>
                    <a:lnTo>
                      <a:pt x="81" y="219"/>
                    </a:lnTo>
                    <a:lnTo>
                      <a:pt x="51" y="222"/>
                    </a:lnTo>
                    <a:lnTo>
                      <a:pt x="36" y="215"/>
                    </a:lnTo>
                    <a:lnTo>
                      <a:pt x="16" y="231"/>
                    </a:lnTo>
                    <a:lnTo>
                      <a:pt x="21" y="248"/>
                    </a:lnTo>
                    <a:lnTo>
                      <a:pt x="0" y="288"/>
                    </a:lnTo>
                    <a:lnTo>
                      <a:pt x="10" y="318"/>
                    </a:lnTo>
                    <a:lnTo>
                      <a:pt x="30" y="330"/>
                    </a:lnTo>
                    <a:lnTo>
                      <a:pt x="24" y="386"/>
                    </a:lnTo>
                    <a:lnTo>
                      <a:pt x="27" y="425"/>
                    </a:lnTo>
                    <a:lnTo>
                      <a:pt x="66" y="462"/>
                    </a:lnTo>
                    <a:lnTo>
                      <a:pt x="67" y="510"/>
                    </a:lnTo>
                    <a:lnTo>
                      <a:pt x="49" y="530"/>
                    </a:lnTo>
                    <a:lnTo>
                      <a:pt x="33" y="599"/>
                    </a:lnTo>
                    <a:lnTo>
                      <a:pt x="81" y="666"/>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3" name="Freeform 38"/>
              <p:cNvSpPr>
                <a:spLocks/>
              </p:cNvSpPr>
              <p:nvPr/>
            </p:nvSpPr>
            <p:spPr bwMode="auto">
              <a:xfrm>
                <a:off x="2157726" y="4430712"/>
                <a:ext cx="804862" cy="1254125"/>
              </a:xfrm>
              <a:custGeom>
                <a:avLst/>
                <a:gdLst>
                  <a:gd name="T0" fmla="*/ 2147483646 w 608"/>
                  <a:gd name="T1" fmla="*/ 2147483646 h 994"/>
                  <a:gd name="T2" fmla="*/ 2147483646 w 608"/>
                  <a:gd name="T3" fmla="*/ 2147483646 h 994"/>
                  <a:gd name="T4" fmla="*/ 2147483646 w 608"/>
                  <a:gd name="T5" fmla="*/ 2147483646 h 994"/>
                  <a:gd name="T6" fmla="*/ 2147483646 w 608"/>
                  <a:gd name="T7" fmla="*/ 2147483646 h 994"/>
                  <a:gd name="T8" fmla="*/ 2147483646 w 608"/>
                  <a:gd name="T9" fmla="*/ 2147483646 h 994"/>
                  <a:gd name="T10" fmla="*/ 2147483646 w 608"/>
                  <a:gd name="T11" fmla="*/ 2147483646 h 994"/>
                  <a:gd name="T12" fmla="*/ 2147483646 w 608"/>
                  <a:gd name="T13" fmla="*/ 2147483646 h 994"/>
                  <a:gd name="T14" fmla="*/ 2147483646 w 608"/>
                  <a:gd name="T15" fmla="*/ 2147483646 h 994"/>
                  <a:gd name="T16" fmla="*/ 2147483646 w 608"/>
                  <a:gd name="T17" fmla="*/ 2147483646 h 994"/>
                  <a:gd name="T18" fmla="*/ 2147483646 w 608"/>
                  <a:gd name="T19" fmla="*/ 2147483646 h 994"/>
                  <a:gd name="T20" fmla="*/ 2147483646 w 608"/>
                  <a:gd name="T21" fmla="*/ 2147483646 h 994"/>
                  <a:gd name="T22" fmla="*/ 2147483646 w 608"/>
                  <a:gd name="T23" fmla="*/ 2147483646 h 994"/>
                  <a:gd name="T24" fmla="*/ 2147483646 w 608"/>
                  <a:gd name="T25" fmla="*/ 2147483646 h 994"/>
                  <a:gd name="T26" fmla="*/ 2147483646 w 608"/>
                  <a:gd name="T27" fmla="*/ 2147483646 h 994"/>
                  <a:gd name="T28" fmla="*/ 2147483646 w 608"/>
                  <a:gd name="T29" fmla="*/ 2147483646 h 994"/>
                  <a:gd name="T30" fmla="*/ 2147483646 w 608"/>
                  <a:gd name="T31" fmla="*/ 2147483646 h 994"/>
                  <a:gd name="T32" fmla="*/ 2147483646 w 608"/>
                  <a:gd name="T33" fmla="*/ 2147483646 h 994"/>
                  <a:gd name="T34" fmla="*/ 2147483646 w 608"/>
                  <a:gd name="T35" fmla="*/ 2147483646 h 994"/>
                  <a:gd name="T36" fmla="*/ 2147483646 w 608"/>
                  <a:gd name="T37" fmla="*/ 2147483646 h 994"/>
                  <a:gd name="T38" fmla="*/ 2147483646 w 608"/>
                  <a:gd name="T39" fmla="*/ 2147483646 h 994"/>
                  <a:gd name="T40" fmla="*/ 2147483646 w 608"/>
                  <a:gd name="T41" fmla="*/ 2147483646 h 994"/>
                  <a:gd name="T42" fmla="*/ 2147483646 w 608"/>
                  <a:gd name="T43" fmla="*/ 2147483646 h 994"/>
                  <a:gd name="T44" fmla="*/ 2147483646 w 608"/>
                  <a:gd name="T45" fmla="*/ 2147483646 h 994"/>
                  <a:gd name="T46" fmla="*/ 2147483646 w 608"/>
                  <a:gd name="T47" fmla="*/ 2147483646 h 994"/>
                  <a:gd name="T48" fmla="*/ 2147483646 w 608"/>
                  <a:gd name="T49" fmla="*/ 2147483646 h 994"/>
                  <a:gd name="T50" fmla="*/ 2147483646 w 608"/>
                  <a:gd name="T51" fmla="*/ 2147483646 h 994"/>
                  <a:gd name="T52" fmla="*/ 2147483646 w 608"/>
                  <a:gd name="T53" fmla="*/ 2147483646 h 994"/>
                  <a:gd name="T54" fmla="*/ 2147483646 w 608"/>
                  <a:gd name="T55" fmla="*/ 2147483646 h 994"/>
                  <a:gd name="T56" fmla="*/ 2147483646 w 608"/>
                  <a:gd name="T57" fmla="*/ 2147483646 h 994"/>
                  <a:gd name="T58" fmla="*/ 2147483646 w 608"/>
                  <a:gd name="T59" fmla="*/ 2147483646 h 994"/>
                  <a:gd name="T60" fmla="*/ 2147483646 w 608"/>
                  <a:gd name="T61" fmla="*/ 2147483646 h 994"/>
                  <a:gd name="T62" fmla="*/ 2147483646 w 608"/>
                  <a:gd name="T63" fmla="*/ 2147483646 h 994"/>
                  <a:gd name="T64" fmla="*/ 2147483646 w 608"/>
                  <a:gd name="T65" fmla="*/ 2147483646 h 994"/>
                  <a:gd name="T66" fmla="*/ 2147483646 w 608"/>
                  <a:gd name="T67" fmla="*/ 2147483646 h 994"/>
                  <a:gd name="T68" fmla="*/ 2147483646 w 608"/>
                  <a:gd name="T69" fmla="*/ 2147483646 h 994"/>
                  <a:gd name="T70" fmla="*/ 2147483646 w 608"/>
                  <a:gd name="T71" fmla="*/ 2147483646 h 994"/>
                  <a:gd name="T72" fmla="*/ 2147483646 w 608"/>
                  <a:gd name="T73" fmla="*/ 2147483646 h 994"/>
                  <a:gd name="T74" fmla="*/ 2147483646 w 608"/>
                  <a:gd name="T75" fmla="*/ 2147483646 h 994"/>
                  <a:gd name="T76" fmla="*/ 2147483646 w 608"/>
                  <a:gd name="T77" fmla="*/ 2147483646 h 994"/>
                  <a:gd name="T78" fmla="*/ 2147483646 w 608"/>
                  <a:gd name="T79" fmla="*/ 2147483646 h 9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8"/>
                  <a:gd name="T121" fmla="*/ 0 h 994"/>
                  <a:gd name="T122" fmla="*/ 608 w 608"/>
                  <a:gd name="T123" fmla="*/ 994 h 9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8" h="994">
                    <a:moveTo>
                      <a:pt x="542" y="934"/>
                    </a:moveTo>
                    <a:cubicBezTo>
                      <a:pt x="547" y="931"/>
                      <a:pt x="558" y="933"/>
                      <a:pt x="561" y="922"/>
                    </a:cubicBezTo>
                    <a:lnTo>
                      <a:pt x="558" y="870"/>
                    </a:lnTo>
                    <a:lnTo>
                      <a:pt x="520" y="836"/>
                    </a:lnTo>
                    <a:lnTo>
                      <a:pt x="517" y="811"/>
                    </a:lnTo>
                    <a:lnTo>
                      <a:pt x="524" y="742"/>
                    </a:lnTo>
                    <a:lnTo>
                      <a:pt x="502" y="728"/>
                    </a:lnTo>
                    <a:lnTo>
                      <a:pt x="493" y="697"/>
                    </a:lnTo>
                    <a:lnTo>
                      <a:pt x="514" y="660"/>
                    </a:lnTo>
                    <a:lnTo>
                      <a:pt x="508" y="642"/>
                    </a:lnTo>
                    <a:lnTo>
                      <a:pt x="530" y="620"/>
                    </a:lnTo>
                    <a:lnTo>
                      <a:pt x="540" y="630"/>
                    </a:lnTo>
                    <a:lnTo>
                      <a:pt x="574" y="630"/>
                    </a:lnTo>
                    <a:lnTo>
                      <a:pt x="570" y="612"/>
                    </a:lnTo>
                    <a:lnTo>
                      <a:pt x="578" y="594"/>
                    </a:lnTo>
                    <a:lnTo>
                      <a:pt x="608" y="572"/>
                    </a:lnTo>
                    <a:lnTo>
                      <a:pt x="600" y="540"/>
                    </a:lnTo>
                    <a:lnTo>
                      <a:pt x="567" y="547"/>
                    </a:lnTo>
                    <a:lnTo>
                      <a:pt x="556" y="524"/>
                    </a:lnTo>
                    <a:lnTo>
                      <a:pt x="568" y="498"/>
                    </a:lnTo>
                    <a:lnTo>
                      <a:pt x="568" y="466"/>
                    </a:lnTo>
                    <a:lnTo>
                      <a:pt x="508" y="374"/>
                    </a:lnTo>
                    <a:lnTo>
                      <a:pt x="484" y="376"/>
                    </a:lnTo>
                    <a:lnTo>
                      <a:pt x="434" y="332"/>
                    </a:lnTo>
                    <a:lnTo>
                      <a:pt x="459" y="319"/>
                    </a:lnTo>
                    <a:lnTo>
                      <a:pt x="483" y="333"/>
                    </a:lnTo>
                    <a:lnTo>
                      <a:pt x="500" y="320"/>
                    </a:lnTo>
                    <a:lnTo>
                      <a:pt x="480" y="304"/>
                    </a:lnTo>
                    <a:lnTo>
                      <a:pt x="486" y="272"/>
                    </a:lnTo>
                    <a:lnTo>
                      <a:pt x="468" y="248"/>
                    </a:lnTo>
                    <a:lnTo>
                      <a:pt x="465" y="205"/>
                    </a:lnTo>
                    <a:lnTo>
                      <a:pt x="474" y="172"/>
                    </a:lnTo>
                    <a:lnTo>
                      <a:pt x="442" y="117"/>
                    </a:lnTo>
                    <a:lnTo>
                      <a:pt x="440" y="102"/>
                    </a:lnTo>
                    <a:lnTo>
                      <a:pt x="469" y="22"/>
                    </a:lnTo>
                    <a:lnTo>
                      <a:pt x="430" y="66"/>
                    </a:lnTo>
                    <a:lnTo>
                      <a:pt x="372" y="84"/>
                    </a:lnTo>
                    <a:lnTo>
                      <a:pt x="336" y="72"/>
                    </a:lnTo>
                    <a:lnTo>
                      <a:pt x="308" y="42"/>
                    </a:lnTo>
                    <a:lnTo>
                      <a:pt x="282" y="42"/>
                    </a:lnTo>
                    <a:lnTo>
                      <a:pt x="252" y="0"/>
                    </a:lnTo>
                    <a:lnTo>
                      <a:pt x="230" y="4"/>
                    </a:lnTo>
                    <a:lnTo>
                      <a:pt x="210" y="70"/>
                    </a:lnTo>
                    <a:lnTo>
                      <a:pt x="152" y="92"/>
                    </a:lnTo>
                    <a:lnTo>
                      <a:pt x="136" y="208"/>
                    </a:lnTo>
                    <a:lnTo>
                      <a:pt x="108" y="210"/>
                    </a:lnTo>
                    <a:lnTo>
                      <a:pt x="82" y="222"/>
                    </a:lnTo>
                    <a:lnTo>
                      <a:pt x="64" y="248"/>
                    </a:lnTo>
                    <a:lnTo>
                      <a:pt x="54" y="264"/>
                    </a:lnTo>
                    <a:lnTo>
                      <a:pt x="80" y="342"/>
                    </a:lnTo>
                    <a:lnTo>
                      <a:pt x="70" y="360"/>
                    </a:lnTo>
                    <a:lnTo>
                      <a:pt x="102" y="418"/>
                    </a:lnTo>
                    <a:lnTo>
                      <a:pt x="108" y="488"/>
                    </a:lnTo>
                    <a:lnTo>
                      <a:pt x="82" y="534"/>
                    </a:lnTo>
                    <a:lnTo>
                      <a:pt x="44" y="530"/>
                    </a:lnTo>
                    <a:lnTo>
                      <a:pt x="14" y="548"/>
                    </a:lnTo>
                    <a:lnTo>
                      <a:pt x="0" y="588"/>
                    </a:lnTo>
                    <a:lnTo>
                      <a:pt x="18" y="644"/>
                    </a:lnTo>
                    <a:lnTo>
                      <a:pt x="48" y="646"/>
                    </a:lnTo>
                    <a:lnTo>
                      <a:pt x="72" y="678"/>
                    </a:lnTo>
                    <a:lnTo>
                      <a:pt x="90" y="682"/>
                    </a:lnTo>
                    <a:lnTo>
                      <a:pt x="104" y="672"/>
                    </a:lnTo>
                    <a:lnTo>
                      <a:pt x="144" y="698"/>
                    </a:lnTo>
                    <a:lnTo>
                      <a:pt x="129" y="727"/>
                    </a:lnTo>
                    <a:lnTo>
                      <a:pt x="148" y="780"/>
                    </a:lnTo>
                    <a:lnTo>
                      <a:pt x="172" y="786"/>
                    </a:lnTo>
                    <a:lnTo>
                      <a:pt x="182" y="820"/>
                    </a:lnTo>
                    <a:lnTo>
                      <a:pt x="216" y="834"/>
                    </a:lnTo>
                    <a:lnTo>
                      <a:pt x="226" y="922"/>
                    </a:lnTo>
                    <a:lnTo>
                      <a:pt x="220" y="962"/>
                    </a:lnTo>
                    <a:lnTo>
                      <a:pt x="286" y="978"/>
                    </a:lnTo>
                    <a:lnTo>
                      <a:pt x="334" y="994"/>
                    </a:lnTo>
                    <a:lnTo>
                      <a:pt x="356" y="934"/>
                    </a:lnTo>
                    <a:lnTo>
                      <a:pt x="362" y="894"/>
                    </a:lnTo>
                    <a:lnTo>
                      <a:pt x="394" y="878"/>
                    </a:lnTo>
                    <a:lnTo>
                      <a:pt x="424" y="878"/>
                    </a:lnTo>
                    <a:lnTo>
                      <a:pt x="442" y="842"/>
                    </a:lnTo>
                    <a:lnTo>
                      <a:pt x="458" y="862"/>
                    </a:lnTo>
                    <a:lnTo>
                      <a:pt x="480" y="862"/>
                    </a:lnTo>
                    <a:lnTo>
                      <a:pt x="488" y="890"/>
                    </a:lnTo>
                    <a:lnTo>
                      <a:pt x="542" y="934"/>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4" name="Freeform 39"/>
              <p:cNvSpPr>
                <a:spLocks/>
              </p:cNvSpPr>
              <p:nvPr/>
            </p:nvSpPr>
            <p:spPr bwMode="auto">
              <a:xfrm>
                <a:off x="1406838" y="4487862"/>
                <a:ext cx="893763" cy="935038"/>
              </a:xfrm>
              <a:custGeom>
                <a:avLst/>
                <a:gdLst>
                  <a:gd name="T0" fmla="*/ 0 w 674"/>
                  <a:gd name="T1" fmla="*/ 2147483646 h 740"/>
                  <a:gd name="T2" fmla="*/ 2147483646 w 674"/>
                  <a:gd name="T3" fmla="*/ 2147483646 h 740"/>
                  <a:gd name="T4" fmla="*/ 2147483646 w 674"/>
                  <a:gd name="T5" fmla="*/ 2147483646 h 740"/>
                  <a:gd name="T6" fmla="*/ 2147483646 w 674"/>
                  <a:gd name="T7" fmla="*/ 2147483646 h 740"/>
                  <a:gd name="T8" fmla="*/ 2147483646 w 674"/>
                  <a:gd name="T9" fmla="*/ 2147483646 h 740"/>
                  <a:gd name="T10" fmla="*/ 2147483646 w 674"/>
                  <a:gd name="T11" fmla="*/ 2147483646 h 740"/>
                  <a:gd name="T12" fmla="*/ 2147483646 w 674"/>
                  <a:gd name="T13" fmla="*/ 2147483646 h 740"/>
                  <a:gd name="T14" fmla="*/ 2147483646 w 674"/>
                  <a:gd name="T15" fmla="*/ 2147483646 h 740"/>
                  <a:gd name="T16" fmla="*/ 2147483646 w 674"/>
                  <a:gd name="T17" fmla="*/ 2147483646 h 740"/>
                  <a:gd name="T18" fmla="*/ 2147483646 w 674"/>
                  <a:gd name="T19" fmla="*/ 2147483646 h 740"/>
                  <a:gd name="T20" fmla="*/ 2147483646 w 674"/>
                  <a:gd name="T21" fmla="*/ 2147483646 h 740"/>
                  <a:gd name="T22" fmla="*/ 2147483646 w 674"/>
                  <a:gd name="T23" fmla="*/ 2147483646 h 740"/>
                  <a:gd name="T24" fmla="*/ 2147483646 w 674"/>
                  <a:gd name="T25" fmla="*/ 2147483646 h 740"/>
                  <a:gd name="T26" fmla="*/ 2147483646 w 674"/>
                  <a:gd name="T27" fmla="*/ 0 h 740"/>
                  <a:gd name="T28" fmla="*/ 2147483646 w 674"/>
                  <a:gd name="T29" fmla="*/ 2147483646 h 740"/>
                  <a:gd name="T30" fmla="*/ 2147483646 w 674"/>
                  <a:gd name="T31" fmla="*/ 2147483646 h 740"/>
                  <a:gd name="T32" fmla="*/ 2147483646 w 674"/>
                  <a:gd name="T33" fmla="*/ 2147483646 h 740"/>
                  <a:gd name="T34" fmla="*/ 2147483646 w 674"/>
                  <a:gd name="T35" fmla="*/ 2147483646 h 740"/>
                  <a:gd name="T36" fmla="*/ 2147483646 w 674"/>
                  <a:gd name="T37" fmla="*/ 2147483646 h 740"/>
                  <a:gd name="T38" fmla="*/ 2147483646 w 674"/>
                  <a:gd name="T39" fmla="*/ 2147483646 h 740"/>
                  <a:gd name="T40" fmla="*/ 2147483646 w 674"/>
                  <a:gd name="T41" fmla="*/ 2147483646 h 740"/>
                  <a:gd name="T42" fmla="*/ 2147483646 w 674"/>
                  <a:gd name="T43" fmla="*/ 2147483646 h 740"/>
                  <a:gd name="T44" fmla="*/ 2147483646 w 674"/>
                  <a:gd name="T45" fmla="*/ 2147483646 h 740"/>
                  <a:gd name="T46" fmla="*/ 2147483646 w 674"/>
                  <a:gd name="T47" fmla="*/ 2147483646 h 740"/>
                  <a:gd name="T48" fmla="*/ 2147483646 w 674"/>
                  <a:gd name="T49" fmla="*/ 2147483646 h 740"/>
                  <a:gd name="T50" fmla="*/ 2147483646 w 674"/>
                  <a:gd name="T51" fmla="*/ 2147483646 h 740"/>
                  <a:gd name="T52" fmla="*/ 2147483646 w 674"/>
                  <a:gd name="T53" fmla="*/ 2147483646 h 740"/>
                  <a:gd name="T54" fmla="*/ 2147483646 w 674"/>
                  <a:gd name="T55" fmla="*/ 2147483646 h 740"/>
                  <a:gd name="T56" fmla="*/ 2147483646 w 674"/>
                  <a:gd name="T57" fmla="*/ 2147483646 h 740"/>
                  <a:gd name="T58" fmla="*/ 2147483646 w 674"/>
                  <a:gd name="T59" fmla="*/ 2147483646 h 740"/>
                  <a:gd name="T60" fmla="*/ 2147483646 w 674"/>
                  <a:gd name="T61" fmla="*/ 2147483646 h 740"/>
                  <a:gd name="T62" fmla="*/ 2147483646 w 674"/>
                  <a:gd name="T63" fmla="*/ 2147483646 h 740"/>
                  <a:gd name="T64" fmla="*/ 2147483646 w 674"/>
                  <a:gd name="T65" fmla="*/ 2147483646 h 740"/>
                  <a:gd name="T66" fmla="*/ 2147483646 w 674"/>
                  <a:gd name="T67" fmla="*/ 2147483646 h 740"/>
                  <a:gd name="T68" fmla="*/ 2147483646 w 674"/>
                  <a:gd name="T69" fmla="*/ 2147483646 h 740"/>
                  <a:gd name="T70" fmla="*/ 2147483646 w 674"/>
                  <a:gd name="T71" fmla="*/ 2147483646 h 740"/>
                  <a:gd name="T72" fmla="*/ 2147483646 w 674"/>
                  <a:gd name="T73" fmla="*/ 2147483646 h 740"/>
                  <a:gd name="T74" fmla="*/ 2147483646 w 674"/>
                  <a:gd name="T75" fmla="*/ 2147483646 h 740"/>
                  <a:gd name="T76" fmla="*/ 2147483646 w 674"/>
                  <a:gd name="T77" fmla="*/ 2147483646 h 740"/>
                  <a:gd name="T78" fmla="*/ 2147483646 w 674"/>
                  <a:gd name="T79" fmla="*/ 2147483646 h 740"/>
                  <a:gd name="T80" fmla="*/ 2147483646 w 674"/>
                  <a:gd name="T81" fmla="*/ 2147483646 h 740"/>
                  <a:gd name="T82" fmla="*/ 2147483646 w 674"/>
                  <a:gd name="T83" fmla="*/ 2147483646 h 740"/>
                  <a:gd name="T84" fmla="*/ 2147483646 w 674"/>
                  <a:gd name="T85" fmla="*/ 2147483646 h 740"/>
                  <a:gd name="T86" fmla="*/ 2147483646 w 674"/>
                  <a:gd name="T87" fmla="*/ 2147483646 h 740"/>
                  <a:gd name="T88" fmla="*/ 2147483646 w 674"/>
                  <a:gd name="T89" fmla="*/ 2147483646 h 740"/>
                  <a:gd name="T90" fmla="*/ 2147483646 w 674"/>
                  <a:gd name="T91" fmla="*/ 2147483646 h 740"/>
                  <a:gd name="T92" fmla="*/ 2147483646 w 674"/>
                  <a:gd name="T93" fmla="*/ 2147483646 h 740"/>
                  <a:gd name="T94" fmla="*/ 2147483646 w 674"/>
                  <a:gd name="T95" fmla="*/ 2147483646 h 740"/>
                  <a:gd name="T96" fmla="*/ 2147483646 w 674"/>
                  <a:gd name="T97" fmla="*/ 2147483646 h 740"/>
                  <a:gd name="T98" fmla="*/ 2147483646 w 674"/>
                  <a:gd name="T99" fmla="*/ 2147483646 h 740"/>
                  <a:gd name="T100" fmla="*/ 2147483646 w 674"/>
                  <a:gd name="T101" fmla="*/ 2147483646 h 740"/>
                  <a:gd name="T102" fmla="*/ 2147483646 w 674"/>
                  <a:gd name="T103" fmla="*/ 2147483646 h 740"/>
                  <a:gd name="T104" fmla="*/ 0 w 674"/>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4"/>
                  <a:gd name="T160" fmla="*/ 0 h 740"/>
                  <a:gd name="T161" fmla="*/ 674 w 674"/>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4" h="740">
                    <a:moveTo>
                      <a:pt x="0" y="723"/>
                    </a:moveTo>
                    <a:lnTo>
                      <a:pt x="48" y="648"/>
                    </a:lnTo>
                    <a:lnTo>
                      <a:pt x="44" y="555"/>
                    </a:lnTo>
                    <a:lnTo>
                      <a:pt x="30" y="506"/>
                    </a:lnTo>
                    <a:lnTo>
                      <a:pt x="9" y="488"/>
                    </a:lnTo>
                    <a:lnTo>
                      <a:pt x="66" y="354"/>
                    </a:lnTo>
                    <a:lnTo>
                      <a:pt x="138" y="396"/>
                    </a:lnTo>
                    <a:lnTo>
                      <a:pt x="186" y="350"/>
                    </a:lnTo>
                    <a:lnTo>
                      <a:pt x="165" y="330"/>
                    </a:lnTo>
                    <a:lnTo>
                      <a:pt x="267" y="236"/>
                    </a:lnTo>
                    <a:lnTo>
                      <a:pt x="254" y="138"/>
                    </a:lnTo>
                    <a:lnTo>
                      <a:pt x="422" y="96"/>
                    </a:lnTo>
                    <a:lnTo>
                      <a:pt x="438" y="45"/>
                    </a:lnTo>
                    <a:lnTo>
                      <a:pt x="482" y="0"/>
                    </a:lnTo>
                    <a:lnTo>
                      <a:pt x="542" y="98"/>
                    </a:lnTo>
                    <a:lnTo>
                      <a:pt x="581" y="92"/>
                    </a:lnTo>
                    <a:lnTo>
                      <a:pt x="593" y="152"/>
                    </a:lnTo>
                    <a:lnTo>
                      <a:pt x="569" y="168"/>
                    </a:lnTo>
                    <a:lnTo>
                      <a:pt x="629" y="201"/>
                    </a:lnTo>
                    <a:lnTo>
                      <a:pt x="620" y="215"/>
                    </a:lnTo>
                    <a:lnTo>
                      <a:pt x="645" y="294"/>
                    </a:lnTo>
                    <a:lnTo>
                      <a:pt x="636" y="312"/>
                    </a:lnTo>
                    <a:lnTo>
                      <a:pt x="669" y="378"/>
                    </a:lnTo>
                    <a:lnTo>
                      <a:pt x="674" y="443"/>
                    </a:lnTo>
                    <a:lnTo>
                      <a:pt x="645" y="489"/>
                    </a:lnTo>
                    <a:lnTo>
                      <a:pt x="611" y="485"/>
                    </a:lnTo>
                    <a:lnTo>
                      <a:pt x="576" y="501"/>
                    </a:lnTo>
                    <a:lnTo>
                      <a:pt x="552" y="506"/>
                    </a:lnTo>
                    <a:lnTo>
                      <a:pt x="540" y="545"/>
                    </a:lnTo>
                    <a:lnTo>
                      <a:pt x="513" y="542"/>
                    </a:lnTo>
                    <a:lnTo>
                      <a:pt x="500" y="519"/>
                    </a:lnTo>
                    <a:lnTo>
                      <a:pt x="495" y="452"/>
                    </a:lnTo>
                    <a:lnTo>
                      <a:pt x="465" y="500"/>
                    </a:lnTo>
                    <a:lnTo>
                      <a:pt x="455" y="470"/>
                    </a:lnTo>
                    <a:lnTo>
                      <a:pt x="410" y="518"/>
                    </a:lnTo>
                    <a:lnTo>
                      <a:pt x="413" y="548"/>
                    </a:lnTo>
                    <a:lnTo>
                      <a:pt x="393" y="530"/>
                    </a:lnTo>
                    <a:lnTo>
                      <a:pt x="384" y="576"/>
                    </a:lnTo>
                    <a:lnTo>
                      <a:pt x="312" y="608"/>
                    </a:lnTo>
                    <a:lnTo>
                      <a:pt x="291" y="617"/>
                    </a:lnTo>
                    <a:lnTo>
                      <a:pt x="249" y="599"/>
                    </a:lnTo>
                    <a:lnTo>
                      <a:pt x="225" y="618"/>
                    </a:lnTo>
                    <a:lnTo>
                      <a:pt x="224" y="645"/>
                    </a:lnTo>
                    <a:lnTo>
                      <a:pt x="204" y="630"/>
                    </a:lnTo>
                    <a:lnTo>
                      <a:pt x="188" y="642"/>
                    </a:lnTo>
                    <a:lnTo>
                      <a:pt x="186" y="669"/>
                    </a:lnTo>
                    <a:lnTo>
                      <a:pt x="152" y="687"/>
                    </a:lnTo>
                    <a:lnTo>
                      <a:pt x="123" y="740"/>
                    </a:lnTo>
                    <a:lnTo>
                      <a:pt x="102" y="728"/>
                    </a:lnTo>
                    <a:lnTo>
                      <a:pt x="98" y="717"/>
                    </a:lnTo>
                    <a:lnTo>
                      <a:pt x="68" y="719"/>
                    </a:lnTo>
                    <a:lnTo>
                      <a:pt x="44" y="713"/>
                    </a:lnTo>
                    <a:lnTo>
                      <a:pt x="0" y="723"/>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5" name="Freeform 40"/>
              <p:cNvSpPr>
                <a:spLocks/>
              </p:cNvSpPr>
              <p:nvPr/>
            </p:nvSpPr>
            <p:spPr bwMode="auto">
              <a:xfrm>
                <a:off x="1327463" y="5245100"/>
                <a:ext cx="660400" cy="731837"/>
              </a:xfrm>
              <a:custGeom>
                <a:avLst/>
                <a:gdLst>
                  <a:gd name="T0" fmla="*/ 2147483646 w 498"/>
                  <a:gd name="T1" fmla="*/ 2147483646 h 579"/>
                  <a:gd name="T2" fmla="*/ 2147483646 w 498"/>
                  <a:gd name="T3" fmla="*/ 2147483646 h 579"/>
                  <a:gd name="T4" fmla="*/ 2147483646 w 498"/>
                  <a:gd name="T5" fmla="*/ 2147483646 h 579"/>
                  <a:gd name="T6" fmla="*/ 2147483646 w 498"/>
                  <a:gd name="T7" fmla="*/ 2147483646 h 579"/>
                  <a:gd name="T8" fmla="*/ 2147483646 w 498"/>
                  <a:gd name="T9" fmla="*/ 2147483646 h 579"/>
                  <a:gd name="T10" fmla="*/ 2147483646 w 498"/>
                  <a:gd name="T11" fmla="*/ 2147483646 h 579"/>
                  <a:gd name="T12" fmla="*/ 2147483646 w 498"/>
                  <a:gd name="T13" fmla="*/ 2147483646 h 579"/>
                  <a:gd name="T14" fmla="*/ 2147483646 w 498"/>
                  <a:gd name="T15" fmla="*/ 2147483646 h 579"/>
                  <a:gd name="T16" fmla="*/ 2147483646 w 498"/>
                  <a:gd name="T17" fmla="*/ 2147483646 h 579"/>
                  <a:gd name="T18" fmla="*/ 2147483646 w 498"/>
                  <a:gd name="T19" fmla="*/ 2147483646 h 579"/>
                  <a:gd name="T20" fmla="*/ 2147483646 w 498"/>
                  <a:gd name="T21" fmla="*/ 2147483646 h 579"/>
                  <a:gd name="T22" fmla="*/ 2147483646 w 498"/>
                  <a:gd name="T23" fmla="*/ 2147483646 h 579"/>
                  <a:gd name="T24" fmla="*/ 2147483646 w 498"/>
                  <a:gd name="T25" fmla="*/ 2147483646 h 579"/>
                  <a:gd name="T26" fmla="*/ 0 w 498"/>
                  <a:gd name="T27" fmla="*/ 2147483646 h 579"/>
                  <a:gd name="T28" fmla="*/ 2147483646 w 498"/>
                  <a:gd name="T29" fmla="*/ 2147483646 h 579"/>
                  <a:gd name="T30" fmla="*/ 2147483646 w 498"/>
                  <a:gd name="T31" fmla="*/ 2147483646 h 579"/>
                  <a:gd name="T32" fmla="*/ 2147483646 w 498"/>
                  <a:gd name="T33" fmla="*/ 2147483646 h 579"/>
                  <a:gd name="T34" fmla="*/ 2147483646 w 498"/>
                  <a:gd name="T35" fmla="*/ 2147483646 h 579"/>
                  <a:gd name="T36" fmla="*/ 2147483646 w 498"/>
                  <a:gd name="T37" fmla="*/ 2147483646 h 579"/>
                  <a:gd name="T38" fmla="*/ 2147483646 w 498"/>
                  <a:gd name="T39" fmla="*/ 2147483646 h 579"/>
                  <a:gd name="T40" fmla="*/ 2147483646 w 498"/>
                  <a:gd name="T41" fmla="*/ 0 h 579"/>
                  <a:gd name="T42" fmla="*/ 2147483646 w 498"/>
                  <a:gd name="T43" fmla="*/ 2147483646 h 579"/>
                  <a:gd name="T44" fmla="*/ 2147483646 w 498"/>
                  <a:gd name="T45" fmla="*/ 2147483646 h 579"/>
                  <a:gd name="T46" fmla="*/ 2147483646 w 498"/>
                  <a:gd name="T47" fmla="*/ 2147483646 h 579"/>
                  <a:gd name="T48" fmla="*/ 2147483646 w 498"/>
                  <a:gd name="T49" fmla="*/ 2147483646 h 579"/>
                  <a:gd name="T50" fmla="*/ 2147483646 w 498"/>
                  <a:gd name="T51" fmla="*/ 2147483646 h 579"/>
                  <a:gd name="T52" fmla="*/ 2147483646 w 498"/>
                  <a:gd name="T53" fmla="*/ 2147483646 h 579"/>
                  <a:gd name="T54" fmla="*/ 2147483646 w 498"/>
                  <a:gd name="T55" fmla="*/ 2147483646 h 579"/>
                  <a:gd name="T56" fmla="*/ 2147483646 w 498"/>
                  <a:gd name="T57" fmla="*/ 2147483646 h 579"/>
                  <a:gd name="T58" fmla="*/ 2147483646 w 498"/>
                  <a:gd name="T59" fmla="*/ 2147483646 h 579"/>
                  <a:gd name="T60" fmla="*/ 2147483646 w 498"/>
                  <a:gd name="T61" fmla="*/ 2147483646 h 579"/>
                  <a:gd name="T62" fmla="*/ 2147483646 w 498"/>
                  <a:gd name="T63" fmla="*/ 2147483646 h 579"/>
                  <a:gd name="T64" fmla="*/ 2147483646 w 498"/>
                  <a:gd name="T65" fmla="*/ 2147483646 h 579"/>
                  <a:gd name="T66" fmla="*/ 2147483646 w 498"/>
                  <a:gd name="T67" fmla="*/ 2147483646 h 579"/>
                  <a:gd name="T68" fmla="*/ 2147483646 w 498"/>
                  <a:gd name="T69" fmla="*/ 2147483646 h 5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8"/>
                  <a:gd name="T106" fmla="*/ 0 h 579"/>
                  <a:gd name="T107" fmla="*/ 498 w 498"/>
                  <a:gd name="T108" fmla="*/ 579 h 5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8" h="579">
                    <a:moveTo>
                      <a:pt x="63" y="456"/>
                    </a:moveTo>
                    <a:lnTo>
                      <a:pt x="68" y="441"/>
                    </a:lnTo>
                    <a:lnTo>
                      <a:pt x="47" y="441"/>
                    </a:lnTo>
                    <a:lnTo>
                      <a:pt x="51" y="408"/>
                    </a:lnTo>
                    <a:lnTo>
                      <a:pt x="30" y="405"/>
                    </a:lnTo>
                    <a:lnTo>
                      <a:pt x="38" y="386"/>
                    </a:lnTo>
                    <a:lnTo>
                      <a:pt x="32" y="362"/>
                    </a:lnTo>
                    <a:lnTo>
                      <a:pt x="45" y="354"/>
                    </a:lnTo>
                    <a:lnTo>
                      <a:pt x="66" y="366"/>
                    </a:lnTo>
                    <a:lnTo>
                      <a:pt x="54" y="338"/>
                    </a:lnTo>
                    <a:lnTo>
                      <a:pt x="66" y="335"/>
                    </a:lnTo>
                    <a:lnTo>
                      <a:pt x="89" y="357"/>
                    </a:lnTo>
                    <a:lnTo>
                      <a:pt x="99" y="344"/>
                    </a:lnTo>
                    <a:lnTo>
                      <a:pt x="78" y="330"/>
                    </a:lnTo>
                    <a:lnTo>
                      <a:pt x="78" y="312"/>
                    </a:lnTo>
                    <a:lnTo>
                      <a:pt x="59" y="315"/>
                    </a:lnTo>
                    <a:lnTo>
                      <a:pt x="56" y="305"/>
                    </a:lnTo>
                    <a:lnTo>
                      <a:pt x="71" y="296"/>
                    </a:lnTo>
                    <a:lnTo>
                      <a:pt x="54" y="267"/>
                    </a:lnTo>
                    <a:lnTo>
                      <a:pt x="30" y="264"/>
                    </a:lnTo>
                    <a:lnTo>
                      <a:pt x="29" y="248"/>
                    </a:lnTo>
                    <a:lnTo>
                      <a:pt x="36" y="230"/>
                    </a:lnTo>
                    <a:lnTo>
                      <a:pt x="54" y="234"/>
                    </a:lnTo>
                    <a:lnTo>
                      <a:pt x="62" y="218"/>
                    </a:lnTo>
                    <a:lnTo>
                      <a:pt x="35" y="207"/>
                    </a:lnTo>
                    <a:lnTo>
                      <a:pt x="36" y="165"/>
                    </a:lnTo>
                    <a:lnTo>
                      <a:pt x="17" y="164"/>
                    </a:lnTo>
                    <a:lnTo>
                      <a:pt x="0" y="137"/>
                    </a:lnTo>
                    <a:lnTo>
                      <a:pt x="48" y="119"/>
                    </a:lnTo>
                    <a:lnTo>
                      <a:pt x="59" y="122"/>
                    </a:lnTo>
                    <a:lnTo>
                      <a:pt x="104" y="113"/>
                    </a:lnTo>
                    <a:lnTo>
                      <a:pt x="128" y="119"/>
                    </a:lnTo>
                    <a:lnTo>
                      <a:pt x="158" y="116"/>
                    </a:lnTo>
                    <a:lnTo>
                      <a:pt x="161" y="131"/>
                    </a:lnTo>
                    <a:lnTo>
                      <a:pt x="183" y="141"/>
                    </a:lnTo>
                    <a:lnTo>
                      <a:pt x="213" y="89"/>
                    </a:lnTo>
                    <a:lnTo>
                      <a:pt x="248" y="69"/>
                    </a:lnTo>
                    <a:lnTo>
                      <a:pt x="248" y="42"/>
                    </a:lnTo>
                    <a:lnTo>
                      <a:pt x="264" y="33"/>
                    </a:lnTo>
                    <a:lnTo>
                      <a:pt x="285" y="48"/>
                    </a:lnTo>
                    <a:lnTo>
                      <a:pt x="285" y="20"/>
                    </a:lnTo>
                    <a:lnTo>
                      <a:pt x="312" y="0"/>
                    </a:lnTo>
                    <a:lnTo>
                      <a:pt x="353" y="21"/>
                    </a:lnTo>
                    <a:lnTo>
                      <a:pt x="372" y="11"/>
                    </a:lnTo>
                    <a:lnTo>
                      <a:pt x="374" y="42"/>
                    </a:lnTo>
                    <a:lnTo>
                      <a:pt x="387" y="84"/>
                    </a:lnTo>
                    <a:lnTo>
                      <a:pt x="348" y="111"/>
                    </a:lnTo>
                    <a:lnTo>
                      <a:pt x="378" y="174"/>
                    </a:lnTo>
                    <a:lnTo>
                      <a:pt x="389" y="252"/>
                    </a:lnTo>
                    <a:lnTo>
                      <a:pt x="360" y="275"/>
                    </a:lnTo>
                    <a:lnTo>
                      <a:pt x="372" y="294"/>
                    </a:lnTo>
                    <a:lnTo>
                      <a:pt x="344" y="353"/>
                    </a:lnTo>
                    <a:lnTo>
                      <a:pt x="353" y="416"/>
                    </a:lnTo>
                    <a:lnTo>
                      <a:pt x="380" y="437"/>
                    </a:lnTo>
                    <a:lnTo>
                      <a:pt x="408" y="432"/>
                    </a:lnTo>
                    <a:lnTo>
                      <a:pt x="444" y="467"/>
                    </a:lnTo>
                    <a:lnTo>
                      <a:pt x="498" y="468"/>
                    </a:lnTo>
                    <a:lnTo>
                      <a:pt x="492" y="492"/>
                    </a:lnTo>
                    <a:lnTo>
                      <a:pt x="465" y="536"/>
                    </a:lnTo>
                    <a:lnTo>
                      <a:pt x="456" y="578"/>
                    </a:lnTo>
                    <a:lnTo>
                      <a:pt x="417" y="579"/>
                    </a:lnTo>
                    <a:lnTo>
                      <a:pt x="420" y="545"/>
                    </a:lnTo>
                    <a:lnTo>
                      <a:pt x="374" y="555"/>
                    </a:lnTo>
                    <a:lnTo>
                      <a:pt x="354" y="474"/>
                    </a:lnTo>
                    <a:lnTo>
                      <a:pt x="326" y="533"/>
                    </a:lnTo>
                    <a:lnTo>
                      <a:pt x="236" y="530"/>
                    </a:lnTo>
                    <a:lnTo>
                      <a:pt x="167" y="521"/>
                    </a:lnTo>
                    <a:lnTo>
                      <a:pt x="144" y="455"/>
                    </a:lnTo>
                    <a:lnTo>
                      <a:pt x="101" y="486"/>
                    </a:lnTo>
                    <a:lnTo>
                      <a:pt x="63" y="456"/>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6" name="Freeform 41"/>
              <p:cNvSpPr>
                <a:spLocks/>
              </p:cNvSpPr>
              <p:nvPr/>
            </p:nvSpPr>
            <p:spPr bwMode="auto">
              <a:xfrm>
                <a:off x="1784663" y="5064125"/>
                <a:ext cx="671513" cy="911225"/>
              </a:xfrm>
              <a:custGeom>
                <a:avLst/>
                <a:gdLst>
                  <a:gd name="T0" fmla="*/ 2147483646 w 507"/>
                  <a:gd name="T1" fmla="*/ 2147483646 h 722"/>
                  <a:gd name="T2" fmla="*/ 2147483646 w 507"/>
                  <a:gd name="T3" fmla="*/ 2147483646 h 722"/>
                  <a:gd name="T4" fmla="*/ 2147483646 w 507"/>
                  <a:gd name="T5" fmla="*/ 2147483646 h 722"/>
                  <a:gd name="T6" fmla="*/ 2147483646 w 507"/>
                  <a:gd name="T7" fmla="*/ 2147483646 h 722"/>
                  <a:gd name="T8" fmla="*/ 2147483646 w 507"/>
                  <a:gd name="T9" fmla="*/ 2147483646 h 722"/>
                  <a:gd name="T10" fmla="*/ 2147483646 w 507"/>
                  <a:gd name="T11" fmla="*/ 2147483646 h 722"/>
                  <a:gd name="T12" fmla="*/ 2147483646 w 507"/>
                  <a:gd name="T13" fmla="*/ 2147483646 h 722"/>
                  <a:gd name="T14" fmla="*/ 2147483646 w 507"/>
                  <a:gd name="T15" fmla="*/ 2147483646 h 722"/>
                  <a:gd name="T16" fmla="*/ 0 w 507"/>
                  <a:gd name="T17" fmla="*/ 2147483646 h 722"/>
                  <a:gd name="T18" fmla="*/ 2147483646 w 507"/>
                  <a:gd name="T19" fmla="*/ 2147483646 h 722"/>
                  <a:gd name="T20" fmla="*/ 2147483646 w 507"/>
                  <a:gd name="T21" fmla="*/ 2147483646 h 722"/>
                  <a:gd name="T22" fmla="*/ 2147483646 w 507"/>
                  <a:gd name="T23" fmla="*/ 2147483646 h 722"/>
                  <a:gd name="T24" fmla="*/ 2147483646 w 507"/>
                  <a:gd name="T25" fmla="*/ 2147483646 h 722"/>
                  <a:gd name="T26" fmla="*/ 2147483646 w 507"/>
                  <a:gd name="T27" fmla="*/ 2147483646 h 722"/>
                  <a:gd name="T28" fmla="*/ 2147483646 w 507"/>
                  <a:gd name="T29" fmla="*/ 2147483646 h 722"/>
                  <a:gd name="T30" fmla="*/ 2147483646 w 507"/>
                  <a:gd name="T31" fmla="*/ 2147483646 h 722"/>
                  <a:gd name="T32" fmla="*/ 2147483646 w 507"/>
                  <a:gd name="T33" fmla="*/ 2147483646 h 722"/>
                  <a:gd name="T34" fmla="*/ 2147483646 w 507"/>
                  <a:gd name="T35" fmla="*/ 2147483646 h 722"/>
                  <a:gd name="T36" fmla="*/ 2147483646 w 507"/>
                  <a:gd name="T37" fmla="*/ 2147483646 h 722"/>
                  <a:gd name="T38" fmla="*/ 2147483646 w 507"/>
                  <a:gd name="T39" fmla="*/ 2147483646 h 722"/>
                  <a:gd name="T40" fmla="*/ 2147483646 w 507"/>
                  <a:gd name="T41" fmla="*/ 2147483646 h 722"/>
                  <a:gd name="T42" fmla="*/ 2147483646 w 507"/>
                  <a:gd name="T43" fmla="*/ 2147483646 h 722"/>
                  <a:gd name="T44" fmla="*/ 2147483646 w 507"/>
                  <a:gd name="T45" fmla="*/ 2147483646 h 722"/>
                  <a:gd name="T46" fmla="*/ 2147483646 w 507"/>
                  <a:gd name="T47" fmla="*/ 0 h 722"/>
                  <a:gd name="T48" fmla="*/ 2147483646 w 507"/>
                  <a:gd name="T49" fmla="*/ 2147483646 h 722"/>
                  <a:gd name="T50" fmla="*/ 2147483646 w 507"/>
                  <a:gd name="T51" fmla="*/ 2147483646 h 722"/>
                  <a:gd name="T52" fmla="*/ 2147483646 w 507"/>
                  <a:gd name="T53" fmla="*/ 2147483646 h 722"/>
                  <a:gd name="T54" fmla="*/ 2147483646 w 507"/>
                  <a:gd name="T55" fmla="*/ 2147483646 h 722"/>
                  <a:gd name="T56" fmla="*/ 2147483646 w 507"/>
                  <a:gd name="T57" fmla="*/ 2147483646 h 722"/>
                  <a:gd name="T58" fmla="*/ 2147483646 w 507"/>
                  <a:gd name="T59" fmla="*/ 2147483646 h 722"/>
                  <a:gd name="T60" fmla="*/ 2147483646 w 507"/>
                  <a:gd name="T61" fmla="*/ 2147483646 h 722"/>
                  <a:gd name="T62" fmla="*/ 2147483646 w 507"/>
                  <a:gd name="T63" fmla="*/ 2147483646 h 722"/>
                  <a:gd name="T64" fmla="*/ 2147483646 w 507"/>
                  <a:gd name="T65" fmla="*/ 2147483646 h 722"/>
                  <a:gd name="T66" fmla="*/ 2147483646 w 507"/>
                  <a:gd name="T67" fmla="*/ 2147483646 h 722"/>
                  <a:gd name="T68" fmla="*/ 2147483646 w 507"/>
                  <a:gd name="T69" fmla="*/ 2147483646 h 722"/>
                  <a:gd name="T70" fmla="*/ 2147483646 w 507"/>
                  <a:gd name="T71" fmla="*/ 2147483646 h 722"/>
                  <a:gd name="T72" fmla="*/ 2147483646 w 507"/>
                  <a:gd name="T73" fmla="*/ 2147483646 h 722"/>
                  <a:gd name="T74" fmla="*/ 2147483646 w 507"/>
                  <a:gd name="T75" fmla="*/ 2147483646 h 722"/>
                  <a:gd name="T76" fmla="*/ 2147483646 w 507"/>
                  <a:gd name="T77" fmla="*/ 2147483646 h 722"/>
                  <a:gd name="T78" fmla="*/ 2147483646 w 507"/>
                  <a:gd name="T79" fmla="*/ 2147483646 h 722"/>
                  <a:gd name="T80" fmla="*/ 2147483646 w 507"/>
                  <a:gd name="T81" fmla="*/ 2147483646 h 722"/>
                  <a:gd name="T82" fmla="*/ 2147483646 w 507"/>
                  <a:gd name="T83" fmla="*/ 2147483646 h 722"/>
                  <a:gd name="T84" fmla="*/ 2147483646 w 507"/>
                  <a:gd name="T85" fmla="*/ 2147483646 h 722"/>
                  <a:gd name="T86" fmla="*/ 2147483646 w 507"/>
                  <a:gd name="T87" fmla="*/ 2147483646 h 722"/>
                  <a:gd name="T88" fmla="*/ 2147483646 w 507"/>
                  <a:gd name="T89" fmla="*/ 2147483646 h 722"/>
                  <a:gd name="T90" fmla="*/ 2147483646 w 507"/>
                  <a:gd name="T91" fmla="*/ 2147483646 h 722"/>
                  <a:gd name="T92" fmla="*/ 2147483646 w 507"/>
                  <a:gd name="T93" fmla="*/ 2147483646 h 722"/>
                  <a:gd name="T94" fmla="*/ 2147483646 w 507"/>
                  <a:gd name="T95" fmla="*/ 2147483646 h 722"/>
                  <a:gd name="T96" fmla="*/ 2147483646 w 507"/>
                  <a:gd name="T97" fmla="*/ 2147483646 h 722"/>
                  <a:gd name="T98" fmla="*/ 2147483646 w 507"/>
                  <a:gd name="T99" fmla="*/ 2147483646 h 722"/>
                  <a:gd name="T100" fmla="*/ 2147483646 w 507"/>
                  <a:gd name="T101" fmla="*/ 2147483646 h 722"/>
                  <a:gd name="T102" fmla="*/ 2147483646 w 507"/>
                  <a:gd name="T103" fmla="*/ 2147483646 h 722"/>
                  <a:gd name="T104" fmla="*/ 2147483646 w 507"/>
                  <a:gd name="T105" fmla="*/ 2147483646 h 722"/>
                  <a:gd name="T106" fmla="*/ 2147483646 w 507"/>
                  <a:gd name="T107" fmla="*/ 2147483646 h 722"/>
                  <a:gd name="T108" fmla="*/ 2147483646 w 507"/>
                  <a:gd name="T109" fmla="*/ 2147483646 h 722"/>
                  <a:gd name="T110" fmla="*/ 2147483646 w 507"/>
                  <a:gd name="T111" fmla="*/ 2147483646 h 722"/>
                  <a:gd name="T112" fmla="*/ 2147483646 w 50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7"/>
                  <a:gd name="T172" fmla="*/ 0 h 722"/>
                  <a:gd name="T173" fmla="*/ 507 w 507"/>
                  <a:gd name="T174" fmla="*/ 722 h 7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7" h="722">
                    <a:moveTo>
                      <a:pt x="115" y="722"/>
                    </a:moveTo>
                    <a:lnTo>
                      <a:pt x="123" y="677"/>
                    </a:lnTo>
                    <a:lnTo>
                      <a:pt x="150" y="638"/>
                    </a:lnTo>
                    <a:lnTo>
                      <a:pt x="154" y="609"/>
                    </a:lnTo>
                    <a:lnTo>
                      <a:pt x="102" y="612"/>
                    </a:lnTo>
                    <a:lnTo>
                      <a:pt x="63" y="572"/>
                    </a:lnTo>
                    <a:lnTo>
                      <a:pt x="33" y="579"/>
                    </a:lnTo>
                    <a:lnTo>
                      <a:pt x="9" y="560"/>
                    </a:lnTo>
                    <a:lnTo>
                      <a:pt x="0" y="497"/>
                    </a:lnTo>
                    <a:lnTo>
                      <a:pt x="30" y="438"/>
                    </a:lnTo>
                    <a:lnTo>
                      <a:pt x="16" y="420"/>
                    </a:lnTo>
                    <a:lnTo>
                      <a:pt x="46" y="399"/>
                    </a:lnTo>
                    <a:lnTo>
                      <a:pt x="36" y="314"/>
                    </a:lnTo>
                    <a:lnTo>
                      <a:pt x="7" y="252"/>
                    </a:lnTo>
                    <a:lnTo>
                      <a:pt x="45" y="227"/>
                    </a:lnTo>
                    <a:lnTo>
                      <a:pt x="30" y="185"/>
                    </a:lnTo>
                    <a:lnTo>
                      <a:pt x="30" y="152"/>
                    </a:lnTo>
                    <a:lnTo>
                      <a:pt x="103" y="123"/>
                    </a:lnTo>
                    <a:lnTo>
                      <a:pt x="109" y="74"/>
                    </a:lnTo>
                    <a:lnTo>
                      <a:pt x="132" y="99"/>
                    </a:lnTo>
                    <a:lnTo>
                      <a:pt x="129" y="62"/>
                    </a:lnTo>
                    <a:lnTo>
                      <a:pt x="171" y="18"/>
                    </a:lnTo>
                    <a:lnTo>
                      <a:pt x="181" y="45"/>
                    </a:lnTo>
                    <a:lnTo>
                      <a:pt x="210" y="0"/>
                    </a:lnTo>
                    <a:lnTo>
                      <a:pt x="216" y="63"/>
                    </a:lnTo>
                    <a:lnTo>
                      <a:pt x="225" y="86"/>
                    </a:lnTo>
                    <a:lnTo>
                      <a:pt x="259" y="89"/>
                    </a:lnTo>
                    <a:lnTo>
                      <a:pt x="270" y="51"/>
                    </a:lnTo>
                    <a:lnTo>
                      <a:pt x="295" y="44"/>
                    </a:lnTo>
                    <a:lnTo>
                      <a:pt x="280" y="86"/>
                    </a:lnTo>
                    <a:lnTo>
                      <a:pt x="298" y="144"/>
                    </a:lnTo>
                    <a:lnTo>
                      <a:pt x="327" y="144"/>
                    </a:lnTo>
                    <a:lnTo>
                      <a:pt x="354" y="179"/>
                    </a:lnTo>
                    <a:lnTo>
                      <a:pt x="372" y="182"/>
                    </a:lnTo>
                    <a:lnTo>
                      <a:pt x="387" y="171"/>
                    </a:lnTo>
                    <a:lnTo>
                      <a:pt x="424" y="197"/>
                    </a:lnTo>
                    <a:lnTo>
                      <a:pt x="408" y="224"/>
                    </a:lnTo>
                    <a:lnTo>
                      <a:pt x="427" y="279"/>
                    </a:lnTo>
                    <a:lnTo>
                      <a:pt x="454" y="285"/>
                    </a:lnTo>
                    <a:lnTo>
                      <a:pt x="460" y="320"/>
                    </a:lnTo>
                    <a:lnTo>
                      <a:pt x="499" y="333"/>
                    </a:lnTo>
                    <a:lnTo>
                      <a:pt x="504" y="389"/>
                    </a:lnTo>
                    <a:lnTo>
                      <a:pt x="507" y="420"/>
                    </a:lnTo>
                    <a:lnTo>
                      <a:pt x="502" y="462"/>
                    </a:lnTo>
                    <a:lnTo>
                      <a:pt x="492" y="461"/>
                    </a:lnTo>
                    <a:lnTo>
                      <a:pt x="495" y="542"/>
                    </a:lnTo>
                    <a:lnTo>
                      <a:pt x="480" y="545"/>
                    </a:lnTo>
                    <a:lnTo>
                      <a:pt x="459" y="530"/>
                    </a:lnTo>
                    <a:lnTo>
                      <a:pt x="457" y="555"/>
                    </a:lnTo>
                    <a:lnTo>
                      <a:pt x="414" y="558"/>
                    </a:lnTo>
                    <a:lnTo>
                      <a:pt x="384" y="590"/>
                    </a:lnTo>
                    <a:lnTo>
                      <a:pt x="346" y="600"/>
                    </a:lnTo>
                    <a:lnTo>
                      <a:pt x="363" y="629"/>
                    </a:lnTo>
                    <a:lnTo>
                      <a:pt x="234" y="692"/>
                    </a:lnTo>
                    <a:lnTo>
                      <a:pt x="235" y="710"/>
                    </a:lnTo>
                    <a:lnTo>
                      <a:pt x="216" y="699"/>
                    </a:lnTo>
                    <a:lnTo>
                      <a:pt x="115" y="722"/>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7" name="Freeform 42"/>
              <p:cNvSpPr>
                <a:spLocks/>
              </p:cNvSpPr>
              <p:nvPr/>
            </p:nvSpPr>
            <p:spPr bwMode="auto">
              <a:xfrm>
                <a:off x="1921188" y="5495925"/>
                <a:ext cx="1003300" cy="747712"/>
              </a:xfrm>
              <a:custGeom>
                <a:avLst/>
                <a:gdLst>
                  <a:gd name="T0" fmla="*/ 2147483646 w 758"/>
                  <a:gd name="T1" fmla="*/ 2147483646 h 594"/>
                  <a:gd name="T2" fmla="*/ 2147483646 w 758"/>
                  <a:gd name="T3" fmla="*/ 2147483646 h 594"/>
                  <a:gd name="T4" fmla="*/ 2147483646 w 758"/>
                  <a:gd name="T5" fmla="*/ 2147483646 h 594"/>
                  <a:gd name="T6" fmla="*/ 2147483646 w 758"/>
                  <a:gd name="T7" fmla="*/ 2147483646 h 594"/>
                  <a:gd name="T8" fmla="*/ 2147483646 w 758"/>
                  <a:gd name="T9" fmla="*/ 2147483646 h 594"/>
                  <a:gd name="T10" fmla="*/ 2147483646 w 758"/>
                  <a:gd name="T11" fmla="*/ 2147483646 h 594"/>
                  <a:gd name="T12" fmla="*/ 2147483646 w 758"/>
                  <a:gd name="T13" fmla="*/ 2147483646 h 594"/>
                  <a:gd name="T14" fmla="*/ 2147483646 w 758"/>
                  <a:gd name="T15" fmla="*/ 2147483646 h 594"/>
                  <a:gd name="T16" fmla="*/ 2147483646 w 758"/>
                  <a:gd name="T17" fmla="*/ 2147483646 h 594"/>
                  <a:gd name="T18" fmla="*/ 2147483646 w 758"/>
                  <a:gd name="T19" fmla="*/ 2147483646 h 594"/>
                  <a:gd name="T20" fmla="*/ 2147483646 w 758"/>
                  <a:gd name="T21" fmla="*/ 2147483646 h 594"/>
                  <a:gd name="T22" fmla="*/ 2147483646 w 758"/>
                  <a:gd name="T23" fmla="*/ 2147483646 h 594"/>
                  <a:gd name="T24" fmla="*/ 2147483646 w 758"/>
                  <a:gd name="T25" fmla="*/ 2147483646 h 594"/>
                  <a:gd name="T26" fmla="*/ 2147483646 w 758"/>
                  <a:gd name="T27" fmla="*/ 2147483646 h 594"/>
                  <a:gd name="T28" fmla="*/ 2147483646 w 758"/>
                  <a:gd name="T29" fmla="*/ 2147483646 h 594"/>
                  <a:gd name="T30" fmla="*/ 2147483646 w 758"/>
                  <a:gd name="T31" fmla="*/ 2147483646 h 594"/>
                  <a:gd name="T32" fmla="*/ 2147483646 w 758"/>
                  <a:gd name="T33" fmla="*/ 2147483646 h 594"/>
                  <a:gd name="T34" fmla="*/ 2147483646 w 758"/>
                  <a:gd name="T35" fmla="*/ 2147483646 h 594"/>
                  <a:gd name="T36" fmla="*/ 2147483646 w 758"/>
                  <a:gd name="T37" fmla="*/ 2147483646 h 594"/>
                  <a:gd name="T38" fmla="*/ 2147483646 w 758"/>
                  <a:gd name="T39" fmla="*/ 2147483646 h 594"/>
                  <a:gd name="T40" fmla="*/ 2147483646 w 758"/>
                  <a:gd name="T41" fmla="*/ 2147483646 h 594"/>
                  <a:gd name="T42" fmla="*/ 2147483646 w 758"/>
                  <a:gd name="T43" fmla="*/ 2147483646 h 594"/>
                  <a:gd name="T44" fmla="*/ 2147483646 w 758"/>
                  <a:gd name="T45" fmla="*/ 2147483646 h 594"/>
                  <a:gd name="T46" fmla="*/ 2147483646 w 758"/>
                  <a:gd name="T47" fmla="*/ 2147483646 h 594"/>
                  <a:gd name="T48" fmla="*/ 2147483646 w 758"/>
                  <a:gd name="T49" fmla="*/ 2147483646 h 594"/>
                  <a:gd name="T50" fmla="*/ 2147483646 w 758"/>
                  <a:gd name="T51" fmla="*/ 2147483646 h 594"/>
                  <a:gd name="T52" fmla="*/ 2147483646 w 758"/>
                  <a:gd name="T53" fmla="*/ 2147483646 h 594"/>
                  <a:gd name="T54" fmla="*/ 2147483646 w 758"/>
                  <a:gd name="T55" fmla="*/ 2147483646 h 594"/>
                  <a:gd name="T56" fmla="*/ 2147483646 w 758"/>
                  <a:gd name="T57" fmla="*/ 2147483646 h 594"/>
                  <a:gd name="T58" fmla="*/ 2147483646 w 758"/>
                  <a:gd name="T59" fmla="*/ 2147483646 h 594"/>
                  <a:gd name="T60" fmla="*/ 2147483646 w 758"/>
                  <a:gd name="T61" fmla="*/ 2147483646 h 594"/>
                  <a:gd name="T62" fmla="*/ 2147483646 w 758"/>
                  <a:gd name="T63" fmla="*/ 2147483646 h 594"/>
                  <a:gd name="T64" fmla="*/ 2147483646 w 758"/>
                  <a:gd name="T65" fmla="*/ 2147483646 h 594"/>
                  <a:gd name="T66" fmla="*/ 2147483646 w 758"/>
                  <a:gd name="T67" fmla="*/ 2147483646 h 594"/>
                  <a:gd name="T68" fmla="*/ 2147483646 w 758"/>
                  <a:gd name="T69" fmla="*/ 2147483646 h 594"/>
                  <a:gd name="T70" fmla="*/ 2147483646 w 758"/>
                  <a:gd name="T71" fmla="*/ 2147483646 h 5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594"/>
                  <a:gd name="T110" fmla="*/ 758 w 758"/>
                  <a:gd name="T111" fmla="*/ 594 h 5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594">
                    <a:moveTo>
                      <a:pt x="722" y="93"/>
                    </a:moveTo>
                    <a:lnTo>
                      <a:pt x="705" y="166"/>
                    </a:lnTo>
                    <a:lnTo>
                      <a:pt x="758" y="235"/>
                    </a:lnTo>
                    <a:lnTo>
                      <a:pt x="747" y="252"/>
                    </a:lnTo>
                    <a:lnTo>
                      <a:pt x="750" y="291"/>
                    </a:lnTo>
                    <a:lnTo>
                      <a:pt x="729" y="285"/>
                    </a:lnTo>
                    <a:lnTo>
                      <a:pt x="716" y="265"/>
                    </a:lnTo>
                    <a:lnTo>
                      <a:pt x="710" y="294"/>
                    </a:lnTo>
                    <a:lnTo>
                      <a:pt x="684" y="297"/>
                    </a:lnTo>
                    <a:lnTo>
                      <a:pt x="660" y="303"/>
                    </a:lnTo>
                    <a:lnTo>
                      <a:pt x="644" y="336"/>
                    </a:lnTo>
                    <a:lnTo>
                      <a:pt x="675" y="336"/>
                    </a:lnTo>
                    <a:lnTo>
                      <a:pt x="681" y="352"/>
                    </a:lnTo>
                    <a:lnTo>
                      <a:pt x="674" y="372"/>
                    </a:lnTo>
                    <a:lnTo>
                      <a:pt x="684" y="445"/>
                    </a:lnTo>
                    <a:lnTo>
                      <a:pt x="668" y="478"/>
                    </a:lnTo>
                    <a:lnTo>
                      <a:pt x="639" y="504"/>
                    </a:lnTo>
                    <a:lnTo>
                      <a:pt x="611" y="502"/>
                    </a:lnTo>
                    <a:lnTo>
                      <a:pt x="572" y="510"/>
                    </a:lnTo>
                    <a:lnTo>
                      <a:pt x="546" y="531"/>
                    </a:lnTo>
                    <a:lnTo>
                      <a:pt x="521" y="523"/>
                    </a:lnTo>
                    <a:lnTo>
                      <a:pt x="518" y="486"/>
                    </a:lnTo>
                    <a:lnTo>
                      <a:pt x="491" y="481"/>
                    </a:lnTo>
                    <a:lnTo>
                      <a:pt x="474" y="462"/>
                    </a:lnTo>
                    <a:lnTo>
                      <a:pt x="449" y="460"/>
                    </a:lnTo>
                    <a:lnTo>
                      <a:pt x="432" y="486"/>
                    </a:lnTo>
                    <a:lnTo>
                      <a:pt x="407" y="513"/>
                    </a:lnTo>
                    <a:lnTo>
                      <a:pt x="398" y="522"/>
                    </a:lnTo>
                    <a:lnTo>
                      <a:pt x="395" y="537"/>
                    </a:lnTo>
                    <a:lnTo>
                      <a:pt x="350" y="550"/>
                    </a:lnTo>
                    <a:lnTo>
                      <a:pt x="330" y="532"/>
                    </a:lnTo>
                    <a:lnTo>
                      <a:pt x="324" y="556"/>
                    </a:lnTo>
                    <a:lnTo>
                      <a:pt x="321" y="580"/>
                    </a:lnTo>
                    <a:lnTo>
                      <a:pt x="315" y="591"/>
                    </a:lnTo>
                    <a:lnTo>
                      <a:pt x="300" y="594"/>
                    </a:lnTo>
                    <a:lnTo>
                      <a:pt x="276" y="568"/>
                    </a:lnTo>
                    <a:lnTo>
                      <a:pt x="258" y="571"/>
                    </a:lnTo>
                    <a:lnTo>
                      <a:pt x="243" y="562"/>
                    </a:lnTo>
                    <a:lnTo>
                      <a:pt x="198" y="573"/>
                    </a:lnTo>
                    <a:lnTo>
                      <a:pt x="180" y="556"/>
                    </a:lnTo>
                    <a:lnTo>
                      <a:pt x="159" y="558"/>
                    </a:lnTo>
                    <a:lnTo>
                      <a:pt x="90" y="546"/>
                    </a:lnTo>
                    <a:lnTo>
                      <a:pt x="74" y="516"/>
                    </a:lnTo>
                    <a:lnTo>
                      <a:pt x="41" y="525"/>
                    </a:lnTo>
                    <a:lnTo>
                      <a:pt x="0" y="495"/>
                    </a:lnTo>
                    <a:lnTo>
                      <a:pt x="20" y="409"/>
                    </a:lnTo>
                    <a:lnTo>
                      <a:pt x="9" y="382"/>
                    </a:lnTo>
                    <a:lnTo>
                      <a:pt x="113" y="360"/>
                    </a:lnTo>
                    <a:lnTo>
                      <a:pt x="135" y="370"/>
                    </a:lnTo>
                    <a:lnTo>
                      <a:pt x="134" y="352"/>
                    </a:lnTo>
                    <a:lnTo>
                      <a:pt x="261" y="291"/>
                    </a:lnTo>
                    <a:lnTo>
                      <a:pt x="246" y="262"/>
                    </a:lnTo>
                    <a:lnTo>
                      <a:pt x="284" y="252"/>
                    </a:lnTo>
                    <a:lnTo>
                      <a:pt x="309" y="217"/>
                    </a:lnTo>
                    <a:lnTo>
                      <a:pt x="354" y="214"/>
                    </a:lnTo>
                    <a:lnTo>
                      <a:pt x="357" y="192"/>
                    </a:lnTo>
                    <a:lnTo>
                      <a:pt x="377" y="207"/>
                    </a:lnTo>
                    <a:lnTo>
                      <a:pt x="393" y="202"/>
                    </a:lnTo>
                    <a:lnTo>
                      <a:pt x="389" y="121"/>
                    </a:lnTo>
                    <a:lnTo>
                      <a:pt x="399" y="120"/>
                    </a:lnTo>
                    <a:lnTo>
                      <a:pt x="468" y="136"/>
                    </a:lnTo>
                    <a:lnTo>
                      <a:pt x="513" y="148"/>
                    </a:lnTo>
                    <a:lnTo>
                      <a:pt x="539" y="88"/>
                    </a:lnTo>
                    <a:lnTo>
                      <a:pt x="540" y="54"/>
                    </a:lnTo>
                    <a:lnTo>
                      <a:pt x="572" y="37"/>
                    </a:lnTo>
                    <a:lnTo>
                      <a:pt x="605" y="36"/>
                    </a:lnTo>
                    <a:lnTo>
                      <a:pt x="621" y="0"/>
                    </a:lnTo>
                    <a:lnTo>
                      <a:pt x="633" y="18"/>
                    </a:lnTo>
                    <a:lnTo>
                      <a:pt x="657" y="19"/>
                    </a:lnTo>
                    <a:lnTo>
                      <a:pt x="668" y="45"/>
                    </a:lnTo>
                    <a:lnTo>
                      <a:pt x="678" y="58"/>
                    </a:lnTo>
                    <a:lnTo>
                      <a:pt x="722" y="93"/>
                    </a:lnTo>
                    <a:close/>
                  </a:path>
                </a:pathLst>
              </a:custGeom>
              <a:solidFill>
                <a:schemeClr val="accent2"/>
              </a:solidFill>
              <a:ln w="6350">
                <a:solidFill>
                  <a:schemeClr val="tx1"/>
                </a:solidFill>
                <a:round/>
                <a:headEnd/>
                <a:tailEnd/>
              </a:ln>
            </p:spPr>
            <p:txBody>
              <a:bodyPr/>
              <a:lstStyle/>
              <a:p>
                <a:pPr defTabSz="514350"/>
                <a:endParaRPr lang="fi-FI" sz="1013">
                  <a:solidFill>
                    <a:srgbClr val="000000"/>
                  </a:solidFill>
                  <a:latin typeface="Arial"/>
                </a:endParaRPr>
              </a:p>
            </p:txBody>
          </p:sp>
          <p:sp>
            <p:nvSpPr>
              <p:cNvPr id="2078" name="Text Box 43"/>
              <p:cNvSpPr txBox="1">
                <a:spLocks noChangeArrowheads="1"/>
              </p:cNvSpPr>
              <p:nvPr/>
            </p:nvSpPr>
            <p:spPr bwMode="auto">
              <a:xfrm>
                <a:off x="2514913" y="2152649"/>
                <a:ext cx="6241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Lappi</a:t>
                </a:r>
              </a:p>
            </p:txBody>
          </p:sp>
          <p:sp>
            <p:nvSpPr>
              <p:cNvPr id="2079" name="Text Box 44"/>
              <p:cNvSpPr txBox="1">
                <a:spLocks noChangeArrowheads="1"/>
              </p:cNvSpPr>
              <p:nvPr/>
            </p:nvSpPr>
            <p:spPr bwMode="auto">
              <a:xfrm>
                <a:off x="1711207" y="4546418"/>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a:t>
                </a:r>
              </a:p>
              <a:p>
                <a:pPr defTabSz="514350">
                  <a:spcBef>
                    <a:spcPct val="0"/>
                  </a:spcBef>
                  <a:buNone/>
                </a:pPr>
                <a:r>
                  <a:rPr lang="fi-FI" altLang="fi-FI" sz="900" b="1" dirty="0">
                    <a:solidFill>
                      <a:srgbClr val="000000"/>
                    </a:solidFill>
                  </a:rPr>
                  <a:t>Pohjanmaa</a:t>
                </a:r>
              </a:p>
            </p:txBody>
          </p:sp>
          <p:sp>
            <p:nvSpPr>
              <p:cNvPr id="2080" name="Text Box 45"/>
              <p:cNvSpPr txBox="1">
                <a:spLocks noChangeArrowheads="1"/>
              </p:cNvSpPr>
              <p:nvPr/>
            </p:nvSpPr>
            <p:spPr bwMode="auto">
              <a:xfrm>
                <a:off x="976625" y="5437187"/>
                <a:ext cx="9330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Satakunta</a:t>
                </a:r>
              </a:p>
            </p:txBody>
          </p:sp>
          <p:sp>
            <p:nvSpPr>
              <p:cNvPr id="2081" name="Text Box 46"/>
              <p:cNvSpPr txBox="1">
                <a:spLocks noChangeArrowheads="1"/>
              </p:cNvSpPr>
              <p:nvPr/>
            </p:nvSpPr>
            <p:spPr bwMode="auto">
              <a:xfrm>
                <a:off x="1760852" y="5264150"/>
                <a:ext cx="729830"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Pirkan-</a:t>
                </a:r>
              </a:p>
              <a:p>
                <a:pPr defTabSz="514350">
                  <a:spcBef>
                    <a:spcPct val="0"/>
                  </a:spcBef>
                  <a:buNone/>
                </a:pPr>
                <a:r>
                  <a:rPr lang="fi-FI" altLang="fi-FI" sz="900" b="1" dirty="0">
                    <a:solidFill>
                      <a:srgbClr val="000000"/>
                    </a:solidFill>
                  </a:rPr>
                  <a:t>maa</a:t>
                </a:r>
              </a:p>
            </p:txBody>
          </p:sp>
          <p:sp>
            <p:nvSpPr>
              <p:cNvPr id="2082" name="Text Box 47"/>
              <p:cNvSpPr txBox="1">
                <a:spLocks noChangeArrowheads="1"/>
              </p:cNvSpPr>
              <p:nvPr/>
            </p:nvSpPr>
            <p:spPr bwMode="auto">
              <a:xfrm>
                <a:off x="2322826" y="5651500"/>
                <a:ext cx="632303"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Häme</a:t>
                </a:r>
              </a:p>
            </p:txBody>
          </p:sp>
          <p:sp>
            <p:nvSpPr>
              <p:cNvPr id="2083" name="Text Box 48"/>
              <p:cNvSpPr txBox="1">
                <a:spLocks noChangeArrowheads="1"/>
              </p:cNvSpPr>
              <p:nvPr/>
            </p:nvSpPr>
            <p:spPr bwMode="auto">
              <a:xfrm>
                <a:off x="692984" y="5935029"/>
                <a:ext cx="1380012"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Varsinais-Suomi</a:t>
                </a:r>
              </a:p>
            </p:txBody>
          </p:sp>
          <p:sp>
            <p:nvSpPr>
              <p:cNvPr id="2084" name="Text Box 49"/>
              <p:cNvSpPr txBox="1">
                <a:spLocks noChangeArrowheads="1"/>
              </p:cNvSpPr>
              <p:nvPr/>
            </p:nvSpPr>
            <p:spPr bwMode="auto">
              <a:xfrm>
                <a:off x="3001186" y="5798241"/>
                <a:ext cx="13718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Kaakkois-Suomi</a:t>
                </a:r>
              </a:p>
            </p:txBody>
          </p:sp>
          <p:sp>
            <p:nvSpPr>
              <p:cNvPr id="2085" name="Text Box 50"/>
              <p:cNvSpPr txBox="1">
                <a:spLocks noChangeArrowheads="1"/>
              </p:cNvSpPr>
              <p:nvPr/>
            </p:nvSpPr>
            <p:spPr bwMode="auto">
              <a:xfrm>
                <a:off x="2056126" y="6200775"/>
                <a:ext cx="843611"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Uusimaa</a:t>
                </a:r>
              </a:p>
            </p:txBody>
          </p:sp>
          <p:sp>
            <p:nvSpPr>
              <p:cNvPr id="2086" name="Text Box 51"/>
              <p:cNvSpPr txBox="1">
                <a:spLocks noChangeArrowheads="1"/>
              </p:cNvSpPr>
              <p:nvPr/>
            </p:nvSpPr>
            <p:spPr bwMode="auto">
              <a:xfrm>
                <a:off x="2299012" y="4864100"/>
                <a:ext cx="681066"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Keski-</a:t>
                </a:r>
              </a:p>
              <a:p>
                <a:pPr defTabSz="514350">
                  <a:spcBef>
                    <a:spcPct val="0"/>
                  </a:spcBef>
                  <a:buNone/>
                </a:pPr>
                <a:r>
                  <a:rPr lang="fi-FI" altLang="fi-FI" sz="900" b="1" dirty="0">
                    <a:solidFill>
                      <a:srgbClr val="000000"/>
                    </a:solidFill>
                  </a:rPr>
                  <a:t>Suomi</a:t>
                </a:r>
              </a:p>
            </p:txBody>
          </p:sp>
          <p:sp>
            <p:nvSpPr>
              <p:cNvPr id="2087" name="Text Box 52"/>
              <p:cNvSpPr txBox="1">
                <a:spLocks noChangeArrowheads="1"/>
              </p:cNvSpPr>
              <p:nvPr/>
            </p:nvSpPr>
            <p:spPr bwMode="auto">
              <a:xfrm>
                <a:off x="3124187" y="3638905"/>
                <a:ext cx="729830"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Kainuu</a:t>
                </a:r>
              </a:p>
            </p:txBody>
          </p:sp>
          <p:sp>
            <p:nvSpPr>
              <p:cNvPr id="2088" name="Text Box 53"/>
              <p:cNvSpPr txBox="1">
                <a:spLocks noChangeArrowheads="1"/>
              </p:cNvSpPr>
              <p:nvPr/>
            </p:nvSpPr>
            <p:spPr bwMode="auto">
              <a:xfrm>
                <a:off x="2429188" y="3262312"/>
                <a:ext cx="1014284"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Pohjanmaa</a:t>
                </a:r>
              </a:p>
            </p:txBody>
          </p:sp>
          <p:sp>
            <p:nvSpPr>
              <p:cNvPr id="2089" name="Text Box 54"/>
              <p:cNvSpPr txBox="1">
                <a:spLocks noChangeArrowheads="1"/>
              </p:cNvSpPr>
              <p:nvPr/>
            </p:nvSpPr>
            <p:spPr bwMode="auto">
              <a:xfrm>
                <a:off x="2773676" y="43608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Savo</a:t>
                </a:r>
              </a:p>
            </p:txBody>
          </p:sp>
          <p:sp>
            <p:nvSpPr>
              <p:cNvPr id="2090" name="Text Box 55"/>
              <p:cNvSpPr txBox="1">
                <a:spLocks noChangeArrowheads="1"/>
              </p:cNvSpPr>
              <p:nvPr/>
            </p:nvSpPr>
            <p:spPr bwMode="auto">
              <a:xfrm>
                <a:off x="3622988" y="4462462"/>
                <a:ext cx="811102" cy="49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Pohjois-</a:t>
                </a:r>
              </a:p>
              <a:p>
                <a:pPr defTabSz="514350">
                  <a:spcBef>
                    <a:spcPct val="0"/>
                  </a:spcBef>
                  <a:buNone/>
                </a:pPr>
                <a:r>
                  <a:rPr lang="fi-FI" altLang="fi-FI" sz="900" b="1" dirty="0">
                    <a:solidFill>
                      <a:srgbClr val="000000"/>
                    </a:solidFill>
                  </a:rPr>
                  <a:t>Karjala</a:t>
                </a:r>
              </a:p>
            </p:txBody>
          </p:sp>
          <p:sp>
            <p:nvSpPr>
              <p:cNvPr id="2091" name="Text Box 56"/>
              <p:cNvSpPr txBox="1">
                <a:spLocks noChangeArrowheads="1"/>
              </p:cNvSpPr>
              <p:nvPr/>
            </p:nvSpPr>
            <p:spPr bwMode="auto">
              <a:xfrm>
                <a:off x="2949888" y="5141912"/>
                <a:ext cx="981775"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Etelä-Savo</a:t>
                </a:r>
              </a:p>
            </p:txBody>
          </p:sp>
          <p:sp>
            <p:nvSpPr>
              <p:cNvPr id="2092" name="Text Box 57"/>
              <p:cNvSpPr txBox="1">
                <a:spLocks noChangeArrowheads="1"/>
              </p:cNvSpPr>
              <p:nvPr/>
            </p:nvSpPr>
            <p:spPr bwMode="auto">
              <a:xfrm>
                <a:off x="794063" y="4691062"/>
                <a:ext cx="1014284" cy="30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Pohjanmaa</a:t>
                </a:r>
              </a:p>
            </p:txBody>
          </p:sp>
          <p:sp>
            <p:nvSpPr>
              <p:cNvPr id="2093" name="Text Box 58"/>
              <p:cNvSpPr txBox="1">
                <a:spLocks noChangeArrowheads="1"/>
              </p:cNvSpPr>
              <p:nvPr/>
            </p:nvSpPr>
            <p:spPr bwMode="auto">
              <a:xfrm>
                <a:off x="2025989" y="6334056"/>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48</a:t>
                </a:r>
              </a:p>
            </p:txBody>
          </p:sp>
          <p:sp>
            <p:nvSpPr>
              <p:cNvPr id="2094" name="Text Box 59"/>
              <p:cNvSpPr txBox="1">
                <a:spLocks noChangeArrowheads="1"/>
              </p:cNvSpPr>
              <p:nvPr/>
            </p:nvSpPr>
            <p:spPr bwMode="auto">
              <a:xfrm>
                <a:off x="1667066" y="6156325"/>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45</a:t>
                </a:r>
              </a:p>
            </p:txBody>
          </p:sp>
          <p:sp>
            <p:nvSpPr>
              <p:cNvPr id="2095" name="Text Box 60"/>
              <p:cNvSpPr txBox="1">
                <a:spLocks noChangeArrowheads="1"/>
              </p:cNvSpPr>
              <p:nvPr/>
            </p:nvSpPr>
            <p:spPr bwMode="auto">
              <a:xfrm>
                <a:off x="3083239" y="5986462"/>
                <a:ext cx="373063"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41</a:t>
                </a:r>
              </a:p>
            </p:txBody>
          </p:sp>
          <p:sp>
            <p:nvSpPr>
              <p:cNvPr id="2096" name="Text Box 61"/>
              <p:cNvSpPr txBox="1">
                <a:spLocks noChangeArrowheads="1"/>
              </p:cNvSpPr>
              <p:nvPr/>
            </p:nvSpPr>
            <p:spPr bwMode="auto">
              <a:xfrm>
                <a:off x="2419663" y="5876924"/>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49</a:t>
                </a:r>
              </a:p>
            </p:txBody>
          </p:sp>
          <p:sp>
            <p:nvSpPr>
              <p:cNvPr id="2097" name="Text Box 62"/>
              <p:cNvSpPr txBox="1">
                <a:spLocks noChangeArrowheads="1"/>
              </p:cNvSpPr>
              <p:nvPr/>
            </p:nvSpPr>
            <p:spPr bwMode="auto">
              <a:xfrm>
                <a:off x="1938651" y="5694362"/>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55</a:t>
                </a:r>
              </a:p>
            </p:txBody>
          </p:sp>
          <p:sp>
            <p:nvSpPr>
              <p:cNvPr id="2098" name="Text Box 63"/>
              <p:cNvSpPr txBox="1">
                <a:spLocks noChangeArrowheads="1"/>
              </p:cNvSpPr>
              <p:nvPr/>
            </p:nvSpPr>
            <p:spPr bwMode="auto">
              <a:xfrm>
                <a:off x="1445733" y="5668769"/>
                <a:ext cx="407987" cy="30689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46</a:t>
                </a:r>
              </a:p>
            </p:txBody>
          </p:sp>
          <p:sp>
            <p:nvSpPr>
              <p:cNvPr id="2099" name="Text Box 64"/>
              <p:cNvSpPr txBox="1">
                <a:spLocks noChangeArrowheads="1"/>
              </p:cNvSpPr>
              <p:nvPr/>
            </p:nvSpPr>
            <p:spPr bwMode="auto">
              <a:xfrm>
                <a:off x="2446651" y="529748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49</a:t>
                </a:r>
              </a:p>
            </p:txBody>
          </p:sp>
          <p:sp>
            <p:nvSpPr>
              <p:cNvPr id="2100" name="Text Box 65"/>
              <p:cNvSpPr txBox="1">
                <a:spLocks noChangeArrowheads="1"/>
              </p:cNvSpPr>
              <p:nvPr/>
            </p:nvSpPr>
            <p:spPr bwMode="auto">
              <a:xfrm>
                <a:off x="3189601" y="5368925"/>
                <a:ext cx="3889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45</a:t>
                </a:r>
              </a:p>
            </p:txBody>
          </p:sp>
          <p:sp>
            <p:nvSpPr>
              <p:cNvPr id="2101" name="Text Box 66"/>
              <p:cNvSpPr txBox="1">
                <a:spLocks noChangeArrowheads="1"/>
              </p:cNvSpPr>
              <p:nvPr/>
            </p:nvSpPr>
            <p:spPr bwMode="auto">
              <a:xfrm>
                <a:off x="3021326" y="478313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46</a:t>
                </a:r>
              </a:p>
            </p:txBody>
          </p:sp>
          <p:sp>
            <p:nvSpPr>
              <p:cNvPr id="2102" name="Text Box 67"/>
              <p:cNvSpPr txBox="1">
                <a:spLocks noChangeArrowheads="1"/>
              </p:cNvSpPr>
              <p:nvPr/>
            </p:nvSpPr>
            <p:spPr bwMode="auto">
              <a:xfrm>
                <a:off x="1033776" y="4943475"/>
                <a:ext cx="37623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61</a:t>
                </a:r>
              </a:p>
            </p:txBody>
          </p:sp>
          <p:sp>
            <p:nvSpPr>
              <p:cNvPr id="2103" name="Text Box 68"/>
              <p:cNvSpPr txBox="1">
                <a:spLocks noChangeArrowheads="1"/>
              </p:cNvSpPr>
              <p:nvPr/>
            </p:nvSpPr>
            <p:spPr bwMode="auto">
              <a:xfrm>
                <a:off x="1653655" y="4896800"/>
                <a:ext cx="3651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a:solidFill>
                      <a:srgbClr val="000000"/>
                    </a:solidFill>
                  </a:rPr>
                  <a:t>45</a:t>
                </a:r>
                <a:endParaRPr lang="fi-FI" altLang="fi-FI" sz="900" b="1" dirty="0">
                  <a:solidFill>
                    <a:srgbClr val="000000"/>
                  </a:solidFill>
                </a:endParaRPr>
              </a:p>
            </p:txBody>
          </p:sp>
          <p:sp>
            <p:nvSpPr>
              <p:cNvPr id="2104" name="Text Box 69"/>
              <p:cNvSpPr txBox="1">
                <a:spLocks noChangeArrowheads="1"/>
              </p:cNvSpPr>
              <p:nvPr/>
            </p:nvSpPr>
            <p:spPr bwMode="auto">
              <a:xfrm>
                <a:off x="3797614" y="4865687"/>
                <a:ext cx="363538"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51</a:t>
                </a:r>
              </a:p>
            </p:txBody>
          </p:sp>
          <p:sp>
            <p:nvSpPr>
              <p:cNvPr id="2105" name="Text Box 70"/>
              <p:cNvSpPr txBox="1">
                <a:spLocks noChangeArrowheads="1"/>
              </p:cNvSpPr>
              <p:nvPr/>
            </p:nvSpPr>
            <p:spPr bwMode="auto">
              <a:xfrm>
                <a:off x="3218326" y="3883946"/>
                <a:ext cx="357187"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66</a:t>
                </a:r>
              </a:p>
            </p:txBody>
          </p:sp>
          <p:sp>
            <p:nvSpPr>
              <p:cNvPr id="2106" name="Text Box 71"/>
              <p:cNvSpPr txBox="1">
                <a:spLocks noChangeArrowheads="1"/>
              </p:cNvSpPr>
              <p:nvPr/>
            </p:nvSpPr>
            <p:spPr bwMode="auto">
              <a:xfrm>
                <a:off x="2467288" y="3702051"/>
                <a:ext cx="368300"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48</a:t>
                </a:r>
              </a:p>
            </p:txBody>
          </p:sp>
          <p:sp>
            <p:nvSpPr>
              <p:cNvPr id="2107" name="Text Box 72"/>
              <p:cNvSpPr txBox="1">
                <a:spLocks noChangeArrowheads="1"/>
              </p:cNvSpPr>
              <p:nvPr/>
            </p:nvSpPr>
            <p:spPr bwMode="auto">
              <a:xfrm>
                <a:off x="2614926" y="2395537"/>
                <a:ext cx="377825" cy="4910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900" b="1" dirty="0">
                    <a:solidFill>
                      <a:srgbClr val="000000"/>
                    </a:solidFill>
                  </a:rPr>
                  <a:t>54</a:t>
                </a:r>
              </a:p>
            </p:txBody>
          </p:sp>
          <p:sp>
            <p:nvSpPr>
              <p:cNvPr id="2108" name="Tekstikehys 70"/>
              <p:cNvSpPr txBox="1">
                <a:spLocks noChangeArrowheads="1"/>
              </p:cNvSpPr>
              <p:nvPr/>
            </p:nvSpPr>
            <p:spPr bwMode="auto">
              <a:xfrm>
                <a:off x="-284148" y="565672"/>
                <a:ext cx="2267916" cy="61378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rPr>
                  <a:t>Vuosi 2023</a:t>
                </a:r>
              </a:p>
              <a:p>
                <a:pPr defTabSz="514350">
                  <a:spcBef>
                    <a:spcPct val="0"/>
                  </a:spcBef>
                  <a:buNone/>
                </a:pPr>
                <a:r>
                  <a:rPr lang="fi-FI" altLang="fi-FI" sz="1200" b="1" dirty="0">
                    <a:solidFill>
                      <a:srgbClr val="000000"/>
                    </a:solidFill>
                  </a:rPr>
                  <a:t>(lopullinen vuositieto)</a:t>
                </a:r>
                <a:endParaRPr lang="fi-FI" altLang="fi-FI" sz="825" b="1" dirty="0">
                  <a:solidFill>
                    <a:srgbClr val="000000"/>
                  </a:solidFill>
                </a:endParaRPr>
              </a:p>
            </p:txBody>
          </p:sp>
          <p:sp>
            <p:nvSpPr>
              <p:cNvPr id="2109" name="Text Box 5"/>
              <p:cNvSpPr txBox="1">
                <a:spLocks noChangeArrowheads="1"/>
              </p:cNvSpPr>
              <p:nvPr/>
            </p:nvSpPr>
            <p:spPr bwMode="auto">
              <a:xfrm>
                <a:off x="30041" y="1609269"/>
                <a:ext cx="1662435" cy="36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14350">
                  <a:spcBef>
                    <a:spcPct val="0"/>
                  </a:spcBef>
                  <a:buNone/>
                </a:pPr>
                <a:r>
                  <a:rPr lang="fi-FI" altLang="fi-FI" sz="1200" b="1" dirty="0">
                    <a:solidFill>
                      <a:srgbClr val="000000"/>
                    </a:solidFill>
                  </a:rPr>
                  <a:t>Koko maa 49 %</a:t>
                </a:r>
              </a:p>
            </p:txBody>
          </p:sp>
        </p:grpSp>
      </p:grpSp>
      <p:sp>
        <p:nvSpPr>
          <p:cNvPr id="140" name="Alatunnisteen paikkamerkki 2"/>
          <p:cNvSpPr>
            <a:spLocks noGrp="1"/>
          </p:cNvSpPr>
          <p:nvPr>
            <p:ph type="ftr" sz="quarter" idx="11"/>
          </p:nvPr>
        </p:nvSpPr>
        <p:spPr>
          <a:xfrm>
            <a:off x="399766" y="5999721"/>
            <a:ext cx="2310458" cy="154577"/>
          </a:xfrm>
        </p:spPr>
        <p:txBody>
          <a:bodyPr/>
          <a:lstStyle/>
          <a:p>
            <a:r>
              <a:rPr lang="fi-FI" dirty="0"/>
              <a:t>Työ- ja elinkeinoministeriö </a:t>
            </a:r>
            <a:r>
              <a:rPr lang="bg-BG" dirty="0"/>
              <a:t>•</a:t>
            </a:r>
            <a:r>
              <a:rPr lang="fi-FI" dirty="0"/>
              <a:t> www.tem.fi</a:t>
            </a:r>
          </a:p>
        </p:txBody>
      </p:sp>
      <p:pic>
        <p:nvPicPr>
          <p:cNvPr id="2" name="Picture 1">
            <a:extLst>
              <a:ext uri="{FF2B5EF4-FFF2-40B4-BE49-F238E27FC236}">
                <a16:creationId xmlns:a16="http://schemas.microsoft.com/office/drawing/2014/main" id="{332A14AC-2DD4-424C-DA17-B56C64F207BB}"/>
              </a:ext>
            </a:extLst>
          </p:cNvPr>
          <p:cNvPicPr>
            <a:picLocks noChangeAspect="1"/>
          </p:cNvPicPr>
          <p:nvPr/>
        </p:nvPicPr>
        <p:blipFill>
          <a:blip r:embed="rId2"/>
          <a:stretch>
            <a:fillRect/>
          </a:stretch>
        </p:blipFill>
        <p:spPr>
          <a:xfrm>
            <a:off x="548860" y="6222431"/>
            <a:ext cx="1853345" cy="475529"/>
          </a:xfrm>
          <a:prstGeom prst="rect">
            <a:avLst/>
          </a:prstGeom>
        </p:spPr>
      </p:pic>
    </p:spTree>
    <p:extLst>
      <p:ext uri="{BB962C8B-B14F-4D97-AF65-F5344CB8AC3E}">
        <p14:creationId xmlns:p14="http://schemas.microsoft.com/office/powerpoint/2010/main" val="9954385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89</a:t>
            </a:fld>
            <a:endParaRPr lang="fi-FI" altLang="fi-FI" sz="750" dirty="0">
              <a:solidFill>
                <a:srgbClr val="58585A"/>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pic>
        <p:nvPicPr>
          <p:cNvPr id="5" name="Picture 4">
            <a:extLst>
              <a:ext uri="{FF2B5EF4-FFF2-40B4-BE49-F238E27FC236}">
                <a16:creationId xmlns:a16="http://schemas.microsoft.com/office/drawing/2014/main" id="{7B551387-92EF-877F-022F-1753771BE38F}"/>
              </a:ext>
            </a:extLst>
          </p:cNvPr>
          <p:cNvPicPr>
            <a:picLocks noChangeAspect="1"/>
          </p:cNvPicPr>
          <p:nvPr/>
        </p:nvPicPr>
        <p:blipFill>
          <a:blip r:embed="rId3"/>
          <a:stretch>
            <a:fillRect/>
          </a:stretch>
        </p:blipFill>
        <p:spPr>
          <a:xfrm>
            <a:off x="10425" y="-23232"/>
            <a:ext cx="5026755" cy="2975355"/>
          </a:xfrm>
          <a:prstGeom prst="rect">
            <a:avLst/>
          </a:prstGeom>
        </p:spPr>
      </p:pic>
      <p:pic>
        <p:nvPicPr>
          <p:cNvPr id="7" name="Picture 6">
            <a:extLst>
              <a:ext uri="{FF2B5EF4-FFF2-40B4-BE49-F238E27FC236}">
                <a16:creationId xmlns:a16="http://schemas.microsoft.com/office/drawing/2014/main" id="{C72871C8-08E8-6521-DF35-E5A2144C5829}"/>
              </a:ext>
            </a:extLst>
          </p:cNvPr>
          <p:cNvPicPr>
            <a:picLocks noChangeAspect="1"/>
          </p:cNvPicPr>
          <p:nvPr/>
        </p:nvPicPr>
        <p:blipFill>
          <a:blip r:embed="rId4"/>
          <a:stretch>
            <a:fillRect/>
          </a:stretch>
        </p:blipFill>
        <p:spPr>
          <a:xfrm>
            <a:off x="4989408" y="-23232"/>
            <a:ext cx="4145896" cy="2510193"/>
          </a:xfrm>
          <a:prstGeom prst="rect">
            <a:avLst/>
          </a:prstGeom>
        </p:spPr>
      </p:pic>
      <p:pic>
        <p:nvPicPr>
          <p:cNvPr id="8" name="Picture 7">
            <a:extLst>
              <a:ext uri="{FF2B5EF4-FFF2-40B4-BE49-F238E27FC236}">
                <a16:creationId xmlns:a16="http://schemas.microsoft.com/office/drawing/2014/main" id="{96B7BBA2-E0FF-6864-CE86-5B3B26B0C576}"/>
              </a:ext>
            </a:extLst>
          </p:cNvPr>
          <p:cNvPicPr>
            <a:picLocks noChangeAspect="1"/>
          </p:cNvPicPr>
          <p:nvPr/>
        </p:nvPicPr>
        <p:blipFill>
          <a:blip r:embed="rId5"/>
          <a:stretch>
            <a:fillRect/>
          </a:stretch>
        </p:blipFill>
        <p:spPr>
          <a:xfrm>
            <a:off x="5016775" y="2486961"/>
            <a:ext cx="4115174" cy="3131945"/>
          </a:xfrm>
          <a:prstGeom prst="rect">
            <a:avLst/>
          </a:prstGeom>
        </p:spPr>
      </p:pic>
      <p:pic>
        <p:nvPicPr>
          <p:cNvPr id="9" name="Picture 8">
            <a:extLst>
              <a:ext uri="{FF2B5EF4-FFF2-40B4-BE49-F238E27FC236}">
                <a16:creationId xmlns:a16="http://schemas.microsoft.com/office/drawing/2014/main" id="{8E6590F2-BE27-8CAA-C18A-CABD281564EF}"/>
              </a:ext>
            </a:extLst>
          </p:cNvPr>
          <p:cNvPicPr>
            <a:picLocks noChangeAspect="1"/>
          </p:cNvPicPr>
          <p:nvPr/>
        </p:nvPicPr>
        <p:blipFill>
          <a:blip r:embed="rId6"/>
          <a:stretch>
            <a:fillRect/>
          </a:stretch>
        </p:blipFill>
        <p:spPr>
          <a:xfrm>
            <a:off x="1" y="2952124"/>
            <a:ext cx="5037180" cy="3833658"/>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11284" y="137002"/>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1990-2023,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pic>
        <p:nvPicPr>
          <p:cNvPr id="6" name="Picture 5">
            <a:extLst>
              <a:ext uri="{FF2B5EF4-FFF2-40B4-BE49-F238E27FC236}">
                <a16:creationId xmlns:a16="http://schemas.microsoft.com/office/drawing/2014/main" id="{234A62F2-0C85-2C78-C16C-83B3446A8FA6}"/>
              </a:ext>
            </a:extLst>
          </p:cNvPr>
          <p:cNvPicPr>
            <a:picLocks noChangeAspect="1"/>
          </p:cNvPicPr>
          <p:nvPr/>
        </p:nvPicPr>
        <p:blipFill>
          <a:blip r:embed="rId4"/>
          <a:stretch>
            <a:fillRect/>
          </a:stretch>
        </p:blipFill>
        <p:spPr>
          <a:xfrm>
            <a:off x="683568" y="755672"/>
            <a:ext cx="7114649" cy="534665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90</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4" name="Picture 3">
            <a:extLst>
              <a:ext uri="{FF2B5EF4-FFF2-40B4-BE49-F238E27FC236}">
                <a16:creationId xmlns:a16="http://schemas.microsoft.com/office/drawing/2014/main" id="{99F5390E-7DBE-5140-6247-4526346E0AD4}"/>
              </a:ext>
            </a:extLst>
          </p:cNvPr>
          <p:cNvPicPr>
            <a:picLocks noChangeAspect="1"/>
          </p:cNvPicPr>
          <p:nvPr/>
        </p:nvPicPr>
        <p:blipFill>
          <a:blip r:embed="rId4"/>
          <a:stretch>
            <a:fillRect/>
          </a:stretch>
        </p:blipFill>
        <p:spPr>
          <a:xfrm>
            <a:off x="0" y="114913"/>
            <a:ext cx="9144000" cy="5982224"/>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91</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7585A739-32B5-905E-6FD6-3ED494FA9B3C}"/>
              </a:ext>
            </a:extLst>
          </p:cNvPr>
          <p:cNvPicPr>
            <a:picLocks noChangeAspect="1"/>
          </p:cNvPicPr>
          <p:nvPr/>
        </p:nvPicPr>
        <p:blipFill>
          <a:blip r:embed="rId3"/>
          <a:stretch>
            <a:fillRect/>
          </a:stretch>
        </p:blipFill>
        <p:spPr>
          <a:xfrm>
            <a:off x="0" y="264696"/>
            <a:ext cx="9144000" cy="5982224"/>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92</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32EF5FDD-6F04-3D20-6DB2-4FC91B1B6A77}"/>
              </a:ext>
            </a:extLst>
          </p:cNvPr>
          <p:cNvPicPr>
            <a:picLocks noChangeAspect="1"/>
          </p:cNvPicPr>
          <p:nvPr/>
        </p:nvPicPr>
        <p:blipFill>
          <a:blip r:embed="rId3"/>
          <a:stretch>
            <a:fillRect/>
          </a:stretch>
        </p:blipFill>
        <p:spPr>
          <a:xfrm>
            <a:off x="0" y="159430"/>
            <a:ext cx="9144000" cy="5982224"/>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93</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D716E13A-9A54-CD58-5C52-8E84064AC7CD}"/>
              </a:ext>
            </a:extLst>
          </p:cNvPr>
          <p:cNvPicPr>
            <a:picLocks noChangeAspect="1"/>
          </p:cNvPicPr>
          <p:nvPr/>
        </p:nvPicPr>
        <p:blipFill>
          <a:blip r:embed="rId3"/>
          <a:stretch>
            <a:fillRect/>
          </a:stretch>
        </p:blipFill>
        <p:spPr>
          <a:xfrm>
            <a:off x="0" y="285372"/>
            <a:ext cx="9144000" cy="5982224"/>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94</a:t>
            </a:fld>
            <a:endParaRPr lang="fi-FI" sz="750" dirty="0">
              <a:solidFill>
                <a:srgbClr val="58585A"/>
              </a:solidFill>
              <a:latin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pic>
        <p:nvPicPr>
          <p:cNvPr id="5" name="Picture 4">
            <a:extLst>
              <a:ext uri="{FF2B5EF4-FFF2-40B4-BE49-F238E27FC236}">
                <a16:creationId xmlns:a16="http://schemas.microsoft.com/office/drawing/2014/main" id="{58427E7A-3732-B05D-FFEC-4BC362D9684E}"/>
              </a:ext>
            </a:extLst>
          </p:cNvPr>
          <p:cNvPicPr>
            <a:picLocks noChangeAspect="1"/>
          </p:cNvPicPr>
          <p:nvPr/>
        </p:nvPicPr>
        <p:blipFill>
          <a:blip r:embed="rId3"/>
          <a:stretch>
            <a:fillRect/>
          </a:stretch>
        </p:blipFill>
        <p:spPr>
          <a:xfrm>
            <a:off x="0" y="256906"/>
            <a:ext cx="9144000" cy="5982224"/>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D176DC-976B-67D3-A3FD-E1AE5624F337}"/>
              </a:ext>
            </a:extLst>
          </p:cNvPr>
          <p:cNvPicPr>
            <a:picLocks noChangeAspect="1"/>
          </p:cNvPicPr>
          <p:nvPr/>
        </p:nvPicPr>
        <p:blipFill>
          <a:blip r:embed="rId2"/>
          <a:stretch>
            <a:fillRect/>
          </a:stretch>
        </p:blipFill>
        <p:spPr>
          <a:xfrm>
            <a:off x="6610063" y="3449252"/>
            <a:ext cx="2396905" cy="3387090"/>
          </a:xfrm>
          <a:prstGeom prst="rect">
            <a:avLst/>
          </a:prstGeom>
        </p:spPr>
      </p:pic>
      <p:pic>
        <p:nvPicPr>
          <p:cNvPr id="8" name="Picture 7">
            <a:extLst>
              <a:ext uri="{FF2B5EF4-FFF2-40B4-BE49-F238E27FC236}">
                <a16:creationId xmlns:a16="http://schemas.microsoft.com/office/drawing/2014/main" id="{7734872E-7FE0-5028-5C0E-4B14C64C6297}"/>
              </a:ext>
            </a:extLst>
          </p:cNvPr>
          <p:cNvPicPr>
            <a:picLocks noChangeAspect="1"/>
          </p:cNvPicPr>
          <p:nvPr/>
        </p:nvPicPr>
        <p:blipFill>
          <a:blip r:embed="rId3"/>
          <a:stretch>
            <a:fillRect/>
          </a:stretch>
        </p:blipFill>
        <p:spPr>
          <a:xfrm>
            <a:off x="274712" y="3269266"/>
            <a:ext cx="2045235" cy="2894200"/>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13. paras 69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742080"/>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 TYÖPAIKKOJEN KASVU Nopeaa VIIME VUOSINA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r>
              <a:rPr lang="fi-FI" sz="1400" b="1" cap="all" spc="-50" dirty="0">
                <a:solidFill>
                  <a:srgbClr val="0070C0"/>
                </a:solidFill>
                <a:latin typeface="+mj-lt"/>
                <a:ea typeface="+mj-ea"/>
                <a:cs typeface="+mj-cs"/>
              </a:rPr>
              <a:t>   SIJA 31 69 SEUTUKUNNAN JOUKOSSA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 SIJA 14</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Suomen 7.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4"/>
          <a:stretch>
            <a:fillRect/>
          </a:stretch>
        </p:blipFill>
        <p:spPr>
          <a:xfrm>
            <a:off x="7271895" y="59412"/>
            <a:ext cx="1548113" cy="1423811"/>
          </a:xfrm>
          <a:prstGeom prst="rect">
            <a:avLst/>
          </a:prstGeom>
        </p:spPr>
      </p:pic>
      <p:sp>
        <p:nvSpPr>
          <p:cNvPr id="23" name="TextBox 22"/>
          <p:cNvSpPr txBox="1"/>
          <p:nvPr/>
        </p:nvSpPr>
        <p:spPr>
          <a:xfrm>
            <a:off x="6038877" y="3007760"/>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384056" y="3133419"/>
            <a:ext cx="6858000" cy="1790700"/>
          </a:xfrm>
        </p:spPr>
        <p:txBody>
          <a:bodyPr>
            <a:normAutofit fontScale="90000"/>
          </a:bodyPr>
          <a:lstStyle/>
          <a:p>
            <a:pPr lvl="0" algn="l" eaLnBrk="0" fontAlgn="base" hangingPunct="0">
              <a:lnSpc>
                <a:spcPct val="100000"/>
              </a:lnSpc>
              <a:spcBef>
                <a:spcPct val="20000"/>
              </a:spcBef>
              <a:spcAft>
                <a:spcPct val="0"/>
              </a:spcAft>
            </a:pP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42</a:t>
            </a:r>
            <a:br>
              <a:rPr lang="en-GB" altLang="fi-FI" sz="2100" b="1" kern="0" dirty="0">
                <a:solidFill>
                  <a:srgbClr val="003399"/>
                </a:solidFill>
                <a:latin typeface="Arial"/>
              </a:rPr>
            </a:br>
            <a:br>
              <a:rPr lang="fi-FI" sz="5400" dirty="0"/>
            </a:br>
            <a:r>
              <a:rPr lang="en-GB" sz="2700" kern="0" dirty="0" err="1">
                <a:solidFill>
                  <a:srgbClr val="003399"/>
                </a:solidFill>
                <a:latin typeface="Arial"/>
                <a:ea typeface="+mn-ea"/>
                <a:cs typeface="+mn-cs"/>
              </a:rPr>
              <a:t>Touko</a:t>
            </a:r>
            <a:r>
              <a:rPr lang="en-GB" altLang="fi-FI" sz="2700" kern="0" dirty="0" err="1">
                <a:solidFill>
                  <a:srgbClr val="003399"/>
                </a:solidFill>
                <a:latin typeface="Arial"/>
                <a:ea typeface="+mn-ea"/>
                <a:cs typeface="+mn-cs"/>
              </a:rPr>
              <a:t>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Aluekehitysasiantuntija Saku Vähäsantanen</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Satakuntaliitto</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Etunimi.sukunimi@satakunta.fi</a:t>
            </a:r>
            <a:br>
              <a:rPr lang="fi-FI"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Puh. 044 711 4350</a:t>
            </a:r>
            <a:br>
              <a:rPr lang="fi-FI" altLang="fi-FI" sz="1650" kern="0" dirty="0">
                <a:solidFill>
                  <a:srgbClr val="FF9933"/>
                </a:solidFill>
                <a:latin typeface="Arial"/>
                <a:ea typeface="+mn-ea"/>
                <a:cs typeface="+mn-cs"/>
              </a:rPr>
            </a:b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73360" y="3271838"/>
            <a:ext cx="5241590" cy="1790700"/>
          </a:xfrm>
        </p:spPr>
        <p:txBody>
          <a:bodyPr>
            <a:normAutofit fontScale="90000"/>
          </a:bodyPr>
          <a:lstStyle/>
          <a:p>
            <a:pPr lvl="0" algn="l" eaLnBrk="0" fontAlgn="base" hangingPunct="0">
              <a:lnSpc>
                <a:spcPct val="100000"/>
              </a:lnSpc>
              <a:spcBef>
                <a:spcPct val="20000"/>
              </a:spcBef>
              <a:spcAft>
                <a:spcPct val="0"/>
              </a:spcAft>
            </a:pPr>
            <a:br>
              <a:rPr lang="en-GB" altLang="fi-FI" sz="3000" b="1" kern="0" dirty="0">
                <a:solidFill>
                  <a:srgbClr val="003399"/>
                </a:solidFill>
                <a:latin typeface="Arial"/>
              </a:rPr>
            </a:br>
            <a:br>
              <a:rPr lang="en-GB" altLang="fi-FI" sz="3000" b="1" kern="0" dirty="0">
                <a:solidFill>
                  <a:srgbClr val="003399"/>
                </a:solidFill>
                <a:latin typeface="Arial"/>
              </a:rPr>
            </a:br>
            <a:br>
              <a:rPr lang="en-GB" altLang="fi-FI" sz="3000" b="1" kern="0" dirty="0">
                <a:solidFill>
                  <a:srgbClr val="003399"/>
                </a:solidFill>
                <a:latin typeface="Arial"/>
              </a:rPr>
            </a:br>
            <a:r>
              <a:rPr lang="en-GB" altLang="fi-FI" sz="3000" b="1" kern="0" dirty="0">
                <a:solidFill>
                  <a:srgbClr val="003399"/>
                </a:solidFill>
                <a:latin typeface="Arial"/>
              </a:rPr>
              <a:t>SATAKUNNAN TALOUS </a:t>
            </a:r>
            <a:br>
              <a:rPr lang="en-GB" altLang="fi-FI" sz="3000" b="1" kern="0" dirty="0">
                <a:solidFill>
                  <a:srgbClr val="003399"/>
                </a:solidFill>
                <a:latin typeface="Arial"/>
              </a:rPr>
            </a:br>
            <a:r>
              <a:rPr lang="en-GB" altLang="fi-FI" sz="3000" b="1" kern="0" dirty="0" err="1">
                <a:solidFill>
                  <a:srgbClr val="003399"/>
                </a:solidFill>
                <a:latin typeface="Arial"/>
              </a:rPr>
              <a:t>Nykytila</a:t>
            </a:r>
            <a:r>
              <a:rPr lang="en-GB" altLang="fi-FI" sz="3000" b="1" kern="0" dirty="0">
                <a:solidFill>
                  <a:srgbClr val="003399"/>
                </a:solidFill>
                <a:latin typeface="Arial"/>
              </a:rPr>
              <a:t> </a:t>
            </a:r>
            <a:r>
              <a:rPr lang="en-GB" altLang="fi-FI" sz="3000" b="1" kern="0" dirty="0" err="1">
                <a:solidFill>
                  <a:srgbClr val="003399"/>
                </a:solidFill>
                <a:latin typeface="Arial"/>
              </a:rPr>
              <a:t>ja</a:t>
            </a:r>
            <a:r>
              <a:rPr lang="en-GB" altLang="fi-FI" sz="3000" b="1" kern="0" dirty="0">
                <a:solidFill>
                  <a:srgbClr val="003399"/>
                </a:solidFill>
                <a:latin typeface="Arial"/>
              </a:rPr>
              <a:t> </a:t>
            </a:r>
            <a:r>
              <a:rPr lang="en-GB" altLang="fi-FI" sz="3000" b="1" kern="0" dirty="0" err="1">
                <a:solidFill>
                  <a:srgbClr val="003399"/>
                </a:solidFill>
                <a:latin typeface="Arial"/>
              </a:rPr>
              <a:t>lähiajan</a:t>
            </a:r>
            <a:r>
              <a:rPr lang="en-GB" altLang="fi-FI" sz="3000" b="1" kern="0" dirty="0">
                <a:solidFill>
                  <a:srgbClr val="003399"/>
                </a:solidFill>
                <a:latin typeface="Arial"/>
              </a:rPr>
              <a:t> </a:t>
            </a:r>
            <a:r>
              <a:rPr lang="en-GB" altLang="fi-FI" sz="3000" b="1" kern="0" dirty="0" err="1">
                <a:solidFill>
                  <a:srgbClr val="003399"/>
                </a:solidFill>
                <a:latin typeface="Arial"/>
              </a:rPr>
              <a:t>näkymät</a:t>
            </a:r>
            <a:r>
              <a:rPr lang="en-GB" altLang="fi-FI" sz="3000" b="1" kern="0" dirty="0">
                <a:solidFill>
                  <a:srgbClr val="003399"/>
                </a:solidFill>
                <a:latin typeface="Arial"/>
              </a:rPr>
              <a:t> 42</a:t>
            </a:r>
            <a:br>
              <a:rPr lang="en-GB" altLang="fi-FI" sz="2100" b="1" kern="0" dirty="0">
                <a:solidFill>
                  <a:srgbClr val="003399"/>
                </a:solidFill>
                <a:latin typeface="Arial"/>
              </a:rPr>
            </a:br>
            <a:r>
              <a:rPr lang="en-GB" altLang="fi-FI" sz="2700" kern="0" dirty="0" err="1">
                <a:solidFill>
                  <a:srgbClr val="003399"/>
                </a:solidFill>
                <a:latin typeface="Arial"/>
                <a:ea typeface="+mn-ea"/>
                <a:cs typeface="+mn-cs"/>
              </a:rPr>
              <a:t>Toukokuu</a:t>
            </a:r>
            <a:r>
              <a:rPr lang="en-GB" altLang="fi-FI" sz="2700" kern="0" dirty="0">
                <a:solidFill>
                  <a:srgbClr val="003399"/>
                </a:solidFill>
                <a:latin typeface="Arial"/>
                <a:ea typeface="+mn-ea"/>
                <a:cs typeface="+mn-cs"/>
              </a:rPr>
              <a:t> 2024</a:t>
            </a:r>
            <a:br>
              <a:rPr lang="en-GB" altLang="fi-FI" sz="1650" kern="0" dirty="0">
                <a:solidFill>
                  <a:srgbClr val="003399"/>
                </a:solidFill>
                <a:latin typeface="Arial"/>
                <a:ea typeface="+mn-ea"/>
                <a:cs typeface="+mn-cs"/>
              </a:rPr>
            </a:br>
            <a:br>
              <a:rPr lang="en-GB" altLang="fi-FI" sz="1650" kern="0" dirty="0">
                <a:solidFill>
                  <a:srgbClr val="FF9933"/>
                </a:solidFill>
                <a:latin typeface="Arial"/>
                <a:ea typeface="+mn-ea"/>
                <a:cs typeface="+mn-cs"/>
              </a:rPr>
            </a:br>
            <a:r>
              <a:rPr lang="fi-FI" altLang="fi-FI" sz="165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1650" kern="0" dirty="0" err="1">
                <a:solidFill>
                  <a:srgbClr val="FF9933"/>
                </a:solidFill>
                <a:latin typeface="Arial"/>
                <a:ea typeface="+mn-ea"/>
                <a:cs typeface="+mn-cs"/>
              </a:rPr>
              <a:t>WinNova</a:t>
            </a:r>
            <a:r>
              <a:rPr lang="fi-FI" altLang="fi-FI" sz="1650" kern="0" dirty="0">
                <a:solidFill>
                  <a:srgbClr val="FF9933"/>
                </a:solidFill>
                <a:latin typeface="Arial"/>
                <a:ea typeface="+mn-ea"/>
                <a:cs typeface="+mn-cs"/>
              </a:rPr>
              <a:t>, Satakunnan Yrittäjät ry, Satakunnan ELY-keskus, Rauman kaupunki, Kankaanpään kaupunki, Porin yliopistokeskus, Satakunnan ammattikorkeakoulu, Turun kauppakorkeakoulun Porin yksikkö, Satakunnan kauppakamari, Rauman kauppakamari sekä Eurajoen kunta.</a:t>
            </a:r>
            <a:endParaRPr lang="fi-FI" sz="54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685" y="811530"/>
            <a:ext cx="4118315" cy="518922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90" y="5499546"/>
            <a:ext cx="1392609" cy="360574"/>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98</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LIIKEVAIHTO</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6650" y="5489587"/>
            <a:ext cx="1392609" cy="360574"/>
          </a:xfrm>
          <a:prstGeom prst="rect">
            <a:avLst/>
          </a:prstGeom>
        </p:spPr>
      </p:pic>
      <p:pic>
        <p:nvPicPr>
          <p:cNvPr id="4" name="Picture 3">
            <a:extLst>
              <a:ext uri="{FF2B5EF4-FFF2-40B4-BE49-F238E27FC236}">
                <a16:creationId xmlns:a16="http://schemas.microsoft.com/office/drawing/2014/main" id="{5D8B1FE5-7FDD-48A9-0C49-D043616A4AB0}"/>
              </a:ext>
            </a:extLst>
          </p:cNvPr>
          <p:cNvPicPr>
            <a:picLocks noChangeAspect="1"/>
          </p:cNvPicPr>
          <p:nvPr/>
        </p:nvPicPr>
        <p:blipFill>
          <a:blip r:embed="rId3"/>
          <a:stretch>
            <a:fillRect/>
          </a:stretch>
        </p:blipFill>
        <p:spPr>
          <a:xfrm>
            <a:off x="4202961" y="1988682"/>
            <a:ext cx="4360102" cy="3227198"/>
          </a:xfrm>
          <a:prstGeom prst="rect">
            <a:avLst/>
          </a:prstGeom>
        </p:spPr>
      </p:pic>
      <p:pic>
        <p:nvPicPr>
          <p:cNvPr id="9" name="Picture 8">
            <a:extLst>
              <a:ext uri="{FF2B5EF4-FFF2-40B4-BE49-F238E27FC236}">
                <a16:creationId xmlns:a16="http://schemas.microsoft.com/office/drawing/2014/main" id="{39358383-4DEB-515E-7358-0D2D92DAAABE}"/>
              </a:ext>
            </a:extLst>
          </p:cNvPr>
          <p:cNvPicPr>
            <a:picLocks noChangeAspect="1"/>
          </p:cNvPicPr>
          <p:nvPr/>
        </p:nvPicPr>
        <p:blipFill>
          <a:blip r:embed="rId4"/>
          <a:stretch>
            <a:fillRect/>
          </a:stretch>
        </p:blipFill>
        <p:spPr>
          <a:xfrm>
            <a:off x="296328" y="1988682"/>
            <a:ext cx="3893973" cy="3234757"/>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99</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HENKILÖSTÖMÄÄRÄ</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581147"/>
            <a:ext cx="1392609" cy="360574"/>
          </a:xfrm>
          <a:prstGeom prst="rect">
            <a:avLst/>
          </a:prstGeom>
        </p:spPr>
      </p:pic>
      <p:pic>
        <p:nvPicPr>
          <p:cNvPr id="5" name="Picture 4">
            <a:extLst>
              <a:ext uri="{FF2B5EF4-FFF2-40B4-BE49-F238E27FC236}">
                <a16:creationId xmlns:a16="http://schemas.microsoft.com/office/drawing/2014/main" id="{2225A9A0-6809-B6A6-D6F0-B43E5F4E97CD}"/>
              </a:ext>
            </a:extLst>
          </p:cNvPr>
          <p:cNvPicPr>
            <a:picLocks noChangeAspect="1"/>
          </p:cNvPicPr>
          <p:nvPr/>
        </p:nvPicPr>
        <p:blipFill>
          <a:blip r:embed="rId3"/>
          <a:stretch>
            <a:fillRect/>
          </a:stretch>
        </p:blipFill>
        <p:spPr>
          <a:xfrm>
            <a:off x="4247197" y="2048829"/>
            <a:ext cx="4421507" cy="3287553"/>
          </a:xfrm>
          <a:prstGeom prst="rect">
            <a:avLst/>
          </a:prstGeom>
        </p:spPr>
      </p:pic>
      <p:pic>
        <p:nvPicPr>
          <p:cNvPr id="6" name="Picture 5">
            <a:extLst>
              <a:ext uri="{FF2B5EF4-FFF2-40B4-BE49-F238E27FC236}">
                <a16:creationId xmlns:a16="http://schemas.microsoft.com/office/drawing/2014/main" id="{054D8DD6-A474-FF85-B9A9-4728C9D7B6BF}"/>
              </a:ext>
            </a:extLst>
          </p:cNvPr>
          <p:cNvPicPr>
            <a:picLocks noChangeAspect="1"/>
          </p:cNvPicPr>
          <p:nvPr/>
        </p:nvPicPr>
        <p:blipFill>
          <a:blip r:embed="rId4"/>
          <a:stretch>
            <a:fillRect/>
          </a:stretch>
        </p:blipFill>
        <p:spPr>
          <a:xfrm>
            <a:off x="442921" y="2048829"/>
            <a:ext cx="3804275" cy="3287553"/>
          </a:xfrm>
          <a:prstGeom prst="rect">
            <a:avLst/>
          </a:prstGeom>
        </p:spPr>
      </p:pic>
    </p:spTree>
    <p:extLst>
      <p:ext uri="{BB962C8B-B14F-4D97-AF65-F5344CB8AC3E}">
        <p14:creationId xmlns:p14="http://schemas.microsoft.com/office/powerpoint/2010/main" val="3538268145"/>
      </p:ext>
    </p:extLst>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4.xml><?xml version="1.0" encoding="utf-8"?>
<a:theme xmlns:a="http://schemas.openxmlformats.org/drawingml/2006/main" name="2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pp-malli_tke</Template>
  <TotalTime>47593</TotalTime>
  <Words>10320</Words>
  <Application>Microsoft Office PowerPoint</Application>
  <PresentationFormat>On-screen Show (4:3)</PresentationFormat>
  <Paragraphs>1252</Paragraphs>
  <Slides>138</Slides>
  <Notes>48</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138</vt:i4>
      </vt:variant>
    </vt:vector>
  </HeadingPairs>
  <TitlesOfParts>
    <vt:vector size="165" baseType="lpstr">
      <vt:lpstr>Arial</vt:lpstr>
      <vt:lpstr>Arial Black</vt:lpstr>
      <vt:lpstr>Britannic Bold</vt:lpstr>
      <vt:lpstr>Calibri</vt:lpstr>
      <vt:lpstr>Calibri Light</vt:lpstr>
      <vt:lpstr>Corbel</vt:lpstr>
      <vt:lpstr>Times</vt:lpstr>
      <vt:lpstr>Times New Roman</vt:lpstr>
      <vt:lpstr>Verdana</vt:lpstr>
      <vt:lpstr>Wingdings</vt:lpstr>
      <vt:lpstr>Wingdings 2</vt:lpstr>
      <vt:lpstr>pp-malli_tke</vt:lpstr>
      <vt:lpstr>1_pp-malli_tke</vt:lpstr>
      <vt:lpstr>6_Retro</vt:lpstr>
      <vt:lpstr>4_pp-malli_tke</vt:lpstr>
      <vt:lpstr>7_Retro</vt:lpstr>
      <vt:lpstr>1_Retro</vt:lpstr>
      <vt:lpstr>5_Retro</vt:lpstr>
      <vt:lpstr>ELY_perustyyli</vt:lpstr>
      <vt:lpstr>8_Retro</vt:lpstr>
      <vt:lpstr>2_Kehys</vt:lpstr>
      <vt:lpstr>1_Office-teema</vt:lpstr>
      <vt:lpstr>Office Theme</vt:lpstr>
      <vt:lpstr>9_Retro</vt:lpstr>
      <vt:lpstr>2_pp-malli_tke</vt:lpstr>
      <vt:lpstr>3_pp-malli_tke</vt:lpstr>
      <vt:lpstr>Office-teema</vt:lpstr>
      <vt:lpstr>SATAKUNTA LUKUINA Satakunnan toimintaympäristö -infograafeja väestöstä, aluetaloudesta, suhdannekehityksestä ja positiivisesta rakennemuutoksesta  syyskuu 2024  Aluekehitysasiantuntija Saku Vähäsantanen, Satakuntaliitto 044 711 4350, etunimi.sukunimi at satakunta.fi</vt:lpstr>
      <vt:lpstr> SISÄLTÖ  Kalvot 3-24:  Väestö, koulutus, t&amp;k-toiminta, hyvinvointi ja    työllisyys Kalvot 25-32:  Työpaikkarakenne ja resilienssi Kalvot 33-56:  Aluetalous, tuottavuus ja vienti Kalvot 57-84:  Suurimmat työnantajat, yrityskanta, kasvualat,    teollisuus, automaatio, matkailu, ruokaketju Kalvot 85-95:  Positiivinen rakennemuutos Kalvot 96-138:  Satakunnan talous -suhdannekatsaus toukokuu 2024  </vt:lpstr>
      <vt:lpstr>Satakunta 2022-23</vt:lpstr>
      <vt:lpstr>PowerPoint Presentation</vt:lpstr>
      <vt:lpstr>PowerPoint Presentation</vt:lpstr>
      <vt:lpstr>Väestö, kehitys 1993-2023</vt:lpstr>
      <vt:lpstr>Väestö, kehitys v. 2023</vt:lpstr>
      <vt:lpstr>Väestö, kehitys kunnittain 1993-2023</vt:lpstr>
      <vt:lpstr>Väestö</vt:lpstr>
      <vt:lpstr>Väestörakenne</vt:lpstr>
      <vt:lpstr>Väestörakenne</vt:lpstr>
      <vt:lpstr>Väestöennuste 2021</vt:lpstr>
      <vt:lpstr>Väestöennuste osa-alueittain 2021</vt:lpstr>
      <vt:lpstr>Väestöennuste 2021</vt:lpstr>
      <vt:lpstr>Väestöennuste 2021</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 Satakunnassa</vt:lpstr>
      <vt:lpstr>PowerPoint Presentation</vt:lpstr>
      <vt:lpstr>PowerPoint Presentation</vt:lpstr>
      <vt:lpstr>Uusimaa</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PowerPoint Presentation</vt:lpstr>
      <vt:lpstr>Aluetalous, investoinnit</vt:lpstr>
      <vt:lpstr>PowerPoint Presentation</vt:lpstr>
      <vt:lpstr>Seutukuntien kilpailukyky 2022</vt:lpstr>
      <vt:lpstr>satakunnaN vahvuuksia: vIENTI</vt:lpstr>
      <vt:lpstr>vIENTI VAHVuutena</vt:lpstr>
      <vt:lpstr>satakunnaN vahvuuksia: vIENTI</vt:lpstr>
      <vt:lpstr>satakunnaN SUURIMMAT TYÖNANTAJAT 2022</vt:lpstr>
      <vt:lpstr>seutukuntien SUURIMMAT TYÖNANTAJAT 2022</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2013-2023</vt:lpstr>
      <vt:lpstr>satakunnaN NOUSUTRENDEJÄ 2010-2023</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PowerPoint Presentation</vt:lpstr>
      <vt:lpstr>SATAKUNTA Suomen talouden vahva osa</vt:lpstr>
      <vt:lpstr>Suomen talouden vahva osa: SATAKUNNAN positiivinen rakennemuutos</vt:lpstr>
      <vt:lpstr>Työvoiman kysynnän ja osaamistarpeiden näkymät (huhtikuu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  Nykytila ja lähiajan näkymät 42  Toukokuu 2024  Aluekehitysasiantuntija Saku Vähäsantanen Satakuntaliitto Etunimi.sukunimi@satakunta.fi Puh. 044 711 4350 </vt:lpstr>
      <vt:lpstr>   SATAKUNNAN TALOUS  Nykytila ja lähiajan näkymät 42 Toukokuu 2024  Katsauksen ovat rahoittaneet Satakuntaliitto, Pyhäjärvi-instituutti, Satafood Kehittämisyhdistys ry, Porin kaupunki, Prizztech Oy, Satakunnan koulutuskuntayhtymä, Huittisten kaupunki, Länsirannikon Koulutus Oy WinNova, Satakunnan Yrittäjät ry, Satakunnan ELY-keskus, Rauman kaupunki, Kankaanpään kaupunki, Porin yliopistokeskus, Satakunnan ammattikorkeakoulu, Turun kauppakorkeakoulun Porin yksikkö, Satakunnan kauppakamari, Rauman kauppakamari sekä Eurajoen kunta.</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7-12/2023: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1853</cp:revision>
  <cp:lastPrinted>2017-02-15T05:52:19Z</cp:lastPrinted>
  <dcterms:created xsi:type="dcterms:W3CDTF">2013-02-13T10:00:41Z</dcterms:created>
  <dcterms:modified xsi:type="dcterms:W3CDTF">2024-09-02T09:51:24Z</dcterms:modified>
</cp:coreProperties>
</file>