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0" r:id="rId2"/>
    <p:sldMasterId id="2147483828" r:id="rId3"/>
    <p:sldMasterId id="2147483852" r:id="rId4"/>
    <p:sldMasterId id="2147483900" r:id="rId5"/>
    <p:sldMasterId id="2147483960" r:id="rId6"/>
    <p:sldMasterId id="2147483972" r:id="rId7"/>
    <p:sldMasterId id="2147484020" r:id="rId8"/>
    <p:sldMasterId id="2147484036" r:id="rId9"/>
    <p:sldMasterId id="2147484086" r:id="rId10"/>
    <p:sldMasterId id="2147484123" r:id="rId11"/>
    <p:sldMasterId id="2147484136" r:id="rId12"/>
    <p:sldMasterId id="2147484160" r:id="rId13"/>
    <p:sldMasterId id="2147484172" r:id="rId14"/>
    <p:sldMasterId id="2147484184" r:id="rId15"/>
    <p:sldMasterId id="2147484196" r:id="rId16"/>
  </p:sldMasterIdLst>
  <p:notesMasterIdLst>
    <p:notesMasterId r:id="rId155"/>
  </p:notesMasterIdLst>
  <p:handoutMasterIdLst>
    <p:handoutMasterId r:id="rId156"/>
  </p:handoutMasterIdLst>
  <p:sldIdLst>
    <p:sldId id="261" r:id="rId17"/>
    <p:sldId id="535" r:id="rId18"/>
    <p:sldId id="666" r:id="rId19"/>
    <p:sldId id="714" r:id="rId20"/>
    <p:sldId id="303" r:id="rId21"/>
    <p:sldId id="304" r:id="rId22"/>
    <p:sldId id="583" r:id="rId23"/>
    <p:sldId id="699" r:id="rId24"/>
    <p:sldId id="438" r:id="rId25"/>
    <p:sldId id="547" r:id="rId26"/>
    <p:sldId id="582" r:id="rId27"/>
    <p:sldId id="517" r:id="rId28"/>
    <p:sldId id="518" r:id="rId29"/>
    <p:sldId id="288" r:id="rId30"/>
    <p:sldId id="519" r:id="rId31"/>
    <p:sldId id="531" r:id="rId32"/>
    <p:sldId id="545" r:id="rId33"/>
    <p:sldId id="301" r:id="rId34"/>
    <p:sldId id="546" r:id="rId35"/>
    <p:sldId id="455" r:id="rId36"/>
    <p:sldId id="374" r:id="rId37"/>
    <p:sldId id="422" r:id="rId38"/>
    <p:sldId id="655" r:id="rId39"/>
    <p:sldId id="656" r:id="rId40"/>
    <p:sldId id="298" r:id="rId41"/>
    <p:sldId id="310" r:id="rId42"/>
    <p:sldId id="590" r:id="rId43"/>
    <p:sldId id="300" r:id="rId44"/>
    <p:sldId id="328" r:id="rId45"/>
    <p:sldId id="293" r:id="rId46"/>
    <p:sldId id="308" r:id="rId47"/>
    <p:sldId id="307" r:id="rId48"/>
    <p:sldId id="530" r:id="rId49"/>
    <p:sldId id="462" r:id="rId50"/>
    <p:sldId id="515" r:id="rId51"/>
    <p:sldId id="461" r:id="rId52"/>
    <p:sldId id="456" r:id="rId53"/>
    <p:sldId id="715" r:id="rId54"/>
    <p:sldId id="758" r:id="rId55"/>
    <p:sldId id="591" r:id="rId56"/>
    <p:sldId id="653" r:id="rId57"/>
    <p:sldId id="652" r:id="rId58"/>
    <p:sldId id="654" r:id="rId59"/>
    <p:sldId id="634" r:id="rId60"/>
    <p:sldId id="516" r:id="rId61"/>
    <p:sldId id="506" r:id="rId62"/>
    <p:sldId id="367" r:id="rId63"/>
    <p:sldId id="291" r:id="rId64"/>
    <p:sldId id="755" r:id="rId65"/>
    <p:sldId id="507" r:id="rId66"/>
    <p:sldId id="437" r:id="rId67"/>
    <p:sldId id="294" r:id="rId68"/>
    <p:sldId id="306" r:id="rId69"/>
    <p:sldId id="295" r:id="rId70"/>
    <p:sldId id="508" r:id="rId71"/>
    <p:sldId id="409" r:id="rId72"/>
    <p:sldId id="589" r:id="rId73"/>
    <p:sldId id="701" r:id="rId74"/>
    <p:sldId id="586" r:id="rId75"/>
    <p:sldId id="587" r:id="rId76"/>
    <p:sldId id="588" r:id="rId77"/>
    <p:sldId id="584" r:id="rId78"/>
    <p:sldId id="585" r:id="rId79"/>
    <p:sldId id="700" r:id="rId80"/>
    <p:sldId id="668" r:id="rId81"/>
    <p:sldId id="748" r:id="rId82"/>
    <p:sldId id="665" r:id="rId83"/>
    <p:sldId id="750" r:id="rId84"/>
    <p:sldId id="387" r:id="rId85"/>
    <p:sldId id="388" r:id="rId86"/>
    <p:sldId id="534" r:id="rId87"/>
    <p:sldId id="520" r:id="rId88"/>
    <p:sldId id="257" r:id="rId89"/>
    <p:sldId id="521" r:id="rId90"/>
    <p:sldId id="532" r:id="rId91"/>
    <p:sldId id="533" r:id="rId92"/>
    <p:sldId id="756" r:id="rId93"/>
    <p:sldId id="509" r:id="rId94"/>
    <p:sldId id="453" r:id="rId95"/>
    <p:sldId id="256" r:id="rId96"/>
    <p:sldId id="260" r:id="rId97"/>
    <p:sldId id="467" r:id="rId98"/>
    <p:sldId id="369" r:id="rId99"/>
    <p:sldId id="751" r:id="rId100"/>
    <p:sldId id="510" r:id="rId101"/>
    <p:sldId id="273" r:id="rId102"/>
    <p:sldId id="283" r:id="rId103"/>
    <p:sldId id="357" r:id="rId104"/>
    <p:sldId id="286" r:id="rId105"/>
    <p:sldId id="287" r:id="rId106"/>
    <p:sldId id="512" r:id="rId107"/>
    <p:sldId id="289" r:id="rId108"/>
    <p:sldId id="513" r:id="rId109"/>
    <p:sldId id="514" r:id="rId110"/>
    <p:sldId id="330" r:id="rId111"/>
    <p:sldId id="759" r:id="rId112"/>
    <p:sldId id="536" r:id="rId113"/>
    <p:sldId id="769" r:id="rId114"/>
    <p:sldId id="529" r:id="rId115"/>
    <p:sldId id="495" r:id="rId116"/>
    <p:sldId id="554" r:id="rId117"/>
    <p:sldId id="496" r:id="rId118"/>
    <p:sldId id="501" r:id="rId119"/>
    <p:sldId id="494" r:id="rId120"/>
    <p:sldId id="493" r:id="rId121"/>
    <p:sldId id="497" r:id="rId122"/>
    <p:sldId id="500" r:id="rId123"/>
    <p:sldId id="284" r:id="rId124"/>
    <p:sldId id="559" r:id="rId125"/>
    <p:sldId id="469" r:id="rId126"/>
    <p:sldId id="558" r:id="rId127"/>
    <p:sldId id="470" r:id="rId128"/>
    <p:sldId id="475" r:id="rId129"/>
    <p:sldId id="553" r:id="rId130"/>
    <p:sldId id="471" r:id="rId131"/>
    <p:sldId id="472" r:id="rId132"/>
    <p:sldId id="473" r:id="rId133"/>
    <p:sldId id="474" r:id="rId134"/>
    <p:sldId id="480" r:id="rId135"/>
    <p:sldId id="482" r:id="rId136"/>
    <p:sldId id="483" r:id="rId137"/>
    <p:sldId id="484" r:id="rId138"/>
    <p:sldId id="492" r:id="rId139"/>
    <p:sldId id="487" r:id="rId140"/>
    <p:sldId id="488" r:id="rId141"/>
    <p:sldId id="489" r:id="rId142"/>
    <p:sldId id="490" r:id="rId143"/>
    <p:sldId id="491" r:id="rId144"/>
    <p:sldId id="560" r:id="rId145"/>
    <p:sldId id="423" r:id="rId146"/>
    <p:sldId id="498" r:id="rId147"/>
    <p:sldId id="476" r:id="rId148"/>
    <p:sldId id="544" r:id="rId149"/>
    <p:sldId id="292" r:id="rId150"/>
    <p:sldId id="486" r:id="rId151"/>
    <p:sldId id="675" r:id="rId152"/>
    <p:sldId id="499" r:id="rId153"/>
    <p:sldId id="771" r:id="rId154"/>
  </p:sldIdLst>
  <p:sldSz cx="9144000" cy="6858000" type="screen4x3"/>
  <p:notesSz cx="6797675" cy="9926638"/>
  <p:defaultTextStyle>
    <a:defPPr>
      <a:defRPr lang="fi-FI"/>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3792" autoAdjust="0"/>
  </p:normalViewPr>
  <p:slideViewPr>
    <p:cSldViewPr>
      <p:cViewPr varScale="1">
        <p:scale>
          <a:sx n="62" d="100"/>
          <a:sy n="62" d="100"/>
        </p:scale>
        <p:origin x="141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slide" Target="slides/slide122.xml"/><Relationship Id="rId154" Type="http://schemas.openxmlformats.org/officeDocument/2006/relationships/slide" Target="slides/slide138.xml"/><Relationship Id="rId159"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slide" Target="slides/slide13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160" Type="http://schemas.openxmlformats.org/officeDocument/2006/relationships/tableStyles" Target="tableStyles.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32" Type="http://schemas.openxmlformats.org/officeDocument/2006/relationships/slide" Target="slides/slide116.xml"/><Relationship Id="rId140" Type="http://schemas.openxmlformats.org/officeDocument/2006/relationships/slide" Target="slides/slide124.xml"/><Relationship Id="rId145" Type="http://schemas.openxmlformats.org/officeDocument/2006/relationships/slide" Target="slides/slide129.xml"/><Relationship Id="rId153" Type="http://schemas.openxmlformats.org/officeDocument/2006/relationships/slide" Target="slides/slide13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slide" Target="slides/slide119.xml"/><Relationship Id="rId143" Type="http://schemas.openxmlformats.org/officeDocument/2006/relationships/slide" Target="slides/slide127.xml"/><Relationship Id="rId148" Type="http://schemas.openxmlformats.org/officeDocument/2006/relationships/slide" Target="slides/slide132.xml"/><Relationship Id="rId151" Type="http://schemas.openxmlformats.org/officeDocument/2006/relationships/slide" Target="slides/slide135.xml"/><Relationship Id="rId15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presProps" Target="presProps.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KL1\Yhteinen\ALUEKEHITYS\Infograafit\Matkailu\Y&#246;pymiset%20Satakunnassa%201995-20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va\AppData\Local\Temp\t3_kk.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a:noFill/>
              </a:ln>
              <a:effectLst>
                <a:outerShdw blurRad="40000" dist="20000" dir="5400000" rotWithShape="0">
                  <a:srgbClr val="000000">
                    <a:alpha val="38000"/>
                  </a:srgbClr>
                </a:outerShdw>
              </a:effectLst>
              <a:sp3d/>
            </c:spPr>
            <c:extLst>
              <c:ext xmlns:c16="http://schemas.microsoft.com/office/drawing/2014/chart" uri="{C3380CC4-5D6E-409C-BE32-E72D297353CC}">
                <c16:uniqueId val="{00000001-FD82-44B5-8E6F-9FE757EE180D}"/>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a:noFill/>
              </a:ln>
              <a:effectLst>
                <a:outerShdw blurRad="40000" dist="20000" dir="5400000" rotWithShape="0">
                  <a:srgbClr val="000000">
                    <a:alpha val="38000"/>
                  </a:srgbClr>
                </a:outerShdw>
              </a:effectLst>
              <a:sp3d/>
            </c:spPr>
            <c:extLst>
              <c:ext xmlns:c16="http://schemas.microsoft.com/office/drawing/2014/chart" uri="{C3380CC4-5D6E-409C-BE32-E72D297353CC}">
                <c16:uniqueId val="{00000003-FD82-44B5-8E6F-9FE757EE180D}"/>
              </c:ext>
            </c:extLst>
          </c:dPt>
          <c:cat>
            <c:strRef>
              <c:f>'Työ ja vapaa-aika'!$D$6:$E$6</c:f>
              <c:strCache>
                <c:ptCount val="2"/>
                <c:pt idx="0">
                  <c:v>Vapaa-ajan yöpymiset, %</c:v>
                </c:pt>
                <c:pt idx="1">
                  <c:v>Työhön liittyvät yöpymiset, %</c:v>
                </c:pt>
              </c:strCache>
            </c:strRef>
          </c:cat>
          <c:val>
            <c:numRef>
              <c:f>'Työ ja vapaa-aika'!$D$7:$E$7</c:f>
              <c:numCache>
                <c:formatCode>0.0</c:formatCode>
                <c:ptCount val="2"/>
                <c:pt idx="0">
                  <c:v>64.7</c:v>
                </c:pt>
                <c:pt idx="1">
                  <c:v>35.299999999999997</c:v>
                </c:pt>
              </c:numCache>
            </c:numRef>
          </c:val>
          <c:extLst>
            <c:ext xmlns:c16="http://schemas.microsoft.com/office/drawing/2014/chart" uri="{C3380CC4-5D6E-409C-BE32-E72D297353CC}">
              <c16:uniqueId val="{00000004-FD82-44B5-8E6F-9FE757EE180D}"/>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6575009125197717E-2"/>
          <c:y val="1.0400356396464862E-2"/>
          <c:w val="0.90342499087480233"/>
          <c:h val="0.77119215927777307"/>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0.34715</cdr:x>
      <cdr:y>0.17647</cdr:y>
    </cdr:from>
    <cdr:to>
      <cdr:x>0.66321</cdr:x>
      <cdr:y>0.9253</cdr:y>
    </cdr:to>
    <cdr:sp macro="" textlink="">
      <cdr:nvSpPr>
        <cdr:cNvPr id="2" name="TextBox 1"/>
        <cdr:cNvSpPr txBox="1"/>
      </cdr:nvSpPr>
      <cdr:spPr>
        <a:xfrm xmlns:a="http://schemas.openxmlformats.org/drawingml/2006/main">
          <a:off x="1004333" y="21548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i-FI" sz="1100" dirty="0"/>
        </a:p>
      </cdr:txBody>
    </cdr:sp>
  </cdr:relSizeAnchor>
  <cdr:relSizeAnchor xmlns:cdr="http://schemas.openxmlformats.org/drawingml/2006/chartDrawing">
    <cdr:from>
      <cdr:x>0.14019</cdr:x>
      <cdr:y>0.30993</cdr:y>
    </cdr:from>
    <cdr:to>
      <cdr:x>0.69106</cdr:x>
      <cdr:y>0.58718</cdr:y>
    </cdr:to>
    <cdr:sp macro="" textlink="">
      <cdr:nvSpPr>
        <cdr:cNvPr id="3" name="TextBox 22"/>
        <cdr:cNvSpPr txBox="1"/>
      </cdr:nvSpPr>
      <cdr:spPr>
        <a:xfrm xmlns:a="http://schemas.openxmlformats.org/drawingml/2006/main">
          <a:off x="405582" y="378459"/>
          <a:ext cx="1593706"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i-FI" sz="800" dirty="0"/>
            <a:t>Vapaa-aikaan liittyvät yöpymiset, </a:t>
          </a:r>
        </a:p>
        <a:p xmlns:a="http://schemas.openxmlformats.org/drawingml/2006/main">
          <a:r>
            <a:rPr lang="fi-FI" sz="800" dirty="0"/>
            <a:t>64,7 %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59C43BBC-E8F5-43B2-9048-2ABAB9258CBF}" type="datetimeFigureOut">
              <a:rPr lang="fi-FI"/>
              <a:pPr>
                <a:defRPr/>
              </a:pPr>
              <a:t>6.5.2024</a:t>
            </a:fld>
            <a:endParaRPr lang="fi-FI"/>
          </a:p>
        </p:txBody>
      </p:sp>
      <p:sp>
        <p:nvSpPr>
          <p:cNvPr id="4" name="Alatunnisteen paikkamerkki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5" name="Dian numeron paikkamerkki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1692332-BE85-41BF-ABC7-4FE61B107B52}" type="slidenum">
              <a:rPr lang="fi-FI" altLang="fi-FI"/>
              <a:pPr>
                <a:defRPr/>
              </a:pPr>
              <a:t>‹#›</a:t>
            </a:fld>
            <a:endParaRPr lang="fi-FI" altLang="fi-FI"/>
          </a:p>
        </p:txBody>
      </p:sp>
    </p:spTree>
    <p:extLst>
      <p:ext uri="{BB962C8B-B14F-4D97-AF65-F5344CB8AC3E}">
        <p14:creationId xmlns:p14="http://schemas.microsoft.com/office/powerpoint/2010/main" val="248552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F0ECCD0-F664-4DAC-B446-92A14E08974B}" type="datetimeFigureOut">
              <a:rPr lang="fi-FI"/>
              <a:pPr>
                <a:defRPr/>
              </a:pPr>
              <a:t>6.5.2024</a:t>
            </a:fld>
            <a:endParaRPr lang="fi-FI"/>
          </a:p>
        </p:txBody>
      </p:sp>
      <p:sp>
        <p:nvSpPr>
          <p:cNvPr id="4" name="Dian kuvan paikkamerkki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p:cNvSpPr>
            <a:spLocks noGrp="1"/>
          </p:cNvSpPr>
          <p:nvPr>
            <p:ph type="body" sz="quarter" idx="3"/>
          </p:nvPr>
        </p:nvSpPr>
        <p:spPr>
          <a:xfrm>
            <a:off x="679450" y="4716463"/>
            <a:ext cx="5438775" cy="4465637"/>
          </a:xfrm>
          <a:prstGeom prst="rect">
            <a:avLst/>
          </a:prstGeom>
        </p:spPr>
        <p:txBody>
          <a:bodyPr vert="horz" lIns="91440" tIns="45720" rIns="91440" bIns="45720" rtlCol="0"/>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Alatunnisteen paikkamerkki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7" name="Dian numeron paikkamerkki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6793EE9-27EE-48AF-8F47-C1D4868B4D4B}" type="slidenum">
              <a:rPr lang="fi-FI" altLang="fi-FI"/>
              <a:pPr>
                <a:defRPr/>
              </a:pPr>
              <a:t>‹#›</a:t>
            </a:fld>
            <a:endParaRPr lang="fi-FI" altLang="fi-FI"/>
          </a:p>
        </p:txBody>
      </p:sp>
    </p:spTree>
    <p:extLst>
      <p:ext uri="{BB962C8B-B14F-4D97-AF65-F5344CB8AC3E}">
        <p14:creationId xmlns:p14="http://schemas.microsoft.com/office/powerpoint/2010/main" val="436302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1</a:t>
            </a:fld>
            <a:endParaRPr lang="fi-FI" altLang="fi-FI"/>
          </a:p>
        </p:txBody>
      </p:sp>
    </p:spTree>
    <p:extLst>
      <p:ext uri="{BB962C8B-B14F-4D97-AF65-F5344CB8AC3E}">
        <p14:creationId xmlns:p14="http://schemas.microsoft.com/office/powerpoint/2010/main" val="4189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10</a:t>
            </a:fld>
            <a:endParaRPr lang="fi-FI" altLang="fi-FI"/>
          </a:p>
        </p:txBody>
      </p:sp>
    </p:spTree>
    <p:extLst>
      <p:ext uri="{BB962C8B-B14F-4D97-AF65-F5344CB8AC3E}">
        <p14:creationId xmlns:p14="http://schemas.microsoft.com/office/powerpoint/2010/main" val="24998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11</a:t>
            </a:fld>
            <a:endParaRPr lang="fi-FI" altLang="fi-FI"/>
          </a:p>
        </p:txBody>
      </p:sp>
    </p:spTree>
    <p:extLst>
      <p:ext uri="{BB962C8B-B14F-4D97-AF65-F5344CB8AC3E}">
        <p14:creationId xmlns:p14="http://schemas.microsoft.com/office/powerpoint/2010/main" val="4170750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12</a:t>
            </a:fld>
            <a:endParaRPr lang="fi-FI" altLang="fi-FI"/>
          </a:p>
        </p:txBody>
      </p:sp>
    </p:spTree>
    <p:extLst>
      <p:ext uri="{BB962C8B-B14F-4D97-AF65-F5344CB8AC3E}">
        <p14:creationId xmlns:p14="http://schemas.microsoft.com/office/powerpoint/2010/main" val="3330934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13</a:t>
            </a:fld>
            <a:endParaRPr lang="fi-FI" altLang="fi-FI"/>
          </a:p>
        </p:txBody>
      </p:sp>
    </p:spTree>
    <p:extLst>
      <p:ext uri="{BB962C8B-B14F-4D97-AF65-F5344CB8AC3E}">
        <p14:creationId xmlns:p14="http://schemas.microsoft.com/office/powerpoint/2010/main" val="389007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14</a:t>
            </a:fld>
            <a:endParaRPr lang="fi-FI" altLang="fi-FI"/>
          </a:p>
        </p:txBody>
      </p:sp>
    </p:spTree>
    <p:extLst>
      <p:ext uri="{BB962C8B-B14F-4D97-AF65-F5344CB8AC3E}">
        <p14:creationId xmlns:p14="http://schemas.microsoft.com/office/powerpoint/2010/main" val="4169919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15</a:t>
            </a:fld>
            <a:endParaRPr lang="fi-FI" altLang="fi-FI"/>
          </a:p>
        </p:txBody>
      </p:sp>
    </p:spTree>
    <p:extLst>
      <p:ext uri="{BB962C8B-B14F-4D97-AF65-F5344CB8AC3E}">
        <p14:creationId xmlns:p14="http://schemas.microsoft.com/office/powerpoint/2010/main" val="2283226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Kulttuurilla, taiteella, laadukkaalla arkkitehtuurilla ja kulttuuriympäristöllä on merkittävä rooli identiteetin luojana, elinympäristön viihtyvyyden lisääjänä, alueen innovatiivisen ympäristön vahvistajana ja hyvinvoinnin edistäjänä. </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069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8163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18</a:t>
            </a:fld>
            <a:endParaRPr lang="fi-FI" altLang="fi-FI"/>
          </a:p>
        </p:txBody>
      </p:sp>
    </p:spTree>
    <p:extLst>
      <p:ext uri="{BB962C8B-B14F-4D97-AF65-F5344CB8AC3E}">
        <p14:creationId xmlns:p14="http://schemas.microsoft.com/office/powerpoint/2010/main" val="3737897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19</a:t>
            </a:fld>
            <a:endParaRPr lang="fi-FI" altLang="fi-FI"/>
          </a:p>
        </p:txBody>
      </p:sp>
    </p:spTree>
    <p:extLst>
      <p:ext uri="{BB962C8B-B14F-4D97-AF65-F5344CB8AC3E}">
        <p14:creationId xmlns:p14="http://schemas.microsoft.com/office/powerpoint/2010/main" val="244231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2</a:t>
            </a:fld>
            <a:endParaRPr lang="fi-FI" altLang="fi-FI"/>
          </a:p>
        </p:txBody>
      </p:sp>
    </p:spTree>
    <p:extLst>
      <p:ext uri="{BB962C8B-B14F-4D97-AF65-F5344CB8AC3E}">
        <p14:creationId xmlns:p14="http://schemas.microsoft.com/office/powerpoint/2010/main" val="3039794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20</a:t>
            </a:fld>
            <a:endParaRPr lang="fi-FI" altLang="fi-FI"/>
          </a:p>
        </p:txBody>
      </p:sp>
    </p:spTree>
    <p:extLst>
      <p:ext uri="{BB962C8B-B14F-4D97-AF65-F5344CB8AC3E}">
        <p14:creationId xmlns:p14="http://schemas.microsoft.com/office/powerpoint/2010/main" val="1037907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solidFill>
                  <a:prstClr val="black"/>
                </a:solidFill>
              </a:rPr>
              <a:pPr/>
              <a:t>21</a:t>
            </a:fld>
            <a:endParaRPr lang="fi-FI" altLang="fi-FI">
              <a:solidFill>
                <a:prstClr val="black"/>
              </a:solidFill>
            </a:endParaRPr>
          </a:p>
        </p:txBody>
      </p:sp>
    </p:spTree>
    <p:extLst>
      <p:ext uri="{BB962C8B-B14F-4D97-AF65-F5344CB8AC3E}">
        <p14:creationId xmlns:p14="http://schemas.microsoft.com/office/powerpoint/2010/main" val="4256226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22</a:t>
            </a:fld>
            <a:endParaRPr lang="fi-FI" altLang="fi-FI"/>
          </a:p>
        </p:txBody>
      </p:sp>
    </p:spTree>
    <p:extLst>
      <p:ext uri="{BB962C8B-B14F-4D97-AF65-F5344CB8AC3E}">
        <p14:creationId xmlns:p14="http://schemas.microsoft.com/office/powerpoint/2010/main" val="4262357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23</a:t>
            </a:fld>
            <a:endParaRPr lang="fi-FI" altLang="fi-FI"/>
          </a:p>
        </p:txBody>
      </p:sp>
    </p:spTree>
    <p:extLst>
      <p:ext uri="{BB962C8B-B14F-4D97-AF65-F5344CB8AC3E}">
        <p14:creationId xmlns:p14="http://schemas.microsoft.com/office/powerpoint/2010/main" val="1917040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24</a:t>
            </a:fld>
            <a:endParaRPr lang="fi-FI" altLang="fi-FI"/>
          </a:p>
        </p:txBody>
      </p:sp>
    </p:spTree>
    <p:extLst>
      <p:ext uri="{BB962C8B-B14F-4D97-AF65-F5344CB8AC3E}">
        <p14:creationId xmlns:p14="http://schemas.microsoft.com/office/powerpoint/2010/main" val="4073861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25</a:t>
            </a:fld>
            <a:endParaRPr lang="fi-FI" altLang="fi-FI"/>
          </a:p>
        </p:txBody>
      </p:sp>
    </p:spTree>
    <p:extLst>
      <p:ext uri="{BB962C8B-B14F-4D97-AF65-F5344CB8AC3E}">
        <p14:creationId xmlns:p14="http://schemas.microsoft.com/office/powerpoint/2010/main" val="1160955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28</a:t>
            </a:fld>
            <a:endParaRPr lang="fi-FI" altLang="fi-FI"/>
          </a:p>
        </p:txBody>
      </p:sp>
    </p:spTree>
    <p:extLst>
      <p:ext uri="{BB962C8B-B14F-4D97-AF65-F5344CB8AC3E}">
        <p14:creationId xmlns:p14="http://schemas.microsoft.com/office/powerpoint/2010/main" val="63406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ian kuvan paikkamerkki 1"/>
          <p:cNvSpPr>
            <a:spLocks noGrp="1" noRot="1" noChangeAspect="1" noTextEdit="1"/>
          </p:cNvSpPr>
          <p:nvPr>
            <p:ph type="sldImg"/>
          </p:nvPr>
        </p:nvSpPr>
        <p:spPr>
          <a:ln/>
        </p:spPr>
      </p:sp>
      <p:sp>
        <p:nvSpPr>
          <p:cNvPr id="46083" name="Huomautusten paikkamerkki 2"/>
          <p:cNvSpPr>
            <a:spLocks noGrp="1"/>
          </p:cNvSpPr>
          <p:nvPr>
            <p:ph type="body" idx="1"/>
          </p:nvPr>
        </p:nvSpPr>
        <p:spPr>
          <a:noFill/>
        </p:spPr>
        <p:txBody>
          <a:bodyPr/>
          <a:lstStyle/>
          <a:p>
            <a:endParaRPr lang="en-US" altLang="en-US"/>
          </a:p>
        </p:txBody>
      </p:sp>
      <p:sp>
        <p:nvSpPr>
          <p:cNvPr id="46084"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858ABD-7D6C-4F94-B357-232B815283F3}" type="slidenum">
              <a:rPr lang="fi-FI" altLang="en-US" smtClean="0">
                <a:solidFill>
                  <a:srgbClr val="000000"/>
                </a:solidFill>
                <a:latin typeface="Times" panose="02020603050405020304" pitchFamily="18" charset="0"/>
              </a:rPr>
              <a:pPr/>
              <a:t>29</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4235340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ian kuvan paikkamerkki 1"/>
          <p:cNvSpPr>
            <a:spLocks noGrp="1" noRot="1" noChangeAspect="1" noTextEdit="1"/>
          </p:cNvSpPr>
          <p:nvPr>
            <p:ph type="sldImg"/>
          </p:nvPr>
        </p:nvSpPr>
        <p:spPr>
          <a:ln/>
        </p:spPr>
      </p:sp>
      <p:sp>
        <p:nvSpPr>
          <p:cNvPr id="54275" name="Huomautusten paikkamerkki 2"/>
          <p:cNvSpPr>
            <a:spLocks noGrp="1"/>
          </p:cNvSpPr>
          <p:nvPr>
            <p:ph type="body" idx="1"/>
          </p:nvPr>
        </p:nvSpPr>
        <p:spPr>
          <a:noFill/>
        </p:spPr>
        <p:txBody>
          <a:bodyPr/>
          <a:lstStyle/>
          <a:p>
            <a:endParaRPr lang="en-US" altLang="en-US" dirty="0"/>
          </a:p>
        </p:txBody>
      </p:sp>
      <p:sp>
        <p:nvSpPr>
          <p:cNvPr id="54276"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BD8FEC-2C7A-4451-BBB7-416E87EE2FBF}" type="slidenum">
              <a:rPr lang="fi-FI" altLang="en-US" smtClean="0">
                <a:solidFill>
                  <a:srgbClr val="000000"/>
                </a:solidFill>
                <a:latin typeface="Times" panose="02020603050405020304" pitchFamily="18" charset="0"/>
              </a:rPr>
              <a:pPr/>
              <a:t>32</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1884545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33</a:t>
            </a:fld>
            <a:endParaRPr lang="fi-FI" altLang="fi-FI"/>
          </a:p>
        </p:txBody>
      </p:sp>
    </p:spTree>
    <p:extLst>
      <p:ext uri="{BB962C8B-B14F-4D97-AF65-F5344CB8AC3E}">
        <p14:creationId xmlns:p14="http://schemas.microsoft.com/office/powerpoint/2010/main" val="2116387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Muistiinpanoj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EF5E67EE-BD57-BA4B-ACD9-EA1BE85E7BA2}" type="slidenum">
              <a:rPr kumimoji="0" lang="fi-FI"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49325" rtl="0" eaLnBrk="1" fontAlgn="base" latinLnBrk="0" hangingPunct="1">
                <a:lnSpc>
                  <a:spcPct val="100000"/>
                </a:lnSpc>
                <a:spcBef>
                  <a:spcPct val="0"/>
                </a:spcBef>
                <a:spcAft>
                  <a:spcPct val="0"/>
                </a:spcAft>
                <a:buClrTx/>
                <a:buSzTx/>
                <a:buFontTx/>
                <a:buNone/>
                <a:tabLst/>
                <a:defRPr/>
              </a:pPr>
              <a:t>3</a:t>
            </a:fld>
            <a:endParaRPr kumimoji="0" lang="fi-FI"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826139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34</a:t>
            </a:fld>
            <a:endParaRPr lang="fi-FI" altLang="fi-FI"/>
          </a:p>
        </p:txBody>
      </p:sp>
    </p:spTree>
    <p:extLst>
      <p:ext uri="{BB962C8B-B14F-4D97-AF65-F5344CB8AC3E}">
        <p14:creationId xmlns:p14="http://schemas.microsoft.com/office/powerpoint/2010/main" val="1686222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35</a:t>
            </a:fld>
            <a:endParaRPr lang="fi-FI" altLang="fi-FI"/>
          </a:p>
        </p:txBody>
      </p:sp>
    </p:spTree>
    <p:extLst>
      <p:ext uri="{BB962C8B-B14F-4D97-AF65-F5344CB8AC3E}">
        <p14:creationId xmlns:p14="http://schemas.microsoft.com/office/powerpoint/2010/main" val="3130672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36</a:t>
            </a:fld>
            <a:endParaRPr lang="fi-FI" altLang="fi-FI"/>
          </a:p>
        </p:txBody>
      </p:sp>
    </p:spTree>
    <p:extLst>
      <p:ext uri="{BB962C8B-B14F-4D97-AF65-F5344CB8AC3E}">
        <p14:creationId xmlns:p14="http://schemas.microsoft.com/office/powerpoint/2010/main" val="1073013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37</a:t>
            </a:fld>
            <a:endParaRPr lang="fi-FI" altLang="fi-FI"/>
          </a:p>
        </p:txBody>
      </p:sp>
    </p:spTree>
    <p:extLst>
      <p:ext uri="{BB962C8B-B14F-4D97-AF65-F5344CB8AC3E}">
        <p14:creationId xmlns:p14="http://schemas.microsoft.com/office/powerpoint/2010/main" val="3011858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66862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6AED3-E587-9E27-FF60-B133D52FBF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8F3C0-9268-FE0D-7FF1-92869B341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36DAD-989C-82B7-E0D0-9CD0ED7D8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E902E50-4FF0-50A2-530E-7F0BDB7F80AA}"/>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00524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5142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98592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8254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58085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4</a:t>
            </a:fld>
            <a:endParaRPr lang="fi-FI" altLang="fi-FI"/>
          </a:p>
        </p:txBody>
      </p:sp>
    </p:spTree>
    <p:extLst>
      <p:ext uri="{BB962C8B-B14F-4D97-AF65-F5344CB8AC3E}">
        <p14:creationId xmlns:p14="http://schemas.microsoft.com/office/powerpoint/2010/main" val="3562943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594293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18.1.2017 muutettu teollisuuden viennin kasvuprosentit.</a:t>
            </a:r>
            <a:r>
              <a:rPr lang="fi-FI" baseline="0" dirty="0"/>
              <a:t> Nyt kyseessä on valmistava teollisuus (TOL C), aiemmin kyseessä oli ns. koko teollisuus sisältäen myös energiantuotannon ja kaivostoiminnan (TOL BCD). 4.9. päivitetty teollisuuden viennin kasvu v. 2016 luvulla ja lisätty vienti/</a:t>
            </a:r>
            <a:r>
              <a:rPr lang="fi-FI" baseline="0" dirty="0" err="1"/>
              <a:t>capita</a:t>
            </a:r>
            <a:r>
              <a:rPr lang="fi-FI" baseline="0" dirty="0"/>
              <a:t>. 8.12.2017 ja 13.12.2018 päivitetty BKT ja investoinnit</a:t>
            </a:r>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40EE3-C462-4FD3-ACEA-CC0C48C2627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251033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51</a:t>
            </a:fld>
            <a:endParaRPr lang="fi-FI" altLang="fi-FI"/>
          </a:p>
        </p:txBody>
      </p:sp>
    </p:spTree>
    <p:extLst>
      <p:ext uri="{BB962C8B-B14F-4D97-AF65-F5344CB8AC3E}">
        <p14:creationId xmlns:p14="http://schemas.microsoft.com/office/powerpoint/2010/main" val="34841913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53</a:t>
            </a:fld>
            <a:endParaRPr lang="fi-FI" altLang="fi-FI"/>
          </a:p>
        </p:txBody>
      </p:sp>
    </p:spTree>
    <p:extLst>
      <p:ext uri="{BB962C8B-B14F-4D97-AF65-F5344CB8AC3E}">
        <p14:creationId xmlns:p14="http://schemas.microsoft.com/office/powerpoint/2010/main" val="20829566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60</a:t>
            </a:fld>
            <a:endParaRPr lang="fi-FI" altLang="fi-FI"/>
          </a:p>
        </p:txBody>
      </p:sp>
    </p:spTree>
    <p:extLst>
      <p:ext uri="{BB962C8B-B14F-4D97-AF65-F5344CB8AC3E}">
        <p14:creationId xmlns:p14="http://schemas.microsoft.com/office/powerpoint/2010/main" val="2712180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93EE9-27EE-48AF-8F47-C1D4868B4D4B}"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77662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6793EE9-27EE-48AF-8F47-C1D4868B4D4B}" type="slidenum">
              <a:rPr lang="fi-FI" altLang="fi-FI" smtClean="0"/>
              <a:pPr>
                <a:defRPr/>
              </a:pPr>
              <a:t>82</a:t>
            </a:fld>
            <a:endParaRPr lang="fi-FI" altLang="fi-FI"/>
          </a:p>
        </p:txBody>
      </p:sp>
    </p:spTree>
    <p:extLst>
      <p:ext uri="{BB962C8B-B14F-4D97-AF65-F5344CB8AC3E}">
        <p14:creationId xmlns:p14="http://schemas.microsoft.com/office/powerpoint/2010/main" val="31393750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83</a:t>
            </a:fld>
            <a:endParaRPr lang="fi-FI" altLang="fi-FI"/>
          </a:p>
        </p:txBody>
      </p:sp>
    </p:spTree>
    <p:extLst>
      <p:ext uri="{BB962C8B-B14F-4D97-AF65-F5344CB8AC3E}">
        <p14:creationId xmlns:p14="http://schemas.microsoft.com/office/powerpoint/2010/main" val="29348639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88</a:t>
            </a:fld>
            <a:endParaRPr lang="fi-FI" altLang="fi-FI"/>
          </a:p>
        </p:txBody>
      </p:sp>
    </p:spTree>
    <p:extLst>
      <p:ext uri="{BB962C8B-B14F-4D97-AF65-F5344CB8AC3E}">
        <p14:creationId xmlns:p14="http://schemas.microsoft.com/office/powerpoint/2010/main" val="5205668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90</a:t>
            </a:fld>
            <a:endParaRPr lang="fi-FI" altLang="fi-FI"/>
          </a:p>
        </p:txBody>
      </p:sp>
    </p:spTree>
    <p:extLst>
      <p:ext uri="{BB962C8B-B14F-4D97-AF65-F5344CB8AC3E}">
        <p14:creationId xmlns:p14="http://schemas.microsoft.com/office/powerpoint/2010/main" val="259857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5</a:t>
            </a:fld>
            <a:endParaRPr lang="fi-FI" altLang="fi-FI"/>
          </a:p>
        </p:txBody>
      </p:sp>
    </p:spTree>
    <p:extLst>
      <p:ext uri="{BB962C8B-B14F-4D97-AF65-F5344CB8AC3E}">
        <p14:creationId xmlns:p14="http://schemas.microsoft.com/office/powerpoint/2010/main" val="83276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6</a:t>
            </a:fld>
            <a:endParaRPr lang="fi-FI" altLang="fi-FI"/>
          </a:p>
        </p:txBody>
      </p:sp>
    </p:spTree>
    <p:extLst>
      <p:ext uri="{BB962C8B-B14F-4D97-AF65-F5344CB8AC3E}">
        <p14:creationId xmlns:p14="http://schemas.microsoft.com/office/powerpoint/2010/main" val="273443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7</a:t>
            </a:fld>
            <a:endParaRPr lang="fi-FI" altLang="fi-FI"/>
          </a:p>
        </p:txBody>
      </p:sp>
    </p:spTree>
    <p:extLst>
      <p:ext uri="{BB962C8B-B14F-4D97-AF65-F5344CB8AC3E}">
        <p14:creationId xmlns:p14="http://schemas.microsoft.com/office/powerpoint/2010/main" val="191530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8</a:t>
            </a:fld>
            <a:endParaRPr lang="fi-FI" altLang="fi-FI"/>
          </a:p>
        </p:txBody>
      </p:sp>
    </p:spTree>
    <p:extLst>
      <p:ext uri="{BB962C8B-B14F-4D97-AF65-F5344CB8AC3E}">
        <p14:creationId xmlns:p14="http://schemas.microsoft.com/office/powerpoint/2010/main" val="2021887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9</a:t>
            </a:fld>
            <a:endParaRPr lang="fi-FI" altLang="fi-FI"/>
          </a:p>
        </p:txBody>
      </p:sp>
    </p:spTree>
    <p:extLst>
      <p:ext uri="{BB962C8B-B14F-4D97-AF65-F5344CB8AC3E}">
        <p14:creationId xmlns:p14="http://schemas.microsoft.com/office/powerpoint/2010/main" val="2356036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99223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17512807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fi-FI"/>
              <a:t>Muokkaa perustyyl. napsautt.</a:t>
            </a:r>
            <a:endParaRPr lang="en-US" dirty="0"/>
          </a:p>
        </p:txBody>
      </p:sp>
      <p:sp>
        <p:nvSpPr>
          <p:cNvPr id="3" name="Picture Placeholder 2"/>
          <p:cNvSpPr>
            <a:spLocks noGrp="1" noChangeAspect="1"/>
          </p:cNvSpPr>
          <p:nvPr>
            <p:ph type="pic" idx="1"/>
          </p:nvPr>
        </p:nvSpPr>
        <p:spPr>
          <a:xfrm>
            <a:off x="2677984" y="767419"/>
            <a:ext cx="6086423" cy="5330952"/>
          </a:xfrm>
          <a:solidFill>
            <a:schemeClr val="bg1">
              <a:lumMod val="75000"/>
            </a:schemeClr>
          </a:solidFill>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5/6/2024</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a:xfrm>
            <a:off x="2624327" y="6356353"/>
            <a:ext cx="4433638" cy="365125"/>
          </a:xfrm>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685957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5/6/2024</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179094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5/6/2024</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93539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D86F0B-C376-42F8-874E-B82282CA5092}"/>
              </a:ext>
            </a:extLst>
          </p:cNvPr>
          <p:cNvSpPr>
            <a:spLocks noGrp="1"/>
          </p:cNvSpPr>
          <p:nvPr>
            <p:ph type="ctrTitle"/>
          </p:nvPr>
        </p:nvSpPr>
        <p:spPr>
          <a:xfrm>
            <a:off x="1143000" y="1122363"/>
            <a:ext cx="6858000" cy="23876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0ED3CC1A-A6AC-43E4-AA6C-5668CCDB475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B3978297-241E-4F84-BB76-E59549A028DE}"/>
              </a:ext>
            </a:extLst>
          </p:cNvPr>
          <p:cNvSpPr>
            <a:spLocks noGrp="1"/>
          </p:cNvSpPr>
          <p:nvPr>
            <p:ph type="dt" sz="half" idx="10"/>
          </p:nvPr>
        </p:nvSpPr>
        <p:spPr/>
        <p:txBody>
          <a:bodyPr/>
          <a:lstStyle/>
          <a:p>
            <a:fld id="{298A57C4-EBE5-4933-995E-6DB7E7198765}" type="datetimeFigureOut">
              <a:rPr lang="fi-FI" smtClean="0"/>
              <a:t>6.5.2024</a:t>
            </a:fld>
            <a:endParaRPr lang="fi-FI"/>
          </a:p>
        </p:txBody>
      </p:sp>
      <p:sp>
        <p:nvSpPr>
          <p:cNvPr id="5" name="Alatunnisteen paikkamerkki 4">
            <a:extLst>
              <a:ext uri="{FF2B5EF4-FFF2-40B4-BE49-F238E27FC236}">
                <a16:creationId xmlns:a16="http://schemas.microsoft.com/office/drawing/2014/main" id="{F66C4B70-13F5-4B46-B4B8-68DCFFFB210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326A15C-0A31-4F2A-AC6A-32779FD248B3}"/>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7745553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978A22-E949-4A05-8DD3-21C830FED6A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DEF4A5F-B2F1-4775-BB32-74A349F255E4}"/>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92BBD1B-B6E9-4A86-85A0-6D4851D35686}"/>
              </a:ext>
            </a:extLst>
          </p:cNvPr>
          <p:cNvSpPr>
            <a:spLocks noGrp="1"/>
          </p:cNvSpPr>
          <p:nvPr>
            <p:ph type="dt" sz="half" idx="10"/>
          </p:nvPr>
        </p:nvSpPr>
        <p:spPr/>
        <p:txBody>
          <a:bodyPr/>
          <a:lstStyle/>
          <a:p>
            <a:fld id="{298A57C4-EBE5-4933-995E-6DB7E7198765}" type="datetimeFigureOut">
              <a:rPr lang="fi-FI" smtClean="0"/>
              <a:t>6.5.2024</a:t>
            </a:fld>
            <a:endParaRPr lang="fi-FI"/>
          </a:p>
        </p:txBody>
      </p:sp>
      <p:sp>
        <p:nvSpPr>
          <p:cNvPr id="5" name="Alatunnisteen paikkamerkki 4">
            <a:extLst>
              <a:ext uri="{FF2B5EF4-FFF2-40B4-BE49-F238E27FC236}">
                <a16:creationId xmlns:a16="http://schemas.microsoft.com/office/drawing/2014/main" id="{EC9C27FF-FA9D-4DD3-B85A-FE5FCF9C4A5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E32F8D4-9EC1-43D9-B192-63B795487269}"/>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34581354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99F500-2636-4F00-A91F-11376DD747EE}"/>
              </a:ext>
            </a:extLst>
          </p:cNvPr>
          <p:cNvSpPr>
            <a:spLocks noGrp="1"/>
          </p:cNvSpPr>
          <p:nvPr>
            <p:ph type="title"/>
          </p:nvPr>
        </p:nvSpPr>
        <p:spPr>
          <a:xfrm>
            <a:off x="623888" y="1709739"/>
            <a:ext cx="7886700" cy="2852737"/>
          </a:xfrm>
        </p:spPr>
        <p:txBody>
          <a:bodyPr anchor="b"/>
          <a:lstStyle>
            <a:lvl1pPr>
              <a:defRPr sz="4500"/>
            </a:lvl1pPr>
          </a:lstStyle>
          <a:p>
            <a:r>
              <a:rPr lang="fi-FI"/>
              <a:t>Muokkaa ots. perustyyl. napsautt.</a:t>
            </a:r>
          </a:p>
        </p:txBody>
      </p:sp>
      <p:sp>
        <p:nvSpPr>
          <p:cNvPr id="3" name="Tekstin paikkamerkki 2">
            <a:extLst>
              <a:ext uri="{FF2B5EF4-FFF2-40B4-BE49-F238E27FC236}">
                <a16:creationId xmlns:a16="http://schemas.microsoft.com/office/drawing/2014/main" id="{18C25254-9844-462C-8A19-33DED2EA894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04117942-2531-4D0F-B768-78B5A6108612}"/>
              </a:ext>
            </a:extLst>
          </p:cNvPr>
          <p:cNvSpPr>
            <a:spLocks noGrp="1"/>
          </p:cNvSpPr>
          <p:nvPr>
            <p:ph type="dt" sz="half" idx="10"/>
          </p:nvPr>
        </p:nvSpPr>
        <p:spPr/>
        <p:txBody>
          <a:bodyPr/>
          <a:lstStyle/>
          <a:p>
            <a:fld id="{298A57C4-EBE5-4933-995E-6DB7E7198765}" type="datetimeFigureOut">
              <a:rPr lang="fi-FI" smtClean="0"/>
              <a:t>6.5.2024</a:t>
            </a:fld>
            <a:endParaRPr lang="fi-FI"/>
          </a:p>
        </p:txBody>
      </p:sp>
      <p:sp>
        <p:nvSpPr>
          <p:cNvPr id="5" name="Alatunnisteen paikkamerkki 4">
            <a:extLst>
              <a:ext uri="{FF2B5EF4-FFF2-40B4-BE49-F238E27FC236}">
                <a16:creationId xmlns:a16="http://schemas.microsoft.com/office/drawing/2014/main" id="{855BD72E-D541-4BC7-8C11-29987EA4148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60CA322-96D5-4593-9029-51279922C7BF}"/>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6121522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D21236-6A31-4E53-B670-66305A2AB77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7B8C60A-E898-4706-8C4D-7DACE28458FF}"/>
              </a:ext>
            </a:extLst>
          </p:cNvPr>
          <p:cNvSpPr>
            <a:spLocks noGrp="1"/>
          </p:cNvSpPr>
          <p:nvPr>
            <p:ph sz="half" idx="1"/>
          </p:nvPr>
        </p:nvSpPr>
        <p:spPr>
          <a:xfrm>
            <a:off x="6286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5A952E37-8432-4284-9F72-52FFB137E803}"/>
              </a:ext>
            </a:extLst>
          </p:cNvPr>
          <p:cNvSpPr>
            <a:spLocks noGrp="1"/>
          </p:cNvSpPr>
          <p:nvPr>
            <p:ph sz="half" idx="2"/>
          </p:nvPr>
        </p:nvSpPr>
        <p:spPr>
          <a:xfrm>
            <a:off x="46291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AD1AA59-8C97-4136-9CFE-508C448A36E8}"/>
              </a:ext>
            </a:extLst>
          </p:cNvPr>
          <p:cNvSpPr>
            <a:spLocks noGrp="1"/>
          </p:cNvSpPr>
          <p:nvPr>
            <p:ph type="dt" sz="half" idx="10"/>
          </p:nvPr>
        </p:nvSpPr>
        <p:spPr/>
        <p:txBody>
          <a:bodyPr/>
          <a:lstStyle/>
          <a:p>
            <a:fld id="{298A57C4-EBE5-4933-995E-6DB7E7198765}" type="datetimeFigureOut">
              <a:rPr lang="fi-FI" smtClean="0"/>
              <a:t>6.5.2024</a:t>
            </a:fld>
            <a:endParaRPr lang="fi-FI"/>
          </a:p>
        </p:txBody>
      </p:sp>
      <p:sp>
        <p:nvSpPr>
          <p:cNvPr id="6" name="Alatunnisteen paikkamerkki 5">
            <a:extLst>
              <a:ext uri="{FF2B5EF4-FFF2-40B4-BE49-F238E27FC236}">
                <a16:creationId xmlns:a16="http://schemas.microsoft.com/office/drawing/2014/main" id="{8C4F00FE-AAF6-462B-A037-22D38249F68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3B42D75-4482-44DE-AAEA-BE26A006B098}"/>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27411124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3DF647-9F9C-42A3-9788-CC48C27F9E73}"/>
              </a:ext>
            </a:extLst>
          </p:cNvPr>
          <p:cNvSpPr>
            <a:spLocks noGrp="1"/>
          </p:cNvSpPr>
          <p:nvPr>
            <p:ph type="title"/>
          </p:nvPr>
        </p:nvSpPr>
        <p:spPr>
          <a:xfrm>
            <a:off x="629841" y="365126"/>
            <a:ext cx="78867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3888F302-B457-4B68-9355-F63420F31AF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806B98EB-1B42-4C2E-858D-EF75C4BA8CA7}"/>
              </a:ext>
            </a:extLst>
          </p:cNvPr>
          <p:cNvSpPr>
            <a:spLocks noGrp="1"/>
          </p:cNvSpPr>
          <p:nvPr>
            <p:ph sz="half" idx="2"/>
          </p:nvPr>
        </p:nvSpPr>
        <p:spPr>
          <a:xfrm>
            <a:off x="629842" y="2505075"/>
            <a:ext cx="386834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24E65C1E-9B3C-4303-8B13-4004391012D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DE4C9F5F-9B2F-4753-83A3-E02D42EF2081}"/>
              </a:ext>
            </a:extLst>
          </p:cNvPr>
          <p:cNvSpPr>
            <a:spLocks noGrp="1"/>
          </p:cNvSpPr>
          <p:nvPr>
            <p:ph sz="quarter" idx="4"/>
          </p:nvPr>
        </p:nvSpPr>
        <p:spPr>
          <a:xfrm>
            <a:off x="4629150" y="2505075"/>
            <a:ext cx="3887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62BA5ACE-01EE-4A52-8730-DF43B6079E6F}"/>
              </a:ext>
            </a:extLst>
          </p:cNvPr>
          <p:cNvSpPr>
            <a:spLocks noGrp="1"/>
          </p:cNvSpPr>
          <p:nvPr>
            <p:ph type="dt" sz="half" idx="10"/>
          </p:nvPr>
        </p:nvSpPr>
        <p:spPr/>
        <p:txBody>
          <a:bodyPr/>
          <a:lstStyle/>
          <a:p>
            <a:fld id="{298A57C4-EBE5-4933-995E-6DB7E7198765}" type="datetimeFigureOut">
              <a:rPr lang="fi-FI" smtClean="0"/>
              <a:t>6.5.2024</a:t>
            </a:fld>
            <a:endParaRPr lang="fi-FI"/>
          </a:p>
        </p:txBody>
      </p:sp>
      <p:sp>
        <p:nvSpPr>
          <p:cNvPr id="8" name="Alatunnisteen paikkamerkki 7">
            <a:extLst>
              <a:ext uri="{FF2B5EF4-FFF2-40B4-BE49-F238E27FC236}">
                <a16:creationId xmlns:a16="http://schemas.microsoft.com/office/drawing/2014/main" id="{154DC574-3983-4345-B10B-1845918866E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D4349DA-4598-4502-9939-58223949363F}"/>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33615181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6A4D8C-D468-4A3E-847F-C6DF6953525D}"/>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215532A0-F2DD-484C-BF6A-027FE85803B0}"/>
              </a:ext>
            </a:extLst>
          </p:cNvPr>
          <p:cNvSpPr>
            <a:spLocks noGrp="1"/>
          </p:cNvSpPr>
          <p:nvPr>
            <p:ph type="dt" sz="half" idx="10"/>
          </p:nvPr>
        </p:nvSpPr>
        <p:spPr/>
        <p:txBody>
          <a:bodyPr/>
          <a:lstStyle/>
          <a:p>
            <a:fld id="{298A57C4-EBE5-4933-995E-6DB7E7198765}" type="datetimeFigureOut">
              <a:rPr lang="fi-FI" smtClean="0"/>
              <a:t>6.5.2024</a:t>
            </a:fld>
            <a:endParaRPr lang="fi-FI"/>
          </a:p>
        </p:txBody>
      </p:sp>
      <p:sp>
        <p:nvSpPr>
          <p:cNvPr id="4" name="Alatunnisteen paikkamerkki 3">
            <a:extLst>
              <a:ext uri="{FF2B5EF4-FFF2-40B4-BE49-F238E27FC236}">
                <a16:creationId xmlns:a16="http://schemas.microsoft.com/office/drawing/2014/main" id="{00DD2262-655C-4944-A737-650CE8C3CDAD}"/>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6883F65-7BBA-4F12-9D2A-7285CFA32361}"/>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1751871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75318BF0-E50A-4D20-8DC2-21F228D47F56}"/>
              </a:ext>
            </a:extLst>
          </p:cNvPr>
          <p:cNvSpPr>
            <a:spLocks noGrp="1"/>
          </p:cNvSpPr>
          <p:nvPr>
            <p:ph type="dt" sz="half" idx="10"/>
          </p:nvPr>
        </p:nvSpPr>
        <p:spPr/>
        <p:txBody>
          <a:bodyPr/>
          <a:lstStyle/>
          <a:p>
            <a:fld id="{298A57C4-EBE5-4933-995E-6DB7E7198765}" type="datetimeFigureOut">
              <a:rPr lang="fi-FI" smtClean="0"/>
              <a:t>6.5.2024</a:t>
            </a:fld>
            <a:endParaRPr lang="fi-FI"/>
          </a:p>
        </p:txBody>
      </p:sp>
      <p:sp>
        <p:nvSpPr>
          <p:cNvPr id="3" name="Alatunnisteen paikkamerkki 2">
            <a:extLst>
              <a:ext uri="{FF2B5EF4-FFF2-40B4-BE49-F238E27FC236}">
                <a16:creationId xmlns:a16="http://schemas.microsoft.com/office/drawing/2014/main" id="{A0E46CE1-723E-48D1-B427-AEDE867F450B}"/>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1303ECC-3401-46BF-BA23-0E9FDD2561B5}"/>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494725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39435757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E5C96D-389D-4733-B43C-88424E554BB4}"/>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Sisällön paikkamerkki 2">
            <a:extLst>
              <a:ext uri="{FF2B5EF4-FFF2-40B4-BE49-F238E27FC236}">
                <a16:creationId xmlns:a16="http://schemas.microsoft.com/office/drawing/2014/main" id="{B4AB4B88-5344-4AA4-BE99-9F27029EDDE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9DA693DE-285B-4233-9395-FADEB2CF0D6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3572A28-52BE-4729-A5CB-DF220DFD182B}"/>
              </a:ext>
            </a:extLst>
          </p:cNvPr>
          <p:cNvSpPr>
            <a:spLocks noGrp="1"/>
          </p:cNvSpPr>
          <p:nvPr>
            <p:ph type="dt" sz="half" idx="10"/>
          </p:nvPr>
        </p:nvSpPr>
        <p:spPr/>
        <p:txBody>
          <a:bodyPr/>
          <a:lstStyle/>
          <a:p>
            <a:fld id="{298A57C4-EBE5-4933-995E-6DB7E7198765}" type="datetimeFigureOut">
              <a:rPr lang="fi-FI" smtClean="0"/>
              <a:t>6.5.2024</a:t>
            </a:fld>
            <a:endParaRPr lang="fi-FI"/>
          </a:p>
        </p:txBody>
      </p:sp>
      <p:sp>
        <p:nvSpPr>
          <p:cNvPr id="6" name="Alatunnisteen paikkamerkki 5">
            <a:extLst>
              <a:ext uri="{FF2B5EF4-FFF2-40B4-BE49-F238E27FC236}">
                <a16:creationId xmlns:a16="http://schemas.microsoft.com/office/drawing/2014/main" id="{314DA31E-C28E-49D4-8350-3C0D191F2DD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DD4569A-2818-4220-90D0-6539288EE232}"/>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8498516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EE2F1A-BB69-4D7F-84C1-2BB05A902F93}"/>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Kuvan paikkamerkki 2">
            <a:extLst>
              <a:ext uri="{FF2B5EF4-FFF2-40B4-BE49-F238E27FC236}">
                <a16:creationId xmlns:a16="http://schemas.microsoft.com/office/drawing/2014/main" id="{C325D17A-6B29-49C5-A2C1-3EDAC125D13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a:extLst>
              <a:ext uri="{FF2B5EF4-FFF2-40B4-BE49-F238E27FC236}">
                <a16:creationId xmlns:a16="http://schemas.microsoft.com/office/drawing/2014/main" id="{D172AB1D-2011-47F9-8AE2-9CF823AFFBC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0F5D6EE-A576-45A5-BC82-98F69E4FED36}"/>
              </a:ext>
            </a:extLst>
          </p:cNvPr>
          <p:cNvSpPr>
            <a:spLocks noGrp="1"/>
          </p:cNvSpPr>
          <p:nvPr>
            <p:ph type="dt" sz="half" idx="10"/>
          </p:nvPr>
        </p:nvSpPr>
        <p:spPr/>
        <p:txBody>
          <a:bodyPr/>
          <a:lstStyle/>
          <a:p>
            <a:fld id="{298A57C4-EBE5-4933-995E-6DB7E7198765}" type="datetimeFigureOut">
              <a:rPr lang="fi-FI" smtClean="0"/>
              <a:t>6.5.2024</a:t>
            </a:fld>
            <a:endParaRPr lang="fi-FI"/>
          </a:p>
        </p:txBody>
      </p:sp>
      <p:sp>
        <p:nvSpPr>
          <p:cNvPr id="6" name="Alatunnisteen paikkamerkki 5">
            <a:extLst>
              <a:ext uri="{FF2B5EF4-FFF2-40B4-BE49-F238E27FC236}">
                <a16:creationId xmlns:a16="http://schemas.microsoft.com/office/drawing/2014/main" id="{597B3B94-D69B-46D5-8F18-46BF0954671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CED2417-3E2E-48B4-8315-2009D0293644}"/>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6705716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E6823E-6FEF-415E-A6EE-4AA5F4C4662A}"/>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23B7F05D-0CFD-4D47-A4F0-C4DBEE8F6DFA}"/>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32601C0-F35C-4B54-8FB7-0D2CB82761F4}"/>
              </a:ext>
            </a:extLst>
          </p:cNvPr>
          <p:cNvSpPr>
            <a:spLocks noGrp="1"/>
          </p:cNvSpPr>
          <p:nvPr>
            <p:ph type="dt" sz="half" idx="10"/>
          </p:nvPr>
        </p:nvSpPr>
        <p:spPr/>
        <p:txBody>
          <a:bodyPr/>
          <a:lstStyle/>
          <a:p>
            <a:fld id="{298A57C4-EBE5-4933-995E-6DB7E7198765}" type="datetimeFigureOut">
              <a:rPr lang="fi-FI" smtClean="0"/>
              <a:t>6.5.2024</a:t>
            </a:fld>
            <a:endParaRPr lang="fi-FI"/>
          </a:p>
        </p:txBody>
      </p:sp>
      <p:sp>
        <p:nvSpPr>
          <p:cNvPr id="5" name="Alatunnisteen paikkamerkki 4">
            <a:extLst>
              <a:ext uri="{FF2B5EF4-FFF2-40B4-BE49-F238E27FC236}">
                <a16:creationId xmlns:a16="http://schemas.microsoft.com/office/drawing/2014/main" id="{2510AB93-5CB2-4837-B1D6-C2A0A379363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355DDFD-19A7-4EF1-B15D-E4CA152D1B53}"/>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0249112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BAB432B7-ADED-45CF-B92B-750AE1E3C249}"/>
              </a:ext>
            </a:extLst>
          </p:cNvPr>
          <p:cNvSpPr>
            <a:spLocks noGrp="1"/>
          </p:cNvSpPr>
          <p:nvPr>
            <p:ph type="title" orient="vert"/>
          </p:nvPr>
        </p:nvSpPr>
        <p:spPr>
          <a:xfrm>
            <a:off x="6543675" y="365125"/>
            <a:ext cx="1971675"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0380019B-258F-4B7A-A877-CA223B13BBFF}"/>
              </a:ext>
            </a:extLst>
          </p:cNvPr>
          <p:cNvSpPr>
            <a:spLocks noGrp="1"/>
          </p:cNvSpPr>
          <p:nvPr>
            <p:ph type="body" orient="vert" idx="1"/>
          </p:nvPr>
        </p:nvSpPr>
        <p:spPr>
          <a:xfrm>
            <a:off x="628650" y="365125"/>
            <a:ext cx="5800725"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E32A832-C7E5-4271-8E5B-F942C457F31C}"/>
              </a:ext>
            </a:extLst>
          </p:cNvPr>
          <p:cNvSpPr>
            <a:spLocks noGrp="1"/>
          </p:cNvSpPr>
          <p:nvPr>
            <p:ph type="dt" sz="half" idx="10"/>
          </p:nvPr>
        </p:nvSpPr>
        <p:spPr/>
        <p:txBody>
          <a:bodyPr/>
          <a:lstStyle/>
          <a:p>
            <a:fld id="{298A57C4-EBE5-4933-995E-6DB7E7198765}" type="datetimeFigureOut">
              <a:rPr lang="fi-FI" smtClean="0"/>
              <a:t>6.5.2024</a:t>
            </a:fld>
            <a:endParaRPr lang="fi-FI"/>
          </a:p>
        </p:txBody>
      </p:sp>
      <p:sp>
        <p:nvSpPr>
          <p:cNvPr id="5" name="Alatunnisteen paikkamerkki 4">
            <a:extLst>
              <a:ext uri="{FF2B5EF4-FFF2-40B4-BE49-F238E27FC236}">
                <a16:creationId xmlns:a16="http://schemas.microsoft.com/office/drawing/2014/main" id="{0055E678-89D7-4FAD-AD72-AF070E9EE44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C8086D0-5B62-4A60-82B5-B9F5748730C1}"/>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9875735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_Otsikko ja sisältö">
    <p:spTree>
      <p:nvGrpSpPr>
        <p:cNvPr id="1" name=""/>
        <p:cNvGrpSpPr/>
        <p:nvPr/>
      </p:nvGrpSpPr>
      <p:grpSpPr>
        <a:xfrm>
          <a:off x="0" y="0"/>
          <a:ext cx="0" cy="0"/>
          <a:chOff x="0" y="0"/>
          <a:chExt cx="0" cy="0"/>
        </a:xfrm>
      </p:grpSpPr>
      <p:sp>
        <p:nvSpPr>
          <p:cNvPr id="9" name="Platshållare för sidfot 4"/>
          <p:cNvSpPr>
            <a:spLocks noGrp="1"/>
          </p:cNvSpPr>
          <p:nvPr>
            <p:ph type="ftr" sz="quarter" idx="14"/>
          </p:nvPr>
        </p:nvSpPr>
        <p:spPr>
          <a:xfrm>
            <a:off x="818584" y="6376244"/>
            <a:ext cx="6993777" cy="365125"/>
          </a:xfrm>
        </p:spPr>
        <p:txBody>
          <a:bodyPr/>
          <a:lstStyle/>
          <a:p>
            <a:endParaRPr lang="fi-FI"/>
          </a:p>
        </p:txBody>
      </p:sp>
      <p:sp>
        <p:nvSpPr>
          <p:cNvPr id="8" name="Dian numeron paikkamerkki 9"/>
          <p:cNvSpPr>
            <a:spLocks noGrp="1"/>
          </p:cNvSpPr>
          <p:nvPr>
            <p:ph type="sldNum" sz="quarter" idx="12"/>
          </p:nvPr>
        </p:nvSpPr>
        <p:spPr>
          <a:xfrm>
            <a:off x="202509" y="6381328"/>
            <a:ext cx="400050" cy="360040"/>
          </a:xfrm>
        </p:spPr>
        <p:txBody>
          <a:bodyPr/>
          <a:lstStyle>
            <a:lvl1pPr>
              <a:defRPr/>
            </a:lvl1pPr>
          </a:lstStyle>
          <a:p>
            <a:pPr>
              <a:defRPr/>
            </a:pPr>
            <a:fld id="{D3C89A02-2183-4EC2-9978-996C81F899C4}" type="slidenum">
              <a:rPr lang="fi-FI"/>
              <a:pPr>
                <a:defRPr/>
              </a:pPr>
              <a:t>‹#›</a:t>
            </a:fld>
            <a:endParaRPr lang="fi-FI"/>
          </a:p>
        </p:txBody>
      </p:sp>
      <p:sp>
        <p:nvSpPr>
          <p:cNvPr id="10" name="Otsikko 6"/>
          <p:cNvSpPr>
            <a:spLocks noGrp="1"/>
          </p:cNvSpPr>
          <p:nvPr>
            <p:ph type="title" hasCustomPrompt="1"/>
          </p:nvPr>
        </p:nvSpPr>
        <p:spPr>
          <a:xfrm>
            <a:off x="818584" y="1278951"/>
            <a:ext cx="6993777" cy="642942"/>
          </a:xfrm>
          <a:prstGeom prst="rect">
            <a:avLst/>
          </a:prstGeom>
        </p:spPr>
        <p:txBody>
          <a:bodyPr/>
          <a:lstStyle>
            <a:lvl1pPr>
              <a:defRPr lang="fi-FI" sz="2250" dirty="0">
                <a:solidFill>
                  <a:schemeClr val="tx1"/>
                </a:solidFill>
              </a:defRPr>
            </a:lvl1pPr>
          </a:lstStyle>
          <a:p>
            <a:r>
              <a:rPr lang="fi-FI" noProof="0"/>
              <a:t>Lisää otsikko</a:t>
            </a:r>
            <a:endParaRPr lang="fi-FI"/>
          </a:p>
        </p:txBody>
      </p:sp>
      <p:sp>
        <p:nvSpPr>
          <p:cNvPr id="11" name="Tekstin paikkamerkki 16"/>
          <p:cNvSpPr>
            <a:spLocks noGrp="1"/>
          </p:cNvSpPr>
          <p:nvPr>
            <p:ph type="body" sz="quarter" idx="10"/>
          </p:nvPr>
        </p:nvSpPr>
        <p:spPr>
          <a:xfrm>
            <a:off x="818583" y="2060848"/>
            <a:ext cx="6993778" cy="3937050"/>
          </a:xfrm>
          <a:prstGeom prst="rect">
            <a:avLst/>
          </a:prstGeom>
        </p:spPr>
        <p:txBody>
          <a:bodyPr/>
          <a:lstStyle>
            <a:lvl1pPr>
              <a:buClr>
                <a:schemeClr val="tx2"/>
              </a:buClr>
              <a:buFont typeface="Wingdings" pitchFamily="2" charset="2"/>
              <a:buChar char="§"/>
              <a:defRPr sz="1650" baseline="0">
                <a:solidFill>
                  <a:schemeClr val="tx1"/>
                </a:solidFill>
              </a:defRPr>
            </a:lvl1pPr>
            <a:lvl2pPr>
              <a:buNone/>
              <a:defRPr sz="1650"/>
            </a:lvl2pPr>
          </a:lstStyle>
          <a:p>
            <a:pPr lvl="0"/>
            <a:r>
              <a:rPr lang="fi-FI"/>
              <a:t>Muokkaa tekstin perustyylejä napsauttamalla</a:t>
            </a:r>
          </a:p>
        </p:txBody>
      </p:sp>
    </p:spTree>
    <p:extLst>
      <p:ext uri="{BB962C8B-B14F-4D97-AF65-F5344CB8AC3E}">
        <p14:creationId xmlns:p14="http://schemas.microsoft.com/office/powerpoint/2010/main" val="7577301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AD48-4A10-41EE-9204-E7EAB08C24F2}"/>
              </a:ext>
            </a:extLst>
          </p:cNvPr>
          <p:cNvSpPr>
            <a:spLocks noGrp="1"/>
          </p:cNvSpPr>
          <p:nvPr>
            <p:ph type="ctrTitle"/>
          </p:nvPr>
        </p:nvSpPr>
        <p:spPr>
          <a:xfrm>
            <a:off x="1143000" y="1122363"/>
            <a:ext cx="6858000" cy="2387600"/>
          </a:xfrm>
        </p:spPr>
        <p:txBody>
          <a:bodyPr anchor="b"/>
          <a:lstStyle>
            <a:lvl1pPr algn="ctr">
              <a:defRPr sz="3656"/>
            </a:lvl1pPr>
          </a:lstStyle>
          <a:p>
            <a:r>
              <a:rPr lang="en-US"/>
              <a:t>Click to edit Master title style</a:t>
            </a:r>
            <a:endParaRPr lang="en-FI"/>
          </a:p>
        </p:txBody>
      </p:sp>
      <p:sp>
        <p:nvSpPr>
          <p:cNvPr id="3" name="Subtitle 2">
            <a:extLst>
              <a:ext uri="{FF2B5EF4-FFF2-40B4-BE49-F238E27FC236}">
                <a16:creationId xmlns:a16="http://schemas.microsoft.com/office/drawing/2014/main" id="{F65EB5A2-2D75-4BF7-A3E1-C55A5123BE51}"/>
              </a:ext>
            </a:extLst>
          </p:cNvPr>
          <p:cNvSpPr>
            <a:spLocks noGrp="1"/>
          </p:cNvSpPr>
          <p:nvPr>
            <p:ph type="subTitle" idx="1"/>
          </p:nvPr>
        </p:nvSpPr>
        <p:spPr>
          <a:xfrm>
            <a:off x="1143000" y="3602038"/>
            <a:ext cx="6858000" cy="1655762"/>
          </a:xfrm>
        </p:spPr>
        <p:txBody>
          <a:bodyPr/>
          <a:lstStyle>
            <a:lvl1pPr marL="0" indent="0" algn="ctr">
              <a:buNone/>
              <a:defRPr sz="1463"/>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BD26BBE7-9C46-44C6-B11E-0DEAFFA7534E}"/>
              </a:ext>
            </a:extLst>
          </p:cNvPr>
          <p:cNvSpPr>
            <a:spLocks noGrp="1"/>
          </p:cNvSpPr>
          <p:nvPr>
            <p:ph type="dt" sz="half" idx="10"/>
          </p:nvPr>
        </p:nvSpPr>
        <p:spPr/>
        <p:txBody>
          <a:bodyPr/>
          <a:lstStyle/>
          <a:p>
            <a:fld id="{7CAF9BB3-017C-44DF-9B65-4F8675A3BAEE}" type="datetimeFigureOut">
              <a:rPr lang="en-FI" smtClean="0"/>
              <a:t>05/06/2024</a:t>
            </a:fld>
            <a:endParaRPr lang="en-FI"/>
          </a:p>
        </p:txBody>
      </p:sp>
      <p:sp>
        <p:nvSpPr>
          <p:cNvPr id="5" name="Footer Placeholder 4">
            <a:extLst>
              <a:ext uri="{FF2B5EF4-FFF2-40B4-BE49-F238E27FC236}">
                <a16:creationId xmlns:a16="http://schemas.microsoft.com/office/drawing/2014/main" id="{BA6605D7-605E-441C-80CD-6FFB185F2397}"/>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03457DF-85F0-4EFA-9E78-57755A26020C}"/>
              </a:ext>
            </a:extLst>
          </p:cNvPr>
          <p:cNvSpPr>
            <a:spLocks noGrp="1"/>
          </p:cNvSpPr>
          <p:nvPr>
            <p:ph type="sldNum" sz="quarter" idx="12"/>
          </p:nvPr>
        </p:nvSpPr>
        <p:spPr/>
        <p:txBody>
          <a:bodyPr/>
          <a:lstStyle/>
          <a:p>
            <a:fld id="{4B86599C-79B8-422A-9B5D-12401B07477D}" type="slidenum">
              <a:rPr lang="en-FI" smtClean="0"/>
              <a:t>‹#›</a:t>
            </a:fld>
            <a:endParaRPr lang="en-FI"/>
          </a:p>
        </p:txBody>
      </p:sp>
      <p:grpSp>
        <p:nvGrpSpPr>
          <p:cNvPr id="7" name="Group 6">
            <a:extLst>
              <a:ext uri="{FF2B5EF4-FFF2-40B4-BE49-F238E27FC236}">
                <a16:creationId xmlns:a16="http://schemas.microsoft.com/office/drawing/2014/main" id="{B8D5047C-3357-4670-A618-E37B615E5263}"/>
              </a:ext>
            </a:extLst>
          </p:cNvPr>
          <p:cNvGrpSpPr/>
          <p:nvPr userDrawn="1"/>
        </p:nvGrpSpPr>
        <p:grpSpPr>
          <a:xfrm>
            <a:off x="1" y="0"/>
            <a:ext cx="9158517" cy="2934560"/>
            <a:chOff x="0" y="0"/>
            <a:chExt cx="9921727" cy="2934560"/>
          </a:xfrm>
        </p:grpSpPr>
        <p:sp>
          <p:nvSpPr>
            <p:cNvPr id="8" name="Rectangle 7">
              <a:extLst>
                <a:ext uri="{FF2B5EF4-FFF2-40B4-BE49-F238E27FC236}">
                  <a16:creationId xmlns:a16="http://schemas.microsoft.com/office/drawing/2014/main" id="{F0F0667B-951B-489C-A573-940A928939B0}"/>
                </a:ext>
              </a:extLst>
            </p:cNvPr>
            <p:cNvSpPr/>
            <p:nvPr userDrawn="1"/>
          </p:nvSpPr>
          <p:spPr bwMode="auto">
            <a:xfrm>
              <a:off x="0" y="0"/>
              <a:ext cx="9906000" cy="2852936"/>
            </a:xfrm>
            <a:prstGeom prst="rect">
              <a:avLst/>
            </a:prstGeom>
            <a:solidFill>
              <a:srgbClr val="009E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noProof="0" dirty="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25EFAE8C-9045-491D-AD5A-2E7F82D0E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921727" cy="2934560"/>
            </a:xfrm>
            <a:prstGeom prst="rect">
              <a:avLst/>
            </a:prstGeom>
            <a:noFill/>
          </p:spPr>
        </p:pic>
        <p:pic>
          <p:nvPicPr>
            <p:cNvPr id="10" name="Picture 2">
              <a:extLst>
                <a:ext uri="{FF2B5EF4-FFF2-40B4-BE49-F238E27FC236}">
                  <a16:creationId xmlns:a16="http://schemas.microsoft.com/office/drawing/2014/main" id="{71040597-2B13-474C-9C06-D861B1E8EEF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7658" y="574590"/>
              <a:ext cx="1417955" cy="49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a:extLst>
              <a:ext uri="{FF2B5EF4-FFF2-40B4-BE49-F238E27FC236}">
                <a16:creationId xmlns:a16="http://schemas.microsoft.com/office/drawing/2014/main" id="{97966AB8-76FE-45BC-BC89-9349BAEC35CB}"/>
              </a:ext>
            </a:extLst>
          </p:cNvPr>
          <p:cNvSpPr txBox="1"/>
          <p:nvPr userDrawn="1"/>
        </p:nvSpPr>
        <p:spPr>
          <a:xfrm>
            <a:off x="716802" y="188641"/>
            <a:ext cx="4187543" cy="219291"/>
          </a:xfrm>
          <a:prstGeom prst="rect">
            <a:avLst/>
          </a:prstGeom>
          <a:noFill/>
        </p:spPr>
        <p:txBody>
          <a:bodyPr wrap="square" rtlCol="0">
            <a:spAutoFit/>
          </a:bodyPr>
          <a:lstStyle/>
          <a:p>
            <a:r>
              <a:rPr lang="en-GB" sz="825" b="1" dirty="0">
                <a:solidFill>
                  <a:schemeClr val="bg1"/>
                </a:solidFill>
                <a:latin typeface="Arial Black" panose="020B0A04020102020204" pitchFamily="34" charset="0"/>
              </a:rPr>
              <a:t>VTT TECHNICAL RESEARCH CENTRE OF FINLAND LTD</a:t>
            </a:r>
          </a:p>
        </p:txBody>
      </p:sp>
    </p:spTree>
    <p:extLst>
      <p:ext uri="{BB962C8B-B14F-4D97-AF65-F5344CB8AC3E}">
        <p14:creationId xmlns:p14="http://schemas.microsoft.com/office/powerpoint/2010/main" val="1919273489"/>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8190-36E8-4E14-AAFB-C20952EB58E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E3B3D7C-31FB-40B1-96B5-8D06CDC5F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ABEB876-C338-41F8-8A3E-F2B05DDC43DD}"/>
              </a:ext>
            </a:extLst>
          </p:cNvPr>
          <p:cNvSpPr>
            <a:spLocks noGrp="1"/>
          </p:cNvSpPr>
          <p:nvPr>
            <p:ph type="dt" sz="half" idx="10"/>
          </p:nvPr>
        </p:nvSpPr>
        <p:spPr/>
        <p:txBody>
          <a:bodyPr/>
          <a:lstStyle/>
          <a:p>
            <a:fld id="{7CAF9BB3-017C-44DF-9B65-4F8675A3BAEE}" type="datetimeFigureOut">
              <a:rPr lang="en-FI" smtClean="0"/>
              <a:t>05/06/2024</a:t>
            </a:fld>
            <a:endParaRPr lang="en-FI"/>
          </a:p>
        </p:txBody>
      </p:sp>
      <p:sp>
        <p:nvSpPr>
          <p:cNvPr id="5" name="Footer Placeholder 4">
            <a:extLst>
              <a:ext uri="{FF2B5EF4-FFF2-40B4-BE49-F238E27FC236}">
                <a16:creationId xmlns:a16="http://schemas.microsoft.com/office/drawing/2014/main" id="{16AEF448-3525-4FB7-A675-F7B4D3BB1682}"/>
              </a:ext>
            </a:extLst>
          </p:cNvPr>
          <p:cNvSpPr>
            <a:spLocks noGrp="1"/>
          </p:cNvSpPr>
          <p:nvPr>
            <p:ph type="ftr" sz="quarter" idx="11"/>
          </p:nvPr>
        </p:nvSpPr>
        <p:spPr/>
        <p:txBody>
          <a:bodyPr/>
          <a:lstStyle/>
          <a:p>
            <a:r>
              <a:rPr lang="en-GB" dirty="0">
                <a:solidFill>
                  <a:srgbClr val="000000"/>
                </a:solidFill>
              </a:rPr>
              <a:t>Merit Economics</a:t>
            </a:r>
          </a:p>
          <a:p>
            <a:endParaRPr lang="en-GB" dirty="0">
              <a:solidFill>
                <a:srgbClr val="000000"/>
              </a:solidFill>
            </a:endParaRPr>
          </a:p>
        </p:txBody>
      </p:sp>
      <p:sp>
        <p:nvSpPr>
          <p:cNvPr id="6" name="Slide Number Placeholder 5">
            <a:extLst>
              <a:ext uri="{FF2B5EF4-FFF2-40B4-BE49-F238E27FC236}">
                <a16:creationId xmlns:a16="http://schemas.microsoft.com/office/drawing/2014/main" id="{FDB518E6-D056-45AD-86F4-67E268F28C2F}"/>
              </a:ext>
            </a:extLst>
          </p:cNvPr>
          <p:cNvSpPr>
            <a:spLocks noGrp="1"/>
          </p:cNvSpPr>
          <p:nvPr>
            <p:ph type="sldNum" sz="quarter" idx="12"/>
          </p:nvPr>
        </p:nvSpPr>
        <p:spPr/>
        <p:txBody>
          <a:bodyPr/>
          <a:lstStyle/>
          <a:p>
            <a:fld id="{4B86599C-79B8-422A-9B5D-12401B07477D}" type="slidenum">
              <a:rPr lang="en-FI" smtClean="0"/>
              <a:t>‹#›</a:t>
            </a:fld>
            <a:endParaRPr lang="en-FI"/>
          </a:p>
        </p:txBody>
      </p:sp>
      <p:sp>
        <p:nvSpPr>
          <p:cNvPr id="8" name="Date Placeholder 3">
            <a:extLst>
              <a:ext uri="{FF2B5EF4-FFF2-40B4-BE49-F238E27FC236}">
                <a16:creationId xmlns:a16="http://schemas.microsoft.com/office/drawing/2014/main" id="{A22565E7-E95D-45D7-8A00-FB91BA531F5F}"/>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rgbClr val="000000"/>
                </a:solidFill>
              </a:rPr>
              <a:pPr/>
              <a:t>06/05/2024</a:t>
            </a:fld>
            <a:endParaRPr lang="en-GB" sz="675" noProof="0" dirty="0">
              <a:solidFill>
                <a:srgbClr val="000000"/>
              </a:solidFill>
            </a:endParaRPr>
          </a:p>
        </p:txBody>
      </p:sp>
      <p:sp>
        <p:nvSpPr>
          <p:cNvPr id="9" name="Slide Number Placeholder 5">
            <a:extLst>
              <a:ext uri="{FF2B5EF4-FFF2-40B4-BE49-F238E27FC236}">
                <a16:creationId xmlns:a16="http://schemas.microsoft.com/office/drawing/2014/main" id="{C9F17579-FE58-4FB1-B3B4-EC6973AFF247}"/>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rgbClr val="000000"/>
                </a:solidFill>
                <a:cs typeface="Arial" panose="020B0604020202020204" pitchFamily="34" charset="0"/>
              </a:rPr>
              <a:pPr fontAlgn="auto">
                <a:spcBef>
                  <a:spcPts val="0"/>
                </a:spcBef>
                <a:spcAft>
                  <a:spcPts val="0"/>
                </a:spcAft>
              </a:pPr>
              <a:t>‹#›</a:t>
            </a:fld>
            <a:endParaRPr lang="en-GB" sz="675" noProof="0" dirty="0">
              <a:solidFill>
                <a:srgbClr val="000000"/>
              </a:solidFill>
              <a:cs typeface="Arial" panose="020B0604020202020204" pitchFamily="34" charset="0"/>
            </a:endParaRPr>
          </a:p>
        </p:txBody>
      </p:sp>
    </p:spTree>
    <p:extLst>
      <p:ext uri="{BB962C8B-B14F-4D97-AF65-F5344CB8AC3E}">
        <p14:creationId xmlns:p14="http://schemas.microsoft.com/office/powerpoint/2010/main" val="2138792029"/>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3144-5603-4E4D-882D-3ABAD2829925}"/>
              </a:ext>
            </a:extLst>
          </p:cNvPr>
          <p:cNvSpPr>
            <a:spLocks noGrp="1"/>
          </p:cNvSpPr>
          <p:nvPr>
            <p:ph type="title"/>
          </p:nvPr>
        </p:nvSpPr>
        <p:spPr>
          <a:xfrm>
            <a:off x="623888" y="1709741"/>
            <a:ext cx="7886700" cy="2852737"/>
          </a:xfrm>
        </p:spPr>
        <p:txBody>
          <a:bodyPr anchor="b"/>
          <a:lstStyle>
            <a:lvl1pPr>
              <a:defRPr sz="3656"/>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F610CA1D-8F65-4179-BE25-E62D443B3276}"/>
              </a:ext>
            </a:extLst>
          </p:cNvPr>
          <p:cNvSpPr>
            <a:spLocks noGrp="1"/>
          </p:cNvSpPr>
          <p:nvPr>
            <p:ph type="body" idx="1"/>
          </p:nvPr>
        </p:nvSpPr>
        <p:spPr>
          <a:xfrm>
            <a:off x="623888" y="4589466"/>
            <a:ext cx="7886700" cy="1500187"/>
          </a:xfrm>
        </p:spPr>
        <p:txBody>
          <a:bodyPr/>
          <a:lstStyle>
            <a:lvl1pPr marL="0" indent="0">
              <a:buNone/>
              <a:defRPr sz="1463">
                <a:solidFill>
                  <a:schemeClr val="tx1">
                    <a:tint val="75000"/>
                  </a:schemeClr>
                </a:solidFill>
              </a:defRPr>
            </a:lvl1pPr>
            <a:lvl2pPr marL="278606" indent="0">
              <a:buNone/>
              <a:defRPr sz="1219">
                <a:solidFill>
                  <a:schemeClr val="tx1">
                    <a:tint val="75000"/>
                  </a:schemeClr>
                </a:solidFill>
              </a:defRPr>
            </a:lvl2pPr>
            <a:lvl3pPr marL="557213" indent="0">
              <a:buNone/>
              <a:defRPr sz="1097">
                <a:solidFill>
                  <a:schemeClr val="tx1">
                    <a:tint val="75000"/>
                  </a:schemeClr>
                </a:solidFill>
              </a:defRPr>
            </a:lvl3pPr>
            <a:lvl4pPr marL="835819" indent="0">
              <a:buNone/>
              <a:defRPr sz="975">
                <a:solidFill>
                  <a:schemeClr val="tx1">
                    <a:tint val="75000"/>
                  </a:schemeClr>
                </a:solidFill>
              </a:defRPr>
            </a:lvl4pPr>
            <a:lvl5pPr marL="1114425" indent="0">
              <a:buNone/>
              <a:defRPr sz="975">
                <a:solidFill>
                  <a:schemeClr val="tx1">
                    <a:tint val="75000"/>
                  </a:schemeClr>
                </a:solidFill>
              </a:defRPr>
            </a:lvl5pPr>
            <a:lvl6pPr marL="1393031" indent="0">
              <a:buNone/>
              <a:defRPr sz="975">
                <a:solidFill>
                  <a:schemeClr val="tx1">
                    <a:tint val="75000"/>
                  </a:schemeClr>
                </a:solidFill>
              </a:defRPr>
            </a:lvl6pPr>
            <a:lvl7pPr marL="1671638" indent="0">
              <a:buNone/>
              <a:defRPr sz="975">
                <a:solidFill>
                  <a:schemeClr val="tx1">
                    <a:tint val="75000"/>
                  </a:schemeClr>
                </a:solidFill>
              </a:defRPr>
            </a:lvl7pPr>
            <a:lvl8pPr marL="1950244" indent="0">
              <a:buNone/>
              <a:defRPr sz="975">
                <a:solidFill>
                  <a:schemeClr val="tx1">
                    <a:tint val="75000"/>
                  </a:schemeClr>
                </a:solidFill>
              </a:defRPr>
            </a:lvl8pPr>
            <a:lvl9pPr marL="2228850" indent="0">
              <a:buNone/>
              <a:defRPr sz="97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7D1FEC-A36D-4B79-B7C5-1A98E56EBF8A}"/>
              </a:ext>
            </a:extLst>
          </p:cNvPr>
          <p:cNvSpPr>
            <a:spLocks noGrp="1"/>
          </p:cNvSpPr>
          <p:nvPr>
            <p:ph type="dt" sz="half" idx="10"/>
          </p:nvPr>
        </p:nvSpPr>
        <p:spPr/>
        <p:txBody>
          <a:bodyPr/>
          <a:lstStyle/>
          <a:p>
            <a:fld id="{7CAF9BB3-017C-44DF-9B65-4F8675A3BAEE}" type="datetimeFigureOut">
              <a:rPr lang="en-FI" smtClean="0"/>
              <a:t>05/06/2024</a:t>
            </a:fld>
            <a:endParaRPr lang="en-FI"/>
          </a:p>
        </p:txBody>
      </p:sp>
      <p:sp>
        <p:nvSpPr>
          <p:cNvPr id="5" name="Footer Placeholder 4">
            <a:extLst>
              <a:ext uri="{FF2B5EF4-FFF2-40B4-BE49-F238E27FC236}">
                <a16:creationId xmlns:a16="http://schemas.microsoft.com/office/drawing/2014/main" id="{AB747D4E-73EA-4FAE-B73A-196514748563}"/>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44977D99-6B91-4BEC-89A4-BCF588F0033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897713394"/>
      </p:ext>
    </p:extLst>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47FD-6902-465F-A449-BC01C3F806F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1208F3B6-60A2-48FB-B43C-18ED656D62BB}"/>
              </a:ext>
            </a:extLst>
          </p:cNvPr>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C977696A-7ED8-4D37-8666-A2A26207ABDB}"/>
              </a:ext>
            </a:extLst>
          </p:cNvPr>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F506E70E-4BDC-44EB-A772-443EF78FC2A3}"/>
              </a:ext>
            </a:extLst>
          </p:cNvPr>
          <p:cNvSpPr>
            <a:spLocks noGrp="1"/>
          </p:cNvSpPr>
          <p:nvPr>
            <p:ph type="dt" sz="half" idx="10"/>
          </p:nvPr>
        </p:nvSpPr>
        <p:spPr/>
        <p:txBody>
          <a:bodyPr/>
          <a:lstStyle/>
          <a:p>
            <a:fld id="{7CAF9BB3-017C-44DF-9B65-4F8675A3BAEE}" type="datetimeFigureOut">
              <a:rPr lang="en-FI" smtClean="0"/>
              <a:t>05/06/2024</a:t>
            </a:fld>
            <a:endParaRPr lang="en-FI"/>
          </a:p>
        </p:txBody>
      </p:sp>
      <p:sp>
        <p:nvSpPr>
          <p:cNvPr id="6" name="Footer Placeholder 5">
            <a:extLst>
              <a:ext uri="{FF2B5EF4-FFF2-40B4-BE49-F238E27FC236}">
                <a16:creationId xmlns:a16="http://schemas.microsoft.com/office/drawing/2014/main" id="{6B761137-1A8A-4573-B73E-C9A24778F7F9}"/>
              </a:ext>
            </a:extLst>
          </p:cNvPr>
          <p:cNvSpPr>
            <a:spLocks noGrp="1"/>
          </p:cNvSpPr>
          <p:nvPr>
            <p:ph type="ftr" sz="quarter" idx="11"/>
          </p:nvPr>
        </p:nvSpPr>
        <p:spPr/>
        <p:txBody>
          <a:bodyPr/>
          <a:lstStyle/>
          <a:p>
            <a:endParaRPr lang="en-GB" noProof="0" dirty="0"/>
          </a:p>
        </p:txBody>
      </p:sp>
      <p:sp>
        <p:nvSpPr>
          <p:cNvPr id="7" name="Slide Number Placeholder 6">
            <a:extLst>
              <a:ext uri="{FF2B5EF4-FFF2-40B4-BE49-F238E27FC236}">
                <a16:creationId xmlns:a16="http://schemas.microsoft.com/office/drawing/2014/main" id="{1A506216-5729-4590-8FE6-16FD588F3F36}"/>
              </a:ext>
            </a:extLst>
          </p:cNvPr>
          <p:cNvSpPr>
            <a:spLocks noGrp="1"/>
          </p:cNvSpPr>
          <p:nvPr>
            <p:ph type="sldNum" sz="quarter" idx="12"/>
          </p:nvPr>
        </p:nvSpPr>
        <p:spPr/>
        <p:txBody>
          <a:bodyPr/>
          <a:lstStyle/>
          <a:p>
            <a:fld id="{4B86599C-79B8-422A-9B5D-12401B07477D}" type="slidenum">
              <a:rPr lang="en-FI" smtClean="0"/>
              <a:t>‹#›</a:t>
            </a:fld>
            <a:endParaRPr lang="en-FI"/>
          </a:p>
        </p:txBody>
      </p:sp>
      <p:pic>
        <p:nvPicPr>
          <p:cNvPr id="8" name="Picture 7">
            <a:extLst>
              <a:ext uri="{FF2B5EF4-FFF2-40B4-BE49-F238E27FC236}">
                <a16:creationId xmlns:a16="http://schemas.microsoft.com/office/drawing/2014/main" id="{EDD5E9CC-FE1D-467E-AC03-5AEDD9108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4507" y="188426"/>
            <a:ext cx="1127973" cy="432262"/>
          </a:xfrm>
          <a:prstGeom prst="rect">
            <a:avLst/>
          </a:prstGeom>
        </p:spPr>
      </p:pic>
      <p:sp>
        <p:nvSpPr>
          <p:cNvPr id="9" name="Slide Number Placeholder 5">
            <a:extLst>
              <a:ext uri="{FF2B5EF4-FFF2-40B4-BE49-F238E27FC236}">
                <a16:creationId xmlns:a16="http://schemas.microsoft.com/office/drawing/2014/main" id="{95B960A8-26F4-40EC-85CA-2DAC1BBF7433}"/>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chemeClr val="tx1"/>
                </a:solidFill>
                <a:latin typeface="Arial" panose="020B0604020202020204" pitchFamily="34" charset="0"/>
                <a:cs typeface="Arial" panose="020B0604020202020204" pitchFamily="34" charset="0"/>
              </a:rPr>
              <a:pPr fontAlgn="auto">
                <a:spcBef>
                  <a:spcPts val="0"/>
                </a:spcBef>
                <a:spcAft>
                  <a:spcPts val="0"/>
                </a:spcAft>
              </a:pPr>
              <a:t>‹#›</a:t>
            </a:fld>
            <a:endParaRPr lang="en-GB" sz="675" noProof="0" dirty="0">
              <a:solidFill>
                <a:schemeClr val="tx1"/>
              </a:solidFill>
              <a:latin typeface="Arial" panose="020B0604020202020204" pitchFamily="34" charset="0"/>
              <a:cs typeface="Arial" panose="020B0604020202020204" pitchFamily="34" charset="0"/>
            </a:endParaRPr>
          </a:p>
        </p:txBody>
      </p:sp>
      <p:sp>
        <p:nvSpPr>
          <p:cNvPr id="10" name="Date Placeholder 3">
            <a:extLst>
              <a:ext uri="{FF2B5EF4-FFF2-40B4-BE49-F238E27FC236}">
                <a16:creationId xmlns:a16="http://schemas.microsoft.com/office/drawing/2014/main" id="{A46AB749-5DD2-4187-B464-1A1BABC4B4D9}"/>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chemeClr val="tx1"/>
                </a:solidFill>
              </a:rPr>
              <a:pPr/>
              <a:t>06/05/2024</a:t>
            </a:fld>
            <a:endParaRPr lang="en-GB" sz="675" noProof="0" dirty="0">
              <a:solidFill>
                <a:schemeClr val="tx1"/>
              </a:solidFill>
            </a:endParaRPr>
          </a:p>
        </p:txBody>
      </p:sp>
    </p:spTree>
    <p:extLst>
      <p:ext uri="{BB962C8B-B14F-4D97-AF65-F5344CB8AC3E}">
        <p14:creationId xmlns:p14="http://schemas.microsoft.com/office/powerpoint/2010/main" val="3326334307"/>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C92C-CE00-4BA6-B9A0-48A1872599F0}"/>
              </a:ext>
            </a:extLst>
          </p:cNvPr>
          <p:cNvSpPr>
            <a:spLocks noGrp="1"/>
          </p:cNvSpPr>
          <p:nvPr>
            <p:ph type="title"/>
          </p:nvPr>
        </p:nvSpPr>
        <p:spPr>
          <a:xfrm>
            <a:off x="629842" y="365128"/>
            <a:ext cx="78867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3C494B9F-AF75-45F9-8D5A-CC03F2FF416C}"/>
              </a:ext>
            </a:extLst>
          </p:cNvPr>
          <p:cNvSpPr>
            <a:spLocks noGrp="1"/>
          </p:cNvSpPr>
          <p:nvPr>
            <p:ph type="body" idx="1"/>
          </p:nvPr>
        </p:nvSpPr>
        <p:spPr>
          <a:xfrm>
            <a:off x="629842" y="1681163"/>
            <a:ext cx="3868340"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4" name="Content Placeholder 3">
            <a:extLst>
              <a:ext uri="{FF2B5EF4-FFF2-40B4-BE49-F238E27FC236}">
                <a16:creationId xmlns:a16="http://schemas.microsoft.com/office/drawing/2014/main" id="{B3D633C0-83F1-4B80-9C1E-8E1E8FC21FF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9A912210-9027-4289-9803-C4BE830CAB1E}"/>
              </a:ext>
            </a:extLst>
          </p:cNvPr>
          <p:cNvSpPr>
            <a:spLocks noGrp="1"/>
          </p:cNvSpPr>
          <p:nvPr>
            <p:ph type="body" sz="quarter" idx="3"/>
          </p:nvPr>
        </p:nvSpPr>
        <p:spPr>
          <a:xfrm>
            <a:off x="4629150" y="1681163"/>
            <a:ext cx="3887391"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6" name="Content Placeholder 5">
            <a:extLst>
              <a:ext uri="{FF2B5EF4-FFF2-40B4-BE49-F238E27FC236}">
                <a16:creationId xmlns:a16="http://schemas.microsoft.com/office/drawing/2014/main" id="{3790E6E0-296E-41DB-A20F-FD4EADFD82D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E6B6C459-3842-4874-B664-CEB2166A5634}"/>
              </a:ext>
            </a:extLst>
          </p:cNvPr>
          <p:cNvSpPr>
            <a:spLocks noGrp="1"/>
          </p:cNvSpPr>
          <p:nvPr>
            <p:ph type="dt" sz="half" idx="10"/>
          </p:nvPr>
        </p:nvSpPr>
        <p:spPr/>
        <p:txBody>
          <a:bodyPr/>
          <a:lstStyle/>
          <a:p>
            <a:fld id="{7CAF9BB3-017C-44DF-9B65-4F8675A3BAEE}" type="datetimeFigureOut">
              <a:rPr lang="en-FI" smtClean="0"/>
              <a:t>05/06/2024</a:t>
            </a:fld>
            <a:endParaRPr lang="en-FI"/>
          </a:p>
        </p:txBody>
      </p:sp>
      <p:sp>
        <p:nvSpPr>
          <p:cNvPr id="8" name="Footer Placeholder 7">
            <a:extLst>
              <a:ext uri="{FF2B5EF4-FFF2-40B4-BE49-F238E27FC236}">
                <a16:creationId xmlns:a16="http://schemas.microsoft.com/office/drawing/2014/main" id="{57A88E79-C3FD-4498-9D1F-4AAF7ACA086A}"/>
              </a:ext>
            </a:extLst>
          </p:cNvPr>
          <p:cNvSpPr>
            <a:spLocks noGrp="1"/>
          </p:cNvSpPr>
          <p:nvPr>
            <p:ph type="ftr" sz="quarter" idx="11"/>
          </p:nvPr>
        </p:nvSpPr>
        <p:spPr/>
        <p:txBody>
          <a:bodyPr/>
          <a:lstStyle/>
          <a:p>
            <a:endParaRPr lang="en-GB" noProof="0" dirty="0">
              <a:solidFill>
                <a:srgbClr val="000000"/>
              </a:solidFill>
            </a:endParaRPr>
          </a:p>
        </p:txBody>
      </p:sp>
      <p:sp>
        <p:nvSpPr>
          <p:cNvPr id="9" name="Slide Number Placeholder 8">
            <a:extLst>
              <a:ext uri="{FF2B5EF4-FFF2-40B4-BE49-F238E27FC236}">
                <a16:creationId xmlns:a16="http://schemas.microsoft.com/office/drawing/2014/main" id="{EC8C2904-5758-4956-86A3-CF6B939FDB4D}"/>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1169144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916F690D-93D5-4F8D-B634-157702A82EA4}" type="datetimeFigureOut">
              <a:rPr lang="fi-FI">
                <a:solidFill>
                  <a:prstClr val="black">
                    <a:tint val="75000"/>
                  </a:prstClr>
                </a:solidFill>
              </a:rPr>
              <a:pPr>
                <a:defRPr/>
              </a:pPr>
              <a:t>6.5.2024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780003A-2769-4252-8219-4C5568AF3E96}" type="slidenum">
              <a:rPr lang="fi-FI" altLang="fi-FI"/>
              <a:pPr>
                <a:defRPr/>
              </a:pPr>
              <a:t>‹#›</a:t>
            </a:fld>
            <a:endParaRPr lang="fi-FI" altLang="fi-FI"/>
          </a:p>
        </p:txBody>
      </p:sp>
    </p:spTree>
    <p:extLst>
      <p:ext uri="{BB962C8B-B14F-4D97-AF65-F5344CB8AC3E}">
        <p14:creationId xmlns:p14="http://schemas.microsoft.com/office/powerpoint/2010/main" val="517485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8F06-A7C3-4117-BA5C-CDA6D1BEFFA1}"/>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4C9AF468-F8A0-4FBE-9ECC-297F6267CE91}"/>
              </a:ext>
            </a:extLst>
          </p:cNvPr>
          <p:cNvSpPr>
            <a:spLocks noGrp="1"/>
          </p:cNvSpPr>
          <p:nvPr>
            <p:ph type="dt" sz="half" idx="10"/>
          </p:nvPr>
        </p:nvSpPr>
        <p:spPr/>
        <p:txBody>
          <a:bodyPr/>
          <a:lstStyle/>
          <a:p>
            <a:fld id="{7CAF9BB3-017C-44DF-9B65-4F8675A3BAEE}" type="datetimeFigureOut">
              <a:rPr lang="en-FI" smtClean="0"/>
              <a:t>05/06/2024</a:t>
            </a:fld>
            <a:endParaRPr lang="en-FI"/>
          </a:p>
        </p:txBody>
      </p:sp>
      <p:sp>
        <p:nvSpPr>
          <p:cNvPr id="4" name="Footer Placeholder 3">
            <a:extLst>
              <a:ext uri="{FF2B5EF4-FFF2-40B4-BE49-F238E27FC236}">
                <a16:creationId xmlns:a16="http://schemas.microsoft.com/office/drawing/2014/main" id="{AB3693B6-6F2C-4CE7-814D-9B941A227E43}"/>
              </a:ext>
            </a:extLst>
          </p:cNvPr>
          <p:cNvSpPr>
            <a:spLocks noGrp="1"/>
          </p:cNvSpPr>
          <p:nvPr>
            <p:ph type="ftr" sz="quarter" idx="11"/>
          </p:nvPr>
        </p:nvSpPr>
        <p:spPr/>
        <p:txBody>
          <a:bodyPr/>
          <a:lstStyle/>
          <a:p>
            <a:endParaRPr lang="en-GB" noProof="0" dirty="0">
              <a:solidFill>
                <a:srgbClr val="000000"/>
              </a:solidFill>
            </a:endParaRPr>
          </a:p>
        </p:txBody>
      </p:sp>
      <p:sp>
        <p:nvSpPr>
          <p:cNvPr id="5" name="Slide Number Placeholder 4">
            <a:extLst>
              <a:ext uri="{FF2B5EF4-FFF2-40B4-BE49-F238E27FC236}">
                <a16:creationId xmlns:a16="http://schemas.microsoft.com/office/drawing/2014/main" id="{D82E15FB-BC54-476D-A2A8-628EBCE2C651}"/>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06856031"/>
      </p:ext>
    </p:extLst>
  </p:cSld>
  <p:clrMapOvr>
    <a:masterClrMapping/>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1B7DE5-22F9-4681-9BA4-8B78114AD0CE}"/>
              </a:ext>
            </a:extLst>
          </p:cNvPr>
          <p:cNvSpPr>
            <a:spLocks noGrp="1"/>
          </p:cNvSpPr>
          <p:nvPr>
            <p:ph type="dt" sz="half" idx="10"/>
          </p:nvPr>
        </p:nvSpPr>
        <p:spPr/>
        <p:txBody>
          <a:bodyPr/>
          <a:lstStyle/>
          <a:p>
            <a:fld id="{0D10A8D5-C494-4C86-9C65-B7FEDA1BEE6C}" type="datetimeFigureOut">
              <a:rPr lang="fi-FI" smtClean="0">
                <a:solidFill>
                  <a:prstClr val="black">
                    <a:tint val="75000"/>
                  </a:prstClr>
                </a:solidFill>
              </a:rPr>
              <a:pPr/>
              <a:t>6.5.2024</a:t>
            </a:fld>
            <a:endParaRPr lang="fi-FI">
              <a:solidFill>
                <a:prstClr val="black">
                  <a:tint val="75000"/>
                </a:prstClr>
              </a:solidFill>
            </a:endParaRPr>
          </a:p>
        </p:txBody>
      </p:sp>
      <p:sp>
        <p:nvSpPr>
          <p:cNvPr id="3" name="Footer Placeholder 2">
            <a:extLst>
              <a:ext uri="{FF2B5EF4-FFF2-40B4-BE49-F238E27FC236}">
                <a16:creationId xmlns:a16="http://schemas.microsoft.com/office/drawing/2014/main" id="{4FE43438-3D1F-41B7-9FBA-3369F237A0F4}"/>
              </a:ext>
            </a:extLst>
          </p:cNvPr>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a:extLst>
              <a:ext uri="{FF2B5EF4-FFF2-40B4-BE49-F238E27FC236}">
                <a16:creationId xmlns:a16="http://schemas.microsoft.com/office/drawing/2014/main" id="{9AA4CCEA-0FE9-4E86-BF7D-EE07DD6B5973}"/>
              </a:ext>
            </a:extLst>
          </p:cNvPr>
          <p:cNvSpPr>
            <a:spLocks noGrp="1"/>
          </p:cNvSpPr>
          <p:nvPr>
            <p:ph type="sldNum" sz="quarter" idx="12"/>
          </p:nvPr>
        </p:nvSpPr>
        <p:spPr/>
        <p:txBody>
          <a:bodyPr/>
          <a:lstStyle/>
          <a:p>
            <a:fld id="{990C2E08-8B10-4128-9CED-87AD43AA364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775959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9B30-414F-4B76-B06C-2658B5905CC5}"/>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D730AB9F-8CC9-4AFA-B275-21727518ABDA}"/>
              </a:ext>
            </a:extLst>
          </p:cNvPr>
          <p:cNvSpPr>
            <a:spLocks noGrp="1"/>
          </p:cNvSpPr>
          <p:nvPr>
            <p:ph idx="1"/>
          </p:nvPr>
        </p:nvSpPr>
        <p:spPr>
          <a:xfrm>
            <a:off x="3887391" y="987428"/>
            <a:ext cx="4629151" cy="4873625"/>
          </a:xfrm>
        </p:spPr>
        <p:txBody>
          <a:bodyPr/>
          <a:lstStyle>
            <a:lvl1pPr>
              <a:defRPr sz="1950"/>
            </a:lvl1pPr>
            <a:lvl2pPr>
              <a:defRPr sz="1706"/>
            </a:lvl2pPr>
            <a:lvl3pPr>
              <a:defRPr sz="1463"/>
            </a:lvl3pPr>
            <a:lvl4pPr>
              <a:defRPr sz="1219"/>
            </a:lvl4pPr>
            <a:lvl5pPr>
              <a:defRPr sz="1219"/>
            </a:lvl5pPr>
            <a:lvl6pPr>
              <a:defRPr sz="1219"/>
            </a:lvl6pPr>
            <a:lvl7pPr>
              <a:defRPr sz="1219"/>
            </a:lvl7pPr>
            <a:lvl8pPr>
              <a:defRPr sz="1219"/>
            </a:lvl8pPr>
            <a:lvl9pPr>
              <a:defRPr sz="12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B9FE8830-37DB-4439-A4ED-F0B34F20ADC0}"/>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B7CB52EA-C54E-4942-A2B5-D9D117F9655E}"/>
              </a:ext>
            </a:extLst>
          </p:cNvPr>
          <p:cNvSpPr>
            <a:spLocks noGrp="1"/>
          </p:cNvSpPr>
          <p:nvPr>
            <p:ph type="dt" sz="half" idx="10"/>
          </p:nvPr>
        </p:nvSpPr>
        <p:spPr/>
        <p:txBody>
          <a:bodyPr/>
          <a:lstStyle/>
          <a:p>
            <a:fld id="{7CAF9BB3-017C-44DF-9B65-4F8675A3BAEE}" type="datetimeFigureOut">
              <a:rPr lang="en-FI" smtClean="0"/>
              <a:t>05/06/2024</a:t>
            </a:fld>
            <a:endParaRPr lang="en-FI"/>
          </a:p>
        </p:txBody>
      </p:sp>
      <p:sp>
        <p:nvSpPr>
          <p:cNvPr id="6" name="Footer Placeholder 5">
            <a:extLst>
              <a:ext uri="{FF2B5EF4-FFF2-40B4-BE49-F238E27FC236}">
                <a16:creationId xmlns:a16="http://schemas.microsoft.com/office/drawing/2014/main" id="{4C2159DC-F8AA-4BE4-BD79-9A79719E058C}"/>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47E631C5-F65A-4045-B92D-B57DBB222AD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577580804"/>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10CC-2986-4ACE-A057-F9B59581E3AE}"/>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B0C4F8E4-E1DB-4E82-A33A-9DB0360C5B4A}"/>
              </a:ext>
            </a:extLst>
          </p:cNvPr>
          <p:cNvSpPr>
            <a:spLocks noGrp="1"/>
          </p:cNvSpPr>
          <p:nvPr>
            <p:ph type="pic" idx="1"/>
          </p:nvPr>
        </p:nvSpPr>
        <p:spPr>
          <a:xfrm>
            <a:off x="3887391" y="987428"/>
            <a:ext cx="4629151" cy="4873625"/>
          </a:xfrm>
        </p:spPr>
        <p:txBody>
          <a:bodyPr/>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endParaRPr lang="en-FI"/>
          </a:p>
        </p:txBody>
      </p:sp>
      <p:sp>
        <p:nvSpPr>
          <p:cNvPr id="4" name="Text Placeholder 3">
            <a:extLst>
              <a:ext uri="{FF2B5EF4-FFF2-40B4-BE49-F238E27FC236}">
                <a16:creationId xmlns:a16="http://schemas.microsoft.com/office/drawing/2014/main" id="{294C3649-94D7-42C8-985A-EC2EB4BCE42E}"/>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CC484507-AD72-4821-AC85-17F6EA4AA975}"/>
              </a:ext>
            </a:extLst>
          </p:cNvPr>
          <p:cNvSpPr>
            <a:spLocks noGrp="1"/>
          </p:cNvSpPr>
          <p:nvPr>
            <p:ph type="dt" sz="half" idx="10"/>
          </p:nvPr>
        </p:nvSpPr>
        <p:spPr/>
        <p:txBody>
          <a:bodyPr/>
          <a:lstStyle/>
          <a:p>
            <a:fld id="{7CAF9BB3-017C-44DF-9B65-4F8675A3BAEE}" type="datetimeFigureOut">
              <a:rPr lang="en-FI" smtClean="0"/>
              <a:t>05/06/2024</a:t>
            </a:fld>
            <a:endParaRPr lang="en-FI"/>
          </a:p>
        </p:txBody>
      </p:sp>
      <p:sp>
        <p:nvSpPr>
          <p:cNvPr id="6" name="Footer Placeholder 5">
            <a:extLst>
              <a:ext uri="{FF2B5EF4-FFF2-40B4-BE49-F238E27FC236}">
                <a16:creationId xmlns:a16="http://schemas.microsoft.com/office/drawing/2014/main" id="{102016B6-0C59-4368-BEF6-F407C487E1D0}"/>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EA23E4CD-6914-418D-8B0E-D23D85C158E0}"/>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36314379"/>
      </p:ext>
    </p:extLst>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84EE-65E2-450D-BEE3-07CEC0286401}"/>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5BC62BCA-777D-4E11-9395-F06AA61ED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94E91642-7525-45B1-8ABC-E1B43D67BC8E}"/>
              </a:ext>
            </a:extLst>
          </p:cNvPr>
          <p:cNvSpPr>
            <a:spLocks noGrp="1"/>
          </p:cNvSpPr>
          <p:nvPr>
            <p:ph type="dt" sz="half" idx="10"/>
          </p:nvPr>
        </p:nvSpPr>
        <p:spPr/>
        <p:txBody>
          <a:bodyPr/>
          <a:lstStyle/>
          <a:p>
            <a:fld id="{7CAF9BB3-017C-44DF-9B65-4F8675A3BAEE}" type="datetimeFigureOut">
              <a:rPr lang="en-FI" smtClean="0"/>
              <a:t>05/06/2024</a:t>
            </a:fld>
            <a:endParaRPr lang="en-FI"/>
          </a:p>
        </p:txBody>
      </p:sp>
      <p:sp>
        <p:nvSpPr>
          <p:cNvPr id="5" name="Footer Placeholder 4">
            <a:extLst>
              <a:ext uri="{FF2B5EF4-FFF2-40B4-BE49-F238E27FC236}">
                <a16:creationId xmlns:a16="http://schemas.microsoft.com/office/drawing/2014/main" id="{0DDE7D73-AC5D-49F2-8D24-F31423FBAC52}"/>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C80C209A-CB9E-434E-A6ED-922FBBD236A6}"/>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90088720"/>
      </p:ext>
    </p:extLst>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330ECF-1669-4587-B6AD-867F8801498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A3F80DA3-8D7D-4A51-A436-CDCD13D40CE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B8DDD990-D031-44FE-BC1F-5982C9B32528}"/>
              </a:ext>
            </a:extLst>
          </p:cNvPr>
          <p:cNvSpPr>
            <a:spLocks noGrp="1"/>
          </p:cNvSpPr>
          <p:nvPr>
            <p:ph type="dt" sz="half" idx="10"/>
          </p:nvPr>
        </p:nvSpPr>
        <p:spPr/>
        <p:txBody>
          <a:bodyPr/>
          <a:lstStyle/>
          <a:p>
            <a:fld id="{7CAF9BB3-017C-44DF-9B65-4F8675A3BAEE}" type="datetimeFigureOut">
              <a:rPr lang="en-FI" smtClean="0"/>
              <a:t>05/06/2024</a:t>
            </a:fld>
            <a:endParaRPr lang="en-FI"/>
          </a:p>
        </p:txBody>
      </p:sp>
      <p:sp>
        <p:nvSpPr>
          <p:cNvPr id="5" name="Footer Placeholder 4">
            <a:extLst>
              <a:ext uri="{FF2B5EF4-FFF2-40B4-BE49-F238E27FC236}">
                <a16:creationId xmlns:a16="http://schemas.microsoft.com/office/drawing/2014/main" id="{746F64DA-465A-4829-8FE2-0F43C453CEAC}"/>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21B1F782-4E40-4F87-BF9E-ADFEF6C050A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394288013"/>
      </p:ext>
    </p:extLst>
  </p:cSld>
  <p:clrMapOvr>
    <a:masterClrMapping/>
  </p:clrMapOvr>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0731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19438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339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7"/>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5135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735F81-20E4-4FDC-B917-BAA751FF220C}" type="datetimeFigureOut">
              <a:rPr lang="fi-FI">
                <a:solidFill>
                  <a:prstClr val="black">
                    <a:tint val="75000"/>
                  </a:prstClr>
                </a:solidFill>
              </a:rPr>
              <a:pPr>
                <a:defRPr/>
              </a:pPr>
              <a:t>6.5.2024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444E1487-90FF-481D-8950-62CC9BB416E5}" type="slidenum">
              <a:rPr lang="fi-FI" altLang="fi-FI"/>
              <a:pPr>
                <a:defRPr/>
              </a:pPr>
              <a:t>‹#›</a:t>
            </a:fld>
            <a:endParaRPr lang="fi-FI" altLang="fi-FI"/>
          </a:p>
        </p:txBody>
      </p:sp>
    </p:spTree>
    <p:extLst>
      <p:ext uri="{BB962C8B-B14F-4D97-AF65-F5344CB8AC3E}">
        <p14:creationId xmlns:p14="http://schemas.microsoft.com/office/powerpoint/2010/main" val="14011740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6.5.2024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7606078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6.5.2024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1569875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6.5.2024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107660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29535509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27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793862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733715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285063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7"/>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8541729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35008177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2"/>
            <a:ext cx="77724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2038527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C1FFB9CF-08F1-43F6-8FE7-0326ACE8E7FC}" type="datetimeFigureOut">
              <a:rPr lang="fi-FI">
                <a:solidFill>
                  <a:prstClr val="black">
                    <a:tint val="75000"/>
                  </a:prstClr>
                </a:solidFill>
              </a:rPr>
              <a:pPr>
                <a:defRPr/>
              </a:pPr>
              <a:t>6.5.2024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21293E6-00CB-4C7C-8960-E9E03BA13E06}" type="slidenum">
              <a:rPr lang="fi-FI" altLang="fi-FI"/>
              <a:pPr>
                <a:defRPr/>
              </a:pPr>
              <a:t>‹#›</a:t>
            </a:fld>
            <a:endParaRPr lang="fi-FI" altLang="fi-FI"/>
          </a:p>
        </p:txBody>
      </p:sp>
    </p:spTree>
    <p:extLst>
      <p:ext uri="{BB962C8B-B14F-4D97-AF65-F5344CB8AC3E}">
        <p14:creationId xmlns:p14="http://schemas.microsoft.com/office/powerpoint/2010/main" val="3868830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8395924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6.5.2024</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0269618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6.5.2024</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20081682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6.5.2024</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3831120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73050"/>
            <a:ext cx="3008313"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1071201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30757207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9459964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40"/>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40"/>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3051377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7"/>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14662119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806773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091CFACC-EBD0-4D10-8E21-5DE5395B411C}" type="datetimeFigureOut">
              <a:rPr lang="fi-FI">
                <a:solidFill>
                  <a:prstClr val="black">
                    <a:tint val="75000"/>
                  </a:prstClr>
                </a:solidFill>
              </a:rPr>
              <a:pPr>
                <a:defRPr/>
              </a:pPr>
              <a:t>6.5.2024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1C21283B-C3E5-46D6-9EF6-2DEDB492BEC2}" type="slidenum">
              <a:rPr lang="fi-FI" altLang="fi-FI"/>
              <a:pPr>
                <a:defRPr/>
              </a:pPr>
              <a:t>‹#›</a:t>
            </a:fld>
            <a:endParaRPr lang="fi-FI" altLang="fi-FI"/>
          </a:p>
        </p:txBody>
      </p:sp>
    </p:spTree>
    <p:extLst>
      <p:ext uri="{BB962C8B-B14F-4D97-AF65-F5344CB8AC3E}">
        <p14:creationId xmlns:p14="http://schemas.microsoft.com/office/powerpoint/2010/main" val="16426622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2"/>
            <a:ext cx="77724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5320497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4099643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6.5.2024</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19125759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6.5.2024</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2437308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6.5.2024</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17302496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73050"/>
            <a:ext cx="3008313"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4785578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6980805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4050082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40"/>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40"/>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25024970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834294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AAED808B-6626-4CAF-9785-D89AC72D7D9C}" type="datetimeFigureOut">
              <a:rPr lang="fi-FI">
                <a:solidFill>
                  <a:prstClr val="black">
                    <a:tint val="75000"/>
                  </a:prstClr>
                </a:solidFill>
              </a:rPr>
              <a:pPr>
                <a:defRPr/>
              </a:pPr>
              <a:t>6.5.2024</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48377880-A376-4C0A-B550-6973F27F2EEB}" type="slidenum">
              <a:rPr lang="fi-FI" altLang="fi-FI"/>
              <a:pPr>
                <a:defRPr/>
              </a:pPr>
              <a:t>‹#›</a:t>
            </a:fld>
            <a:endParaRPr lang="fi-FI" altLang="fi-FI"/>
          </a:p>
        </p:txBody>
      </p:sp>
    </p:spTree>
    <p:extLst>
      <p:ext uri="{BB962C8B-B14F-4D97-AF65-F5344CB8AC3E}">
        <p14:creationId xmlns:p14="http://schemas.microsoft.com/office/powerpoint/2010/main" val="42383112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9644637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400365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9246671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629841" y="365126"/>
            <a:ext cx="78867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4139218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281273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7389936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5041239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1675774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8171372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6.5.2024</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234703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EA6948C-3E2E-4E81-AD15-BC99A745C932}" type="datetimeFigureOut">
              <a:rPr lang="fi-FI">
                <a:solidFill>
                  <a:prstClr val="black">
                    <a:tint val="75000"/>
                  </a:prstClr>
                </a:solidFill>
              </a:rPr>
              <a:pPr>
                <a:defRPr/>
              </a:pPr>
              <a:t>6.5.2024</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FD78DDFD-99E4-4EB7-A458-59D15BF83931}" type="slidenum">
              <a:rPr lang="fi-FI" altLang="fi-FI"/>
              <a:pPr>
                <a:defRPr/>
              </a:pPr>
              <a:t>‹#›</a:t>
            </a:fld>
            <a:endParaRPr lang="fi-FI" altLang="fi-FI"/>
          </a:p>
        </p:txBody>
      </p:sp>
    </p:spTree>
    <p:extLst>
      <p:ext uri="{BB962C8B-B14F-4D97-AF65-F5344CB8AC3E}">
        <p14:creationId xmlns:p14="http://schemas.microsoft.com/office/powerpoint/2010/main" val="1728036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691E859F-9978-4A94-A07D-9CCA5A648AF1}" type="datetimeFigureOut">
              <a:rPr lang="fi-FI">
                <a:solidFill>
                  <a:prstClr val="black">
                    <a:tint val="75000"/>
                  </a:prstClr>
                </a:solidFill>
              </a:rPr>
              <a:pPr>
                <a:defRPr/>
              </a:pPr>
              <a:t>6.5.2024</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1AC87D01-B7C3-4BF0-8083-4AF40DCC3B82}" type="slidenum">
              <a:rPr lang="fi-FI" altLang="fi-FI"/>
              <a:pPr>
                <a:defRPr/>
              </a:pPr>
              <a:t>‹#›</a:t>
            </a:fld>
            <a:endParaRPr lang="fi-FI" altLang="fi-FI"/>
          </a:p>
        </p:txBody>
      </p:sp>
    </p:spTree>
    <p:extLst>
      <p:ext uri="{BB962C8B-B14F-4D97-AF65-F5344CB8AC3E}">
        <p14:creationId xmlns:p14="http://schemas.microsoft.com/office/powerpoint/2010/main" val="2359395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409C3712-6C21-4995-ACCD-0EACA8ACB97E}" type="datetimeFigureOut">
              <a:rPr lang="fi-FI">
                <a:solidFill>
                  <a:prstClr val="black">
                    <a:tint val="75000"/>
                  </a:prstClr>
                </a:solidFill>
              </a:rPr>
              <a:pPr>
                <a:defRPr/>
              </a:pPr>
              <a:t>6.5.2024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F3D15BF6-E8C4-4F13-AAC3-6E0E79EA4C0A}" type="slidenum">
              <a:rPr lang="fi-FI" altLang="fi-FI"/>
              <a:pPr>
                <a:defRPr/>
              </a:pPr>
              <a:t>‹#›</a:t>
            </a:fld>
            <a:endParaRPr lang="fi-FI" altLang="fi-FI"/>
          </a:p>
        </p:txBody>
      </p:sp>
    </p:spTree>
    <p:extLst>
      <p:ext uri="{BB962C8B-B14F-4D97-AF65-F5344CB8AC3E}">
        <p14:creationId xmlns:p14="http://schemas.microsoft.com/office/powerpoint/2010/main" val="339943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285005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B716319C-71AD-4366-A670-D054ECF31C59}" type="datetimeFigureOut">
              <a:rPr lang="fi-FI">
                <a:solidFill>
                  <a:prstClr val="black">
                    <a:tint val="75000"/>
                  </a:prstClr>
                </a:solidFill>
              </a:rPr>
              <a:pPr>
                <a:defRPr/>
              </a:pPr>
              <a:t>6.5.2024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B64AEF3D-87A2-4CDC-A4CF-8B0A10D8DABA}" type="slidenum">
              <a:rPr lang="fi-FI" altLang="fi-FI"/>
              <a:pPr>
                <a:defRPr/>
              </a:pPr>
              <a:t>‹#›</a:t>
            </a:fld>
            <a:endParaRPr lang="fi-FI" altLang="fi-FI"/>
          </a:p>
        </p:txBody>
      </p:sp>
    </p:spTree>
    <p:extLst>
      <p:ext uri="{BB962C8B-B14F-4D97-AF65-F5344CB8AC3E}">
        <p14:creationId xmlns:p14="http://schemas.microsoft.com/office/powerpoint/2010/main" val="964388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35B317D-BCAA-4D87-9F74-3504BCD2E4CC}" type="datetimeFigureOut">
              <a:rPr lang="fi-FI">
                <a:solidFill>
                  <a:prstClr val="black">
                    <a:tint val="75000"/>
                  </a:prstClr>
                </a:solidFill>
              </a:rPr>
              <a:pPr>
                <a:defRPr/>
              </a:pPr>
              <a:t>6.5.2024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3CAA700-69C4-46BB-B935-44B7F91BCA60}" type="slidenum">
              <a:rPr lang="fi-FI" altLang="fi-FI"/>
              <a:pPr>
                <a:defRPr/>
              </a:pPr>
              <a:t>‹#›</a:t>
            </a:fld>
            <a:endParaRPr lang="fi-FI" altLang="fi-FI"/>
          </a:p>
        </p:txBody>
      </p:sp>
    </p:spTree>
    <p:extLst>
      <p:ext uri="{BB962C8B-B14F-4D97-AF65-F5344CB8AC3E}">
        <p14:creationId xmlns:p14="http://schemas.microsoft.com/office/powerpoint/2010/main" val="97214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3380BA6-D3B3-4A28-AE55-E8567A43C6D6}" type="datetimeFigureOut">
              <a:rPr lang="fi-FI">
                <a:solidFill>
                  <a:prstClr val="black">
                    <a:tint val="75000"/>
                  </a:prstClr>
                </a:solidFill>
              </a:rPr>
              <a:pPr>
                <a:defRPr/>
              </a:pPr>
              <a:t>6.5.2024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942DA1CE-1ACF-4992-9A9C-742793F8AF92}" type="slidenum">
              <a:rPr lang="fi-FI" altLang="fi-FI"/>
              <a:pPr>
                <a:defRPr/>
              </a:pPr>
              <a:t>‹#›</a:t>
            </a:fld>
            <a:endParaRPr lang="fi-FI" altLang="fi-FI"/>
          </a:p>
        </p:txBody>
      </p:sp>
    </p:spTree>
    <p:extLst>
      <p:ext uri="{BB962C8B-B14F-4D97-AF65-F5344CB8AC3E}">
        <p14:creationId xmlns:p14="http://schemas.microsoft.com/office/powerpoint/2010/main" val="3876528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827584" y="1268760"/>
            <a:ext cx="7776864" cy="642942"/>
          </a:xfrm>
          <a:prstGeom prst="rect">
            <a:avLst/>
          </a:prstGeom>
        </p:spPr>
        <p:txBody>
          <a:bodyPr/>
          <a:lstStyle>
            <a:lvl1pPr>
              <a:defRPr sz="2250" baseline="0">
                <a:solidFill>
                  <a:schemeClr val="tx1"/>
                </a:solidFill>
              </a:defRPr>
            </a:lvl1pPr>
          </a:lstStyle>
          <a:p>
            <a:r>
              <a:rPr lang="fi-FI"/>
              <a:t>Muokkaa perustyyl. napsautt.</a:t>
            </a:r>
            <a:endParaRPr lang="fi-FI" dirty="0"/>
          </a:p>
        </p:txBody>
      </p:sp>
      <p:sp>
        <p:nvSpPr>
          <p:cNvPr id="7" name="Tekstin paikkamerkki 16"/>
          <p:cNvSpPr>
            <a:spLocks noGrp="1"/>
          </p:cNvSpPr>
          <p:nvPr>
            <p:ph type="body" sz="quarter" idx="10"/>
          </p:nvPr>
        </p:nvSpPr>
        <p:spPr>
          <a:xfrm>
            <a:off x="827585" y="2084238"/>
            <a:ext cx="7782694" cy="3937050"/>
          </a:xfrm>
          <a:prstGeom prst="rect">
            <a:avLst/>
          </a:prstGeom>
        </p:spPr>
        <p:txBody>
          <a:bodyPr/>
          <a:lstStyle>
            <a:lvl1pPr>
              <a:buClr>
                <a:schemeClr val="accent6"/>
              </a:buClr>
              <a:buFont typeface="Wingdings" pitchFamily="2" charset="2"/>
              <a:buChar char="§"/>
              <a:defRPr sz="1650" baseline="0">
                <a:solidFill>
                  <a:schemeClr val="tx1"/>
                </a:solidFill>
              </a:defRPr>
            </a:lvl1pPr>
            <a:lvl2pPr>
              <a:buNone/>
              <a:defRPr sz="1650"/>
            </a:lvl2pPr>
          </a:lstStyle>
          <a:p>
            <a:pPr lvl="0"/>
            <a:r>
              <a:rPr lang="fi-FI"/>
              <a:t>Muokkaa tekstin perustyylejä napsauttamalla</a:t>
            </a:r>
          </a:p>
        </p:txBody>
      </p:sp>
      <p:sp>
        <p:nvSpPr>
          <p:cNvPr id="4" name="Dian numeron paikkamerkki 9"/>
          <p:cNvSpPr>
            <a:spLocks noGrp="1"/>
          </p:cNvSpPr>
          <p:nvPr>
            <p:ph type="sldNum" sz="quarter" idx="11"/>
          </p:nvPr>
        </p:nvSpPr>
        <p:spPr>
          <a:xfrm>
            <a:off x="7740650" y="6356352"/>
            <a:ext cx="400050" cy="365125"/>
          </a:xfrm>
        </p:spPr>
        <p:txBody>
          <a:bodyPr/>
          <a:lstStyle>
            <a:lvl1pPr>
              <a:defRPr/>
            </a:lvl1pPr>
          </a:lstStyle>
          <a:p>
            <a:pPr fontAlgn="base">
              <a:spcBef>
                <a:spcPct val="0"/>
              </a:spcBef>
              <a:spcAft>
                <a:spcPct val="0"/>
              </a:spcAft>
              <a:defRPr/>
            </a:pPr>
            <a:fld id="{AF4D4436-EA3B-4AA5-8079-86ADB86592F5}" type="slidenum">
              <a:rPr lang="fi-FI" smtClean="0">
                <a:solidFill>
                  <a:srgbClr val="58585A"/>
                </a:solidFill>
                <a:cs typeface="Arial" panose="020B0604020202020204" pitchFamily="34" charset="0"/>
              </a:rPr>
              <a:pPr fontAlgn="base">
                <a:spcBef>
                  <a:spcPct val="0"/>
                </a:spcBef>
                <a:spcAft>
                  <a:spcPct val="0"/>
                </a:spcAft>
                <a:defRPr/>
              </a:pPr>
              <a:t>‹#›</a:t>
            </a:fld>
            <a:endParaRPr lang="fi-FI" dirty="0">
              <a:solidFill>
                <a:srgbClr val="58585A"/>
              </a:solidFill>
              <a:cs typeface="Arial" panose="020B0604020202020204" pitchFamily="34" charset="0"/>
            </a:endParaRPr>
          </a:p>
        </p:txBody>
      </p:sp>
      <p:sp>
        <p:nvSpPr>
          <p:cNvPr id="5" name="Platshållare för sidfot 4"/>
          <p:cNvSpPr>
            <a:spLocks noGrp="1"/>
          </p:cNvSpPr>
          <p:nvPr>
            <p:ph type="ftr" sz="quarter" idx="12"/>
          </p:nvPr>
        </p:nvSpPr>
        <p:spPr>
          <a:xfrm>
            <a:off x="250825" y="6357940"/>
            <a:ext cx="6357938" cy="365125"/>
          </a:xfrm>
        </p:spPr>
        <p:txBody>
          <a:bodyPr/>
          <a:lstStyle>
            <a:lvl1pPr>
              <a:defRPr dirty="0"/>
            </a:lvl1pPr>
          </a:lstStyle>
          <a:p>
            <a:pPr>
              <a:defRPr/>
            </a:pPr>
            <a:endParaRPr lang="fi-FI">
              <a:solidFill>
                <a:srgbClr val="58585A"/>
              </a:solidFill>
            </a:endParaRPr>
          </a:p>
        </p:txBody>
      </p:sp>
    </p:spTree>
    <p:extLst>
      <p:ext uri="{BB962C8B-B14F-4D97-AF65-F5344CB8AC3E}">
        <p14:creationId xmlns:p14="http://schemas.microsoft.com/office/powerpoint/2010/main" val="1867583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00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62879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425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9684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6.5.2024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85132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6.5.2024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2134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6.5.2024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329205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6.5.2024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813640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2487150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0966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38009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8340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solidFill>
                  <a:prstClr val="black">
                    <a:tint val="75000"/>
                  </a:prstClr>
                </a:solidFill>
              </a:rPr>
              <a:pPr>
                <a:defRPr/>
              </a:pPr>
              <a:t>6.5.2024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36810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solidFill>
                  <a:prstClr val="black">
                    <a:tint val="75000"/>
                  </a:prstClr>
                </a:solidFill>
              </a:rPr>
              <a:pPr>
                <a:defRPr/>
              </a:pPr>
              <a:t>6.5.2024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383366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solidFill>
                  <a:prstClr val="black">
                    <a:tint val="75000"/>
                  </a:prstClr>
                </a:solidFill>
              </a:rPr>
              <a:pPr>
                <a:defRPr/>
              </a:pPr>
              <a:t>6.5.2024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4131210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solidFill>
                  <a:prstClr val="black">
                    <a:tint val="75000"/>
                  </a:prstClr>
                </a:solidFill>
              </a:rPr>
              <a:pPr>
                <a:defRPr/>
              </a:pPr>
              <a:t>6.5.2024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279115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solidFill>
                  <a:prstClr val="black">
                    <a:tint val="75000"/>
                  </a:prstClr>
                </a:solidFill>
              </a:rPr>
              <a:pPr>
                <a:defRPr/>
              </a:pPr>
              <a:t>6.5.2024</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425218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988427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solidFill>
                  <a:prstClr val="black">
                    <a:tint val="75000"/>
                  </a:prstClr>
                </a:solidFill>
              </a:rPr>
              <a:pPr>
                <a:defRPr/>
              </a:pPr>
              <a:t>6.5.2024</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4149128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solidFill>
                  <a:prstClr val="black">
                    <a:tint val="75000"/>
                  </a:prstClr>
                </a:solidFill>
              </a:rPr>
              <a:pPr>
                <a:defRPr/>
              </a:pPr>
              <a:t>6.5.2024</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897791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solidFill>
                  <a:prstClr val="black">
                    <a:tint val="75000"/>
                  </a:prstClr>
                </a:solidFill>
              </a:rPr>
              <a:pPr>
                <a:defRPr/>
              </a:pPr>
              <a:t>6.5.2024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3809793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solidFill>
                  <a:prstClr val="black">
                    <a:tint val="75000"/>
                  </a:prstClr>
                </a:solidFill>
              </a:rPr>
              <a:pPr>
                <a:defRPr/>
              </a:pPr>
              <a:t>6.5.2024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910078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solidFill>
                  <a:prstClr val="black">
                    <a:tint val="75000"/>
                  </a:prstClr>
                </a:solidFill>
              </a:rPr>
              <a:pPr>
                <a:defRPr/>
              </a:pPr>
              <a:t>6.5.2024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86971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solidFill>
                  <a:prstClr val="black">
                    <a:tint val="75000"/>
                  </a:prstClr>
                </a:solidFill>
              </a:rPr>
              <a:pPr>
                <a:defRPr/>
              </a:pPr>
              <a:t>6.5.2024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801687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456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602571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738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685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6.5.2024</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4287375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6.5.2024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62994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6.5.2024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28829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6.5.2024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18794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3733090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46828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87010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55710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949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9955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739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6.5.2024</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673517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2816529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6.5.2024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1076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6.5.2024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25162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6.5.2024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37962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605962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5891095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672252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636379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00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95701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6.5.2024</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179434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85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511447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6.5.2024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57113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6.5.2024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00518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6.5.2024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177862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5706425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6.5.2024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719842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155379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01739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Otsikkodia">
    <p:spTree>
      <p:nvGrpSpPr>
        <p:cNvPr id="1" name=""/>
        <p:cNvGrpSpPr/>
        <p:nvPr/>
      </p:nvGrpSpPr>
      <p:grpSpPr>
        <a:xfrm>
          <a:off x="0" y="0"/>
          <a:ext cx="0" cy="0"/>
          <a:chOff x="0" y="0"/>
          <a:chExt cx="0" cy="0"/>
        </a:xfrm>
      </p:grpSpPr>
      <p:pic>
        <p:nvPicPr>
          <p:cNvPr id="4" name="Kuva 2" descr="ELY_logo.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tsikko 7"/>
          <p:cNvSpPr>
            <a:spLocks noGrp="1"/>
          </p:cNvSpPr>
          <p:nvPr>
            <p:ph type="title"/>
          </p:nvPr>
        </p:nvSpPr>
        <p:spPr>
          <a:xfrm>
            <a:off x="428596" y="2071678"/>
            <a:ext cx="8229600" cy="1714512"/>
          </a:xfrm>
          <a:prstGeom prst="rect">
            <a:avLst/>
          </a:prstGeom>
        </p:spPr>
        <p:txBody>
          <a:bodyPr/>
          <a:lstStyle>
            <a:lvl1pPr algn="ctr">
              <a:defRPr sz="3600">
                <a:solidFill>
                  <a:schemeClr val="bg1"/>
                </a:solidFill>
              </a:defRPr>
            </a:lvl1pPr>
          </a:lstStyle>
          <a:p>
            <a:r>
              <a:rPr lang="fi-FI" dirty="0"/>
              <a:t>Muokkaa </a:t>
            </a:r>
            <a:r>
              <a:rPr lang="fi-FI" dirty="0" err="1"/>
              <a:t>perustyyl</a:t>
            </a:r>
            <a:r>
              <a:rPr lang="fi-FI" dirty="0"/>
              <a:t>. </a:t>
            </a:r>
            <a:r>
              <a:rPr lang="fi-FI" dirty="0" err="1"/>
              <a:t>napsautt</a:t>
            </a:r>
            <a:r>
              <a:rPr lang="fi-FI" dirty="0"/>
              <a:t>.</a:t>
            </a:r>
          </a:p>
        </p:txBody>
      </p:sp>
      <p:sp>
        <p:nvSpPr>
          <p:cNvPr id="9" name="Tekstin paikkamerkki 10"/>
          <p:cNvSpPr>
            <a:spLocks noGrp="1"/>
          </p:cNvSpPr>
          <p:nvPr>
            <p:ph type="body" sz="quarter" idx="10"/>
          </p:nvPr>
        </p:nvSpPr>
        <p:spPr>
          <a:xfrm>
            <a:off x="2150240" y="3857625"/>
            <a:ext cx="4786312" cy="1571625"/>
          </a:xfrm>
          <a:prstGeom prst="rect">
            <a:avLst/>
          </a:prstGeom>
        </p:spPr>
        <p:txBody>
          <a:bodyPr/>
          <a:lstStyle>
            <a:lvl1pPr algn="ctr">
              <a:buNone/>
              <a:defRPr sz="2800">
                <a:solidFill>
                  <a:schemeClr val="bg1"/>
                </a:solidFill>
              </a:defRPr>
            </a:lvl1pPr>
          </a:lstStyle>
          <a:p>
            <a:pPr lvl="0"/>
            <a:r>
              <a:rPr lang="fi-FI" dirty="0"/>
              <a:t>Muokkaa tekstin perustyylejä napsauttamalla</a:t>
            </a:r>
          </a:p>
        </p:txBody>
      </p:sp>
      <p:sp>
        <p:nvSpPr>
          <p:cNvPr id="5" name="Päivämäärän paikkamerkki 9"/>
          <p:cNvSpPr>
            <a:spLocks noGrp="1"/>
          </p:cNvSpPr>
          <p:nvPr>
            <p:ph type="dt" sz="half" idx="11"/>
          </p:nvPr>
        </p:nvSpPr>
        <p:spPr/>
        <p:txBody>
          <a:bodyPr/>
          <a:lstStyle>
            <a:lvl1pPr>
              <a:defRPr baseline="0">
                <a:solidFill>
                  <a:schemeClr val="bg1"/>
                </a:solidFill>
              </a:defRPr>
            </a:lvl1pPr>
          </a:lstStyle>
          <a:p>
            <a:pPr>
              <a:defRPr/>
            </a:pPr>
            <a:fld id="{8C8377B9-EDEE-4C7D-924D-74101FE16E98}" type="datetime1">
              <a:rPr lang="fi-FI">
                <a:solidFill>
                  <a:prstClr val="white"/>
                </a:solidFill>
              </a:rPr>
              <a:pPr>
                <a:defRPr/>
              </a:pPr>
              <a:t>6.5.2024</a:t>
            </a:fld>
            <a:endParaRPr lang="fi-FI" dirty="0">
              <a:solidFill>
                <a:prstClr val="white"/>
              </a:solidFill>
            </a:endParaRPr>
          </a:p>
        </p:txBody>
      </p:sp>
      <p:sp>
        <p:nvSpPr>
          <p:cNvPr id="6" name="Dian numeron paikkamerkki 10"/>
          <p:cNvSpPr>
            <a:spLocks noGrp="1"/>
          </p:cNvSpPr>
          <p:nvPr>
            <p:ph type="sldNum" sz="quarter" idx="12"/>
          </p:nvPr>
        </p:nvSpPr>
        <p:spPr/>
        <p:txBody>
          <a:bodyPr/>
          <a:lstStyle>
            <a:lvl1pPr>
              <a:defRPr>
                <a:solidFill>
                  <a:schemeClr val="bg1"/>
                </a:solidFill>
              </a:defRPr>
            </a:lvl1pPr>
          </a:lstStyle>
          <a:p>
            <a:pPr>
              <a:defRPr/>
            </a:pPr>
            <a:fld id="{DA2C6BC4-C6EB-44ED-8DC9-D86C312601FE}" type="slidenum">
              <a:rPr lang="fi-FI" altLang="fi-FI">
                <a:solidFill>
                  <a:prstClr val="white"/>
                </a:solidFill>
              </a:rPr>
              <a:pPr>
                <a:defRPr/>
              </a:pPr>
              <a:t>‹#›</a:t>
            </a:fld>
            <a:endParaRPr lang="fi-FI" altLang="fi-FI">
              <a:solidFill>
                <a:prstClr val="white"/>
              </a:solidFill>
            </a:endParaRPr>
          </a:p>
        </p:txBody>
      </p:sp>
      <p:sp>
        <p:nvSpPr>
          <p:cNvPr id="7" name="Alatunnisteen paikkamerkki 11"/>
          <p:cNvSpPr>
            <a:spLocks noGrp="1"/>
          </p:cNvSpPr>
          <p:nvPr>
            <p:ph type="ftr" sz="quarter" idx="13"/>
          </p:nvPr>
        </p:nvSpPr>
        <p:spPr/>
        <p:txBody>
          <a:bodyPr/>
          <a:lstStyle>
            <a:lvl1pPr>
              <a:defRPr baseline="0">
                <a:solidFill>
                  <a:schemeClr val="bg1"/>
                </a:solidFill>
              </a:defRPr>
            </a:lvl1pPr>
          </a:lstStyle>
          <a:p>
            <a:pPr>
              <a:defRPr/>
            </a:pPr>
            <a:r>
              <a:rPr lang="fi-FI">
                <a:solidFill>
                  <a:prstClr val="white"/>
                </a:solidFill>
              </a:rPr>
              <a:t>viraston nimi, tekijän nimi ja osasto</a:t>
            </a:r>
            <a:endParaRPr lang="fi-FI" dirty="0">
              <a:solidFill>
                <a:prstClr val="white"/>
              </a:solidFill>
            </a:endParaRPr>
          </a:p>
        </p:txBody>
      </p:sp>
    </p:spTree>
    <p:extLst>
      <p:ext uri="{BB962C8B-B14F-4D97-AF65-F5344CB8AC3E}">
        <p14:creationId xmlns:p14="http://schemas.microsoft.com/office/powerpoint/2010/main" val="98794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8596806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457200" y="1428736"/>
            <a:ext cx="8229600" cy="642942"/>
          </a:xfrm>
          <a:prstGeom prst="rect">
            <a:avLst/>
          </a:prstGeom>
        </p:spPr>
        <p:txBody>
          <a:bodyPr/>
          <a:lstStyle>
            <a:lvl1pPr>
              <a:defRPr sz="3200" baseline="0">
                <a:solidFill>
                  <a:schemeClr val="tx1"/>
                </a:solidFill>
              </a:defRPr>
            </a:lvl1pPr>
          </a:lstStyle>
          <a:p>
            <a:r>
              <a:rPr lang="fi-FI" dirty="0"/>
              <a:t>Muokkaa </a:t>
            </a:r>
            <a:r>
              <a:rPr lang="fi-FI" dirty="0" err="1"/>
              <a:t>perustyyl</a:t>
            </a:r>
            <a:r>
              <a:rPr lang="fi-FI" dirty="0"/>
              <a:t>. </a:t>
            </a:r>
            <a:r>
              <a:rPr lang="fi-FI" dirty="0" err="1"/>
              <a:t>napsautt</a:t>
            </a:r>
            <a:r>
              <a:rPr lang="fi-FI" dirty="0"/>
              <a:t>.</a:t>
            </a:r>
          </a:p>
        </p:txBody>
      </p:sp>
      <p:sp>
        <p:nvSpPr>
          <p:cNvPr id="7" name="Tekstin paikkamerkki 16"/>
          <p:cNvSpPr>
            <a:spLocks noGrp="1"/>
          </p:cNvSpPr>
          <p:nvPr>
            <p:ph type="body" sz="quarter" idx="10"/>
          </p:nvPr>
        </p:nvSpPr>
        <p:spPr>
          <a:xfrm>
            <a:off x="471326" y="2286000"/>
            <a:ext cx="8286750" cy="2928938"/>
          </a:xfrm>
          <a:prstGeom prst="rect">
            <a:avLst/>
          </a:prstGeom>
        </p:spPr>
        <p:txBody>
          <a:bodyPr/>
          <a:lstStyle>
            <a:lvl1pPr>
              <a:buClr>
                <a:schemeClr val="accent6"/>
              </a:buClr>
              <a:buFont typeface="Wingdings" pitchFamily="2" charset="2"/>
              <a:buChar char="§"/>
              <a:defRPr sz="2400" baseline="0">
                <a:solidFill>
                  <a:schemeClr val="tx1"/>
                </a:solidFill>
              </a:defRPr>
            </a:lvl1pPr>
          </a:lstStyle>
          <a:p>
            <a:pPr lvl="0"/>
            <a:r>
              <a:rPr lang="fi-FI" dirty="0"/>
              <a:t>Muokkaa tekstin perustyylejä napsauttamalla</a:t>
            </a:r>
          </a:p>
        </p:txBody>
      </p:sp>
      <p:sp>
        <p:nvSpPr>
          <p:cNvPr id="4" name="Päivämäärän paikkamerkki 4"/>
          <p:cNvSpPr>
            <a:spLocks noGrp="1"/>
          </p:cNvSpPr>
          <p:nvPr>
            <p:ph type="dt" sz="half" idx="11"/>
          </p:nvPr>
        </p:nvSpPr>
        <p:spPr/>
        <p:txBody>
          <a:bodyPr/>
          <a:lstStyle>
            <a:lvl1pPr>
              <a:defRPr/>
            </a:lvl1pPr>
          </a:lstStyle>
          <a:p>
            <a:pPr>
              <a:defRPr/>
            </a:pPr>
            <a:fld id="{2A969262-7972-4442-A64D-53F4B54C6527}" type="datetime1">
              <a:rPr lang="fi-FI">
                <a:solidFill>
                  <a:srgbClr val="58585A"/>
                </a:solidFill>
              </a:rPr>
              <a:pPr>
                <a:defRPr/>
              </a:pPr>
              <a:t>6.5.2024</a:t>
            </a:fld>
            <a:endParaRPr lang="fi-FI" dirty="0">
              <a:solidFill>
                <a:srgbClr val="58585A"/>
              </a:solidFill>
            </a:endParaRPr>
          </a:p>
        </p:txBody>
      </p:sp>
      <p:sp>
        <p:nvSpPr>
          <p:cNvPr id="5" name="Alatunnisteen paikkamerkki 5"/>
          <p:cNvSpPr>
            <a:spLocks noGrp="1"/>
          </p:cNvSpPr>
          <p:nvPr>
            <p:ph type="ftr" sz="quarter" idx="12"/>
          </p:nvPr>
        </p:nvSpPr>
        <p:spPr/>
        <p:txBody>
          <a:bodyPr/>
          <a:lstStyle>
            <a:lvl1pPr>
              <a:defRPr/>
            </a:lvl1pPr>
          </a:lstStyle>
          <a:p>
            <a:pPr>
              <a:defRPr/>
            </a:pPr>
            <a:r>
              <a:rPr lang="fi-FI">
                <a:solidFill>
                  <a:srgbClr val="58585A"/>
                </a:solidFill>
              </a:rPr>
              <a:t>viraston nimi, tekijän nimi ja osasto</a:t>
            </a:r>
            <a:endParaRPr lang="fi-FI" dirty="0">
              <a:solidFill>
                <a:srgbClr val="58585A"/>
              </a:solidFill>
            </a:endParaRPr>
          </a:p>
        </p:txBody>
      </p:sp>
      <p:sp>
        <p:nvSpPr>
          <p:cNvPr id="8" name="Dian numeron paikkamerkki 6"/>
          <p:cNvSpPr>
            <a:spLocks noGrp="1"/>
          </p:cNvSpPr>
          <p:nvPr>
            <p:ph type="sldNum" sz="quarter" idx="13"/>
          </p:nvPr>
        </p:nvSpPr>
        <p:spPr/>
        <p:txBody>
          <a:bodyPr/>
          <a:lstStyle>
            <a:lvl1pPr>
              <a:defRPr/>
            </a:lvl1pPr>
          </a:lstStyle>
          <a:p>
            <a:pPr>
              <a:defRPr/>
            </a:pPr>
            <a:fld id="{ED33F960-6BFB-4925-BA1D-C8C8E39BEE58}" type="slidenum">
              <a:rPr lang="fi-FI" altLang="fi-FI">
                <a:solidFill>
                  <a:srgbClr val="58585A"/>
                </a:solidFill>
              </a:rPr>
              <a:pPr>
                <a:defRPr/>
              </a:pPr>
              <a:t>‹#›</a:t>
            </a:fld>
            <a:endParaRPr lang="fi-FI" altLang="fi-FI">
              <a:solidFill>
                <a:srgbClr val="58585A"/>
              </a:solidFill>
            </a:endParaRPr>
          </a:p>
        </p:txBody>
      </p:sp>
    </p:spTree>
    <p:extLst>
      <p:ext uri="{BB962C8B-B14F-4D97-AF65-F5344CB8AC3E}">
        <p14:creationId xmlns:p14="http://schemas.microsoft.com/office/powerpoint/2010/main" val="7769168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8039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3162536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3650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t>6.5.2024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488566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t>6.5.2024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29010022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t>6.5.2024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0122447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t>6.5.2024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1366752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t>6.5.2024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t>‹#›</a:t>
            </a:fld>
            <a:endParaRPr lang="fi-FI"/>
          </a:p>
        </p:txBody>
      </p:sp>
    </p:spTree>
    <p:extLst>
      <p:ext uri="{BB962C8B-B14F-4D97-AF65-F5344CB8AC3E}">
        <p14:creationId xmlns:p14="http://schemas.microsoft.com/office/powerpoint/2010/main" val="42228031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t>6.5.2024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82884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6.5.2024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35055022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8123841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6.5.2024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712610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1" y="762002"/>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8" y="762002"/>
            <a:ext cx="219398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fi-FI"/>
              <a:t>Muokkaa perustyyl. napsautt.</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892" indent="0" algn="ctr">
              <a:buNone/>
              <a:defRPr sz="1650"/>
            </a:lvl2pPr>
            <a:lvl3pPr marL="685783" indent="0" algn="ctr">
              <a:buNone/>
              <a:defRPr sz="165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5/6/2024</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832913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5/6/2024</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10607991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tx1">
                    <a:lumMod val="65000"/>
                    <a:lumOff val="3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5/6/2024</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107031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5/6/2024</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6738326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i-FI"/>
              <a:t>Muokkaa perustyyl. napsautt.</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5863847" y="1023589"/>
            <a:ext cx="2606040" cy="813171"/>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5/6/2024</a:t>
            </a:fld>
            <a:endParaRPr lang="en-US" dirty="0">
              <a:solidFill>
                <a:prstClr val="black">
                  <a:lumMod val="50000"/>
                  <a:lumOff val="50000"/>
                </a:prstClr>
              </a:solidFill>
            </a:endParaRPr>
          </a:p>
        </p:txBody>
      </p:sp>
      <p:sp>
        <p:nvSpPr>
          <p:cNvPr id="11" name="Footer Placeholder 10"/>
          <p:cNvSpPr>
            <a:spLocks noGrp="1"/>
          </p:cNvSpPr>
          <p:nvPr>
            <p:ph type="ftr" sz="quarter" idx="11"/>
          </p:nvPr>
        </p:nvSpPr>
        <p:spPr/>
        <p:txBody>
          <a:bodyPr/>
          <a:lstStyle/>
          <a:p>
            <a:endParaRPr lang="en-US" dirty="0">
              <a:solidFill>
                <a:prstClr val="black">
                  <a:lumMod val="50000"/>
                  <a:lumOff val="50000"/>
                </a:prst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073809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a:t>Muokkaa perustyyl. napsautt.</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5/6/2024</a:t>
            </a:fld>
            <a:endParaRPr lang="en-US" dirty="0">
              <a:solidFill>
                <a:prstClr val="black">
                  <a:lumMod val="50000"/>
                  <a:lumOff val="50000"/>
                </a:prstClr>
              </a:solidFill>
            </a:endParaRPr>
          </a:p>
        </p:txBody>
      </p:sp>
      <p:sp>
        <p:nvSpPr>
          <p:cNvPr id="7" name="Footer Placeholder 6"/>
          <p:cNvSpPr>
            <a:spLocks noGrp="1"/>
          </p:cNvSpPr>
          <p:nvPr>
            <p:ph type="ftr" sz="quarter" idx="11"/>
          </p:nvPr>
        </p:nvSpPr>
        <p:spPr/>
        <p:txBody>
          <a:bodyPr/>
          <a:lstStyle/>
          <a:p>
            <a:endParaRPr lang="en-US" dirty="0">
              <a:solidFill>
                <a:prstClr val="black">
                  <a:lumMod val="50000"/>
                  <a:lumOff val="50000"/>
                </a:prst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2912190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5/6/2024</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331278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fi-FI"/>
              <a:t>Muokkaa perustyyl. napsautt.</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5/6/2024</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999843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satakuntaliitto.fi/"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1.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hyperlink" Target="http://www.satakuntaliitto.fi/" TargetMode="Externa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6" Type="http://schemas.openxmlformats.org/officeDocument/2006/relationships/image" Target="../media/image2.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hyperlink" Target="http://www.satakuntaliitto.fi/" TargetMode="Externa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6" Type="http://schemas.openxmlformats.org/officeDocument/2006/relationships/image" Target="../media/image2.png"/><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hyperlink" Target="http://www.satakuntaliitto.fi/index.aspx"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www.satakuntaliitto.fi/"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hyperlink" Target="http://www.satakuntaliitto.fi/" TargetMode="Externa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4" Type="http://schemas.openxmlformats.org/officeDocument/2006/relationships/image" Target="../media/image3.w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6.5.2024</a:t>
            </a:fld>
            <a:endParaRPr lang="fi-FI"/>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90" y="1123840"/>
            <a:ext cx="2210612" cy="4601183"/>
          </a:xfrm>
          <a:prstGeom prst="rect">
            <a:avLst/>
          </a:prstGeom>
        </p:spPr>
        <p:txBody>
          <a:bodyPr vert="horz" lIns="91440" tIns="45720" rIns="91440" bIns="45720" rtlCol="0" anchor="ctr">
            <a:normAutofit/>
          </a:bodyPr>
          <a:lstStyle/>
          <a:p>
            <a:r>
              <a:rPr lang="fi-FI"/>
              <a:t>Muokkaa perustyyl. napsautt.</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96849" y="6356353"/>
            <a:ext cx="20574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fld id="{5586B75A-687E-405C-8A0B-8D00578BA2C3}" type="datetimeFigureOut">
              <a:rPr lang="en-US" smtClean="0">
                <a:solidFill>
                  <a:prstClr val="black">
                    <a:lumMod val="50000"/>
                    <a:lumOff val="50000"/>
                  </a:prstClr>
                </a:solidFill>
              </a:rPr>
              <a:pPr defTabSz="342900"/>
              <a:t>5/6/2024</a:t>
            </a:fld>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a:off x="2901951" y="6356353"/>
            <a:ext cx="4433638"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7975603" y="6356353"/>
            <a:ext cx="1148195" cy="365125"/>
          </a:xfrm>
          <a:prstGeom prst="rect">
            <a:avLst/>
          </a:prstGeom>
        </p:spPr>
        <p:txBody>
          <a:bodyPr vert="horz" lIns="91440" tIns="45720" rIns="91440" bIns="45720" rtlCol="0" anchor="ctr"/>
          <a:lstStyle>
            <a:lvl1pPr algn="r">
              <a:defRPr sz="900" b="1">
                <a:solidFill>
                  <a:schemeClr val="accent1"/>
                </a:solidFill>
              </a:defRPr>
            </a:lvl1pPr>
          </a:lstStyle>
          <a:p>
            <a:pPr defTabSz="342900"/>
            <a:fld id="{4FAB73BC-B049-4115-A692-8D63A059BFB8}" type="slidenum">
              <a:rPr lang="en-US" smtClean="0">
                <a:solidFill>
                  <a:srgbClr val="0070C0"/>
                </a:solidFill>
              </a:rPr>
              <a:pPr defTabSz="342900"/>
              <a:t>‹#›</a:t>
            </a:fld>
            <a:endParaRPr lang="en-US" dirty="0">
              <a:solidFill>
                <a:srgbClr val="0070C0"/>
              </a:solidFill>
            </a:endParaRPr>
          </a:p>
        </p:txBody>
      </p:sp>
    </p:spTree>
    <p:extLst>
      <p:ext uri="{BB962C8B-B14F-4D97-AF65-F5344CB8AC3E}">
        <p14:creationId xmlns:p14="http://schemas.microsoft.com/office/powerpoint/2010/main" val="3879870393"/>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hf sldNum="0" hdr="0" ftr="0" dt="0"/>
  <p:txStyles>
    <p:titleStyle>
      <a:lvl1pPr algn="l" defTabSz="685783"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56" indent="-137156" algn="l" defTabSz="685783"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37" indent="-137156" algn="l" defTabSz="685783"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28" indent="-137156" algn="l" defTabSz="685783"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20"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12"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03"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795"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686"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577"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20C2AD5-5C3B-4B13-841F-2B266867026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56EBB5C-DF64-4357-A1B9-5065246705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AC00B81-6A91-44AA-BDB3-839C18ABF01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98A57C4-EBE5-4933-995E-6DB7E7198765}" type="datetimeFigureOut">
              <a:rPr lang="fi-FI" smtClean="0"/>
              <a:t>6.5.2024</a:t>
            </a:fld>
            <a:endParaRPr lang="fi-FI"/>
          </a:p>
        </p:txBody>
      </p:sp>
      <p:sp>
        <p:nvSpPr>
          <p:cNvPr id="5" name="Alatunnisteen paikkamerkki 4">
            <a:extLst>
              <a:ext uri="{FF2B5EF4-FFF2-40B4-BE49-F238E27FC236}">
                <a16:creationId xmlns:a16="http://schemas.microsoft.com/office/drawing/2014/main" id="{7282A098-C296-4ECC-8120-AD1CC377835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96DF4563-4D48-4F7F-8085-05ACE87B73D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4452A63-9DDC-4A3B-A1D0-B92F475203A3}" type="slidenum">
              <a:rPr lang="fi-FI" smtClean="0"/>
              <a:t>‹#›</a:t>
            </a:fld>
            <a:endParaRPr lang="fi-FI"/>
          </a:p>
        </p:txBody>
      </p:sp>
    </p:spTree>
    <p:extLst>
      <p:ext uri="{BB962C8B-B14F-4D97-AF65-F5344CB8AC3E}">
        <p14:creationId xmlns:p14="http://schemas.microsoft.com/office/powerpoint/2010/main" val="1983493697"/>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490493-2CCE-460F-A71B-A59FD117C8ED}"/>
              </a:ext>
            </a:extLst>
          </p:cNvPr>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2896AF6D-0662-4A89-AB5E-77D7071B0F76}"/>
              </a:ext>
            </a:extLst>
          </p:cNvPr>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1CF0475C-85FF-4FC3-A2F8-27727DBE2F61}"/>
              </a:ext>
            </a:extLst>
          </p:cNvPr>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731">
                <a:solidFill>
                  <a:schemeClr val="tx1">
                    <a:tint val="75000"/>
                  </a:schemeClr>
                </a:solidFill>
              </a:defRPr>
            </a:lvl1pPr>
          </a:lstStyle>
          <a:p>
            <a:fld id="{4B375A75-36E2-4751-B3B8-A28F920E5721}" type="datetimeFigureOut">
              <a:rPr lang="en-FI" smtClean="0"/>
              <a:t>05/06/2024</a:t>
            </a:fld>
            <a:endParaRPr lang="en-FI"/>
          </a:p>
        </p:txBody>
      </p:sp>
      <p:sp>
        <p:nvSpPr>
          <p:cNvPr id="5" name="Footer Placeholder 4">
            <a:extLst>
              <a:ext uri="{FF2B5EF4-FFF2-40B4-BE49-F238E27FC236}">
                <a16:creationId xmlns:a16="http://schemas.microsoft.com/office/drawing/2014/main" id="{7D3A3FBE-F36E-4D56-9191-BC89C00F8B2E}"/>
              </a:ext>
            </a:extLst>
          </p:cNvPr>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731">
                <a:solidFill>
                  <a:schemeClr val="tx1">
                    <a:tint val="75000"/>
                  </a:schemeClr>
                </a:solidFill>
              </a:defRPr>
            </a:lvl1p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F67A7086-D747-4210-949D-5D859E6034AA}"/>
              </a:ext>
            </a:extLst>
          </p:cNvPr>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731">
                <a:solidFill>
                  <a:schemeClr val="tx1">
                    <a:tint val="75000"/>
                  </a:schemeClr>
                </a:solidFill>
              </a:defRPr>
            </a:lvl1pPr>
          </a:lstStyle>
          <a:p>
            <a:fld id="{9632809D-6C1B-4AC2-BD1B-70BC25F43232}" type="slidenum">
              <a:rPr lang="en-FI" smtClean="0"/>
              <a:t>‹#›</a:t>
            </a:fld>
            <a:endParaRPr lang="en-FI"/>
          </a:p>
        </p:txBody>
      </p:sp>
    </p:spTree>
    <p:extLst>
      <p:ext uri="{BB962C8B-B14F-4D97-AF65-F5344CB8AC3E}">
        <p14:creationId xmlns:p14="http://schemas.microsoft.com/office/powerpoint/2010/main" val="3009957187"/>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ransition spd="med">
    <p:fade/>
  </p:transition>
  <p:hf sldNum="0" hdr="0" ftr="0" dt="0"/>
  <p:txStyles>
    <p:titleStyle>
      <a:lvl1pPr algn="l" defTabSz="557213" rtl="0" eaLnBrk="1" latinLnBrk="0" hangingPunct="1">
        <a:lnSpc>
          <a:spcPct val="90000"/>
        </a:lnSpc>
        <a:spcBef>
          <a:spcPct val="0"/>
        </a:spcBef>
        <a:buNone/>
        <a:defRPr sz="2681" kern="1200">
          <a:solidFill>
            <a:schemeClr val="tx1"/>
          </a:solidFill>
          <a:latin typeface="+mj-lt"/>
          <a:ea typeface="+mj-ea"/>
          <a:cs typeface="+mj-cs"/>
        </a:defRPr>
      </a:lvl1pPr>
    </p:titleStyle>
    <p:bodyStyle>
      <a:lvl1pPr marL="139304" indent="-139304" algn="l" defTabSz="557213" rtl="0" eaLnBrk="1" latinLnBrk="0" hangingPunct="1">
        <a:lnSpc>
          <a:spcPct val="90000"/>
        </a:lnSpc>
        <a:spcBef>
          <a:spcPts val="610"/>
        </a:spcBef>
        <a:buFont typeface="Arial" panose="020B0604020202020204" pitchFamily="34" charset="0"/>
        <a:buChar char="•"/>
        <a:defRPr sz="1706" kern="1200">
          <a:solidFill>
            <a:schemeClr val="tx1"/>
          </a:solidFill>
          <a:latin typeface="+mn-lt"/>
          <a:ea typeface="+mn-ea"/>
          <a:cs typeface="+mn-cs"/>
        </a:defRPr>
      </a:lvl1pPr>
      <a:lvl2pPr marL="417910" indent="-139304" algn="l" defTabSz="557213" rtl="0" eaLnBrk="1" latinLnBrk="0" hangingPunct="1">
        <a:lnSpc>
          <a:spcPct val="90000"/>
        </a:lnSpc>
        <a:spcBef>
          <a:spcPts val="304"/>
        </a:spcBef>
        <a:buFont typeface="Arial" panose="020B0604020202020204" pitchFamily="34" charset="0"/>
        <a:buChar char="•"/>
        <a:defRPr sz="1463" kern="1200">
          <a:solidFill>
            <a:schemeClr val="tx1"/>
          </a:solidFill>
          <a:latin typeface="+mn-lt"/>
          <a:ea typeface="+mn-ea"/>
          <a:cs typeface="+mn-cs"/>
        </a:defRPr>
      </a:lvl2pPr>
      <a:lvl3pPr marL="696516" indent="-139304" algn="l" defTabSz="557213" rtl="0" eaLnBrk="1" latinLnBrk="0" hangingPunct="1">
        <a:lnSpc>
          <a:spcPct val="90000"/>
        </a:lnSpc>
        <a:spcBef>
          <a:spcPts val="304"/>
        </a:spcBef>
        <a:buFont typeface="Arial" panose="020B0604020202020204" pitchFamily="34" charset="0"/>
        <a:buChar char="•"/>
        <a:defRPr sz="1219" kern="1200">
          <a:solidFill>
            <a:schemeClr val="tx1"/>
          </a:solidFill>
          <a:latin typeface="+mn-lt"/>
          <a:ea typeface="+mn-ea"/>
          <a:cs typeface="+mn-cs"/>
        </a:defRPr>
      </a:lvl3pPr>
      <a:lvl4pPr marL="975122"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4pPr>
      <a:lvl5pPr marL="1253729"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5pPr>
      <a:lvl6pPr marL="1532335"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6pPr>
      <a:lvl7pPr marL="1810941"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7pPr>
      <a:lvl8pPr marL="2089547"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8pPr>
      <a:lvl9pPr marL="2368154"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9pPr>
    </p:bodyStyle>
    <p:otherStyle>
      <a:defPPr>
        <a:defRPr lang="en-FI"/>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fld id="{ECBECC00-8EFD-45CB-BF14-C5258F9097ED}" type="datetimeFigureOut">
              <a:rPr lang="fi-FI" smtClean="0"/>
              <a:pPr/>
              <a:t>6.5.2024</a:t>
            </a:fld>
            <a:endParaRPr lang="fi-FI"/>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080643"/>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6.5.2024</a:t>
            </a:fld>
            <a:endParaRPr lang="fi-FI"/>
          </a:p>
        </p:txBody>
      </p:sp>
      <p:sp>
        <p:nvSpPr>
          <p:cNvPr id="5" name="Alatunnisteen paikkamerkki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10408858"/>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6.5.2024</a:t>
            </a:fld>
            <a:endParaRPr lang="fi-FI"/>
          </a:p>
        </p:txBody>
      </p:sp>
      <p:sp>
        <p:nvSpPr>
          <p:cNvPr id="5" name="Alatunnisteen paikkamerkki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83996842"/>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CAA2D79-F595-4CE3-8B63-33D1E98E9C70}" type="datetimeFigureOut">
              <a:rPr lang="fi-FI" smtClean="0"/>
              <a:t>6.5.2024</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263319822"/>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B8B64A-4EA2-4A09-9AF2-4C903010330C}" type="datetimeFigureOut">
              <a:rPr lang="fi-FI">
                <a:solidFill>
                  <a:prstClr val="black">
                    <a:tint val="75000"/>
                  </a:prstClr>
                </a:solidFill>
              </a:rPr>
              <a:pPr>
                <a:defRPr/>
              </a:pPr>
              <a:t>6.5.2024</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76C4270-2776-4A34-B42C-4D264C4EF6A9}"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697293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40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6.5.2024</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31000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solidFill>
                  <a:prstClr val="black">
                    <a:tint val="75000"/>
                  </a:prstClr>
                </a:solidFill>
              </a:rPr>
              <a:pPr>
                <a:defRPr/>
              </a:pPr>
              <a:t>6.5.2024</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1661822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6.5.2024</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63055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6.5.2024</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78507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6.5.2024</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74414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9"/>
          <p:cNvSpPr txBox="1">
            <a:spLocks noChangeArrowheads="1"/>
          </p:cNvSpPr>
          <p:nvPr/>
        </p:nvSpPr>
        <p:spPr bwMode="auto">
          <a:xfrm>
            <a:off x="323850" y="6021388"/>
            <a:ext cx="1944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fi-FI" altLang="fi-FI">
              <a:solidFill>
                <a:srgbClr val="58585A"/>
              </a:solidFill>
              <a:cs typeface="+mn-cs"/>
            </a:endParaRPr>
          </a:p>
        </p:txBody>
      </p:sp>
      <p:pic>
        <p:nvPicPr>
          <p:cNvPr id="1027" name="Kuva 8" descr="ELY_logo_väri.gi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äivämäärän paikkamerkki 4"/>
          <p:cNvSpPr>
            <a:spLocks noGrp="1"/>
          </p:cNvSpPr>
          <p:nvPr>
            <p:ph type="dt" sz="half" idx="2"/>
          </p:nvPr>
        </p:nvSpPr>
        <p:spPr>
          <a:xfrm>
            <a:off x="6713538" y="6357938"/>
            <a:ext cx="1357312"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fld id="{26757895-DAA3-4800-AAC0-BDC42D9FFF67}" type="datetime1">
              <a:rPr lang="fi-FI">
                <a:solidFill>
                  <a:srgbClr val="58585A"/>
                </a:solidFill>
                <a:cs typeface="+mn-cs"/>
              </a:rPr>
              <a:pPr>
                <a:defRPr/>
              </a:pPr>
              <a:t>6.5.2024</a:t>
            </a:fld>
            <a:endParaRPr lang="fi-FI" dirty="0">
              <a:solidFill>
                <a:srgbClr val="58585A"/>
              </a:solidFill>
              <a:cs typeface="+mn-cs"/>
            </a:endParaRPr>
          </a:p>
        </p:txBody>
      </p:sp>
      <p:sp>
        <p:nvSpPr>
          <p:cNvPr id="6" name="Alatunnisteen paikkamerkki 5"/>
          <p:cNvSpPr>
            <a:spLocks noGrp="1"/>
          </p:cNvSpPr>
          <p:nvPr>
            <p:ph type="ftr" sz="quarter" idx="3"/>
          </p:nvPr>
        </p:nvSpPr>
        <p:spPr>
          <a:xfrm>
            <a:off x="284163" y="6357938"/>
            <a:ext cx="6357937"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r>
              <a:rPr lang="fi-FI">
                <a:solidFill>
                  <a:srgbClr val="58585A"/>
                </a:solidFill>
                <a:cs typeface="+mn-cs"/>
              </a:rPr>
              <a:t>viraston nimi, tekijän nimi ja osasto</a:t>
            </a:r>
            <a:endParaRPr lang="fi-FI" dirty="0">
              <a:solidFill>
                <a:srgbClr val="58585A"/>
              </a:solidFill>
              <a:cs typeface="+mn-cs"/>
            </a:endParaRPr>
          </a:p>
        </p:txBody>
      </p:sp>
      <p:sp>
        <p:nvSpPr>
          <p:cNvPr id="7" name="Dian numeron paikkamerkki 6"/>
          <p:cNvSpPr>
            <a:spLocks noGrp="1"/>
          </p:cNvSpPr>
          <p:nvPr>
            <p:ph type="sldNum" sz="quarter" idx="4"/>
          </p:nvPr>
        </p:nvSpPr>
        <p:spPr>
          <a:xfrm>
            <a:off x="8215313" y="6356350"/>
            <a:ext cx="4000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lvl1pPr>
          </a:lstStyle>
          <a:p>
            <a:pPr>
              <a:defRPr/>
            </a:pPr>
            <a:fld id="{583E8E16-BCF2-417B-8ED6-0885C5424EB5}" type="slidenum">
              <a:rPr lang="fi-FI" altLang="fi-FI">
                <a:solidFill>
                  <a:srgbClr val="58585A"/>
                </a:solidFill>
                <a:cs typeface="+mn-cs"/>
              </a:rPr>
              <a:pPr>
                <a:defRPr/>
              </a:pPr>
              <a:t>‹#›</a:t>
            </a:fld>
            <a:endParaRPr lang="fi-FI" altLang="fi-FI">
              <a:solidFill>
                <a:srgbClr val="58585A"/>
              </a:solidFill>
              <a:cs typeface="+mn-cs"/>
            </a:endParaRPr>
          </a:p>
        </p:txBody>
      </p:sp>
    </p:spTree>
    <p:extLst>
      <p:ext uri="{BB962C8B-B14F-4D97-AF65-F5344CB8AC3E}">
        <p14:creationId xmlns:p14="http://schemas.microsoft.com/office/powerpoint/2010/main" val="1056052442"/>
      </p:ext>
    </p:extLst>
  </p:cSld>
  <p:clrMap bg1="lt1" tx1="dk1" bg2="lt2" tx2="dk2" accent1="accent1" accent2="accent2" accent3="accent3" accent4="accent4" accent5="accent5" accent6="accent6" hlink="hlink" folHlink="folHlink"/>
  <p:sldLayoutIdLst>
    <p:sldLayoutId id="2147484021" r:id="rId1"/>
    <p:sldLayoutId id="2147484022" r:id="rId2"/>
  </p:sldLayoutIdLst>
  <p:hf hd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Verdana" pitchFamily="34" charset="0"/>
        </a:defRPr>
      </a:lvl6pPr>
      <a:lvl7pPr marL="914400" algn="l" rtl="0" eaLnBrk="1" fontAlgn="base" hangingPunct="1">
        <a:spcBef>
          <a:spcPct val="0"/>
        </a:spcBef>
        <a:spcAft>
          <a:spcPct val="0"/>
        </a:spcAft>
        <a:defRPr sz="4000">
          <a:solidFill>
            <a:schemeClr val="tx2"/>
          </a:solidFill>
          <a:latin typeface="Verdana" pitchFamily="34" charset="0"/>
        </a:defRPr>
      </a:lvl7pPr>
      <a:lvl8pPr marL="1371600" algn="l" rtl="0" eaLnBrk="1" fontAlgn="base" hangingPunct="1">
        <a:spcBef>
          <a:spcPct val="0"/>
        </a:spcBef>
        <a:spcAft>
          <a:spcPct val="0"/>
        </a:spcAft>
        <a:defRPr sz="4000">
          <a:solidFill>
            <a:schemeClr val="tx2"/>
          </a:solidFill>
          <a:latin typeface="Verdana" pitchFamily="34" charset="0"/>
        </a:defRPr>
      </a:lvl8pPr>
      <a:lvl9pPr marL="1828800" algn="l" rtl="0" eaLnBrk="1" fontAlgn="base" hangingPunct="1">
        <a:spcBef>
          <a:spcPct val="0"/>
        </a:spcBef>
        <a:spcAft>
          <a:spcPct val="0"/>
        </a:spcAft>
        <a:defRPr sz="4000">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tx2"/>
        </a:buClr>
        <a:buSzPct val="150000"/>
        <a:buFont typeface="Wingdings" panose="05000000000000000000" pitchFamily="2" charset="2"/>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SzPct val="150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Font typeface="Wingdings" panose="05000000000000000000"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t>6.5.2024</a:t>
            </a:fld>
            <a:endParaRPr lang="fi-FI"/>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591812"/>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89.png"/><Relationship Id="rId1" Type="http://schemas.openxmlformats.org/officeDocument/2006/relationships/slideLayout" Target="../slideLayouts/slideLayout162.xml"/><Relationship Id="rId4" Type="http://schemas.openxmlformats.org/officeDocument/2006/relationships/image" Target="../media/image142.png"/></Relationships>
</file>

<file path=ppt/slides/_rels/slide10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89.png"/><Relationship Id="rId1" Type="http://schemas.openxmlformats.org/officeDocument/2006/relationships/slideLayout" Target="../slideLayouts/slideLayout162.xml"/><Relationship Id="rId4" Type="http://schemas.openxmlformats.org/officeDocument/2006/relationships/image" Target="../media/image144.emf"/></Relationships>
</file>

<file path=ppt/slides/_rels/slide10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89.png"/><Relationship Id="rId1" Type="http://schemas.openxmlformats.org/officeDocument/2006/relationships/slideLayout" Target="../slideLayouts/slideLayout162.xml"/><Relationship Id="rId4" Type="http://schemas.openxmlformats.org/officeDocument/2006/relationships/image" Target="../media/image146.emf"/></Relationships>
</file>

<file path=ppt/slides/_rels/slide106.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89.png"/><Relationship Id="rId1" Type="http://schemas.openxmlformats.org/officeDocument/2006/relationships/slideLayout" Target="../slideLayouts/slideLayout162.xml"/><Relationship Id="rId4" Type="http://schemas.openxmlformats.org/officeDocument/2006/relationships/image" Target="../media/image148.png"/></Relationships>
</file>

<file path=ppt/slides/_rels/slide10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89.png"/><Relationship Id="rId1" Type="http://schemas.openxmlformats.org/officeDocument/2006/relationships/slideLayout" Target="../slideLayouts/slideLayout162.xml"/><Relationship Id="rId4" Type="http://schemas.openxmlformats.org/officeDocument/2006/relationships/image" Target="../media/image150.emf"/></Relationships>
</file>

<file path=ppt/slides/_rels/slide108.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54.emf"/><Relationship Id="rId4" Type="http://schemas.openxmlformats.org/officeDocument/2006/relationships/image" Target="../media/image15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58.emf"/><Relationship Id="rId4" Type="http://schemas.openxmlformats.org/officeDocument/2006/relationships/image" Target="../media/image157.png"/></Relationships>
</file>

<file path=ppt/slides/_rels/slide112.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61.emf"/><Relationship Id="rId4" Type="http://schemas.openxmlformats.org/officeDocument/2006/relationships/image" Target="../media/image160.emf"/></Relationships>
</file>

<file path=ppt/slides/_rels/slide113.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14.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89.png"/><Relationship Id="rId1" Type="http://schemas.openxmlformats.org/officeDocument/2006/relationships/slideLayout" Target="../slideLayouts/slideLayout162.xml"/><Relationship Id="rId6" Type="http://schemas.openxmlformats.org/officeDocument/2006/relationships/image" Target="../media/image166.emf"/><Relationship Id="rId5" Type="http://schemas.openxmlformats.org/officeDocument/2006/relationships/image" Target="../media/image165.png"/><Relationship Id="rId4" Type="http://schemas.openxmlformats.org/officeDocument/2006/relationships/image" Target="../media/image164.emf"/></Relationships>
</file>

<file path=ppt/slides/_rels/slide11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89.png"/><Relationship Id="rId1" Type="http://schemas.openxmlformats.org/officeDocument/2006/relationships/slideLayout" Target="../slideLayouts/slideLayout162.xml"/><Relationship Id="rId6" Type="http://schemas.openxmlformats.org/officeDocument/2006/relationships/image" Target="../media/image170.emf"/><Relationship Id="rId5" Type="http://schemas.openxmlformats.org/officeDocument/2006/relationships/image" Target="../media/image169.emf"/><Relationship Id="rId4" Type="http://schemas.openxmlformats.org/officeDocument/2006/relationships/image" Target="../media/image168.emf"/></Relationships>
</file>

<file path=ppt/slides/_rels/slide116.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73.emf"/><Relationship Id="rId4" Type="http://schemas.openxmlformats.org/officeDocument/2006/relationships/image" Target="../media/image172.emf"/></Relationships>
</file>

<file path=ppt/slides/_rels/slide117.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76.emf"/><Relationship Id="rId4" Type="http://schemas.openxmlformats.org/officeDocument/2006/relationships/image" Target="../media/image175.emf"/></Relationships>
</file>

<file path=ppt/slides/_rels/slide118.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79.emf"/><Relationship Id="rId4" Type="http://schemas.openxmlformats.org/officeDocument/2006/relationships/image" Target="../media/image178.emf"/></Relationships>
</file>

<file path=ppt/slides/_rels/slide119.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82.emf"/><Relationship Id="rId4" Type="http://schemas.openxmlformats.org/officeDocument/2006/relationships/image" Target="../media/image181.emf"/></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85.emf"/><Relationship Id="rId4" Type="http://schemas.openxmlformats.org/officeDocument/2006/relationships/image" Target="../media/image184.emf"/></Relationships>
</file>

<file path=ppt/slides/_rels/slide121.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88.emf"/><Relationship Id="rId4" Type="http://schemas.openxmlformats.org/officeDocument/2006/relationships/image" Target="../media/image187.emf"/></Relationships>
</file>

<file path=ppt/slides/_rels/slide122.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91.emf"/><Relationship Id="rId4" Type="http://schemas.openxmlformats.org/officeDocument/2006/relationships/image" Target="../media/image190.emf"/></Relationships>
</file>

<file path=ppt/slides/_rels/slide123.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94.emf"/><Relationship Id="rId4" Type="http://schemas.openxmlformats.org/officeDocument/2006/relationships/image" Target="../media/image193.emf"/></Relationships>
</file>

<file path=ppt/slides/_rels/slide124.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image" Target="../media/image89.png"/><Relationship Id="rId1" Type="http://schemas.openxmlformats.org/officeDocument/2006/relationships/slideLayout" Target="../slideLayouts/slideLayout162.xml"/><Relationship Id="rId4" Type="http://schemas.openxmlformats.org/officeDocument/2006/relationships/image" Target="../media/image196.emf"/></Relationships>
</file>

<file path=ppt/slides/_rels/slide125.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99.emf"/><Relationship Id="rId4" Type="http://schemas.openxmlformats.org/officeDocument/2006/relationships/image" Target="../media/image198.emf"/></Relationships>
</file>

<file path=ppt/slides/_rels/slide126.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202.emf"/><Relationship Id="rId4" Type="http://schemas.openxmlformats.org/officeDocument/2006/relationships/image" Target="../media/image201.emf"/></Relationships>
</file>

<file path=ppt/slides/_rels/slide127.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205.emf"/><Relationship Id="rId4" Type="http://schemas.openxmlformats.org/officeDocument/2006/relationships/image" Target="../media/image204.emf"/></Relationships>
</file>

<file path=ppt/slides/_rels/slide12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208.emf"/><Relationship Id="rId4" Type="http://schemas.openxmlformats.org/officeDocument/2006/relationships/image" Target="../media/image207.emf"/></Relationships>
</file>

<file path=ppt/slides/_rels/slide129.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image" Target="../media/image89.png"/><Relationship Id="rId1" Type="http://schemas.openxmlformats.org/officeDocument/2006/relationships/slideLayout" Target="../slideLayouts/slideLayout162.xml"/><Relationship Id="rId4" Type="http://schemas.openxmlformats.org/officeDocument/2006/relationships/image" Target="../media/image210.emf"/></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89.png"/><Relationship Id="rId1" Type="http://schemas.openxmlformats.org/officeDocument/2006/relationships/slideLayout" Target="../slideLayouts/slideLayout160.xml"/></Relationships>
</file>

<file path=ppt/slides/_rels/slide13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32.x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33.xml.rels><?xml version="1.0" encoding="UTF-8" standalone="yes"?>
<Relationships xmlns="http://schemas.openxmlformats.org/package/2006/relationships"><Relationship Id="rId3" Type="http://schemas.openxmlformats.org/officeDocument/2006/relationships/image" Target="../media/image214.emf"/><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3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89.png"/><Relationship Id="rId1" Type="http://schemas.openxmlformats.org/officeDocument/2006/relationships/slideLayout" Target="../slideLayouts/slideLayout164.xml"/></Relationships>
</file>

<file path=ppt/slides/_rels/slide1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3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3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3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3.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9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44.emf"/><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6.xml"/><Relationship Id="rId1" Type="http://schemas.openxmlformats.org/officeDocument/2006/relationships/slideLayout" Target="../slideLayouts/slideLayout116.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7.xml"/><Relationship Id="rId1" Type="http://schemas.openxmlformats.org/officeDocument/2006/relationships/slideLayout" Target="../slideLayouts/slideLayout116.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8.xml"/><Relationship Id="rId1" Type="http://schemas.openxmlformats.org/officeDocument/2006/relationships/slideLayout" Target="../slideLayouts/slideLayout116.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9.xml"/><Relationship Id="rId1" Type="http://schemas.openxmlformats.org/officeDocument/2006/relationships/slideLayout" Target="../slideLayouts/slideLayout116.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0.xml"/><Relationship Id="rId1" Type="http://schemas.openxmlformats.org/officeDocument/2006/relationships/slideLayout" Target="../slideLayouts/slideLayout116.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9.pn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4.emf"/><Relationship Id="rId4" Type="http://schemas.openxmlformats.org/officeDocument/2006/relationships/image" Target="../media/image63.emf"/></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5.e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8.png"/><Relationship Id="rId1" Type="http://schemas.openxmlformats.org/officeDocument/2006/relationships/slideLayout" Target="../slideLayouts/slideLayout137.xml"/><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148.xml"/><Relationship Id="rId5" Type="http://schemas.openxmlformats.org/officeDocument/2006/relationships/image" Target="../media/image89.png"/><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126.xml"/><Relationship Id="rId5" Type="http://schemas.openxmlformats.org/officeDocument/2006/relationships/image" Target="../media/image92.png"/><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57.xml"/><Relationship Id="rId5" Type="http://schemas.openxmlformats.org/officeDocument/2006/relationships/image" Target="../media/image6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8.png"/><Relationship Id="rId2" Type="http://schemas.openxmlformats.org/officeDocument/2006/relationships/image" Target="../media/image93.png"/><Relationship Id="rId1" Type="http://schemas.openxmlformats.org/officeDocument/2006/relationships/slideLayout" Target="../slideLayouts/slideLayout68.xml"/><Relationship Id="rId6" Type="http://schemas.openxmlformats.org/officeDocument/2006/relationships/image" Target="../media/image95.png"/><Relationship Id="rId5" Type="http://schemas.openxmlformats.org/officeDocument/2006/relationships/image" Target="../media/image94.png"/><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8.png"/><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81.xml"/><Relationship Id="rId5" Type="http://schemas.openxmlformats.org/officeDocument/2006/relationships/image" Target="../media/image97.png"/><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png"/><Relationship Id="rId1" Type="http://schemas.openxmlformats.org/officeDocument/2006/relationships/slideLayout" Target="../slideLayouts/slideLayout81.xml"/><Relationship Id="rId4" Type="http://schemas.openxmlformats.org/officeDocument/2006/relationships/image" Target="../media/image99.png"/></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00.png"/><Relationship Id="rId1" Type="http://schemas.openxmlformats.org/officeDocument/2006/relationships/slideLayout" Target="../slideLayouts/slideLayout81.xml"/><Relationship Id="rId5" Type="http://schemas.openxmlformats.org/officeDocument/2006/relationships/image" Target="../media/image8.png"/><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87.xml"/><Relationship Id="rId4" Type="http://schemas.openxmlformats.org/officeDocument/2006/relationships/image" Target="../media/image8.png"/></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3.png"/><Relationship Id="rId1" Type="http://schemas.openxmlformats.org/officeDocument/2006/relationships/slideLayout" Target="../slideLayouts/slideLayout87.xml"/></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png"/><Relationship Id="rId1" Type="http://schemas.openxmlformats.org/officeDocument/2006/relationships/slideLayout" Target="../slideLayouts/slideLayout87.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81.xml"/><Relationship Id="rId6" Type="http://schemas.openxmlformats.org/officeDocument/2006/relationships/image" Target="../media/image106.png"/><Relationship Id="rId5" Type="http://schemas.openxmlformats.org/officeDocument/2006/relationships/image" Target="../media/image8.png"/><Relationship Id="rId4" Type="http://schemas.openxmlformats.org/officeDocument/2006/relationships/image" Target="../media/image105.png"/></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png"/><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8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chart" Target="../charts/chart1.xml"/><Relationship Id="rId7" Type="http://schemas.openxmlformats.org/officeDocument/2006/relationships/image" Target="../media/image110.png"/><Relationship Id="rId12"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81.xml"/><Relationship Id="rId6" Type="http://schemas.openxmlformats.org/officeDocument/2006/relationships/image" Target="../media/image109.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chart" Target="../charts/chart2.xml"/><Relationship Id="rId4" Type="http://schemas.openxmlformats.org/officeDocument/2006/relationships/image" Target="../media/image60.png"/><Relationship Id="rId9" Type="http://schemas.openxmlformats.org/officeDocument/2006/relationships/image" Target="../media/image112.png"/></Relationships>
</file>

<file path=ppt/slides/_rels/slide81.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8.png"/><Relationship Id="rId1" Type="http://schemas.openxmlformats.org/officeDocument/2006/relationships/slideLayout" Target="../slideLayouts/slideLayout82.xml"/><Relationship Id="rId4" Type="http://schemas.openxmlformats.org/officeDocument/2006/relationships/image" Target="../media/image115.png"/></Relationships>
</file>

<file path=ppt/slides/_rels/slide8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59.png"/><Relationship Id="rId7"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46.xml"/><Relationship Id="rId6" Type="http://schemas.openxmlformats.org/officeDocument/2006/relationships/image" Target="../media/image95.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94.png"/><Relationship Id="rId4" Type="http://schemas.openxmlformats.org/officeDocument/2006/relationships/image" Target="../media/image60.png"/><Relationship Id="rId9" Type="http://schemas.openxmlformats.org/officeDocument/2006/relationships/image" Target="../media/image117.png"/></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3" Type="http://schemas.openxmlformats.org/officeDocument/2006/relationships/hyperlink" Target="https://ek.fi/wp-content/uploads/2023/10/Maakuntien_vaylaraportti.pdf" TargetMode="External"/><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114.xml"/><Relationship Id="rId4" Type="http://schemas.openxmlformats.org/officeDocument/2006/relationships/image" Target="../media/image122.png"/></Relationships>
</file>

<file path=ppt/slides/_rels/slide8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23.xml"/><Relationship Id="rId4" Type="http://schemas.openxmlformats.org/officeDocument/2006/relationships/image" Target="../media/image127.png"/></Relationships>
</file>

<file path=ppt/slides/_rels/slide9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32.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95.png"/></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33.png"/><Relationship Id="rId1" Type="http://schemas.openxmlformats.org/officeDocument/2006/relationships/slideLayout" Target="../slideLayouts/slideLayout159.xml"/></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33.png"/><Relationship Id="rId1" Type="http://schemas.openxmlformats.org/officeDocument/2006/relationships/slideLayout" Target="../slideLayouts/slideLayout159.xml"/></Relationships>
</file>

<file path=ppt/slides/_rels/slide9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89.png"/><Relationship Id="rId1" Type="http://schemas.openxmlformats.org/officeDocument/2006/relationships/slideLayout" Target="../slideLayouts/slideLayout160.xml"/><Relationship Id="rId4" Type="http://schemas.openxmlformats.org/officeDocument/2006/relationships/image" Target="../media/image135.emf"/></Relationships>
</file>

<file path=ppt/slides/_rels/slide9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89.png"/><Relationship Id="rId1" Type="http://schemas.openxmlformats.org/officeDocument/2006/relationships/slideLayout" Target="../slideLayouts/slideLayout160.xml"/><Relationship Id="rId4" Type="http://schemas.openxmlformats.org/officeDocument/2006/relationships/image" Target="../media/image137.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a:defRPr/>
            </a:pPr>
            <a:r>
              <a:rPr lang="fi-FI" sz="3600" b="1" dirty="0">
                <a:solidFill>
                  <a:schemeClr val="tx2"/>
                </a:solidFill>
              </a:rPr>
              <a:t>SATAKUNTA LUKUINA</a:t>
            </a:r>
            <a:br>
              <a:rPr lang="fi-FI" sz="3600" b="1" dirty="0">
                <a:solidFill>
                  <a:schemeClr val="tx2"/>
                </a:solidFill>
              </a:rPr>
            </a:br>
            <a:r>
              <a:rPr lang="fi-FI" sz="3600" b="1" dirty="0">
                <a:solidFill>
                  <a:schemeClr val="tx2"/>
                </a:solidFill>
              </a:rPr>
              <a:t>Satakunnan toimintaympäristö</a:t>
            </a:r>
            <a:br>
              <a:rPr lang="fi-FI" sz="3600" b="1" dirty="0">
                <a:solidFill>
                  <a:schemeClr val="tx2"/>
                </a:solidFill>
              </a:rPr>
            </a:br>
            <a:r>
              <a:rPr lang="fi-FI" sz="3600" b="1" dirty="0">
                <a:solidFill>
                  <a:schemeClr val="tx2"/>
                </a:solidFill>
              </a:rPr>
              <a:t>-infograafeja väestöstä, aluetaloudesta, suhdannekehityksestä ja positiivisesta rakennemuutoksesta</a:t>
            </a:r>
            <a:br>
              <a:rPr lang="fi-FI" sz="4800" b="1" dirty="0">
                <a:solidFill>
                  <a:schemeClr val="tx2"/>
                </a:solidFill>
              </a:rPr>
            </a:br>
            <a:br>
              <a:rPr lang="fi-FI" sz="4800" dirty="0">
                <a:solidFill>
                  <a:schemeClr val="tx2"/>
                </a:solidFill>
              </a:rPr>
            </a:br>
            <a:r>
              <a:rPr lang="fi-FI" sz="4000" dirty="0">
                <a:solidFill>
                  <a:schemeClr val="tx2"/>
                </a:solidFill>
              </a:rPr>
              <a:t>toukokuu 2024</a:t>
            </a:r>
            <a:br>
              <a:rPr lang="fi-FI" sz="3600" dirty="0">
                <a:solidFill>
                  <a:schemeClr val="tx2"/>
                </a:solidFill>
              </a:rPr>
            </a:br>
            <a:br>
              <a:rPr lang="fi-FI" sz="2000" dirty="0">
                <a:solidFill>
                  <a:schemeClr val="tx2"/>
                </a:solidFill>
              </a:rPr>
            </a:br>
            <a:r>
              <a:rPr lang="fi-FI" sz="2000" dirty="0">
                <a:solidFill>
                  <a:schemeClr val="tx2"/>
                </a:solidFill>
              </a:rPr>
              <a:t>Aluekehitysasiantuntija Saku Vähäsantanen, Satakuntaliitto</a:t>
            </a:r>
            <a:br>
              <a:rPr lang="fi-FI" sz="2000" dirty="0">
                <a:solidFill>
                  <a:schemeClr val="tx2"/>
                </a:solidFill>
              </a:rPr>
            </a:br>
            <a:r>
              <a:rPr lang="fi-FI" sz="2000" dirty="0">
                <a:solidFill>
                  <a:schemeClr val="tx2"/>
                </a:solidFill>
              </a:rPr>
              <a:t>044 711 4350, </a:t>
            </a:r>
            <a:r>
              <a:rPr lang="fi-FI" sz="2000" dirty="0" err="1">
                <a:solidFill>
                  <a:schemeClr val="tx2"/>
                </a:solidFill>
              </a:rPr>
              <a:t>etunimi.sukunimi</a:t>
            </a:r>
            <a:r>
              <a:rPr lang="fi-FI" sz="2000" dirty="0">
                <a:solidFill>
                  <a:schemeClr val="tx2"/>
                </a:solidFill>
              </a:rPr>
              <a:t> at satakunta.fi</a:t>
            </a: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BF7EE811-56B5-A15B-71DA-0672935D9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00474" y="281031"/>
            <a:ext cx="7943052" cy="114300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10</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FC1D5F3B-9CB9-E273-6304-1AABB3365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5" name="Picture 4">
            <a:extLst>
              <a:ext uri="{FF2B5EF4-FFF2-40B4-BE49-F238E27FC236}">
                <a16:creationId xmlns:a16="http://schemas.microsoft.com/office/drawing/2014/main" id="{7F6F65C1-112D-2FB1-A631-82E12D543ED4}"/>
              </a:ext>
            </a:extLst>
          </p:cNvPr>
          <p:cNvPicPr>
            <a:picLocks noChangeAspect="1"/>
          </p:cNvPicPr>
          <p:nvPr/>
        </p:nvPicPr>
        <p:blipFill>
          <a:blip r:embed="rId4"/>
          <a:stretch>
            <a:fillRect/>
          </a:stretch>
        </p:blipFill>
        <p:spPr>
          <a:xfrm>
            <a:off x="600474" y="1484783"/>
            <a:ext cx="7943052" cy="4494095"/>
          </a:xfrm>
          <a:prstGeom prst="rect">
            <a:avLst/>
          </a:prstGeom>
        </p:spPr>
      </p:pic>
    </p:spTree>
    <p:extLst>
      <p:ext uri="{BB962C8B-B14F-4D97-AF65-F5344CB8AC3E}">
        <p14:creationId xmlns:p14="http://schemas.microsoft.com/office/powerpoint/2010/main" val="14999732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5074" y="1297990"/>
            <a:ext cx="4323678" cy="4566977"/>
          </a:xfrm>
        </p:spPr>
        <p:txBody>
          <a:bodyPr>
            <a:noAutofit/>
          </a:bodyPr>
          <a:lstStyle/>
          <a:p>
            <a:pPr algn="just">
              <a:defRPr/>
            </a:pPr>
            <a:r>
              <a:rPr lang="fi-FI" altLang="fi-FI" sz="1350" b="1" dirty="0"/>
              <a:t>Satakunnan talouden kehitys jatkui varsin alavireisenä vuoden 2023 heinä-joulukuussa. Teollisuuden liikevaihto ja viennin arvo supistuivat huomattavasti. Eniten kärsineitä aloja olivat metsä- ja teknologiateollisuus. </a:t>
            </a:r>
          </a:p>
          <a:p>
            <a:pPr algn="just">
              <a:defRPr/>
            </a:pPr>
            <a:r>
              <a:rPr lang="fi-FI" altLang="fi-FI" sz="1350" b="1" dirty="0"/>
              <a:t>Kuitenkin teollisuudessa keskimäärin henkilöstömäärä aleni hyvin vähän. Tämä viittaa suotuisampaan kehitykseen kuin mitä osin hintojen laskuun pohjautuva liikevaihdon ja viennin arvon roima pudotus antaa ymmärtää. Osassa teollisuutta henkilöstöä jopa lisättiin, kuten elintarvike-, sähkötuote- ja meriteollisuudessa, automaatiossa sekä metallien jalostuksessa. </a:t>
            </a:r>
          </a:p>
          <a:p>
            <a:pPr algn="just">
              <a:defRPr/>
            </a:pPr>
            <a:r>
              <a:rPr lang="fi-FI" altLang="fi-FI" sz="1350" b="1" dirty="0"/>
              <a:t>Satakunnan rakentamisen suhdanteet piirtyivät hyvin synkkinä loppuvuonna. Palvelualojen kehitys jatkui vaihtelevana. </a:t>
            </a:r>
          </a:p>
          <a:p>
            <a:pPr algn="just">
              <a:defRPr/>
            </a:pPr>
            <a:r>
              <a:rPr lang="fi-FI" altLang="fi-FI" sz="1350" b="1" dirty="0"/>
              <a:t>Silti yleinen palkkasumman ja henkilöstön kasvu viittaa osaltaan talouden pysyneen jonkinlaisessa iskussa. </a:t>
            </a:r>
          </a:p>
          <a:p>
            <a:pPr algn="just">
              <a:defRPr/>
            </a:pPr>
            <a:r>
              <a:rPr lang="fi-FI" altLang="fi-FI" sz="1350" b="1" dirty="0"/>
              <a:t>Satakunnan menestyjin kuuluivat vuoden 2023 heinä-joulukuussa meriteollisuus sekä yksityiset SOTE-palvelut. Näissä liikevaihto (ainakin meriteollisuudessa) ja henkilöstömäärä kohosivat selvästi viime vuoden jälkimmäisellä puoliskolla.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yleiskatsaus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11" name="Rectangle 4">
            <a:extLst>
              <a:ext uri="{FF2B5EF4-FFF2-40B4-BE49-F238E27FC236}">
                <a16:creationId xmlns:a16="http://schemas.microsoft.com/office/drawing/2014/main" id="{1924C4A4-EEE3-4802-9E1C-0D9016983B35}"/>
              </a:ext>
            </a:extLst>
          </p:cNvPr>
          <p:cNvSpPr>
            <a:spLocks noChangeArrowheads="1"/>
          </p:cNvSpPr>
          <p:nvPr/>
        </p:nvSpPr>
        <p:spPr bwMode="auto">
          <a:xfrm flipV="1">
            <a:off x="3970090" y="2934060"/>
            <a:ext cx="24878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E6DA5759-3627-F6FE-F407-6EAB5FAF39A9}"/>
              </a:ext>
            </a:extLst>
          </p:cNvPr>
          <p:cNvSpPr>
            <a:spLocks noChangeArrowheads="1"/>
          </p:cNvSpPr>
          <p:nvPr/>
        </p:nvSpPr>
        <p:spPr bwMode="auto">
          <a:xfrm>
            <a:off x="3726307" y="1484554"/>
            <a:ext cx="41874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6" name="Rectangle 2">
            <a:extLst>
              <a:ext uri="{FF2B5EF4-FFF2-40B4-BE49-F238E27FC236}">
                <a16:creationId xmlns:a16="http://schemas.microsoft.com/office/drawing/2014/main" id="{71242A82-0980-67B1-C195-3C9344EB59CB}"/>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BFFEBD89-8CF5-B8D9-71D7-23C954006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5489587"/>
            <a:ext cx="1392609" cy="360574"/>
          </a:xfrm>
          <a:prstGeom prst="rect">
            <a:avLst/>
          </a:prstGeom>
        </p:spPr>
      </p:pic>
      <p:pic>
        <p:nvPicPr>
          <p:cNvPr id="9" name="Picture 8">
            <a:extLst>
              <a:ext uri="{FF2B5EF4-FFF2-40B4-BE49-F238E27FC236}">
                <a16:creationId xmlns:a16="http://schemas.microsoft.com/office/drawing/2014/main" id="{9CF45991-9D31-CD10-3685-38C6E3AB30DE}"/>
              </a:ext>
            </a:extLst>
          </p:cNvPr>
          <p:cNvPicPr>
            <a:picLocks noChangeAspect="1"/>
          </p:cNvPicPr>
          <p:nvPr/>
        </p:nvPicPr>
        <p:blipFill>
          <a:blip r:embed="rId3"/>
          <a:stretch>
            <a:fillRect/>
          </a:stretch>
        </p:blipFill>
        <p:spPr>
          <a:xfrm>
            <a:off x="4417913" y="1284893"/>
            <a:ext cx="4673792" cy="3051443"/>
          </a:xfrm>
          <a:prstGeom prst="rect">
            <a:avLst/>
          </a:prstGeom>
        </p:spPr>
      </p:pic>
    </p:spTree>
    <p:extLst>
      <p:ext uri="{BB962C8B-B14F-4D97-AF65-F5344CB8AC3E}">
        <p14:creationId xmlns:p14="http://schemas.microsoft.com/office/powerpoint/2010/main" val="23522823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69385" y="1364426"/>
            <a:ext cx="4981508" cy="3903257"/>
          </a:xfrm>
        </p:spPr>
        <p:txBody>
          <a:bodyPr>
            <a:noAutofit/>
          </a:bodyPr>
          <a:lstStyle/>
          <a:p>
            <a:pPr algn="just">
              <a:defRPr/>
            </a:pPr>
            <a:r>
              <a:rPr lang="fi-FI" altLang="fi-FI" sz="1350" b="1" dirty="0"/>
              <a:t>Metallin eri haarojen liikevaihto laski selvästi konepajoja ja meriteollisuutta lukuun ottamatta. Meri-Porin teollisuusalueella liikevaihto romahti, mutta henkilöstömäärä jatkoi nousuaan. Samansuuntainen kehitys vallitsi automaatio-aloilla. Tilausten laskutusaikataulu todennäköisesti selittää eroavuutta.</a:t>
            </a:r>
          </a:p>
          <a:p>
            <a:pPr algn="just">
              <a:defRPr/>
            </a:pPr>
            <a:r>
              <a:rPr lang="fi-FI" altLang="fi-FI" sz="1350" b="1" dirty="0"/>
              <a:t>Teknologiateollisuudessa henkilöstömäärä nousi metallien jalostuksessa ja sähkötuotteiden valmistuksessa. Tämä voi viitata jopa tuotannon kasvuun ainakin metallien jalostuksessa, sillä sen liikevaihdon laskun taustalla vaikuttaa suurelta osin alentunut hintataso.</a:t>
            </a:r>
          </a:p>
          <a:p>
            <a:pPr algn="just">
              <a:defRPr/>
            </a:pPr>
            <a:r>
              <a:rPr lang="fi-FI" altLang="fi-FI" sz="1350" b="1" dirty="0"/>
              <a:t>Elintarvikkeiden valmistuksen liikevaihto aleni, mutta henkilöstö kasvoi vähän. Kemianteollisuuden liikevaihto putosi edelleen loppuvuonna, ja myös henkilöstö supistui. Rakentamisen liikevaihto laski tuntuvasti. Myös henkilöstöä vähennettiin merkkinä laskusuhdanteen jatkumisesta. </a:t>
            </a:r>
          </a:p>
          <a:p>
            <a:pPr algn="just">
              <a:defRPr/>
            </a:pPr>
            <a:r>
              <a:rPr lang="fi-FI" altLang="fi-FI" sz="1350" b="1" dirty="0"/>
              <a:t>Satakunnan palvelualojen kehitys jatkui vuoden 2023 heinä-joulukuussa vaihtelevana. Liikevaihdon nousu on osin jatkunut, mutta taustalla vaikuttaa edelleen kohonnut hintataso. Palvelualojen henkilöstö kasvoi keskimäärin varsin ripeästi. Yksityiset sosiaali- ja terveysalat kukoistivat. Kauppa kasvoi vähän. Liike-elämän palvelut pärjäsi jotenkuten, majoitus- ja ravitsemistoiminta sekä etenkin luovat alat taantuivat.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yleiskatsaus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6" name="Rectangle 2">
            <a:extLst>
              <a:ext uri="{FF2B5EF4-FFF2-40B4-BE49-F238E27FC236}">
                <a16:creationId xmlns:a16="http://schemas.microsoft.com/office/drawing/2014/main" id="{3349801B-79E9-43E4-AEAF-2BCB63A9B7F3}"/>
              </a:ext>
            </a:extLst>
          </p:cNvPr>
          <p:cNvSpPr>
            <a:spLocks noChangeArrowheads="1"/>
          </p:cNvSpPr>
          <p:nvPr/>
        </p:nvSpPr>
        <p:spPr bwMode="auto">
          <a:xfrm>
            <a:off x="4424145" y="1088768"/>
            <a:ext cx="35806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9" name="Rectangle 2">
            <a:extLst>
              <a:ext uri="{FF2B5EF4-FFF2-40B4-BE49-F238E27FC236}">
                <a16:creationId xmlns:a16="http://schemas.microsoft.com/office/drawing/2014/main" id="{CE0555D7-BEA6-582A-0B90-9D1333749858}"/>
              </a:ext>
            </a:extLst>
          </p:cNvPr>
          <p:cNvSpPr>
            <a:spLocks noChangeArrowheads="1"/>
          </p:cNvSpPr>
          <p:nvPr/>
        </p:nvSpPr>
        <p:spPr bwMode="auto">
          <a:xfrm>
            <a:off x="4565709" y="1974612"/>
            <a:ext cx="36533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4DB1A3B2-3651-5DB5-9D9A-2A97D7544099}"/>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340EE6A2-7B86-27FB-CEF8-25B64B417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806" y="5444226"/>
            <a:ext cx="1392609" cy="360574"/>
          </a:xfrm>
          <a:prstGeom prst="rect">
            <a:avLst/>
          </a:prstGeom>
        </p:spPr>
      </p:pic>
      <p:pic>
        <p:nvPicPr>
          <p:cNvPr id="11" name="Picture 10">
            <a:extLst>
              <a:ext uri="{FF2B5EF4-FFF2-40B4-BE49-F238E27FC236}">
                <a16:creationId xmlns:a16="http://schemas.microsoft.com/office/drawing/2014/main" id="{B99C069F-9220-860B-EDA1-09E77934B16D}"/>
              </a:ext>
            </a:extLst>
          </p:cNvPr>
          <p:cNvPicPr>
            <a:picLocks noChangeAspect="1"/>
          </p:cNvPicPr>
          <p:nvPr/>
        </p:nvPicPr>
        <p:blipFill>
          <a:blip r:embed="rId3"/>
          <a:stretch>
            <a:fillRect/>
          </a:stretch>
        </p:blipFill>
        <p:spPr>
          <a:xfrm>
            <a:off x="5147157" y="1440862"/>
            <a:ext cx="3904838" cy="2511210"/>
          </a:xfrm>
          <a:prstGeom prst="rect">
            <a:avLst/>
          </a:prstGeom>
        </p:spPr>
      </p:pic>
    </p:spTree>
    <p:extLst>
      <p:ext uri="{BB962C8B-B14F-4D97-AF65-F5344CB8AC3E}">
        <p14:creationId xmlns:p14="http://schemas.microsoft.com/office/powerpoint/2010/main" val="12525940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94543" y="1436489"/>
            <a:ext cx="8925237" cy="3010637"/>
          </a:xfrm>
        </p:spPr>
        <p:txBody>
          <a:bodyPr>
            <a:noAutofit/>
          </a:bodyPr>
          <a:lstStyle/>
          <a:p>
            <a:pPr algn="just">
              <a:defRPr/>
            </a:pPr>
            <a:r>
              <a:rPr lang="fi-FI" altLang="fi-FI" sz="1350" b="1" dirty="0"/>
              <a:t>Tilastokeskuksen tuoreimpien suhdannetietojen mukaan Satakunnan yritysten yhteenlaskettu liikevaihto laski vuoden 2023 heinä–joulukuussa 7,9 % vuoden 2022 vastaavaan aikaan verrattuna. Koko maassa pudotusta kirjattiin vastaavasti 7,6 %. Satakunnassa lasku kuitenkin selittyy pitkälti metallien jalostuksen suurella painoarvolla, jolloin hintavaihtelut heijastuvat voimakkaasti kehitykseen. Itse tuotannon määrälle sillä ei ole yleensä läheskään yhtä suurta vaikutusta. </a:t>
            </a:r>
          </a:p>
          <a:p>
            <a:pPr algn="just">
              <a:defRPr/>
            </a:pPr>
            <a:r>
              <a:rPr lang="fi-FI" altLang="fi-FI" sz="1350" b="1" dirty="0"/>
              <a:t>Maakunnan yrityksistä 49 % saavutti heinä–joulukuussa liikevaihdon kasvua. Kolmasosa yrityskannasta ylsi vähintään 15 %:n nousuun. Toimiala- ja yrityskohtainen vaihtelu on ollut yhä suurta etenkin teollisuudessa ja rakentamisessa, mutta osin myös palveluissa. Eniten laski yli 20 henkilön yritysten liikevaihto, 8,8 %. 5-19 työntekijän yritysten liikevaihto aleni 7,6 %. Alle viiden hengen yritysten liikevaihto putosi 3,9 %. Suurin muutosvaikutus Satakunnan talouden suuntaviivoihin on edelleen ollut yli 20 hengen lähinnä teollisuudessa toimivilla yrityksillä. Alle viisi vuotta toimineiden yritysten liikevaihto kohosi loppuvuoden aikana n. 11 %. Yli viisi vuotta toimineiden yritysten liikevaihto laski 8,5 %. </a:t>
            </a:r>
          </a:p>
          <a:p>
            <a:pPr algn="just">
              <a:defRPr/>
            </a:pPr>
            <a:r>
              <a:rPr lang="fi-FI" altLang="fi-FI" sz="1350" b="1" dirty="0"/>
              <a:t>Koko maassa keskimäärin talous laski koko viime vuoden jälkimmäisen puoliskon ajan. Laskua kertyi suurin piirtein saman verran kuin Satakunnassa. Teollisuuden liikevaihto aleni selvästi. Kuitenkin elintarviketeollisuudessa sekä koneiden ja laitteiden valmistuksessa liikevaihto kohosi edelleen. Rakentamisen liikevaihto sukelsi. Sen sijaan palvelualoilla nousu jatkui monilta osin. Kasvu on kuitenkin pohjautunut pääosin hintojen kohoamiseen. Kaupan ja luovien alojen liikevaihto tosin supistui.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7875" y="847428"/>
            <a:ext cx="7886700" cy="68213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liikevaihto</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EF309731-A5FC-317B-0095-156A0E933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4110" y="959644"/>
            <a:ext cx="1392609" cy="360574"/>
          </a:xfrm>
          <a:prstGeom prst="rect">
            <a:avLst/>
          </a:prstGeom>
        </p:spPr>
      </p:pic>
      <p:pic>
        <p:nvPicPr>
          <p:cNvPr id="11" name="Picture 10">
            <a:extLst>
              <a:ext uri="{FF2B5EF4-FFF2-40B4-BE49-F238E27FC236}">
                <a16:creationId xmlns:a16="http://schemas.microsoft.com/office/drawing/2014/main" id="{A541CCDD-A270-D6AD-70DB-54BA45E06218}"/>
              </a:ext>
            </a:extLst>
          </p:cNvPr>
          <p:cNvPicPr>
            <a:picLocks noChangeAspect="1"/>
          </p:cNvPicPr>
          <p:nvPr/>
        </p:nvPicPr>
        <p:blipFill>
          <a:blip r:embed="rId3"/>
          <a:stretch>
            <a:fillRect/>
          </a:stretch>
        </p:blipFill>
        <p:spPr>
          <a:xfrm>
            <a:off x="350142" y="4542900"/>
            <a:ext cx="8618514" cy="1353077"/>
          </a:xfrm>
          <a:prstGeom prst="rect">
            <a:avLst/>
          </a:prstGeom>
        </p:spPr>
      </p:pic>
    </p:spTree>
    <p:extLst>
      <p:ext uri="{BB962C8B-B14F-4D97-AF65-F5344CB8AC3E}">
        <p14:creationId xmlns:p14="http://schemas.microsoft.com/office/powerpoint/2010/main" val="19814625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140" y="1614734"/>
            <a:ext cx="3991485" cy="2852961"/>
          </a:xfrm>
        </p:spPr>
        <p:txBody>
          <a:bodyPr>
            <a:noAutofit/>
          </a:bodyPr>
          <a:lstStyle/>
          <a:p>
            <a:pPr algn="just">
              <a:defRPr/>
            </a:pPr>
            <a:r>
              <a:rPr lang="fi-FI" altLang="fi-FI" sz="1500" b="1" dirty="0"/>
              <a:t>Vuoden 2023 tammi-kesäkuussa liikevaihdon nousu jatkui Rauman seutukunnassa. Kasvu nopeutui selvästi heinä-syyskuun aikana. </a:t>
            </a:r>
          </a:p>
          <a:p>
            <a:pPr algn="just">
              <a:defRPr/>
            </a:pPr>
            <a:r>
              <a:rPr lang="fi-FI" altLang="fi-FI" sz="1500" b="1" dirty="0"/>
              <a:t>Sen sijaan Porin ja Pohjois-Satakunnan seutukunnissa liikevaihto supistui selvästi huhti-syyskuussa. Aivan viime vuoden alussa liikevaihto laski vain vähän molemmilla alueilla. </a:t>
            </a:r>
          </a:p>
          <a:p>
            <a:pPr algn="just">
              <a:defRPr/>
            </a:pPr>
            <a:r>
              <a:rPr lang="fi-FI" altLang="fi-FI" sz="1500" b="1" dirty="0"/>
              <a:t>Porin seutukunnassa liikevaihtoa on alentanut värimetallien laskeneet hinnat, mutta siitä huolimatta tuotannon määrä ei liene juuri muuttunut.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7465" y="6667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Liikevaihto</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seutukunnittain</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11" name="Rectangle 2">
            <a:extLst>
              <a:ext uri="{FF2B5EF4-FFF2-40B4-BE49-F238E27FC236}">
                <a16:creationId xmlns:a16="http://schemas.microsoft.com/office/drawing/2014/main" id="{4BCA54AF-B114-46D8-BA8E-0DC9709D083D}"/>
              </a:ext>
            </a:extLst>
          </p:cNvPr>
          <p:cNvSpPr>
            <a:spLocks noChangeArrowheads="1"/>
          </p:cNvSpPr>
          <p:nvPr/>
        </p:nvSpPr>
        <p:spPr bwMode="auto">
          <a:xfrm>
            <a:off x="4014133" y="1404715"/>
            <a:ext cx="32540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6" name="Rectangle 2">
            <a:extLst>
              <a:ext uri="{FF2B5EF4-FFF2-40B4-BE49-F238E27FC236}">
                <a16:creationId xmlns:a16="http://schemas.microsoft.com/office/drawing/2014/main" id="{CF6ECC8B-9548-273A-52CD-C834CA682447}"/>
              </a:ext>
            </a:extLst>
          </p:cNvPr>
          <p:cNvSpPr>
            <a:spLocks noChangeArrowheads="1"/>
          </p:cNvSpPr>
          <p:nvPr/>
        </p:nvSpPr>
        <p:spPr bwMode="auto">
          <a:xfrm>
            <a:off x="4110815" y="1427322"/>
            <a:ext cx="36654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89249E88-1FDF-9FCF-CADF-53A0DCCAE4C2}"/>
              </a:ext>
            </a:extLst>
          </p:cNvPr>
          <p:cNvSpPr>
            <a:spLocks noChangeArrowheads="1"/>
          </p:cNvSpPr>
          <p:nvPr/>
        </p:nvSpPr>
        <p:spPr bwMode="auto">
          <a:xfrm>
            <a:off x="4259511" y="1251163"/>
            <a:ext cx="58467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D5169158-DB3C-34B1-F4E6-514642E6A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3879" y="989410"/>
            <a:ext cx="1392609" cy="360574"/>
          </a:xfrm>
          <a:prstGeom prst="rect">
            <a:avLst/>
          </a:prstGeom>
        </p:spPr>
      </p:pic>
      <p:sp>
        <p:nvSpPr>
          <p:cNvPr id="17" name="Rectangle 2">
            <a:extLst>
              <a:ext uri="{FF2B5EF4-FFF2-40B4-BE49-F238E27FC236}">
                <a16:creationId xmlns:a16="http://schemas.microsoft.com/office/drawing/2014/main" id="{2C5FEBF6-C5E8-EC3D-C7A2-E303A87C02E9}"/>
              </a:ext>
            </a:extLst>
          </p:cNvPr>
          <p:cNvSpPr>
            <a:spLocks noChangeArrowheads="1"/>
          </p:cNvSpPr>
          <p:nvPr/>
        </p:nvSpPr>
        <p:spPr bwMode="auto">
          <a:xfrm>
            <a:off x="3865875" y="1275157"/>
            <a:ext cx="68751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Picture 14">
            <a:extLst>
              <a:ext uri="{FF2B5EF4-FFF2-40B4-BE49-F238E27FC236}">
                <a16:creationId xmlns:a16="http://schemas.microsoft.com/office/drawing/2014/main" id="{CE7732C4-6A9F-073C-016B-D33FC2F48B12}"/>
              </a:ext>
            </a:extLst>
          </p:cNvPr>
          <p:cNvPicPr>
            <a:picLocks noChangeAspect="1"/>
          </p:cNvPicPr>
          <p:nvPr/>
        </p:nvPicPr>
        <p:blipFill>
          <a:blip r:embed="rId3"/>
          <a:stretch>
            <a:fillRect/>
          </a:stretch>
        </p:blipFill>
        <p:spPr>
          <a:xfrm>
            <a:off x="167464" y="5096125"/>
            <a:ext cx="8691563" cy="700088"/>
          </a:xfrm>
          <a:prstGeom prst="rect">
            <a:avLst/>
          </a:prstGeom>
        </p:spPr>
      </p:pic>
      <p:pic>
        <p:nvPicPr>
          <p:cNvPr id="18" name="Picture 17">
            <a:extLst>
              <a:ext uri="{FF2B5EF4-FFF2-40B4-BE49-F238E27FC236}">
                <a16:creationId xmlns:a16="http://schemas.microsoft.com/office/drawing/2014/main" id="{4BCA9D56-2259-5BA0-B4F3-9ABA1FF8020F}"/>
              </a:ext>
            </a:extLst>
          </p:cNvPr>
          <p:cNvPicPr>
            <a:picLocks noChangeAspect="1"/>
          </p:cNvPicPr>
          <p:nvPr/>
        </p:nvPicPr>
        <p:blipFill>
          <a:blip r:embed="rId4"/>
          <a:stretch>
            <a:fillRect/>
          </a:stretch>
        </p:blipFill>
        <p:spPr>
          <a:xfrm>
            <a:off x="3882850" y="1496917"/>
            <a:ext cx="5206688" cy="3162683"/>
          </a:xfrm>
          <a:prstGeom prst="rect">
            <a:avLst/>
          </a:prstGeom>
        </p:spPr>
      </p:pic>
    </p:spTree>
    <p:extLst>
      <p:ext uri="{BB962C8B-B14F-4D97-AF65-F5344CB8AC3E}">
        <p14:creationId xmlns:p14="http://schemas.microsoft.com/office/powerpoint/2010/main" val="2343266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8615" y="800904"/>
            <a:ext cx="7886700" cy="65131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vienti</a:t>
            </a:r>
            <a:endParaRPr lang="en-US" altLang="fi-FI" sz="2025" b="1" cap="all" spc="-38" dirty="0">
              <a:solidFill>
                <a:srgbClr val="FFC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307235"/>
            <a:ext cx="8714064" cy="12579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teollisuuden viennin arvo supistui selvästi vuoden 2023 heinä-joulukuussa. Kaikkien pääalojen viennin arvo supistui merkittävästi. Laskeneet tuottajahinnat vaikuttavat suurelta osin laskun taustalla etenkin metallien jalostuksessa, joten vientimäärät eivät liene pudonneet samaa vauhtia. Maassa keskimäärin viennin arvo tippui Satakuntaa hieman vähemmän johtuen lähinnä eniten pudonneen metallien jalostuksen vähäisemmästä painoarvosta. Siten metallien hintojen pudotus, joka näkyy selvästi Satakunnan viennin arvossa, ei vaikuta niin paljon valtakunnallisiin kehityslukuihin.  </a:t>
            </a: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68D7291F-5797-49D9-BE6D-B609C8C9A6D5}"/>
              </a:ext>
            </a:extLst>
          </p:cNvPr>
          <p:cNvSpPr txBox="1"/>
          <p:nvPr/>
        </p:nvSpPr>
        <p:spPr>
          <a:xfrm>
            <a:off x="-9453" y="2568114"/>
            <a:ext cx="4855879" cy="1861087"/>
          </a:xfrm>
          <a:prstGeom prst="rect">
            <a:avLst/>
          </a:prstGeom>
          <a:noFill/>
        </p:spPr>
        <p:txBody>
          <a:bodyPr wrap="square" rtlCol="0">
            <a:spAutoFit/>
          </a:bodyPr>
          <a:lstStyle/>
          <a:p>
            <a:pPr marL="172800" indent="-172800" defTabSz="685800" eaLnBrk="1" fontAlgn="auto" hangingPunct="1">
              <a:lnSpc>
                <a:spcPct val="80000"/>
              </a:lnSpc>
              <a:spcBef>
                <a:spcPts val="750"/>
              </a:spcBef>
              <a:spcAft>
                <a:spcPts val="0"/>
              </a:spcAft>
              <a:buFont typeface="Arial" panose="020B0604020202020204" pitchFamily="34" charset="0"/>
              <a:buChar char="•"/>
            </a:pPr>
            <a:r>
              <a:rPr lang="sv-SE" sz="1350" b="1" dirty="0">
                <a:solidFill>
                  <a:prstClr val="black"/>
                </a:solidFill>
                <a:highlight>
                  <a:srgbClr val="FFFF00"/>
                </a:highlight>
                <a:latin typeface="Calibri" panose="020F0502020204030204"/>
                <a:cs typeface="+mn-cs"/>
              </a:rPr>
              <a:t>Satakunnan </a:t>
            </a:r>
            <a:r>
              <a:rPr lang="sv-SE" sz="1350" b="1" dirty="0" err="1">
                <a:solidFill>
                  <a:prstClr val="black"/>
                </a:solidFill>
                <a:highlight>
                  <a:srgbClr val="FFFF00"/>
                </a:highlight>
                <a:latin typeface="Calibri" panose="020F0502020204030204"/>
                <a:cs typeface="+mn-cs"/>
              </a:rPr>
              <a:t>teollisuuden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viennin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arvosta</a:t>
            </a:r>
            <a:r>
              <a:rPr lang="sv-SE" sz="1350" b="1" dirty="0">
                <a:solidFill>
                  <a:prstClr val="black"/>
                </a:solidFill>
                <a:highlight>
                  <a:srgbClr val="FFFF00"/>
                </a:highlight>
                <a:latin typeface="Calibri" panose="020F0502020204030204"/>
                <a:cs typeface="+mn-cs"/>
              </a:rPr>
              <a:t> 64 % </a:t>
            </a:r>
            <a:r>
              <a:rPr lang="sv-SE" sz="1350" b="1" dirty="0" err="1">
                <a:solidFill>
                  <a:prstClr val="black"/>
                </a:solidFill>
                <a:highlight>
                  <a:srgbClr val="FFFF00"/>
                </a:highlight>
                <a:latin typeface="Calibri" panose="020F0502020204030204"/>
                <a:cs typeface="+mn-cs"/>
              </a:rPr>
              <a:t>syntyy</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teknologiateollisuudessa</a:t>
            </a:r>
            <a:r>
              <a:rPr lang="sv-SE" sz="1350" b="1" dirty="0">
                <a:solidFill>
                  <a:prstClr val="black"/>
                </a:solidFill>
                <a:highlight>
                  <a:srgbClr val="FFFF00"/>
                </a:highlight>
                <a:latin typeface="Calibri" panose="020F0502020204030204"/>
                <a:cs typeface="+mn-cs"/>
              </a:rPr>
              <a:t> (3,5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29 % </a:t>
            </a:r>
            <a:r>
              <a:rPr lang="sv-SE" sz="1350" b="1" dirty="0" err="1">
                <a:solidFill>
                  <a:prstClr val="black"/>
                </a:solidFill>
                <a:highlight>
                  <a:srgbClr val="FFFF00"/>
                </a:highlight>
                <a:latin typeface="Calibri" panose="020F0502020204030204"/>
                <a:cs typeface="+mn-cs"/>
              </a:rPr>
              <a:t>metsäteollisuudessa</a:t>
            </a:r>
            <a:r>
              <a:rPr lang="sv-SE" sz="1350" b="1" dirty="0">
                <a:solidFill>
                  <a:prstClr val="black"/>
                </a:solidFill>
                <a:highlight>
                  <a:srgbClr val="FFFF00"/>
                </a:highlight>
                <a:latin typeface="Calibri" panose="020F0502020204030204"/>
                <a:cs typeface="+mn-cs"/>
              </a:rPr>
              <a:t> (1,6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ja 1 % </a:t>
            </a:r>
            <a:r>
              <a:rPr lang="sv-SE" sz="1350" b="1" dirty="0" err="1">
                <a:solidFill>
                  <a:prstClr val="black"/>
                </a:solidFill>
                <a:highlight>
                  <a:srgbClr val="FFFF00"/>
                </a:highlight>
                <a:latin typeface="Calibri" panose="020F0502020204030204"/>
                <a:cs typeface="+mn-cs"/>
              </a:rPr>
              <a:t>elintarviketeollisuudessa</a:t>
            </a:r>
            <a:r>
              <a:rPr lang="sv-SE" sz="1350" b="1" dirty="0">
                <a:solidFill>
                  <a:prstClr val="black"/>
                </a:solidFill>
                <a:highlight>
                  <a:srgbClr val="FFFF00"/>
                </a:highlight>
                <a:latin typeface="Calibri" panose="020F0502020204030204"/>
                <a:cs typeface="+mn-cs"/>
              </a:rPr>
              <a:t> (49 milj. €) v. 2023. </a:t>
            </a:r>
            <a:r>
              <a:rPr lang="sv-SE" sz="1350" b="1" dirty="0" err="1">
                <a:solidFill>
                  <a:prstClr val="black"/>
                </a:solidFill>
                <a:highlight>
                  <a:srgbClr val="FFFF00"/>
                </a:highlight>
                <a:latin typeface="Calibri" panose="020F0502020204030204"/>
                <a:cs typeface="+mn-cs"/>
              </a:rPr>
              <a:t>Lopusta</a:t>
            </a:r>
            <a:r>
              <a:rPr lang="sv-SE" sz="1350" b="1" dirty="0">
                <a:solidFill>
                  <a:prstClr val="black"/>
                </a:solidFill>
                <a:highlight>
                  <a:srgbClr val="FFFF00"/>
                </a:highlight>
                <a:latin typeface="Calibri" panose="020F0502020204030204"/>
                <a:cs typeface="+mn-cs"/>
              </a:rPr>
              <a:t> n. 7 %:sta (353 milj. €) </a:t>
            </a:r>
            <a:r>
              <a:rPr lang="sv-SE" sz="1350" b="1" dirty="0" err="1">
                <a:solidFill>
                  <a:prstClr val="black"/>
                </a:solidFill>
                <a:highlight>
                  <a:srgbClr val="FFFF00"/>
                </a:highlight>
                <a:latin typeface="Calibri" panose="020F0502020204030204"/>
                <a:cs typeface="+mn-cs"/>
              </a:rPr>
              <a:t>valtaosa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muodostuu</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kemianteollisuudesta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Yhteensä</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teollisuuden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viennin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arvo</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oli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ennakkotietojen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mukaan</a:t>
            </a:r>
            <a:r>
              <a:rPr lang="sv-SE" sz="1350" b="1" dirty="0">
                <a:solidFill>
                  <a:prstClr val="black"/>
                </a:solidFill>
                <a:highlight>
                  <a:srgbClr val="FFFF00"/>
                </a:highlight>
                <a:latin typeface="Calibri" panose="020F0502020204030204"/>
                <a:cs typeface="+mn-cs"/>
              </a:rPr>
              <a:t> 5,4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v. 2023. </a:t>
            </a:r>
          </a:p>
          <a:p>
            <a:pPr marL="172800" indent="-172800" defTabSz="685800" eaLnBrk="1" fontAlgn="auto" hangingPunct="1">
              <a:lnSpc>
                <a:spcPct val="80000"/>
              </a:lnSpc>
              <a:spcBef>
                <a:spcPts val="750"/>
              </a:spcBef>
              <a:spcAft>
                <a:spcPts val="0"/>
              </a:spcAft>
              <a:buFont typeface="Arial" panose="020B0604020202020204" pitchFamily="34" charset="0"/>
              <a:buChar char="•"/>
            </a:pPr>
            <a:r>
              <a:rPr lang="sv-SE" sz="1350" b="1" dirty="0" err="1">
                <a:solidFill>
                  <a:prstClr val="black"/>
                </a:solidFill>
                <a:highlight>
                  <a:srgbClr val="FFFF00"/>
                </a:highlight>
                <a:latin typeface="Calibri" panose="020F0502020204030204"/>
                <a:cs typeface="+mn-cs"/>
              </a:rPr>
              <a:t>Tullin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mukaan</a:t>
            </a:r>
            <a:r>
              <a:rPr lang="sv-SE" sz="1350" b="1" dirty="0">
                <a:solidFill>
                  <a:prstClr val="black"/>
                </a:solidFill>
                <a:highlight>
                  <a:srgbClr val="FFFF00"/>
                </a:highlight>
                <a:latin typeface="Calibri" panose="020F0502020204030204"/>
                <a:cs typeface="+mn-cs"/>
              </a:rPr>
              <a:t> </a:t>
            </a:r>
            <a:r>
              <a:rPr lang="fi-FI" sz="1350" b="1" dirty="0">
                <a:solidFill>
                  <a:prstClr val="black"/>
                </a:solidFill>
                <a:highlight>
                  <a:srgbClr val="FFFF00"/>
                </a:highlight>
                <a:latin typeface="Calibri" panose="020F0502020204030204"/>
                <a:cs typeface="+mn-cs"/>
              </a:rPr>
              <a:t>Satakunnan osuus oli 8,1 % Suomen viennistä ja sija 4 (19 maakuntaa) v. 2022. Väestöosuus on 3,8 %.</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Henkeä</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kohti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laskettuna</a:t>
            </a:r>
            <a:r>
              <a:rPr lang="sv-SE" sz="1350" b="1" dirty="0">
                <a:solidFill>
                  <a:prstClr val="black"/>
                </a:solidFill>
                <a:highlight>
                  <a:srgbClr val="FFFF00"/>
                </a:highlight>
                <a:latin typeface="Calibri" panose="020F0502020204030204"/>
                <a:cs typeface="+mn-cs"/>
              </a:rPr>
              <a:t> Satakunta </a:t>
            </a:r>
            <a:r>
              <a:rPr lang="sv-SE" sz="1350" b="1" dirty="0" err="1">
                <a:solidFill>
                  <a:prstClr val="black"/>
                </a:solidFill>
                <a:highlight>
                  <a:srgbClr val="FFFF00"/>
                </a:highlight>
                <a:latin typeface="Calibri" panose="020F0502020204030204"/>
                <a:cs typeface="+mn-cs"/>
              </a:rPr>
              <a:t>oli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toisena</a:t>
            </a:r>
            <a:r>
              <a:rPr lang="sv-SE" sz="1350" b="1" dirty="0">
                <a:solidFill>
                  <a:prstClr val="black"/>
                </a:solidFill>
                <a:highlight>
                  <a:srgbClr val="FFFF00"/>
                </a:highlight>
                <a:latin typeface="Calibri" panose="020F0502020204030204"/>
                <a:cs typeface="+mn-cs"/>
              </a:rPr>
              <a:t> 19 </a:t>
            </a:r>
            <a:r>
              <a:rPr lang="sv-SE" sz="1350" b="1" dirty="0" err="1">
                <a:solidFill>
                  <a:prstClr val="black"/>
                </a:solidFill>
                <a:highlight>
                  <a:srgbClr val="FFFF00"/>
                </a:highlight>
                <a:latin typeface="Calibri" panose="020F0502020204030204"/>
                <a:cs typeface="+mn-cs"/>
              </a:rPr>
              <a:t>maakunnan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joukossa</a:t>
            </a:r>
            <a:r>
              <a:rPr lang="sv-SE" sz="1350" b="1" dirty="0">
                <a:solidFill>
                  <a:prstClr val="black"/>
                </a:solidFill>
                <a:highlight>
                  <a:srgbClr val="FFFF00"/>
                </a:highlight>
                <a:latin typeface="Calibri" panose="020F0502020204030204"/>
                <a:cs typeface="+mn-cs"/>
              </a:rPr>
              <a:t>. </a:t>
            </a:r>
            <a:r>
              <a:rPr lang="fi-FI" sz="1350" b="1" dirty="0">
                <a:solidFill>
                  <a:prstClr val="black"/>
                </a:solidFill>
                <a:highlight>
                  <a:srgbClr val="FFFF00"/>
                </a:highlight>
                <a:latin typeface="Calibri" panose="020F0502020204030204"/>
                <a:cs typeface="+mn-cs"/>
              </a:rPr>
              <a:t> </a:t>
            </a:r>
          </a:p>
        </p:txBody>
      </p:sp>
      <p:sp>
        <p:nvSpPr>
          <p:cNvPr id="11" name="Rectangle 2">
            <a:extLst>
              <a:ext uri="{FF2B5EF4-FFF2-40B4-BE49-F238E27FC236}">
                <a16:creationId xmlns:a16="http://schemas.microsoft.com/office/drawing/2014/main" id="{AD8ABFF8-8276-48A5-A32A-CBA62EEB665F}"/>
              </a:ext>
            </a:extLst>
          </p:cNvPr>
          <p:cNvSpPr>
            <a:spLocks noChangeArrowheads="1"/>
          </p:cNvSpPr>
          <p:nvPr/>
        </p:nvSpPr>
        <p:spPr bwMode="auto">
          <a:xfrm>
            <a:off x="4902302" y="2349839"/>
            <a:ext cx="30307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7BE55D7E-7D62-037B-4287-E4A949CFD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16" name="Rectangle 2">
            <a:extLst>
              <a:ext uri="{FF2B5EF4-FFF2-40B4-BE49-F238E27FC236}">
                <a16:creationId xmlns:a16="http://schemas.microsoft.com/office/drawing/2014/main" id="{AAF0D5C2-852A-7C4A-C77E-B19A93B04DFF}"/>
              </a:ext>
            </a:extLst>
          </p:cNvPr>
          <p:cNvSpPr>
            <a:spLocks noChangeArrowheads="1"/>
          </p:cNvSpPr>
          <p:nvPr/>
        </p:nvSpPr>
        <p:spPr bwMode="auto">
          <a:xfrm>
            <a:off x="5023447" y="1984678"/>
            <a:ext cx="52359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 name="Picture 5">
            <a:extLst>
              <a:ext uri="{FF2B5EF4-FFF2-40B4-BE49-F238E27FC236}">
                <a16:creationId xmlns:a16="http://schemas.microsoft.com/office/drawing/2014/main" id="{605B1A0C-F708-E69F-0270-7386938B3630}"/>
              </a:ext>
            </a:extLst>
          </p:cNvPr>
          <p:cNvPicPr>
            <a:picLocks noChangeAspect="1"/>
          </p:cNvPicPr>
          <p:nvPr/>
        </p:nvPicPr>
        <p:blipFill>
          <a:blip r:embed="rId3"/>
          <a:stretch>
            <a:fillRect/>
          </a:stretch>
        </p:blipFill>
        <p:spPr>
          <a:xfrm>
            <a:off x="4755575" y="2552171"/>
            <a:ext cx="4339682" cy="2836800"/>
          </a:xfrm>
          <a:prstGeom prst="rect">
            <a:avLst/>
          </a:prstGeom>
        </p:spPr>
      </p:pic>
      <p:pic>
        <p:nvPicPr>
          <p:cNvPr id="14" name="Picture 13">
            <a:extLst>
              <a:ext uri="{FF2B5EF4-FFF2-40B4-BE49-F238E27FC236}">
                <a16:creationId xmlns:a16="http://schemas.microsoft.com/office/drawing/2014/main" id="{435B3380-1F40-C2FC-2ABC-8C9E97C651DB}"/>
              </a:ext>
            </a:extLst>
          </p:cNvPr>
          <p:cNvPicPr>
            <a:picLocks noChangeAspect="1"/>
          </p:cNvPicPr>
          <p:nvPr/>
        </p:nvPicPr>
        <p:blipFill>
          <a:blip r:embed="rId4"/>
          <a:stretch>
            <a:fillRect/>
          </a:stretch>
        </p:blipFill>
        <p:spPr>
          <a:xfrm>
            <a:off x="253870" y="4227221"/>
            <a:ext cx="3893344" cy="1714500"/>
          </a:xfrm>
          <a:prstGeom prst="rect">
            <a:avLst/>
          </a:prstGeom>
        </p:spPr>
      </p:pic>
    </p:spTree>
    <p:extLst>
      <p:ext uri="{BB962C8B-B14F-4D97-AF65-F5344CB8AC3E}">
        <p14:creationId xmlns:p14="http://schemas.microsoft.com/office/powerpoint/2010/main" val="14372080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5540" y="85519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palkkasumma</a:t>
            </a:r>
            <a:endParaRPr lang="en-US" altLang="fi-FI" sz="2025" b="1" cap="all" spc="-38" dirty="0">
              <a:solidFill>
                <a:srgbClr val="00B05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566673"/>
            <a:ext cx="4394525" cy="3101258"/>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palkkasumma kohosi koronakriisin alkuun saakka. Vuoden 2021 alussa palkkasumma kääntyi selvään nousuun sekä Satakunnassa että valtakunnallisesti.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Siitä alkaen nousu on jatkunut ainakin vuoden 2023 loppuun saakka henkilöstömäärän kohotessa ja myös palkkojen noustessa. Kasvu on kuitenkin osoittanut tasaantumisen merkkejä loppuvuodesta.</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Palkkasumman kohoaminen osoittaa talouden rattaiden pyörineen edelleen, vaikka liikevaihto on laskenut osin roimasti. Liikevaihdon pudotus onkin peräisin osin hintojen laskusta. Tosin alakohtaiset erot ovat yhä suuria. Satakunnassa palkkasumman nousu on jäänyt edelleen maan keskiarvoa vähän vaisummaksi. </a:t>
            </a: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84132186-34E8-A46E-FC3E-130854E0A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9" name="Picture 8">
            <a:extLst>
              <a:ext uri="{FF2B5EF4-FFF2-40B4-BE49-F238E27FC236}">
                <a16:creationId xmlns:a16="http://schemas.microsoft.com/office/drawing/2014/main" id="{B6DD6A00-A07B-FC6F-2370-87ABAD399150}"/>
              </a:ext>
            </a:extLst>
          </p:cNvPr>
          <p:cNvPicPr>
            <a:picLocks noChangeAspect="1"/>
          </p:cNvPicPr>
          <p:nvPr/>
        </p:nvPicPr>
        <p:blipFill>
          <a:blip r:embed="rId3"/>
          <a:stretch>
            <a:fillRect/>
          </a:stretch>
        </p:blipFill>
        <p:spPr>
          <a:xfrm>
            <a:off x="4510672" y="1548407"/>
            <a:ext cx="4394525" cy="2872650"/>
          </a:xfrm>
          <a:prstGeom prst="rect">
            <a:avLst/>
          </a:prstGeom>
        </p:spPr>
      </p:pic>
      <p:pic>
        <p:nvPicPr>
          <p:cNvPr id="11" name="Picture 10">
            <a:extLst>
              <a:ext uri="{FF2B5EF4-FFF2-40B4-BE49-F238E27FC236}">
                <a16:creationId xmlns:a16="http://schemas.microsoft.com/office/drawing/2014/main" id="{967A83E0-7CF8-C44B-B875-E7E73BA7DCB7}"/>
              </a:ext>
            </a:extLst>
          </p:cNvPr>
          <p:cNvPicPr>
            <a:picLocks noChangeAspect="1"/>
          </p:cNvPicPr>
          <p:nvPr/>
        </p:nvPicPr>
        <p:blipFill>
          <a:blip r:embed="rId4"/>
          <a:stretch>
            <a:fillRect/>
          </a:stretch>
        </p:blipFill>
        <p:spPr>
          <a:xfrm>
            <a:off x="252945" y="4835730"/>
            <a:ext cx="6205006" cy="994172"/>
          </a:xfrm>
          <a:prstGeom prst="rect">
            <a:avLst/>
          </a:prstGeom>
        </p:spPr>
      </p:pic>
    </p:spTree>
    <p:extLst>
      <p:ext uri="{BB962C8B-B14F-4D97-AF65-F5344CB8AC3E}">
        <p14:creationId xmlns:p14="http://schemas.microsoft.com/office/powerpoint/2010/main" val="6839484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4012" y="660796"/>
            <a:ext cx="849332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heinä</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joulukuu</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työllisyys</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8851" y="1498193"/>
            <a:ext cx="4208262" cy="408576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henkilöstömäärien hienoinen nousu jatkui vuoden 2023 lopussa. Teollisuudessa henkilöstömäärä laski keskimäärin vähän, mutta alakohtainen vaihtelu oli suurta. Rakentamisessa väkeä vähennettiin selvästi. Palvelualoilla henkilöstö kohosi selvästi.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oli maaliskuun 2024 lopussa 9 890 työtöntä työnhakijaa, mikä on 1 010 henkeä (11,4 %) enemmän kuin vuotta aikaisemmin. Maaliskuun aikana työttömien määrä laski noin 90 hengellä. Lomautettujen määrä kuitenkin kasvoi edellisestä kuukaudesta. Työttömien työnhakijoiden osuus työvoimasta oli maaliskuussa 10,3 %.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ilmoitettiin työ ja elinkeinotoimistoon maaliskuun aikana 1 791 uutta avointa työpaikkaa. Se on yli tuhat paikkaa vähemmän kuin vuosi sitten maaliskuussa. Yhteensä maaliskuussa oli avoinna reilut 4 600 työpaikkaa (Lähde: Työllisyyskatsaus Satakunta).</a:t>
            </a: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pic>
        <p:nvPicPr>
          <p:cNvPr id="14" name="Kuva 8" descr="Kuva, joka sisältää kohteen teksti, merkki, clipart-kuva&#10;&#10;Kuvaus luotu automaattisesti">
            <a:extLst>
              <a:ext uri="{FF2B5EF4-FFF2-40B4-BE49-F238E27FC236}">
                <a16:creationId xmlns:a16="http://schemas.microsoft.com/office/drawing/2014/main" id="{AD21977F-404F-CE8B-BEC0-6B77ECF741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964677"/>
            <a:ext cx="1392609" cy="360574"/>
          </a:xfrm>
          <a:prstGeom prst="rect">
            <a:avLst/>
          </a:prstGeom>
        </p:spPr>
      </p:pic>
      <p:pic>
        <p:nvPicPr>
          <p:cNvPr id="11" name="Picture 10">
            <a:extLst>
              <a:ext uri="{FF2B5EF4-FFF2-40B4-BE49-F238E27FC236}">
                <a16:creationId xmlns:a16="http://schemas.microsoft.com/office/drawing/2014/main" id="{41EC8C86-C10A-B491-BC23-122C4190FC9E}"/>
              </a:ext>
            </a:extLst>
          </p:cNvPr>
          <p:cNvPicPr>
            <a:picLocks noChangeAspect="1"/>
          </p:cNvPicPr>
          <p:nvPr/>
        </p:nvPicPr>
        <p:blipFill>
          <a:blip r:embed="rId3"/>
          <a:stretch>
            <a:fillRect/>
          </a:stretch>
        </p:blipFill>
        <p:spPr>
          <a:xfrm>
            <a:off x="4280671" y="4607210"/>
            <a:ext cx="4720531" cy="855596"/>
          </a:xfrm>
          <a:prstGeom prst="rect">
            <a:avLst/>
          </a:prstGeom>
        </p:spPr>
      </p:pic>
      <p:pic>
        <p:nvPicPr>
          <p:cNvPr id="15" name="Picture 14">
            <a:extLst>
              <a:ext uri="{FF2B5EF4-FFF2-40B4-BE49-F238E27FC236}">
                <a16:creationId xmlns:a16="http://schemas.microsoft.com/office/drawing/2014/main" id="{10F24D6F-BEE7-F91B-CFFF-337335D8887F}"/>
              </a:ext>
            </a:extLst>
          </p:cNvPr>
          <p:cNvPicPr>
            <a:picLocks noChangeAspect="1"/>
          </p:cNvPicPr>
          <p:nvPr/>
        </p:nvPicPr>
        <p:blipFill>
          <a:blip r:embed="rId4"/>
          <a:stretch>
            <a:fillRect/>
          </a:stretch>
        </p:blipFill>
        <p:spPr>
          <a:xfrm>
            <a:off x="4308085" y="1379061"/>
            <a:ext cx="4665702" cy="3049238"/>
          </a:xfrm>
          <a:prstGeom prst="rect">
            <a:avLst/>
          </a:prstGeom>
        </p:spPr>
      </p:pic>
    </p:spTree>
    <p:extLst>
      <p:ext uri="{BB962C8B-B14F-4D97-AF65-F5344CB8AC3E}">
        <p14:creationId xmlns:p14="http://schemas.microsoft.com/office/powerpoint/2010/main" val="15441202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103" y="679345"/>
            <a:ext cx="93602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Henkilöstömäärien</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seutukunnittain</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424940"/>
            <a:ext cx="4014788" cy="328918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Vuoden 2023 tammi- ja syyskuun välillä henkilöstömäärät kasvoivat kaikissa Satakunnan seutukunnissa. Luvut sisältävät sekä alueen yritykset että julkisen sektorin.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Porin seutukunnassa henkilöstömäärä kohosi vain vähän ja niukimmin alueen seutukunnista.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Rauman seutukunnassa kasvu oli hieman ripeämpää, mutta jäi silti jonkin verran alle valtakunnallisen tason vuoden 2023 tammi-syyskuussa.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Pohjois-Satakunnassa kehitys oli suotuisinta ja henkilöstömäärän nousu ylitti selvästi koko maan keskiarvon. Tämä on ristiriidassa liikevaihdon selvän laskun kanssa. </a:t>
            </a:r>
          </a:p>
          <a:p>
            <a:pPr marL="171450" indent="-171450" algn="just" defTabSz="685800" fontAlgn="auto">
              <a:spcBef>
                <a:spcPts val="750"/>
              </a:spcBef>
              <a:spcAft>
                <a:spcPts val="0"/>
              </a:spcAft>
              <a:defRPr/>
            </a:pPr>
            <a:endParaRPr lang="fi-FI" altLang="fi-FI" sz="1350" b="1" dirty="0">
              <a:solidFill>
                <a:prstClr val="black"/>
              </a:solidFill>
              <a:latin typeface="Calibri" panose="020F0502020204030204"/>
            </a:endParaRPr>
          </a:p>
          <a:p>
            <a:pPr marL="171450" indent="-171450" algn="just"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pic>
        <p:nvPicPr>
          <p:cNvPr id="11" name="Kuva 8" descr="Kuva, joka sisältää kohteen teksti, merkki, clipart-kuva&#10;&#10;Kuvaus luotu automaattisesti">
            <a:extLst>
              <a:ext uri="{FF2B5EF4-FFF2-40B4-BE49-F238E27FC236}">
                <a16:creationId xmlns:a16="http://schemas.microsoft.com/office/drawing/2014/main" id="{B3BE78DC-7902-A831-08A7-FDB6272852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4" name="Picture 13">
            <a:extLst>
              <a:ext uri="{FF2B5EF4-FFF2-40B4-BE49-F238E27FC236}">
                <a16:creationId xmlns:a16="http://schemas.microsoft.com/office/drawing/2014/main" id="{49C3C3A4-662A-F423-6589-2636D5CBED94}"/>
              </a:ext>
            </a:extLst>
          </p:cNvPr>
          <p:cNvPicPr>
            <a:picLocks noChangeAspect="1"/>
          </p:cNvPicPr>
          <p:nvPr/>
        </p:nvPicPr>
        <p:blipFill>
          <a:blip r:embed="rId3"/>
          <a:stretch>
            <a:fillRect/>
          </a:stretch>
        </p:blipFill>
        <p:spPr>
          <a:xfrm>
            <a:off x="4030629" y="1371071"/>
            <a:ext cx="4977953" cy="3022446"/>
          </a:xfrm>
          <a:prstGeom prst="rect">
            <a:avLst/>
          </a:prstGeom>
        </p:spPr>
      </p:pic>
      <p:pic>
        <p:nvPicPr>
          <p:cNvPr id="18" name="Picture 17">
            <a:extLst>
              <a:ext uri="{FF2B5EF4-FFF2-40B4-BE49-F238E27FC236}">
                <a16:creationId xmlns:a16="http://schemas.microsoft.com/office/drawing/2014/main" id="{AFFC0764-DF48-9422-DC20-8FCAF0610DF5}"/>
              </a:ext>
            </a:extLst>
          </p:cNvPr>
          <p:cNvPicPr>
            <a:picLocks noChangeAspect="1"/>
          </p:cNvPicPr>
          <p:nvPr/>
        </p:nvPicPr>
        <p:blipFill>
          <a:blip r:embed="rId4"/>
          <a:stretch>
            <a:fillRect/>
          </a:stretch>
        </p:blipFill>
        <p:spPr>
          <a:xfrm>
            <a:off x="226219" y="4768907"/>
            <a:ext cx="8691563" cy="700088"/>
          </a:xfrm>
          <a:prstGeom prst="rect">
            <a:avLst/>
          </a:prstGeom>
        </p:spPr>
      </p:pic>
    </p:spTree>
    <p:extLst>
      <p:ext uri="{BB962C8B-B14F-4D97-AF65-F5344CB8AC3E}">
        <p14:creationId xmlns:p14="http://schemas.microsoft.com/office/powerpoint/2010/main" val="12546207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5405" y="1688750"/>
            <a:ext cx="8999012" cy="3501624"/>
          </a:xfrm>
        </p:spPr>
        <p:txBody>
          <a:bodyPr>
            <a:normAutofit fontScale="85000" lnSpcReduction="10000"/>
          </a:bodyPr>
          <a:lstStyle/>
          <a:p>
            <a:pPr algn="just">
              <a:defRPr/>
            </a:pPr>
            <a:r>
              <a:rPr lang="fi-FI" altLang="fi-FI" sz="1800" b="1" dirty="0"/>
              <a:t>Elintarviketeollisuuden liikevaihto taittui laskuun vuoden 2023 loppukesällä Satakunnassa. Valtakunnallisesti ala kasvoi vielä hieman. Viennin arvo laski loppuvuonna 2023 selvästi sekä Satakunnassa että maassa keskimäärin. Henkilöstömäärä kasvoi heinä-joulukuussa yhä hieman Satakunnassa, mikä saattaa viitata osaltaan liikevaihdon muutoksen olevan peräisin hintojen vaihteluista. </a:t>
            </a:r>
          </a:p>
          <a:p>
            <a:pPr algn="just">
              <a:defRPr/>
            </a:pPr>
            <a:r>
              <a:rPr lang="fi-FI" altLang="fi-FI" sz="1800" b="1" dirty="0"/>
              <a:t>Pellervon maaliskuun lopun 2024 ennusteen mukaan Suomen elintarviketeollisuuden markkinaolosuhteet pysyvät tänä vuonna vielä haasteellisina. Keskeinen epävarmuutta aiheuttava tekijä on se, mihin suuntaan elintarvikkeiden kysyntä kehittyy osana yksityistä kulutusta. Tämä epävarmuus liittyy yksityisen kulutuksen kehitykseen yleisesti sekä julkisen talouden sopeuttamistoimien vaikutukseen kotitalouksien ostovoimaan. Vaikka SAK:n ammattiliittojen poliittiset lakot maaliskuussa eivät suoraan kohdistuneet elintarviketeollisuuteen, vaikuttavat ne jossain määrin elintarvikevientiin sekä elintarvikkeiden valmistuksessa tarvittavien tuontiraaka-aineiden ja muiden tuontipanosten saatavuuteen työtaistelujen pitkittyessä ja laajentuessa.</a:t>
            </a:r>
          </a:p>
          <a:p>
            <a:pPr algn="just">
              <a:defRPr/>
            </a:pPr>
            <a:r>
              <a:rPr lang="fi-FI" altLang="fi-FI" sz="1800" b="1" dirty="0"/>
              <a:t>Suomen elintarviketeollisuuden volyymi laski kaksi vuotta peräkkäin vuosina 2022 ja 2023. Vuoteen 2021 verrattuna laskua oli noin neljä prosenttia. Myös euroalueella elintarvikkeiden tuotanto oli laskusuuntainen viime vuonna.  Tänä vuonna volyymi palautuu hieman, ja elpyminen jatkuu ensi vuonna. </a:t>
            </a:r>
          </a:p>
          <a:p>
            <a:pPr marL="0" indent="0" algn="just">
              <a:buNone/>
              <a:defRPr/>
            </a:pPr>
            <a:r>
              <a:rPr lang="fi-FI" altLang="fi-FI" sz="1800" b="1" dirty="0"/>
              <a:t> </a:t>
            </a:r>
          </a:p>
        </p:txBody>
      </p:sp>
      <p:sp>
        <p:nvSpPr>
          <p:cNvPr id="21508" name="Slide Number Placeholder 5"/>
          <p:cNvSpPr>
            <a:spLocks noGrp="1"/>
          </p:cNvSpPr>
          <p:nvPr>
            <p:ph type="sldNum" sz="quarter" idx="12"/>
          </p:nvPr>
        </p:nvSpPr>
        <p:spPr>
          <a:xfrm>
            <a:off x="6443663" y="5657592"/>
            <a:ext cx="2057400" cy="273844"/>
          </a:xfrm>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108</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4220" y="857251"/>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elintarviketeollisuus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F3699E27-A2B6-3CA0-3520-A3D3C38A6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5712" y="995750"/>
            <a:ext cx="1392609" cy="360574"/>
          </a:xfrm>
          <a:prstGeom prst="rect">
            <a:avLst/>
          </a:prstGeom>
        </p:spPr>
      </p:pic>
      <p:pic>
        <p:nvPicPr>
          <p:cNvPr id="9" name="Picture 8">
            <a:extLst>
              <a:ext uri="{FF2B5EF4-FFF2-40B4-BE49-F238E27FC236}">
                <a16:creationId xmlns:a16="http://schemas.microsoft.com/office/drawing/2014/main" id="{CB018EA3-ACDC-9EB8-1E1F-7FA639F92039}"/>
              </a:ext>
            </a:extLst>
          </p:cNvPr>
          <p:cNvPicPr>
            <a:picLocks noChangeAspect="1"/>
          </p:cNvPicPr>
          <p:nvPr/>
        </p:nvPicPr>
        <p:blipFill>
          <a:blip r:embed="rId3"/>
          <a:stretch>
            <a:fillRect/>
          </a:stretch>
        </p:blipFill>
        <p:spPr>
          <a:xfrm>
            <a:off x="198398" y="5039563"/>
            <a:ext cx="7523585" cy="876241"/>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xfrm>
            <a:off x="6443663" y="5657592"/>
            <a:ext cx="2057400" cy="273844"/>
          </a:xfrm>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1309" y="640069"/>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Elintarviketeollisuus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D4F73A05-A28C-6AF5-A0D4-A72F9A302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9" name="Rectangle 2">
            <a:extLst>
              <a:ext uri="{FF2B5EF4-FFF2-40B4-BE49-F238E27FC236}">
                <a16:creationId xmlns:a16="http://schemas.microsoft.com/office/drawing/2014/main" id="{DB823042-11FF-152F-E835-32187E74CA9F}"/>
              </a:ext>
            </a:extLst>
          </p:cNvPr>
          <p:cNvSpPr>
            <a:spLocks noChangeArrowheads="1"/>
          </p:cNvSpPr>
          <p:nvPr/>
        </p:nvSpPr>
        <p:spPr bwMode="auto">
          <a:xfrm>
            <a:off x="124220" y="1365796"/>
            <a:ext cx="5037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1" name="Rectangle 4">
            <a:extLst>
              <a:ext uri="{FF2B5EF4-FFF2-40B4-BE49-F238E27FC236}">
                <a16:creationId xmlns:a16="http://schemas.microsoft.com/office/drawing/2014/main" id="{A1B02FFE-6E38-1F7E-6C4F-30270754C5AB}"/>
              </a:ext>
            </a:extLst>
          </p:cNvPr>
          <p:cNvSpPr>
            <a:spLocks noChangeArrowheads="1"/>
          </p:cNvSpPr>
          <p:nvPr/>
        </p:nvSpPr>
        <p:spPr bwMode="auto">
          <a:xfrm>
            <a:off x="75501" y="3189890"/>
            <a:ext cx="52021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FF949ACB-D4F6-B29D-CACF-BC4815EF5F11}"/>
              </a:ext>
            </a:extLst>
          </p:cNvPr>
          <p:cNvSpPr>
            <a:spLocks noChangeArrowheads="1"/>
          </p:cNvSpPr>
          <p:nvPr/>
        </p:nvSpPr>
        <p:spPr bwMode="auto">
          <a:xfrm>
            <a:off x="75501" y="1027149"/>
            <a:ext cx="51668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025" name="Picture 1">
            <a:extLst>
              <a:ext uri="{FF2B5EF4-FFF2-40B4-BE49-F238E27FC236}">
                <a16:creationId xmlns:a16="http://schemas.microsoft.com/office/drawing/2014/main" id="{AD569037-E792-2D58-1184-BF616FD7B1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01" y="1289932"/>
            <a:ext cx="3554835" cy="23233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4BE829D-6658-E03D-6A20-03D457A41EA0}"/>
              </a:ext>
            </a:extLst>
          </p:cNvPr>
          <p:cNvPicPr>
            <a:picLocks noChangeAspect="1"/>
          </p:cNvPicPr>
          <p:nvPr/>
        </p:nvPicPr>
        <p:blipFill>
          <a:blip r:embed="rId4"/>
          <a:stretch>
            <a:fillRect/>
          </a:stretch>
        </p:blipFill>
        <p:spPr>
          <a:xfrm>
            <a:off x="75501" y="3648656"/>
            <a:ext cx="3600492" cy="2353600"/>
          </a:xfrm>
          <a:prstGeom prst="rect">
            <a:avLst/>
          </a:prstGeom>
        </p:spPr>
      </p:pic>
      <p:pic>
        <p:nvPicPr>
          <p:cNvPr id="16" name="Picture 15">
            <a:extLst>
              <a:ext uri="{FF2B5EF4-FFF2-40B4-BE49-F238E27FC236}">
                <a16:creationId xmlns:a16="http://schemas.microsoft.com/office/drawing/2014/main" id="{2E604A85-C0C0-5FB6-328C-FAE8F951F0C6}"/>
              </a:ext>
            </a:extLst>
          </p:cNvPr>
          <p:cNvPicPr>
            <a:picLocks noChangeAspect="1"/>
          </p:cNvPicPr>
          <p:nvPr/>
        </p:nvPicPr>
        <p:blipFill>
          <a:blip r:embed="rId5"/>
          <a:stretch>
            <a:fillRect/>
          </a:stretch>
        </p:blipFill>
        <p:spPr>
          <a:xfrm>
            <a:off x="4411984" y="1292879"/>
            <a:ext cx="3428431" cy="2242835"/>
          </a:xfrm>
          <a:prstGeom prst="rect">
            <a:avLst/>
          </a:prstGeom>
        </p:spPr>
      </p:pic>
    </p:spTree>
    <p:extLst>
      <p:ext uri="{BB962C8B-B14F-4D97-AF65-F5344CB8AC3E}">
        <p14:creationId xmlns:p14="http://schemas.microsoft.com/office/powerpoint/2010/main" val="1670157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E4471-DD20-B8EC-7ED3-3F35E10B1A65}"/>
              </a:ext>
            </a:extLst>
          </p:cNvPr>
          <p:cNvPicPr>
            <a:picLocks noChangeAspect="1"/>
          </p:cNvPicPr>
          <p:nvPr/>
        </p:nvPicPr>
        <p:blipFill>
          <a:blip r:embed="rId3"/>
          <a:stretch>
            <a:fillRect/>
          </a:stretch>
        </p:blipFill>
        <p:spPr>
          <a:xfrm>
            <a:off x="1331640" y="0"/>
            <a:ext cx="5820578" cy="6858000"/>
          </a:xfrm>
          <a:prstGeom prst="rect">
            <a:avLst/>
          </a:prstGeom>
        </p:spPr>
      </p:pic>
      <p:sp>
        <p:nvSpPr>
          <p:cNvPr id="2" name="Otsikko 1"/>
          <p:cNvSpPr>
            <a:spLocks noGrp="1"/>
          </p:cNvSpPr>
          <p:nvPr>
            <p:ph type="title"/>
          </p:nvPr>
        </p:nvSpPr>
        <p:spPr>
          <a:xfrm>
            <a:off x="5148064" y="123137"/>
            <a:ext cx="3744416" cy="85759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88E66E29-A2CC-F8B7-F132-FEF47CA34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115967"/>
            <a:ext cx="1856812" cy="480765"/>
          </a:xfrm>
          <a:prstGeom prst="rect">
            <a:avLst/>
          </a:prstGeom>
        </p:spPr>
      </p:pic>
    </p:spTree>
    <p:extLst>
      <p:ext uri="{BB962C8B-B14F-4D97-AF65-F5344CB8AC3E}">
        <p14:creationId xmlns:p14="http://schemas.microsoft.com/office/powerpoint/2010/main" val="32692692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44457" y="1521420"/>
            <a:ext cx="8789108" cy="2964880"/>
          </a:xfrm>
        </p:spPr>
        <p:txBody>
          <a:bodyPr>
            <a:noAutofit/>
          </a:bodyPr>
          <a:lstStyle/>
          <a:p>
            <a:pPr algn="just">
              <a:defRPr/>
            </a:pPr>
            <a:r>
              <a:rPr lang="fi-FI" altLang="fi-FI" sz="1500" b="1" dirty="0"/>
              <a:t>Metsäteollisuuden liikevaihto ja vienti supistuivat selvästi vuoden 2023 loppupuoliskolla. Myös viennin arvo sakkasi voimakkaasti. Satakunnassa pudotus oli edelleen hieman maan keskiarvoa suurempi. Satakunnassa kehitystä on aiemmin taannuttanut vuosikymmenen vaihteen tienoilla paperikoneen sulkeminen Raumalla, mutta uuden sahan avaaminen on tasapainottanut alan kehitystä. Myös uusia, merkittäviä investointeja on suunnitteilla. Metsäteollisuuden henkilöstömäärä kääntyi loivaan laskuun kesällä. </a:t>
            </a:r>
          </a:p>
          <a:p>
            <a:pPr algn="just">
              <a:defRPr/>
            </a:pPr>
            <a:r>
              <a:rPr lang="fi-FI" altLang="fi-FI" sz="1500" b="1" dirty="0"/>
              <a:t>PTT:n huhtikuisen ennusteen mukaan v</a:t>
            </a:r>
            <a:r>
              <a:rPr lang="fi-FI" sz="1500" b="1" dirty="0"/>
              <a:t>iime vuosi oli maamme metsäteollisuudelle hankala, ja tästäkin vuodesta on tulossa etenkin sahoilla vielä vaisu. Metsäteollisuuden suhdannenäkymät kohenevat hieman tänä vuonna. Sahoja painaa yhä rakentamisen alakulo ja talouden yleinen alavire. Sen sijaan sellun, paperin ja kartongin tuotanto ja vienti kasvavat maltillisesti. Rakentamisen elpyminen ja talouden yleinen virkistyminen alkavat lisätä vientiä selvemmin ensi vuonna. Tämän kevään poliittisten lakkojen lopullinen vaikutus metsäteollisuuden koko vuoden tuotantoon ja vientiin riippuu loppuvuoden kysynnästä. Tähänastiset menetykset on jo laskettu mukaan ennusteeseen.</a:t>
            </a:r>
          </a:p>
          <a:p>
            <a:pPr marL="0" indent="0" algn="just">
              <a:buNone/>
              <a:defRPr/>
            </a:pPr>
            <a:endParaRPr lang="fi-FI" altLang="fi-FI" sz="1500" b="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110</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405" y="650281"/>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metsäteollisuus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1551DC7E-119F-F328-137F-54FFEE208A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7300" y="907014"/>
            <a:ext cx="1392609" cy="360574"/>
          </a:xfrm>
          <a:prstGeom prst="rect">
            <a:avLst/>
          </a:prstGeom>
        </p:spPr>
      </p:pic>
      <p:pic>
        <p:nvPicPr>
          <p:cNvPr id="6" name="Picture 5">
            <a:extLst>
              <a:ext uri="{FF2B5EF4-FFF2-40B4-BE49-F238E27FC236}">
                <a16:creationId xmlns:a16="http://schemas.microsoft.com/office/drawing/2014/main" id="{C79DAE7D-A442-DF2D-02BF-C07F52C9A976}"/>
              </a:ext>
            </a:extLst>
          </p:cNvPr>
          <p:cNvPicPr>
            <a:picLocks noChangeAspect="1"/>
          </p:cNvPicPr>
          <p:nvPr/>
        </p:nvPicPr>
        <p:blipFill>
          <a:blip r:embed="rId3"/>
          <a:stretch>
            <a:fillRect/>
          </a:stretch>
        </p:blipFill>
        <p:spPr>
          <a:xfrm>
            <a:off x="168828" y="4816887"/>
            <a:ext cx="6934446" cy="807626"/>
          </a:xfrm>
          <a:prstGeom prst="rect">
            <a:avLst/>
          </a:prstGeom>
        </p:spPr>
      </p:pic>
    </p:spTree>
    <p:extLst>
      <p:ext uri="{BB962C8B-B14F-4D97-AF65-F5344CB8AC3E}">
        <p14:creationId xmlns:p14="http://schemas.microsoft.com/office/powerpoint/2010/main" val="27399834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111</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405" y="650281"/>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metsäteollisuus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A75CD0E3-BBBE-EBCC-A1D3-D6005DE5E1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9" name="Rectangle 2">
            <a:extLst>
              <a:ext uri="{FF2B5EF4-FFF2-40B4-BE49-F238E27FC236}">
                <a16:creationId xmlns:a16="http://schemas.microsoft.com/office/drawing/2014/main" id="{4B31DCAF-C1BE-7680-F312-417CD8A173D1}"/>
              </a:ext>
            </a:extLst>
          </p:cNvPr>
          <p:cNvSpPr>
            <a:spLocks noChangeArrowheads="1"/>
          </p:cNvSpPr>
          <p:nvPr/>
        </p:nvSpPr>
        <p:spPr bwMode="auto">
          <a:xfrm>
            <a:off x="19276" y="1176636"/>
            <a:ext cx="43515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E6716B09-7047-B32D-6984-1416100D883D}"/>
              </a:ext>
            </a:extLst>
          </p:cNvPr>
          <p:cNvSpPr>
            <a:spLocks noChangeArrowheads="1"/>
          </p:cNvSpPr>
          <p:nvPr/>
        </p:nvSpPr>
        <p:spPr bwMode="auto">
          <a:xfrm>
            <a:off x="0" y="3198369"/>
            <a:ext cx="474170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7" name="Rectangle 6">
            <a:extLst>
              <a:ext uri="{FF2B5EF4-FFF2-40B4-BE49-F238E27FC236}">
                <a16:creationId xmlns:a16="http://schemas.microsoft.com/office/drawing/2014/main" id="{AF2A87D0-0FE5-D969-4ED5-FD35154F8572}"/>
              </a:ext>
            </a:extLst>
          </p:cNvPr>
          <p:cNvSpPr>
            <a:spLocks noChangeArrowheads="1"/>
          </p:cNvSpPr>
          <p:nvPr/>
        </p:nvSpPr>
        <p:spPr bwMode="auto">
          <a:xfrm>
            <a:off x="4419600" y="904255"/>
            <a:ext cx="50647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1" name="Picture 10">
            <a:extLst>
              <a:ext uri="{FF2B5EF4-FFF2-40B4-BE49-F238E27FC236}">
                <a16:creationId xmlns:a16="http://schemas.microsoft.com/office/drawing/2014/main" id="{01B1EEA5-190D-1CBB-13A3-D9D65A7B0568}"/>
              </a:ext>
            </a:extLst>
          </p:cNvPr>
          <p:cNvPicPr>
            <a:picLocks noChangeAspect="1"/>
          </p:cNvPicPr>
          <p:nvPr/>
        </p:nvPicPr>
        <p:blipFill>
          <a:blip r:embed="rId3"/>
          <a:stretch>
            <a:fillRect/>
          </a:stretch>
        </p:blipFill>
        <p:spPr>
          <a:xfrm>
            <a:off x="210998" y="1237292"/>
            <a:ext cx="3874829" cy="2491911"/>
          </a:xfrm>
          <a:prstGeom prst="rect">
            <a:avLst/>
          </a:prstGeom>
        </p:spPr>
      </p:pic>
      <p:pic>
        <p:nvPicPr>
          <p:cNvPr id="15" name="Picture 14">
            <a:extLst>
              <a:ext uri="{FF2B5EF4-FFF2-40B4-BE49-F238E27FC236}">
                <a16:creationId xmlns:a16="http://schemas.microsoft.com/office/drawing/2014/main" id="{30060207-5F8A-1C67-A412-9E1B6A62767F}"/>
              </a:ext>
            </a:extLst>
          </p:cNvPr>
          <p:cNvPicPr>
            <a:picLocks noChangeAspect="1"/>
          </p:cNvPicPr>
          <p:nvPr/>
        </p:nvPicPr>
        <p:blipFill>
          <a:blip r:embed="rId4"/>
          <a:stretch>
            <a:fillRect/>
          </a:stretch>
        </p:blipFill>
        <p:spPr>
          <a:xfrm>
            <a:off x="207591" y="3625378"/>
            <a:ext cx="3777484" cy="2469297"/>
          </a:xfrm>
          <a:prstGeom prst="rect">
            <a:avLst/>
          </a:prstGeom>
        </p:spPr>
      </p:pic>
      <p:pic>
        <p:nvPicPr>
          <p:cNvPr id="16" name="Picture 15">
            <a:extLst>
              <a:ext uri="{FF2B5EF4-FFF2-40B4-BE49-F238E27FC236}">
                <a16:creationId xmlns:a16="http://schemas.microsoft.com/office/drawing/2014/main" id="{14F2BEF8-2BD6-FA5C-F598-3E18326D15DD}"/>
              </a:ext>
            </a:extLst>
          </p:cNvPr>
          <p:cNvPicPr>
            <a:picLocks noChangeAspect="1"/>
          </p:cNvPicPr>
          <p:nvPr/>
        </p:nvPicPr>
        <p:blipFill>
          <a:blip r:embed="rId5"/>
          <a:stretch>
            <a:fillRect/>
          </a:stretch>
        </p:blipFill>
        <p:spPr>
          <a:xfrm>
            <a:off x="4345781" y="1218993"/>
            <a:ext cx="4045004" cy="2646190"/>
          </a:xfrm>
          <a:prstGeom prst="rect">
            <a:avLst/>
          </a:prstGeom>
        </p:spPr>
      </p:pic>
    </p:spTree>
    <p:extLst>
      <p:ext uri="{BB962C8B-B14F-4D97-AF65-F5344CB8AC3E}">
        <p14:creationId xmlns:p14="http://schemas.microsoft.com/office/powerpoint/2010/main" val="40933205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579769"/>
            <a:ext cx="5435975" cy="3721008"/>
          </a:xfrm>
        </p:spPr>
        <p:txBody>
          <a:bodyPr>
            <a:noAutofit/>
          </a:bodyPr>
          <a:lstStyle/>
          <a:p>
            <a:pPr algn="just">
              <a:defRPr/>
            </a:pPr>
            <a:r>
              <a:rPr lang="fi-FI" altLang="fi-FI" sz="1500" b="1" dirty="0"/>
              <a:t>Kemianteollisuuden (TOL 20-22) liikevaihdon voimakas lasku jatkui vuoden 2023 loppupuolella. Taustalla vaikuttaa ainakin osin hintojen lasku. Satakunnassa </a:t>
            </a:r>
            <a:r>
              <a:rPr lang="fi-FI" altLang="fi-FI" sz="1500" b="1" dirty="0" err="1"/>
              <a:t>Venatorin</a:t>
            </a:r>
            <a:r>
              <a:rPr lang="fi-FI" altLang="fi-FI" sz="1500" b="1" dirty="0"/>
              <a:t> jättämä aukko on edelleen suuri, sillä alan liikevaihto on Satakunnassa yhä selvästi matalampi kuin vuonna 2014, jonka jälkeen lasku alkoi. Myös henkilöstömäärä on pudonnut merkittävästi ja se aleni yhä loppuvuonnakin. Alan henkilöstömäärä oli Satakunnassa viime vuodenvaihteessa runsaan kolmanneksen pienempi kuin kahdeksan vuotta sitten. </a:t>
            </a:r>
          </a:p>
          <a:p>
            <a:pPr algn="just">
              <a:defRPr/>
            </a:pPr>
            <a:r>
              <a:rPr lang="fi-FI" altLang="fi-FI" sz="1500" b="1" dirty="0"/>
              <a:t>Koko maassa kemianteollisuuden liikevaihto aleni myös selvästi ja Satakuntaa voimakkaammin. </a:t>
            </a:r>
          </a:p>
          <a:p>
            <a:pPr algn="just">
              <a:defRPr/>
            </a:pPr>
            <a:r>
              <a:rPr lang="fi-FI" altLang="fi-FI" sz="1500" b="1" dirty="0"/>
              <a:t>Kemianteollisuus ry:n maaliskuun tiedotteen mukaan alalla menee poikkeuksellisen heikosti. Pitkään jatkuneen synkän suhdannetilanteen ja poliittisten lakkojen ryydittämänä puolet alan yrityksistä Suomessa arvioi tämänhetkisen tilanteensa huonoksi. Yritysten arviot omasta tilanteestaan ovat heikompia kuin koronakriisin pahimpina aikoina.</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8707" y="774312"/>
            <a:ext cx="7187933"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kemianteollisuus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78DE7F6D-3CE2-B96F-8C3D-DCA519DCA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2684" y="959644"/>
            <a:ext cx="1392609" cy="360574"/>
          </a:xfrm>
          <a:prstGeom prst="rect">
            <a:avLst/>
          </a:prstGeom>
        </p:spPr>
      </p:pic>
      <p:pic>
        <p:nvPicPr>
          <p:cNvPr id="6" name="Picture 5">
            <a:extLst>
              <a:ext uri="{FF2B5EF4-FFF2-40B4-BE49-F238E27FC236}">
                <a16:creationId xmlns:a16="http://schemas.microsoft.com/office/drawing/2014/main" id="{2969C175-B47E-4B59-51EA-19C0A75352E7}"/>
              </a:ext>
            </a:extLst>
          </p:cNvPr>
          <p:cNvPicPr>
            <a:picLocks noChangeAspect="1"/>
          </p:cNvPicPr>
          <p:nvPr/>
        </p:nvPicPr>
        <p:blipFill>
          <a:blip r:embed="rId3"/>
          <a:stretch>
            <a:fillRect/>
          </a:stretch>
        </p:blipFill>
        <p:spPr>
          <a:xfrm>
            <a:off x="5562019" y="1320286"/>
            <a:ext cx="3366176" cy="2164796"/>
          </a:xfrm>
          <a:prstGeom prst="rect">
            <a:avLst/>
          </a:prstGeom>
        </p:spPr>
      </p:pic>
      <p:pic>
        <p:nvPicPr>
          <p:cNvPr id="15" name="Picture 14">
            <a:extLst>
              <a:ext uri="{FF2B5EF4-FFF2-40B4-BE49-F238E27FC236}">
                <a16:creationId xmlns:a16="http://schemas.microsoft.com/office/drawing/2014/main" id="{94D3A810-26CA-1537-D03E-5E01BC5A9AC2}"/>
              </a:ext>
            </a:extLst>
          </p:cNvPr>
          <p:cNvPicPr>
            <a:picLocks noChangeAspect="1"/>
          </p:cNvPicPr>
          <p:nvPr/>
        </p:nvPicPr>
        <p:blipFill>
          <a:blip r:embed="rId4"/>
          <a:stretch>
            <a:fillRect/>
          </a:stretch>
        </p:blipFill>
        <p:spPr>
          <a:xfrm>
            <a:off x="5590559" y="3466174"/>
            <a:ext cx="3458000" cy="2262179"/>
          </a:xfrm>
          <a:prstGeom prst="rect">
            <a:avLst/>
          </a:prstGeom>
        </p:spPr>
      </p:pic>
      <p:pic>
        <p:nvPicPr>
          <p:cNvPr id="16" name="Picture 15">
            <a:extLst>
              <a:ext uri="{FF2B5EF4-FFF2-40B4-BE49-F238E27FC236}">
                <a16:creationId xmlns:a16="http://schemas.microsoft.com/office/drawing/2014/main" id="{1BEB3A4D-AEBA-33B7-0F22-90F8A0155B60}"/>
              </a:ext>
            </a:extLst>
          </p:cNvPr>
          <p:cNvPicPr>
            <a:picLocks noChangeAspect="1"/>
          </p:cNvPicPr>
          <p:nvPr/>
        </p:nvPicPr>
        <p:blipFill>
          <a:blip r:embed="rId5"/>
          <a:stretch>
            <a:fillRect/>
          </a:stretch>
        </p:blipFill>
        <p:spPr>
          <a:xfrm>
            <a:off x="223750" y="5310338"/>
            <a:ext cx="4833600" cy="686009"/>
          </a:xfrm>
          <a:prstGeom prst="rect">
            <a:avLst/>
          </a:prstGeom>
        </p:spPr>
      </p:pic>
    </p:spTree>
    <p:extLst>
      <p:ext uri="{BB962C8B-B14F-4D97-AF65-F5344CB8AC3E}">
        <p14:creationId xmlns:p14="http://schemas.microsoft.com/office/powerpoint/2010/main" val="6047594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8713" y="1332363"/>
            <a:ext cx="9172713" cy="2900183"/>
          </a:xfrm>
        </p:spPr>
        <p:txBody>
          <a:bodyPr>
            <a:noAutofit/>
          </a:bodyPr>
          <a:lstStyle/>
          <a:p>
            <a:pPr algn="just">
              <a:defRPr/>
            </a:pPr>
            <a:r>
              <a:rPr lang="fi-FI" altLang="fi-FI" sz="1500" b="1" dirty="0"/>
              <a:t>Teknologiateollisuudessa vuoden 2023 heinä-joulukuu sujui suurelta osin alavireisesti, mutta toimialoittain vaihtelevasti. Satakunnassa liikevaihto laski lähes kaikilla haaroilla meriteollisuutta sekä kone- ja laitevalmistusta lukuun ottamatta. Teknologiateollisuuden viennin arvo supistui selvästi. Meriteollisuus menestyi muista haaroista poiketen mainiosti, sillä liikevaihto ampaisi vauhdilla ylöspäin ja henkilöstöäkin lisättiin. Metallien jalostuksessa tuottajahintojen lasku ohensi selvästi liikevaihtoa painaen koko teknologiateollisuuden lukuja alaspäin. Silti tuotantomäärät ovat voineet pysyä lähes ennallaan, sillä henkilöstöä lisättiin hieman. Metallituotteiden valmistuksessa kehitys oli synkintä. Elektroniikka- ja sähkötuotteiden valmistuksessa liikevaihdon kehitys vaihteli voimakkaasti, mutta henkilöstöä lisättiin selvästi. Kaiken kaikkiaan metallialojen yhteenlasketun henkilöstömäärän yhä jatkunut hienoinen nousu viittaa osaltaan myönteiseen tuotantokehitykseen liikevaihdon laskusta huolimatta.</a:t>
            </a:r>
          </a:p>
          <a:p>
            <a:pPr algn="just">
              <a:defRPr/>
            </a:pPr>
            <a:r>
              <a:rPr lang="fi-FI" altLang="fi-FI" sz="1500" b="1" dirty="0"/>
              <a:t>Koko maassa keskimäärin liikevaihdon kehitys oli Satakuntaa hieman suotuisampaa. Viennissäkin ero oli samansuuntainen. Metallien jalostus ja konepajat menestyivät Satakuntaa paremmin, elektroniikka- ja metallituotteiden valmistus heikommin. Satakunnassa metallien jalostuksen painoarvo on huomattavasti maan keskitasoa korkeampi, joten hintojen muutosten vaikutus koko teknologiateollisuuden liikevaihtoon on paljon suurempi, mikä näkyy selvästi loppuvuoden luvuissa. </a:t>
            </a:r>
          </a:p>
          <a:p>
            <a:pPr algn="just">
              <a:defRPr/>
            </a:pPr>
            <a:r>
              <a:rPr lang="fi-FI" altLang="fi-FI" sz="1500" b="1" dirty="0"/>
              <a:t>Teknologiateollisuus ry:n mukaan tilauskannan arvo oli valtakunnallisesti joulukuun lopussa 3 % pienempi kuin syyskuun lopussa ja 16 % pienempi kuin vuoden 2022 joulukuussa. Alan yritysten liikevaihdon arvioidaan laskevan vuoden 2024 alkupuolella. </a:t>
            </a:r>
            <a:endParaRPr lang="fi-FI" altLang="fi-FI" sz="1350" b="1" i="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52044" y="712735"/>
            <a:ext cx="822045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teknologiateollisuus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EB4FF29E-92E7-447F-4C81-E7CCA6C23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6" name="Picture 5">
            <a:extLst>
              <a:ext uri="{FF2B5EF4-FFF2-40B4-BE49-F238E27FC236}">
                <a16:creationId xmlns:a16="http://schemas.microsoft.com/office/drawing/2014/main" id="{BA3B3EB5-1364-56EE-55B4-2C19F8B557CE}"/>
              </a:ext>
            </a:extLst>
          </p:cNvPr>
          <p:cNvPicPr>
            <a:picLocks noChangeAspect="1"/>
          </p:cNvPicPr>
          <p:nvPr/>
        </p:nvPicPr>
        <p:blipFill>
          <a:blip r:embed="rId3"/>
          <a:stretch>
            <a:fillRect/>
          </a:stretch>
        </p:blipFill>
        <p:spPr>
          <a:xfrm>
            <a:off x="207592" y="5289316"/>
            <a:ext cx="5336381" cy="621506"/>
          </a:xfrm>
          <a:prstGeom prst="rect">
            <a:avLst/>
          </a:prstGeom>
        </p:spPr>
      </p:pic>
    </p:spTree>
    <p:extLst>
      <p:ext uri="{BB962C8B-B14F-4D97-AF65-F5344CB8AC3E}">
        <p14:creationId xmlns:p14="http://schemas.microsoft.com/office/powerpoint/2010/main" val="13732892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52044" y="71273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teknologiateollisuus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AC0231E4-BCD3-7A37-C676-3714A6B97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9347" y="971550"/>
            <a:ext cx="1392609" cy="360574"/>
          </a:xfrm>
          <a:prstGeom prst="rect">
            <a:avLst/>
          </a:prstGeom>
        </p:spPr>
      </p:pic>
      <p:sp>
        <p:nvSpPr>
          <p:cNvPr id="11" name="Rectangle 2">
            <a:extLst>
              <a:ext uri="{FF2B5EF4-FFF2-40B4-BE49-F238E27FC236}">
                <a16:creationId xmlns:a16="http://schemas.microsoft.com/office/drawing/2014/main" id="{CFB0453F-67DA-A20B-B3DE-5762A3581619}"/>
              </a:ext>
            </a:extLst>
          </p:cNvPr>
          <p:cNvSpPr>
            <a:spLocks noChangeArrowheads="1"/>
          </p:cNvSpPr>
          <p:nvPr/>
        </p:nvSpPr>
        <p:spPr bwMode="auto">
          <a:xfrm>
            <a:off x="185999" y="1227786"/>
            <a:ext cx="396357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77918D03-7D31-2B67-018F-954C20A558C5}"/>
              </a:ext>
            </a:extLst>
          </p:cNvPr>
          <p:cNvSpPr>
            <a:spLocks noChangeArrowheads="1"/>
          </p:cNvSpPr>
          <p:nvPr/>
        </p:nvSpPr>
        <p:spPr bwMode="auto">
          <a:xfrm>
            <a:off x="79978" y="3260633"/>
            <a:ext cx="42908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8" name="Rectangle 6">
            <a:extLst>
              <a:ext uri="{FF2B5EF4-FFF2-40B4-BE49-F238E27FC236}">
                <a16:creationId xmlns:a16="http://schemas.microsoft.com/office/drawing/2014/main" id="{A32958C4-9CBE-CF7F-34A2-623BA2CAA1E9}"/>
              </a:ext>
            </a:extLst>
          </p:cNvPr>
          <p:cNvSpPr>
            <a:spLocks noChangeArrowheads="1"/>
          </p:cNvSpPr>
          <p:nvPr/>
        </p:nvSpPr>
        <p:spPr bwMode="auto">
          <a:xfrm>
            <a:off x="3947120" y="1296448"/>
            <a:ext cx="57845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9" name="Rectangle 8">
            <a:extLst>
              <a:ext uri="{FF2B5EF4-FFF2-40B4-BE49-F238E27FC236}">
                <a16:creationId xmlns:a16="http://schemas.microsoft.com/office/drawing/2014/main" id="{7B1EC288-A428-7A33-00CE-40A52E961B95}"/>
              </a:ext>
            </a:extLst>
          </p:cNvPr>
          <p:cNvSpPr>
            <a:spLocks noChangeArrowheads="1"/>
          </p:cNvSpPr>
          <p:nvPr/>
        </p:nvSpPr>
        <p:spPr bwMode="auto">
          <a:xfrm>
            <a:off x="4345780" y="3588824"/>
            <a:ext cx="35472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Picture 8">
            <a:extLst>
              <a:ext uri="{FF2B5EF4-FFF2-40B4-BE49-F238E27FC236}">
                <a16:creationId xmlns:a16="http://schemas.microsoft.com/office/drawing/2014/main" id="{B3A75E49-C36D-E94F-CE02-E04E762883BB}"/>
              </a:ext>
            </a:extLst>
          </p:cNvPr>
          <p:cNvPicPr>
            <a:picLocks noChangeAspect="1"/>
          </p:cNvPicPr>
          <p:nvPr/>
        </p:nvPicPr>
        <p:blipFill>
          <a:blip r:embed="rId3"/>
          <a:stretch>
            <a:fillRect/>
          </a:stretch>
        </p:blipFill>
        <p:spPr>
          <a:xfrm>
            <a:off x="167080" y="1388085"/>
            <a:ext cx="3776505" cy="2428679"/>
          </a:xfrm>
          <a:prstGeom prst="rect">
            <a:avLst/>
          </a:prstGeom>
        </p:spPr>
      </p:pic>
      <p:pic>
        <p:nvPicPr>
          <p:cNvPr id="15" name="Picture 14">
            <a:extLst>
              <a:ext uri="{FF2B5EF4-FFF2-40B4-BE49-F238E27FC236}">
                <a16:creationId xmlns:a16="http://schemas.microsoft.com/office/drawing/2014/main" id="{B474FEF4-355C-0C51-D291-88F04B33E3C3}"/>
              </a:ext>
            </a:extLst>
          </p:cNvPr>
          <p:cNvPicPr>
            <a:picLocks noChangeAspect="1"/>
          </p:cNvPicPr>
          <p:nvPr/>
        </p:nvPicPr>
        <p:blipFill>
          <a:blip r:embed="rId4"/>
          <a:stretch>
            <a:fillRect/>
          </a:stretch>
        </p:blipFill>
        <p:spPr>
          <a:xfrm>
            <a:off x="179741" y="3710179"/>
            <a:ext cx="3776505" cy="2470541"/>
          </a:xfrm>
          <a:prstGeom prst="rect">
            <a:avLst/>
          </a:prstGeom>
        </p:spPr>
      </p:pic>
      <p:pic>
        <p:nvPicPr>
          <p:cNvPr id="16" name="Picture 15">
            <a:extLst>
              <a:ext uri="{FF2B5EF4-FFF2-40B4-BE49-F238E27FC236}">
                <a16:creationId xmlns:a16="http://schemas.microsoft.com/office/drawing/2014/main" id="{BC689E3C-ABD1-D3FF-CA51-EB51F002AC6C}"/>
              </a:ext>
            </a:extLst>
          </p:cNvPr>
          <p:cNvPicPr>
            <a:picLocks noChangeAspect="1"/>
          </p:cNvPicPr>
          <p:nvPr/>
        </p:nvPicPr>
        <p:blipFill>
          <a:blip r:embed="rId5"/>
          <a:stretch>
            <a:fillRect/>
          </a:stretch>
        </p:blipFill>
        <p:spPr>
          <a:xfrm>
            <a:off x="4457886" y="1380195"/>
            <a:ext cx="3685831" cy="2409386"/>
          </a:xfrm>
          <a:prstGeom prst="rect">
            <a:avLst/>
          </a:prstGeom>
        </p:spPr>
      </p:pic>
      <p:pic>
        <p:nvPicPr>
          <p:cNvPr id="17" name="Picture 16">
            <a:extLst>
              <a:ext uri="{FF2B5EF4-FFF2-40B4-BE49-F238E27FC236}">
                <a16:creationId xmlns:a16="http://schemas.microsoft.com/office/drawing/2014/main" id="{C73A19C5-5641-F81C-D266-86142D07DBF4}"/>
              </a:ext>
            </a:extLst>
          </p:cNvPr>
          <p:cNvPicPr>
            <a:picLocks noChangeAspect="1"/>
          </p:cNvPicPr>
          <p:nvPr/>
        </p:nvPicPr>
        <p:blipFill>
          <a:blip r:embed="rId6"/>
          <a:stretch>
            <a:fillRect/>
          </a:stretch>
        </p:blipFill>
        <p:spPr>
          <a:xfrm>
            <a:off x="4560907" y="3775525"/>
            <a:ext cx="3332102" cy="2179819"/>
          </a:xfrm>
          <a:prstGeom prst="rect">
            <a:avLst/>
          </a:prstGeom>
        </p:spPr>
      </p:pic>
    </p:spTree>
    <p:extLst>
      <p:ext uri="{BB962C8B-B14F-4D97-AF65-F5344CB8AC3E}">
        <p14:creationId xmlns:p14="http://schemas.microsoft.com/office/powerpoint/2010/main" val="32726786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4572" y="1423393"/>
            <a:ext cx="5351101" cy="3577223"/>
          </a:xfrm>
        </p:spPr>
        <p:txBody>
          <a:bodyPr>
            <a:normAutofit/>
          </a:bodyPr>
          <a:lstStyle/>
          <a:p>
            <a:pPr algn="just">
              <a:defRPr/>
            </a:pPr>
            <a:r>
              <a:rPr lang="fi-FI" altLang="fi-FI" sz="1350" b="1" dirty="0"/>
              <a:t>Metallien jalostuksen liikevaihto romahti vuoden 2023 heinä-joulukuussa. Taustalla vaikuttaa tuottajahintojen voimakas lasku, joka on seurausta hiipuvasta talouskehityksestä. Valtakunnallisesti alan liikevaihto laski edelleen tuntuvasti. Satakunnassa henkilöstömäärä kasvoi kuitenkin yhä hieman, joten liikevaihdon laskusta ainakin osa on tullut laskevista hinnoista, ja itse tuotantomäärät ovat supistuneet loivemmin, jos ollenkaan.</a:t>
            </a:r>
          </a:p>
          <a:p>
            <a:pPr algn="just">
              <a:defRPr/>
            </a:pPr>
            <a:r>
              <a:rPr lang="fi-FI" altLang="fi-FI" sz="1350" b="1" dirty="0"/>
              <a:t>Teknologiateollisuus ry:n mukaan terästuotteiden, värimetallien, valujen ja metallimalmien yhteenlaskettu tuotannon määrä oli Suomessa tammi–marraskuussa 2023 prosentin suurempi kuin vuosi sitten vastaavaan aikaan. Metallien jalostusyritysten henkilöstömäärä Suomessa oli vuonna 2023 0,3 % suurempi kuin vuonna 2022.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62052" y="36832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143" y="717952"/>
            <a:ext cx="8939166" cy="97472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Metallien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jalostus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B32E6749-830B-FAD3-D4DA-DFB0A92A8C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8248" y="923676"/>
            <a:ext cx="1392609" cy="360574"/>
          </a:xfrm>
          <a:prstGeom prst="rect">
            <a:avLst/>
          </a:prstGeom>
        </p:spPr>
      </p:pic>
      <p:sp>
        <p:nvSpPr>
          <p:cNvPr id="15" name="Rectangle 2">
            <a:extLst>
              <a:ext uri="{FF2B5EF4-FFF2-40B4-BE49-F238E27FC236}">
                <a16:creationId xmlns:a16="http://schemas.microsoft.com/office/drawing/2014/main" id="{E9A9A4A8-5BDF-DFDB-4B28-AAAF7A34180E}"/>
              </a:ext>
            </a:extLst>
          </p:cNvPr>
          <p:cNvSpPr>
            <a:spLocks noChangeArrowheads="1"/>
          </p:cNvSpPr>
          <p:nvPr/>
        </p:nvSpPr>
        <p:spPr bwMode="auto">
          <a:xfrm>
            <a:off x="5431553" y="3438769"/>
            <a:ext cx="42485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224825DD-7939-1F85-3AF3-E46D8373040D}"/>
              </a:ext>
            </a:extLst>
          </p:cNvPr>
          <p:cNvPicPr>
            <a:picLocks noChangeAspect="1"/>
          </p:cNvPicPr>
          <p:nvPr/>
        </p:nvPicPr>
        <p:blipFill>
          <a:blip r:embed="rId3"/>
          <a:stretch>
            <a:fillRect/>
          </a:stretch>
        </p:blipFill>
        <p:spPr>
          <a:xfrm>
            <a:off x="147745" y="4654197"/>
            <a:ext cx="3550240" cy="1355596"/>
          </a:xfrm>
          <a:prstGeom prst="rect">
            <a:avLst/>
          </a:prstGeom>
        </p:spPr>
      </p:pic>
      <p:sp>
        <p:nvSpPr>
          <p:cNvPr id="6" name="TextBox 5">
            <a:extLst>
              <a:ext uri="{FF2B5EF4-FFF2-40B4-BE49-F238E27FC236}">
                <a16:creationId xmlns:a16="http://schemas.microsoft.com/office/drawing/2014/main" id="{C9223C9D-6D4A-0386-7497-53B3C49C8542}"/>
              </a:ext>
            </a:extLst>
          </p:cNvPr>
          <p:cNvSpPr txBox="1"/>
          <p:nvPr/>
        </p:nvSpPr>
        <p:spPr>
          <a:xfrm>
            <a:off x="3657526" y="5768287"/>
            <a:ext cx="1604927" cy="230832"/>
          </a:xfrm>
          <a:prstGeom prst="rect">
            <a:avLst/>
          </a:prstGeom>
          <a:noFill/>
        </p:spPr>
        <p:txBody>
          <a:bodyPr wrap="none" rtlCol="0">
            <a:spAutoFit/>
          </a:bodyPr>
          <a:lstStyle/>
          <a:p>
            <a:pPr defTabSz="685800" eaLnBrk="1" fontAlgn="auto" hangingPunct="1">
              <a:spcBef>
                <a:spcPts val="0"/>
              </a:spcBef>
              <a:spcAft>
                <a:spcPts val="0"/>
              </a:spcAft>
            </a:pPr>
            <a:r>
              <a:rPr lang="fi-FI" sz="900" dirty="0">
                <a:solidFill>
                  <a:prstClr val="black"/>
                </a:solidFill>
                <a:latin typeface="Calibri" panose="020F0502020204030204"/>
                <a:cs typeface="+mn-cs"/>
              </a:rPr>
              <a:t>Lähde: Teknologiateollisuus ry</a:t>
            </a:r>
            <a:endParaRPr lang="en-US" sz="900" dirty="0">
              <a:solidFill>
                <a:prstClr val="black"/>
              </a:solidFill>
              <a:latin typeface="Calibri" panose="020F0502020204030204"/>
              <a:cs typeface="+mn-cs"/>
            </a:endParaRPr>
          </a:p>
        </p:txBody>
      </p:sp>
      <p:pic>
        <p:nvPicPr>
          <p:cNvPr id="16" name="Picture 15">
            <a:extLst>
              <a:ext uri="{FF2B5EF4-FFF2-40B4-BE49-F238E27FC236}">
                <a16:creationId xmlns:a16="http://schemas.microsoft.com/office/drawing/2014/main" id="{7AB52CC5-EF21-CF34-3DFB-AE6A665D8B4C}"/>
              </a:ext>
            </a:extLst>
          </p:cNvPr>
          <p:cNvPicPr>
            <a:picLocks noChangeAspect="1"/>
          </p:cNvPicPr>
          <p:nvPr/>
        </p:nvPicPr>
        <p:blipFill>
          <a:blip r:embed="rId4"/>
          <a:stretch>
            <a:fillRect/>
          </a:stretch>
        </p:blipFill>
        <p:spPr>
          <a:xfrm>
            <a:off x="5309403" y="1257067"/>
            <a:ext cx="3698626" cy="2418006"/>
          </a:xfrm>
          <a:prstGeom prst="rect">
            <a:avLst/>
          </a:prstGeom>
        </p:spPr>
      </p:pic>
      <p:pic>
        <p:nvPicPr>
          <p:cNvPr id="18" name="Picture 17">
            <a:extLst>
              <a:ext uri="{FF2B5EF4-FFF2-40B4-BE49-F238E27FC236}">
                <a16:creationId xmlns:a16="http://schemas.microsoft.com/office/drawing/2014/main" id="{0F9F538C-5A92-F342-4024-5126DBCB05EF}"/>
              </a:ext>
            </a:extLst>
          </p:cNvPr>
          <p:cNvPicPr>
            <a:picLocks noChangeAspect="1"/>
          </p:cNvPicPr>
          <p:nvPr/>
        </p:nvPicPr>
        <p:blipFill>
          <a:blip r:embed="rId5"/>
          <a:stretch>
            <a:fillRect/>
          </a:stretch>
        </p:blipFill>
        <p:spPr>
          <a:xfrm>
            <a:off x="5460047" y="3628385"/>
            <a:ext cx="3469910" cy="2269971"/>
          </a:xfrm>
          <a:prstGeom prst="rect">
            <a:avLst/>
          </a:prstGeom>
        </p:spPr>
      </p:pic>
      <p:pic>
        <p:nvPicPr>
          <p:cNvPr id="19" name="Picture 18">
            <a:extLst>
              <a:ext uri="{FF2B5EF4-FFF2-40B4-BE49-F238E27FC236}">
                <a16:creationId xmlns:a16="http://schemas.microsoft.com/office/drawing/2014/main" id="{2EE84ACA-B81F-CDD9-BA3F-F2BDD7CA0861}"/>
              </a:ext>
            </a:extLst>
          </p:cNvPr>
          <p:cNvPicPr>
            <a:picLocks noChangeAspect="1"/>
          </p:cNvPicPr>
          <p:nvPr/>
        </p:nvPicPr>
        <p:blipFill>
          <a:blip r:embed="rId6"/>
          <a:stretch>
            <a:fillRect/>
          </a:stretch>
        </p:blipFill>
        <p:spPr>
          <a:xfrm>
            <a:off x="220557" y="3861060"/>
            <a:ext cx="4379119" cy="621506"/>
          </a:xfrm>
          <a:prstGeom prst="rect">
            <a:avLst/>
          </a:prstGeom>
        </p:spPr>
      </p:pic>
    </p:spTree>
    <p:extLst>
      <p:ext uri="{BB962C8B-B14F-4D97-AF65-F5344CB8AC3E}">
        <p14:creationId xmlns:p14="http://schemas.microsoft.com/office/powerpoint/2010/main" val="31107819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5277" y="78721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Metallituotteiden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7" name="Content Placeholder 1">
            <a:extLst>
              <a:ext uri="{FF2B5EF4-FFF2-40B4-BE49-F238E27FC236}">
                <a16:creationId xmlns:a16="http://schemas.microsoft.com/office/drawing/2014/main" id="{934F6862-B3BF-40CB-9056-8262B9586CC5}"/>
              </a:ext>
            </a:extLst>
          </p:cNvPr>
          <p:cNvSpPr txBox="1">
            <a:spLocks/>
          </p:cNvSpPr>
          <p:nvPr/>
        </p:nvSpPr>
        <p:spPr>
          <a:xfrm>
            <a:off x="225278" y="1585293"/>
            <a:ext cx="5293032" cy="35708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48" name="Content Placeholder 1">
            <a:extLst>
              <a:ext uri="{FF2B5EF4-FFF2-40B4-BE49-F238E27FC236}">
                <a16:creationId xmlns:a16="http://schemas.microsoft.com/office/drawing/2014/main" id="{F34CC473-4C4F-4734-92AD-FBB06F09F4F1}"/>
              </a:ext>
            </a:extLst>
          </p:cNvPr>
          <p:cNvSpPr txBox="1">
            <a:spLocks/>
          </p:cNvSpPr>
          <p:nvPr/>
        </p:nvSpPr>
        <p:spPr>
          <a:xfrm>
            <a:off x="-22236" y="1660480"/>
            <a:ext cx="5540546" cy="256966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Metallituotteiden valmistuksen liikevaihto aleni vuoden 2023 loppupuolella edelleen selvästi sekä Satakunnassa että etenkin maassa keskimäärin. Tuottajahinnat ovat olleet laskussa, mutta myös tuotantomäärät lienevät pudonneet. Satakunnassa henkilöstön väheneminen syveni vuodenvaihdetta kohden.</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Teknologiateollisuus ry:n mukaan maamme kone- ja metallituote-teollisuuden (ml. telakat) yritysten saamien uusien tilausten arvo oli loka–joulukuussa 48 % korkeampi kuin edellisellä neljänneksellä. Edellisvuoden vastaavaan ajanjaksoon verrattuna saatujen uusien tilausten arvo kuitenkin laski 16 %. Hintojen nousu huomioiden tilauskantakehitys oli poikkeuksellisen heikko.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Tilauskannan arvo oli joulukuun lopussa 9 % pienempi kuin syyskuun lopussa ja 16 % matalampi kuin vuoden 2022 joulukuussa. Huomattavaa on edelleen telakoiden suuri osuus tilauskannan kokonaisarvosta. Loppuvuoden tilauskehityksen perusteella maamme kone- ja metallituoteteollisuuden yritysten liikevaihdon odotetaan laskevan vuoden 2024 ensimmäisellä puoliskolla.</a:t>
            </a:r>
          </a:p>
        </p:txBody>
      </p:sp>
      <p:pic>
        <p:nvPicPr>
          <p:cNvPr id="6" name="Kuva 8" descr="Kuva, joka sisältää kohteen teksti, merkki, clipart-kuva&#10;&#10;Kuvaus luotu automaattisesti">
            <a:extLst>
              <a:ext uri="{FF2B5EF4-FFF2-40B4-BE49-F238E27FC236}">
                <a16:creationId xmlns:a16="http://schemas.microsoft.com/office/drawing/2014/main" id="{7B7FB0D4-DD78-5B45-D98E-81C4034F5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872" y="1013693"/>
            <a:ext cx="1392609" cy="360574"/>
          </a:xfrm>
          <a:prstGeom prst="rect">
            <a:avLst/>
          </a:prstGeom>
        </p:spPr>
      </p:pic>
      <p:sp>
        <p:nvSpPr>
          <p:cNvPr id="9" name="Rectangle 2">
            <a:extLst>
              <a:ext uri="{FF2B5EF4-FFF2-40B4-BE49-F238E27FC236}">
                <a16:creationId xmlns:a16="http://schemas.microsoft.com/office/drawing/2014/main" id="{6220C709-B632-9397-A685-B39D48E0CD84}"/>
              </a:ext>
            </a:extLst>
          </p:cNvPr>
          <p:cNvSpPr>
            <a:spLocks noChangeArrowheads="1"/>
          </p:cNvSpPr>
          <p:nvPr/>
        </p:nvSpPr>
        <p:spPr bwMode="auto">
          <a:xfrm>
            <a:off x="5952856" y="1144461"/>
            <a:ext cx="366389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98E5DE8F-B854-CE51-19FF-B802DE67F3E6}"/>
              </a:ext>
            </a:extLst>
          </p:cNvPr>
          <p:cNvPicPr>
            <a:picLocks noChangeAspect="1"/>
          </p:cNvPicPr>
          <p:nvPr/>
        </p:nvPicPr>
        <p:blipFill>
          <a:blip r:embed="rId3"/>
          <a:stretch>
            <a:fillRect/>
          </a:stretch>
        </p:blipFill>
        <p:spPr>
          <a:xfrm>
            <a:off x="5583649" y="1481924"/>
            <a:ext cx="3387231" cy="2214429"/>
          </a:xfrm>
          <a:prstGeom prst="rect">
            <a:avLst/>
          </a:prstGeom>
        </p:spPr>
      </p:pic>
      <p:pic>
        <p:nvPicPr>
          <p:cNvPr id="16" name="Picture 15">
            <a:extLst>
              <a:ext uri="{FF2B5EF4-FFF2-40B4-BE49-F238E27FC236}">
                <a16:creationId xmlns:a16="http://schemas.microsoft.com/office/drawing/2014/main" id="{6D39B101-4594-AB65-C6FA-A1DB781C76FA}"/>
              </a:ext>
            </a:extLst>
          </p:cNvPr>
          <p:cNvPicPr>
            <a:picLocks noChangeAspect="1"/>
          </p:cNvPicPr>
          <p:nvPr/>
        </p:nvPicPr>
        <p:blipFill>
          <a:blip r:embed="rId4"/>
          <a:stretch>
            <a:fillRect/>
          </a:stretch>
        </p:blipFill>
        <p:spPr>
          <a:xfrm>
            <a:off x="5585590" y="3632957"/>
            <a:ext cx="3450629" cy="2257358"/>
          </a:xfrm>
          <a:prstGeom prst="rect">
            <a:avLst/>
          </a:prstGeom>
        </p:spPr>
      </p:pic>
      <p:pic>
        <p:nvPicPr>
          <p:cNvPr id="18" name="Picture 17">
            <a:extLst>
              <a:ext uri="{FF2B5EF4-FFF2-40B4-BE49-F238E27FC236}">
                <a16:creationId xmlns:a16="http://schemas.microsoft.com/office/drawing/2014/main" id="{7BDC01B2-431E-F776-5A90-E5A872BDA61F}"/>
              </a:ext>
            </a:extLst>
          </p:cNvPr>
          <p:cNvPicPr>
            <a:picLocks noChangeAspect="1"/>
          </p:cNvPicPr>
          <p:nvPr/>
        </p:nvPicPr>
        <p:blipFill>
          <a:blip r:embed="rId5"/>
          <a:stretch>
            <a:fillRect/>
          </a:stretch>
        </p:blipFill>
        <p:spPr>
          <a:xfrm>
            <a:off x="262156" y="5156143"/>
            <a:ext cx="4379119" cy="621506"/>
          </a:xfrm>
          <a:prstGeom prst="rect">
            <a:avLst/>
          </a:prstGeom>
        </p:spPr>
      </p:pic>
    </p:spTree>
    <p:extLst>
      <p:ext uri="{BB962C8B-B14F-4D97-AF65-F5344CB8AC3E}">
        <p14:creationId xmlns:p14="http://schemas.microsoft.com/office/powerpoint/2010/main" val="5642040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708107"/>
            <a:ext cx="5370681" cy="2825045"/>
          </a:xfrm>
        </p:spPr>
        <p:txBody>
          <a:bodyPr>
            <a:noAutofit/>
          </a:bodyPr>
          <a:lstStyle/>
          <a:p>
            <a:pPr algn="just">
              <a:defRPr/>
            </a:pPr>
            <a:r>
              <a:rPr lang="fi-FI" altLang="fi-FI" sz="1500" b="1" dirty="0"/>
              <a:t>Satakunnan koneiden ja laitteiden valmistus kärsi merkittävästi koronakriisistä, mutta toipuminen käynnistyi vahvana vuoden 2021 lopussa. Konepajateollisuuden tilanne on ollut Satakunnassa muutenkin ajoittain haastava, sillä jokunen merkittävä valmistaja on kohdannut kysyntähäiriöitä. Alan liikevaihto kääntyi kuitenkin nopeaan nousuun vuoden 2023 viimeisellä neljänneksellä, mutta liikevaihdon taso on edelleen hieman matalampi kuin huippuvuonna 2014. Korona-aikojen taso on tosin selvästi ylittynyt. Henkilöstöä vähennettiin loppuvuonna hieman. </a:t>
            </a:r>
          </a:p>
          <a:p>
            <a:pPr algn="just">
              <a:defRPr/>
            </a:pPr>
            <a:r>
              <a:rPr lang="fi-FI" altLang="fi-FI" sz="1500" b="1" dirty="0"/>
              <a:t>Koko maassa keskimäärin koronakriisi piti liikevaihdon tiukassa laskussa vuoden 2021 kevääseen saakka, jolloin monen muun alan tavoin rivakka elpyminen käynnistyi. Kasvua on riittänyt ainakin vuoden 2023 loppuun saakka. Tuottajahintojen nousu vaikuttanee osin taustalla.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5808" y="84498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Koneiden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laitteiden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19EA7BC5-EA07-E78F-39D0-33AF08738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1022266"/>
            <a:ext cx="1392609" cy="360574"/>
          </a:xfrm>
          <a:prstGeom prst="rect">
            <a:avLst/>
          </a:prstGeom>
        </p:spPr>
      </p:pic>
      <p:sp>
        <p:nvSpPr>
          <p:cNvPr id="9" name="Rectangle 2">
            <a:extLst>
              <a:ext uri="{FF2B5EF4-FFF2-40B4-BE49-F238E27FC236}">
                <a16:creationId xmlns:a16="http://schemas.microsoft.com/office/drawing/2014/main" id="{6C593545-94FA-BA46-430A-7605B514E755}"/>
              </a:ext>
            </a:extLst>
          </p:cNvPr>
          <p:cNvSpPr>
            <a:spLocks noChangeArrowheads="1"/>
          </p:cNvSpPr>
          <p:nvPr/>
        </p:nvSpPr>
        <p:spPr bwMode="auto">
          <a:xfrm>
            <a:off x="5259682" y="977672"/>
            <a:ext cx="50301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7ACE0131-25B3-CF6B-97F0-0CB5CB791DEB}"/>
              </a:ext>
            </a:extLst>
          </p:cNvPr>
          <p:cNvSpPr>
            <a:spLocks noChangeArrowheads="1"/>
          </p:cNvSpPr>
          <p:nvPr/>
        </p:nvSpPr>
        <p:spPr bwMode="auto">
          <a:xfrm>
            <a:off x="5528439" y="3274676"/>
            <a:ext cx="42023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1" name="Picture 10">
            <a:extLst>
              <a:ext uri="{FF2B5EF4-FFF2-40B4-BE49-F238E27FC236}">
                <a16:creationId xmlns:a16="http://schemas.microsoft.com/office/drawing/2014/main" id="{9DE0F95E-1818-F392-C67E-F759E7F9FC2D}"/>
              </a:ext>
            </a:extLst>
          </p:cNvPr>
          <p:cNvPicPr>
            <a:picLocks noChangeAspect="1"/>
          </p:cNvPicPr>
          <p:nvPr/>
        </p:nvPicPr>
        <p:blipFill>
          <a:blip r:embed="rId3"/>
          <a:stretch>
            <a:fillRect/>
          </a:stretch>
        </p:blipFill>
        <p:spPr>
          <a:xfrm>
            <a:off x="5464497" y="1423393"/>
            <a:ext cx="3555029" cy="2286248"/>
          </a:xfrm>
          <a:prstGeom prst="rect">
            <a:avLst/>
          </a:prstGeom>
        </p:spPr>
      </p:pic>
      <p:pic>
        <p:nvPicPr>
          <p:cNvPr id="15" name="Picture 14">
            <a:extLst>
              <a:ext uri="{FF2B5EF4-FFF2-40B4-BE49-F238E27FC236}">
                <a16:creationId xmlns:a16="http://schemas.microsoft.com/office/drawing/2014/main" id="{3CF5FFCB-69B7-3B9C-0EB7-43EFAEE63440}"/>
              </a:ext>
            </a:extLst>
          </p:cNvPr>
          <p:cNvPicPr>
            <a:picLocks noChangeAspect="1"/>
          </p:cNvPicPr>
          <p:nvPr/>
        </p:nvPicPr>
        <p:blipFill>
          <a:blip r:embed="rId4"/>
          <a:stretch>
            <a:fillRect/>
          </a:stretch>
        </p:blipFill>
        <p:spPr>
          <a:xfrm>
            <a:off x="5496888" y="3661976"/>
            <a:ext cx="3472240" cy="2271495"/>
          </a:xfrm>
          <a:prstGeom prst="rect">
            <a:avLst/>
          </a:prstGeom>
        </p:spPr>
      </p:pic>
      <p:pic>
        <p:nvPicPr>
          <p:cNvPr id="16" name="Picture 15">
            <a:extLst>
              <a:ext uri="{FF2B5EF4-FFF2-40B4-BE49-F238E27FC236}">
                <a16:creationId xmlns:a16="http://schemas.microsoft.com/office/drawing/2014/main" id="{084F6FAB-4915-559C-ABBB-E75115E475D5}"/>
              </a:ext>
            </a:extLst>
          </p:cNvPr>
          <p:cNvPicPr>
            <a:picLocks noChangeAspect="1"/>
          </p:cNvPicPr>
          <p:nvPr/>
        </p:nvPicPr>
        <p:blipFill>
          <a:blip r:embed="rId5"/>
          <a:stretch>
            <a:fillRect/>
          </a:stretch>
        </p:blipFill>
        <p:spPr>
          <a:xfrm>
            <a:off x="267891" y="5190433"/>
            <a:ext cx="4379119" cy="621506"/>
          </a:xfrm>
          <a:prstGeom prst="rect">
            <a:avLst/>
          </a:prstGeom>
        </p:spPr>
      </p:pic>
    </p:spTree>
    <p:extLst>
      <p:ext uri="{BB962C8B-B14F-4D97-AF65-F5344CB8AC3E}">
        <p14:creationId xmlns:p14="http://schemas.microsoft.com/office/powerpoint/2010/main" val="8499989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90642" y="84473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Elektroniikka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sähkötuotteiden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0907" y="1758923"/>
            <a:ext cx="5401985" cy="3541739"/>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Elektroniikka- ja sähkötuotteiden valmistuksen liikevaihdon kasvu jatkui edelleen vuoden 2023 heinä-syyskuussa Satakunnassa. Aivan vuoden lopussa liikevaihto kääntyi voimakkaaseen laskuun. Maassa keskimäärin liikevaihto sukelsi rajusti koko loppuvuoden ajan, vaikka tuottajahinnat ovat olleet loivassa nousussa. Satakunnassa olosuhteisiin nähden kohtuullisen kehityksen taustalla vaikuttaa se, että osa automaatio- ja robotiikka-alan yrityksistä sijoittuu tälle toimialalle ja niiden kasvu on ollut ajoittain hyvinkin nopeaa. Satakunnassa henkilöstömäärä kohosi silti yhä voimakkaasti, mikä tarkoittanee liikevaihdon laskun tulleen ainakin osin laskutusaikataulujen osumisesta vertailuajankohtaan. </a:t>
            </a:r>
          </a:p>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Teknologiateollisuus ry:n mukaan maamme elektroniikka- ja sähköteollisuudessa sekä uusien tilausten että tilauskannan arvo kohosivat loka–joulukuussa edelliseen neljännekseen verrattuna. Alalle ovat olleet viime vuosina tyypillisiä voimakkaat tilausvaihtelut vuosineljännesten välillä. Alan yritykset Suomessa keskimäärin saivat uusia tilauksia loka–joulukuussa arvoltaan 18 % runsaammin kuin heinä–syyskuussa, mutta 26 % niukemmin kuin vastaavalla ajanjaksolla vuonna 2022. Tilauskannan arvo oli joulukuun lopussa 14 % suurempi kuin syyskuun lopussa, mutta 21 % matalampi kuin vuoden 2022 joulukuussa. Viime aikojen tilauskehityksen perusteella alan yritysten liikevaihdon arvioidaan putoavan vuoden 2024 ensimmäisellä puoliskolla. </a:t>
            </a:r>
            <a:endParaRPr lang="fi-FI" altLang="fi-FI" sz="10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979C35E0-6942-8F48-A798-519A6BD8E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1044063"/>
            <a:ext cx="1392609" cy="360574"/>
          </a:xfrm>
          <a:prstGeom prst="rect">
            <a:avLst/>
          </a:prstGeom>
        </p:spPr>
      </p:pic>
      <p:sp>
        <p:nvSpPr>
          <p:cNvPr id="9" name="Rectangle 2">
            <a:extLst>
              <a:ext uri="{FF2B5EF4-FFF2-40B4-BE49-F238E27FC236}">
                <a16:creationId xmlns:a16="http://schemas.microsoft.com/office/drawing/2014/main" id="{F69F2F40-0CAC-3F14-0DCA-A222AF154F79}"/>
              </a:ext>
            </a:extLst>
          </p:cNvPr>
          <p:cNvSpPr>
            <a:spLocks noChangeArrowheads="1"/>
          </p:cNvSpPr>
          <p:nvPr/>
        </p:nvSpPr>
        <p:spPr bwMode="auto">
          <a:xfrm>
            <a:off x="5540892" y="1132171"/>
            <a:ext cx="46120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5" name="Rectangle 4">
            <a:extLst>
              <a:ext uri="{FF2B5EF4-FFF2-40B4-BE49-F238E27FC236}">
                <a16:creationId xmlns:a16="http://schemas.microsoft.com/office/drawing/2014/main" id="{CE85E03B-E61A-E288-8330-49FD4517558C}"/>
              </a:ext>
            </a:extLst>
          </p:cNvPr>
          <p:cNvSpPr>
            <a:spLocks noChangeArrowheads="1"/>
          </p:cNvSpPr>
          <p:nvPr/>
        </p:nvSpPr>
        <p:spPr bwMode="auto">
          <a:xfrm>
            <a:off x="5563119" y="3230994"/>
            <a:ext cx="35902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1F8E543B-ECDF-D826-E3E3-06B3495F64F0}"/>
              </a:ext>
            </a:extLst>
          </p:cNvPr>
          <p:cNvPicPr>
            <a:picLocks noChangeAspect="1"/>
          </p:cNvPicPr>
          <p:nvPr/>
        </p:nvPicPr>
        <p:blipFill>
          <a:blip r:embed="rId3"/>
          <a:stretch>
            <a:fillRect/>
          </a:stretch>
        </p:blipFill>
        <p:spPr>
          <a:xfrm>
            <a:off x="5419705" y="1365899"/>
            <a:ext cx="3631844" cy="2374346"/>
          </a:xfrm>
          <a:prstGeom prst="rect">
            <a:avLst/>
          </a:prstGeom>
        </p:spPr>
      </p:pic>
      <p:pic>
        <p:nvPicPr>
          <p:cNvPr id="16" name="Picture 15">
            <a:extLst>
              <a:ext uri="{FF2B5EF4-FFF2-40B4-BE49-F238E27FC236}">
                <a16:creationId xmlns:a16="http://schemas.microsoft.com/office/drawing/2014/main" id="{FD046298-3DAF-6254-AEFF-A106FFA7D7C8}"/>
              </a:ext>
            </a:extLst>
          </p:cNvPr>
          <p:cNvPicPr>
            <a:picLocks noChangeAspect="1"/>
          </p:cNvPicPr>
          <p:nvPr/>
        </p:nvPicPr>
        <p:blipFill>
          <a:blip r:embed="rId4"/>
          <a:stretch>
            <a:fillRect/>
          </a:stretch>
        </p:blipFill>
        <p:spPr>
          <a:xfrm>
            <a:off x="5401234" y="3572182"/>
            <a:ext cx="3688940" cy="2413257"/>
          </a:xfrm>
          <a:prstGeom prst="rect">
            <a:avLst/>
          </a:prstGeom>
        </p:spPr>
      </p:pic>
      <p:pic>
        <p:nvPicPr>
          <p:cNvPr id="18" name="Picture 17">
            <a:extLst>
              <a:ext uri="{FF2B5EF4-FFF2-40B4-BE49-F238E27FC236}">
                <a16:creationId xmlns:a16="http://schemas.microsoft.com/office/drawing/2014/main" id="{FEF476AD-5FFB-4605-F13B-54CB198DBE1A}"/>
              </a:ext>
            </a:extLst>
          </p:cNvPr>
          <p:cNvPicPr>
            <a:picLocks noChangeAspect="1"/>
          </p:cNvPicPr>
          <p:nvPr/>
        </p:nvPicPr>
        <p:blipFill>
          <a:blip r:embed="rId5"/>
          <a:stretch>
            <a:fillRect/>
          </a:stretch>
        </p:blipFill>
        <p:spPr>
          <a:xfrm>
            <a:off x="262156" y="5202574"/>
            <a:ext cx="4379119" cy="621506"/>
          </a:xfrm>
          <a:prstGeom prst="rect">
            <a:avLst/>
          </a:prstGeom>
        </p:spPr>
      </p:pic>
    </p:spTree>
    <p:extLst>
      <p:ext uri="{BB962C8B-B14F-4D97-AF65-F5344CB8AC3E}">
        <p14:creationId xmlns:p14="http://schemas.microsoft.com/office/powerpoint/2010/main" val="25232573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8452" y="79363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Automaatio</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robotiikka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robocoast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6724" y="1630256"/>
            <a:ext cx="4588724" cy="328491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Satakunnan automaatio- ja robotiikkaklusteriin (ml. tekoäly) luetaan yli sata yritystä ja organisaatiota. Tähän tarkasteluun on valittu tilastoinnin luotettavuuden varmistamiseksi viitisenkymmentä ydinorganisaatiota, joiden toiminnasta suurin osa lukeutuu alaan.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Automaatio- ja robotiikka-alan yritysten liikevaihto aleni vuoden 2023 heinä-syyskuussa, mutta kasvoi jälleen merkittävästi vuoden viimeisellä neljänneksellä. Taustalla saattaa piillä osin tilausten laskutusaikataulut. Henkilöstömäärä on kuitenkin kohonnut yhä hieman koko loppuvuoden aikana. Se voi taasen viitata tuotannon kasvuun. Kaiken kaikkiaan näyttäisi siltä, että yrityskohtainen vaihtelu on ollut edelleen suurta.</a:t>
            </a:r>
          </a:p>
        </p:txBody>
      </p:sp>
      <p:pic>
        <p:nvPicPr>
          <p:cNvPr id="9" name="Kuva 8" descr="Kuva, joka sisältää kohteen teksti, merkki, clipart-kuva&#10;&#10;Kuvaus luotu automaattisesti">
            <a:extLst>
              <a:ext uri="{FF2B5EF4-FFF2-40B4-BE49-F238E27FC236}">
                <a16:creationId xmlns:a16="http://schemas.microsoft.com/office/drawing/2014/main" id="{D0765EC1-F8D0-70F6-3EF6-81B8B69D6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5648" y="985051"/>
            <a:ext cx="1392609" cy="360574"/>
          </a:xfrm>
          <a:prstGeom prst="rect">
            <a:avLst/>
          </a:prstGeom>
        </p:spPr>
      </p:pic>
      <p:sp>
        <p:nvSpPr>
          <p:cNvPr id="11" name="Rectangle 2">
            <a:extLst>
              <a:ext uri="{FF2B5EF4-FFF2-40B4-BE49-F238E27FC236}">
                <a16:creationId xmlns:a16="http://schemas.microsoft.com/office/drawing/2014/main" id="{0EA917E5-8D94-CA43-49C8-D9E7E1D384AA}"/>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5" name="Rectangle 4">
            <a:extLst>
              <a:ext uri="{FF2B5EF4-FFF2-40B4-BE49-F238E27FC236}">
                <a16:creationId xmlns:a16="http://schemas.microsoft.com/office/drawing/2014/main" id="{F1914841-470E-5067-571F-28972E8D8B6F}"/>
              </a:ext>
            </a:extLst>
          </p:cNvPr>
          <p:cNvSpPr>
            <a:spLocks noChangeArrowheads="1"/>
          </p:cNvSpPr>
          <p:nvPr/>
        </p:nvSpPr>
        <p:spPr bwMode="auto">
          <a:xfrm>
            <a:off x="5248376" y="3575159"/>
            <a:ext cx="42729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 name="Picture 5">
            <a:extLst>
              <a:ext uri="{FF2B5EF4-FFF2-40B4-BE49-F238E27FC236}">
                <a16:creationId xmlns:a16="http://schemas.microsoft.com/office/drawing/2014/main" id="{48292BAA-EFEA-E8B8-C92B-7E3838A9ED8C}"/>
              </a:ext>
            </a:extLst>
          </p:cNvPr>
          <p:cNvPicPr>
            <a:picLocks noChangeAspect="1"/>
          </p:cNvPicPr>
          <p:nvPr/>
        </p:nvPicPr>
        <p:blipFill>
          <a:blip r:embed="rId3"/>
          <a:stretch>
            <a:fillRect/>
          </a:stretch>
        </p:blipFill>
        <p:spPr>
          <a:xfrm>
            <a:off x="4860568" y="1249617"/>
            <a:ext cx="3930038" cy="2527417"/>
          </a:xfrm>
          <a:prstGeom prst="rect">
            <a:avLst/>
          </a:prstGeom>
        </p:spPr>
      </p:pic>
      <p:pic>
        <p:nvPicPr>
          <p:cNvPr id="14" name="Picture 13">
            <a:extLst>
              <a:ext uri="{FF2B5EF4-FFF2-40B4-BE49-F238E27FC236}">
                <a16:creationId xmlns:a16="http://schemas.microsoft.com/office/drawing/2014/main" id="{CF87C8BD-00A2-EF54-B415-159B969C0431}"/>
              </a:ext>
            </a:extLst>
          </p:cNvPr>
          <p:cNvPicPr>
            <a:picLocks noChangeAspect="1"/>
          </p:cNvPicPr>
          <p:nvPr/>
        </p:nvPicPr>
        <p:blipFill>
          <a:blip r:embed="rId4"/>
          <a:stretch>
            <a:fillRect/>
          </a:stretch>
        </p:blipFill>
        <p:spPr>
          <a:xfrm>
            <a:off x="5050089" y="3636130"/>
            <a:ext cx="3552259" cy="2323842"/>
          </a:xfrm>
          <a:prstGeom prst="rect">
            <a:avLst/>
          </a:prstGeom>
        </p:spPr>
      </p:pic>
      <p:pic>
        <p:nvPicPr>
          <p:cNvPr id="16" name="Picture 15">
            <a:extLst>
              <a:ext uri="{FF2B5EF4-FFF2-40B4-BE49-F238E27FC236}">
                <a16:creationId xmlns:a16="http://schemas.microsoft.com/office/drawing/2014/main" id="{996097EA-BDE1-ACE6-9DEC-971C46C630A4}"/>
              </a:ext>
            </a:extLst>
          </p:cNvPr>
          <p:cNvPicPr>
            <a:picLocks noChangeAspect="1"/>
          </p:cNvPicPr>
          <p:nvPr/>
        </p:nvPicPr>
        <p:blipFill>
          <a:blip r:embed="rId5"/>
          <a:stretch>
            <a:fillRect/>
          </a:stretch>
        </p:blipFill>
        <p:spPr>
          <a:xfrm>
            <a:off x="141493" y="5064481"/>
            <a:ext cx="4656727" cy="737951"/>
          </a:xfrm>
          <a:prstGeom prst="rect">
            <a:avLst/>
          </a:prstGeom>
        </p:spPr>
      </p:pic>
    </p:spTree>
    <p:extLst>
      <p:ext uri="{BB962C8B-B14F-4D97-AF65-F5344CB8AC3E}">
        <p14:creationId xmlns:p14="http://schemas.microsoft.com/office/powerpoint/2010/main" val="2761650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77809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12</a:t>
            </a:fld>
            <a:endParaRPr lang="fi-FI" altLang="fi-FI" sz="1200">
              <a:solidFill>
                <a:srgbClr val="898989"/>
              </a:solidFill>
            </a:endParaRPr>
          </a:p>
        </p:txBody>
      </p:sp>
      <p:pic>
        <p:nvPicPr>
          <p:cNvPr id="4" name="Picture 3">
            <a:extLst>
              <a:ext uri="{FF2B5EF4-FFF2-40B4-BE49-F238E27FC236}">
                <a16:creationId xmlns:a16="http://schemas.microsoft.com/office/drawing/2014/main" id="{4DD4E314-4EA4-4768-9FAE-6FC0B790427F}"/>
              </a:ext>
            </a:extLst>
          </p:cNvPr>
          <p:cNvPicPr>
            <a:picLocks noChangeAspect="1"/>
          </p:cNvPicPr>
          <p:nvPr/>
        </p:nvPicPr>
        <p:blipFill>
          <a:blip r:embed="rId3"/>
          <a:stretch>
            <a:fillRect/>
          </a:stretch>
        </p:blipFill>
        <p:spPr>
          <a:xfrm>
            <a:off x="457200" y="1062286"/>
            <a:ext cx="8229600" cy="5103018"/>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4AD104AB-5BE9-3D60-23B1-5B2CE8D967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6904427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459" y="641748"/>
            <a:ext cx="865326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meriteollisuus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9991" y="1360518"/>
            <a:ext cx="5646347" cy="289398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Satakunnan meriklusteriin luetaan tässä yhteydessä noin 40 alueella toimivaa meriteollisuuden kone- ja laitevalmistajaa sekä telakkaa. Laivanrakennuksessa Rauma </a:t>
            </a:r>
            <a:r>
              <a:rPr lang="fi-FI" altLang="fi-FI" sz="1500" b="1" dirty="0" err="1">
                <a:solidFill>
                  <a:prstClr val="black"/>
                </a:solidFill>
                <a:latin typeface="Calibri" panose="020F0502020204030204"/>
              </a:rPr>
              <a:t>Marine</a:t>
            </a:r>
            <a:r>
              <a:rPr lang="fi-FI" altLang="fi-FI" sz="1500" b="1" dirty="0">
                <a:solidFill>
                  <a:prstClr val="black"/>
                </a:solidFill>
                <a:latin typeface="Calibri" panose="020F0502020204030204"/>
              </a:rPr>
              <a:t> </a:t>
            </a:r>
            <a:r>
              <a:rPr lang="fi-FI" altLang="fi-FI" sz="1500" b="1" dirty="0" err="1">
                <a:solidFill>
                  <a:prstClr val="black"/>
                </a:solidFill>
                <a:latin typeface="Calibri" panose="020F0502020204030204"/>
              </a:rPr>
              <a:t>Constructions</a:t>
            </a:r>
            <a:r>
              <a:rPr lang="fi-FI" altLang="fi-FI" sz="1500" b="1" dirty="0">
                <a:solidFill>
                  <a:prstClr val="black"/>
                </a:solidFill>
                <a:latin typeface="Calibri" panose="020F0502020204030204"/>
              </a:rPr>
              <a:t> Oy:llä (RMC) on tällä hetkellä vankka, noin 1,5 miljardin euron tilauskanta. Mäntyluodon telakan tilanne näyttäisi olevan vakautumassa uuden omistajan myötä. Meri-Porin teollisuusalueen ajoittaisesta suhteellisen suotuisasta kehityksestä päätellen Mäntyluodon telakan kehitys on selvästi piristynyt.</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Meriteollisuuden liikevaihdon nousu jatkui yhä hyvin voimakkaana vuoden 2023 heinä-joulukuussa. </a:t>
            </a:r>
            <a:r>
              <a:rPr lang="fi-FI" altLang="fi-FI" sz="1500" b="1" dirty="0" err="1">
                <a:solidFill>
                  <a:prstClr val="black"/>
                </a:solidFill>
                <a:latin typeface="Calibri" panose="020F0502020204030204"/>
              </a:rPr>
              <a:t>RMC:n</a:t>
            </a:r>
            <a:r>
              <a:rPr lang="fi-FI" altLang="fi-FI" sz="1500" b="1" dirty="0">
                <a:solidFill>
                  <a:prstClr val="black"/>
                </a:solidFill>
                <a:latin typeface="Calibri" panose="020F0502020204030204"/>
              </a:rPr>
              <a:t> telakalla on työn alla tasmanialaisen TT-Line Company -varustamon kahden matkustaja-autolautan kokoonpanovaihe. Liikevaihdon ennustettiin kasvavan selvästi viime vuonna, mikä näkyykin kasvuluvuissa. Kahden matkustaja-autolautan tilaus on arvoltaan yli 500 miljoonaa euroa ja niiden rakentamisen työllistävä vaikutus on noin 3 500 henkilötyövuotta. Jatkossa myös puolustusvoimien tilaus työllistää telakkaa. Henkilöstökin kasvoi aavistuksen. </a:t>
            </a:r>
            <a:r>
              <a:rPr lang="fi-FI" altLang="fi-FI" sz="1500" b="1" dirty="0" err="1">
                <a:solidFill>
                  <a:prstClr val="black"/>
                </a:solidFill>
                <a:latin typeface="Calibri" panose="020F0502020204030204"/>
              </a:rPr>
              <a:t>RMC:n</a:t>
            </a:r>
            <a:r>
              <a:rPr lang="fi-FI" altLang="fi-FI" sz="1500" b="1" dirty="0">
                <a:solidFill>
                  <a:prstClr val="black"/>
                </a:solidFill>
                <a:latin typeface="Calibri" panose="020F0502020204030204"/>
              </a:rPr>
              <a:t> verkostomainen toimintatapa luo kuitenkin haasteen tilastoinnin luotettavuuteen. </a:t>
            </a:r>
          </a:p>
        </p:txBody>
      </p:sp>
      <p:pic>
        <p:nvPicPr>
          <p:cNvPr id="6" name="Kuva 8" descr="Kuva, joka sisältää kohteen teksti, merkki, clipart-kuva&#10;&#10;Kuvaus luotu automaattisesti">
            <a:extLst>
              <a:ext uri="{FF2B5EF4-FFF2-40B4-BE49-F238E27FC236}">
                <a16:creationId xmlns:a16="http://schemas.microsoft.com/office/drawing/2014/main" id="{332063A1-F017-1898-1284-068567387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872" y="937416"/>
            <a:ext cx="1392609" cy="360574"/>
          </a:xfrm>
          <a:prstGeom prst="rect">
            <a:avLst/>
          </a:prstGeom>
        </p:spPr>
      </p:pic>
      <p:sp>
        <p:nvSpPr>
          <p:cNvPr id="9" name="Rectangle 2">
            <a:extLst>
              <a:ext uri="{FF2B5EF4-FFF2-40B4-BE49-F238E27FC236}">
                <a16:creationId xmlns:a16="http://schemas.microsoft.com/office/drawing/2014/main" id="{EF87EC22-307C-6E28-1FBC-54BAE84A9686}"/>
              </a:ext>
            </a:extLst>
          </p:cNvPr>
          <p:cNvSpPr>
            <a:spLocks noChangeArrowheads="1"/>
          </p:cNvSpPr>
          <p:nvPr/>
        </p:nvSpPr>
        <p:spPr bwMode="auto">
          <a:xfrm>
            <a:off x="5676337" y="1278456"/>
            <a:ext cx="44060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1" name="Rectangle 4">
            <a:extLst>
              <a:ext uri="{FF2B5EF4-FFF2-40B4-BE49-F238E27FC236}">
                <a16:creationId xmlns:a16="http://schemas.microsoft.com/office/drawing/2014/main" id="{D47DD420-46EB-78CC-64FA-D134CE141E57}"/>
              </a:ext>
            </a:extLst>
          </p:cNvPr>
          <p:cNvSpPr>
            <a:spLocks noChangeArrowheads="1"/>
          </p:cNvSpPr>
          <p:nvPr/>
        </p:nvSpPr>
        <p:spPr bwMode="auto">
          <a:xfrm>
            <a:off x="5662601" y="3398684"/>
            <a:ext cx="39250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975AAEDB-2CB5-5C7C-6BA8-B77FD5C3C372}"/>
              </a:ext>
            </a:extLst>
          </p:cNvPr>
          <p:cNvPicPr>
            <a:picLocks noChangeAspect="1"/>
          </p:cNvPicPr>
          <p:nvPr/>
        </p:nvPicPr>
        <p:blipFill>
          <a:blip r:embed="rId3"/>
          <a:stretch>
            <a:fillRect/>
          </a:stretch>
        </p:blipFill>
        <p:spPr>
          <a:xfrm>
            <a:off x="5662601" y="1297990"/>
            <a:ext cx="3380557" cy="2174044"/>
          </a:xfrm>
          <a:prstGeom prst="rect">
            <a:avLst/>
          </a:prstGeom>
        </p:spPr>
      </p:pic>
      <p:pic>
        <p:nvPicPr>
          <p:cNvPr id="15" name="Picture 14">
            <a:extLst>
              <a:ext uri="{FF2B5EF4-FFF2-40B4-BE49-F238E27FC236}">
                <a16:creationId xmlns:a16="http://schemas.microsoft.com/office/drawing/2014/main" id="{4AE5A0AC-CAB0-BFE8-9899-6326B538E9CC}"/>
              </a:ext>
            </a:extLst>
          </p:cNvPr>
          <p:cNvPicPr>
            <a:picLocks noChangeAspect="1"/>
          </p:cNvPicPr>
          <p:nvPr/>
        </p:nvPicPr>
        <p:blipFill>
          <a:blip r:embed="rId4"/>
          <a:stretch>
            <a:fillRect/>
          </a:stretch>
        </p:blipFill>
        <p:spPr>
          <a:xfrm>
            <a:off x="5643855" y="3471399"/>
            <a:ext cx="3418047" cy="2236043"/>
          </a:xfrm>
          <a:prstGeom prst="rect">
            <a:avLst/>
          </a:prstGeom>
        </p:spPr>
      </p:pic>
      <p:pic>
        <p:nvPicPr>
          <p:cNvPr id="16" name="Picture 15">
            <a:extLst>
              <a:ext uri="{FF2B5EF4-FFF2-40B4-BE49-F238E27FC236}">
                <a16:creationId xmlns:a16="http://schemas.microsoft.com/office/drawing/2014/main" id="{94239F0F-FF6F-20AB-E860-2A22C41ECBF3}"/>
              </a:ext>
            </a:extLst>
          </p:cNvPr>
          <p:cNvPicPr>
            <a:picLocks noChangeAspect="1"/>
          </p:cNvPicPr>
          <p:nvPr/>
        </p:nvPicPr>
        <p:blipFill>
          <a:blip r:embed="rId5"/>
          <a:stretch>
            <a:fillRect/>
          </a:stretch>
        </p:blipFill>
        <p:spPr>
          <a:xfrm>
            <a:off x="284448" y="5249257"/>
            <a:ext cx="3921919" cy="621506"/>
          </a:xfrm>
          <a:prstGeom prst="rect">
            <a:avLst/>
          </a:prstGeom>
        </p:spPr>
      </p:pic>
    </p:spTree>
    <p:extLst>
      <p:ext uri="{BB962C8B-B14F-4D97-AF65-F5344CB8AC3E}">
        <p14:creationId xmlns:p14="http://schemas.microsoft.com/office/powerpoint/2010/main" val="38864120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0886" y="82316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Pori-</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huittinen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teollisuusvyöhyke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50651" y="1678875"/>
            <a:ext cx="5568306" cy="310730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Pori–Huittinen-teollisuusvyöhyke koostuu noin 700:sta teollisuus- ja insinööripalveluyrityksestä, jotka toimivat Porin Reposaaresta Huittisiin ulottuvalla vyöhykkeellä. Mukana ovat myös Noormarkku sekä Porin keskusta ja lähiöt.</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Teollisuusvyöhykkeellä liikevaihto aleni selvästi vuoden 2023 loppupuoliskolla. Ainakin metallien jalostuksessa liikevaihto on pudonnut hintojen laskun myötä. Myös muun teollisuuden kehitys on pysynyt varsin harmaana. Sen sijaan liike-elämän palveluiden kehitys on ollut edelleen suhteellisen suotuisaa, ja tämä pätee mahdollisesti myös insinööripalveluyrityksiin.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Vyöhykkeen teollisuuden henkilöstömäärä aleni loppuvuonna keskimäärin vain vähän, joten on mahdollista, että tuotanto ei ole laskenut merkittävästi. Liikevaihdon laskusta pääosa kun näyttäisi olevan tuottajahintojen laskua. </a:t>
            </a:r>
          </a:p>
        </p:txBody>
      </p:sp>
      <p:pic>
        <p:nvPicPr>
          <p:cNvPr id="9" name="Kuva 8" descr="Kuva, joka sisältää kohteen teksti, merkki, clipart-kuva&#10;&#10;Kuvaus luotu automaattisesti">
            <a:extLst>
              <a:ext uri="{FF2B5EF4-FFF2-40B4-BE49-F238E27FC236}">
                <a16:creationId xmlns:a16="http://schemas.microsoft.com/office/drawing/2014/main" id="{AEE6814C-3BDA-AF1B-00FC-610B3A67AC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6325" y="959644"/>
            <a:ext cx="1392609" cy="360574"/>
          </a:xfrm>
          <a:prstGeom prst="rect">
            <a:avLst/>
          </a:prstGeom>
        </p:spPr>
      </p:pic>
      <p:sp>
        <p:nvSpPr>
          <p:cNvPr id="11" name="Rectangle 2">
            <a:extLst>
              <a:ext uri="{FF2B5EF4-FFF2-40B4-BE49-F238E27FC236}">
                <a16:creationId xmlns:a16="http://schemas.microsoft.com/office/drawing/2014/main" id="{DA5E912A-6A4C-55B1-9EC5-7CDEA479734D}"/>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18F962A3-78B2-6709-495E-D38FF41BF062}"/>
              </a:ext>
            </a:extLst>
          </p:cNvPr>
          <p:cNvSpPr>
            <a:spLocks noChangeArrowheads="1"/>
          </p:cNvSpPr>
          <p:nvPr/>
        </p:nvSpPr>
        <p:spPr bwMode="auto">
          <a:xfrm>
            <a:off x="5589159" y="3452422"/>
            <a:ext cx="45632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 name="Picture 5">
            <a:extLst>
              <a:ext uri="{FF2B5EF4-FFF2-40B4-BE49-F238E27FC236}">
                <a16:creationId xmlns:a16="http://schemas.microsoft.com/office/drawing/2014/main" id="{7E19D481-D375-F452-F76E-DEBDCD812EF9}"/>
              </a:ext>
            </a:extLst>
          </p:cNvPr>
          <p:cNvPicPr>
            <a:picLocks noChangeAspect="1"/>
          </p:cNvPicPr>
          <p:nvPr/>
        </p:nvPicPr>
        <p:blipFill>
          <a:blip r:embed="rId3"/>
          <a:stretch>
            <a:fillRect/>
          </a:stretch>
        </p:blipFill>
        <p:spPr>
          <a:xfrm>
            <a:off x="5653972" y="1441649"/>
            <a:ext cx="3490028" cy="2212108"/>
          </a:xfrm>
          <a:prstGeom prst="rect">
            <a:avLst/>
          </a:prstGeom>
        </p:spPr>
      </p:pic>
      <p:pic>
        <p:nvPicPr>
          <p:cNvPr id="15" name="Picture 14">
            <a:extLst>
              <a:ext uri="{FF2B5EF4-FFF2-40B4-BE49-F238E27FC236}">
                <a16:creationId xmlns:a16="http://schemas.microsoft.com/office/drawing/2014/main" id="{80C1FC32-DD6A-0320-CE5A-360ECDA18CE1}"/>
              </a:ext>
            </a:extLst>
          </p:cNvPr>
          <p:cNvPicPr>
            <a:picLocks noChangeAspect="1"/>
          </p:cNvPicPr>
          <p:nvPr/>
        </p:nvPicPr>
        <p:blipFill>
          <a:blip r:embed="rId4"/>
          <a:stretch>
            <a:fillRect/>
          </a:stretch>
        </p:blipFill>
        <p:spPr>
          <a:xfrm>
            <a:off x="5675320" y="3675073"/>
            <a:ext cx="3301631" cy="2159885"/>
          </a:xfrm>
          <a:prstGeom prst="rect">
            <a:avLst/>
          </a:prstGeom>
        </p:spPr>
      </p:pic>
      <p:pic>
        <p:nvPicPr>
          <p:cNvPr id="16" name="Picture 15">
            <a:extLst>
              <a:ext uri="{FF2B5EF4-FFF2-40B4-BE49-F238E27FC236}">
                <a16:creationId xmlns:a16="http://schemas.microsoft.com/office/drawing/2014/main" id="{33F684F2-CAB8-F958-5818-53562791715C}"/>
              </a:ext>
            </a:extLst>
          </p:cNvPr>
          <p:cNvPicPr>
            <a:picLocks noChangeAspect="1"/>
          </p:cNvPicPr>
          <p:nvPr/>
        </p:nvPicPr>
        <p:blipFill>
          <a:blip r:embed="rId5"/>
          <a:stretch>
            <a:fillRect/>
          </a:stretch>
        </p:blipFill>
        <p:spPr>
          <a:xfrm>
            <a:off x="335723" y="4906330"/>
            <a:ext cx="3921919" cy="621506"/>
          </a:xfrm>
          <a:prstGeom prst="rect">
            <a:avLst/>
          </a:prstGeom>
        </p:spPr>
      </p:pic>
    </p:spTree>
    <p:extLst>
      <p:ext uri="{BB962C8B-B14F-4D97-AF65-F5344CB8AC3E}">
        <p14:creationId xmlns:p14="http://schemas.microsoft.com/office/powerpoint/2010/main" val="13990383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85668"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Meri-porin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teollisuusalue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9192" y="1750606"/>
            <a:ext cx="5560243" cy="32257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Meri-Porin teollisuusalue koostuu noin 170 yrityksestä, jotka toimivat Porin Mäntyluodon, </a:t>
            </a:r>
            <a:r>
              <a:rPr lang="fi-FI" altLang="fi-FI" sz="1500" b="1" dirty="0" err="1">
                <a:solidFill>
                  <a:prstClr val="black"/>
                </a:solidFill>
                <a:latin typeface="Calibri" panose="020F0502020204030204"/>
              </a:rPr>
              <a:t>Kirrisannan</a:t>
            </a:r>
            <a:r>
              <a:rPr lang="fi-FI" altLang="fi-FI" sz="1500" b="1" dirty="0">
                <a:solidFill>
                  <a:prstClr val="black"/>
                </a:solidFill>
                <a:latin typeface="Calibri" panose="020F0502020204030204"/>
              </a:rPr>
              <a:t>, Reposaaren, Tahkoluodon, Ahlaisten ja </a:t>
            </a:r>
            <a:r>
              <a:rPr lang="fi-FI" altLang="fi-FI" sz="1500" b="1" dirty="0" err="1">
                <a:solidFill>
                  <a:prstClr val="black"/>
                </a:solidFill>
                <a:latin typeface="Calibri" panose="020F0502020204030204"/>
              </a:rPr>
              <a:t>Lampin</a:t>
            </a:r>
            <a:r>
              <a:rPr lang="fi-FI" altLang="fi-FI" sz="1500" b="1" dirty="0">
                <a:solidFill>
                  <a:prstClr val="black"/>
                </a:solidFill>
                <a:latin typeface="Calibri" panose="020F0502020204030204"/>
              </a:rPr>
              <a:t> alueella. Meriteollisuudella on vahva rooli telakan ansiosta. Kaanaa ja entinen </a:t>
            </a:r>
            <a:r>
              <a:rPr lang="fi-FI" altLang="fi-FI" sz="1500" b="1" dirty="0" err="1">
                <a:solidFill>
                  <a:prstClr val="black"/>
                </a:solidFill>
                <a:latin typeface="Calibri" panose="020F0502020204030204"/>
              </a:rPr>
              <a:t>Venatorin</a:t>
            </a:r>
            <a:r>
              <a:rPr lang="fi-FI" altLang="fi-FI" sz="1500" b="1" dirty="0">
                <a:solidFill>
                  <a:prstClr val="black"/>
                </a:solidFill>
                <a:latin typeface="Calibri" panose="020F0502020204030204"/>
              </a:rPr>
              <a:t> alue eivät sisälly alueen tietoihin.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Alavireinen kehitys päättyi vuoden 2021 alussa. Liikevaihto kasvoi kohisten vuonna 2022. Mäntyluodon telakan kehitys lienee myönteisten lukujen takana ja telakka näyttääkin saaneen uutta puhtia omistajanvaihdoksen myötä. Liikevaihto kuitenkin aleni vuoden 2023 heinä-joulukuussa selvästi. Koska henkilöstöä lisättiin silti merkittävästi koko loppuvuoden ajan, kyse voi olla laskutusaikatauluista johtuvista eroista. Huomionarvoista on se, että vajaan 10 vuoden takainen  liikevaihto saadaan tällä hetkellä aikaiseksi lähes puolta pienemmällä henkilöstöllä.</a:t>
            </a: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6E4D7EA7-2B9D-A097-37FC-A014393C9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7413" y="950654"/>
            <a:ext cx="1392609" cy="360574"/>
          </a:xfrm>
          <a:prstGeom prst="rect">
            <a:avLst/>
          </a:prstGeom>
        </p:spPr>
      </p:pic>
      <p:sp>
        <p:nvSpPr>
          <p:cNvPr id="11" name="Rectangle 2">
            <a:extLst>
              <a:ext uri="{FF2B5EF4-FFF2-40B4-BE49-F238E27FC236}">
                <a16:creationId xmlns:a16="http://schemas.microsoft.com/office/drawing/2014/main" id="{D2E38AA9-3E4D-1333-DFCA-6DAD4241D393}"/>
              </a:ext>
            </a:extLst>
          </p:cNvPr>
          <p:cNvSpPr>
            <a:spLocks noChangeArrowheads="1"/>
          </p:cNvSpPr>
          <p:nvPr/>
        </p:nvSpPr>
        <p:spPr bwMode="auto">
          <a:xfrm>
            <a:off x="5513965" y="1333671"/>
            <a:ext cx="460302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9609F959-7CF3-BF65-5953-45FA7DD697A2}"/>
              </a:ext>
            </a:extLst>
          </p:cNvPr>
          <p:cNvSpPr>
            <a:spLocks noChangeArrowheads="1"/>
          </p:cNvSpPr>
          <p:nvPr/>
        </p:nvSpPr>
        <p:spPr bwMode="auto">
          <a:xfrm>
            <a:off x="5582096" y="3501331"/>
            <a:ext cx="45041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Picture 8">
            <a:extLst>
              <a:ext uri="{FF2B5EF4-FFF2-40B4-BE49-F238E27FC236}">
                <a16:creationId xmlns:a16="http://schemas.microsoft.com/office/drawing/2014/main" id="{276ACDEF-D268-2775-EF1B-CC1EE8401946}"/>
              </a:ext>
            </a:extLst>
          </p:cNvPr>
          <p:cNvPicPr>
            <a:picLocks noChangeAspect="1"/>
          </p:cNvPicPr>
          <p:nvPr/>
        </p:nvPicPr>
        <p:blipFill>
          <a:blip r:embed="rId3"/>
          <a:stretch>
            <a:fillRect/>
          </a:stretch>
        </p:blipFill>
        <p:spPr>
          <a:xfrm>
            <a:off x="5638099" y="1423393"/>
            <a:ext cx="3282449" cy="2110387"/>
          </a:xfrm>
          <a:prstGeom prst="rect">
            <a:avLst/>
          </a:prstGeom>
        </p:spPr>
      </p:pic>
      <p:pic>
        <p:nvPicPr>
          <p:cNvPr id="15" name="Picture 14">
            <a:extLst>
              <a:ext uri="{FF2B5EF4-FFF2-40B4-BE49-F238E27FC236}">
                <a16:creationId xmlns:a16="http://schemas.microsoft.com/office/drawing/2014/main" id="{45650107-DACA-BB35-DB4A-97CB71002A09}"/>
              </a:ext>
            </a:extLst>
          </p:cNvPr>
          <p:cNvPicPr>
            <a:picLocks noChangeAspect="1"/>
          </p:cNvPicPr>
          <p:nvPr/>
        </p:nvPicPr>
        <p:blipFill>
          <a:blip r:embed="rId4"/>
          <a:stretch>
            <a:fillRect/>
          </a:stretch>
        </p:blipFill>
        <p:spPr>
          <a:xfrm>
            <a:off x="5604267" y="3590706"/>
            <a:ext cx="3525461" cy="2306312"/>
          </a:xfrm>
          <a:prstGeom prst="rect">
            <a:avLst/>
          </a:prstGeom>
        </p:spPr>
      </p:pic>
      <p:pic>
        <p:nvPicPr>
          <p:cNvPr id="16" name="Picture 15">
            <a:extLst>
              <a:ext uri="{FF2B5EF4-FFF2-40B4-BE49-F238E27FC236}">
                <a16:creationId xmlns:a16="http://schemas.microsoft.com/office/drawing/2014/main" id="{35EC28F8-A312-52D0-A871-94163AB1940D}"/>
              </a:ext>
            </a:extLst>
          </p:cNvPr>
          <p:cNvPicPr>
            <a:picLocks noChangeAspect="1"/>
          </p:cNvPicPr>
          <p:nvPr/>
        </p:nvPicPr>
        <p:blipFill>
          <a:blip r:embed="rId5"/>
          <a:stretch>
            <a:fillRect/>
          </a:stretch>
        </p:blipFill>
        <p:spPr>
          <a:xfrm>
            <a:off x="285669" y="5237609"/>
            <a:ext cx="3921919" cy="621506"/>
          </a:xfrm>
          <a:prstGeom prst="rect">
            <a:avLst/>
          </a:prstGeom>
        </p:spPr>
      </p:pic>
    </p:spTree>
    <p:extLst>
      <p:ext uri="{BB962C8B-B14F-4D97-AF65-F5344CB8AC3E}">
        <p14:creationId xmlns:p14="http://schemas.microsoft.com/office/powerpoint/2010/main" val="302554971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57920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heinä</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joulukuu</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rakentaminen</a:t>
            </a:r>
            <a:endParaRPr lang="en-US"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79255" y="1267715"/>
            <a:ext cx="8857154" cy="341522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Rakentamisessa on jo pitkään vallinnut vahvasti hiipuva suhdannekuva. Tämä alkoi näkyä toden teolla vasta vuoden 2023 alussa, jolloin Satakunnan rakentamisen liikevaihto alkoi laskea. Pudotus on syventynyt loppuvuotta kohti. Henkilöstömääräkin on supistunut selvästi. Maassa keskimäärin rakennusalan liikevaihdon kehitys oli suurin piirtein samansuuntaista. </a:t>
            </a:r>
          </a:p>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Rakennusteollisuus RT ry:n kevään 2024 suhdannekatsauksen mukaan maamme rakentaminen väheni 11 % vuonna 2023, selvästi enemmän kuin finanssikriisissä. Rakentamisen kaikki sektorit hyytyivät, mutta asuntotuotannossa pudotus oli dramaattisin. Käännettä ei ole vielä näköpiirissä. </a:t>
            </a:r>
            <a:r>
              <a:rPr lang="fi-FI" altLang="fi-FI" sz="1275" b="1" dirty="0" err="1">
                <a:solidFill>
                  <a:prstClr val="black"/>
                </a:solidFill>
                <a:latin typeface="Calibri" panose="020F0502020204030204"/>
              </a:rPr>
              <a:t>EK:n</a:t>
            </a:r>
            <a:r>
              <a:rPr lang="fi-FI" altLang="fi-FI" sz="1275" b="1" dirty="0">
                <a:solidFill>
                  <a:prstClr val="black"/>
                </a:solidFill>
                <a:latin typeface="Calibri" panose="020F0502020204030204"/>
              </a:rPr>
              <a:t> mukaan huhtikuussa maamme rakentamisen luottamusta kuvaava saldoluku nousi arvoon -37. Saldoluku oli kolme pistettä enemmän kuin maaliskuussa. Pitkän aikavälin keskiarvo on -8.</a:t>
            </a:r>
          </a:p>
        </p:txBody>
      </p:sp>
      <p:pic>
        <p:nvPicPr>
          <p:cNvPr id="6" name="Kuva 8" descr="Kuva, joka sisältää kohteen teksti, merkki, clipart-kuva&#10;&#10;Kuvaus luotu automaattisesti">
            <a:extLst>
              <a:ext uri="{FF2B5EF4-FFF2-40B4-BE49-F238E27FC236}">
                <a16:creationId xmlns:a16="http://schemas.microsoft.com/office/drawing/2014/main" id="{0BBB2D09-501E-6473-9B25-D7680C3E7F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11" name="Rectangle 2">
            <a:extLst>
              <a:ext uri="{FF2B5EF4-FFF2-40B4-BE49-F238E27FC236}">
                <a16:creationId xmlns:a16="http://schemas.microsoft.com/office/drawing/2014/main" id="{A69998A1-2825-CFC1-E7C3-1305A08EE3BB}"/>
              </a:ext>
            </a:extLst>
          </p:cNvPr>
          <p:cNvSpPr>
            <a:spLocks noChangeArrowheads="1"/>
          </p:cNvSpPr>
          <p:nvPr/>
        </p:nvSpPr>
        <p:spPr bwMode="auto">
          <a:xfrm>
            <a:off x="164579" y="2764542"/>
            <a:ext cx="45214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5" name="Rectangle 4">
            <a:extLst>
              <a:ext uri="{FF2B5EF4-FFF2-40B4-BE49-F238E27FC236}">
                <a16:creationId xmlns:a16="http://schemas.microsoft.com/office/drawing/2014/main" id="{3BCC9CF0-46CB-99D0-5492-CD00CD78DDD1}"/>
              </a:ext>
            </a:extLst>
          </p:cNvPr>
          <p:cNvSpPr>
            <a:spLocks noChangeArrowheads="1"/>
          </p:cNvSpPr>
          <p:nvPr/>
        </p:nvSpPr>
        <p:spPr bwMode="auto">
          <a:xfrm>
            <a:off x="4164128" y="2696297"/>
            <a:ext cx="50782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Picture 8">
            <a:extLst>
              <a:ext uri="{FF2B5EF4-FFF2-40B4-BE49-F238E27FC236}">
                <a16:creationId xmlns:a16="http://schemas.microsoft.com/office/drawing/2014/main" id="{F156C5F7-9B71-48C9-E3F7-E53D2BCDF32D}"/>
              </a:ext>
            </a:extLst>
          </p:cNvPr>
          <p:cNvPicPr>
            <a:picLocks noChangeAspect="1"/>
          </p:cNvPicPr>
          <p:nvPr/>
        </p:nvPicPr>
        <p:blipFill>
          <a:blip r:embed="rId3"/>
          <a:stretch>
            <a:fillRect/>
          </a:stretch>
        </p:blipFill>
        <p:spPr>
          <a:xfrm>
            <a:off x="363577" y="2891041"/>
            <a:ext cx="3518429" cy="2262710"/>
          </a:xfrm>
          <a:prstGeom prst="rect">
            <a:avLst/>
          </a:prstGeom>
        </p:spPr>
      </p:pic>
      <p:pic>
        <p:nvPicPr>
          <p:cNvPr id="14" name="Picture 13">
            <a:extLst>
              <a:ext uri="{FF2B5EF4-FFF2-40B4-BE49-F238E27FC236}">
                <a16:creationId xmlns:a16="http://schemas.microsoft.com/office/drawing/2014/main" id="{E2E08DCD-A997-60D8-3251-2A1DAC4E321B}"/>
              </a:ext>
            </a:extLst>
          </p:cNvPr>
          <p:cNvPicPr>
            <a:picLocks noChangeAspect="1"/>
          </p:cNvPicPr>
          <p:nvPr/>
        </p:nvPicPr>
        <p:blipFill>
          <a:blip r:embed="rId4"/>
          <a:stretch>
            <a:fillRect/>
          </a:stretch>
        </p:blipFill>
        <p:spPr>
          <a:xfrm>
            <a:off x="4949430" y="2834795"/>
            <a:ext cx="3754861" cy="2456382"/>
          </a:xfrm>
          <a:prstGeom prst="rect">
            <a:avLst/>
          </a:prstGeom>
        </p:spPr>
      </p:pic>
      <p:pic>
        <p:nvPicPr>
          <p:cNvPr id="16" name="Picture 15">
            <a:extLst>
              <a:ext uri="{FF2B5EF4-FFF2-40B4-BE49-F238E27FC236}">
                <a16:creationId xmlns:a16="http://schemas.microsoft.com/office/drawing/2014/main" id="{F09703F6-67C9-0ECF-19D6-B27036662B62}"/>
              </a:ext>
            </a:extLst>
          </p:cNvPr>
          <p:cNvPicPr>
            <a:picLocks noChangeAspect="1"/>
          </p:cNvPicPr>
          <p:nvPr/>
        </p:nvPicPr>
        <p:blipFill>
          <a:blip r:embed="rId5"/>
          <a:stretch>
            <a:fillRect/>
          </a:stretch>
        </p:blipFill>
        <p:spPr>
          <a:xfrm>
            <a:off x="376456" y="5186029"/>
            <a:ext cx="4379119" cy="621506"/>
          </a:xfrm>
          <a:prstGeom prst="rect">
            <a:avLst/>
          </a:prstGeom>
        </p:spPr>
      </p:pic>
    </p:spTree>
    <p:extLst>
      <p:ext uri="{BB962C8B-B14F-4D97-AF65-F5344CB8AC3E}">
        <p14:creationId xmlns:p14="http://schemas.microsoft.com/office/powerpoint/2010/main" val="17367274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6" y="802728"/>
            <a:ext cx="8232161"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Palvelut </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kauppa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Palvelut,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alat</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sekä</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yksityinen</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SOTE )</a:t>
            </a:r>
            <a:endParaRPr lang="en-US" altLang="fi-FI" sz="1350"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2293" y="1678573"/>
            <a:ext cx="4705168" cy="42322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Satakunnan palvelualojen kehitys jatkui vuoden 2023 heinä-joulukuussa yhä vaihtelevana. Liikevaihdon nousu on jatkunut, mutta taustalla vaikuttaa ainakin osin edelleen kohonnut hintataso. Kaupan liikevaihto kasvoi aavistuksen, ja henkilöstöäkin lisättiin vähän. Liike-elämän palveluiden nousu jatkui liikevaihdossa, mutta henkilöstä vähennettiin. Majoitus- ja ravitsemistoiminnan liikevaihto alkoi jälleen pudota, ja henkilöstömääräkin aleni hieman. Yksityisten SOTE-alojen henkilöstö kasvoi selvästi. Sen sijaan luovilla aloilla suhdanteet piirtyivät synkkinä.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Palvelualojen yhteenlaskettu henkilöstömäärä pl. luovat alat kasvoi heinä-joulukuussa selvästi. Kehitys oli toimialojen keskiarvoa huomattavasti parempaa.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Maassa keskimäärin majoitus- ja ravitsemistoiminnan sekä liike-elämän palveluiden liikevaihto kasvoi jonkin verran. Kaupan liikevaihto sen sijaan supistui. Luovien alojen liikevaihto romahti. </a:t>
            </a:r>
          </a:p>
          <a:p>
            <a:pPr marL="171450" indent="-171450" defTabSz="685800" fontAlgn="auto">
              <a:spcBef>
                <a:spcPts val="750"/>
              </a:spcBef>
              <a:spcAft>
                <a:spcPts val="0"/>
              </a:spcAft>
              <a:defRPr/>
            </a:pPr>
            <a:r>
              <a:rPr lang="fi-FI" altLang="fi-FI" sz="1350" b="1" dirty="0" err="1">
                <a:solidFill>
                  <a:prstClr val="black"/>
                </a:solidFill>
                <a:latin typeface="Calibri" panose="020F0502020204030204"/>
              </a:rPr>
              <a:t>EK:n</a:t>
            </a:r>
            <a:r>
              <a:rPr lang="fi-FI" altLang="fi-FI" sz="1350" b="1" dirty="0">
                <a:solidFill>
                  <a:prstClr val="black"/>
                </a:solidFill>
                <a:latin typeface="Calibri" panose="020F0502020204030204"/>
              </a:rPr>
              <a:t> mukaan maamme palvelualojen (pl. kauppa) luottamus putosi pisteen verran huhtikuussa. Luottamusta mittaava saldoluku oli -5. Palvelualojen indikaattorin pitkän aikavälin keskiarvo on +11.</a:t>
            </a:r>
          </a:p>
        </p:txBody>
      </p:sp>
      <p:pic>
        <p:nvPicPr>
          <p:cNvPr id="9" name="Kuva 8" descr="Kuva, joka sisältää kohteen teksti, merkki, clipart-kuva&#10;&#10;Kuvaus luotu automaattisesti">
            <a:extLst>
              <a:ext uri="{FF2B5EF4-FFF2-40B4-BE49-F238E27FC236}">
                <a16:creationId xmlns:a16="http://schemas.microsoft.com/office/drawing/2014/main" id="{F1813B69-039D-A3C9-7DE7-B3956C5984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249" y="995750"/>
            <a:ext cx="1392609" cy="360574"/>
          </a:xfrm>
          <a:prstGeom prst="rect">
            <a:avLst/>
          </a:prstGeom>
        </p:spPr>
      </p:pic>
      <p:pic>
        <p:nvPicPr>
          <p:cNvPr id="6" name="Picture 5">
            <a:extLst>
              <a:ext uri="{FF2B5EF4-FFF2-40B4-BE49-F238E27FC236}">
                <a16:creationId xmlns:a16="http://schemas.microsoft.com/office/drawing/2014/main" id="{62C49738-9AA3-E8B1-EC0A-C75C32E4EE61}"/>
              </a:ext>
            </a:extLst>
          </p:cNvPr>
          <p:cNvPicPr>
            <a:picLocks noChangeAspect="1"/>
          </p:cNvPicPr>
          <p:nvPr/>
        </p:nvPicPr>
        <p:blipFill>
          <a:blip r:embed="rId3"/>
          <a:stretch>
            <a:fillRect/>
          </a:stretch>
        </p:blipFill>
        <p:spPr>
          <a:xfrm>
            <a:off x="4755575" y="1654891"/>
            <a:ext cx="4193499" cy="2743334"/>
          </a:xfrm>
          <a:prstGeom prst="rect">
            <a:avLst/>
          </a:prstGeom>
        </p:spPr>
      </p:pic>
      <p:pic>
        <p:nvPicPr>
          <p:cNvPr id="11" name="Picture 10">
            <a:extLst>
              <a:ext uri="{FF2B5EF4-FFF2-40B4-BE49-F238E27FC236}">
                <a16:creationId xmlns:a16="http://schemas.microsoft.com/office/drawing/2014/main" id="{66487EBD-58D9-E8C8-3C22-05199B29EE80}"/>
              </a:ext>
            </a:extLst>
          </p:cNvPr>
          <p:cNvPicPr>
            <a:picLocks noChangeAspect="1"/>
          </p:cNvPicPr>
          <p:nvPr/>
        </p:nvPicPr>
        <p:blipFill>
          <a:blip r:embed="rId4"/>
          <a:stretch>
            <a:fillRect/>
          </a:stretch>
        </p:blipFill>
        <p:spPr>
          <a:xfrm>
            <a:off x="4867493" y="4707427"/>
            <a:ext cx="3429000" cy="621506"/>
          </a:xfrm>
          <a:prstGeom prst="rect">
            <a:avLst/>
          </a:prstGeom>
        </p:spPr>
      </p:pic>
    </p:spTree>
    <p:extLst>
      <p:ext uri="{BB962C8B-B14F-4D97-AF65-F5344CB8AC3E}">
        <p14:creationId xmlns:p14="http://schemas.microsoft.com/office/powerpoint/2010/main" val="38983025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610967" y="732558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49658" y="80696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Tukku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vähittäiskauppa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602761"/>
            <a:ext cx="5118409" cy="248802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tukku- ja vähittäiskaupan liikevaihto kasvoi edelleen todennäköisesti hintojen kohoamisen vuoksi vuoden 2023 syyskesällä. Liikevaihto laski kuitenkin hieman loka-joulukuussa. Henkilöstömäärä kasvoi kuitenkin keskimäärin vähän heinä-joulukuussa, mutta vuoden loppua kohti nousu hiipui lähes pysähtyen.</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Valtakunnallisesti liikevaihdon kehitys oli Satakuntaan verrattuna selvästi alavireisempää. Liikevaihto putosi ainoana tarkastelussa olevista palvelualoista luovien alojen ohella, vaikka hinnat ovat edelleen kohonneet.</a:t>
            </a:r>
          </a:p>
          <a:p>
            <a:pPr marL="171450" indent="-171450" algn="just" defTabSz="685800" fontAlgn="auto">
              <a:spcBef>
                <a:spcPts val="750"/>
              </a:spcBef>
              <a:spcAft>
                <a:spcPts val="0"/>
              </a:spcAft>
              <a:defRPr/>
            </a:pPr>
            <a:r>
              <a:rPr lang="fi-FI" altLang="fi-FI" sz="1500" b="1" dirty="0" err="1">
                <a:solidFill>
                  <a:prstClr val="black"/>
                </a:solidFill>
                <a:latin typeface="Calibri" panose="020F0502020204030204"/>
              </a:rPr>
              <a:t>EK:n</a:t>
            </a:r>
            <a:r>
              <a:rPr lang="fi-FI" altLang="fi-FI" sz="1500" b="1" dirty="0">
                <a:solidFill>
                  <a:prstClr val="black"/>
                </a:solidFill>
                <a:latin typeface="Calibri" panose="020F0502020204030204"/>
              </a:rPr>
              <a:t> mukaan maamme vähittäiskaupan luottamus laski huhtikuussa edelliskuusta lukemaan -16. Tämä on neljä pistettä vähemmän kuin maaliskuun lukema. Pitkän aikavälin keskiarvo on -1.</a:t>
            </a:r>
          </a:p>
        </p:txBody>
      </p:sp>
      <p:pic>
        <p:nvPicPr>
          <p:cNvPr id="6" name="Kuva 8" descr="Kuva, joka sisältää kohteen teksti, merkki, clipart-kuva&#10;&#10;Kuvaus luotu automaattisesti">
            <a:extLst>
              <a:ext uri="{FF2B5EF4-FFF2-40B4-BE49-F238E27FC236}">
                <a16:creationId xmlns:a16="http://schemas.microsoft.com/office/drawing/2014/main" id="{5EB76E3C-B129-351B-6AFF-5E2F76DAA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5893" y="971550"/>
            <a:ext cx="1392609" cy="360574"/>
          </a:xfrm>
          <a:prstGeom prst="rect">
            <a:avLst/>
          </a:prstGeom>
        </p:spPr>
      </p:pic>
      <p:sp>
        <p:nvSpPr>
          <p:cNvPr id="14" name="Rectangle 2">
            <a:extLst>
              <a:ext uri="{FF2B5EF4-FFF2-40B4-BE49-F238E27FC236}">
                <a16:creationId xmlns:a16="http://schemas.microsoft.com/office/drawing/2014/main" id="{533C1254-8BE0-D521-A564-04E130F33B00}"/>
              </a:ext>
            </a:extLst>
          </p:cNvPr>
          <p:cNvSpPr>
            <a:spLocks noChangeArrowheads="1"/>
          </p:cNvSpPr>
          <p:nvPr/>
        </p:nvSpPr>
        <p:spPr bwMode="auto">
          <a:xfrm>
            <a:off x="5117077" y="1415356"/>
            <a:ext cx="540333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B120E977-9A84-775E-5CDA-F0CC21C083F5}"/>
              </a:ext>
            </a:extLst>
          </p:cNvPr>
          <p:cNvSpPr>
            <a:spLocks noChangeArrowheads="1"/>
          </p:cNvSpPr>
          <p:nvPr/>
        </p:nvSpPr>
        <p:spPr bwMode="auto">
          <a:xfrm>
            <a:off x="1" y="735895"/>
            <a:ext cx="35456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Picture 8">
            <a:extLst>
              <a:ext uri="{FF2B5EF4-FFF2-40B4-BE49-F238E27FC236}">
                <a16:creationId xmlns:a16="http://schemas.microsoft.com/office/drawing/2014/main" id="{FB1F73DA-D18F-665E-AC50-522079D5E44D}"/>
              </a:ext>
            </a:extLst>
          </p:cNvPr>
          <p:cNvPicPr>
            <a:picLocks noChangeAspect="1"/>
          </p:cNvPicPr>
          <p:nvPr/>
        </p:nvPicPr>
        <p:blipFill>
          <a:blip r:embed="rId3"/>
          <a:stretch>
            <a:fillRect/>
          </a:stretch>
        </p:blipFill>
        <p:spPr>
          <a:xfrm>
            <a:off x="5488420" y="1249516"/>
            <a:ext cx="3690191" cy="2373170"/>
          </a:xfrm>
          <a:prstGeom prst="rect">
            <a:avLst/>
          </a:prstGeom>
        </p:spPr>
      </p:pic>
      <p:pic>
        <p:nvPicPr>
          <p:cNvPr id="11" name="Picture 10">
            <a:extLst>
              <a:ext uri="{FF2B5EF4-FFF2-40B4-BE49-F238E27FC236}">
                <a16:creationId xmlns:a16="http://schemas.microsoft.com/office/drawing/2014/main" id="{C4B723C5-BE98-BEAE-CE3C-C148B2B1EA88}"/>
              </a:ext>
            </a:extLst>
          </p:cNvPr>
          <p:cNvPicPr>
            <a:picLocks noChangeAspect="1"/>
          </p:cNvPicPr>
          <p:nvPr/>
        </p:nvPicPr>
        <p:blipFill>
          <a:blip r:embed="rId4"/>
          <a:stretch>
            <a:fillRect/>
          </a:stretch>
        </p:blipFill>
        <p:spPr>
          <a:xfrm>
            <a:off x="5549632" y="3583094"/>
            <a:ext cx="3539144" cy="2315263"/>
          </a:xfrm>
          <a:prstGeom prst="rect">
            <a:avLst/>
          </a:prstGeom>
        </p:spPr>
      </p:pic>
      <p:pic>
        <p:nvPicPr>
          <p:cNvPr id="15" name="Picture 14">
            <a:extLst>
              <a:ext uri="{FF2B5EF4-FFF2-40B4-BE49-F238E27FC236}">
                <a16:creationId xmlns:a16="http://schemas.microsoft.com/office/drawing/2014/main" id="{0BC2F949-C724-9DC5-94EA-1DF74CBBC5B1}"/>
              </a:ext>
            </a:extLst>
          </p:cNvPr>
          <p:cNvPicPr>
            <a:picLocks noChangeAspect="1"/>
          </p:cNvPicPr>
          <p:nvPr/>
        </p:nvPicPr>
        <p:blipFill>
          <a:blip r:embed="rId5"/>
          <a:stretch>
            <a:fillRect/>
          </a:stretch>
        </p:blipFill>
        <p:spPr>
          <a:xfrm>
            <a:off x="237908" y="5245685"/>
            <a:ext cx="4379119" cy="628650"/>
          </a:xfrm>
          <a:prstGeom prst="rect">
            <a:avLst/>
          </a:prstGeom>
        </p:spPr>
      </p:pic>
    </p:spTree>
    <p:extLst>
      <p:ext uri="{BB962C8B-B14F-4D97-AF65-F5344CB8AC3E}">
        <p14:creationId xmlns:p14="http://schemas.microsoft.com/office/powerpoint/2010/main" val="26842445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11076" y="79577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58332" y="1758923"/>
            <a:ext cx="4937700" cy="314260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majoitus- ja ravitsemistoiminnan liikevaihto laski voimakkaasti korona-aikaan. Pudotus on ollut toimialojen pahimpia. Toipumisen myötä alkanut kasvu näyttäisi kuitenkin tyrehtyneen loppukesästä. Koronaa edeltänyt tasokin on edelleen saavuttamatta.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henkilöstömäärä kääntyi laskuun viime vuoden lopussa. Taso on vajaan viidenneksen matalampi kuin huippuvuonna 2017.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Maassa keskimäärin liikevaihto elpyi vauhdilla koko vuoden 2023. Satakunnasta poiketen kasvua riitti loppuvuodellekin.</a:t>
            </a:r>
          </a:p>
        </p:txBody>
      </p:sp>
      <p:pic>
        <p:nvPicPr>
          <p:cNvPr id="6" name="Kuva 8" descr="Kuva, joka sisältää kohteen teksti, merkki, clipart-kuva&#10;&#10;Kuvaus luotu automaattisesti">
            <a:extLst>
              <a:ext uri="{FF2B5EF4-FFF2-40B4-BE49-F238E27FC236}">
                <a16:creationId xmlns:a16="http://schemas.microsoft.com/office/drawing/2014/main" id="{2F70917C-945C-2A8E-CF19-58EAAAEAD1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3973" y="947351"/>
            <a:ext cx="1392609" cy="360574"/>
          </a:xfrm>
          <a:prstGeom prst="rect">
            <a:avLst/>
          </a:prstGeom>
        </p:spPr>
      </p:pic>
      <p:sp>
        <p:nvSpPr>
          <p:cNvPr id="9" name="Rectangle 2">
            <a:extLst>
              <a:ext uri="{FF2B5EF4-FFF2-40B4-BE49-F238E27FC236}">
                <a16:creationId xmlns:a16="http://schemas.microsoft.com/office/drawing/2014/main" id="{6DA58A42-39CD-9AB2-54A8-C6D8FC42E5EF}"/>
              </a:ext>
            </a:extLst>
          </p:cNvPr>
          <p:cNvSpPr>
            <a:spLocks noChangeArrowheads="1"/>
          </p:cNvSpPr>
          <p:nvPr/>
        </p:nvSpPr>
        <p:spPr bwMode="auto">
          <a:xfrm>
            <a:off x="4954628" y="1297327"/>
            <a:ext cx="539578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6DCD9C4D-F1BC-B117-C9C1-9C88EFF87153}"/>
              </a:ext>
            </a:extLst>
          </p:cNvPr>
          <p:cNvSpPr>
            <a:spLocks noChangeArrowheads="1"/>
          </p:cNvSpPr>
          <p:nvPr/>
        </p:nvSpPr>
        <p:spPr bwMode="auto">
          <a:xfrm>
            <a:off x="0" y="807737"/>
            <a:ext cx="45164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1" name="Picture 10">
            <a:extLst>
              <a:ext uri="{FF2B5EF4-FFF2-40B4-BE49-F238E27FC236}">
                <a16:creationId xmlns:a16="http://schemas.microsoft.com/office/drawing/2014/main" id="{2EFF05CA-F1C8-B9EC-C2E7-CFE6D5CF9DCF}"/>
              </a:ext>
            </a:extLst>
          </p:cNvPr>
          <p:cNvPicPr>
            <a:picLocks noChangeAspect="1"/>
          </p:cNvPicPr>
          <p:nvPr/>
        </p:nvPicPr>
        <p:blipFill>
          <a:blip r:embed="rId3"/>
          <a:stretch>
            <a:fillRect/>
          </a:stretch>
        </p:blipFill>
        <p:spPr>
          <a:xfrm>
            <a:off x="5248776" y="1224350"/>
            <a:ext cx="3825376" cy="2459452"/>
          </a:xfrm>
          <a:prstGeom prst="rect">
            <a:avLst/>
          </a:prstGeom>
        </p:spPr>
      </p:pic>
      <p:pic>
        <p:nvPicPr>
          <p:cNvPr id="14" name="Picture 13">
            <a:extLst>
              <a:ext uri="{FF2B5EF4-FFF2-40B4-BE49-F238E27FC236}">
                <a16:creationId xmlns:a16="http://schemas.microsoft.com/office/drawing/2014/main" id="{9D0B2041-709D-4D3B-2B6A-AAE786C6488D}"/>
              </a:ext>
            </a:extLst>
          </p:cNvPr>
          <p:cNvPicPr>
            <a:picLocks noChangeAspect="1"/>
          </p:cNvPicPr>
          <p:nvPr/>
        </p:nvPicPr>
        <p:blipFill>
          <a:blip r:embed="rId4"/>
          <a:stretch>
            <a:fillRect/>
          </a:stretch>
        </p:blipFill>
        <p:spPr>
          <a:xfrm>
            <a:off x="5335036" y="3640463"/>
            <a:ext cx="3573762" cy="2337909"/>
          </a:xfrm>
          <a:prstGeom prst="rect">
            <a:avLst/>
          </a:prstGeom>
        </p:spPr>
      </p:pic>
      <p:pic>
        <p:nvPicPr>
          <p:cNvPr id="15" name="Picture 14">
            <a:extLst>
              <a:ext uri="{FF2B5EF4-FFF2-40B4-BE49-F238E27FC236}">
                <a16:creationId xmlns:a16="http://schemas.microsoft.com/office/drawing/2014/main" id="{19F4250D-0D4B-9DCC-8279-FE0D811AB7E5}"/>
              </a:ext>
            </a:extLst>
          </p:cNvPr>
          <p:cNvPicPr>
            <a:picLocks noChangeAspect="1"/>
          </p:cNvPicPr>
          <p:nvPr/>
        </p:nvPicPr>
        <p:blipFill>
          <a:blip r:embed="rId5"/>
          <a:stretch>
            <a:fillRect/>
          </a:stretch>
        </p:blipFill>
        <p:spPr>
          <a:xfrm>
            <a:off x="352208" y="4545099"/>
            <a:ext cx="4379119" cy="628650"/>
          </a:xfrm>
          <a:prstGeom prst="rect">
            <a:avLst/>
          </a:prstGeom>
        </p:spPr>
      </p:pic>
    </p:spTree>
    <p:extLst>
      <p:ext uri="{BB962C8B-B14F-4D97-AF65-F5344CB8AC3E}">
        <p14:creationId xmlns:p14="http://schemas.microsoft.com/office/powerpoint/2010/main" val="241953454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268" y="8897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789510"/>
            <a:ext cx="5020811" cy="286655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Liike-elämän palveluiden (TOL JLMN) liikevaihto kääntyi monen muun alan tavoin nousuun vuoden 2021 keväällä. Kasvu jatkui nopeana läpi koko loppuvuoden 2022 ja nousu on jatkunut ainakin vuoden 2023 loppuun asti. Kysyntää tuki- ja suunnittelupalveluille sekä henkilöstövuokraukselle lienee edelleen ollut talouden jäähtymisestä huolimatta. Toki hintatason nousu lienee osasyy liikevaihdon kasvulle. Henkilömäärä jatkoi kuitenkin laskuaan koko heinä-joulukuun ajan.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Valtakunnallisesti alan liikevaihto kehittyi samansuuntaisesti kuin Satakunnassa, tosin kasvua kertyi edelleen jonkin verran enemmän. </a:t>
            </a:r>
          </a:p>
        </p:txBody>
      </p:sp>
      <p:pic>
        <p:nvPicPr>
          <p:cNvPr id="6" name="Kuva 8" descr="Kuva, joka sisältää kohteen teksti, merkki, clipart-kuva&#10;&#10;Kuvaus luotu automaattisesti">
            <a:extLst>
              <a:ext uri="{FF2B5EF4-FFF2-40B4-BE49-F238E27FC236}">
                <a16:creationId xmlns:a16="http://schemas.microsoft.com/office/drawing/2014/main" id="{5ACA730A-C19E-7A74-1ED7-67F235D94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8251" y="924320"/>
            <a:ext cx="1392609" cy="360574"/>
          </a:xfrm>
          <a:prstGeom prst="rect">
            <a:avLst/>
          </a:prstGeom>
        </p:spPr>
      </p:pic>
      <p:sp>
        <p:nvSpPr>
          <p:cNvPr id="14" name="Rectangle 2">
            <a:extLst>
              <a:ext uri="{FF2B5EF4-FFF2-40B4-BE49-F238E27FC236}">
                <a16:creationId xmlns:a16="http://schemas.microsoft.com/office/drawing/2014/main" id="{916D3340-CEE2-D4D9-970F-B1A3E9E4010C}"/>
              </a:ext>
            </a:extLst>
          </p:cNvPr>
          <p:cNvSpPr>
            <a:spLocks noChangeArrowheads="1"/>
          </p:cNvSpPr>
          <p:nvPr/>
        </p:nvSpPr>
        <p:spPr bwMode="auto">
          <a:xfrm>
            <a:off x="5412544" y="999043"/>
            <a:ext cx="44048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20B22AFE-F078-FB48-5BF1-ED70645A6612}"/>
              </a:ext>
            </a:extLst>
          </p:cNvPr>
          <p:cNvSpPr>
            <a:spLocks noChangeArrowheads="1"/>
          </p:cNvSpPr>
          <p:nvPr/>
        </p:nvSpPr>
        <p:spPr bwMode="auto">
          <a:xfrm>
            <a:off x="5603095" y="3109575"/>
            <a:ext cx="40585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Picture 8">
            <a:extLst>
              <a:ext uri="{FF2B5EF4-FFF2-40B4-BE49-F238E27FC236}">
                <a16:creationId xmlns:a16="http://schemas.microsoft.com/office/drawing/2014/main" id="{87D41A5C-65DD-4039-BFF0-EEC53B90A5AA}"/>
              </a:ext>
            </a:extLst>
          </p:cNvPr>
          <p:cNvPicPr>
            <a:picLocks noChangeAspect="1"/>
          </p:cNvPicPr>
          <p:nvPr/>
        </p:nvPicPr>
        <p:blipFill>
          <a:blip r:embed="rId3"/>
          <a:stretch>
            <a:fillRect/>
          </a:stretch>
        </p:blipFill>
        <p:spPr>
          <a:xfrm>
            <a:off x="5200195" y="1319511"/>
            <a:ext cx="3764034" cy="2420659"/>
          </a:xfrm>
          <a:prstGeom prst="rect">
            <a:avLst/>
          </a:prstGeom>
        </p:spPr>
      </p:pic>
      <p:pic>
        <p:nvPicPr>
          <p:cNvPr id="11" name="Picture 10">
            <a:extLst>
              <a:ext uri="{FF2B5EF4-FFF2-40B4-BE49-F238E27FC236}">
                <a16:creationId xmlns:a16="http://schemas.microsoft.com/office/drawing/2014/main" id="{7315F557-334A-1F90-1176-F664712030BB}"/>
              </a:ext>
            </a:extLst>
          </p:cNvPr>
          <p:cNvPicPr>
            <a:picLocks noChangeAspect="1"/>
          </p:cNvPicPr>
          <p:nvPr/>
        </p:nvPicPr>
        <p:blipFill>
          <a:blip r:embed="rId4"/>
          <a:stretch>
            <a:fillRect/>
          </a:stretch>
        </p:blipFill>
        <p:spPr>
          <a:xfrm>
            <a:off x="5248398" y="3577772"/>
            <a:ext cx="3754861" cy="2456382"/>
          </a:xfrm>
          <a:prstGeom prst="rect">
            <a:avLst/>
          </a:prstGeom>
        </p:spPr>
      </p:pic>
      <p:pic>
        <p:nvPicPr>
          <p:cNvPr id="15" name="Picture 14">
            <a:extLst>
              <a:ext uri="{FF2B5EF4-FFF2-40B4-BE49-F238E27FC236}">
                <a16:creationId xmlns:a16="http://schemas.microsoft.com/office/drawing/2014/main" id="{3CA85247-B49E-6F6E-958F-EBEFECB9D691}"/>
              </a:ext>
            </a:extLst>
          </p:cNvPr>
          <p:cNvPicPr>
            <a:picLocks noChangeAspect="1"/>
          </p:cNvPicPr>
          <p:nvPr/>
        </p:nvPicPr>
        <p:blipFill>
          <a:blip r:embed="rId5"/>
          <a:stretch>
            <a:fillRect/>
          </a:stretch>
        </p:blipFill>
        <p:spPr>
          <a:xfrm>
            <a:off x="267891" y="5049135"/>
            <a:ext cx="4379119" cy="628650"/>
          </a:xfrm>
          <a:prstGeom prst="rect">
            <a:avLst/>
          </a:prstGeom>
        </p:spPr>
      </p:pic>
    </p:spTree>
    <p:extLst>
      <p:ext uri="{BB962C8B-B14F-4D97-AF65-F5344CB8AC3E}">
        <p14:creationId xmlns:p14="http://schemas.microsoft.com/office/powerpoint/2010/main" val="35448387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864" y="872203"/>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alat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773849"/>
            <a:ext cx="5169098" cy="282650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Luoviin aloihin luetaan tässä yhteydessä joukkoviestintä, muotoilu, mainonta, taide, kulttuuriperintö, viihde, urheilu ja käsityöalat. Suhdannevaihtelut heijastuvat varsin vahvasti alan kehitykseen.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Alan liikevaihto romahti vuoden 2023 heinä-joulukuussa sekä Satakunnassa että valtakunnallisesti. Lasku oli palvelusektorin pahin. Taustalla vaikuttaa ainakin kuluttajien luottamuksen lasku, joka lienee pienentänyt kysyntää kulttuuri- ja taidealoilla sekä viihde-elektroniikassa. Ainakin Satakunnassa henkilöstöä vähennettiin koko loppuvuoden ajan, joskin pudotus oli liikevaihtoa selvästi maltillisempaa.</a:t>
            </a:r>
          </a:p>
        </p:txBody>
      </p:sp>
      <p:pic>
        <p:nvPicPr>
          <p:cNvPr id="6" name="Kuva 8" descr="Kuva, joka sisältää kohteen teksti, merkki, clipart-kuva&#10;&#10;Kuvaus luotu automaattisesti">
            <a:extLst>
              <a:ext uri="{FF2B5EF4-FFF2-40B4-BE49-F238E27FC236}">
                <a16:creationId xmlns:a16="http://schemas.microsoft.com/office/drawing/2014/main" id="{2077BAE7-CEA3-6B54-820B-43AFD1CD7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6656" y="934716"/>
            <a:ext cx="1392609" cy="360574"/>
          </a:xfrm>
          <a:prstGeom prst="rect">
            <a:avLst/>
          </a:prstGeom>
        </p:spPr>
      </p:pic>
      <p:sp>
        <p:nvSpPr>
          <p:cNvPr id="9" name="Rectangle 2">
            <a:extLst>
              <a:ext uri="{FF2B5EF4-FFF2-40B4-BE49-F238E27FC236}">
                <a16:creationId xmlns:a16="http://schemas.microsoft.com/office/drawing/2014/main" id="{DD3C7AB1-ECAC-5190-03C0-95A978297047}"/>
              </a:ext>
            </a:extLst>
          </p:cNvPr>
          <p:cNvSpPr>
            <a:spLocks noChangeArrowheads="1"/>
          </p:cNvSpPr>
          <p:nvPr/>
        </p:nvSpPr>
        <p:spPr bwMode="auto">
          <a:xfrm>
            <a:off x="5321476" y="895384"/>
            <a:ext cx="50232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E8F9B452-C407-AD24-1537-1E626A1BA4DE}"/>
              </a:ext>
            </a:extLst>
          </p:cNvPr>
          <p:cNvSpPr>
            <a:spLocks noChangeArrowheads="1"/>
          </p:cNvSpPr>
          <p:nvPr/>
        </p:nvSpPr>
        <p:spPr bwMode="auto">
          <a:xfrm>
            <a:off x="5481113" y="3590861"/>
            <a:ext cx="40117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1" name="Picture 10">
            <a:extLst>
              <a:ext uri="{FF2B5EF4-FFF2-40B4-BE49-F238E27FC236}">
                <a16:creationId xmlns:a16="http://schemas.microsoft.com/office/drawing/2014/main" id="{46D07F68-9019-C06E-97A9-680AABCE418E}"/>
              </a:ext>
            </a:extLst>
          </p:cNvPr>
          <p:cNvPicPr>
            <a:picLocks noChangeAspect="1"/>
          </p:cNvPicPr>
          <p:nvPr/>
        </p:nvPicPr>
        <p:blipFill>
          <a:blip r:embed="rId3"/>
          <a:stretch>
            <a:fillRect/>
          </a:stretch>
        </p:blipFill>
        <p:spPr>
          <a:xfrm>
            <a:off x="5324825" y="1284893"/>
            <a:ext cx="3651417" cy="2381360"/>
          </a:xfrm>
          <a:prstGeom prst="rect">
            <a:avLst/>
          </a:prstGeom>
        </p:spPr>
      </p:pic>
      <p:pic>
        <p:nvPicPr>
          <p:cNvPr id="14" name="Picture 13">
            <a:extLst>
              <a:ext uri="{FF2B5EF4-FFF2-40B4-BE49-F238E27FC236}">
                <a16:creationId xmlns:a16="http://schemas.microsoft.com/office/drawing/2014/main" id="{78B7569A-F8D2-B2D6-AC81-76B2BDC1EC12}"/>
              </a:ext>
            </a:extLst>
          </p:cNvPr>
          <p:cNvPicPr>
            <a:picLocks noChangeAspect="1"/>
          </p:cNvPicPr>
          <p:nvPr/>
        </p:nvPicPr>
        <p:blipFill>
          <a:blip r:embed="rId4"/>
          <a:stretch>
            <a:fillRect/>
          </a:stretch>
        </p:blipFill>
        <p:spPr>
          <a:xfrm>
            <a:off x="5356510" y="3576030"/>
            <a:ext cx="3588048" cy="2347255"/>
          </a:xfrm>
          <a:prstGeom prst="rect">
            <a:avLst/>
          </a:prstGeom>
        </p:spPr>
      </p:pic>
      <p:pic>
        <p:nvPicPr>
          <p:cNvPr id="15" name="Picture 14">
            <a:extLst>
              <a:ext uri="{FF2B5EF4-FFF2-40B4-BE49-F238E27FC236}">
                <a16:creationId xmlns:a16="http://schemas.microsoft.com/office/drawing/2014/main" id="{D02A4DC2-8250-6BBD-0344-EEB4C9E4C020}"/>
              </a:ext>
            </a:extLst>
          </p:cNvPr>
          <p:cNvPicPr>
            <a:picLocks noChangeAspect="1"/>
          </p:cNvPicPr>
          <p:nvPr/>
        </p:nvPicPr>
        <p:blipFill>
          <a:blip r:embed="rId5"/>
          <a:stretch>
            <a:fillRect/>
          </a:stretch>
        </p:blipFill>
        <p:spPr>
          <a:xfrm>
            <a:off x="237908" y="4434052"/>
            <a:ext cx="4379119" cy="628650"/>
          </a:xfrm>
          <a:prstGeom prst="rect">
            <a:avLst/>
          </a:prstGeom>
        </p:spPr>
      </p:pic>
    </p:spTree>
    <p:extLst>
      <p:ext uri="{BB962C8B-B14F-4D97-AF65-F5344CB8AC3E}">
        <p14:creationId xmlns:p14="http://schemas.microsoft.com/office/powerpoint/2010/main" val="40097229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864" y="872203"/>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Yksityiset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sosiaali</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terveyspalvelut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0923" y="1742046"/>
            <a:ext cx="3366602" cy="31376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yksityisten sosiaali- ja terveyspalvelujen henkilöstömäärä kasvoi edelleen selvästi vuoden 2023 heinä-joulukuun aikana. Kasvu ylitti paitsi toimialojen keskitason, myös muiden palvelualojen nousun. Pitkällä aikavälillä kasvu on ollut jo kauan toimialojen kärkiluokkaa. Ala työllistää tällä hetkellä vajaan kolmanneksen enemmän väkeä kuin vuonna 2015. </a:t>
            </a:r>
          </a:p>
        </p:txBody>
      </p:sp>
      <p:pic>
        <p:nvPicPr>
          <p:cNvPr id="9" name="Kuva 8" descr="Kuva, joka sisältää kohteen teksti, merkki, clipart-kuva&#10;&#10;Kuvaus luotu automaattisesti">
            <a:extLst>
              <a:ext uri="{FF2B5EF4-FFF2-40B4-BE49-F238E27FC236}">
                <a16:creationId xmlns:a16="http://schemas.microsoft.com/office/drawing/2014/main" id="{A070F1E6-9170-C26F-31ED-4A0B8BD45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947351"/>
            <a:ext cx="1392609" cy="360574"/>
          </a:xfrm>
          <a:prstGeom prst="rect">
            <a:avLst/>
          </a:prstGeom>
        </p:spPr>
      </p:pic>
      <p:sp>
        <p:nvSpPr>
          <p:cNvPr id="14" name="Rectangle 2">
            <a:extLst>
              <a:ext uri="{FF2B5EF4-FFF2-40B4-BE49-F238E27FC236}">
                <a16:creationId xmlns:a16="http://schemas.microsoft.com/office/drawing/2014/main" id="{8C788F4C-08A1-832B-5153-5DC81F3B2CFA}"/>
              </a:ext>
            </a:extLst>
          </p:cNvPr>
          <p:cNvSpPr>
            <a:spLocks noChangeArrowheads="1"/>
          </p:cNvSpPr>
          <p:nvPr/>
        </p:nvSpPr>
        <p:spPr bwMode="auto">
          <a:xfrm>
            <a:off x="3629873" y="1365350"/>
            <a:ext cx="68815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 name="Picture 5">
            <a:extLst>
              <a:ext uri="{FF2B5EF4-FFF2-40B4-BE49-F238E27FC236}">
                <a16:creationId xmlns:a16="http://schemas.microsoft.com/office/drawing/2014/main" id="{A6CD88B6-B4B1-2675-AB53-AB2F371453BB}"/>
              </a:ext>
            </a:extLst>
          </p:cNvPr>
          <p:cNvPicPr>
            <a:picLocks noChangeAspect="1"/>
          </p:cNvPicPr>
          <p:nvPr/>
        </p:nvPicPr>
        <p:blipFill>
          <a:blip r:embed="rId3"/>
          <a:stretch>
            <a:fillRect/>
          </a:stretch>
        </p:blipFill>
        <p:spPr>
          <a:xfrm>
            <a:off x="3892987" y="1503848"/>
            <a:ext cx="4878866" cy="3137609"/>
          </a:xfrm>
          <a:prstGeom prst="rect">
            <a:avLst/>
          </a:prstGeom>
        </p:spPr>
      </p:pic>
      <p:pic>
        <p:nvPicPr>
          <p:cNvPr id="11" name="Picture 10">
            <a:extLst>
              <a:ext uri="{FF2B5EF4-FFF2-40B4-BE49-F238E27FC236}">
                <a16:creationId xmlns:a16="http://schemas.microsoft.com/office/drawing/2014/main" id="{A464FB33-CD0E-AA5B-A9CC-50D33251989E}"/>
              </a:ext>
            </a:extLst>
          </p:cNvPr>
          <p:cNvPicPr>
            <a:picLocks noChangeAspect="1"/>
          </p:cNvPicPr>
          <p:nvPr/>
        </p:nvPicPr>
        <p:blipFill>
          <a:blip r:embed="rId4"/>
          <a:stretch>
            <a:fillRect/>
          </a:stretch>
        </p:blipFill>
        <p:spPr>
          <a:xfrm>
            <a:off x="238143" y="4382142"/>
            <a:ext cx="3429000" cy="621506"/>
          </a:xfrm>
          <a:prstGeom prst="rect">
            <a:avLst/>
          </a:prstGeom>
        </p:spPr>
      </p:pic>
    </p:spTree>
    <p:extLst>
      <p:ext uri="{BB962C8B-B14F-4D97-AF65-F5344CB8AC3E}">
        <p14:creationId xmlns:p14="http://schemas.microsoft.com/office/powerpoint/2010/main" val="254152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9221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osa-alueittain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13</a:t>
            </a:fld>
            <a:endParaRPr lang="fi-FI" altLang="fi-FI" sz="1200">
              <a:solidFill>
                <a:srgbClr val="898989"/>
              </a:solidFill>
            </a:endParaRPr>
          </a:p>
        </p:txBody>
      </p:sp>
      <p:sp>
        <p:nvSpPr>
          <p:cNvPr id="5" name="Rectangle 4">
            <a:extLst>
              <a:ext uri="{FF2B5EF4-FFF2-40B4-BE49-F238E27FC236}">
                <a16:creationId xmlns:a16="http://schemas.microsoft.com/office/drawing/2014/main" id="{D0DBA904-4728-4980-BFC4-129A6A89AFB0}"/>
              </a:ext>
            </a:extLst>
          </p:cNvPr>
          <p:cNvSpPr/>
          <p:nvPr/>
        </p:nvSpPr>
        <p:spPr>
          <a:xfrm>
            <a:off x="6824273" y="1791392"/>
            <a:ext cx="2133600" cy="3970318"/>
          </a:xfrm>
          <a:prstGeom prst="rect">
            <a:avLst/>
          </a:prstGeom>
        </p:spPr>
        <p:txBody>
          <a:bodyPr wrap="square">
            <a:spAutoFit/>
          </a:bodyPr>
          <a:lstStyle/>
          <a:p>
            <a:r>
              <a:rPr lang="fi-FI" sz="1400" dirty="0"/>
              <a:t>Satakunnassa kuolleiden määrä kohoaa edelleen hieman ennusteajanjakson loppua kohti. Sen sijaan lähivuosina taso vakiintuu. Myös syntyneiden määrä jatkaa laskuaan, joskin 2030-luvulla taso alkaa vakiintua.</a:t>
            </a:r>
          </a:p>
          <a:p>
            <a:endParaRPr lang="fi-FI" sz="1400" dirty="0"/>
          </a:p>
          <a:p>
            <a:r>
              <a:rPr lang="fi-FI" sz="1400" dirty="0"/>
              <a:t>Muuttoliikkeessä Satakunta nousee voitolliseksi 2020-luvun lopussa. Tämän ansiosta väestökato alkaa loiventua samalla. </a:t>
            </a:r>
          </a:p>
        </p:txBody>
      </p:sp>
      <p:pic>
        <p:nvPicPr>
          <p:cNvPr id="3" name="Picture 2">
            <a:extLst>
              <a:ext uri="{FF2B5EF4-FFF2-40B4-BE49-F238E27FC236}">
                <a16:creationId xmlns:a16="http://schemas.microsoft.com/office/drawing/2014/main" id="{13D281AD-C10A-4EDB-903A-459BAF1C6E0E}"/>
              </a:ext>
            </a:extLst>
          </p:cNvPr>
          <p:cNvPicPr>
            <a:picLocks noChangeAspect="1"/>
          </p:cNvPicPr>
          <p:nvPr/>
        </p:nvPicPr>
        <p:blipFill rotWithShape="1">
          <a:blip r:embed="rId3"/>
          <a:srcRect l="-935"/>
          <a:stretch/>
        </p:blipFill>
        <p:spPr>
          <a:xfrm>
            <a:off x="0" y="1499594"/>
            <a:ext cx="6824273" cy="4438273"/>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4A7A725C-19E2-72C6-2D44-B47701B40C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42618116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B153B1B3-2CC2-46D0-8CB5-F97288AABB1B}" type="slidenum">
              <a:rPr lang="fi-FI" altLang="fi-FI">
                <a:solidFill>
                  <a:prstClr val="white"/>
                </a:solidFill>
                <a:cs typeface="+mn-cs"/>
              </a:rPr>
              <a:pPr defTabSz="685800" eaLnBrk="1" fontAlgn="auto" hangingPunct="1">
                <a:spcBef>
                  <a:spcPts val="0"/>
                </a:spcBef>
                <a:spcAft>
                  <a:spcPts val="0"/>
                </a:spcAft>
              </a:pPr>
              <a:t>130</a:t>
            </a:fld>
            <a:endParaRPr lang="fi-FI" altLang="fi-FI">
              <a:solidFill>
                <a:prstClr val="white"/>
              </a:solidFill>
              <a:cs typeface="+mn-cs"/>
            </a:endParaRPr>
          </a:p>
        </p:txBody>
      </p:sp>
      <p:sp>
        <p:nvSpPr>
          <p:cNvPr id="32772" name="Rectangle 3"/>
          <p:cNvSpPr>
            <a:spLocks noGrp="1" noChangeArrowheads="1"/>
          </p:cNvSpPr>
          <p:nvPr>
            <p:ph type="body" idx="1"/>
          </p:nvPr>
        </p:nvSpPr>
        <p:spPr>
          <a:xfrm>
            <a:off x="-106019" y="1969920"/>
            <a:ext cx="7561735" cy="3846909"/>
          </a:xfrm>
        </p:spPr>
        <p:txBody>
          <a:bodyPr>
            <a:normAutofit fontScale="25000" lnSpcReduction="20000"/>
          </a:bodyPr>
          <a:lstStyle/>
          <a:p>
            <a:pPr marL="134541" indent="-134541">
              <a:buNone/>
            </a:pPr>
            <a:r>
              <a:rPr lang="fi-FI" altLang="fi-FI" sz="5400" b="1" dirty="0"/>
              <a:t>    KEHITYS SATAKUNTA VS. KOKO MAA KESKIMÄÄRIN </a:t>
            </a:r>
          </a:p>
          <a:p>
            <a:pPr marL="134541" indent="-134541">
              <a:buNone/>
            </a:pPr>
            <a:r>
              <a:rPr lang="fi-FI" altLang="fi-FI" sz="5400" b="1" dirty="0"/>
              <a:t>	HEINÄ</a:t>
            </a:r>
            <a:r>
              <a:rPr lang="en-GB" altLang="fi-FI" sz="5400" b="1" dirty="0"/>
              <a:t>−JOULUK</a:t>
            </a:r>
            <a:r>
              <a:rPr lang="fi-FI" altLang="fi-FI" sz="5400" b="1" dirty="0"/>
              <a:t>UUSSA 2023 (SATAKUNTA ALLEVIIVATTU, JOS PAREMPI):</a:t>
            </a:r>
          </a:p>
          <a:p>
            <a:pPr marL="134541" indent="-134541">
              <a:buNone/>
            </a:pPr>
            <a:endParaRPr lang="fi-FI" altLang="fi-FI" sz="2775" dirty="0"/>
          </a:p>
          <a:p>
            <a:pPr lvl="1">
              <a:buFont typeface="Wingdings" panose="05000000000000000000" pitchFamily="2" charset="2"/>
              <a:buChar char="§"/>
            </a:pPr>
            <a:r>
              <a:rPr lang="fi-FI" altLang="fi-FI" sz="5400" b="1" dirty="0"/>
              <a:t>Kaikki toimialat yhteensä </a:t>
            </a:r>
            <a:r>
              <a:rPr lang="fi-FI" altLang="fi-FI" sz="5400" dirty="0"/>
              <a:t>(Satakunta -7,9 % / Koko maa -7,6 %)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Teollisuus yhteensä </a:t>
            </a:r>
            <a:r>
              <a:rPr lang="fi-FI" altLang="fi-FI" sz="5400" dirty="0"/>
              <a:t>(Satakunta -16,7 % / Koko maa -13,6 %)</a:t>
            </a:r>
          </a:p>
          <a:p>
            <a:pPr lvl="1">
              <a:buFont typeface="Wingdings" panose="05000000000000000000" pitchFamily="2" charset="2"/>
              <a:buChar char="§"/>
            </a:pPr>
            <a:endParaRPr lang="fi-FI" altLang="fi-FI" sz="5400" b="1" dirty="0"/>
          </a:p>
          <a:p>
            <a:pPr lvl="1">
              <a:buFont typeface="Wingdings" panose="05000000000000000000" pitchFamily="2" charset="2"/>
              <a:buChar char="§"/>
            </a:pPr>
            <a:r>
              <a:rPr lang="fi-FI" altLang="fi-FI" sz="5400" b="1" dirty="0"/>
              <a:t>Elintarviketeollisuus </a:t>
            </a:r>
            <a:r>
              <a:rPr lang="fi-FI" altLang="fi-FI" sz="5400" dirty="0"/>
              <a:t>(Satakunta -3,2 % / Koko maa 0,7 %)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Metsäteollisuus</a:t>
            </a:r>
            <a:r>
              <a:rPr lang="fi-FI" altLang="fi-FI" sz="5400" dirty="0"/>
              <a:t> (Satakunta -22,9 % / Koko maa -21,7 %)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u="sng" dirty="0"/>
              <a:t>Kemikaalien sekä kumi- ja muovituotteiden valmistus</a:t>
            </a:r>
            <a:r>
              <a:rPr lang="fi-FI" altLang="fi-FI" sz="5400" u="sng" dirty="0"/>
              <a:t> (Satakunta -13,0 % / Koko maa -16,2 %)</a:t>
            </a:r>
          </a:p>
          <a:p>
            <a:pPr lvl="1">
              <a:buFont typeface="Wingdings" panose="05000000000000000000" pitchFamily="2" charset="2"/>
              <a:buChar char="§"/>
            </a:pPr>
            <a:endParaRPr lang="fi-FI" altLang="fi-FI" sz="5400" u="sng" dirty="0"/>
          </a:p>
          <a:p>
            <a:pPr lvl="1">
              <a:buFont typeface="Wingdings" panose="05000000000000000000" pitchFamily="2" charset="2"/>
              <a:buChar char="§"/>
            </a:pPr>
            <a:r>
              <a:rPr lang="fi-FI" altLang="fi-FI" sz="5400" b="1" dirty="0"/>
              <a:t>Teknologiateollisuus yhteensä sis. telakat </a:t>
            </a:r>
            <a:r>
              <a:rPr lang="fi-FI" altLang="fi-FI" sz="5400" dirty="0"/>
              <a:t>(Satakunta -16,6 % / Koko maa -11,5 %) </a:t>
            </a:r>
          </a:p>
          <a:p>
            <a:pPr lvl="2">
              <a:buFont typeface="Wingdings" panose="05000000000000000000" pitchFamily="2" charset="2"/>
              <a:buChar char="Ä"/>
            </a:pPr>
            <a:r>
              <a:rPr lang="fi-FI" altLang="fi-FI" sz="5400" b="1" dirty="0"/>
              <a:t>Metallien jalostus</a:t>
            </a:r>
            <a:r>
              <a:rPr lang="fi-FI" altLang="fi-FI" sz="5400" dirty="0"/>
              <a:t> (Satakunta -30,4 % / Koko maa -22,4 %)</a:t>
            </a:r>
          </a:p>
          <a:p>
            <a:pPr lvl="2">
              <a:buFont typeface="Wingdings" panose="05000000000000000000" pitchFamily="2" charset="2"/>
              <a:buChar char="Ä"/>
            </a:pPr>
            <a:r>
              <a:rPr lang="fi-FI" altLang="fi-FI" sz="5400" b="1" u="sng" dirty="0"/>
              <a:t>Metallituotteiden valmistus </a:t>
            </a:r>
            <a:r>
              <a:rPr lang="fi-FI" altLang="fi-FI" sz="5400" u="sng" dirty="0"/>
              <a:t>(Satakunta -8,5 % / Koko maa -13,1 %)</a:t>
            </a:r>
          </a:p>
          <a:p>
            <a:pPr lvl="2">
              <a:buFont typeface="Wingdings" panose="05000000000000000000" pitchFamily="2" charset="2"/>
              <a:buChar char="Ä"/>
            </a:pPr>
            <a:r>
              <a:rPr lang="fi-FI" altLang="fi-FI" sz="5400" b="1" dirty="0"/>
              <a:t>Koneiden ja laitteiden valmistus </a:t>
            </a:r>
            <a:r>
              <a:rPr lang="fi-FI" altLang="fi-FI" sz="5400" dirty="0"/>
              <a:t>(Satakunta 0,1 % / Koko maa 3,1 %)</a:t>
            </a:r>
          </a:p>
          <a:p>
            <a:pPr lvl="2">
              <a:buFont typeface="Wingdings" panose="05000000000000000000" pitchFamily="2" charset="2"/>
              <a:buChar char="Ä"/>
            </a:pPr>
            <a:r>
              <a:rPr lang="fi-FI" altLang="fi-FI" sz="5400" b="1" u="sng" dirty="0"/>
              <a:t>Elektroniikka- ja sähkötuotteiden valmistus </a:t>
            </a:r>
            <a:r>
              <a:rPr lang="fi-FI" altLang="fi-FI" sz="5400" u="sng" dirty="0"/>
              <a:t>(Satakunta -7,7 % / Koko maa -20,5 %)</a:t>
            </a:r>
            <a:endParaRPr lang="fi-FI" altLang="fi-FI" sz="5400" b="1" u="sng"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2">
              <a:buFont typeface="Wingdings" panose="05000000000000000000" pitchFamily="2" charset="2"/>
              <a:buChar char="Ä"/>
            </a:pPr>
            <a:endParaRPr lang="fi-FI" altLang="fi-FI" sz="975" dirty="0"/>
          </a:p>
          <a:p>
            <a:pPr lvl="1">
              <a:buFont typeface="Wingdings" panose="05000000000000000000" pitchFamily="2" charset="2"/>
              <a:buChar char="§"/>
            </a:pPr>
            <a:endParaRPr lang="fi-FI" altLang="fi-FI" sz="975"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1050" dirty="0"/>
          </a:p>
          <a:p>
            <a:pPr lvl="1">
              <a:buFont typeface="Wingdings" panose="05000000000000000000" pitchFamily="2" charset="2"/>
              <a:buChar char="§"/>
            </a:pPr>
            <a:endParaRPr lang="fi-FI" altLang="fi-FI" sz="750" dirty="0"/>
          </a:p>
          <a:p>
            <a:pPr lvl="1">
              <a:buFont typeface="Wingdings" panose="05000000000000000000" pitchFamily="2" charset="2"/>
              <a:buNone/>
            </a:pPr>
            <a:endParaRPr lang="fi-FI" altLang="fi-FI" sz="675" dirty="0"/>
          </a:p>
          <a:p>
            <a:pPr lvl="1">
              <a:buFont typeface="Wingdings" panose="05000000000000000000" pitchFamily="2" charset="2"/>
              <a:buChar char="§"/>
            </a:pPr>
            <a:endParaRPr lang="fi-FI" altLang="fi-FI" sz="675"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endParaRPr lang="fi-FI" altLang="fi-FI" dirty="0"/>
          </a:p>
          <a:p>
            <a:pPr marL="134541" indent="-134541"/>
            <a:endParaRPr lang="fi-FI" altLang="fi-FI" dirty="0"/>
          </a:p>
          <a:p>
            <a:pPr marL="134541" indent="-134541">
              <a:buNone/>
            </a:pPr>
            <a:endParaRPr lang="fi-FI" altLang="fi-FI" dirty="0"/>
          </a:p>
          <a:p>
            <a:pPr marL="134541" indent="-134541">
              <a:buNone/>
            </a:pPr>
            <a:endParaRPr lang="fi-FI" altLang="fi-FI" dirty="0"/>
          </a:p>
          <a:p>
            <a:pPr marL="134541" indent="-134541">
              <a:buNone/>
            </a:pPr>
            <a:endParaRPr lang="fi-FI" altLang="fi-FI" dirty="0"/>
          </a:p>
          <a:p>
            <a:pPr marL="134541" indent="-134541"/>
            <a:endParaRPr lang="fi-FI" altLang="fi-FI" dirty="0"/>
          </a:p>
          <a:p>
            <a:pPr marL="134541" indent="-134541"/>
            <a:endParaRPr lang="fi-FI" altLang="fi-FI" dirty="0"/>
          </a:p>
          <a:p>
            <a:pPr marL="134541" indent="-134541">
              <a:buNone/>
            </a:pPr>
            <a:r>
              <a:rPr lang="fi-FI" altLang="fi-FI" dirty="0"/>
              <a:t>	</a:t>
            </a:r>
          </a:p>
          <a:p>
            <a:pPr marL="134541" indent="-134541">
              <a:buNone/>
            </a:pPr>
            <a:endParaRPr lang="fi-FI" altLang="fi-FI" dirty="0"/>
          </a:p>
          <a:p>
            <a:pPr marL="134541" indent="-134541">
              <a:buNone/>
            </a:pPr>
            <a:endParaRPr lang="fi-FI" altLang="fi-FI" dirty="0"/>
          </a:p>
        </p:txBody>
      </p:sp>
      <p:sp>
        <p:nvSpPr>
          <p:cNvPr id="10" name="Rectangle 2">
            <a:extLst>
              <a:ext uri="{FF2B5EF4-FFF2-40B4-BE49-F238E27FC236}">
                <a16:creationId xmlns:a16="http://schemas.microsoft.com/office/drawing/2014/main" id="{B44C9604-B0D6-4399-9C0A-731977A835F8}"/>
              </a:ext>
            </a:extLst>
          </p:cNvPr>
          <p:cNvSpPr txBox="1">
            <a:spLocks noChangeArrowheads="1"/>
          </p:cNvSpPr>
          <p:nvPr/>
        </p:nvSpPr>
        <p:spPr>
          <a:xfrm>
            <a:off x="877995" y="9596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a:t>
            </a:r>
          </a:p>
          <a:p>
            <a:pPr defTabSz="685800" fontAlgn="auto">
              <a:spcAft>
                <a:spcPts val="0"/>
              </a:spcAft>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a:p>
            <a:pPr defTabSz="685800" fontAlgn="auto">
              <a:spcAft>
                <a:spcPts val="0"/>
              </a:spcAft>
            </a:pP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5" name="Rectangle 2">
            <a:extLst>
              <a:ext uri="{FF2B5EF4-FFF2-40B4-BE49-F238E27FC236}">
                <a16:creationId xmlns:a16="http://schemas.microsoft.com/office/drawing/2014/main" id="{86498561-5533-4264-B7D4-DCFD99C01A0C}"/>
              </a:ext>
            </a:extLst>
          </p:cNvPr>
          <p:cNvSpPr>
            <a:spLocks noGrp="1" noChangeArrowheads="1"/>
          </p:cNvSpPr>
          <p:nvPr>
            <p:ph type="title"/>
          </p:nvPr>
        </p:nvSpPr>
        <p:spPr>
          <a:xfrm>
            <a:off x="807190" y="1488115"/>
            <a:ext cx="5398294" cy="539354"/>
          </a:xfrm>
        </p:spPr>
        <p:txBody>
          <a:bodyPr/>
          <a:lstStyle/>
          <a:p>
            <a:r>
              <a:rPr lang="fi-FI" altLang="fi-FI" sz="1650" dirty="0"/>
              <a:t>Liikevaihdon toimialoittainen kehitys Satakunnassa</a:t>
            </a:r>
            <a:endParaRPr lang="en-US" altLang="fi-FI" sz="1650" dirty="0"/>
          </a:p>
        </p:txBody>
      </p:sp>
      <p:pic>
        <p:nvPicPr>
          <p:cNvPr id="2" name="Kuva 8" descr="Kuva, joka sisältää kohteen teksti, merkki, clipart-kuva&#10;&#10;Kuvaus luotu automaattisesti">
            <a:extLst>
              <a:ext uri="{FF2B5EF4-FFF2-40B4-BE49-F238E27FC236}">
                <a16:creationId xmlns:a16="http://schemas.microsoft.com/office/drawing/2014/main" id="{00123CA0-FC03-A9D0-B29C-8D3FCB696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4" name="Picture 3">
            <a:extLst>
              <a:ext uri="{FF2B5EF4-FFF2-40B4-BE49-F238E27FC236}">
                <a16:creationId xmlns:a16="http://schemas.microsoft.com/office/drawing/2014/main" id="{61326EDE-E280-00E8-68D1-0845ED3B1B59}"/>
              </a:ext>
            </a:extLst>
          </p:cNvPr>
          <p:cNvPicPr>
            <a:picLocks noChangeAspect="1"/>
          </p:cNvPicPr>
          <p:nvPr/>
        </p:nvPicPr>
        <p:blipFill>
          <a:blip r:embed="rId3"/>
          <a:stretch>
            <a:fillRect/>
          </a:stretch>
        </p:blipFill>
        <p:spPr>
          <a:xfrm>
            <a:off x="5508630" y="1888393"/>
            <a:ext cx="3427779" cy="1928126"/>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058902"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marL="134541" indent="-134541" defTabSz="685800" fontAlgn="auto">
              <a:spcAft>
                <a:spcPts val="0"/>
              </a:spcAft>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p:txBody>
      </p:sp>
      <p:sp>
        <p:nvSpPr>
          <p:cNvPr id="41" name="Rectangle 3">
            <a:extLst>
              <a:ext uri="{FF2B5EF4-FFF2-40B4-BE49-F238E27FC236}">
                <a16:creationId xmlns:a16="http://schemas.microsoft.com/office/drawing/2014/main" id="{B791F6EB-3ED6-4ED4-AA35-0A46E1A3A9C2}"/>
              </a:ext>
            </a:extLst>
          </p:cNvPr>
          <p:cNvSpPr txBox="1">
            <a:spLocks noChangeArrowheads="1"/>
          </p:cNvSpPr>
          <p:nvPr/>
        </p:nvSpPr>
        <p:spPr>
          <a:xfrm>
            <a:off x="0" y="2284324"/>
            <a:ext cx="6210300" cy="361403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buNone/>
              <a:defRPr/>
            </a:pPr>
            <a:r>
              <a:rPr lang="fi-FI" altLang="fi-FI" sz="1350" b="1" dirty="0">
                <a:solidFill>
                  <a:prstClr val="black"/>
                </a:solidFill>
                <a:latin typeface="Calibri" panose="020F0502020204030204"/>
              </a:rPr>
              <a:t>KEHITYS SATAKUNTA VS. KOKO MAA KESKIMÄÄRIN </a:t>
            </a:r>
          </a:p>
          <a:p>
            <a:pPr marL="171450" indent="-171450" defTabSz="685800" fontAlgn="auto">
              <a:spcBef>
                <a:spcPts val="750"/>
              </a:spcBef>
              <a:spcAft>
                <a:spcPts val="0"/>
              </a:spcAft>
              <a:buNone/>
              <a:defRPr/>
            </a:pPr>
            <a:r>
              <a:rPr lang="fi-FI" altLang="fi-FI" sz="1350" b="1" dirty="0">
                <a:solidFill>
                  <a:prstClr val="black"/>
                </a:solidFill>
                <a:latin typeface="Calibri" panose="020F0502020204030204"/>
              </a:rPr>
              <a:t>HEINÄ</a:t>
            </a:r>
            <a:r>
              <a:rPr lang="en-GB" altLang="fi-FI" sz="1350" b="1" dirty="0">
                <a:solidFill>
                  <a:prstClr val="black"/>
                </a:solidFill>
                <a:latin typeface="Calibri" panose="020F0502020204030204"/>
              </a:rPr>
              <a:t>−JOULUK</a:t>
            </a:r>
            <a:r>
              <a:rPr lang="fi-FI" altLang="fi-FI" sz="1350" b="1" dirty="0">
                <a:solidFill>
                  <a:prstClr val="black"/>
                </a:solidFill>
                <a:latin typeface="Calibri" panose="020F0502020204030204"/>
              </a:rPr>
              <a:t>UUSSA 2023:</a:t>
            </a:r>
          </a:p>
          <a:p>
            <a:pPr marL="171450" indent="-171450" defTabSz="685800" fontAlgn="auto">
              <a:spcBef>
                <a:spcPts val="750"/>
              </a:spcBef>
              <a:spcAft>
                <a:spcPts val="0"/>
              </a:spcAft>
              <a:buNone/>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Rakentaminen </a:t>
            </a:r>
            <a:r>
              <a:rPr lang="fi-FI" altLang="fi-FI" sz="1350" dirty="0">
                <a:solidFill>
                  <a:prstClr val="black"/>
                </a:solidFill>
                <a:latin typeface="Calibri" panose="020F0502020204030204"/>
              </a:rPr>
              <a:t>(Satakunta -9,4 % / Koko maa -8,8 %)</a:t>
            </a:r>
          </a:p>
          <a:p>
            <a:pPr marL="431006" lvl="1" indent="0" defTabSz="685800" fontAlgn="auto">
              <a:lnSpc>
                <a:spcPct val="70000"/>
              </a:lnSpc>
              <a:spcBef>
                <a:spcPct val="40000"/>
              </a:spcBef>
              <a:spcAft>
                <a:spcPts val="0"/>
              </a:spcAft>
              <a:buNone/>
              <a:defRPr/>
            </a:pPr>
            <a:endParaRPr lang="fi-FI" altLang="fi-FI" sz="1350" u="sng"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u="sng" dirty="0">
                <a:solidFill>
                  <a:prstClr val="black"/>
                </a:solidFill>
                <a:latin typeface="Calibri" panose="020F0502020204030204"/>
              </a:rPr>
              <a:t>Tukku- ja vähittäiskauppa </a:t>
            </a:r>
            <a:r>
              <a:rPr lang="fi-FI" altLang="fi-FI" sz="1350" u="sng" dirty="0">
                <a:solidFill>
                  <a:prstClr val="black"/>
                </a:solidFill>
                <a:latin typeface="Calibri" panose="020F0502020204030204"/>
              </a:rPr>
              <a:t>(Satakunta 0,2 % / Koko maa -3,8 %)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Majoitus- ja ravitsemistoiminta</a:t>
            </a:r>
            <a:r>
              <a:rPr lang="fi-FI" altLang="fi-FI" sz="1350" dirty="0">
                <a:solidFill>
                  <a:prstClr val="black"/>
                </a:solidFill>
                <a:latin typeface="Calibri" panose="020F0502020204030204"/>
              </a:rPr>
              <a:t> (Satakunta -0,7 % / Koko maa 2,3 %)</a:t>
            </a:r>
          </a:p>
          <a:p>
            <a:pPr marL="514350" lvl="1" indent="-171450" defTabSz="685800" fontAlgn="auto">
              <a:spcBef>
                <a:spcPts val="375"/>
              </a:spcBef>
              <a:spcAft>
                <a:spcPts val="0"/>
              </a:spcAft>
              <a:buFont typeface="Wingdings" pitchFamily="2" charset="2"/>
              <a:buChar char="§"/>
              <a:defRPr/>
            </a:pPr>
            <a:endParaRPr lang="fi-FI" altLang="fi-FI" sz="1350" u="sng"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Liike-elämän palvelut </a:t>
            </a:r>
            <a:r>
              <a:rPr lang="fi-FI" altLang="fi-FI" sz="1350" dirty="0">
                <a:solidFill>
                  <a:prstClr val="black"/>
                </a:solidFill>
                <a:latin typeface="Calibri" panose="020F0502020204030204"/>
              </a:rPr>
              <a:t>(Satakunta 0,6 % / Koko maa 1,7 %)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Luovat alat (kulttuuri- ja käsityöalat)</a:t>
            </a:r>
            <a:r>
              <a:rPr lang="fi-FI" altLang="fi-FI" sz="1350" dirty="0">
                <a:solidFill>
                  <a:prstClr val="black"/>
                </a:solidFill>
                <a:latin typeface="Calibri" panose="020F0502020204030204"/>
              </a:rPr>
              <a:t> (Satakunta -10,6 % / Koko maa -8,4 %)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u="sng"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975"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125" dirty="0">
              <a:solidFill>
                <a:prstClr val="black"/>
              </a:solidFill>
              <a:latin typeface="Calibri" panose="020F0502020204030204"/>
            </a:endParaRPr>
          </a:p>
          <a:p>
            <a:pPr marL="514350" lvl="1" indent="-171450" defTabSz="685800" fontAlgn="auto">
              <a:spcBef>
                <a:spcPts val="375"/>
              </a:spcBef>
              <a:spcAft>
                <a:spcPts val="0"/>
              </a:spcAft>
              <a:buNone/>
              <a:defRPr/>
            </a:pPr>
            <a:endParaRPr lang="fi-FI" altLang="fi-FI" sz="1125" b="1"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575" b="1"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575" b="1" dirty="0">
              <a:solidFill>
                <a:prstClr val="black"/>
              </a:solidFill>
              <a:latin typeface="Calibri" panose="020F0502020204030204"/>
            </a:endParaRPr>
          </a:p>
          <a:p>
            <a:pPr marL="514350" lvl="1" indent="-171450" defTabSz="685800" fontAlgn="auto">
              <a:spcBef>
                <a:spcPct val="40000"/>
              </a:spcBef>
              <a:spcAft>
                <a:spcPts val="0"/>
              </a:spcAft>
              <a:buFont typeface="Wingdings" pitchFamily="2" charset="2"/>
              <a:buChar char="§"/>
              <a:defRPr/>
            </a:pPr>
            <a:endParaRPr lang="fi-FI" altLang="fi-FI" sz="33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95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33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36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4050" dirty="0">
              <a:solidFill>
                <a:prstClr val="black"/>
              </a:solidFill>
              <a:latin typeface="Calibri" panose="020F0502020204030204"/>
            </a:endParaRPr>
          </a:p>
        </p:txBody>
      </p:sp>
      <p:sp>
        <p:nvSpPr>
          <p:cNvPr id="43" name="Rectangle 2">
            <a:extLst>
              <a:ext uri="{FF2B5EF4-FFF2-40B4-BE49-F238E27FC236}">
                <a16:creationId xmlns:a16="http://schemas.microsoft.com/office/drawing/2014/main" id="{F71F292C-C711-43ED-A704-5F2C97A3CC8A}"/>
              </a:ext>
            </a:extLst>
          </p:cNvPr>
          <p:cNvSpPr>
            <a:spLocks noGrp="1" noChangeArrowheads="1"/>
          </p:cNvSpPr>
          <p:nvPr>
            <p:ph type="title"/>
          </p:nvPr>
        </p:nvSpPr>
        <p:spPr>
          <a:xfrm>
            <a:off x="1489473" y="1731540"/>
            <a:ext cx="5398294" cy="539354"/>
          </a:xfrm>
        </p:spPr>
        <p:txBody>
          <a:bodyPr/>
          <a:lstStyle/>
          <a:p>
            <a:r>
              <a:rPr lang="fi-FI" altLang="fi-FI" sz="1650" dirty="0"/>
              <a:t>Liikevaihdon toimialoittainen kehitys Satakunnassa</a:t>
            </a:r>
            <a:endParaRPr lang="en-US" altLang="fi-FI" sz="1650" dirty="0"/>
          </a:p>
        </p:txBody>
      </p:sp>
      <p:pic>
        <p:nvPicPr>
          <p:cNvPr id="6" name="Kuva 8" descr="Kuva, joka sisältää kohteen teksti, merkki, clipart-kuva&#10;&#10;Kuvaus luotu automaattisesti">
            <a:extLst>
              <a:ext uri="{FF2B5EF4-FFF2-40B4-BE49-F238E27FC236}">
                <a16:creationId xmlns:a16="http://schemas.microsoft.com/office/drawing/2014/main" id="{9E3F680B-4FA6-FC89-91E3-0DFBB48ED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4" name="Picture 13">
            <a:extLst>
              <a:ext uri="{FF2B5EF4-FFF2-40B4-BE49-F238E27FC236}">
                <a16:creationId xmlns:a16="http://schemas.microsoft.com/office/drawing/2014/main" id="{47B8EEC1-3351-4B92-8663-F35360A34AF8}"/>
              </a:ext>
            </a:extLst>
          </p:cNvPr>
          <p:cNvPicPr>
            <a:picLocks noChangeAspect="1"/>
          </p:cNvPicPr>
          <p:nvPr/>
        </p:nvPicPr>
        <p:blipFill>
          <a:blip r:embed="rId3"/>
          <a:stretch>
            <a:fillRect/>
          </a:stretch>
        </p:blipFill>
        <p:spPr>
          <a:xfrm>
            <a:off x="5531256" y="2314260"/>
            <a:ext cx="3405154" cy="2208029"/>
          </a:xfrm>
          <a:prstGeom prst="rect">
            <a:avLst/>
          </a:prstGeom>
        </p:spPr>
      </p:pic>
    </p:spTree>
    <p:extLst>
      <p:ext uri="{BB962C8B-B14F-4D97-AF65-F5344CB8AC3E}">
        <p14:creationId xmlns:p14="http://schemas.microsoft.com/office/powerpoint/2010/main" val="224296137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132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87932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liikevaihdon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kasvukatsaus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4287B36F-C5EE-1C9C-61D1-8FDC59F78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1" name="Picture 10">
            <a:extLst>
              <a:ext uri="{FF2B5EF4-FFF2-40B4-BE49-F238E27FC236}">
                <a16:creationId xmlns:a16="http://schemas.microsoft.com/office/drawing/2014/main" id="{55E92524-4CEA-17CA-B4D6-CAF8FEE6E661}"/>
              </a:ext>
            </a:extLst>
          </p:cNvPr>
          <p:cNvPicPr>
            <a:picLocks noChangeAspect="1"/>
          </p:cNvPicPr>
          <p:nvPr/>
        </p:nvPicPr>
        <p:blipFill>
          <a:blip r:embed="rId3"/>
          <a:stretch>
            <a:fillRect/>
          </a:stretch>
        </p:blipFill>
        <p:spPr>
          <a:xfrm>
            <a:off x="261184" y="1768483"/>
            <a:ext cx="5451618" cy="3335693"/>
          </a:xfrm>
          <a:prstGeom prst="rect">
            <a:avLst/>
          </a:prstGeom>
        </p:spPr>
      </p:pic>
    </p:spTree>
    <p:extLst>
      <p:ext uri="{BB962C8B-B14F-4D97-AF65-F5344CB8AC3E}">
        <p14:creationId xmlns:p14="http://schemas.microsoft.com/office/powerpoint/2010/main" val="2384529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133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87932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liikevaihdon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kasvukatsaus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CF967D5A-F804-52A1-A54B-7B388887A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6177" y="1015832"/>
            <a:ext cx="1392609" cy="360574"/>
          </a:xfrm>
          <a:prstGeom prst="rect">
            <a:avLst/>
          </a:prstGeom>
        </p:spPr>
      </p:pic>
      <p:pic>
        <p:nvPicPr>
          <p:cNvPr id="6" name="Picture 5">
            <a:extLst>
              <a:ext uri="{FF2B5EF4-FFF2-40B4-BE49-F238E27FC236}">
                <a16:creationId xmlns:a16="http://schemas.microsoft.com/office/drawing/2014/main" id="{0ABF7CDF-7447-4CE6-CA7B-2641731DEF8D}"/>
              </a:ext>
            </a:extLst>
          </p:cNvPr>
          <p:cNvPicPr>
            <a:picLocks noChangeAspect="1"/>
          </p:cNvPicPr>
          <p:nvPr/>
        </p:nvPicPr>
        <p:blipFill>
          <a:blip r:embed="rId3"/>
          <a:stretch>
            <a:fillRect/>
          </a:stretch>
        </p:blipFill>
        <p:spPr>
          <a:xfrm>
            <a:off x="310753" y="1750606"/>
            <a:ext cx="8677847" cy="3562307"/>
          </a:xfrm>
          <a:prstGeom prst="rect">
            <a:avLst/>
          </a:prstGeom>
        </p:spPr>
      </p:pic>
    </p:spTree>
    <p:extLst>
      <p:ext uri="{BB962C8B-B14F-4D97-AF65-F5344CB8AC3E}">
        <p14:creationId xmlns:p14="http://schemas.microsoft.com/office/powerpoint/2010/main" val="23127719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4106"/>
            <a:ext cx="7886700" cy="241688"/>
          </a:xfrm>
        </p:spPr>
        <p:txBody>
          <a:bodyPr>
            <a:normAutofit fontScale="90000"/>
          </a:bodyPr>
          <a:lstStyle/>
          <a:p>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SUMMA SUMMARUM, SATAKUNNAN SUHDANNEKEHITYS 7-12/2023:</a:t>
            </a:r>
            <a:b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br>
            <a:endParaRPr lang="en-US"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4F88903F-8CA2-42DB-AA27-EDB89A1886DB}" type="slidenum">
              <a:rPr lang="fi-FI" altLang="fi-FI">
                <a:solidFill>
                  <a:prstClr val="white"/>
                </a:solidFill>
                <a:cs typeface="+mn-cs"/>
              </a:rPr>
              <a:pPr defTabSz="685800" eaLnBrk="1" fontAlgn="auto" hangingPunct="1">
                <a:spcBef>
                  <a:spcPts val="0"/>
                </a:spcBef>
                <a:spcAft>
                  <a:spcPts val="0"/>
                </a:spcAft>
              </a:pPr>
              <a:t>134</a:t>
            </a:fld>
            <a:endParaRPr lang="fi-FI" altLang="fi-FI">
              <a:solidFill>
                <a:prstClr val="white"/>
              </a:solidFill>
              <a:cs typeface="+mn-cs"/>
            </a:endParaRPr>
          </a:p>
        </p:txBody>
      </p:sp>
      <p:sp>
        <p:nvSpPr>
          <p:cNvPr id="3" name="Rectangle 2">
            <a:extLst>
              <a:ext uri="{FF2B5EF4-FFF2-40B4-BE49-F238E27FC236}">
                <a16:creationId xmlns:a16="http://schemas.microsoft.com/office/drawing/2014/main" id="{A2BD7D64-AF07-4EDD-A1ED-54661EB2EDA7}"/>
              </a:ext>
            </a:extLst>
          </p:cNvPr>
          <p:cNvSpPr/>
          <p:nvPr/>
        </p:nvSpPr>
        <p:spPr>
          <a:xfrm>
            <a:off x="139991" y="1452508"/>
            <a:ext cx="6252420" cy="3693319"/>
          </a:xfrm>
          <a:prstGeom prst="rect">
            <a:avLst/>
          </a:prstGeom>
        </p:spPr>
        <p:txBody>
          <a:bodyPr wrap="square">
            <a:spAutoFit/>
          </a:bodyPr>
          <a:lstStyle/>
          <a:p>
            <a:pPr defTabSz="685800" eaLnBrk="1" fontAlgn="auto" hangingPunct="1">
              <a:spcBef>
                <a:spcPts val="0"/>
              </a:spcBef>
              <a:spcAft>
                <a:spcPts val="0"/>
              </a:spcAft>
            </a:pPr>
            <a:r>
              <a:rPr lang="fi-FI" sz="1500" b="1" kern="0" dirty="0">
                <a:solidFill>
                  <a:prstClr val="black"/>
                </a:solidFill>
                <a:latin typeface="Times New Roman" panose="02020603050405020304" pitchFamily="18" charset="0"/>
                <a:cs typeface="+mn-cs"/>
              </a:rPr>
              <a:t>PLUSSAT</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Henkilöstömäärä keskimäärin ja palkkasumma edelleen nousussa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Meriteollisuus mainiossa vedossa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Teknologiateollisuuden henkilöstö noussut liikevaihdon laskusta huolimatta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Kaupan liikevaihto ja henkilöstö loivassa nousussa</a:t>
            </a: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a:t>
            </a:r>
            <a:r>
              <a:rPr lang="fi-FI" sz="1500" b="1" kern="0" dirty="0">
                <a:solidFill>
                  <a:prstClr val="black"/>
                </a:solidFill>
                <a:latin typeface="Times New Roman" panose="02020603050405020304" pitchFamily="18" charset="0"/>
                <a:cs typeface="+mn-cs"/>
              </a:rPr>
              <a:t>MIINUKSET</a:t>
            </a:r>
          </a:p>
          <a:p>
            <a:pPr defTabSz="685800" eaLnBrk="1" fontAlgn="auto" hangingPunct="1">
              <a:spcBef>
                <a:spcPts val="0"/>
              </a:spcBef>
              <a:spcAft>
                <a:spcPts val="0"/>
              </a:spcAft>
            </a:pPr>
            <a:r>
              <a:rPr lang="fi-FI" sz="1500" b="1" kern="0" dirty="0">
                <a:solidFill>
                  <a:prstClr val="black"/>
                </a:solidFill>
                <a:latin typeface="Times New Roman" panose="02020603050405020304" pitchFamily="18" charset="0"/>
                <a:cs typeface="+mn-cs"/>
              </a:rPr>
              <a:t>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Elintarviketeollisuuden liikevaihto taittunut laskuun</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Metsä- ja kemianteollisuudessa selvästi alavireinen suhdannekuva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Metallien jalostuksen liikevaihto pudonnut selvästi, taustalla tosin osin hintojen lasku</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Metallituotteiden valmistus valahtanut alaspäin</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Rakentamisen tilanne edelleen vaikea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Luovien alojen kehitys poikkeuksellisen kehnoa</a:t>
            </a: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p:txBody>
      </p:sp>
      <p:pic>
        <p:nvPicPr>
          <p:cNvPr id="4" name="Kuva 8" descr="Kuva, joka sisältää kohteen teksti, merkki, clipart-kuva&#10;&#10;Kuvaus luotu automaattisesti">
            <a:extLst>
              <a:ext uri="{FF2B5EF4-FFF2-40B4-BE49-F238E27FC236}">
                <a16:creationId xmlns:a16="http://schemas.microsoft.com/office/drawing/2014/main" id="{CCC51750-793E-52D3-8A76-0A28687FB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6" name="Picture 5">
            <a:extLst>
              <a:ext uri="{FF2B5EF4-FFF2-40B4-BE49-F238E27FC236}">
                <a16:creationId xmlns:a16="http://schemas.microsoft.com/office/drawing/2014/main" id="{328E94E8-369D-8FA3-0F99-DB1267D4303E}"/>
              </a:ext>
            </a:extLst>
          </p:cNvPr>
          <p:cNvPicPr>
            <a:picLocks noChangeAspect="1"/>
          </p:cNvPicPr>
          <p:nvPr/>
        </p:nvPicPr>
        <p:blipFill>
          <a:blip r:embed="rId3"/>
          <a:stretch>
            <a:fillRect/>
          </a:stretch>
        </p:blipFill>
        <p:spPr>
          <a:xfrm>
            <a:off x="6069045" y="1794642"/>
            <a:ext cx="2446306" cy="1632145"/>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42950" y="822431"/>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Talouden Näkymät pysyneet varsin harmaina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525" y="1360787"/>
            <a:ext cx="8938934" cy="4398189"/>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r>
              <a:rPr lang="fi-FI" altLang="fi-FI" sz="1575" b="1" u="sng" dirty="0">
                <a:solidFill>
                  <a:prstClr val="black"/>
                </a:solidFill>
                <a:latin typeface="Calibri" panose="020F0502020204030204"/>
              </a:rPr>
              <a:t>Maailmantalouden pitkän ajan kasvunäkymät poikkeuksellisen vaimeat</a:t>
            </a: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75" dirty="0">
                <a:solidFill>
                  <a:prstClr val="black"/>
                </a:solidFill>
                <a:latin typeface="Calibri" panose="020F0502020204030204"/>
              </a:rPr>
              <a:t>IMF:n huhtikatsauksen mukaan maailmantalous kasvaa tänä ja ensi vuonna 3,2 %. Nousuvauhti on sama kuin vuonna 2023 toteutunut kasvu. Teollisuusmaiden kasvu piristyy viime vuoden 1,6 %:sta kuluvan vuoden 1,7 %:iin ja ensi vuoden 1,8 %:iin. Tämän vastapainoksi kehittyvien talouksien viime vuoden 4,3 %:n kokonaistuotannon kasvu tasaantuu tänä vuonna 4,2 %:iin. Vuodelle 2025 ennustetaan nousun pysyttelevän samoissa lukemissa. Seuraavalle viidelle vuodelle ennakoitu maailmantalouden kasvu, 3,1 %, on matalin vuosikymmeniin. Maailmanlaajuinen inflaatio oli </a:t>
            </a:r>
            <a:r>
              <a:rPr lang="en-US" altLang="fi-FI" sz="1575" dirty="0">
                <a:solidFill>
                  <a:prstClr val="black"/>
                </a:solidFill>
                <a:latin typeface="Calibri" panose="020F0502020204030204"/>
              </a:rPr>
              <a:t>6,8 % </a:t>
            </a:r>
            <a:r>
              <a:rPr lang="en-US" altLang="fi-FI" sz="1575" dirty="0" err="1">
                <a:solidFill>
                  <a:prstClr val="black"/>
                </a:solidFill>
                <a:latin typeface="Calibri" panose="020F0502020204030204"/>
              </a:rPr>
              <a:t>vuonna</a:t>
            </a:r>
            <a:r>
              <a:rPr lang="en-US" altLang="fi-FI" sz="1575" dirty="0">
                <a:solidFill>
                  <a:prstClr val="black"/>
                </a:solidFill>
                <a:latin typeface="Calibri" panose="020F0502020204030204"/>
              </a:rPr>
              <a:t> 2023. </a:t>
            </a:r>
            <a:r>
              <a:rPr lang="en-US" altLang="fi-FI" sz="1575" dirty="0" err="1">
                <a:solidFill>
                  <a:prstClr val="black"/>
                </a:solidFill>
                <a:latin typeface="Calibri" panose="020F0502020204030204"/>
              </a:rPr>
              <a:t>Tänä</a:t>
            </a:r>
            <a:r>
              <a:rPr lang="en-US" altLang="fi-FI" sz="1575" dirty="0">
                <a:solidFill>
                  <a:prstClr val="black"/>
                </a:solidFill>
                <a:latin typeface="Calibri" panose="020F0502020204030204"/>
              </a:rPr>
              <a:t> </a:t>
            </a:r>
            <a:r>
              <a:rPr lang="en-US" altLang="fi-FI" sz="1575" dirty="0" err="1">
                <a:solidFill>
                  <a:prstClr val="black"/>
                </a:solidFill>
                <a:latin typeface="Calibri" panose="020F0502020204030204"/>
              </a:rPr>
              <a:t>vuonna</a:t>
            </a:r>
            <a:r>
              <a:rPr lang="en-US" altLang="fi-FI" sz="1575" dirty="0">
                <a:solidFill>
                  <a:prstClr val="black"/>
                </a:solidFill>
                <a:latin typeface="Calibri" panose="020F0502020204030204"/>
              </a:rPr>
              <a:t> se </a:t>
            </a:r>
            <a:r>
              <a:rPr lang="en-US" altLang="fi-FI" sz="1575" dirty="0" err="1">
                <a:solidFill>
                  <a:prstClr val="black"/>
                </a:solidFill>
                <a:latin typeface="Calibri" panose="020F0502020204030204"/>
              </a:rPr>
              <a:t>laantuu</a:t>
            </a:r>
            <a:r>
              <a:rPr lang="en-US" altLang="fi-FI" sz="1575" dirty="0">
                <a:solidFill>
                  <a:prstClr val="black"/>
                </a:solidFill>
                <a:latin typeface="Calibri" panose="020F0502020204030204"/>
              </a:rPr>
              <a:t> 5,9 %:</a:t>
            </a:r>
            <a:r>
              <a:rPr lang="en-US" altLang="fi-FI" sz="1575" dirty="0" err="1">
                <a:solidFill>
                  <a:prstClr val="black"/>
                </a:solidFill>
                <a:latin typeface="Calibri" panose="020F0502020204030204"/>
              </a:rPr>
              <a:t>iin</a:t>
            </a:r>
            <a:r>
              <a:rPr lang="en-US" altLang="fi-FI" sz="1575" dirty="0">
                <a:solidFill>
                  <a:prstClr val="black"/>
                </a:solidFill>
                <a:latin typeface="Calibri" panose="020F0502020204030204"/>
              </a:rPr>
              <a:t> ja </a:t>
            </a:r>
            <a:r>
              <a:rPr lang="en-US" altLang="fi-FI" sz="1575" dirty="0" err="1">
                <a:solidFill>
                  <a:prstClr val="black"/>
                </a:solidFill>
                <a:latin typeface="Calibri" panose="020F0502020204030204"/>
              </a:rPr>
              <a:t>ensi</a:t>
            </a:r>
            <a:r>
              <a:rPr lang="en-US" altLang="fi-FI" sz="1575" dirty="0">
                <a:solidFill>
                  <a:prstClr val="black"/>
                </a:solidFill>
                <a:latin typeface="Calibri" panose="020F0502020204030204"/>
              </a:rPr>
              <a:t> </a:t>
            </a:r>
            <a:r>
              <a:rPr lang="en-US" altLang="fi-FI" sz="1575" dirty="0" err="1">
                <a:solidFill>
                  <a:prstClr val="black"/>
                </a:solidFill>
                <a:latin typeface="Calibri" panose="020F0502020204030204"/>
              </a:rPr>
              <a:t>vuonna</a:t>
            </a:r>
            <a:r>
              <a:rPr lang="en-US" altLang="fi-FI" sz="1575" dirty="0">
                <a:solidFill>
                  <a:prstClr val="black"/>
                </a:solidFill>
                <a:latin typeface="Calibri" panose="020F0502020204030204"/>
              </a:rPr>
              <a:t> 4,5 %:</a:t>
            </a:r>
            <a:r>
              <a:rPr lang="en-US" altLang="fi-FI" sz="1575" dirty="0" err="1">
                <a:solidFill>
                  <a:prstClr val="black"/>
                </a:solidFill>
                <a:latin typeface="Calibri" panose="020F0502020204030204"/>
              </a:rPr>
              <a:t>iin</a:t>
            </a:r>
            <a:r>
              <a:rPr lang="en-US" altLang="fi-FI" sz="1575" dirty="0">
                <a:solidFill>
                  <a:prstClr val="black"/>
                </a:solidFill>
                <a:latin typeface="Calibri" panose="020F0502020204030204"/>
              </a:rPr>
              <a:t>.</a:t>
            </a:r>
            <a:r>
              <a:rPr lang="fi-FI" altLang="fi-FI" sz="1575" dirty="0">
                <a:solidFill>
                  <a:prstClr val="black"/>
                </a:solidFill>
                <a:latin typeface="Calibri" panose="020F0502020204030204"/>
              </a:rPr>
              <a:t> </a:t>
            </a:r>
          </a:p>
          <a:p>
            <a:pPr marL="514350" lvl="1" indent="-171450" defTabSz="685800" fontAlgn="auto">
              <a:spcBef>
                <a:spcPts val="375"/>
              </a:spcBef>
              <a:spcAft>
                <a:spcPts val="0"/>
              </a:spcAft>
              <a:buFont typeface="Wingdings" panose="05000000000000000000" pitchFamily="2" charset="2"/>
              <a:buChar char="Ä"/>
              <a:defRPr/>
            </a:pPr>
            <a:endParaRPr lang="fi-FI" altLang="fi-FI" sz="1575"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75" dirty="0">
                <a:solidFill>
                  <a:prstClr val="black"/>
                </a:solidFill>
                <a:latin typeface="Calibri" panose="020F0502020204030204"/>
              </a:rPr>
              <a:t>Yhdysvaltojen ja Euroopan talousnäkymissä on merkittäviä eroja. Yhdysvaltojen talous kasvoi viime vuonna 2,5 %. Tänä vuonna nousu kiihtyy 2,7 %:iin, mutta ensi vuonna kasvu jäähtyy 1,9 %:iin. Euroalueen ennuste kuluvalle vuodelle on 0,8 % ja ensi vuodelle 1,5 %. Viime vuonna BKT kohosi 0,4 %. Pääsyy näihin eroihin on Venäjän hyökkäyksen vaikutus energian hintoihin. Toisin kuin Eurooppa, Yhdysvallat on energian nettoviejä, joten se hyötyy korkeista energian hinnoista. Kiinan BKT kasvoi viime vuonna 5,2 %. Kasvuennuste tälle vuodelle on 4,6 % ja ensi vuodelle enää 4,1 %. Suomen talous supistui viime vuonna 1,0 %. Tänä vuonna kasvua kertynee 0,4 %, ja ensi vuonna jo 1,9 %. Tämän vuoden ennuste on euroalueen heikoimpia. </a:t>
            </a:r>
          </a:p>
          <a:p>
            <a:pPr marL="514350" lvl="1" indent="-171450" defTabSz="685800" fontAlgn="auto">
              <a:spcBef>
                <a:spcPts val="375"/>
              </a:spcBef>
              <a:spcAft>
                <a:spcPts val="0"/>
              </a:spcAft>
              <a:buFont typeface="Wingdings" panose="05000000000000000000" pitchFamily="2" charset="2"/>
              <a:buChar char="Ä"/>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r>
              <a:rPr lang="fi-FI" altLang="fi-FI" sz="1575" b="1" u="sng" dirty="0" err="1">
                <a:solidFill>
                  <a:prstClr val="black"/>
                </a:solidFill>
                <a:latin typeface="Calibri" panose="020F0502020204030204"/>
              </a:rPr>
              <a:t>EK:n</a:t>
            </a:r>
            <a:r>
              <a:rPr lang="fi-FI" altLang="fi-FI" sz="1575" b="1" u="sng" dirty="0">
                <a:solidFill>
                  <a:prstClr val="black"/>
                </a:solidFill>
                <a:latin typeface="Calibri" panose="020F0502020204030204"/>
              </a:rPr>
              <a:t> suhdannebarometrin mukaan pohjakosketus edessäpäin, Yrittäjien pk-yritysbarometrissakin selvää heikennystä</a:t>
            </a:r>
          </a:p>
          <a:p>
            <a:pPr marL="171450" indent="-171450" defTabSz="685800" fontAlgn="auto">
              <a:spcBef>
                <a:spcPts val="750"/>
              </a:spcBef>
              <a:spcAft>
                <a:spcPts val="0"/>
              </a:spcAft>
              <a:defRPr/>
            </a:pPr>
            <a:endParaRPr lang="fi-FI" altLang="fi-FI" sz="1050"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sz="1575" dirty="0" err="1">
                <a:solidFill>
                  <a:prstClr val="black"/>
                </a:solidFill>
                <a:latin typeface="Calibri" panose="020F0502020204030204"/>
              </a:rPr>
              <a:t>EK:n</a:t>
            </a:r>
            <a:r>
              <a:rPr lang="fi-FI" sz="1575" dirty="0">
                <a:solidFill>
                  <a:prstClr val="black"/>
                </a:solidFill>
                <a:latin typeface="Calibri" panose="020F0502020204030204"/>
              </a:rPr>
              <a:t> huhtikuun lopun suhdannebarometrin perusteella suomalaisyritysten arviot suhdannetilanteesta ovat pysyneet kriisiaikojen tasolla. Yritysten suhdanneodotukset ovat kohonneet hieman viime tammikuun tiedustelusta, mutta ovat yhä selvästi mollivoittoiset. Talouden laskusuhdanne koettelee erityisesti rakentamista sekä teollisuutta. Palvelualat ovat puolestaan kannatelleet yhä Suomen taloutta ja etenkin työllisyyttä viime kuukausien aikana. Yritysten vastausten perusteella talouden tilanne kehittyy vielä heikommaksi ennen kuin se kääntyy paremmaksi. Eväitä loppuvuonna käynnistyvälle kasvulle on, mutta paljon on laskettu myös yhden kortin eli korkojen laskun varaan. </a:t>
            </a:r>
          </a:p>
          <a:p>
            <a:pPr marL="514350" lvl="1" indent="-171450" defTabSz="685800" fontAlgn="auto">
              <a:spcBef>
                <a:spcPts val="375"/>
              </a:spcBef>
              <a:spcAft>
                <a:spcPts val="0"/>
              </a:spcAft>
              <a:buFont typeface="Wingdings" panose="05000000000000000000" pitchFamily="2" charset="2"/>
              <a:buChar char="Ä"/>
              <a:defRPr/>
            </a:pPr>
            <a:r>
              <a:rPr lang="fi-FI" altLang="fi-FI" sz="1575" dirty="0">
                <a:solidFill>
                  <a:prstClr val="black"/>
                </a:solidFill>
                <a:latin typeface="Calibri" panose="020F0502020204030204"/>
              </a:rPr>
              <a:t>Suomen Yrittäjien ja Finnveran syksyn 2023 barometrissa pk-yritysten suhdanneodotukset olivat lievässä nousussa ja näkymät palautuneet poikkeuksellisen negatiivisen alkuvuoden jälkeen vain lievästi negatiivisiksi. Kevään 2024 pk-yritysbarometrin mukaan tilanne muuttui, kun nopeasti kohonnut korkotaso ja inflaation syömä ostovoima heikensivät investointien ja yksityisen kulutuksen näkymiä. Nyt talouden tilan odotetaan heikkenevän seuraavan vuoden aikana. Pk-yritysten suhdanneodotukset ennakoivat Suomen taloudelle heikompaa kehitystä kuin suurin osa talousennusteista. Suhdannenäkymien saldoluku laski syksyn jo valmiiksi negatiivisesta lukemasta kahdeksalla yksiköllä arvoon -14. Vuoden takaiseen pk-yritysbarometriin verrattuna saldoluku nousi neljällä yksiköllä. Pk-yrityksistä 17 % arvioi suhdanteiden paranevan seuraavien 12 kuukauden aikana ja 31 % arvioi niiden heikkenevän.</a:t>
            </a:r>
          </a:p>
          <a:p>
            <a:pPr marL="514350" lvl="1" indent="-171450" defTabSz="685800" fontAlgn="auto">
              <a:spcBef>
                <a:spcPts val="375"/>
              </a:spcBef>
              <a:spcAft>
                <a:spcPts val="0"/>
              </a:spcAft>
              <a:buFont typeface="Wingdings" panose="05000000000000000000" pitchFamily="2" charset="2"/>
              <a:buChar char="Ä"/>
              <a:defRPr/>
            </a:pPr>
            <a:r>
              <a:rPr lang="fi-FI" altLang="fi-FI" sz="1575" dirty="0">
                <a:solidFill>
                  <a:prstClr val="black"/>
                </a:solidFill>
                <a:latin typeface="Calibri" panose="020F0502020204030204"/>
              </a:rPr>
              <a:t>Satakuntalaisten yritysten odotukset ovat myös heikentyneet selvästi viime syksystä ja yleinen suhdannenäkymä on heikko (saldoluku -15). Satakunnassa kaikki osatekijät, kuten henkilöstön määrä, liikevaihdon kehitys ja kannattavuus, ovat miinuksella.</a:t>
            </a:r>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Tree>
    <p:extLst>
      <p:ext uri="{BB962C8B-B14F-4D97-AF65-F5344CB8AC3E}">
        <p14:creationId xmlns:p14="http://schemas.microsoft.com/office/powerpoint/2010/main" val="312953002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5" name="TextBox 14">
            <a:extLst>
              <a:ext uri="{FF2B5EF4-FFF2-40B4-BE49-F238E27FC236}">
                <a16:creationId xmlns:a16="http://schemas.microsoft.com/office/drawing/2014/main" id="{5F618B92-C10F-9B6F-5CF9-0DFE2EF9236E}"/>
              </a:ext>
            </a:extLst>
          </p:cNvPr>
          <p:cNvSpPr txBox="1"/>
          <p:nvPr/>
        </p:nvSpPr>
        <p:spPr>
          <a:xfrm>
            <a:off x="6390537" y="1112431"/>
            <a:ext cx="2705711" cy="4247317"/>
          </a:xfrm>
          <a:prstGeom prst="rect">
            <a:avLst/>
          </a:prstGeom>
          <a:noFill/>
        </p:spPr>
        <p:txBody>
          <a:bodyPr wrap="square">
            <a:spAutoFit/>
          </a:bodyPr>
          <a:lstStyle/>
          <a:p>
            <a:pPr marL="214313" indent="-214313" defTabSz="685800" eaLnBrk="1" fontAlgn="auto" hangingPunct="1">
              <a:spcBef>
                <a:spcPts val="0"/>
              </a:spcBef>
              <a:spcAft>
                <a:spcPts val="0"/>
              </a:spcAft>
              <a:buFont typeface="Arial" panose="020B0604020202020204" pitchFamily="34" charset="0"/>
              <a:buChar char="•"/>
            </a:pPr>
            <a:r>
              <a:rPr lang="fi-FI" sz="1350" dirty="0" err="1">
                <a:solidFill>
                  <a:prstClr val="black"/>
                </a:solidFill>
                <a:latin typeface="Calibri" panose="020F0502020204030204"/>
                <a:cs typeface="+mn-cs"/>
              </a:rPr>
              <a:t>EK:n</a:t>
            </a:r>
            <a:r>
              <a:rPr lang="fi-FI" sz="1350" dirty="0">
                <a:solidFill>
                  <a:prstClr val="black"/>
                </a:solidFill>
                <a:latin typeface="Calibri" panose="020F0502020204030204"/>
                <a:cs typeface="+mn-cs"/>
              </a:rPr>
              <a:t> luottamusindikaattorin mukaan päätoimialoista ainoastaan rakentaminen oli nousussa huhtikuussa. Luottamusta kuvaava saldoluku nousi arvoon -37. Saldoluku oli kolme pistettä enemmän kuin maaliskuun lukema. Pitkän aikavälin keskiarvo on -8.</a:t>
            </a:r>
          </a:p>
          <a:p>
            <a:pPr marL="214313" indent="-214313" defTabSz="685800" eaLnBrk="1" fontAlgn="auto" hangingPunct="1">
              <a:spcBef>
                <a:spcPts val="0"/>
              </a:spcBef>
              <a:spcAft>
                <a:spcPts val="0"/>
              </a:spcAft>
              <a:buFont typeface="Arial" panose="020B0604020202020204" pitchFamily="34" charset="0"/>
              <a:buChar char="•"/>
            </a:pPr>
            <a:endParaRPr lang="fi-FI" sz="135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Teollisuudessa luottamusta mittaava saldolukema oli huhtikuussa -17. Luottamus laski neljän pisteen verran edelliskuun tasolta. Luottamusindikaattori on yhä selvästi alle pitkän aikavälin keskiarvon, joka on +1.</a:t>
            </a:r>
          </a:p>
          <a:p>
            <a:pPr marL="214313" indent="-214313" defTabSz="685800" eaLnBrk="1" fontAlgn="auto" hangingPunct="1">
              <a:spcBef>
                <a:spcPts val="0"/>
              </a:spcBef>
              <a:spcAft>
                <a:spcPts val="0"/>
              </a:spcAft>
              <a:buFont typeface="Arial" panose="020B0604020202020204" pitchFamily="34" charset="0"/>
              <a:buChar char="•"/>
            </a:pPr>
            <a:endParaRPr lang="fi-FI" sz="135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Palveluissa ja kaupassa luottamus heikkeni huhtikuussa. </a:t>
            </a:r>
            <a:endParaRPr lang="en-US" sz="1350" dirty="0">
              <a:solidFill>
                <a:prstClr val="black"/>
              </a:solidFill>
              <a:latin typeface="Calibri" panose="020F0502020204030204"/>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F1755102-1376-353E-9BBC-3E5B2B8BA0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1" name="Picture 10">
            <a:extLst>
              <a:ext uri="{FF2B5EF4-FFF2-40B4-BE49-F238E27FC236}">
                <a16:creationId xmlns:a16="http://schemas.microsoft.com/office/drawing/2014/main" id="{B6D6D472-9A78-42AC-044E-48C17B0A2756}"/>
              </a:ext>
            </a:extLst>
          </p:cNvPr>
          <p:cNvPicPr>
            <a:picLocks noChangeAspect="1"/>
          </p:cNvPicPr>
          <p:nvPr/>
        </p:nvPicPr>
        <p:blipFill>
          <a:blip r:embed="rId3"/>
          <a:stretch>
            <a:fillRect/>
          </a:stretch>
        </p:blipFill>
        <p:spPr>
          <a:xfrm>
            <a:off x="57572" y="921544"/>
            <a:ext cx="6343650" cy="5079206"/>
          </a:xfrm>
          <a:prstGeom prst="rect">
            <a:avLst/>
          </a:prstGeom>
        </p:spPr>
      </p:pic>
    </p:spTree>
    <p:extLst>
      <p:ext uri="{BB962C8B-B14F-4D97-AF65-F5344CB8AC3E}">
        <p14:creationId xmlns:p14="http://schemas.microsoft.com/office/powerpoint/2010/main" val="18151539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4D656BFA-6CB1-41B3-94B9-DB14E17D2C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21" name="Rectangle 2">
            <a:extLst>
              <a:ext uri="{FF2B5EF4-FFF2-40B4-BE49-F238E27FC236}">
                <a16:creationId xmlns:a16="http://schemas.microsoft.com/office/drawing/2014/main" id="{1E1017DB-479E-47EF-9E9C-77EF72286038}"/>
              </a:ext>
            </a:extLst>
          </p:cNvPr>
          <p:cNvSpPr txBox="1">
            <a:spLocks noChangeArrowheads="1"/>
          </p:cNvSpPr>
          <p:nvPr/>
        </p:nvSpPr>
        <p:spPr>
          <a:xfrm>
            <a:off x="45690" y="869737"/>
            <a:ext cx="8890719"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Teknologiateollisuuden kokonaiskysyntätilanne on edelleen varsin heikko</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23" name="TextBox 22">
            <a:extLst>
              <a:ext uri="{FF2B5EF4-FFF2-40B4-BE49-F238E27FC236}">
                <a16:creationId xmlns:a16="http://schemas.microsoft.com/office/drawing/2014/main" id="{E8B7EAB8-27B5-0FE1-6C35-3A181233A27B}"/>
              </a:ext>
            </a:extLst>
          </p:cNvPr>
          <p:cNvSpPr txBox="1"/>
          <p:nvPr/>
        </p:nvSpPr>
        <p:spPr>
          <a:xfrm>
            <a:off x="45691" y="1361019"/>
            <a:ext cx="4296788" cy="4870564"/>
          </a:xfrm>
          <a:prstGeom prst="rect">
            <a:avLst/>
          </a:prstGeom>
          <a:noFill/>
        </p:spPr>
        <p:txBody>
          <a:bodyPr wrap="square">
            <a:spAutoFit/>
          </a:bodyPr>
          <a:lstStyle/>
          <a:p>
            <a:pPr defTabSz="685800" eaLnBrk="1" fontAlgn="auto" hangingPunct="1">
              <a:spcBef>
                <a:spcPts val="0"/>
              </a:spcBef>
              <a:spcAft>
                <a:spcPts val="0"/>
              </a:spcAft>
            </a:pPr>
            <a:r>
              <a:rPr lang="fi-FI" sz="1350" dirty="0">
                <a:solidFill>
                  <a:prstClr val="black"/>
                </a:solidFill>
                <a:latin typeface="Calibri" panose="020F0502020204030204"/>
                <a:cs typeface="+mn-cs"/>
              </a:rPr>
              <a:t>Teknologiateollisuus ry:n mukaan saatujen uusien tilausten arvo oli vuoden 2023 loka–joulukuussa 33 % suurempi kuin edellisellä neljänneksellä mutta 19 % pienempi kuin vuoden 2022 vastaavalla ajanjaksolla. Suuri kasvu edelliseen neljännekseen verrattuna selittyy tilauskertymän</a:t>
            </a:r>
          </a:p>
          <a:p>
            <a:pPr defTabSz="685800" eaLnBrk="1" fontAlgn="auto" hangingPunct="1">
              <a:spcBef>
                <a:spcPts val="0"/>
              </a:spcBef>
              <a:spcAft>
                <a:spcPts val="0"/>
              </a:spcAft>
            </a:pPr>
            <a:r>
              <a:rPr lang="fi-FI" sz="1350" dirty="0">
                <a:solidFill>
                  <a:prstClr val="black"/>
                </a:solidFill>
                <a:latin typeface="Calibri" panose="020F0502020204030204"/>
                <a:cs typeface="+mn-cs"/>
              </a:rPr>
              <a:t>toipumisella kolmannen neljänneksen poikkeuksellisen heikosta tilauskertymästä.</a:t>
            </a:r>
          </a:p>
          <a:p>
            <a:pPr defTabSz="685800" eaLnBrk="1" fontAlgn="auto" hangingPunct="1">
              <a:spcBef>
                <a:spcPts val="0"/>
              </a:spcBef>
              <a:spcAft>
                <a:spcPts val="0"/>
              </a:spcAft>
            </a:pPr>
            <a:endParaRPr lang="fi-FI" sz="1350" dirty="0">
              <a:solidFill>
                <a:prstClr val="black"/>
              </a:solidFill>
              <a:latin typeface="Calibri" panose="020F0502020204030204"/>
              <a:cs typeface="+mn-cs"/>
            </a:endParaRPr>
          </a:p>
          <a:p>
            <a:pPr defTabSz="685800" eaLnBrk="1" fontAlgn="auto" hangingPunct="1">
              <a:spcBef>
                <a:spcPts val="0"/>
              </a:spcBef>
              <a:spcAft>
                <a:spcPts val="0"/>
              </a:spcAft>
            </a:pPr>
            <a:r>
              <a:rPr lang="fi-FI" sz="1350" dirty="0">
                <a:solidFill>
                  <a:prstClr val="black"/>
                </a:solidFill>
                <a:latin typeface="Calibri" panose="020F0502020204030204"/>
                <a:cs typeface="+mn-cs"/>
              </a:rPr>
              <a:t>Tarjouspyyntökyselyn saldoluku oli vuoden 2024 tammikuussa -23. Tammikuun aikana kerätty tieto viestii siitä, että tilauskertymän piristymisestä huolimatta kokonaiskysyntätilanne markkinoilla on edelleen varsin heikkoa.</a:t>
            </a:r>
          </a:p>
          <a:p>
            <a:pPr defTabSz="685800" eaLnBrk="1" fontAlgn="auto" hangingPunct="1">
              <a:spcBef>
                <a:spcPts val="0"/>
              </a:spcBef>
              <a:spcAft>
                <a:spcPts val="0"/>
              </a:spcAft>
            </a:pPr>
            <a:endParaRPr lang="fi-FI" sz="1350" dirty="0">
              <a:solidFill>
                <a:prstClr val="black"/>
              </a:solidFill>
              <a:latin typeface="Calibri" panose="020F0502020204030204"/>
              <a:cs typeface="+mn-cs"/>
            </a:endParaRPr>
          </a:p>
          <a:p>
            <a:pPr defTabSz="685800" eaLnBrk="1" fontAlgn="auto" hangingPunct="1">
              <a:spcBef>
                <a:spcPts val="0"/>
              </a:spcBef>
              <a:spcAft>
                <a:spcPts val="0"/>
              </a:spcAft>
            </a:pPr>
            <a:r>
              <a:rPr lang="fi-FI" sz="1350" dirty="0">
                <a:solidFill>
                  <a:prstClr val="black"/>
                </a:solidFill>
                <a:latin typeface="Calibri" panose="020F0502020204030204"/>
                <a:cs typeface="+mn-cs"/>
              </a:rPr>
              <a:t>Tilauskannan arvo oli joulukuun lopussa kolme prosenttia</a:t>
            </a:r>
          </a:p>
          <a:p>
            <a:pPr defTabSz="685800" eaLnBrk="1" fontAlgn="auto" hangingPunct="1">
              <a:spcBef>
                <a:spcPts val="0"/>
              </a:spcBef>
              <a:spcAft>
                <a:spcPts val="0"/>
              </a:spcAft>
            </a:pPr>
            <a:r>
              <a:rPr lang="fi-FI" sz="1350" dirty="0">
                <a:solidFill>
                  <a:prstClr val="black"/>
                </a:solidFill>
                <a:latin typeface="Calibri" panose="020F0502020204030204"/>
                <a:cs typeface="+mn-cs"/>
              </a:rPr>
              <a:t>pienempi kuin syyskuun lopussa ja 16 % pienempi kuin vuoden 2022 joulukuussa. Tilauskannan arvo on supistunut jatkuvasti koko viime vuoden ajan.</a:t>
            </a:r>
          </a:p>
          <a:p>
            <a:pPr defTabSz="685800" eaLnBrk="1" fontAlgn="auto" hangingPunct="1">
              <a:spcBef>
                <a:spcPts val="0"/>
              </a:spcBef>
              <a:spcAft>
                <a:spcPts val="0"/>
              </a:spcAft>
            </a:pPr>
            <a:endParaRPr lang="fi-FI" sz="1350" dirty="0">
              <a:solidFill>
                <a:prstClr val="black"/>
              </a:solidFill>
              <a:latin typeface="Calibri" panose="020F0502020204030204"/>
              <a:cs typeface="+mn-cs"/>
            </a:endParaRPr>
          </a:p>
          <a:p>
            <a:pPr defTabSz="685800" eaLnBrk="1" fontAlgn="auto" hangingPunct="1">
              <a:spcBef>
                <a:spcPts val="0"/>
              </a:spcBef>
              <a:spcAft>
                <a:spcPts val="0"/>
              </a:spcAft>
            </a:pPr>
            <a:r>
              <a:rPr lang="fi-FI" sz="1350" dirty="0">
                <a:solidFill>
                  <a:prstClr val="black"/>
                </a:solidFill>
                <a:latin typeface="Calibri" panose="020F0502020204030204"/>
                <a:cs typeface="+mn-cs"/>
              </a:rPr>
              <a:t>Viime vuoden lopun tilauskehityksen perusteella teknologiateollisuuden yritysten liikevaihdon arvioidaan olevan laskussa vuoden 2024 ensimmäisellä puoliskolla.</a:t>
            </a:r>
            <a:endParaRPr lang="en-US" sz="1350" dirty="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AF567584-176A-95C2-5F6B-6D7E70D32802}"/>
              </a:ext>
            </a:extLst>
          </p:cNvPr>
          <p:cNvPicPr>
            <a:picLocks noChangeAspect="1"/>
          </p:cNvPicPr>
          <p:nvPr/>
        </p:nvPicPr>
        <p:blipFill>
          <a:blip r:embed="rId3"/>
          <a:stretch>
            <a:fillRect/>
          </a:stretch>
        </p:blipFill>
        <p:spPr>
          <a:xfrm>
            <a:off x="4471987" y="1574989"/>
            <a:ext cx="4672013" cy="3407569"/>
          </a:xfrm>
          <a:prstGeom prst="rect">
            <a:avLst/>
          </a:prstGeom>
        </p:spPr>
      </p:pic>
    </p:spTree>
    <p:extLst>
      <p:ext uri="{BB962C8B-B14F-4D97-AF65-F5344CB8AC3E}">
        <p14:creationId xmlns:p14="http://schemas.microsoft.com/office/powerpoint/2010/main" val="9360997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94C80F1C-D796-D4CD-DD03-847E4D8EE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1" name="Picture 10">
            <a:extLst>
              <a:ext uri="{FF2B5EF4-FFF2-40B4-BE49-F238E27FC236}">
                <a16:creationId xmlns:a16="http://schemas.microsoft.com/office/drawing/2014/main" id="{217AD35E-A884-488F-31C1-0DA327D825B1}"/>
              </a:ext>
            </a:extLst>
          </p:cNvPr>
          <p:cNvPicPr>
            <a:picLocks noChangeAspect="1"/>
          </p:cNvPicPr>
          <p:nvPr/>
        </p:nvPicPr>
        <p:blipFill>
          <a:blip r:embed="rId3"/>
          <a:stretch>
            <a:fillRect/>
          </a:stretch>
        </p:blipFill>
        <p:spPr>
          <a:xfrm>
            <a:off x="2344037" y="857250"/>
            <a:ext cx="4455927" cy="5143500"/>
          </a:xfrm>
          <a:prstGeom prst="rect">
            <a:avLst/>
          </a:prstGeom>
        </p:spPr>
      </p:pic>
    </p:spTree>
    <p:extLst>
      <p:ext uri="{BB962C8B-B14F-4D97-AF65-F5344CB8AC3E}">
        <p14:creationId xmlns:p14="http://schemas.microsoft.com/office/powerpoint/2010/main" val="1430542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188640"/>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14</a:t>
            </a:fld>
            <a:endParaRPr lang="fi-FI" altLang="fi-FI" sz="1200">
              <a:solidFill>
                <a:srgbClr val="898989"/>
              </a:solidFill>
            </a:endParaRPr>
          </a:p>
        </p:txBody>
      </p:sp>
      <p:pic>
        <p:nvPicPr>
          <p:cNvPr id="3" name="Picture 2">
            <a:extLst>
              <a:ext uri="{FF2B5EF4-FFF2-40B4-BE49-F238E27FC236}">
                <a16:creationId xmlns:a16="http://schemas.microsoft.com/office/drawing/2014/main" id="{39FF538A-899A-44D7-9D26-65FC757B133E}"/>
              </a:ext>
            </a:extLst>
          </p:cNvPr>
          <p:cNvPicPr>
            <a:picLocks noChangeAspect="1"/>
          </p:cNvPicPr>
          <p:nvPr/>
        </p:nvPicPr>
        <p:blipFill>
          <a:blip r:embed="rId3"/>
          <a:stretch>
            <a:fillRect/>
          </a:stretch>
        </p:blipFill>
        <p:spPr>
          <a:xfrm>
            <a:off x="457200" y="1052736"/>
            <a:ext cx="8229600" cy="5236918"/>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419132C7-7FF7-8187-5614-88F774ADF6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03644"/>
            <a:ext cx="1856812" cy="4807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15</a:t>
            </a:fld>
            <a:endParaRPr lang="fi-FI" altLang="fi-FI" sz="1200">
              <a:solidFill>
                <a:srgbClr val="898989"/>
              </a:solidFill>
            </a:endParaRPr>
          </a:p>
        </p:txBody>
      </p:sp>
      <p:pic>
        <p:nvPicPr>
          <p:cNvPr id="4" name="Picture 3">
            <a:extLst>
              <a:ext uri="{FF2B5EF4-FFF2-40B4-BE49-F238E27FC236}">
                <a16:creationId xmlns:a16="http://schemas.microsoft.com/office/drawing/2014/main" id="{1DD89ACA-803E-4F15-9504-8C4FF70D5D8B}"/>
              </a:ext>
            </a:extLst>
          </p:cNvPr>
          <p:cNvPicPr>
            <a:picLocks noChangeAspect="1"/>
          </p:cNvPicPr>
          <p:nvPr/>
        </p:nvPicPr>
        <p:blipFill>
          <a:blip r:embed="rId3"/>
          <a:stretch>
            <a:fillRect/>
          </a:stretch>
        </p:blipFill>
        <p:spPr>
          <a:xfrm>
            <a:off x="457200" y="1127954"/>
            <a:ext cx="8229600" cy="5301208"/>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3976128B-A4D8-51D8-6B80-3712AD8952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29" y="6333454"/>
            <a:ext cx="1856812" cy="480765"/>
          </a:xfrm>
          <a:prstGeom prst="rect">
            <a:avLst/>
          </a:prstGeom>
        </p:spPr>
      </p:pic>
    </p:spTree>
    <p:extLst>
      <p:ext uri="{BB962C8B-B14F-4D97-AF65-F5344CB8AC3E}">
        <p14:creationId xmlns:p14="http://schemas.microsoft.com/office/powerpoint/2010/main" val="4060069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01639" y="1567804"/>
            <a:ext cx="1697799" cy="1699184"/>
          </a:xfrm>
        </p:spPr>
        <p:txBody>
          <a:bodyPr anchor="t">
            <a:noAutofit/>
          </a:bodyPr>
          <a:lstStyle/>
          <a:p>
            <a:pPr marL="0" indent="0">
              <a:buNone/>
            </a:pPr>
            <a:r>
              <a:rPr lang="fi-FI" sz="1200" b="1" dirty="0">
                <a:solidFill>
                  <a:schemeClr val="tx1"/>
                </a:solidFill>
                <a:latin typeface="Calibri" panose="020F0502020204030204" pitchFamily="34" charset="0"/>
              </a:rPr>
              <a:t>Satakunnan väestön hyvinvointia voidaan kuvata hyvinvoinnin jakautumisen, terveydentilan sekä koetun hyvinvoinnin ja osallisuuden avainindikaattoreilla (THL), joita on kuvattu viereisessä kuviossa.</a:t>
            </a:r>
          </a:p>
        </p:txBody>
      </p:sp>
      <p:sp>
        <p:nvSpPr>
          <p:cNvPr id="39" name="Suorakulmio 38">
            <a:extLst>
              <a:ext uri="{FF2B5EF4-FFF2-40B4-BE49-F238E27FC236}">
                <a16:creationId xmlns:a16="http://schemas.microsoft.com/office/drawing/2014/main" id="{5B3DA0BA-7AD6-4BFB-9DFD-514372EA4C77}"/>
              </a:ext>
            </a:extLst>
          </p:cNvPr>
          <p:cNvSpPr/>
          <p:nvPr/>
        </p:nvSpPr>
        <p:spPr>
          <a:xfrm>
            <a:off x="114730" y="3407911"/>
            <a:ext cx="1640647" cy="34776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58B6C0">
                    <a:lumMod val="75000"/>
                  </a:srgbClr>
                </a:solidFill>
                <a:latin typeface="Corbel"/>
              </a:rPr>
              <a:t>Valtakunnallista keskiarvoa parempi</a:t>
            </a:r>
          </a:p>
        </p:txBody>
      </p:sp>
      <p:sp>
        <p:nvSpPr>
          <p:cNvPr id="40" name="Suorakulmio 39">
            <a:extLst>
              <a:ext uri="{FF2B5EF4-FFF2-40B4-BE49-F238E27FC236}">
                <a16:creationId xmlns:a16="http://schemas.microsoft.com/office/drawing/2014/main" id="{5E12EEAE-A8AF-453A-AB45-85542A473C83}"/>
              </a:ext>
            </a:extLst>
          </p:cNvPr>
          <p:cNvSpPr/>
          <p:nvPr/>
        </p:nvSpPr>
        <p:spPr>
          <a:xfrm>
            <a:off x="7531546" y="1616467"/>
            <a:ext cx="1443941" cy="37610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0070C0">
                    <a:lumMod val="75000"/>
                  </a:srgbClr>
                </a:solidFill>
                <a:latin typeface="Corbel"/>
              </a:rPr>
              <a:t>Valtakunnan keskiarvoa</a:t>
            </a:r>
          </a:p>
        </p:txBody>
      </p:sp>
      <p:sp>
        <p:nvSpPr>
          <p:cNvPr id="41" name="Suorakulmio 40">
            <a:extLst>
              <a:ext uri="{FF2B5EF4-FFF2-40B4-BE49-F238E27FC236}">
                <a16:creationId xmlns:a16="http://schemas.microsoft.com/office/drawing/2014/main" id="{6273734C-6E5B-4818-AA01-811F4C9D3CC7}"/>
              </a:ext>
            </a:extLst>
          </p:cNvPr>
          <p:cNvSpPr/>
          <p:nvPr/>
        </p:nvSpPr>
        <p:spPr>
          <a:xfrm>
            <a:off x="7520311" y="2787030"/>
            <a:ext cx="1443942" cy="42220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FF0000"/>
                </a:solidFill>
                <a:latin typeface="Corbel"/>
              </a:rPr>
              <a:t>Valtakunnallista keskiarvoa heikompi</a:t>
            </a:r>
          </a:p>
        </p:txBody>
      </p:sp>
      <p:pic>
        <p:nvPicPr>
          <p:cNvPr id="7" name="Picture 6">
            <a:extLst>
              <a:ext uri="{FF2B5EF4-FFF2-40B4-BE49-F238E27FC236}">
                <a16:creationId xmlns:a16="http://schemas.microsoft.com/office/drawing/2014/main" id="{0519B689-379D-447A-B11F-B69A0900AF33}"/>
              </a:ext>
            </a:extLst>
          </p:cNvPr>
          <p:cNvPicPr>
            <a:picLocks noChangeAspect="1"/>
          </p:cNvPicPr>
          <p:nvPr/>
        </p:nvPicPr>
        <p:blipFill>
          <a:blip r:embed="rId3"/>
          <a:stretch>
            <a:fillRect/>
          </a:stretch>
        </p:blipFill>
        <p:spPr>
          <a:xfrm>
            <a:off x="1986957" y="1597706"/>
            <a:ext cx="5522119" cy="4136231"/>
          </a:xfrm>
          <a:prstGeom prst="rect">
            <a:avLst/>
          </a:prstGeom>
        </p:spPr>
      </p:pic>
      <p:sp>
        <p:nvSpPr>
          <p:cNvPr id="18" name="Tekstiruutu 17">
            <a:extLst>
              <a:ext uri="{FF2B5EF4-FFF2-40B4-BE49-F238E27FC236}">
                <a16:creationId xmlns:a16="http://schemas.microsoft.com/office/drawing/2014/main" id="{81DF7FCC-2E47-448C-8077-E69215C1DD60}"/>
              </a:ext>
            </a:extLst>
          </p:cNvPr>
          <p:cNvSpPr txBox="1"/>
          <p:nvPr/>
        </p:nvSpPr>
        <p:spPr>
          <a:xfrm flipH="1">
            <a:off x="101639" y="3643764"/>
            <a:ext cx="1623689"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Käytettävissä olevat tulot tasaisia</a:t>
            </a:r>
          </a:p>
        </p:txBody>
      </p:sp>
      <p:sp>
        <p:nvSpPr>
          <p:cNvPr id="19" name="Tekstiruutu 18">
            <a:extLst>
              <a:ext uri="{FF2B5EF4-FFF2-40B4-BE49-F238E27FC236}">
                <a16:creationId xmlns:a16="http://schemas.microsoft.com/office/drawing/2014/main" id="{BE0C4F77-C69D-4D35-B3C4-EAB334F63F59}"/>
              </a:ext>
            </a:extLst>
          </p:cNvPr>
          <p:cNvSpPr txBox="1"/>
          <p:nvPr/>
        </p:nvSpPr>
        <p:spPr>
          <a:xfrm flipH="1">
            <a:off x="71590" y="4128512"/>
            <a:ext cx="1724385"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Yksinäisyys </a:t>
            </a:r>
            <a:r>
              <a:rPr lang="fi-FI" sz="1350" dirty="0" err="1">
                <a:solidFill>
                  <a:srgbClr val="58B6C0">
                    <a:lumMod val="75000"/>
                  </a:srgbClr>
                </a:solidFill>
                <a:latin typeface="Corbel"/>
                <a:cs typeface="+mn-cs"/>
              </a:rPr>
              <a:t>keskim</a:t>
            </a:r>
            <a:r>
              <a:rPr lang="fi-FI" sz="1350" dirty="0">
                <a:solidFill>
                  <a:srgbClr val="58B6C0">
                    <a:lumMod val="75000"/>
                  </a:srgbClr>
                </a:solidFill>
                <a:latin typeface="Corbel"/>
                <a:cs typeface="+mn-cs"/>
              </a:rPr>
              <a:t>.</a:t>
            </a:r>
          </a:p>
          <a:p>
            <a:pPr defTabSz="685800" eaLnBrk="1" fontAlgn="auto" hangingPunct="1">
              <a:spcBef>
                <a:spcPts val="0"/>
              </a:spcBef>
              <a:spcAft>
                <a:spcPts val="0"/>
              </a:spcAft>
            </a:pPr>
            <a:r>
              <a:rPr lang="fi-FI" sz="1350" dirty="0">
                <a:solidFill>
                  <a:srgbClr val="58B6C0">
                    <a:lumMod val="75000"/>
                  </a:srgbClr>
                </a:solidFill>
                <a:latin typeface="Corbel"/>
                <a:cs typeface="+mn-cs"/>
              </a:rPr>
              <a:t>vähäisempää</a:t>
            </a:r>
          </a:p>
        </p:txBody>
      </p:sp>
      <p:sp>
        <p:nvSpPr>
          <p:cNvPr id="20" name="Tekstiruutu 19">
            <a:extLst>
              <a:ext uri="{FF2B5EF4-FFF2-40B4-BE49-F238E27FC236}">
                <a16:creationId xmlns:a16="http://schemas.microsoft.com/office/drawing/2014/main" id="{096A24A6-B561-4E52-BC57-8DA2037AF5CB}"/>
              </a:ext>
            </a:extLst>
          </p:cNvPr>
          <p:cNvSpPr txBox="1"/>
          <p:nvPr/>
        </p:nvSpPr>
        <p:spPr>
          <a:xfrm flipH="1">
            <a:off x="101639" y="4613260"/>
            <a:ext cx="1671617"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Sairastavuus </a:t>
            </a:r>
            <a:r>
              <a:rPr lang="fi-FI" sz="1350" dirty="0" err="1">
                <a:solidFill>
                  <a:srgbClr val="58B6C0">
                    <a:lumMod val="75000"/>
                  </a:srgbClr>
                </a:solidFill>
                <a:latin typeface="Corbel"/>
                <a:cs typeface="+mn-cs"/>
              </a:rPr>
              <a:t>keskim</a:t>
            </a:r>
            <a:r>
              <a:rPr lang="fi-FI" sz="1350" dirty="0">
                <a:solidFill>
                  <a:srgbClr val="58B6C0">
                    <a:lumMod val="75000"/>
                  </a:srgbClr>
                </a:solidFill>
                <a:latin typeface="Corbel"/>
                <a:cs typeface="+mn-cs"/>
              </a:rPr>
              <a:t>.</a:t>
            </a:r>
          </a:p>
          <a:p>
            <a:pPr defTabSz="685800" eaLnBrk="1" fontAlgn="auto" hangingPunct="1">
              <a:spcBef>
                <a:spcPts val="0"/>
              </a:spcBef>
              <a:spcAft>
                <a:spcPts val="0"/>
              </a:spcAft>
            </a:pPr>
            <a:r>
              <a:rPr lang="fi-FI" sz="1350" dirty="0">
                <a:solidFill>
                  <a:srgbClr val="58B6C0">
                    <a:lumMod val="75000"/>
                  </a:srgbClr>
                </a:solidFill>
                <a:latin typeface="Corbel"/>
                <a:cs typeface="+mn-cs"/>
              </a:rPr>
              <a:t>vähäisempää</a:t>
            </a:r>
          </a:p>
        </p:txBody>
      </p:sp>
      <p:sp>
        <p:nvSpPr>
          <p:cNvPr id="21" name="Tekstiruutu 20">
            <a:extLst>
              <a:ext uri="{FF2B5EF4-FFF2-40B4-BE49-F238E27FC236}">
                <a16:creationId xmlns:a16="http://schemas.microsoft.com/office/drawing/2014/main" id="{354B68B8-FF07-4A15-938A-7E525C046118}"/>
              </a:ext>
            </a:extLst>
          </p:cNvPr>
          <p:cNvSpPr txBox="1"/>
          <p:nvPr/>
        </p:nvSpPr>
        <p:spPr>
          <a:xfrm flipH="1">
            <a:off x="97974" y="5398075"/>
            <a:ext cx="1671617" cy="50783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Äänestysaktiivisuus</a:t>
            </a:r>
          </a:p>
        </p:txBody>
      </p:sp>
      <p:sp>
        <p:nvSpPr>
          <p:cNvPr id="22" name="Tekstiruutu 21">
            <a:extLst>
              <a:ext uri="{FF2B5EF4-FFF2-40B4-BE49-F238E27FC236}">
                <a16:creationId xmlns:a16="http://schemas.microsoft.com/office/drawing/2014/main" id="{51860519-CF82-4E5C-993D-EAA096391660}"/>
              </a:ext>
            </a:extLst>
          </p:cNvPr>
          <p:cNvSpPr txBox="1"/>
          <p:nvPr/>
        </p:nvSpPr>
        <p:spPr>
          <a:xfrm flipH="1">
            <a:off x="97975" y="5109541"/>
            <a:ext cx="2057999" cy="50783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Aktiivinen harrastaminen</a:t>
            </a:r>
          </a:p>
        </p:txBody>
      </p:sp>
      <p:sp>
        <p:nvSpPr>
          <p:cNvPr id="23" name="Tekstiruutu 22">
            <a:extLst>
              <a:ext uri="{FF2B5EF4-FFF2-40B4-BE49-F238E27FC236}">
                <a16:creationId xmlns:a16="http://schemas.microsoft.com/office/drawing/2014/main" id="{B44BD2E7-A381-4451-905E-9F46D0387AC6}"/>
              </a:ext>
            </a:extLst>
          </p:cNvPr>
          <p:cNvSpPr txBox="1"/>
          <p:nvPr/>
        </p:nvSpPr>
        <p:spPr>
          <a:xfrm flipH="1">
            <a:off x="7509076" y="3261326"/>
            <a:ext cx="1623689"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Elämänlaatu</a:t>
            </a:r>
          </a:p>
        </p:txBody>
      </p:sp>
      <p:sp>
        <p:nvSpPr>
          <p:cNvPr id="24" name="Tekstiruutu 23">
            <a:extLst>
              <a:ext uri="{FF2B5EF4-FFF2-40B4-BE49-F238E27FC236}">
                <a16:creationId xmlns:a16="http://schemas.microsoft.com/office/drawing/2014/main" id="{CF444EFB-7CA5-4D8C-A759-4059184D28E7}"/>
              </a:ext>
            </a:extLst>
          </p:cNvPr>
          <p:cNvSpPr txBox="1"/>
          <p:nvPr/>
        </p:nvSpPr>
        <p:spPr>
          <a:xfrm flipH="1">
            <a:off x="7520311" y="3650144"/>
            <a:ext cx="1612454"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Liikkumattomuus</a:t>
            </a:r>
          </a:p>
        </p:txBody>
      </p:sp>
      <p:sp>
        <p:nvSpPr>
          <p:cNvPr id="25" name="Tekstiruutu 24">
            <a:extLst>
              <a:ext uri="{FF2B5EF4-FFF2-40B4-BE49-F238E27FC236}">
                <a16:creationId xmlns:a16="http://schemas.microsoft.com/office/drawing/2014/main" id="{B5BCC13C-8FC7-4AAB-A9D2-010D6CE8AE35}"/>
              </a:ext>
            </a:extLst>
          </p:cNvPr>
          <p:cNvSpPr txBox="1"/>
          <p:nvPr/>
        </p:nvSpPr>
        <p:spPr>
          <a:xfrm flipH="1">
            <a:off x="7520311" y="4382419"/>
            <a:ext cx="1623689" cy="507831"/>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Koettu terveys 20-64-vuotiailla</a:t>
            </a:r>
          </a:p>
        </p:txBody>
      </p:sp>
      <p:sp>
        <p:nvSpPr>
          <p:cNvPr id="26" name="Tekstiruutu 25">
            <a:extLst>
              <a:ext uri="{FF2B5EF4-FFF2-40B4-BE49-F238E27FC236}">
                <a16:creationId xmlns:a16="http://schemas.microsoft.com/office/drawing/2014/main" id="{C16CCB37-FDE9-4157-BBA3-BDC976A25D44}"/>
              </a:ext>
            </a:extLst>
          </p:cNvPr>
          <p:cNvSpPr txBox="1"/>
          <p:nvPr/>
        </p:nvSpPr>
        <p:spPr>
          <a:xfrm flipH="1">
            <a:off x="7514798" y="4001153"/>
            <a:ext cx="1623689"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Tupakointi</a:t>
            </a:r>
          </a:p>
        </p:txBody>
      </p:sp>
      <p:sp>
        <p:nvSpPr>
          <p:cNvPr id="27" name="Tekstiruutu 26">
            <a:extLst>
              <a:ext uri="{FF2B5EF4-FFF2-40B4-BE49-F238E27FC236}">
                <a16:creationId xmlns:a16="http://schemas.microsoft.com/office/drawing/2014/main" id="{37BEF51A-EA00-4FF2-84AA-6DF43CB967BC}"/>
              </a:ext>
            </a:extLst>
          </p:cNvPr>
          <p:cNvSpPr txBox="1"/>
          <p:nvPr/>
        </p:nvSpPr>
        <p:spPr>
          <a:xfrm flipH="1">
            <a:off x="7531546" y="4867167"/>
            <a:ext cx="1623689" cy="507831"/>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Menetetyt elinvuodet</a:t>
            </a:r>
          </a:p>
        </p:txBody>
      </p:sp>
      <p:sp>
        <p:nvSpPr>
          <p:cNvPr id="28" name="Tekstiruutu 27">
            <a:extLst>
              <a:ext uri="{FF2B5EF4-FFF2-40B4-BE49-F238E27FC236}">
                <a16:creationId xmlns:a16="http://schemas.microsoft.com/office/drawing/2014/main" id="{F729A8D4-3421-42C3-9E29-7F2EEB364A3A}"/>
              </a:ext>
            </a:extLst>
          </p:cNvPr>
          <p:cNvSpPr txBox="1"/>
          <p:nvPr/>
        </p:nvSpPr>
        <p:spPr>
          <a:xfrm flipH="1">
            <a:off x="7332328" y="2034737"/>
            <a:ext cx="1826024" cy="300082"/>
          </a:xfrm>
          <a:prstGeom prst="rect">
            <a:avLst/>
          </a:prstGeom>
          <a:noFill/>
        </p:spPr>
        <p:txBody>
          <a:bodyPr wrap="square" rtlCol="0">
            <a:spAutoFit/>
          </a:bodyPr>
          <a:lstStyle/>
          <a:p>
            <a:pPr algn="ctr" defTabSz="685800" eaLnBrk="1" fontAlgn="auto" hangingPunct="1">
              <a:spcBef>
                <a:spcPts val="0"/>
              </a:spcBef>
              <a:spcAft>
                <a:spcPts val="0"/>
              </a:spcAft>
            </a:pPr>
            <a:r>
              <a:rPr lang="fi-FI" sz="1350" dirty="0">
                <a:solidFill>
                  <a:srgbClr val="0070C0"/>
                </a:solidFill>
                <a:latin typeface="Corbel"/>
                <a:cs typeface="+mn-cs"/>
              </a:rPr>
              <a:t>Turvallisuuden tunne</a:t>
            </a:r>
            <a:r>
              <a:rPr lang="fi-FI" sz="1350" dirty="0">
                <a:solidFill>
                  <a:prstClr val="black"/>
                </a:solidFill>
                <a:latin typeface="Corbel"/>
                <a:cs typeface="+mn-cs"/>
              </a:rPr>
              <a:t> </a:t>
            </a:r>
          </a:p>
        </p:txBody>
      </p:sp>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323528" y="31322"/>
            <a:ext cx="8229600" cy="1143000"/>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2" name="Kuva 1" descr="Kuva, joka sisältää kohteen teksti, merkki, clipart-kuva&#10;&#10;Kuvaus luotu automaattisesti">
            <a:extLst>
              <a:ext uri="{FF2B5EF4-FFF2-40B4-BE49-F238E27FC236}">
                <a16:creationId xmlns:a16="http://schemas.microsoft.com/office/drawing/2014/main" id="{CA8AF09E-2FAB-326B-EA5C-E1306E3469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33326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508028-CC10-4850-B2E2-061EC83E04B2}"/>
              </a:ext>
            </a:extLst>
          </p:cNvPr>
          <p:cNvPicPr>
            <a:picLocks noChangeAspect="1"/>
          </p:cNvPicPr>
          <p:nvPr/>
        </p:nvPicPr>
        <p:blipFill>
          <a:blip r:embed="rId3"/>
          <a:stretch>
            <a:fillRect/>
          </a:stretch>
        </p:blipFill>
        <p:spPr>
          <a:xfrm>
            <a:off x="2915816" y="908720"/>
            <a:ext cx="6644639" cy="5184576"/>
          </a:xfrm>
          <a:prstGeom prst="rect">
            <a:avLst/>
          </a:prstGeom>
        </p:spPr>
      </p:pic>
      <p:sp>
        <p:nvSpPr>
          <p:cNvPr id="3" name="Sisällön paikkamerkki 2"/>
          <p:cNvSpPr>
            <a:spLocks noGrp="1"/>
          </p:cNvSpPr>
          <p:nvPr>
            <p:ph idx="1"/>
          </p:nvPr>
        </p:nvSpPr>
        <p:spPr>
          <a:xfrm>
            <a:off x="179512" y="1052736"/>
            <a:ext cx="3741393" cy="3733404"/>
          </a:xfrm>
        </p:spPr>
        <p:txBody>
          <a:bodyPr anchor="t">
            <a:noAutofit/>
          </a:bodyPr>
          <a:lstStyle/>
          <a:p>
            <a:pPr marL="0" indent="0">
              <a:buNone/>
            </a:pPr>
            <a:r>
              <a:rPr lang="fi-FI" sz="1400" b="1" dirty="0">
                <a:solidFill>
                  <a:schemeClr val="tx1"/>
                </a:solidFill>
                <a:latin typeface="Calibri" panose="020F0502020204030204" pitchFamily="34" charset="0"/>
              </a:rPr>
              <a:t>Pyramidin huipulla ja ylimpänä tavoitteena on nykyisten ja tulevien kansalaisten hyvinvointi.</a:t>
            </a:r>
          </a:p>
          <a:p>
            <a:pPr marL="0" indent="0">
              <a:buNone/>
            </a:pPr>
            <a:r>
              <a:rPr lang="fi-FI" sz="1400" b="1" dirty="0">
                <a:solidFill>
                  <a:schemeClr val="tx1"/>
                </a:solidFill>
                <a:latin typeface="Calibri" panose="020F0502020204030204" pitchFamily="34" charset="0"/>
              </a:rPr>
              <a:t>Pyramidin kivijalkana ovat kilpailukyvyn perusteet – pitkävaikutteiset ja hidasliikkeiset tekijät, jotka toimivat välttämättöminä kilpailukyvyn edellytyksinä. Pyramidin keskelle jäävänä osiona ovat ajurit, jotka ovat mittaamisen ja politiikkatoimenpiteiden kannalta kiinnostavin luokka. Kilpailukyvyn ajurit ovat asiakokonaisuuksia, joihin liittyvät politiikkatoimet voivat vaikuttaa kilpailukykytulemiin jo muutaman vuoden aikajänteellä.</a:t>
            </a:r>
          </a:p>
          <a:p>
            <a:pPr marL="0" indent="0">
              <a:buNone/>
            </a:pPr>
            <a:r>
              <a:rPr lang="fi-FI" sz="1400" b="1" dirty="0">
                <a:solidFill>
                  <a:schemeClr val="tx1"/>
                </a:solidFill>
                <a:latin typeface="Calibri" panose="020F0502020204030204" pitchFamily="34" charset="0"/>
              </a:rPr>
              <a:t>Toisaalta ajureihin kohdistuvien interventioiden lopulliset vaikutukset saattavat realisoitua vasta pidemmällä aikavälillä. Usein käytännössä hyvinvoinnin mittarina käytetään henkeä kohti laskettua bruttokansantuotetta (BKT), vaikka tiedämme ettei BKT ole hyvinvoinnin mittari. Tämä on kuitenkin perusteltua, koska tutkimus on osoittanut, että talouskasvu lisää kansalaisten onnellisuutta. Näin tapahtuu </a:t>
            </a:r>
            <a:br>
              <a:rPr lang="fi-FI" sz="1400" b="1" dirty="0">
                <a:solidFill>
                  <a:schemeClr val="tx1"/>
                </a:solidFill>
                <a:latin typeface="Calibri" panose="020F0502020204030204" pitchFamily="34" charset="0"/>
              </a:rPr>
            </a:br>
            <a:r>
              <a:rPr lang="fi-FI" sz="1400" b="1" dirty="0">
                <a:solidFill>
                  <a:schemeClr val="tx1"/>
                </a:solidFill>
                <a:latin typeface="Calibri" panose="020F0502020204030204" pitchFamily="34" charset="0"/>
              </a:rPr>
              <a:t>myös jo myös vauraissa maissa (Stevenson ja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2008; </a:t>
            </a:r>
            <a:r>
              <a:rPr lang="fi-FI" sz="1400" b="1" dirty="0" err="1">
                <a:solidFill>
                  <a:schemeClr val="tx1"/>
                </a:solidFill>
                <a:latin typeface="Calibri" panose="020F0502020204030204" pitchFamily="34" charset="0"/>
              </a:rPr>
              <a:t>Sacks</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Stevensonja</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2011).</a:t>
            </a:r>
          </a:p>
        </p:txBody>
      </p:sp>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285428" y="78051"/>
            <a:ext cx="8607052" cy="877398"/>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dirty="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6" name="TextBox 5">
            <a:extLst>
              <a:ext uri="{FF2B5EF4-FFF2-40B4-BE49-F238E27FC236}">
                <a16:creationId xmlns:a16="http://schemas.microsoft.com/office/drawing/2014/main" id="{1DA3D2CC-B4AE-48C1-82BD-CEC51968A39A}"/>
              </a:ext>
            </a:extLst>
          </p:cNvPr>
          <p:cNvSpPr txBox="1"/>
          <p:nvPr/>
        </p:nvSpPr>
        <p:spPr>
          <a:xfrm>
            <a:off x="5894392" y="6023676"/>
            <a:ext cx="3249608" cy="769441"/>
          </a:xfrm>
          <a:prstGeom prst="rect">
            <a:avLst/>
          </a:prstGeom>
          <a:noFill/>
        </p:spPr>
        <p:txBody>
          <a:bodyPr wrap="none" rtlCol="0">
            <a:spAutoFit/>
          </a:bodyPr>
          <a:lstStyle/>
          <a:p>
            <a:r>
              <a:rPr lang="fi-FI" sz="1100" dirty="0"/>
              <a:t>Lähde: Tuottavuus ja kilpailukyky Suomessa</a:t>
            </a:r>
          </a:p>
          <a:p>
            <a:r>
              <a:rPr lang="fi-FI" sz="1100" dirty="0"/>
              <a:t>Mistä kilpailukyky koostuu ja mihin sitä tarvitaan?</a:t>
            </a:r>
          </a:p>
          <a:p>
            <a:r>
              <a:rPr lang="fi-FI" sz="1100" dirty="0"/>
              <a:t>Tuottavuuslautakunta</a:t>
            </a:r>
          </a:p>
          <a:p>
            <a:r>
              <a:rPr lang="fi-FI" sz="1100" dirty="0"/>
              <a:t>Valtiovarainministeriön julkaisuja – 2020:81</a:t>
            </a:r>
          </a:p>
        </p:txBody>
      </p:sp>
      <p:pic>
        <p:nvPicPr>
          <p:cNvPr id="2" name="Kuva 1" descr="Kuva, joka sisältää kohteen teksti, merkki, clipart-kuva&#10;&#10;Kuvaus luotu automaattisesti">
            <a:extLst>
              <a:ext uri="{FF2B5EF4-FFF2-40B4-BE49-F238E27FC236}">
                <a16:creationId xmlns:a16="http://schemas.microsoft.com/office/drawing/2014/main" id="{DAC35853-FEB7-318D-CFE7-A3362B8E8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477106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40852"/>
            <a:ext cx="7964961" cy="929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18</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BF002F10-3E40-F798-457A-9ED83661B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A2B8EE54-2A1E-0C09-D7A4-9FF209D805EE}"/>
              </a:ext>
            </a:extLst>
          </p:cNvPr>
          <p:cNvPicPr>
            <a:picLocks noChangeAspect="1"/>
          </p:cNvPicPr>
          <p:nvPr/>
        </p:nvPicPr>
        <p:blipFill>
          <a:blip r:embed="rId4"/>
          <a:stretch>
            <a:fillRect/>
          </a:stretch>
        </p:blipFill>
        <p:spPr>
          <a:xfrm>
            <a:off x="611560" y="1196751"/>
            <a:ext cx="7964961" cy="4971419"/>
          </a:xfrm>
          <a:prstGeom prst="rect">
            <a:avLst/>
          </a:prstGeom>
        </p:spPr>
      </p:pic>
    </p:spTree>
    <p:extLst>
      <p:ext uri="{BB962C8B-B14F-4D97-AF65-F5344CB8AC3E}">
        <p14:creationId xmlns:p14="http://schemas.microsoft.com/office/powerpoint/2010/main" val="2510297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757929" y="171764"/>
            <a:ext cx="7628142" cy="93600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19</a:t>
            </a:fld>
            <a:endParaRPr lang="fi-FI" altLang="fi-FI" sz="1200">
              <a:solidFill>
                <a:srgbClr val="898989"/>
              </a:solidFill>
            </a:endParaRPr>
          </a:p>
        </p:txBody>
      </p:sp>
      <p:sp>
        <p:nvSpPr>
          <p:cNvPr id="4" name="TextBox 3">
            <a:extLst>
              <a:ext uri="{FF2B5EF4-FFF2-40B4-BE49-F238E27FC236}">
                <a16:creationId xmlns:a16="http://schemas.microsoft.com/office/drawing/2014/main" id="{73091564-FAEC-4021-8311-C1B24610EBA6}"/>
              </a:ext>
            </a:extLst>
          </p:cNvPr>
          <p:cNvSpPr txBox="1"/>
          <p:nvPr/>
        </p:nvSpPr>
        <p:spPr>
          <a:xfrm>
            <a:off x="2699792" y="6140906"/>
            <a:ext cx="5151966" cy="430887"/>
          </a:xfrm>
          <a:prstGeom prst="rect">
            <a:avLst/>
          </a:prstGeom>
          <a:noFill/>
        </p:spPr>
        <p:txBody>
          <a:bodyPr wrap="square" rtlCol="0">
            <a:spAutoFit/>
          </a:bodyPr>
          <a:lstStyle/>
          <a:p>
            <a:r>
              <a:rPr lang="fi-FI" sz="1100" dirty="0"/>
              <a:t>Tiedot perustuvat Tilastokeskuksen haastattelututkimukseen, eivätkä siten ole vertailukelpoisia esim. työministeriön ilmoittamiin työttömyysasteisiin</a:t>
            </a:r>
          </a:p>
        </p:txBody>
      </p:sp>
      <p:pic>
        <p:nvPicPr>
          <p:cNvPr id="3" name="Kuva 2" descr="Kuva, joka sisältää kohteen teksti, merkki, clipart-kuva&#10;&#10;Kuvaus luotu automaattisesti">
            <a:extLst>
              <a:ext uri="{FF2B5EF4-FFF2-40B4-BE49-F238E27FC236}">
                <a16:creationId xmlns:a16="http://schemas.microsoft.com/office/drawing/2014/main" id="{1F2B8FC4-B398-7E6B-A02A-9BE7E7F711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6205471"/>
            <a:ext cx="1856812" cy="480765"/>
          </a:xfrm>
          <a:prstGeom prst="rect">
            <a:avLst/>
          </a:prstGeom>
        </p:spPr>
      </p:pic>
      <p:pic>
        <p:nvPicPr>
          <p:cNvPr id="6" name="Picture 5">
            <a:extLst>
              <a:ext uri="{FF2B5EF4-FFF2-40B4-BE49-F238E27FC236}">
                <a16:creationId xmlns:a16="http://schemas.microsoft.com/office/drawing/2014/main" id="{8C3EA4AB-CF93-E6E4-6D2A-1DDC00298DB0}"/>
              </a:ext>
            </a:extLst>
          </p:cNvPr>
          <p:cNvPicPr>
            <a:picLocks noChangeAspect="1"/>
          </p:cNvPicPr>
          <p:nvPr/>
        </p:nvPicPr>
        <p:blipFill>
          <a:blip r:embed="rId4"/>
          <a:stretch>
            <a:fillRect/>
          </a:stretch>
        </p:blipFill>
        <p:spPr>
          <a:xfrm>
            <a:off x="757929" y="1246019"/>
            <a:ext cx="7615522" cy="4703261"/>
          </a:xfrm>
          <a:prstGeom prst="rect">
            <a:avLst/>
          </a:prstGeom>
        </p:spPr>
      </p:pic>
    </p:spTree>
    <p:extLst>
      <p:ext uri="{BB962C8B-B14F-4D97-AF65-F5344CB8AC3E}">
        <p14:creationId xmlns:p14="http://schemas.microsoft.com/office/powerpoint/2010/main" val="1888899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marL="85725" algn="l">
              <a:spcAft>
                <a:spcPts val="600"/>
              </a:spcAft>
              <a:defRPr/>
            </a:pPr>
            <a:r>
              <a:rPr lang="fi-FI" sz="3600" b="1" dirty="0">
                <a:solidFill>
                  <a:schemeClr val="tx2"/>
                </a:solidFill>
              </a:rPr>
              <a:t> SISÄLTÖ</a:t>
            </a:r>
            <a:br>
              <a:rPr lang="fi-FI" sz="3600" b="1" dirty="0">
                <a:solidFill>
                  <a:schemeClr val="tx2"/>
                </a:solidFill>
              </a:rPr>
            </a:br>
            <a:br>
              <a:rPr lang="fi-FI" sz="3600" b="1" dirty="0">
                <a:solidFill>
                  <a:schemeClr val="tx2"/>
                </a:solidFill>
              </a:rPr>
            </a:br>
            <a:r>
              <a:rPr lang="fi-FI" sz="2000" b="1" dirty="0">
                <a:solidFill>
                  <a:schemeClr val="tx2"/>
                </a:solidFill>
              </a:rPr>
              <a:t>Kalvot 3-24: 	Väestö, koulutus, </a:t>
            </a:r>
            <a:r>
              <a:rPr lang="fi-FI" sz="2000" b="1" dirty="0" err="1">
                <a:solidFill>
                  <a:schemeClr val="tx2"/>
                </a:solidFill>
              </a:rPr>
              <a:t>t&amp;k-toiminta</a:t>
            </a:r>
            <a:r>
              <a:rPr lang="fi-FI" sz="2000" b="1" dirty="0">
                <a:solidFill>
                  <a:schemeClr val="tx2"/>
                </a:solidFill>
              </a:rPr>
              <a:t>, hyvinvointi ja 			työllisyys</a:t>
            </a:r>
            <a:br>
              <a:rPr lang="fi-FI" sz="2000" b="1" dirty="0">
                <a:solidFill>
                  <a:schemeClr val="tx2"/>
                </a:solidFill>
              </a:rPr>
            </a:br>
            <a:r>
              <a:rPr lang="fi-FI" sz="2000" b="1" dirty="0">
                <a:solidFill>
                  <a:schemeClr val="tx2"/>
                </a:solidFill>
              </a:rPr>
              <a:t>Kalvot 25-32: 	Työpaikkarakenne ja </a:t>
            </a:r>
            <a:r>
              <a:rPr lang="fi-FI" sz="2000" b="1" dirty="0" err="1">
                <a:solidFill>
                  <a:schemeClr val="tx2"/>
                </a:solidFill>
              </a:rPr>
              <a:t>resilienssi</a:t>
            </a:r>
            <a:br>
              <a:rPr lang="fi-FI" sz="2000" b="1" dirty="0">
                <a:solidFill>
                  <a:schemeClr val="tx2"/>
                </a:solidFill>
              </a:rPr>
            </a:br>
            <a:r>
              <a:rPr lang="fi-FI" sz="2000" b="1" dirty="0">
                <a:solidFill>
                  <a:schemeClr val="tx2"/>
                </a:solidFill>
              </a:rPr>
              <a:t>Kalvot 33-56: 	Aluetalous, tuottavuus ja vienti</a:t>
            </a:r>
            <a:br>
              <a:rPr lang="fi-FI" sz="2000" b="1" dirty="0">
                <a:solidFill>
                  <a:schemeClr val="tx2"/>
                </a:solidFill>
              </a:rPr>
            </a:br>
            <a:r>
              <a:rPr lang="fi-FI" sz="2000" b="1" dirty="0">
                <a:solidFill>
                  <a:schemeClr val="tx2"/>
                </a:solidFill>
              </a:rPr>
              <a:t>Kalvot 57-84: 	Suurimmat työnantajat, yrityskanta, kasvualat, 			teollisuus, automaatio, matkailu, ruokaketju</a:t>
            </a:r>
            <a:br>
              <a:rPr lang="fi-FI" sz="2000" b="1" dirty="0">
                <a:solidFill>
                  <a:schemeClr val="tx2"/>
                </a:solidFill>
              </a:rPr>
            </a:br>
            <a:r>
              <a:rPr lang="fi-FI" sz="2000" b="1" dirty="0">
                <a:solidFill>
                  <a:schemeClr val="tx2"/>
                </a:solidFill>
              </a:rPr>
              <a:t>Kalvot 85-95: 	Positiivinen rakennemuutos</a:t>
            </a:r>
            <a:br>
              <a:rPr lang="fi-FI" sz="2000" b="1" dirty="0">
                <a:solidFill>
                  <a:schemeClr val="tx2"/>
                </a:solidFill>
              </a:rPr>
            </a:br>
            <a:r>
              <a:rPr lang="fi-FI" sz="2000" b="1" dirty="0">
                <a:solidFill>
                  <a:schemeClr val="tx2"/>
                </a:solidFill>
              </a:rPr>
              <a:t>Kalvot 96-138: 	Satakunnan talous -suhdannekatsaus toukokuu 2024</a:t>
            </a:r>
            <a:br>
              <a:rPr lang="fi-FI" sz="2000" b="1" dirty="0">
                <a:solidFill>
                  <a:schemeClr val="tx2"/>
                </a:solidFill>
              </a:rPr>
            </a:br>
            <a:br>
              <a:rPr lang="fi-FI" sz="2000" dirty="0">
                <a:solidFill>
                  <a:schemeClr val="tx2"/>
                </a:solidFill>
              </a:rPr>
            </a:b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2</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72BB9DB6-F7FA-A9DD-0E64-780287E2D7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13469392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539552" y="136525"/>
            <a:ext cx="8147248" cy="88614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20</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0CA3EA34-A845-74D3-B956-C4DFB8817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4CC7B016-B06F-C95D-D4EC-2F0764FD4D3D}"/>
              </a:ext>
            </a:extLst>
          </p:cNvPr>
          <p:cNvPicPr>
            <a:picLocks noChangeAspect="1"/>
          </p:cNvPicPr>
          <p:nvPr/>
        </p:nvPicPr>
        <p:blipFill>
          <a:blip r:embed="rId4"/>
          <a:stretch>
            <a:fillRect/>
          </a:stretch>
        </p:blipFill>
        <p:spPr>
          <a:xfrm>
            <a:off x="539552" y="1196752"/>
            <a:ext cx="8147248" cy="4936748"/>
          </a:xfrm>
          <a:prstGeom prst="rect">
            <a:avLst/>
          </a:prstGeom>
        </p:spPr>
      </p:pic>
    </p:spTree>
    <p:extLst>
      <p:ext uri="{BB962C8B-B14F-4D97-AF65-F5344CB8AC3E}">
        <p14:creationId xmlns:p14="http://schemas.microsoft.com/office/powerpoint/2010/main" val="2733228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96DBD97-A573-4B66-D3AE-8C77225137B9}"/>
              </a:ext>
            </a:extLst>
          </p:cNvPr>
          <p:cNvPicPr>
            <a:picLocks noChangeAspect="1"/>
          </p:cNvPicPr>
          <p:nvPr/>
        </p:nvPicPr>
        <p:blipFill>
          <a:blip r:embed="rId3"/>
          <a:stretch>
            <a:fillRect/>
          </a:stretch>
        </p:blipFill>
        <p:spPr>
          <a:xfrm>
            <a:off x="0" y="907928"/>
            <a:ext cx="4380472" cy="3060747"/>
          </a:xfrm>
          <a:prstGeom prst="rect">
            <a:avLst/>
          </a:prstGeom>
        </p:spPr>
      </p:pic>
      <p:sp>
        <p:nvSpPr>
          <p:cNvPr id="2" name="Otsikko 1"/>
          <p:cNvSpPr>
            <a:spLocks noGrp="1"/>
          </p:cNvSpPr>
          <p:nvPr>
            <p:ph type="title"/>
          </p:nvPr>
        </p:nvSpPr>
        <p:spPr>
          <a:xfrm>
            <a:off x="400159" y="82793"/>
            <a:ext cx="8286641" cy="85725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Koulutus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900">
                <a:solidFill>
                  <a:srgbClr val="898989"/>
                </a:solidFill>
              </a:rPr>
              <a:pPr>
                <a:spcBef>
                  <a:spcPct val="0"/>
                </a:spcBef>
                <a:buFontTx/>
                <a:buNone/>
              </a:pPr>
              <a:t>21</a:t>
            </a:fld>
            <a:endParaRPr lang="fi-FI" altLang="fi-FI" sz="900">
              <a:solidFill>
                <a:srgbClr val="898989"/>
              </a:solidFill>
            </a:endParaRPr>
          </a:p>
        </p:txBody>
      </p:sp>
      <p:sp>
        <p:nvSpPr>
          <p:cNvPr id="3" name="TextBox 2">
            <a:extLst>
              <a:ext uri="{FF2B5EF4-FFF2-40B4-BE49-F238E27FC236}">
                <a16:creationId xmlns:a16="http://schemas.microsoft.com/office/drawing/2014/main" id="{B21CD1FD-9909-47DF-9CC8-1DC83CB56C5B}"/>
              </a:ext>
            </a:extLst>
          </p:cNvPr>
          <p:cNvSpPr txBox="1"/>
          <p:nvPr/>
        </p:nvSpPr>
        <p:spPr>
          <a:xfrm>
            <a:off x="188533" y="924763"/>
            <a:ext cx="1989647" cy="338554"/>
          </a:xfrm>
          <a:prstGeom prst="rect">
            <a:avLst/>
          </a:prstGeom>
          <a:noFill/>
        </p:spPr>
        <p:txBody>
          <a:bodyPr wrap="none" rtlCol="0">
            <a:spAutoFit/>
          </a:bodyPr>
          <a:lstStyle/>
          <a:p>
            <a:r>
              <a:rPr lang="fi-FI" sz="800" dirty="0"/>
              <a:t>Tutkinnon suorittaneiden osuus v. 2022</a:t>
            </a:r>
          </a:p>
          <a:p>
            <a:r>
              <a:rPr lang="fi-FI" sz="800" dirty="0"/>
              <a:t>Satakunta ja koko maa</a:t>
            </a:r>
          </a:p>
        </p:txBody>
      </p:sp>
      <p:sp>
        <p:nvSpPr>
          <p:cNvPr id="9" name="TextBox 8">
            <a:extLst>
              <a:ext uri="{FF2B5EF4-FFF2-40B4-BE49-F238E27FC236}">
                <a16:creationId xmlns:a16="http://schemas.microsoft.com/office/drawing/2014/main" id="{A0551E76-6E35-4921-84D9-872BCBBADB0A}"/>
              </a:ext>
            </a:extLst>
          </p:cNvPr>
          <p:cNvSpPr txBox="1"/>
          <p:nvPr/>
        </p:nvSpPr>
        <p:spPr>
          <a:xfrm>
            <a:off x="107504" y="3198517"/>
            <a:ext cx="1777849" cy="646331"/>
          </a:xfrm>
          <a:prstGeom prst="rect">
            <a:avLst/>
          </a:prstGeom>
          <a:noFill/>
        </p:spPr>
        <p:txBody>
          <a:bodyPr wrap="square" rtlCol="0">
            <a:spAutoFit/>
          </a:bodyPr>
          <a:lstStyle/>
          <a:p>
            <a:r>
              <a:rPr lang="fi-FI" sz="1200" dirty="0"/>
              <a:t>Korkea-aste</a:t>
            </a:r>
          </a:p>
          <a:p>
            <a:r>
              <a:rPr lang="fi-FI" sz="1200" dirty="0"/>
              <a:t>yht. Satakunta 27,1 %</a:t>
            </a:r>
          </a:p>
          <a:p>
            <a:r>
              <a:rPr lang="fi-FI" sz="1200" dirty="0"/>
              <a:t>Koko maa 33,3 %</a:t>
            </a:r>
          </a:p>
        </p:txBody>
      </p:sp>
      <p:pic>
        <p:nvPicPr>
          <p:cNvPr id="5" name="Kuva 4" descr="Kuva, joka sisältää kohteen teksti, merkki, clipart-kuva&#10;&#10;Kuvaus luotu automaattisesti">
            <a:extLst>
              <a:ext uri="{FF2B5EF4-FFF2-40B4-BE49-F238E27FC236}">
                <a16:creationId xmlns:a16="http://schemas.microsoft.com/office/drawing/2014/main" id="{E52FF645-6E38-0EAC-EC61-1D8BBC9C9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1594" y="304830"/>
            <a:ext cx="1856812" cy="480765"/>
          </a:xfrm>
          <a:prstGeom prst="rect">
            <a:avLst/>
          </a:prstGeom>
        </p:spPr>
      </p:pic>
      <p:pic>
        <p:nvPicPr>
          <p:cNvPr id="6" name="Picture 5">
            <a:extLst>
              <a:ext uri="{FF2B5EF4-FFF2-40B4-BE49-F238E27FC236}">
                <a16:creationId xmlns:a16="http://schemas.microsoft.com/office/drawing/2014/main" id="{549DBFDC-EB6B-914C-8F68-FBEF8AEC94FC}"/>
              </a:ext>
            </a:extLst>
          </p:cNvPr>
          <p:cNvPicPr>
            <a:picLocks noChangeAspect="1"/>
          </p:cNvPicPr>
          <p:nvPr/>
        </p:nvPicPr>
        <p:blipFill>
          <a:blip r:embed="rId5"/>
          <a:stretch>
            <a:fillRect/>
          </a:stretch>
        </p:blipFill>
        <p:spPr>
          <a:xfrm>
            <a:off x="4487042" y="940043"/>
            <a:ext cx="4256798" cy="3059083"/>
          </a:xfrm>
          <a:prstGeom prst="rect">
            <a:avLst/>
          </a:prstGeom>
        </p:spPr>
      </p:pic>
      <p:pic>
        <p:nvPicPr>
          <p:cNvPr id="7" name="Picture 6">
            <a:extLst>
              <a:ext uri="{FF2B5EF4-FFF2-40B4-BE49-F238E27FC236}">
                <a16:creationId xmlns:a16="http://schemas.microsoft.com/office/drawing/2014/main" id="{C8DB5D8A-34F0-21C7-3914-258D76DE99F4}"/>
              </a:ext>
            </a:extLst>
          </p:cNvPr>
          <p:cNvPicPr>
            <a:picLocks noChangeAspect="1"/>
          </p:cNvPicPr>
          <p:nvPr/>
        </p:nvPicPr>
        <p:blipFill>
          <a:blip r:embed="rId6"/>
          <a:stretch>
            <a:fillRect/>
          </a:stretch>
        </p:blipFill>
        <p:spPr>
          <a:xfrm>
            <a:off x="4478280" y="3999126"/>
            <a:ext cx="4265560" cy="2845011"/>
          </a:xfrm>
          <a:prstGeom prst="rect">
            <a:avLst/>
          </a:prstGeom>
        </p:spPr>
      </p:pic>
      <p:pic>
        <p:nvPicPr>
          <p:cNvPr id="10" name="Picture 9">
            <a:extLst>
              <a:ext uri="{FF2B5EF4-FFF2-40B4-BE49-F238E27FC236}">
                <a16:creationId xmlns:a16="http://schemas.microsoft.com/office/drawing/2014/main" id="{6896C185-FC89-95D3-E0C8-21DB255454A2}"/>
              </a:ext>
            </a:extLst>
          </p:cNvPr>
          <p:cNvPicPr>
            <a:picLocks noChangeAspect="1"/>
          </p:cNvPicPr>
          <p:nvPr/>
        </p:nvPicPr>
        <p:blipFill>
          <a:blip r:embed="rId7"/>
          <a:stretch>
            <a:fillRect/>
          </a:stretch>
        </p:blipFill>
        <p:spPr>
          <a:xfrm>
            <a:off x="222934" y="3826234"/>
            <a:ext cx="4157538" cy="2991586"/>
          </a:xfrm>
          <a:prstGeom prst="rect">
            <a:avLst/>
          </a:prstGeom>
        </p:spPr>
      </p:pic>
    </p:spTree>
    <p:extLst>
      <p:ext uri="{BB962C8B-B14F-4D97-AF65-F5344CB8AC3E}">
        <p14:creationId xmlns:p14="http://schemas.microsoft.com/office/powerpoint/2010/main" val="816757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120082"/>
            <a:ext cx="8352928" cy="677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22</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sp>
        <p:nvSpPr>
          <p:cNvPr id="15" name="TextBox 14">
            <a:extLst>
              <a:ext uri="{FF2B5EF4-FFF2-40B4-BE49-F238E27FC236}">
                <a16:creationId xmlns:a16="http://schemas.microsoft.com/office/drawing/2014/main" id="{D9F8F0BE-074B-4987-9A21-DF40F04F6E45}"/>
              </a:ext>
            </a:extLst>
          </p:cNvPr>
          <p:cNvSpPr txBox="1"/>
          <p:nvPr/>
        </p:nvSpPr>
        <p:spPr>
          <a:xfrm>
            <a:off x="395536" y="916244"/>
            <a:ext cx="8621514" cy="5262979"/>
          </a:xfrm>
          <a:prstGeom prst="rect">
            <a:avLst/>
          </a:prstGeom>
          <a:solidFill>
            <a:schemeClr val="bg1"/>
          </a:solidFill>
        </p:spPr>
        <p:txBody>
          <a:bodyPr wrap="square">
            <a:spAutoFit/>
          </a:bodyPr>
          <a:lstStyle/>
          <a:p>
            <a:r>
              <a:rPr lang="fi-FI" sz="1600" dirty="0"/>
              <a:t>V. 2022 Satakunnan </a:t>
            </a:r>
            <a:r>
              <a:rPr lang="fi-FI" sz="1600" dirty="0" err="1"/>
              <a:t>t&amp;k-toiminnan</a:t>
            </a:r>
            <a:r>
              <a:rPr lang="fi-FI" sz="1600" dirty="0"/>
              <a:t> menot laskivat 2,1 % yrityssektorin panosten pudotuksen myötä (-8,7 %). Sen sijaan julkisella puolella, joka koostuu lähinnä korkeakouluista, menot kasvoivat selvästi (20,1 %). Tehdyt tutkimustyövuodet kohosivat 10,5 % julkisella puolella, mutta yrityksissä kirjattiin yhä selvää laskua (-14 %). Kokonaisuudessaan työvuodet alenivat 6 %. Sen sijaan toimintaan osallistuneen henkilöstön määrä nousi Satakunnassa hieman (2,5 %). Kasvua kertyi 8,1 % julkissektorilla, ja laskua yrityksissä 0,4 %. Koko maassa </a:t>
            </a:r>
            <a:r>
              <a:rPr lang="fi-FI" sz="1600" dirty="0" err="1"/>
              <a:t>t&amp;k-menot</a:t>
            </a:r>
            <a:r>
              <a:rPr lang="fi-FI" sz="1600" dirty="0"/>
              <a:t> kohosivat 5,9 %. Henkilöstö laski 0,5 %. Satakunnassa yritysten osuus </a:t>
            </a:r>
            <a:r>
              <a:rPr lang="fi-FI" sz="1600" dirty="0" err="1"/>
              <a:t>t&amp;k-menoista</a:t>
            </a:r>
            <a:r>
              <a:rPr lang="fi-FI" sz="1600" dirty="0"/>
              <a:t> on 72 %, kun taas maassa keskimäärin osuus on 68 %. Satakunnassa osuus aleni selvästi.</a:t>
            </a:r>
          </a:p>
          <a:p>
            <a:endParaRPr lang="fi-FI" sz="1600" dirty="0"/>
          </a:p>
          <a:p>
            <a:r>
              <a:rPr lang="fi-FI" sz="1600" b="1" dirty="0"/>
              <a:t>Satakunnan osuus maamme </a:t>
            </a:r>
            <a:r>
              <a:rPr lang="fi-FI" sz="1600" b="1" dirty="0" err="1"/>
              <a:t>t&amp;k-toiminnasta</a:t>
            </a:r>
            <a:r>
              <a:rPr lang="fi-FI" sz="1600" b="1" dirty="0"/>
              <a:t> on hyvin pieni asukaslukuun nähden</a:t>
            </a:r>
            <a:r>
              <a:rPr lang="fi-FI" sz="1600" dirty="0"/>
              <a:t>. Väestöosuus on </a:t>
            </a:r>
            <a:r>
              <a:rPr lang="fi-FI" sz="1600" b="1" dirty="0"/>
              <a:t>3,8 %</a:t>
            </a:r>
            <a:r>
              <a:rPr lang="fi-FI" sz="1600" dirty="0"/>
              <a:t> ja viennin </a:t>
            </a:r>
            <a:r>
              <a:rPr lang="fi-FI" sz="1600" b="1" dirty="0"/>
              <a:t>8,1 %</a:t>
            </a:r>
            <a:r>
              <a:rPr lang="fi-FI" sz="1600" dirty="0"/>
              <a:t> v. 2022, mutta osuus maamme </a:t>
            </a:r>
            <a:r>
              <a:rPr lang="fi-FI" sz="1600" dirty="0" err="1"/>
              <a:t>t&amp;k-toiminnan</a:t>
            </a:r>
            <a:r>
              <a:rPr lang="fi-FI" sz="1600" dirty="0"/>
              <a:t> menoista on vain </a:t>
            </a:r>
            <a:r>
              <a:rPr lang="fi-FI" sz="1600" b="1" dirty="0"/>
              <a:t>1 %</a:t>
            </a:r>
            <a:r>
              <a:rPr lang="fi-FI" sz="1600" dirty="0"/>
              <a:t>. Julkisen ja korkeakoulusektorin osuus on ainoastaan </a:t>
            </a:r>
            <a:r>
              <a:rPr lang="fi-FI" sz="1600" b="1" dirty="0"/>
              <a:t>0,8 %</a:t>
            </a:r>
            <a:r>
              <a:rPr lang="fi-FI" sz="1600" dirty="0"/>
              <a:t>! </a:t>
            </a:r>
            <a:r>
              <a:rPr lang="fi-FI" sz="1600" dirty="0" err="1"/>
              <a:t>SAMK:n</a:t>
            </a:r>
            <a:r>
              <a:rPr lang="fi-FI" sz="1600" dirty="0"/>
              <a:t> osuus AMK:n </a:t>
            </a:r>
            <a:r>
              <a:rPr lang="fi-FI" sz="1600" dirty="0" err="1"/>
              <a:t>t&amp;k-menojen</a:t>
            </a:r>
            <a:r>
              <a:rPr lang="fi-FI" sz="1600" dirty="0"/>
              <a:t> budjettirahoituksesta on 2,3 %. Ulkopuolisessa </a:t>
            </a:r>
            <a:r>
              <a:rPr lang="fi-FI" sz="1600" dirty="0" err="1"/>
              <a:t>t&amp;k-rahoituksessa</a:t>
            </a:r>
            <a:r>
              <a:rPr lang="fi-FI" sz="1600" dirty="0"/>
              <a:t> osuus on 2,9 %. Koko maan yritysten </a:t>
            </a:r>
            <a:r>
              <a:rPr lang="fi-FI" sz="1600" dirty="0" err="1"/>
              <a:t>t&amp;k-toiminnan</a:t>
            </a:r>
            <a:r>
              <a:rPr lang="fi-FI" sz="1600" dirty="0"/>
              <a:t> menoista Satakunnan osuus on kaikkiaan vain 1,0 %. </a:t>
            </a:r>
          </a:p>
          <a:p>
            <a:endParaRPr lang="fi-FI" sz="1600" dirty="0"/>
          </a:p>
          <a:p>
            <a:r>
              <a:rPr lang="fi-FI" sz="1600" b="1" dirty="0"/>
              <a:t>Satakunnan </a:t>
            </a:r>
            <a:r>
              <a:rPr lang="fi-FI" sz="1600" b="1" dirty="0" err="1"/>
              <a:t>t&amp;k-menot</a:t>
            </a:r>
            <a:r>
              <a:rPr lang="fi-FI" sz="1600" b="1" dirty="0"/>
              <a:t> henkeä kohden ovat murto-osa maan keskiarvosta </a:t>
            </a:r>
            <a:r>
              <a:rPr lang="fi-FI" sz="1600" dirty="0"/>
              <a:t>v. 2022, </a:t>
            </a:r>
            <a:r>
              <a:rPr lang="fi-FI" sz="1600" b="1" dirty="0"/>
              <a:t>358 € vs. 1426 €</a:t>
            </a:r>
            <a:r>
              <a:rPr lang="fi-FI" sz="1600" dirty="0"/>
              <a:t>. Satakunnan lukema putosi edellisvuodesta, kun taas koko maan suhdeluku kohosi. Satakunta on 19 maakunnasta sijalla 15. V. 2022 seutukunnittain Porissa lukema oli 322 €, Raumalla 503 € ja Pohjois-Satakunnassa vain 84 € henkeä kohti. </a:t>
            </a:r>
            <a:r>
              <a:rPr lang="fi-FI" sz="1600" dirty="0" err="1"/>
              <a:t>T&amp;k-menojen</a:t>
            </a:r>
            <a:r>
              <a:rPr lang="fi-FI" sz="1600" dirty="0"/>
              <a:t> suhde BKT:hen oli Suomessa 3,0 % ja Satakunnassa 0,9 % (v. 2021).  </a:t>
            </a:r>
          </a:p>
        </p:txBody>
      </p:sp>
      <p:pic>
        <p:nvPicPr>
          <p:cNvPr id="3" name="Kuva 2" descr="Kuva, joka sisältää kohteen teksti, merkki, clipart-kuva&#10;&#10;Kuvaus luotu automaattisesti">
            <a:extLst>
              <a:ext uri="{FF2B5EF4-FFF2-40B4-BE49-F238E27FC236}">
                <a16:creationId xmlns:a16="http://schemas.microsoft.com/office/drawing/2014/main" id="{12E5DB73-144B-B1E7-8741-FF23BBB81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243" y="6240710"/>
            <a:ext cx="1856812" cy="480765"/>
          </a:xfrm>
          <a:prstGeom prst="rect">
            <a:avLst/>
          </a:prstGeom>
        </p:spPr>
      </p:pic>
    </p:spTree>
    <p:extLst>
      <p:ext uri="{BB962C8B-B14F-4D97-AF65-F5344CB8AC3E}">
        <p14:creationId xmlns:p14="http://schemas.microsoft.com/office/powerpoint/2010/main" val="3820503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23</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6" name="Kuva 5" descr="Kuva, joka sisältää kohteen teksti, merkki, clipart-kuva&#10;&#10;Kuvaus luotu automaattisesti">
            <a:extLst>
              <a:ext uri="{FF2B5EF4-FFF2-40B4-BE49-F238E27FC236}">
                <a16:creationId xmlns:a16="http://schemas.microsoft.com/office/drawing/2014/main" id="{F3B76DD3-AA03-BB6D-8AD3-A66970836E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2" name="Picture 11">
            <a:extLst>
              <a:ext uri="{FF2B5EF4-FFF2-40B4-BE49-F238E27FC236}">
                <a16:creationId xmlns:a16="http://schemas.microsoft.com/office/drawing/2014/main" id="{D594B2F7-F709-AC56-9675-968E6A8F87FA}"/>
              </a:ext>
            </a:extLst>
          </p:cNvPr>
          <p:cNvPicPr>
            <a:picLocks noChangeAspect="1"/>
          </p:cNvPicPr>
          <p:nvPr/>
        </p:nvPicPr>
        <p:blipFill>
          <a:blip r:embed="rId4"/>
          <a:stretch>
            <a:fillRect/>
          </a:stretch>
        </p:blipFill>
        <p:spPr>
          <a:xfrm>
            <a:off x="20515" y="739387"/>
            <a:ext cx="4657919" cy="3024336"/>
          </a:xfrm>
          <a:prstGeom prst="rect">
            <a:avLst/>
          </a:prstGeom>
        </p:spPr>
      </p:pic>
      <p:pic>
        <p:nvPicPr>
          <p:cNvPr id="13" name="Picture 12">
            <a:extLst>
              <a:ext uri="{FF2B5EF4-FFF2-40B4-BE49-F238E27FC236}">
                <a16:creationId xmlns:a16="http://schemas.microsoft.com/office/drawing/2014/main" id="{97752BDB-260A-02D0-0C41-55B93C2E0560}"/>
              </a:ext>
            </a:extLst>
          </p:cNvPr>
          <p:cNvPicPr>
            <a:picLocks noChangeAspect="1"/>
          </p:cNvPicPr>
          <p:nvPr/>
        </p:nvPicPr>
        <p:blipFill>
          <a:blip r:embed="rId5"/>
          <a:stretch>
            <a:fillRect/>
          </a:stretch>
        </p:blipFill>
        <p:spPr>
          <a:xfrm>
            <a:off x="4715601" y="735703"/>
            <a:ext cx="4407884" cy="3031704"/>
          </a:xfrm>
          <a:prstGeom prst="rect">
            <a:avLst/>
          </a:prstGeom>
        </p:spPr>
      </p:pic>
      <p:pic>
        <p:nvPicPr>
          <p:cNvPr id="14" name="Picture 13">
            <a:extLst>
              <a:ext uri="{FF2B5EF4-FFF2-40B4-BE49-F238E27FC236}">
                <a16:creationId xmlns:a16="http://schemas.microsoft.com/office/drawing/2014/main" id="{19EC72BC-5E41-1486-0E69-C70EB25FD400}"/>
              </a:ext>
            </a:extLst>
          </p:cNvPr>
          <p:cNvPicPr>
            <a:picLocks noChangeAspect="1"/>
          </p:cNvPicPr>
          <p:nvPr/>
        </p:nvPicPr>
        <p:blipFill>
          <a:blip r:embed="rId6"/>
          <a:stretch>
            <a:fillRect/>
          </a:stretch>
        </p:blipFill>
        <p:spPr>
          <a:xfrm>
            <a:off x="4715601" y="3883757"/>
            <a:ext cx="4407884" cy="2925341"/>
          </a:xfrm>
          <a:prstGeom prst="rect">
            <a:avLst/>
          </a:prstGeom>
        </p:spPr>
      </p:pic>
      <p:pic>
        <p:nvPicPr>
          <p:cNvPr id="16" name="Picture 15">
            <a:extLst>
              <a:ext uri="{FF2B5EF4-FFF2-40B4-BE49-F238E27FC236}">
                <a16:creationId xmlns:a16="http://schemas.microsoft.com/office/drawing/2014/main" id="{C94E3B08-2964-B55F-4F2F-A4F86F9391C8}"/>
              </a:ext>
            </a:extLst>
          </p:cNvPr>
          <p:cNvPicPr>
            <a:picLocks noChangeAspect="1"/>
          </p:cNvPicPr>
          <p:nvPr/>
        </p:nvPicPr>
        <p:blipFill>
          <a:blip r:embed="rId7"/>
          <a:stretch>
            <a:fillRect/>
          </a:stretch>
        </p:blipFill>
        <p:spPr>
          <a:xfrm>
            <a:off x="126950" y="3909540"/>
            <a:ext cx="4273104" cy="1016418"/>
          </a:xfrm>
          <a:prstGeom prst="rect">
            <a:avLst/>
          </a:prstGeom>
        </p:spPr>
      </p:pic>
    </p:spTree>
    <p:extLst>
      <p:ext uri="{BB962C8B-B14F-4D97-AF65-F5344CB8AC3E}">
        <p14:creationId xmlns:p14="http://schemas.microsoft.com/office/powerpoint/2010/main" val="3821315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24</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3" name="Kuva 2" descr="Kuva, joka sisältää kohteen teksti, merkki, clipart-kuva&#10;&#10;Kuvaus luotu automaattisesti">
            <a:extLst>
              <a:ext uri="{FF2B5EF4-FFF2-40B4-BE49-F238E27FC236}">
                <a16:creationId xmlns:a16="http://schemas.microsoft.com/office/drawing/2014/main" id="{9A5F5923-6C44-8FA3-C5D2-65C667E87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5CFA6241-7911-25C0-2277-24BD581DD5CC}"/>
              </a:ext>
            </a:extLst>
          </p:cNvPr>
          <p:cNvPicPr>
            <a:picLocks noChangeAspect="1"/>
          </p:cNvPicPr>
          <p:nvPr/>
        </p:nvPicPr>
        <p:blipFill>
          <a:blip r:embed="rId4"/>
          <a:stretch>
            <a:fillRect/>
          </a:stretch>
        </p:blipFill>
        <p:spPr>
          <a:xfrm>
            <a:off x="955983" y="624917"/>
            <a:ext cx="7232033" cy="5702294"/>
          </a:xfrm>
          <a:prstGeom prst="rect">
            <a:avLst/>
          </a:prstGeom>
        </p:spPr>
      </p:pic>
    </p:spTree>
    <p:extLst>
      <p:ext uri="{BB962C8B-B14F-4D97-AF65-F5344CB8AC3E}">
        <p14:creationId xmlns:p14="http://schemas.microsoft.com/office/powerpoint/2010/main" val="935473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91553"/>
            <a:ext cx="8229600" cy="71716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Työpaikkarakenne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25</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9130B5AB-E392-D70E-57F1-239AD8424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00" y="6332611"/>
            <a:ext cx="1856812" cy="480765"/>
          </a:xfrm>
          <a:prstGeom prst="rect">
            <a:avLst/>
          </a:prstGeom>
        </p:spPr>
      </p:pic>
      <p:pic>
        <p:nvPicPr>
          <p:cNvPr id="3" name="Picture 2">
            <a:extLst>
              <a:ext uri="{FF2B5EF4-FFF2-40B4-BE49-F238E27FC236}">
                <a16:creationId xmlns:a16="http://schemas.microsoft.com/office/drawing/2014/main" id="{090ED496-F3B4-6F19-E07D-D0A43D4420FF}"/>
              </a:ext>
            </a:extLst>
          </p:cNvPr>
          <p:cNvPicPr>
            <a:picLocks noChangeAspect="1"/>
          </p:cNvPicPr>
          <p:nvPr/>
        </p:nvPicPr>
        <p:blipFill>
          <a:blip r:embed="rId4"/>
          <a:stretch>
            <a:fillRect/>
          </a:stretch>
        </p:blipFill>
        <p:spPr>
          <a:xfrm>
            <a:off x="611560" y="978999"/>
            <a:ext cx="8210475" cy="5398087"/>
          </a:xfrm>
          <a:prstGeom prst="rect">
            <a:avLst/>
          </a:prstGeom>
        </p:spPr>
      </p:pic>
    </p:spTree>
    <p:extLst>
      <p:ext uri="{BB962C8B-B14F-4D97-AF65-F5344CB8AC3E}">
        <p14:creationId xmlns:p14="http://schemas.microsoft.com/office/powerpoint/2010/main" val="1816309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62F346-AB40-B2E8-FE15-DD45BD6C00D3}"/>
              </a:ext>
            </a:extLst>
          </p:cNvPr>
          <p:cNvPicPr>
            <a:picLocks noChangeAspect="1"/>
          </p:cNvPicPr>
          <p:nvPr/>
        </p:nvPicPr>
        <p:blipFill>
          <a:blip r:embed="rId2"/>
          <a:stretch>
            <a:fillRect/>
          </a:stretch>
        </p:blipFill>
        <p:spPr>
          <a:xfrm>
            <a:off x="0" y="-4969"/>
            <a:ext cx="9142102" cy="6813376"/>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75EDD42E-3469-153A-BA80-85343749D6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6165304"/>
            <a:ext cx="1856812" cy="480765"/>
          </a:xfrm>
          <a:prstGeom prst="rect">
            <a:avLst/>
          </a:prstGeom>
        </p:spPr>
      </p:pic>
    </p:spTree>
    <p:extLst>
      <p:ext uri="{BB962C8B-B14F-4D97-AF65-F5344CB8AC3E}">
        <p14:creationId xmlns:p14="http://schemas.microsoft.com/office/powerpoint/2010/main" val="460031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Kuva 2" descr="Kuva, joka sisältää kohteen teksti, merkki, clipart-kuva&#10;&#10;Kuvaus luotu automaattisesti">
            <a:extLst>
              <a:ext uri="{FF2B5EF4-FFF2-40B4-BE49-F238E27FC236}">
                <a16:creationId xmlns:a16="http://schemas.microsoft.com/office/drawing/2014/main" id="{1938DDE7-147A-C5BC-4F30-FFB459829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2" name="Picture 1">
            <a:extLst>
              <a:ext uri="{FF2B5EF4-FFF2-40B4-BE49-F238E27FC236}">
                <a16:creationId xmlns:a16="http://schemas.microsoft.com/office/drawing/2014/main" id="{A5D8A9DE-EE40-6B4E-D857-B9EA0F993BD0}"/>
              </a:ext>
            </a:extLst>
          </p:cNvPr>
          <p:cNvPicPr>
            <a:picLocks noChangeAspect="1"/>
          </p:cNvPicPr>
          <p:nvPr/>
        </p:nvPicPr>
        <p:blipFill>
          <a:blip r:embed="rId3"/>
          <a:stretch>
            <a:fillRect/>
          </a:stretch>
        </p:blipFill>
        <p:spPr>
          <a:xfrm>
            <a:off x="0" y="1484784"/>
            <a:ext cx="9154256" cy="4392488"/>
          </a:xfrm>
          <a:prstGeom prst="rect">
            <a:avLst/>
          </a:prstGeom>
        </p:spPr>
      </p:pic>
      <p:sp>
        <p:nvSpPr>
          <p:cNvPr id="5" name="Otsikko 1">
            <a:extLst>
              <a:ext uri="{FF2B5EF4-FFF2-40B4-BE49-F238E27FC236}">
                <a16:creationId xmlns:a16="http://schemas.microsoft.com/office/drawing/2014/main" id="{1ABCDFE3-3083-7D85-684A-BE673D537D78}"/>
              </a:ext>
            </a:extLst>
          </p:cNvPr>
          <p:cNvSpPr txBox="1">
            <a:spLocks/>
          </p:cNvSpPr>
          <p:nvPr/>
        </p:nvSpPr>
        <p:spPr>
          <a:xfrm>
            <a:off x="0" y="220002"/>
            <a:ext cx="9144000" cy="71716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dirty="0">
                <a:solidFill>
                  <a:schemeClr val="tx2"/>
                </a:solidFill>
              </a:rPr>
              <a:t>Työpaikkojen muutos 1995-2022</a:t>
            </a:r>
            <a:endParaRPr lang="fi-FI" dirty="0"/>
          </a:p>
        </p:txBody>
      </p:sp>
    </p:spTree>
    <p:extLst>
      <p:ext uri="{BB962C8B-B14F-4D97-AF65-F5344CB8AC3E}">
        <p14:creationId xmlns:p14="http://schemas.microsoft.com/office/powerpoint/2010/main" val="3537527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ACC94F-E3D7-48C9-CAB2-E644BB2228C8}"/>
              </a:ext>
            </a:extLst>
          </p:cNvPr>
          <p:cNvPicPr>
            <a:picLocks noChangeAspect="1"/>
          </p:cNvPicPr>
          <p:nvPr/>
        </p:nvPicPr>
        <p:blipFill>
          <a:blip r:embed="rId3"/>
          <a:stretch>
            <a:fillRect/>
          </a:stretch>
        </p:blipFill>
        <p:spPr>
          <a:xfrm>
            <a:off x="425044" y="889655"/>
            <a:ext cx="7891372" cy="5936465"/>
          </a:xfrm>
          <a:prstGeom prst="rect">
            <a:avLst/>
          </a:prstGeom>
        </p:spPr>
      </p:pic>
      <p:sp>
        <p:nvSpPr>
          <p:cNvPr id="2" name="Otsikko 1"/>
          <p:cNvSpPr>
            <a:spLocks noGrp="1"/>
          </p:cNvSpPr>
          <p:nvPr>
            <p:ph type="title"/>
          </p:nvPr>
        </p:nvSpPr>
        <p:spPr>
          <a:xfrm>
            <a:off x="425044" y="14425"/>
            <a:ext cx="8261756" cy="80549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Työpaikkojen kehitys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28</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AE9C265D-9391-8EF9-EDBE-FD06AE7907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114" y="6240710"/>
            <a:ext cx="1856812" cy="480765"/>
          </a:xfrm>
          <a:prstGeom prst="rect">
            <a:avLst/>
          </a:prstGeom>
        </p:spPr>
      </p:pic>
    </p:spTree>
    <p:extLst>
      <p:ext uri="{BB962C8B-B14F-4D97-AF65-F5344CB8AC3E}">
        <p14:creationId xmlns:p14="http://schemas.microsoft.com/office/powerpoint/2010/main" val="3550047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661"/>
            <a:ext cx="8229600" cy="5400675"/>
          </a:xfrm>
        </p:spPr>
        <p:txBody>
          <a:bodyPr>
            <a:normAutofit fontScale="55000" lnSpcReduction="20000"/>
          </a:bodyPr>
          <a:lstStyle/>
          <a:p>
            <a:pPr eaLnBrk="1" hangingPunct="1">
              <a:defRPr/>
            </a:pPr>
            <a:r>
              <a:rPr lang="fi-FI" dirty="0"/>
              <a:t>Satakunnan ja sen seutukuntien taloudellista </a:t>
            </a:r>
            <a:r>
              <a:rPr lang="fi-FI" b="1" dirty="0" err="1"/>
              <a:t>resilienssiä</a:t>
            </a:r>
            <a:r>
              <a:rPr lang="fi-FI" b="1" dirty="0"/>
              <a:t> eli muutosjoustavuutta </a:t>
            </a:r>
            <a:r>
              <a:rPr lang="fi-FI" dirty="0"/>
              <a:t>on analysoitu teollisen rakenteen monipuolisuutta  ja eri toimialojen työpaikkojen osuutta kuvaavilla indekseillä. Tilastot ovat ajankohdalta 31.12.2022.</a:t>
            </a:r>
          </a:p>
          <a:p>
            <a:pPr eaLnBrk="1" hangingPunct="1">
              <a:defRPr/>
            </a:pPr>
            <a:r>
              <a:rPr lang="fi-FI" dirty="0"/>
              <a:t>Satakunnan suurimmat toimialat ovat työpaikkamääriltään</a:t>
            </a:r>
            <a:r>
              <a:rPr lang="fi-FI" b="1" dirty="0"/>
              <a:t> sosiaali- ja terveysalat (19,6 %), teollisuus (osuus 18,9 %) </a:t>
            </a:r>
            <a:r>
              <a:rPr lang="fi-FI" dirty="0"/>
              <a:t>sekä </a:t>
            </a:r>
            <a:r>
              <a:rPr lang="fi-FI" b="1" dirty="0"/>
              <a:t>tukku- ja vähittäiskauppa (9,5 %). </a:t>
            </a:r>
            <a:endParaRPr lang="fi-FI" dirty="0"/>
          </a:p>
          <a:p>
            <a:pPr eaLnBrk="1" hangingPunct="1">
              <a:defRPr/>
            </a:pPr>
            <a:r>
              <a:rPr lang="fi-FI" dirty="0"/>
              <a:t>Niiden yhteenlaskettu osuus maakunnan työpaikoista on 48,0 %. </a:t>
            </a:r>
            <a:r>
              <a:rPr lang="fi-FI" b="1" dirty="0"/>
              <a:t>Teollisuus on riskialttein johtuen mm. suhdanneherkkyydestä maailmantaloudelle, mikä välittyy viennin kautta aluetalouteen. </a:t>
            </a:r>
          </a:p>
          <a:p>
            <a:pPr eaLnBrk="1" hangingPunct="1">
              <a:defRPr/>
            </a:pPr>
            <a:r>
              <a:rPr lang="fi-FI" dirty="0"/>
              <a:t>Teollisuuden osuus valtakunnalliseen keskiarvoon nähden (B-H) on 1,49, mikä tarkoittaa paitsi sen suurta osuutta, myös mahdollista aluetaloudellista riskiä. Sitä kuitenkin pienentää teollisuuden monipuolinen toimialarakenne. </a:t>
            </a:r>
          </a:p>
          <a:p>
            <a:pPr eaLnBrk="1" hangingPunct="1">
              <a:defRPr/>
            </a:pPr>
            <a:r>
              <a:rPr lang="fi-FI" dirty="0"/>
              <a:t>Satakunnan </a:t>
            </a:r>
            <a:r>
              <a:rPr lang="fi-FI" b="1" dirty="0"/>
              <a:t>teollisuuden rakenne </a:t>
            </a:r>
            <a:r>
              <a:rPr lang="fi-FI" dirty="0"/>
              <a:t>on monimuotoinen. </a:t>
            </a:r>
          </a:p>
          <a:p>
            <a:pPr lvl="1" eaLnBrk="1" hangingPunct="1">
              <a:defRPr/>
            </a:pPr>
            <a:r>
              <a:rPr lang="fi-FI" sz="2900" b="1" dirty="0"/>
              <a:t>Teknologiateollisuuden osuus (kulkuneuvojen, koneiden ja laitteiden sekä </a:t>
            </a:r>
            <a:r>
              <a:rPr lang="fi-FI" sz="2900" b="1" dirty="0" err="1"/>
              <a:t>elektr</a:t>
            </a:r>
            <a:r>
              <a:rPr lang="fi-FI" sz="2900" b="1" dirty="0"/>
              <a:t>.- ja sähkötuotteiden valmistus, metallituotteiden valmistus, metallien jalostus) </a:t>
            </a:r>
            <a:r>
              <a:rPr lang="fi-FI" sz="2900" dirty="0"/>
              <a:t>on korkein, 52 % valmistavan teollisuuden työpaikoista, mutta sen rakenne on monipuolinen. </a:t>
            </a:r>
          </a:p>
          <a:p>
            <a:pPr lvl="1" eaLnBrk="1" hangingPunct="1">
              <a:defRPr/>
            </a:pPr>
            <a:r>
              <a:rPr lang="fi-FI" sz="2900" b="1" dirty="0"/>
              <a:t>Metallien jalostus, metallituotteiden sekä koneiden ja laitteiden valmistus ovat selvät tukipilarit, </a:t>
            </a:r>
            <a:r>
              <a:rPr lang="fi-FI" sz="2900" dirty="0"/>
              <a:t>sillä niiden osuus on 88 % metallialojen työpaikoista. Etenkin koneiden ja laitteiden valmistuksessa on monimuotoista valmistustoimintaa.  Elintarviketeollisuuden osuus on 14 %, metsäteollisuuden 10 %, ja kemianteollisuuden 5 % valmistavan teollisuuden työpaikoista. (31.12.2022). </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CB054A02-741F-C50D-077B-55B232165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BB542909-2BAE-5986-F319-EDA6AD4D7BFB}"/>
              </a:ext>
            </a:extLst>
          </p:cNvPr>
          <p:cNvSpPr txBox="1">
            <a:spLocks/>
          </p:cNvSpPr>
          <p:nvPr/>
        </p:nvSpPr>
        <p:spPr bwMode="auto">
          <a:xfrm>
            <a:off x="457200" y="137319"/>
            <a:ext cx="8261756" cy="80549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Taloudellinen </a:t>
            </a:r>
            <a:r>
              <a:rPr lang="fi-FI" altLang="en-US" sz="3000" b="1" dirty="0" err="1">
                <a:solidFill>
                  <a:schemeClr val="tx2"/>
                </a:solidFill>
              </a:rPr>
              <a:t>resilienssi</a:t>
            </a:r>
            <a:r>
              <a:rPr lang="fi-FI" altLang="en-US" sz="3000" b="1" dirty="0">
                <a:solidFill>
                  <a:schemeClr val="tx2"/>
                </a:solidFill>
              </a:rPr>
              <a:t> eli muutosjoustavuus</a:t>
            </a:r>
            <a:endParaRPr lang="fi-FI" sz="3000" b="1" dirty="0">
              <a:solidFill>
                <a:schemeClr val="tx2"/>
              </a:solidFill>
            </a:endParaRPr>
          </a:p>
        </p:txBody>
      </p:sp>
    </p:spTree>
    <p:extLst>
      <p:ext uri="{BB962C8B-B14F-4D97-AF65-F5344CB8AC3E}">
        <p14:creationId xmlns:p14="http://schemas.microsoft.com/office/powerpoint/2010/main" val="2342016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D4FB845-294A-F948-0040-4BE5D9882F50}"/>
              </a:ext>
            </a:extLst>
          </p:cNvPr>
          <p:cNvPicPr>
            <a:picLocks noChangeAspect="1"/>
          </p:cNvPicPr>
          <p:nvPr/>
        </p:nvPicPr>
        <p:blipFill>
          <a:blip r:embed="rId3"/>
          <a:stretch>
            <a:fillRect/>
          </a:stretch>
        </p:blipFill>
        <p:spPr>
          <a:xfrm>
            <a:off x="69637" y="66592"/>
            <a:ext cx="3971935" cy="2451811"/>
          </a:xfrm>
          <a:prstGeom prst="rect">
            <a:avLst/>
          </a:prstGeom>
        </p:spPr>
      </p:pic>
      <p:sp>
        <p:nvSpPr>
          <p:cNvPr id="217" name="Suorakulmio 216"/>
          <p:cNvSpPr/>
          <p:nvPr/>
        </p:nvSpPr>
        <p:spPr>
          <a:xfrm>
            <a:off x="3983296" y="2458984"/>
            <a:ext cx="4132004" cy="2656057"/>
          </a:xfrm>
          <a:prstGeom prst="rect">
            <a:avLst/>
          </a:pr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20" name="Suorakulmio 219"/>
          <p:cNvSpPr/>
          <p:nvPr/>
        </p:nvSpPr>
        <p:spPr>
          <a:xfrm>
            <a:off x="6767599" y="3548652"/>
            <a:ext cx="1240373"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 name="Otsikko 1">
            <a:extLst>
              <a:ext uri="{FF2B5EF4-FFF2-40B4-BE49-F238E27FC236}">
                <a16:creationId xmlns:a16="http://schemas.microsoft.com/office/drawing/2014/main" id="{40E6DB64-82C4-F949-8551-9CFFE05EE8D4}"/>
              </a:ext>
            </a:extLst>
          </p:cNvPr>
          <p:cNvSpPr>
            <a:spLocks noGrp="1"/>
          </p:cNvSpPr>
          <p:nvPr>
            <p:ph type="title"/>
          </p:nvPr>
        </p:nvSpPr>
        <p:spPr>
          <a:xfrm>
            <a:off x="2627784" y="378707"/>
            <a:ext cx="6652042" cy="745629"/>
          </a:xfrm>
        </p:spPr>
        <p:txBody>
          <a:bodyPr>
            <a:normAutofit/>
          </a:bodyPr>
          <a:lstStyle/>
          <a:p>
            <a:r>
              <a:rPr lang="fi-FI" sz="3300" dirty="0">
                <a:solidFill>
                  <a:schemeClr val="bg1">
                    <a:lumMod val="50000"/>
                  </a:schemeClr>
                </a:solidFill>
                <a:latin typeface="+mn-lt"/>
              </a:rPr>
              <a:t>Satakunta 2022-23</a:t>
            </a:r>
          </a:p>
        </p:txBody>
      </p:sp>
      <p:sp>
        <p:nvSpPr>
          <p:cNvPr id="3" name="Suorakulmio 2"/>
          <p:cNvSpPr/>
          <p:nvPr/>
        </p:nvSpPr>
        <p:spPr>
          <a:xfrm>
            <a:off x="718458" y="2503300"/>
            <a:ext cx="2424425"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Väkiluku</a:t>
            </a:r>
            <a:r>
              <a:rPr kumimoji="0" lang="fi-FI" sz="1013" b="0" i="0" u="none" strike="noStrike" kern="1200" cap="none" spc="0" normalizeH="0" baseline="0" noProof="0" dirty="0">
                <a:ln>
                  <a:noFill/>
                </a:ln>
                <a:solidFill>
                  <a:prstClr val="black"/>
                </a:solidFill>
                <a:effectLst/>
                <a:uLnTx/>
                <a:uFillTx/>
                <a:latin typeface="Arial" charset="0"/>
                <a:ea typeface="+mn-ea"/>
                <a:cs typeface="Arial" charset="0"/>
              </a:rPr>
              <a:t> </a:t>
            </a: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211 740</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(31.12.2023</a:t>
            </a:r>
            <a:r>
              <a:rPr lang="fi-FI" sz="750" b="1" dirty="0">
                <a:solidFill>
                  <a:prstClr val="black"/>
                </a:solidFill>
                <a:latin typeface="Arial" charset="0"/>
                <a:cs typeface="Arial" charset="0"/>
              </a:rPr>
              <a:t>)</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4" name="Suorakulmio 3"/>
          <p:cNvSpPr/>
          <p:nvPr/>
        </p:nvSpPr>
        <p:spPr>
          <a:xfrm>
            <a:off x="718458" y="3070134"/>
            <a:ext cx="3408443" cy="57708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joista ulkomaan kansalaisia</a:t>
            </a:r>
            <a:b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br>
            <a:r>
              <a:rPr lang="fi-FI" b="1" dirty="0">
                <a:solidFill>
                  <a:prstClr val="black"/>
                </a:solidFill>
              </a:rPr>
              <a:t>9 126</a:t>
            </a:r>
            <a:r>
              <a:rPr kumimoji="0" lang="fi-FI" sz="1800" b="1" i="0" u="none" strike="noStrike" kern="1200" cap="none" spc="0" normalizeH="0" baseline="0" noProof="0" dirty="0">
                <a:ln>
                  <a:noFill/>
                </a:ln>
                <a:solidFill>
                  <a:prstClr val="black"/>
                </a:solidFill>
                <a:effectLst/>
                <a:uLnTx/>
                <a:uFillTx/>
                <a:latin typeface="Arial" charset="0"/>
                <a:ea typeface="+mn-ea"/>
                <a:cs typeface="Arial" charset="0"/>
              </a:rPr>
              <a:t> (4,3 %) </a:t>
            </a:r>
            <a:r>
              <a:rPr kumimoji="0" lang="fi-FI" sz="800" b="1" i="0" u="none" strike="noStrike" kern="1200" cap="none" spc="0" normalizeH="0" baseline="0" noProof="0" dirty="0">
                <a:ln>
                  <a:noFill/>
                </a:ln>
                <a:solidFill>
                  <a:prstClr val="black"/>
                </a:solidFill>
                <a:effectLst/>
                <a:uLnTx/>
                <a:uFillTx/>
                <a:latin typeface="Arial" charset="0"/>
                <a:ea typeface="+mn-ea"/>
                <a:cs typeface="Arial" charset="0"/>
              </a:rPr>
              <a:t>(31.12.2023</a:t>
            </a:r>
            <a:r>
              <a:rPr lang="fi-FI" sz="800" b="1" dirty="0">
                <a:solidFill>
                  <a:prstClr val="black"/>
                </a:solidFill>
                <a:latin typeface="Arial" charset="0"/>
                <a:cs typeface="Arial" charset="0"/>
              </a:rPr>
              <a:t>)</a:t>
            </a:r>
            <a:endParaRPr kumimoji="0" lang="fi-FI" sz="18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04" name="Suorakulmio 203"/>
          <p:cNvSpPr/>
          <p:nvPr/>
        </p:nvSpPr>
        <p:spPr>
          <a:xfrm>
            <a:off x="718458" y="3587681"/>
            <a:ext cx="2962424"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Työllisiä</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86 </a:t>
            </a:r>
            <a:r>
              <a:rPr lang="fi-FI" sz="2400" b="1" dirty="0">
                <a:solidFill>
                  <a:prstClr val="black"/>
                </a:solidFill>
                <a:latin typeface="Arial" charset="0"/>
                <a:cs typeface="Arial" charset="0"/>
              </a:rPr>
              <a:t>386</a:t>
            </a: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(Työssäkäyntitilasto 2022)</a:t>
            </a:r>
          </a:p>
        </p:txBody>
      </p:sp>
      <p:sp>
        <p:nvSpPr>
          <p:cNvPr id="205" name="Suorakulmio 204"/>
          <p:cNvSpPr/>
          <p:nvPr/>
        </p:nvSpPr>
        <p:spPr>
          <a:xfrm>
            <a:off x="4443344" y="2518404"/>
            <a:ext cx="2296712" cy="979755"/>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Työttömiä työnhakijoita keskimäärin (1-12/2023)</a:t>
            </a:r>
          </a:p>
          <a:p>
            <a:pPr marL="0" marR="0" lvl="0" indent="0" algn="l" defTabSz="685800" rtl="0" eaLnBrk="1" fontAlgn="base" latinLnBrk="0" hangingPunct="1">
              <a:lnSpc>
                <a:spcPts val="4444"/>
              </a:lnSpc>
              <a:spcBef>
                <a:spcPct val="0"/>
              </a:spcBef>
              <a:spcAft>
                <a:spcPct val="0"/>
              </a:spcAft>
              <a:buClrTx/>
              <a:buSzTx/>
              <a:buFontTx/>
              <a:buNone/>
              <a:tabLst/>
              <a:defRPr/>
            </a:pP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8 </a:t>
            </a:r>
            <a:r>
              <a:rPr lang="fi-FI" sz="4050" b="1" dirty="0">
                <a:solidFill>
                  <a:srgbClr val="FFFFFF"/>
                </a:solidFill>
                <a:latin typeface="Arial" charset="0"/>
                <a:cs typeface="Arial" charset="0"/>
              </a:rPr>
              <a:t>929</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 </a:t>
            </a:r>
            <a:endParaRPr kumimoji="0" lang="fi-FI" sz="405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06" name="Suorakulmio 205"/>
          <p:cNvSpPr/>
          <p:nvPr/>
        </p:nvSpPr>
        <p:spPr>
          <a:xfrm>
            <a:off x="5449209" y="3389023"/>
            <a:ext cx="1520744" cy="5745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Pitkäaikaistyöttömiä</a:t>
            </a:r>
          </a:p>
          <a:p>
            <a:pPr marL="0" marR="0" lvl="0" indent="0" algn="l" defTabSz="685800" rtl="0" eaLnBrk="1" fontAlgn="base" latinLnBrk="0" hangingPunct="1">
              <a:lnSpc>
                <a:spcPts val="2531"/>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2 </a:t>
            </a:r>
            <a:r>
              <a:rPr lang="fi-FI" sz="2400" b="1" dirty="0">
                <a:solidFill>
                  <a:srgbClr val="FFFFFF"/>
                </a:solidFill>
                <a:latin typeface="Arial" charset="0"/>
                <a:cs typeface="Arial" charset="0"/>
              </a:rPr>
              <a:t>651</a:t>
            </a:r>
            <a:endParaRPr kumimoji="0" lang="fi-FI" sz="24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08" name="Suorakulmio 207"/>
          <p:cNvSpPr/>
          <p:nvPr/>
        </p:nvSpPr>
        <p:spPr>
          <a:xfrm>
            <a:off x="4644787" y="4123591"/>
            <a:ext cx="1894109" cy="96693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Yritysten toimipaikkojen määrä (vuonna 2022)</a:t>
            </a:r>
          </a:p>
          <a:p>
            <a:pPr marL="0" marR="0" lvl="0" indent="0" algn="l" defTabSz="685800" rtl="0" eaLnBrk="1" fontAlgn="base" latinLnBrk="0" hangingPunct="1">
              <a:lnSpc>
                <a:spcPts val="4331"/>
              </a:lnSpc>
              <a:spcBef>
                <a:spcPct val="0"/>
              </a:spcBef>
              <a:spcAft>
                <a:spcPct val="0"/>
              </a:spcAft>
              <a:buClrTx/>
              <a:buSzTx/>
              <a:buFontTx/>
              <a:buNone/>
              <a:tabLst/>
              <a:defRPr/>
            </a:pPr>
            <a:r>
              <a:rPr lang="fi-FI" sz="4050" b="1" dirty="0">
                <a:solidFill>
                  <a:srgbClr val="FFFFFF"/>
                </a:solidFill>
                <a:latin typeface="Arial" charset="0"/>
                <a:cs typeface="Arial" charset="0"/>
              </a:rPr>
              <a:t>24</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 </a:t>
            </a:r>
            <a:r>
              <a:rPr lang="fi-FI" sz="4050" b="1" dirty="0">
                <a:solidFill>
                  <a:srgbClr val="FFFFFF"/>
                </a:solidFill>
                <a:latin typeface="Arial" charset="0"/>
                <a:cs typeface="Arial" charset="0"/>
              </a:rPr>
              <a:t>24</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6 </a:t>
            </a:r>
          </a:p>
        </p:txBody>
      </p:sp>
      <p:sp>
        <p:nvSpPr>
          <p:cNvPr id="215" name="Ellipsi 214"/>
          <p:cNvSpPr/>
          <p:nvPr/>
        </p:nvSpPr>
        <p:spPr>
          <a:xfrm>
            <a:off x="6857651" y="1460795"/>
            <a:ext cx="1179675" cy="1179675"/>
          </a:xfrm>
          <a:prstGeom prst="ellipse">
            <a:avLst/>
          </a:pr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07" name="Suorakulmio 206"/>
          <p:cNvSpPr/>
          <p:nvPr/>
        </p:nvSpPr>
        <p:spPr>
          <a:xfrm>
            <a:off x="718458" y="4137057"/>
            <a:ext cx="2424425" cy="941283"/>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Työllisyysaste</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74,1</a:t>
            </a: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(Työvoimatutkimus 2023)</a:t>
            </a: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endParaRPr kumimoji="0" lang="fi-FI" sz="1013"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Tekstiruutu 5">
            <a:extLst>
              <a:ext uri="{FF2B5EF4-FFF2-40B4-BE49-F238E27FC236}">
                <a16:creationId xmlns:a16="http://schemas.microsoft.com/office/drawing/2014/main" id="{FD3B6DA0-938E-4F48-B31E-E7496F5BEB11}"/>
              </a:ext>
            </a:extLst>
          </p:cNvPr>
          <p:cNvSpPr txBox="1"/>
          <p:nvPr/>
        </p:nvSpPr>
        <p:spPr>
          <a:xfrm>
            <a:off x="4895744" y="5339016"/>
            <a:ext cx="3812700" cy="438582"/>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Lähteet: TEM Työnvälitystilasto; Tilastokeskus väestörakenne, työssäkäynti, </a:t>
            </a:r>
            <a:r>
              <a:rPr kumimoji="0" lang="fi-FI" sz="750" b="0" i="0" u="none" strike="noStrike" kern="1200" cap="none" spc="0" normalizeH="0" baseline="0" noProof="0" dirty="0" err="1">
                <a:ln>
                  <a:noFill/>
                </a:ln>
                <a:solidFill>
                  <a:prstClr val="black"/>
                </a:solidFill>
                <a:effectLst/>
                <a:uLnTx/>
                <a:uFillTx/>
                <a:latin typeface="Arial" charset="0"/>
                <a:ea typeface="+mn-ea"/>
                <a:cs typeface="Arial" charset="0"/>
              </a:rPr>
              <a:t>työvoimatutkimus</a:t>
            </a: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 alueellinen yritystoimintatilasto</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fi-FI" sz="75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11" name="Suorakulmio 210"/>
          <p:cNvSpPr/>
          <p:nvPr/>
        </p:nvSpPr>
        <p:spPr>
          <a:xfrm>
            <a:off x="6847660" y="1696344"/>
            <a:ext cx="1167060" cy="746358"/>
          </a:xfrm>
          <a:prstGeom prst="rect">
            <a:avLst/>
          </a:prstGeom>
        </p:spPr>
        <p:txBody>
          <a:bodyPr wrap="square">
            <a:spAutoFit/>
          </a:bodyPr>
          <a:lstStyle/>
          <a:p>
            <a:pPr marL="0" marR="0" lvl="0" indent="0" algn="ctr" defTabSz="685800" rtl="0" eaLnBrk="1" fontAlgn="base" latinLnBrk="0" hangingPunct="1">
              <a:lnSpc>
                <a:spcPts val="1125"/>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Työttömyysaste</a:t>
            </a:r>
          </a:p>
          <a:p>
            <a:pPr marL="0" marR="0" lvl="0" indent="0" algn="ctr" defTabSz="685800" rtl="0" eaLnBrk="1" fontAlgn="base" latinLnBrk="0" hangingPunct="1">
              <a:lnSpc>
                <a:spcPts val="1294"/>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685800" rtl="0" eaLnBrk="1" fontAlgn="base" latinLnBrk="0" hangingPunct="1">
              <a:lnSpc>
                <a:spcPts val="1013"/>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9,</a:t>
            </a:r>
            <a:r>
              <a:rPr lang="fi-FI" sz="2400" b="1" dirty="0">
                <a:solidFill>
                  <a:srgbClr val="FFFFFF"/>
                </a:solidFill>
                <a:latin typeface="Arial" charset="0"/>
                <a:cs typeface="Arial" charset="0"/>
              </a:rPr>
              <a:t>3</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p>
          <a:p>
            <a:pPr marL="0" marR="0" lvl="0" indent="0" algn="ctr" defTabSz="685800" rtl="0" eaLnBrk="1" fontAlgn="base" latinLnBrk="0" hangingPunct="1">
              <a:lnSpc>
                <a:spcPts val="1688"/>
              </a:lnSpc>
              <a:spcBef>
                <a:spcPct val="0"/>
              </a:spcBef>
              <a:spcAft>
                <a:spcPct val="0"/>
              </a:spcAft>
              <a:buClrTx/>
              <a:buSzTx/>
              <a:buFontTx/>
              <a:buNone/>
              <a:tabLst/>
              <a:defRPr/>
            </a:pPr>
            <a:r>
              <a:rPr lang="fi-FI" sz="1050" dirty="0">
                <a:solidFill>
                  <a:srgbClr val="FFFFFF"/>
                </a:solidFill>
              </a:rPr>
              <a:t>k</a:t>
            </a:r>
            <a:r>
              <a:rPr kumimoji="0" lang="fi-FI" sz="10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eskim</a:t>
            </a:r>
            <a:r>
              <a:rPr kumimoji="0" lang="fi-FI" sz="10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a:t>
            </a: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 202</a:t>
            </a:r>
            <a:r>
              <a:rPr lang="fi-FI" sz="1050" dirty="0">
                <a:solidFill>
                  <a:srgbClr val="FFFFFF"/>
                </a:solidFill>
                <a:latin typeface="Arial" charset="0"/>
                <a:cs typeface="Arial" charset="0"/>
              </a:rPr>
              <a:t>3</a:t>
            </a:r>
            <a:endParaRPr kumimoji="0" lang="fi-FI" sz="105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7" name="Suorakulmio 6"/>
          <p:cNvSpPr/>
          <p:nvPr/>
        </p:nvSpPr>
        <p:spPr>
          <a:xfrm>
            <a:off x="4442711" y="3389023"/>
            <a:ext cx="1040670" cy="574516"/>
          </a:xfrm>
          <a:prstGeom prst="rect">
            <a:avLst/>
          </a:prstGeom>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Palveluissa</a:t>
            </a:r>
          </a:p>
          <a:p>
            <a:pPr marL="0" marR="0" lvl="0" indent="0" algn="l" defTabSz="685800" rtl="0" eaLnBrk="1" fontAlgn="base" latinLnBrk="0" hangingPunct="1">
              <a:lnSpc>
                <a:spcPts val="2531"/>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4 </a:t>
            </a:r>
            <a:r>
              <a:rPr lang="fi-FI" sz="2400" b="1" dirty="0">
                <a:solidFill>
                  <a:srgbClr val="FFFFFF"/>
                </a:solidFill>
                <a:latin typeface="Arial" charset="0"/>
                <a:cs typeface="Arial" charset="0"/>
              </a:rPr>
              <a:t>157</a:t>
            </a:r>
            <a:r>
              <a:rPr kumimoji="0" lang="fi-FI" sz="2400" b="0" i="0" u="none" strike="noStrike" kern="1200" cap="none" spc="0" normalizeH="0" baseline="0" noProof="0" dirty="0">
                <a:ln>
                  <a:noFill/>
                </a:ln>
                <a:solidFill>
                  <a:srgbClr val="FFFFFF"/>
                </a:solidFill>
                <a:effectLst/>
                <a:uLnTx/>
                <a:uFillTx/>
                <a:latin typeface="Arial" charset="0"/>
                <a:ea typeface="+mn-ea"/>
                <a:cs typeface="Arial" charset="0"/>
              </a:rPr>
              <a:t> </a:t>
            </a:r>
          </a:p>
        </p:txBody>
      </p:sp>
      <p:sp>
        <p:nvSpPr>
          <p:cNvPr id="9" name="Suorakulmio 8"/>
          <p:cNvSpPr/>
          <p:nvPr/>
        </p:nvSpPr>
        <p:spPr>
          <a:xfrm>
            <a:off x="718458" y="4653391"/>
            <a:ext cx="2497777" cy="2539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Koko Suomi </a:t>
            </a:r>
            <a:r>
              <a:rPr kumimoji="0" lang="fi-FI"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73,6 </a:t>
            </a: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a:t>
            </a:r>
          </a:p>
        </p:txBody>
      </p:sp>
      <p:sp>
        <p:nvSpPr>
          <p:cNvPr id="13" name="Suorakulmio 12"/>
          <p:cNvSpPr/>
          <p:nvPr/>
        </p:nvSpPr>
        <p:spPr>
          <a:xfrm>
            <a:off x="6782159" y="4331237"/>
            <a:ext cx="1240372"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21" name="Suorakulmio 220"/>
          <p:cNvSpPr/>
          <p:nvPr/>
        </p:nvSpPr>
        <p:spPr>
          <a:xfrm>
            <a:off x="6847660" y="4377775"/>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lang="fi-FI" sz="2400" b="1" dirty="0">
                <a:solidFill>
                  <a:srgbClr val="FFFFFF"/>
                </a:solidFill>
                <a:latin typeface="Arial" charset="0"/>
                <a:cs typeface="Arial" charset="0"/>
              </a:rPr>
              <a:t>8</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,1 %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22" name="Suorakulmio 221"/>
          <p:cNvSpPr/>
          <p:nvPr/>
        </p:nvSpPr>
        <p:spPr>
          <a:xfrm>
            <a:off x="6828296" y="4713504"/>
            <a:ext cx="1179675" cy="348813"/>
          </a:xfrm>
          <a:prstGeom prst="rect">
            <a:avLst/>
          </a:prstGeom>
        </p:spPr>
        <p:txBody>
          <a:bodyPr wrap="square">
            <a:spAutoFit/>
          </a:bodyPr>
          <a:lstStyle/>
          <a:p>
            <a:pPr marL="0" marR="0" lvl="0" indent="0"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Suomen viennin arvosta</a:t>
            </a:r>
          </a:p>
        </p:txBody>
      </p:sp>
      <p:pic>
        <p:nvPicPr>
          <p:cNvPr id="5" name="Kuva 4"/>
          <p:cNvPicPr>
            <a:picLocks noChangeAspect="1"/>
          </p:cNvPicPr>
          <p:nvPr/>
        </p:nvPicPr>
        <p:blipFill>
          <a:blip r:embed="rId4"/>
          <a:stretch>
            <a:fillRect/>
          </a:stretch>
        </p:blipFill>
        <p:spPr>
          <a:xfrm>
            <a:off x="2753750" y="2266752"/>
            <a:ext cx="1775187" cy="3058338"/>
          </a:xfrm>
          <a:prstGeom prst="rect">
            <a:avLst/>
          </a:prstGeom>
          <a:ln>
            <a:noFill/>
          </a:ln>
        </p:spPr>
      </p:pic>
      <p:sp>
        <p:nvSpPr>
          <p:cNvPr id="23" name="Suorakulmio 22"/>
          <p:cNvSpPr/>
          <p:nvPr/>
        </p:nvSpPr>
        <p:spPr>
          <a:xfrm>
            <a:off x="6774347" y="2775770"/>
            <a:ext cx="1240373" cy="690354"/>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4" name="Suorakulmio 23"/>
          <p:cNvSpPr/>
          <p:nvPr/>
        </p:nvSpPr>
        <p:spPr>
          <a:xfrm>
            <a:off x="6847660" y="2808335"/>
            <a:ext cx="975119"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lang="fi-FI" sz="2400" b="1" dirty="0">
                <a:solidFill>
                  <a:srgbClr val="FFFFFF"/>
                </a:solidFill>
                <a:latin typeface="Arial" charset="0"/>
                <a:cs typeface="Arial" charset="0"/>
              </a:rPr>
              <a:t>3,8</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5" name="Suorakulmio 24"/>
          <p:cNvSpPr/>
          <p:nvPr/>
        </p:nvSpPr>
        <p:spPr>
          <a:xfrm>
            <a:off x="6811778" y="3111159"/>
            <a:ext cx="1382973"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väestöstä</a:t>
            </a:r>
          </a:p>
        </p:txBody>
      </p:sp>
      <p:sp>
        <p:nvSpPr>
          <p:cNvPr id="218" name="Suorakulmio 217"/>
          <p:cNvSpPr/>
          <p:nvPr/>
        </p:nvSpPr>
        <p:spPr>
          <a:xfrm>
            <a:off x="6847660" y="3601046"/>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3,4 %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8" name="Suorakulmio 7"/>
          <p:cNvSpPr/>
          <p:nvPr/>
        </p:nvSpPr>
        <p:spPr>
          <a:xfrm>
            <a:off x="6828297" y="3917832"/>
            <a:ext cx="1396865"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työttömistä</a:t>
            </a:r>
          </a:p>
        </p:txBody>
      </p:sp>
      <p:sp>
        <p:nvSpPr>
          <p:cNvPr id="10" name="Dian numeron paikkamerkki 9"/>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D3C89A02-2183-4EC2-9978-996C81F899C4}" type="slidenum">
              <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3</a:t>
            </a:fld>
            <a:endPar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pic>
        <p:nvPicPr>
          <p:cNvPr id="12" name="Kuva 11" descr="Kuva, joka sisältää kohteen teksti, merkki, clipart-kuva&#10;&#10;Kuvaus luotu automaattisesti">
            <a:extLst>
              <a:ext uri="{FF2B5EF4-FFF2-40B4-BE49-F238E27FC236}">
                <a16:creationId xmlns:a16="http://schemas.microsoft.com/office/drawing/2014/main" id="{D87ED72D-5A11-D11D-8724-C8D8A111FF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091242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A176E-0540-08CB-6ACA-ACE49B51DDD2}"/>
              </a:ext>
            </a:extLst>
          </p:cNvPr>
          <p:cNvPicPr>
            <a:picLocks noChangeAspect="1"/>
          </p:cNvPicPr>
          <p:nvPr/>
        </p:nvPicPr>
        <p:blipFill>
          <a:blip r:embed="rId2"/>
          <a:stretch>
            <a:fillRect/>
          </a:stretch>
        </p:blipFill>
        <p:spPr>
          <a:xfrm>
            <a:off x="46063" y="15757"/>
            <a:ext cx="4849292" cy="6858000"/>
          </a:xfrm>
          <a:prstGeom prst="rect">
            <a:avLst/>
          </a:prstGeom>
        </p:spPr>
      </p:pic>
      <p:sp>
        <p:nvSpPr>
          <p:cNvPr id="4" name="TextBox 3"/>
          <p:cNvSpPr txBox="1"/>
          <p:nvPr/>
        </p:nvSpPr>
        <p:spPr>
          <a:xfrm>
            <a:off x="4557117" y="687745"/>
            <a:ext cx="4604787" cy="2862322"/>
          </a:xfrm>
          <a:prstGeom prst="rect">
            <a:avLst/>
          </a:prstGeom>
          <a:noFill/>
        </p:spPr>
        <p:txBody>
          <a:bodyPr wrap="none" rtlCol="0">
            <a:spAutoFit/>
          </a:bodyPr>
          <a:lstStyle/>
          <a:p>
            <a:r>
              <a:rPr lang="fi-FI" b="1" dirty="0"/>
              <a:t>Vihreällä monipuolisimman teollisuuden</a:t>
            </a:r>
          </a:p>
          <a:p>
            <a:r>
              <a:rPr lang="fi-FI" b="1" dirty="0"/>
              <a:t>rakenteen (TOL C) seutukunnat,</a:t>
            </a:r>
          </a:p>
          <a:p>
            <a:r>
              <a:rPr lang="fi-FI" b="1" dirty="0"/>
              <a:t>punaisella heikoimmat (v. 2022),</a:t>
            </a:r>
          </a:p>
          <a:p>
            <a:r>
              <a:rPr lang="fi-FI" dirty="0"/>
              <a:t>Porin seutukunta sijalla 13, </a:t>
            </a:r>
          </a:p>
          <a:p>
            <a:r>
              <a:rPr lang="en-US" dirty="0" err="1"/>
              <a:t>Pohjois</a:t>
            </a:r>
            <a:r>
              <a:rPr lang="en-US" dirty="0"/>
              <a:t>-Satakunta </a:t>
            </a:r>
            <a:r>
              <a:rPr lang="en-US" dirty="0" err="1"/>
              <a:t>sijalla</a:t>
            </a:r>
            <a:r>
              <a:rPr lang="en-US" dirty="0"/>
              <a:t> 14 ja</a:t>
            </a:r>
          </a:p>
          <a:p>
            <a:r>
              <a:rPr lang="fi-FI" dirty="0"/>
              <a:t>Rauman seutukunta sijalla 18</a:t>
            </a:r>
            <a:endParaRPr lang="en-US" dirty="0"/>
          </a:p>
          <a:p>
            <a:r>
              <a:rPr lang="en-US" dirty="0"/>
              <a:t>69 </a:t>
            </a:r>
            <a:r>
              <a:rPr lang="en-US" dirty="0" err="1"/>
              <a:t>seutukunnan</a:t>
            </a:r>
            <a:r>
              <a:rPr lang="en-US" dirty="0"/>
              <a:t> </a:t>
            </a:r>
            <a:r>
              <a:rPr lang="en-US" dirty="0" err="1"/>
              <a:t>joukossa</a:t>
            </a:r>
            <a:r>
              <a:rPr lang="en-US" dirty="0"/>
              <a:t>.</a:t>
            </a:r>
          </a:p>
          <a:p>
            <a:endParaRPr lang="en-US" dirty="0"/>
          </a:p>
          <a:p>
            <a:r>
              <a:rPr lang="en-US" dirty="0" err="1"/>
              <a:t>Maakunnittain</a:t>
            </a:r>
            <a:r>
              <a:rPr lang="en-US" dirty="0"/>
              <a:t> Satakunta on </a:t>
            </a:r>
            <a:r>
              <a:rPr lang="en-US" dirty="0" err="1"/>
              <a:t>sijalla</a:t>
            </a:r>
            <a:r>
              <a:rPr lang="en-US" dirty="0"/>
              <a:t> 6 </a:t>
            </a:r>
          </a:p>
          <a:p>
            <a:r>
              <a:rPr lang="en-US" dirty="0"/>
              <a:t>19 </a:t>
            </a:r>
            <a:r>
              <a:rPr lang="en-US" dirty="0" err="1"/>
              <a:t>maakunnan</a:t>
            </a:r>
            <a:r>
              <a:rPr lang="en-US" dirty="0"/>
              <a:t> </a:t>
            </a:r>
            <a:r>
              <a:rPr lang="en-US" dirty="0" err="1"/>
              <a:t>joukossa</a:t>
            </a:r>
            <a:r>
              <a:rPr lang="en-US" dirty="0"/>
              <a:t>.</a:t>
            </a:r>
            <a:endParaRPr lang="fi-FI" dirty="0"/>
          </a:p>
        </p:txBody>
      </p:sp>
      <p:sp>
        <p:nvSpPr>
          <p:cNvPr id="8" name="Right Arrow 7"/>
          <p:cNvSpPr/>
          <p:nvPr/>
        </p:nvSpPr>
        <p:spPr>
          <a:xfrm>
            <a:off x="4572372" y="3645064"/>
            <a:ext cx="835978" cy="360000"/>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 name="Rectangle 1"/>
          <p:cNvSpPr/>
          <p:nvPr/>
        </p:nvSpPr>
        <p:spPr>
          <a:xfrm>
            <a:off x="4536901" y="4005064"/>
            <a:ext cx="4557658" cy="646331"/>
          </a:xfrm>
          <a:prstGeom prst="rect">
            <a:avLst/>
          </a:prstGeom>
        </p:spPr>
        <p:txBody>
          <a:bodyPr wrap="none">
            <a:spAutoFit/>
          </a:bodyPr>
          <a:lstStyle/>
          <a:p>
            <a:r>
              <a:rPr lang="fi-FI" b="1" u="sng" dirty="0">
                <a:solidFill>
                  <a:srgbClr val="002060"/>
                </a:solidFill>
              </a:rPr>
              <a:t>Satakunnan resilienssi on melko vahva!</a:t>
            </a:r>
          </a:p>
          <a:p>
            <a:endParaRPr lang="fi-FI" b="1" u="sng" dirty="0">
              <a:solidFill>
                <a:srgbClr val="002060"/>
              </a:solidFill>
            </a:endParaRPr>
          </a:p>
        </p:txBody>
      </p:sp>
      <p:pic>
        <p:nvPicPr>
          <p:cNvPr id="7" name="Kuva 6" descr="Kuva, joka sisältää kohteen teksti, merkki, clipart-kuva&#10;&#10;Kuvaus luotu automaattisesti">
            <a:extLst>
              <a:ext uri="{FF2B5EF4-FFF2-40B4-BE49-F238E27FC236}">
                <a16:creationId xmlns:a16="http://schemas.microsoft.com/office/drawing/2014/main" id="{E09F36E0-CBF1-3F8B-1BA1-9BF9F8C5F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6363" y="6216651"/>
            <a:ext cx="1856812" cy="480765"/>
          </a:xfrm>
          <a:prstGeom prst="rect">
            <a:avLst/>
          </a:prstGeom>
        </p:spPr>
      </p:pic>
    </p:spTree>
    <p:extLst>
      <p:ext uri="{BB962C8B-B14F-4D97-AF65-F5344CB8AC3E}">
        <p14:creationId xmlns:p14="http://schemas.microsoft.com/office/powerpoint/2010/main" val="923398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00" name="TextBox 4"/>
          <p:cNvSpPr txBox="1">
            <a:spLocks noChangeArrowheads="1"/>
          </p:cNvSpPr>
          <p:nvPr/>
        </p:nvSpPr>
        <p:spPr bwMode="auto">
          <a:xfrm>
            <a:off x="0" y="824746"/>
            <a:ext cx="4248949"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B-H (</a:t>
            </a:r>
            <a:r>
              <a:rPr lang="fi-FI" altLang="en-US" sz="1800" dirty="0" err="1">
                <a:solidFill>
                  <a:srgbClr val="000000"/>
                </a:solidFill>
                <a:latin typeface="Arial" panose="020B0604020202020204" pitchFamily="34" charset="0"/>
                <a:cs typeface="Arial" panose="020B0604020202020204" pitchFamily="34" charset="0"/>
              </a:rPr>
              <a:t>Balassa-Hoover</a:t>
            </a:r>
            <a:r>
              <a:rPr lang="fi-FI" altLang="en-US" sz="1800" dirty="0">
                <a:solidFill>
                  <a:srgbClr val="000000"/>
                </a:solidFill>
                <a:latin typeface="Arial" panose="020B0604020202020204" pitchFamily="34" charset="0"/>
                <a:cs typeface="Arial" panose="020B0604020202020204" pitchFamily="34" charset="0"/>
              </a:rPr>
              <a:t>) kertoo alueen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työpaikkojen osuuden verrattuna maan keskiarvoon, esim. B-H 2,00 tarkoittaa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kaksinkertaista osuutta.</a:t>
            </a:r>
          </a:p>
          <a:p>
            <a:pPr eaLnBrk="1" hangingPunct="1">
              <a:spcBef>
                <a:spcPct val="0"/>
              </a:spcBef>
              <a:buFontTx/>
              <a:buNone/>
            </a:pPr>
            <a:endParaRPr lang="fi-FI" altLang="en-US" sz="1800" dirty="0">
              <a:solidFill>
                <a:srgbClr val="000000"/>
              </a:solidFill>
              <a:latin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ea typeface="+mn-ea"/>
                <a:cs typeface="Arial" panose="020B0604020202020204" pitchFamily="34" charset="0"/>
              </a:rPr>
              <a:t>Seutukuntien toimialat, joissa on suurimmat erot maan keskiarvoon (B-H &gt;1,1), ja jotka ovat samalla merkittäviä työllistäjiä (osuus yli 1 % alueen työpaikoista), 31.12.2022.</a:t>
            </a:r>
            <a:endParaRPr lang="fi-FI" altLang="en-US" sz="1800" dirty="0">
              <a:solidFill>
                <a:srgbClr val="000000"/>
              </a:solidFill>
              <a:latin typeface="Arial" panose="020B0604020202020204" pitchFamily="34" charset="0"/>
              <a:cs typeface="Arial" panose="020B0604020202020204" pitchFamily="34" charset="0"/>
            </a:endParaRPr>
          </a:p>
          <a:p>
            <a:pPr eaLnBrk="1" hangingPunct="1">
              <a:spcBef>
                <a:spcPct val="0"/>
              </a:spcBef>
              <a:buFontTx/>
              <a:buNone/>
            </a:pPr>
            <a:endParaRPr lang="fi-FI" altLang="en-US" sz="1800" dirty="0">
              <a:solidFill>
                <a:srgbClr val="000000"/>
              </a:solidFill>
              <a:latin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rPr>
              <a:t>Analyysillä voidaan löytää tärkeät toimialat, joiden osuus ja t</a:t>
            </a:r>
            <a:r>
              <a:rPr lang="fi-FI" altLang="en-US" sz="1800" dirty="0">
                <a:solidFill>
                  <a:srgbClr val="000000"/>
                </a:solidFill>
                <a:latin typeface="Arial" panose="020B0604020202020204" pitchFamily="34" charset="0"/>
                <a:cs typeface="Arial" panose="020B0604020202020204" pitchFamily="34" charset="0"/>
              </a:rPr>
              <a:t>yöpaikkamäärä ovat korkeat, mutta </a:t>
            </a:r>
            <a:r>
              <a:rPr lang="fi-FI" altLang="en-US" sz="1800" dirty="0">
                <a:solidFill>
                  <a:srgbClr val="000000"/>
                </a:solidFill>
                <a:latin typeface="Arial" panose="020B0604020202020204" pitchFamily="34" charset="0"/>
              </a:rPr>
              <a:t>r</a:t>
            </a:r>
            <a:r>
              <a:rPr lang="fi-FI" altLang="en-US" sz="1800" dirty="0">
                <a:solidFill>
                  <a:srgbClr val="000000"/>
                </a:solidFill>
                <a:latin typeface="Arial" panose="020B0604020202020204" pitchFamily="34" charset="0"/>
                <a:cs typeface="Arial" panose="020B0604020202020204" pitchFamily="34" charset="0"/>
              </a:rPr>
              <a:t>iski maailmantalouden vaihteluille esim. suuren vientiosuuden vuoksi on kohonnut. Se  </a:t>
            </a:r>
            <a:r>
              <a:rPr lang="fi-FI" altLang="en-US" sz="1800" dirty="0">
                <a:solidFill>
                  <a:srgbClr val="000000"/>
                </a:solidFill>
                <a:latin typeface="Arial" panose="020B0604020202020204" pitchFamily="34" charset="0"/>
              </a:rPr>
              <a:t>heikentää mahdollisesti alan </a:t>
            </a:r>
            <a:r>
              <a:rPr lang="fi-FI" altLang="en-US" sz="1800" dirty="0" err="1">
                <a:solidFill>
                  <a:srgbClr val="000000"/>
                </a:solidFill>
                <a:latin typeface="Arial" panose="020B0604020202020204" pitchFamily="34" charset="0"/>
              </a:rPr>
              <a:t>resilienssiä</a:t>
            </a:r>
            <a:r>
              <a:rPr lang="fi-FI" altLang="en-US" sz="1800" dirty="0">
                <a:solidFill>
                  <a:srgbClr val="000000"/>
                </a:solidFill>
                <a:latin typeface="Arial" panose="020B0604020202020204" pitchFamily="34" charset="0"/>
              </a:rPr>
              <a:t>, esim. jos tärkeä toimija joutuu vaikeuksiin.</a:t>
            </a:r>
            <a:endParaRPr lang="en-US" altLang="en-US" sz="1800" dirty="0">
              <a:solidFill>
                <a:srgbClr val="000000"/>
              </a:solidFill>
              <a:latin typeface="Arial" panose="020B0604020202020204" pitchFamily="34" charset="0"/>
              <a:cs typeface="Arial" panose="020B0604020202020204" pitchFamily="34" charset="0"/>
            </a:endParaRPr>
          </a:p>
        </p:txBody>
      </p:sp>
      <p:pic>
        <p:nvPicPr>
          <p:cNvPr id="3" name="Kuva 2" descr="Kuva, joka sisältää kohteen teksti, merkki, clipart-kuva&#10;&#10;Kuvaus luotu automaattisesti">
            <a:extLst>
              <a:ext uri="{FF2B5EF4-FFF2-40B4-BE49-F238E27FC236}">
                <a16:creationId xmlns:a16="http://schemas.microsoft.com/office/drawing/2014/main" id="{436B4164-9D63-F7A5-48D3-1C0E4E369E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5B7F1842-6B49-9E82-E6D4-887770EFFB22}"/>
              </a:ext>
            </a:extLst>
          </p:cNvPr>
          <p:cNvSpPr txBox="1">
            <a:spLocks/>
          </p:cNvSpPr>
          <p:nvPr/>
        </p:nvSpPr>
        <p:spPr bwMode="auto">
          <a:xfrm>
            <a:off x="107504" y="136525"/>
            <a:ext cx="4032448" cy="55617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B-H-analyysi </a:t>
            </a:r>
            <a:endParaRPr lang="fi-FI" sz="3000" b="1" dirty="0">
              <a:solidFill>
                <a:schemeClr val="tx2"/>
              </a:solidFill>
            </a:endParaRPr>
          </a:p>
        </p:txBody>
      </p:sp>
      <p:pic>
        <p:nvPicPr>
          <p:cNvPr id="2" name="Picture 1">
            <a:extLst>
              <a:ext uri="{FF2B5EF4-FFF2-40B4-BE49-F238E27FC236}">
                <a16:creationId xmlns:a16="http://schemas.microsoft.com/office/drawing/2014/main" id="{8FD053A3-A761-A099-5897-C7F2927CA7C4}"/>
              </a:ext>
            </a:extLst>
          </p:cNvPr>
          <p:cNvPicPr>
            <a:picLocks noChangeAspect="1"/>
          </p:cNvPicPr>
          <p:nvPr/>
        </p:nvPicPr>
        <p:blipFill>
          <a:blip r:embed="rId3"/>
          <a:stretch>
            <a:fillRect/>
          </a:stretch>
        </p:blipFill>
        <p:spPr>
          <a:xfrm>
            <a:off x="4421466" y="36602"/>
            <a:ext cx="4474545" cy="2047443"/>
          </a:xfrm>
          <a:prstGeom prst="rect">
            <a:avLst/>
          </a:prstGeom>
        </p:spPr>
      </p:pic>
      <p:pic>
        <p:nvPicPr>
          <p:cNvPr id="8" name="Picture 7">
            <a:extLst>
              <a:ext uri="{FF2B5EF4-FFF2-40B4-BE49-F238E27FC236}">
                <a16:creationId xmlns:a16="http://schemas.microsoft.com/office/drawing/2014/main" id="{A8E2D29F-95EC-AE35-8114-F6F7931A9498}"/>
              </a:ext>
            </a:extLst>
          </p:cNvPr>
          <p:cNvPicPr>
            <a:picLocks noChangeAspect="1"/>
          </p:cNvPicPr>
          <p:nvPr/>
        </p:nvPicPr>
        <p:blipFill>
          <a:blip r:embed="rId4"/>
          <a:stretch>
            <a:fillRect/>
          </a:stretch>
        </p:blipFill>
        <p:spPr>
          <a:xfrm>
            <a:off x="4408890" y="2188048"/>
            <a:ext cx="4487121" cy="2182143"/>
          </a:xfrm>
          <a:prstGeom prst="rect">
            <a:avLst/>
          </a:prstGeom>
        </p:spPr>
      </p:pic>
      <p:pic>
        <p:nvPicPr>
          <p:cNvPr id="9" name="Picture 8">
            <a:extLst>
              <a:ext uri="{FF2B5EF4-FFF2-40B4-BE49-F238E27FC236}">
                <a16:creationId xmlns:a16="http://schemas.microsoft.com/office/drawing/2014/main" id="{277F6F28-B725-4DF8-B9DD-92C2DA4476E0}"/>
              </a:ext>
            </a:extLst>
          </p:cNvPr>
          <p:cNvPicPr>
            <a:picLocks noChangeAspect="1"/>
          </p:cNvPicPr>
          <p:nvPr/>
        </p:nvPicPr>
        <p:blipFill>
          <a:blip r:embed="rId5"/>
          <a:stretch>
            <a:fillRect/>
          </a:stretch>
        </p:blipFill>
        <p:spPr>
          <a:xfrm>
            <a:off x="4386677" y="4474194"/>
            <a:ext cx="4487121" cy="2247281"/>
          </a:xfrm>
          <a:prstGeom prst="rect">
            <a:avLst/>
          </a:prstGeom>
        </p:spPr>
      </p:pic>
    </p:spTree>
    <p:extLst>
      <p:ext uri="{BB962C8B-B14F-4D97-AF65-F5344CB8AC3E}">
        <p14:creationId xmlns:p14="http://schemas.microsoft.com/office/powerpoint/2010/main" val="4239750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Otsikko 1"/>
          <p:cNvSpPr>
            <a:spLocks noGrp="1"/>
          </p:cNvSpPr>
          <p:nvPr>
            <p:ph type="title"/>
          </p:nvPr>
        </p:nvSpPr>
        <p:spPr>
          <a:xfrm>
            <a:off x="162335" y="27790"/>
            <a:ext cx="7816850" cy="7064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fi-FI" altLang="en-US" sz="2400" b="1" dirty="0">
                <a:solidFill>
                  <a:schemeClr val="tx2"/>
                </a:solidFill>
              </a:rPr>
              <a:t>Teollisuuden erikoistuminen, B-H Satakunta</a:t>
            </a:r>
          </a:p>
        </p:txBody>
      </p:sp>
      <p:grpSp>
        <p:nvGrpSpPr>
          <p:cNvPr id="4" name="Ryhmä 3">
            <a:extLst>
              <a:ext uri="{FF2B5EF4-FFF2-40B4-BE49-F238E27FC236}">
                <a16:creationId xmlns:a16="http://schemas.microsoft.com/office/drawing/2014/main" id="{1599CB6C-3115-1768-BE7A-D9A0EE55152F}"/>
              </a:ext>
            </a:extLst>
          </p:cNvPr>
          <p:cNvGrpSpPr/>
          <p:nvPr/>
        </p:nvGrpSpPr>
        <p:grpSpPr>
          <a:xfrm>
            <a:off x="7996362" y="1098732"/>
            <a:ext cx="541161" cy="4817812"/>
            <a:chOff x="7837032" y="1142568"/>
            <a:chExt cx="541161" cy="4817812"/>
          </a:xfrm>
        </p:grpSpPr>
        <p:sp>
          <p:nvSpPr>
            <p:cNvPr id="9" name="Nuoli oikealle 8"/>
            <p:cNvSpPr/>
            <p:nvPr/>
          </p:nvSpPr>
          <p:spPr>
            <a:xfrm flipH="1">
              <a:off x="7844464" y="3555993"/>
              <a:ext cx="500062"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9"/>
            <p:cNvSpPr/>
            <p:nvPr/>
          </p:nvSpPr>
          <p:spPr>
            <a:xfrm flipH="1">
              <a:off x="7867515" y="3921828"/>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0"/>
            <p:cNvSpPr/>
            <p:nvPr/>
          </p:nvSpPr>
          <p:spPr>
            <a:xfrm flipH="1">
              <a:off x="7837032" y="4631467"/>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2" name="Nuoli oikealle 11"/>
            <p:cNvSpPr/>
            <p:nvPr/>
          </p:nvSpPr>
          <p:spPr>
            <a:xfrm flipH="1">
              <a:off x="7863922" y="1334315"/>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3" name="Nuoli oikealle 11"/>
            <p:cNvSpPr/>
            <p:nvPr/>
          </p:nvSpPr>
          <p:spPr>
            <a:xfrm flipH="1">
              <a:off x="7867275" y="2644229"/>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4" name="Nuoli oikealle 2"/>
            <p:cNvSpPr/>
            <p:nvPr/>
          </p:nvSpPr>
          <p:spPr>
            <a:xfrm flipH="1">
              <a:off x="7867515" y="538496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5" name="Nuoli oikealle 11"/>
            <p:cNvSpPr/>
            <p:nvPr/>
          </p:nvSpPr>
          <p:spPr>
            <a:xfrm flipH="1">
              <a:off x="7837032" y="1142568"/>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6" name="Nuoli oikealle 2"/>
            <p:cNvSpPr/>
            <p:nvPr/>
          </p:nvSpPr>
          <p:spPr>
            <a:xfrm flipH="1">
              <a:off x="7860687" y="5188586"/>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7" name="Nuoli oikealle 2"/>
            <p:cNvSpPr/>
            <p:nvPr/>
          </p:nvSpPr>
          <p:spPr>
            <a:xfrm flipH="1">
              <a:off x="7860687" y="574448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8" name="Nuoli oikealle 9"/>
            <p:cNvSpPr/>
            <p:nvPr/>
          </p:nvSpPr>
          <p:spPr>
            <a:xfrm flipH="1">
              <a:off x="7878130" y="410106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grpSp>
      <p:sp>
        <p:nvSpPr>
          <p:cNvPr id="53253" name="TextBox 7"/>
          <p:cNvSpPr txBox="1">
            <a:spLocks noChangeArrowheads="1"/>
          </p:cNvSpPr>
          <p:nvPr/>
        </p:nvSpPr>
        <p:spPr bwMode="auto">
          <a:xfrm>
            <a:off x="162335" y="5997197"/>
            <a:ext cx="7574509" cy="584775"/>
          </a:xfrm>
          <a:prstGeom prst="rect">
            <a:avLst/>
          </a:prstGeom>
          <a:solidFill>
            <a:schemeClr val="bg1"/>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600" dirty="0">
                <a:solidFill>
                  <a:srgbClr val="000000"/>
                </a:solidFill>
                <a:latin typeface="Arial" panose="020B0604020202020204" pitchFamily="34" charset="0"/>
                <a:cs typeface="Arial" panose="020B0604020202020204" pitchFamily="34" charset="0"/>
              </a:rPr>
              <a:t>B-H (</a:t>
            </a:r>
            <a:r>
              <a:rPr lang="fi-FI" altLang="en-US" sz="1600" dirty="0" err="1">
                <a:solidFill>
                  <a:srgbClr val="000000"/>
                </a:solidFill>
                <a:latin typeface="Arial" panose="020B0604020202020204" pitchFamily="34" charset="0"/>
                <a:cs typeface="Arial" panose="020B0604020202020204" pitchFamily="34" charset="0"/>
              </a:rPr>
              <a:t>Balassa-Hoover</a:t>
            </a:r>
            <a:r>
              <a:rPr lang="fi-FI" altLang="en-US" sz="1600" dirty="0">
                <a:solidFill>
                  <a:srgbClr val="000000"/>
                </a:solidFill>
                <a:latin typeface="Arial" panose="020B0604020202020204" pitchFamily="34" charset="0"/>
                <a:cs typeface="Arial" panose="020B0604020202020204" pitchFamily="34" charset="0"/>
              </a:rPr>
              <a:t>) kertoo Satakunnan osuuden verrattuna koko maan lukuun,</a:t>
            </a:r>
          </a:p>
          <a:p>
            <a:pPr eaLnBrk="1" hangingPunct="1">
              <a:spcBef>
                <a:spcPct val="0"/>
              </a:spcBef>
              <a:buFontTx/>
              <a:buNone/>
            </a:pPr>
            <a:r>
              <a:rPr lang="fi-FI" altLang="en-US" sz="1600" dirty="0">
                <a:solidFill>
                  <a:srgbClr val="000000"/>
                </a:solidFill>
                <a:latin typeface="Arial" panose="020B0604020202020204" pitchFamily="34" charset="0"/>
              </a:rPr>
              <a:t>punaiset nuolet osoittavat Satakunnan tärkeät erikoistumisalat</a:t>
            </a:r>
            <a:endParaRPr lang="en-US" altLang="en-US" sz="1600" dirty="0">
              <a:solidFill>
                <a:srgbClr val="000000"/>
              </a:solidFill>
              <a:latin typeface="Arial" panose="020B0604020202020204" pitchFamily="34" charset="0"/>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3ACB4AA8-2B16-F0EA-EDD9-A4BBAB586F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7956" y="6289585"/>
            <a:ext cx="1856812" cy="480765"/>
          </a:xfrm>
          <a:prstGeom prst="rect">
            <a:avLst/>
          </a:prstGeom>
        </p:spPr>
      </p:pic>
      <p:pic>
        <p:nvPicPr>
          <p:cNvPr id="3" name="Picture 2">
            <a:extLst>
              <a:ext uri="{FF2B5EF4-FFF2-40B4-BE49-F238E27FC236}">
                <a16:creationId xmlns:a16="http://schemas.microsoft.com/office/drawing/2014/main" id="{8E82AAED-154B-D7EB-F0D7-0DFCFA85BBEE}"/>
              </a:ext>
            </a:extLst>
          </p:cNvPr>
          <p:cNvPicPr>
            <a:picLocks noChangeAspect="1"/>
          </p:cNvPicPr>
          <p:nvPr/>
        </p:nvPicPr>
        <p:blipFill>
          <a:blip r:embed="rId4"/>
          <a:stretch>
            <a:fillRect/>
          </a:stretch>
        </p:blipFill>
        <p:spPr>
          <a:xfrm>
            <a:off x="172889" y="764088"/>
            <a:ext cx="7816850" cy="5168900"/>
          </a:xfrm>
          <a:prstGeom prst="rect">
            <a:avLst/>
          </a:prstGeom>
        </p:spPr>
      </p:pic>
    </p:spTree>
    <p:extLst>
      <p:ext uri="{BB962C8B-B14F-4D97-AF65-F5344CB8AC3E}">
        <p14:creationId xmlns:p14="http://schemas.microsoft.com/office/powerpoint/2010/main" val="4133825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BE8652-19F2-4D95-B2EF-48C31A6706AC}"/>
              </a:ext>
            </a:extLst>
          </p:cNvPr>
          <p:cNvSpPr txBox="1"/>
          <p:nvPr/>
        </p:nvSpPr>
        <p:spPr>
          <a:xfrm>
            <a:off x="323528" y="3422179"/>
            <a:ext cx="3632472" cy="3077766"/>
          </a:xfrm>
          <a:prstGeom prst="rect">
            <a:avLst/>
          </a:prstGeom>
          <a:noFill/>
        </p:spPr>
        <p:txBody>
          <a:bodyPr wrap="square" rtlCol="0">
            <a:spAutoFit/>
          </a:bodyPr>
          <a:lstStyle/>
          <a:p>
            <a:pPr marL="285750" indent="-285750">
              <a:buFont typeface="Arial" panose="020B0604020202020204" pitchFamily="34" charset="0"/>
              <a:buChar char="•"/>
            </a:pPr>
            <a:r>
              <a:rPr lang="fi-FI" sz="1500" dirty="0">
                <a:latin typeface="+mn-lt"/>
                <a:cs typeface="+mn-cs"/>
              </a:rPr>
              <a:t>Seutukunnittain talous kasvoi v. 2021 nopeimmin Raumalla, 5,1 %, reaalisesti metsäteollisuuden ja palveluiden nousun ansiosta. Porin seutukunnassa nousua kirjattiin 0,9 %, mutta nimellinen nousu oli 4,7 %, selityksenä metallien hintojen nousu. Palvelut ja metsä-teollisuus kasvoivat nopeasti. Pohjois-Satakunnassa reaalinen BKT kohosi 0,8 %. Arvonlisäys laski alkutuotannossa sekä rakentamisessa. Kasvua kirjattiin teollisuudessa ja palveluissa.</a:t>
            </a:r>
          </a:p>
          <a:p>
            <a:pPr marL="285750" indent="-285750">
              <a:buFont typeface="Arial" panose="020B0604020202020204" pitchFamily="34" charset="0"/>
              <a:buChar char="•"/>
            </a:pPr>
            <a:endParaRPr lang="fi-FI" sz="1400" dirty="0">
              <a:latin typeface="+mn-lt"/>
              <a:cs typeface="+mn-cs"/>
            </a:endParaRPr>
          </a:p>
        </p:txBody>
      </p:sp>
      <p:sp>
        <p:nvSpPr>
          <p:cNvPr id="2" name="Otsikko 1"/>
          <p:cNvSpPr>
            <a:spLocks noGrp="1"/>
          </p:cNvSpPr>
          <p:nvPr>
            <p:ph type="ctrTitle"/>
          </p:nvPr>
        </p:nvSpPr>
        <p:spPr>
          <a:xfrm>
            <a:off x="178061" y="115889"/>
            <a:ext cx="8787880" cy="64881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a:t>
            </a:r>
            <a:endParaRPr lang="fi-FI" dirty="0"/>
          </a:p>
        </p:txBody>
      </p:sp>
      <p:sp>
        <p:nvSpPr>
          <p:cNvPr id="6147" name="Alaotsikko 2"/>
          <p:cNvSpPr>
            <a:spLocks noGrp="1"/>
          </p:cNvSpPr>
          <p:nvPr>
            <p:ph type="subTitle" idx="1"/>
          </p:nvPr>
        </p:nvSpPr>
        <p:spPr>
          <a:xfrm>
            <a:off x="178061" y="846137"/>
            <a:ext cx="8965940" cy="2485451"/>
          </a:xfrm>
        </p:spPr>
        <p:txBody>
          <a:bodyPr/>
          <a:lstStyle/>
          <a:p>
            <a:pPr marL="457200" indent="-457200" algn="l">
              <a:buFont typeface="Arial" panose="020B0604020202020204" pitchFamily="34" charset="0"/>
              <a:buChar char="•"/>
              <a:defRPr/>
            </a:pPr>
            <a:r>
              <a:rPr lang="fi-FI" altLang="fi-FI" sz="1500" dirty="0">
                <a:solidFill>
                  <a:schemeClr val="tx1"/>
                </a:solidFill>
              </a:rPr>
              <a:t>Vuoden 2022 ennakkotietojen mukaan Satakunnassa reaalinen arvonlisäys kasvoi 5,6 % (nimellisesti 8,4 %, ero johtunee suurelta osin metallien hintojen noususta). Toimialoittain tarkasteltuna reaalinen arvonlisäys laski vuoden 2022 aikana edellisvuoteen verrattuna alkutuotannossa (-0,8 %). Kasvua kirjattiin jalostuksessa (10 %) ja palveluissa (3,4 %). Koko maassa vastaavat luvut ovat alkutuotannossa -3,1 %, jalostuksessa 0,2 % ja palveluissa 3,2 %. Kaikkiaan Suomen BKT kohosi reaalisesti 2,2 % ja nimellisesti 7,4 % (ennakkotieto). </a:t>
            </a:r>
          </a:p>
          <a:p>
            <a:pPr algn="l">
              <a:defRPr/>
            </a:pPr>
            <a:r>
              <a:rPr lang="fi-FI" altLang="fi-FI" sz="600" dirty="0">
                <a:solidFill>
                  <a:schemeClr val="tx1"/>
                </a:solidFill>
              </a:rPr>
              <a:t> </a:t>
            </a:r>
          </a:p>
          <a:p>
            <a:pPr marL="457200" indent="-457200" algn="l">
              <a:buFont typeface="Arial" panose="020B0604020202020204" pitchFamily="34" charset="0"/>
              <a:buChar char="•"/>
              <a:defRPr/>
            </a:pPr>
            <a:r>
              <a:rPr lang="fi-FI" altLang="fi-FI" sz="1500" dirty="0">
                <a:solidFill>
                  <a:schemeClr val="tx1"/>
                </a:solidFill>
              </a:rPr>
              <a:t>Vuoden 2021 aikana Satakunnan BKT kasvoi 5,8 % (käyvin hinnoin ilman inflaatiokorjausta), ja reaalisesti (edellisen vuoden 2020 hinnoin) 2,4 % vuoteen 2020 verrattaessa. Koko maassa BKT nousi vastaavasti 5,4 % käyvin hinnoin ja 3,2 % reaalisesti. Satakunnassa kehityksen taustalla vaikuttaa metsäteollisuuden arvonlisäyksen nopea nousu. BKT per </a:t>
            </a:r>
            <a:r>
              <a:rPr lang="fi-FI" altLang="fi-FI" sz="1500" dirty="0" err="1">
                <a:solidFill>
                  <a:schemeClr val="tx1"/>
                </a:solidFill>
              </a:rPr>
              <a:t>capita</a:t>
            </a:r>
            <a:r>
              <a:rPr lang="fi-FI" altLang="fi-FI" sz="1500" dirty="0">
                <a:solidFill>
                  <a:schemeClr val="tx1"/>
                </a:solidFill>
              </a:rPr>
              <a:t> kasvoi Satakunnassa v. 2021 nimellisesti 6,4 %, kun koko maassa se kohosi 5,2 %. Reaalisesti henkeä kohden laskettu BKT kasvoi molemmilla alueilla 2,8 %.</a:t>
            </a:r>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33</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9FB7F7E7-075E-0886-958D-AB4B65D323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60" y="6298529"/>
            <a:ext cx="1856812" cy="480765"/>
          </a:xfrm>
          <a:prstGeom prst="rect">
            <a:avLst/>
          </a:prstGeom>
        </p:spPr>
      </p:pic>
      <p:pic>
        <p:nvPicPr>
          <p:cNvPr id="6" name="Picture 5">
            <a:extLst>
              <a:ext uri="{FF2B5EF4-FFF2-40B4-BE49-F238E27FC236}">
                <a16:creationId xmlns:a16="http://schemas.microsoft.com/office/drawing/2014/main" id="{666F3AF1-6BCB-BEB8-AC22-1D37CFBABD40}"/>
              </a:ext>
            </a:extLst>
          </p:cNvPr>
          <p:cNvPicPr>
            <a:picLocks noChangeAspect="1"/>
          </p:cNvPicPr>
          <p:nvPr/>
        </p:nvPicPr>
        <p:blipFill>
          <a:blip r:embed="rId4"/>
          <a:stretch>
            <a:fillRect/>
          </a:stretch>
        </p:blipFill>
        <p:spPr>
          <a:xfrm>
            <a:off x="3922329" y="3397635"/>
            <a:ext cx="4898143" cy="3192901"/>
          </a:xfrm>
          <a:prstGeom prst="rect">
            <a:avLst/>
          </a:prstGeom>
        </p:spPr>
      </p:pic>
    </p:spTree>
    <p:extLst>
      <p:ext uri="{BB962C8B-B14F-4D97-AF65-F5344CB8AC3E}">
        <p14:creationId xmlns:p14="http://schemas.microsoft.com/office/powerpoint/2010/main" val="846618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34</a:t>
            </a:fld>
            <a:endParaRPr lang="fi-FI" altLang="fi-FI" sz="1200">
              <a:solidFill>
                <a:srgbClr val="898989"/>
              </a:solidFill>
            </a:endParaRPr>
          </a:p>
        </p:txBody>
      </p:sp>
      <p:pic>
        <p:nvPicPr>
          <p:cNvPr id="7" name="Picture 6">
            <a:extLst>
              <a:ext uri="{FF2B5EF4-FFF2-40B4-BE49-F238E27FC236}">
                <a16:creationId xmlns:a16="http://schemas.microsoft.com/office/drawing/2014/main" id="{0EFCDB0F-874F-401B-A256-47693CFF1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61" y="1340768"/>
            <a:ext cx="6552728" cy="4825811"/>
          </a:xfrm>
          <a:prstGeom prst="rect">
            <a:avLst/>
          </a:prstGeom>
        </p:spPr>
      </p:pic>
      <p:sp>
        <p:nvSpPr>
          <p:cNvPr id="8" name="TextBox 7">
            <a:extLst>
              <a:ext uri="{FF2B5EF4-FFF2-40B4-BE49-F238E27FC236}">
                <a16:creationId xmlns:a16="http://schemas.microsoft.com/office/drawing/2014/main" id="{D6ACDBD1-2D24-42B7-A3D9-A77FA6F7F5F1}"/>
              </a:ext>
            </a:extLst>
          </p:cNvPr>
          <p:cNvSpPr txBox="1"/>
          <p:nvPr/>
        </p:nvSpPr>
        <p:spPr>
          <a:xfrm>
            <a:off x="5940152" y="6342473"/>
            <a:ext cx="1350050" cy="246221"/>
          </a:xfrm>
          <a:prstGeom prst="rect">
            <a:avLst/>
          </a:prstGeom>
          <a:noFill/>
        </p:spPr>
        <p:txBody>
          <a:bodyPr wrap="none" rtlCol="0">
            <a:spAutoFit/>
          </a:bodyPr>
          <a:lstStyle/>
          <a:p>
            <a:r>
              <a:rPr lang="fi-FI" sz="1000" dirty="0"/>
              <a:t>Lähde: Pohjola 2014</a:t>
            </a:r>
          </a:p>
        </p:txBody>
      </p:sp>
      <p:pic>
        <p:nvPicPr>
          <p:cNvPr id="3" name="Kuva 2" descr="Kuva, joka sisältää kohteen teksti, merkki, clipart-kuva&#10;&#10;Kuvaus luotu automaattisesti">
            <a:extLst>
              <a:ext uri="{FF2B5EF4-FFF2-40B4-BE49-F238E27FC236}">
                <a16:creationId xmlns:a16="http://schemas.microsoft.com/office/drawing/2014/main" id="{FC76EAEE-6306-52BA-9518-6A9D78FFE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643829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35</a:t>
            </a:fld>
            <a:endParaRPr lang="fi-FI" altLang="fi-FI" sz="1200">
              <a:solidFill>
                <a:srgbClr val="898989"/>
              </a:solidFill>
            </a:endParaRPr>
          </a:p>
        </p:txBody>
      </p:sp>
      <p:pic>
        <p:nvPicPr>
          <p:cNvPr id="3" name="Picture 2">
            <a:extLst>
              <a:ext uri="{FF2B5EF4-FFF2-40B4-BE49-F238E27FC236}">
                <a16:creationId xmlns:a16="http://schemas.microsoft.com/office/drawing/2014/main" id="{9404C903-1CA0-4999-9E1B-34BEE5EFEAF9}"/>
              </a:ext>
            </a:extLst>
          </p:cNvPr>
          <p:cNvPicPr>
            <a:picLocks noChangeAspect="1"/>
          </p:cNvPicPr>
          <p:nvPr/>
        </p:nvPicPr>
        <p:blipFill>
          <a:blip r:embed="rId3"/>
          <a:stretch>
            <a:fillRect/>
          </a:stretch>
        </p:blipFill>
        <p:spPr>
          <a:xfrm>
            <a:off x="-11827" y="977006"/>
            <a:ext cx="9144000" cy="5242697"/>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CA26B9FF-9812-FD02-7955-B420492D79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137734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36</a:t>
            </a:fld>
            <a:endParaRPr lang="fi-FI" altLang="fi-FI" sz="1200">
              <a:solidFill>
                <a:srgbClr val="898989"/>
              </a:solidFill>
            </a:endParaRPr>
          </a:p>
        </p:txBody>
      </p:sp>
      <p:pic>
        <p:nvPicPr>
          <p:cNvPr id="3" name="Picture 2">
            <a:extLst>
              <a:ext uri="{FF2B5EF4-FFF2-40B4-BE49-F238E27FC236}">
                <a16:creationId xmlns:a16="http://schemas.microsoft.com/office/drawing/2014/main" id="{C9101AFC-6160-4091-8FEF-D081B6D9A27E}"/>
              </a:ext>
            </a:extLst>
          </p:cNvPr>
          <p:cNvPicPr>
            <a:picLocks noChangeAspect="1"/>
          </p:cNvPicPr>
          <p:nvPr/>
        </p:nvPicPr>
        <p:blipFill>
          <a:blip r:embed="rId3"/>
          <a:stretch>
            <a:fillRect/>
          </a:stretch>
        </p:blipFill>
        <p:spPr>
          <a:xfrm>
            <a:off x="18681" y="994581"/>
            <a:ext cx="7701955" cy="5786785"/>
          </a:xfrm>
          <a:prstGeom prst="rect">
            <a:avLst/>
          </a:prstGeom>
        </p:spPr>
      </p:pic>
      <p:sp>
        <p:nvSpPr>
          <p:cNvPr id="4" name="Rectangle 3">
            <a:extLst>
              <a:ext uri="{FF2B5EF4-FFF2-40B4-BE49-F238E27FC236}">
                <a16:creationId xmlns:a16="http://schemas.microsoft.com/office/drawing/2014/main" id="{77C42493-F194-41C0-8420-C463248C48FE}"/>
              </a:ext>
            </a:extLst>
          </p:cNvPr>
          <p:cNvSpPr/>
          <p:nvPr/>
        </p:nvSpPr>
        <p:spPr>
          <a:xfrm>
            <a:off x="394751" y="1205101"/>
            <a:ext cx="8209091" cy="646331"/>
          </a:xfrm>
          <a:prstGeom prst="rect">
            <a:avLst/>
          </a:prstGeom>
        </p:spPr>
        <p:txBody>
          <a:bodyPr wrap="square">
            <a:spAutoFit/>
          </a:bodyPr>
          <a:lstStyle/>
          <a:p>
            <a:r>
              <a:rPr lang="fi-FI" sz="1200" dirty="0"/>
              <a:t>Talouden kasvu on keskeisin hyvinvoinnin kohenemisen lähde. Tuottavuus ei ole kaikki kaikessa, mutta pitkällä tähtäimellä kansantalouden kyky kohentaa elintasoa ja elämän laatua riippuu lähinnä vain työn tuottavuudesta, sillä työntekijöiden keskimääräinen työ-tuntimäärä ei voi olla miten suuri hyvänsä (</a:t>
            </a:r>
            <a:r>
              <a:rPr lang="fi-FI" sz="1200" dirty="0" err="1"/>
              <a:t>Krugman</a:t>
            </a:r>
            <a:r>
              <a:rPr lang="fi-FI" sz="1200" dirty="0"/>
              <a:t>, 1994)</a:t>
            </a:r>
          </a:p>
        </p:txBody>
      </p:sp>
      <p:sp>
        <p:nvSpPr>
          <p:cNvPr id="6" name="TextBox 5">
            <a:extLst>
              <a:ext uri="{FF2B5EF4-FFF2-40B4-BE49-F238E27FC236}">
                <a16:creationId xmlns:a16="http://schemas.microsoft.com/office/drawing/2014/main" id="{B7529E4F-0012-4C7A-88DA-67D15F45E9D7}"/>
              </a:ext>
            </a:extLst>
          </p:cNvPr>
          <p:cNvSpPr txBox="1"/>
          <p:nvPr/>
        </p:nvSpPr>
        <p:spPr>
          <a:xfrm>
            <a:off x="7189863" y="1902973"/>
            <a:ext cx="1653429" cy="1015663"/>
          </a:xfrm>
          <a:prstGeom prst="rect">
            <a:avLst/>
          </a:prstGeom>
          <a:noFill/>
        </p:spPr>
        <p:txBody>
          <a:bodyPr wrap="square" rtlCol="0">
            <a:spAutoFit/>
          </a:bodyPr>
          <a:lstStyle/>
          <a:p>
            <a:r>
              <a:rPr lang="fi-FI" sz="1000" i="1" dirty="0"/>
              <a:t>Kokonaistuottavuudella tarkoitetaan sitä osaa arvonlisäyksen kasvusta, jota ei voida selittää tuotantopanosten (työ, pääoma) kasvulla.</a:t>
            </a:r>
          </a:p>
        </p:txBody>
      </p:sp>
      <p:sp>
        <p:nvSpPr>
          <p:cNvPr id="5" name="TextBox 4">
            <a:extLst>
              <a:ext uri="{FF2B5EF4-FFF2-40B4-BE49-F238E27FC236}">
                <a16:creationId xmlns:a16="http://schemas.microsoft.com/office/drawing/2014/main" id="{1A3D5EDC-8523-4113-9CA0-A644F9336CAC}"/>
              </a:ext>
            </a:extLst>
          </p:cNvPr>
          <p:cNvSpPr txBox="1"/>
          <p:nvPr/>
        </p:nvSpPr>
        <p:spPr>
          <a:xfrm>
            <a:off x="7189863" y="3309362"/>
            <a:ext cx="1797446" cy="2631490"/>
          </a:xfrm>
          <a:prstGeom prst="rect">
            <a:avLst/>
          </a:prstGeom>
          <a:noFill/>
        </p:spPr>
        <p:txBody>
          <a:bodyPr wrap="square" rtlCol="0">
            <a:spAutoFit/>
          </a:bodyPr>
          <a:lstStyle/>
          <a:p>
            <a:r>
              <a:rPr lang="fi-FI" sz="1100" dirty="0"/>
              <a:t>Taloustieteen nobelisti </a:t>
            </a:r>
            <a:r>
              <a:rPr lang="fi-FI" sz="1100" dirty="0" err="1"/>
              <a:t>Solow</a:t>
            </a:r>
            <a:r>
              <a:rPr lang="fi-FI" sz="1100" dirty="0"/>
              <a:t> on osoittanut, </a:t>
            </a:r>
            <a:br>
              <a:rPr lang="fi-FI" sz="1100" dirty="0"/>
            </a:br>
            <a:r>
              <a:rPr lang="fi-FI" sz="1100" dirty="0"/>
              <a:t>että Yhdysvaltain talous kasvoi henkeä kohti</a:t>
            </a:r>
          </a:p>
          <a:p>
            <a:r>
              <a:rPr lang="fi-FI" sz="1100" dirty="0"/>
              <a:t>lasketun BKT:n mukaan vuosittain keskimäärin 1,64 % ajanjaksolla 1890–1995, josta </a:t>
            </a:r>
          </a:p>
          <a:p>
            <a:r>
              <a:rPr lang="fi-FI" sz="1100" dirty="0"/>
              <a:t>aineettoman pääoman osuus oli 0,55 %, 0,17 % aiheutui työvoiman kasvusta ja loput</a:t>
            </a:r>
          </a:p>
          <a:p>
            <a:r>
              <a:rPr lang="fi-FI" sz="1100" dirty="0"/>
              <a:t>n. 0,92 % teknisen kehityksen aiheuttamasta tuottavuuden kasvusta.</a:t>
            </a:r>
          </a:p>
        </p:txBody>
      </p:sp>
      <p:pic>
        <p:nvPicPr>
          <p:cNvPr id="7" name="Kuva 6" descr="Kuva, joka sisältää kohteen teksti, merkki, clipart-kuva&#10;&#10;Kuvaus luotu automaattisesti">
            <a:extLst>
              <a:ext uri="{FF2B5EF4-FFF2-40B4-BE49-F238E27FC236}">
                <a16:creationId xmlns:a16="http://schemas.microsoft.com/office/drawing/2014/main" id="{4C2A41FF-90B7-B2DB-2CF8-69DB32A161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5152" y="6253269"/>
            <a:ext cx="1856812" cy="480765"/>
          </a:xfrm>
          <a:prstGeom prst="rect">
            <a:avLst/>
          </a:prstGeom>
        </p:spPr>
      </p:pic>
    </p:spTree>
    <p:extLst>
      <p:ext uri="{BB962C8B-B14F-4D97-AF65-F5344CB8AC3E}">
        <p14:creationId xmlns:p14="http://schemas.microsoft.com/office/powerpoint/2010/main" val="176191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75130" y="1"/>
            <a:ext cx="8465397" cy="36512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3600" b="1" dirty="0">
                <a:solidFill>
                  <a:schemeClr val="tx2"/>
                </a:solidFill>
              </a:rPr>
              <a:t>Aluetalous, työn tuottavuus Satakunnassa</a:t>
            </a:r>
            <a:endParaRPr lang="fi-FI" sz="36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37</a:t>
            </a:fld>
            <a:endParaRPr lang="fi-FI" altLang="fi-FI" sz="1200">
              <a:solidFill>
                <a:srgbClr val="898989"/>
              </a:solidFill>
            </a:endParaRPr>
          </a:p>
        </p:txBody>
      </p:sp>
      <p:sp>
        <p:nvSpPr>
          <p:cNvPr id="6" name="TextBox 5">
            <a:extLst>
              <a:ext uri="{FF2B5EF4-FFF2-40B4-BE49-F238E27FC236}">
                <a16:creationId xmlns:a16="http://schemas.microsoft.com/office/drawing/2014/main" id="{605B4C4F-1E8B-B655-F616-03204872F3B6}"/>
              </a:ext>
            </a:extLst>
          </p:cNvPr>
          <p:cNvSpPr txBox="1"/>
          <p:nvPr/>
        </p:nvSpPr>
        <p:spPr>
          <a:xfrm>
            <a:off x="-25260" y="1196752"/>
            <a:ext cx="780836" cy="2400657"/>
          </a:xfrm>
          <a:prstGeom prst="rect">
            <a:avLst/>
          </a:prstGeom>
          <a:noFill/>
        </p:spPr>
        <p:txBody>
          <a:bodyPr wrap="squar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Arvon-lisäys sisältää palkat, voitot, vuokrat  ja poistot yms. eriä. Toimialoit-</a:t>
            </a:r>
            <a:r>
              <a:rPr lang="fi-FI" sz="1000" dirty="0" err="1">
                <a:solidFill>
                  <a:prstClr val="black"/>
                </a:solidFill>
                <a:latin typeface="Arial" panose="020B0604020202020204" pitchFamily="34" charset="0"/>
                <a:cs typeface="Arial" panose="020B0604020202020204" pitchFamily="34" charset="0"/>
              </a:rPr>
              <a:t>taisten</a:t>
            </a:r>
            <a:r>
              <a:rPr lang="fi-FI" sz="1000" dirty="0">
                <a:solidFill>
                  <a:prstClr val="black"/>
                </a:solidFill>
                <a:latin typeface="Arial" panose="020B0604020202020204" pitchFamily="34" charset="0"/>
                <a:cs typeface="Arial" panose="020B0604020202020204" pitchFamily="34" charset="0"/>
              </a:rPr>
              <a:t> arvon-lisäysten summasta </a:t>
            </a:r>
            <a:r>
              <a:rPr lang="fi-FI" sz="1000" dirty="0" err="1">
                <a:solidFill>
                  <a:prstClr val="black"/>
                </a:solidFill>
                <a:latin typeface="Arial" panose="020B0604020202020204" pitchFamily="34" charset="0"/>
                <a:cs typeface="Arial" panose="020B0604020202020204" pitchFamily="34" charset="0"/>
              </a:rPr>
              <a:t>muodos-tuu</a:t>
            </a:r>
            <a:r>
              <a:rPr lang="fi-FI" sz="1000" dirty="0">
                <a:solidFill>
                  <a:prstClr val="black"/>
                </a:solidFill>
                <a:latin typeface="Arial" panose="020B0604020202020204" pitchFamily="34" charset="0"/>
                <a:cs typeface="Arial" panose="020B0604020202020204" pitchFamily="34" charset="0"/>
              </a:rPr>
              <a:t> BKT.</a:t>
            </a:r>
          </a:p>
        </p:txBody>
      </p:sp>
      <p:pic>
        <p:nvPicPr>
          <p:cNvPr id="3" name="Picture 2">
            <a:extLst>
              <a:ext uri="{FF2B5EF4-FFF2-40B4-BE49-F238E27FC236}">
                <a16:creationId xmlns:a16="http://schemas.microsoft.com/office/drawing/2014/main" id="{4A7FF31C-3006-5028-D6DE-31004778029A}"/>
              </a:ext>
            </a:extLst>
          </p:cNvPr>
          <p:cNvPicPr>
            <a:picLocks noChangeAspect="1"/>
          </p:cNvPicPr>
          <p:nvPr/>
        </p:nvPicPr>
        <p:blipFill>
          <a:blip r:embed="rId3"/>
          <a:stretch>
            <a:fillRect/>
          </a:stretch>
        </p:blipFill>
        <p:spPr>
          <a:xfrm>
            <a:off x="675130" y="365127"/>
            <a:ext cx="8376218" cy="6379607"/>
          </a:xfrm>
          <a:prstGeom prst="rect">
            <a:avLst/>
          </a:prstGeom>
        </p:spPr>
      </p:pic>
    </p:spTree>
    <p:extLst>
      <p:ext uri="{BB962C8B-B14F-4D97-AF65-F5344CB8AC3E}">
        <p14:creationId xmlns:p14="http://schemas.microsoft.com/office/powerpoint/2010/main" val="3241139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026" name="0991292C-1819-4D20-9F34-1CE62EFEDC78" descr="IMG_3096.jpg">
            <a:extLst>
              <a:ext uri="{FF2B5EF4-FFF2-40B4-BE49-F238E27FC236}">
                <a16:creationId xmlns:a16="http://schemas.microsoft.com/office/drawing/2014/main" id="{400BB9BA-8DE2-3C47-8FF8-9F03F55103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524779" y="-880094"/>
            <a:ext cx="6094442" cy="81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70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4B759-60CD-9EC1-0B7E-2A1A9F9CAF13}"/>
            </a:ext>
          </a:extLst>
        </p:cNvPr>
        <p:cNvGrpSpPr/>
        <p:nvPr/>
      </p:nvGrpSpPr>
      <p:grpSpPr>
        <a:xfrm>
          <a:off x="0" y="0"/>
          <a:ext cx="0" cy="0"/>
          <a:chOff x="0" y="0"/>
          <a:chExt cx="0" cy="0"/>
        </a:xfrm>
      </p:grpSpPr>
      <p:pic>
        <p:nvPicPr>
          <p:cNvPr id="4" name="Kuva 3" descr="Kuva, joka sisältää kohteen teksti, merkki, clipart-kuva&#10;&#10;Kuvaus luotu automaattisesti">
            <a:extLst>
              <a:ext uri="{FF2B5EF4-FFF2-40B4-BE49-F238E27FC236}">
                <a16:creationId xmlns:a16="http://schemas.microsoft.com/office/drawing/2014/main" id="{6F8DB5DA-2C6F-A26C-4BC5-242B104916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5" name="TextBox 4">
            <a:extLst>
              <a:ext uri="{FF2B5EF4-FFF2-40B4-BE49-F238E27FC236}">
                <a16:creationId xmlns:a16="http://schemas.microsoft.com/office/drawing/2014/main" id="{2D15F938-1FE8-7DBD-1F58-6BB65C943819}"/>
              </a:ext>
            </a:extLst>
          </p:cNvPr>
          <p:cNvSpPr txBox="1"/>
          <p:nvPr/>
        </p:nvSpPr>
        <p:spPr>
          <a:xfrm>
            <a:off x="287524" y="1196752"/>
            <a:ext cx="8568952" cy="5232202"/>
          </a:xfrm>
          <a:prstGeom prst="rect">
            <a:avLst/>
          </a:prstGeom>
          <a:noFill/>
        </p:spPr>
        <p:txBody>
          <a:bodyPr wrap="square" rtlCol="0">
            <a:spAutoFit/>
          </a:bodyPr>
          <a:lstStyle/>
          <a:p>
            <a:r>
              <a:rPr lang="fi-FI" sz="1400" dirty="0"/>
              <a:t>Tutkimuksen keskeisin johtopäätös on, että pääoman laadun kontribuutio työn tuottavuuden kasvuun on Suomessa ollut pienempi kuin verrokkimaissamme. Investoinnit ovat meillä kohdistuneet enemmän matalan rajatuottavuuden pääomaan – asuntoihin, muihin rakennuksiin ja rakennelmiin – kuin Ruotsissa. Siellä puolestaan investoinnit korkeamman rajatuottavuuden pääomaan – ICT-laitteisiin, ohjelmistoihin ja tietokantoihin sekä tutkimukseen ja kehittämiseen – ovat olleet suuremmat kuin meillä suhteessa kokonaistuotantoon.</a:t>
            </a:r>
          </a:p>
          <a:p>
            <a:endParaRPr lang="fi-FI" sz="1400" dirty="0"/>
          </a:p>
          <a:p>
            <a:r>
              <a:rPr lang="fi-FI" sz="1400" dirty="0"/>
              <a:t>Vastaavanlainen ero näkyy myös elinkeinorakenteissa. Suomessa kiinteistötoiminnan osuus kansantalouden bruttoarvonlisäyksestä on 12 prosenttia, naapurimaassamme 8 prosenttia. Rakentamisen osuudet ovat vastaavasti 7 ja 6 prosenttia ja teollisuuden osuudet 18 ja 14 prosenttia. Ruotsissa puolestaan tietointensiiviset palvelut luovat arvonlisäyksestä 25 prosenttia, mutta meillä 19 prosenttia. Tietointensiivisiksi palveluiksi luokitellaan kansantalouden toimialoista informaatio ja viestintä, rahoitus ja vakuutus sekä ammatillinen, tieteellinen ja tekninen toiminta. Toimialoittain tarkastellen Ruotsin työn tuottavuuden paremman kasvun tiedetään syntyneen näissä palveluissa. Maiden välinen ero investoinneissa korkean rajatuottavuuden pääomaan on syntynyt nimenomaan tietointensiivissä palveluissa. Suomi on Ruotsia selvästi jäljessä elinkeinorakenteen muutoksessa teollisesta tietointensiiviseen palveluyhteiskuntaan. Ruotsin etumatkaa ei ole helppo kuroa umpeen ilman muutosta investointien  kohdentumisessa ja laadussa.  </a:t>
            </a:r>
          </a:p>
          <a:p>
            <a:endParaRPr lang="fi-FI" sz="1400" dirty="0"/>
          </a:p>
          <a:p>
            <a:r>
              <a:rPr lang="fi-FI" sz="1400" dirty="0"/>
              <a:t>Työn tuottavuuden kasvun hidastumisen syitä on tutkittu jo pitkään, mutta yhtä yksittäistä syytä ei sille ole löydetty. Ilmiötä ei voi selittää talouspoliittisessa keskustelussamme suosituilla työmarkkinoiden jäykkyyksillä eikä yritysten heikolla hintakilpailukyvyllä. Tuottavuuden kasvu on nimittäin hidastunut sekä työmarkkinarakenteeltaan että hintakilpailukyvyltään erilaisissa kansantalouksissa.</a:t>
            </a:r>
          </a:p>
          <a:p>
            <a:endParaRPr lang="fi-FI" sz="1200" dirty="0"/>
          </a:p>
        </p:txBody>
      </p:sp>
      <p:sp>
        <p:nvSpPr>
          <p:cNvPr id="7" name="TextBox 6">
            <a:extLst>
              <a:ext uri="{FF2B5EF4-FFF2-40B4-BE49-F238E27FC236}">
                <a16:creationId xmlns:a16="http://schemas.microsoft.com/office/drawing/2014/main" id="{D05F549B-3B69-242C-3353-E82095E97F35}"/>
              </a:ext>
            </a:extLst>
          </p:cNvPr>
          <p:cNvSpPr txBox="1"/>
          <p:nvPr/>
        </p:nvSpPr>
        <p:spPr>
          <a:xfrm>
            <a:off x="395536" y="102535"/>
            <a:ext cx="7992888" cy="1015663"/>
          </a:xfrm>
          <a:prstGeom prst="rect">
            <a:avLst/>
          </a:prstGeom>
          <a:noFill/>
        </p:spPr>
        <p:txBody>
          <a:bodyPr wrap="square">
            <a:spAutoFit/>
          </a:bodyPr>
          <a:lstStyle/>
          <a:p>
            <a:r>
              <a:rPr lang="fi-FI" sz="2000" b="1" dirty="0"/>
              <a:t>Pääoma työn tuottavuuden kasvun lähteenä –</a:t>
            </a:r>
          </a:p>
          <a:p>
            <a:r>
              <a:rPr lang="fi-FI" sz="2000" b="1" dirty="0"/>
              <a:t>Suomi kansainvälisessä vertailussa</a:t>
            </a:r>
          </a:p>
          <a:p>
            <a:r>
              <a:rPr lang="fi-FI" sz="2000" b="1" dirty="0"/>
              <a:t>Prof. Matti Pohjola</a:t>
            </a:r>
            <a:endParaRPr lang="en-US" sz="2000" b="1" dirty="0"/>
          </a:p>
        </p:txBody>
      </p:sp>
      <p:sp>
        <p:nvSpPr>
          <p:cNvPr id="9" name="TextBox 8">
            <a:extLst>
              <a:ext uri="{FF2B5EF4-FFF2-40B4-BE49-F238E27FC236}">
                <a16:creationId xmlns:a16="http://schemas.microsoft.com/office/drawing/2014/main" id="{8CF295DC-8D54-5D6F-5A8F-0336E6DDFA92}"/>
              </a:ext>
            </a:extLst>
          </p:cNvPr>
          <p:cNvSpPr txBox="1"/>
          <p:nvPr/>
        </p:nvSpPr>
        <p:spPr>
          <a:xfrm>
            <a:off x="2081474" y="6276607"/>
            <a:ext cx="6808284" cy="276999"/>
          </a:xfrm>
          <a:prstGeom prst="rect">
            <a:avLst/>
          </a:prstGeom>
          <a:noFill/>
        </p:spPr>
        <p:txBody>
          <a:bodyPr wrap="square">
            <a:spAutoFit/>
          </a:bodyPr>
          <a:lstStyle/>
          <a:p>
            <a:r>
              <a:rPr lang="en-US" sz="1200" dirty="0"/>
              <a:t>https://aaltodoc.aalto.fi/items/651832d5-9968-4da7-bd61-9a73537a5844</a:t>
            </a:r>
          </a:p>
        </p:txBody>
      </p:sp>
    </p:spTree>
    <p:extLst>
      <p:ext uri="{BB962C8B-B14F-4D97-AF65-F5344CB8AC3E}">
        <p14:creationId xmlns:p14="http://schemas.microsoft.com/office/powerpoint/2010/main" val="103809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109AE01-ABE3-603C-363D-08EA880FB3DA}"/>
              </a:ext>
            </a:extLst>
          </p:cNvPr>
          <p:cNvPicPr>
            <a:picLocks noChangeAspect="1"/>
          </p:cNvPicPr>
          <p:nvPr/>
        </p:nvPicPr>
        <p:blipFill rotWithShape="1">
          <a:blip r:embed="rId3"/>
          <a:srcRect l="464"/>
          <a:stretch/>
        </p:blipFill>
        <p:spPr>
          <a:xfrm>
            <a:off x="90488" y="68263"/>
            <a:ext cx="8963025" cy="6100762"/>
          </a:xfrm>
          <a:prstGeom prst="rect">
            <a:avLst/>
          </a:prstGeom>
          <a:noFill/>
        </p:spPr>
      </p:pic>
      <p:sp>
        <p:nvSpPr>
          <p:cNvPr id="4099" name="Dian numeron paikkamerkki 3" hidden="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C0A254CD-3298-4562-96E7-FF5BE32B8A8D}" type="slidenum">
              <a:rPr lang="fi-FI" altLang="fi-FI" sz="1200" smtClean="0">
                <a:solidFill>
                  <a:srgbClr val="898989"/>
                </a:solidFill>
              </a:rPr>
              <a:pPr>
                <a:spcBef>
                  <a:spcPct val="0"/>
                </a:spcBef>
                <a:spcAft>
                  <a:spcPts val="600"/>
                </a:spcAft>
                <a:buFontTx/>
                <a:buNone/>
              </a:pPr>
              <a:t>4</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9D9C7F3E-58DA-84A6-7E0F-8F5DB3FC11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1627399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1368030" y="1131095"/>
            <a:ext cx="6407944" cy="569714"/>
          </a:xfrm>
        </p:spPr>
        <p:txBody>
          <a:bodyPr>
            <a:normAutofit/>
          </a:bodyPr>
          <a:lstStyle/>
          <a:p>
            <a:r>
              <a:rPr lang="en-GB" sz="1800" dirty="0" err="1"/>
              <a:t>Uusimaa</a:t>
            </a:r>
            <a:endParaRPr lang="en-GB" sz="1800" dirty="0"/>
          </a:p>
        </p:txBody>
      </p:sp>
      <p:pic>
        <p:nvPicPr>
          <p:cNvPr id="2" name="Picture 1">
            <a:extLst>
              <a:ext uri="{FF2B5EF4-FFF2-40B4-BE49-F238E27FC236}">
                <a16:creationId xmlns:a16="http://schemas.microsoft.com/office/drawing/2014/main" id="{EDF01809-42DB-4880-9C4A-15D521DF95EE}"/>
              </a:ext>
            </a:extLst>
          </p:cNvPr>
          <p:cNvPicPr>
            <a:picLocks noChangeAspect="1"/>
          </p:cNvPicPr>
          <p:nvPr/>
        </p:nvPicPr>
        <p:blipFill>
          <a:blip r:embed="rId3"/>
          <a:stretch>
            <a:fillRect/>
          </a:stretch>
        </p:blipFill>
        <p:spPr>
          <a:xfrm>
            <a:off x="354074" y="136525"/>
            <a:ext cx="8530683" cy="6104185"/>
          </a:xfrm>
          <a:prstGeom prst="rect">
            <a:avLst/>
          </a:prstGeom>
        </p:spPr>
      </p:pic>
      <p:sp>
        <p:nvSpPr>
          <p:cNvPr id="3" name="TextBox 2">
            <a:extLst>
              <a:ext uri="{FF2B5EF4-FFF2-40B4-BE49-F238E27FC236}">
                <a16:creationId xmlns:a16="http://schemas.microsoft.com/office/drawing/2014/main" id="{973A5CE4-4CDC-4B16-9487-493F2F929E6C}"/>
              </a:ext>
            </a:extLst>
          </p:cNvPr>
          <p:cNvSpPr txBox="1"/>
          <p:nvPr/>
        </p:nvSpPr>
        <p:spPr>
          <a:xfrm>
            <a:off x="7350896" y="6207115"/>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94231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3C6185-D9E0-432F-A791-167932E666E6}"/>
              </a:ext>
            </a:extLst>
          </p:cNvPr>
          <p:cNvPicPr>
            <a:picLocks noChangeAspect="1"/>
          </p:cNvPicPr>
          <p:nvPr/>
        </p:nvPicPr>
        <p:blipFill>
          <a:blip r:embed="rId3"/>
          <a:stretch>
            <a:fillRect/>
          </a:stretch>
        </p:blipFill>
        <p:spPr>
          <a:xfrm>
            <a:off x="225142" y="44624"/>
            <a:ext cx="8667338" cy="6295353"/>
          </a:xfrm>
          <a:prstGeom prst="rect">
            <a:avLst/>
          </a:prstGeom>
        </p:spPr>
      </p:pic>
      <p:sp>
        <p:nvSpPr>
          <p:cNvPr id="3" name="TextBox 2">
            <a:extLst>
              <a:ext uri="{FF2B5EF4-FFF2-40B4-BE49-F238E27FC236}">
                <a16:creationId xmlns:a16="http://schemas.microsoft.com/office/drawing/2014/main" id="{4323F5BE-E0A5-4CB7-95BC-14DD306D34D9}"/>
              </a:ext>
            </a:extLst>
          </p:cNvPr>
          <p:cNvSpPr txBox="1"/>
          <p:nvPr/>
        </p:nvSpPr>
        <p:spPr>
          <a:xfrm>
            <a:off x="7300041" y="6357981"/>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2" name="Kuva 1" descr="Kuva, joka sisältää kohteen teksti, merkki, clipart-kuva&#10;&#10;Kuvaus luotu automaattisesti">
            <a:extLst>
              <a:ext uri="{FF2B5EF4-FFF2-40B4-BE49-F238E27FC236}">
                <a16:creationId xmlns:a16="http://schemas.microsoft.com/office/drawing/2014/main" id="{FB2A770A-6D13-66FE-B0BD-EF951C2DFC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84" y="6293899"/>
            <a:ext cx="1856812" cy="480765"/>
          </a:xfrm>
          <a:prstGeom prst="rect">
            <a:avLst/>
          </a:prstGeom>
        </p:spPr>
      </p:pic>
    </p:spTree>
    <p:extLst>
      <p:ext uri="{BB962C8B-B14F-4D97-AF65-F5344CB8AC3E}">
        <p14:creationId xmlns:p14="http://schemas.microsoft.com/office/powerpoint/2010/main" val="41577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89B81E-2CE1-425B-A876-51239C011164}"/>
              </a:ext>
            </a:extLst>
          </p:cNvPr>
          <p:cNvPicPr>
            <a:picLocks noChangeAspect="1"/>
          </p:cNvPicPr>
          <p:nvPr/>
        </p:nvPicPr>
        <p:blipFill>
          <a:blip r:embed="rId3"/>
          <a:stretch>
            <a:fillRect/>
          </a:stretch>
        </p:blipFill>
        <p:spPr>
          <a:xfrm>
            <a:off x="174127" y="44624"/>
            <a:ext cx="8718353" cy="6332406"/>
          </a:xfrm>
          <a:prstGeom prst="rect">
            <a:avLst/>
          </a:prstGeom>
        </p:spPr>
      </p:pic>
      <p:sp>
        <p:nvSpPr>
          <p:cNvPr id="3" name="TextBox 2">
            <a:extLst>
              <a:ext uri="{FF2B5EF4-FFF2-40B4-BE49-F238E27FC236}">
                <a16:creationId xmlns:a16="http://schemas.microsoft.com/office/drawing/2014/main" id="{D8E7EA17-EFEE-4FFA-8F00-DFA84A0C2A91}"/>
              </a:ext>
            </a:extLst>
          </p:cNvPr>
          <p:cNvSpPr txBox="1"/>
          <p:nvPr/>
        </p:nvSpPr>
        <p:spPr>
          <a:xfrm>
            <a:off x="7368144" y="6349174"/>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2" name="Kuva 1" descr="Kuva, joka sisältää kohteen teksti, merkki, clipart-kuva&#10;&#10;Kuvaus luotu automaattisesti">
            <a:extLst>
              <a:ext uri="{FF2B5EF4-FFF2-40B4-BE49-F238E27FC236}">
                <a16:creationId xmlns:a16="http://schemas.microsoft.com/office/drawing/2014/main" id="{426EC981-0F9D-A236-6404-4850FABF09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32611"/>
            <a:ext cx="1856812" cy="480765"/>
          </a:xfrm>
          <a:prstGeom prst="rect">
            <a:avLst/>
          </a:prstGeom>
        </p:spPr>
      </p:pic>
    </p:spTree>
    <p:extLst>
      <p:ext uri="{BB962C8B-B14F-4D97-AF65-F5344CB8AC3E}">
        <p14:creationId xmlns:p14="http://schemas.microsoft.com/office/powerpoint/2010/main" val="26963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044B71-3E15-42B9-8BA3-462D61CF8A2E}"/>
              </a:ext>
            </a:extLst>
          </p:cNvPr>
          <p:cNvPicPr>
            <a:picLocks noChangeAspect="1"/>
          </p:cNvPicPr>
          <p:nvPr/>
        </p:nvPicPr>
        <p:blipFill>
          <a:blip r:embed="rId3"/>
          <a:stretch>
            <a:fillRect/>
          </a:stretch>
        </p:blipFill>
        <p:spPr>
          <a:xfrm>
            <a:off x="241738" y="44624"/>
            <a:ext cx="8628360" cy="6264696"/>
          </a:xfrm>
          <a:prstGeom prst="rect">
            <a:avLst/>
          </a:prstGeom>
        </p:spPr>
      </p:pic>
      <p:sp>
        <p:nvSpPr>
          <p:cNvPr id="3" name="TextBox 2">
            <a:extLst>
              <a:ext uri="{FF2B5EF4-FFF2-40B4-BE49-F238E27FC236}">
                <a16:creationId xmlns:a16="http://schemas.microsoft.com/office/drawing/2014/main" id="{4B2A97AB-F145-4127-BDFB-0C1F22C4FA6A}"/>
              </a:ext>
            </a:extLst>
          </p:cNvPr>
          <p:cNvSpPr txBox="1"/>
          <p:nvPr/>
        </p:nvSpPr>
        <p:spPr>
          <a:xfrm>
            <a:off x="7338685" y="6303481"/>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0B8805D7-6B30-BCBF-FE9D-677564FB79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spTree>
    <p:extLst>
      <p:ext uri="{BB962C8B-B14F-4D97-AF65-F5344CB8AC3E}">
        <p14:creationId xmlns:p14="http://schemas.microsoft.com/office/powerpoint/2010/main" val="355769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1E07D-890C-426A-94C0-6C06082AA709}"/>
              </a:ext>
            </a:extLst>
          </p:cNvPr>
          <p:cNvPicPr>
            <a:picLocks noChangeAspect="1"/>
          </p:cNvPicPr>
          <p:nvPr/>
        </p:nvPicPr>
        <p:blipFill>
          <a:blip r:embed="rId3"/>
          <a:stretch>
            <a:fillRect/>
          </a:stretch>
        </p:blipFill>
        <p:spPr>
          <a:xfrm>
            <a:off x="323528" y="12998"/>
            <a:ext cx="8496944" cy="6168605"/>
          </a:xfrm>
          <a:prstGeom prst="rect">
            <a:avLst/>
          </a:prstGeom>
        </p:spPr>
      </p:pic>
      <p:sp>
        <p:nvSpPr>
          <p:cNvPr id="3" name="TextBox 2">
            <a:extLst>
              <a:ext uri="{FF2B5EF4-FFF2-40B4-BE49-F238E27FC236}">
                <a16:creationId xmlns:a16="http://schemas.microsoft.com/office/drawing/2014/main" id="{CAEFF252-D316-43CB-9BA4-DCB6E69B3E51}"/>
              </a:ext>
            </a:extLst>
          </p:cNvPr>
          <p:cNvSpPr txBox="1"/>
          <p:nvPr/>
        </p:nvSpPr>
        <p:spPr>
          <a:xfrm>
            <a:off x="7266842" y="6181603"/>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D96681E5-F770-F8E8-C22D-45045A51BA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50275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2A5189-129D-072F-9F7D-3EBE7F1136B4}"/>
              </a:ext>
            </a:extLst>
          </p:cNvPr>
          <p:cNvPicPr>
            <a:picLocks noChangeAspect="1"/>
          </p:cNvPicPr>
          <p:nvPr/>
        </p:nvPicPr>
        <p:blipFill>
          <a:blip r:embed="rId2"/>
          <a:stretch>
            <a:fillRect/>
          </a:stretch>
        </p:blipFill>
        <p:spPr>
          <a:xfrm>
            <a:off x="6897713" y="157659"/>
            <a:ext cx="2070148" cy="2929455"/>
          </a:xfrm>
          <a:prstGeom prst="rect">
            <a:avLst/>
          </a:prstGeom>
        </p:spPr>
      </p:pic>
      <p:pic>
        <p:nvPicPr>
          <p:cNvPr id="5" name="Picture 4">
            <a:extLst>
              <a:ext uri="{FF2B5EF4-FFF2-40B4-BE49-F238E27FC236}">
                <a16:creationId xmlns:a16="http://schemas.microsoft.com/office/drawing/2014/main" id="{12AE0BAF-3C31-ADB8-02EE-B70A83AEA590}"/>
              </a:ext>
            </a:extLst>
          </p:cNvPr>
          <p:cNvPicPr>
            <a:picLocks noChangeAspect="1"/>
          </p:cNvPicPr>
          <p:nvPr/>
        </p:nvPicPr>
        <p:blipFill>
          <a:blip r:embed="rId3"/>
          <a:stretch>
            <a:fillRect/>
          </a:stretch>
        </p:blipFill>
        <p:spPr>
          <a:xfrm>
            <a:off x="6926857" y="3125401"/>
            <a:ext cx="2186698" cy="3097067"/>
          </a:xfrm>
          <a:prstGeom prst="rect">
            <a:avLst/>
          </a:prstGeom>
        </p:spPr>
      </p:pic>
      <p:sp>
        <p:nvSpPr>
          <p:cNvPr id="42" name="Tekstiruutu 41"/>
          <p:cNvSpPr txBox="1"/>
          <p:nvPr/>
        </p:nvSpPr>
        <p:spPr>
          <a:xfrm>
            <a:off x="0" y="537463"/>
            <a:ext cx="8049685" cy="624786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teollinen rakenne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maan monipuolisimpia: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Porin sk maan 13., Pohjois-Satakunta </a:t>
            </a:r>
            <a:r>
              <a:rPr lang="fi-FI" sz="1400" b="1" dirty="0">
                <a:solidFill>
                  <a:prstClr val="black"/>
                </a:solidFill>
                <a:latin typeface="Calibri" panose="020F0502020204030204"/>
              </a:rPr>
              <a:t>14</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Rauman sk</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sz="1400" b="1" dirty="0">
                <a:solidFill>
                  <a:prstClr val="black"/>
                </a:solidFill>
                <a:latin typeface="Calibri" panose="020F0502020204030204"/>
              </a:rPr>
              <a:t>18</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monipuolisin teollisuuden henkilöstössä Suomen </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(kartassa vihreällä monipuolisimmat ja punaisella yksipuolisimmat teolliset rakenteet, v. 2022)</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avoimuusindeksi</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(vienti Tullin mukaan/BKT)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maan korkeimpia: </a:t>
            </a:r>
            <a:r>
              <a:rPr lang="fi-FI" b="1" dirty="0">
                <a:solidFill>
                  <a:srgbClr val="099BDD"/>
                </a:solidFill>
                <a:latin typeface="Calibri" panose="020F0502020204030204"/>
              </a:rPr>
              <a:t>57</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(koko maa </a:t>
            </a:r>
            <a:r>
              <a:rPr lang="fi-FI" b="1" dirty="0">
                <a:solidFill>
                  <a:prstClr val="black"/>
                </a:solidFill>
                <a:latin typeface="Calibri" panose="020F0502020204030204"/>
              </a:rPr>
              <a:t>27</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v. 2021)</a:t>
            </a:r>
          </a:p>
          <a:p>
            <a:pPr marR="0" lvl="0" algn="l" defTabSz="914400" rtl="0" eaLnBrk="1" fontAlgn="auto" latinLnBrk="0" hangingPunct="1">
              <a:lnSpc>
                <a:spcPct val="100000"/>
              </a:lnSpc>
              <a:spcBef>
                <a:spcPts val="0"/>
              </a:spcBef>
              <a:spcAft>
                <a:spcPts val="0"/>
              </a:spcAft>
              <a:buClrTx/>
              <a:buSzTx/>
              <a:tabLst/>
              <a:defRPr/>
            </a:pPr>
            <a:r>
              <a:rPr kumimoji="0" lang="fi-FI" b="1" i="0" u="none" strike="noStrike" kern="1200" cap="none" spc="0" normalizeH="0" baseline="0" noProof="0" dirty="0">
                <a:ln>
                  <a:noFill/>
                </a:ln>
                <a:solidFill>
                  <a:srgbClr val="2683C6">
                    <a:lumMod val="75000"/>
                  </a:srgbClr>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viennin arvo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maakunnista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4.</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2022 (Tulli</a:t>
            </a:r>
            <a:r>
              <a:rPr lang="fi-FI" b="1" dirty="0">
                <a:solidFill>
                  <a:prstClr val="black"/>
                </a:solidFill>
                <a:latin typeface="Calibri" panose="020F0502020204030204"/>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arvo n. 4,9 mrd. €), osuus Suomen viennistä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8</a:t>
            </a:r>
            <a:r>
              <a:rPr lang="fi-FI" b="1" dirty="0">
                <a:solidFill>
                  <a:srgbClr val="099BDD"/>
                </a:solidFill>
                <a:latin typeface="Calibri" panose="020F0502020204030204"/>
              </a:rPr>
              <a:t>,1</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(väestöosuus </a:t>
            </a:r>
            <a:r>
              <a:rPr lang="fi-FI" b="1" dirty="0">
                <a:solidFill>
                  <a:prstClr val="black"/>
                </a:solidFill>
                <a:latin typeface="Calibri" panose="020F0502020204030204"/>
              </a:rPr>
              <a:t>3,8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osuus maan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teollisuuden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työpaikoista</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korkea</a:t>
            </a:r>
            <a:r>
              <a:rPr lang="fi-FI" b="1" dirty="0">
                <a:solidFill>
                  <a:prstClr val="black"/>
                </a:solidFill>
                <a:latin typeface="Calibri" panose="020F0502020204030204"/>
              </a:rPr>
              <a: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5,4 %</a:t>
            </a:r>
            <a:r>
              <a:rPr lang="fi-FI" b="1" dirty="0">
                <a:solidFill>
                  <a:prstClr val="black"/>
                </a:solidFill>
                <a:latin typeface="Calibri" panose="020F0502020204030204"/>
              </a:rPr>
              <a:t>;</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liikevaihdosta osuus on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5,1 %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toimipaikoista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5,7 %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2022). </a:t>
            </a:r>
            <a:r>
              <a:rPr lang="fi-FI" b="1" dirty="0">
                <a:solidFill>
                  <a:prstClr val="black"/>
                </a:solidFill>
                <a:latin typeface="Calibri" panose="020F0502020204030204"/>
              </a:rPr>
              <a:t>Sata-</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kunta tuottaa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sähköstä n.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37</a:t>
            </a:r>
            <a:r>
              <a:rPr lang="fi-FI" b="1" dirty="0">
                <a:solidFill>
                  <a:srgbClr val="099BDD"/>
                </a:solidFill>
                <a:latin typeface="Calibri" panose="020F0502020204030204"/>
              </a:rPr>
              <a:t> % </a:t>
            </a:r>
            <a:r>
              <a:rPr lang="fi-FI" b="1" dirty="0">
                <a:latin typeface="Calibri" panose="020F0502020204030204"/>
              </a:rPr>
              <a:t>(OL3 maksimiteholla)</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kilpailukyky </a:t>
            </a:r>
            <a:r>
              <a:rPr lang="fi-FI" b="1" dirty="0">
                <a:solidFill>
                  <a:srgbClr val="7182B8"/>
                </a:solidFill>
                <a:latin typeface="Calibri" panose="020F0502020204030204"/>
              </a:rPr>
              <a:t>pysynyt suhteellisen hyvänä</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vv. 2011-20:</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Viiden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osatekijän mittaristo, joka kuvaa seutukunnan kykyä tuottaa BKT:tä</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sz="1400" b="1" dirty="0">
                <a:solidFill>
                  <a:prstClr val="black"/>
                </a:solidFill>
                <a:latin typeface="Calibri" panose="020F0502020204030204"/>
              </a:rPr>
              <a:t>työn tuottavuus, koulutusaste, työllisyysaste, teollisuus, yritysdynamiikka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a:t>
            </a:r>
            <a:r>
              <a:rPr lang="fi-FI" sz="1400" b="1" dirty="0">
                <a:solidFill>
                  <a:prstClr val="black"/>
                </a:solidFill>
                <a:latin typeface="Calibri" panose="020F0502020204030204"/>
              </a:rPr>
              <a:t> </a:t>
            </a:r>
            <a:r>
              <a:rPr lang="fi-FI" sz="1400" b="1" dirty="0">
                <a:solidFill>
                  <a:srgbClr val="099BDD"/>
                </a:solidFill>
                <a:latin typeface="Calibri" panose="020F0502020204030204"/>
              </a:rPr>
              <a:t>sijalla 5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 Porin seutukunta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15 </a:t>
            </a:r>
            <a:r>
              <a:rPr kumimoji="0" lang="fi-FI" sz="1400" b="1" i="0" u="none" strike="noStrike" kern="1200" cap="none" spc="0" normalizeH="0" baseline="0" noProof="0" dirty="0">
                <a:ln>
                  <a:noFill/>
                </a:ln>
                <a:effectLst/>
                <a:uLnTx/>
                <a:uFillTx/>
                <a:latin typeface="Calibri" panose="020F0502020204030204"/>
                <a:ea typeface="+mn-ea"/>
                <a:cs typeface="Arial" panose="020B0604020202020204" pitchFamily="34" charset="0"/>
              </a:rPr>
              <a:t>ja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Pohjois-Satakunta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52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(BKT/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silti tulosta selvästi parempi).</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BKT/</a:t>
            </a:r>
            <a:r>
              <a:rPr kumimoji="0" lang="fi-FI" sz="1800" b="1" i="0" u="none" strike="noStrike" kern="1200" cap="none" spc="0" normalizeH="0" baseline="0" noProof="0" dirty="0" err="1">
                <a:ln>
                  <a:noFill/>
                </a:ln>
                <a:solidFill>
                  <a:srgbClr val="344068">
                    <a:lumMod val="60000"/>
                    <a:lumOff val="40000"/>
                  </a:srgbClr>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a:t>
            </a:r>
            <a:r>
              <a:rPr lang="fi-FI" b="1" dirty="0">
                <a:solidFill>
                  <a:srgbClr val="099BDD"/>
                </a:solidFill>
                <a:latin typeface="Calibri" panose="020F0502020204030204"/>
              </a:rPr>
              <a:t>7</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2021. </a:t>
            </a:r>
            <a:r>
              <a:rPr lang="fi-FI" b="1" dirty="0">
                <a:solidFill>
                  <a:prstClr val="black"/>
                </a:solidFill>
                <a:latin typeface="Calibri" panose="020F0502020204030204"/>
              </a:rPr>
              <a:t>Satakunnan </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jalostuksen arvonlisäys per </a:t>
            </a:r>
            <a:r>
              <a:rPr lang="fi-FI" b="1" dirty="0" err="1">
                <a:solidFill>
                  <a:prstClr val="black"/>
                </a:solidFill>
                <a:latin typeface="Calibri" panose="020F0502020204030204"/>
              </a:rPr>
              <a:t>capita</a:t>
            </a:r>
            <a:r>
              <a:rPr lang="fi-FI" b="1" dirty="0">
                <a:solidFill>
                  <a:prstClr val="black"/>
                </a:solidFill>
                <a:latin typeface="Calibri" panose="020F0502020204030204"/>
              </a:rPr>
              <a:t> on 4. korkein 19 maakunnasta (v. 2022).</a:t>
            </a:r>
            <a:endPar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a:t>
            </a:r>
          </a:p>
        </p:txBody>
      </p:sp>
      <p:sp>
        <p:nvSpPr>
          <p:cNvPr id="9" name="Tekstiruutu 8"/>
          <p:cNvSpPr txBox="1"/>
          <p:nvPr/>
        </p:nvSpPr>
        <p:spPr>
          <a:xfrm>
            <a:off x="8852925" y="1203143"/>
            <a:ext cx="307777" cy="122387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Tulli 2024</a:t>
            </a: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13" name="Tekstiruutu 3"/>
          <p:cNvSpPr txBox="1"/>
          <p:nvPr/>
        </p:nvSpPr>
        <p:spPr>
          <a:xfrm>
            <a:off x="137186" y="644467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27</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.11.2019</a:t>
            </a:r>
          </a:p>
        </p:txBody>
      </p:sp>
      <p:sp>
        <p:nvSpPr>
          <p:cNvPr id="4" name="TextBox 3">
            <a:extLst>
              <a:ext uri="{FF2B5EF4-FFF2-40B4-BE49-F238E27FC236}">
                <a16:creationId xmlns:a16="http://schemas.microsoft.com/office/drawing/2014/main" id="{12F620F0-EF7E-41D7-8380-C4F95223CDAC}"/>
              </a:ext>
            </a:extLst>
          </p:cNvPr>
          <p:cNvSpPr txBox="1"/>
          <p:nvPr/>
        </p:nvSpPr>
        <p:spPr>
          <a:xfrm>
            <a:off x="152667" y="6444671"/>
            <a:ext cx="1213794" cy="338554"/>
          </a:xfrm>
          <a:prstGeom prst="rect">
            <a:avLst/>
          </a:prstGeom>
          <a:solidFill>
            <a:srgbClr val="2683C6"/>
          </a:solidFill>
        </p:spPr>
        <p:txBody>
          <a:bodyPr wrap="none" rtlCol="0">
            <a:spAutoFit/>
          </a:bodyPr>
          <a:lstStyle/>
          <a:p>
            <a:r>
              <a:rPr lang="fi-FI" sz="1600" dirty="0"/>
              <a:t>5.2.2024    </a:t>
            </a:r>
          </a:p>
        </p:txBody>
      </p:sp>
      <p:pic>
        <p:nvPicPr>
          <p:cNvPr id="3" name="Kuva 2" descr="Kuva, joka sisältää kohteen teksti, merkki, clipart-kuva&#10;&#10;Kuvaus luotu automaattisesti">
            <a:extLst>
              <a:ext uri="{FF2B5EF4-FFF2-40B4-BE49-F238E27FC236}">
                <a16:creationId xmlns:a16="http://schemas.microsoft.com/office/drawing/2014/main" id="{F887C2FD-A0E6-BF11-3F41-66BDC965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2257" y="6295655"/>
            <a:ext cx="1856812" cy="480765"/>
          </a:xfrm>
          <a:prstGeom prst="rect">
            <a:avLst/>
          </a:prstGeom>
        </p:spPr>
      </p:pic>
    </p:spTree>
    <p:extLst>
      <p:ext uri="{BB962C8B-B14F-4D97-AF65-F5344CB8AC3E}">
        <p14:creationId xmlns:p14="http://schemas.microsoft.com/office/powerpoint/2010/main" val="2697848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DF4983-8A85-BC0A-0D62-5BF8E443C6F6}"/>
              </a:ext>
            </a:extLst>
          </p:cNvPr>
          <p:cNvPicPr>
            <a:picLocks noChangeAspect="1"/>
          </p:cNvPicPr>
          <p:nvPr/>
        </p:nvPicPr>
        <p:blipFill>
          <a:blip r:embed="rId3"/>
          <a:stretch>
            <a:fillRect/>
          </a:stretch>
        </p:blipFill>
        <p:spPr>
          <a:xfrm>
            <a:off x="2733502" y="324316"/>
            <a:ext cx="2350315" cy="3323879"/>
          </a:xfrm>
          <a:prstGeom prst="rect">
            <a:avLst/>
          </a:prstGeom>
        </p:spPr>
      </p:pic>
      <p:sp>
        <p:nvSpPr>
          <p:cNvPr id="38" name="Pyöristetty suorakulmio 9"/>
          <p:cNvSpPr/>
          <p:nvPr/>
        </p:nvSpPr>
        <p:spPr>
          <a:xfrm>
            <a:off x="2367902" y="575202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78792" y="-170065"/>
            <a:ext cx="1946313" cy="1856436"/>
          </a:xfrm>
          <a:prstGeom prst="rect">
            <a:avLst/>
          </a:prstGeom>
        </p:spPr>
      </p:pic>
      <p:sp>
        <p:nvSpPr>
          <p:cNvPr id="2" name="Otsikko 1"/>
          <p:cNvSpPr>
            <a:spLocks noGrp="1"/>
          </p:cNvSpPr>
          <p:nvPr>
            <p:ph type="ctrTitle"/>
          </p:nvPr>
        </p:nvSpPr>
        <p:spPr>
          <a:xfrm>
            <a:off x="59165" y="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Satakunnan aluetalous</a:t>
            </a:r>
          </a:p>
        </p:txBody>
      </p:sp>
      <p:sp>
        <p:nvSpPr>
          <p:cNvPr id="9" name="Tekstiruutu 8"/>
          <p:cNvSpPr txBox="1"/>
          <p:nvPr/>
        </p:nvSpPr>
        <p:spPr>
          <a:xfrm>
            <a:off x="8869498" y="2837005"/>
            <a:ext cx="307777" cy="1549951"/>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Satakuntaliitto</a:t>
            </a:r>
          </a:p>
        </p:txBody>
      </p:sp>
      <p:sp>
        <p:nvSpPr>
          <p:cNvPr id="42" name="Tekstiruutu 41"/>
          <p:cNvSpPr txBox="1"/>
          <p:nvPr/>
        </p:nvSpPr>
        <p:spPr>
          <a:xfrm>
            <a:off x="5103509" y="-15246"/>
            <a:ext cx="3969281" cy="113877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Satakunnan jalostuksen </a:t>
            </a:r>
            <a:r>
              <a:rPr lang="fi-FI" b="1" dirty="0">
                <a:solidFill>
                  <a:srgbClr val="0070C0"/>
                </a:solidFill>
                <a:latin typeface="Calibri" panose="020F0502020204030204"/>
              </a:rPr>
              <a:t>arvonlisäys (BKT)</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per </a:t>
            </a:r>
            <a:r>
              <a:rPr kumimoji="0" lang="fi-FI" sz="1800" b="1" i="0" u="none" strike="noStrike" kern="1200" cap="none" spc="0" normalizeH="0" baseline="0" noProof="0" dirty="0" err="1">
                <a:ln>
                  <a:noFill/>
                </a:ln>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2022</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19 maakunnasta  </a:t>
            </a: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rPr>
              <a:t>4</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korkein</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8028357"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10" name="Pyöristetty suorakulmio 9"/>
          <p:cNvSpPr/>
          <p:nvPr/>
        </p:nvSpPr>
        <p:spPr>
          <a:xfrm>
            <a:off x="2378976" y="523162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4" name="Rectangle 43"/>
          <p:cNvSpPr/>
          <p:nvPr/>
        </p:nvSpPr>
        <p:spPr>
          <a:xfrm>
            <a:off x="5064126" y="851296"/>
            <a:ext cx="4572000" cy="255454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BKT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Suomen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seutukunnassa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 sijalla </a:t>
            </a:r>
            <a:r>
              <a:rPr lang="fi-FI" b="1" dirty="0">
                <a:solidFill>
                  <a:srgbClr val="FF5050"/>
                </a:solidFill>
                <a:latin typeface="Calibri" panose="020F0502020204030204"/>
              </a:rPr>
              <a:t>7</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Porin seutukunta sijalla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33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Pohjois-Satakunta sijalla </a:t>
            </a:r>
            <a:r>
              <a:rPr lang="fi-FI" b="1" dirty="0">
                <a:solidFill>
                  <a:srgbClr val="FF5050"/>
                </a:solidFill>
                <a:latin typeface="Calibri" panose="020F0502020204030204"/>
              </a:rPr>
              <a:t>31</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Satakunnassa BKT per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9.</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korkein (2021) 19 maakunnasta.</a:t>
            </a:r>
          </a:p>
        </p:txBody>
      </p:sp>
      <p:sp>
        <p:nvSpPr>
          <p:cNvPr id="45" name="Tekstiruutu 34"/>
          <p:cNvSpPr txBox="1"/>
          <p:nvPr/>
        </p:nvSpPr>
        <p:spPr>
          <a:xfrm>
            <a:off x="-18883" y="5496744"/>
            <a:ext cx="2223686"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ritannic Bold" panose="020B0903060703020204" pitchFamily="34" charset="0"/>
                <a:ea typeface="+mn-ea"/>
                <a:cs typeface="Arial" panose="020B0604020202020204" pitchFamily="34" charset="0"/>
              </a:rPr>
              <a:t> Suomi keskimäärin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0" name="Rectangle 49"/>
          <p:cNvSpPr/>
          <p:nvPr/>
        </p:nvSpPr>
        <p:spPr>
          <a:xfrm>
            <a:off x="2407464" y="5066228"/>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+0,8</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61" name="Rectangle 60"/>
          <p:cNvSpPr/>
          <p:nvPr/>
        </p:nvSpPr>
        <p:spPr>
          <a:xfrm>
            <a:off x="2415182" y="5611043"/>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+3,2</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29" name="Tekstiruutu 34"/>
          <p:cNvSpPr txBox="1"/>
          <p:nvPr/>
        </p:nvSpPr>
        <p:spPr>
          <a:xfrm>
            <a:off x="-22990" y="2995803"/>
            <a:ext cx="2660215"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BKT:n kasvu 2021 (</a:t>
            </a:r>
            <a:r>
              <a:rPr kumimoji="0" lang="fi-FI" sz="2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real</a:t>
            </a: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a:t>
            </a:r>
          </a:p>
        </p:txBody>
      </p:sp>
      <p:sp>
        <p:nvSpPr>
          <p:cNvPr id="30" name="Pyöristetty suorakulmio 9"/>
          <p:cNvSpPr/>
          <p:nvPr/>
        </p:nvSpPr>
        <p:spPr>
          <a:xfrm>
            <a:off x="2360635" y="470726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2430699" y="4570830"/>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+0,9</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32" name="Tekstiruutu 34"/>
          <p:cNvSpPr txBox="1"/>
          <p:nvPr/>
        </p:nvSpPr>
        <p:spPr>
          <a:xfrm>
            <a:off x="-5146" y="4447973"/>
            <a:ext cx="2024913"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Porin seutukunta</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8" name="TextBox 27"/>
          <p:cNvSpPr txBox="1"/>
          <p:nvPr/>
        </p:nvSpPr>
        <p:spPr>
          <a:xfrm>
            <a:off x="-21424" y="5273977"/>
            <a:ext cx="20986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Pohjois-Satakunta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3" name="Pyöristetty suorakulmio 9"/>
          <p:cNvSpPr/>
          <p:nvPr/>
        </p:nvSpPr>
        <p:spPr>
          <a:xfrm>
            <a:off x="2319242" y="369439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5" name="Pyöristetty suorakulmio 9"/>
          <p:cNvSpPr/>
          <p:nvPr/>
        </p:nvSpPr>
        <p:spPr>
          <a:xfrm>
            <a:off x="2339416" y="421002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9" name="Rectangle 48"/>
          <p:cNvSpPr/>
          <p:nvPr/>
        </p:nvSpPr>
        <p:spPr>
          <a:xfrm>
            <a:off x="2302333" y="4051032"/>
            <a:ext cx="1883849"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 +5,1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1" name="Rectangle 50"/>
          <p:cNvSpPr/>
          <p:nvPr/>
        </p:nvSpPr>
        <p:spPr>
          <a:xfrm>
            <a:off x="2437470" y="3541090"/>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+2,4 %</a:t>
            </a:r>
            <a:endPar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36" name="TextBox 35"/>
          <p:cNvSpPr txBox="1"/>
          <p:nvPr/>
        </p:nvSpPr>
        <p:spPr>
          <a:xfrm>
            <a:off x="57673" y="4299077"/>
            <a:ext cx="223985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Rauman seutukunta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 name="TextBox 2"/>
          <p:cNvSpPr txBox="1"/>
          <p:nvPr/>
        </p:nvSpPr>
        <p:spPr>
          <a:xfrm>
            <a:off x="5106435" y="4241983"/>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4315667" y="4229515"/>
            <a:ext cx="79076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Suorakulmio 20"/>
          <p:cNvSpPr/>
          <p:nvPr/>
        </p:nvSpPr>
        <p:spPr>
          <a:xfrm>
            <a:off x="26318" y="350290"/>
            <a:ext cx="3249538" cy="146428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Investointien arvon kehitys jalostuksessa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2010-2021</a:t>
            </a:r>
            <a:endPar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40 %  </a:t>
            </a:r>
            <a:endPar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a:t>
            </a:r>
            <a:r>
              <a:rPr lang="fi-FI" sz="1400" b="1" dirty="0">
                <a:solidFill>
                  <a:prstClr val="white">
                    <a:lumMod val="50000"/>
                  </a:prstClr>
                </a:solidFill>
                <a:latin typeface="Calibri" panose="020F0502020204030204"/>
              </a:rPr>
              <a:t>31</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6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1" name="Suorakulmio 20"/>
          <p:cNvSpPr/>
          <p:nvPr/>
        </p:nvSpPr>
        <p:spPr>
          <a:xfrm>
            <a:off x="8103161" y="4653897"/>
            <a:ext cx="1038498" cy="94236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Oheinen kartogrammi kuvaa maakuntien kokoa suhteessa jalostuksen arvon-lisäykseen per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capita</a:t>
            </a:r>
            <a:endParaRPr kumimoji="0" lang="fi-FI" sz="12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6" name="Tekstiruutu 3"/>
          <p:cNvSpPr txBox="1"/>
          <p:nvPr/>
        </p:nvSpPr>
        <p:spPr>
          <a:xfrm>
            <a:off x="85648" y="6434720"/>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29.11.2023</a:t>
            </a:r>
          </a:p>
        </p:txBody>
      </p:sp>
      <p:sp>
        <p:nvSpPr>
          <p:cNvPr id="34" name="TextBox 33"/>
          <p:cNvSpPr txBox="1"/>
          <p:nvPr/>
        </p:nvSpPr>
        <p:spPr>
          <a:xfrm>
            <a:off x="38259" y="3811627"/>
            <a:ext cx="225562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47" name="Suorakulmio 20">
            <a:extLst>
              <a:ext uri="{FF2B5EF4-FFF2-40B4-BE49-F238E27FC236}">
                <a16:creationId xmlns:a16="http://schemas.microsoft.com/office/drawing/2014/main" id="{6AA75AAB-D6E5-49D1-9B77-CEAF76646C11}"/>
              </a:ext>
            </a:extLst>
          </p:cNvPr>
          <p:cNvSpPr/>
          <p:nvPr/>
        </p:nvSpPr>
        <p:spPr>
          <a:xfrm>
            <a:off x="4408702" y="3641945"/>
            <a:ext cx="1522236" cy="224487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 2022 ennakkotiedot,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arvonlisäyksen reaalinen kasvu: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5,6 %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2,2 %</a:t>
            </a:r>
            <a:endPar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0" name="Suorakulmio 20"/>
          <p:cNvSpPr/>
          <p:nvPr/>
        </p:nvSpPr>
        <p:spPr>
          <a:xfrm>
            <a:off x="0" y="2073025"/>
            <a:ext cx="2823690" cy="53297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Teollisuuden viennin arvon kasvu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2000-2022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1</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02 %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a:t>
            </a:r>
            <a:r>
              <a:rPr lang="fi-FI" sz="1400" b="1" dirty="0">
                <a:solidFill>
                  <a:prstClr val="white">
                    <a:lumMod val="50000"/>
                  </a:prstClr>
                </a:solidFill>
                <a:latin typeface="Calibri" panose="020F0502020204030204"/>
              </a:rPr>
              <a:t>85</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ienti</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2. korkein maakunnista (2022)!</a:t>
            </a:r>
          </a:p>
        </p:txBody>
      </p:sp>
      <p:pic>
        <p:nvPicPr>
          <p:cNvPr id="4" name="Kuva 3" descr="Kuva, joka sisältää kohteen teksti, merkki, clipart-kuva&#10;&#10;Kuvaus luotu automaattisesti">
            <a:extLst>
              <a:ext uri="{FF2B5EF4-FFF2-40B4-BE49-F238E27FC236}">
                <a16:creationId xmlns:a16="http://schemas.microsoft.com/office/drawing/2014/main" id="{9EEEADC5-3A2D-93DB-E485-9C9B827083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0155" y="6325695"/>
            <a:ext cx="1856812" cy="480765"/>
          </a:xfrm>
          <a:prstGeom prst="rect">
            <a:avLst/>
          </a:prstGeom>
        </p:spPr>
      </p:pic>
      <p:pic>
        <p:nvPicPr>
          <p:cNvPr id="16" name="Picture 15">
            <a:extLst>
              <a:ext uri="{FF2B5EF4-FFF2-40B4-BE49-F238E27FC236}">
                <a16:creationId xmlns:a16="http://schemas.microsoft.com/office/drawing/2014/main" id="{8EACD747-BD25-750D-2724-BA25A3A07B60}"/>
              </a:ext>
            </a:extLst>
          </p:cNvPr>
          <p:cNvPicPr>
            <a:picLocks noChangeAspect="1"/>
          </p:cNvPicPr>
          <p:nvPr/>
        </p:nvPicPr>
        <p:blipFill>
          <a:blip r:embed="rId7"/>
          <a:stretch>
            <a:fillRect/>
          </a:stretch>
        </p:blipFill>
        <p:spPr>
          <a:xfrm>
            <a:off x="5865616" y="3355145"/>
            <a:ext cx="2111541" cy="2986198"/>
          </a:xfrm>
          <a:prstGeom prst="rect">
            <a:avLst/>
          </a:prstGeom>
        </p:spPr>
      </p:pic>
    </p:spTree>
    <p:extLst>
      <p:ext uri="{BB962C8B-B14F-4D97-AF65-F5344CB8AC3E}">
        <p14:creationId xmlns:p14="http://schemas.microsoft.com/office/powerpoint/2010/main" val="3796767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73AD42-3D28-ED7E-F369-828D515F08EC}"/>
              </a:ext>
            </a:extLst>
          </p:cNvPr>
          <p:cNvPicPr>
            <a:picLocks noChangeAspect="1"/>
          </p:cNvPicPr>
          <p:nvPr/>
        </p:nvPicPr>
        <p:blipFill>
          <a:blip r:embed="rId2"/>
          <a:stretch>
            <a:fillRect/>
          </a:stretch>
        </p:blipFill>
        <p:spPr>
          <a:xfrm>
            <a:off x="0" y="474530"/>
            <a:ext cx="3995936" cy="5651161"/>
          </a:xfrm>
          <a:prstGeom prst="rect">
            <a:avLst/>
          </a:prstGeom>
        </p:spPr>
      </p:pic>
      <p:sp>
        <p:nvSpPr>
          <p:cNvPr id="3" name="Rectangle 2"/>
          <p:cNvSpPr/>
          <p:nvPr/>
        </p:nvSpPr>
        <p:spPr>
          <a:xfrm>
            <a:off x="3546603" y="430276"/>
            <a:ext cx="5472608" cy="5632311"/>
          </a:xfrm>
          <a:prstGeom prst="rect">
            <a:avLst/>
          </a:prstGeom>
          <a:solidFill>
            <a:schemeClr val="bg1"/>
          </a:solidFill>
        </p:spPr>
        <p:txBody>
          <a:bodyPr wrap="square">
            <a:spAutoFit/>
          </a:bodyPr>
          <a:lstStyle/>
          <a:p>
            <a:r>
              <a:rPr lang="fi-FI" b="1" dirty="0">
                <a:solidFill>
                  <a:srgbClr val="0070C0"/>
                </a:solidFill>
              </a:rPr>
              <a:t>Satakunnan BKT henkeä kohden on </a:t>
            </a:r>
            <a:r>
              <a:rPr lang="fi-FI" b="1" dirty="0">
                <a:solidFill>
                  <a:prstClr val="black"/>
                </a:solidFill>
              </a:rPr>
              <a:t>19 maakunnasta </a:t>
            </a:r>
            <a:r>
              <a:rPr lang="fi-FI" b="1" dirty="0">
                <a:solidFill>
                  <a:srgbClr val="C0504D">
                    <a:lumMod val="75000"/>
                  </a:srgbClr>
                </a:solidFill>
                <a:effectLst>
                  <a:outerShdw blurRad="38100" dist="38100" dir="2700000" algn="tl">
                    <a:srgbClr val="000000">
                      <a:alpha val="43137"/>
                    </a:srgbClr>
                  </a:outerShdw>
                </a:effectLst>
              </a:rPr>
              <a:t>9. korkein (39 750 €</a:t>
            </a:r>
            <a:r>
              <a:rPr lang="fi-FI" b="1" dirty="0">
                <a:solidFill>
                  <a:prstClr val="black"/>
                </a:solidFill>
                <a:effectLst>
                  <a:outerShdw blurRad="38100" dist="38100" dir="2700000" algn="tl">
                    <a:srgbClr val="000000">
                      <a:alpha val="43137"/>
                    </a:srgbClr>
                  </a:outerShdw>
                </a:effectLst>
              </a:rPr>
              <a:t>) </a:t>
            </a:r>
            <a:r>
              <a:rPr lang="fi-FI" b="1" dirty="0">
                <a:solidFill>
                  <a:prstClr val="black"/>
                </a:solidFill>
              </a:rPr>
              <a:t>v. 2021, kasvua 6,4 % edellisvuodesta. Merkittävää on viennin hyvin suuri osuus siitä, yli puolet. Koko maassa BKT/</a:t>
            </a:r>
            <a:r>
              <a:rPr lang="fi-FI" b="1" dirty="0" err="1">
                <a:solidFill>
                  <a:prstClr val="black"/>
                </a:solidFill>
              </a:rPr>
              <a:t>capita</a:t>
            </a:r>
            <a:r>
              <a:rPr lang="fi-FI" b="1" dirty="0">
                <a:solidFill>
                  <a:prstClr val="black"/>
                </a:solidFill>
              </a:rPr>
              <a:t> kohosi 5,2 %. </a:t>
            </a:r>
          </a:p>
          <a:p>
            <a:endParaRPr lang="fi-FI" b="1" dirty="0">
              <a:solidFill>
                <a:prstClr val="black"/>
              </a:solidFill>
            </a:endParaRPr>
          </a:p>
          <a:p>
            <a:r>
              <a:rPr lang="fi-FI" sz="1500" b="1" dirty="0">
                <a:solidFill>
                  <a:prstClr val="black"/>
                </a:solidFill>
              </a:rPr>
              <a:t>Sijaluku kohosi edellisvuoteen verrattuna. Satakunnassa reaalinen BKT per </a:t>
            </a:r>
            <a:r>
              <a:rPr lang="fi-FI" sz="1500" b="1" dirty="0" err="1">
                <a:solidFill>
                  <a:prstClr val="black"/>
                </a:solidFill>
              </a:rPr>
              <a:t>capita</a:t>
            </a:r>
            <a:r>
              <a:rPr lang="fi-FI" sz="1500" b="1" dirty="0">
                <a:solidFill>
                  <a:prstClr val="black"/>
                </a:solidFill>
              </a:rPr>
              <a:t> kasvoi 2,8 %. Koko maassa luku oli sama. Rauman seudulla kasvu oli 5,6 %, Porin seudulla 1,2 % ja Pohjois-Satakunnassa 1,4 %. </a:t>
            </a:r>
          </a:p>
          <a:p>
            <a:endParaRPr lang="fi-FI" sz="1500" b="1" dirty="0">
              <a:solidFill>
                <a:prstClr val="black"/>
              </a:solidFill>
            </a:endParaRPr>
          </a:p>
          <a:p>
            <a:r>
              <a:rPr lang="fi-FI" sz="1500" b="1" dirty="0">
                <a:solidFill>
                  <a:prstClr val="black"/>
                </a:solidFill>
              </a:rPr>
              <a:t>Rauman seutukunnan sijaluku nousi muutaman pykälän, sillä metsäteollisuuden ja palveluiden arvonlisäys kasvoi. Metsäteollisuudessa tuotannon arvo yli kaksikertaistui. Metallialat olivat laskussa. Porin seutukunnassa sijaluku aleni, sillä arvonlisäys tippui teknologiateollisuudessa. Arvonlisäys kasvoi mm. alkutuotannossa, metsä-teollisuudessa, rakentamisessa ja palveluissa. Pohjois-Satakunnan sijoitus laski selvemmin. Arvonlisäys aleni alkutuotannossa ja rakentamisessa. Teollisuudessa ja palveluissa se kohosi.</a:t>
            </a:r>
          </a:p>
          <a:p>
            <a:r>
              <a:rPr lang="fi-FI" sz="1500" b="1" dirty="0">
                <a:solidFill>
                  <a:prstClr val="black"/>
                </a:solidFill>
              </a:rPr>
              <a:t> </a:t>
            </a:r>
          </a:p>
          <a:p>
            <a:endParaRPr lang="fi-FI" sz="1200" b="1" dirty="0">
              <a:solidFill>
                <a:prstClr val="black"/>
              </a:solidFill>
            </a:endParaRPr>
          </a:p>
        </p:txBody>
      </p:sp>
      <p:sp>
        <p:nvSpPr>
          <p:cNvPr id="8" name="Rectangle 7"/>
          <p:cNvSpPr/>
          <p:nvPr/>
        </p:nvSpPr>
        <p:spPr>
          <a:xfrm>
            <a:off x="4245745" y="5500700"/>
            <a:ext cx="4898255" cy="1323439"/>
          </a:xfrm>
          <a:prstGeom prst="rect">
            <a:avLst/>
          </a:prstGeom>
        </p:spPr>
        <p:txBody>
          <a:bodyPr wrap="square">
            <a:spAutoFit/>
          </a:bodyPr>
          <a:lstStyle/>
          <a:p>
            <a:endParaRPr lang="fi-FI" sz="1600" b="1" dirty="0">
              <a:solidFill>
                <a:prstClr val="black"/>
              </a:solidFill>
            </a:endParaRPr>
          </a:p>
          <a:p>
            <a:r>
              <a:rPr lang="fi-FI" sz="1600" b="1" dirty="0">
                <a:solidFill>
                  <a:srgbClr val="0070C0"/>
                </a:solidFill>
              </a:rPr>
              <a:t>BKT per </a:t>
            </a:r>
            <a:r>
              <a:rPr lang="fi-FI" sz="1600" b="1" dirty="0" err="1">
                <a:solidFill>
                  <a:srgbClr val="0070C0"/>
                </a:solidFill>
              </a:rPr>
              <a:t>capita</a:t>
            </a:r>
            <a:r>
              <a:rPr lang="fi-FI" sz="1600" b="1" dirty="0">
                <a:solidFill>
                  <a:srgbClr val="0070C0"/>
                </a:solidFill>
              </a:rPr>
              <a:t> Suomen 69 seutukunnassa</a:t>
            </a:r>
            <a:endParaRPr lang="fi-FI" sz="1600" b="1" dirty="0">
              <a:solidFill>
                <a:prstClr val="black"/>
              </a:solidFill>
            </a:endParaRPr>
          </a:p>
          <a:p>
            <a:r>
              <a:rPr lang="fi-FI" sz="1600" b="1" dirty="0">
                <a:solidFill>
                  <a:prstClr val="black"/>
                </a:solidFill>
              </a:rPr>
              <a:t>Rauman seutukunta on sijalla </a:t>
            </a:r>
            <a:r>
              <a:rPr lang="fi-FI" sz="1600" b="1" dirty="0">
                <a:solidFill>
                  <a:srgbClr val="FF5050"/>
                </a:solidFill>
              </a:rPr>
              <a:t>7</a:t>
            </a:r>
            <a:r>
              <a:rPr lang="fi-FI" sz="1600" b="1" dirty="0">
                <a:solidFill>
                  <a:prstClr val="black"/>
                </a:solidFill>
              </a:rPr>
              <a:t>,</a:t>
            </a:r>
            <a:r>
              <a:rPr lang="fi-FI" sz="1600" b="1" dirty="0">
                <a:solidFill>
                  <a:srgbClr val="FF5050"/>
                </a:solidFill>
              </a:rPr>
              <a:t> </a:t>
            </a:r>
          </a:p>
          <a:p>
            <a:r>
              <a:rPr lang="fi-FI" sz="1600" b="1" dirty="0">
                <a:solidFill>
                  <a:prstClr val="black"/>
                </a:solidFill>
              </a:rPr>
              <a:t>Porin seutukunta sijalla </a:t>
            </a:r>
            <a:r>
              <a:rPr lang="fi-FI" sz="1600" b="1" dirty="0">
                <a:solidFill>
                  <a:srgbClr val="FF5050"/>
                </a:solidFill>
              </a:rPr>
              <a:t>33 </a:t>
            </a:r>
            <a:r>
              <a:rPr lang="fi-FI" sz="1600" b="1" dirty="0">
                <a:solidFill>
                  <a:prstClr val="black"/>
                </a:solidFill>
              </a:rPr>
              <a:t>ja</a:t>
            </a:r>
          </a:p>
          <a:p>
            <a:r>
              <a:rPr lang="fi-FI" sz="1600" b="1" dirty="0">
                <a:solidFill>
                  <a:prstClr val="black"/>
                </a:solidFill>
              </a:rPr>
              <a:t>Pohjois-Satakunta sijalla </a:t>
            </a:r>
            <a:r>
              <a:rPr lang="fi-FI" sz="1600" b="1" dirty="0">
                <a:solidFill>
                  <a:srgbClr val="FF5050"/>
                </a:solidFill>
              </a:rPr>
              <a:t>31</a:t>
            </a:r>
            <a:r>
              <a:rPr lang="fi-FI" sz="1600" b="1" dirty="0">
                <a:solidFill>
                  <a:prstClr val="black"/>
                </a:solidFill>
              </a:rPr>
              <a:t>.</a:t>
            </a:r>
            <a:r>
              <a:rPr lang="fi-FI" sz="1600" b="1" dirty="0">
                <a:solidFill>
                  <a:srgbClr val="FF5050"/>
                </a:solidFill>
              </a:rPr>
              <a:t> </a:t>
            </a:r>
            <a:endParaRPr lang="fi-FI" sz="1600" b="1" dirty="0">
              <a:solidFill>
                <a:prstClr val="black"/>
              </a:solidFill>
            </a:endParaRPr>
          </a:p>
        </p:txBody>
      </p:sp>
      <p:sp>
        <p:nvSpPr>
          <p:cNvPr id="9" name="Otsikko 1"/>
          <p:cNvSpPr txBox="1">
            <a:spLocks/>
          </p:cNvSpPr>
          <p:nvPr/>
        </p:nvSpPr>
        <p:spPr>
          <a:xfrm>
            <a:off x="603214" y="-102554"/>
            <a:ext cx="7798445" cy="465993"/>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BKT henkeä kohden</a:t>
            </a:r>
          </a:p>
        </p:txBody>
      </p:sp>
      <p:sp>
        <p:nvSpPr>
          <p:cNvPr id="11" name="TextBox 10"/>
          <p:cNvSpPr txBox="1"/>
          <p:nvPr/>
        </p:nvSpPr>
        <p:spPr>
          <a:xfrm>
            <a:off x="2186128" y="5993142"/>
            <a:ext cx="1907895" cy="830997"/>
          </a:xfrm>
          <a:prstGeom prst="rect">
            <a:avLst/>
          </a:prstGeom>
          <a:solidFill>
            <a:schemeClr val="bg1"/>
          </a:solidFill>
        </p:spPr>
        <p:txBody>
          <a:bodyPr wrap="none" rtlCol="0">
            <a:spAutoFit/>
          </a:bodyPr>
          <a:lstStyle/>
          <a:p>
            <a:r>
              <a:rPr lang="fi-FI" sz="1200" dirty="0"/>
              <a:t>Sinisellä mediaania</a:t>
            </a:r>
          </a:p>
          <a:p>
            <a:r>
              <a:rPr lang="fi-FI" sz="1200" dirty="0"/>
              <a:t>korkeammat seutukunnat</a:t>
            </a:r>
          </a:p>
          <a:p>
            <a:r>
              <a:rPr lang="fi-FI" sz="1200" dirty="0"/>
              <a:t>(sijat 1-35), punaisella</a:t>
            </a:r>
          </a:p>
          <a:p>
            <a:r>
              <a:rPr lang="fi-FI" sz="1200" dirty="0"/>
              <a:t>matalammat (sijat 36-70)</a:t>
            </a:r>
            <a:endParaRPr lang="en-US" sz="1200" dirty="0"/>
          </a:p>
        </p:txBody>
      </p:sp>
      <p:pic>
        <p:nvPicPr>
          <p:cNvPr id="2" name="Kuva 1" descr="Kuva, joka sisältää kohteen teksti, merkki, clipart-kuva&#10;&#10;Kuvaus luotu automaattisesti">
            <a:extLst>
              <a:ext uri="{FF2B5EF4-FFF2-40B4-BE49-F238E27FC236}">
                <a16:creationId xmlns:a16="http://schemas.microsoft.com/office/drawing/2014/main" id="{495DAEDA-174A-CD16-0E18-51F186E0C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19" y="6281474"/>
            <a:ext cx="1856812" cy="480765"/>
          </a:xfrm>
          <a:prstGeom prst="rect">
            <a:avLst/>
          </a:prstGeom>
        </p:spPr>
      </p:pic>
    </p:spTree>
    <p:extLst>
      <p:ext uri="{BB962C8B-B14F-4D97-AF65-F5344CB8AC3E}">
        <p14:creationId xmlns:p14="http://schemas.microsoft.com/office/powerpoint/2010/main" val="2540905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E9544E-8B05-58BE-8B2D-6BABEFCEF75F}"/>
              </a:ext>
            </a:extLst>
          </p:cNvPr>
          <p:cNvPicPr>
            <a:picLocks noChangeAspect="1"/>
          </p:cNvPicPr>
          <p:nvPr/>
        </p:nvPicPr>
        <p:blipFill>
          <a:blip r:embed="rId2"/>
          <a:stretch>
            <a:fillRect/>
          </a:stretch>
        </p:blipFill>
        <p:spPr>
          <a:xfrm>
            <a:off x="13886" y="102448"/>
            <a:ext cx="3432370" cy="4854150"/>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0819CC28-85CA-E3CD-A089-E184F0BE2B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3" name="Picture 2">
            <a:extLst>
              <a:ext uri="{FF2B5EF4-FFF2-40B4-BE49-F238E27FC236}">
                <a16:creationId xmlns:a16="http://schemas.microsoft.com/office/drawing/2014/main" id="{11A67958-E34B-6C7D-B00E-3D4EF2F604E7}"/>
              </a:ext>
            </a:extLst>
          </p:cNvPr>
          <p:cNvPicPr>
            <a:picLocks noChangeAspect="1"/>
          </p:cNvPicPr>
          <p:nvPr/>
        </p:nvPicPr>
        <p:blipFill>
          <a:blip r:embed="rId4"/>
          <a:stretch>
            <a:fillRect/>
          </a:stretch>
        </p:blipFill>
        <p:spPr>
          <a:xfrm>
            <a:off x="3446256" y="0"/>
            <a:ext cx="2783094" cy="6858000"/>
          </a:xfrm>
          <a:prstGeom prst="rect">
            <a:avLst/>
          </a:prstGeom>
        </p:spPr>
      </p:pic>
      <p:pic>
        <p:nvPicPr>
          <p:cNvPr id="4" name="Picture 3">
            <a:extLst>
              <a:ext uri="{FF2B5EF4-FFF2-40B4-BE49-F238E27FC236}">
                <a16:creationId xmlns:a16="http://schemas.microsoft.com/office/drawing/2014/main" id="{A5AB0E90-25A5-9C21-78DC-F678CD9F0CD4}"/>
              </a:ext>
            </a:extLst>
          </p:cNvPr>
          <p:cNvPicPr>
            <a:picLocks noChangeAspect="1"/>
          </p:cNvPicPr>
          <p:nvPr/>
        </p:nvPicPr>
        <p:blipFill>
          <a:blip r:embed="rId5"/>
          <a:stretch>
            <a:fillRect/>
          </a:stretch>
        </p:blipFill>
        <p:spPr>
          <a:xfrm>
            <a:off x="6345085" y="15010"/>
            <a:ext cx="2783094" cy="6858000"/>
          </a:xfrm>
          <a:prstGeom prst="rect">
            <a:avLst/>
          </a:prstGeom>
        </p:spPr>
      </p:pic>
    </p:spTree>
    <p:extLst>
      <p:ext uri="{BB962C8B-B14F-4D97-AF65-F5344CB8AC3E}">
        <p14:creationId xmlns:p14="http://schemas.microsoft.com/office/powerpoint/2010/main" val="2982890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A3B480-1454-BEC9-29BE-BF0AC70592DB}"/>
              </a:ext>
            </a:extLst>
          </p:cNvPr>
          <p:cNvSpPr>
            <a:spLocks noGrp="1"/>
          </p:cNvSpPr>
          <p:nvPr>
            <p:ph type="sldNum" sz="quarter" idx="12"/>
          </p:nvPr>
        </p:nvSpPr>
        <p:spPr/>
        <p:txBody>
          <a:bodyPr/>
          <a:lstStyle/>
          <a:p>
            <a:pPr>
              <a:defRPr/>
            </a:pPr>
            <a:fld id="{07F772A8-FF9E-417F-9321-6AAB578CA673}" type="slidenum">
              <a:rPr lang="fi-FI" altLang="fi-FI" smtClean="0"/>
              <a:pPr>
                <a:defRPr/>
              </a:pPr>
              <a:t>49</a:t>
            </a:fld>
            <a:endParaRPr lang="fi-FI" altLang="fi-FI"/>
          </a:p>
        </p:txBody>
      </p:sp>
      <p:pic>
        <p:nvPicPr>
          <p:cNvPr id="3" name="Kuva 1" descr="Kuva, joka sisältää kohteen teksti, merkki, clipart-kuva&#10;&#10;Kuvaus luotu automaattisesti">
            <a:extLst>
              <a:ext uri="{FF2B5EF4-FFF2-40B4-BE49-F238E27FC236}">
                <a16:creationId xmlns:a16="http://schemas.microsoft.com/office/drawing/2014/main" id="{4823112E-7180-A7E1-BD20-61FD560BB1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C972EF6A-8425-BC6D-8FC3-8F03A1CE4C94}"/>
              </a:ext>
            </a:extLst>
          </p:cNvPr>
          <p:cNvPicPr>
            <a:picLocks noChangeAspect="1"/>
          </p:cNvPicPr>
          <p:nvPr/>
        </p:nvPicPr>
        <p:blipFill>
          <a:blip r:embed="rId3"/>
          <a:stretch>
            <a:fillRect/>
          </a:stretch>
        </p:blipFill>
        <p:spPr>
          <a:xfrm>
            <a:off x="202" y="5206"/>
            <a:ext cx="4486200" cy="2919738"/>
          </a:xfrm>
          <a:prstGeom prst="rect">
            <a:avLst/>
          </a:prstGeom>
        </p:spPr>
      </p:pic>
      <p:pic>
        <p:nvPicPr>
          <p:cNvPr id="5" name="Picture 4">
            <a:extLst>
              <a:ext uri="{FF2B5EF4-FFF2-40B4-BE49-F238E27FC236}">
                <a16:creationId xmlns:a16="http://schemas.microsoft.com/office/drawing/2014/main" id="{E27A3758-BC24-CEC8-4B5D-9F326E481687}"/>
              </a:ext>
            </a:extLst>
          </p:cNvPr>
          <p:cNvPicPr>
            <a:picLocks noChangeAspect="1"/>
          </p:cNvPicPr>
          <p:nvPr/>
        </p:nvPicPr>
        <p:blipFill>
          <a:blip r:embed="rId4"/>
          <a:stretch>
            <a:fillRect/>
          </a:stretch>
        </p:blipFill>
        <p:spPr>
          <a:xfrm>
            <a:off x="4572000" y="17376"/>
            <a:ext cx="4460421" cy="2907568"/>
          </a:xfrm>
          <a:prstGeom prst="rect">
            <a:avLst/>
          </a:prstGeom>
        </p:spPr>
      </p:pic>
      <p:pic>
        <p:nvPicPr>
          <p:cNvPr id="6" name="Picture 5">
            <a:extLst>
              <a:ext uri="{FF2B5EF4-FFF2-40B4-BE49-F238E27FC236}">
                <a16:creationId xmlns:a16="http://schemas.microsoft.com/office/drawing/2014/main" id="{B1E4051F-11CA-72AC-8DEC-D573EC606579}"/>
              </a:ext>
            </a:extLst>
          </p:cNvPr>
          <p:cNvPicPr>
            <a:picLocks noChangeAspect="1"/>
          </p:cNvPicPr>
          <p:nvPr/>
        </p:nvPicPr>
        <p:blipFill>
          <a:blip r:embed="rId5"/>
          <a:stretch>
            <a:fillRect/>
          </a:stretch>
        </p:blipFill>
        <p:spPr>
          <a:xfrm>
            <a:off x="2100712" y="2993715"/>
            <a:ext cx="5907536" cy="3846909"/>
          </a:xfrm>
          <a:prstGeom prst="rect">
            <a:avLst/>
          </a:prstGeom>
        </p:spPr>
      </p:pic>
    </p:spTree>
    <p:extLst>
      <p:ext uri="{BB962C8B-B14F-4D97-AF65-F5344CB8AC3E}">
        <p14:creationId xmlns:p14="http://schemas.microsoft.com/office/powerpoint/2010/main" val="3347908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8" name="Dian numeron paikkamerkki 3"/>
          <p:cNvSpPr>
            <a:spLocks noGrp="1"/>
          </p:cNvSpPr>
          <p:nvPr>
            <p:ph type="sldNum" sz="quarter" idx="12"/>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E50E393C-88B3-4481-A7BE-E469CA16A396}" type="slidenum">
              <a:rPr lang="fi-FI" altLang="fi-FI" sz="1200" smtClean="0">
                <a:solidFill>
                  <a:srgbClr val="898989"/>
                </a:solidFill>
              </a:rPr>
              <a:pPr>
                <a:spcBef>
                  <a:spcPct val="0"/>
                </a:spcBef>
                <a:spcAft>
                  <a:spcPts val="600"/>
                </a:spcAft>
                <a:buFontTx/>
                <a:buNone/>
              </a:pPr>
              <a:t>5</a:t>
            </a:fld>
            <a:endParaRPr lang="fi-FI" altLang="fi-FI" sz="1200">
              <a:solidFill>
                <a:srgbClr val="898989"/>
              </a:solidFill>
            </a:endParaRPr>
          </a:p>
        </p:txBody>
      </p:sp>
      <p:sp>
        <p:nvSpPr>
          <p:cNvPr id="7" name="Otsikko 1">
            <a:extLst>
              <a:ext uri="{FF2B5EF4-FFF2-40B4-BE49-F238E27FC236}">
                <a16:creationId xmlns:a16="http://schemas.microsoft.com/office/drawing/2014/main" id="{A39401ED-8D13-444D-95AF-FFFCE356909A}"/>
              </a:ext>
            </a:extLst>
          </p:cNvPr>
          <p:cNvSpPr txBox="1">
            <a:spLocks/>
          </p:cNvSpPr>
          <p:nvPr/>
        </p:nvSpPr>
        <p:spPr bwMode="auto">
          <a:xfrm>
            <a:off x="611560" y="136525"/>
            <a:ext cx="8253745" cy="70018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dirty="0">
                <a:solidFill>
                  <a:schemeClr val="tx2"/>
                </a:solidFill>
              </a:rPr>
              <a:t>Väestö, kehitys v. 2023 asti</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8F54BA83-AD89-BC6B-416D-6EE4BD703A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25194"/>
            <a:ext cx="1856812" cy="480765"/>
          </a:xfrm>
          <a:prstGeom prst="rect">
            <a:avLst/>
          </a:prstGeom>
        </p:spPr>
      </p:pic>
      <p:pic>
        <p:nvPicPr>
          <p:cNvPr id="3" name="Picture 2">
            <a:extLst>
              <a:ext uri="{FF2B5EF4-FFF2-40B4-BE49-F238E27FC236}">
                <a16:creationId xmlns:a16="http://schemas.microsoft.com/office/drawing/2014/main" id="{8FA1D1A5-9652-6D0B-EDD0-261F594262DC}"/>
              </a:ext>
            </a:extLst>
          </p:cNvPr>
          <p:cNvPicPr>
            <a:picLocks noChangeAspect="1"/>
          </p:cNvPicPr>
          <p:nvPr/>
        </p:nvPicPr>
        <p:blipFill>
          <a:blip r:embed="rId4"/>
          <a:stretch>
            <a:fillRect/>
          </a:stretch>
        </p:blipFill>
        <p:spPr>
          <a:xfrm>
            <a:off x="611560" y="944724"/>
            <a:ext cx="8253745" cy="4943574"/>
          </a:xfrm>
          <a:prstGeom prst="rect">
            <a:avLst/>
          </a:prstGeom>
        </p:spPr>
      </p:pic>
    </p:spTree>
    <p:extLst>
      <p:ext uri="{BB962C8B-B14F-4D97-AF65-F5344CB8AC3E}">
        <p14:creationId xmlns:p14="http://schemas.microsoft.com/office/powerpoint/2010/main" val="238067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orakulmio 20"/>
          <p:cNvSpPr/>
          <p:nvPr/>
        </p:nvSpPr>
        <p:spPr>
          <a:xfrm>
            <a:off x="25963" y="2924944"/>
            <a:ext cx="4185997" cy="8010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Jalostuksen (teollisuus, energia ja rakentaminen) arvonlisäys per </a:t>
            </a:r>
            <a:r>
              <a:rPr lang="fi-FI" sz="2400" b="1" cap="all" spc="-50" dirty="0" err="1">
                <a:solidFill>
                  <a:srgbClr val="0070C0"/>
                </a:solidFill>
                <a:effectLst>
                  <a:outerShdw blurRad="38100" dist="38100" dir="2700000" algn="tl">
                    <a:srgbClr val="000000">
                      <a:alpha val="43137"/>
                    </a:srgbClr>
                  </a:outerShdw>
                </a:effectLst>
                <a:latin typeface="+mj-lt"/>
                <a:ea typeface="+mj-ea"/>
                <a:cs typeface="+mj-cs"/>
              </a:rPr>
              <a:t>capita</a:t>
            </a:r>
            <a:r>
              <a:rPr lang="fi-FI" sz="2400" b="1" cap="all" spc="-50" dirty="0">
                <a:solidFill>
                  <a:srgbClr val="0070C0"/>
                </a:solidFill>
                <a:effectLst>
                  <a:outerShdw blurRad="38100" dist="38100" dir="2700000" algn="tl">
                    <a:srgbClr val="000000">
                      <a:alpha val="43137"/>
                    </a:srgbClr>
                  </a:outerShdw>
                </a:effectLst>
                <a:latin typeface="+mj-lt"/>
                <a:ea typeface="+mj-ea"/>
                <a:cs typeface="+mj-cs"/>
              </a:rPr>
              <a:t> </a:t>
            </a:r>
            <a:r>
              <a:rPr lang="fi-FI" sz="2000" dirty="0">
                <a:solidFill>
                  <a:schemeClr val="tx1"/>
                </a:solidFill>
              </a:rPr>
              <a:t>vuonna 2022 (ennakkotieto) on Satakunnassa 4. korkein 19 maakunnasta (eli tavallaan BKT per </a:t>
            </a:r>
            <a:r>
              <a:rPr lang="fi-FI" sz="2000" dirty="0" err="1">
                <a:solidFill>
                  <a:schemeClr val="tx1"/>
                </a:solidFill>
              </a:rPr>
              <a:t>capita</a:t>
            </a:r>
            <a:r>
              <a:rPr lang="fi-FI" sz="2000" dirty="0">
                <a:solidFill>
                  <a:schemeClr val="tx1"/>
                </a:solidFill>
              </a:rPr>
              <a:t> jalostuksen, eli teollisuuden, energiantuotannon ja rakentamisen osalta). </a:t>
            </a:r>
          </a:p>
          <a:p>
            <a:endParaRPr lang="fi-FI" sz="2000" dirty="0">
              <a:solidFill>
                <a:schemeClr val="tx1"/>
              </a:solidFill>
            </a:endParaRPr>
          </a:p>
          <a:p>
            <a:r>
              <a:rPr lang="fi-FI" sz="2000" dirty="0">
                <a:solidFill>
                  <a:schemeClr val="tx1"/>
                </a:solidFill>
              </a:rPr>
              <a:t>Tämä kuvaa Satakunnan vahvaa kykyä tuottaa korkean jalostusarvon tuotteita, joita menee runsaasti myös vientiin. Siten Satakunta on kokoaan suurempi hyvinvoinnin tuottaja Suomessa.</a:t>
            </a:r>
          </a:p>
          <a:p>
            <a:endParaRPr lang="fi-FI" sz="2000" dirty="0">
              <a:solidFill>
                <a:schemeClr val="tx1"/>
              </a:solidFill>
            </a:endParaRPr>
          </a:p>
          <a:p>
            <a:r>
              <a:rPr lang="fi-FI" sz="2000" dirty="0">
                <a:solidFill>
                  <a:schemeClr val="tx1"/>
                </a:solidFill>
              </a:rPr>
              <a:t>V. 2021 Rauman seutu oli sijalla 8, Porin seutu sijalla 32 ja Pohjois-Satakunta sijalla 38 69:stä seutukunnasta.</a:t>
            </a:r>
          </a:p>
          <a:p>
            <a:endParaRPr lang="fi-FI" sz="1400" b="1" dirty="0"/>
          </a:p>
          <a:p>
            <a:endParaRPr lang="fi-FI" sz="1400" dirty="0">
              <a:solidFill>
                <a:schemeClr val="bg1">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B130C9C4-A744-7E44-5EB2-39C65FD9EA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059945C1-37D6-D4D7-E1EE-9C309C4673F9}"/>
              </a:ext>
            </a:extLst>
          </p:cNvPr>
          <p:cNvPicPr>
            <a:picLocks noChangeAspect="1"/>
          </p:cNvPicPr>
          <p:nvPr/>
        </p:nvPicPr>
        <p:blipFill>
          <a:blip r:embed="rId3"/>
          <a:stretch>
            <a:fillRect/>
          </a:stretch>
        </p:blipFill>
        <p:spPr>
          <a:xfrm>
            <a:off x="4097144" y="0"/>
            <a:ext cx="4849292" cy="6858000"/>
          </a:xfrm>
          <a:prstGeom prst="rect">
            <a:avLst/>
          </a:prstGeom>
        </p:spPr>
      </p:pic>
    </p:spTree>
    <p:extLst>
      <p:ext uri="{BB962C8B-B14F-4D97-AF65-F5344CB8AC3E}">
        <p14:creationId xmlns:p14="http://schemas.microsoft.com/office/powerpoint/2010/main" val="2095890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27482" y="115889"/>
            <a:ext cx="8838003" cy="86484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 investoinnit</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51</a:t>
            </a:fld>
            <a:endParaRPr lang="fi-FI" altLang="fi-FI" sz="1200">
              <a:solidFill>
                <a:srgbClr val="898989"/>
              </a:solidFill>
            </a:endParaRPr>
          </a:p>
        </p:txBody>
      </p:sp>
      <p:sp>
        <p:nvSpPr>
          <p:cNvPr id="10" name="Suorakulmio 20">
            <a:extLst>
              <a:ext uri="{FF2B5EF4-FFF2-40B4-BE49-F238E27FC236}">
                <a16:creationId xmlns:a16="http://schemas.microsoft.com/office/drawing/2014/main" id="{82EFAC2F-5233-4A99-B208-7F4BE7B4CD3D}"/>
              </a:ext>
            </a:extLst>
          </p:cNvPr>
          <p:cNvSpPr/>
          <p:nvPr/>
        </p:nvSpPr>
        <p:spPr>
          <a:xfrm>
            <a:off x="196677" y="3995838"/>
            <a:ext cx="4243257" cy="224487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Vuosien 2010-2021 välinen investointien kasvu:</a:t>
            </a:r>
          </a:p>
          <a:p>
            <a:pPr eaLnBrk="1" fontAlgn="auto" hangingPunct="1">
              <a:spcBef>
                <a:spcPts val="0"/>
              </a:spcBef>
              <a:spcAft>
                <a:spcPts val="0"/>
              </a:spcAft>
              <a:defRPr/>
            </a:pP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a:t>
            </a:r>
            <a:r>
              <a:rPr lang="fi-FI" sz="1500" b="1" dirty="0">
                <a:solidFill>
                  <a:srgbClr val="0070C0"/>
                </a:solidFill>
                <a:effectLst>
                  <a:outerShdw blurRad="38100" dist="38100" dir="2700000" algn="tl">
                    <a:srgbClr val="000000">
                      <a:alpha val="43137"/>
                    </a:srgbClr>
                  </a:outerShdw>
                </a:effectLst>
                <a:latin typeface="Calibri" panose="020F0502020204030204"/>
              </a:rPr>
              <a:t>17</a:t>
            </a: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5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k</a:t>
            </a:r>
            <a:r>
              <a:rPr lang="fi-FI" sz="1500" b="1" dirty="0" err="1">
                <a:solidFill>
                  <a:schemeClr val="tx1"/>
                </a:solidFill>
              </a:rPr>
              <a:t>oko</a:t>
            </a:r>
            <a:r>
              <a:rPr lang="fi-FI" sz="1500" b="1" dirty="0">
                <a:solidFill>
                  <a:schemeClr val="tx1"/>
                </a:solidFill>
              </a:rPr>
              <a:t> maa +45 %, kuitenkin</a:t>
            </a:r>
            <a:endPar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500" b="1" dirty="0">
                <a:solidFill>
                  <a:schemeClr val="tx1"/>
                </a:solidFill>
                <a:latin typeface="Calibri" panose="020F0502020204030204"/>
              </a:rPr>
              <a:t>jalostuksen</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 investoinnit </a:t>
            </a:r>
            <a:r>
              <a:rPr lang="fi-FI" sz="1500" b="1" dirty="0">
                <a:solidFill>
                  <a:srgbClr val="0070C0"/>
                </a:solidFill>
                <a:effectLst>
                  <a:outerShdw blurRad="38100" dist="38100" dir="2700000" algn="tl">
                    <a:srgbClr val="000000">
                      <a:alpha val="43137"/>
                    </a:srgbClr>
                  </a:outerShdw>
                </a:effectLst>
                <a:latin typeface="Calibri" panose="020F0502020204030204"/>
              </a:rPr>
              <a:t>+40 %, </a:t>
            </a:r>
            <a:r>
              <a:rPr lang="fi-FI" sz="1500" b="1" dirty="0">
                <a:solidFill>
                  <a:schemeClr val="tx1"/>
                </a:solidFill>
                <a:latin typeface="Calibri" panose="020F0502020204030204"/>
              </a:rPr>
              <a:t>koko maa 31 %.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500" b="1" dirty="0">
              <a:solidFill>
                <a:schemeClr val="tx1"/>
              </a:solidFill>
              <a:latin typeface="Calibri" panose="020F0502020204030204"/>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Pohjois-Satakunta </a:t>
            </a:r>
            <a:r>
              <a:rPr lang="fi-FI" sz="1400" b="1" dirty="0">
                <a:solidFill>
                  <a:srgbClr val="0070C0"/>
                </a:solidFill>
                <a:effectLst>
                  <a:outerShdw blurRad="38100" dist="38100" dir="2700000" algn="tl">
                    <a:srgbClr val="000000">
                      <a:alpha val="43137"/>
                    </a:srgbClr>
                  </a:outerShdw>
                </a:effectLst>
                <a:latin typeface="Calibri" panose="020F0502020204030204"/>
              </a:rPr>
              <a:t>+88 % </a:t>
            </a:r>
            <a:r>
              <a:rPr lang="fi-FI" sz="1400" b="1" dirty="0">
                <a:solidFill>
                  <a:schemeClr val="tx1"/>
                </a:solidFill>
                <a:latin typeface="Calibri" panose="020F0502020204030204"/>
              </a:rPr>
              <a:t>(jalostuksen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Porin seutukunta </a:t>
            </a:r>
            <a:r>
              <a:rPr lang="fi-FI" sz="1400" b="1" dirty="0">
                <a:solidFill>
                  <a:srgbClr val="0070C0"/>
                </a:solidFill>
                <a:effectLst>
                  <a:outerShdw blurRad="38100" dist="38100" dir="2700000" algn="tl">
                    <a:srgbClr val="000000">
                      <a:alpha val="43137"/>
                    </a:srgbClr>
                  </a:outerShdw>
                </a:effectLst>
                <a:latin typeface="Calibri" panose="020F0502020204030204"/>
              </a:rPr>
              <a:t>+110 % </a:t>
            </a:r>
            <a:r>
              <a:rPr lang="fi-FI" sz="1400" b="1" dirty="0">
                <a:solidFill>
                  <a:schemeClr val="tx1"/>
                </a:solidFill>
              </a:rPr>
              <a:t>(jalostuksen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Rauman seutukunta -7</a:t>
            </a:r>
            <a:r>
              <a:rPr lang="fi-FI" sz="1400" b="1" dirty="0">
                <a:solidFill>
                  <a:schemeClr val="tx1"/>
                </a:solidFill>
              </a:rPr>
              <a:t> % (jalostuksen investoinnit),</a:t>
            </a:r>
          </a:p>
          <a:p>
            <a:pPr marR="0" lvl="0" algn="l" defTabSz="914400" rtl="0" eaLnBrk="1" fontAlgn="auto" latinLnBrk="0" hangingPunct="1">
              <a:lnSpc>
                <a:spcPct val="100000"/>
              </a:lnSpc>
              <a:spcBef>
                <a:spcPts val="0"/>
              </a:spcBef>
              <a:spcAft>
                <a:spcPts val="0"/>
              </a:spcAft>
              <a:buClrTx/>
              <a:buSzTx/>
              <a:tabLst/>
              <a:defRPr/>
            </a:pPr>
            <a:r>
              <a:rPr lang="fi-FI" sz="1400" b="1" dirty="0">
                <a:solidFill>
                  <a:schemeClr val="tx1"/>
                </a:solidFill>
              </a:rPr>
              <a:t>     laskun taustalla lienee OL3:n valmistuminen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5" name="Kuva 4" descr="Kuva, joka sisältää kohteen teksti, merkki, clipart-kuva&#10;&#10;Kuvaus luotu automaattisesti">
            <a:extLst>
              <a:ext uri="{FF2B5EF4-FFF2-40B4-BE49-F238E27FC236}">
                <a16:creationId xmlns:a16="http://schemas.microsoft.com/office/drawing/2014/main" id="{6D79E6B8-2249-EFE5-6EEC-823712B0D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7" name="Picture 6">
            <a:extLst>
              <a:ext uri="{FF2B5EF4-FFF2-40B4-BE49-F238E27FC236}">
                <a16:creationId xmlns:a16="http://schemas.microsoft.com/office/drawing/2014/main" id="{F68F1025-C793-C27E-ED16-B091D083BD97}"/>
              </a:ext>
            </a:extLst>
          </p:cNvPr>
          <p:cNvPicPr>
            <a:picLocks noChangeAspect="1"/>
          </p:cNvPicPr>
          <p:nvPr/>
        </p:nvPicPr>
        <p:blipFill>
          <a:blip r:embed="rId4"/>
          <a:stretch>
            <a:fillRect/>
          </a:stretch>
        </p:blipFill>
        <p:spPr>
          <a:xfrm>
            <a:off x="121396" y="1053446"/>
            <a:ext cx="4318538" cy="2604372"/>
          </a:xfrm>
          <a:prstGeom prst="rect">
            <a:avLst/>
          </a:prstGeom>
        </p:spPr>
      </p:pic>
      <p:pic>
        <p:nvPicPr>
          <p:cNvPr id="8" name="Picture 7">
            <a:extLst>
              <a:ext uri="{FF2B5EF4-FFF2-40B4-BE49-F238E27FC236}">
                <a16:creationId xmlns:a16="http://schemas.microsoft.com/office/drawing/2014/main" id="{7D8540FA-5DDA-560A-18C5-F9241EEC1B15}"/>
              </a:ext>
            </a:extLst>
          </p:cNvPr>
          <p:cNvPicPr>
            <a:picLocks noChangeAspect="1"/>
          </p:cNvPicPr>
          <p:nvPr/>
        </p:nvPicPr>
        <p:blipFill>
          <a:blip r:embed="rId5"/>
          <a:stretch>
            <a:fillRect/>
          </a:stretch>
        </p:blipFill>
        <p:spPr>
          <a:xfrm>
            <a:off x="4546483" y="1065918"/>
            <a:ext cx="4140317" cy="2606718"/>
          </a:xfrm>
          <a:prstGeom prst="rect">
            <a:avLst/>
          </a:prstGeom>
        </p:spPr>
      </p:pic>
      <p:pic>
        <p:nvPicPr>
          <p:cNvPr id="9" name="Picture 8">
            <a:extLst>
              <a:ext uri="{FF2B5EF4-FFF2-40B4-BE49-F238E27FC236}">
                <a16:creationId xmlns:a16="http://schemas.microsoft.com/office/drawing/2014/main" id="{C1D46F9D-2A29-EB3F-5FDA-0C29E774FB6D}"/>
              </a:ext>
            </a:extLst>
          </p:cNvPr>
          <p:cNvPicPr>
            <a:picLocks noChangeAspect="1"/>
          </p:cNvPicPr>
          <p:nvPr/>
        </p:nvPicPr>
        <p:blipFill>
          <a:blip r:embed="rId6"/>
          <a:stretch>
            <a:fillRect/>
          </a:stretch>
        </p:blipFill>
        <p:spPr>
          <a:xfrm>
            <a:off x="4546483" y="3852379"/>
            <a:ext cx="4140317" cy="2535944"/>
          </a:xfrm>
          <a:prstGeom prst="rect">
            <a:avLst/>
          </a:prstGeom>
        </p:spPr>
      </p:pic>
    </p:spTree>
    <p:extLst>
      <p:ext uri="{BB962C8B-B14F-4D97-AF65-F5344CB8AC3E}">
        <p14:creationId xmlns:p14="http://schemas.microsoft.com/office/powerpoint/2010/main" val="3893295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orakulmio 20"/>
          <p:cNvSpPr/>
          <p:nvPr/>
        </p:nvSpPr>
        <p:spPr>
          <a:xfrm>
            <a:off x="4788024" y="1844824"/>
            <a:ext cx="4041450" cy="260319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Suomen seutukuntien kilpailukyky  </a:t>
            </a:r>
            <a:r>
              <a:rPr lang="fi-FI" sz="1400" b="1" dirty="0">
                <a:solidFill>
                  <a:schemeClr val="tx1"/>
                </a:solidFill>
              </a:rPr>
              <a:t>vuonna 2022: viiden tekijän mittaristo (seutukuntia 69 kpl). Muuttujat ovat </a:t>
            </a:r>
          </a:p>
          <a:p>
            <a:endParaRPr lang="fi-FI" sz="1400" b="1" dirty="0">
              <a:solidFill>
                <a:schemeClr val="tx1"/>
              </a:solidFill>
            </a:endParaRPr>
          </a:p>
          <a:p>
            <a:pPr marL="285750" indent="-285750">
              <a:buFont typeface="Arial" panose="020B0604020202020204" pitchFamily="34" charset="0"/>
              <a:buChar char="•"/>
            </a:pPr>
            <a:r>
              <a:rPr lang="fi-FI" sz="1400" b="1" dirty="0">
                <a:solidFill>
                  <a:schemeClr val="tx1"/>
                </a:solidFill>
              </a:rPr>
              <a:t>työn tuottavuus (liikevaihto/henkilötyövuosi), </a:t>
            </a:r>
          </a:p>
          <a:p>
            <a:pPr marL="285750" indent="-285750">
              <a:buFont typeface="Arial" panose="020B0604020202020204" pitchFamily="34" charset="0"/>
              <a:buChar char="•"/>
            </a:pPr>
            <a:r>
              <a:rPr lang="fi-FI" sz="1400" b="1" dirty="0">
                <a:solidFill>
                  <a:schemeClr val="tx1"/>
                </a:solidFill>
              </a:rPr>
              <a:t>työllisyysaste,</a:t>
            </a:r>
          </a:p>
          <a:p>
            <a:pPr marL="285750" indent="-285750">
              <a:buFont typeface="Arial" panose="020B0604020202020204" pitchFamily="34" charset="0"/>
              <a:buChar char="•"/>
            </a:pPr>
            <a:r>
              <a:rPr lang="fi-FI" sz="1400" b="1" dirty="0">
                <a:solidFill>
                  <a:schemeClr val="tx1"/>
                </a:solidFill>
              </a:rPr>
              <a:t>koulutustaso (korkeakoulutettujen osuus), </a:t>
            </a:r>
          </a:p>
          <a:p>
            <a:pPr marL="285750" indent="-285750">
              <a:buFont typeface="Arial" panose="020B0604020202020204" pitchFamily="34" charset="0"/>
              <a:buChar char="•"/>
            </a:pPr>
            <a:r>
              <a:rPr lang="fi-FI" sz="1400" b="1" dirty="0">
                <a:solidFill>
                  <a:schemeClr val="tx1"/>
                </a:solidFill>
              </a:rPr>
              <a:t>yritysdynamiikka (aloittaneet ja lopettaneet/yrityskanta) ja </a:t>
            </a:r>
          </a:p>
          <a:p>
            <a:pPr marL="285750" indent="-285750">
              <a:buFont typeface="Arial" panose="020B0604020202020204" pitchFamily="34" charset="0"/>
              <a:buChar char="•"/>
            </a:pPr>
            <a:r>
              <a:rPr lang="fi-FI" sz="1400" b="1" dirty="0">
                <a:solidFill>
                  <a:schemeClr val="tx1"/>
                </a:solidFill>
              </a:rPr>
              <a:t>teollisuusvaltaisuus (teollisuuden osuus liikevaihdosta).</a:t>
            </a:r>
          </a:p>
          <a:p>
            <a:pPr marL="285750" indent="-285750">
              <a:buFont typeface="Arial" panose="020B0604020202020204" pitchFamily="34" charset="0"/>
              <a:buChar char="•"/>
            </a:pPr>
            <a:endParaRPr lang="fi-FI" sz="1400" b="1" dirty="0">
              <a:solidFill>
                <a:schemeClr val="tx1"/>
              </a:solidFill>
            </a:endParaRPr>
          </a:p>
          <a:p>
            <a:r>
              <a:rPr lang="fi-FI" sz="1400" b="1" dirty="0">
                <a:solidFill>
                  <a:schemeClr val="tx1"/>
                </a:solidFill>
              </a:rPr>
              <a:t>Ne kuvaavat karkeasti alueen kykyä luoda arvonlisäystä eli BKT:tä. Satakunnasta Porin ja etenkin Rauman seutukunta menestyvät mainiosti vahvan teollisuutensa ansiosta. Pohjois-Satakunnan BKT/</a:t>
            </a:r>
            <a:r>
              <a:rPr lang="fi-FI" sz="1400" b="1" dirty="0" err="1">
                <a:solidFill>
                  <a:schemeClr val="tx1"/>
                </a:solidFill>
              </a:rPr>
              <a:t>capita</a:t>
            </a:r>
            <a:r>
              <a:rPr lang="fi-FI" sz="1400" b="1" dirty="0">
                <a:solidFill>
                  <a:schemeClr val="tx1"/>
                </a:solidFill>
              </a:rPr>
              <a:t> on silti selvästi parempi kuin mittari antaa olettaa. Suluissa on sijoitus v. 2011 (vuodesta 2020 alkaen ei enää tietoja innovatiivisuudesta, kuten aiempina vuosina):</a:t>
            </a:r>
          </a:p>
          <a:p>
            <a:endParaRPr lang="fi-FI" sz="1400" b="1" dirty="0">
              <a:solidFill>
                <a:schemeClr val="tx1"/>
              </a:solidFill>
            </a:endParaRPr>
          </a:p>
          <a:p>
            <a:r>
              <a:rPr lang="fi-FI" sz="1400" b="1" dirty="0"/>
              <a:t>Rauman seutukunta on sijalla</a:t>
            </a:r>
            <a:r>
              <a:rPr lang="fi-FI" sz="1400" b="1" dirty="0">
                <a:solidFill>
                  <a:srgbClr val="FF5050"/>
                </a:solidFill>
              </a:rPr>
              <a:t> 7</a:t>
            </a:r>
            <a:r>
              <a:rPr lang="fi-FI" sz="1400" b="1" dirty="0">
                <a:solidFill>
                  <a:schemeClr val="tx1"/>
                </a:solidFill>
              </a:rPr>
              <a:t> (7),</a:t>
            </a:r>
          </a:p>
          <a:p>
            <a:r>
              <a:rPr lang="fi-FI" sz="1400" b="1" dirty="0"/>
              <a:t>Porin seutukunta on sijalla </a:t>
            </a:r>
            <a:r>
              <a:rPr lang="fi-FI" sz="1400" b="1" dirty="0">
                <a:solidFill>
                  <a:srgbClr val="FF5050"/>
                </a:solidFill>
              </a:rPr>
              <a:t>9 </a:t>
            </a:r>
            <a:r>
              <a:rPr lang="fi-FI" sz="1400" b="1" dirty="0">
                <a:solidFill>
                  <a:schemeClr val="tx1"/>
                </a:solidFill>
              </a:rPr>
              <a:t>(14) </a:t>
            </a:r>
            <a:r>
              <a:rPr lang="fi-FI" sz="1400" b="1" dirty="0"/>
              <a:t>ja</a:t>
            </a:r>
            <a:endParaRPr lang="fi-FI" sz="1400" b="1" dirty="0">
              <a:solidFill>
                <a:srgbClr val="FF5050"/>
              </a:solidFill>
            </a:endParaRPr>
          </a:p>
          <a:p>
            <a:r>
              <a:rPr lang="fi-FI" sz="1400" b="1" dirty="0"/>
              <a:t>Pohjois-Satakunta sijalla </a:t>
            </a:r>
            <a:r>
              <a:rPr lang="fi-FI" sz="1400" b="1" dirty="0">
                <a:solidFill>
                  <a:srgbClr val="FF5050"/>
                </a:solidFill>
              </a:rPr>
              <a:t>55 </a:t>
            </a:r>
            <a:r>
              <a:rPr lang="fi-FI" sz="1400" b="1" dirty="0">
                <a:solidFill>
                  <a:schemeClr val="tx1"/>
                </a:solidFill>
              </a:rPr>
              <a:t>(47)</a:t>
            </a:r>
          </a:p>
          <a:p>
            <a:endParaRPr lang="fi-FI" sz="1400" dirty="0">
              <a:solidFill>
                <a:schemeClr val="bg1">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B97C8F22-57A1-E49A-64C4-FC086CB87F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6237312"/>
            <a:ext cx="1856812" cy="480765"/>
          </a:xfrm>
          <a:prstGeom prst="rect">
            <a:avLst/>
          </a:prstGeom>
        </p:spPr>
      </p:pic>
      <p:pic>
        <p:nvPicPr>
          <p:cNvPr id="4" name="Picture 3">
            <a:extLst>
              <a:ext uri="{FF2B5EF4-FFF2-40B4-BE49-F238E27FC236}">
                <a16:creationId xmlns:a16="http://schemas.microsoft.com/office/drawing/2014/main" id="{D216EB83-0069-B0B7-CAA2-E4CC7B4879D9}"/>
              </a:ext>
            </a:extLst>
          </p:cNvPr>
          <p:cNvPicPr>
            <a:picLocks noChangeAspect="1"/>
          </p:cNvPicPr>
          <p:nvPr/>
        </p:nvPicPr>
        <p:blipFill>
          <a:blip r:embed="rId3"/>
          <a:stretch>
            <a:fillRect/>
          </a:stretch>
        </p:blipFill>
        <p:spPr>
          <a:xfrm>
            <a:off x="0" y="127"/>
            <a:ext cx="4845632" cy="6858000"/>
          </a:xfrm>
          <a:prstGeom prst="rect">
            <a:avLst/>
          </a:prstGeom>
        </p:spPr>
      </p:pic>
    </p:spTree>
    <p:extLst>
      <p:ext uri="{BB962C8B-B14F-4D97-AF65-F5344CB8AC3E}">
        <p14:creationId xmlns:p14="http://schemas.microsoft.com/office/powerpoint/2010/main" val="375560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Title 2"/>
          <p:cNvSpPr>
            <a:spLocks noGrp="1"/>
          </p:cNvSpPr>
          <p:nvPr>
            <p:ph type="title"/>
          </p:nvPr>
        </p:nvSpPr>
        <p:spPr>
          <a:xfrm>
            <a:off x="0" y="-28575"/>
            <a:ext cx="7812088" cy="577255"/>
          </a:xfrm>
        </p:spPr>
        <p:txBody>
          <a:bodyPr/>
          <a:lstStyle/>
          <a:p>
            <a:pPr eaLnBrk="1" hangingPunct="1"/>
            <a:r>
              <a:rPr lang="fi-FI" altLang="en-US" sz="2400" dirty="0"/>
              <a:t>Seutukuntien kilpailukyky 2022</a:t>
            </a:r>
            <a:endParaRPr lang="en-US" altLang="en-US" sz="2400" dirty="0"/>
          </a:p>
        </p:txBody>
      </p:sp>
      <p:sp>
        <p:nvSpPr>
          <p:cNvPr id="37893" name="TextBox 6"/>
          <p:cNvSpPr txBox="1">
            <a:spLocks noChangeArrowheads="1"/>
          </p:cNvSpPr>
          <p:nvPr/>
        </p:nvSpPr>
        <p:spPr bwMode="auto">
          <a:xfrm>
            <a:off x="-15820" y="4200442"/>
            <a:ext cx="720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i-FI" altLang="en-US" sz="1800" dirty="0">
                <a:solidFill>
                  <a:srgbClr val="000000"/>
                </a:solidFill>
                <a:latin typeface="Arial" panose="020B0604020202020204" pitchFamily="34" charset="0"/>
              </a:rPr>
              <a:t>Satakunnan seutukuntien sijoittuminen osatekijöittäin</a:t>
            </a:r>
          </a:p>
          <a:p>
            <a:pPr>
              <a:spcBef>
                <a:spcPct val="0"/>
              </a:spcBef>
              <a:buFontTx/>
              <a:buNone/>
            </a:pPr>
            <a:r>
              <a:rPr lang="fi-FI" altLang="en-US" sz="1800" dirty="0">
                <a:solidFill>
                  <a:srgbClr val="000000"/>
                </a:solidFill>
                <a:latin typeface="Arial" panose="020B0604020202020204" pitchFamily="34" charset="0"/>
              </a:rPr>
              <a:t>Teollisuus ja tuottavuus vahvoja </a:t>
            </a:r>
            <a:r>
              <a:rPr lang="fi-FI" altLang="en-US" sz="1400" dirty="0">
                <a:solidFill>
                  <a:srgbClr val="000000"/>
                </a:solidFill>
                <a:latin typeface="Arial" panose="020B0604020202020204" pitchFamily="34" charset="0"/>
              </a:rPr>
              <a:t>(sijalukuja 69 seutukunnan joukossa)</a:t>
            </a:r>
          </a:p>
        </p:txBody>
      </p:sp>
      <p:sp>
        <p:nvSpPr>
          <p:cNvPr id="8" name="Right Arrow 7"/>
          <p:cNvSpPr/>
          <p:nvPr/>
        </p:nvSpPr>
        <p:spPr>
          <a:xfrm>
            <a:off x="6732240" y="2636911"/>
            <a:ext cx="360363" cy="17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i-FI" dirty="0">
                <a:solidFill>
                  <a:prstClr val="white"/>
                </a:solidFill>
              </a:rPr>
              <a:t> </a:t>
            </a:r>
            <a:endParaRPr lang="en-US" dirty="0">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68CE86C9-C9C2-FBB3-D917-C9F686F16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2" name="Picture 1">
            <a:extLst>
              <a:ext uri="{FF2B5EF4-FFF2-40B4-BE49-F238E27FC236}">
                <a16:creationId xmlns:a16="http://schemas.microsoft.com/office/drawing/2014/main" id="{FD8729E3-56E7-4CD1-9EC9-6F18EBBD11C4}"/>
              </a:ext>
            </a:extLst>
          </p:cNvPr>
          <p:cNvPicPr>
            <a:picLocks noChangeAspect="1"/>
          </p:cNvPicPr>
          <p:nvPr/>
        </p:nvPicPr>
        <p:blipFill>
          <a:blip r:embed="rId4"/>
          <a:stretch>
            <a:fillRect/>
          </a:stretch>
        </p:blipFill>
        <p:spPr>
          <a:xfrm>
            <a:off x="-20689" y="569167"/>
            <a:ext cx="6464898" cy="3645499"/>
          </a:xfrm>
          <a:prstGeom prst="rect">
            <a:avLst/>
          </a:prstGeom>
        </p:spPr>
      </p:pic>
      <p:pic>
        <p:nvPicPr>
          <p:cNvPr id="6" name="Picture 5">
            <a:extLst>
              <a:ext uri="{FF2B5EF4-FFF2-40B4-BE49-F238E27FC236}">
                <a16:creationId xmlns:a16="http://schemas.microsoft.com/office/drawing/2014/main" id="{26F4B764-6CDB-A3C3-D69C-BC6912EA4E3D}"/>
              </a:ext>
            </a:extLst>
          </p:cNvPr>
          <p:cNvPicPr>
            <a:picLocks noChangeAspect="1"/>
          </p:cNvPicPr>
          <p:nvPr/>
        </p:nvPicPr>
        <p:blipFill>
          <a:blip r:embed="rId5"/>
          <a:stretch>
            <a:fillRect/>
          </a:stretch>
        </p:blipFill>
        <p:spPr>
          <a:xfrm>
            <a:off x="47156" y="4918232"/>
            <a:ext cx="3464882" cy="849876"/>
          </a:xfrm>
          <a:prstGeom prst="rect">
            <a:avLst/>
          </a:prstGeom>
        </p:spPr>
      </p:pic>
      <p:pic>
        <p:nvPicPr>
          <p:cNvPr id="9" name="Picture 8">
            <a:extLst>
              <a:ext uri="{FF2B5EF4-FFF2-40B4-BE49-F238E27FC236}">
                <a16:creationId xmlns:a16="http://schemas.microsoft.com/office/drawing/2014/main" id="{98178EEE-D31E-024C-F998-EE89AE8A35EB}"/>
              </a:ext>
            </a:extLst>
          </p:cNvPr>
          <p:cNvPicPr>
            <a:picLocks noChangeAspect="1"/>
          </p:cNvPicPr>
          <p:nvPr/>
        </p:nvPicPr>
        <p:blipFill>
          <a:blip r:embed="rId6"/>
          <a:stretch>
            <a:fillRect/>
          </a:stretch>
        </p:blipFill>
        <p:spPr>
          <a:xfrm>
            <a:off x="3563888" y="4910650"/>
            <a:ext cx="3693100" cy="845996"/>
          </a:xfrm>
          <a:prstGeom prst="rect">
            <a:avLst/>
          </a:prstGeom>
        </p:spPr>
      </p:pic>
      <p:pic>
        <p:nvPicPr>
          <p:cNvPr id="10" name="Picture 9">
            <a:extLst>
              <a:ext uri="{FF2B5EF4-FFF2-40B4-BE49-F238E27FC236}">
                <a16:creationId xmlns:a16="http://schemas.microsoft.com/office/drawing/2014/main" id="{2D6F2D05-6232-C6AF-A96C-C6F5A382A3F6}"/>
              </a:ext>
            </a:extLst>
          </p:cNvPr>
          <p:cNvPicPr>
            <a:picLocks noChangeAspect="1"/>
          </p:cNvPicPr>
          <p:nvPr/>
        </p:nvPicPr>
        <p:blipFill>
          <a:blip r:embed="rId7"/>
          <a:stretch>
            <a:fillRect/>
          </a:stretch>
        </p:blipFill>
        <p:spPr>
          <a:xfrm>
            <a:off x="7380634" y="-21070"/>
            <a:ext cx="1607880" cy="6858000"/>
          </a:xfrm>
          <a:prstGeom prst="rect">
            <a:avLst/>
          </a:prstGeom>
        </p:spPr>
      </p:pic>
    </p:spTree>
    <p:extLst>
      <p:ext uri="{BB962C8B-B14F-4D97-AF65-F5344CB8AC3E}">
        <p14:creationId xmlns:p14="http://schemas.microsoft.com/office/powerpoint/2010/main" val="1877070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37778" y="812165"/>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3" name="TextBox 2"/>
          <p:cNvSpPr txBox="1"/>
          <p:nvPr/>
        </p:nvSpPr>
        <p:spPr>
          <a:xfrm>
            <a:off x="234477" y="826502"/>
            <a:ext cx="5417643" cy="5632311"/>
          </a:xfrm>
          <a:prstGeom prst="rect">
            <a:avLst/>
          </a:prstGeom>
          <a:noFill/>
        </p:spPr>
        <p:txBody>
          <a:bodyPr wrap="square" rtlCol="0">
            <a:spAutoFit/>
          </a:bodyPr>
          <a:lstStyle/>
          <a:p>
            <a:r>
              <a:rPr lang="fi-FI" dirty="0"/>
              <a:t>Satakunnan </a:t>
            </a:r>
            <a:r>
              <a:rPr lang="fi-FI" b="1" dirty="0"/>
              <a:t>avoimuusindeksi</a:t>
            </a:r>
            <a:r>
              <a:rPr lang="fi-FI" dirty="0"/>
              <a:t> </a:t>
            </a:r>
          </a:p>
          <a:p>
            <a:r>
              <a:rPr lang="fi-FI" dirty="0"/>
              <a:t>(vienti Tullin mukaan/BKT) on maan korkeimpia): 57 %, koko maa 27 % (2021)</a:t>
            </a:r>
          </a:p>
          <a:p>
            <a:endParaRPr lang="fi-FI" dirty="0"/>
          </a:p>
          <a:p>
            <a:r>
              <a:rPr lang="fi-FI" dirty="0"/>
              <a:t>Satakunnan </a:t>
            </a:r>
            <a:r>
              <a:rPr lang="fi-FI" b="1" dirty="0"/>
              <a:t>viennin arvo </a:t>
            </a:r>
            <a:r>
              <a:rPr lang="fi-FI" dirty="0"/>
              <a:t>on</a:t>
            </a:r>
            <a:r>
              <a:rPr lang="fi-FI" b="1" dirty="0"/>
              <a:t> </a:t>
            </a:r>
            <a:r>
              <a:rPr lang="fi-FI" dirty="0"/>
              <a:t>maakunnista </a:t>
            </a:r>
          </a:p>
          <a:p>
            <a:r>
              <a:rPr lang="fi-FI" dirty="0"/>
              <a:t>neljänneksi korkein v. 2022 (Tulli);</a:t>
            </a:r>
          </a:p>
          <a:p>
            <a:r>
              <a:rPr lang="fi-FI" b="1" dirty="0"/>
              <a:t>osuus Suomen viennistä on 8,1 % </a:t>
            </a:r>
            <a:r>
              <a:rPr lang="fi-FI" dirty="0"/>
              <a:t>(väestöosuus 3,8 %)</a:t>
            </a:r>
            <a:r>
              <a:rPr lang="fi-FI" sz="1400" dirty="0"/>
              <a:t>. </a:t>
            </a:r>
            <a:r>
              <a:rPr lang="fi-FI" dirty="0"/>
              <a:t>Satakunnan viennin arvon kasvu oli 35,6 % vuoden 2022 aikana (koko maa 18,7 %). </a:t>
            </a:r>
          </a:p>
          <a:p>
            <a:endParaRPr lang="fi-FI" b="1" dirty="0"/>
          </a:p>
          <a:p>
            <a:r>
              <a:rPr lang="fi-FI" b="1" dirty="0"/>
              <a:t>Viennin arvo/</a:t>
            </a:r>
            <a:r>
              <a:rPr lang="fi-FI" b="1" dirty="0" err="1"/>
              <a:t>capita</a:t>
            </a:r>
            <a:r>
              <a:rPr lang="fi-FI" b="1" dirty="0"/>
              <a:t> on 2. korkein 19 maakunnasta! </a:t>
            </a:r>
            <a:r>
              <a:rPr lang="fi-FI" dirty="0"/>
              <a:t>(v. 2022 tiedot, Tulli). </a:t>
            </a:r>
          </a:p>
          <a:p>
            <a:endParaRPr lang="fi-FI" dirty="0"/>
          </a:p>
          <a:p>
            <a:r>
              <a:rPr lang="fi-FI" b="1" dirty="0"/>
              <a:t>Satakunnan satamien osuus Suomen viennistä </a:t>
            </a:r>
            <a:r>
              <a:rPr lang="fi-FI" dirty="0"/>
              <a:t>tonneissa</a:t>
            </a:r>
            <a:r>
              <a:rPr lang="fi-FI" b="1" dirty="0"/>
              <a:t> </a:t>
            </a:r>
            <a:r>
              <a:rPr lang="fi-FI" dirty="0"/>
              <a:t>on </a:t>
            </a:r>
            <a:r>
              <a:rPr lang="fi-FI" b="1" dirty="0"/>
              <a:t>10,4 % </a:t>
            </a:r>
            <a:r>
              <a:rPr lang="fi-FI" dirty="0"/>
              <a:t>ja tuonnista 8,6 % (yht. 9,5 %), kun väestöosuus on 3,8 % (v. 2022). Esim. viennissä osuus on lähes kolminkertainen väestöosuuteen nähden. </a:t>
            </a:r>
          </a:p>
          <a:p>
            <a:endParaRPr lang="fi-FI" dirty="0"/>
          </a:p>
          <a:p>
            <a:endParaRPr lang="fi-FI" dirty="0"/>
          </a:p>
        </p:txBody>
      </p:sp>
      <p:pic>
        <p:nvPicPr>
          <p:cNvPr id="4" name="Kuva 3" descr="Kuva, joka sisältää kohteen teksti, merkki, clipart-kuva&#10;&#10;Kuvaus luotu automaattisesti">
            <a:extLst>
              <a:ext uri="{FF2B5EF4-FFF2-40B4-BE49-F238E27FC236}">
                <a16:creationId xmlns:a16="http://schemas.microsoft.com/office/drawing/2014/main" id="{A6312008-1049-8188-2088-7174D28D87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2" name="Picture 11">
            <a:extLst>
              <a:ext uri="{FF2B5EF4-FFF2-40B4-BE49-F238E27FC236}">
                <a16:creationId xmlns:a16="http://schemas.microsoft.com/office/drawing/2014/main" id="{7D3338B3-CE9C-77CE-78A6-5761365A3A57}"/>
              </a:ext>
            </a:extLst>
          </p:cNvPr>
          <p:cNvPicPr>
            <a:picLocks noChangeAspect="1"/>
          </p:cNvPicPr>
          <p:nvPr/>
        </p:nvPicPr>
        <p:blipFill>
          <a:blip r:embed="rId3"/>
          <a:stretch>
            <a:fillRect/>
          </a:stretch>
        </p:blipFill>
        <p:spPr>
          <a:xfrm>
            <a:off x="6079901" y="938068"/>
            <a:ext cx="2619375" cy="4181475"/>
          </a:xfrm>
          <a:prstGeom prst="rect">
            <a:avLst/>
          </a:prstGeom>
        </p:spPr>
      </p:pic>
    </p:spTree>
    <p:extLst>
      <p:ext uri="{BB962C8B-B14F-4D97-AF65-F5344CB8AC3E}">
        <p14:creationId xmlns:p14="http://schemas.microsoft.com/office/powerpoint/2010/main" val="1300952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3661390" y="70275"/>
            <a:ext cx="6048672"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vIENTI</a:t>
            </a:r>
            <a:r>
              <a:rPr lang="fi-FI" sz="3200" b="1" cap="all" dirty="0">
                <a:solidFill>
                  <a:srgbClr val="0070C0"/>
                </a:solidFill>
                <a:effectLst>
                  <a:outerShdw blurRad="38100" dist="38100" dir="2700000" algn="tl">
                    <a:srgbClr val="000000">
                      <a:alpha val="43137"/>
                    </a:srgbClr>
                  </a:outerShdw>
                </a:effectLst>
              </a:rPr>
              <a:t> </a:t>
            </a:r>
            <a:r>
              <a:rPr lang="fi-FI" sz="3200" b="1" cap="all" dirty="0" err="1">
                <a:solidFill>
                  <a:srgbClr val="0070C0"/>
                </a:solidFill>
                <a:effectLst>
                  <a:outerShdw blurRad="38100" dist="38100" dir="2700000" algn="tl">
                    <a:srgbClr val="000000">
                      <a:alpha val="43137"/>
                    </a:srgbClr>
                  </a:outerShdw>
                </a:effectLst>
              </a:rPr>
              <a:t>VAHVuutena</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4" name="TextBox 3">
            <a:extLst>
              <a:ext uri="{FF2B5EF4-FFF2-40B4-BE49-F238E27FC236}">
                <a16:creationId xmlns:a16="http://schemas.microsoft.com/office/drawing/2014/main" id="{1313D3A1-400B-4B85-8566-906490A26E32}"/>
              </a:ext>
            </a:extLst>
          </p:cNvPr>
          <p:cNvSpPr txBox="1"/>
          <p:nvPr/>
        </p:nvSpPr>
        <p:spPr>
          <a:xfrm>
            <a:off x="4525720" y="5872240"/>
            <a:ext cx="4561615" cy="954107"/>
          </a:xfrm>
          <a:prstGeom prst="rect">
            <a:avLst/>
          </a:prstGeom>
          <a:noFill/>
        </p:spPr>
        <p:txBody>
          <a:bodyPr wrap="square" rtlCol="0">
            <a:spAutoFit/>
          </a:bodyPr>
          <a:lstStyle/>
          <a:p>
            <a:r>
              <a:rPr lang="sv-SE" sz="1400" b="1" dirty="0" err="1"/>
              <a:t>Satakunnassa</a:t>
            </a:r>
            <a:r>
              <a:rPr lang="sv-SE" sz="1400" b="1" dirty="0"/>
              <a:t> </a:t>
            </a:r>
            <a:r>
              <a:rPr lang="sv-SE" sz="1400" b="1" dirty="0" err="1"/>
              <a:t>henkeä</a:t>
            </a:r>
            <a:r>
              <a:rPr lang="sv-SE" sz="1400" b="1" dirty="0"/>
              <a:t> </a:t>
            </a:r>
            <a:r>
              <a:rPr lang="sv-SE" sz="1400" b="1" dirty="0" err="1"/>
              <a:t>kohti</a:t>
            </a:r>
            <a:r>
              <a:rPr lang="sv-SE" sz="1400" b="1" dirty="0"/>
              <a:t> </a:t>
            </a:r>
            <a:r>
              <a:rPr lang="sv-SE" sz="1400" b="1" dirty="0" err="1"/>
              <a:t>laskettu</a:t>
            </a:r>
            <a:r>
              <a:rPr lang="sv-SE" sz="1400" b="1" dirty="0"/>
              <a:t> </a:t>
            </a:r>
            <a:r>
              <a:rPr lang="sv-SE" sz="1400" b="1" dirty="0" err="1"/>
              <a:t>vienti</a:t>
            </a:r>
            <a:r>
              <a:rPr lang="sv-SE" sz="1400" b="1" dirty="0"/>
              <a:t> on </a:t>
            </a:r>
            <a:r>
              <a:rPr lang="sv-SE" sz="1400" b="1" dirty="0" err="1"/>
              <a:t>yli</a:t>
            </a:r>
            <a:r>
              <a:rPr lang="sv-SE" sz="1400" b="1" dirty="0"/>
              <a:t> </a:t>
            </a:r>
            <a:r>
              <a:rPr lang="sv-SE" sz="1400" b="1" dirty="0" err="1"/>
              <a:t>kaksinkertainen</a:t>
            </a:r>
            <a:r>
              <a:rPr lang="sv-SE" sz="1400" b="1" dirty="0"/>
              <a:t> </a:t>
            </a:r>
            <a:r>
              <a:rPr lang="sv-SE" sz="1400" b="1" dirty="0" err="1"/>
              <a:t>maan</a:t>
            </a:r>
            <a:r>
              <a:rPr lang="sv-SE" sz="1400" b="1" dirty="0"/>
              <a:t> </a:t>
            </a:r>
            <a:r>
              <a:rPr lang="sv-SE" sz="1400" b="1" dirty="0" err="1"/>
              <a:t>keskiarvoon</a:t>
            </a:r>
            <a:r>
              <a:rPr lang="sv-SE" sz="1400" b="1" dirty="0"/>
              <a:t> </a:t>
            </a:r>
            <a:r>
              <a:rPr lang="sv-SE" sz="1400" b="1" dirty="0" err="1"/>
              <a:t>verrattuna</a:t>
            </a:r>
            <a:r>
              <a:rPr lang="sv-SE" sz="1400" b="1" dirty="0"/>
              <a:t> ja </a:t>
            </a:r>
            <a:r>
              <a:rPr lang="sv-SE" sz="1400" b="1" dirty="0" err="1"/>
              <a:t>ohittaa</a:t>
            </a:r>
            <a:r>
              <a:rPr lang="sv-SE" sz="1400" b="1" dirty="0"/>
              <a:t> </a:t>
            </a:r>
            <a:r>
              <a:rPr lang="sv-SE" sz="1400" b="1" dirty="0" err="1"/>
              <a:t>useat</a:t>
            </a:r>
            <a:r>
              <a:rPr lang="sv-SE" sz="1400" b="1" dirty="0"/>
              <a:t> </a:t>
            </a:r>
            <a:r>
              <a:rPr lang="sv-SE" sz="1400" b="1" dirty="0" err="1"/>
              <a:t>väestönkasvun</a:t>
            </a:r>
            <a:r>
              <a:rPr lang="sv-SE" sz="1400" b="1" dirty="0"/>
              <a:t> </a:t>
            </a:r>
            <a:r>
              <a:rPr lang="sv-SE" sz="1400" b="1" dirty="0" err="1"/>
              <a:t>maakunnat</a:t>
            </a:r>
            <a:r>
              <a:rPr lang="sv-SE" sz="1400" b="1" dirty="0"/>
              <a:t>.</a:t>
            </a:r>
          </a:p>
          <a:p>
            <a:r>
              <a:rPr lang="sv-SE" sz="1400" b="1" dirty="0" err="1"/>
              <a:t>Vuonna</a:t>
            </a:r>
            <a:r>
              <a:rPr lang="sv-SE" sz="1400" b="1" dirty="0"/>
              <a:t> 2022 </a:t>
            </a:r>
            <a:r>
              <a:rPr lang="sv-SE" sz="1400" b="1" dirty="0" err="1"/>
              <a:t>arvo</a:t>
            </a:r>
            <a:r>
              <a:rPr lang="sv-SE" sz="1400" b="1" dirty="0"/>
              <a:t> </a:t>
            </a:r>
            <a:r>
              <a:rPr lang="sv-SE" sz="1400" b="1" dirty="0" err="1"/>
              <a:t>kasvoi</a:t>
            </a:r>
            <a:r>
              <a:rPr lang="sv-SE" sz="1400" b="1" dirty="0"/>
              <a:t> </a:t>
            </a:r>
            <a:r>
              <a:rPr lang="sv-SE" sz="1400" b="1" dirty="0" err="1"/>
              <a:t>edelleen</a:t>
            </a:r>
            <a:r>
              <a:rPr lang="sv-SE" sz="1400" b="1" dirty="0"/>
              <a:t>.</a:t>
            </a:r>
            <a:endParaRPr lang="fi-FI" sz="1400" b="1" dirty="0"/>
          </a:p>
        </p:txBody>
      </p:sp>
      <p:pic>
        <p:nvPicPr>
          <p:cNvPr id="5" name="Kuva 4" descr="Kuva, joka sisältää kohteen teksti, merkki, clipart-kuva&#10;&#10;Kuvaus luotu automaattisesti">
            <a:extLst>
              <a:ext uri="{FF2B5EF4-FFF2-40B4-BE49-F238E27FC236}">
                <a16:creationId xmlns:a16="http://schemas.microsoft.com/office/drawing/2014/main" id="{21D88417-2354-578C-DFA0-13268BDBA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B0DB5F74-660F-4E69-5EA3-0037D4464789}"/>
              </a:ext>
            </a:extLst>
          </p:cNvPr>
          <p:cNvPicPr>
            <a:picLocks noChangeAspect="1"/>
          </p:cNvPicPr>
          <p:nvPr/>
        </p:nvPicPr>
        <p:blipFill>
          <a:blip r:embed="rId3"/>
          <a:stretch>
            <a:fillRect/>
          </a:stretch>
        </p:blipFill>
        <p:spPr>
          <a:xfrm>
            <a:off x="4860032" y="597931"/>
            <a:ext cx="3068867" cy="4899028"/>
          </a:xfrm>
          <a:prstGeom prst="rect">
            <a:avLst/>
          </a:prstGeom>
        </p:spPr>
      </p:pic>
      <p:pic>
        <p:nvPicPr>
          <p:cNvPr id="8" name="Picture 7">
            <a:extLst>
              <a:ext uri="{FF2B5EF4-FFF2-40B4-BE49-F238E27FC236}">
                <a16:creationId xmlns:a16="http://schemas.microsoft.com/office/drawing/2014/main" id="{B105A546-8819-C019-695E-5ADECB026DE5}"/>
              </a:ext>
            </a:extLst>
          </p:cNvPr>
          <p:cNvPicPr>
            <a:picLocks noChangeAspect="1"/>
          </p:cNvPicPr>
          <p:nvPr/>
        </p:nvPicPr>
        <p:blipFill>
          <a:blip r:embed="rId4"/>
          <a:stretch>
            <a:fillRect/>
          </a:stretch>
        </p:blipFill>
        <p:spPr>
          <a:xfrm>
            <a:off x="-2838" y="0"/>
            <a:ext cx="4412806" cy="6240710"/>
          </a:xfrm>
          <a:prstGeom prst="rect">
            <a:avLst/>
          </a:prstGeom>
        </p:spPr>
      </p:pic>
    </p:spTree>
    <p:extLst>
      <p:ext uri="{BB962C8B-B14F-4D97-AF65-F5344CB8AC3E}">
        <p14:creationId xmlns:p14="http://schemas.microsoft.com/office/powerpoint/2010/main" val="22645852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2018</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Picture 4">
            <a:extLst>
              <a:ext uri="{FF2B5EF4-FFF2-40B4-BE49-F238E27FC236}">
                <a16:creationId xmlns:a16="http://schemas.microsoft.com/office/drawing/2014/main" id="{E3E485D3-06C5-436C-A06F-B5FFFA895943}"/>
              </a:ext>
            </a:extLst>
          </p:cNvPr>
          <p:cNvPicPr>
            <a:picLocks noChangeAspect="1"/>
          </p:cNvPicPr>
          <p:nvPr/>
        </p:nvPicPr>
        <p:blipFill>
          <a:blip r:embed="rId2"/>
          <a:stretch>
            <a:fillRect/>
          </a:stretch>
        </p:blipFill>
        <p:spPr>
          <a:xfrm>
            <a:off x="691241" y="637942"/>
            <a:ext cx="7709275" cy="5450137"/>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AE181563-2A38-27C3-5AA1-E33252000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3265259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SUURIMMAT TYÖNANTAJAT 2022</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ECEF3BE1-4EF6-F842-C6C1-116239CE72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99675C18-1071-9FC8-A79E-B479580AD790}"/>
              </a:ext>
            </a:extLst>
          </p:cNvPr>
          <p:cNvPicPr>
            <a:picLocks noChangeAspect="1"/>
          </p:cNvPicPr>
          <p:nvPr/>
        </p:nvPicPr>
        <p:blipFill>
          <a:blip r:embed="rId3"/>
          <a:stretch>
            <a:fillRect/>
          </a:stretch>
        </p:blipFill>
        <p:spPr>
          <a:xfrm>
            <a:off x="179512" y="1052736"/>
            <a:ext cx="8324850" cy="4019550"/>
          </a:xfrm>
          <a:prstGeom prst="rect">
            <a:avLst/>
          </a:prstGeom>
        </p:spPr>
      </p:pic>
    </p:spTree>
    <p:extLst>
      <p:ext uri="{BB962C8B-B14F-4D97-AF65-F5344CB8AC3E}">
        <p14:creationId xmlns:p14="http://schemas.microsoft.com/office/powerpoint/2010/main" val="693516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827992" cy="396911"/>
          </a:xfrm>
        </p:spPr>
        <p:txBody>
          <a:bodyPr>
            <a:noAutofit/>
          </a:bodyPr>
          <a:lstStyle/>
          <a:p>
            <a:r>
              <a:rPr lang="fi-FI" sz="3200" b="1" cap="all" dirty="0">
                <a:solidFill>
                  <a:srgbClr val="0070C0"/>
                </a:solidFill>
                <a:effectLst>
                  <a:outerShdw blurRad="38100" dist="38100" dir="2700000" algn="tl">
                    <a:srgbClr val="000000">
                      <a:alpha val="43137"/>
                    </a:srgbClr>
                  </a:outerShdw>
                </a:effectLst>
              </a:rPr>
              <a:t>seutukuntien SUURIMMAT TYÖNANTAJAT 2022</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136A1042-9470-1C7A-71FC-30EC9C1B5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9D662AE7-4D31-1061-CB2B-0571F3D62BC3}"/>
              </a:ext>
            </a:extLst>
          </p:cNvPr>
          <p:cNvPicPr>
            <a:picLocks noChangeAspect="1"/>
          </p:cNvPicPr>
          <p:nvPr/>
        </p:nvPicPr>
        <p:blipFill>
          <a:blip r:embed="rId3"/>
          <a:stretch>
            <a:fillRect/>
          </a:stretch>
        </p:blipFill>
        <p:spPr>
          <a:xfrm>
            <a:off x="0" y="1271921"/>
            <a:ext cx="9144000" cy="3207657"/>
          </a:xfrm>
          <a:prstGeom prst="rect">
            <a:avLst/>
          </a:prstGeom>
        </p:spPr>
      </p:pic>
    </p:spTree>
    <p:extLst>
      <p:ext uri="{BB962C8B-B14F-4D97-AF65-F5344CB8AC3E}">
        <p14:creationId xmlns:p14="http://schemas.microsoft.com/office/powerpoint/2010/main" val="42241918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594575" y="5774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783C8639-43CB-CACC-67E0-E2EEF7A789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282" y="6300426"/>
            <a:ext cx="1856812" cy="480765"/>
          </a:xfrm>
          <a:prstGeom prst="rect">
            <a:avLst/>
          </a:prstGeom>
        </p:spPr>
      </p:pic>
      <p:pic>
        <p:nvPicPr>
          <p:cNvPr id="5" name="Picture 4">
            <a:extLst>
              <a:ext uri="{FF2B5EF4-FFF2-40B4-BE49-F238E27FC236}">
                <a16:creationId xmlns:a16="http://schemas.microsoft.com/office/drawing/2014/main" id="{E2CD3B94-7390-2829-9134-5BC7FBE0CC6A}"/>
              </a:ext>
            </a:extLst>
          </p:cNvPr>
          <p:cNvPicPr>
            <a:picLocks noChangeAspect="1"/>
          </p:cNvPicPr>
          <p:nvPr/>
        </p:nvPicPr>
        <p:blipFill>
          <a:blip r:embed="rId3"/>
          <a:stretch>
            <a:fillRect/>
          </a:stretch>
        </p:blipFill>
        <p:spPr>
          <a:xfrm>
            <a:off x="108966" y="618759"/>
            <a:ext cx="8423474" cy="5675137"/>
          </a:xfrm>
          <a:prstGeom prst="rect">
            <a:avLst/>
          </a:prstGeom>
        </p:spPr>
      </p:pic>
    </p:spTree>
    <p:extLst>
      <p:ext uri="{BB962C8B-B14F-4D97-AF65-F5344CB8AC3E}">
        <p14:creationId xmlns:p14="http://schemas.microsoft.com/office/powerpoint/2010/main" val="1104294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21BAD-F5DF-91B1-0AB5-FEC15D617592}"/>
              </a:ext>
            </a:extLst>
          </p:cNvPr>
          <p:cNvPicPr>
            <a:picLocks noChangeAspect="1"/>
          </p:cNvPicPr>
          <p:nvPr/>
        </p:nvPicPr>
        <p:blipFill>
          <a:blip r:embed="rId3"/>
          <a:stretch>
            <a:fillRect/>
          </a:stretch>
        </p:blipFill>
        <p:spPr>
          <a:xfrm>
            <a:off x="611560" y="836712"/>
            <a:ext cx="8379073" cy="5400575"/>
          </a:xfrm>
          <a:prstGeom prst="rect">
            <a:avLst/>
          </a:prstGeom>
        </p:spPr>
      </p:pic>
      <p:sp>
        <p:nvSpPr>
          <p:cNvPr id="2" name="Otsikko 1"/>
          <p:cNvSpPr>
            <a:spLocks noGrp="1"/>
          </p:cNvSpPr>
          <p:nvPr>
            <p:ph type="title"/>
          </p:nvPr>
        </p:nvSpPr>
        <p:spPr>
          <a:xfrm>
            <a:off x="611560" y="179745"/>
            <a:ext cx="8379072" cy="51295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 kehitys 1993-2023</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6</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BF204655-6A1F-B1E6-2684-1AE16EFBA4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
        <p:nvSpPr>
          <p:cNvPr id="5" name="TextBox 4">
            <a:extLst>
              <a:ext uri="{FF2B5EF4-FFF2-40B4-BE49-F238E27FC236}">
                <a16:creationId xmlns:a16="http://schemas.microsoft.com/office/drawing/2014/main" id="{416C9B4B-1F48-B9C8-C406-24A7805BC546}"/>
              </a:ext>
            </a:extLst>
          </p:cNvPr>
          <p:cNvSpPr txBox="1"/>
          <p:nvPr/>
        </p:nvSpPr>
        <p:spPr>
          <a:xfrm>
            <a:off x="8299043" y="5610810"/>
            <a:ext cx="466794" cy="246221"/>
          </a:xfrm>
          <a:prstGeom prst="rect">
            <a:avLst/>
          </a:prstGeom>
          <a:noFill/>
        </p:spPr>
        <p:txBody>
          <a:bodyPr wrap="none" rtlCol="0">
            <a:spAutoFit/>
          </a:bodyPr>
          <a:lstStyle/>
          <a:p>
            <a:r>
              <a:rPr lang="fi-FI" sz="1000" dirty="0"/>
              <a:t>2022</a:t>
            </a:r>
            <a:endParaRPr lang="en-US" sz="1000" dirty="0"/>
          </a:p>
        </p:txBody>
      </p:sp>
      <p:sp>
        <p:nvSpPr>
          <p:cNvPr id="6" name="TextBox 5">
            <a:extLst>
              <a:ext uri="{FF2B5EF4-FFF2-40B4-BE49-F238E27FC236}">
                <a16:creationId xmlns:a16="http://schemas.microsoft.com/office/drawing/2014/main" id="{B886194E-A016-6CCD-F5FA-9AE9389DF930}"/>
              </a:ext>
            </a:extLst>
          </p:cNvPr>
          <p:cNvSpPr txBox="1"/>
          <p:nvPr/>
        </p:nvSpPr>
        <p:spPr>
          <a:xfrm>
            <a:off x="8606673" y="5610811"/>
            <a:ext cx="537327" cy="246221"/>
          </a:xfrm>
          <a:prstGeom prst="rect">
            <a:avLst/>
          </a:prstGeom>
          <a:noFill/>
        </p:spPr>
        <p:txBody>
          <a:bodyPr wrap="none" rtlCol="0">
            <a:spAutoFit/>
          </a:bodyPr>
          <a:lstStyle/>
          <a:p>
            <a:r>
              <a:rPr lang="fi-FI" sz="1000" dirty="0"/>
              <a:t>2023e</a:t>
            </a:r>
            <a:endParaRPr lang="en-US" sz="1000" dirty="0"/>
          </a:p>
        </p:txBody>
      </p:sp>
    </p:spTree>
    <p:extLst>
      <p:ext uri="{BB962C8B-B14F-4D97-AF65-F5344CB8AC3E}">
        <p14:creationId xmlns:p14="http://schemas.microsoft.com/office/powerpoint/2010/main" val="599184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618369" y="5707004"/>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6" name="TextBox 5">
            <a:extLst>
              <a:ext uri="{FF2B5EF4-FFF2-40B4-BE49-F238E27FC236}">
                <a16:creationId xmlns:a16="http://schemas.microsoft.com/office/drawing/2014/main" id="{A804EDB9-96E7-6685-B69E-F39F14BF03F0}"/>
              </a:ext>
            </a:extLst>
          </p:cNvPr>
          <p:cNvSpPr txBox="1"/>
          <p:nvPr/>
        </p:nvSpPr>
        <p:spPr>
          <a:xfrm>
            <a:off x="4067944" y="6234592"/>
            <a:ext cx="2872902" cy="307777"/>
          </a:xfrm>
          <a:prstGeom prst="rect">
            <a:avLst/>
          </a:prstGeom>
          <a:noFill/>
        </p:spPr>
        <p:txBody>
          <a:bodyPr wrap="none" rtlCol="0">
            <a:spAutoFit/>
          </a:bodyPr>
          <a:lstStyle/>
          <a:p>
            <a:r>
              <a:rPr lang="fi-FI" sz="1400" dirty="0"/>
              <a:t>Katkoviiva kuvaa trendiä kuviossa</a:t>
            </a:r>
            <a:endParaRPr lang="en-US" sz="1400" dirty="0"/>
          </a:p>
        </p:txBody>
      </p:sp>
      <p:pic>
        <p:nvPicPr>
          <p:cNvPr id="3" name="Kuva 2" descr="Kuva, joka sisältää kohteen teksti, merkki, clipart-kuva&#10;&#10;Kuvaus luotu automaattisesti">
            <a:extLst>
              <a:ext uri="{FF2B5EF4-FFF2-40B4-BE49-F238E27FC236}">
                <a16:creationId xmlns:a16="http://schemas.microsoft.com/office/drawing/2014/main" id="{1FCE12A1-9392-787B-0B1B-9FD8BD694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DD997581-872E-CC11-0FB5-35114624E778}"/>
              </a:ext>
            </a:extLst>
          </p:cNvPr>
          <p:cNvPicPr>
            <a:picLocks noChangeAspect="1"/>
          </p:cNvPicPr>
          <p:nvPr/>
        </p:nvPicPr>
        <p:blipFill>
          <a:blip r:embed="rId4"/>
          <a:stretch>
            <a:fillRect/>
          </a:stretch>
        </p:blipFill>
        <p:spPr>
          <a:xfrm>
            <a:off x="415663" y="616491"/>
            <a:ext cx="8312673" cy="5558095"/>
          </a:xfrm>
          <a:prstGeom prst="rect">
            <a:avLst/>
          </a:prstGeom>
        </p:spPr>
      </p:pic>
    </p:spTree>
    <p:extLst>
      <p:ext uri="{BB962C8B-B14F-4D97-AF65-F5344CB8AC3E}">
        <p14:creationId xmlns:p14="http://schemas.microsoft.com/office/powerpoint/2010/main" val="33944640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599033C7-B4B1-AD47-3384-8DEEA2EBD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86" y="6314546"/>
            <a:ext cx="1856812" cy="480765"/>
          </a:xfrm>
          <a:prstGeom prst="rect">
            <a:avLst/>
          </a:prstGeom>
        </p:spPr>
      </p:pic>
      <p:pic>
        <p:nvPicPr>
          <p:cNvPr id="5" name="Picture 4">
            <a:extLst>
              <a:ext uri="{FF2B5EF4-FFF2-40B4-BE49-F238E27FC236}">
                <a16:creationId xmlns:a16="http://schemas.microsoft.com/office/drawing/2014/main" id="{18A53EB2-FDF0-CA36-F70D-BAF9623A807D}"/>
              </a:ext>
            </a:extLst>
          </p:cNvPr>
          <p:cNvPicPr>
            <a:picLocks noChangeAspect="1"/>
          </p:cNvPicPr>
          <p:nvPr/>
        </p:nvPicPr>
        <p:blipFill>
          <a:blip r:embed="rId3"/>
          <a:stretch>
            <a:fillRect/>
          </a:stretch>
        </p:blipFill>
        <p:spPr>
          <a:xfrm>
            <a:off x="323528" y="679414"/>
            <a:ext cx="8312672" cy="5562773"/>
          </a:xfrm>
          <a:prstGeom prst="rect">
            <a:avLst/>
          </a:prstGeom>
        </p:spPr>
      </p:pic>
    </p:spTree>
    <p:extLst>
      <p:ext uri="{BB962C8B-B14F-4D97-AF65-F5344CB8AC3E}">
        <p14:creationId xmlns:p14="http://schemas.microsoft.com/office/powerpoint/2010/main" val="3450654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 kasvuyritykset</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4BCFD73A-2BA0-0015-8DEE-80185CB87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46EDAF03-F23B-5C39-2ED2-80B36A5C9482}"/>
              </a:ext>
            </a:extLst>
          </p:cNvPr>
          <p:cNvPicPr>
            <a:picLocks noChangeAspect="1"/>
          </p:cNvPicPr>
          <p:nvPr/>
        </p:nvPicPr>
        <p:blipFill>
          <a:blip r:embed="rId3"/>
          <a:stretch>
            <a:fillRect/>
          </a:stretch>
        </p:blipFill>
        <p:spPr>
          <a:xfrm>
            <a:off x="87843" y="708110"/>
            <a:ext cx="8918971" cy="5342011"/>
          </a:xfrm>
          <a:prstGeom prst="rect">
            <a:avLst/>
          </a:prstGeom>
        </p:spPr>
      </p:pic>
    </p:spTree>
    <p:extLst>
      <p:ext uri="{BB962C8B-B14F-4D97-AF65-F5344CB8AC3E}">
        <p14:creationId xmlns:p14="http://schemas.microsoft.com/office/powerpoint/2010/main" val="7242227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84A65FF3-0C6E-DA59-BB7D-93379CD46F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pic>
        <p:nvPicPr>
          <p:cNvPr id="5" name="Picture 4">
            <a:extLst>
              <a:ext uri="{FF2B5EF4-FFF2-40B4-BE49-F238E27FC236}">
                <a16:creationId xmlns:a16="http://schemas.microsoft.com/office/drawing/2014/main" id="{F0BECCF0-5166-2245-71D9-2D311CF2EF2C}"/>
              </a:ext>
            </a:extLst>
          </p:cNvPr>
          <p:cNvPicPr>
            <a:picLocks noChangeAspect="1"/>
          </p:cNvPicPr>
          <p:nvPr/>
        </p:nvPicPr>
        <p:blipFill>
          <a:blip r:embed="rId3"/>
          <a:stretch>
            <a:fillRect/>
          </a:stretch>
        </p:blipFill>
        <p:spPr>
          <a:xfrm>
            <a:off x="2037541" y="19270"/>
            <a:ext cx="5715000" cy="6858000"/>
          </a:xfrm>
          <a:prstGeom prst="rect">
            <a:avLst/>
          </a:prstGeom>
        </p:spPr>
      </p:pic>
      <p:sp>
        <p:nvSpPr>
          <p:cNvPr id="6" name="TextBox 5">
            <a:extLst>
              <a:ext uri="{FF2B5EF4-FFF2-40B4-BE49-F238E27FC236}">
                <a16:creationId xmlns:a16="http://schemas.microsoft.com/office/drawing/2014/main" id="{527233E6-18EB-1F86-2A61-E76351E25010}"/>
              </a:ext>
            </a:extLst>
          </p:cNvPr>
          <p:cNvSpPr txBox="1"/>
          <p:nvPr/>
        </p:nvSpPr>
        <p:spPr>
          <a:xfrm>
            <a:off x="1986782" y="131665"/>
            <a:ext cx="1742785" cy="276999"/>
          </a:xfrm>
          <a:prstGeom prst="rect">
            <a:avLst/>
          </a:prstGeom>
          <a:noFill/>
        </p:spPr>
        <p:txBody>
          <a:bodyPr wrap="none" rtlCol="0">
            <a:spAutoFit/>
          </a:bodyPr>
          <a:lstStyle/>
          <a:p>
            <a:r>
              <a:rPr lang="fi-FI" sz="1200" dirty="0"/>
              <a:t>Kasvukausi 2019-2022</a:t>
            </a:r>
            <a:endParaRPr lang="en-US" sz="1200" dirty="0"/>
          </a:p>
        </p:txBody>
      </p:sp>
    </p:spTree>
    <p:extLst>
      <p:ext uri="{BB962C8B-B14F-4D97-AF65-F5344CB8AC3E}">
        <p14:creationId xmlns:p14="http://schemas.microsoft.com/office/powerpoint/2010/main" val="32549785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yritysten kasvu</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Picture 3">
            <a:extLst>
              <a:ext uri="{FF2B5EF4-FFF2-40B4-BE49-F238E27FC236}">
                <a16:creationId xmlns:a16="http://schemas.microsoft.com/office/drawing/2014/main" id="{E4D4494B-CDCF-6967-A9E8-503D93F5EF19}"/>
              </a:ext>
            </a:extLst>
          </p:cNvPr>
          <p:cNvPicPr>
            <a:picLocks noChangeAspect="1"/>
          </p:cNvPicPr>
          <p:nvPr/>
        </p:nvPicPr>
        <p:blipFill>
          <a:blip r:embed="rId2"/>
          <a:stretch>
            <a:fillRect/>
          </a:stretch>
        </p:blipFill>
        <p:spPr>
          <a:xfrm>
            <a:off x="105745" y="703390"/>
            <a:ext cx="8907897" cy="5451219"/>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CD5009A3-104A-3C80-70B7-835FF6601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957823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44307" y="332306"/>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2013-2023</a:t>
            </a:r>
          </a:p>
        </p:txBody>
      </p:sp>
      <p:sp>
        <p:nvSpPr>
          <p:cNvPr id="9" name="Tekstiruutu 8"/>
          <p:cNvSpPr txBox="1"/>
          <p:nvPr/>
        </p:nvSpPr>
        <p:spPr>
          <a:xfrm>
            <a:off x="7803038" y="3408259"/>
            <a:ext cx="276999" cy="744341"/>
          </a:xfrm>
          <a:prstGeom prst="rect">
            <a:avLst/>
          </a:prstGeom>
          <a:noFill/>
        </p:spPr>
        <p:txBody>
          <a:bodyPr vert="vert270" wrap="square" rtlCol="0">
            <a:spAutoFit/>
          </a:bodyPr>
          <a:lstStyle/>
          <a:p>
            <a:pPr defTabSz="685800" eaLnBrk="1" fontAlgn="auto" hangingPunct="1">
              <a:spcBef>
                <a:spcPts val="0"/>
              </a:spcBef>
              <a:spcAft>
                <a:spcPts val="0"/>
              </a:spcAft>
            </a:pPr>
            <a:r>
              <a:rPr lang="fi-FI" sz="600" dirty="0">
                <a:solidFill>
                  <a:prstClr val="black"/>
                </a:solidFill>
                <a:latin typeface="Calibri" panose="020F0502020204030204"/>
              </a:rPr>
              <a:t>Tilastokeskus 2023</a:t>
            </a:r>
          </a:p>
        </p:txBody>
      </p:sp>
      <p:sp>
        <p:nvSpPr>
          <p:cNvPr id="57" name="Suorakulmio 56"/>
          <p:cNvSpPr/>
          <p:nvPr/>
        </p:nvSpPr>
        <p:spPr>
          <a:xfrm>
            <a:off x="1785347"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white"/>
              </a:solidFill>
              <a:latin typeface="Calibri"/>
            </a:endParaRPr>
          </a:p>
        </p:txBody>
      </p:sp>
      <p:sp>
        <p:nvSpPr>
          <p:cNvPr id="3" name="Kaarinuoli vasemmalle 2"/>
          <p:cNvSpPr/>
          <p:nvPr/>
        </p:nvSpPr>
        <p:spPr>
          <a:xfrm rot="15276112" flipH="1">
            <a:off x="6145849" y="4012527"/>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black"/>
              </a:solidFill>
              <a:latin typeface="Calibri"/>
            </a:endParaRPr>
          </a:p>
        </p:txBody>
      </p:sp>
      <p:sp>
        <p:nvSpPr>
          <p:cNvPr id="5" name="Pyöristetty suorakulmio 4"/>
          <p:cNvSpPr/>
          <p:nvPr/>
        </p:nvSpPr>
        <p:spPr>
          <a:xfrm>
            <a:off x="5757375"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3933255" y="219953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pic>
        <p:nvPicPr>
          <p:cNvPr id="16"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55545" y="300414"/>
            <a:ext cx="894986" cy="853657"/>
          </a:xfrm>
          <a:prstGeom prst="rect">
            <a:avLst/>
          </a:prstGeom>
        </p:spPr>
      </p:pic>
      <p:sp>
        <p:nvSpPr>
          <p:cNvPr id="17" name="Tekstiruutu 34"/>
          <p:cNvSpPr txBox="1"/>
          <p:nvPr/>
        </p:nvSpPr>
        <p:spPr>
          <a:xfrm>
            <a:off x="5731350" y="1500503"/>
            <a:ext cx="3298082" cy="746358"/>
          </a:xfrm>
          <a:prstGeom prst="rect">
            <a:avLst/>
          </a:prstGeom>
          <a:noFill/>
        </p:spPr>
        <p:txBody>
          <a:bodyPr wrap="none" rtlCol="0">
            <a:spAutoFit/>
          </a:bodyPr>
          <a:lstStyle/>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Nopein liikevaihdon kasvu 2013-2023*,</a:t>
            </a:r>
          </a:p>
          <a:p>
            <a:pPr defTabSz="685800" eaLnBrk="1" fontAlgn="auto" hangingPunct="1">
              <a:spcBef>
                <a:spcPts val="0"/>
              </a:spcBef>
              <a:spcAft>
                <a:spcPts val="0"/>
              </a:spcAft>
            </a:pPr>
            <a:r>
              <a:rPr lang="fi-FI" sz="1400" b="1" dirty="0">
                <a:solidFill>
                  <a:prstClr val="white">
                    <a:lumMod val="50000"/>
                  </a:prstClr>
                </a:solidFill>
                <a:effectLst>
                  <a:outerShdw blurRad="38100" dist="38100" dir="2700000" algn="tl">
                    <a:srgbClr val="000000">
                      <a:alpha val="43137"/>
                    </a:srgbClr>
                  </a:outerShdw>
                </a:effectLst>
                <a:latin typeface="Calibri" panose="020F0502020204030204"/>
              </a:rPr>
              <a:t>nousu ylittänyt toimialojen keskiarvon</a:t>
            </a:r>
            <a:endParaRPr lang="fi-FI" sz="1200" b="1" dirty="0">
              <a:solidFill>
                <a:prstClr val="white">
                  <a:lumMod val="50000"/>
                </a:prstClr>
              </a:solidFill>
              <a:effectLst>
                <a:outerShdw blurRad="38100" dist="38100" dir="2700000" algn="tl">
                  <a:srgbClr val="000000">
                    <a:alpha val="43137"/>
                  </a:srgbClr>
                </a:outerShdw>
              </a:effectLst>
              <a:latin typeface="Calibri" panose="020F0502020204030204"/>
            </a:endParaRPr>
          </a:p>
          <a:p>
            <a:pPr defTabSz="685800" eaLnBrk="1" fontAlgn="auto" hangingPunct="1">
              <a:spcBef>
                <a:spcPts val="0"/>
              </a:spcBef>
              <a:spcAft>
                <a:spcPts val="0"/>
              </a:spcAft>
            </a:pP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18" name="Suorakulmio 20"/>
          <p:cNvSpPr/>
          <p:nvPr/>
        </p:nvSpPr>
        <p:spPr>
          <a:xfrm>
            <a:off x="5205294" y="2907738"/>
            <a:ext cx="3100943" cy="28081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28,9</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eaLnBrk="1" fontAlgn="auto" hangingPunct="1">
              <a:spcBef>
                <a:spcPts val="0"/>
              </a:spcBef>
              <a:spcAft>
                <a:spcPts val="0"/>
              </a:spcAft>
            </a:pPr>
            <a:r>
              <a:rPr lang="fi-FI" sz="1200" b="1" dirty="0">
                <a:solidFill>
                  <a:prstClr val="white">
                    <a:lumMod val="50000"/>
                  </a:prstClr>
                </a:solidFill>
                <a:latin typeface="Calibri"/>
              </a:rPr>
              <a:t>      Teollisuus keskimäärin 17,8 % </a:t>
            </a:r>
          </a:p>
        </p:txBody>
      </p:sp>
      <p:sp>
        <p:nvSpPr>
          <p:cNvPr id="6" name="TextBox 5"/>
          <p:cNvSpPr txBox="1"/>
          <p:nvPr/>
        </p:nvSpPr>
        <p:spPr>
          <a:xfrm>
            <a:off x="1178119" y="2246861"/>
            <a:ext cx="2698175"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Automaatio- ja robotiikkaklusteri</a:t>
            </a:r>
            <a:endParaRPr lang="en-US" sz="1350" dirty="0">
              <a:solidFill>
                <a:prstClr val="black"/>
              </a:solidFill>
              <a:latin typeface="Britannic Bold" panose="020B0903060703020204" pitchFamily="34" charset="0"/>
            </a:endParaRPr>
          </a:p>
        </p:txBody>
      </p:sp>
      <p:sp>
        <p:nvSpPr>
          <p:cNvPr id="8" name="Notched Right Arrow 7"/>
          <p:cNvSpPr/>
          <p:nvPr/>
        </p:nvSpPr>
        <p:spPr>
          <a:xfrm rot="19193147">
            <a:off x="6535420" y="534590"/>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a:endParaRPr>
          </a:p>
        </p:txBody>
      </p:sp>
      <p:sp>
        <p:nvSpPr>
          <p:cNvPr id="21" name="TextBox 20"/>
          <p:cNvSpPr txBox="1"/>
          <p:nvPr/>
        </p:nvSpPr>
        <p:spPr>
          <a:xfrm>
            <a:off x="1196796" y="4244231"/>
            <a:ext cx="173637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Elintarviketeollisuus</a:t>
            </a:r>
            <a:endParaRPr lang="en-US" sz="1350" dirty="0">
              <a:solidFill>
                <a:prstClr val="black"/>
              </a:solidFill>
              <a:latin typeface="Britannic Bold" panose="020B0903060703020204" pitchFamily="34" charset="0"/>
            </a:endParaRPr>
          </a:p>
        </p:txBody>
      </p:sp>
      <p:sp>
        <p:nvSpPr>
          <p:cNvPr id="22" name="Pyöristetty suorakulmio 9"/>
          <p:cNvSpPr/>
          <p:nvPr/>
        </p:nvSpPr>
        <p:spPr>
          <a:xfrm>
            <a:off x="3933255" y="268642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4" name="TextBox 23"/>
          <p:cNvSpPr txBox="1"/>
          <p:nvPr/>
        </p:nvSpPr>
        <p:spPr>
          <a:xfrm>
            <a:off x="1197874" y="5258524"/>
            <a:ext cx="223811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Metallituotteiden valmistus</a:t>
            </a:r>
            <a:endParaRPr lang="en-US" sz="900" dirty="0">
              <a:solidFill>
                <a:prstClr val="black"/>
              </a:solidFill>
              <a:latin typeface="Britannic Bold" panose="020B0903060703020204" pitchFamily="34" charset="0"/>
            </a:endParaRPr>
          </a:p>
        </p:txBody>
      </p:sp>
      <p:sp>
        <p:nvSpPr>
          <p:cNvPr id="25" name="Pyöristetty suorakulmio 9"/>
          <p:cNvSpPr/>
          <p:nvPr/>
        </p:nvSpPr>
        <p:spPr>
          <a:xfrm>
            <a:off x="3945465" y="320493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7" name="TextBox 26"/>
          <p:cNvSpPr txBox="1"/>
          <p:nvPr/>
        </p:nvSpPr>
        <p:spPr>
          <a:xfrm>
            <a:off x="1197874" y="3262920"/>
            <a:ext cx="1797287"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Liike-elämän palvelut</a:t>
            </a:r>
            <a:endParaRPr lang="en-US" sz="1350" dirty="0">
              <a:solidFill>
                <a:prstClr val="black"/>
              </a:solidFill>
              <a:latin typeface="Britannic Bold" panose="020B0903060703020204" pitchFamily="34" charset="0"/>
            </a:endParaRPr>
          </a:p>
        </p:txBody>
      </p:sp>
      <p:sp>
        <p:nvSpPr>
          <p:cNvPr id="28" name="TextBox 27"/>
          <p:cNvSpPr txBox="1"/>
          <p:nvPr/>
        </p:nvSpPr>
        <p:spPr>
          <a:xfrm>
            <a:off x="1131984" y="4749480"/>
            <a:ext cx="21996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Tukku- ja vähittäiskauppa</a:t>
            </a:r>
            <a:endParaRPr lang="en-US" sz="1350" dirty="0">
              <a:solidFill>
                <a:prstClr val="black"/>
              </a:solidFill>
              <a:latin typeface="Britannic Bold" panose="020B0903060703020204" pitchFamily="34" charset="0"/>
            </a:endParaRPr>
          </a:p>
        </p:txBody>
      </p:sp>
      <p:sp>
        <p:nvSpPr>
          <p:cNvPr id="30" name="TextBox 29"/>
          <p:cNvSpPr txBox="1"/>
          <p:nvPr/>
        </p:nvSpPr>
        <p:spPr>
          <a:xfrm>
            <a:off x="1200615" y="3753724"/>
            <a:ext cx="1281120"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Rakentaminen</a:t>
            </a:r>
            <a:endParaRPr lang="en-US" sz="1350" dirty="0">
              <a:solidFill>
                <a:prstClr val="black"/>
              </a:solidFill>
              <a:latin typeface="Britannic Bold" panose="020B0903060703020204" pitchFamily="34" charset="0"/>
            </a:endParaRPr>
          </a:p>
        </p:txBody>
      </p:sp>
      <p:sp>
        <p:nvSpPr>
          <p:cNvPr id="31" name="Pyöristetty suorakulmio 9"/>
          <p:cNvSpPr/>
          <p:nvPr/>
        </p:nvSpPr>
        <p:spPr>
          <a:xfrm>
            <a:off x="3945465" y="3724984"/>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2" name="Pyöristetty suorakulmio 9"/>
          <p:cNvSpPr/>
          <p:nvPr/>
        </p:nvSpPr>
        <p:spPr>
          <a:xfrm>
            <a:off x="3945465" y="422855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3" name="Pyöristetty suorakulmio 9"/>
          <p:cNvSpPr/>
          <p:nvPr/>
        </p:nvSpPr>
        <p:spPr>
          <a:xfrm>
            <a:off x="3957471" y="472616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4" name="Pyöristetty suorakulmio 9"/>
          <p:cNvSpPr/>
          <p:nvPr/>
        </p:nvSpPr>
        <p:spPr>
          <a:xfrm>
            <a:off x="3965025" y="522046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5" name="Rectangle 34"/>
          <p:cNvSpPr/>
          <p:nvPr/>
        </p:nvSpPr>
        <p:spPr>
          <a:xfrm>
            <a:off x="4011661" y="4111858"/>
            <a:ext cx="1467068"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37,4 %</a:t>
            </a:r>
          </a:p>
        </p:txBody>
      </p:sp>
      <p:sp>
        <p:nvSpPr>
          <p:cNvPr id="36" name="Rectangle 35"/>
          <p:cNvSpPr/>
          <p:nvPr/>
        </p:nvSpPr>
        <p:spPr>
          <a:xfrm>
            <a:off x="3926205" y="4616140"/>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31,4 %</a:t>
            </a:r>
          </a:p>
        </p:txBody>
      </p:sp>
      <p:sp>
        <p:nvSpPr>
          <p:cNvPr id="38" name="Rectangle 37"/>
          <p:cNvSpPr/>
          <p:nvPr/>
        </p:nvSpPr>
        <p:spPr>
          <a:xfrm>
            <a:off x="3920973" y="5075951"/>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30,9 %</a:t>
            </a:r>
          </a:p>
        </p:txBody>
      </p:sp>
      <p:sp>
        <p:nvSpPr>
          <p:cNvPr id="40" name="TextBox 39"/>
          <p:cNvSpPr txBox="1"/>
          <p:nvPr/>
        </p:nvSpPr>
        <p:spPr>
          <a:xfrm>
            <a:off x="5830499" y="2089066"/>
            <a:ext cx="2165331" cy="415498"/>
          </a:xfrm>
          <a:prstGeom prst="rect">
            <a:avLst/>
          </a:prstGeom>
          <a:noFill/>
        </p:spPr>
        <p:txBody>
          <a:bodyPr wrap="square" rtlCol="0">
            <a:spAutoFit/>
          </a:bodyPr>
          <a:lstStyle/>
          <a:p>
            <a:pPr defTabSz="685800" eaLnBrk="1" fontAlgn="auto" hangingPunct="1">
              <a:spcBef>
                <a:spcPts val="0"/>
              </a:spcBef>
              <a:spcAft>
                <a:spcPts val="0"/>
              </a:spcAft>
            </a:pPr>
            <a:r>
              <a:rPr lang="fi-FI" sz="1050" dirty="0">
                <a:solidFill>
                  <a:srgbClr val="7F7F7F"/>
                </a:solidFill>
                <a:latin typeface="Calibri" panose="020F0502020204030204"/>
              </a:rPr>
              <a:t>*Kyseessä suurimmat päätoimialat</a:t>
            </a:r>
          </a:p>
          <a:p>
            <a:pPr defTabSz="685800" eaLnBrk="1" fontAlgn="auto" hangingPunct="1">
              <a:spcBef>
                <a:spcPts val="0"/>
              </a:spcBef>
              <a:spcAft>
                <a:spcPts val="0"/>
              </a:spcAft>
            </a:pPr>
            <a:r>
              <a:rPr lang="fi-FI" sz="1050" dirty="0">
                <a:solidFill>
                  <a:srgbClr val="7F7F7F"/>
                </a:solidFill>
                <a:latin typeface="Calibri" panose="020F0502020204030204"/>
              </a:rPr>
              <a:t>  karkealla jaolla, ei sisällä </a:t>
            </a:r>
            <a:r>
              <a:rPr lang="fi-FI" sz="1050" dirty="0" err="1">
                <a:solidFill>
                  <a:srgbClr val="7F7F7F"/>
                </a:solidFill>
                <a:latin typeface="Calibri" panose="020F0502020204030204"/>
              </a:rPr>
              <a:t>SOTE:a</a:t>
            </a:r>
            <a:endParaRPr lang="en-US" sz="1050" dirty="0">
              <a:solidFill>
                <a:srgbClr val="7F7F7F"/>
              </a:solidFill>
              <a:latin typeface="Calibri" panose="020F0502020204030204"/>
            </a:endParaRPr>
          </a:p>
        </p:txBody>
      </p:sp>
      <p:sp>
        <p:nvSpPr>
          <p:cNvPr id="44" name="TextBox 43"/>
          <p:cNvSpPr txBox="1"/>
          <p:nvPr/>
        </p:nvSpPr>
        <p:spPr>
          <a:xfrm>
            <a:off x="1153461" y="1320045"/>
            <a:ext cx="2685351"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err="1">
                <a:solidFill>
                  <a:prstClr val="black"/>
                </a:solidFill>
                <a:latin typeface="Britannic Bold" panose="020B0903060703020204" pitchFamily="34" charset="0"/>
              </a:rPr>
              <a:t>Sähkö</a:t>
            </a:r>
            <a:r>
              <a:rPr lang="en-US" sz="1350" dirty="0">
                <a:solidFill>
                  <a:prstClr val="black"/>
                </a:solidFill>
                <a:latin typeface="Britannic Bold" panose="020B0903060703020204" pitchFamily="34" charset="0"/>
              </a:rPr>
              <a:t>- ja </a:t>
            </a:r>
            <a:r>
              <a:rPr lang="en-US" sz="1350" dirty="0" err="1">
                <a:solidFill>
                  <a:prstClr val="black"/>
                </a:solidFill>
                <a:latin typeface="Britannic Bold" panose="020B0903060703020204" pitchFamily="34" charset="0"/>
              </a:rPr>
              <a:t>elektroniikkateollisuus</a:t>
            </a:r>
            <a:endParaRPr lang="en-US" sz="1350" dirty="0">
              <a:solidFill>
                <a:prstClr val="black"/>
              </a:solidFill>
              <a:latin typeface="Britannic Bold" panose="020B0903060703020204" pitchFamily="34" charset="0"/>
            </a:endParaRPr>
          </a:p>
        </p:txBody>
      </p:sp>
      <p:sp>
        <p:nvSpPr>
          <p:cNvPr id="45" name="Pyöristetty suorakulmio 9"/>
          <p:cNvSpPr/>
          <p:nvPr/>
        </p:nvSpPr>
        <p:spPr>
          <a:xfrm>
            <a:off x="3920973" y="129004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6" name="Rectangle 45"/>
          <p:cNvSpPr/>
          <p:nvPr/>
        </p:nvSpPr>
        <p:spPr>
          <a:xfrm>
            <a:off x="4114750" y="2092588"/>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46,3 %</a:t>
            </a:r>
          </a:p>
        </p:txBody>
      </p:sp>
      <p:sp>
        <p:nvSpPr>
          <p:cNvPr id="26" name="Rectangle 25"/>
          <p:cNvSpPr/>
          <p:nvPr/>
        </p:nvSpPr>
        <p:spPr>
          <a:xfrm>
            <a:off x="3902070" y="3595375"/>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41,6 %</a:t>
            </a:r>
          </a:p>
        </p:txBody>
      </p:sp>
      <p:sp>
        <p:nvSpPr>
          <p:cNvPr id="23" name="Rectangle 22"/>
          <p:cNvSpPr/>
          <p:nvPr/>
        </p:nvSpPr>
        <p:spPr>
          <a:xfrm>
            <a:off x="4119142" y="3084140"/>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45,2 %</a:t>
            </a:r>
          </a:p>
        </p:txBody>
      </p:sp>
      <p:sp>
        <p:nvSpPr>
          <p:cNvPr id="61" name="Rectangle 60"/>
          <p:cNvSpPr/>
          <p:nvPr/>
        </p:nvSpPr>
        <p:spPr>
          <a:xfrm>
            <a:off x="4099555" y="2566214"/>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46,1 %</a:t>
            </a:r>
          </a:p>
        </p:txBody>
      </p:sp>
      <p:sp>
        <p:nvSpPr>
          <p:cNvPr id="39" name="Rectangle 38"/>
          <p:cNvSpPr/>
          <p:nvPr/>
        </p:nvSpPr>
        <p:spPr>
          <a:xfrm>
            <a:off x="3902420" y="1149209"/>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85,0 %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168950" y="1801759"/>
            <a:ext cx="1527982"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Metallien jalostus</a:t>
            </a:r>
            <a:endParaRPr lang="en-US" sz="1350" dirty="0">
              <a:solidFill>
                <a:prstClr val="black"/>
              </a:solidFill>
              <a:latin typeface="Britannic Bold" panose="020B0903060703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3920973" y="175691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3902070" y="1652794"/>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74,3 %</a:t>
            </a:r>
          </a:p>
        </p:txBody>
      </p:sp>
      <p:pic>
        <p:nvPicPr>
          <p:cNvPr id="4" name="Kuva 8" descr="Kuva, joka sisältää kohteen teksti, merkki, clipart-kuva&#10;&#10;Kuvaus luotu automaattisesti">
            <a:extLst>
              <a:ext uri="{FF2B5EF4-FFF2-40B4-BE49-F238E27FC236}">
                <a16:creationId xmlns:a16="http://schemas.microsoft.com/office/drawing/2014/main" id="{E66D5ECF-3D17-1D85-4C8F-8C891890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9932" y="6288890"/>
            <a:ext cx="1392609" cy="360574"/>
          </a:xfrm>
          <a:prstGeom prst="rect">
            <a:avLst/>
          </a:prstGeom>
        </p:spPr>
      </p:pic>
      <p:sp>
        <p:nvSpPr>
          <p:cNvPr id="11" name="TextBox 10">
            <a:extLst>
              <a:ext uri="{FF2B5EF4-FFF2-40B4-BE49-F238E27FC236}">
                <a16:creationId xmlns:a16="http://schemas.microsoft.com/office/drawing/2014/main" id="{A46B151E-1D2A-2C97-5714-371AF9CDA80C}"/>
              </a:ext>
            </a:extLst>
          </p:cNvPr>
          <p:cNvSpPr txBox="1"/>
          <p:nvPr/>
        </p:nvSpPr>
        <p:spPr>
          <a:xfrm>
            <a:off x="1624013" y="5601682"/>
            <a:ext cx="1810941" cy="300082"/>
          </a:xfrm>
          <a:prstGeom prst="rect">
            <a:avLst/>
          </a:prstGeom>
          <a:solidFill>
            <a:schemeClr val="bg1"/>
          </a:solidFill>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7" name="TextBox 6">
            <a:extLst>
              <a:ext uri="{FF2B5EF4-FFF2-40B4-BE49-F238E27FC236}">
                <a16:creationId xmlns:a16="http://schemas.microsoft.com/office/drawing/2014/main" id="{5298D53D-B478-E3CB-E99A-25145F419FAA}"/>
              </a:ext>
            </a:extLst>
          </p:cNvPr>
          <p:cNvSpPr txBox="1"/>
          <p:nvPr/>
        </p:nvSpPr>
        <p:spPr>
          <a:xfrm>
            <a:off x="213895" y="5542873"/>
            <a:ext cx="1571452" cy="300082"/>
          </a:xfrm>
          <a:prstGeom prst="rect">
            <a:avLst/>
          </a:prstGeom>
          <a:solidFill>
            <a:schemeClr val="bg1"/>
          </a:solidFill>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10" name="TextBox 9">
            <a:extLst>
              <a:ext uri="{FF2B5EF4-FFF2-40B4-BE49-F238E27FC236}">
                <a16:creationId xmlns:a16="http://schemas.microsoft.com/office/drawing/2014/main" id="{B1E0833F-5F66-A999-AB8E-175C1B49F7EC}"/>
              </a:ext>
            </a:extLst>
          </p:cNvPr>
          <p:cNvSpPr txBox="1"/>
          <p:nvPr/>
        </p:nvSpPr>
        <p:spPr>
          <a:xfrm>
            <a:off x="1111749" y="2716183"/>
            <a:ext cx="181011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Teknologiateollisuus</a:t>
            </a:r>
            <a:endParaRPr lang="en-US" sz="1350" dirty="0">
              <a:solidFill>
                <a:prstClr val="black"/>
              </a:solidFill>
              <a:latin typeface="Britannic Bold" panose="020B0903060703020204" pitchFamily="34" charset="0"/>
            </a:endParaRPr>
          </a:p>
        </p:txBody>
      </p:sp>
      <p:sp>
        <p:nvSpPr>
          <p:cNvPr id="12" name="Tekstiruutu 3">
            <a:extLst>
              <a:ext uri="{FF2B5EF4-FFF2-40B4-BE49-F238E27FC236}">
                <a16:creationId xmlns:a16="http://schemas.microsoft.com/office/drawing/2014/main" id="{CEDD264E-2E6C-9C7C-150A-81B8368A45DB}"/>
              </a:ext>
            </a:extLst>
          </p:cNvPr>
          <p:cNvSpPr txBox="1"/>
          <p:nvPr/>
        </p:nvSpPr>
        <p:spPr>
          <a:xfrm>
            <a:off x="1178119" y="5782958"/>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fi-FI" sz="1350" dirty="0">
                <a:solidFill>
                  <a:prstClr val="black"/>
                </a:solidFill>
                <a:latin typeface="Calibri"/>
              </a:rPr>
              <a:t>18.4.2024</a:t>
            </a:r>
          </a:p>
        </p:txBody>
      </p:sp>
      <p:sp>
        <p:nvSpPr>
          <p:cNvPr id="15" name="TextBox 14">
            <a:extLst>
              <a:ext uri="{FF2B5EF4-FFF2-40B4-BE49-F238E27FC236}">
                <a16:creationId xmlns:a16="http://schemas.microsoft.com/office/drawing/2014/main" id="{4E03447C-FDC9-0F32-16F8-1D370665369C}"/>
              </a:ext>
            </a:extLst>
          </p:cNvPr>
          <p:cNvSpPr txBox="1"/>
          <p:nvPr/>
        </p:nvSpPr>
        <p:spPr>
          <a:xfrm>
            <a:off x="213895" y="6201958"/>
            <a:ext cx="3501135" cy="46812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989793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958296" y="323112"/>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2010-2023</a:t>
            </a:r>
          </a:p>
        </p:txBody>
      </p:sp>
      <p:sp>
        <p:nvSpPr>
          <p:cNvPr id="9" name="Tekstiruutu 8"/>
          <p:cNvSpPr txBox="1"/>
          <p:nvPr/>
        </p:nvSpPr>
        <p:spPr>
          <a:xfrm>
            <a:off x="7803038" y="3408259"/>
            <a:ext cx="276999" cy="744341"/>
          </a:xfrm>
          <a:prstGeom prst="rect">
            <a:avLst/>
          </a:prstGeom>
          <a:noFill/>
        </p:spPr>
        <p:txBody>
          <a:bodyPr vert="vert270" wrap="square" rtlCol="0">
            <a:spAutoFit/>
          </a:bodyPr>
          <a:lstStyle/>
          <a:p>
            <a:pPr defTabSz="685800" eaLnBrk="1" fontAlgn="auto" hangingPunct="1">
              <a:spcBef>
                <a:spcPts val="0"/>
              </a:spcBef>
              <a:spcAft>
                <a:spcPts val="0"/>
              </a:spcAft>
            </a:pPr>
            <a:r>
              <a:rPr lang="fi-FI" sz="600" dirty="0">
                <a:solidFill>
                  <a:prstClr val="black"/>
                </a:solidFill>
                <a:latin typeface="Calibri" panose="020F0502020204030204"/>
              </a:rPr>
              <a:t>Tilastokeskus 2024</a:t>
            </a:r>
          </a:p>
        </p:txBody>
      </p:sp>
      <p:sp>
        <p:nvSpPr>
          <p:cNvPr id="57" name="Suorakulmio 56"/>
          <p:cNvSpPr/>
          <p:nvPr/>
        </p:nvSpPr>
        <p:spPr>
          <a:xfrm>
            <a:off x="1785347"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white"/>
              </a:solidFill>
              <a:latin typeface="Calibri"/>
            </a:endParaRPr>
          </a:p>
        </p:txBody>
      </p:sp>
      <p:sp>
        <p:nvSpPr>
          <p:cNvPr id="3" name="Kaarinuoli vasemmalle 2"/>
          <p:cNvSpPr/>
          <p:nvPr/>
        </p:nvSpPr>
        <p:spPr>
          <a:xfrm rot="15276112" flipH="1">
            <a:off x="6145849" y="4012527"/>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black"/>
              </a:solidFill>
              <a:latin typeface="Calibri"/>
            </a:endParaRPr>
          </a:p>
        </p:txBody>
      </p:sp>
      <p:sp>
        <p:nvSpPr>
          <p:cNvPr id="5" name="Pyöristetty suorakulmio 4"/>
          <p:cNvSpPr/>
          <p:nvPr/>
        </p:nvSpPr>
        <p:spPr>
          <a:xfrm>
            <a:off x="5757375"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3933255" y="219953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pic>
        <p:nvPicPr>
          <p:cNvPr id="16"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496862" y="214780"/>
            <a:ext cx="894986" cy="853657"/>
          </a:xfrm>
          <a:prstGeom prst="rect">
            <a:avLst/>
          </a:prstGeom>
        </p:spPr>
      </p:pic>
      <p:sp>
        <p:nvSpPr>
          <p:cNvPr id="17" name="Tekstiruutu 34"/>
          <p:cNvSpPr txBox="1"/>
          <p:nvPr/>
        </p:nvSpPr>
        <p:spPr>
          <a:xfrm>
            <a:off x="5783869" y="1362235"/>
            <a:ext cx="3298082" cy="553998"/>
          </a:xfrm>
          <a:prstGeom prst="rect">
            <a:avLst/>
          </a:prstGeom>
          <a:noFill/>
        </p:spPr>
        <p:txBody>
          <a:bodyPr wrap="none" rtlCol="0">
            <a:spAutoFit/>
          </a:bodyPr>
          <a:lstStyle/>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Nopein liikevaihdon kasvu 2010-2023*,</a:t>
            </a:r>
          </a:p>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nousu ylittänyt toimialojen keskiarvon</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18" name="Suorakulmio 20"/>
          <p:cNvSpPr/>
          <p:nvPr/>
        </p:nvSpPr>
        <p:spPr>
          <a:xfrm>
            <a:off x="5565342" y="2874018"/>
            <a:ext cx="2332995" cy="34653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31,7</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eaLnBrk="1" fontAlgn="auto" hangingPunct="1">
              <a:spcBef>
                <a:spcPts val="0"/>
              </a:spcBef>
              <a:spcAft>
                <a:spcPts val="0"/>
              </a:spcAft>
            </a:pPr>
            <a:r>
              <a:rPr lang="fi-FI" sz="1200" b="1" dirty="0">
                <a:solidFill>
                  <a:prstClr val="white">
                    <a:lumMod val="50000"/>
                  </a:prstClr>
                </a:solidFill>
                <a:latin typeface="Calibri"/>
              </a:rPr>
              <a:t>    Teollisuus keskimäärin 17,1 % </a:t>
            </a:r>
          </a:p>
        </p:txBody>
      </p:sp>
      <p:sp>
        <p:nvSpPr>
          <p:cNvPr id="6" name="TextBox 5"/>
          <p:cNvSpPr txBox="1"/>
          <p:nvPr/>
        </p:nvSpPr>
        <p:spPr>
          <a:xfrm>
            <a:off x="1141257" y="1294978"/>
            <a:ext cx="2741456"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Automaatio- ja robotiikka-klusteri</a:t>
            </a:r>
            <a:endParaRPr lang="en-US" sz="1350" dirty="0">
              <a:solidFill>
                <a:prstClr val="black"/>
              </a:solidFill>
              <a:latin typeface="Britannic Bold" panose="020B0903060703020204" pitchFamily="34" charset="0"/>
            </a:endParaRPr>
          </a:p>
        </p:txBody>
      </p:sp>
      <p:sp>
        <p:nvSpPr>
          <p:cNvPr id="8" name="Notched Right Arrow 7"/>
          <p:cNvSpPr/>
          <p:nvPr/>
        </p:nvSpPr>
        <p:spPr>
          <a:xfrm rot="19193147">
            <a:off x="6706574" y="533194"/>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a:endParaRPr>
          </a:p>
        </p:txBody>
      </p:sp>
      <p:sp>
        <p:nvSpPr>
          <p:cNvPr id="21" name="TextBox 20"/>
          <p:cNvSpPr txBox="1"/>
          <p:nvPr/>
        </p:nvSpPr>
        <p:spPr>
          <a:xfrm>
            <a:off x="1157887" y="2705575"/>
            <a:ext cx="173637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Elintarviketeollisuus</a:t>
            </a:r>
            <a:endParaRPr lang="en-US" sz="1350" dirty="0">
              <a:solidFill>
                <a:prstClr val="black"/>
              </a:solidFill>
              <a:latin typeface="Britannic Bold" panose="020B0903060703020204" pitchFamily="34" charset="0"/>
            </a:endParaRPr>
          </a:p>
        </p:txBody>
      </p:sp>
      <p:sp>
        <p:nvSpPr>
          <p:cNvPr id="22" name="Pyöristetty suorakulmio 9"/>
          <p:cNvSpPr/>
          <p:nvPr/>
        </p:nvSpPr>
        <p:spPr>
          <a:xfrm>
            <a:off x="3933255" y="268642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4" name="TextBox 23"/>
          <p:cNvSpPr txBox="1"/>
          <p:nvPr/>
        </p:nvSpPr>
        <p:spPr>
          <a:xfrm>
            <a:off x="1175409" y="5237400"/>
            <a:ext cx="2539478"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Majoitus- ja ravitsemistoiminta</a:t>
            </a:r>
            <a:endParaRPr lang="en-US" sz="900" dirty="0">
              <a:solidFill>
                <a:prstClr val="black"/>
              </a:solidFill>
              <a:latin typeface="Britannic Bold" panose="020B0903060703020204" pitchFamily="34" charset="0"/>
            </a:endParaRPr>
          </a:p>
        </p:txBody>
      </p:sp>
      <p:sp>
        <p:nvSpPr>
          <p:cNvPr id="25" name="Pyöristetty suorakulmio 9"/>
          <p:cNvSpPr/>
          <p:nvPr/>
        </p:nvSpPr>
        <p:spPr>
          <a:xfrm>
            <a:off x="3945465" y="320493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7" name="TextBox 26"/>
          <p:cNvSpPr txBox="1"/>
          <p:nvPr/>
        </p:nvSpPr>
        <p:spPr>
          <a:xfrm>
            <a:off x="1157887" y="3229502"/>
            <a:ext cx="1797287"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Liike-elämän palvelut</a:t>
            </a:r>
            <a:endParaRPr lang="en-US" sz="1350" dirty="0">
              <a:solidFill>
                <a:prstClr val="black"/>
              </a:solidFill>
              <a:latin typeface="Britannic Bold" panose="020B0903060703020204" pitchFamily="34" charset="0"/>
            </a:endParaRPr>
          </a:p>
        </p:txBody>
      </p:sp>
      <p:sp>
        <p:nvSpPr>
          <p:cNvPr id="28" name="TextBox 27"/>
          <p:cNvSpPr txBox="1"/>
          <p:nvPr/>
        </p:nvSpPr>
        <p:spPr>
          <a:xfrm>
            <a:off x="1106375" y="4265417"/>
            <a:ext cx="21996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Tukku- ja vähittäiskauppa</a:t>
            </a:r>
            <a:endParaRPr lang="en-US" sz="1350" dirty="0">
              <a:solidFill>
                <a:prstClr val="black"/>
              </a:solidFill>
              <a:latin typeface="Britannic Bold" panose="020B0903060703020204" pitchFamily="34" charset="0"/>
            </a:endParaRPr>
          </a:p>
        </p:txBody>
      </p:sp>
      <p:sp>
        <p:nvSpPr>
          <p:cNvPr id="29" name="TextBox 28"/>
          <p:cNvSpPr txBox="1"/>
          <p:nvPr/>
        </p:nvSpPr>
        <p:spPr>
          <a:xfrm>
            <a:off x="1083782" y="3775836"/>
            <a:ext cx="181011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Teknologiateollisuus</a:t>
            </a:r>
            <a:endParaRPr lang="en-US" sz="1350" dirty="0">
              <a:solidFill>
                <a:prstClr val="black"/>
              </a:solidFill>
              <a:latin typeface="Britannic Bold" panose="020B0903060703020204" pitchFamily="34" charset="0"/>
            </a:endParaRPr>
          </a:p>
        </p:txBody>
      </p:sp>
      <p:sp>
        <p:nvSpPr>
          <p:cNvPr id="30" name="TextBox 29"/>
          <p:cNvSpPr txBox="1"/>
          <p:nvPr/>
        </p:nvSpPr>
        <p:spPr>
          <a:xfrm>
            <a:off x="1168651" y="4759412"/>
            <a:ext cx="1281120"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Rakentaminen</a:t>
            </a:r>
            <a:endParaRPr lang="en-US" sz="1350" dirty="0">
              <a:solidFill>
                <a:prstClr val="black"/>
              </a:solidFill>
              <a:latin typeface="Britannic Bold" panose="020B0903060703020204" pitchFamily="34" charset="0"/>
            </a:endParaRPr>
          </a:p>
        </p:txBody>
      </p:sp>
      <p:sp>
        <p:nvSpPr>
          <p:cNvPr id="31" name="Pyöristetty suorakulmio 9"/>
          <p:cNvSpPr/>
          <p:nvPr/>
        </p:nvSpPr>
        <p:spPr>
          <a:xfrm>
            <a:off x="3945465" y="3724984"/>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2" name="Pyöristetty suorakulmio 9"/>
          <p:cNvSpPr/>
          <p:nvPr/>
        </p:nvSpPr>
        <p:spPr>
          <a:xfrm>
            <a:off x="3945465" y="422855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3" name="Pyöristetty suorakulmio 9"/>
          <p:cNvSpPr/>
          <p:nvPr/>
        </p:nvSpPr>
        <p:spPr>
          <a:xfrm>
            <a:off x="3957471" y="472616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4" name="Pyöristetty suorakulmio 9"/>
          <p:cNvSpPr/>
          <p:nvPr/>
        </p:nvSpPr>
        <p:spPr>
          <a:xfrm>
            <a:off x="3965025" y="522046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5" name="Rectangle 34"/>
          <p:cNvSpPr/>
          <p:nvPr/>
        </p:nvSpPr>
        <p:spPr>
          <a:xfrm>
            <a:off x="4011661" y="4111858"/>
            <a:ext cx="1467068"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38,7 %</a:t>
            </a:r>
          </a:p>
        </p:txBody>
      </p:sp>
      <p:sp>
        <p:nvSpPr>
          <p:cNvPr id="36" name="Rectangle 35"/>
          <p:cNvSpPr/>
          <p:nvPr/>
        </p:nvSpPr>
        <p:spPr>
          <a:xfrm>
            <a:off x="3926205" y="4616140"/>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38,7 %</a:t>
            </a:r>
          </a:p>
        </p:txBody>
      </p:sp>
      <p:sp>
        <p:nvSpPr>
          <p:cNvPr id="38" name="Rectangle 37"/>
          <p:cNvSpPr/>
          <p:nvPr/>
        </p:nvSpPr>
        <p:spPr>
          <a:xfrm>
            <a:off x="3920972" y="5123592"/>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34,2 %</a:t>
            </a:r>
          </a:p>
        </p:txBody>
      </p:sp>
      <p:sp>
        <p:nvSpPr>
          <p:cNvPr id="42" name="Tekstiruutu 3"/>
          <p:cNvSpPr txBox="1"/>
          <p:nvPr/>
        </p:nvSpPr>
        <p:spPr>
          <a:xfrm>
            <a:off x="1013510" y="6277516"/>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fi-FI" sz="1350" dirty="0">
                <a:solidFill>
                  <a:prstClr val="black"/>
                </a:solidFill>
                <a:latin typeface="Calibri"/>
              </a:rPr>
              <a:t>18.4.2024</a:t>
            </a:r>
          </a:p>
        </p:txBody>
      </p:sp>
      <p:sp>
        <p:nvSpPr>
          <p:cNvPr id="44" name="TextBox 43"/>
          <p:cNvSpPr txBox="1"/>
          <p:nvPr/>
        </p:nvSpPr>
        <p:spPr>
          <a:xfrm>
            <a:off x="1164132" y="1738947"/>
            <a:ext cx="2685351"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err="1">
                <a:solidFill>
                  <a:prstClr val="black"/>
                </a:solidFill>
                <a:latin typeface="Britannic Bold" panose="020B0903060703020204" pitchFamily="34" charset="0"/>
              </a:rPr>
              <a:t>Sähkö</a:t>
            </a:r>
            <a:r>
              <a:rPr lang="en-US" sz="1350" dirty="0">
                <a:solidFill>
                  <a:prstClr val="black"/>
                </a:solidFill>
                <a:latin typeface="Britannic Bold" panose="020B0903060703020204" pitchFamily="34" charset="0"/>
              </a:rPr>
              <a:t>- ja </a:t>
            </a:r>
            <a:r>
              <a:rPr lang="en-US" sz="1350" dirty="0" err="1">
                <a:solidFill>
                  <a:prstClr val="black"/>
                </a:solidFill>
                <a:latin typeface="Britannic Bold" panose="020B0903060703020204" pitchFamily="34" charset="0"/>
              </a:rPr>
              <a:t>elektroniikkateollisuus</a:t>
            </a:r>
            <a:endParaRPr lang="en-US" sz="1350" dirty="0">
              <a:solidFill>
                <a:prstClr val="black"/>
              </a:solidFill>
              <a:latin typeface="Britannic Bold" panose="020B0903060703020204" pitchFamily="34" charset="0"/>
            </a:endParaRPr>
          </a:p>
        </p:txBody>
      </p:sp>
      <p:sp>
        <p:nvSpPr>
          <p:cNvPr id="45" name="Pyöristetty suorakulmio 9"/>
          <p:cNvSpPr/>
          <p:nvPr/>
        </p:nvSpPr>
        <p:spPr>
          <a:xfrm>
            <a:off x="3920973" y="129004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6" name="Rectangle 45"/>
          <p:cNvSpPr/>
          <p:nvPr/>
        </p:nvSpPr>
        <p:spPr>
          <a:xfrm>
            <a:off x="4124395" y="2074717"/>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63,3 %</a:t>
            </a:r>
          </a:p>
        </p:txBody>
      </p:sp>
      <p:sp>
        <p:nvSpPr>
          <p:cNvPr id="26" name="Rectangle 25"/>
          <p:cNvSpPr/>
          <p:nvPr/>
        </p:nvSpPr>
        <p:spPr>
          <a:xfrm>
            <a:off x="3902070" y="3595375"/>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42,8 %</a:t>
            </a:r>
          </a:p>
        </p:txBody>
      </p:sp>
      <p:sp>
        <p:nvSpPr>
          <p:cNvPr id="23" name="Rectangle 22"/>
          <p:cNvSpPr/>
          <p:nvPr/>
        </p:nvSpPr>
        <p:spPr>
          <a:xfrm>
            <a:off x="4119142" y="3084140"/>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50,4 %</a:t>
            </a:r>
          </a:p>
        </p:txBody>
      </p:sp>
      <p:sp>
        <p:nvSpPr>
          <p:cNvPr id="61" name="Rectangle 60"/>
          <p:cNvSpPr/>
          <p:nvPr/>
        </p:nvSpPr>
        <p:spPr>
          <a:xfrm>
            <a:off x="4099555" y="2566214"/>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59,1 %</a:t>
            </a:r>
          </a:p>
        </p:txBody>
      </p:sp>
      <p:sp>
        <p:nvSpPr>
          <p:cNvPr id="39" name="Rectangle 38"/>
          <p:cNvSpPr/>
          <p:nvPr/>
        </p:nvSpPr>
        <p:spPr>
          <a:xfrm>
            <a:off x="3902070" y="1160476"/>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93,2 %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157887" y="2217431"/>
            <a:ext cx="1527982"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Metallien jalostus</a:t>
            </a:r>
            <a:endParaRPr lang="en-US" sz="1350" dirty="0">
              <a:solidFill>
                <a:prstClr val="black"/>
              </a:solidFill>
              <a:latin typeface="Britannic Bold" panose="020B0903060703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3920973" y="175691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3823189" y="1637482"/>
            <a:ext cx="1662635"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75,0 %</a:t>
            </a:r>
          </a:p>
        </p:txBody>
      </p:sp>
      <p:pic>
        <p:nvPicPr>
          <p:cNvPr id="4" name="Kuva 3" descr="Kuva, joka sisältää kohteen teksti, merkki, clipart-kuva&#10;&#10;Kuvaus luotu automaattisesti">
            <a:extLst>
              <a:ext uri="{FF2B5EF4-FFF2-40B4-BE49-F238E27FC236}">
                <a16:creationId xmlns:a16="http://schemas.microsoft.com/office/drawing/2014/main" id="{45A29538-B11E-02FD-E767-07D8B68FFA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5728" y="5569441"/>
            <a:ext cx="1392609" cy="360574"/>
          </a:xfrm>
          <a:prstGeom prst="rect">
            <a:avLst/>
          </a:prstGeom>
        </p:spPr>
      </p:pic>
      <p:sp>
        <p:nvSpPr>
          <p:cNvPr id="7" name="TextBox 6">
            <a:extLst>
              <a:ext uri="{FF2B5EF4-FFF2-40B4-BE49-F238E27FC236}">
                <a16:creationId xmlns:a16="http://schemas.microsoft.com/office/drawing/2014/main" id="{9482ED4B-A9C7-EEBB-2F61-361D83D6EC21}"/>
              </a:ext>
            </a:extLst>
          </p:cNvPr>
          <p:cNvSpPr txBox="1"/>
          <p:nvPr/>
        </p:nvSpPr>
        <p:spPr>
          <a:xfrm>
            <a:off x="5757375" y="2202191"/>
            <a:ext cx="2165331" cy="415498"/>
          </a:xfrm>
          <a:prstGeom prst="rect">
            <a:avLst/>
          </a:prstGeom>
          <a:noFill/>
        </p:spPr>
        <p:txBody>
          <a:bodyPr wrap="square" rtlCol="0">
            <a:spAutoFit/>
          </a:bodyPr>
          <a:lstStyle/>
          <a:p>
            <a:pPr defTabSz="685800" eaLnBrk="1" fontAlgn="auto" hangingPunct="1">
              <a:spcBef>
                <a:spcPts val="0"/>
              </a:spcBef>
              <a:spcAft>
                <a:spcPts val="0"/>
              </a:spcAft>
            </a:pPr>
            <a:r>
              <a:rPr lang="fi-FI" sz="1050" dirty="0">
                <a:solidFill>
                  <a:srgbClr val="7F7F7F"/>
                </a:solidFill>
                <a:latin typeface="Calibri" panose="020F0502020204030204"/>
              </a:rPr>
              <a:t>*Kyseessä suurimmat päätoimialat</a:t>
            </a:r>
          </a:p>
          <a:p>
            <a:pPr defTabSz="685800" eaLnBrk="1" fontAlgn="auto" hangingPunct="1">
              <a:spcBef>
                <a:spcPts val="0"/>
              </a:spcBef>
              <a:spcAft>
                <a:spcPts val="0"/>
              </a:spcAft>
            </a:pPr>
            <a:r>
              <a:rPr lang="fi-FI" sz="1050" dirty="0">
                <a:solidFill>
                  <a:srgbClr val="7F7F7F"/>
                </a:solidFill>
                <a:latin typeface="Calibri" panose="020F0502020204030204"/>
              </a:rPr>
              <a:t>  karkealla jaolla, ei sisällä </a:t>
            </a:r>
            <a:r>
              <a:rPr lang="fi-FI" sz="1050" dirty="0" err="1">
                <a:solidFill>
                  <a:srgbClr val="7F7F7F"/>
                </a:solidFill>
                <a:latin typeface="Calibri" panose="020F0502020204030204"/>
              </a:rPr>
              <a:t>SOTE:a</a:t>
            </a:r>
            <a:endParaRPr lang="en-US" sz="1050" dirty="0">
              <a:solidFill>
                <a:srgbClr val="7F7F7F"/>
              </a:solidFill>
              <a:latin typeface="Calibri" panose="020F0502020204030204"/>
            </a:endParaRPr>
          </a:p>
        </p:txBody>
      </p:sp>
    </p:spTree>
    <p:extLst>
      <p:ext uri="{BB962C8B-B14F-4D97-AF65-F5344CB8AC3E}">
        <p14:creationId xmlns:p14="http://schemas.microsoft.com/office/powerpoint/2010/main" val="23909293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95DF-A883-4EB6-9E73-1E09BECC0506}"/>
              </a:ext>
            </a:extLst>
          </p:cNvPr>
          <p:cNvSpPr>
            <a:spLocks noGrp="1"/>
          </p:cNvSpPr>
          <p:nvPr>
            <p:ph type="title"/>
          </p:nvPr>
        </p:nvSpPr>
        <p:spPr>
          <a:xfrm>
            <a:off x="107504" y="-6480"/>
            <a:ext cx="8686800" cy="483152"/>
          </a:xfrm>
        </p:spPr>
        <p:txBody>
          <a:bodyPr/>
          <a:lstStyle/>
          <a:p>
            <a:r>
              <a:rPr lang="fi-FI" sz="2800" b="1" cap="all" dirty="0" err="1">
                <a:solidFill>
                  <a:srgbClr val="0070C0"/>
                </a:solidFill>
                <a:effectLst>
                  <a:outerShdw blurRad="38100" dist="38100" dir="2700000" algn="tl">
                    <a:srgbClr val="000000">
                      <a:alpha val="43137"/>
                    </a:srgbClr>
                  </a:outerShdw>
                </a:effectLst>
              </a:rPr>
              <a:t>satakunnaN</a:t>
            </a:r>
            <a:r>
              <a:rPr lang="fi-FI" sz="2800" b="1" cap="all" dirty="0">
                <a:solidFill>
                  <a:srgbClr val="0070C0"/>
                </a:solidFill>
                <a:effectLst>
                  <a:outerShdw blurRad="38100" dist="38100" dir="2700000" algn="tl">
                    <a:srgbClr val="000000">
                      <a:alpha val="43137"/>
                    </a:srgbClr>
                  </a:outerShdw>
                </a:effectLst>
              </a:rPr>
              <a:t> ja koko maan liikevaihdon jakauma</a:t>
            </a:r>
            <a:endParaRPr lang="en-US" sz="2800" dirty="0"/>
          </a:p>
        </p:txBody>
      </p:sp>
      <p:sp>
        <p:nvSpPr>
          <p:cNvPr id="4" name="Slide Number Placeholder 3">
            <a:extLst>
              <a:ext uri="{FF2B5EF4-FFF2-40B4-BE49-F238E27FC236}">
                <a16:creationId xmlns:a16="http://schemas.microsoft.com/office/drawing/2014/main" id="{DEFAEA8D-1616-4B7E-AF36-3A935380340E}"/>
              </a:ext>
            </a:extLst>
          </p:cNvPr>
          <p:cNvSpPr>
            <a:spLocks noGrp="1"/>
          </p:cNvSpPr>
          <p:nvPr>
            <p:ph type="sldNum" sz="quarter" idx="12"/>
          </p:nvPr>
        </p:nvSpPr>
        <p:spPr/>
        <p:txBody>
          <a:bodyPr/>
          <a:lstStyle/>
          <a:p>
            <a:pPr>
              <a:defRPr/>
            </a:pPr>
            <a:fld id="{BD92A12E-B41F-4513-AE04-E640526D1169}" type="slidenum">
              <a:rPr lang="fi-FI" altLang="fi-FI" smtClean="0"/>
              <a:pPr>
                <a:defRPr/>
              </a:pPr>
              <a:t>67</a:t>
            </a:fld>
            <a:endParaRPr lang="fi-FI" altLang="fi-FI"/>
          </a:p>
        </p:txBody>
      </p:sp>
      <p:pic>
        <p:nvPicPr>
          <p:cNvPr id="5" name="Kuva 4" descr="Kuva, joka sisältää kohteen teksti, merkki, clipart-kuva&#10;&#10;Kuvaus luotu automaattisesti">
            <a:extLst>
              <a:ext uri="{FF2B5EF4-FFF2-40B4-BE49-F238E27FC236}">
                <a16:creationId xmlns:a16="http://schemas.microsoft.com/office/drawing/2014/main" id="{F18B6C3F-FA28-FEF1-22C6-977A130CA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58CE9EBD-2C1D-415D-314D-C0137D668FE2}"/>
              </a:ext>
            </a:extLst>
          </p:cNvPr>
          <p:cNvPicPr>
            <a:picLocks noChangeAspect="1"/>
          </p:cNvPicPr>
          <p:nvPr/>
        </p:nvPicPr>
        <p:blipFill>
          <a:blip r:embed="rId3"/>
          <a:stretch>
            <a:fillRect/>
          </a:stretch>
        </p:blipFill>
        <p:spPr>
          <a:xfrm>
            <a:off x="2244420" y="476672"/>
            <a:ext cx="5361787" cy="3163914"/>
          </a:xfrm>
          <a:prstGeom prst="rect">
            <a:avLst/>
          </a:prstGeom>
        </p:spPr>
      </p:pic>
      <p:pic>
        <p:nvPicPr>
          <p:cNvPr id="8" name="Picture 7">
            <a:extLst>
              <a:ext uri="{FF2B5EF4-FFF2-40B4-BE49-F238E27FC236}">
                <a16:creationId xmlns:a16="http://schemas.microsoft.com/office/drawing/2014/main" id="{97F2F2F7-FBE6-A63C-6B96-F7A154840DF6}"/>
              </a:ext>
            </a:extLst>
          </p:cNvPr>
          <p:cNvPicPr>
            <a:picLocks noChangeAspect="1"/>
          </p:cNvPicPr>
          <p:nvPr/>
        </p:nvPicPr>
        <p:blipFill>
          <a:blip r:embed="rId4"/>
          <a:stretch>
            <a:fillRect/>
          </a:stretch>
        </p:blipFill>
        <p:spPr>
          <a:xfrm>
            <a:off x="2244420" y="3684409"/>
            <a:ext cx="5361787" cy="3182581"/>
          </a:xfrm>
          <a:prstGeom prst="rect">
            <a:avLst/>
          </a:prstGeom>
        </p:spPr>
      </p:pic>
    </p:spTree>
    <p:extLst>
      <p:ext uri="{BB962C8B-B14F-4D97-AF65-F5344CB8AC3E}">
        <p14:creationId xmlns:p14="http://schemas.microsoft.com/office/powerpoint/2010/main" val="9053504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2274628" y="3312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8921194" y="3077834"/>
            <a:ext cx="307777" cy="16892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ja Satakuntaliitto 2023</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Valmistava teollisuus tuotti Satakunnassa liikevaihtoa v. 2023 </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8,2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vientiä</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5,4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10" name="Pyöristetty suorakulmio 9"/>
          <p:cNvSpPr/>
          <p:nvPr/>
        </p:nvSpPr>
        <p:spPr>
          <a:xfrm>
            <a:off x="3266945" y="507835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23" name="Rectangle 22"/>
          <p:cNvSpPr/>
          <p:nvPr/>
        </p:nvSpPr>
        <p:spPr>
          <a:xfrm>
            <a:off x="4941233" y="2234225"/>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Teollisuudessa tehtiin Satakunnassa v. 2023</a:t>
            </a:r>
            <a:endParaRPr lang="fi-FI" sz="3600" b="1" dirty="0">
              <a:solidFill>
                <a:srgbClr val="FF5050"/>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16 327 hlötyövuotta</a:t>
            </a:r>
          </a:p>
        </p:txBody>
      </p:sp>
      <p:sp>
        <p:nvSpPr>
          <p:cNvPr id="44" name="Rectangle 43"/>
          <p:cNvSpPr/>
          <p:nvPr/>
        </p:nvSpPr>
        <p:spPr>
          <a:xfrm>
            <a:off x="4941233" y="1681924"/>
            <a:ext cx="4572000" cy="646331"/>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cs typeface="+mn-cs"/>
            </a:endParaRPr>
          </a:p>
          <a:p>
            <a:pPr eaLnBrk="1" fontAlgn="auto" hangingPunct="1">
              <a:spcBef>
                <a:spcPts val="0"/>
              </a:spcBef>
              <a:spcAft>
                <a:spcPts val="0"/>
              </a:spcAft>
            </a:pPr>
            <a:endParaRPr lang="fi-FI" b="1" dirty="0">
              <a:solidFill>
                <a:prstClr val="black"/>
              </a:solidFill>
              <a:latin typeface="Calibri" panose="020F0502020204030204"/>
              <a:cs typeface="+mn-cs"/>
            </a:endParaRPr>
          </a:p>
        </p:txBody>
      </p:sp>
      <p:sp>
        <p:nvSpPr>
          <p:cNvPr id="45" name="Tekstiruutu 34"/>
          <p:cNvSpPr txBox="1"/>
          <p:nvPr/>
        </p:nvSpPr>
        <p:spPr>
          <a:xfrm>
            <a:off x="18550" y="4163091"/>
            <a:ext cx="1784463" cy="892552"/>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Meriteollisuus</a:t>
            </a:r>
          </a:p>
          <a:p>
            <a:pPr eaLnBrk="1" fontAlgn="auto" hangingPunct="1">
              <a:spcBef>
                <a:spcPts val="0"/>
              </a:spcBef>
              <a:spcAft>
                <a:spcPts val="0"/>
              </a:spcAft>
            </a:pPr>
            <a:endParaRPr lang="fi-FI" sz="1200" b="1" dirty="0">
              <a:solidFill>
                <a:prstClr val="white">
                  <a:lumMod val="50000"/>
                </a:prstClr>
              </a:solidFill>
              <a:latin typeface="Calibri" panose="020F0502020204030204"/>
              <a:cs typeface="+mn-cs"/>
            </a:endParaRPr>
          </a:p>
        </p:txBody>
      </p:sp>
      <p:sp>
        <p:nvSpPr>
          <p:cNvPr id="47" name="Tekstiruutu 34"/>
          <p:cNvSpPr txBox="1"/>
          <p:nvPr/>
        </p:nvSpPr>
        <p:spPr>
          <a:xfrm>
            <a:off x="18624" y="5083446"/>
            <a:ext cx="3347391" cy="400110"/>
          </a:xfrm>
          <a:prstGeom prst="rect">
            <a:avLst/>
          </a:prstGeom>
          <a:noFill/>
        </p:spPr>
        <p:txBody>
          <a:bodyPr wrap="none" rtlCol="0">
            <a:spAutoFit/>
          </a:bodyPr>
          <a:lstStyle/>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Koneiden ja laitteiden </a:t>
            </a:r>
            <a:r>
              <a:rPr lang="fi-FI" sz="2000" b="1" dirty="0" err="1">
                <a:solidFill>
                  <a:prstClr val="black"/>
                </a:solidFill>
                <a:latin typeface="Britannic Bold" panose="020B0903060703020204" pitchFamily="34" charset="0"/>
                <a:cs typeface="+mn-cs"/>
              </a:rPr>
              <a:t>valm</a:t>
            </a:r>
            <a:r>
              <a:rPr lang="fi-FI" sz="2000" b="1" dirty="0">
                <a:solidFill>
                  <a:prstClr val="black"/>
                </a:solidFill>
                <a:latin typeface="Britannic Bold" panose="020B0903060703020204" pitchFamily="34" charset="0"/>
                <a:cs typeface="+mn-cs"/>
              </a:rPr>
              <a:t>.</a:t>
            </a:r>
          </a:p>
        </p:txBody>
      </p:sp>
      <p:sp>
        <p:nvSpPr>
          <p:cNvPr id="50" name="Rectangle 49"/>
          <p:cNvSpPr/>
          <p:nvPr/>
        </p:nvSpPr>
        <p:spPr>
          <a:xfrm>
            <a:off x="3686970" y="4908064"/>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0,1 %</a:t>
            </a:r>
          </a:p>
        </p:txBody>
      </p:sp>
      <p:sp>
        <p:nvSpPr>
          <p:cNvPr id="58" name="Pyöristetty suorakulmio 9"/>
          <p:cNvSpPr/>
          <p:nvPr/>
        </p:nvSpPr>
        <p:spPr>
          <a:xfrm>
            <a:off x="3266946" y="574219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3516696" y="5583575"/>
            <a:ext cx="1643399"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-3,2 %</a:t>
            </a:r>
          </a:p>
        </p:txBody>
      </p:sp>
      <p:sp>
        <p:nvSpPr>
          <p:cNvPr id="4" name="TextBox 3"/>
          <p:cNvSpPr txBox="1"/>
          <p:nvPr/>
        </p:nvSpPr>
        <p:spPr>
          <a:xfrm>
            <a:off x="-26467" y="3679490"/>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cs typeface="+mn-cs"/>
              </a:rPr>
              <a:t>TEOLLISUUDEN kärkialoja tällä hetkellä</a:t>
            </a:r>
            <a:endParaRPr lang="en-US" dirty="0">
              <a:solidFill>
                <a:prstClr val="black"/>
              </a:solidFill>
              <a:latin typeface="Calibri" panose="020F0502020204030204"/>
              <a:cs typeface="+mn-cs"/>
            </a:endParaRPr>
          </a:p>
        </p:txBody>
      </p:sp>
      <p:sp>
        <p:nvSpPr>
          <p:cNvPr id="29" name="Tekstiruutu 34"/>
          <p:cNvSpPr txBox="1"/>
          <p:nvPr/>
        </p:nvSpPr>
        <p:spPr>
          <a:xfrm>
            <a:off x="-28168" y="3731082"/>
            <a:ext cx="4431598"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sz="2000" b="1" dirty="0">
                <a:solidFill>
                  <a:prstClr val="white">
                    <a:lumMod val="50000"/>
                  </a:prstClr>
                </a:solidFill>
                <a:latin typeface="Calibri" panose="020F0502020204030204"/>
                <a:cs typeface="+mn-cs"/>
              </a:rPr>
              <a:t>Liikevaihdon kasvu heinä-joulukuu 2023</a:t>
            </a:r>
          </a:p>
        </p:txBody>
      </p:sp>
      <p:sp>
        <p:nvSpPr>
          <p:cNvPr id="30" name="Pyöristetty suorakulmio 9"/>
          <p:cNvSpPr/>
          <p:nvPr/>
        </p:nvSpPr>
        <p:spPr>
          <a:xfrm>
            <a:off x="3253323" y="440519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3395469" y="4264214"/>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35,5 %</a:t>
            </a:r>
          </a:p>
        </p:txBody>
      </p:sp>
      <p:sp>
        <p:nvSpPr>
          <p:cNvPr id="32" name="Tekstiruutu 34"/>
          <p:cNvSpPr txBox="1"/>
          <p:nvPr/>
        </p:nvSpPr>
        <p:spPr>
          <a:xfrm>
            <a:off x="18550" y="5477364"/>
            <a:ext cx="2486578" cy="707886"/>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Elintarviketeollisuus</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19.4.2024</a:t>
            </a:r>
          </a:p>
        </p:txBody>
      </p:sp>
      <p:sp>
        <p:nvSpPr>
          <p:cNvPr id="18" name="Ylös kääntyvä nuoli 17"/>
          <p:cNvSpPr/>
          <p:nvPr/>
        </p:nvSpPr>
        <p:spPr>
          <a:xfrm flipH="1" flipV="1">
            <a:off x="4521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730" y="6304746"/>
            <a:ext cx="1856812" cy="480765"/>
          </a:xfrm>
          <a:prstGeom prst="rect">
            <a:avLst/>
          </a:prstGeom>
        </p:spPr>
      </p:pic>
      <p:sp>
        <p:nvSpPr>
          <p:cNvPr id="11" name="Suorakulmio 20">
            <a:extLst>
              <a:ext uri="{FF2B5EF4-FFF2-40B4-BE49-F238E27FC236}">
                <a16:creationId xmlns:a16="http://schemas.microsoft.com/office/drawing/2014/main" id="{49DD8965-B444-36FA-830C-7ADBCD927127}"/>
              </a:ext>
            </a:extLst>
          </p:cNvPr>
          <p:cNvSpPr/>
          <p:nvPr/>
        </p:nvSpPr>
        <p:spPr>
          <a:xfrm>
            <a:off x="13400" y="2872117"/>
            <a:ext cx="3737842"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1400" b="1" dirty="0">
                <a:solidFill>
                  <a:prstClr val="white">
                    <a:lumMod val="50000"/>
                  </a:prstClr>
                </a:solidFill>
                <a:latin typeface="Calibri" panose="020F0502020204030204"/>
              </a:rPr>
              <a:t>Teknologiateollisuuden viennin arvon kasvu 2000-2023</a:t>
            </a:r>
          </a:p>
          <a:p>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185 %</a:t>
            </a:r>
          </a:p>
          <a:p>
            <a:r>
              <a:rPr lang="fi-FI" sz="1400" dirty="0">
                <a:solidFill>
                  <a:prstClr val="white">
                    <a:lumMod val="50000"/>
                  </a:prstClr>
                </a:solidFill>
                <a:latin typeface="Calibri" panose="020F0502020204030204"/>
              </a:rPr>
              <a:t>Koko maa keskimäärin: 70 %</a:t>
            </a:r>
          </a:p>
        </p:txBody>
      </p:sp>
      <p:sp>
        <p:nvSpPr>
          <p:cNvPr id="13" name="Pyöristetty suorakulmio 4">
            <a:extLst>
              <a:ext uri="{FF2B5EF4-FFF2-40B4-BE49-F238E27FC236}">
                <a16:creationId xmlns:a16="http://schemas.microsoft.com/office/drawing/2014/main" id="{A6DA4E0D-D3E0-DD83-CD6C-7F7D795893A8}"/>
              </a:ext>
            </a:extLst>
          </p:cNvPr>
          <p:cNvSpPr/>
          <p:nvPr/>
        </p:nvSpPr>
        <p:spPr>
          <a:xfrm>
            <a:off x="5740581" y="5155514"/>
            <a:ext cx="2805645" cy="1099788"/>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b="1" dirty="0">
                <a:solidFill>
                  <a:srgbClr val="0070C0"/>
                </a:solidFill>
                <a:latin typeface="Calibri" panose="020F0502020204030204"/>
              </a:rPr>
              <a:t>Jalostuksen (TOL 05-43)</a:t>
            </a:r>
          </a:p>
          <a:p>
            <a:r>
              <a:rPr lang="fi-FI" sz="1200" b="1" dirty="0">
                <a:solidFill>
                  <a:srgbClr val="0070C0"/>
                </a:solidFill>
                <a:latin typeface="Calibri" panose="020F0502020204030204"/>
              </a:rPr>
              <a:t>arvonlisäys/asukas Rauman seutu </a:t>
            </a:r>
            <a:r>
              <a:rPr lang="fi-FI" sz="1200" b="1" dirty="0">
                <a:solidFill>
                  <a:srgbClr val="002060"/>
                </a:solidFill>
                <a:latin typeface="Calibri" panose="020F0502020204030204"/>
              </a:rPr>
              <a:t>8.</a:t>
            </a:r>
            <a:r>
              <a:rPr lang="fi-FI" sz="1200" b="1" dirty="0">
                <a:solidFill>
                  <a:srgbClr val="0070C0"/>
                </a:solidFill>
                <a:latin typeface="Calibri" panose="020F0502020204030204"/>
              </a:rPr>
              <a:t>,</a:t>
            </a:r>
          </a:p>
          <a:p>
            <a:r>
              <a:rPr lang="fi-FI" sz="1200" b="1" dirty="0">
                <a:solidFill>
                  <a:srgbClr val="0070C0"/>
                </a:solidFill>
                <a:latin typeface="Calibri" panose="020F0502020204030204"/>
              </a:rPr>
              <a:t>Porin seutu </a:t>
            </a:r>
            <a:r>
              <a:rPr lang="fi-FI" sz="1200" b="1" dirty="0">
                <a:solidFill>
                  <a:srgbClr val="002060"/>
                </a:solidFill>
                <a:latin typeface="Calibri" panose="020F0502020204030204"/>
              </a:rPr>
              <a:t>32.</a:t>
            </a:r>
            <a:r>
              <a:rPr lang="fi-FI" sz="1200" b="1" dirty="0">
                <a:solidFill>
                  <a:srgbClr val="0070C0"/>
                </a:solidFill>
                <a:latin typeface="Calibri" panose="020F0502020204030204"/>
              </a:rPr>
              <a:t>, ja Pohjois-Satakunta </a:t>
            </a:r>
            <a:r>
              <a:rPr lang="fi-FI" sz="1200" b="1" dirty="0">
                <a:solidFill>
                  <a:srgbClr val="002060"/>
                </a:solidFill>
                <a:latin typeface="Calibri" panose="020F0502020204030204"/>
              </a:rPr>
              <a:t>38.</a:t>
            </a:r>
          </a:p>
          <a:p>
            <a:r>
              <a:rPr lang="fi-FI" sz="1200" b="1" dirty="0">
                <a:solidFill>
                  <a:srgbClr val="0070C0"/>
                </a:solidFill>
                <a:latin typeface="Calibri" panose="020F0502020204030204"/>
              </a:rPr>
              <a:t>(69 seutukuntaa, 2021)</a:t>
            </a:r>
          </a:p>
          <a:p>
            <a:endParaRPr lang="fi-FI" sz="1200" b="1" dirty="0">
              <a:solidFill>
                <a:srgbClr val="0070C0"/>
              </a:solidFill>
              <a:latin typeface="Calibri" panose="020F0502020204030204"/>
            </a:endParaRPr>
          </a:p>
          <a:p>
            <a:r>
              <a:rPr lang="fi-FI" sz="1200" b="1" dirty="0">
                <a:solidFill>
                  <a:srgbClr val="0070C0"/>
                </a:solidFill>
                <a:latin typeface="Calibri" panose="020F0502020204030204"/>
              </a:rPr>
              <a:t>Maakunnittain </a:t>
            </a:r>
            <a:r>
              <a:rPr lang="fi-FI" sz="1200" b="1" dirty="0">
                <a:solidFill>
                  <a:srgbClr val="002060"/>
                </a:solidFill>
                <a:latin typeface="Calibri" panose="020F0502020204030204"/>
              </a:rPr>
              <a:t>4.</a:t>
            </a:r>
            <a:r>
              <a:rPr lang="fi-FI" sz="1200" b="1" dirty="0">
                <a:solidFill>
                  <a:srgbClr val="0070C0"/>
                </a:solidFill>
                <a:latin typeface="Calibri" panose="020F0502020204030204"/>
              </a:rPr>
              <a:t> sija (19:stä) v. 2022</a:t>
            </a:r>
          </a:p>
        </p:txBody>
      </p:sp>
      <p:sp>
        <p:nvSpPr>
          <p:cNvPr id="7" name="Pyöristetty suorakulmio 4">
            <a:extLst>
              <a:ext uri="{FF2B5EF4-FFF2-40B4-BE49-F238E27FC236}">
                <a16:creationId xmlns:a16="http://schemas.microsoft.com/office/drawing/2014/main" id="{D5EFE454-7ABA-3C37-11C7-F4902FFF1C29}"/>
              </a:ext>
            </a:extLst>
          </p:cNvPr>
          <p:cNvSpPr/>
          <p:nvPr/>
        </p:nvSpPr>
        <p:spPr>
          <a:xfrm>
            <a:off x="5766663" y="3298294"/>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2021:</a:t>
            </a:r>
          </a:p>
          <a:p>
            <a:pPr algn="ctr" eaLnBrk="1" fontAlgn="auto" hangingPunct="1">
              <a:spcBef>
                <a:spcPts val="0"/>
              </a:spcBef>
              <a:spcAft>
                <a:spcPts val="0"/>
              </a:spcAft>
            </a:pPr>
            <a:r>
              <a:rPr lang="fi-FI" sz="1000" u="sng" dirty="0">
                <a:solidFill>
                  <a:srgbClr val="0070C0"/>
                </a:solidFill>
              </a:rPr>
              <a:t>Kemiallinen metsäteollisuus 137 €/työtunti</a:t>
            </a:r>
          </a:p>
          <a:p>
            <a:pPr algn="ctr" eaLnBrk="1" fontAlgn="auto" hangingPunct="1">
              <a:spcBef>
                <a:spcPts val="0"/>
              </a:spcBef>
              <a:spcAft>
                <a:spcPts val="0"/>
              </a:spcAft>
            </a:pPr>
            <a:r>
              <a:rPr lang="fi-FI" sz="1000" u="sng" dirty="0">
                <a:solidFill>
                  <a:srgbClr val="0070C0"/>
                </a:solidFill>
              </a:rPr>
              <a:t>Mekaaninen metsäteollisuus 121 €/työtunti</a:t>
            </a:r>
          </a:p>
          <a:p>
            <a:pPr algn="ctr" eaLnBrk="1" fontAlgn="auto" hangingPunct="1">
              <a:spcBef>
                <a:spcPts val="0"/>
              </a:spcBef>
              <a:spcAft>
                <a:spcPts val="0"/>
              </a:spcAft>
            </a:pPr>
            <a:r>
              <a:rPr lang="fi-FI" sz="1000" u="sng" dirty="0">
                <a:solidFill>
                  <a:srgbClr val="0070C0"/>
                </a:solidFill>
              </a:rPr>
              <a:t>Energiantuotanto 105 €/työtunti</a:t>
            </a:r>
          </a:p>
          <a:p>
            <a:pPr algn="ctr" eaLnBrk="1" fontAlgn="auto" hangingPunct="1">
              <a:spcBef>
                <a:spcPts val="0"/>
              </a:spcBef>
              <a:spcAft>
                <a:spcPts val="0"/>
              </a:spcAft>
            </a:pPr>
            <a:r>
              <a:rPr lang="fi-FI" sz="1000" u="sng" dirty="0">
                <a:solidFill>
                  <a:srgbClr val="0070C0"/>
                </a:solidFill>
              </a:rPr>
              <a:t>Koneiden ja laitteiden valmistus 67 €/työtunti</a:t>
            </a:r>
          </a:p>
          <a:p>
            <a:pPr algn="ctr" eaLnBrk="1" fontAlgn="auto" hangingPunct="1">
              <a:spcBef>
                <a:spcPts val="0"/>
              </a:spcBef>
              <a:spcAft>
                <a:spcPts val="0"/>
              </a:spcAft>
            </a:pPr>
            <a:r>
              <a:rPr lang="fi-FI" sz="1000" u="sng" dirty="0">
                <a:solidFill>
                  <a:srgbClr val="0070C0"/>
                </a:solidFill>
              </a:rPr>
              <a:t>Metallien jalostus ja metallituotteiden valmistus 58 €/työtunti</a:t>
            </a:r>
          </a:p>
          <a:p>
            <a:pPr algn="ctr" eaLnBrk="1" fontAlgn="auto" hangingPunct="1">
              <a:spcBef>
                <a:spcPts val="0"/>
              </a:spcBef>
              <a:spcAft>
                <a:spcPts val="0"/>
              </a:spcAft>
            </a:pPr>
            <a:r>
              <a:rPr lang="fi-FI" sz="1000" u="sng" dirty="0">
                <a:solidFill>
                  <a:srgbClr val="0070C0"/>
                </a:solidFill>
              </a:rPr>
              <a:t>Toimialat keskimäärin 46 €/työtunti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pic>
        <p:nvPicPr>
          <p:cNvPr id="8" name="Picture 7">
            <a:extLst>
              <a:ext uri="{FF2B5EF4-FFF2-40B4-BE49-F238E27FC236}">
                <a16:creationId xmlns:a16="http://schemas.microsoft.com/office/drawing/2014/main" id="{08DC528C-D6EA-EC05-2F96-ED203E5554B2}"/>
              </a:ext>
            </a:extLst>
          </p:cNvPr>
          <p:cNvPicPr>
            <a:picLocks noChangeAspect="1"/>
          </p:cNvPicPr>
          <p:nvPr/>
        </p:nvPicPr>
        <p:blipFill>
          <a:blip r:embed="rId5"/>
          <a:stretch>
            <a:fillRect/>
          </a:stretch>
        </p:blipFill>
        <p:spPr>
          <a:xfrm>
            <a:off x="121894" y="313507"/>
            <a:ext cx="3961715" cy="2590352"/>
          </a:xfrm>
          <a:prstGeom prst="rect">
            <a:avLst/>
          </a:prstGeom>
        </p:spPr>
      </p:pic>
    </p:spTree>
    <p:extLst>
      <p:ext uri="{BB962C8B-B14F-4D97-AF65-F5344CB8AC3E}">
        <p14:creationId xmlns:p14="http://schemas.microsoft.com/office/powerpoint/2010/main" val="25744292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2274628" y="3312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8921194" y="3077834"/>
            <a:ext cx="307777" cy="16892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ja Satakuntaliitto 2023</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Valmistava teollisuus tuotti Satakunnassa liikevaihtoa v. 2023 </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8,2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vientiä</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5,4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10" name="Pyöristetty suorakulmio 9"/>
          <p:cNvSpPr/>
          <p:nvPr/>
        </p:nvSpPr>
        <p:spPr>
          <a:xfrm>
            <a:off x="3177497" y="507709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23" name="Rectangle 22"/>
          <p:cNvSpPr/>
          <p:nvPr/>
        </p:nvSpPr>
        <p:spPr>
          <a:xfrm>
            <a:off x="4941233" y="2234225"/>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Teollisuudessa tehtiin Satakunnassa v. 2023</a:t>
            </a:r>
            <a:endParaRPr lang="fi-FI" sz="3600" b="1" dirty="0">
              <a:solidFill>
                <a:srgbClr val="FF5050"/>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16 327 hlötyövuotta</a:t>
            </a:r>
          </a:p>
        </p:txBody>
      </p:sp>
      <p:sp>
        <p:nvSpPr>
          <p:cNvPr id="44" name="Rectangle 43"/>
          <p:cNvSpPr/>
          <p:nvPr/>
        </p:nvSpPr>
        <p:spPr>
          <a:xfrm>
            <a:off x="4941233" y="1681924"/>
            <a:ext cx="4572000" cy="646331"/>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cs typeface="+mn-cs"/>
            </a:endParaRPr>
          </a:p>
          <a:p>
            <a:pPr eaLnBrk="1" fontAlgn="auto" hangingPunct="1">
              <a:spcBef>
                <a:spcPts val="0"/>
              </a:spcBef>
              <a:spcAft>
                <a:spcPts val="0"/>
              </a:spcAft>
            </a:pPr>
            <a:endParaRPr lang="fi-FI" b="1" dirty="0">
              <a:solidFill>
                <a:prstClr val="black"/>
              </a:solidFill>
              <a:latin typeface="Calibri" panose="020F0502020204030204"/>
              <a:cs typeface="+mn-cs"/>
            </a:endParaRPr>
          </a:p>
        </p:txBody>
      </p:sp>
      <p:sp>
        <p:nvSpPr>
          <p:cNvPr id="45" name="Tekstiruutu 34"/>
          <p:cNvSpPr txBox="1"/>
          <p:nvPr/>
        </p:nvSpPr>
        <p:spPr>
          <a:xfrm>
            <a:off x="-17183" y="4157929"/>
            <a:ext cx="1784463" cy="892552"/>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Meriteollisuus</a:t>
            </a:r>
          </a:p>
          <a:p>
            <a:pPr eaLnBrk="1" fontAlgn="auto" hangingPunct="1">
              <a:spcBef>
                <a:spcPts val="0"/>
              </a:spcBef>
              <a:spcAft>
                <a:spcPts val="0"/>
              </a:spcAft>
            </a:pPr>
            <a:endParaRPr lang="fi-FI" sz="1200" b="1" dirty="0">
              <a:solidFill>
                <a:prstClr val="white">
                  <a:lumMod val="50000"/>
                </a:prstClr>
              </a:solidFill>
              <a:latin typeface="Calibri" panose="020F0502020204030204"/>
              <a:cs typeface="+mn-cs"/>
            </a:endParaRPr>
          </a:p>
        </p:txBody>
      </p:sp>
      <p:sp>
        <p:nvSpPr>
          <p:cNvPr id="47" name="Tekstiruutu 34"/>
          <p:cNvSpPr txBox="1"/>
          <p:nvPr/>
        </p:nvSpPr>
        <p:spPr>
          <a:xfrm>
            <a:off x="-28168" y="5767562"/>
            <a:ext cx="2486578" cy="400110"/>
          </a:xfrm>
          <a:prstGeom prst="rect">
            <a:avLst/>
          </a:prstGeom>
          <a:noFill/>
        </p:spPr>
        <p:txBody>
          <a:bodyPr wrap="none" rtlCol="0">
            <a:spAutoFit/>
          </a:bodyPr>
          <a:lstStyle/>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Elintarviketeollisuus</a:t>
            </a:r>
          </a:p>
        </p:txBody>
      </p:sp>
      <p:sp>
        <p:nvSpPr>
          <p:cNvPr id="50" name="Rectangle 49"/>
          <p:cNvSpPr/>
          <p:nvPr/>
        </p:nvSpPr>
        <p:spPr>
          <a:xfrm>
            <a:off x="3527563" y="4906048"/>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0,1 %</a:t>
            </a:r>
          </a:p>
        </p:txBody>
      </p:sp>
      <p:sp>
        <p:nvSpPr>
          <p:cNvPr id="58" name="Pyöristetty suorakulmio 9"/>
          <p:cNvSpPr/>
          <p:nvPr/>
        </p:nvSpPr>
        <p:spPr>
          <a:xfrm>
            <a:off x="3185998" y="574899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3387233" y="5575202"/>
            <a:ext cx="1643399"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-3,2 %</a:t>
            </a:r>
          </a:p>
        </p:txBody>
      </p:sp>
      <p:sp>
        <p:nvSpPr>
          <p:cNvPr id="4" name="TextBox 3"/>
          <p:cNvSpPr txBox="1"/>
          <p:nvPr/>
        </p:nvSpPr>
        <p:spPr>
          <a:xfrm>
            <a:off x="-26467" y="3679490"/>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cs typeface="+mn-cs"/>
              </a:rPr>
              <a:t>TEOLLISUUDEN kärkialoja tällä hetkellä</a:t>
            </a:r>
            <a:endParaRPr lang="en-US" dirty="0">
              <a:solidFill>
                <a:prstClr val="black"/>
              </a:solidFill>
              <a:latin typeface="Calibri" panose="020F0502020204030204"/>
              <a:cs typeface="+mn-cs"/>
            </a:endParaRPr>
          </a:p>
        </p:txBody>
      </p:sp>
      <p:sp>
        <p:nvSpPr>
          <p:cNvPr id="29" name="Tekstiruutu 34"/>
          <p:cNvSpPr txBox="1"/>
          <p:nvPr/>
        </p:nvSpPr>
        <p:spPr>
          <a:xfrm>
            <a:off x="-28168" y="3731082"/>
            <a:ext cx="4431598"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sz="2000" b="1" dirty="0">
                <a:solidFill>
                  <a:prstClr val="white">
                    <a:lumMod val="50000"/>
                  </a:prstClr>
                </a:solidFill>
                <a:latin typeface="Calibri" panose="020F0502020204030204"/>
                <a:cs typeface="+mn-cs"/>
              </a:rPr>
              <a:t>Liikevaihdon kasvu heinä-joulukuu 2023</a:t>
            </a:r>
          </a:p>
        </p:txBody>
      </p:sp>
      <p:sp>
        <p:nvSpPr>
          <p:cNvPr id="30" name="Pyöristetty suorakulmio 9"/>
          <p:cNvSpPr/>
          <p:nvPr/>
        </p:nvSpPr>
        <p:spPr>
          <a:xfrm>
            <a:off x="3162815" y="440519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3235816" y="4259358"/>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35,5 %</a:t>
            </a:r>
          </a:p>
        </p:txBody>
      </p:sp>
      <p:sp>
        <p:nvSpPr>
          <p:cNvPr id="32" name="Tekstiruutu 34"/>
          <p:cNvSpPr txBox="1"/>
          <p:nvPr/>
        </p:nvSpPr>
        <p:spPr>
          <a:xfrm>
            <a:off x="-49791" y="4814268"/>
            <a:ext cx="3348994" cy="707886"/>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Koneiden ja laitteiden </a:t>
            </a:r>
            <a:r>
              <a:rPr lang="fi-FI" sz="2000" b="1" dirty="0" err="1">
                <a:solidFill>
                  <a:prstClr val="black"/>
                </a:solidFill>
                <a:latin typeface="Britannic Bold" panose="020B0903060703020204" pitchFamily="34" charset="0"/>
                <a:cs typeface="+mn-cs"/>
              </a:rPr>
              <a:t>valm</a:t>
            </a:r>
            <a:r>
              <a:rPr lang="fi-FI" sz="2000" b="1" dirty="0">
                <a:solidFill>
                  <a:prstClr val="black"/>
                </a:solidFill>
                <a:latin typeface="Britannic Bold" panose="020B0903060703020204" pitchFamily="34" charset="0"/>
                <a:cs typeface="+mn-cs"/>
              </a:rPr>
              <a:t>.</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9" name="Suorakulmio 20"/>
          <p:cNvSpPr/>
          <p:nvPr/>
        </p:nvSpPr>
        <p:spPr>
          <a:xfrm>
            <a:off x="5031264" y="3502260"/>
            <a:ext cx="3862867" cy="6427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400" b="1" dirty="0">
                <a:solidFill>
                  <a:prstClr val="white">
                    <a:lumMod val="50000"/>
                  </a:prstClr>
                </a:solidFill>
              </a:rPr>
              <a:t>Teknologiateollisuuden viennin arvon kasvu </a:t>
            </a:r>
          </a:p>
          <a:p>
            <a:pPr eaLnBrk="1" fontAlgn="auto" hangingPunct="1">
              <a:spcBef>
                <a:spcPts val="0"/>
              </a:spcBef>
              <a:spcAft>
                <a:spcPts val="0"/>
              </a:spcAft>
            </a:pPr>
            <a:r>
              <a:rPr lang="fi-FI" sz="1400" b="1" dirty="0">
                <a:solidFill>
                  <a:prstClr val="white">
                    <a:lumMod val="50000"/>
                  </a:prstClr>
                </a:solidFill>
              </a:rPr>
              <a:t>2000-2023</a:t>
            </a:r>
          </a:p>
          <a:p>
            <a:pPr eaLnBrk="1" fontAlgn="auto" hangingPunct="1">
              <a:spcBef>
                <a:spcPts val="0"/>
              </a:spcBef>
              <a:spcAft>
                <a:spcPts val="0"/>
              </a:spcAft>
            </a:pPr>
            <a:r>
              <a:rPr lang="fi-FI" sz="1400" dirty="0">
                <a:solidFill>
                  <a:prstClr val="white">
                    <a:lumMod val="50000"/>
                  </a:prstClr>
                </a:solidFill>
              </a:rPr>
              <a:t>Satakunta:</a:t>
            </a:r>
            <a:r>
              <a:rPr lang="fi-FI" sz="1400" dirty="0">
                <a:solidFill>
                  <a:srgbClr val="FF0000"/>
                </a:solidFill>
              </a:rPr>
              <a:t> 185 % </a:t>
            </a:r>
            <a:endParaRPr lang="fi-FI" sz="1400" dirty="0">
              <a:solidFill>
                <a:schemeClr val="tx1"/>
              </a:solidFill>
              <a:latin typeface="Calibri" panose="020F0502020204030204"/>
            </a:endParaRPr>
          </a:p>
          <a:p>
            <a:pPr eaLnBrk="1" fontAlgn="auto" hangingPunct="1">
              <a:spcBef>
                <a:spcPts val="0"/>
              </a:spcBef>
              <a:spcAft>
                <a:spcPts val="0"/>
              </a:spcAft>
            </a:pPr>
            <a:r>
              <a:rPr lang="fi-FI" sz="1400" dirty="0">
                <a:solidFill>
                  <a:prstClr val="white">
                    <a:lumMod val="50000"/>
                  </a:prstClr>
                </a:solidFill>
              </a:rPr>
              <a:t>Koko maa keskimäärin: 70 % </a:t>
            </a: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19.4.2024</a:t>
            </a:r>
          </a:p>
        </p:txBody>
      </p:sp>
      <p:sp>
        <p:nvSpPr>
          <p:cNvPr id="34" name="Suorakulmio 20"/>
          <p:cNvSpPr/>
          <p:nvPr/>
        </p:nvSpPr>
        <p:spPr>
          <a:xfrm>
            <a:off x="2318589" y="482509"/>
            <a:ext cx="2361565" cy="240833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200" b="1" dirty="0">
                <a:solidFill>
                  <a:prstClr val="white">
                    <a:lumMod val="50000"/>
                  </a:prstClr>
                </a:solidFill>
              </a:rPr>
              <a:t>Oheinen kartogrammi kuvaa maakuntien kokoa suhteessa jalostuksen tuottamaan arvonlisäykseen henkeä kohden. Satakunta on sijalla 4 (v. 2022)!</a:t>
            </a:r>
          </a:p>
          <a:p>
            <a:pPr eaLnBrk="1" fontAlgn="auto" hangingPunct="1">
              <a:spcBef>
                <a:spcPts val="0"/>
              </a:spcBef>
              <a:spcAft>
                <a:spcPts val="0"/>
              </a:spcAft>
            </a:pPr>
            <a:endParaRPr lang="fi-FI" sz="1200" b="1" dirty="0">
              <a:solidFill>
                <a:prstClr val="white">
                  <a:lumMod val="50000"/>
                </a:prstClr>
              </a:solidFill>
            </a:endParaRPr>
          </a:p>
          <a:p>
            <a:pPr eaLnBrk="1" fontAlgn="auto" hangingPunct="1">
              <a:spcBef>
                <a:spcPts val="0"/>
              </a:spcBef>
              <a:spcAft>
                <a:spcPts val="0"/>
              </a:spcAft>
            </a:pPr>
            <a:r>
              <a:rPr lang="fi-FI" sz="1200" b="1" dirty="0">
                <a:solidFill>
                  <a:prstClr val="white">
                    <a:lumMod val="50000"/>
                  </a:prstClr>
                </a:solidFill>
              </a:rPr>
              <a:t>Satakunnassa on 3. eniten teollisuuden toimipaikkoja väkilukuun nähden</a:t>
            </a:r>
          </a:p>
          <a:p>
            <a:pPr eaLnBrk="1" fontAlgn="auto" hangingPunct="1">
              <a:spcBef>
                <a:spcPts val="0"/>
              </a:spcBef>
              <a:spcAft>
                <a:spcPts val="0"/>
              </a:spcAft>
            </a:pPr>
            <a:r>
              <a:rPr lang="fi-FI" sz="1200" b="1" dirty="0">
                <a:solidFill>
                  <a:prstClr val="white">
                    <a:lumMod val="50000"/>
                  </a:prstClr>
                </a:solidFill>
              </a:rPr>
              <a:t> (8,4 per 1000 as., koko maa 5,6)!</a:t>
            </a:r>
          </a:p>
          <a:p>
            <a:pPr eaLnBrk="1" fontAlgn="auto" hangingPunct="1">
              <a:spcBef>
                <a:spcPts val="0"/>
              </a:spcBef>
              <a:spcAft>
                <a:spcPts val="0"/>
              </a:spcAft>
            </a:pPr>
            <a:r>
              <a:rPr lang="fi-FI" sz="1200" b="1" dirty="0">
                <a:solidFill>
                  <a:prstClr val="white">
                    <a:lumMod val="50000"/>
                  </a:prstClr>
                </a:solidFill>
              </a:rPr>
              <a:t>Liikevaihtoa ja henkilöstöä on henkeä kohden toiseksi eniten 19 maakunnasta.</a:t>
            </a:r>
            <a:endParaRPr lang="fi-FI" sz="1200" b="1" dirty="0">
              <a:solidFill>
                <a:srgbClr val="099BDD"/>
              </a:solidFill>
            </a:endParaRPr>
          </a:p>
        </p:txBody>
      </p:sp>
      <p:sp>
        <p:nvSpPr>
          <p:cNvPr id="18" name="Ylös kääntyvä nuoli 17"/>
          <p:cNvSpPr/>
          <p:nvPr/>
        </p:nvSpPr>
        <p:spPr>
          <a:xfrm flipH="1" flipV="1">
            <a:off x="4521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 name="Pyöristetty suorakulmio 4">
            <a:extLst>
              <a:ext uri="{FF2B5EF4-FFF2-40B4-BE49-F238E27FC236}">
                <a16:creationId xmlns:a16="http://schemas.microsoft.com/office/drawing/2014/main" id="{F600C312-D2F1-90A2-19BB-4C5D75B83A06}"/>
              </a:ext>
            </a:extLst>
          </p:cNvPr>
          <p:cNvSpPr/>
          <p:nvPr/>
        </p:nvSpPr>
        <p:spPr>
          <a:xfrm>
            <a:off x="6259999" y="4366538"/>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2021:</a:t>
            </a:r>
          </a:p>
          <a:p>
            <a:pPr algn="ctr" eaLnBrk="1" fontAlgn="auto" hangingPunct="1">
              <a:spcBef>
                <a:spcPts val="0"/>
              </a:spcBef>
              <a:spcAft>
                <a:spcPts val="0"/>
              </a:spcAft>
            </a:pPr>
            <a:r>
              <a:rPr lang="fi-FI" sz="1000" u="sng" dirty="0">
                <a:solidFill>
                  <a:srgbClr val="0070C0"/>
                </a:solidFill>
              </a:rPr>
              <a:t>Kemiallinen metsäteollisuus 137 €/työtunti</a:t>
            </a:r>
          </a:p>
          <a:p>
            <a:pPr algn="ctr" eaLnBrk="1" fontAlgn="auto" hangingPunct="1">
              <a:spcBef>
                <a:spcPts val="0"/>
              </a:spcBef>
              <a:spcAft>
                <a:spcPts val="0"/>
              </a:spcAft>
            </a:pPr>
            <a:r>
              <a:rPr lang="fi-FI" sz="1000" u="sng" dirty="0">
                <a:solidFill>
                  <a:srgbClr val="0070C0"/>
                </a:solidFill>
              </a:rPr>
              <a:t>Mekaaninen metsäteollisuus 121 €/työtunti</a:t>
            </a:r>
          </a:p>
          <a:p>
            <a:pPr algn="ctr" eaLnBrk="1" fontAlgn="auto" hangingPunct="1">
              <a:spcBef>
                <a:spcPts val="0"/>
              </a:spcBef>
              <a:spcAft>
                <a:spcPts val="0"/>
              </a:spcAft>
            </a:pPr>
            <a:r>
              <a:rPr lang="fi-FI" sz="1000" u="sng" dirty="0">
                <a:solidFill>
                  <a:srgbClr val="0070C0"/>
                </a:solidFill>
              </a:rPr>
              <a:t>Energiantuotanto 105 €/työtunti</a:t>
            </a:r>
          </a:p>
          <a:p>
            <a:pPr algn="ctr" eaLnBrk="1" fontAlgn="auto" hangingPunct="1">
              <a:spcBef>
                <a:spcPts val="0"/>
              </a:spcBef>
              <a:spcAft>
                <a:spcPts val="0"/>
              </a:spcAft>
            </a:pPr>
            <a:r>
              <a:rPr lang="fi-FI" sz="1000" u="sng" dirty="0">
                <a:solidFill>
                  <a:srgbClr val="0070C0"/>
                </a:solidFill>
              </a:rPr>
              <a:t>Koneiden ja laitteiden valmistus 67 €/työtunti</a:t>
            </a:r>
          </a:p>
          <a:p>
            <a:pPr algn="ctr" eaLnBrk="1" fontAlgn="auto" hangingPunct="1">
              <a:spcBef>
                <a:spcPts val="0"/>
              </a:spcBef>
              <a:spcAft>
                <a:spcPts val="0"/>
              </a:spcAft>
            </a:pPr>
            <a:r>
              <a:rPr lang="fi-FI" sz="1000" u="sng" dirty="0">
                <a:solidFill>
                  <a:srgbClr val="0070C0"/>
                </a:solidFill>
              </a:rPr>
              <a:t>Metallien jalostus ja metallituotteiden valmistus 58 €/työtunti</a:t>
            </a:r>
          </a:p>
          <a:p>
            <a:pPr algn="ctr" eaLnBrk="1" fontAlgn="auto" hangingPunct="1">
              <a:spcBef>
                <a:spcPts val="0"/>
              </a:spcBef>
              <a:spcAft>
                <a:spcPts val="0"/>
              </a:spcAft>
            </a:pPr>
            <a:r>
              <a:rPr lang="fi-FI" sz="1000" u="sng" dirty="0">
                <a:solidFill>
                  <a:srgbClr val="0070C0"/>
                </a:solidFill>
              </a:rPr>
              <a:t>Toimialat keskimäärin 46 €/työtunti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730" y="6304746"/>
            <a:ext cx="1856812" cy="480765"/>
          </a:xfrm>
          <a:prstGeom prst="rect">
            <a:avLst/>
          </a:prstGeom>
        </p:spPr>
      </p:pic>
      <p:pic>
        <p:nvPicPr>
          <p:cNvPr id="8" name="Picture 7">
            <a:extLst>
              <a:ext uri="{FF2B5EF4-FFF2-40B4-BE49-F238E27FC236}">
                <a16:creationId xmlns:a16="http://schemas.microsoft.com/office/drawing/2014/main" id="{032467A1-614B-F6A1-85B6-5F96B91E5B4E}"/>
              </a:ext>
            </a:extLst>
          </p:cNvPr>
          <p:cNvPicPr>
            <a:picLocks noChangeAspect="1"/>
          </p:cNvPicPr>
          <p:nvPr/>
        </p:nvPicPr>
        <p:blipFill>
          <a:blip r:embed="rId5"/>
          <a:stretch>
            <a:fillRect/>
          </a:stretch>
        </p:blipFill>
        <p:spPr>
          <a:xfrm>
            <a:off x="39971" y="15584"/>
            <a:ext cx="2278617" cy="3222482"/>
          </a:xfrm>
          <a:prstGeom prst="rect">
            <a:avLst/>
          </a:prstGeom>
        </p:spPr>
      </p:pic>
    </p:spTree>
    <p:extLst>
      <p:ext uri="{BB962C8B-B14F-4D97-AF65-F5344CB8AC3E}">
        <p14:creationId xmlns:p14="http://schemas.microsoft.com/office/powerpoint/2010/main" val="2219090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16443"/>
            <a:ext cx="7920880" cy="58266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 kehitys v. 2023</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7</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3E3CCD7-5347-099B-A939-96464C445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49" y="6325542"/>
            <a:ext cx="1856812" cy="480765"/>
          </a:xfrm>
          <a:prstGeom prst="rect">
            <a:avLst/>
          </a:prstGeom>
        </p:spPr>
      </p:pic>
      <p:pic>
        <p:nvPicPr>
          <p:cNvPr id="5" name="Picture 4">
            <a:extLst>
              <a:ext uri="{FF2B5EF4-FFF2-40B4-BE49-F238E27FC236}">
                <a16:creationId xmlns:a16="http://schemas.microsoft.com/office/drawing/2014/main" id="{1A59E21D-7F73-FEBF-A875-8D638B060A64}"/>
              </a:ext>
            </a:extLst>
          </p:cNvPr>
          <p:cNvPicPr>
            <a:picLocks noChangeAspect="1"/>
          </p:cNvPicPr>
          <p:nvPr/>
        </p:nvPicPr>
        <p:blipFill>
          <a:blip r:embed="rId4"/>
          <a:stretch>
            <a:fillRect/>
          </a:stretch>
        </p:blipFill>
        <p:spPr>
          <a:xfrm>
            <a:off x="611560" y="836712"/>
            <a:ext cx="7948575" cy="5040560"/>
          </a:xfrm>
          <a:prstGeom prst="rect">
            <a:avLst/>
          </a:prstGeom>
        </p:spPr>
      </p:pic>
    </p:spTree>
    <p:extLst>
      <p:ext uri="{BB962C8B-B14F-4D97-AF65-F5344CB8AC3E}">
        <p14:creationId xmlns:p14="http://schemas.microsoft.com/office/powerpoint/2010/main" val="32037074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F1804-12F7-881F-7738-EBACA34F1027}"/>
              </a:ext>
            </a:extLst>
          </p:cNvPr>
          <p:cNvPicPr>
            <a:picLocks noChangeAspect="1"/>
          </p:cNvPicPr>
          <p:nvPr/>
        </p:nvPicPr>
        <p:blipFill>
          <a:blip r:embed="rId2"/>
          <a:stretch>
            <a:fillRect/>
          </a:stretch>
        </p:blipFill>
        <p:spPr>
          <a:xfrm>
            <a:off x="34897" y="467745"/>
            <a:ext cx="4869464" cy="2849503"/>
          </a:xfrm>
          <a:prstGeom prst="rect">
            <a:avLst/>
          </a:prstGeom>
        </p:spPr>
      </p:pic>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910232" y="8794"/>
            <a:ext cx="7798445" cy="465993"/>
          </a:xfrm>
        </p:spPr>
        <p:txBody>
          <a:bodyPr>
            <a:noAutofit/>
          </a:bodyPr>
          <a:lstStyle/>
          <a:p>
            <a:r>
              <a:rPr lang="fi-FI" sz="2700" b="1" cap="all" dirty="0" err="1">
                <a:solidFill>
                  <a:srgbClr val="0070C0"/>
                </a:solidFill>
                <a:effectLst>
                  <a:outerShdw blurRad="38100" dist="38100" dir="2700000" algn="tl">
                    <a:srgbClr val="000000">
                      <a:alpha val="43137"/>
                    </a:srgbClr>
                  </a:outerShdw>
                </a:effectLst>
              </a:rPr>
              <a:t>TEKNOLOGIATEOLLISUUs</a:t>
            </a:r>
            <a:r>
              <a:rPr lang="fi-FI" sz="2700" b="1" cap="all" dirty="0">
                <a:solidFill>
                  <a:srgbClr val="0070C0"/>
                </a:solidFill>
                <a:effectLst>
                  <a:outerShdw blurRad="38100" dist="38100" dir="2700000" algn="tl">
                    <a:srgbClr val="000000">
                      <a:alpha val="43137"/>
                    </a:srgbClr>
                  </a:outerShdw>
                </a:effectLst>
              </a:rPr>
              <a:t> satakunnassa</a:t>
            </a:r>
          </a:p>
        </p:txBody>
      </p:sp>
      <p:sp>
        <p:nvSpPr>
          <p:cNvPr id="10" name="Pyöristetty suorakulmio 9"/>
          <p:cNvSpPr/>
          <p:nvPr/>
        </p:nvSpPr>
        <p:spPr>
          <a:xfrm>
            <a:off x="3998287" y="4964114"/>
            <a:ext cx="1736954" cy="40377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3200" dirty="0">
              <a:solidFill>
                <a:prstClr val="white">
                  <a:lumMod val="50000"/>
                </a:prstClr>
              </a:solidFill>
            </a:endParaRPr>
          </a:p>
        </p:txBody>
      </p:sp>
      <p:sp>
        <p:nvSpPr>
          <p:cNvPr id="5" name="Pyöristetty suorakulmio 4"/>
          <p:cNvSpPr/>
          <p:nvPr/>
        </p:nvSpPr>
        <p:spPr>
          <a:xfrm>
            <a:off x="5961500" y="4086553"/>
            <a:ext cx="2708552" cy="2047581"/>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Teknologiateollisuus on tuottavaa, arvonlisäys/työtunti Satakunnassa v. 2021:</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Metallien jalostus ja metallituotteiden valmistus 58 €/työtunti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Koneiden ja laitteiden valmistus 67 €/työtunti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Metalliteollisuus keskimäärin 57 €/työtunti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 Toimialat keskimäärin 46 €/työtunti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sp>
        <p:nvSpPr>
          <p:cNvPr id="58" name="Pyöristetty suorakulmio 9"/>
          <p:cNvSpPr/>
          <p:nvPr/>
        </p:nvSpPr>
        <p:spPr>
          <a:xfrm>
            <a:off x="3998287" y="5462619"/>
            <a:ext cx="1800112" cy="38731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0" name="Pyöristetty suorakulmio 9"/>
          <p:cNvSpPr/>
          <p:nvPr/>
        </p:nvSpPr>
        <p:spPr>
          <a:xfrm>
            <a:off x="3979753" y="4470889"/>
            <a:ext cx="1750182" cy="41018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4009610" y="4485045"/>
            <a:ext cx="1750800"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424 milj. €; 52 %</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22.4.2024</a:t>
            </a:r>
          </a:p>
        </p:txBody>
      </p:sp>
      <p:pic>
        <p:nvPicPr>
          <p:cNvPr id="40" name="Picture 39"/>
          <p:cNvPicPr>
            <a:picLocks noChangeAspect="1"/>
          </p:cNvPicPr>
          <p:nvPr/>
        </p:nvPicPr>
        <p:blipFill>
          <a:blip r:embed="rId5"/>
          <a:stretch>
            <a:fillRect/>
          </a:stretch>
        </p:blipFill>
        <p:spPr>
          <a:xfrm>
            <a:off x="166583" y="3790589"/>
            <a:ext cx="578432" cy="564550"/>
          </a:xfrm>
          <a:prstGeom prst="rect">
            <a:avLst/>
          </a:prstGeom>
        </p:spPr>
      </p:pic>
      <p:sp>
        <p:nvSpPr>
          <p:cNvPr id="41" name="Tekstiruutu 34"/>
          <p:cNvSpPr txBox="1"/>
          <p:nvPr/>
        </p:nvSpPr>
        <p:spPr>
          <a:xfrm>
            <a:off x="90118" y="3111956"/>
            <a:ext cx="4703403"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Teollisuuden arvonlisäys, yht. 1,70 mrd. €, 2021</a:t>
            </a:r>
          </a:p>
        </p:txBody>
      </p:sp>
      <p:sp>
        <p:nvSpPr>
          <p:cNvPr id="51" name="Tekstiruutu 34"/>
          <p:cNvSpPr txBox="1"/>
          <p:nvPr/>
        </p:nvSpPr>
        <p:spPr>
          <a:xfrm>
            <a:off x="787056" y="3794166"/>
            <a:ext cx="3903636" cy="584775"/>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Teknologiateollisuus</a:t>
            </a:r>
            <a:r>
              <a:rPr lang="fi-FI" dirty="0">
                <a:solidFill>
                  <a:prstClr val="white">
                    <a:lumMod val="50000"/>
                  </a:prstClr>
                </a:solidFill>
                <a:latin typeface="Calibri" panose="020F0502020204030204"/>
                <a:cs typeface="+mn-cs"/>
              </a:rPr>
              <a:t> </a:t>
            </a:r>
            <a:r>
              <a:rPr lang="fi-FI" b="1" dirty="0">
                <a:solidFill>
                  <a:srgbClr val="0070C0"/>
                </a:solidFill>
                <a:effectLst>
                  <a:outerShdw blurRad="38100" dist="38100" dir="2700000" algn="tl">
                    <a:srgbClr val="000000">
                      <a:alpha val="43137"/>
                    </a:srgbClr>
                  </a:outerShdw>
                </a:effectLst>
                <a:latin typeface="Calibri" panose="020F0502020204030204"/>
                <a:cs typeface="+mn-cs"/>
              </a:rPr>
              <a:t>48 % (820 milj. €) </a:t>
            </a:r>
            <a:r>
              <a:rPr lang="fi-FI" sz="1400" b="1" dirty="0">
                <a:solidFill>
                  <a:srgbClr val="0070C0"/>
                </a:solidFill>
                <a:latin typeface="Calibri" panose="020F0502020204030204"/>
                <a:cs typeface="+mn-cs"/>
              </a:rPr>
              <a:t>osuus koko maasta 4,4 %, kun väestö-osuus 3,9 % </a:t>
            </a:r>
          </a:p>
        </p:txBody>
      </p:sp>
      <p:sp>
        <p:nvSpPr>
          <p:cNvPr id="52" name="Pyöristetty suorakulmio 9"/>
          <p:cNvSpPr/>
          <p:nvPr/>
        </p:nvSpPr>
        <p:spPr>
          <a:xfrm>
            <a:off x="4002588" y="5941654"/>
            <a:ext cx="1808754" cy="35684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53" name="Rectangle 52"/>
          <p:cNvSpPr/>
          <p:nvPr/>
        </p:nvSpPr>
        <p:spPr>
          <a:xfrm>
            <a:off x="4148584" y="5914773"/>
            <a:ext cx="1657826"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-18 milj. €; -3 %</a:t>
            </a:r>
          </a:p>
        </p:txBody>
      </p:sp>
      <p:sp>
        <p:nvSpPr>
          <p:cNvPr id="55" name="Tekstiruutu 34"/>
          <p:cNvSpPr txBox="1"/>
          <p:nvPr/>
        </p:nvSpPr>
        <p:spPr>
          <a:xfrm>
            <a:off x="7329" y="4225043"/>
            <a:ext cx="3951403"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Metallien jalostus ja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metallituott</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valm</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a:t>
            </a: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6" name="Tekstiruutu 34"/>
          <p:cNvSpPr txBox="1"/>
          <p:nvPr/>
        </p:nvSpPr>
        <p:spPr>
          <a:xfrm>
            <a:off x="7329" y="5160381"/>
            <a:ext cx="3266600" cy="923330"/>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Sähkö- ja elektroniikkateollisuus</a:t>
            </a:r>
          </a:p>
          <a:p>
            <a:pPr eaLnBrk="1" fontAlgn="auto" hangingPunct="1">
              <a:spcBef>
                <a:spcPts val="0"/>
              </a:spcBef>
              <a:spcAft>
                <a:spcPts val="0"/>
              </a:spcAft>
            </a:pP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9" name="Tekstiruutu 34"/>
          <p:cNvSpPr txBox="1"/>
          <p:nvPr/>
        </p:nvSpPr>
        <p:spPr>
          <a:xfrm>
            <a:off x="12482" y="4687040"/>
            <a:ext cx="3237119" cy="923330"/>
          </a:xfrm>
          <a:prstGeom prst="rect">
            <a:avLst/>
          </a:prstGeom>
          <a:no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Koneiden ja laitteiden valmistus</a:t>
            </a:r>
          </a:p>
          <a:p>
            <a:pPr eaLnBrk="1" fontAlgn="auto" hangingPunct="1">
              <a:spcBef>
                <a:spcPts val="0"/>
              </a:spcBef>
              <a:spcAft>
                <a:spcPts val="0"/>
              </a:spcAft>
            </a:pPr>
            <a:endParaRPr lang="fi-FI" dirty="0">
              <a:solidFill>
                <a:prstClr val="white">
                  <a:lumMod val="50000"/>
                </a:prstClr>
              </a:solidFill>
              <a:latin typeface="Calibri" panose="020F0502020204030204"/>
              <a:cs typeface="+mn-cs"/>
            </a:endParaRPr>
          </a:p>
        </p:txBody>
      </p:sp>
      <p:sp>
        <p:nvSpPr>
          <p:cNvPr id="60" name="Tekstiruutu 34"/>
          <p:cNvSpPr txBox="1"/>
          <p:nvPr/>
        </p:nvSpPr>
        <p:spPr>
          <a:xfrm>
            <a:off x="34896" y="5633721"/>
            <a:ext cx="2566152"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Kulkuneuvojen</a:t>
            </a:r>
            <a:r>
              <a:rPr lang="fi-FI" b="1" dirty="0">
                <a:solidFill>
                  <a:srgbClr val="0070C0"/>
                </a:solidFill>
                <a:effectLst>
                  <a:outerShdw blurRad="38100" dist="38100" dir="2700000" algn="tl">
                    <a:srgbClr val="000000">
                      <a:alpha val="43137"/>
                    </a:srgbClr>
                  </a:outerShdw>
                </a:effectLst>
                <a:latin typeface="Calibri" panose="020F0502020204030204"/>
                <a:cs typeface="+mn-cs"/>
              </a:rPr>
              <a:t> </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valmistus</a:t>
            </a:r>
          </a:p>
        </p:txBody>
      </p:sp>
      <p:sp>
        <p:nvSpPr>
          <p:cNvPr id="50" name="Rectangle 49"/>
          <p:cNvSpPr/>
          <p:nvPr/>
        </p:nvSpPr>
        <p:spPr>
          <a:xfrm>
            <a:off x="4148584" y="5470480"/>
            <a:ext cx="1516762"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47 milj. €; 6 %</a:t>
            </a:r>
          </a:p>
        </p:txBody>
      </p:sp>
      <p:sp>
        <p:nvSpPr>
          <p:cNvPr id="61" name="Rectangle 60"/>
          <p:cNvSpPr/>
          <p:nvPr/>
        </p:nvSpPr>
        <p:spPr>
          <a:xfrm>
            <a:off x="4017159" y="4952532"/>
            <a:ext cx="1803699"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368 milj. €; 45 % </a:t>
            </a:r>
          </a:p>
        </p:txBody>
      </p:sp>
      <p:sp>
        <p:nvSpPr>
          <p:cNvPr id="54" name="Tekstiruutu 34"/>
          <p:cNvSpPr txBox="1"/>
          <p:nvPr/>
        </p:nvSpPr>
        <p:spPr>
          <a:xfrm>
            <a:off x="4553446" y="4045114"/>
            <a:ext cx="1442731" cy="369332"/>
          </a:xfrm>
          <a:prstGeom prst="rect">
            <a:avLst/>
          </a:prstGeom>
          <a:solidFill>
            <a:schemeClr val="bg1"/>
          </a:solid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p:txBody>
      </p:sp>
      <p:sp>
        <p:nvSpPr>
          <p:cNvPr id="18" name="Ylös kääntyvä nuoli 17"/>
          <p:cNvSpPr/>
          <p:nvPr/>
        </p:nvSpPr>
        <p:spPr>
          <a:xfrm flipV="1">
            <a:off x="4534599" y="3995388"/>
            <a:ext cx="443943" cy="384674"/>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63" name="Picture 62"/>
          <p:cNvPicPr>
            <a:picLocks noChangeAspect="1"/>
          </p:cNvPicPr>
          <p:nvPr/>
        </p:nvPicPr>
        <p:blipFill>
          <a:blip r:embed="rId6"/>
          <a:stretch>
            <a:fillRect/>
          </a:stretch>
        </p:blipFill>
        <p:spPr>
          <a:xfrm>
            <a:off x="7885655" y="12579"/>
            <a:ext cx="1148281" cy="1056083"/>
          </a:xfrm>
          <a:prstGeom prst="rect">
            <a:avLst/>
          </a:prstGeom>
        </p:spPr>
      </p:pic>
      <p:sp>
        <p:nvSpPr>
          <p:cNvPr id="42" name="Tekstiruutu 41"/>
          <p:cNvSpPr txBox="1"/>
          <p:nvPr/>
        </p:nvSpPr>
        <p:spPr>
          <a:xfrm>
            <a:off x="4956934" y="528204"/>
            <a:ext cx="3969281" cy="2492990"/>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tuotti Satakunnassa </a:t>
            </a:r>
            <a:r>
              <a:rPr lang="fi-FI" b="1" dirty="0">
                <a:solidFill>
                  <a:srgbClr val="0070C0"/>
                </a:solidFill>
                <a:effectLst>
                  <a:outerShdw blurRad="38100" dist="38100" dir="2700000" algn="tl">
                    <a:srgbClr val="000000">
                      <a:alpha val="43137"/>
                    </a:srgbClr>
                  </a:outerShdw>
                </a:effectLst>
                <a:latin typeface="Calibri" panose="020F0502020204030204"/>
                <a:cs typeface="+mn-cs"/>
              </a:rPr>
              <a:t>liikevaihtoa</a:t>
            </a:r>
            <a:r>
              <a:rPr lang="fi-FI" b="1" dirty="0">
                <a:solidFill>
                  <a:prstClr val="black"/>
                </a:solidFill>
                <a:latin typeface="Calibri" panose="020F0502020204030204"/>
                <a:cs typeface="+mn-cs"/>
              </a:rPr>
              <a:t> v. 2023</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4,9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a:t>
            </a: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vientiä</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3,5 miljardia € </a:t>
            </a:r>
          </a:p>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(osuus 64 % teollisuuden viennistä)</a:t>
            </a: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23" name="Rectangle 22"/>
          <p:cNvSpPr/>
          <p:nvPr/>
        </p:nvSpPr>
        <p:spPr>
          <a:xfrm>
            <a:off x="4870296" y="2800379"/>
            <a:ext cx="4572000" cy="1077218"/>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tarjosi Satakunnassa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8455</a:t>
            </a:r>
            <a:r>
              <a:rPr lang="fi-FI" sz="3200" b="1" dirty="0">
                <a:solidFill>
                  <a:prstClr val="black"/>
                </a:solidFill>
                <a:latin typeface="Calibri" panose="020F0502020204030204"/>
                <a:cs typeface="+mn-cs"/>
              </a:rPr>
              <a:t>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työpaikkaa </a:t>
            </a:r>
            <a:r>
              <a:rPr lang="fi-FI" b="1" dirty="0">
                <a:solidFill>
                  <a:prstClr val="black"/>
                </a:solidFill>
                <a:latin typeface="Calibri" panose="020F0502020204030204"/>
                <a:cs typeface="+mn-cs"/>
              </a:rPr>
              <a:t>v. 2023</a:t>
            </a:r>
          </a:p>
          <a:p>
            <a:pPr eaLnBrk="1" fontAlgn="auto" hangingPunct="1">
              <a:spcBef>
                <a:spcPts val="0"/>
              </a:spcBef>
              <a:spcAft>
                <a:spcPts val="0"/>
              </a:spcAft>
            </a:pPr>
            <a:r>
              <a:rPr lang="fi-FI" sz="1400" b="1" dirty="0">
                <a:solidFill>
                  <a:prstClr val="black"/>
                </a:solidFill>
                <a:latin typeface="Calibri" panose="020F0502020204030204"/>
                <a:cs typeface="+mn-cs"/>
              </a:rPr>
              <a:t>(osuus 52 % teollisuudesta ja 11 % kaikista työpaikoista)</a:t>
            </a:r>
            <a:endParaRPr lang="fi-FI" sz="1400" dirty="0">
              <a:solidFill>
                <a:prstClr val="white">
                  <a:lumMod val="50000"/>
                </a:prstClr>
              </a:solidFill>
              <a:latin typeface="Calibri" panose="020F0502020204030204"/>
              <a:cs typeface="+mn-cs"/>
            </a:endParaRPr>
          </a:p>
        </p:txBody>
      </p:sp>
      <p:sp>
        <p:nvSpPr>
          <p:cNvPr id="32" name="Tekstiruutu 8"/>
          <p:cNvSpPr txBox="1"/>
          <p:nvPr/>
        </p:nvSpPr>
        <p:spPr>
          <a:xfrm>
            <a:off x="8811776" y="3907542"/>
            <a:ext cx="307777" cy="1902614"/>
          </a:xfrm>
          <a:prstGeom prst="rect">
            <a:avLst/>
          </a:prstGeom>
          <a:noFill/>
        </p:spPr>
        <p:txBody>
          <a:bodyPr vert="vert270" wrap="square" rtlCol="0">
            <a:spAutoFit/>
          </a:bodyPr>
          <a:lstStyle/>
          <a:p>
            <a:r>
              <a:rPr lang="fi-FI" sz="800" dirty="0"/>
              <a:t>Tilastokeskus ja Satakuntaliitto 2024</a:t>
            </a:r>
          </a:p>
        </p:txBody>
      </p:sp>
      <p:pic>
        <p:nvPicPr>
          <p:cNvPr id="4" name="Kuva 3" descr="Kuva, joka sisältää kohteen teksti, merkki, clipart-kuva&#10;&#10;Kuvaus luotu automaattisesti">
            <a:extLst>
              <a:ext uri="{FF2B5EF4-FFF2-40B4-BE49-F238E27FC236}">
                <a16:creationId xmlns:a16="http://schemas.microsoft.com/office/drawing/2014/main" id="{D81E6542-F696-D52F-96C8-B09D7BD563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8324" y="6298502"/>
            <a:ext cx="1856812" cy="480765"/>
          </a:xfrm>
          <a:prstGeom prst="rect">
            <a:avLst/>
          </a:prstGeom>
        </p:spPr>
      </p:pic>
    </p:spTree>
    <p:extLst>
      <p:ext uri="{BB962C8B-B14F-4D97-AF65-F5344CB8AC3E}">
        <p14:creationId xmlns:p14="http://schemas.microsoft.com/office/powerpoint/2010/main" val="2886917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29DE85-1864-47C4-AF1C-5B1C92BF8792}"/>
              </a:ext>
            </a:extLst>
          </p:cNvPr>
          <p:cNvSpPr>
            <a:spLocks noGrp="1"/>
          </p:cNvSpPr>
          <p:nvPr>
            <p:ph type="title"/>
          </p:nvPr>
        </p:nvSpPr>
        <p:spPr>
          <a:xfrm>
            <a:off x="1115616" y="-75651"/>
            <a:ext cx="6429375" cy="622116"/>
          </a:xfrm>
        </p:spPr>
        <p:txBody>
          <a:bodyPr>
            <a:normAutofit/>
          </a:bodyPr>
          <a:lstStyle/>
          <a:p>
            <a:r>
              <a:rPr lang="fi-FI" sz="2700" b="1" cap="all" dirty="0">
                <a:solidFill>
                  <a:srgbClr val="0070C0"/>
                </a:solidFill>
                <a:effectLst>
                  <a:outerShdw blurRad="38100" dist="38100" dir="2700000" algn="tl">
                    <a:srgbClr val="000000">
                      <a:alpha val="43137"/>
                    </a:srgbClr>
                  </a:outerShdw>
                </a:effectLst>
              </a:rPr>
              <a:t>Satakunnan teollinen rakenne</a:t>
            </a:r>
          </a:p>
        </p:txBody>
      </p:sp>
      <p:sp>
        <p:nvSpPr>
          <p:cNvPr id="4" name="Slide Number Placeholder 3">
            <a:extLst>
              <a:ext uri="{FF2B5EF4-FFF2-40B4-BE49-F238E27FC236}">
                <a16:creationId xmlns:a16="http://schemas.microsoft.com/office/drawing/2014/main" id="{2516B751-985E-4207-9F7E-3FA0FC60D5A3}"/>
              </a:ext>
            </a:extLst>
          </p:cNvPr>
          <p:cNvSpPr>
            <a:spLocks noGrp="1"/>
          </p:cNvSpPr>
          <p:nvPr>
            <p:ph type="sldNum" sz="quarter" idx="12"/>
          </p:nvPr>
        </p:nvSpPr>
        <p:spPr/>
        <p:txBody>
          <a:bodyPr/>
          <a:lstStyle/>
          <a:p>
            <a:pPr>
              <a:defRPr/>
            </a:pPr>
            <a:fld id="{BD92A12E-B41F-4513-AE04-E640526D1169}" type="slidenum">
              <a:rPr lang="fi-FI" altLang="fi-FI" smtClean="0"/>
              <a:pPr>
                <a:defRPr/>
              </a:pPr>
              <a:t>71</a:t>
            </a:fld>
            <a:endParaRPr lang="fi-FI" altLang="fi-FI"/>
          </a:p>
        </p:txBody>
      </p:sp>
      <p:sp>
        <p:nvSpPr>
          <p:cNvPr id="7" name="Tekstiruutu 3">
            <a:extLst>
              <a:ext uri="{FF2B5EF4-FFF2-40B4-BE49-F238E27FC236}">
                <a16:creationId xmlns:a16="http://schemas.microsoft.com/office/drawing/2014/main" id="{B4400789-D2F6-42DF-9AB3-490723895D47}"/>
              </a:ext>
            </a:extLst>
          </p:cNvPr>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4.1.2024</a:t>
            </a:r>
          </a:p>
        </p:txBody>
      </p:sp>
      <p:pic>
        <p:nvPicPr>
          <p:cNvPr id="2" name="Kuva 1" descr="Kuva, joka sisältää kohteen teksti, merkki, clipart-kuva&#10;&#10;Kuvaus luotu automaattisesti">
            <a:extLst>
              <a:ext uri="{FF2B5EF4-FFF2-40B4-BE49-F238E27FC236}">
                <a16:creationId xmlns:a16="http://schemas.microsoft.com/office/drawing/2014/main" id="{2994C92F-7FFC-E266-7500-EE94DE8A35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3" name="Picture 2">
            <a:extLst>
              <a:ext uri="{FF2B5EF4-FFF2-40B4-BE49-F238E27FC236}">
                <a16:creationId xmlns:a16="http://schemas.microsoft.com/office/drawing/2014/main" id="{7EFB7AF6-CFCA-E19A-3926-3723F29270AB}"/>
              </a:ext>
            </a:extLst>
          </p:cNvPr>
          <p:cNvPicPr>
            <a:picLocks noChangeAspect="1"/>
          </p:cNvPicPr>
          <p:nvPr/>
        </p:nvPicPr>
        <p:blipFill>
          <a:blip r:embed="rId3"/>
          <a:stretch>
            <a:fillRect/>
          </a:stretch>
        </p:blipFill>
        <p:spPr>
          <a:xfrm>
            <a:off x="38689" y="546465"/>
            <a:ext cx="8982075" cy="5543550"/>
          </a:xfrm>
          <a:prstGeom prst="rect">
            <a:avLst/>
          </a:prstGeom>
        </p:spPr>
      </p:pic>
    </p:spTree>
    <p:extLst>
      <p:ext uri="{BB962C8B-B14F-4D97-AF65-F5344CB8AC3E}">
        <p14:creationId xmlns:p14="http://schemas.microsoft.com/office/powerpoint/2010/main" val="19245846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2926653" y="967919"/>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61721" y="3461819"/>
            <a:ext cx="33607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Liikevaihdon kasvu 2010-2023</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889998" y="4547786"/>
            <a:ext cx="307777" cy="160411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ja Satakuntaliitto 2024</a:t>
            </a:r>
          </a:p>
        </p:txBody>
      </p:sp>
      <p:sp>
        <p:nvSpPr>
          <p:cNvPr id="42" name="Tekstiruutu 41"/>
          <p:cNvSpPr txBox="1"/>
          <p:nvPr/>
        </p:nvSpPr>
        <p:spPr>
          <a:xfrm>
            <a:off x="4755682" y="789187"/>
            <a:ext cx="4359007"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tuottivat liikevaihtoa v.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313</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milj.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96078" y="714628"/>
            <a:ext cx="3576913"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Satakunnassa toimii n. 52 puhtaasti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robotiikka-alaan keskittyvää  yritystä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3694428" y="2571253"/>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6236469" y="4524809"/>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Automaatio- ja robotiikka-alan kasvu on ollut merkittävää ja sillä on potentiaalia alueen talouskasvuun.</a:t>
            </a:r>
          </a:p>
        </p:txBody>
      </p:sp>
      <p:sp>
        <p:nvSpPr>
          <p:cNvPr id="21" name="Suorakulmio 20"/>
          <p:cNvSpPr/>
          <p:nvPr/>
        </p:nvSpPr>
        <p:spPr>
          <a:xfrm>
            <a:off x="2060408" y="3879998"/>
            <a:ext cx="2072388" cy="3522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31</a:t>
            </a:r>
            <a:r>
              <a:rPr lang="fi-FI" sz="1200" dirty="0">
                <a:solidFill>
                  <a:prstClr val="white">
                    <a:lumMod val="50000"/>
                  </a:prstClr>
                </a:solidFill>
                <a:latin typeface="Calibri" panose="020F0502020204030204"/>
              </a:rPr>
              <a:t>,7</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a:t>
            </a:r>
            <a:r>
              <a:rPr kumimoji="0" lang="fi-FI" sz="1200" i="0" u="none" strike="noStrike" kern="1200" cap="none" spc="0" normalizeH="0" baseline="0" noProof="0" dirty="0">
                <a:ln>
                  <a:noFill/>
                </a:ln>
                <a:solidFill>
                  <a:schemeClr val="tx1"/>
                </a:solidFill>
                <a:effectLst/>
                <a:uLnTx/>
                <a:uFillTx/>
                <a:latin typeface="Calibri" panose="020F0502020204030204"/>
                <a:ea typeface="+mn-ea"/>
                <a:cs typeface="+mn-cs"/>
              </a:rPr>
              <a:t>keskimäärin 17,1</a:t>
            </a:r>
            <a:r>
              <a:rPr lang="fi-FI" sz="1200" dirty="0">
                <a:solidFill>
                  <a:schemeClr val="tx1"/>
                </a:solidFill>
                <a:latin typeface="Calibri" panose="020F0502020204030204"/>
              </a:rPr>
              <a:t> </a:t>
            </a:r>
            <a:r>
              <a:rPr kumimoji="0" lang="fi-FI" sz="120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19" name="Rectangle 18"/>
          <p:cNvSpPr/>
          <p:nvPr/>
        </p:nvSpPr>
        <p:spPr>
          <a:xfrm>
            <a:off x="164470" y="3687589"/>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93</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,2 %</a:t>
            </a:r>
          </a:p>
        </p:txBody>
      </p:sp>
      <p:sp>
        <p:nvSpPr>
          <p:cNvPr id="23" name="Rectangle 22"/>
          <p:cNvSpPr/>
          <p:nvPr/>
        </p:nvSpPr>
        <p:spPr>
          <a:xfrm>
            <a:off x="4687901" y="3125717"/>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ydin-yrityksissä tehtiin Satakunnassa v.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1237 henkilötyövuotta</a:t>
            </a:r>
          </a:p>
        </p:txBody>
      </p:sp>
      <p:sp>
        <p:nvSpPr>
          <p:cNvPr id="44" name="Rectangle 43"/>
          <p:cNvSpPr/>
          <p:nvPr/>
        </p:nvSpPr>
        <p:spPr>
          <a:xfrm>
            <a:off x="4755683" y="1931790"/>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maksoivat palkkoja Satakunnassa v.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milj. €</a:t>
            </a:r>
          </a:p>
        </p:txBody>
      </p:sp>
      <p:sp>
        <p:nvSpPr>
          <p:cNvPr id="45" name="Tekstiruutu 34"/>
          <p:cNvSpPr txBox="1"/>
          <p:nvPr/>
        </p:nvSpPr>
        <p:spPr>
          <a:xfrm>
            <a:off x="-61721" y="4099698"/>
            <a:ext cx="330007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Henkilöstön kasvu 2010-2023</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89128" y="5469211"/>
            <a:ext cx="36355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Palkkasumman kasvu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0" y="4663166"/>
            <a:ext cx="205056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101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,3 %</a:t>
            </a:r>
          </a:p>
        </p:txBody>
      </p:sp>
      <p:sp>
        <p:nvSpPr>
          <p:cNvPr id="51" name="Suorakulmio 20"/>
          <p:cNvSpPr/>
          <p:nvPr/>
        </p:nvSpPr>
        <p:spPr>
          <a:xfrm>
            <a:off x="1990431" y="4902981"/>
            <a:ext cx="2072388"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a:t>
            </a:r>
            <a:r>
              <a:rPr lang="fi-FI" sz="1200" dirty="0">
                <a:solidFill>
                  <a:prstClr val="white">
                    <a:lumMod val="50000"/>
                  </a:prstClr>
                </a:solidFill>
                <a:latin typeface="Calibri" panose="020F0502020204030204"/>
              </a:rPr>
              <a:t>3,7</a:t>
            </a:r>
            <a:r>
              <a:rPr lang="fi-FI" sz="1200" dirty="0">
                <a:solidFill>
                  <a:srgbClr val="00B0F0"/>
                </a:solidFill>
                <a:latin typeface="Calibri" panose="020F0502020204030204"/>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Teollisuus keskimäärin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-7,0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62" name="Suorakulmio 20"/>
          <p:cNvSpPr/>
          <p:nvPr/>
        </p:nvSpPr>
        <p:spPr>
          <a:xfrm>
            <a:off x="2083766" y="5924301"/>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9,6</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keskimäärin  0,0 %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19.4.2024</a:t>
            </a:r>
          </a:p>
        </p:txBody>
      </p:sp>
      <p:sp>
        <p:nvSpPr>
          <p:cNvPr id="7" name="TextBox 6"/>
          <p:cNvSpPr txBox="1"/>
          <p:nvPr/>
        </p:nvSpPr>
        <p:spPr>
          <a:xfrm>
            <a:off x="3755081" y="1364137"/>
            <a:ext cx="11549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HUOM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Luvut ovat minimiarvioita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4045821" y="4363038"/>
            <a:ext cx="2113494"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Robocoast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lang="fi-FI" sz="1400" b="1" dirty="0">
                <a:solidFill>
                  <a:prstClr val="black"/>
                </a:solidFill>
                <a:latin typeface="Calibri" panose="020F0502020204030204"/>
              </a:rPr>
              <a:t>7</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-12/23 vs. </a:t>
            </a:r>
          </a:p>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7</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-12/22</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p>
          <a:p>
            <a:pPr lvl="0" eaLnBrk="1" fontAlgn="auto" hangingPunct="1">
              <a:spcBef>
                <a:spcPts val="0"/>
              </a:spcBef>
              <a:spcAft>
                <a:spcPts val="0"/>
              </a:spcAf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Liikevaihto </a:t>
            </a:r>
            <a:r>
              <a:rPr lang="fi-FI" sz="1400" b="1" dirty="0">
                <a:solidFill>
                  <a:schemeClr val="tx1"/>
                </a:solidFill>
                <a:latin typeface="Calibri" panose="020F0502020204030204"/>
              </a:rPr>
              <a:t>-8,3</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Henkilöstömäärä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r>
              <a:rPr lang="fi-FI" sz="1400" b="1" dirty="0">
                <a:solidFill>
                  <a:prstClr val="black"/>
                </a:solidFill>
                <a:latin typeface="Calibri" panose="020F0502020204030204"/>
              </a:rPr>
              <a:t>2</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,0 %</a:t>
            </a:r>
          </a:p>
        </p:txBody>
      </p:sp>
      <p:sp>
        <p:nvSpPr>
          <p:cNvPr id="3" name="Kaarinuoli vasemmalle 2"/>
          <p:cNvSpPr/>
          <p:nvPr/>
        </p:nvSpPr>
        <p:spPr>
          <a:xfrm rot="16200000" flipH="1">
            <a:off x="5016605" y="4605567"/>
            <a:ext cx="704998" cy="2569027"/>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Kuva 7" descr="Kuva, joka sisältää kohteen teksti, merkki, clipart-kuva&#10;&#10;Kuvaus luotu automaattisesti">
            <a:extLst>
              <a:ext uri="{FF2B5EF4-FFF2-40B4-BE49-F238E27FC236}">
                <a16:creationId xmlns:a16="http://schemas.microsoft.com/office/drawing/2014/main" id="{AA869A09-106A-9830-CEFE-A2B55F4E74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1" name="Picture 10">
            <a:extLst>
              <a:ext uri="{FF2B5EF4-FFF2-40B4-BE49-F238E27FC236}">
                <a16:creationId xmlns:a16="http://schemas.microsoft.com/office/drawing/2014/main" id="{159102ED-1464-82E7-B025-64A8D6CFEC8A}"/>
              </a:ext>
            </a:extLst>
          </p:cNvPr>
          <p:cNvPicPr>
            <a:picLocks noChangeAspect="1"/>
          </p:cNvPicPr>
          <p:nvPr/>
        </p:nvPicPr>
        <p:blipFill>
          <a:blip r:embed="rId5"/>
          <a:stretch>
            <a:fillRect/>
          </a:stretch>
        </p:blipFill>
        <p:spPr>
          <a:xfrm>
            <a:off x="31634" y="1095215"/>
            <a:ext cx="3907875" cy="2511770"/>
          </a:xfrm>
          <a:prstGeom prst="rect">
            <a:avLst/>
          </a:prstGeom>
        </p:spPr>
      </p:pic>
    </p:spTree>
    <p:extLst>
      <p:ext uri="{BB962C8B-B14F-4D97-AF65-F5344CB8AC3E}">
        <p14:creationId xmlns:p14="http://schemas.microsoft.com/office/powerpoint/2010/main" val="37070877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7.11</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.2023</a:t>
            </a:r>
          </a:p>
        </p:txBody>
      </p:sp>
      <p:sp>
        <p:nvSpPr>
          <p:cNvPr id="17" name="TextBox 16"/>
          <p:cNvSpPr txBox="1"/>
          <p:nvPr/>
        </p:nvSpPr>
        <p:spPr>
          <a:xfrm>
            <a:off x="841952" y="4169007"/>
            <a:ext cx="759274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kstiruutu 8"/>
          <p:cNvSpPr txBox="1"/>
          <p:nvPr/>
        </p:nvSpPr>
        <p:spPr>
          <a:xfrm>
            <a:off x="8836223" y="3597696"/>
            <a:ext cx="307777" cy="170604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ja Satakuntaliitto 2023</a:t>
            </a:r>
          </a:p>
        </p:txBody>
      </p:sp>
      <p:sp>
        <p:nvSpPr>
          <p:cNvPr id="3" name="Rectangle 2"/>
          <p:cNvSpPr>
            <a:spLocks noChangeArrowheads="1"/>
          </p:cNvSpPr>
          <p:nvPr/>
        </p:nvSpPr>
        <p:spPr bwMode="auto">
          <a:xfrm>
            <a:off x="145279" y="53525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pic>
        <p:nvPicPr>
          <p:cNvPr id="4" name="Kuva 3" descr="Kuva, joka sisältää kohteen teksti, merkki, clipart-kuva&#10;&#10;Kuvaus luotu automaattisesti">
            <a:extLst>
              <a:ext uri="{FF2B5EF4-FFF2-40B4-BE49-F238E27FC236}">
                <a16:creationId xmlns:a16="http://schemas.microsoft.com/office/drawing/2014/main" id="{8B12BE7F-FAB3-21F1-9BE4-619F74BC3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7" name="Picture 6">
            <a:extLst>
              <a:ext uri="{FF2B5EF4-FFF2-40B4-BE49-F238E27FC236}">
                <a16:creationId xmlns:a16="http://schemas.microsoft.com/office/drawing/2014/main" id="{77A1E236-A5B6-6EA9-BCFD-6B06D4503B77}"/>
              </a:ext>
            </a:extLst>
          </p:cNvPr>
          <p:cNvPicPr>
            <a:picLocks noChangeAspect="1"/>
          </p:cNvPicPr>
          <p:nvPr/>
        </p:nvPicPr>
        <p:blipFill>
          <a:blip r:embed="rId3"/>
          <a:stretch>
            <a:fillRect/>
          </a:stretch>
        </p:blipFill>
        <p:spPr>
          <a:xfrm>
            <a:off x="168397" y="406486"/>
            <a:ext cx="4956463" cy="3019103"/>
          </a:xfrm>
          <a:prstGeom prst="rect">
            <a:avLst/>
          </a:prstGeom>
        </p:spPr>
      </p:pic>
      <p:pic>
        <p:nvPicPr>
          <p:cNvPr id="10" name="Picture 9">
            <a:extLst>
              <a:ext uri="{FF2B5EF4-FFF2-40B4-BE49-F238E27FC236}">
                <a16:creationId xmlns:a16="http://schemas.microsoft.com/office/drawing/2014/main" id="{FAA14672-207F-A7C8-C40A-8FFF1BC79340}"/>
              </a:ext>
            </a:extLst>
          </p:cNvPr>
          <p:cNvPicPr>
            <a:picLocks noChangeAspect="1"/>
          </p:cNvPicPr>
          <p:nvPr/>
        </p:nvPicPr>
        <p:blipFill>
          <a:blip r:embed="rId4"/>
          <a:stretch>
            <a:fillRect/>
          </a:stretch>
        </p:blipFill>
        <p:spPr>
          <a:xfrm>
            <a:off x="168397" y="3218208"/>
            <a:ext cx="4950352" cy="3019104"/>
          </a:xfrm>
          <a:prstGeom prst="rect">
            <a:avLst/>
          </a:prstGeom>
        </p:spPr>
      </p:pic>
    </p:spTree>
    <p:extLst>
      <p:ext uri="{BB962C8B-B14F-4D97-AF65-F5344CB8AC3E}">
        <p14:creationId xmlns:p14="http://schemas.microsoft.com/office/powerpoint/2010/main" val="16428561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54131B-7452-8B70-876B-DEB8469C7651}"/>
              </a:ext>
            </a:extLst>
          </p:cNvPr>
          <p:cNvPicPr>
            <a:picLocks noChangeAspect="1"/>
          </p:cNvPicPr>
          <p:nvPr/>
        </p:nvPicPr>
        <p:blipFill>
          <a:blip r:embed="rId2"/>
          <a:stretch>
            <a:fillRect/>
          </a:stretch>
        </p:blipFill>
        <p:spPr>
          <a:xfrm>
            <a:off x="66994" y="807428"/>
            <a:ext cx="3828607" cy="2333552"/>
          </a:xfrm>
          <a:prstGeom prst="rect">
            <a:avLst/>
          </a:prstGeom>
        </p:spPr>
      </p:pic>
      <p:sp>
        <p:nvSpPr>
          <p:cNvPr id="13" name="TextBox 12">
            <a:extLst>
              <a:ext uri="{FF2B5EF4-FFF2-40B4-BE49-F238E27FC236}">
                <a16:creationId xmlns:a16="http://schemas.microsoft.com/office/drawing/2014/main" id="{646E92E6-88AB-D1E1-C97D-2C25A65E4ED2}"/>
              </a:ext>
            </a:extLst>
          </p:cNvPr>
          <p:cNvSpPr txBox="1"/>
          <p:nvPr/>
        </p:nvSpPr>
        <p:spPr>
          <a:xfrm>
            <a:off x="129789" y="871876"/>
            <a:ext cx="3359381" cy="307777"/>
          </a:xfrm>
          <a:prstGeom prst="rect">
            <a:avLst/>
          </a:prstGeom>
          <a:solidFill>
            <a:schemeClr val="bg1"/>
          </a:solidFill>
        </p:spPr>
        <p:txBody>
          <a:bodyPr wrap="square" rtlCol="0">
            <a:spAutoFit/>
          </a:bodyPr>
          <a:lstStyle/>
          <a:p>
            <a:r>
              <a:rPr lang="fi-FI" sz="1400" dirty="0" err="1"/>
              <a:t>Turnover</a:t>
            </a:r>
            <a:r>
              <a:rPr lang="fi-FI" sz="1400" dirty="0"/>
              <a:t> 2010-6/2023</a:t>
            </a:r>
            <a:endParaRPr lang="en-US" sz="1400" dirty="0"/>
          </a:p>
        </p:txBody>
      </p:sp>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3006645" y="968005"/>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443053" y="79193"/>
            <a:ext cx="7951977"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AUTOMATION AND </a:t>
            </a:r>
            <a:r>
              <a:rPr lang="fi-FI" sz="2700" b="1" cap="all" dirty="0" err="1">
                <a:solidFill>
                  <a:srgbClr val="0070C0"/>
                </a:solidFill>
                <a:effectLst>
                  <a:outerShdw blurRad="38100" dist="38100" dir="2700000" algn="tl">
                    <a:srgbClr val="000000">
                      <a:alpha val="43137"/>
                    </a:srgbClr>
                  </a:outerShdw>
                </a:effectLst>
              </a:rPr>
              <a:t>robotiCS</a:t>
            </a:r>
            <a:r>
              <a:rPr lang="fi-FI" sz="2700" b="1" cap="all" dirty="0">
                <a:solidFill>
                  <a:srgbClr val="0070C0"/>
                </a:solidFill>
                <a:effectLst>
                  <a:outerShdw blurRad="38100" dist="38100" dir="2700000" algn="tl">
                    <a:srgbClr val="000000">
                      <a:alpha val="43137"/>
                    </a:srgbClr>
                  </a:outerShdw>
                </a:effectLst>
              </a:rPr>
              <a:t>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IN </a:t>
            </a:r>
            <a:r>
              <a:rPr lang="fi-FI" sz="2700" b="1" cap="all" dirty="0" err="1">
                <a:solidFill>
                  <a:srgbClr val="0070C0"/>
                </a:solidFill>
                <a:effectLst>
                  <a:outerShdw blurRad="38100" dist="38100" dir="2700000" algn="tl">
                    <a:srgbClr val="000000">
                      <a:alpha val="43137"/>
                    </a:srgbClr>
                  </a:outerShdw>
                </a:effectLst>
              </a:rPr>
              <a:t>satakunTa</a:t>
            </a:r>
            <a:endParaRPr lang="fi-FI" sz="2700" b="1" cap="all" dirty="0">
              <a:solidFill>
                <a:srgbClr val="0070C0"/>
              </a:solidFill>
              <a:effectLst>
                <a:outerShdw blurRad="38100" dist="38100" dir="2700000" algn="tl">
                  <a:srgbClr val="000000">
                    <a:alpha val="43137"/>
                  </a:srgbClr>
                </a:outerShdw>
              </a:effectLst>
            </a:endParaRPr>
          </a:p>
        </p:txBody>
      </p:sp>
      <p:sp>
        <p:nvSpPr>
          <p:cNvPr id="35" name="Tekstiruutu 34"/>
          <p:cNvSpPr txBox="1"/>
          <p:nvPr/>
        </p:nvSpPr>
        <p:spPr>
          <a:xfrm>
            <a:off x="-19507" y="3453989"/>
            <a:ext cx="34343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turnover</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2010-2022</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713796" y="3107564"/>
            <a:ext cx="307777" cy="244649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Satakunta 2023</a:t>
            </a:r>
          </a:p>
        </p:txBody>
      </p:sp>
      <p:sp>
        <p:nvSpPr>
          <p:cNvPr id="42" name="Tekstiruutu 41"/>
          <p:cNvSpPr txBox="1"/>
          <p:nvPr/>
        </p:nvSpPr>
        <p:spPr>
          <a:xfrm>
            <a:off x="4971400" y="807428"/>
            <a:ext cx="3837038"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created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465 </a:t>
            </a:r>
            <a:r>
              <a:rPr kumimoji="0" lang="fi-FI" sz="3600" b="1" i="0" u="none" strike="noStrike" kern="1200" cap="none" spc="0" normalizeH="0" baseline="0" noProof="0" dirty="0" err="1">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1659377" y="459944"/>
            <a:ext cx="3510908"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There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ca</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52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purely</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focused</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4219126" y="2731122"/>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5392364" y="4517264"/>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automation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robotics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been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very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significant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it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contributed</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to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vitality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whole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region</a:t>
            </a: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1" name="Suorakulmio 20"/>
          <p:cNvSpPr/>
          <p:nvPr/>
        </p:nvSpPr>
        <p:spPr>
          <a:xfrm>
            <a:off x="1945921" y="3899780"/>
            <a:ext cx="3025479" cy="37839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200" dirty="0">
                <a:solidFill>
                  <a:prstClr val="white">
                    <a:lumMod val="50000"/>
                  </a:prstClr>
                </a:solidFill>
                <a:latin typeface="Calibri" panose="020F0502020204030204"/>
              </a:rPr>
              <a:t>40,1</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200" dirty="0">
                <a:solidFill>
                  <a:prstClr val="white">
                    <a:lumMod val="50000"/>
                  </a:prstClr>
                </a:solidFill>
                <a:latin typeface="Calibri" panose="020F0502020204030204"/>
              </a:rPr>
              <a:t>34,4</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a:t>
            </a:r>
          </a:p>
        </p:txBody>
      </p:sp>
      <p:sp>
        <p:nvSpPr>
          <p:cNvPr id="19" name="Rectangle 18"/>
          <p:cNvSpPr/>
          <p:nvPr/>
        </p:nvSpPr>
        <p:spPr>
          <a:xfrm>
            <a:off x="25548" y="3674083"/>
            <a:ext cx="205056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106,8 %</a:t>
            </a:r>
          </a:p>
        </p:txBody>
      </p:sp>
      <p:sp>
        <p:nvSpPr>
          <p:cNvPr id="23" name="Rectangle 22"/>
          <p:cNvSpPr/>
          <p:nvPr/>
        </p:nvSpPr>
        <p:spPr>
          <a:xfrm>
            <a:off x="5023820" y="3142535"/>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employed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1239 </a:t>
            </a:r>
            <a:r>
              <a:rPr kumimoji="0" lang="fi-FI" sz="3600" b="1" i="0" u="none" strike="noStrike" kern="1200" cap="none" spc="0" normalizeH="0" baseline="0" noProof="0" dirty="0" err="1">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specialists</a:t>
            </a:r>
            <a:endPar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Rectangle 43"/>
          <p:cNvSpPr/>
          <p:nvPr/>
        </p:nvSpPr>
        <p:spPr>
          <a:xfrm>
            <a:off x="5023820" y="1967488"/>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Amount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payroll</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paid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a:t>
            </a:r>
            <a:r>
              <a:rPr kumimoji="0" lang="fi-FI" sz="3600" b="1" i="0" u="none" strike="noStrike" kern="1200" cap="none" spc="0" normalizeH="0" baseline="0" noProof="0" dirty="0" err="1">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45" name="Tekstiruutu 34"/>
          <p:cNvSpPr txBox="1"/>
          <p:nvPr/>
        </p:nvSpPr>
        <p:spPr>
          <a:xfrm>
            <a:off x="-26271" y="4100483"/>
            <a:ext cx="35657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personnel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2010-2022</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30636" y="5468407"/>
            <a:ext cx="32341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payroll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187106" y="4680896"/>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91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7.11.2023</a:t>
            </a:r>
          </a:p>
        </p:txBody>
      </p:sp>
      <p:sp>
        <p:nvSpPr>
          <p:cNvPr id="30" name="Suorakulmio 20"/>
          <p:cNvSpPr/>
          <p:nvPr/>
        </p:nvSpPr>
        <p:spPr>
          <a:xfrm>
            <a:off x="1965265" y="4934230"/>
            <a:ext cx="3136574" cy="34025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-8,2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31" name="Suorakulmio 20"/>
          <p:cNvSpPr/>
          <p:nvPr/>
        </p:nvSpPr>
        <p:spPr>
          <a:xfrm>
            <a:off x="1965265" y="5914493"/>
            <a:ext cx="3136574" cy="31542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9,6 %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0,0 % </a:t>
            </a:r>
          </a:p>
        </p:txBody>
      </p:sp>
      <p:sp>
        <p:nvSpPr>
          <p:cNvPr id="3" name="Kaarinuoli vasemmalle 2"/>
          <p:cNvSpPr/>
          <p:nvPr/>
        </p:nvSpPr>
        <p:spPr>
          <a:xfrm rot="17000620" flipH="1">
            <a:off x="5177838" y="4965333"/>
            <a:ext cx="533435" cy="1784551"/>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3697" y="3022606"/>
            <a:ext cx="417921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Trend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Robocoast</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000" dirty="0" err="1">
                <a:solidFill>
                  <a:prstClr val="black"/>
                </a:solidFill>
                <a:latin typeface="Calibri" panose="020F0502020204030204"/>
                <a:cs typeface="+mn-cs"/>
              </a:rPr>
              <a:t>red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manufacturing</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industry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on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average</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lang="fi-FI" sz="1000" dirty="0" err="1">
                <a:solidFill>
                  <a:prstClr val="black"/>
                </a:solidFill>
                <a:latin typeface="Calibri" panose="020F0502020204030204"/>
                <a:cs typeface="+mn-cs"/>
              </a:rPr>
              <a:t>companies</a:t>
            </a:r>
            <a:r>
              <a:rPr lang="fi-FI" sz="1000" dirty="0">
                <a:solidFill>
                  <a:prstClr val="black"/>
                </a:solidFill>
                <a:latin typeface="Calibri" panose="020F0502020204030204"/>
                <a:cs typeface="+mn-cs"/>
              </a:rPr>
              <a:t> in </a:t>
            </a:r>
            <a:r>
              <a:rPr lang="fi-FI" sz="1000" dirty="0" err="1">
                <a:solidFill>
                  <a:prstClr val="black"/>
                </a:solidFill>
                <a:latin typeface="Calibri" panose="020F0502020204030204"/>
                <a:cs typeface="+mn-cs"/>
              </a:rPr>
              <a:t>total</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green</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in Satakunta</a:t>
            </a:r>
          </a:p>
        </p:txBody>
      </p:sp>
      <p:sp>
        <p:nvSpPr>
          <p:cNvPr id="34" name="TextBox 33"/>
          <p:cNvSpPr txBox="1"/>
          <p:nvPr/>
        </p:nvSpPr>
        <p:spPr>
          <a:xfrm>
            <a:off x="3765765" y="1237833"/>
            <a:ext cx="115490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figures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shown</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graph</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minimum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estimates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whole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cluster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consists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over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100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Also</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involved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artificial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intelligence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included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D52F58EB-F257-4947-9F8B-B899D12F6A5C}"/>
              </a:ext>
            </a:extLst>
          </p:cNvPr>
          <p:cNvSpPr txBox="1"/>
          <p:nvPr/>
        </p:nvSpPr>
        <p:spPr>
          <a:xfrm>
            <a:off x="332094" y="1298217"/>
            <a:ext cx="1224136" cy="400109"/>
          </a:xfrm>
          <a:prstGeom prst="rect">
            <a:avLst/>
          </a:prstGeom>
          <a:solidFill>
            <a:schemeClr val="bg1"/>
          </a:solidFill>
        </p:spPr>
        <p:txBody>
          <a:bodyPr wrap="square" rtlCol="0">
            <a:spAutoFit/>
          </a:bodyPr>
          <a:lstStyle/>
          <a:p>
            <a:endParaRPr lang="en-US" dirty="0"/>
          </a:p>
        </p:txBody>
      </p:sp>
      <p:pic>
        <p:nvPicPr>
          <p:cNvPr id="14" name="Kuva 13" descr="Kuva, joka sisältää kohteen teksti, merkki, clipart-kuva&#10;&#10;Kuvaus luotu automaattisesti">
            <a:extLst>
              <a:ext uri="{FF2B5EF4-FFF2-40B4-BE49-F238E27FC236}">
                <a16:creationId xmlns:a16="http://schemas.microsoft.com/office/drawing/2014/main" id="{E70F69F8-0251-7CC7-1E5F-A76AFE403B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7312560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pic>
        <p:nvPicPr>
          <p:cNvPr id="2" name="Picture 1">
            <a:extLst>
              <a:ext uri="{FF2B5EF4-FFF2-40B4-BE49-F238E27FC236}">
                <a16:creationId xmlns:a16="http://schemas.microsoft.com/office/drawing/2014/main" id="{0C91317B-F7CC-409A-ACF1-311603AF624D}"/>
              </a:ext>
            </a:extLst>
          </p:cNvPr>
          <p:cNvPicPr>
            <a:picLocks noChangeAspect="1"/>
          </p:cNvPicPr>
          <p:nvPr/>
        </p:nvPicPr>
        <p:blipFill>
          <a:blip r:embed="rId2"/>
          <a:stretch>
            <a:fillRect/>
          </a:stretch>
        </p:blipFill>
        <p:spPr>
          <a:xfrm>
            <a:off x="117867" y="836712"/>
            <a:ext cx="4186165" cy="4174187"/>
          </a:xfrm>
          <a:prstGeom prst="rect">
            <a:avLst/>
          </a:prstGeom>
        </p:spPr>
      </p:pic>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373416" y="5319384"/>
            <a:ext cx="3770584" cy="553998"/>
          </a:xfrm>
          <a:prstGeom prst="rect">
            <a:avLst/>
          </a:prstGeom>
          <a:noFill/>
        </p:spPr>
        <p:txBody>
          <a:bodyPr wrap="none" rtlCol="0">
            <a:spAutoFit/>
          </a:bodyPr>
          <a:lstStyle/>
          <a:p>
            <a:r>
              <a:rPr lang="fi-FI" sz="1000" dirty="0"/>
              <a:t>Joonas Hokkanen, Heikki Savikko, Heini Koutonen,</a:t>
            </a:r>
          </a:p>
          <a:p>
            <a:r>
              <a:rPr lang="fi-FI" sz="1000" dirty="0"/>
              <a:t>Heikki Rannikko, Tomi Rinne, Minna Pirilä</a:t>
            </a:r>
          </a:p>
          <a:p>
            <a:r>
              <a:rPr lang="fi-FI" sz="1000" dirty="0"/>
              <a:t>Suomen mineraaliklusterin kilpailukyky- ja vaikuttavuustutkimus</a:t>
            </a:r>
          </a:p>
        </p:txBody>
      </p:sp>
      <p:pic>
        <p:nvPicPr>
          <p:cNvPr id="5" name="Picture 4">
            <a:extLst>
              <a:ext uri="{FF2B5EF4-FFF2-40B4-BE49-F238E27FC236}">
                <a16:creationId xmlns:a16="http://schemas.microsoft.com/office/drawing/2014/main" id="{B4EE0289-E5FF-4178-BEEA-AD4AAA04D7B3}"/>
              </a:ext>
            </a:extLst>
          </p:cNvPr>
          <p:cNvPicPr>
            <a:picLocks noChangeAspect="1"/>
          </p:cNvPicPr>
          <p:nvPr/>
        </p:nvPicPr>
        <p:blipFill>
          <a:blip r:embed="rId3"/>
          <a:stretch>
            <a:fillRect/>
          </a:stretch>
        </p:blipFill>
        <p:spPr>
          <a:xfrm>
            <a:off x="4427983" y="844595"/>
            <a:ext cx="4545059" cy="4166304"/>
          </a:xfrm>
          <a:prstGeom prst="rect">
            <a:avLst/>
          </a:prstGeom>
        </p:spPr>
      </p:pic>
      <p:pic>
        <p:nvPicPr>
          <p:cNvPr id="7" name="Kuva 6" descr="Kuva, joka sisältää kohteen teksti, merkki, clipart-kuva&#10;&#10;Kuvaus luotu automaattisesti">
            <a:extLst>
              <a:ext uri="{FF2B5EF4-FFF2-40B4-BE49-F238E27FC236}">
                <a16:creationId xmlns:a16="http://schemas.microsoft.com/office/drawing/2014/main" id="{5F6C199A-DD0B-315E-5E2D-78D3F41EB6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36896165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436096" y="5744282"/>
            <a:ext cx="3770584" cy="553998"/>
          </a:xfrm>
          <a:prstGeom prst="rect">
            <a:avLst/>
          </a:prstGeom>
          <a:noFill/>
        </p:spPr>
        <p:txBody>
          <a:bodyPr wrap="none" rtlCol="0">
            <a:spAutoFit/>
          </a:bodyPr>
          <a:lstStyle/>
          <a:p>
            <a:r>
              <a:rPr lang="fi-FI" sz="1000"/>
              <a:t>Joonas Hokkanen, Heikki Savikko, Heini Koutonen,</a:t>
            </a:r>
          </a:p>
          <a:p>
            <a:r>
              <a:rPr lang="fi-FI" sz="1000"/>
              <a:t>Heikki Rannikko, Tomi Rinne, Minna Pirilä</a:t>
            </a:r>
          </a:p>
          <a:p>
            <a:r>
              <a:rPr lang="fi-FI" sz="1000"/>
              <a:t>Suomen mineraaliklusterin kilpailukyky- ja vaikuttavuustutkimus</a:t>
            </a:r>
            <a:endParaRPr lang="fi-FI" sz="1000" dirty="0"/>
          </a:p>
        </p:txBody>
      </p:sp>
      <p:pic>
        <p:nvPicPr>
          <p:cNvPr id="5" name="Picture 4">
            <a:extLst>
              <a:ext uri="{FF2B5EF4-FFF2-40B4-BE49-F238E27FC236}">
                <a16:creationId xmlns:a16="http://schemas.microsoft.com/office/drawing/2014/main" id="{C08BF74C-0119-4EB3-B6D3-9A296BDA1164}"/>
              </a:ext>
            </a:extLst>
          </p:cNvPr>
          <p:cNvPicPr>
            <a:picLocks noChangeAspect="1"/>
          </p:cNvPicPr>
          <p:nvPr/>
        </p:nvPicPr>
        <p:blipFill>
          <a:blip r:embed="rId2"/>
          <a:stretch>
            <a:fillRect/>
          </a:stretch>
        </p:blipFill>
        <p:spPr>
          <a:xfrm>
            <a:off x="531620" y="760713"/>
            <a:ext cx="4924580" cy="5536510"/>
          </a:xfrm>
          <a:prstGeom prst="rect">
            <a:avLst/>
          </a:prstGeom>
        </p:spPr>
      </p:pic>
      <p:sp>
        <p:nvSpPr>
          <p:cNvPr id="9" name="Nuoli oikealle 11">
            <a:extLst>
              <a:ext uri="{FF2B5EF4-FFF2-40B4-BE49-F238E27FC236}">
                <a16:creationId xmlns:a16="http://schemas.microsoft.com/office/drawing/2014/main" id="{C02A75DE-33D1-4BFD-99B2-934B12AADA88}"/>
              </a:ext>
            </a:extLst>
          </p:cNvPr>
          <p:cNvSpPr/>
          <p:nvPr/>
        </p:nvSpPr>
        <p:spPr>
          <a:xfrm flipH="1">
            <a:off x="5493434" y="191683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11">
            <a:extLst>
              <a:ext uri="{FF2B5EF4-FFF2-40B4-BE49-F238E27FC236}">
                <a16:creationId xmlns:a16="http://schemas.microsoft.com/office/drawing/2014/main" id="{648F2A8F-4E81-4283-8BEA-855699EC076B}"/>
              </a:ext>
            </a:extLst>
          </p:cNvPr>
          <p:cNvSpPr/>
          <p:nvPr/>
        </p:nvSpPr>
        <p:spPr>
          <a:xfrm flipH="1">
            <a:off x="5451171" y="357360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1">
            <a:extLst>
              <a:ext uri="{FF2B5EF4-FFF2-40B4-BE49-F238E27FC236}">
                <a16:creationId xmlns:a16="http://schemas.microsoft.com/office/drawing/2014/main" id="{D8F04A4E-8AE5-443A-AA07-427277E8A098}"/>
              </a:ext>
            </a:extLst>
          </p:cNvPr>
          <p:cNvSpPr/>
          <p:nvPr/>
        </p:nvSpPr>
        <p:spPr>
          <a:xfrm flipH="1">
            <a:off x="5456200" y="5278173"/>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7" name="TextBox 6">
            <a:extLst>
              <a:ext uri="{FF2B5EF4-FFF2-40B4-BE49-F238E27FC236}">
                <a16:creationId xmlns:a16="http://schemas.microsoft.com/office/drawing/2014/main" id="{017BBEC1-B6DF-4E4D-B0E4-5700DA5221AC}"/>
              </a:ext>
            </a:extLst>
          </p:cNvPr>
          <p:cNvSpPr txBox="1"/>
          <p:nvPr/>
        </p:nvSpPr>
        <p:spPr>
          <a:xfrm>
            <a:off x="6076589" y="1839336"/>
            <a:ext cx="2815891" cy="2308324"/>
          </a:xfrm>
          <a:prstGeom prst="rect">
            <a:avLst/>
          </a:prstGeom>
          <a:noFill/>
        </p:spPr>
        <p:txBody>
          <a:bodyPr wrap="square" rtlCol="0">
            <a:spAutoFit/>
          </a:bodyPr>
          <a:lstStyle/>
          <a:p>
            <a:r>
              <a:rPr lang="sv-SE" sz="1600" dirty="0" err="1">
                <a:solidFill>
                  <a:schemeClr val="accent2">
                    <a:lumMod val="50000"/>
                  </a:schemeClr>
                </a:solidFill>
              </a:rPr>
              <a:t>Satakunnassa</a:t>
            </a:r>
            <a:r>
              <a:rPr lang="sv-SE" sz="1600" dirty="0">
                <a:solidFill>
                  <a:schemeClr val="accent2">
                    <a:lumMod val="50000"/>
                  </a:schemeClr>
                </a:solidFill>
              </a:rPr>
              <a:t> </a:t>
            </a:r>
            <a:r>
              <a:rPr lang="sv-SE" sz="1600" dirty="0" err="1">
                <a:solidFill>
                  <a:schemeClr val="accent2">
                    <a:lumMod val="50000"/>
                  </a:schemeClr>
                </a:solidFill>
              </a:rPr>
              <a:t>mineraaliklusterin</a:t>
            </a:r>
            <a:r>
              <a:rPr lang="sv-SE" sz="1600" dirty="0">
                <a:solidFill>
                  <a:schemeClr val="accent2">
                    <a:lumMod val="50000"/>
                  </a:schemeClr>
                </a:solidFill>
              </a:rPr>
              <a:t> </a:t>
            </a:r>
            <a:r>
              <a:rPr lang="sv-SE" sz="1600" dirty="0" err="1">
                <a:solidFill>
                  <a:schemeClr val="accent2">
                    <a:lumMod val="50000"/>
                  </a:schemeClr>
                </a:solidFill>
              </a:rPr>
              <a:t>osuus</a:t>
            </a:r>
            <a:r>
              <a:rPr lang="sv-SE" sz="1600" dirty="0">
                <a:solidFill>
                  <a:schemeClr val="accent2">
                    <a:lumMod val="50000"/>
                  </a:schemeClr>
                </a:solidFill>
              </a:rPr>
              <a:t> </a:t>
            </a:r>
            <a:r>
              <a:rPr lang="sv-SE" sz="1600" dirty="0" err="1">
                <a:solidFill>
                  <a:schemeClr val="accent2">
                    <a:lumMod val="50000"/>
                  </a:schemeClr>
                </a:solidFill>
              </a:rPr>
              <a:t>kokonaistuotoksesta</a:t>
            </a:r>
            <a:r>
              <a:rPr lang="sv-SE" sz="1600" dirty="0">
                <a:solidFill>
                  <a:schemeClr val="accent2">
                    <a:lumMod val="50000"/>
                  </a:schemeClr>
                </a:solidFill>
              </a:rPr>
              <a:t> </a:t>
            </a:r>
            <a:r>
              <a:rPr lang="sv-SE" sz="1600" dirty="0" err="1">
                <a:solidFill>
                  <a:schemeClr val="accent2">
                    <a:lumMod val="50000"/>
                  </a:schemeClr>
                </a:solidFill>
              </a:rPr>
              <a:t>kerrannaisvaikutuksineen</a:t>
            </a:r>
            <a:r>
              <a:rPr lang="sv-SE" sz="1600" dirty="0">
                <a:solidFill>
                  <a:schemeClr val="accent2">
                    <a:lumMod val="50000"/>
                  </a:schemeClr>
                </a:solidFill>
              </a:rPr>
              <a:t> on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viidesosa</a:t>
            </a:r>
            <a:r>
              <a:rPr lang="sv-SE" sz="1600" dirty="0">
                <a:solidFill>
                  <a:schemeClr val="accent2">
                    <a:lumMod val="50000"/>
                  </a:schemeClr>
                </a:solidFill>
              </a:rPr>
              <a:t>, </a:t>
            </a:r>
          </a:p>
          <a:p>
            <a:r>
              <a:rPr lang="sv-SE" sz="1600" dirty="0" err="1">
                <a:solidFill>
                  <a:schemeClr val="accent2">
                    <a:lumMod val="50000"/>
                  </a:schemeClr>
                </a:solidFill>
              </a:rPr>
              <a:t>arvonlisäyksestä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kuudesosa</a:t>
            </a:r>
            <a:r>
              <a:rPr lang="sv-SE" sz="1600" dirty="0">
                <a:solidFill>
                  <a:schemeClr val="accent2">
                    <a:lumMod val="50000"/>
                  </a:schemeClr>
                </a:solidFill>
              </a:rPr>
              <a:t> ja </a:t>
            </a:r>
          </a:p>
          <a:p>
            <a:r>
              <a:rPr lang="sv-SE" sz="1600" dirty="0" err="1">
                <a:solidFill>
                  <a:schemeClr val="accent2">
                    <a:lumMod val="50000"/>
                  </a:schemeClr>
                </a:solidFill>
              </a:rPr>
              <a:t>työllisyydestä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kahdeksasosa</a:t>
            </a:r>
            <a:r>
              <a:rPr lang="sv-SE" sz="1600" dirty="0">
                <a:solidFill>
                  <a:schemeClr val="accent2">
                    <a:lumMod val="50000"/>
                  </a:schemeClr>
                </a:solidFill>
              </a:rPr>
              <a:t>.</a:t>
            </a:r>
            <a:endParaRPr lang="fi-FI" sz="1600" dirty="0">
              <a:solidFill>
                <a:schemeClr val="accent2">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51FE5227-D1C1-AC4D-4FDC-A20B566DB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6401674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23</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.1.2024</a:t>
            </a:r>
          </a:p>
        </p:txBody>
      </p:sp>
      <p:sp>
        <p:nvSpPr>
          <p:cNvPr id="8" name="Otsikko 1">
            <a:extLst>
              <a:ext uri="{FF2B5EF4-FFF2-40B4-BE49-F238E27FC236}">
                <a16:creationId xmlns:a16="http://schemas.microsoft.com/office/drawing/2014/main" id="{47756923-D34E-454D-8AE2-0492DB0051AA}"/>
              </a:ext>
            </a:extLst>
          </p:cNvPr>
          <p:cNvSpPr txBox="1">
            <a:spLocks/>
          </p:cNvSpPr>
          <p:nvPr/>
        </p:nvSpPr>
        <p:spPr>
          <a:xfrm>
            <a:off x="454152" y="70117"/>
            <a:ext cx="8580210" cy="480765"/>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Satakunta ykkönen vihreän siirtymän investoinneissa!</a:t>
            </a:r>
          </a:p>
        </p:txBody>
      </p:sp>
      <p:pic>
        <p:nvPicPr>
          <p:cNvPr id="2" name="Kuva 1" descr="Kuva, joka sisältää kohteen teksti, merkki, clipart-kuva&#10;&#10;Kuvaus luotu automaattisesti">
            <a:extLst>
              <a:ext uri="{FF2B5EF4-FFF2-40B4-BE49-F238E27FC236}">
                <a16:creationId xmlns:a16="http://schemas.microsoft.com/office/drawing/2014/main" id="{51FE5227-D1C1-AC4D-4FDC-A20B566DB9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7550" y="6351659"/>
            <a:ext cx="1856812" cy="480765"/>
          </a:xfrm>
          <a:prstGeom prst="rect">
            <a:avLst/>
          </a:prstGeom>
        </p:spPr>
      </p:pic>
      <p:pic>
        <p:nvPicPr>
          <p:cNvPr id="12" name="Picture 11">
            <a:extLst>
              <a:ext uri="{FF2B5EF4-FFF2-40B4-BE49-F238E27FC236}">
                <a16:creationId xmlns:a16="http://schemas.microsoft.com/office/drawing/2014/main" id="{063FBDAF-110C-6DC6-9B55-BFF3FE1F344E}"/>
              </a:ext>
            </a:extLst>
          </p:cNvPr>
          <p:cNvPicPr>
            <a:picLocks noChangeAspect="1"/>
          </p:cNvPicPr>
          <p:nvPr/>
        </p:nvPicPr>
        <p:blipFill>
          <a:blip r:embed="rId3"/>
          <a:stretch>
            <a:fillRect/>
          </a:stretch>
        </p:blipFill>
        <p:spPr>
          <a:xfrm>
            <a:off x="0" y="727016"/>
            <a:ext cx="9144000" cy="5403967"/>
          </a:xfrm>
          <a:prstGeom prst="rect">
            <a:avLst/>
          </a:prstGeom>
        </p:spPr>
      </p:pic>
    </p:spTree>
    <p:extLst>
      <p:ext uri="{BB962C8B-B14F-4D97-AF65-F5344CB8AC3E}">
        <p14:creationId xmlns:p14="http://schemas.microsoft.com/office/powerpoint/2010/main" val="40245893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Pyöristetty suorakulmio 9">
            <a:extLst>
              <a:ext uri="{FF2B5EF4-FFF2-40B4-BE49-F238E27FC236}">
                <a16:creationId xmlns:a16="http://schemas.microsoft.com/office/drawing/2014/main" id="{2B3AAAFB-18FB-DCAC-8E4E-B7BD561A7486}"/>
              </a:ext>
            </a:extLst>
          </p:cNvPr>
          <p:cNvSpPr/>
          <p:nvPr/>
        </p:nvSpPr>
        <p:spPr>
          <a:xfrm>
            <a:off x="3232650" y="5819141"/>
            <a:ext cx="912432" cy="376594"/>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5" name="Tekstiruutu 34">
            <a:extLst>
              <a:ext uri="{FF2B5EF4-FFF2-40B4-BE49-F238E27FC236}">
                <a16:creationId xmlns:a16="http://schemas.microsoft.com/office/drawing/2014/main" id="{DA3C90ED-47C8-2F70-D21F-C6DC815B87DE}"/>
              </a:ext>
            </a:extLst>
          </p:cNvPr>
          <p:cNvSpPr txBox="1"/>
          <p:nvPr/>
        </p:nvSpPr>
        <p:spPr>
          <a:xfrm>
            <a:off x="58055" y="5363978"/>
            <a:ext cx="1343638"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solidFill>
                  <a:prstClr val="white">
                    <a:lumMod val="50000"/>
                  </a:prstClr>
                </a:solidFill>
                <a:latin typeface="Calibri" panose="020F0502020204030204"/>
                <a:cs typeface="+mn-cs"/>
              </a:rPr>
              <a:t>Arvonlisäys, milj. €</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3" name="Tekstiruutu 34">
            <a:extLst>
              <a:ext uri="{FF2B5EF4-FFF2-40B4-BE49-F238E27FC236}">
                <a16:creationId xmlns:a16="http://schemas.microsoft.com/office/drawing/2014/main" id="{91DAA231-674C-8855-343E-371DFE352146}"/>
              </a:ext>
            </a:extLst>
          </p:cNvPr>
          <p:cNvSpPr txBox="1"/>
          <p:nvPr/>
        </p:nvSpPr>
        <p:spPr>
          <a:xfrm>
            <a:off x="34167" y="4728002"/>
            <a:ext cx="1343638"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solidFill>
                  <a:prstClr val="white">
                    <a:lumMod val="50000"/>
                  </a:prstClr>
                </a:solidFill>
                <a:latin typeface="Calibri" panose="020F0502020204030204"/>
                <a:cs typeface="+mn-cs"/>
              </a:rPr>
              <a:t>Tuotoksen arvo, milj. €</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88648" y="1656283"/>
            <a:ext cx="1946313" cy="1856436"/>
          </a:xfrm>
          <a:prstGeom prst="rect">
            <a:avLst/>
          </a:prstGeom>
        </p:spPr>
      </p:pic>
      <p:sp>
        <p:nvSpPr>
          <p:cNvPr id="2" name="Otsikko 1"/>
          <p:cNvSpPr>
            <a:spLocks noGrp="1"/>
          </p:cNvSpPr>
          <p:nvPr>
            <p:ph type="ctrTitle"/>
          </p:nvPr>
        </p:nvSpPr>
        <p:spPr>
          <a:xfrm>
            <a:off x="57159" y="93726"/>
            <a:ext cx="8869055" cy="465993"/>
          </a:xfrm>
        </p:spPr>
        <p:txBody>
          <a:bodyPr>
            <a:noAutofit/>
          </a:bodyPr>
          <a:lstStyle/>
          <a:p>
            <a:r>
              <a:rPr lang="fi-FI" sz="2700" b="1" cap="all" dirty="0">
                <a:solidFill>
                  <a:schemeClr val="accent5">
                    <a:lumMod val="75000"/>
                  </a:schemeClr>
                </a:solidFill>
                <a:effectLst>
                  <a:outerShdw blurRad="38100" dist="38100" dir="2700000" algn="tl">
                    <a:srgbClr val="000000">
                      <a:alpha val="43137"/>
                    </a:srgbClr>
                  </a:outerShdw>
                </a:effectLst>
              </a:rPr>
              <a:t>RUOKA-ala satakunnassa </a:t>
            </a:r>
            <a:r>
              <a:rPr lang="fi-FI" sz="1200" b="1" cap="all" dirty="0">
                <a:solidFill>
                  <a:schemeClr val="accent5">
                    <a:lumMod val="75000"/>
                  </a:schemeClr>
                </a:solidFill>
              </a:rPr>
              <a:t>(Maatalous, elintarviketeollisuus ja -kauppa sekä ravitsemispalvelut)</a:t>
            </a:r>
          </a:p>
        </p:txBody>
      </p:sp>
      <p:sp>
        <p:nvSpPr>
          <p:cNvPr id="9" name="Tekstiruutu 8"/>
          <p:cNvSpPr txBox="1"/>
          <p:nvPr/>
        </p:nvSpPr>
        <p:spPr>
          <a:xfrm>
            <a:off x="8901604" y="227958"/>
            <a:ext cx="307777" cy="417723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Knuuttila ja Vatanen (LUKE 2017): Selvitys ruokaketjun merkityksestä kansantaloudelle ja alueille</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kstiruutu 41"/>
          <p:cNvSpPr txBox="1"/>
          <p:nvPr/>
        </p:nvSpPr>
        <p:spPr>
          <a:xfrm>
            <a:off x="4771717" y="501589"/>
            <a:ext cx="3892626"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tuotti Satakunnassa v. 2021 välitöntä arvonlisäystä*</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n. 4</a:t>
            </a: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50</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milj.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ja välillisesti</a:t>
            </a:r>
            <a:r>
              <a:rPr kumimoji="0" lang="fi-FI" sz="36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n. 111 milj.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osuus yht. n. </a:t>
            </a: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7,5 %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alueen BKT:stä</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9118" y="5032829"/>
            <a:ext cx="2169530"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Tilastokeskus  ja Satakuntaliitto 2024          </a:t>
            </a:r>
          </a:p>
        </p:txBody>
      </p:sp>
      <p:sp>
        <p:nvSpPr>
          <p:cNvPr id="23" name="Rectangle 22"/>
          <p:cNvSpPr/>
          <p:nvPr/>
        </p:nvSpPr>
        <p:spPr>
          <a:xfrm>
            <a:off x="4747713" y="2314220"/>
            <a:ext cx="3916630"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työllisti* v. 2021 välittömästi</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n. 9732</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hlö</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välillisesti</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n. 1331 hlö</a:t>
            </a:r>
            <a:r>
              <a:rPr kumimoji="0" lang="fi-FI"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Osuus työllisistä yht. n. </a:t>
            </a:r>
            <a:r>
              <a:rPr kumimoji="0" lang="fi-FI" sz="18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12,8 %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(maan keskiarvo n. 11,7 %)</a:t>
            </a:r>
          </a:p>
        </p:txBody>
      </p:sp>
      <p:sp>
        <p:nvSpPr>
          <p:cNvPr id="45" name="Tekstiruutu 34"/>
          <p:cNvSpPr txBox="1"/>
          <p:nvPr/>
        </p:nvSpPr>
        <p:spPr>
          <a:xfrm>
            <a:off x="3026651" y="3532593"/>
            <a:ext cx="145264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Elintarvike-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teollisuus</a:t>
            </a:r>
          </a:p>
        </p:txBody>
      </p:sp>
      <p:sp>
        <p:nvSpPr>
          <p:cNvPr id="30" name="Pyöristetty suorakulmio 9"/>
          <p:cNvSpPr/>
          <p:nvPr/>
        </p:nvSpPr>
        <p:spPr>
          <a:xfrm>
            <a:off x="1531514" y="4658212"/>
            <a:ext cx="912432" cy="30646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1723442" y="4615589"/>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effectLst>
                  <a:outerShdw blurRad="38100" dist="38100" dir="2700000" algn="tl">
                    <a:srgbClr val="000000">
                      <a:alpha val="43137"/>
                    </a:srgbClr>
                  </a:outerShdw>
                </a:effectLst>
                <a:latin typeface="Calibri" panose="020F0502020204030204"/>
                <a:cs typeface="+mn-cs"/>
              </a:rPr>
              <a:t>2225</a:t>
            </a:r>
            <a:endPar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kstiruutu 3"/>
          <p:cNvSpPr txBox="1"/>
          <p:nvPr/>
        </p:nvSpPr>
        <p:spPr>
          <a:xfrm>
            <a:off x="12045" y="6415376"/>
            <a:ext cx="1175579"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29.1.2024</a:t>
            </a:r>
          </a:p>
        </p:txBody>
      </p:sp>
      <p:sp>
        <p:nvSpPr>
          <p:cNvPr id="3" name="Rectangle 2"/>
          <p:cNvSpPr>
            <a:spLocks noChangeArrowheads="1"/>
          </p:cNvSpPr>
          <p:nvPr/>
        </p:nvSpPr>
        <p:spPr bwMode="auto">
          <a:xfrm>
            <a:off x="0" y="579035"/>
            <a:ext cx="822475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Suorakulmio 20"/>
          <p:cNvSpPr/>
          <p:nvPr/>
        </p:nvSpPr>
        <p:spPr>
          <a:xfrm>
            <a:off x="42491" y="2636273"/>
            <a:ext cx="4161854" cy="78749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Elintarviketeollisuuden liikevaihdon kasvu 2010-2022 </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600" b="0" i="0" u="none" strike="noStrike" kern="1200" cap="none" spc="0" normalizeH="0" baseline="0" noProof="0" dirty="0">
                <a:ln>
                  <a:noFill/>
                </a:ln>
                <a:solidFill>
                  <a:srgbClr val="FF0000"/>
                </a:solidFill>
                <a:effectLst/>
                <a:uLnTx/>
                <a:uFillTx/>
                <a:latin typeface="Calibri" panose="020F0502020204030204"/>
                <a:ea typeface="+mn-ea"/>
                <a:cs typeface="+mn-cs"/>
              </a:rPr>
              <a:t> 53,1 % </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27,8 %)</a:t>
            </a:r>
          </a:p>
        </p:txBody>
      </p:sp>
      <p:pic>
        <p:nvPicPr>
          <p:cNvPr id="35" name="Picture 34"/>
          <p:cNvPicPr>
            <a:picLocks noChangeAspect="1"/>
          </p:cNvPicPr>
          <p:nvPr/>
        </p:nvPicPr>
        <p:blipFill>
          <a:blip r:embed="rId4"/>
          <a:stretch>
            <a:fillRect/>
          </a:stretch>
        </p:blipFill>
        <p:spPr>
          <a:xfrm>
            <a:off x="8380882" y="27518"/>
            <a:ext cx="572689" cy="510929"/>
          </a:xfrm>
          <a:prstGeom prst="rect">
            <a:avLst/>
          </a:prstGeom>
        </p:spPr>
      </p:pic>
      <p:sp>
        <p:nvSpPr>
          <p:cNvPr id="29" name="Tekstiruutu 34"/>
          <p:cNvSpPr txBox="1"/>
          <p:nvPr/>
        </p:nvSpPr>
        <p:spPr>
          <a:xfrm>
            <a:off x="10279" y="4334660"/>
            <a:ext cx="1343638"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600" b="1" dirty="0">
                <a:solidFill>
                  <a:prstClr val="white">
                    <a:lumMod val="50000"/>
                  </a:prstClr>
                </a:solidFill>
                <a:latin typeface="Calibri" panose="020F0502020204030204"/>
                <a:cs typeface="+mn-cs"/>
              </a:rPr>
              <a:t>Työpaikat</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54" name="Pyöristetty suorakulmio 9"/>
          <p:cNvSpPr/>
          <p:nvPr/>
        </p:nvSpPr>
        <p:spPr>
          <a:xfrm>
            <a:off x="1518473" y="5177042"/>
            <a:ext cx="912432"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eaLnBrk="1" fontAlgn="auto" hangingPunct="1">
              <a:spcBef>
                <a:spcPts val="0"/>
              </a:spcBef>
              <a:spcAft>
                <a:spcPts val="0"/>
              </a:spcAft>
              <a:defRPr/>
            </a:pPr>
            <a:r>
              <a:rPr lang="fi-FI" sz="1400" b="1" dirty="0">
                <a:solidFill>
                  <a:prstClr val="black"/>
                </a:solidFill>
                <a:effectLst>
                  <a:outerShdw blurRad="38100" dist="38100" dir="2700000" algn="tl">
                    <a:srgbClr val="000000">
                      <a:alpha val="43137"/>
                    </a:srgbClr>
                  </a:outerShdw>
                </a:effectLst>
                <a:latin typeface="Calibri" panose="020F0502020204030204"/>
              </a:rPr>
              <a:t>      317</a:t>
            </a:r>
          </a:p>
        </p:txBody>
      </p:sp>
      <p:sp>
        <p:nvSpPr>
          <p:cNvPr id="56" name="Pyöristetty suorakulmio 9"/>
          <p:cNvSpPr/>
          <p:nvPr/>
        </p:nvSpPr>
        <p:spPr>
          <a:xfrm>
            <a:off x="3226129" y="5218762"/>
            <a:ext cx="903774"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2" name="Pyöristetty suorakulmio 9"/>
          <p:cNvSpPr/>
          <p:nvPr/>
        </p:nvSpPr>
        <p:spPr>
          <a:xfrm>
            <a:off x="3217471" y="4677149"/>
            <a:ext cx="912432" cy="30646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8" name="Rectangle 67"/>
          <p:cNvSpPr/>
          <p:nvPr/>
        </p:nvSpPr>
        <p:spPr>
          <a:xfrm>
            <a:off x="3442750" y="5193412"/>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744</a:t>
            </a:r>
          </a:p>
        </p:txBody>
      </p:sp>
      <p:sp>
        <p:nvSpPr>
          <p:cNvPr id="74" name="Rectangle 73"/>
          <p:cNvSpPr/>
          <p:nvPr/>
        </p:nvSpPr>
        <p:spPr>
          <a:xfrm>
            <a:off x="3407269" y="4620235"/>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2259</a:t>
            </a:r>
          </a:p>
        </p:txBody>
      </p:sp>
      <p:sp>
        <p:nvSpPr>
          <p:cNvPr id="4" name="TextBox 3"/>
          <p:cNvSpPr txBox="1"/>
          <p:nvPr/>
        </p:nvSpPr>
        <p:spPr>
          <a:xfrm>
            <a:off x="-9597" y="3518742"/>
            <a:ext cx="40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all"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Ruoka-ala toimialoittain v. 2021-22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Pyöristetty suorakulmio 4"/>
          <p:cNvSpPr/>
          <p:nvPr/>
        </p:nvSpPr>
        <p:spPr>
          <a:xfrm>
            <a:off x="4718078" y="4363258"/>
            <a:ext cx="4247993" cy="1813083"/>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Satakunnan osuus Suomen kasvinviljelyn, kotieläintalouden ja elintarviketeollisuuden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työpaikoista on </a:t>
            </a:r>
            <a:r>
              <a:rPr lang="fi-FI" sz="1400" b="1" dirty="0">
                <a:solidFill>
                  <a:schemeClr val="tx1"/>
                </a:solidFill>
                <a:latin typeface="Calibri" panose="020F0502020204030204"/>
              </a:rPr>
              <a:t>5,7 %</a:t>
            </a:r>
            <a:r>
              <a:rPr lang="fi-FI" sz="1400" b="1" dirty="0">
                <a:solidFill>
                  <a:srgbClr val="0070C0"/>
                </a:solidFill>
                <a:latin typeface="Calibri" panose="020F0502020204030204"/>
              </a:rPr>
              <a:t>, tuotoksen arvosta </a:t>
            </a:r>
            <a:r>
              <a:rPr lang="fi-FI" sz="1400" b="1" dirty="0">
                <a:solidFill>
                  <a:schemeClr val="tx1"/>
                </a:solidFill>
                <a:latin typeface="Calibri" panose="020F0502020204030204"/>
              </a:rPr>
              <a:t>6,3 %</a:t>
            </a:r>
            <a:r>
              <a:rPr lang="fi-FI" sz="1400" b="1" dirty="0">
                <a:solidFill>
                  <a:srgbClr val="0070C0"/>
                </a:solidFill>
                <a:latin typeface="Calibri" panose="020F0502020204030204"/>
              </a:rPr>
              <a:t>  ja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srgbClr val="0070C0"/>
                </a:solidFill>
                <a:latin typeface="Calibri" panose="020F0502020204030204"/>
              </a:rPr>
              <a:t>arvonlisäyksestä </a:t>
            </a:r>
            <a:r>
              <a:rPr lang="fi-FI" sz="1400" b="1" dirty="0">
                <a:solidFill>
                  <a:schemeClr val="tx1"/>
                </a:solidFill>
                <a:latin typeface="Calibri" panose="020F0502020204030204"/>
              </a:rPr>
              <a:t>5,9 % </a:t>
            </a:r>
            <a:r>
              <a:rPr lang="fi-FI" sz="1400" b="1" dirty="0">
                <a:solidFill>
                  <a:srgbClr val="0070C0"/>
                </a:solidFill>
                <a:latin typeface="Calibri" panose="020F0502020204030204"/>
              </a:rPr>
              <a:t>(väestöosuus 3,8 %) (2021-22).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Osuus elintarviketeollisuuden liikevaihdosta on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7,2 %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henkilöstöstä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7,4 %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ja toimipaikoista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5,0 %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(2022)  </a:t>
            </a:r>
          </a:p>
        </p:txBody>
      </p:sp>
      <p:sp>
        <p:nvSpPr>
          <p:cNvPr id="18" name="Ylös kääntyvä nuoli 17"/>
          <p:cNvSpPr/>
          <p:nvPr/>
        </p:nvSpPr>
        <p:spPr>
          <a:xfrm flipH="1" flipV="1">
            <a:off x="4188138" y="1431774"/>
            <a:ext cx="483598" cy="2494739"/>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2"/>
          <p:cNvSpPr>
            <a:spLocks noChangeArrowheads="1"/>
          </p:cNvSpPr>
          <p:nvPr/>
        </p:nvSpPr>
        <p:spPr bwMode="auto">
          <a:xfrm>
            <a:off x="831361" y="74484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2"/>
          <p:cNvSpPr>
            <a:spLocks noChangeArrowheads="1"/>
          </p:cNvSpPr>
          <p:nvPr/>
        </p:nvSpPr>
        <p:spPr bwMode="auto">
          <a:xfrm>
            <a:off x="720345" y="145207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Kuva 10" descr="Kuva, joka sisältää kohteen teksti, merkki, clipart-kuva&#10;&#10;Kuvaus luotu automaattisesti">
            <a:extLst>
              <a:ext uri="{FF2B5EF4-FFF2-40B4-BE49-F238E27FC236}">
                <a16:creationId xmlns:a16="http://schemas.microsoft.com/office/drawing/2014/main" id="{85214698-E8A7-7B72-2E70-E0067D663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2837" y="6296200"/>
            <a:ext cx="1856812" cy="480765"/>
          </a:xfrm>
          <a:prstGeom prst="rect">
            <a:avLst/>
          </a:prstGeom>
        </p:spPr>
      </p:pic>
      <p:pic>
        <p:nvPicPr>
          <p:cNvPr id="10" name="Picture 9">
            <a:extLst>
              <a:ext uri="{FF2B5EF4-FFF2-40B4-BE49-F238E27FC236}">
                <a16:creationId xmlns:a16="http://schemas.microsoft.com/office/drawing/2014/main" id="{4DB4999F-6225-6313-E923-0523E8B058B4}"/>
              </a:ext>
            </a:extLst>
          </p:cNvPr>
          <p:cNvPicPr>
            <a:picLocks noChangeAspect="1"/>
          </p:cNvPicPr>
          <p:nvPr/>
        </p:nvPicPr>
        <p:blipFill>
          <a:blip r:embed="rId6"/>
          <a:stretch>
            <a:fillRect/>
          </a:stretch>
        </p:blipFill>
        <p:spPr>
          <a:xfrm>
            <a:off x="40555" y="381480"/>
            <a:ext cx="3892626" cy="2371786"/>
          </a:xfrm>
          <a:prstGeom prst="rect">
            <a:avLst/>
          </a:prstGeom>
        </p:spPr>
      </p:pic>
      <p:sp>
        <p:nvSpPr>
          <p:cNvPr id="12" name="TextBox 11">
            <a:extLst>
              <a:ext uri="{FF2B5EF4-FFF2-40B4-BE49-F238E27FC236}">
                <a16:creationId xmlns:a16="http://schemas.microsoft.com/office/drawing/2014/main" id="{473DEEC3-4D59-7CC9-FE21-EE16232D48AA}"/>
              </a:ext>
            </a:extLst>
          </p:cNvPr>
          <p:cNvSpPr txBox="1"/>
          <p:nvPr/>
        </p:nvSpPr>
        <p:spPr>
          <a:xfrm>
            <a:off x="1012734" y="6350128"/>
            <a:ext cx="6264696" cy="400110"/>
          </a:xfrm>
          <a:prstGeom prst="rect">
            <a:avLst/>
          </a:prstGeom>
          <a:noFill/>
        </p:spPr>
        <p:txBody>
          <a:bodyPr wrap="square" rtlCol="0">
            <a:spAutoFit/>
          </a:bodyPr>
          <a:lstStyle/>
          <a:p>
            <a:r>
              <a:rPr lang="fi-FI" sz="1000" dirty="0"/>
              <a:t>*Vuoden 2014 lukuihin perustuvan ruoka-alan tutkimuksen luvut on päivitetty v. 2021 (arvonlisäys, tuotos)/22 (työpaikat) lukuihin perustuen alkutuotannon ja elintarviketeollisuuden kehitykseen em. vuosina.</a:t>
            </a:r>
            <a:endParaRPr lang="en-US" sz="1000" dirty="0"/>
          </a:p>
        </p:txBody>
      </p:sp>
      <p:sp>
        <p:nvSpPr>
          <p:cNvPr id="32" name="Tekstiruutu 34"/>
          <p:cNvSpPr txBox="1"/>
          <p:nvPr/>
        </p:nvSpPr>
        <p:spPr>
          <a:xfrm>
            <a:off x="1139415" y="3538234"/>
            <a:ext cx="194155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Kasvinviljely 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kotieläintalous</a:t>
            </a:r>
          </a:p>
        </p:txBody>
      </p:sp>
      <p:sp>
        <p:nvSpPr>
          <p:cNvPr id="16" name="Pyöristetty suorakulmio 9">
            <a:extLst>
              <a:ext uri="{FF2B5EF4-FFF2-40B4-BE49-F238E27FC236}">
                <a16:creationId xmlns:a16="http://schemas.microsoft.com/office/drawing/2014/main" id="{BC9255F9-64F9-A9CA-143E-167A49E5ADBA}"/>
              </a:ext>
            </a:extLst>
          </p:cNvPr>
          <p:cNvSpPr/>
          <p:nvPr/>
        </p:nvSpPr>
        <p:spPr>
          <a:xfrm>
            <a:off x="1511311" y="5830034"/>
            <a:ext cx="912432"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effectLst>
                  <a:outerShdw blurRad="38100" dist="38100" dir="2700000" algn="tl">
                    <a:srgbClr val="000000">
                      <a:alpha val="43137"/>
                    </a:srgbClr>
                  </a:outerShdw>
                </a:effectLst>
                <a:latin typeface="Calibri" panose="020F0502020204030204"/>
              </a:rPr>
              <a:t>108</a:t>
            </a:r>
          </a:p>
        </p:txBody>
      </p:sp>
      <p:sp>
        <p:nvSpPr>
          <p:cNvPr id="67" name="Rectangle 66"/>
          <p:cNvSpPr/>
          <p:nvPr/>
        </p:nvSpPr>
        <p:spPr>
          <a:xfrm>
            <a:off x="3452954" y="5831874"/>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165</a:t>
            </a:r>
          </a:p>
        </p:txBody>
      </p:sp>
    </p:spTree>
    <p:extLst>
      <p:ext uri="{BB962C8B-B14F-4D97-AF65-F5344CB8AC3E}">
        <p14:creationId xmlns:p14="http://schemas.microsoft.com/office/powerpoint/2010/main" val="10749397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9</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.1.2024</a:t>
            </a:r>
          </a:p>
        </p:txBody>
      </p:sp>
      <p:pic>
        <p:nvPicPr>
          <p:cNvPr id="2" name="Kuva 1" descr="Kuva, joka sisältää kohteen teksti, merkki, clipart-kuva&#10;&#10;Kuvaus luotu automaattisesti">
            <a:extLst>
              <a:ext uri="{FF2B5EF4-FFF2-40B4-BE49-F238E27FC236}">
                <a16:creationId xmlns:a16="http://schemas.microsoft.com/office/drawing/2014/main" id="{95C534A6-AFD1-B62F-6073-79017D251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4" name="Picture 3">
            <a:extLst>
              <a:ext uri="{FF2B5EF4-FFF2-40B4-BE49-F238E27FC236}">
                <a16:creationId xmlns:a16="http://schemas.microsoft.com/office/drawing/2014/main" id="{2C297805-A49F-4A78-45BB-49BED552D5E1}"/>
              </a:ext>
            </a:extLst>
          </p:cNvPr>
          <p:cNvPicPr>
            <a:picLocks noChangeAspect="1"/>
          </p:cNvPicPr>
          <p:nvPr/>
        </p:nvPicPr>
        <p:blipFill>
          <a:blip r:embed="rId3"/>
          <a:stretch>
            <a:fillRect/>
          </a:stretch>
        </p:blipFill>
        <p:spPr>
          <a:xfrm>
            <a:off x="0" y="548680"/>
            <a:ext cx="9144000" cy="5174210"/>
          </a:xfrm>
          <a:prstGeom prst="rect">
            <a:avLst/>
          </a:prstGeom>
        </p:spPr>
      </p:pic>
    </p:spTree>
    <p:extLst>
      <p:ext uri="{BB962C8B-B14F-4D97-AF65-F5344CB8AC3E}">
        <p14:creationId xmlns:p14="http://schemas.microsoft.com/office/powerpoint/2010/main" val="1271938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44141" y="164030"/>
            <a:ext cx="8064896" cy="57606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4000" b="1" dirty="0">
                <a:solidFill>
                  <a:schemeClr val="tx2"/>
                </a:solidFill>
              </a:rPr>
              <a:t>Väestö, kehitys kunnittain 1993-2023</a:t>
            </a:r>
            <a:endParaRPr lang="fi-FI" sz="40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8</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C6E642E7-1832-D5E4-8184-494D3619E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5" name="Picture 4">
            <a:extLst>
              <a:ext uri="{FF2B5EF4-FFF2-40B4-BE49-F238E27FC236}">
                <a16:creationId xmlns:a16="http://schemas.microsoft.com/office/drawing/2014/main" id="{CA2B2308-2482-DB02-5476-E219759D7D00}"/>
              </a:ext>
            </a:extLst>
          </p:cNvPr>
          <p:cNvPicPr>
            <a:picLocks noChangeAspect="1"/>
          </p:cNvPicPr>
          <p:nvPr/>
        </p:nvPicPr>
        <p:blipFill>
          <a:blip r:embed="rId4"/>
          <a:stretch>
            <a:fillRect/>
          </a:stretch>
        </p:blipFill>
        <p:spPr>
          <a:xfrm>
            <a:off x="651748" y="836712"/>
            <a:ext cx="8039850" cy="5400600"/>
          </a:xfrm>
          <a:prstGeom prst="rect">
            <a:avLst/>
          </a:prstGeom>
        </p:spPr>
      </p:pic>
    </p:spTree>
    <p:extLst>
      <p:ext uri="{BB962C8B-B14F-4D97-AF65-F5344CB8AC3E}">
        <p14:creationId xmlns:p14="http://schemas.microsoft.com/office/powerpoint/2010/main" val="20182949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72ED595-D0E2-F70E-D3F7-25D47E2E133D}"/>
              </a:ext>
            </a:extLst>
          </p:cNvPr>
          <p:cNvPicPr>
            <a:picLocks noChangeAspect="1"/>
          </p:cNvPicPr>
          <p:nvPr/>
        </p:nvPicPr>
        <p:blipFill>
          <a:blip r:embed="rId2"/>
          <a:stretch>
            <a:fillRect/>
          </a:stretch>
        </p:blipFill>
        <p:spPr>
          <a:xfrm>
            <a:off x="26894" y="2658485"/>
            <a:ext cx="3484245" cy="2297424"/>
          </a:xfrm>
          <a:prstGeom prst="rect">
            <a:avLst/>
          </a:prstGeom>
        </p:spPr>
      </p:pic>
      <p:graphicFrame>
        <p:nvGraphicFramePr>
          <p:cNvPr id="46" name="Chart 45">
            <a:extLst>
              <a:ext uri="{FF2B5EF4-FFF2-40B4-BE49-F238E27FC236}">
                <a16:creationId xmlns:a16="http://schemas.microsoft.com/office/drawing/2014/main" id="{C5564088-FCE0-4157-A178-54E044331440}"/>
              </a:ext>
            </a:extLst>
          </p:cNvPr>
          <p:cNvGraphicFramePr>
            <a:graphicFrameLocks/>
          </p:cNvGraphicFramePr>
          <p:nvPr>
            <p:extLst>
              <p:ext uri="{D42A27DB-BD31-4B8C-83A1-F6EECF244321}">
                <p14:modId xmlns:p14="http://schemas.microsoft.com/office/powerpoint/2010/main" val="3248696986"/>
              </p:ext>
            </p:extLst>
          </p:nvPr>
        </p:nvGraphicFramePr>
        <p:xfrm>
          <a:off x="3098383" y="1697870"/>
          <a:ext cx="2476986" cy="1375030"/>
        </p:xfrm>
        <a:graphic>
          <a:graphicData uri="http://schemas.openxmlformats.org/drawingml/2006/chart">
            <c:chart xmlns:c="http://schemas.openxmlformats.org/drawingml/2006/chart" xmlns:r="http://schemas.openxmlformats.org/officeDocument/2006/relationships" r:id="rId3"/>
          </a:graphicData>
        </a:graphic>
      </p:graphicFrame>
      <p:sp>
        <p:nvSpPr>
          <p:cNvPr id="20" name="Ylös kääntyvä nuoli 19"/>
          <p:cNvSpPr/>
          <p:nvPr/>
        </p:nvSpPr>
        <p:spPr>
          <a:xfrm flipV="1">
            <a:off x="2203004" y="1360043"/>
            <a:ext cx="1864940" cy="38818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11400" y="2111927"/>
            <a:ext cx="1946313" cy="1856436"/>
          </a:xfrm>
          <a:prstGeom prst="rect">
            <a:avLst/>
          </a:prstGeom>
        </p:spPr>
      </p:pic>
      <p:sp>
        <p:nvSpPr>
          <p:cNvPr id="2" name="Otsikko 1"/>
          <p:cNvSpPr>
            <a:spLocks noGrp="1"/>
          </p:cNvSpPr>
          <p:nvPr>
            <p:ph type="ctrTitle"/>
          </p:nvPr>
        </p:nvSpPr>
        <p:spPr>
          <a:xfrm>
            <a:off x="499406" y="108190"/>
            <a:ext cx="7798445" cy="465993"/>
          </a:xfrm>
        </p:spPr>
        <p:txBody>
          <a:bodyPr>
            <a:noAutofit/>
          </a:bodyPr>
          <a:lstStyle/>
          <a:p>
            <a:r>
              <a:rPr lang="fi-FI" sz="4000" b="1" cap="all" dirty="0">
                <a:solidFill>
                  <a:srgbClr val="0070C0"/>
                </a:solidFill>
                <a:effectLst>
                  <a:outerShdw blurRad="38100" dist="38100" dir="2700000" algn="tl">
                    <a:srgbClr val="000000">
                      <a:alpha val="43137"/>
                    </a:srgbClr>
                  </a:outerShdw>
                </a:effectLst>
              </a:rPr>
              <a:t>Matkailuala satakunnassa </a:t>
            </a:r>
          </a:p>
        </p:txBody>
      </p:sp>
      <p:pic>
        <p:nvPicPr>
          <p:cNvPr id="34" name="Kuva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6712" y="1253213"/>
            <a:ext cx="357517" cy="360521"/>
          </a:xfrm>
          <a:prstGeom prst="round2DiagRect">
            <a:avLst>
              <a:gd name="adj1" fmla="val 11174"/>
              <a:gd name="adj2" fmla="val 0"/>
            </a:avLst>
          </a:prstGeom>
          <a:ln w="88900" cap="sq">
            <a:solidFill>
              <a:srgbClr val="FFFFFF"/>
            </a:solidFill>
            <a:miter lim="800000"/>
          </a:ln>
          <a:effectLst>
            <a:outerShdw blurRad="254000" algn="tl" rotWithShape="0">
              <a:srgbClr val="000000">
                <a:alpha val="43000"/>
              </a:srgbClr>
            </a:outerShdw>
          </a:effectLst>
        </p:spPr>
      </p:pic>
      <p:sp>
        <p:nvSpPr>
          <p:cNvPr id="35" name="Tekstiruutu 34"/>
          <p:cNvSpPr txBox="1"/>
          <p:nvPr/>
        </p:nvSpPr>
        <p:spPr>
          <a:xfrm>
            <a:off x="309280" y="2268374"/>
            <a:ext cx="6126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89</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6" name="Tekstiruutu 35"/>
          <p:cNvSpPr txBox="1"/>
          <p:nvPr/>
        </p:nvSpPr>
        <p:spPr>
          <a:xfrm>
            <a:off x="2238234" y="2292572"/>
            <a:ext cx="6126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11</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9" name="Tekstiruutu 38"/>
          <p:cNvSpPr txBox="1"/>
          <p:nvPr/>
        </p:nvSpPr>
        <p:spPr>
          <a:xfrm>
            <a:off x="309280" y="2520165"/>
            <a:ext cx="78939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kotimaisia</a:t>
            </a:r>
          </a:p>
        </p:txBody>
      </p:sp>
      <p:sp>
        <p:nvSpPr>
          <p:cNvPr id="40" name="Tekstiruutu 39"/>
          <p:cNvSpPr txBox="1"/>
          <p:nvPr/>
        </p:nvSpPr>
        <p:spPr>
          <a:xfrm>
            <a:off x="2249516" y="2549032"/>
            <a:ext cx="80256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ulkomaisia</a:t>
            </a:r>
          </a:p>
        </p:txBody>
      </p:sp>
      <p:sp>
        <p:nvSpPr>
          <p:cNvPr id="9" name="Tekstiruutu 8"/>
          <p:cNvSpPr txBox="1"/>
          <p:nvPr/>
        </p:nvSpPr>
        <p:spPr>
          <a:xfrm>
            <a:off x="8784754" y="2217735"/>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2023</a:t>
            </a:r>
          </a:p>
        </p:txBody>
      </p:sp>
      <p:sp>
        <p:nvSpPr>
          <p:cNvPr id="42" name="Tekstiruutu 41"/>
          <p:cNvSpPr txBox="1"/>
          <p:nvPr/>
        </p:nvSpPr>
        <p:spPr>
          <a:xfrm>
            <a:off x="5528223" y="1675909"/>
            <a:ext cx="3837038" cy="1862048"/>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prstClr val="black"/>
                </a:solidFill>
                <a:effectLst/>
                <a:uLnTx/>
                <a:uFillTx/>
                <a:latin typeface="Calibri" panose="020F0502020204030204"/>
                <a:ea typeface="+mn-ea"/>
                <a:cs typeface="+mn-cs"/>
              </a:rPr>
              <a:t>Matkailutulo Satakunnassa vuonna 2022 oli</a:t>
            </a: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353 milj. €</a:t>
            </a: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Tästä välitöntä matkailutuloa (yritysten liikevaihtoa)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254 </a:t>
            </a:r>
            <a:r>
              <a:rPr kumimoji="0" lang="fi-FI" sz="15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milj</a:t>
            </a: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ja kerrannaisvaikutusta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500" dirty="0">
                <a:solidFill>
                  <a:prstClr val="black"/>
                </a:solidFill>
                <a:effectLst>
                  <a:outerShdw blurRad="38100" dist="38100" dir="2700000" algn="tl">
                    <a:srgbClr val="000000">
                      <a:alpha val="43137"/>
                    </a:srgbClr>
                  </a:outerShdw>
                </a:effectLst>
                <a:latin typeface="Calibri" panose="020F0502020204030204"/>
                <a:cs typeface="+mn-cs"/>
              </a:rPr>
              <a:t>99</a:t>
            </a: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milj. €</a:t>
            </a:r>
          </a:p>
        </p:txBody>
      </p:sp>
      <p:pic>
        <p:nvPicPr>
          <p:cNvPr id="52" name="Kuva 51"/>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47435" y="1985025"/>
            <a:ext cx="186137" cy="366546"/>
          </a:xfrm>
          <a:prstGeom prst="rect">
            <a:avLst/>
          </a:prstGeom>
          <a:ln>
            <a:noFill/>
          </a:ln>
        </p:spPr>
      </p:pic>
      <p:pic>
        <p:nvPicPr>
          <p:cNvPr id="53" name="Kuva 52"/>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55018" y="1986461"/>
            <a:ext cx="186137" cy="366546"/>
          </a:xfrm>
          <a:prstGeom prst="rect">
            <a:avLst/>
          </a:prstGeom>
          <a:ln>
            <a:noFill/>
          </a:ln>
        </p:spPr>
      </p:pic>
      <p:pic>
        <p:nvPicPr>
          <p:cNvPr id="54" name="Kuva 53"/>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59968" y="1980329"/>
            <a:ext cx="186469" cy="367200"/>
          </a:xfrm>
          <a:prstGeom prst="rect">
            <a:avLst/>
          </a:prstGeom>
          <a:ln>
            <a:noFill/>
          </a:ln>
        </p:spPr>
      </p:pic>
      <p:pic>
        <p:nvPicPr>
          <p:cNvPr id="55" name="Kuva 54"/>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65663" y="1980329"/>
            <a:ext cx="186137" cy="366546"/>
          </a:xfrm>
          <a:prstGeom prst="rect">
            <a:avLst/>
          </a:prstGeom>
          <a:ln>
            <a:noFill/>
          </a:ln>
        </p:spPr>
      </p:pic>
      <p:grpSp>
        <p:nvGrpSpPr>
          <p:cNvPr id="22" name="Ryhmä 21"/>
          <p:cNvGrpSpPr/>
          <p:nvPr/>
        </p:nvGrpSpPr>
        <p:grpSpPr>
          <a:xfrm>
            <a:off x="265775" y="734389"/>
            <a:ext cx="3510908" cy="2867817"/>
            <a:chOff x="1897619" y="921029"/>
            <a:chExt cx="2516801" cy="2340230"/>
          </a:xfrm>
        </p:grpSpPr>
        <p:sp>
          <p:nvSpPr>
            <p:cNvPr id="6" name="Pyöristetty suorakulmio 5"/>
            <p:cNvSpPr/>
            <p:nvPr/>
          </p:nvSpPr>
          <p:spPr>
            <a:xfrm>
              <a:off x="1897619" y="921029"/>
              <a:ext cx="2516801" cy="2340230"/>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prstClr val="black"/>
                  </a:solidFill>
                  <a:effectLst/>
                  <a:uLnTx/>
                  <a:uFillTx/>
                  <a:latin typeface="Calibri" panose="020F0502020204030204"/>
                  <a:ea typeface="+mn-ea"/>
                  <a:cs typeface="+mn-cs"/>
                </a:rPr>
                <a:t>Satakunnan majoitusliikkeissä yöpyi v. 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414 </a:t>
              </a:r>
              <a:r>
                <a:rPr lang="fi-FI" sz="4000" b="1" dirty="0">
                  <a:solidFill>
                    <a:prstClr val="black"/>
                  </a:solidFill>
                  <a:effectLst>
                    <a:outerShdw blurRad="38100" dist="38100" dir="2700000" algn="tl">
                      <a:srgbClr val="000000">
                        <a:alpha val="43137"/>
                      </a:srgbClr>
                    </a:outerShdw>
                  </a:effectLst>
                  <a:latin typeface="Calibri" panose="020F0502020204030204"/>
                </a:rPr>
                <a:t>581</a:t>
              </a:r>
              <a:endParaRPr kumimoji="0" lang="fi-FI"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matkailijaa</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Kuva 11"/>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01871" y="1940102"/>
              <a:ext cx="133433" cy="299113"/>
            </a:xfrm>
            <a:prstGeom prst="rect">
              <a:avLst/>
            </a:prstGeom>
            <a:ln>
              <a:noFill/>
            </a:ln>
          </p:spPr>
        </p:pic>
        <p:pic>
          <p:nvPicPr>
            <p:cNvPr id="14" name="Kuva 13"/>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5062" y="1941587"/>
              <a:ext cx="133737" cy="299795"/>
            </a:xfrm>
            <a:prstGeom prst="rect">
              <a:avLst/>
            </a:prstGeom>
            <a:ln>
              <a:noFill/>
            </a:ln>
          </p:spPr>
        </p:pic>
        <p:pic>
          <p:nvPicPr>
            <p:cNvPr id="15" name="Kuva 14"/>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04173" y="1941587"/>
              <a:ext cx="133433" cy="299113"/>
            </a:xfrm>
            <a:prstGeom prst="rect">
              <a:avLst/>
            </a:prstGeom>
            <a:ln>
              <a:noFill/>
            </a:ln>
          </p:spPr>
        </p:pic>
        <p:pic>
          <p:nvPicPr>
            <p:cNvPr id="16" name="Kuva 15"/>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455626" y="1940365"/>
              <a:ext cx="133433" cy="299113"/>
            </a:xfrm>
            <a:prstGeom prst="rect">
              <a:avLst/>
            </a:prstGeom>
            <a:ln>
              <a:noFill/>
            </a:ln>
          </p:spPr>
        </p:pic>
      </p:grpSp>
      <p:sp>
        <p:nvSpPr>
          <p:cNvPr id="3" name="Kaarinuoli vasemmalle 2"/>
          <p:cNvSpPr/>
          <p:nvPr/>
        </p:nvSpPr>
        <p:spPr>
          <a:xfrm>
            <a:off x="2750230" y="2128534"/>
            <a:ext cx="265893" cy="984440"/>
          </a:xfrm>
          <a:prstGeom prst="curvedLeftArrow">
            <a:avLst>
              <a:gd name="adj1" fmla="val 25000"/>
              <a:gd name="adj2" fmla="val 6467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Pyöristetty suorakulmio 7"/>
          <p:cNvSpPr/>
          <p:nvPr/>
        </p:nvSpPr>
        <p:spPr>
          <a:xfrm>
            <a:off x="2898836" y="3831569"/>
            <a:ext cx="2077804" cy="1101949"/>
          </a:xfrm>
          <a:prstGeom prst="round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Matkailu työllisti Satakunnan yrityksissä </a:t>
            </a:r>
            <a:br>
              <a:rPr kumimoji="0" lang="fi-FI" sz="11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1272</a:t>
            </a:r>
            <a:r>
              <a:rPr kumimoji="0" lang="fi-FI" sz="20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henkilöä</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i-FI" sz="9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Välittömiä matkailualan työpaikkoja 1045 ja kerrannaisvaikutuksen kautta syntyneitä </a:t>
            </a:r>
            <a:r>
              <a:rPr lang="fi-FI" sz="800" dirty="0">
                <a:solidFill>
                  <a:prstClr val="white">
                    <a:lumMod val="50000"/>
                  </a:prstClr>
                </a:solidFill>
                <a:latin typeface="Calibri" panose="020F0502020204030204"/>
              </a:rPr>
              <a:t>227</a:t>
            </a:r>
            <a:endPar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7" name="Tekstiruutu 36"/>
          <p:cNvSpPr txBox="1"/>
          <p:nvPr/>
        </p:nvSpPr>
        <p:spPr>
          <a:xfrm rot="16200000">
            <a:off x="7894210" y="959758"/>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Ari Karppinen &amp; Saku Vähäsantanen 2023                </a:t>
            </a:r>
          </a:p>
        </p:txBody>
      </p:sp>
      <p:sp>
        <p:nvSpPr>
          <p:cNvPr id="18" name="Ylös kääntyvä nuoli 17"/>
          <p:cNvSpPr/>
          <p:nvPr/>
        </p:nvSpPr>
        <p:spPr>
          <a:xfrm flipH="1" flipV="1">
            <a:off x="5130812" y="3295521"/>
            <a:ext cx="246124" cy="48626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5713912" y="547996"/>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srgbClr val="0070C0"/>
                </a:solidFill>
                <a:effectLst/>
                <a:uLnTx/>
                <a:uFillTx/>
                <a:latin typeface="Calibri" panose="020F0502020204030204"/>
                <a:ea typeface="+mn-ea"/>
                <a:cs typeface="+mn-cs"/>
              </a:rPr>
              <a:t>Matkailutoiminnassa on merkittävä potentiaali työllistävään ja osallistavaan talouskasvuun.</a:t>
            </a:r>
            <a:endParaRPr kumimoji="0" lang="fi-FI" sz="1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1" name="Kuva 10"/>
          <p:cNvPicPr>
            <a:picLocks noChangeAspect="1"/>
          </p:cNvPicPr>
          <p:nvPr/>
        </p:nvPicPr>
        <p:blipFill>
          <a:blip r:embed="rId8"/>
          <a:stretch>
            <a:fillRect/>
          </a:stretch>
        </p:blipFill>
        <p:spPr>
          <a:xfrm>
            <a:off x="118811" y="5039236"/>
            <a:ext cx="2701202" cy="1344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Suorakulmio 20"/>
          <p:cNvSpPr/>
          <p:nvPr/>
        </p:nvSpPr>
        <p:spPr>
          <a:xfrm>
            <a:off x="3260277" y="840016"/>
            <a:ext cx="1522010"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Yöpymiset matkan tarkoituksen mukaan (v. 2020)</a:t>
            </a:r>
          </a:p>
        </p:txBody>
      </p:sp>
      <p:pic>
        <p:nvPicPr>
          <p:cNvPr id="41" name="Kuva 29"/>
          <p:cNvPicPr>
            <a:picLocks/>
          </p:cNvPicPr>
          <p:nvPr/>
        </p:nvPicPr>
        <p:blipFill>
          <a:blip r:embed="rId9">
            <a:duotone>
              <a:schemeClr val="accent2">
                <a:shade val="45000"/>
                <a:satMod val="135000"/>
              </a:schemeClr>
              <a:prstClr val="white"/>
            </a:duotone>
          </a:blip>
          <a:stretch>
            <a:fillRect/>
          </a:stretch>
        </p:blipFill>
        <p:spPr>
          <a:xfrm>
            <a:off x="2273813" y="1975314"/>
            <a:ext cx="187200" cy="367200"/>
          </a:xfrm>
          <a:prstGeom prst="rect">
            <a:avLst/>
          </a:prstGeom>
        </p:spPr>
      </p:pic>
      <p:graphicFrame>
        <p:nvGraphicFramePr>
          <p:cNvPr id="44" name="Chart 43"/>
          <p:cNvGraphicFramePr>
            <a:graphicFrameLocks/>
          </p:cNvGraphicFramePr>
          <p:nvPr>
            <p:extLst>
              <p:ext uri="{D42A27DB-BD31-4B8C-83A1-F6EECF244321}">
                <p14:modId xmlns:p14="http://schemas.microsoft.com/office/powerpoint/2010/main" val="3947630016"/>
              </p:ext>
            </p:extLst>
          </p:nvPr>
        </p:nvGraphicFramePr>
        <p:xfrm>
          <a:off x="3540155" y="2056786"/>
          <a:ext cx="1720688" cy="789348"/>
        </p:xfrm>
        <a:graphic>
          <a:graphicData uri="http://schemas.openxmlformats.org/drawingml/2006/chart">
            <c:chart xmlns:c="http://schemas.openxmlformats.org/drawingml/2006/chart" xmlns:r="http://schemas.openxmlformats.org/officeDocument/2006/relationships" r:id="rId10"/>
          </a:graphicData>
        </a:graphic>
      </p:graphicFrame>
      <p:sp>
        <p:nvSpPr>
          <p:cNvPr id="23" name="TextBox 22"/>
          <p:cNvSpPr txBox="1"/>
          <p:nvPr/>
        </p:nvSpPr>
        <p:spPr>
          <a:xfrm>
            <a:off x="3090913" y="1865011"/>
            <a:ext cx="13404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Työhön liittyvät yöpymiset,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800" dirty="0">
                <a:solidFill>
                  <a:prstClr val="black"/>
                </a:solidFill>
                <a:latin typeface="Calibri" panose="020F0502020204030204"/>
                <a:cs typeface="+mn-cs"/>
              </a:rPr>
              <a:t>35,3</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p:cNvSpPr txBox="1"/>
          <p:nvPr/>
        </p:nvSpPr>
        <p:spPr>
          <a:xfrm>
            <a:off x="3644829" y="3059139"/>
            <a:ext cx="12186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Koko maa: työ </a:t>
            </a:r>
            <a:r>
              <a:rPr lang="fi-FI" sz="900" dirty="0">
                <a:solidFill>
                  <a:prstClr val="black"/>
                </a:solidFill>
                <a:latin typeface="Calibri" panose="020F0502020204030204"/>
                <a:cs typeface="+mn-cs"/>
              </a:rPr>
              <a:t>70,5</a:t>
            </a: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vapaa-aika: </a:t>
            </a:r>
            <a:r>
              <a:rPr lang="fi-FI" sz="900" dirty="0">
                <a:solidFill>
                  <a:prstClr val="black"/>
                </a:solidFill>
                <a:latin typeface="Calibri" panose="020F0502020204030204"/>
                <a:cs typeface="+mn-cs"/>
              </a:rPr>
              <a:t>29,5</a:t>
            </a: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6" name="Kuva 55"/>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71773" y="1980329"/>
            <a:ext cx="186137" cy="366546"/>
          </a:xfrm>
          <a:prstGeom prst="rect">
            <a:avLst/>
          </a:prstGeom>
          <a:ln>
            <a:noFill/>
          </a:ln>
        </p:spPr>
      </p:pic>
      <p:sp>
        <p:nvSpPr>
          <p:cNvPr id="13" name="TextBox 12">
            <a:extLst>
              <a:ext uri="{FF2B5EF4-FFF2-40B4-BE49-F238E27FC236}">
                <a16:creationId xmlns:a16="http://schemas.microsoft.com/office/drawing/2014/main" id="{9D8762C7-8D31-4508-80E8-498B2F128F8C}"/>
              </a:ext>
            </a:extLst>
          </p:cNvPr>
          <p:cNvSpPr txBox="1"/>
          <p:nvPr/>
        </p:nvSpPr>
        <p:spPr>
          <a:xfrm>
            <a:off x="1076125" y="1613734"/>
            <a:ext cx="1969170" cy="400110"/>
          </a:xfrm>
          <a:prstGeom prst="rect">
            <a:avLst/>
          </a:prstGeom>
          <a:noFill/>
        </p:spPr>
        <p:txBody>
          <a:bodyPr wrap="square" rtlCol="0">
            <a:spAutoFit/>
          </a:bodyPr>
          <a:lstStyle/>
          <a:p>
            <a:r>
              <a:rPr lang="sv-SE" sz="1000" dirty="0"/>
              <a:t>(Satakunta +13,3 %, </a:t>
            </a:r>
            <a:r>
              <a:rPr lang="sv-SE" sz="1000" dirty="0" err="1"/>
              <a:t>koko</a:t>
            </a:r>
            <a:r>
              <a:rPr lang="sv-SE" sz="1000" dirty="0"/>
              <a:t> </a:t>
            </a:r>
            <a:r>
              <a:rPr lang="sv-SE" sz="1000" dirty="0" err="1"/>
              <a:t>maa</a:t>
            </a:r>
            <a:r>
              <a:rPr lang="sv-SE" sz="1000" dirty="0"/>
              <a:t> +25,6 % (2022 vs. 2021))</a:t>
            </a:r>
            <a:endParaRPr lang="fi-FI" sz="1000" dirty="0"/>
          </a:p>
        </p:txBody>
      </p:sp>
      <p:pic>
        <p:nvPicPr>
          <p:cNvPr id="17" name="Kuva 16" descr="Kuva, joka sisältää kohteen teksti, merkki, clipart-kuva&#10;&#10;Kuvaus luotu automaattisesti">
            <a:extLst>
              <a:ext uri="{FF2B5EF4-FFF2-40B4-BE49-F238E27FC236}">
                <a16:creationId xmlns:a16="http://schemas.microsoft.com/office/drawing/2014/main" id="{F5AFDECC-DD32-7E46-75FC-637FB11D05D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9" name="Picture 18">
            <a:extLst>
              <a:ext uri="{FF2B5EF4-FFF2-40B4-BE49-F238E27FC236}">
                <a16:creationId xmlns:a16="http://schemas.microsoft.com/office/drawing/2014/main" id="{BD061C67-5B8F-81EE-281E-84C28D9670FF}"/>
              </a:ext>
            </a:extLst>
          </p:cNvPr>
          <p:cNvPicPr>
            <a:picLocks noChangeAspect="1"/>
          </p:cNvPicPr>
          <p:nvPr/>
        </p:nvPicPr>
        <p:blipFill>
          <a:blip r:embed="rId12"/>
          <a:stretch>
            <a:fillRect/>
          </a:stretch>
        </p:blipFill>
        <p:spPr>
          <a:xfrm>
            <a:off x="4918488" y="3781784"/>
            <a:ext cx="4232828" cy="2528220"/>
          </a:xfrm>
          <a:prstGeom prst="rect">
            <a:avLst/>
          </a:prstGeom>
        </p:spPr>
      </p:pic>
    </p:spTree>
    <p:extLst>
      <p:ext uri="{BB962C8B-B14F-4D97-AF65-F5344CB8AC3E}">
        <p14:creationId xmlns:p14="http://schemas.microsoft.com/office/powerpoint/2010/main" val="25459739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b="1" dirty="0">
                <a:solidFill>
                  <a:srgbClr val="0070C0"/>
                </a:solidFill>
                <a:latin typeface="Calibri Light" panose="020F0302020204030204" pitchFamily="34" charset="0"/>
              </a:rPr>
              <a:t>Yöpymisten kehitys </a:t>
            </a:r>
            <a:endParaRPr lang="fi-FI" dirty="0"/>
          </a:p>
        </p:txBody>
      </p:sp>
      <p:sp>
        <p:nvSpPr>
          <p:cNvPr id="7" name="Tekstiruutu 8"/>
          <p:cNvSpPr txBox="1"/>
          <p:nvPr/>
        </p:nvSpPr>
        <p:spPr>
          <a:xfrm flipH="1">
            <a:off x="8889998" y="286604"/>
            <a:ext cx="307777" cy="98059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2023</a:t>
            </a:r>
          </a:p>
        </p:txBody>
      </p:sp>
      <p:pic>
        <p:nvPicPr>
          <p:cNvPr id="4" name="Kuva 3" descr="Kuva, joka sisältää kohteen teksti, merkki, clipart-kuva&#10;&#10;Kuvaus luotu automaattisesti">
            <a:extLst>
              <a:ext uri="{FF2B5EF4-FFF2-40B4-BE49-F238E27FC236}">
                <a16:creationId xmlns:a16="http://schemas.microsoft.com/office/drawing/2014/main" id="{7CC0EDB1-D4C7-20D0-EBD3-86EF113B85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8" name="Picture 7">
            <a:extLst>
              <a:ext uri="{FF2B5EF4-FFF2-40B4-BE49-F238E27FC236}">
                <a16:creationId xmlns:a16="http://schemas.microsoft.com/office/drawing/2014/main" id="{0E9BE098-CB48-67C4-A025-FDE52F41B6A5}"/>
              </a:ext>
            </a:extLst>
          </p:cNvPr>
          <p:cNvPicPr>
            <a:picLocks noChangeAspect="1"/>
          </p:cNvPicPr>
          <p:nvPr/>
        </p:nvPicPr>
        <p:blipFill>
          <a:blip r:embed="rId3"/>
          <a:stretch>
            <a:fillRect/>
          </a:stretch>
        </p:blipFill>
        <p:spPr>
          <a:xfrm>
            <a:off x="6673848" y="88503"/>
            <a:ext cx="2216150" cy="5537200"/>
          </a:xfrm>
          <a:prstGeom prst="rect">
            <a:avLst/>
          </a:prstGeom>
        </p:spPr>
      </p:pic>
      <p:pic>
        <p:nvPicPr>
          <p:cNvPr id="9" name="Picture 8">
            <a:extLst>
              <a:ext uri="{FF2B5EF4-FFF2-40B4-BE49-F238E27FC236}">
                <a16:creationId xmlns:a16="http://schemas.microsoft.com/office/drawing/2014/main" id="{D3DD088E-D5E4-B79A-D693-58E2DE8D8EE0}"/>
              </a:ext>
            </a:extLst>
          </p:cNvPr>
          <p:cNvPicPr>
            <a:picLocks noChangeAspect="1"/>
          </p:cNvPicPr>
          <p:nvPr/>
        </p:nvPicPr>
        <p:blipFill>
          <a:blip r:embed="rId4"/>
          <a:stretch>
            <a:fillRect/>
          </a:stretch>
        </p:blipFill>
        <p:spPr>
          <a:xfrm>
            <a:off x="-1244" y="1844938"/>
            <a:ext cx="6367316" cy="3348861"/>
          </a:xfrm>
          <a:prstGeom prst="rect">
            <a:avLst/>
          </a:prstGeom>
        </p:spPr>
      </p:pic>
    </p:spTree>
    <p:extLst>
      <p:ext uri="{BB962C8B-B14F-4D97-AF65-F5344CB8AC3E}">
        <p14:creationId xmlns:p14="http://schemas.microsoft.com/office/powerpoint/2010/main" val="21697303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C2FB11A-60E1-5FB2-7385-AAA93CE4A2A2}"/>
              </a:ext>
            </a:extLst>
          </p:cNvPr>
          <p:cNvPicPr>
            <a:picLocks noChangeAspect="1"/>
          </p:cNvPicPr>
          <p:nvPr/>
        </p:nvPicPr>
        <p:blipFill>
          <a:blip r:embed="rId3"/>
          <a:stretch>
            <a:fillRect/>
          </a:stretch>
        </p:blipFill>
        <p:spPr>
          <a:xfrm>
            <a:off x="2837957" y="317557"/>
            <a:ext cx="2183305" cy="3087689"/>
          </a:xfrm>
          <a:prstGeom prst="rect">
            <a:avLst/>
          </a:prstGeom>
        </p:spPr>
      </p:pic>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56785" y="4590367"/>
            <a:ext cx="1946313" cy="1856436"/>
          </a:xfrm>
          <a:prstGeom prst="rect">
            <a:avLst/>
          </a:prstGeom>
        </p:spPr>
      </p:pic>
      <p:sp>
        <p:nvSpPr>
          <p:cNvPr id="9" name="Tekstiruutu 8"/>
          <p:cNvSpPr txBox="1"/>
          <p:nvPr/>
        </p:nvSpPr>
        <p:spPr>
          <a:xfrm>
            <a:off x="8880048" y="2206806"/>
            <a:ext cx="307777" cy="256414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of Satakunta </a:t>
            </a: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5633" y="5028791"/>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44" name="Rectangle 43"/>
          <p:cNvSpPr/>
          <p:nvPr/>
        </p:nvSpPr>
        <p:spPr>
          <a:xfrm>
            <a:off x="5050794" y="1893426"/>
            <a:ext cx="4572000" cy="172354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GDP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among</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Finland´s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sub-regions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in 2021:</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Rauma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a:t>
            </a:r>
            <a:r>
              <a:rPr lang="fi-FI" b="1" dirty="0">
                <a:solidFill>
                  <a:srgbClr val="FF5050"/>
                </a:solidFill>
                <a:latin typeface="Calibri" panose="020F0502020204030204"/>
              </a:rPr>
              <a:t>7</a:t>
            </a:r>
            <a:r>
              <a:rPr kumimoji="0" lang="fi-FI" sz="1800" b="1" i="0" u="none" strike="noStrike" kern="1200" cap="none" spc="0" normalizeH="0" baseline="30000" noProof="0" dirty="0">
                <a:ln>
                  <a:noFill/>
                </a:ln>
                <a:solidFill>
                  <a:srgbClr val="FF5050"/>
                </a:solidFill>
                <a:effectLst/>
                <a:uLnTx/>
                <a:uFillTx/>
                <a:latin typeface="Calibri" panose="020F0502020204030204"/>
                <a:ea typeface="+mn-ea"/>
                <a:cs typeface="Arial" panose="020B0604020202020204" pitchFamily="34" charset="0"/>
              </a:rPr>
              <a:t>th</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FF5050"/>
                </a:solidFill>
                <a:effectLst/>
                <a:uLnTx/>
                <a:uFillTx/>
                <a:latin typeface="Calibri" panose="020F0502020204030204"/>
                <a:ea typeface="+mn-ea"/>
                <a:cs typeface="Arial" panose="020B0604020202020204" pitchFamily="34" charset="0"/>
              </a:rPr>
              <a:t>highest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Pori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33</a:t>
            </a:r>
            <a:r>
              <a:rPr lang="fi-FI" b="1" baseline="30000" dirty="0" err="1">
                <a:solidFill>
                  <a:srgbClr val="FF5050"/>
                </a:solidFill>
                <a:latin typeface="Calibri" panose="020F0502020204030204"/>
              </a:rPr>
              <a:t>rd</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Northern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Satakunta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b="1" dirty="0">
                <a:solidFill>
                  <a:srgbClr val="FF5050"/>
                </a:solidFill>
                <a:latin typeface="Calibri" panose="020F0502020204030204"/>
              </a:rPr>
              <a:t>31</a:t>
            </a:r>
            <a:r>
              <a:rPr lang="fi-FI" b="1" baseline="30000" dirty="0">
                <a:solidFill>
                  <a:srgbClr val="FF5050"/>
                </a:solidFill>
                <a:latin typeface="Calibri" panose="020F0502020204030204"/>
              </a:rPr>
              <a:t>st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629241" y="3549301"/>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2744740" y="4172026"/>
            <a:ext cx="252401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15" name="Picture 14"/>
          <p:cNvPicPr>
            <a:picLocks noChangeAspect="1"/>
          </p:cNvPicPr>
          <p:nvPr/>
        </p:nvPicPr>
        <p:blipFill>
          <a:blip r:embed="rId6"/>
          <a:stretch>
            <a:fillRect/>
          </a:stretch>
        </p:blipFill>
        <p:spPr>
          <a:xfrm>
            <a:off x="7554985" y="105708"/>
            <a:ext cx="1548113" cy="1423811"/>
          </a:xfrm>
          <a:prstGeom prst="rect">
            <a:avLst/>
          </a:prstGeom>
        </p:spPr>
      </p:pic>
      <p:sp>
        <p:nvSpPr>
          <p:cNvPr id="42" name="Tekstiruutu 41"/>
          <p:cNvSpPr txBox="1"/>
          <p:nvPr/>
        </p:nvSpPr>
        <p:spPr>
          <a:xfrm>
            <a:off x="5027604" y="515163"/>
            <a:ext cx="3969281" cy="218521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solidFill>
                  <a:srgbClr val="0070C0"/>
                </a:solidFill>
                <a:latin typeface="Calibri" panose="020F0502020204030204"/>
              </a:rPr>
              <a:t>Value </a:t>
            </a:r>
            <a:r>
              <a:rPr lang="fi-FI" b="1" dirty="0" err="1">
                <a:solidFill>
                  <a:srgbClr val="0070C0"/>
                </a:solidFill>
                <a:latin typeface="Calibri" panose="020F0502020204030204"/>
              </a:rPr>
              <a:t>added</a:t>
            </a:r>
            <a:r>
              <a:rPr lang="fi-FI" b="1" dirty="0">
                <a:solidFill>
                  <a:srgbClr val="0070C0"/>
                </a:solidFill>
                <a:latin typeface="Calibri" panose="020F0502020204030204"/>
              </a:rPr>
              <a:t> of</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sec</a:t>
            </a:r>
            <a:r>
              <a:rPr lang="fi-FI" b="1" dirty="0" err="1">
                <a:solidFill>
                  <a:srgbClr val="0070C0"/>
                </a:solidFill>
                <a:latin typeface="Calibri" panose="020F0502020204030204"/>
              </a:rPr>
              <a:t>ondary</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production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is</a:t>
            </a:r>
            <a:endParaRPr lang="fi-FI" sz="3200" b="1" dirty="0">
              <a:solidFill>
                <a:srgbClr val="2683C6">
                  <a:lumMod val="75000"/>
                </a:srgbClr>
              </a:solidFill>
              <a:effectLst>
                <a:outerShdw blurRad="38100" dist="38100" dir="2700000" algn="tl">
                  <a:srgbClr val="000000">
                    <a:alpha val="43137"/>
                  </a:srgbClr>
                </a:outerShdw>
              </a:effectLst>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3200" b="1" baseline="30000" dirty="0">
                <a:solidFill>
                  <a:srgbClr val="2683C6">
                    <a:lumMod val="75000"/>
                  </a:srgbClr>
                </a:solidFill>
                <a:effectLst>
                  <a:outerShdw blurRad="38100" dist="38100" dir="2700000" algn="tl">
                    <a:srgbClr val="000000">
                      <a:alpha val="43137"/>
                    </a:srgbClr>
                  </a:outerShdw>
                </a:effectLst>
                <a:latin typeface="Calibri" panose="020F0502020204030204"/>
              </a:rPr>
              <a:t>4th</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fi-FI" sz="3200" b="1" i="0" u="none" strike="noStrike" kern="1200" cap="none" spc="0" normalizeH="0" baseline="0" noProof="0" dirty="0" err="1">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highest</a:t>
            </a:r>
            <a:r>
              <a:rPr kumimoji="0" lang="fi-FI"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among</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Finland´s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19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regions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TextBox 4"/>
          <p:cNvSpPr txBox="1"/>
          <p:nvPr/>
        </p:nvSpPr>
        <p:spPr>
          <a:xfrm>
            <a:off x="6141148" y="4092080"/>
            <a:ext cx="2391292" cy="4112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7" name="Picture 6"/>
          <p:cNvPicPr>
            <a:picLocks noChangeAspect="1"/>
          </p:cNvPicPr>
          <p:nvPr/>
        </p:nvPicPr>
        <p:blipFill>
          <a:blip r:embed="rId7"/>
          <a:stretch>
            <a:fillRect/>
          </a:stretch>
        </p:blipFill>
        <p:spPr>
          <a:xfrm>
            <a:off x="3376810" y="4575080"/>
            <a:ext cx="589918" cy="498827"/>
          </a:xfrm>
          <a:prstGeom prst="rect">
            <a:avLst/>
          </a:prstGeom>
        </p:spPr>
      </p:pic>
      <p:pic>
        <p:nvPicPr>
          <p:cNvPr id="11" name="Picture 10"/>
          <p:cNvPicPr>
            <a:picLocks noChangeAspect="1"/>
          </p:cNvPicPr>
          <p:nvPr/>
        </p:nvPicPr>
        <p:blipFill>
          <a:blip r:embed="rId8"/>
          <a:stretch>
            <a:fillRect/>
          </a:stretch>
        </p:blipFill>
        <p:spPr>
          <a:xfrm>
            <a:off x="3376810" y="5141907"/>
            <a:ext cx="572689" cy="510929"/>
          </a:xfrm>
          <a:prstGeom prst="rect">
            <a:avLst/>
          </a:prstGeom>
        </p:spPr>
      </p:pic>
      <p:pic>
        <p:nvPicPr>
          <p:cNvPr id="16" name="Picture 15"/>
          <p:cNvPicPr>
            <a:picLocks noChangeAspect="1"/>
          </p:cNvPicPr>
          <p:nvPr/>
        </p:nvPicPr>
        <p:blipFill>
          <a:blip r:embed="rId9"/>
          <a:stretch>
            <a:fillRect/>
          </a:stretch>
        </p:blipFill>
        <p:spPr>
          <a:xfrm>
            <a:off x="3364101" y="5720836"/>
            <a:ext cx="586656" cy="586656"/>
          </a:xfrm>
          <a:prstGeom prst="rect">
            <a:avLst/>
          </a:prstGeom>
        </p:spPr>
      </p:pic>
      <p:pic>
        <p:nvPicPr>
          <p:cNvPr id="20" name="Picture 19"/>
          <p:cNvPicPr>
            <a:picLocks noChangeAspect="1"/>
          </p:cNvPicPr>
          <p:nvPr/>
        </p:nvPicPr>
        <p:blipFill>
          <a:blip r:embed="rId10"/>
          <a:stretch>
            <a:fillRect/>
          </a:stretch>
        </p:blipFill>
        <p:spPr>
          <a:xfrm>
            <a:off x="3382553" y="3973960"/>
            <a:ext cx="578432" cy="564550"/>
          </a:xfrm>
          <a:prstGeom prst="rect">
            <a:avLst/>
          </a:prstGeom>
        </p:spPr>
      </p:pic>
      <p:grpSp>
        <p:nvGrpSpPr>
          <p:cNvPr id="10" name="Group 9"/>
          <p:cNvGrpSpPr/>
          <p:nvPr/>
        </p:nvGrpSpPr>
        <p:grpSpPr>
          <a:xfrm>
            <a:off x="47178" y="903450"/>
            <a:ext cx="3294228" cy="5313878"/>
            <a:chOff x="56445" y="819966"/>
            <a:chExt cx="3294228" cy="5313878"/>
          </a:xfrm>
        </p:grpSpPr>
        <p:sp>
          <p:nvSpPr>
            <p:cNvPr id="40" name="Suorakulmio 20"/>
            <p:cNvSpPr/>
            <p:nvPr/>
          </p:nvSpPr>
          <p:spPr>
            <a:xfrm>
              <a:off x="68432" y="1838744"/>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Manu-</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facturing</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51 %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lang="fi-FI" sz="1200" b="1" dirty="0">
                  <a:solidFill>
                    <a:prstClr val="white">
                      <a:lumMod val="50000"/>
                    </a:prstClr>
                  </a:solidFill>
                  <a:latin typeface="Calibri" panose="020F0502020204030204"/>
                </a:rPr>
                <a:t>9,4</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bn</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34</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46" name="Suorakulmio 20"/>
            <p:cNvSpPr/>
            <p:nvPr/>
          </p:nvSpPr>
          <p:spPr>
            <a:xfrm>
              <a:off x="74774" y="81996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Employees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in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Manu-</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facturing</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2022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solidFill>
                    <a:prstClr val="white">
                      <a:lumMod val="50000"/>
                    </a:prstClr>
                  </a:solidFill>
                  <a:latin typeface="Calibri" panose="020F0502020204030204"/>
                </a:rPr>
                <a:t>of Finland </a:t>
              </a:r>
              <a:r>
                <a:rPr lang="fi-FI" sz="1400" b="1" dirty="0">
                  <a:solidFill>
                    <a:srgbClr val="FF0000"/>
                  </a:solidFill>
                  <a:latin typeface="Calibri" panose="020F0502020204030204"/>
                </a:rPr>
                <a:t>5,6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(17711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employees</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3,8 %)</a:t>
              </a:r>
            </a:p>
          </p:txBody>
        </p:sp>
        <p:sp>
          <p:nvSpPr>
            <p:cNvPr id="48" name="Suorakulmio 20"/>
            <p:cNvSpPr/>
            <p:nvPr/>
          </p:nvSpPr>
          <p:spPr>
            <a:xfrm>
              <a:off x="68432" y="4641871"/>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Metal</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Machi-nery</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Offshore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 2000-22: </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+219 %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82</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52" name="Suorakulmio 20"/>
            <p:cNvSpPr/>
            <p:nvPr/>
          </p:nvSpPr>
          <p:spPr>
            <a:xfrm>
              <a:off x="56445" y="375392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/GDP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57 %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27</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39" name="Suorakulmio 20"/>
            <p:cNvSpPr/>
            <p:nvPr/>
          </p:nvSpPr>
          <p:spPr>
            <a:xfrm>
              <a:off x="58561" y="5774661"/>
              <a:ext cx="2594864" cy="35918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Investments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secondary</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p</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roduction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a:t>
              </a:r>
              <a:r>
                <a:rPr lang="fi-FI" sz="1400" b="1" dirty="0">
                  <a:solidFill>
                    <a:srgbClr val="FF0000"/>
                  </a:solidFill>
                  <a:latin typeface="Calibri" panose="020F0502020204030204"/>
                </a:rPr>
                <a:t>40</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31</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7" name="Suorakulmio 20"/>
            <p:cNvSpPr/>
            <p:nvPr/>
          </p:nvSpPr>
          <p:spPr>
            <a:xfrm>
              <a:off x="74774" y="2822647"/>
              <a:ext cx="3275899"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Satakunta´s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Total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Finland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8</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,1 %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lang="fi-FI" sz="1200" b="1" dirty="0">
                  <a:solidFill>
                    <a:prstClr val="white">
                      <a:lumMod val="50000"/>
                    </a:prstClr>
                  </a:solidFill>
                  <a:latin typeface="Calibri" panose="020F0502020204030204"/>
                </a:rPr>
                <a:t>6,6</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bn</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a:t>
              </a:r>
              <a:r>
                <a:rPr lang="fi-FI" sz="1200" b="1" dirty="0">
                  <a:solidFill>
                    <a:srgbClr val="FF0000"/>
                  </a:solidFill>
                  <a:latin typeface="Calibri" panose="020F0502020204030204"/>
                </a:rPr>
                <a:t>4</a:t>
              </a:r>
              <a:r>
                <a:rPr lang="fi-FI" sz="1200" b="1" baseline="30000" dirty="0">
                  <a:solidFill>
                    <a:srgbClr val="FF0000"/>
                  </a:solidFill>
                  <a:latin typeface="Calibri" panose="020F0502020204030204"/>
                </a:rPr>
                <a:t>th</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highest</a:t>
              </a:r>
              <a:endParaRPr kumimoji="0" lang="fi-FI" sz="12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3,8 %</a:t>
              </a:r>
            </a:p>
          </p:txBody>
        </p:sp>
      </p:grpSp>
      <p:sp>
        <p:nvSpPr>
          <p:cNvPr id="54" name="Tekstiruutu 34"/>
          <p:cNvSpPr txBox="1"/>
          <p:nvPr/>
        </p:nvSpPr>
        <p:spPr>
          <a:xfrm>
            <a:off x="3280237" y="3292771"/>
            <a:ext cx="46105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Value </a:t>
            </a:r>
            <a:r>
              <a:rPr kumimoji="0" lang="fi-FI" sz="1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Added</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in Manufacturing, Total 1,70 </a:t>
            </a:r>
            <a:r>
              <a:rPr kumimoji="0" lang="fi-FI" sz="1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bn</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9" name="Tekstiruutu 34"/>
          <p:cNvSpPr txBox="1"/>
          <p:nvPr/>
        </p:nvSpPr>
        <p:spPr>
          <a:xfrm>
            <a:off x="4098789" y="5195097"/>
            <a:ext cx="2845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Food Industry </a:t>
            </a:r>
            <a:r>
              <a:rPr lang="fi-FI" b="1" dirty="0">
                <a:solidFill>
                  <a:srgbClr val="0070C0"/>
                </a:solidFill>
                <a:effectLst>
                  <a:outerShdw blurRad="38100" dist="38100" dir="2700000" algn="tl">
                    <a:srgbClr val="000000">
                      <a:alpha val="43137"/>
                    </a:srgbClr>
                  </a:outerShdw>
                </a:effectLst>
                <a:latin typeface="Calibri" panose="020F0502020204030204"/>
              </a:rPr>
              <a:t>10</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60" name="Tekstiruutu 34"/>
          <p:cNvSpPr txBox="1"/>
          <p:nvPr/>
        </p:nvSpPr>
        <p:spPr>
          <a:xfrm>
            <a:off x="4090447" y="4609053"/>
            <a:ext cx="2394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Forest</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Industry </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24 %</a:t>
            </a:r>
          </a:p>
        </p:txBody>
      </p:sp>
      <p:sp>
        <p:nvSpPr>
          <p:cNvPr id="62" name="Tekstiruutu 34"/>
          <p:cNvSpPr txBox="1"/>
          <p:nvPr/>
        </p:nvSpPr>
        <p:spPr>
          <a:xfrm>
            <a:off x="4122629" y="5720836"/>
            <a:ext cx="23945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Chemicals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lang="fi-FI" b="1" dirty="0">
                <a:solidFill>
                  <a:srgbClr val="0070C0"/>
                </a:solidFill>
                <a:effectLst>
                  <a:outerShdw blurRad="38100" dist="38100" dir="2700000" algn="tl">
                    <a:srgbClr val="000000">
                      <a:alpha val="43137"/>
                    </a:srgbClr>
                  </a:outerShdw>
                </a:effectLst>
                <a:latin typeface="Calibri" panose="020F0502020204030204"/>
              </a:rPr>
              <a:t>5</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a:p>
            <a:pPr eaLnBrk="1" fontAlgn="auto" hangingPunct="1">
              <a:spcBef>
                <a:spcPts val="0"/>
              </a:spcBef>
              <a:spcAft>
                <a:spcPts val="0"/>
              </a:spcAf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others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13 %,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3" name="Tekstiruutu 34"/>
          <p:cNvSpPr txBox="1"/>
          <p:nvPr/>
        </p:nvSpPr>
        <p:spPr>
          <a:xfrm>
            <a:off x="4084712" y="4002385"/>
            <a:ext cx="37492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Metals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Machinery</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and </a:t>
            </a: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Offshore</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48 %</a:t>
            </a:r>
          </a:p>
        </p:txBody>
      </p:sp>
      <p:sp>
        <p:nvSpPr>
          <p:cNvPr id="21" name="TextBox 20"/>
          <p:cNvSpPr txBox="1"/>
          <p:nvPr/>
        </p:nvSpPr>
        <p:spPr>
          <a:xfrm>
            <a:off x="5268756" y="4343815"/>
            <a:ext cx="91741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8" name="Tekstiruutu 37"/>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4</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.1.2024</a:t>
            </a:r>
          </a:p>
        </p:txBody>
      </p:sp>
      <p:sp>
        <p:nvSpPr>
          <p:cNvPr id="17" name="TextBox 16"/>
          <p:cNvSpPr txBox="1"/>
          <p:nvPr/>
        </p:nvSpPr>
        <p:spPr>
          <a:xfrm>
            <a:off x="2515176" y="437457"/>
            <a:ext cx="2416046" cy="553998"/>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GDP per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capita</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2021: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Blue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sub-regions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are</a:t>
            </a:r>
            <a:endPar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in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positions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1-35,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reds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are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in 36-70.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bluer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higher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is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ratio</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59165" y="0"/>
            <a:ext cx="7798445" cy="465993"/>
          </a:xfrm>
          <a:solidFill>
            <a:schemeClr val="bg1"/>
          </a:solidFill>
        </p:spPr>
        <p:txBody>
          <a:bodyPr>
            <a:noAutofit/>
          </a:bodyPr>
          <a:lstStyle/>
          <a:p>
            <a:r>
              <a:rPr lang="fi-FI" sz="2200" b="1" cap="all" dirty="0">
                <a:solidFill>
                  <a:srgbClr val="0070C0"/>
                </a:solidFill>
                <a:effectLst>
                  <a:outerShdw blurRad="38100" dist="38100" dir="2700000" algn="tl">
                    <a:srgbClr val="000000">
                      <a:alpha val="43137"/>
                    </a:srgbClr>
                  </a:outerShdw>
                </a:effectLst>
              </a:rPr>
              <a:t>Satakunta – </a:t>
            </a:r>
            <a:r>
              <a:rPr lang="fi-FI" sz="2200" b="1" cap="all" dirty="0" err="1">
                <a:solidFill>
                  <a:srgbClr val="0070C0"/>
                </a:solidFill>
                <a:effectLst>
                  <a:outerShdw blurRad="38100" dist="38100" dir="2700000" algn="tl">
                    <a:srgbClr val="000000">
                      <a:alpha val="43137"/>
                    </a:srgbClr>
                  </a:outerShdw>
                </a:effectLst>
              </a:rPr>
              <a:t>region</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with</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strong</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manufacturing</a:t>
            </a:r>
            <a:r>
              <a:rPr lang="fi-FI" sz="2200" b="1" cap="all" dirty="0">
                <a:solidFill>
                  <a:srgbClr val="0070C0"/>
                </a:solidFill>
                <a:effectLst>
                  <a:outerShdw blurRad="38100" dist="38100" dir="2700000" algn="tl">
                    <a:srgbClr val="000000">
                      <a:alpha val="43137"/>
                    </a:srgbClr>
                  </a:outerShdw>
                </a:effectLst>
              </a:rPr>
              <a:t> and </a:t>
            </a:r>
            <a:r>
              <a:rPr lang="fi-FI" sz="2200" b="1" cap="all" dirty="0" err="1">
                <a:solidFill>
                  <a:srgbClr val="0070C0"/>
                </a:solidFill>
                <a:effectLst>
                  <a:outerShdw blurRad="38100" dist="38100" dir="2700000" algn="tl">
                    <a:srgbClr val="000000">
                      <a:alpha val="43137"/>
                    </a:srgbClr>
                  </a:outerShdw>
                </a:effectLst>
              </a:rPr>
              <a:t>export</a:t>
            </a:r>
            <a:endParaRPr lang="fi-FI" sz="2200" b="1" cap="all" dirty="0">
              <a:solidFill>
                <a:srgbClr val="0070C0"/>
              </a:solidFill>
              <a:effectLst>
                <a:outerShdw blurRad="38100" dist="38100" dir="2700000" algn="tl">
                  <a:srgbClr val="000000">
                    <a:alpha val="43137"/>
                  </a:srgbClr>
                </a:outerShdw>
              </a:effectLst>
            </a:endParaRPr>
          </a:p>
        </p:txBody>
      </p:sp>
      <p:pic>
        <p:nvPicPr>
          <p:cNvPr id="4" name="Kuva 3" descr="Kuva, joka sisältää kohteen teksti, merkki, clipart-kuva&#10;&#10;Kuvaus luotu automaattisesti">
            <a:extLst>
              <a:ext uri="{FF2B5EF4-FFF2-40B4-BE49-F238E27FC236}">
                <a16:creationId xmlns:a16="http://schemas.microsoft.com/office/drawing/2014/main" id="{21EF81C8-2515-7A2D-A6E4-A647450F66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25465242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0" y="0"/>
            <a:ext cx="2957500" cy="2937715"/>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Satakunnan profiili</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83</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4C0330A-3A96-E000-D4FA-D956B8D10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06377AA8-E572-47C5-4D60-B8D63E23E401}"/>
              </a:ext>
            </a:extLst>
          </p:cNvPr>
          <p:cNvPicPr>
            <a:picLocks noChangeAspect="1"/>
          </p:cNvPicPr>
          <p:nvPr/>
        </p:nvPicPr>
        <p:blipFill>
          <a:blip r:embed="rId4"/>
          <a:stretch>
            <a:fillRect/>
          </a:stretch>
        </p:blipFill>
        <p:spPr>
          <a:xfrm>
            <a:off x="2988169" y="0"/>
            <a:ext cx="5469381" cy="6858000"/>
          </a:xfrm>
          <a:prstGeom prst="rect">
            <a:avLst/>
          </a:prstGeom>
        </p:spPr>
      </p:pic>
    </p:spTree>
    <p:extLst>
      <p:ext uri="{BB962C8B-B14F-4D97-AF65-F5344CB8AC3E}">
        <p14:creationId xmlns:p14="http://schemas.microsoft.com/office/powerpoint/2010/main" val="11254120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6877D2-E238-1AAB-6CFB-D6C109697159}"/>
              </a:ext>
            </a:extLst>
          </p:cNvPr>
          <p:cNvSpPr>
            <a:spLocks noGrp="1"/>
          </p:cNvSpPr>
          <p:nvPr>
            <p:ph type="sldNum" sz="quarter" idx="12"/>
          </p:nvPr>
        </p:nvSpPr>
        <p:spPr/>
        <p:txBody>
          <a:bodyPr/>
          <a:lstStyle/>
          <a:p>
            <a:pPr>
              <a:defRPr/>
            </a:pPr>
            <a:fld id="{C5FB7C42-2B58-45B4-8220-6004663F2E96}" type="slidenum">
              <a:rPr lang="fi-FI" altLang="fi-FI" smtClean="0"/>
              <a:pPr>
                <a:defRPr/>
              </a:pPr>
              <a:t>84</a:t>
            </a:fld>
            <a:endParaRPr lang="fi-FI" altLang="fi-FI"/>
          </a:p>
        </p:txBody>
      </p:sp>
      <p:pic>
        <p:nvPicPr>
          <p:cNvPr id="6" name="Picture 5">
            <a:extLst>
              <a:ext uri="{FF2B5EF4-FFF2-40B4-BE49-F238E27FC236}">
                <a16:creationId xmlns:a16="http://schemas.microsoft.com/office/drawing/2014/main" id="{00330585-DEC0-D960-3E37-2BB4252E4FF5}"/>
              </a:ext>
            </a:extLst>
          </p:cNvPr>
          <p:cNvPicPr>
            <a:picLocks noChangeAspect="1"/>
          </p:cNvPicPr>
          <p:nvPr/>
        </p:nvPicPr>
        <p:blipFill>
          <a:blip r:embed="rId2"/>
          <a:stretch>
            <a:fillRect/>
          </a:stretch>
        </p:blipFill>
        <p:spPr>
          <a:xfrm>
            <a:off x="0" y="765699"/>
            <a:ext cx="9144000" cy="5326602"/>
          </a:xfrm>
          <a:prstGeom prst="rect">
            <a:avLst/>
          </a:prstGeom>
        </p:spPr>
      </p:pic>
      <p:sp>
        <p:nvSpPr>
          <p:cNvPr id="7" name="TextBox 6">
            <a:extLst>
              <a:ext uri="{FF2B5EF4-FFF2-40B4-BE49-F238E27FC236}">
                <a16:creationId xmlns:a16="http://schemas.microsoft.com/office/drawing/2014/main" id="{5C521941-EE31-70FC-4C75-BDB92323330B}"/>
              </a:ext>
            </a:extLst>
          </p:cNvPr>
          <p:cNvSpPr txBox="1"/>
          <p:nvPr/>
        </p:nvSpPr>
        <p:spPr>
          <a:xfrm>
            <a:off x="539552" y="6356350"/>
            <a:ext cx="7537063" cy="369332"/>
          </a:xfrm>
          <a:prstGeom prst="rect">
            <a:avLst/>
          </a:prstGeom>
          <a:noFill/>
        </p:spPr>
        <p:txBody>
          <a:bodyPr wrap="none" rtlCol="0">
            <a:spAutoFit/>
          </a:bodyPr>
          <a:lstStyle/>
          <a:p>
            <a:r>
              <a:rPr lang="en-US" dirty="0">
                <a:hlinkClick r:id="rId3"/>
              </a:rPr>
              <a:t>https://ek.fi/wp-content/uploads/2023/10/Maakuntien_vaylaraportti.pdf</a:t>
            </a:r>
            <a:r>
              <a:rPr lang="en-US" dirty="0"/>
              <a:t> </a:t>
            </a:r>
          </a:p>
        </p:txBody>
      </p:sp>
    </p:spTree>
    <p:extLst>
      <p:ext uri="{BB962C8B-B14F-4D97-AF65-F5344CB8AC3E}">
        <p14:creationId xmlns:p14="http://schemas.microsoft.com/office/powerpoint/2010/main" val="34801627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Otsikko 1"/>
          <p:cNvSpPr>
            <a:spLocks noGrp="1"/>
          </p:cNvSpPr>
          <p:nvPr>
            <p:ph type="title"/>
          </p:nvPr>
        </p:nvSpPr>
        <p:spPr>
          <a:xfrm>
            <a:off x="220668" y="27575"/>
            <a:ext cx="6511572" cy="521105"/>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SATAKUNTA Suomen talouden vahva osa</a:t>
            </a:r>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7109" y="18654"/>
            <a:ext cx="1371406" cy="145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otched Right Arrow 5"/>
          <p:cNvSpPr/>
          <p:nvPr/>
        </p:nvSpPr>
        <p:spPr>
          <a:xfrm>
            <a:off x="1187624" y="6181632"/>
            <a:ext cx="792088" cy="274047"/>
          </a:xfrm>
          <a:prstGeom prst="notchedRightArrow">
            <a:avLst>
              <a:gd name="adj1" fmla="val 4338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kstiruutu 36"/>
          <p:cNvSpPr txBox="1"/>
          <p:nvPr/>
        </p:nvSpPr>
        <p:spPr>
          <a:xfrm rot="16200000">
            <a:off x="7989504"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9" name="Tekstiruutu 8"/>
          <p:cNvSpPr txBox="1"/>
          <p:nvPr/>
        </p:nvSpPr>
        <p:spPr>
          <a:xfrm>
            <a:off x="8880048" y="2492896"/>
            <a:ext cx="307777" cy="227805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2023                 Satamaliitto 2023</a:t>
            </a:r>
          </a:p>
        </p:txBody>
      </p:sp>
      <p:sp>
        <p:nvSpPr>
          <p:cNvPr id="2" name="TextBox 1"/>
          <p:cNvSpPr txBox="1"/>
          <p:nvPr/>
        </p:nvSpPr>
        <p:spPr>
          <a:xfrm>
            <a:off x="220668" y="6447309"/>
            <a:ext cx="31992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174502" y="6133989"/>
            <a:ext cx="5088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5" name="Sisällön paikkamerkki 2"/>
          <p:cNvSpPr>
            <a:spLocks noGrp="1"/>
          </p:cNvSpPr>
          <p:nvPr>
            <p:ph idx="1"/>
          </p:nvPr>
        </p:nvSpPr>
        <p:spPr>
          <a:xfrm>
            <a:off x="220668" y="-32512"/>
            <a:ext cx="8511579" cy="6576679"/>
          </a:xfrm>
        </p:spPr>
        <p:txBody>
          <a:bodyPr/>
          <a:lstStyle/>
          <a:p>
            <a:pPr eaLnBrk="1" hangingPunct="1"/>
            <a:endParaRPr lang="fi-FI" altLang="fi-FI" sz="1700" dirty="0"/>
          </a:p>
          <a:p>
            <a:pPr marL="0" indent="0" eaLnBrk="1" hangingPunct="1">
              <a:buNone/>
            </a:pPr>
            <a:endParaRPr lang="fi-FI" altLang="fi-FI" sz="1700" dirty="0"/>
          </a:p>
          <a:p>
            <a:pPr lvl="1" eaLnBrk="1" hangingPunct="1"/>
            <a:endParaRPr lang="fi-FI" altLang="fi-FI" sz="1400" dirty="0"/>
          </a:p>
          <a:p>
            <a:pPr lvl="1" eaLnBrk="1" hangingPunct="1"/>
            <a:r>
              <a:rPr lang="fi-FI" altLang="fi-FI" sz="1400" dirty="0"/>
              <a:t>Satakunnan osuus Suomen </a:t>
            </a:r>
            <a:r>
              <a:rPr lang="fi-FI" altLang="fi-FI" sz="1400" b="1" dirty="0"/>
              <a:t>viennistä</a:t>
            </a:r>
            <a:r>
              <a:rPr lang="fi-FI" altLang="fi-FI" sz="1400" dirty="0"/>
              <a:t> on </a:t>
            </a:r>
            <a:r>
              <a:rPr lang="fi-FI" altLang="fi-FI" sz="1400" b="1" dirty="0"/>
              <a:t>8,1 %</a:t>
            </a:r>
            <a:r>
              <a:rPr lang="fi-FI" altLang="fi-FI" sz="1400" dirty="0"/>
              <a:t> (vrt. väestöosuus 3,8 %, 2022). </a:t>
            </a:r>
            <a:r>
              <a:rPr lang="fi-FI" altLang="fi-FI" sz="1400" b="1" dirty="0"/>
              <a:t>Viennin arvo </a:t>
            </a:r>
          </a:p>
          <a:p>
            <a:pPr marL="457200" lvl="1" indent="0" eaLnBrk="1" hangingPunct="1">
              <a:buNone/>
            </a:pPr>
            <a:r>
              <a:rPr lang="fi-FI" altLang="fi-FI" sz="1400" b="1" dirty="0"/>
              <a:t>       on 4. suurin 19 maakunnasta</a:t>
            </a:r>
            <a:r>
              <a:rPr lang="fi-FI" altLang="fi-FI" sz="1400" dirty="0"/>
              <a:t> (Tulli). Viennin rakenne on erittäin hyödykepainotteinen. </a:t>
            </a:r>
          </a:p>
          <a:p>
            <a:pPr marL="457200" lvl="1" indent="0" eaLnBrk="1" hangingPunct="1">
              <a:buNone/>
            </a:pPr>
            <a:endParaRPr lang="fi-FI" altLang="fi-FI" sz="1400" dirty="0"/>
          </a:p>
          <a:p>
            <a:pPr lvl="1" eaLnBrk="1" hangingPunct="1"/>
            <a:r>
              <a:rPr lang="fi-FI" altLang="fi-FI" sz="1400" dirty="0"/>
              <a:t>Ulkomaankaupan vahvuutta kuvaava </a:t>
            </a:r>
            <a:r>
              <a:rPr lang="fi-FI" altLang="fi-FI" sz="1400" b="1" dirty="0"/>
              <a:t>avoimuusindeksi</a:t>
            </a:r>
            <a:r>
              <a:rPr lang="fi-FI" altLang="fi-FI" sz="1400" dirty="0"/>
              <a:t> (vienti/BKT, 2021) on </a:t>
            </a:r>
            <a:r>
              <a:rPr lang="fi-FI" altLang="fi-FI" sz="1400" b="1" dirty="0"/>
              <a:t>57 %, </a:t>
            </a:r>
            <a:r>
              <a:rPr lang="fi-FI" altLang="fi-FI" sz="1400" dirty="0"/>
              <a:t>yli kaksinkertainen maan keskiarvoon (27 %) verrattuna. </a:t>
            </a:r>
            <a:r>
              <a:rPr lang="fi-FI" altLang="fi-FI" sz="1400" b="1" dirty="0"/>
              <a:t>Vienti henkeä kohden </a:t>
            </a:r>
            <a:r>
              <a:rPr lang="fi-FI" altLang="fi-FI" sz="1400" dirty="0"/>
              <a:t>on 19 maakunnasta </a:t>
            </a:r>
            <a:r>
              <a:rPr lang="fi-FI" altLang="fi-FI" sz="1400" b="1" dirty="0"/>
              <a:t>2. korkein </a:t>
            </a:r>
            <a:r>
              <a:rPr lang="fi-FI" altLang="fi-FI" sz="1400" dirty="0"/>
              <a:t>(2022). </a:t>
            </a:r>
            <a:r>
              <a:rPr lang="fi-FI" altLang="fi-FI" sz="1400" b="1" dirty="0"/>
              <a:t>Jalostuksen (teoll., energia ja rak.) arvonlisäys henkeä kohden </a:t>
            </a:r>
            <a:r>
              <a:rPr lang="fi-FI" altLang="fi-FI" sz="1400" dirty="0"/>
              <a:t>on maakunnista </a:t>
            </a:r>
            <a:r>
              <a:rPr lang="fi-FI" altLang="fi-FI" sz="1400" b="1" dirty="0"/>
              <a:t>4. korkein </a:t>
            </a:r>
            <a:r>
              <a:rPr lang="fi-FI" altLang="fi-FI" sz="1400" dirty="0"/>
              <a:t>(2022).</a:t>
            </a:r>
          </a:p>
          <a:p>
            <a:pPr lvl="1" eaLnBrk="1" hangingPunct="1"/>
            <a:endParaRPr lang="fi-FI" altLang="fi-FI" sz="1400" dirty="0"/>
          </a:p>
          <a:p>
            <a:pPr lvl="1" eaLnBrk="1" hangingPunct="1"/>
            <a:r>
              <a:rPr lang="fi-FI" altLang="fi-FI" sz="1400" dirty="0"/>
              <a:t>Satakunnan osuus Suomen </a:t>
            </a:r>
            <a:r>
              <a:rPr lang="fi-FI" altLang="fi-FI" sz="1400" b="1" dirty="0"/>
              <a:t>teollisuuden</a:t>
            </a:r>
            <a:r>
              <a:rPr lang="fi-FI" altLang="fi-FI" sz="1400" dirty="0"/>
              <a:t> työpaikoista on </a:t>
            </a:r>
            <a:r>
              <a:rPr lang="fi-FI" altLang="fi-FI" sz="1400" b="1" dirty="0"/>
              <a:t>5,4 %</a:t>
            </a:r>
            <a:r>
              <a:rPr lang="fi-FI" altLang="fi-FI" sz="1400" dirty="0"/>
              <a:t>, eli vajaat 1,5 kertaa väestöosuus (2022). Osuus on </a:t>
            </a:r>
            <a:r>
              <a:rPr lang="fi-FI" altLang="fi-FI" sz="1400" b="1" dirty="0"/>
              <a:t>5,6 %</a:t>
            </a:r>
            <a:r>
              <a:rPr lang="fi-FI" altLang="fi-FI" sz="1400" dirty="0"/>
              <a:t> ml. energiantuotanto. Satakunnan teollinen rakenne on maan </a:t>
            </a:r>
            <a:r>
              <a:rPr lang="fi-FI" altLang="fi-FI" sz="1400" b="1" dirty="0"/>
              <a:t>monipuolisimpia</a:t>
            </a:r>
            <a:r>
              <a:rPr lang="fi-FI" altLang="fi-FI" sz="1400" dirty="0"/>
              <a:t>. </a:t>
            </a:r>
          </a:p>
          <a:p>
            <a:pPr marL="457200" lvl="1" indent="0" eaLnBrk="1" hangingPunct="1">
              <a:buNone/>
            </a:pPr>
            <a:endParaRPr lang="fi-FI" altLang="fi-FI" sz="1400" dirty="0"/>
          </a:p>
          <a:p>
            <a:pPr lvl="1" eaLnBrk="1" hangingPunct="1"/>
            <a:r>
              <a:rPr lang="fi-FI" altLang="fi-FI" sz="1400" dirty="0"/>
              <a:t>Satakunnan osuus Suomen </a:t>
            </a:r>
            <a:r>
              <a:rPr lang="fi-FI" altLang="fi-FI" sz="1400" b="1" dirty="0"/>
              <a:t>perusmetallien ja metallituotteiden </a:t>
            </a:r>
            <a:r>
              <a:rPr lang="fi-FI" altLang="fi-FI" sz="1400" dirty="0"/>
              <a:t>tuotoksesta on </a:t>
            </a:r>
            <a:r>
              <a:rPr lang="fi-FI" altLang="fi-FI" sz="1400" b="1" dirty="0"/>
              <a:t>13,5 %.</a:t>
            </a:r>
            <a:r>
              <a:rPr lang="fi-FI" altLang="fi-FI" sz="1400" dirty="0"/>
              <a:t> Elintarvike- (6,1 %), metsä- (5,8 %), konepaja- (5,3 %) ja energiateollisuuden (6,6 %) osuus on myös selvästi väestöosuutta suurempi. </a:t>
            </a:r>
            <a:r>
              <a:rPr lang="fi-FI" altLang="fi-FI" sz="1400" b="1" dirty="0"/>
              <a:t>Jalostuksen osuus BKT:stä </a:t>
            </a:r>
            <a:r>
              <a:rPr lang="fi-FI" altLang="fi-FI" sz="1400" dirty="0"/>
              <a:t>on </a:t>
            </a:r>
            <a:r>
              <a:rPr lang="fi-FI" altLang="fi-FI" sz="1400" b="1" dirty="0"/>
              <a:t>36,1 %</a:t>
            </a:r>
            <a:r>
              <a:rPr lang="fi-FI" altLang="fi-FI" sz="1400" dirty="0"/>
              <a:t>, joka on maan keskiarvoa (27,7 %) korkeampi (2021). </a:t>
            </a:r>
          </a:p>
          <a:p>
            <a:pPr lvl="1" eaLnBrk="1" hangingPunct="1"/>
            <a:endParaRPr lang="fi-FI" altLang="fi-FI" sz="1400" dirty="0"/>
          </a:p>
          <a:p>
            <a:pPr lvl="1" eaLnBrk="1" hangingPunct="1"/>
            <a:r>
              <a:rPr lang="fi-FI" altLang="fi-FI" sz="1400" b="1" dirty="0"/>
              <a:t>Satakunnan satamien </a:t>
            </a:r>
            <a:r>
              <a:rPr lang="fi-FI" altLang="fi-FI" sz="1400" dirty="0"/>
              <a:t>osuus Suomen viennistä on </a:t>
            </a:r>
            <a:r>
              <a:rPr lang="fi-FI" altLang="fi-FI" sz="1400" b="1" dirty="0"/>
              <a:t>10,4 %</a:t>
            </a:r>
            <a:r>
              <a:rPr lang="fi-FI" altLang="fi-FI" sz="1400" dirty="0"/>
              <a:t> ja tuonnista 8,6 % (yht. 9,5 %), kun väestöosuus on 3,8 % (2022). Esim. viennissä osuus on lähes kolminkertainen väestöosuuteen nähden. </a:t>
            </a:r>
          </a:p>
          <a:p>
            <a:pPr marL="457200" lvl="1" indent="0" eaLnBrk="1" hangingPunct="1">
              <a:buNone/>
            </a:pPr>
            <a:endParaRPr lang="fi-FI" altLang="fi-FI" sz="1400" dirty="0"/>
          </a:p>
          <a:p>
            <a:pPr lvl="1" eaLnBrk="1" hangingPunct="1"/>
            <a:r>
              <a:rPr lang="fi-FI" altLang="fi-FI" sz="1400" b="1" dirty="0"/>
              <a:t>Em. seikkojen ansiosta Satakuntaan sijoittaminen edesauttaa koko Suomen hyvinvointia</a:t>
            </a:r>
          </a:p>
          <a:p>
            <a:pPr lvl="2" eaLnBrk="1" hangingPunct="1"/>
            <a:r>
              <a:rPr lang="fi-FI" altLang="fi-FI" sz="1400" dirty="0"/>
              <a:t>Teollisuudella on merkittävä asema hyvinvoinnin luomisessa pienessä maassa</a:t>
            </a:r>
          </a:p>
          <a:p>
            <a:pPr lvl="2" eaLnBrk="1" hangingPunct="1"/>
            <a:r>
              <a:rPr lang="fi-FI" altLang="fi-FI" sz="1400" dirty="0"/>
              <a:t>Teollisuuden työn tuottavuus on keskimäärin palvelualoja huomattavasti korkeampi</a:t>
            </a:r>
          </a:p>
          <a:p>
            <a:pPr lvl="2" eaLnBrk="1" hangingPunct="1"/>
            <a:r>
              <a:rPr lang="fi-FI" altLang="fi-FI" sz="1400" i="1" dirty="0"/>
              <a:t>Satakunnan elinkeinoelämä rahoittaa oman maakunnan ohella koko Suomen hyvinvointia vahvan teollisen perustan ja sen kautta syntyvän vientiylijäämän ansiosta. </a:t>
            </a:r>
          </a:p>
          <a:p>
            <a:pPr marL="914400" lvl="2" indent="0" eaLnBrk="1" hangingPunct="1">
              <a:buNone/>
            </a:pPr>
            <a:r>
              <a:rPr lang="fi-FI" altLang="fi-FI" sz="1400" dirty="0"/>
              <a:t>                         </a:t>
            </a:r>
            <a:r>
              <a:rPr lang="fi-FI" altLang="fi-FI" sz="1400" b="1" dirty="0">
                <a:effectLst>
                  <a:outerShdw blurRad="38100" dist="38100" dir="2700000" algn="tl">
                    <a:srgbClr val="000000">
                      <a:alpha val="43137"/>
                    </a:srgbClr>
                  </a:outerShdw>
                </a:effectLst>
              </a:rPr>
              <a:t>Siten investoimalla Satakuntaan koko maa hyötyy!</a:t>
            </a:r>
          </a:p>
          <a:p>
            <a:pPr marL="457200" lvl="1" indent="0" eaLnBrk="1" hangingPunct="1">
              <a:buNone/>
            </a:pPr>
            <a:endParaRPr lang="fi-FI" altLang="fi-FI" sz="1800" dirty="0"/>
          </a:p>
        </p:txBody>
      </p:sp>
      <p:pic>
        <p:nvPicPr>
          <p:cNvPr id="4" name="Kuva 3" descr="Kuva, joka sisältää kohteen teksti, merkki, clipart-kuva&#10;&#10;Kuvaus luotu automaattisesti">
            <a:extLst>
              <a:ext uri="{FF2B5EF4-FFF2-40B4-BE49-F238E27FC236}">
                <a16:creationId xmlns:a16="http://schemas.microsoft.com/office/drawing/2014/main" id="{53DB66F8-900A-F88C-C35A-D8185634A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4890081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Pyöristetty suorakulmio 9">
            <a:extLst>
              <a:ext uri="{FF2B5EF4-FFF2-40B4-BE49-F238E27FC236}">
                <a16:creationId xmlns:a16="http://schemas.microsoft.com/office/drawing/2014/main" id="{AD7A0C80-024E-312E-D9CF-9BFC147C1082}"/>
              </a:ext>
            </a:extLst>
          </p:cNvPr>
          <p:cNvSpPr/>
          <p:nvPr/>
        </p:nvSpPr>
        <p:spPr>
          <a:xfrm>
            <a:off x="7402437" y="384206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7" name="Pyöristetty suorakulmio 9">
            <a:extLst>
              <a:ext uri="{FF2B5EF4-FFF2-40B4-BE49-F238E27FC236}">
                <a16:creationId xmlns:a16="http://schemas.microsoft.com/office/drawing/2014/main" id="{7BF9B6DF-9908-8872-0FC8-50DE5614BE89}"/>
              </a:ext>
            </a:extLst>
          </p:cNvPr>
          <p:cNvSpPr/>
          <p:nvPr/>
        </p:nvSpPr>
        <p:spPr>
          <a:xfrm>
            <a:off x="4540050" y="3826514"/>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74" name="Otsikko 1"/>
          <p:cNvSpPr>
            <a:spLocks noGrp="1"/>
          </p:cNvSpPr>
          <p:nvPr>
            <p:ph type="title"/>
          </p:nvPr>
        </p:nvSpPr>
        <p:spPr>
          <a:xfrm>
            <a:off x="718571" y="353160"/>
            <a:ext cx="8229600" cy="1143000"/>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Suomen talouden vahva osa:</a:t>
            </a:r>
            <a:br>
              <a:rPr lang="fi-FI" altLang="fi-FI" sz="2700" b="1" cap="all" spc="-50" dirty="0">
                <a:solidFill>
                  <a:srgbClr val="0070C0"/>
                </a:solidFill>
                <a:effectLst>
                  <a:outerShdw blurRad="38100" dist="38100" dir="2700000" algn="tl">
                    <a:srgbClr val="000000">
                      <a:alpha val="43137"/>
                    </a:srgbClr>
                  </a:outerShdw>
                </a:effectLst>
              </a:rPr>
            </a:br>
            <a:r>
              <a:rPr lang="fi-FI" altLang="fi-FI" sz="2700" b="1" cap="all" spc="-50" dirty="0">
                <a:solidFill>
                  <a:srgbClr val="0070C0"/>
                </a:solidFill>
                <a:effectLst>
                  <a:outerShdw blurRad="38100" dist="38100" dir="2700000" algn="tl">
                    <a:srgbClr val="000000">
                      <a:alpha val="43137"/>
                    </a:srgbClr>
                  </a:outerShdw>
                </a:effectLst>
              </a:rPr>
              <a:t>SATAKUNNAN positiivinen rakennemuutos</a:t>
            </a:r>
          </a:p>
        </p:txBody>
      </p:sp>
      <p:sp>
        <p:nvSpPr>
          <p:cNvPr id="3075" name="Sisällön paikkamerkki 2"/>
          <p:cNvSpPr>
            <a:spLocks noGrp="1"/>
          </p:cNvSpPr>
          <p:nvPr>
            <p:ph idx="1"/>
          </p:nvPr>
        </p:nvSpPr>
        <p:spPr>
          <a:xfrm>
            <a:off x="36777" y="1677231"/>
            <a:ext cx="8911394" cy="4968130"/>
          </a:xfrm>
        </p:spPr>
        <p:txBody>
          <a:bodyPr/>
          <a:lstStyle/>
          <a:p>
            <a:pPr lvl="1" eaLnBrk="1" hangingPunct="1"/>
            <a:r>
              <a:rPr lang="fi-FI" altLang="fi-FI" sz="1700" dirty="0"/>
              <a:t>Yritykset uskovat Satakuntaan: tulevat investoinnit ovat miljardiluokkaa.                      2010-21 jalostuksen investoinneissa kasvua                 ,                    </a:t>
            </a:r>
          </a:p>
          <a:p>
            <a:pPr marL="457200" lvl="1" indent="0" eaLnBrk="1" hangingPunct="1">
              <a:buNone/>
            </a:pPr>
            <a:r>
              <a:rPr lang="fi-FI" altLang="fi-FI" sz="1700" dirty="0"/>
              <a:t>                  kun koko maassa vastaavasti nousua </a:t>
            </a:r>
          </a:p>
          <a:p>
            <a:pPr lvl="1" eaLnBrk="1" hangingPunct="1"/>
            <a:endParaRPr lang="fi-FI" altLang="fi-FI" sz="1700" dirty="0"/>
          </a:p>
          <a:p>
            <a:pPr lvl="1" eaLnBrk="1" hangingPunct="1"/>
            <a:r>
              <a:rPr lang="fi-FI" altLang="fi-FI" sz="1700" dirty="0"/>
              <a:t>Teknologiateollisuuden viennin arvon kasvu 2000-22:</a:t>
            </a:r>
          </a:p>
          <a:p>
            <a:pPr marL="457200" lvl="1" indent="0" eaLnBrk="1" hangingPunct="1">
              <a:buNone/>
            </a:pPr>
            <a:r>
              <a:rPr lang="fi-FI" altLang="fi-FI" sz="1700" dirty="0"/>
              <a:t>                         Satakunta                   , koko maa </a:t>
            </a:r>
          </a:p>
          <a:p>
            <a:pPr lvl="1" eaLnBrk="1" hangingPunct="1"/>
            <a:endParaRPr lang="fi-FI" altLang="fi-FI" sz="1700" dirty="0"/>
          </a:p>
          <a:p>
            <a:pPr lvl="1" eaLnBrk="1" hangingPunct="1"/>
            <a:r>
              <a:rPr lang="fi-FI" altLang="fi-FI" sz="1700" dirty="0"/>
              <a:t>Automaatio- ja robotiikka-alan liikevaihto                  , henkilöstö  (2010-22)</a:t>
            </a:r>
            <a:r>
              <a:rPr lang="fi-FI" sz="1600" dirty="0"/>
              <a:t> </a:t>
            </a:r>
            <a:endParaRPr lang="fi-FI" altLang="fi-FI" sz="1700" dirty="0"/>
          </a:p>
          <a:p>
            <a:pPr lvl="1" eaLnBrk="1" hangingPunct="1"/>
            <a:endParaRPr lang="fi-FI" altLang="fi-FI" sz="1700" dirty="0"/>
          </a:p>
          <a:p>
            <a:pPr lvl="1" eaLnBrk="1" hangingPunct="1"/>
            <a:r>
              <a:rPr lang="fi-FI" altLang="fi-FI" sz="1700" dirty="0"/>
              <a:t>Metallien jalostuksen liikevaihdon kasvu 7-12/22                </a:t>
            </a:r>
          </a:p>
          <a:p>
            <a:pPr marL="457200" lvl="1" indent="0" eaLnBrk="1" hangingPunct="1">
              <a:buNone/>
            </a:pPr>
            <a:endParaRPr lang="fi-FI" altLang="fi-FI" sz="1700" dirty="0"/>
          </a:p>
          <a:p>
            <a:pPr marL="457200" lvl="1" indent="0" eaLnBrk="1" hangingPunct="1">
              <a:buNone/>
            </a:pPr>
            <a:r>
              <a:rPr lang="fi-FI" sz="1800" dirty="0"/>
              <a:t>–</a:t>
            </a:r>
            <a:r>
              <a:rPr lang="fi-FI" altLang="fi-FI" sz="2000" dirty="0"/>
              <a:t>  </a:t>
            </a:r>
            <a:r>
              <a:rPr lang="fi-FI" altLang="fi-FI" sz="1700" dirty="0"/>
              <a:t>Teollisuuden liikevaihto Porissa ja sen lähikunnissa                  </a:t>
            </a:r>
          </a:p>
          <a:p>
            <a:pPr marL="457200" lvl="1" indent="0" eaLnBrk="1" hangingPunct="1">
              <a:buNone/>
            </a:pPr>
            <a:r>
              <a:rPr lang="fi-FI" altLang="fi-FI" sz="1700" dirty="0"/>
              <a:t>     Satakunnassa, </a:t>
            </a:r>
          </a:p>
          <a:p>
            <a:pPr marL="457200" lvl="1" indent="0" eaLnBrk="1" hangingPunct="1">
              <a:buNone/>
            </a:pPr>
            <a:r>
              <a:rPr lang="fi-FI" altLang="fi-FI" sz="1700" dirty="0"/>
              <a:t>     koko maa vastaavasti (7-12/2022 vs. 7-12/ 2021)</a:t>
            </a:r>
          </a:p>
          <a:p>
            <a:pPr marL="457200" lvl="1" indent="0" eaLnBrk="1" hangingPunct="1">
              <a:buNone/>
            </a:pPr>
            <a:r>
              <a:rPr lang="fi-FI" sz="1800" dirty="0"/>
              <a:t>–</a:t>
            </a:r>
            <a:r>
              <a:rPr lang="fi-FI" altLang="fi-FI" sz="2000" dirty="0"/>
              <a:t>  </a:t>
            </a:r>
            <a:r>
              <a:rPr lang="fi-FI" altLang="fi-FI" sz="1700" dirty="0"/>
              <a:t>Satakunnassa on suunniteltuja vihreän siirtymän investointeja eniten, 30,5 mrd. € (EK 1/24).</a:t>
            </a:r>
          </a:p>
          <a:p>
            <a:pPr marL="457200" lvl="1" indent="0" eaLnBrk="1" hangingPunct="1">
              <a:buNone/>
            </a:pPr>
            <a:endParaRPr lang="fi-FI" altLang="fi-FI" sz="1800" dirty="0"/>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38" y="28575"/>
            <a:ext cx="1409666" cy="149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yöristetty suorakulmio 9"/>
          <p:cNvSpPr/>
          <p:nvPr/>
        </p:nvSpPr>
        <p:spPr>
          <a:xfrm>
            <a:off x="4710176" y="200899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 name="Rectangle 1"/>
          <p:cNvSpPr/>
          <p:nvPr/>
        </p:nvSpPr>
        <p:spPr>
          <a:xfrm>
            <a:off x="4692967" y="1937506"/>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fi-FI" b="1" dirty="0">
                <a:solidFill>
                  <a:prstClr val="black"/>
                </a:solidFill>
              </a:rPr>
              <a:t>40</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8" name="Pyöristetty suorakulmio 4"/>
          <p:cNvSpPr/>
          <p:nvPr/>
        </p:nvSpPr>
        <p:spPr>
          <a:xfrm>
            <a:off x="6389140" y="2120870"/>
            <a:ext cx="2267188" cy="878475"/>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1200" b="1" i="0" u="none" strike="noStrike" kern="1200" cap="none" spc="0" normalizeH="0" baseline="0" noProof="0" dirty="0">
                <a:ln>
                  <a:noFill/>
                </a:ln>
                <a:solidFill>
                  <a:srgbClr val="0070C0"/>
                </a:solidFill>
                <a:effectLst/>
                <a:uLnTx/>
                <a:uFillTx/>
                <a:latin typeface="Calibri"/>
                <a:ea typeface="+mn-ea"/>
                <a:cs typeface="+mn-cs"/>
              </a:rPr>
              <a:t>Satakunnassa useat päätoimialat ovat kasvaneet nopeasti vuosien 2020-21 </a:t>
            </a:r>
            <a:r>
              <a:rPr lang="fi-FI" sz="1200" b="1" dirty="0">
                <a:solidFill>
                  <a:srgbClr val="0070C0"/>
                </a:solidFill>
                <a:latin typeface="Calibri"/>
              </a:rPr>
              <a:t>koronakriisin </a:t>
            </a:r>
            <a:r>
              <a:rPr kumimoji="0" lang="fi-FI" sz="1200" b="1" i="0" u="none" strike="noStrike" kern="1200" cap="none" spc="0" normalizeH="0" baseline="0" noProof="0" dirty="0">
                <a:ln>
                  <a:noFill/>
                </a:ln>
                <a:solidFill>
                  <a:srgbClr val="0070C0"/>
                </a:solidFill>
                <a:effectLst/>
                <a:uLnTx/>
                <a:uFillTx/>
                <a:latin typeface="Calibri"/>
                <a:ea typeface="+mn-ea"/>
                <a:cs typeface="+mn-cs"/>
              </a:rPr>
              <a:t>jälkeen. </a:t>
            </a:r>
          </a:p>
        </p:txBody>
      </p:sp>
      <p:sp>
        <p:nvSpPr>
          <p:cNvPr id="9" name="Kaarinuoli vasemmalle 2"/>
          <p:cNvSpPr/>
          <p:nvPr/>
        </p:nvSpPr>
        <p:spPr>
          <a:xfrm rot="12575265" flipH="1">
            <a:off x="8323733" y="3015378"/>
            <a:ext cx="322631" cy="880278"/>
          </a:xfrm>
          <a:prstGeom prst="curvedLeftArrow">
            <a:avLst>
              <a:gd name="adj1" fmla="val 25000"/>
              <a:gd name="adj2" fmla="val 99647"/>
              <a:gd name="adj3" fmla="val 457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Pyöristetty suorakulmio 9"/>
          <p:cNvSpPr/>
          <p:nvPr/>
        </p:nvSpPr>
        <p:spPr>
          <a:xfrm>
            <a:off x="4710176" y="2321143"/>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1" name="Rectangle 10"/>
          <p:cNvSpPr/>
          <p:nvPr/>
        </p:nvSpPr>
        <p:spPr>
          <a:xfrm>
            <a:off x="4692316" y="2275806"/>
            <a:ext cx="859509"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fi-FI" b="1" dirty="0">
                <a:solidFill>
                  <a:prstClr val="black"/>
                </a:solidFill>
              </a:rPr>
              <a:t>31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2" name="Pyöristetty suorakulmio 9"/>
          <p:cNvSpPr/>
          <p:nvPr/>
        </p:nvSpPr>
        <p:spPr>
          <a:xfrm>
            <a:off x="2788391" y="318465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3" name="Pyöristetty suorakulmio 9"/>
          <p:cNvSpPr/>
          <p:nvPr/>
        </p:nvSpPr>
        <p:spPr>
          <a:xfrm>
            <a:off x="4674649" y="322352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4" name="Rectangle 13"/>
          <p:cNvSpPr/>
          <p:nvPr/>
        </p:nvSpPr>
        <p:spPr>
          <a:xfrm>
            <a:off x="2553571" y="3146638"/>
            <a:ext cx="122413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219</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5" name="Rectangle 14"/>
          <p:cNvSpPr/>
          <p:nvPr/>
        </p:nvSpPr>
        <p:spPr>
          <a:xfrm>
            <a:off x="4602969" y="3160856"/>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+82 %</a:t>
            </a:r>
          </a:p>
        </p:txBody>
      </p:sp>
      <p:sp>
        <p:nvSpPr>
          <p:cNvPr id="18" name="Pyöristetty suorakulmio 9"/>
          <p:cNvSpPr/>
          <p:nvPr/>
        </p:nvSpPr>
        <p:spPr>
          <a:xfrm>
            <a:off x="5317134" y="508713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9" name="Pyöristetty suorakulmio 9"/>
          <p:cNvSpPr/>
          <p:nvPr/>
        </p:nvSpPr>
        <p:spPr>
          <a:xfrm>
            <a:off x="5317134" y="5810257"/>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1" name="Rectangle 20"/>
          <p:cNvSpPr/>
          <p:nvPr/>
        </p:nvSpPr>
        <p:spPr>
          <a:xfrm>
            <a:off x="5208937" y="5739784"/>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fi-FI" b="1" dirty="0">
                <a:solidFill>
                  <a:prstClr val="black"/>
                </a:solidFill>
              </a:rPr>
              <a:t>17</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2" name="Rectangle 21"/>
          <p:cNvSpPr/>
          <p:nvPr/>
        </p:nvSpPr>
        <p:spPr>
          <a:xfrm>
            <a:off x="5208937" y="5056590"/>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+44 % </a:t>
            </a:r>
          </a:p>
        </p:txBody>
      </p:sp>
      <p:sp>
        <p:nvSpPr>
          <p:cNvPr id="29" name="Pyöristetty suorakulmio 9"/>
          <p:cNvSpPr/>
          <p:nvPr/>
        </p:nvSpPr>
        <p:spPr>
          <a:xfrm>
            <a:off x="5317134" y="4471969"/>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 name="Pyöristetty suorakulmio 9"/>
          <p:cNvSpPr/>
          <p:nvPr/>
        </p:nvSpPr>
        <p:spPr>
          <a:xfrm>
            <a:off x="5317134" y="5436324"/>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1" name="Rectangle 30"/>
          <p:cNvSpPr/>
          <p:nvPr/>
        </p:nvSpPr>
        <p:spPr>
          <a:xfrm>
            <a:off x="5064477" y="4429001"/>
            <a:ext cx="97469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+63</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8" name="Rectangle 27"/>
          <p:cNvSpPr/>
          <p:nvPr/>
        </p:nvSpPr>
        <p:spPr>
          <a:xfrm>
            <a:off x="5228013" y="5395947"/>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+34 %</a:t>
            </a:r>
          </a:p>
        </p:txBody>
      </p:sp>
      <p:sp>
        <p:nvSpPr>
          <p:cNvPr id="3" name="TextBox 2"/>
          <p:cNvSpPr txBox="1"/>
          <p:nvPr/>
        </p:nvSpPr>
        <p:spPr>
          <a:xfrm>
            <a:off x="2160126" y="6411946"/>
            <a:ext cx="1224136"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Tekstiruutu 36"/>
          <p:cNvSpPr txBox="1"/>
          <p:nvPr/>
        </p:nvSpPr>
        <p:spPr>
          <a:xfrm rot="16200000">
            <a:off x="7973893" y="4904397"/>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ELY-keskus                 </a:t>
            </a:r>
          </a:p>
        </p:txBody>
      </p:sp>
      <p:sp>
        <p:nvSpPr>
          <p:cNvPr id="34" name="Tekstiruutu 8"/>
          <p:cNvSpPr txBox="1"/>
          <p:nvPr/>
        </p:nvSpPr>
        <p:spPr>
          <a:xfrm>
            <a:off x="8860298" y="3547043"/>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2023</a:t>
            </a:r>
          </a:p>
        </p:txBody>
      </p:sp>
      <p:sp>
        <p:nvSpPr>
          <p:cNvPr id="4" name="Rectangle 3">
            <a:extLst>
              <a:ext uri="{FF2B5EF4-FFF2-40B4-BE49-F238E27FC236}">
                <a16:creationId xmlns:a16="http://schemas.microsoft.com/office/drawing/2014/main" id="{97EF65B1-048A-52DA-F6B9-FB384522B365}"/>
              </a:ext>
            </a:extLst>
          </p:cNvPr>
          <p:cNvSpPr/>
          <p:nvPr/>
        </p:nvSpPr>
        <p:spPr>
          <a:xfrm>
            <a:off x="4419765" y="3799093"/>
            <a:ext cx="111332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107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 name="Rectangle 4">
            <a:extLst>
              <a:ext uri="{FF2B5EF4-FFF2-40B4-BE49-F238E27FC236}">
                <a16:creationId xmlns:a16="http://schemas.microsoft.com/office/drawing/2014/main" id="{9F82B2D5-1662-010F-4FAD-062721F59BCC}"/>
              </a:ext>
            </a:extLst>
          </p:cNvPr>
          <p:cNvSpPr/>
          <p:nvPr/>
        </p:nvSpPr>
        <p:spPr>
          <a:xfrm>
            <a:off x="7263383" y="3799092"/>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92</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16" name="Kuva 15" descr="Kuva, joka sisältää kohteen teksti, merkki, clipart-kuva&#10;&#10;Kuvaus luotu automaattisesti">
            <a:extLst>
              <a:ext uri="{FF2B5EF4-FFF2-40B4-BE49-F238E27FC236}">
                <a16:creationId xmlns:a16="http://schemas.microsoft.com/office/drawing/2014/main" id="{08841B99-A37B-911D-CD2D-3B394493BF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0298" y="6377235"/>
            <a:ext cx="1856812" cy="480765"/>
          </a:xfrm>
          <a:prstGeom prst="rect">
            <a:avLst/>
          </a:prstGeom>
        </p:spPr>
      </p:pic>
    </p:spTree>
    <p:extLst>
      <p:ext uri="{BB962C8B-B14F-4D97-AF65-F5344CB8AC3E}">
        <p14:creationId xmlns:p14="http://schemas.microsoft.com/office/powerpoint/2010/main" val="22174412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Otsikko 1"/>
          <p:cNvSpPr>
            <a:spLocks noGrp="1"/>
          </p:cNvSpPr>
          <p:nvPr>
            <p:ph type="title"/>
          </p:nvPr>
        </p:nvSpPr>
        <p:spPr bwMode="auto">
          <a:xfrm>
            <a:off x="139971" y="108387"/>
            <a:ext cx="8820472" cy="4822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fi-FI" altLang="fi-FI" sz="2400" b="1" dirty="0"/>
              <a:t>Työvoiman kysynnän ja osaamistarpeiden näkymät (joulukuu 2023)</a:t>
            </a:r>
          </a:p>
        </p:txBody>
      </p:sp>
      <p:sp>
        <p:nvSpPr>
          <p:cNvPr id="3" name="Tekstin paikkamerkki 2"/>
          <p:cNvSpPr>
            <a:spLocks noGrp="1"/>
          </p:cNvSpPr>
          <p:nvPr>
            <p:ph type="body" sz="quarter" idx="10"/>
          </p:nvPr>
        </p:nvSpPr>
        <p:spPr>
          <a:xfrm>
            <a:off x="138725" y="590590"/>
            <a:ext cx="8865303" cy="5651141"/>
          </a:xfrm>
        </p:spPr>
        <p:txBody>
          <a:bodyPr/>
          <a:lstStyle/>
          <a:p>
            <a:pPr>
              <a:defRPr/>
            </a:pPr>
            <a:r>
              <a:rPr lang="fi-FI" sz="1800" dirty="0"/>
              <a:t>Satakunnassa arvioidaan vuoden päästä olevan kohtalaista työvoiman ylitarjontaa kaikilla toimialoilla, kuten tilanne on tälläkin hetkellä. Monissa ammateissa on kuitenkin </a:t>
            </a:r>
            <a:r>
              <a:rPr lang="fi-FI" sz="1800" dirty="0" err="1"/>
              <a:t>kohtaanto</a:t>
            </a:r>
            <a:r>
              <a:rPr lang="fi-FI" sz="1800" dirty="0"/>
              <a:t>-ongelmaa ja pulaa työntekijöistä. Suurinta pulaa on todennäköisesti seuraavan vuoden aikana sosiaali-, terveys- ja hyvinvointialan sekä teknologiateollisuuden ja -palveluiden ammateissa. Vihreän siirtymän tarpeet lisäävät työvoiman kysyntää merkittävästi prosessi- ja teknologiateollisuudessa lähivuosina.</a:t>
            </a:r>
          </a:p>
          <a:p>
            <a:pPr>
              <a:defRPr/>
            </a:pPr>
            <a:r>
              <a:rPr lang="fi-FI" sz="1800" dirty="0"/>
              <a:t>Avoimien työpaikkojen määrän arvioidaan vuoden päästä olevan Satakunnassa kaikilla toimialoilla jonkin verran pienempi kuin tällä hetkellä. Työttömien määrän taas arvioidaan vähän kasvavan. </a:t>
            </a:r>
          </a:p>
          <a:p>
            <a:pPr>
              <a:defRPr/>
            </a:pPr>
            <a:r>
              <a:rPr lang="fi-FI" sz="1800" dirty="0"/>
              <a:t>Satakunnassa eniten pulaa on seuraavista ammateista: lähihoitajat, sairaanhoitajat ym., lastentarhanopettajat, sähkötekniikan erityisasiantuntijat, sosiaalityön erityisasiantuntijat, konetekniikan erityisasiantuntijat, sovellusarkkitehdit, muut sähköasentajat, toimisto- ja laitossiivoojat ja elintarviketeollisuuden prosessityöntekijät.</a:t>
            </a:r>
          </a:p>
          <a:p>
            <a:pPr>
              <a:defRPr/>
            </a:pPr>
            <a:r>
              <a:rPr lang="fi-FI" sz="1800" dirty="0"/>
              <a:t>Satakunnassa on teknologiateollisuudessa edelleen laajasti osaajapulaa. Rekrytoinnit eivät vielä ole hidastuneet, eikä isoa laskua ole odotettavissa. Vuoden tähtäimellä sekä alan avoimien työpaikkojen että työttömien työnhakijoiden määrän arvioidaan pysyvän suurin piirtein ennallaan. Satakunnassa ennakoidaan olevan kohtalaista työvoiman </a:t>
            </a:r>
            <a:r>
              <a:rPr lang="fi-FI" sz="1800" dirty="0" err="1"/>
              <a:t>kohtaanto</a:t>
            </a:r>
            <a:r>
              <a:rPr lang="fi-FI" sz="1800" dirty="0"/>
              <a:t>-ongelmaa vuoden päästä teknologiateollisuudessa ja -palveluissa. </a:t>
            </a:r>
          </a:p>
          <a:p>
            <a:pPr>
              <a:defRPr/>
            </a:pPr>
            <a:r>
              <a:rPr lang="fi-FI" sz="1800" dirty="0"/>
              <a:t>Lähde. https://www.tyovoimabarometri.fi/haku?alue=61cf45c6-7121-4bda-aec7-234470f273a3</a:t>
            </a:r>
          </a:p>
          <a:p>
            <a:pPr>
              <a:defRPr/>
            </a:pPr>
            <a:endParaRPr lang="fi-FI" sz="1800" dirty="0"/>
          </a:p>
        </p:txBody>
      </p:sp>
      <p:sp>
        <p:nvSpPr>
          <p:cNvPr id="26628" name="Dian numeron paikkamerkki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999E8ADE-F03E-4213-97C5-CB86B93DC6C0}" type="slidenum">
              <a:rPr lang="fi-FI" altLang="fi-FI">
                <a:solidFill>
                  <a:srgbClr val="58585A"/>
                </a:solidFill>
                <a:cs typeface="Arial" panose="020B0604020202020204" pitchFamily="34" charset="0"/>
              </a:rPr>
              <a:pPr fontAlgn="base">
                <a:spcBef>
                  <a:spcPct val="0"/>
                </a:spcBef>
                <a:spcAft>
                  <a:spcPct val="0"/>
                </a:spcAft>
                <a:defRPr/>
              </a:pPr>
              <a:t>87</a:t>
            </a:fld>
            <a:endParaRPr lang="fi-FI" altLang="fi-FI">
              <a:solidFill>
                <a:srgbClr val="58585A"/>
              </a:solidFill>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7A6C3594-4119-CF36-2CD8-514BAE6F8D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764" y="6241731"/>
            <a:ext cx="1856812" cy="480765"/>
          </a:xfrm>
          <a:prstGeom prst="rect">
            <a:avLst/>
          </a:prstGeom>
        </p:spPr>
      </p:pic>
    </p:spTree>
    <p:extLst>
      <p:ext uri="{BB962C8B-B14F-4D97-AF65-F5344CB8AC3E}">
        <p14:creationId xmlns:p14="http://schemas.microsoft.com/office/powerpoint/2010/main" val="8956368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140C9273-5092-488D-8097-041698EA8DE6}"/>
              </a:ext>
            </a:extLst>
          </p:cNvPr>
          <p:cNvSpPr>
            <a:spLocks noGrp="1"/>
          </p:cNvSpPr>
          <p:nvPr>
            <p:ph type="sldNum" sz="quarter" idx="12"/>
          </p:nvPr>
        </p:nvSpPr>
        <p:spPr>
          <a:xfrm>
            <a:off x="8532440" y="6332378"/>
            <a:ext cx="400050" cy="360040"/>
          </a:xfrm>
        </p:spPr>
        <p:txBody>
          <a:bodyPr/>
          <a:lstStyle/>
          <a:p>
            <a:pPr defTabSz="685800" eaLnBrk="1" fontAlgn="auto" hangingPunct="1">
              <a:spcBef>
                <a:spcPts val="0"/>
              </a:spcBef>
              <a:spcAft>
                <a:spcPts val="0"/>
              </a:spcAft>
              <a:defRPr/>
            </a:pPr>
            <a:fld id="{D3C89A02-2183-4EC2-9978-996C81F899C4}" type="slidenum">
              <a:rPr lang="fi-FI" sz="1100">
                <a:solidFill>
                  <a:prstClr val="black">
                    <a:tint val="75000"/>
                  </a:prstClr>
                </a:solidFill>
                <a:latin typeface="Calibri" panose="020F0502020204030204"/>
                <a:cs typeface="+mn-cs"/>
              </a:rPr>
              <a:pPr defTabSz="685800" eaLnBrk="1" fontAlgn="auto" hangingPunct="1">
                <a:spcBef>
                  <a:spcPts val="0"/>
                </a:spcBef>
                <a:spcAft>
                  <a:spcPts val="0"/>
                </a:spcAft>
                <a:defRPr/>
              </a:pPr>
              <a:t>88</a:t>
            </a:fld>
            <a:endParaRPr lang="fi-FI" sz="1100" dirty="0">
              <a:solidFill>
                <a:prstClr val="black">
                  <a:tint val="75000"/>
                </a:prstClr>
              </a:solidFill>
              <a:latin typeface="Calibri" panose="020F0502020204030204"/>
              <a:cs typeface="+mn-cs"/>
            </a:endParaRPr>
          </a:p>
        </p:txBody>
      </p:sp>
      <p:pic>
        <p:nvPicPr>
          <p:cNvPr id="4" name="Kuva 3" descr="Kuva, joka sisältää kohteen teksti, merkki, clipart-kuva&#10;&#10;Kuvaus luotu automaattisesti">
            <a:extLst>
              <a:ext uri="{FF2B5EF4-FFF2-40B4-BE49-F238E27FC236}">
                <a16:creationId xmlns:a16="http://schemas.microsoft.com/office/drawing/2014/main" id="{F56B3A49-1A5D-23C8-DFFC-5CE62A5C4D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203DC773-8212-E2C4-A408-07536C87AE60}"/>
              </a:ext>
            </a:extLst>
          </p:cNvPr>
          <p:cNvPicPr>
            <a:picLocks noChangeAspect="1"/>
          </p:cNvPicPr>
          <p:nvPr/>
        </p:nvPicPr>
        <p:blipFill>
          <a:blip r:embed="rId4"/>
          <a:stretch>
            <a:fillRect/>
          </a:stretch>
        </p:blipFill>
        <p:spPr>
          <a:xfrm>
            <a:off x="0" y="107340"/>
            <a:ext cx="9144000" cy="5982224"/>
          </a:xfrm>
          <a:prstGeom prst="rect">
            <a:avLst/>
          </a:prstGeom>
        </p:spPr>
      </p:pic>
    </p:spTree>
    <p:extLst>
      <p:ext uri="{BB962C8B-B14F-4D97-AF65-F5344CB8AC3E}">
        <p14:creationId xmlns:p14="http://schemas.microsoft.com/office/powerpoint/2010/main" val="8842764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Dian numeron paikkamerkki 3"/>
          <p:cNvSpPr>
            <a:spLocks noGrp="1"/>
          </p:cNvSpPr>
          <p:nvPr>
            <p:ph type="sldNum" sz="quarter" idx="11"/>
          </p:nvPr>
        </p:nvSpPr>
        <p:spPr bwMode="auto">
          <a:xfrm>
            <a:off x="-63353" y="6535637"/>
            <a:ext cx="400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867CA9D1-D1F1-4CF8-8D2A-CFB6699B130C}" type="slidenum">
              <a:rPr lang="fi-FI" altLang="fi-FI" sz="750">
                <a:solidFill>
                  <a:srgbClr val="58585A"/>
                </a:solidFill>
              </a:rPr>
              <a:pPr fontAlgn="base">
                <a:spcBef>
                  <a:spcPct val="0"/>
                </a:spcBef>
                <a:spcAft>
                  <a:spcPct val="0"/>
                </a:spcAft>
                <a:defRPr/>
              </a:pPr>
              <a:t>89</a:t>
            </a:fld>
            <a:endParaRPr lang="fi-FI" altLang="fi-FI" sz="750" dirty="0">
              <a:solidFill>
                <a:srgbClr val="58585A"/>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51C56537-D807-69CE-DEAA-378AA22510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6295255"/>
            <a:ext cx="1856812" cy="480765"/>
          </a:xfrm>
          <a:prstGeom prst="rect">
            <a:avLst/>
          </a:prstGeom>
        </p:spPr>
      </p:pic>
      <p:pic>
        <p:nvPicPr>
          <p:cNvPr id="10" name="Picture 9">
            <a:extLst>
              <a:ext uri="{FF2B5EF4-FFF2-40B4-BE49-F238E27FC236}">
                <a16:creationId xmlns:a16="http://schemas.microsoft.com/office/drawing/2014/main" id="{E0BA0F2E-C5DA-FB2D-0956-FC74D2E4AE79}"/>
              </a:ext>
            </a:extLst>
          </p:cNvPr>
          <p:cNvPicPr>
            <a:picLocks noChangeAspect="1"/>
          </p:cNvPicPr>
          <p:nvPr/>
        </p:nvPicPr>
        <p:blipFill>
          <a:blip r:embed="rId3"/>
          <a:stretch>
            <a:fillRect/>
          </a:stretch>
        </p:blipFill>
        <p:spPr>
          <a:xfrm>
            <a:off x="12052" y="2952123"/>
            <a:ext cx="4959870" cy="3766041"/>
          </a:xfrm>
          <a:prstGeom prst="rect">
            <a:avLst/>
          </a:prstGeom>
        </p:spPr>
      </p:pic>
      <p:pic>
        <p:nvPicPr>
          <p:cNvPr id="2" name="Picture 1">
            <a:extLst>
              <a:ext uri="{FF2B5EF4-FFF2-40B4-BE49-F238E27FC236}">
                <a16:creationId xmlns:a16="http://schemas.microsoft.com/office/drawing/2014/main" id="{D55D0638-A480-3553-4274-31E3FD28BB1D}"/>
              </a:ext>
            </a:extLst>
          </p:cNvPr>
          <p:cNvPicPr>
            <a:picLocks noChangeAspect="1"/>
          </p:cNvPicPr>
          <p:nvPr/>
        </p:nvPicPr>
        <p:blipFill>
          <a:blip r:embed="rId4"/>
          <a:stretch>
            <a:fillRect/>
          </a:stretch>
        </p:blipFill>
        <p:spPr>
          <a:xfrm>
            <a:off x="1" y="0"/>
            <a:ext cx="4992962" cy="2952123"/>
          </a:xfrm>
          <a:prstGeom prst="rect">
            <a:avLst/>
          </a:prstGeom>
        </p:spPr>
      </p:pic>
      <p:pic>
        <p:nvPicPr>
          <p:cNvPr id="4" name="Picture 3">
            <a:extLst>
              <a:ext uri="{FF2B5EF4-FFF2-40B4-BE49-F238E27FC236}">
                <a16:creationId xmlns:a16="http://schemas.microsoft.com/office/drawing/2014/main" id="{29380960-50C6-B740-AB0A-2D921D1BABA6}"/>
              </a:ext>
            </a:extLst>
          </p:cNvPr>
          <p:cNvPicPr>
            <a:picLocks noChangeAspect="1"/>
          </p:cNvPicPr>
          <p:nvPr/>
        </p:nvPicPr>
        <p:blipFill>
          <a:blip r:embed="rId5"/>
          <a:stretch>
            <a:fillRect/>
          </a:stretch>
        </p:blipFill>
        <p:spPr>
          <a:xfrm>
            <a:off x="4964937" y="0"/>
            <a:ext cx="4147975" cy="2505974"/>
          </a:xfrm>
          <a:prstGeom prst="rect">
            <a:avLst/>
          </a:prstGeom>
        </p:spPr>
      </p:pic>
      <p:pic>
        <p:nvPicPr>
          <p:cNvPr id="6" name="Picture 5">
            <a:extLst>
              <a:ext uri="{FF2B5EF4-FFF2-40B4-BE49-F238E27FC236}">
                <a16:creationId xmlns:a16="http://schemas.microsoft.com/office/drawing/2014/main" id="{B055E397-B7F4-9DCE-04F7-DBB86206BB76}"/>
              </a:ext>
            </a:extLst>
          </p:cNvPr>
          <p:cNvPicPr>
            <a:picLocks noChangeAspect="1"/>
          </p:cNvPicPr>
          <p:nvPr/>
        </p:nvPicPr>
        <p:blipFill>
          <a:blip r:embed="rId6"/>
          <a:stretch>
            <a:fillRect/>
          </a:stretch>
        </p:blipFill>
        <p:spPr>
          <a:xfrm>
            <a:off x="4989407" y="2486961"/>
            <a:ext cx="4180531" cy="3174287"/>
          </a:xfrm>
          <a:prstGeom prst="rect">
            <a:avLst/>
          </a:prstGeom>
        </p:spPr>
      </p:pic>
    </p:spTree>
    <p:extLst>
      <p:ext uri="{BB962C8B-B14F-4D97-AF65-F5344CB8AC3E}">
        <p14:creationId xmlns:p14="http://schemas.microsoft.com/office/powerpoint/2010/main" val="4359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11284" y="137002"/>
            <a:ext cx="8147248" cy="5667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9</a:t>
            </a:fld>
            <a:endParaRPr lang="fi-FI" altLang="fi-FI" sz="1200">
              <a:solidFill>
                <a:srgbClr val="898989"/>
              </a:solidFill>
            </a:endParaRPr>
          </a:p>
        </p:txBody>
      </p:sp>
      <p:sp>
        <p:nvSpPr>
          <p:cNvPr id="4" name="Rectangle 2">
            <a:extLst>
              <a:ext uri="{FF2B5EF4-FFF2-40B4-BE49-F238E27FC236}">
                <a16:creationId xmlns:a16="http://schemas.microsoft.com/office/drawing/2014/main" id="{DE6F5F2B-5E3A-4708-8F7D-2612A9A35B95}"/>
              </a:ext>
            </a:extLst>
          </p:cNvPr>
          <p:cNvSpPr>
            <a:spLocks noChangeArrowheads="1"/>
          </p:cNvSpPr>
          <p:nvPr/>
        </p:nvSpPr>
        <p:spPr bwMode="auto">
          <a:xfrm>
            <a:off x="2123728" y="6016625"/>
            <a:ext cx="6845121" cy="3397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lvl="0" indent="0" eaLnBrk="0" fontAlgn="base" latinLnBrk="0" hangingPunct="0">
              <a:lnSpc>
                <a:spcPct val="100000"/>
              </a:lnSpc>
              <a:spcBef>
                <a:spcPct val="0"/>
              </a:spcBef>
              <a:spcAft>
                <a:spcPts val="1200"/>
              </a:spcAft>
              <a:tabLst/>
            </a:pPr>
            <a:r>
              <a:rPr kumimoji="0" lang="fi-FI" altLang="fi-FI" sz="2000" b="0" i="0" u="none" strike="noStrike" cap="none" normalizeH="0" baseline="0" dirty="0">
                <a:ln>
                  <a:noFill/>
                </a:ln>
                <a:solidFill>
                  <a:srgbClr val="000000"/>
                </a:solidFill>
                <a:effectLst/>
                <a:latin typeface="Times New Roman" panose="02020603050405020304" pitchFamily="18" charset="0"/>
              </a:rPr>
              <a:t>20-34-vuotiaiden nettomuutto kuntien välisessä </a:t>
            </a:r>
            <a:r>
              <a:rPr lang="fi-FI" altLang="fi-FI" sz="2000" dirty="0">
                <a:solidFill>
                  <a:srgbClr val="000000"/>
                </a:solidFill>
                <a:latin typeface="Times New Roman" panose="02020603050405020304" pitchFamily="18" charset="0"/>
              </a:rPr>
              <a:t>muuttoliikkeessä </a:t>
            </a:r>
            <a:r>
              <a:rPr kumimoji="0" lang="fi-FI" altLang="fi-FI" sz="2000" b="0" i="0" u="none" strike="noStrike" cap="none" normalizeH="0" baseline="0" dirty="0">
                <a:ln>
                  <a:noFill/>
                </a:ln>
                <a:solidFill>
                  <a:srgbClr val="000000"/>
                </a:solidFill>
                <a:effectLst/>
                <a:latin typeface="Times New Roman" panose="02020603050405020304" pitchFamily="18" charset="0"/>
              </a:rPr>
              <a:t>Satakunnassa 1990-2022, lähde: Tilastokeskus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pic>
        <p:nvPicPr>
          <p:cNvPr id="3" name="Kuva 2" descr="Kuva, joka sisältää kohteen teksti, merkki, clipart-kuva&#10;&#10;Kuvaus luotu automaattisesti">
            <a:extLst>
              <a:ext uri="{FF2B5EF4-FFF2-40B4-BE49-F238E27FC236}">
                <a16:creationId xmlns:a16="http://schemas.microsoft.com/office/drawing/2014/main" id="{017F00BD-DE64-48CB-DB4A-58BD9D2B6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165304"/>
            <a:ext cx="1856812" cy="480765"/>
          </a:xfrm>
          <a:prstGeom prst="rect">
            <a:avLst/>
          </a:prstGeom>
        </p:spPr>
      </p:pic>
      <p:pic>
        <p:nvPicPr>
          <p:cNvPr id="5" name="Picture 4">
            <a:extLst>
              <a:ext uri="{FF2B5EF4-FFF2-40B4-BE49-F238E27FC236}">
                <a16:creationId xmlns:a16="http://schemas.microsoft.com/office/drawing/2014/main" id="{9E74517D-DF46-3F5E-024B-15767D26091A}"/>
              </a:ext>
            </a:extLst>
          </p:cNvPr>
          <p:cNvPicPr>
            <a:picLocks noChangeAspect="1"/>
          </p:cNvPicPr>
          <p:nvPr/>
        </p:nvPicPr>
        <p:blipFill>
          <a:blip r:embed="rId4"/>
          <a:stretch>
            <a:fillRect/>
          </a:stretch>
        </p:blipFill>
        <p:spPr>
          <a:xfrm>
            <a:off x="827584" y="755673"/>
            <a:ext cx="7114649" cy="5346655"/>
          </a:xfrm>
          <a:prstGeom prst="rect">
            <a:avLst/>
          </a:prstGeom>
        </p:spPr>
      </p:pic>
    </p:spTree>
    <p:extLst>
      <p:ext uri="{BB962C8B-B14F-4D97-AF65-F5344CB8AC3E}">
        <p14:creationId xmlns:p14="http://schemas.microsoft.com/office/powerpoint/2010/main" val="33946319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ian numeron paikkamerkki 1">
            <a:extLst>
              <a:ext uri="{FF2B5EF4-FFF2-40B4-BE49-F238E27FC236}">
                <a16:creationId xmlns:a16="http://schemas.microsoft.com/office/drawing/2014/main" id="{FFF04397-EB35-ADFB-15A4-E2D9FB4E8972}"/>
              </a:ext>
            </a:extLst>
          </p:cNvPr>
          <p:cNvSpPr txBox="1">
            <a:spLocks/>
          </p:cNvSpPr>
          <p:nvPr/>
        </p:nvSpPr>
        <p:spPr>
          <a:xfrm>
            <a:off x="8532440" y="6332378"/>
            <a:ext cx="400050" cy="360040"/>
          </a:xfrm>
          <a:prstGeom prst="rect">
            <a:avLst/>
          </a:prstGeom>
        </p:spPr>
        <p:txBody>
          <a:bodyPr vert="horz" lIns="91440" tIns="45720" rIns="91440" bIns="45720" rtlCol="0" anchor="ctr"/>
          <a:lstStyle>
            <a:defPPr>
              <a:defRPr lang="fi-FI"/>
            </a:defPPr>
            <a:lvl1pPr algn="ctr" rtl="0" eaLnBrk="1" fontAlgn="auto" hangingPunct="1">
              <a:spcBef>
                <a:spcPts val="0"/>
              </a:spcBef>
              <a:spcAft>
                <a:spcPts val="0"/>
              </a:spcAft>
              <a:defRPr sz="1200" kern="1200" dirty="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685800">
              <a:defRPr/>
            </a:pPr>
            <a:fld id="{D3C89A02-2183-4EC2-9978-996C81F899C4}" type="slidenum">
              <a:rPr lang="fi-FI" sz="1100" smtClean="0">
                <a:solidFill>
                  <a:prstClr val="black">
                    <a:tint val="75000"/>
                  </a:prstClr>
                </a:solidFill>
                <a:latin typeface="Calibri" panose="020F0502020204030204"/>
              </a:rPr>
              <a:pPr defTabSz="685800">
                <a:defRPr/>
              </a:pPr>
              <a:t>90</a:t>
            </a:fld>
            <a:endParaRPr lang="fi-FI" sz="1100">
              <a:solidFill>
                <a:prstClr val="black">
                  <a:tint val="75000"/>
                </a:prstClr>
              </a:solidFill>
              <a:latin typeface="Calibri" panose="020F0502020204030204"/>
            </a:endParaRPr>
          </a:p>
        </p:txBody>
      </p:sp>
      <p:pic>
        <p:nvPicPr>
          <p:cNvPr id="5" name="Kuva 4" descr="Kuva, joka sisältää kohteen teksti, merkki, clipart-kuva&#10;&#10;Kuvaus luotu automaattisesti">
            <a:extLst>
              <a:ext uri="{FF2B5EF4-FFF2-40B4-BE49-F238E27FC236}">
                <a16:creationId xmlns:a16="http://schemas.microsoft.com/office/drawing/2014/main" id="{8157CF78-8B63-38A4-4379-37D2884BC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2" name="Picture 1">
            <a:extLst>
              <a:ext uri="{FF2B5EF4-FFF2-40B4-BE49-F238E27FC236}">
                <a16:creationId xmlns:a16="http://schemas.microsoft.com/office/drawing/2014/main" id="{2456434C-4908-F7A9-1866-A266F9AA15EF}"/>
              </a:ext>
            </a:extLst>
          </p:cNvPr>
          <p:cNvPicPr>
            <a:picLocks noChangeAspect="1"/>
          </p:cNvPicPr>
          <p:nvPr/>
        </p:nvPicPr>
        <p:blipFill>
          <a:blip r:embed="rId4"/>
          <a:stretch>
            <a:fillRect/>
          </a:stretch>
        </p:blipFill>
        <p:spPr>
          <a:xfrm>
            <a:off x="0" y="152384"/>
            <a:ext cx="9144000" cy="5982224"/>
          </a:xfrm>
          <a:prstGeom prst="rect">
            <a:avLst/>
          </a:prstGeom>
        </p:spPr>
      </p:pic>
    </p:spTree>
    <p:extLst>
      <p:ext uri="{BB962C8B-B14F-4D97-AF65-F5344CB8AC3E}">
        <p14:creationId xmlns:p14="http://schemas.microsoft.com/office/powerpoint/2010/main" val="15549759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a:xfrm>
            <a:off x="8388424" y="6356352"/>
            <a:ext cx="400050" cy="365125"/>
          </a:xfrm>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91</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62EC55C7-97CF-5BFE-9A23-0D1927B264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278B24E6-FF04-A708-5D32-368B8C7D8495}"/>
              </a:ext>
            </a:extLst>
          </p:cNvPr>
          <p:cNvPicPr>
            <a:picLocks noChangeAspect="1"/>
          </p:cNvPicPr>
          <p:nvPr/>
        </p:nvPicPr>
        <p:blipFill>
          <a:blip r:embed="rId3"/>
          <a:stretch>
            <a:fillRect/>
          </a:stretch>
        </p:blipFill>
        <p:spPr>
          <a:xfrm>
            <a:off x="0" y="165221"/>
            <a:ext cx="9144000" cy="5982224"/>
          </a:xfrm>
          <a:prstGeom prst="rect">
            <a:avLst/>
          </a:prstGeom>
        </p:spPr>
      </p:pic>
    </p:spTree>
    <p:extLst>
      <p:ext uri="{BB962C8B-B14F-4D97-AF65-F5344CB8AC3E}">
        <p14:creationId xmlns:p14="http://schemas.microsoft.com/office/powerpoint/2010/main" val="1887410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92</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6F5FC38B-E819-E8D7-02C4-333A079576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C47EB8D3-8DB1-9869-0CFA-65C483BAE2A2}"/>
              </a:ext>
            </a:extLst>
          </p:cNvPr>
          <p:cNvPicPr>
            <a:picLocks noChangeAspect="1"/>
          </p:cNvPicPr>
          <p:nvPr/>
        </p:nvPicPr>
        <p:blipFill>
          <a:blip r:embed="rId3"/>
          <a:stretch>
            <a:fillRect/>
          </a:stretch>
        </p:blipFill>
        <p:spPr>
          <a:xfrm>
            <a:off x="0" y="136523"/>
            <a:ext cx="9144000" cy="5982224"/>
          </a:xfrm>
          <a:prstGeom prst="rect">
            <a:avLst/>
          </a:prstGeom>
        </p:spPr>
      </p:pic>
    </p:spTree>
    <p:extLst>
      <p:ext uri="{BB962C8B-B14F-4D97-AF65-F5344CB8AC3E}">
        <p14:creationId xmlns:p14="http://schemas.microsoft.com/office/powerpoint/2010/main" val="12899576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93</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5DC68B0A-172E-A89C-F70A-8B3BD88C9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E8E9106A-BE86-DE63-11F3-047DE298B8B5}"/>
              </a:ext>
            </a:extLst>
          </p:cNvPr>
          <p:cNvPicPr>
            <a:picLocks noChangeAspect="1"/>
          </p:cNvPicPr>
          <p:nvPr/>
        </p:nvPicPr>
        <p:blipFill>
          <a:blip r:embed="rId3"/>
          <a:stretch>
            <a:fillRect/>
          </a:stretch>
        </p:blipFill>
        <p:spPr>
          <a:xfrm>
            <a:off x="0" y="136523"/>
            <a:ext cx="9144000" cy="5982224"/>
          </a:xfrm>
          <a:prstGeom prst="rect">
            <a:avLst/>
          </a:prstGeom>
        </p:spPr>
      </p:pic>
    </p:spTree>
    <p:extLst>
      <p:ext uri="{BB962C8B-B14F-4D97-AF65-F5344CB8AC3E}">
        <p14:creationId xmlns:p14="http://schemas.microsoft.com/office/powerpoint/2010/main" val="37372914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94</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E5894FC4-0FDA-CD2E-0F26-036B201CA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2906042D-3949-B324-42AB-B3114B92EF72}"/>
              </a:ext>
            </a:extLst>
          </p:cNvPr>
          <p:cNvPicPr>
            <a:picLocks noChangeAspect="1"/>
          </p:cNvPicPr>
          <p:nvPr/>
        </p:nvPicPr>
        <p:blipFill>
          <a:blip r:embed="rId3"/>
          <a:stretch>
            <a:fillRect/>
          </a:stretch>
        </p:blipFill>
        <p:spPr>
          <a:xfrm>
            <a:off x="0" y="107340"/>
            <a:ext cx="9144000" cy="5982224"/>
          </a:xfrm>
          <a:prstGeom prst="rect">
            <a:avLst/>
          </a:prstGeom>
        </p:spPr>
      </p:pic>
    </p:spTree>
    <p:extLst>
      <p:ext uri="{BB962C8B-B14F-4D97-AF65-F5344CB8AC3E}">
        <p14:creationId xmlns:p14="http://schemas.microsoft.com/office/powerpoint/2010/main" val="23767263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D176DC-976B-67D3-A3FD-E1AE5624F337}"/>
              </a:ext>
            </a:extLst>
          </p:cNvPr>
          <p:cNvPicPr>
            <a:picLocks noChangeAspect="1"/>
          </p:cNvPicPr>
          <p:nvPr/>
        </p:nvPicPr>
        <p:blipFill>
          <a:blip r:embed="rId2"/>
          <a:stretch>
            <a:fillRect/>
          </a:stretch>
        </p:blipFill>
        <p:spPr>
          <a:xfrm>
            <a:off x="6610063" y="3449252"/>
            <a:ext cx="2396905" cy="3387090"/>
          </a:xfrm>
          <a:prstGeom prst="rect">
            <a:avLst/>
          </a:prstGeom>
        </p:spPr>
      </p:pic>
      <p:pic>
        <p:nvPicPr>
          <p:cNvPr id="8" name="Picture 7">
            <a:extLst>
              <a:ext uri="{FF2B5EF4-FFF2-40B4-BE49-F238E27FC236}">
                <a16:creationId xmlns:a16="http://schemas.microsoft.com/office/drawing/2014/main" id="{7734872E-7FE0-5028-5C0E-4B14C64C6297}"/>
              </a:ext>
            </a:extLst>
          </p:cNvPr>
          <p:cNvPicPr>
            <a:picLocks noChangeAspect="1"/>
          </p:cNvPicPr>
          <p:nvPr/>
        </p:nvPicPr>
        <p:blipFill>
          <a:blip r:embed="rId3"/>
          <a:stretch>
            <a:fillRect/>
          </a:stretch>
        </p:blipFill>
        <p:spPr>
          <a:xfrm>
            <a:off x="274712" y="3269266"/>
            <a:ext cx="2045235" cy="2894200"/>
          </a:xfrm>
          <a:prstGeom prst="rect">
            <a:avLst/>
          </a:prstGeom>
        </p:spPr>
      </p:pic>
      <p:sp>
        <p:nvSpPr>
          <p:cNvPr id="31" name="Otsikko 1"/>
          <p:cNvSpPr txBox="1">
            <a:spLocks/>
          </p:cNvSpPr>
          <p:nvPr/>
        </p:nvSpPr>
        <p:spPr>
          <a:xfrm>
            <a:off x="827465" y="38859"/>
            <a:ext cx="7798445" cy="46599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fi-FI" sz="2700" b="1" cap="all" dirty="0" err="1">
                <a:solidFill>
                  <a:srgbClr val="0070C0"/>
                </a:solidFill>
                <a:effectLst>
                  <a:outerShdw blurRad="38100" dist="38100" dir="2700000" algn="tl">
                    <a:srgbClr val="000000">
                      <a:alpha val="43137"/>
                    </a:srgbClr>
                  </a:outerShdw>
                </a:effectLst>
              </a:rPr>
              <a:t>satakunnaN</a:t>
            </a:r>
            <a:r>
              <a:rPr lang="fi-FI" sz="2700" b="1" cap="all" dirty="0">
                <a:solidFill>
                  <a:srgbClr val="0070C0"/>
                </a:solidFill>
                <a:effectLst>
                  <a:outerShdw blurRad="38100" dist="38100" dir="2700000" algn="tl">
                    <a:srgbClr val="000000">
                      <a:alpha val="43137"/>
                    </a:srgbClr>
                  </a:outerShdw>
                </a:effectLst>
              </a:rPr>
              <a:t> SEUTUKUNTIEN VAHVUUKSIA</a:t>
            </a:r>
          </a:p>
        </p:txBody>
      </p:sp>
      <p:sp>
        <p:nvSpPr>
          <p:cNvPr id="40" name="Tekstiruutu 36"/>
          <p:cNvSpPr txBox="1"/>
          <p:nvPr/>
        </p:nvSpPr>
        <p:spPr>
          <a:xfrm rot="16200000">
            <a:off x="7966641" y="1577494"/>
            <a:ext cx="2080654" cy="215444"/>
          </a:xfrm>
          <a:prstGeom prst="rect">
            <a:avLst/>
          </a:prstGeom>
          <a:noFill/>
        </p:spPr>
        <p:txBody>
          <a:bodyPr vert="horz" wrap="square" rtlCol="0">
            <a:spAutoFit/>
          </a:bodyPr>
          <a:lstStyle/>
          <a:p>
            <a:r>
              <a:rPr lang="fi-FI" sz="800" dirty="0"/>
              <a:t>           </a:t>
            </a:r>
          </a:p>
        </p:txBody>
      </p:sp>
      <p:sp>
        <p:nvSpPr>
          <p:cNvPr id="41" name="Tekstiruutu 8"/>
          <p:cNvSpPr txBox="1"/>
          <p:nvPr/>
        </p:nvSpPr>
        <p:spPr>
          <a:xfrm>
            <a:off x="8868498" y="0"/>
            <a:ext cx="307777" cy="992455"/>
          </a:xfrm>
          <a:prstGeom prst="rect">
            <a:avLst/>
          </a:prstGeom>
          <a:noFill/>
        </p:spPr>
        <p:txBody>
          <a:bodyPr vert="vert270" wrap="square" rtlCol="0">
            <a:spAutoFit/>
          </a:bodyPr>
          <a:lstStyle/>
          <a:p>
            <a:r>
              <a:rPr lang="fi-FI" sz="800" dirty="0"/>
              <a:t>Tilastokeskus 2019</a:t>
            </a:r>
          </a:p>
        </p:txBody>
      </p:sp>
      <p:sp>
        <p:nvSpPr>
          <p:cNvPr id="15" name="TextBox 14"/>
          <p:cNvSpPr txBox="1"/>
          <p:nvPr/>
        </p:nvSpPr>
        <p:spPr>
          <a:xfrm>
            <a:off x="3386602" y="3405625"/>
            <a:ext cx="2029723" cy="369332"/>
          </a:xfrm>
          <a:prstGeom prst="rect">
            <a:avLst/>
          </a:prstGeom>
          <a:noFill/>
        </p:spPr>
        <p:txBody>
          <a:bodyPr wrap="non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Pohjois-Satakunta</a:t>
            </a:r>
            <a:endParaRPr lang="en-US" b="1" dirty="0">
              <a:solidFill>
                <a:prstClr val="black"/>
              </a:solidFill>
              <a:latin typeface="Britannic Bold" panose="020B0903060703020204" pitchFamily="34" charset="0"/>
            </a:endParaRPr>
          </a:p>
        </p:txBody>
      </p:sp>
      <p:sp>
        <p:nvSpPr>
          <p:cNvPr id="16" name="TextBox 15"/>
          <p:cNvSpPr txBox="1"/>
          <p:nvPr/>
        </p:nvSpPr>
        <p:spPr>
          <a:xfrm>
            <a:off x="4885379" y="473271"/>
            <a:ext cx="2295948" cy="369332"/>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Rauman seutukunta</a:t>
            </a:r>
            <a:endParaRPr lang="en-US" b="1" dirty="0">
              <a:solidFill>
                <a:prstClr val="black"/>
              </a:solidFill>
              <a:latin typeface="Britannic Bold" panose="020B0903060703020204" pitchFamily="34" charset="0"/>
            </a:endParaRPr>
          </a:p>
        </p:txBody>
      </p:sp>
      <p:sp>
        <p:nvSpPr>
          <p:cNvPr id="18" name="Tekstiruutu 34"/>
          <p:cNvSpPr txBox="1"/>
          <p:nvPr/>
        </p:nvSpPr>
        <p:spPr>
          <a:xfrm>
            <a:off x="584877" y="151425"/>
            <a:ext cx="1955985" cy="677108"/>
          </a:xfrm>
          <a:prstGeom prst="rect">
            <a:avLst/>
          </a:prstGeom>
          <a:noFill/>
        </p:spPr>
        <p:txBody>
          <a:bodyPr wrap="none" rtlCol="0">
            <a:spAutoFit/>
          </a:bodyPr>
          <a:lstStyle/>
          <a:p>
            <a:endParaRPr lang="fi-FI" sz="2000" b="1" dirty="0">
              <a:solidFill>
                <a:schemeClr val="bg1">
                  <a:lumMod val="50000"/>
                </a:schemeClr>
              </a:solidFill>
              <a:effectLst>
                <a:outerShdw blurRad="38100" dist="38100" dir="2700000" algn="tl">
                  <a:srgbClr val="000000">
                    <a:alpha val="43137"/>
                  </a:srgbClr>
                </a:outerShdw>
              </a:effectLst>
            </a:endParaRPr>
          </a:p>
          <a:p>
            <a:r>
              <a:rPr lang="fi-FI" b="1" dirty="0">
                <a:latin typeface="Britannic Bold" panose="020B0903060703020204" pitchFamily="34" charset="0"/>
              </a:rPr>
              <a:t>Porin seutukunta</a:t>
            </a:r>
          </a:p>
        </p:txBody>
      </p:sp>
      <p:sp>
        <p:nvSpPr>
          <p:cNvPr id="7" name="Rectangle 6"/>
          <p:cNvSpPr/>
          <p:nvPr/>
        </p:nvSpPr>
        <p:spPr>
          <a:xfrm>
            <a:off x="154687" y="856287"/>
            <a:ext cx="4572000" cy="2160656"/>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a:t>
            </a:r>
            <a:r>
              <a:rPr lang="fi-FI" dirty="0"/>
              <a:t> </a:t>
            </a:r>
            <a:r>
              <a:rPr lang="fi-FI" sz="1400" b="1" cap="all" spc="-50" dirty="0">
                <a:solidFill>
                  <a:srgbClr val="0070C0"/>
                </a:solidFill>
                <a:latin typeface="+mj-lt"/>
                <a:ea typeface="+mj-ea"/>
                <a:cs typeface="+mj-cs"/>
              </a:rPr>
              <a:t>vahva resilienssi (teollisuuden monipuolisuus </a:t>
            </a:r>
          </a:p>
          <a:p>
            <a:pPr>
              <a:lnSpc>
                <a:spcPct val="85000"/>
              </a:lnSpc>
              <a:spcBef>
                <a:spcPct val="0"/>
              </a:spcBef>
            </a:pPr>
            <a:r>
              <a:rPr lang="fi-FI" sz="1400" b="1" cap="all" spc="-50" dirty="0">
                <a:solidFill>
                  <a:srgbClr val="0070C0"/>
                </a:solidFill>
                <a:latin typeface="+mj-lt"/>
                <a:ea typeface="+mj-ea"/>
                <a:cs typeface="+mj-cs"/>
              </a:rPr>
              <a:t>Suomen 13. paras 69 seutukunnasta)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metallien jalostus sekä kone- ja laitevalmistus </a:t>
            </a:r>
          </a:p>
          <a:p>
            <a:pPr>
              <a:lnSpc>
                <a:spcPct val="85000"/>
              </a:lnSpc>
              <a:spcBef>
                <a:spcPct val="0"/>
              </a:spcBef>
            </a:pPr>
            <a:r>
              <a:rPr lang="fi-FI" sz="1400" b="1" cap="all" spc="-50" dirty="0">
                <a:solidFill>
                  <a:srgbClr val="0070C0"/>
                </a:solidFill>
                <a:latin typeface="+mj-lt"/>
                <a:ea typeface="+mj-ea"/>
                <a:cs typeface="+mj-cs"/>
              </a:rPr>
              <a:t>vahvoja vientialoja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teollisten investointien kasvu ripeää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a:t>
            </a:r>
            <a:r>
              <a:rPr lang="fi-FI" sz="1400" b="1" cap="all" spc="-50" dirty="0">
                <a:solidFill>
                  <a:srgbClr val="0070C0"/>
                </a:solidFill>
                <a:latin typeface="Calibri"/>
              </a:rPr>
              <a:t>metallien jalostus vahvassa vedossa</a:t>
            </a:r>
            <a:endParaRPr lang="fi-FI" sz="1400" b="1" cap="all" spc="-50" dirty="0">
              <a:solidFill>
                <a:srgbClr val="0070C0"/>
              </a:solidFill>
              <a:latin typeface="+mj-lt"/>
              <a:ea typeface="+mj-ea"/>
              <a:cs typeface="+mj-cs"/>
            </a:endParaRP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AUTOMAATIO- JA ROBOTIIKKA </a:t>
            </a:r>
            <a:r>
              <a:rPr lang="fi-FI" sz="1400" b="1" cap="all" spc="-50" dirty="0" err="1">
                <a:solidFill>
                  <a:srgbClr val="0070C0"/>
                </a:solidFill>
                <a:latin typeface="+mj-lt"/>
                <a:ea typeface="+mj-ea"/>
                <a:cs typeface="+mj-cs"/>
              </a:rPr>
              <a:t>kovaSSA</a:t>
            </a:r>
            <a:r>
              <a:rPr lang="fi-FI" sz="1400" b="1" cap="all" spc="-50" dirty="0">
                <a:solidFill>
                  <a:srgbClr val="0070C0"/>
                </a:solidFill>
                <a:latin typeface="+mj-lt"/>
                <a:ea typeface="+mj-ea"/>
                <a:cs typeface="+mj-cs"/>
              </a:rPr>
              <a:t> NOSTEESSA</a:t>
            </a:r>
          </a:p>
        </p:txBody>
      </p:sp>
      <p:sp>
        <p:nvSpPr>
          <p:cNvPr id="19" name="Rectangle 18"/>
          <p:cNvSpPr/>
          <p:nvPr/>
        </p:nvSpPr>
        <p:spPr>
          <a:xfrm>
            <a:off x="2588814" y="3845326"/>
            <a:ext cx="4572000" cy="1742080"/>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 TYÖPAIKKOJEN KASVU Nopeaa VIIME VUOSINA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Korkea BKT per </a:t>
            </a:r>
            <a:r>
              <a:rPr lang="fi-FI" sz="1400" b="1" cap="all" spc="-50" dirty="0" err="1">
                <a:solidFill>
                  <a:srgbClr val="0070C0"/>
                </a:solidFill>
                <a:latin typeface="+mj-lt"/>
                <a:ea typeface="+mj-ea"/>
                <a:cs typeface="+mj-cs"/>
              </a:rPr>
              <a:t>capita</a:t>
            </a:r>
            <a:r>
              <a:rPr lang="fi-FI" sz="1400" b="1" cap="all" spc="-50" dirty="0">
                <a:solidFill>
                  <a:srgbClr val="0070C0"/>
                </a:solidFill>
                <a:latin typeface="+mj-lt"/>
                <a:ea typeface="+mj-ea"/>
                <a:cs typeface="+mj-cs"/>
              </a:rPr>
              <a:t> suhteessa alueen kokoon,</a:t>
            </a:r>
          </a:p>
          <a:p>
            <a:pPr>
              <a:lnSpc>
                <a:spcPct val="85000"/>
              </a:lnSpc>
              <a:spcBef>
                <a:spcPct val="0"/>
              </a:spcBef>
            </a:pPr>
            <a:r>
              <a:rPr lang="fi-FI" sz="1400" b="1" cap="all" spc="-50" dirty="0">
                <a:solidFill>
                  <a:srgbClr val="0070C0"/>
                </a:solidFill>
                <a:latin typeface="+mj-lt"/>
                <a:ea typeface="+mj-ea"/>
                <a:cs typeface="+mj-cs"/>
              </a:rPr>
              <a:t>   SIJA 31 69 SEUTUKUNNAN JOUKOSSA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monipuolinen teollinen rakenne, SIJA 14</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valtakunnallisesti merkittäviä toimijoita (puolustusvoimat ja kuntoutuskeskus)</a:t>
            </a:r>
          </a:p>
        </p:txBody>
      </p:sp>
      <p:sp>
        <p:nvSpPr>
          <p:cNvPr id="20" name="Rectangle 19"/>
          <p:cNvSpPr/>
          <p:nvPr/>
        </p:nvSpPr>
        <p:spPr>
          <a:xfrm>
            <a:off x="4360418" y="884418"/>
            <a:ext cx="4754272" cy="2108334"/>
          </a:xfrm>
          <a:prstGeom prst="rect">
            <a:avLst/>
          </a:prstGeom>
        </p:spPr>
        <p:txBody>
          <a:bodyPr wrap="square">
            <a:spAutoFit/>
          </a:bodyPr>
          <a:lstStyle/>
          <a:p>
            <a:pPr>
              <a:lnSpc>
                <a:spcPct val="85000"/>
              </a:lnSpc>
              <a:spcBef>
                <a:spcPct val="0"/>
              </a:spcBef>
            </a:pPr>
            <a:r>
              <a:rPr lang="fi-FI" sz="1400" b="1" cap="all" spc="-50" dirty="0">
                <a:solidFill>
                  <a:srgbClr val="0070C0"/>
                </a:solidFill>
                <a:latin typeface="+mj-lt"/>
                <a:ea typeface="+mj-ea"/>
                <a:cs typeface="+mj-cs"/>
              </a:rPr>
              <a:t>• BKT per </a:t>
            </a:r>
            <a:r>
              <a:rPr lang="fi-FI" sz="1400" b="1" cap="all" spc="-50" dirty="0" err="1">
                <a:solidFill>
                  <a:srgbClr val="0070C0"/>
                </a:solidFill>
                <a:latin typeface="+mj-lt"/>
                <a:ea typeface="+mj-ea"/>
                <a:cs typeface="+mj-cs"/>
              </a:rPr>
              <a:t>capita</a:t>
            </a:r>
            <a:r>
              <a:rPr lang="fi-FI" sz="1400" b="1" cap="all" spc="-50" dirty="0">
                <a:solidFill>
                  <a:srgbClr val="0070C0"/>
                </a:solidFill>
                <a:latin typeface="+mj-lt"/>
                <a:ea typeface="+mj-ea"/>
                <a:cs typeface="+mj-cs"/>
              </a:rPr>
              <a:t> Suomen 7. korkein,  </a:t>
            </a:r>
          </a:p>
          <a:p>
            <a:pPr>
              <a:lnSpc>
                <a:spcPct val="85000"/>
              </a:lnSpc>
              <a:spcBef>
                <a:spcPct val="0"/>
              </a:spcBef>
            </a:pPr>
            <a:r>
              <a:rPr lang="fi-FI" sz="1400" b="1" cap="all" spc="-50" dirty="0">
                <a:solidFill>
                  <a:srgbClr val="0070C0"/>
                </a:solidFill>
                <a:latin typeface="+mj-lt"/>
                <a:ea typeface="+mj-ea"/>
                <a:cs typeface="+mj-cs"/>
              </a:rPr>
              <a:t>   kilpailukyky maan  kärkeä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runsaasti monipuolista ja tuottavaa Vientiteollisuutta  </a:t>
            </a:r>
          </a:p>
          <a:p>
            <a:pPr>
              <a:lnSpc>
                <a:spcPct val="85000"/>
              </a:lnSpc>
              <a:spcBef>
                <a:spcPct val="0"/>
              </a:spcBef>
            </a:pPr>
            <a:r>
              <a:rPr lang="fi-FI" sz="1400" b="1" cap="all" spc="-50" dirty="0">
                <a:solidFill>
                  <a:srgbClr val="0070C0"/>
                </a:solidFill>
                <a:latin typeface="+mj-lt"/>
                <a:ea typeface="+mj-ea"/>
                <a:cs typeface="+mj-cs"/>
              </a:rPr>
              <a:t>   etenkin metsä-, konepaja- ja  meriteollisuudessa </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vahva elintarvikeketju</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hyvin merkittävä energian tuottaja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meriteollisuus kasvussa</a:t>
            </a:r>
          </a:p>
        </p:txBody>
      </p:sp>
      <p:pic>
        <p:nvPicPr>
          <p:cNvPr id="21" name="Picture 20"/>
          <p:cNvPicPr>
            <a:picLocks noChangeAspect="1"/>
          </p:cNvPicPr>
          <p:nvPr/>
        </p:nvPicPr>
        <p:blipFill>
          <a:blip r:embed="rId4"/>
          <a:stretch>
            <a:fillRect/>
          </a:stretch>
        </p:blipFill>
        <p:spPr>
          <a:xfrm>
            <a:off x="7271895" y="59412"/>
            <a:ext cx="1548113" cy="1423811"/>
          </a:xfrm>
          <a:prstGeom prst="rect">
            <a:avLst/>
          </a:prstGeom>
        </p:spPr>
      </p:pic>
      <p:sp>
        <p:nvSpPr>
          <p:cNvPr id="23" name="TextBox 22"/>
          <p:cNvSpPr txBox="1"/>
          <p:nvPr/>
        </p:nvSpPr>
        <p:spPr>
          <a:xfrm>
            <a:off x="6038877" y="3007760"/>
            <a:ext cx="2829621" cy="400110"/>
          </a:xfrm>
          <a:prstGeom prst="rect">
            <a:avLst/>
          </a:prstGeom>
          <a:noFill/>
        </p:spPr>
        <p:txBody>
          <a:bodyPr wrap="none" rtlCol="0">
            <a:spAutoFit/>
          </a:bodyPr>
          <a:lstStyle/>
          <a:p>
            <a:r>
              <a:rPr lang="fi-FI" sz="1000" dirty="0"/>
              <a:t>Seutukuntien BKT/</a:t>
            </a:r>
            <a:r>
              <a:rPr lang="fi-FI" sz="1000" dirty="0" err="1"/>
              <a:t>capita</a:t>
            </a:r>
            <a:endParaRPr lang="fi-FI" sz="1000" dirty="0"/>
          </a:p>
          <a:p>
            <a:r>
              <a:rPr lang="fi-FI" sz="1000" dirty="0"/>
              <a:t>Sijaluvut (sininen parempi, punainen heikompi)</a:t>
            </a:r>
          </a:p>
        </p:txBody>
      </p:sp>
      <p:sp>
        <p:nvSpPr>
          <p:cNvPr id="4" name="TextBox 3"/>
          <p:cNvSpPr txBox="1"/>
          <p:nvPr/>
        </p:nvSpPr>
        <p:spPr>
          <a:xfrm>
            <a:off x="2551070" y="6410474"/>
            <a:ext cx="885109" cy="369332"/>
          </a:xfrm>
          <a:prstGeom prst="rect">
            <a:avLst/>
          </a:prstGeom>
          <a:solidFill>
            <a:schemeClr val="bg1"/>
          </a:solidFill>
        </p:spPr>
        <p:txBody>
          <a:bodyPr wrap="square" rtlCol="0">
            <a:spAutoFit/>
          </a:bodyPr>
          <a:lstStyle/>
          <a:p>
            <a:endParaRPr lang="fi-FI" dirty="0"/>
          </a:p>
        </p:txBody>
      </p:sp>
      <p:sp>
        <p:nvSpPr>
          <p:cNvPr id="2" name="TextBox 1"/>
          <p:cNvSpPr txBox="1"/>
          <p:nvPr/>
        </p:nvSpPr>
        <p:spPr>
          <a:xfrm>
            <a:off x="274712" y="2911064"/>
            <a:ext cx="2773516" cy="400110"/>
          </a:xfrm>
          <a:prstGeom prst="rect">
            <a:avLst/>
          </a:prstGeom>
          <a:noFill/>
        </p:spPr>
        <p:txBody>
          <a:bodyPr wrap="none" rtlCol="0">
            <a:spAutoFit/>
          </a:bodyPr>
          <a:lstStyle/>
          <a:p>
            <a:r>
              <a:rPr lang="fi-FI" sz="1000" dirty="0"/>
              <a:t>Seutukuntien resilienssi,</a:t>
            </a:r>
          </a:p>
          <a:p>
            <a:r>
              <a:rPr lang="fi-FI" sz="1000" dirty="0"/>
              <a:t>Sijaluvut (vihreä parempi, punainen heikompi)</a:t>
            </a:r>
          </a:p>
        </p:txBody>
      </p:sp>
      <p:pic>
        <p:nvPicPr>
          <p:cNvPr id="6" name="Kuva 5" descr="Kuva, joka sisältää kohteen teksti, merkki, clipart-kuva&#10;&#10;Kuvaus luotu automaattisesti">
            <a:extLst>
              <a:ext uri="{FF2B5EF4-FFF2-40B4-BE49-F238E27FC236}">
                <a16:creationId xmlns:a16="http://schemas.microsoft.com/office/drawing/2014/main" id="{F927843E-2951-9329-562D-04998F7F4E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7203299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384056" y="3133419"/>
            <a:ext cx="6858000" cy="1790700"/>
          </a:xfrm>
        </p:spPr>
        <p:txBody>
          <a:bodyPr>
            <a:normAutofit fontScale="90000"/>
          </a:bodyPr>
          <a:lstStyle/>
          <a:p>
            <a:pPr lvl="0" algn="l" eaLnBrk="0" fontAlgn="base" hangingPunct="0">
              <a:lnSpc>
                <a:spcPct val="100000"/>
              </a:lnSpc>
              <a:spcBef>
                <a:spcPct val="20000"/>
              </a:spcBef>
              <a:spcAft>
                <a:spcPct val="0"/>
              </a:spcAft>
            </a:pPr>
            <a:r>
              <a:rPr lang="en-GB" altLang="fi-FI" sz="3000" b="1" kern="0" dirty="0">
                <a:solidFill>
                  <a:srgbClr val="003399"/>
                </a:solidFill>
                <a:latin typeface="Arial"/>
              </a:rPr>
              <a:t>SATAKUNNAN TALOUS </a:t>
            </a:r>
            <a:br>
              <a:rPr lang="en-GB" altLang="fi-FI" sz="3000" b="1" kern="0" dirty="0">
                <a:solidFill>
                  <a:srgbClr val="003399"/>
                </a:solidFill>
                <a:latin typeface="Arial"/>
              </a:rPr>
            </a:br>
            <a:r>
              <a:rPr lang="en-GB" altLang="fi-FI" sz="3000" b="1" kern="0" dirty="0" err="1">
                <a:solidFill>
                  <a:srgbClr val="003399"/>
                </a:solidFill>
                <a:latin typeface="Arial"/>
              </a:rPr>
              <a:t>Nykytila</a:t>
            </a:r>
            <a:r>
              <a:rPr lang="en-GB" altLang="fi-FI" sz="3000" b="1" kern="0" dirty="0">
                <a:solidFill>
                  <a:srgbClr val="003399"/>
                </a:solidFill>
                <a:latin typeface="Arial"/>
              </a:rPr>
              <a:t> </a:t>
            </a:r>
            <a:r>
              <a:rPr lang="en-GB" altLang="fi-FI" sz="3000" b="1" kern="0" dirty="0" err="1">
                <a:solidFill>
                  <a:srgbClr val="003399"/>
                </a:solidFill>
                <a:latin typeface="Arial"/>
              </a:rPr>
              <a:t>ja</a:t>
            </a:r>
            <a:r>
              <a:rPr lang="en-GB" altLang="fi-FI" sz="3000" b="1" kern="0" dirty="0">
                <a:solidFill>
                  <a:srgbClr val="003399"/>
                </a:solidFill>
                <a:latin typeface="Arial"/>
              </a:rPr>
              <a:t> </a:t>
            </a:r>
            <a:r>
              <a:rPr lang="en-GB" altLang="fi-FI" sz="3000" b="1" kern="0" dirty="0" err="1">
                <a:solidFill>
                  <a:srgbClr val="003399"/>
                </a:solidFill>
                <a:latin typeface="Arial"/>
              </a:rPr>
              <a:t>lähiajan</a:t>
            </a:r>
            <a:r>
              <a:rPr lang="en-GB" altLang="fi-FI" sz="3000" b="1" kern="0" dirty="0">
                <a:solidFill>
                  <a:srgbClr val="003399"/>
                </a:solidFill>
                <a:latin typeface="Arial"/>
              </a:rPr>
              <a:t> </a:t>
            </a:r>
            <a:r>
              <a:rPr lang="en-GB" altLang="fi-FI" sz="3000" b="1" kern="0" dirty="0" err="1">
                <a:solidFill>
                  <a:srgbClr val="003399"/>
                </a:solidFill>
                <a:latin typeface="Arial"/>
              </a:rPr>
              <a:t>näkymät</a:t>
            </a:r>
            <a:r>
              <a:rPr lang="en-GB" altLang="fi-FI" sz="3000" b="1" kern="0" dirty="0">
                <a:solidFill>
                  <a:srgbClr val="003399"/>
                </a:solidFill>
                <a:latin typeface="Arial"/>
              </a:rPr>
              <a:t> 42</a:t>
            </a:r>
            <a:br>
              <a:rPr lang="en-GB" altLang="fi-FI" sz="2100" b="1" kern="0" dirty="0">
                <a:solidFill>
                  <a:srgbClr val="003399"/>
                </a:solidFill>
                <a:latin typeface="Arial"/>
              </a:rPr>
            </a:br>
            <a:br>
              <a:rPr lang="fi-FI" sz="5400" dirty="0"/>
            </a:br>
            <a:r>
              <a:rPr lang="en-GB" sz="2700" kern="0" dirty="0" err="1">
                <a:solidFill>
                  <a:srgbClr val="003399"/>
                </a:solidFill>
                <a:latin typeface="Arial"/>
                <a:ea typeface="+mn-ea"/>
                <a:cs typeface="+mn-cs"/>
              </a:rPr>
              <a:t>Touko</a:t>
            </a:r>
            <a:r>
              <a:rPr lang="en-GB" altLang="fi-FI" sz="2700" kern="0" dirty="0" err="1">
                <a:solidFill>
                  <a:srgbClr val="003399"/>
                </a:solidFill>
                <a:latin typeface="Arial"/>
                <a:ea typeface="+mn-ea"/>
                <a:cs typeface="+mn-cs"/>
              </a:rPr>
              <a:t>kuu</a:t>
            </a:r>
            <a:r>
              <a:rPr lang="en-GB" altLang="fi-FI" sz="2700" kern="0" dirty="0">
                <a:solidFill>
                  <a:srgbClr val="003399"/>
                </a:solidFill>
                <a:latin typeface="Arial"/>
                <a:ea typeface="+mn-ea"/>
                <a:cs typeface="+mn-cs"/>
              </a:rPr>
              <a:t> 2024</a:t>
            </a:r>
            <a:br>
              <a:rPr lang="en-GB" altLang="fi-FI" sz="1650" kern="0" dirty="0">
                <a:solidFill>
                  <a:srgbClr val="003399"/>
                </a:solidFill>
                <a:latin typeface="Arial"/>
                <a:ea typeface="+mn-ea"/>
                <a:cs typeface="+mn-cs"/>
              </a:rPr>
            </a:br>
            <a:br>
              <a:rPr lang="en-GB"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Aluekehitysasiantuntija Saku Vähäsantanen</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Satakuntaliitto</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Etunimi.sukunimi@satakunta.fi</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Puh. 044 711 4350</a:t>
            </a:r>
            <a:br>
              <a:rPr lang="fi-FI" altLang="fi-FI" sz="1650" kern="0" dirty="0">
                <a:solidFill>
                  <a:srgbClr val="FF9933"/>
                </a:solidFill>
                <a:latin typeface="Arial"/>
                <a:ea typeface="+mn-ea"/>
                <a:cs typeface="+mn-cs"/>
              </a:rPr>
            </a:br>
            <a:endParaRPr lang="fi-FI" sz="54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685" y="811530"/>
            <a:ext cx="4118315" cy="5189220"/>
          </a:xfrm>
          <a:prstGeom prst="rect">
            <a:avLst/>
          </a:prstGeom>
        </p:spPr>
      </p:pic>
      <p:pic>
        <p:nvPicPr>
          <p:cNvPr id="5" name="Kuva 8" descr="Kuva, joka sisältää kohteen teksti, merkki, clipart-kuva&#10;&#10;Kuvaus luotu automaattisesti">
            <a:extLst>
              <a:ext uri="{FF2B5EF4-FFF2-40B4-BE49-F238E27FC236}">
                <a16:creationId xmlns:a16="http://schemas.microsoft.com/office/drawing/2014/main" id="{695DE9F1-7DE6-56F5-93FC-A7B2FAF5B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590" y="5499546"/>
            <a:ext cx="1392609" cy="360574"/>
          </a:xfrm>
          <a:prstGeom prst="rect">
            <a:avLst/>
          </a:prstGeom>
        </p:spPr>
      </p:pic>
    </p:spTree>
    <p:extLst>
      <p:ext uri="{BB962C8B-B14F-4D97-AF65-F5344CB8AC3E}">
        <p14:creationId xmlns:p14="http://schemas.microsoft.com/office/powerpoint/2010/main" val="41446077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73360" y="3271838"/>
            <a:ext cx="5241590" cy="1790700"/>
          </a:xfrm>
        </p:spPr>
        <p:txBody>
          <a:bodyPr>
            <a:normAutofit fontScale="90000"/>
          </a:bodyPr>
          <a:lstStyle/>
          <a:p>
            <a:pPr lvl="0" algn="l" eaLnBrk="0" fontAlgn="base" hangingPunct="0">
              <a:lnSpc>
                <a:spcPct val="100000"/>
              </a:lnSpc>
              <a:spcBef>
                <a:spcPct val="20000"/>
              </a:spcBef>
              <a:spcAft>
                <a:spcPct val="0"/>
              </a:spcAft>
            </a:pPr>
            <a:br>
              <a:rPr lang="en-GB" altLang="fi-FI" sz="3000" b="1" kern="0" dirty="0">
                <a:solidFill>
                  <a:srgbClr val="003399"/>
                </a:solidFill>
                <a:latin typeface="Arial"/>
              </a:rPr>
            </a:br>
            <a:br>
              <a:rPr lang="en-GB" altLang="fi-FI" sz="3000" b="1" kern="0" dirty="0">
                <a:solidFill>
                  <a:srgbClr val="003399"/>
                </a:solidFill>
                <a:latin typeface="Arial"/>
              </a:rPr>
            </a:br>
            <a:br>
              <a:rPr lang="en-GB" altLang="fi-FI" sz="3000" b="1" kern="0" dirty="0">
                <a:solidFill>
                  <a:srgbClr val="003399"/>
                </a:solidFill>
                <a:latin typeface="Arial"/>
              </a:rPr>
            </a:br>
            <a:r>
              <a:rPr lang="en-GB" altLang="fi-FI" sz="3000" b="1" kern="0" dirty="0">
                <a:solidFill>
                  <a:srgbClr val="003399"/>
                </a:solidFill>
                <a:latin typeface="Arial"/>
              </a:rPr>
              <a:t>SATAKUNNAN TALOUS </a:t>
            </a:r>
            <a:br>
              <a:rPr lang="en-GB" altLang="fi-FI" sz="3000" b="1" kern="0" dirty="0">
                <a:solidFill>
                  <a:srgbClr val="003399"/>
                </a:solidFill>
                <a:latin typeface="Arial"/>
              </a:rPr>
            </a:br>
            <a:r>
              <a:rPr lang="en-GB" altLang="fi-FI" sz="3000" b="1" kern="0" dirty="0" err="1">
                <a:solidFill>
                  <a:srgbClr val="003399"/>
                </a:solidFill>
                <a:latin typeface="Arial"/>
              </a:rPr>
              <a:t>Nykytila</a:t>
            </a:r>
            <a:r>
              <a:rPr lang="en-GB" altLang="fi-FI" sz="3000" b="1" kern="0" dirty="0">
                <a:solidFill>
                  <a:srgbClr val="003399"/>
                </a:solidFill>
                <a:latin typeface="Arial"/>
              </a:rPr>
              <a:t> </a:t>
            </a:r>
            <a:r>
              <a:rPr lang="en-GB" altLang="fi-FI" sz="3000" b="1" kern="0" dirty="0" err="1">
                <a:solidFill>
                  <a:srgbClr val="003399"/>
                </a:solidFill>
                <a:latin typeface="Arial"/>
              </a:rPr>
              <a:t>ja</a:t>
            </a:r>
            <a:r>
              <a:rPr lang="en-GB" altLang="fi-FI" sz="3000" b="1" kern="0" dirty="0">
                <a:solidFill>
                  <a:srgbClr val="003399"/>
                </a:solidFill>
                <a:latin typeface="Arial"/>
              </a:rPr>
              <a:t> </a:t>
            </a:r>
            <a:r>
              <a:rPr lang="en-GB" altLang="fi-FI" sz="3000" b="1" kern="0" dirty="0" err="1">
                <a:solidFill>
                  <a:srgbClr val="003399"/>
                </a:solidFill>
                <a:latin typeface="Arial"/>
              </a:rPr>
              <a:t>lähiajan</a:t>
            </a:r>
            <a:r>
              <a:rPr lang="en-GB" altLang="fi-FI" sz="3000" b="1" kern="0" dirty="0">
                <a:solidFill>
                  <a:srgbClr val="003399"/>
                </a:solidFill>
                <a:latin typeface="Arial"/>
              </a:rPr>
              <a:t> </a:t>
            </a:r>
            <a:r>
              <a:rPr lang="en-GB" altLang="fi-FI" sz="3000" b="1" kern="0" dirty="0" err="1">
                <a:solidFill>
                  <a:srgbClr val="003399"/>
                </a:solidFill>
                <a:latin typeface="Arial"/>
              </a:rPr>
              <a:t>näkymät</a:t>
            </a:r>
            <a:r>
              <a:rPr lang="en-GB" altLang="fi-FI" sz="3000" b="1" kern="0" dirty="0">
                <a:solidFill>
                  <a:srgbClr val="003399"/>
                </a:solidFill>
                <a:latin typeface="Arial"/>
              </a:rPr>
              <a:t> 42</a:t>
            </a:r>
            <a:br>
              <a:rPr lang="en-GB" altLang="fi-FI" sz="2100" b="1" kern="0" dirty="0">
                <a:solidFill>
                  <a:srgbClr val="003399"/>
                </a:solidFill>
                <a:latin typeface="Arial"/>
              </a:rPr>
            </a:br>
            <a:r>
              <a:rPr lang="en-GB" altLang="fi-FI" sz="2700" kern="0" dirty="0" err="1">
                <a:solidFill>
                  <a:srgbClr val="003399"/>
                </a:solidFill>
                <a:latin typeface="Arial"/>
                <a:ea typeface="+mn-ea"/>
                <a:cs typeface="+mn-cs"/>
              </a:rPr>
              <a:t>Toukokuu</a:t>
            </a:r>
            <a:r>
              <a:rPr lang="en-GB" altLang="fi-FI" sz="2700" kern="0" dirty="0">
                <a:solidFill>
                  <a:srgbClr val="003399"/>
                </a:solidFill>
                <a:latin typeface="Arial"/>
                <a:ea typeface="+mn-ea"/>
                <a:cs typeface="+mn-cs"/>
              </a:rPr>
              <a:t> 2024</a:t>
            </a:r>
            <a:br>
              <a:rPr lang="en-GB" altLang="fi-FI" sz="1650" kern="0" dirty="0">
                <a:solidFill>
                  <a:srgbClr val="003399"/>
                </a:solidFill>
                <a:latin typeface="Arial"/>
                <a:ea typeface="+mn-ea"/>
                <a:cs typeface="+mn-cs"/>
              </a:rPr>
            </a:br>
            <a:br>
              <a:rPr lang="en-GB"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Katsauksen ovat rahoittaneet Satakuntaliitto, Pyhäjärvi-instituutti, Satafood Kehittämisyhdistys ry, Porin kaupunki, Prizztech Oy, Satakunnan koulutuskuntayhtymä, Huittisten kaupunki, Länsirannikon Koulutus Oy </a:t>
            </a:r>
            <a:r>
              <a:rPr lang="fi-FI" altLang="fi-FI" sz="1650" kern="0" dirty="0" err="1">
                <a:solidFill>
                  <a:srgbClr val="FF9933"/>
                </a:solidFill>
                <a:latin typeface="Arial"/>
                <a:ea typeface="+mn-ea"/>
                <a:cs typeface="+mn-cs"/>
              </a:rPr>
              <a:t>WinNova</a:t>
            </a:r>
            <a:r>
              <a:rPr lang="fi-FI" altLang="fi-FI" sz="1650" kern="0" dirty="0">
                <a:solidFill>
                  <a:srgbClr val="FF9933"/>
                </a:solidFill>
                <a:latin typeface="Arial"/>
                <a:ea typeface="+mn-ea"/>
                <a:cs typeface="+mn-cs"/>
              </a:rPr>
              <a:t>, Satakunnan Yrittäjät ry, Satakunnan ELY-keskus, Rauman kaupunki, Kankaanpään kaupunki, Porin yliopistokeskus, Satakunnan ammattikorkeakoulu, Turun kauppakorkeakoulun Porin yksikkö, Satakunnan kauppakamari, Rauman kauppakamari sekä Eurajoen kunta.</a:t>
            </a:r>
            <a:endParaRPr lang="fi-FI" sz="54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685" y="811530"/>
            <a:ext cx="4118315" cy="5189220"/>
          </a:xfrm>
          <a:prstGeom prst="rect">
            <a:avLst/>
          </a:prstGeom>
        </p:spPr>
      </p:pic>
      <p:pic>
        <p:nvPicPr>
          <p:cNvPr id="3" name="Kuva 8" descr="Kuva, joka sisältää kohteen teksti, merkki, clipart-kuva&#10;&#10;Kuvaus luotu automaattisesti">
            <a:extLst>
              <a:ext uri="{FF2B5EF4-FFF2-40B4-BE49-F238E27FC236}">
                <a16:creationId xmlns:a16="http://schemas.microsoft.com/office/drawing/2014/main" id="{2E863A74-2F0B-F9D9-757C-9C7879CB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590" y="5499546"/>
            <a:ext cx="1392609" cy="360574"/>
          </a:xfrm>
          <a:prstGeom prst="rect">
            <a:avLst/>
          </a:prstGeom>
        </p:spPr>
      </p:pic>
    </p:spTree>
    <p:extLst>
      <p:ext uri="{BB962C8B-B14F-4D97-AF65-F5344CB8AC3E}">
        <p14:creationId xmlns:p14="http://schemas.microsoft.com/office/powerpoint/2010/main" val="41755367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5B3087D9-6CC8-4239-9F79-CBB91022B82F}" type="slidenum">
              <a:rPr lang="fi-FI" altLang="fi-FI">
                <a:solidFill>
                  <a:prstClr val="white"/>
                </a:solidFill>
                <a:cs typeface="+mn-cs"/>
              </a:rPr>
              <a:pPr defTabSz="685800" eaLnBrk="1" fontAlgn="auto" hangingPunct="1">
                <a:spcBef>
                  <a:spcPts val="0"/>
                </a:spcBef>
                <a:spcAft>
                  <a:spcPts val="0"/>
                </a:spcAft>
              </a:pPr>
              <a:t>98</a:t>
            </a:fld>
            <a:endParaRPr lang="fi-FI" altLang="fi-FI">
              <a:solidFill>
                <a:prstClr val="white"/>
              </a:solidFill>
              <a:cs typeface="+mn-cs"/>
            </a:endParaRPr>
          </a:p>
        </p:txBody>
      </p:sp>
      <p:sp>
        <p:nvSpPr>
          <p:cNvPr id="19459" name="Rectangle 2"/>
          <p:cNvSpPr>
            <a:spLocks noGrp="1" noChangeArrowheads="1"/>
          </p:cNvSpPr>
          <p:nvPr>
            <p:ph type="title"/>
          </p:nvPr>
        </p:nvSpPr>
        <p:spPr>
          <a:xfrm>
            <a:off x="628650" y="926693"/>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1702594" y="1437086"/>
            <a:ext cx="6143625" cy="3611165"/>
          </a:xfrm>
        </p:spPr>
        <p:txBody>
          <a:bodyPr/>
          <a:lstStyle/>
          <a:p>
            <a:pPr>
              <a:buFontTx/>
              <a:buNone/>
            </a:pPr>
            <a:r>
              <a:rPr lang="en-GB" altLang="fi-FI" sz="1350" b="1" dirty="0"/>
              <a:t>         </a:t>
            </a:r>
          </a:p>
          <a:p>
            <a:pPr>
              <a:buFontTx/>
              <a:buNone/>
            </a:pPr>
            <a:r>
              <a:rPr lang="en-GB" altLang="fi-FI" sz="1350" b="1" dirty="0"/>
              <a:t>LIIKEVAIHTO</a:t>
            </a:r>
          </a:p>
          <a:p>
            <a:pPr>
              <a:buFontTx/>
              <a:buNone/>
            </a:pPr>
            <a:endParaRPr lang="fi-FI" altLang="fi-FI" sz="1350" b="1" dirty="0"/>
          </a:p>
        </p:txBody>
      </p:sp>
      <p:sp>
        <p:nvSpPr>
          <p:cNvPr id="19464" name="Rectangle 1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5"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6"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7"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8"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9"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0"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1"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2"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3"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4"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5"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6" name="Rectangle 23"/>
          <p:cNvSpPr>
            <a:spLocks noChangeArrowheads="1"/>
          </p:cNvSpPr>
          <p:nvPr/>
        </p:nvSpPr>
        <p:spPr bwMode="auto">
          <a:xfrm>
            <a:off x="1551386"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19477" name="Rectangle 25"/>
          <p:cNvSpPr>
            <a:spLocks noChangeArrowheads="1"/>
          </p:cNvSpPr>
          <p:nvPr/>
        </p:nvSpPr>
        <p:spPr bwMode="auto">
          <a:xfrm>
            <a:off x="4739880"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pic>
        <p:nvPicPr>
          <p:cNvPr id="3" name="Kuva 8" descr="Kuva, joka sisältää kohteen teksti, merkki, clipart-kuva&#10;&#10;Kuvaus luotu automaattisesti">
            <a:extLst>
              <a:ext uri="{FF2B5EF4-FFF2-40B4-BE49-F238E27FC236}">
                <a16:creationId xmlns:a16="http://schemas.microsoft.com/office/drawing/2014/main" id="{1297B530-2E4D-83AE-9AD0-5747893A80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5489587"/>
            <a:ext cx="1392609" cy="360574"/>
          </a:xfrm>
          <a:prstGeom prst="rect">
            <a:avLst/>
          </a:prstGeom>
        </p:spPr>
      </p:pic>
      <p:pic>
        <p:nvPicPr>
          <p:cNvPr id="4" name="Picture 3">
            <a:extLst>
              <a:ext uri="{FF2B5EF4-FFF2-40B4-BE49-F238E27FC236}">
                <a16:creationId xmlns:a16="http://schemas.microsoft.com/office/drawing/2014/main" id="{5D8B1FE5-7FDD-48A9-0C49-D043616A4AB0}"/>
              </a:ext>
            </a:extLst>
          </p:cNvPr>
          <p:cNvPicPr>
            <a:picLocks noChangeAspect="1"/>
          </p:cNvPicPr>
          <p:nvPr/>
        </p:nvPicPr>
        <p:blipFill>
          <a:blip r:embed="rId3"/>
          <a:stretch>
            <a:fillRect/>
          </a:stretch>
        </p:blipFill>
        <p:spPr>
          <a:xfrm>
            <a:off x="4202961" y="1988682"/>
            <a:ext cx="4360102" cy="3227198"/>
          </a:xfrm>
          <a:prstGeom prst="rect">
            <a:avLst/>
          </a:prstGeom>
        </p:spPr>
      </p:pic>
      <p:pic>
        <p:nvPicPr>
          <p:cNvPr id="9" name="Picture 8">
            <a:extLst>
              <a:ext uri="{FF2B5EF4-FFF2-40B4-BE49-F238E27FC236}">
                <a16:creationId xmlns:a16="http://schemas.microsoft.com/office/drawing/2014/main" id="{39358383-4DEB-515E-7358-0D2D92DAAABE}"/>
              </a:ext>
            </a:extLst>
          </p:cNvPr>
          <p:cNvPicPr>
            <a:picLocks noChangeAspect="1"/>
          </p:cNvPicPr>
          <p:nvPr/>
        </p:nvPicPr>
        <p:blipFill>
          <a:blip r:embed="rId4"/>
          <a:stretch>
            <a:fillRect/>
          </a:stretch>
        </p:blipFill>
        <p:spPr>
          <a:xfrm>
            <a:off x="296328" y="1988682"/>
            <a:ext cx="3893973" cy="3234757"/>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5B3087D9-6CC8-4239-9F79-CBB91022B82F}" type="slidenum">
              <a:rPr lang="fi-FI" altLang="fi-FI">
                <a:solidFill>
                  <a:prstClr val="white"/>
                </a:solidFill>
                <a:cs typeface="+mn-cs"/>
              </a:rPr>
              <a:pPr defTabSz="685800" eaLnBrk="1" fontAlgn="auto" hangingPunct="1">
                <a:spcBef>
                  <a:spcPts val="0"/>
                </a:spcBef>
                <a:spcAft>
                  <a:spcPts val="0"/>
                </a:spcAft>
              </a:pPr>
              <a:t>99</a:t>
            </a:fld>
            <a:endParaRPr lang="fi-FI" altLang="fi-FI">
              <a:solidFill>
                <a:prstClr val="white"/>
              </a:solidFill>
              <a:cs typeface="+mn-cs"/>
            </a:endParaRPr>
          </a:p>
        </p:txBody>
      </p:sp>
      <p:sp>
        <p:nvSpPr>
          <p:cNvPr id="19459" name="Rectangle 2"/>
          <p:cNvSpPr>
            <a:spLocks noGrp="1" noChangeArrowheads="1"/>
          </p:cNvSpPr>
          <p:nvPr>
            <p:ph type="title"/>
          </p:nvPr>
        </p:nvSpPr>
        <p:spPr>
          <a:xfrm>
            <a:off x="628650" y="926693"/>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1702594" y="1437086"/>
            <a:ext cx="6143625" cy="3611165"/>
          </a:xfrm>
        </p:spPr>
        <p:txBody>
          <a:bodyPr/>
          <a:lstStyle/>
          <a:p>
            <a:pPr>
              <a:buFontTx/>
              <a:buNone/>
            </a:pPr>
            <a:r>
              <a:rPr lang="en-GB" altLang="fi-FI" sz="1350" b="1" dirty="0"/>
              <a:t>         </a:t>
            </a:r>
          </a:p>
          <a:p>
            <a:pPr>
              <a:buFontTx/>
              <a:buNone/>
            </a:pPr>
            <a:r>
              <a:rPr lang="en-GB" altLang="fi-FI" sz="1350" b="1" dirty="0"/>
              <a:t>HENKILÖSTÖMÄÄRÄ</a:t>
            </a:r>
          </a:p>
          <a:p>
            <a:pPr>
              <a:buFontTx/>
              <a:buNone/>
            </a:pPr>
            <a:endParaRPr lang="fi-FI" altLang="fi-FI" sz="1350" b="1" dirty="0"/>
          </a:p>
        </p:txBody>
      </p:sp>
      <p:sp>
        <p:nvSpPr>
          <p:cNvPr id="19464" name="Rectangle 1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5"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6"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7"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8"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9"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0"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1"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2"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3"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4"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5"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6" name="Rectangle 23"/>
          <p:cNvSpPr>
            <a:spLocks noChangeArrowheads="1"/>
          </p:cNvSpPr>
          <p:nvPr/>
        </p:nvSpPr>
        <p:spPr bwMode="auto">
          <a:xfrm>
            <a:off x="1551386"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19477" name="Rectangle 25"/>
          <p:cNvSpPr>
            <a:spLocks noChangeArrowheads="1"/>
          </p:cNvSpPr>
          <p:nvPr/>
        </p:nvSpPr>
        <p:spPr bwMode="auto">
          <a:xfrm>
            <a:off x="4739880"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pic>
        <p:nvPicPr>
          <p:cNvPr id="8" name="Kuva 8" descr="Kuva, joka sisältää kohteen teksti, merkki, clipart-kuva&#10;&#10;Kuvaus luotu automaattisesti">
            <a:extLst>
              <a:ext uri="{FF2B5EF4-FFF2-40B4-BE49-F238E27FC236}">
                <a16:creationId xmlns:a16="http://schemas.microsoft.com/office/drawing/2014/main" id="{C51816C6-8CDB-E06C-50CC-72BAF0E40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5" name="Picture 4">
            <a:extLst>
              <a:ext uri="{FF2B5EF4-FFF2-40B4-BE49-F238E27FC236}">
                <a16:creationId xmlns:a16="http://schemas.microsoft.com/office/drawing/2014/main" id="{2225A9A0-6809-B6A6-D6F0-B43E5F4E97CD}"/>
              </a:ext>
            </a:extLst>
          </p:cNvPr>
          <p:cNvPicPr>
            <a:picLocks noChangeAspect="1"/>
          </p:cNvPicPr>
          <p:nvPr/>
        </p:nvPicPr>
        <p:blipFill>
          <a:blip r:embed="rId3"/>
          <a:stretch>
            <a:fillRect/>
          </a:stretch>
        </p:blipFill>
        <p:spPr>
          <a:xfrm>
            <a:off x="4247197" y="2048829"/>
            <a:ext cx="4421507" cy="3287553"/>
          </a:xfrm>
          <a:prstGeom prst="rect">
            <a:avLst/>
          </a:prstGeom>
        </p:spPr>
      </p:pic>
      <p:pic>
        <p:nvPicPr>
          <p:cNvPr id="6" name="Picture 5">
            <a:extLst>
              <a:ext uri="{FF2B5EF4-FFF2-40B4-BE49-F238E27FC236}">
                <a16:creationId xmlns:a16="http://schemas.microsoft.com/office/drawing/2014/main" id="{054D8DD6-A474-FF85-B9A9-4728C9D7B6BF}"/>
              </a:ext>
            </a:extLst>
          </p:cNvPr>
          <p:cNvPicPr>
            <a:picLocks noChangeAspect="1"/>
          </p:cNvPicPr>
          <p:nvPr/>
        </p:nvPicPr>
        <p:blipFill>
          <a:blip r:embed="rId4"/>
          <a:stretch>
            <a:fillRect/>
          </a:stretch>
        </p:blipFill>
        <p:spPr>
          <a:xfrm>
            <a:off x="442921" y="2048829"/>
            <a:ext cx="3804275" cy="3287553"/>
          </a:xfrm>
          <a:prstGeom prst="rect">
            <a:avLst/>
          </a:prstGeom>
        </p:spPr>
      </p:pic>
    </p:spTree>
    <p:extLst>
      <p:ext uri="{BB962C8B-B14F-4D97-AF65-F5344CB8AC3E}">
        <p14:creationId xmlns:p14="http://schemas.microsoft.com/office/powerpoint/2010/main" val="3538268145"/>
      </p:ext>
    </p:extLst>
  </p:cSld>
  <p:clrMapOvr>
    <a:masterClrMapping/>
  </p:clrMapOvr>
</p:sld>
</file>

<file path=ppt/theme/theme1.xml><?xml version="1.0" encoding="utf-8"?>
<a:theme xmlns:a="http://schemas.openxmlformats.org/drawingml/2006/main" name="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Kehys">
  <a:themeElements>
    <a:clrScheme name="Mukautettu 4">
      <a:dk1>
        <a:sysClr val="windowText" lastClr="000000"/>
      </a:dk1>
      <a:lt1>
        <a:srgbClr val="FFFFFF"/>
      </a:lt1>
      <a:dk2>
        <a:srgbClr val="373545"/>
      </a:dk2>
      <a:lt2>
        <a:srgbClr val="CEDBE6"/>
      </a:lt2>
      <a:accent1>
        <a:srgbClr val="0070C0"/>
      </a:accent1>
      <a:accent2>
        <a:srgbClr val="58B6C0"/>
      </a:accent2>
      <a:accent3>
        <a:srgbClr val="75BDA7"/>
      </a:accent3>
      <a:accent4>
        <a:srgbClr val="7A8C8E"/>
      </a:accent4>
      <a:accent5>
        <a:srgbClr val="84ACB6"/>
      </a:accent5>
      <a:accent6>
        <a:srgbClr val="FF9966"/>
      </a:accent6>
      <a:hlink>
        <a:srgbClr val="0070C0"/>
      </a:hlink>
      <a:folHlink>
        <a:srgbClr val="9F6715"/>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1.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14.xml><?xml version="1.0" encoding="utf-8"?>
<a:theme xmlns:a="http://schemas.openxmlformats.org/drawingml/2006/main" name="2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17.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4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6.xml><?xml version="1.0" encoding="utf-8"?>
<a:theme xmlns:a="http://schemas.openxmlformats.org/drawingml/2006/main" name="1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7.xml><?xml version="1.0" encoding="utf-8"?>
<a:theme xmlns:a="http://schemas.openxmlformats.org/drawingml/2006/main" name="5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8.xml><?xml version="1.0" encoding="utf-8"?>
<a:theme xmlns:a="http://schemas.openxmlformats.org/drawingml/2006/main" name="ELY_perustyyli">
  <a:themeElements>
    <a:clrScheme name="ELY värit">
      <a:dk1>
        <a:srgbClr val="58585A"/>
      </a:dk1>
      <a:lt1>
        <a:sysClr val="window" lastClr="FFFFFF"/>
      </a:lt1>
      <a:dk2>
        <a:srgbClr val="003883"/>
      </a:dk2>
      <a:lt2>
        <a:srgbClr val="FDD078"/>
      </a:lt2>
      <a:accent1>
        <a:srgbClr val="D9640C"/>
      </a:accent1>
      <a:accent2>
        <a:srgbClr val="779346"/>
      </a:accent2>
      <a:accent3>
        <a:srgbClr val="003883"/>
      </a:accent3>
      <a:accent4>
        <a:srgbClr val="4460A5"/>
      </a:accent4>
      <a:accent5>
        <a:srgbClr val="58585A"/>
      </a:accent5>
      <a:accent6>
        <a:srgbClr val="FDD078"/>
      </a:accent6>
      <a:hlink>
        <a:srgbClr val="003883"/>
      </a:hlink>
      <a:folHlink>
        <a:srgbClr val="00559F"/>
      </a:folHlink>
    </a:clrScheme>
    <a:fontScheme name="ELY_font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teema 1">
        <a:dk1>
          <a:srgbClr val="59595B"/>
        </a:dk1>
        <a:lt1>
          <a:srgbClr val="FFFFFF"/>
        </a:lt1>
        <a:dk2>
          <a:srgbClr val="0081CC"/>
        </a:dk2>
        <a:lt2>
          <a:srgbClr val="A7A8AB"/>
        </a:lt2>
        <a:accent1>
          <a:srgbClr val="859FCB"/>
        </a:accent1>
        <a:accent2>
          <a:srgbClr val="D87F82"/>
        </a:accent2>
        <a:accent3>
          <a:srgbClr val="FFFFFF"/>
        </a:accent3>
        <a:accent4>
          <a:srgbClr val="4B4B4C"/>
        </a:accent4>
        <a:accent5>
          <a:srgbClr val="C2CDE2"/>
        </a:accent5>
        <a:accent6>
          <a:srgbClr val="C47275"/>
        </a:accent6>
        <a:hlink>
          <a:srgbClr val="7FD1ED"/>
        </a:hlink>
        <a:folHlink>
          <a:srgbClr val="F7BC7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pp-malli_tke</Template>
  <TotalTime>46176</TotalTime>
  <Words>10344</Words>
  <Application>Microsoft Office PowerPoint</Application>
  <PresentationFormat>On-screen Show (4:3)</PresentationFormat>
  <Paragraphs>1168</Paragraphs>
  <Slides>138</Slides>
  <Notes>49</Notes>
  <HiddenSlides>0</HiddenSlides>
  <MMClips>0</MMClips>
  <ScaleCrop>false</ScaleCrop>
  <HeadingPairs>
    <vt:vector size="6" baseType="variant">
      <vt:variant>
        <vt:lpstr>Fonts Used</vt:lpstr>
      </vt:variant>
      <vt:variant>
        <vt:i4>11</vt:i4>
      </vt:variant>
      <vt:variant>
        <vt:lpstr>Theme</vt:lpstr>
      </vt:variant>
      <vt:variant>
        <vt:i4>16</vt:i4>
      </vt:variant>
      <vt:variant>
        <vt:lpstr>Slide Titles</vt:lpstr>
      </vt:variant>
      <vt:variant>
        <vt:i4>138</vt:i4>
      </vt:variant>
    </vt:vector>
  </HeadingPairs>
  <TitlesOfParts>
    <vt:vector size="165" baseType="lpstr">
      <vt:lpstr>Arial</vt:lpstr>
      <vt:lpstr>Arial Black</vt:lpstr>
      <vt:lpstr>Britannic Bold</vt:lpstr>
      <vt:lpstr>Calibri</vt:lpstr>
      <vt:lpstr>Calibri Light</vt:lpstr>
      <vt:lpstr>Corbel</vt:lpstr>
      <vt:lpstr>Times</vt:lpstr>
      <vt:lpstr>Times New Roman</vt:lpstr>
      <vt:lpstr>Verdana</vt:lpstr>
      <vt:lpstr>Wingdings</vt:lpstr>
      <vt:lpstr>Wingdings 2</vt:lpstr>
      <vt:lpstr>pp-malli_tke</vt:lpstr>
      <vt:lpstr>1_pp-malli_tke</vt:lpstr>
      <vt:lpstr>6_Retro</vt:lpstr>
      <vt:lpstr>4_pp-malli_tke</vt:lpstr>
      <vt:lpstr>7_Retro</vt:lpstr>
      <vt:lpstr>1_Retro</vt:lpstr>
      <vt:lpstr>5_Retro</vt:lpstr>
      <vt:lpstr>ELY_perustyyli</vt:lpstr>
      <vt:lpstr>8_Retro</vt:lpstr>
      <vt:lpstr>2_Kehys</vt:lpstr>
      <vt:lpstr>1_Office-teema</vt:lpstr>
      <vt:lpstr>Office Theme</vt:lpstr>
      <vt:lpstr>9_Retro</vt:lpstr>
      <vt:lpstr>2_pp-malli_tke</vt:lpstr>
      <vt:lpstr>3_pp-malli_tke</vt:lpstr>
      <vt:lpstr>Office-teema</vt:lpstr>
      <vt:lpstr>SATAKUNTA LUKUINA Satakunnan toimintaympäristö -infograafeja väestöstä, aluetaloudesta, suhdannekehityksestä ja positiivisesta rakennemuutoksesta  toukokuu 2024  Aluekehitysasiantuntija Saku Vähäsantanen, Satakuntaliitto 044 711 4350, etunimi.sukunimi at satakunta.fi</vt:lpstr>
      <vt:lpstr> SISÄLTÖ  Kalvot 3-24:  Väestö, koulutus, t&amp;k-toiminta, hyvinvointi ja    työllisyys Kalvot 25-32:  Työpaikkarakenne ja resilienssi Kalvot 33-56:  Aluetalous, tuottavuus ja vienti Kalvot 57-84:  Suurimmat työnantajat, yrityskanta, kasvualat,    teollisuus, automaatio, matkailu, ruokaketju Kalvot 85-95:  Positiivinen rakennemuutos Kalvot 96-138:  Satakunnan talous -suhdannekatsaus toukokuu 2024  </vt:lpstr>
      <vt:lpstr>Satakunta 2022-23</vt:lpstr>
      <vt:lpstr>PowerPoint Presentation</vt:lpstr>
      <vt:lpstr>PowerPoint Presentation</vt:lpstr>
      <vt:lpstr>Väestö, kehitys 1993-2023</vt:lpstr>
      <vt:lpstr>Väestö, kehitys v. 2023</vt:lpstr>
      <vt:lpstr>Väestö, kehitys kunnittain 1993-2023</vt:lpstr>
      <vt:lpstr>Väestö</vt:lpstr>
      <vt:lpstr>Väestörakenne</vt:lpstr>
      <vt:lpstr>Väestörakenne</vt:lpstr>
      <vt:lpstr>Väestöennuste 2021</vt:lpstr>
      <vt:lpstr>Väestöennuste osa-alueittain 2021</vt:lpstr>
      <vt:lpstr>Väestöennuste 2021</vt:lpstr>
      <vt:lpstr>Väestöennuste 2021</vt:lpstr>
      <vt:lpstr>PowerPoint Presentation</vt:lpstr>
      <vt:lpstr>PowerPoint Presentation</vt:lpstr>
      <vt:lpstr>Työllisyys</vt:lpstr>
      <vt:lpstr>Työllisyys</vt:lpstr>
      <vt:lpstr>Työllisyys</vt:lpstr>
      <vt:lpstr>Koulutus</vt:lpstr>
      <vt:lpstr>T&amp;k-toiminta</vt:lpstr>
      <vt:lpstr>T&amp;k-toiminta</vt:lpstr>
      <vt:lpstr>T&amp;k-toiminta</vt:lpstr>
      <vt:lpstr>Työpaikkarakenne</vt:lpstr>
      <vt:lpstr>PowerPoint Presentation</vt:lpstr>
      <vt:lpstr>PowerPoint Presentation</vt:lpstr>
      <vt:lpstr>Työpaikkojen kehitys</vt:lpstr>
      <vt:lpstr>PowerPoint Presentation</vt:lpstr>
      <vt:lpstr>PowerPoint Presentation</vt:lpstr>
      <vt:lpstr>PowerPoint Presentation</vt:lpstr>
      <vt:lpstr>Teollisuuden erikoistuminen, B-H Satakunta</vt:lpstr>
      <vt:lpstr>Aluetalous</vt:lpstr>
      <vt:lpstr>Kansantalous, työn tuottavuus</vt:lpstr>
      <vt:lpstr>Kansantalous, työn tuottavuus</vt:lpstr>
      <vt:lpstr>Kansantalous, työn tuottavuus</vt:lpstr>
      <vt:lpstr>Aluetalous, työn tuottavuus Satakunnassa</vt:lpstr>
      <vt:lpstr>PowerPoint Presentation</vt:lpstr>
      <vt:lpstr>PowerPoint Presentation</vt:lpstr>
      <vt:lpstr>Uusimaa</vt:lpstr>
      <vt:lpstr>PowerPoint Presentation</vt:lpstr>
      <vt:lpstr>PowerPoint Presentation</vt:lpstr>
      <vt:lpstr>PowerPoint Presentation</vt:lpstr>
      <vt:lpstr>PowerPoint Presentation</vt:lpstr>
      <vt:lpstr>satakunnaN vahvuuksia</vt:lpstr>
      <vt:lpstr>Satakunnan aluetalous</vt:lpstr>
      <vt:lpstr>PowerPoint Presentation</vt:lpstr>
      <vt:lpstr>PowerPoint Presentation</vt:lpstr>
      <vt:lpstr>PowerPoint Presentation</vt:lpstr>
      <vt:lpstr>PowerPoint Presentation</vt:lpstr>
      <vt:lpstr>Aluetalous, investoinnit</vt:lpstr>
      <vt:lpstr>PowerPoint Presentation</vt:lpstr>
      <vt:lpstr>Seutukuntien kilpailukyky 2022</vt:lpstr>
      <vt:lpstr>satakunnaN vahvuuksia: vIENTI</vt:lpstr>
      <vt:lpstr>vIENTI VAHVuutena</vt:lpstr>
      <vt:lpstr>satakunnaN vahvuuksia: vIENTI</vt:lpstr>
      <vt:lpstr>satakunnaN SUURIMMAT TYÖNANTAJAT 2022</vt:lpstr>
      <vt:lpstr>seutukuntien SUURIMMAT TYÖNANTAJAT 2022</vt:lpstr>
      <vt:lpstr>satakunnaN yrityskanta</vt:lpstr>
      <vt:lpstr>satakunnaN yrityskanta</vt:lpstr>
      <vt:lpstr>satakunnaN yrityskanta</vt:lpstr>
      <vt:lpstr>satakunnaN yrityskanta: kasvuyritykset</vt:lpstr>
      <vt:lpstr>PowerPoint Presentation</vt:lpstr>
      <vt:lpstr>satakunnaN yritysten kasvu</vt:lpstr>
      <vt:lpstr>satakunnaN NOUSUTRENDEJÄ 2013-2023</vt:lpstr>
      <vt:lpstr>satakunnaN NOUSUTRENDEJÄ 2010-2023</vt:lpstr>
      <vt:lpstr>satakunnaN ja koko maan liikevaihdon jakauma</vt:lpstr>
      <vt:lpstr>TEOLLISUUDEN SUHDANNEKUVA satakunnassa</vt:lpstr>
      <vt:lpstr>TEOLLISUUDEN SUHDANNEKUVA satakunnassa</vt:lpstr>
      <vt:lpstr>TEKNOLOGIATEOLLISUUs satakunnassa</vt:lpstr>
      <vt:lpstr>Satakunnan teollinen rakenne</vt:lpstr>
      <vt:lpstr>AUTOMAATIO- JA robotiikka-ala (RoboCoast) satakunnassa</vt:lpstr>
      <vt:lpstr>AUTOMAATIO- JA robotiikka-ala (RoboCoast) satakunnassa</vt:lpstr>
      <vt:lpstr>AUTOMATION AND robotiCS (robocoast) IN satakunTa</vt:lpstr>
      <vt:lpstr>PowerPoint Presentation</vt:lpstr>
      <vt:lpstr>PowerPoint Presentation</vt:lpstr>
      <vt:lpstr>PowerPoint Presentation</vt:lpstr>
      <vt:lpstr>RUOKA-ala satakunnassa (Maatalous, elintarviketeollisuus ja -kauppa sekä ravitsemispalvelut)</vt:lpstr>
      <vt:lpstr>PowerPoint Presentation</vt:lpstr>
      <vt:lpstr>Matkailuala satakunnassa </vt:lpstr>
      <vt:lpstr>Yöpymisten kehitys </vt:lpstr>
      <vt:lpstr>Satakunta – region with strong manufacturing and export</vt:lpstr>
      <vt:lpstr>Satakunnan profiili</vt:lpstr>
      <vt:lpstr>PowerPoint Presentation</vt:lpstr>
      <vt:lpstr>SATAKUNTA Suomen talouden vahva osa</vt:lpstr>
      <vt:lpstr>Suomen talouden vahva osa: SATAKUNNAN positiivinen rakennemuutos</vt:lpstr>
      <vt:lpstr>Työvoiman kysynnän ja osaamistarpeiden näkymät (joulukuu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SATAKUNNAN TALOUS  Nykytila ja lähiajan näkymät 42  Toukokuu 2024  Aluekehitysasiantuntija Saku Vähäsantanen Satakuntaliitto Etunimi.sukunimi@satakunta.fi Puh. 044 711 4350 </vt:lpstr>
      <vt:lpstr>   SATAKUNNAN TALOUS  Nykytila ja lähiajan näkymät 42 Toukokuu 2024  Katsauksen ovat rahoittaneet Satakuntaliitto, Pyhäjärvi-instituutti, Satafood Kehittämisyhdistys ry, Porin kaupunki, Prizztech Oy, Satakunnan koulutuskuntayhtymä, Huittisten kaupunki, Länsirannikon Koulutus Oy WinNova, Satakunnan Yrittäjät ry, Satakunnan ELY-keskus, Rauman kaupunki, Kankaanpään kaupunki, Porin yliopistokeskus, Satakunnan ammattikorkeakoulu, Turun kauppakorkeakoulun Porin yksikkö, Satakunnan kauppakamari, Rauman kauppakamari sekä Eurajoen kunta.</vt:lpstr>
      <vt:lpstr>Satakunnan talouskehitys (Lähde: Tilastokeskus, asiakaskohtainen suhdannepalvelu)</vt:lpstr>
      <vt:lpstr>Satakunnan talouskehitys (Lähde: Tilastokeskus, asiakaskohtainen suhdannepalvelu)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Liikevaihdon toimialoittainen kehitys Satakunnassa</vt:lpstr>
      <vt:lpstr>Liikevaihdon toimialoittainen kehitys Satakunnassa</vt:lpstr>
      <vt:lpstr>PowerPoint Presentation</vt:lpstr>
      <vt:lpstr>PowerPoint Presentation</vt:lpstr>
      <vt:lpstr>SUMMA SUMMARUM, SATAKUNNAN SUHDANNEKEHITYS 7-12/2023: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Tia Kemppainen</dc:creator>
  <cp:lastModifiedBy>Saku Vähäsantanen</cp:lastModifiedBy>
  <cp:revision>1836</cp:revision>
  <cp:lastPrinted>2017-02-15T05:52:19Z</cp:lastPrinted>
  <dcterms:created xsi:type="dcterms:W3CDTF">2013-02-13T10:00:41Z</dcterms:created>
  <dcterms:modified xsi:type="dcterms:W3CDTF">2024-05-06T07:44:58Z</dcterms:modified>
</cp:coreProperties>
</file>