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4"/>
  </p:notesMasterIdLst>
  <p:sldIdLst>
    <p:sldId id="256" r:id="rId8"/>
    <p:sldId id="536" r:id="rId9"/>
    <p:sldId id="516" r:id="rId10"/>
    <p:sldId id="295" r:id="rId11"/>
    <p:sldId id="508" r:id="rId12"/>
    <p:sldId id="507" r:id="rId13"/>
    <p:sldId id="462" r:id="rId14"/>
    <p:sldId id="515" r:id="rId15"/>
    <p:sldId id="676" r:id="rId16"/>
    <p:sldId id="456" r:id="rId17"/>
    <p:sldId id="680" r:id="rId18"/>
    <p:sldId id="681" r:id="rId19"/>
    <p:sldId id="748" r:id="rId20"/>
    <p:sldId id="750" r:id="rId21"/>
    <p:sldId id="291" r:id="rId22"/>
    <p:sldId id="529" r:id="rId23"/>
    <p:sldId id="495" r:id="rId24"/>
    <p:sldId id="554" r:id="rId25"/>
    <p:sldId id="496" r:id="rId26"/>
    <p:sldId id="501" r:id="rId27"/>
    <p:sldId id="494" r:id="rId28"/>
    <p:sldId id="493" r:id="rId29"/>
    <p:sldId id="497" r:id="rId30"/>
    <p:sldId id="500" r:id="rId31"/>
    <p:sldId id="284" r:id="rId32"/>
    <p:sldId id="559" r:id="rId33"/>
    <p:sldId id="469" r:id="rId34"/>
    <p:sldId id="558" r:id="rId35"/>
    <p:sldId id="470" r:id="rId36"/>
    <p:sldId id="475" r:id="rId37"/>
    <p:sldId id="553" r:id="rId38"/>
    <p:sldId id="471" r:id="rId39"/>
    <p:sldId id="472" r:id="rId40"/>
    <p:sldId id="473" r:id="rId41"/>
    <p:sldId id="474" r:id="rId42"/>
    <p:sldId id="480" r:id="rId43"/>
    <p:sldId id="520" r:id="rId44"/>
    <p:sldId id="482" r:id="rId45"/>
    <p:sldId id="483" r:id="rId46"/>
    <p:sldId id="484" r:id="rId47"/>
    <p:sldId id="492" r:id="rId48"/>
    <p:sldId id="487" r:id="rId49"/>
    <p:sldId id="488" r:id="rId50"/>
    <p:sldId id="489" r:id="rId51"/>
    <p:sldId id="490" r:id="rId52"/>
    <p:sldId id="491" r:id="rId53"/>
    <p:sldId id="560" r:id="rId54"/>
    <p:sldId id="423" r:id="rId55"/>
    <p:sldId id="498" r:id="rId56"/>
    <p:sldId id="476" r:id="rId57"/>
    <p:sldId id="544" r:id="rId58"/>
    <p:sldId id="292" r:id="rId59"/>
    <p:sldId id="486" r:id="rId60"/>
    <p:sldId id="675" r:id="rId61"/>
    <p:sldId id="499" r:id="rId62"/>
    <p:sldId id="535" r:id="rId6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BA7C9-D59A-49F5-B92F-FEFC43D20FDC}" v="9" dt="2024-05-06T07:00:25.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7" d="100"/>
          <a:sy n="67" d="100"/>
        </p:scale>
        <p:origin x="2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ku Vähäsantanen" userId="58ce6aa8-f826-4d9b-8354-554d77870b50" providerId="ADAL" clId="{2C4BA7C9-D59A-49F5-B92F-FEFC43D20FDC}"/>
    <pc:docChg chg="undo custSel modSld">
      <pc:chgData name="Saku Vähäsantanen" userId="58ce6aa8-f826-4d9b-8354-554d77870b50" providerId="ADAL" clId="{2C4BA7C9-D59A-49F5-B92F-FEFC43D20FDC}" dt="2024-05-06T13:15:57.431" v="1028" actId="20577"/>
      <pc:docMkLst>
        <pc:docMk/>
      </pc:docMkLst>
      <pc:sldChg chg="modSp mod">
        <pc:chgData name="Saku Vähäsantanen" userId="58ce6aa8-f826-4d9b-8354-554d77870b50" providerId="ADAL" clId="{2C4BA7C9-D59A-49F5-B92F-FEFC43D20FDC}" dt="2024-05-02T06:40:31.615" v="477" actId="20577"/>
        <pc:sldMkLst>
          <pc:docMk/>
          <pc:sldMk cId="0" sldId="284"/>
        </pc:sldMkLst>
        <pc:spChg chg="mod">
          <ac:chgData name="Saku Vähäsantanen" userId="58ce6aa8-f826-4d9b-8354-554d77870b50" providerId="ADAL" clId="{2C4BA7C9-D59A-49F5-B92F-FEFC43D20FDC}" dt="2024-05-02T06:40:31.615" v="477" actId="20577"/>
          <ac:spMkLst>
            <pc:docMk/>
            <pc:sldMk cId="0" sldId="284"/>
            <ac:spMk id="9219" creationId="{00000000-0000-0000-0000-000000000000}"/>
          </ac:spMkLst>
        </pc:spChg>
      </pc:sldChg>
      <pc:sldChg chg="delSp modSp mod">
        <pc:chgData name="Saku Vähäsantanen" userId="58ce6aa8-f826-4d9b-8354-554d77870b50" providerId="ADAL" clId="{2C4BA7C9-D59A-49F5-B92F-FEFC43D20FDC}" dt="2024-05-06T06:51:40.998" v="932" actId="20577"/>
        <pc:sldMkLst>
          <pc:docMk/>
          <pc:sldMk cId="564204032" sldId="472"/>
        </pc:sldMkLst>
        <pc:spChg chg="del">
          <ac:chgData name="Saku Vähäsantanen" userId="58ce6aa8-f826-4d9b-8354-554d77870b50" providerId="ADAL" clId="{2C4BA7C9-D59A-49F5-B92F-FEFC43D20FDC}" dt="2024-05-06T06:51:27.125" v="930" actId="21"/>
          <ac:spMkLst>
            <pc:docMk/>
            <pc:sldMk cId="564204032" sldId="472"/>
            <ac:spMk id="15" creationId="{487DB01C-225D-2DC2-F04E-0606781167E4}"/>
          </ac:spMkLst>
        </pc:spChg>
        <pc:spChg chg="mod">
          <ac:chgData name="Saku Vähäsantanen" userId="58ce6aa8-f826-4d9b-8354-554d77870b50" providerId="ADAL" clId="{2C4BA7C9-D59A-49F5-B92F-FEFC43D20FDC}" dt="2024-05-06T06:51:40.998" v="932" actId="20577"/>
          <ac:spMkLst>
            <pc:docMk/>
            <pc:sldMk cId="564204032" sldId="472"/>
            <ac:spMk id="48" creationId="{F34CC473-4C4F-4734-92AD-FBB06F09F4F1}"/>
          </ac:spMkLst>
        </pc:spChg>
      </pc:sldChg>
      <pc:sldChg chg="modSp mod">
        <pc:chgData name="Saku Vähäsantanen" userId="58ce6aa8-f826-4d9b-8354-554d77870b50" providerId="ADAL" clId="{2C4BA7C9-D59A-49F5-B92F-FEFC43D20FDC}" dt="2024-05-02T06:46:05.711" v="516" actId="1036"/>
        <pc:sldMkLst>
          <pc:docMk/>
          <pc:sldMk cId="849998943" sldId="473"/>
        </pc:sldMkLst>
        <pc:spChg chg="mod">
          <ac:chgData name="Saku Vähäsantanen" userId="58ce6aa8-f826-4d9b-8354-554d77870b50" providerId="ADAL" clId="{2C4BA7C9-D59A-49F5-B92F-FEFC43D20FDC}" dt="2024-05-02T06:46:05.711" v="516" actId="1036"/>
          <ac:spMkLst>
            <pc:docMk/>
            <pc:sldMk cId="849998943" sldId="473"/>
            <ac:spMk id="14" creationId="{7ACE0131-25B3-CF6B-97F0-0CB5CB791DEB}"/>
          </ac:spMkLst>
        </pc:spChg>
        <pc:spChg chg="mod">
          <ac:chgData name="Saku Vähäsantanen" userId="58ce6aa8-f826-4d9b-8354-554d77870b50" providerId="ADAL" clId="{2C4BA7C9-D59A-49F5-B92F-FEFC43D20FDC}" dt="2024-05-02T06:45:59.738" v="515" actId="20577"/>
          <ac:spMkLst>
            <pc:docMk/>
            <pc:sldMk cId="849998943" sldId="473"/>
            <ac:spMk id="9219" creationId="{00000000-0000-0000-0000-000000000000}"/>
          </ac:spMkLst>
        </pc:spChg>
      </pc:sldChg>
      <pc:sldChg chg="modSp mod">
        <pc:chgData name="Saku Vähäsantanen" userId="58ce6aa8-f826-4d9b-8354-554d77870b50" providerId="ADAL" clId="{2C4BA7C9-D59A-49F5-B92F-FEFC43D20FDC}" dt="2024-05-06T07:00:38.779" v="994" actId="20577"/>
        <pc:sldMkLst>
          <pc:docMk/>
          <pc:sldMk cId="1373289276" sldId="475"/>
        </pc:sldMkLst>
        <pc:spChg chg="mod">
          <ac:chgData name="Saku Vähäsantanen" userId="58ce6aa8-f826-4d9b-8354-554d77870b50" providerId="ADAL" clId="{2C4BA7C9-D59A-49F5-B92F-FEFC43D20FDC}" dt="2024-05-06T07:00:38.779" v="994" actId="20577"/>
          <ac:spMkLst>
            <pc:docMk/>
            <pc:sldMk cId="1373289276" sldId="475"/>
            <ac:spMk id="9219" creationId="{00000000-0000-0000-0000-000000000000}"/>
          </ac:spMkLst>
        </pc:spChg>
        <pc:picChg chg="mod">
          <ac:chgData name="Saku Vähäsantanen" userId="58ce6aa8-f826-4d9b-8354-554d77870b50" providerId="ADAL" clId="{2C4BA7C9-D59A-49F5-B92F-FEFC43D20FDC}" dt="2024-05-06T06:49:52.815" v="917" actId="1076"/>
          <ac:picMkLst>
            <pc:docMk/>
            <pc:sldMk cId="1373289276" sldId="475"/>
            <ac:picMk id="6" creationId="{BA3B3EB5-1364-56EE-55B4-2C19F8B557CE}"/>
          </ac:picMkLst>
        </pc:picChg>
      </pc:sldChg>
      <pc:sldChg chg="modSp mod">
        <pc:chgData name="Saku Vähäsantanen" userId="58ce6aa8-f826-4d9b-8354-554d77870b50" providerId="ADAL" clId="{2C4BA7C9-D59A-49F5-B92F-FEFC43D20FDC}" dt="2024-05-02T06:48:34.751" v="543" actId="20577"/>
        <pc:sldMkLst>
          <pc:docMk/>
          <pc:sldMk cId="1399038336" sldId="483"/>
        </pc:sldMkLst>
        <pc:spChg chg="mod">
          <ac:chgData name="Saku Vähäsantanen" userId="58ce6aa8-f826-4d9b-8354-554d77870b50" providerId="ADAL" clId="{2C4BA7C9-D59A-49F5-B92F-FEFC43D20FDC}" dt="2024-05-02T06:48:34.751" v="543" actId="20577"/>
          <ac:spMkLst>
            <pc:docMk/>
            <pc:sldMk cId="1399038336" sldId="483"/>
            <ac:spMk id="44" creationId="{CCD58A97-409F-4C3D-BA7D-6AB4A0D13C8C}"/>
          </ac:spMkLst>
        </pc:spChg>
      </pc:sldChg>
      <pc:sldChg chg="modSp mod">
        <pc:chgData name="Saku Vähäsantanen" userId="58ce6aa8-f826-4d9b-8354-554d77870b50" providerId="ADAL" clId="{2C4BA7C9-D59A-49F5-B92F-FEFC43D20FDC}" dt="2024-05-02T06:49:11.533" v="557" actId="20577"/>
        <pc:sldMkLst>
          <pc:docMk/>
          <pc:sldMk cId="3025549712" sldId="484"/>
        </pc:sldMkLst>
        <pc:spChg chg="mod">
          <ac:chgData name="Saku Vähäsantanen" userId="58ce6aa8-f826-4d9b-8354-554d77870b50" providerId="ADAL" clId="{2C4BA7C9-D59A-49F5-B92F-FEFC43D20FDC}" dt="2024-05-02T06:49:11.533" v="557" actId="20577"/>
          <ac:spMkLst>
            <pc:docMk/>
            <pc:sldMk cId="3025549712" sldId="484"/>
            <ac:spMk id="44" creationId="{CCD58A97-409F-4C3D-BA7D-6AB4A0D13C8C}"/>
          </ac:spMkLst>
        </pc:spChg>
      </pc:sldChg>
      <pc:sldChg chg="modSp mod">
        <pc:chgData name="Saku Vähäsantanen" userId="58ce6aa8-f826-4d9b-8354-554d77870b50" providerId="ADAL" clId="{2C4BA7C9-D59A-49F5-B92F-FEFC43D20FDC}" dt="2024-05-06T07:02:54.502" v="997" actId="20577"/>
        <pc:sldMkLst>
          <pc:docMk/>
          <pc:sldMk cId="3129530024" sldId="486"/>
        </pc:sldMkLst>
        <pc:spChg chg="mod">
          <ac:chgData name="Saku Vähäsantanen" userId="58ce6aa8-f826-4d9b-8354-554d77870b50" providerId="ADAL" clId="{2C4BA7C9-D59A-49F5-B92F-FEFC43D20FDC}" dt="2024-05-06T07:02:54.502" v="997" actId="20577"/>
          <ac:spMkLst>
            <pc:docMk/>
            <pc:sldMk cId="3129530024" sldId="486"/>
            <ac:spMk id="44" creationId="{CCD58A97-409F-4C3D-BA7D-6AB4A0D13C8C}"/>
          </ac:spMkLst>
        </pc:spChg>
      </pc:sldChg>
      <pc:sldChg chg="modSp mod">
        <pc:chgData name="Saku Vähäsantanen" userId="58ce6aa8-f826-4d9b-8354-554d77870b50" providerId="ADAL" clId="{2C4BA7C9-D59A-49F5-B92F-FEFC43D20FDC}" dt="2024-04-29T08:45:29.069" v="78" actId="255"/>
        <pc:sldMkLst>
          <pc:docMk/>
          <pc:sldMk cId="3898302547" sldId="487"/>
        </pc:sldMkLst>
        <pc:spChg chg="mod">
          <ac:chgData name="Saku Vähäsantanen" userId="58ce6aa8-f826-4d9b-8354-554d77870b50" providerId="ADAL" clId="{2C4BA7C9-D59A-49F5-B92F-FEFC43D20FDC}" dt="2024-04-29T08:45:29.069" v="78" actId="255"/>
          <ac:spMkLst>
            <pc:docMk/>
            <pc:sldMk cId="3898302547" sldId="487"/>
            <ac:spMk id="44" creationId="{CCD58A97-409F-4C3D-BA7D-6AB4A0D13C8C}"/>
          </ac:spMkLst>
        </pc:spChg>
        <pc:picChg chg="mod">
          <ac:chgData name="Saku Vähäsantanen" userId="58ce6aa8-f826-4d9b-8354-554d77870b50" providerId="ADAL" clId="{2C4BA7C9-D59A-49F5-B92F-FEFC43D20FDC}" dt="2024-04-29T08:45:10.991" v="75" actId="1076"/>
          <ac:picMkLst>
            <pc:docMk/>
            <pc:sldMk cId="3898302547" sldId="487"/>
            <ac:picMk id="6" creationId="{62C49738-9AA3-E8B1-EC0A-C75C32E4EE61}"/>
          </ac:picMkLst>
        </pc:picChg>
        <pc:picChg chg="mod">
          <ac:chgData name="Saku Vähäsantanen" userId="58ce6aa8-f826-4d9b-8354-554d77870b50" providerId="ADAL" clId="{2C4BA7C9-D59A-49F5-B92F-FEFC43D20FDC}" dt="2024-04-29T08:45:14.104" v="76" actId="1076"/>
          <ac:picMkLst>
            <pc:docMk/>
            <pc:sldMk cId="3898302547" sldId="487"/>
            <ac:picMk id="11" creationId="{66487EBD-58D9-E8C8-3C22-05199B29EE80}"/>
          </ac:picMkLst>
        </pc:picChg>
      </pc:sldChg>
      <pc:sldChg chg="modSp mod">
        <pc:chgData name="Saku Vähäsantanen" userId="58ce6aa8-f826-4d9b-8354-554d77870b50" providerId="ADAL" clId="{2C4BA7C9-D59A-49F5-B92F-FEFC43D20FDC}" dt="2024-04-29T08:43:44.453" v="71" actId="20577"/>
        <pc:sldMkLst>
          <pc:docMk/>
          <pc:sldMk cId="2684244549" sldId="488"/>
        </pc:sldMkLst>
        <pc:spChg chg="mod">
          <ac:chgData name="Saku Vähäsantanen" userId="58ce6aa8-f826-4d9b-8354-554d77870b50" providerId="ADAL" clId="{2C4BA7C9-D59A-49F5-B92F-FEFC43D20FDC}" dt="2024-04-29T08:43:44.453" v="71" actId="20577"/>
          <ac:spMkLst>
            <pc:docMk/>
            <pc:sldMk cId="2684244549" sldId="488"/>
            <ac:spMk id="44" creationId="{CCD58A97-409F-4C3D-BA7D-6AB4A0D13C8C}"/>
          </ac:spMkLst>
        </pc:spChg>
      </pc:sldChg>
      <pc:sldChg chg="modSp mod">
        <pc:chgData name="Saku Vähäsantanen" userId="58ce6aa8-f826-4d9b-8354-554d77870b50" providerId="ADAL" clId="{2C4BA7C9-D59A-49F5-B92F-FEFC43D20FDC}" dt="2024-05-02T06:52:37.555" v="597" actId="20577"/>
        <pc:sldMkLst>
          <pc:docMk/>
          <pc:sldMk cId="3544838717" sldId="490"/>
        </pc:sldMkLst>
        <pc:spChg chg="mod">
          <ac:chgData name="Saku Vähäsantanen" userId="58ce6aa8-f826-4d9b-8354-554d77870b50" providerId="ADAL" clId="{2C4BA7C9-D59A-49F5-B92F-FEFC43D20FDC}" dt="2024-05-02T06:52:37.555" v="597" actId="20577"/>
          <ac:spMkLst>
            <pc:docMk/>
            <pc:sldMk cId="3544838717" sldId="490"/>
            <ac:spMk id="44" creationId="{CCD58A97-409F-4C3D-BA7D-6AB4A0D13C8C}"/>
          </ac:spMkLst>
        </pc:spChg>
      </pc:sldChg>
      <pc:sldChg chg="modSp mod">
        <pc:chgData name="Saku Vähäsantanen" userId="58ce6aa8-f826-4d9b-8354-554d77870b50" providerId="ADAL" clId="{2C4BA7C9-D59A-49F5-B92F-FEFC43D20FDC}" dt="2024-04-29T08:46:41.934" v="96" actId="255"/>
        <pc:sldMkLst>
          <pc:docMk/>
          <pc:sldMk cId="1736727400" sldId="492"/>
        </pc:sldMkLst>
        <pc:spChg chg="mod">
          <ac:chgData name="Saku Vähäsantanen" userId="58ce6aa8-f826-4d9b-8354-554d77870b50" providerId="ADAL" clId="{2C4BA7C9-D59A-49F5-B92F-FEFC43D20FDC}" dt="2024-04-29T08:46:41.934" v="96" actId="255"/>
          <ac:spMkLst>
            <pc:docMk/>
            <pc:sldMk cId="1736727400" sldId="492"/>
            <ac:spMk id="44" creationId="{CCD58A97-409F-4C3D-BA7D-6AB4A0D13C8C}"/>
          </ac:spMkLst>
        </pc:spChg>
      </pc:sldChg>
      <pc:sldChg chg="modSp mod">
        <pc:chgData name="Saku Vähäsantanen" userId="58ce6aa8-f826-4d9b-8354-554d77870b50" providerId="ADAL" clId="{2C4BA7C9-D59A-49F5-B92F-FEFC43D20FDC}" dt="2024-05-06T06:45:44.654" v="905" actId="20577"/>
        <pc:sldMkLst>
          <pc:docMk/>
          <pc:sldMk cId="1437208057" sldId="494"/>
        </pc:sldMkLst>
        <pc:spChg chg="mod">
          <ac:chgData name="Saku Vähäsantanen" userId="58ce6aa8-f826-4d9b-8354-554d77870b50" providerId="ADAL" clId="{2C4BA7C9-D59A-49F5-B92F-FEFC43D20FDC}" dt="2024-05-06T06:45:44.654" v="905" actId="20577"/>
          <ac:spMkLst>
            <pc:docMk/>
            <pc:sldMk cId="1437208057" sldId="494"/>
            <ac:spMk id="44" creationId="{CCD58A97-409F-4C3D-BA7D-6AB4A0D13C8C}"/>
          </ac:spMkLst>
        </pc:spChg>
      </pc:sldChg>
      <pc:sldChg chg="modSp mod">
        <pc:chgData name="Saku Vähäsantanen" userId="58ce6aa8-f826-4d9b-8354-554d77870b50" providerId="ADAL" clId="{2C4BA7C9-D59A-49F5-B92F-FEFC43D20FDC}" dt="2024-05-06T08:20:41.273" v="1000" actId="1076"/>
        <pc:sldMkLst>
          <pc:docMk/>
          <pc:sldMk cId="2352282396" sldId="495"/>
        </pc:sldMkLst>
        <pc:spChg chg="mod">
          <ac:chgData name="Saku Vähäsantanen" userId="58ce6aa8-f826-4d9b-8354-554d77870b50" providerId="ADAL" clId="{2C4BA7C9-D59A-49F5-B92F-FEFC43D20FDC}" dt="2024-05-06T08:20:41.273" v="1000" actId="1076"/>
          <ac:spMkLst>
            <pc:docMk/>
            <pc:sldMk cId="2352282396" sldId="495"/>
            <ac:spMk id="9219" creationId="{00000000-0000-0000-0000-000000000000}"/>
          </ac:spMkLst>
        </pc:spChg>
        <pc:picChg chg="mod">
          <ac:chgData name="Saku Vähäsantanen" userId="58ce6aa8-f826-4d9b-8354-554d77870b50" providerId="ADAL" clId="{2C4BA7C9-D59A-49F5-B92F-FEFC43D20FDC}" dt="2024-05-03T13:53:16.297" v="716" actId="1076"/>
          <ac:picMkLst>
            <pc:docMk/>
            <pc:sldMk cId="2352282396" sldId="495"/>
            <ac:picMk id="9" creationId="{9CF45991-9D31-CD10-3685-38C6E3AB30DE}"/>
          </ac:picMkLst>
        </pc:picChg>
      </pc:sldChg>
      <pc:sldChg chg="modSp mod">
        <pc:chgData name="Saku Vähäsantanen" userId="58ce6aa8-f826-4d9b-8354-554d77870b50" providerId="ADAL" clId="{2C4BA7C9-D59A-49F5-B92F-FEFC43D20FDC}" dt="2024-05-03T14:30:22.688" v="904" actId="20577"/>
        <pc:sldMkLst>
          <pc:docMk/>
          <pc:sldMk cId="1981462539" sldId="496"/>
        </pc:sldMkLst>
        <pc:spChg chg="mod">
          <ac:chgData name="Saku Vähäsantanen" userId="58ce6aa8-f826-4d9b-8354-554d77870b50" providerId="ADAL" clId="{2C4BA7C9-D59A-49F5-B92F-FEFC43D20FDC}" dt="2024-05-03T14:30:22.688" v="904" actId="20577"/>
          <ac:spMkLst>
            <pc:docMk/>
            <pc:sldMk cId="1981462539" sldId="496"/>
            <ac:spMk id="9219" creationId="{00000000-0000-0000-0000-000000000000}"/>
          </ac:spMkLst>
        </pc:spChg>
      </pc:sldChg>
      <pc:sldChg chg="addSp delSp modSp mod">
        <pc:chgData name="Saku Vähäsantanen" userId="58ce6aa8-f826-4d9b-8354-554d77870b50" providerId="ADAL" clId="{2C4BA7C9-D59A-49F5-B92F-FEFC43D20FDC}" dt="2024-05-02T11:05:58.146" v="623" actId="1076"/>
        <pc:sldMkLst>
          <pc:docMk/>
          <pc:sldMk cId="1544120251" sldId="497"/>
        </pc:sldMkLst>
        <pc:picChg chg="add mod">
          <ac:chgData name="Saku Vähäsantanen" userId="58ce6aa8-f826-4d9b-8354-554d77870b50" providerId="ADAL" clId="{2C4BA7C9-D59A-49F5-B92F-FEFC43D20FDC}" dt="2024-05-02T11:05:58.146" v="623" actId="1076"/>
          <ac:picMkLst>
            <pc:docMk/>
            <pc:sldMk cId="1544120251" sldId="497"/>
            <ac:picMk id="15" creationId="{10F24D6F-BEE7-F91B-CFFF-337335D8887F}"/>
          </ac:picMkLst>
        </pc:picChg>
        <pc:picChg chg="del">
          <ac:chgData name="Saku Vähäsantanen" userId="58ce6aa8-f826-4d9b-8354-554d77870b50" providerId="ADAL" clId="{2C4BA7C9-D59A-49F5-B92F-FEFC43D20FDC}" dt="2024-05-02T11:05:48.164" v="617" actId="21"/>
          <ac:picMkLst>
            <pc:docMk/>
            <pc:sldMk cId="1544120251" sldId="497"/>
            <ac:picMk id="16" creationId="{626B2D5C-1E3A-773F-4D14-F28C4398CAA8}"/>
          </ac:picMkLst>
        </pc:picChg>
      </pc:sldChg>
      <pc:sldChg chg="modSp mod">
        <pc:chgData name="Saku Vähäsantanen" userId="58ce6aa8-f826-4d9b-8354-554d77870b50" providerId="ADAL" clId="{2C4BA7C9-D59A-49F5-B92F-FEFC43D20FDC}" dt="2024-05-06T13:15:57.431" v="1028" actId="20577"/>
        <pc:sldMkLst>
          <pc:docMk/>
          <pc:sldMk cId="234326639" sldId="501"/>
        </pc:sldMkLst>
        <pc:spChg chg="mod">
          <ac:chgData name="Saku Vähäsantanen" userId="58ce6aa8-f826-4d9b-8354-554d77870b50" providerId="ADAL" clId="{2C4BA7C9-D59A-49F5-B92F-FEFC43D20FDC}" dt="2024-05-06T13:15:57.431" v="1028" actId="20577"/>
          <ac:spMkLst>
            <pc:docMk/>
            <pc:sldMk cId="234326639" sldId="501"/>
            <ac:spMk id="9219" creationId="{00000000-0000-0000-0000-000000000000}"/>
          </ac:spMkLst>
        </pc:spChg>
      </pc:sldChg>
      <pc:sldChg chg="modSp mod">
        <pc:chgData name="Saku Vähäsantanen" userId="58ce6aa8-f826-4d9b-8354-554d77870b50" providerId="ADAL" clId="{2C4BA7C9-D59A-49F5-B92F-FEFC43D20FDC}" dt="2024-04-25T09:55:17.347" v="10" actId="1076"/>
        <pc:sldMkLst>
          <pc:docMk/>
          <pc:sldMk cId="3707087776" sldId="520"/>
        </pc:sldMkLst>
        <pc:spChg chg="mod">
          <ac:chgData name="Saku Vähäsantanen" userId="58ce6aa8-f826-4d9b-8354-554d77870b50" providerId="ADAL" clId="{2C4BA7C9-D59A-49F5-B92F-FEFC43D20FDC}" dt="2024-04-25T09:55:17.347" v="10" actId="1076"/>
          <ac:spMkLst>
            <pc:docMk/>
            <pc:sldMk cId="3707087776" sldId="520"/>
            <ac:spMk id="5" creationId="{00000000-0000-0000-0000-000000000000}"/>
          </ac:spMkLst>
        </pc:spChg>
        <pc:spChg chg="mod">
          <ac:chgData name="Saku Vähäsantanen" userId="58ce6aa8-f826-4d9b-8354-554d77870b50" providerId="ADAL" clId="{2C4BA7C9-D59A-49F5-B92F-FEFC43D20FDC}" dt="2024-04-25T09:27:42.364" v="8" actId="1076"/>
          <ac:spMkLst>
            <pc:docMk/>
            <pc:sldMk cId="3707087776" sldId="520"/>
            <ac:spMk id="19" creationId="{00000000-0000-0000-0000-000000000000}"/>
          </ac:spMkLst>
        </pc:spChg>
        <pc:spChg chg="mod">
          <ac:chgData name="Saku Vähäsantanen" userId="58ce6aa8-f826-4d9b-8354-554d77870b50" providerId="ADAL" clId="{2C4BA7C9-D59A-49F5-B92F-FEFC43D20FDC}" dt="2024-04-25T09:27:49.914" v="9" actId="1076"/>
          <ac:spMkLst>
            <pc:docMk/>
            <pc:sldMk cId="3707087776" sldId="520"/>
            <ac:spMk id="21" creationId="{00000000-0000-0000-0000-000000000000}"/>
          </ac:spMkLst>
        </pc:spChg>
        <pc:spChg chg="mod">
          <ac:chgData name="Saku Vähäsantanen" userId="58ce6aa8-f826-4d9b-8354-554d77870b50" providerId="ADAL" clId="{2C4BA7C9-D59A-49F5-B92F-FEFC43D20FDC}" dt="2024-04-25T09:27:22.538" v="5" actId="1076"/>
          <ac:spMkLst>
            <pc:docMk/>
            <pc:sldMk cId="3707087776" sldId="520"/>
            <ac:spMk id="35" creationId="{00000000-0000-0000-0000-000000000000}"/>
          </ac:spMkLst>
        </pc:spChg>
        <pc:spChg chg="mod">
          <ac:chgData name="Saku Vähäsantanen" userId="58ce6aa8-f826-4d9b-8354-554d77870b50" providerId="ADAL" clId="{2C4BA7C9-D59A-49F5-B92F-FEFC43D20FDC}" dt="2024-04-25T09:27:31.112" v="7" actId="1076"/>
          <ac:spMkLst>
            <pc:docMk/>
            <pc:sldMk cId="3707087776" sldId="520"/>
            <ac:spMk id="48" creationId="{00000000-0000-0000-0000-000000000000}"/>
          </ac:spMkLst>
        </pc:spChg>
      </pc:sldChg>
      <pc:sldChg chg="addSp delSp mod">
        <pc:chgData name="Saku Vähäsantanen" userId="58ce6aa8-f826-4d9b-8354-554d77870b50" providerId="ADAL" clId="{2C4BA7C9-D59A-49F5-B92F-FEFC43D20FDC}" dt="2024-04-29T08:36:39.911" v="12" actId="21"/>
        <pc:sldMkLst>
          <pc:docMk/>
          <pc:sldMk cId="1430542285" sldId="535"/>
        </pc:sldMkLst>
        <pc:picChg chg="add">
          <ac:chgData name="Saku Vähäsantanen" userId="58ce6aa8-f826-4d9b-8354-554d77870b50" providerId="ADAL" clId="{2C4BA7C9-D59A-49F5-B92F-FEFC43D20FDC}" dt="2024-04-29T08:36:36.169" v="11" actId="22"/>
          <ac:picMkLst>
            <pc:docMk/>
            <pc:sldMk cId="1430542285" sldId="535"/>
            <ac:picMk id="11" creationId="{217AD35E-A884-488F-31C1-0DA327D825B1}"/>
          </ac:picMkLst>
        </pc:picChg>
        <pc:picChg chg="del">
          <ac:chgData name="Saku Vähäsantanen" userId="58ce6aa8-f826-4d9b-8354-554d77870b50" providerId="ADAL" clId="{2C4BA7C9-D59A-49F5-B92F-FEFC43D20FDC}" dt="2024-04-29T08:36:39.911" v="12" actId="21"/>
          <ac:picMkLst>
            <pc:docMk/>
            <pc:sldMk cId="1430542285" sldId="535"/>
            <ac:picMk id="16" creationId="{1363C3D5-1302-8334-B331-657478B6A0A1}"/>
          </ac:picMkLst>
        </pc:picChg>
      </pc:sldChg>
      <pc:sldChg chg="modSp mod">
        <pc:chgData name="Saku Vähäsantanen" userId="58ce6aa8-f826-4d9b-8354-554d77870b50" providerId="ADAL" clId="{2C4BA7C9-D59A-49F5-B92F-FEFC43D20FDC}" dt="2024-05-03T14:08:20.118" v="860" actId="20577"/>
        <pc:sldMkLst>
          <pc:docMk/>
          <pc:sldMk cId="1252594097" sldId="554"/>
        </pc:sldMkLst>
        <pc:spChg chg="mod">
          <ac:chgData name="Saku Vähäsantanen" userId="58ce6aa8-f826-4d9b-8354-554d77870b50" providerId="ADAL" clId="{2C4BA7C9-D59A-49F5-B92F-FEFC43D20FDC}" dt="2024-05-03T14:08:20.118" v="860" actId="20577"/>
          <ac:spMkLst>
            <pc:docMk/>
            <pc:sldMk cId="1252594097" sldId="554"/>
            <ac:spMk id="9219" creationId="{00000000-0000-0000-0000-000000000000}"/>
          </ac:spMkLst>
        </pc:spChg>
        <pc:picChg chg="mod">
          <ac:chgData name="Saku Vähäsantanen" userId="58ce6aa8-f826-4d9b-8354-554d77870b50" providerId="ADAL" clId="{2C4BA7C9-D59A-49F5-B92F-FEFC43D20FDC}" dt="2024-05-03T13:49:54.906" v="704" actId="1076"/>
          <ac:picMkLst>
            <pc:docMk/>
            <pc:sldMk cId="1252594097" sldId="554"/>
            <ac:picMk id="11" creationId="{B99C069F-9220-860B-EDA1-09E77934B16D}"/>
          </ac:picMkLst>
        </pc:picChg>
      </pc:sldChg>
      <pc:sldChg chg="addSp delSp modSp mod">
        <pc:chgData name="Saku Vähäsantanen" userId="58ce6aa8-f826-4d9b-8354-554d77870b50" providerId="ADAL" clId="{2C4BA7C9-D59A-49F5-B92F-FEFC43D20FDC}" dt="2024-04-29T08:42:29.897" v="63" actId="20577"/>
        <pc:sldMkLst>
          <pc:docMk/>
          <pc:sldMk cId="1815153962" sldId="675"/>
        </pc:sldMkLst>
        <pc:spChg chg="mod">
          <ac:chgData name="Saku Vähäsantanen" userId="58ce6aa8-f826-4d9b-8354-554d77870b50" providerId="ADAL" clId="{2C4BA7C9-D59A-49F5-B92F-FEFC43D20FDC}" dt="2024-04-29T08:42:29.897" v="63" actId="20577"/>
          <ac:spMkLst>
            <pc:docMk/>
            <pc:sldMk cId="1815153962" sldId="675"/>
            <ac:spMk id="15" creationId="{5F618B92-C10F-9B6F-5CF9-0DFE2EF9236E}"/>
          </ac:spMkLst>
        </pc:spChg>
        <pc:picChg chg="add mod">
          <ac:chgData name="Saku Vähäsantanen" userId="58ce6aa8-f826-4d9b-8354-554d77870b50" providerId="ADAL" clId="{2C4BA7C9-D59A-49F5-B92F-FEFC43D20FDC}" dt="2024-04-29T08:38:50.702" v="15" actId="1076"/>
          <ac:picMkLst>
            <pc:docMk/>
            <pc:sldMk cId="1815153962" sldId="675"/>
            <ac:picMk id="11" creationId="{B6D6D472-9A78-42AC-044E-48C17B0A2756}"/>
          </ac:picMkLst>
        </pc:picChg>
        <pc:picChg chg="del">
          <ac:chgData name="Saku Vähäsantanen" userId="58ce6aa8-f826-4d9b-8354-554d77870b50" providerId="ADAL" clId="{2C4BA7C9-D59A-49F5-B92F-FEFC43D20FDC}" dt="2024-04-29T08:38:45.603" v="14" actId="21"/>
          <ac:picMkLst>
            <pc:docMk/>
            <pc:sldMk cId="1815153962" sldId="675"/>
            <ac:picMk id="17" creationId="{898D92E3-4106-CAA4-46B8-7ACC6A0C92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6.5.2024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81425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59207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283409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1785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16105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60078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752388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95176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9126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21878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247328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343338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89313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965957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2122996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09006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531229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53627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406943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870746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51039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1"/>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513477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4112006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232534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27966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35075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2706195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078467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391465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56085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265106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639578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1"/>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418100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026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187091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82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8"/>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557815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36475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480106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052745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549342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23655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5802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780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www.satakuntaliitto.fi/"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www.satakuntaliitto.fi/"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hyperlink" Target="http://www.satakuntaliitto.fi/"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6.5.2024</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1517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556462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7001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6.5.2024</a:t>
            </a:fld>
            <a:endParaRPr lang="fi-FI"/>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7085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0.emf"/><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4.emf"/><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8.emf"/><Relationship Id="rId4" Type="http://schemas.openxmlformats.org/officeDocument/2006/relationships/image" Target="../media/image67.emf"/></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4.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3.emf"/><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75.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9.emf"/><Relationship Id="rId4" Type="http://schemas.openxmlformats.org/officeDocument/2006/relationships/image" Target="../media/image78.emf"/></Relationships>
</file>

<file path=ppt/slides/_rels/slide4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82.emf"/><Relationship Id="rId4" Type="http://schemas.openxmlformats.org/officeDocument/2006/relationships/image" Target="../media/image81.emf"/></Relationships>
</file>

<file path=ppt/slides/_rels/slide4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4.emf"/></Relationships>
</file>

<file path=ppt/slides/_rels/slide4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87.emf"/><Relationship Id="rId4" Type="http://schemas.openxmlformats.org/officeDocument/2006/relationships/image" Target="../media/image86.emf"/></Relationships>
</file>

<file path=ppt/slides/_rels/slide4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90.emf"/><Relationship Id="rId4" Type="http://schemas.openxmlformats.org/officeDocument/2006/relationships/image" Target="../media/image89.emf"/></Relationships>
</file>

<file path=ppt/slides/_rels/slide4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93.emf"/><Relationship Id="rId4" Type="http://schemas.openxmlformats.org/officeDocument/2006/relationships/image" Target="../media/image92.emf"/></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96.emf"/><Relationship Id="rId4" Type="http://schemas.openxmlformats.org/officeDocument/2006/relationships/image" Target="../media/image95.emf"/></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98.emf"/></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42</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Touko</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2024</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199131"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324280" y="1213531"/>
            <a:ext cx="1785669" cy="2062103"/>
          </a:xfrm>
          <a:prstGeom prst="rect">
            <a:avLst/>
          </a:prstGeom>
          <a:noFill/>
        </p:spPr>
        <p:txBody>
          <a:bodyPr wrap="squar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pic>
        <p:nvPicPr>
          <p:cNvPr id="3" name="Picture 2">
            <a:extLst>
              <a:ext uri="{FF2B5EF4-FFF2-40B4-BE49-F238E27FC236}">
                <a16:creationId xmlns:a16="http://schemas.microsoft.com/office/drawing/2014/main" id="{4A7FF31C-3006-5028-D6DE-31004778029A}"/>
              </a:ext>
            </a:extLst>
          </p:cNvPr>
          <p:cNvPicPr>
            <a:picLocks noChangeAspect="1"/>
          </p:cNvPicPr>
          <p:nvPr/>
        </p:nvPicPr>
        <p:blipFill>
          <a:blip r:embed="rId3"/>
          <a:stretch>
            <a:fillRect/>
          </a:stretch>
        </p:blipFill>
        <p:spPr>
          <a:xfrm>
            <a:off x="2199130" y="365128"/>
            <a:ext cx="8376218" cy="6379607"/>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1570063" y="15757"/>
            <a:ext cx="4849292" cy="6858000"/>
          </a:xfrm>
          <a:prstGeom prst="rect">
            <a:avLst/>
          </a:prstGeom>
        </p:spPr>
      </p:pic>
      <p:sp>
        <p:nvSpPr>
          <p:cNvPr id="4" name="TextBox 3"/>
          <p:cNvSpPr txBox="1"/>
          <p:nvPr/>
        </p:nvSpPr>
        <p:spPr>
          <a:xfrm>
            <a:off x="6081118" y="687745"/>
            <a:ext cx="4604787" cy="2862322"/>
          </a:xfrm>
          <a:prstGeom prst="rect">
            <a:avLst/>
          </a:prstGeom>
          <a:noFill/>
        </p:spPr>
        <p:txBody>
          <a:bodyPr wrap="none" rtlCol="0">
            <a:spAutoFit/>
          </a:bodyPr>
          <a:lstStyle/>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punaisella heikoimmat (v. 2022),</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13,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a:t>
            </a:r>
            <a:r>
              <a:rPr lang="en-US" dirty="0">
                <a:solidFill>
                  <a:prstClr val="black"/>
                </a:solidFill>
                <a:latin typeface="Arial" panose="020B0604020202020204" pitchFamily="34" charset="0"/>
                <a:cs typeface="Arial" panose="020B0604020202020204" pitchFamily="34" charset="0"/>
              </a:rPr>
              <a:t>-Satakunta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14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18</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Satakunta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6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096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0" fontAlgn="base" hangingPunct="0">
              <a:spcBef>
                <a:spcPct val="0"/>
              </a:spcBef>
              <a:spcAft>
                <a:spcPct val="0"/>
              </a:spcAft>
            </a:pPr>
            <a:endParaRPr lang="en-US">
              <a:solidFill>
                <a:prstClr val="white"/>
              </a:solidFill>
              <a:latin typeface="Calibri"/>
            </a:endParaRPr>
          </a:p>
        </p:txBody>
      </p:sp>
      <p:sp>
        <p:nvSpPr>
          <p:cNvPr id="2" name="Rectangle 1"/>
          <p:cNvSpPr/>
          <p:nvPr/>
        </p:nvSpPr>
        <p:spPr>
          <a:xfrm>
            <a:off x="6060901" y="4005065"/>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363" y="6216652"/>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68307" y="332307"/>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2013-2023</a:t>
            </a:r>
          </a:p>
        </p:txBody>
      </p:sp>
      <p:sp>
        <p:nvSpPr>
          <p:cNvPr id="9" name="Tekstiruutu 8"/>
          <p:cNvSpPr txBox="1"/>
          <p:nvPr/>
        </p:nvSpPr>
        <p:spPr>
          <a:xfrm>
            <a:off x="9327039" y="3408260"/>
            <a:ext cx="276999" cy="744341"/>
          </a:xfrm>
          <a:prstGeom prst="rect">
            <a:avLst/>
          </a:prstGeom>
          <a:noFill/>
        </p:spPr>
        <p:txBody>
          <a:bodyPr vert="vert270" wrap="square" rtlCol="0">
            <a:spAutoFit/>
          </a:bodyPr>
          <a:lstStyle/>
          <a:p>
            <a:pPr defTabSz="685800"/>
            <a:r>
              <a:rPr lang="fi-FI" sz="600" dirty="0">
                <a:solidFill>
                  <a:prstClr val="black"/>
                </a:solidFill>
                <a:latin typeface="Calibri" panose="020F0502020204030204"/>
                <a:cs typeface="Arial" panose="020B0604020202020204" pitchFamily="34" charset="0"/>
              </a:rPr>
              <a:t>Tilastokeskus 2023</a:t>
            </a:r>
          </a:p>
        </p:txBody>
      </p:sp>
      <p:sp>
        <p:nvSpPr>
          <p:cNvPr id="57" name="Suorakulmio 56"/>
          <p:cNvSpPr/>
          <p:nvPr/>
        </p:nvSpPr>
        <p:spPr>
          <a:xfrm>
            <a:off x="3309348"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white"/>
              </a:solidFill>
              <a:latin typeface="Calibri"/>
            </a:endParaRPr>
          </a:p>
        </p:txBody>
      </p:sp>
      <p:sp>
        <p:nvSpPr>
          <p:cNvPr id="3" name="Kaarinuoli vasemmalle 2"/>
          <p:cNvSpPr/>
          <p:nvPr/>
        </p:nvSpPr>
        <p:spPr>
          <a:xfrm rot="15276112" flipH="1">
            <a:off x="7669849" y="4012528"/>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black"/>
              </a:solidFill>
              <a:latin typeface="Calibri"/>
            </a:endParaRPr>
          </a:p>
        </p:txBody>
      </p:sp>
      <p:sp>
        <p:nvSpPr>
          <p:cNvPr id="5" name="Pyöristetty suorakulmio 4"/>
          <p:cNvSpPr/>
          <p:nvPr/>
        </p:nvSpPr>
        <p:spPr>
          <a:xfrm>
            <a:off x="7281376"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457256" y="219953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879545" y="300415"/>
            <a:ext cx="894986" cy="853657"/>
          </a:xfrm>
          <a:prstGeom prst="rect">
            <a:avLst/>
          </a:prstGeom>
        </p:spPr>
      </p:pic>
      <p:sp>
        <p:nvSpPr>
          <p:cNvPr id="17" name="Tekstiruutu 34"/>
          <p:cNvSpPr txBox="1"/>
          <p:nvPr/>
        </p:nvSpPr>
        <p:spPr>
          <a:xfrm>
            <a:off x="7255350" y="1500503"/>
            <a:ext cx="3298082" cy="746358"/>
          </a:xfrm>
          <a:prstGeom prst="rect">
            <a:avLst/>
          </a:prstGeom>
          <a:noFill/>
        </p:spPr>
        <p:txBody>
          <a:bodyPr wrap="none" rtlCol="0">
            <a:spAutoFit/>
          </a:bodyPr>
          <a:lstStyle/>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2013-2023*,</a:t>
            </a:r>
          </a:p>
          <a:p>
            <a:pPr defTabSz="685800"/>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defTabSz="685800"/>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6729295" y="2907739"/>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28,9</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a:r>
              <a:rPr lang="fi-FI" sz="1200" b="1" dirty="0">
                <a:solidFill>
                  <a:prstClr val="white">
                    <a:lumMod val="50000"/>
                  </a:prstClr>
                </a:solidFill>
                <a:latin typeface="Calibri"/>
              </a:rPr>
              <a:t>      Teollisuus keskimäärin 17,8 % </a:t>
            </a:r>
          </a:p>
        </p:txBody>
      </p:sp>
      <p:sp>
        <p:nvSpPr>
          <p:cNvPr id="6" name="TextBox 5"/>
          <p:cNvSpPr txBox="1"/>
          <p:nvPr/>
        </p:nvSpPr>
        <p:spPr>
          <a:xfrm>
            <a:off x="2702120" y="2246861"/>
            <a:ext cx="2698175"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Automaatio- ja robotiikkaklusteri</a:t>
            </a:r>
            <a:endParaRPr lang="en-US" sz="1350"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059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TextBox 20"/>
          <p:cNvSpPr txBox="1"/>
          <p:nvPr/>
        </p:nvSpPr>
        <p:spPr>
          <a:xfrm>
            <a:off x="2720797" y="4244231"/>
            <a:ext cx="1736373"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Elintarviketeollisuus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457256" y="268642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4" name="TextBox 23"/>
          <p:cNvSpPr txBox="1"/>
          <p:nvPr/>
        </p:nvSpPr>
        <p:spPr>
          <a:xfrm>
            <a:off x="2721875" y="5258524"/>
            <a:ext cx="2238113"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Metallituotteiden valmistus</a:t>
            </a:r>
            <a:endParaRPr lang="en-US" sz="9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469466" y="320494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7" name="TextBox 26"/>
          <p:cNvSpPr txBox="1"/>
          <p:nvPr/>
        </p:nvSpPr>
        <p:spPr>
          <a:xfrm>
            <a:off x="2721875" y="3262920"/>
            <a:ext cx="1797287"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Liike-elämän palvelut</a:t>
            </a:r>
            <a:endParaRPr lang="en-US" sz="1350"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2655985" y="4749480"/>
            <a:ext cx="219964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Tukku- ja vähittäiskauppa</a:t>
            </a:r>
            <a:endParaRPr lang="en-US" sz="1350"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2724615" y="3753724"/>
            <a:ext cx="1281120"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Rakentaminen</a:t>
            </a:r>
            <a:endParaRPr lang="en-US" sz="1350"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469466" y="372498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2" name="Pyöristetty suorakulmio 9"/>
          <p:cNvSpPr/>
          <p:nvPr/>
        </p:nvSpPr>
        <p:spPr>
          <a:xfrm>
            <a:off x="5469466" y="422855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3" name="Pyöristetty suorakulmio 9"/>
          <p:cNvSpPr/>
          <p:nvPr/>
        </p:nvSpPr>
        <p:spPr>
          <a:xfrm>
            <a:off x="5481472" y="4726163"/>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4" name="Pyöristetty suorakulmio 9"/>
          <p:cNvSpPr/>
          <p:nvPr/>
        </p:nvSpPr>
        <p:spPr>
          <a:xfrm>
            <a:off x="5489026" y="522046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5" name="Rectangle 34"/>
          <p:cNvSpPr/>
          <p:nvPr/>
        </p:nvSpPr>
        <p:spPr>
          <a:xfrm>
            <a:off x="5535661" y="4111858"/>
            <a:ext cx="1467068"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37,4 %</a:t>
            </a:r>
          </a:p>
        </p:txBody>
      </p:sp>
      <p:sp>
        <p:nvSpPr>
          <p:cNvPr id="36" name="Rectangle 35"/>
          <p:cNvSpPr/>
          <p:nvPr/>
        </p:nvSpPr>
        <p:spPr>
          <a:xfrm>
            <a:off x="5450205" y="4616140"/>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31,4 %</a:t>
            </a:r>
          </a:p>
        </p:txBody>
      </p:sp>
      <p:sp>
        <p:nvSpPr>
          <p:cNvPr id="38" name="Rectangle 37"/>
          <p:cNvSpPr/>
          <p:nvPr/>
        </p:nvSpPr>
        <p:spPr>
          <a:xfrm>
            <a:off x="5444973" y="5075951"/>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30,9 %</a:t>
            </a:r>
          </a:p>
        </p:txBody>
      </p:sp>
      <p:sp>
        <p:nvSpPr>
          <p:cNvPr id="40" name="TextBox 39"/>
          <p:cNvSpPr txBox="1"/>
          <p:nvPr/>
        </p:nvSpPr>
        <p:spPr>
          <a:xfrm>
            <a:off x="7354500" y="2089066"/>
            <a:ext cx="2165331" cy="415498"/>
          </a:xfrm>
          <a:prstGeom prst="rect">
            <a:avLst/>
          </a:prstGeom>
          <a:noFill/>
        </p:spPr>
        <p:txBody>
          <a:bodyPr wrap="square" rtlCol="0">
            <a:spAutoFit/>
          </a:bodyPr>
          <a:lstStyle/>
          <a:p>
            <a:pPr defTabSz="685800"/>
            <a:r>
              <a:rPr lang="fi-FI" sz="1050" dirty="0">
                <a:solidFill>
                  <a:srgbClr val="7F7F7F"/>
                </a:solidFill>
                <a:latin typeface="Calibri" panose="020F0502020204030204"/>
                <a:cs typeface="Arial" panose="020B0604020202020204" pitchFamily="34" charset="0"/>
              </a:rPr>
              <a:t>*Kyseessä suurimmat päätoimialat</a:t>
            </a:r>
          </a:p>
          <a:p>
            <a:pPr defTabSz="685800"/>
            <a:r>
              <a:rPr lang="fi-FI" sz="1050" dirty="0">
                <a:solidFill>
                  <a:srgbClr val="7F7F7F"/>
                </a:solidFill>
                <a:latin typeface="Calibri" panose="020F0502020204030204"/>
                <a:cs typeface="Arial" panose="020B0604020202020204" pitchFamily="34" charset="0"/>
              </a:rPr>
              <a:t>  karkealla jaolla, ei sisällä </a:t>
            </a:r>
            <a:r>
              <a:rPr lang="fi-FI" sz="1050" dirty="0" err="1">
                <a:solidFill>
                  <a:srgbClr val="7F7F7F"/>
                </a:solidFill>
                <a:latin typeface="Calibri" panose="020F0502020204030204"/>
                <a:cs typeface="Arial" panose="020B0604020202020204" pitchFamily="34" charset="0"/>
              </a:rPr>
              <a:t>SOTE:a</a:t>
            </a:r>
            <a:endParaRPr lang="en-US" sz="1050" dirty="0">
              <a:solidFill>
                <a:srgbClr val="7F7F7F"/>
              </a:solidFill>
              <a:latin typeface="Calibri" panose="020F0502020204030204"/>
              <a:cs typeface="Arial" panose="020B0604020202020204" pitchFamily="34" charset="0"/>
            </a:endParaRPr>
          </a:p>
        </p:txBody>
      </p:sp>
      <p:sp>
        <p:nvSpPr>
          <p:cNvPr id="44" name="TextBox 43"/>
          <p:cNvSpPr txBox="1"/>
          <p:nvPr/>
        </p:nvSpPr>
        <p:spPr>
          <a:xfrm>
            <a:off x="2677462" y="1320045"/>
            <a:ext cx="2685351" cy="300082"/>
          </a:xfrm>
          <a:prstGeom prst="rect">
            <a:avLst/>
          </a:prstGeom>
          <a:noFill/>
        </p:spPr>
        <p:txBody>
          <a:bodyPr wrap="none" rtlCol="0">
            <a:spAutoFit/>
          </a:bodyPr>
          <a:lstStyle/>
          <a:p>
            <a:pPr defTabSz="685800"/>
            <a:r>
              <a:rPr lang="en-US" sz="1350" dirty="0" err="1">
                <a:solidFill>
                  <a:prstClr val="black"/>
                </a:solidFill>
                <a:latin typeface="Britannic Bold" panose="020B0903060703020204" pitchFamily="34" charset="0"/>
                <a:cs typeface="Arial" panose="020B0604020202020204" pitchFamily="34" charset="0"/>
              </a:rPr>
              <a:t>Sähkö</a:t>
            </a:r>
            <a:r>
              <a:rPr lang="en-US" sz="1350" dirty="0">
                <a:solidFill>
                  <a:prstClr val="black"/>
                </a:solidFill>
                <a:latin typeface="Britannic Bold" panose="020B0903060703020204" pitchFamily="34" charset="0"/>
                <a:cs typeface="Arial" panose="020B0604020202020204" pitchFamily="34" charset="0"/>
              </a:rPr>
              <a:t>- ja </a:t>
            </a:r>
            <a:r>
              <a:rPr lang="en-US" sz="1350" dirty="0" err="1">
                <a:solidFill>
                  <a:prstClr val="black"/>
                </a:solidFill>
                <a:latin typeface="Britannic Bold" panose="020B0903060703020204" pitchFamily="34" charset="0"/>
                <a:cs typeface="Arial" panose="020B0604020202020204" pitchFamily="34" charset="0"/>
              </a:rPr>
              <a:t>elektroniikkateollisuus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444974" y="129004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6" name="Rectangle 45"/>
          <p:cNvSpPr/>
          <p:nvPr/>
        </p:nvSpPr>
        <p:spPr>
          <a:xfrm>
            <a:off x="5638750" y="2092588"/>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46,3 %</a:t>
            </a:r>
          </a:p>
        </p:txBody>
      </p:sp>
      <p:sp>
        <p:nvSpPr>
          <p:cNvPr id="26" name="Rectangle 25"/>
          <p:cNvSpPr/>
          <p:nvPr/>
        </p:nvSpPr>
        <p:spPr>
          <a:xfrm>
            <a:off x="5426070" y="3595375"/>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41,6 %</a:t>
            </a:r>
          </a:p>
        </p:txBody>
      </p:sp>
      <p:sp>
        <p:nvSpPr>
          <p:cNvPr id="23" name="Rectangle 22"/>
          <p:cNvSpPr/>
          <p:nvPr/>
        </p:nvSpPr>
        <p:spPr>
          <a:xfrm>
            <a:off x="5643142" y="3084140"/>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45,2 %</a:t>
            </a:r>
          </a:p>
        </p:txBody>
      </p:sp>
      <p:sp>
        <p:nvSpPr>
          <p:cNvPr id="61" name="Rectangle 60"/>
          <p:cNvSpPr/>
          <p:nvPr/>
        </p:nvSpPr>
        <p:spPr>
          <a:xfrm>
            <a:off x="5623555" y="2566214"/>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46,1 %</a:t>
            </a:r>
          </a:p>
        </p:txBody>
      </p:sp>
      <p:sp>
        <p:nvSpPr>
          <p:cNvPr id="39" name="Rectangle 38"/>
          <p:cNvSpPr/>
          <p:nvPr/>
        </p:nvSpPr>
        <p:spPr>
          <a:xfrm>
            <a:off x="5426420" y="1149209"/>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85,0 %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2692950" y="1801759"/>
            <a:ext cx="1527982"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Metallien jalostus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444974" y="175691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426070" y="1652794"/>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74,3 %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3933"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3148014" y="5601682"/>
            <a:ext cx="1810941" cy="300082"/>
          </a:xfrm>
          <a:prstGeom prst="rect">
            <a:avLst/>
          </a:prstGeom>
          <a:solidFill>
            <a:schemeClr val="bg1"/>
          </a:solidFill>
        </p:spPr>
        <p:txBody>
          <a:bodyPr wrap="square" rtlCol="0">
            <a:spAutoFit/>
          </a:bodyPr>
          <a:lstStyle/>
          <a:p>
            <a:pPr defTabSz="685800"/>
            <a:endParaRPr lang="en-US" sz="1350" dirty="0">
              <a:solidFill>
                <a:prstClr val="black"/>
              </a:solidFill>
              <a:latin typeface="Calibri"/>
              <a:cs typeface="Arial" panose="020B0604020202020204" pitchFamily="34" charset="0"/>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1737895" y="5542873"/>
            <a:ext cx="1571452" cy="300082"/>
          </a:xfrm>
          <a:prstGeom prst="rect">
            <a:avLst/>
          </a:prstGeom>
          <a:solidFill>
            <a:schemeClr val="bg1"/>
          </a:solidFill>
        </p:spPr>
        <p:txBody>
          <a:bodyPr wrap="square" rtlCol="0">
            <a:spAutoFit/>
          </a:bodyPr>
          <a:lstStyle/>
          <a:p>
            <a:pPr defTabSz="685800"/>
            <a:endParaRPr lang="en-US" sz="1350" dirty="0">
              <a:solidFill>
                <a:prstClr val="black"/>
              </a:solidFill>
              <a:latin typeface="Calibri"/>
              <a:cs typeface="Arial" panose="020B0604020202020204" pitchFamily="34" charset="0"/>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2635750" y="2716183"/>
            <a:ext cx="181011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Teknologiateollisuus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2702120"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fi-FI" sz="1350" dirty="0">
                <a:solidFill>
                  <a:prstClr val="black"/>
                </a:solidFill>
                <a:latin typeface="Calibri"/>
              </a:rPr>
              <a:t>18.4.2024</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54670" y="6122725"/>
            <a:ext cx="4600956" cy="556481"/>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7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482296" y="323113"/>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2010-2023</a:t>
            </a:r>
          </a:p>
        </p:txBody>
      </p:sp>
      <p:sp>
        <p:nvSpPr>
          <p:cNvPr id="9" name="Tekstiruutu 8"/>
          <p:cNvSpPr txBox="1"/>
          <p:nvPr/>
        </p:nvSpPr>
        <p:spPr>
          <a:xfrm>
            <a:off x="9327039" y="3408260"/>
            <a:ext cx="276999" cy="744341"/>
          </a:xfrm>
          <a:prstGeom prst="rect">
            <a:avLst/>
          </a:prstGeom>
          <a:noFill/>
        </p:spPr>
        <p:txBody>
          <a:bodyPr vert="vert270" wrap="square" rtlCol="0">
            <a:spAutoFit/>
          </a:bodyPr>
          <a:lstStyle/>
          <a:p>
            <a:pPr defTabSz="685800"/>
            <a:r>
              <a:rPr lang="fi-FI" sz="600" dirty="0">
                <a:solidFill>
                  <a:prstClr val="black"/>
                </a:solidFill>
                <a:latin typeface="Calibri" panose="020F0502020204030204"/>
                <a:cs typeface="Arial" panose="020B0604020202020204" pitchFamily="34" charset="0"/>
              </a:rPr>
              <a:t>Tilastokeskus 2024</a:t>
            </a:r>
          </a:p>
        </p:txBody>
      </p:sp>
      <p:sp>
        <p:nvSpPr>
          <p:cNvPr id="57" name="Suorakulmio 56"/>
          <p:cNvSpPr/>
          <p:nvPr/>
        </p:nvSpPr>
        <p:spPr>
          <a:xfrm>
            <a:off x="3309348"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white"/>
              </a:solidFill>
              <a:latin typeface="Calibri"/>
            </a:endParaRPr>
          </a:p>
        </p:txBody>
      </p:sp>
      <p:sp>
        <p:nvSpPr>
          <p:cNvPr id="3" name="Kaarinuoli vasemmalle 2"/>
          <p:cNvSpPr/>
          <p:nvPr/>
        </p:nvSpPr>
        <p:spPr>
          <a:xfrm rot="15276112" flipH="1">
            <a:off x="7669849" y="4012528"/>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black"/>
              </a:solidFill>
              <a:latin typeface="Calibri"/>
            </a:endParaRPr>
          </a:p>
        </p:txBody>
      </p:sp>
      <p:sp>
        <p:nvSpPr>
          <p:cNvPr id="5" name="Pyöristetty suorakulmio 4"/>
          <p:cNvSpPr/>
          <p:nvPr/>
        </p:nvSpPr>
        <p:spPr>
          <a:xfrm>
            <a:off x="7281376"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457256" y="219953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20862" y="214781"/>
            <a:ext cx="894986" cy="853657"/>
          </a:xfrm>
          <a:prstGeom prst="rect">
            <a:avLst/>
          </a:prstGeom>
        </p:spPr>
      </p:pic>
      <p:sp>
        <p:nvSpPr>
          <p:cNvPr id="17" name="Tekstiruutu 34"/>
          <p:cNvSpPr txBox="1"/>
          <p:nvPr/>
        </p:nvSpPr>
        <p:spPr>
          <a:xfrm>
            <a:off x="7307869" y="1362235"/>
            <a:ext cx="3298082" cy="553998"/>
          </a:xfrm>
          <a:prstGeom prst="rect">
            <a:avLst/>
          </a:prstGeom>
          <a:noFill/>
        </p:spPr>
        <p:txBody>
          <a:bodyPr wrap="none" rtlCol="0">
            <a:spAutoFit/>
          </a:bodyPr>
          <a:lstStyle/>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2010-2023*,</a:t>
            </a:r>
          </a:p>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089343" y="2874019"/>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31,7</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a:r>
              <a:rPr lang="fi-FI" sz="1200" b="1" dirty="0">
                <a:solidFill>
                  <a:prstClr val="white">
                    <a:lumMod val="50000"/>
                  </a:prstClr>
                </a:solidFill>
                <a:latin typeface="Calibri"/>
              </a:rPr>
              <a:t>    Teollisuus keskimäärin 17,1 % </a:t>
            </a:r>
          </a:p>
        </p:txBody>
      </p:sp>
      <p:sp>
        <p:nvSpPr>
          <p:cNvPr id="6" name="TextBox 5"/>
          <p:cNvSpPr txBox="1"/>
          <p:nvPr/>
        </p:nvSpPr>
        <p:spPr>
          <a:xfrm>
            <a:off x="2665257" y="1294978"/>
            <a:ext cx="2741456"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Automaatio- ja robotiikka-klusteri</a:t>
            </a:r>
            <a:endParaRPr lang="en-US" sz="1350"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230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TextBox 20"/>
          <p:cNvSpPr txBox="1"/>
          <p:nvPr/>
        </p:nvSpPr>
        <p:spPr>
          <a:xfrm>
            <a:off x="2681888" y="2705575"/>
            <a:ext cx="1736373"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Elintarviketeollisuus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457256" y="268642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4" name="TextBox 23"/>
          <p:cNvSpPr txBox="1"/>
          <p:nvPr/>
        </p:nvSpPr>
        <p:spPr>
          <a:xfrm>
            <a:off x="2699409" y="5237400"/>
            <a:ext cx="2539478"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Majoitus- ja ravitsemistoiminta</a:t>
            </a:r>
            <a:endParaRPr lang="en-US" sz="9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469466" y="320494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7" name="TextBox 26"/>
          <p:cNvSpPr txBox="1"/>
          <p:nvPr/>
        </p:nvSpPr>
        <p:spPr>
          <a:xfrm>
            <a:off x="2681888" y="3229502"/>
            <a:ext cx="1797287"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Liike-elämän palvelut</a:t>
            </a:r>
            <a:endParaRPr lang="en-US" sz="1350"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2630376" y="4265417"/>
            <a:ext cx="219964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Tukku- ja vähittäiskauppa</a:t>
            </a:r>
            <a:endParaRPr lang="en-US" sz="1350"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2607783" y="3775836"/>
            <a:ext cx="181011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Teknologiateollisuus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2692651" y="4759412"/>
            <a:ext cx="1281120"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Rakentaminen</a:t>
            </a:r>
            <a:endParaRPr lang="en-US" sz="1350"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469466" y="372498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2" name="Pyöristetty suorakulmio 9"/>
          <p:cNvSpPr/>
          <p:nvPr/>
        </p:nvSpPr>
        <p:spPr>
          <a:xfrm>
            <a:off x="5469466" y="422855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3" name="Pyöristetty suorakulmio 9"/>
          <p:cNvSpPr/>
          <p:nvPr/>
        </p:nvSpPr>
        <p:spPr>
          <a:xfrm>
            <a:off x="5481472" y="4726163"/>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4" name="Pyöristetty suorakulmio 9"/>
          <p:cNvSpPr/>
          <p:nvPr/>
        </p:nvSpPr>
        <p:spPr>
          <a:xfrm>
            <a:off x="5489026" y="522046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5" name="Rectangle 34"/>
          <p:cNvSpPr/>
          <p:nvPr/>
        </p:nvSpPr>
        <p:spPr>
          <a:xfrm>
            <a:off x="5535661" y="4111858"/>
            <a:ext cx="1467068"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38,7 %</a:t>
            </a:r>
          </a:p>
        </p:txBody>
      </p:sp>
      <p:sp>
        <p:nvSpPr>
          <p:cNvPr id="36" name="Rectangle 35"/>
          <p:cNvSpPr/>
          <p:nvPr/>
        </p:nvSpPr>
        <p:spPr>
          <a:xfrm>
            <a:off x="5450205" y="4616140"/>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38,7 %</a:t>
            </a:r>
          </a:p>
        </p:txBody>
      </p:sp>
      <p:sp>
        <p:nvSpPr>
          <p:cNvPr id="38" name="Rectangle 37"/>
          <p:cNvSpPr/>
          <p:nvPr/>
        </p:nvSpPr>
        <p:spPr>
          <a:xfrm>
            <a:off x="5444972" y="5123592"/>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34,2 %</a:t>
            </a:r>
          </a:p>
        </p:txBody>
      </p:sp>
      <p:sp>
        <p:nvSpPr>
          <p:cNvPr id="42" name="Tekstiruutu 3"/>
          <p:cNvSpPr txBox="1"/>
          <p:nvPr/>
        </p:nvSpPr>
        <p:spPr>
          <a:xfrm>
            <a:off x="2537511"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fi-FI" sz="1350" dirty="0">
                <a:solidFill>
                  <a:prstClr val="black"/>
                </a:solidFill>
                <a:latin typeface="Calibri"/>
              </a:rPr>
              <a:t>18.4.2024</a:t>
            </a:r>
          </a:p>
        </p:txBody>
      </p:sp>
      <p:sp>
        <p:nvSpPr>
          <p:cNvPr id="44" name="TextBox 43"/>
          <p:cNvSpPr txBox="1"/>
          <p:nvPr/>
        </p:nvSpPr>
        <p:spPr>
          <a:xfrm>
            <a:off x="2688133" y="1738947"/>
            <a:ext cx="2685351" cy="300082"/>
          </a:xfrm>
          <a:prstGeom prst="rect">
            <a:avLst/>
          </a:prstGeom>
          <a:noFill/>
        </p:spPr>
        <p:txBody>
          <a:bodyPr wrap="none" rtlCol="0">
            <a:spAutoFit/>
          </a:bodyPr>
          <a:lstStyle/>
          <a:p>
            <a:pPr defTabSz="685800"/>
            <a:r>
              <a:rPr lang="en-US" sz="1350" dirty="0" err="1">
                <a:solidFill>
                  <a:prstClr val="black"/>
                </a:solidFill>
                <a:latin typeface="Britannic Bold" panose="020B0903060703020204" pitchFamily="34" charset="0"/>
                <a:cs typeface="Arial" panose="020B0604020202020204" pitchFamily="34" charset="0"/>
              </a:rPr>
              <a:t>Sähkö</a:t>
            </a:r>
            <a:r>
              <a:rPr lang="en-US" sz="1350" dirty="0">
                <a:solidFill>
                  <a:prstClr val="black"/>
                </a:solidFill>
                <a:latin typeface="Britannic Bold" panose="020B0903060703020204" pitchFamily="34" charset="0"/>
                <a:cs typeface="Arial" panose="020B0604020202020204" pitchFamily="34" charset="0"/>
              </a:rPr>
              <a:t>- ja </a:t>
            </a:r>
            <a:r>
              <a:rPr lang="en-US" sz="1350" dirty="0" err="1">
                <a:solidFill>
                  <a:prstClr val="black"/>
                </a:solidFill>
                <a:latin typeface="Britannic Bold" panose="020B0903060703020204" pitchFamily="34" charset="0"/>
                <a:cs typeface="Arial" panose="020B0604020202020204" pitchFamily="34" charset="0"/>
              </a:rPr>
              <a:t>elektroniikkateollisuus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444974" y="129004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6" name="Rectangle 45"/>
          <p:cNvSpPr/>
          <p:nvPr/>
        </p:nvSpPr>
        <p:spPr>
          <a:xfrm>
            <a:off x="5648395" y="2074717"/>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63,3 %</a:t>
            </a:r>
          </a:p>
        </p:txBody>
      </p:sp>
      <p:sp>
        <p:nvSpPr>
          <p:cNvPr id="26" name="Rectangle 25"/>
          <p:cNvSpPr/>
          <p:nvPr/>
        </p:nvSpPr>
        <p:spPr>
          <a:xfrm>
            <a:off x="5426070" y="3595375"/>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42,8 %</a:t>
            </a:r>
          </a:p>
        </p:txBody>
      </p:sp>
      <p:sp>
        <p:nvSpPr>
          <p:cNvPr id="23" name="Rectangle 22"/>
          <p:cNvSpPr/>
          <p:nvPr/>
        </p:nvSpPr>
        <p:spPr>
          <a:xfrm>
            <a:off x="5643142" y="3084140"/>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50,4 %</a:t>
            </a:r>
          </a:p>
        </p:txBody>
      </p:sp>
      <p:sp>
        <p:nvSpPr>
          <p:cNvPr id="61" name="Rectangle 60"/>
          <p:cNvSpPr/>
          <p:nvPr/>
        </p:nvSpPr>
        <p:spPr>
          <a:xfrm>
            <a:off x="5623555" y="2566214"/>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59,1 %</a:t>
            </a:r>
          </a:p>
        </p:txBody>
      </p:sp>
      <p:sp>
        <p:nvSpPr>
          <p:cNvPr id="39" name="Rectangle 38"/>
          <p:cNvSpPr/>
          <p:nvPr/>
        </p:nvSpPr>
        <p:spPr>
          <a:xfrm>
            <a:off x="5426070" y="1160476"/>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93,2 %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2681887" y="2217431"/>
            <a:ext cx="1527982"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Metallien jalostus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444974" y="175691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347190" y="1637482"/>
            <a:ext cx="1662635"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75,0 %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729"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7281376" y="2202191"/>
            <a:ext cx="2165331" cy="415498"/>
          </a:xfrm>
          <a:prstGeom prst="rect">
            <a:avLst/>
          </a:prstGeom>
          <a:noFill/>
        </p:spPr>
        <p:txBody>
          <a:bodyPr wrap="square" rtlCol="0">
            <a:spAutoFit/>
          </a:bodyPr>
          <a:lstStyle/>
          <a:p>
            <a:pPr defTabSz="685800"/>
            <a:r>
              <a:rPr lang="fi-FI" sz="1050" dirty="0">
                <a:solidFill>
                  <a:srgbClr val="7F7F7F"/>
                </a:solidFill>
                <a:latin typeface="Calibri" panose="020F0502020204030204"/>
                <a:cs typeface="Arial" panose="020B0604020202020204" pitchFamily="34" charset="0"/>
              </a:rPr>
              <a:t>*Kyseessä suurimmat päätoimialat</a:t>
            </a:r>
          </a:p>
          <a:p>
            <a:pPr defTabSz="685800"/>
            <a:r>
              <a:rPr lang="fi-FI" sz="1050" dirty="0">
                <a:solidFill>
                  <a:srgbClr val="7F7F7F"/>
                </a:solidFill>
                <a:latin typeface="Calibri" panose="020F0502020204030204"/>
                <a:cs typeface="Arial" panose="020B0604020202020204" pitchFamily="34" charset="0"/>
              </a:rPr>
              <a:t>  karkealla jaolla, ei sisällä </a:t>
            </a:r>
            <a:r>
              <a:rPr lang="fi-FI" sz="1050" dirty="0" err="1">
                <a:solidFill>
                  <a:srgbClr val="7F7F7F"/>
                </a:solidFill>
                <a:latin typeface="Calibri" panose="020F0502020204030204"/>
                <a:cs typeface="Arial" panose="020B0604020202020204" pitchFamily="34" charset="0"/>
              </a:rPr>
              <a:t>SOTE:a</a:t>
            </a:r>
            <a:endParaRPr lang="en-US" sz="1050" dirty="0">
              <a:solidFill>
                <a:srgbClr val="7F7F7F"/>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390929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3798629" y="33121"/>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11649611" y="3157555"/>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2024</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2023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4790946" y="50783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16 327 hlötyövuotta</a:t>
            </a: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542551" y="4163091"/>
            <a:ext cx="1784463"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Meriteollisuus</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542625" y="5083446"/>
            <a:ext cx="3347391" cy="400110"/>
          </a:xfrm>
          <a:prstGeom prst="rect">
            <a:avLst/>
          </a:prstGeom>
          <a:noFill/>
        </p:spPr>
        <p:txBody>
          <a:bodyPr wrap="none" rtlCol="0">
            <a:spAutoFit/>
          </a:bodyPr>
          <a:lstStyle/>
          <a:p>
            <a:r>
              <a:rPr lang="fi-FI" sz="2000" b="1" dirty="0">
                <a:solidFill>
                  <a:prstClr val="black"/>
                </a:solidFill>
                <a:latin typeface="Britannic Bold" panose="020B0903060703020204" pitchFamily="34" charset="0"/>
                <a:cs typeface="Arial" panose="020B0604020202020204" pitchFamily="34" charset="0"/>
              </a:rPr>
              <a:t>Koneiden ja laitteiden </a:t>
            </a:r>
            <a:r>
              <a:rPr lang="fi-FI" sz="2000" b="1" dirty="0" err="1">
                <a:solidFill>
                  <a:prstClr val="black"/>
                </a:solidFill>
                <a:latin typeface="Britannic Bold" panose="020B0903060703020204" pitchFamily="34" charset="0"/>
                <a:cs typeface="Arial" panose="020B0604020202020204" pitchFamily="34" charset="0"/>
              </a:rPr>
              <a:t>valm</a:t>
            </a:r>
            <a:r>
              <a:rPr lang="fi-FI" sz="2000" b="1" dirty="0">
                <a:solidFill>
                  <a:prstClr val="black"/>
                </a:solidFill>
                <a:latin typeface="Britannic Bold" panose="020B0903060703020204" pitchFamily="34" charset="0"/>
                <a:cs typeface="Arial" panose="020B0604020202020204" pitchFamily="34" charset="0"/>
              </a:rPr>
              <a:t>.</a:t>
            </a:r>
          </a:p>
        </p:txBody>
      </p:sp>
      <p:sp>
        <p:nvSpPr>
          <p:cNvPr id="50" name="Rectangle 49"/>
          <p:cNvSpPr/>
          <p:nvPr/>
        </p:nvSpPr>
        <p:spPr>
          <a:xfrm>
            <a:off x="5210970" y="4908064"/>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0,1 %</a:t>
            </a:r>
          </a:p>
        </p:txBody>
      </p:sp>
      <p:sp>
        <p:nvSpPr>
          <p:cNvPr id="58" name="Pyöristetty suorakulmio 9"/>
          <p:cNvSpPr/>
          <p:nvPr/>
        </p:nvSpPr>
        <p:spPr>
          <a:xfrm>
            <a:off x="4790947" y="574219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5040697" y="5583575"/>
            <a:ext cx="164339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-3,2 %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431598"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heinä-joulukuu 2023</a:t>
            </a:r>
          </a:p>
        </p:txBody>
      </p:sp>
      <p:sp>
        <p:nvSpPr>
          <p:cNvPr id="30" name="Pyöristetty suorakulmio 9"/>
          <p:cNvSpPr/>
          <p:nvPr/>
        </p:nvSpPr>
        <p:spPr>
          <a:xfrm>
            <a:off x="4777324"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4919470" y="4264214"/>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35,5 %</a:t>
            </a:r>
          </a:p>
        </p:txBody>
      </p:sp>
      <p:sp>
        <p:nvSpPr>
          <p:cNvPr id="32" name="Tekstiruutu 34"/>
          <p:cNvSpPr txBox="1"/>
          <p:nvPr/>
        </p:nvSpPr>
        <p:spPr>
          <a:xfrm>
            <a:off x="1542550" y="5477364"/>
            <a:ext cx="2486578"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Elintarviketeollisuus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19.4.2024</a:t>
            </a: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8730" y="6304747"/>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537400" y="2872118"/>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400" b="1" dirty="0">
                <a:solidFill>
                  <a:prstClr val="white">
                    <a:lumMod val="50000"/>
                  </a:prstClr>
                </a:solidFill>
                <a:latin typeface="Calibri" panose="020F0502020204030204"/>
              </a:rPr>
              <a:t>Teknologiateollisuuden viennin arvon kasvu 2000-2023</a:t>
            </a:r>
          </a:p>
          <a:p>
            <a:pPr eaLnBrk="0" fontAlgn="base" hangingPunct="0">
              <a:spcBef>
                <a:spcPct val="0"/>
              </a:spcBef>
              <a:spcAft>
                <a:spcPct val="0"/>
              </a:spcAft>
            </a:pPr>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185 %</a:t>
            </a:r>
          </a:p>
          <a:p>
            <a:pPr eaLnBrk="0" fontAlgn="base" hangingPunct="0">
              <a:spcBef>
                <a:spcPct val="0"/>
              </a:spcBef>
              <a:spcAft>
                <a:spcPct val="0"/>
              </a:spcAft>
            </a:pPr>
            <a:r>
              <a:rPr lang="fi-FI" sz="1400" dirty="0">
                <a:solidFill>
                  <a:prstClr val="white">
                    <a:lumMod val="50000"/>
                  </a:prstClr>
                </a:solidFill>
                <a:latin typeface="Calibri" panose="020F0502020204030204"/>
              </a:rPr>
              <a:t>Koko maa keskimäärin: 70 %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7264582"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i-FI" sz="1200" b="1" dirty="0">
                <a:solidFill>
                  <a:srgbClr val="0070C0"/>
                </a:solidFill>
                <a:latin typeface="Calibri" panose="020F0502020204030204"/>
              </a:rPr>
              <a:t>Jalostuksen (TOL 05-43)</a:t>
            </a:r>
          </a:p>
          <a:p>
            <a:pPr eaLnBrk="0" fontAlgn="base" hangingPunct="0">
              <a:spcBef>
                <a:spcPct val="0"/>
              </a:spcBef>
              <a:spcAft>
                <a:spcPct val="0"/>
              </a:spcAft>
            </a:pPr>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8.</a:t>
            </a:r>
            <a:r>
              <a:rPr lang="fi-FI" sz="1200" b="1" dirty="0">
                <a:solidFill>
                  <a:srgbClr val="0070C0"/>
                </a:solidFill>
                <a:latin typeface="Calibri" panose="020F0502020204030204"/>
              </a:rPr>
              <a:t>,</a:t>
            </a:r>
          </a:p>
          <a:p>
            <a:pPr eaLnBrk="0" fontAlgn="base" hangingPunct="0">
              <a:spcBef>
                <a:spcPct val="0"/>
              </a:spcBef>
              <a:spcAft>
                <a:spcPct val="0"/>
              </a:spcAft>
            </a:pPr>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32.</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38.</a:t>
            </a:r>
          </a:p>
          <a:p>
            <a:pPr eaLnBrk="0" fontAlgn="base" hangingPunct="0">
              <a:spcBef>
                <a:spcPct val="0"/>
              </a:spcBef>
              <a:spcAft>
                <a:spcPct val="0"/>
              </a:spcAft>
            </a:pPr>
            <a:r>
              <a:rPr lang="fi-FI" sz="1200" b="1" dirty="0">
                <a:solidFill>
                  <a:srgbClr val="0070C0"/>
                </a:solidFill>
                <a:latin typeface="Calibri" panose="020F0502020204030204"/>
              </a:rPr>
              <a:t>(69 seutukuntaa, 2021)</a:t>
            </a:r>
          </a:p>
          <a:p>
            <a:pPr eaLnBrk="0" fontAlgn="base" hangingPunct="0">
              <a:spcBef>
                <a:spcPct val="0"/>
              </a:spcBef>
              <a:spcAft>
                <a:spcPct val="0"/>
              </a:spcAft>
            </a:pPr>
            <a:endParaRPr lang="fi-FI" sz="1200" b="1" dirty="0">
              <a:solidFill>
                <a:srgbClr val="0070C0"/>
              </a:solidFill>
              <a:latin typeface="Calibri" panose="020F0502020204030204"/>
            </a:endParaRPr>
          </a:p>
          <a:p>
            <a:pPr eaLnBrk="0" fontAlgn="base" hangingPunct="0">
              <a:spcBef>
                <a:spcPct val="0"/>
              </a:spcBef>
              <a:spcAft>
                <a:spcPct val="0"/>
              </a:spcAft>
            </a:pPr>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4.</a:t>
            </a:r>
            <a:r>
              <a:rPr lang="fi-FI" sz="1200" b="1" dirty="0">
                <a:solidFill>
                  <a:srgbClr val="0070C0"/>
                </a:solidFill>
                <a:latin typeface="Calibri" panose="020F0502020204030204"/>
              </a:rPr>
              <a:t> sija (19:stä) v. 2022</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7290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5 v. 2021:</a:t>
            </a:r>
          </a:p>
          <a:p>
            <a:pPr algn="ctr"/>
            <a:r>
              <a:rPr lang="fi-FI" sz="1000" u="sng" dirty="0">
                <a:solidFill>
                  <a:srgbClr val="0070C0"/>
                </a:solidFill>
                <a:latin typeface="Calibri" panose="020F0502020204030204"/>
              </a:rPr>
              <a:t>Kemiallinen metsäteollisuus 137 €/työtunti</a:t>
            </a:r>
          </a:p>
          <a:p>
            <a:pPr algn="ctr"/>
            <a:r>
              <a:rPr lang="fi-FI" sz="1000" u="sng" dirty="0">
                <a:solidFill>
                  <a:srgbClr val="0070C0"/>
                </a:solidFill>
                <a:latin typeface="Calibri" panose="020F0502020204030204"/>
              </a:rPr>
              <a:t>Mekaaninen metsäteollisuus 121 €/työtunti</a:t>
            </a:r>
          </a:p>
          <a:p>
            <a:pPr algn="ctr"/>
            <a:r>
              <a:rPr lang="fi-FI" sz="1000" u="sng" dirty="0">
                <a:solidFill>
                  <a:srgbClr val="0070C0"/>
                </a:solidFill>
                <a:latin typeface="Calibri" panose="020F0502020204030204"/>
              </a:rPr>
              <a:t>Energiantuotanto 105 €/työtunti</a:t>
            </a:r>
          </a:p>
          <a:p>
            <a:pPr algn="ctr"/>
            <a:r>
              <a:rPr lang="fi-FI" sz="1000" u="sng" dirty="0">
                <a:solidFill>
                  <a:srgbClr val="0070C0"/>
                </a:solidFill>
                <a:latin typeface="Calibri" panose="020F0502020204030204"/>
              </a:rPr>
              <a:t>Koneiden ja laitteiden valmistus 67 €/työtunti</a:t>
            </a:r>
          </a:p>
          <a:p>
            <a:pPr algn="ctr"/>
            <a:r>
              <a:rPr lang="fi-FI" sz="1000" u="sng" dirty="0">
                <a:solidFill>
                  <a:srgbClr val="0070C0"/>
                </a:solidFill>
                <a:latin typeface="Calibri" panose="020F0502020204030204"/>
              </a:rPr>
              <a:t>Metallien jalostus ja metallituotteiden valmistus 58 €/työtunti</a:t>
            </a:r>
          </a:p>
          <a:p>
            <a:pPr algn="ctr"/>
            <a:r>
              <a:rPr lang="fi-FI" sz="1000" u="sng" dirty="0">
                <a:solidFill>
                  <a:srgbClr val="0070C0"/>
                </a:solidFill>
                <a:latin typeface="Calibri" panose="020F0502020204030204"/>
              </a:rPr>
              <a:t>Toimialat keskimäärin 46 €/työtunti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pic>
        <p:nvPicPr>
          <p:cNvPr id="8" name="Picture 7">
            <a:extLst>
              <a:ext uri="{FF2B5EF4-FFF2-40B4-BE49-F238E27FC236}">
                <a16:creationId xmlns:a16="http://schemas.microsoft.com/office/drawing/2014/main" id="{08DC528C-D6EA-EC05-2F96-ED203E5554B2}"/>
              </a:ext>
            </a:extLst>
          </p:cNvPr>
          <p:cNvPicPr>
            <a:picLocks noChangeAspect="1"/>
          </p:cNvPicPr>
          <p:nvPr/>
        </p:nvPicPr>
        <p:blipFill>
          <a:blip r:embed="rId5"/>
          <a:stretch>
            <a:fillRect/>
          </a:stretch>
        </p:blipFill>
        <p:spPr>
          <a:xfrm>
            <a:off x="1645895" y="313507"/>
            <a:ext cx="3961715" cy="2590352"/>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15</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LIIKEVAIHTO</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pic>
        <p:nvPicPr>
          <p:cNvPr id="4" name="Picture 3">
            <a:extLst>
              <a:ext uri="{FF2B5EF4-FFF2-40B4-BE49-F238E27FC236}">
                <a16:creationId xmlns:a16="http://schemas.microsoft.com/office/drawing/2014/main" id="{5D8B1FE5-7FDD-48A9-0C49-D043616A4AB0}"/>
              </a:ext>
            </a:extLst>
          </p:cNvPr>
          <p:cNvPicPr>
            <a:picLocks noChangeAspect="1"/>
          </p:cNvPicPr>
          <p:nvPr/>
        </p:nvPicPr>
        <p:blipFill>
          <a:blip r:embed="rId3"/>
          <a:stretch>
            <a:fillRect/>
          </a:stretch>
        </p:blipFill>
        <p:spPr>
          <a:xfrm>
            <a:off x="5603948" y="1508576"/>
            <a:ext cx="5813469" cy="4302930"/>
          </a:xfrm>
          <a:prstGeom prst="rect">
            <a:avLst/>
          </a:prstGeom>
        </p:spPr>
      </p:pic>
      <p:pic>
        <p:nvPicPr>
          <p:cNvPr id="9" name="Picture 8">
            <a:extLst>
              <a:ext uri="{FF2B5EF4-FFF2-40B4-BE49-F238E27FC236}">
                <a16:creationId xmlns:a16="http://schemas.microsoft.com/office/drawing/2014/main" id="{39358383-4DEB-515E-7358-0D2D92DAAABE}"/>
              </a:ext>
            </a:extLst>
          </p:cNvPr>
          <p:cNvPicPr>
            <a:picLocks noChangeAspect="1"/>
          </p:cNvPicPr>
          <p:nvPr/>
        </p:nvPicPr>
        <p:blipFill>
          <a:blip r:embed="rId4"/>
          <a:stretch>
            <a:fillRect/>
          </a:stretch>
        </p:blipFill>
        <p:spPr>
          <a:xfrm>
            <a:off x="395104" y="1508575"/>
            <a:ext cx="5191964" cy="43130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16</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HENKILÖSTÖMÄÄRÄ</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5" name="Picture 4">
            <a:extLst>
              <a:ext uri="{FF2B5EF4-FFF2-40B4-BE49-F238E27FC236}">
                <a16:creationId xmlns:a16="http://schemas.microsoft.com/office/drawing/2014/main" id="{2225A9A0-6809-B6A6-D6F0-B43E5F4E97CD}"/>
              </a:ext>
            </a:extLst>
          </p:cNvPr>
          <p:cNvPicPr>
            <a:picLocks noChangeAspect="1"/>
          </p:cNvPicPr>
          <p:nvPr/>
        </p:nvPicPr>
        <p:blipFill>
          <a:blip r:embed="rId3"/>
          <a:stretch>
            <a:fillRect/>
          </a:stretch>
        </p:blipFill>
        <p:spPr>
          <a:xfrm>
            <a:off x="5662928" y="1588772"/>
            <a:ext cx="5895343" cy="4383404"/>
          </a:xfrm>
          <a:prstGeom prst="rect">
            <a:avLst/>
          </a:prstGeom>
        </p:spPr>
      </p:pic>
      <p:pic>
        <p:nvPicPr>
          <p:cNvPr id="6" name="Picture 5">
            <a:extLst>
              <a:ext uri="{FF2B5EF4-FFF2-40B4-BE49-F238E27FC236}">
                <a16:creationId xmlns:a16="http://schemas.microsoft.com/office/drawing/2014/main" id="{054D8DD6-A474-FF85-B9A9-4728C9D7B6BF}"/>
              </a:ext>
            </a:extLst>
          </p:cNvPr>
          <p:cNvPicPr>
            <a:picLocks noChangeAspect="1"/>
          </p:cNvPicPr>
          <p:nvPr/>
        </p:nvPicPr>
        <p:blipFill>
          <a:blip r:embed="rId4"/>
          <a:stretch>
            <a:fillRect/>
          </a:stretch>
        </p:blipFill>
        <p:spPr>
          <a:xfrm>
            <a:off x="590561" y="1588772"/>
            <a:ext cx="5072367" cy="4383404"/>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7054" y="694983"/>
            <a:ext cx="5764904" cy="6089302"/>
          </a:xfrm>
        </p:spPr>
        <p:txBody>
          <a:bodyPr>
            <a:noAutofit/>
          </a:bodyPr>
          <a:lstStyle/>
          <a:p>
            <a:pPr algn="just">
              <a:defRPr/>
            </a:pPr>
            <a:r>
              <a:rPr lang="fi-FI" altLang="fi-FI" sz="1800" b="1" dirty="0"/>
              <a:t>Satakunnan talouden kehitys jatkui varsin alavireisenä vuoden 2023 heinä-joulukuussa. Teollisuuden liikevaihto ja viennin arvo supistuivat huomattavasti. Eniten kärsineitä aloja olivat metsä- ja teknologiateollisuus. </a:t>
            </a:r>
          </a:p>
          <a:p>
            <a:pPr algn="just">
              <a:defRPr/>
            </a:pPr>
            <a:r>
              <a:rPr lang="fi-FI" altLang="fi-FI" sz="1800" b="1" dirty="0"/>
              <a:t>Kuitenkin teollisuudessa keskimäärin henkilöstömäärä aleni hyvin vähän. Tämä viittaa suotuisampaan kehitykseen kuin mitä osin hintojen laskuun pohjautuva liikevaihdon ja viennin arvon roima pudotus antaa ymmärtää. Osassa teollisuutta henkilöstöä jopa lisättiin, kuten elintarvike-, sähkötuote- ja meriteollisuudessa, automaatiossa sekä metallien jalostuksessa. </a:t>
            </a:r>
          </a:p>
          <a:p>
            <a:pPr algn="just">
              <a:defRPr/>
            </a:pPr>
            <a:r>
              <a:rPr lang="fi-FI" altLang="fi-FI" sz="1800" b="1" dirty="0"/>
              <a:t>Satakunnan rakentamisen suhdanteet piirtyivät hyvin synkkinä loppuvuonna. Palvelualojen kehitys jatkui vaihtelevana. </a:t>
            </a:r>
          </a:p>
          <a:p>
            <a:pPr algn="just">
              <a:defRPr/>
            </a:pPr>
            <a:r>
              <a:rPr lang="fi-FI" altLang="fi-FI" sz="1800" b="1" dirty="0"/>
              <a:t>Silti yleinen palkkasumman ja henkilöstön kasvu viittaa osaltaan talouden pysyneen jonkinlaisessa iskussa. </a:t>
            </a:r>
          </a:p>
          <a:p>
            <a:pPr algn="just">
              <a:defRPr/>
            </a:pPr>
            <a:r>
              <a:rPr lang="fi-FI" altLang="fi-FI" sz="1800" b="1" dirty="0"/>
              <a:t>Satakunnan selkein menestyjä vuoden 2023 heinä-joulukuussa oli meriteollisuus. Siinä liikevaihto kohosi tuntuvasti. Myös henkilöstömäärä kasvoi jonkin verran.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17</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pic>
        <p:nvPicPr>
          <p:cNvPr id="9" name="Picture 8">
            <a:extLst>
              <a:ext uri="{FF2B5EF4-FFF2-40B4-BE49-F238E27FC236}">
                <a16:creationId xmlns:a16="http://schemas.microsoft.com/office/drawing/2014/main" id="{9CF45991-9D31-CD10-3685-38C6E3AB30DE}"/>
              </a:ext>
            </a:extLst>
          </p:cNvPr>
          <p:cNvPicPr>
            <a:picLocks noChangeAspect="1"/>
          </p:cNvPicPr>
          <p:nvPr/>
        </p:nvPicPr>
        <p:blipFill>
          <a:blip r:embed="rId3"/>
          <a:stretch>
            <a:fillRect/>
          </a:stretch>
        </p:blipFill>
        <p:spPr>
          <a:xfrm>
            <a:off x="5890550" y="570191"/>
            <a:ext cx="6231723" cy="4068590"/>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2513" y="676235"/>
            <a:ext cx="6642010" cy="5204342"/>
          </a:xfrm>
        </p:spPr>
        <p:txBody>
          <a:bodyPr>
            <a:noAutofit/>
          </a:bodyPr>
          <a:lstStyle/>
          <a:p>
            <a:pPr algn="just">
              <a:defRPr/>
            </a:pPr>
            <a:r>
              <a:rPr lang="fi-FI" altLang="fi-FI" sz="1800" b="1" dirty="0"/>
              <a:t>Metallin eri haarojen liikevaihto laski selvästi konepajoja ja meriteollisuutta lukuun ottamatta. Meri-Porin teollisuusalueella liikevaihto romahti, mutta henkilöstömäärä jatkoi nousuaan. Samansuuntainen kehitys vallitsi automaatio-aloilla. Tilausten laskutusaikataulu todennäköisesti selittää eroavuutta.</a:t>
            </a:r>
          </a:p>
          <a:p>
            <a:pPr algn="just">
              <a:defRPr/>
            </a:pPr>
            <a:r>
              <a:rPr lang="fi-FI" altLang="fi-FI" sz="1800" b="1" dirty="0"/>
              <a:t>Teknologiateollisuudessa henkilöstömäärä nousi metallien jalostuksessa ja sähkötuotteiden valmistuksessa. Tämä voi viitata jopa tuotannon kasvuun ainakin metallien jalostuksessa, sillä sen liikevaihdon laskun taustalla vaikuttaa suurelta osin alentunut hintataso.</a:t>
            </a:r>
          </a:p>
          <a:p>
            <a:pPr algn="just">
              <a:defRPr/>
            </a:pPr>
            <a:r>
              <a:rPr lang="fi-FI" altLang="fi-FI" sz="1800" b="1" dirty="0"/>
              <a:t>Elintarvikkeiden valmistuksen liikevaihto aleni, mutta henkilöstö kasvoi vähän. Kemianteollisuuden liikevaihto putosi edelleen loppuvuonna, ja myös henkilöstö supistui. Rakentamisen liikevaihto laski tuntuvasti. Myös henkilöstöä vähennettiin merkkinä laskusuhdanteen jatkumisesta. </a:t>
            </a:r>
          </a:p>
          <a:p>
            <a:pPr algn="just">
              <a:defRPr/>
            </a:pPr>
            <a:r>
              <a:rPr lang="fi-FI" altLang="fi-FI" sz="1800" b="1" dirty="0"/>
              <a:t>Satakunnan palvelualojen kehitys jatkui vuoden 2023 heinä-joulukuussa vaihtelevana. Liikevaihdon nousu on osin jatkunut, mutta taustalla vaikuttaa edelleen kohonnut hintataso. Palvelualojen henkilöstö kasvoi keskimäärin varsin ripeästi. Yksityiset sosiaali- ja terveysalat kukoistivat. Kauppa kasvoi vähän. Liike-elämän palvelut pärjäsi jotenkuten, majoitus- ja ravitsemistoiminta sekä etenkin luovat alat taantuivat.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075" y="6115967"/>
            <a:ext cx="1856812" cy="480765"/>
          </a:xfrm>
          <a:prstGeom prst="rect">
            <a:avLst/>
          </a:prstGeom>
        </p:spPr>
      </p:pic>
      <p:pic>
        <p:nvPicPr>
          <p:cNvPr id="11" name="Picture 10">
            <a:extLst>
              <a:ext uri="{FF2B5EF4-FFF2-40B4-BE49-F238E27FC236}">
                <a16:creationId xmlns:a16="http://schemas.microsoft.com/office/drawing/2014/main" id="{B99C069F-9220-860B-EDA1-09E77934B16D}"/>
              </a:ext>
            </a:extLst>
          </p:cNvPr>
          <p:cNvPicPr>
            <a:picLocks noChangeAspect="1"/>
          </p:cNvPicPr>
          <p:nvPr/>
        </p:nvPicPr>
        <p:blipFill>
          <a:blip r:embed="rId3"/>
          <a:stretch>
            <a:fillRect/>
          </a:stretch>
        </p:blipFill>
        <p:spPr>
          <a:xfrm>
            <a:off x="6862876" y="778149"/>
            <a:ext cx="5206450" cy="3348280"/>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6057" y="772319"/>
            <a:ext cx="11900316" cy="4014182"/>
          </a:xfrm>
        </p:spPr>
        <p:txBody>
          <a:bodyPr>
            <a:noAutofit/>
          </a:bodyPr>
          <a:lstStyle/>
          <a:p>
            <a:pPr algn="just">
              <a:defRPr/>
            </a:pPr>
            <a:r>
              <a:rPr lang="fi-FI" altLang="fi-FI" sz="1800" b="1" dirty="0"/>
              <a:t>Tilastokeskuksen tuoreimpien suhdannetietojen mukaan Satakunnan yritysten yhteenlaskettu liikevaihto laski vuoden 2023 heinä–joulukuussa 7,9 % vuoden 2022 vastaavaan aikaan verrattuna. Koko maassa pudotusta kirjattiin vastaavasti 7,6 %. Satakunnassa lasku kuitenkin selittyy pitkälti metallien jalostuksen suurella painoarvolla, jolloin hintavaihtelut heijastuvat voimakkaasti kehitykseen. Itse tuotannon määrälle sillä ei ole yleensä läheskään yhtä suurta vaikutusta. </a:t>
            </a:r>
          </a:p>
          <a:p>
            <a:pPr algn="just">
              <a:defRPr/>
            </a:pPr>
            <a:r>
              <a:rPr lang="fi-FI" altLang="fi-FI" sz="1800" b="1" dirty="0"/>
              <a:t>Maakunnan yrityksistä 49 % saavutti heinä–joulukuussa liikevaihdon kasvua. Kolmasosa yrityskannasta ylsi vähintään 15 %:n nousuun. Toimiala- ja yrityskohtainen vaihtelu on ollut yhä suurta etenkin teollisuudessa ja rakentamisessa, mutta osin myös palveluissa. Eniten laski yli 20 henkilön yritysten liikevaihto, 8,8 %. 5-19 työntekijän yritysten liikevaihto aleni 7,6 %. Alle viiden hengen yritysten liikevaihto putosi 3,9 %. Suurin muutosvaikutus Satakunnan talouden suuntaviivoihin on edelleen ollut yli 20 hengen lähinnä teollisuudessa toimivilla yrityksillä. Alle viisi vuotta toimineiden yritysten liikevaihto kohosi loppuvuoden aikana n. 11 %. Yli viisi vuotta toimineiden yritysten liikevaihto laski 8,5 %. </a:t>
            </a:r>
          </a:p>
          <a:p>
            <a:pPr algn="just">
              <a:defRPr/>
            </a:pPr>
            <a:r>
              <a:rPr lang="fi-FI" altLang="fi-FI" sz="1800" b="1" dirty="0"/>
              <a:t>Koko maassa keskimäärin talous laski koko viime vuoden jälkimmäisen puoliskon ajan. Laskua kertyi suurin piirtein saman verran kuin Satakunnassa. Teollisuuden liikevaihto aleni selvästi. Kuitenkin elintarviketeollisuudessa sekä koneiden ja laitteiden valmistuksessa liikevaihto kohosi edelleen. Rakentamisen liikevaihto sukelsi. Sen sijaan palvelualoilla nousu jatkui monilta osin. Kasvu on kuitenkin pohjautunut pääosin hintojen kohoamiseen. Kaupan ja luovien alojen liikevaihto tosin supistui.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480" y="136525"/>
            <a:ext cx="1856812" cy="480765"/>
          </a:xfrm>
          <a:prstGeom prst="rect">
            <a:avLst/>
          </a:prstGeom>
        </p:spPr>
      </p:pic>
      <p:pic>
        <p:nvPicPr>
          <p:cNvPr id="11" name="Picture 10">
            <a:extLst>
              <a:ext uri="{FF2B5EF4-FFF2-40B4-BE49-F238E27FC236}">
                <a16:creationId xmlns:a16="http://schemas.microsoft.com/office/drawing/2014/main" id="{A541CCDD-A270-D6AD-70DB-54BA45E06218}"/>
              </a:ext>
            </a:extLst>
          </p:cNvPr>
          <p:cNvPicPr>
            <a:picLocks noChangeAspect="1"/>
          </p:cNvPicPr>
          <p:nvPr/>
        </p:nvPicPr>
        <p:blipFill>
          <a:blip r:embed="rId3"/>
          <a:stretch>
            <a:fillRect/>
          </a:stretch>
        </p:blipFill>
        <p:spPr>
          <a:xfrm>
            <a:off x="466856" y="4914199"/>
            <a:ext cx="11491352" cy="1804103"/>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42</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Toukokuu</a:t>
            </a:r>
            <a:r>
              <a:rPr lang="en-GB" altLang="fi-FI" sz="3600" kern="0" dirty="0">
                <a:solidFill>
                  <a:srgbClr val="003399"/>
                </a:solidFill>
                <a:latin typeface="Arial"/>
                <a:ea typeface="+mn-ea"/>
                <a:cs typeface="+mn-cs"/>
              </a:rPr>
              <a:t> 2024</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187" y="1009979"/>
            <a:ext cx="5321980" cy="3803948"/>
          </a:xfrm>
        </p:spPr>
        <p:txBody>
          <a:bodyPr>
            <a:noAutofit/>
          </a:bodyPr>
          <a:lstStyle/>
          <a:p>
            <a:pPr algn="just">
              <a:defRPr/>
            </a:pPr>
            <a:r>
              <a:rPr lang="fi-FI" altLang="fi-FI" sz="2000" b="1" dirty="0"/>
              <a:t>Vuoden 2023 tammi-kesäkuussa liikevaihdon nousu jatkui Rauman seutukunnassa. Kasvu nopeutui selvästi heinä-syyskuun aikana. </a:t>
            </a:r>
          </a:p>
          <a:p>
            <a:pPr algn="just">
              <a:defRPr/>
            </a:pPr>
            <a:r>
              <a:rPr lang="fi-FI" altLang="fi-FI" sz="2000" b="1" dirty="0"/>
              <a:t>Sen sijaan Porin ja Pohjois-Satakunnan seutukunnissa liikevaihto supistui selvästi huhti-syyskuussa. Aivan viime vuoden alussa liikevaihto laski vain vähän molemmilla alueilla. </a:t>
            </a:r>
          </a:p>
          <a:p>
            <a:pPr algn="just">
              <a:defRPr/>
            </a:pPr>
            <a:r>
              <a:rPr lang="fi-FI" altLang="fi-FI" sz="2000" b="1" dirty="0"/>
              <a:t>Porin seutukunnassa liikevaihtoa on alentanut värimetallien laskeneet hinnat, mutta siitä huolimatta tuotannon määrä metallien jalostuksessa ei liene juuri muuttunut.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2023: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5679347" y="587034"/>
            <a:ext cx="7795657" cy="2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838" y="176213"/>
            <a:ext cx="1856812" cy="480765"/>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5154500" y="719015"/>
            <a:ext cx="91669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CE7732C4-6A9F-073C-016B-D33FC2F48B12}"/>
              </a:ext>
            </a:extLst>
          </p:cNvPr>
          <p:cNvPicPr>
            <a:picLocks noChangeAspect="1"/>
          </p:cNvPicPr>
          <p:nvPr/>
        </p:nvPicPr>
        <p:blipFill>
          <a:blip r:embed="rId3"/>
          <a:stretch>
            <a:fillRect/>
          </a:stretch>
        </p:blipFill>
        <p:spPr>
          <a:xfrm>
            <a:off x="223286" y="5651833"/>
            <a:ext cx="11588750" cy="933450"/>
          </a:xfrm>
          <a:prstGeom prst="rect">
            <a:avLst/>
          </a:prstGeom>
        </p:spPr>
      </p:pic>
      <p:pic>
        <p:nvPicPr>
          <p:cNvPr id="18" name="Picture 17">
            <a:extLst>
              <a:ext uri="{FF2B5EF4-FFF2-40B4-BE49-F238E27FC236}">
                <a16:creationId xmlns:a16="http://schemas.microsoft.com/office/drawing/2014/main" id="{4BCA9D56-2259-5BA0-B4F3-9ABA1FF8020F}"/>
              </a:ext>
            </a:extLst>
          </p:cNvPr>
          <p:cNvPicPr>
            <a:picLocks noChangeAspect="1"/>
          </p:cNvPicPr>
          <p:nvPr/>
        </p:nvPicPr>
        <p:blipFill>
          <a:blip r:embed="rId4"/>
          <a:stretch>
            <a:fillRect/>
          </a:stretch>
        </p:blipFill>
        <p:spPr>
          <a:xfrm>
            <a:off x="5177133" y="852888"/>
            <a:ext cx="6942250" cy="4216911"/>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heinä−joulukuu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2023</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599979"/>
            <a:ext cx="11618752" cy="1677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Satakunnassa teollisuuden viennin arvo supistui selvästi vuoden 2023 heinä-joulukuussa. Kaikkien pääalojen viennin arvo supistui merkittävästi. Laskeneet tuottajahinnat vaikuttavat suurelta osin laskun taustalla etenkin metallien jalostuksessa, joten vientimäärät eivät liene pudonneet samaa vauhtia. Maassa keskimäärin viennin arvo tippui Satakuntaa hieman vähemmän johtuen lähinnä eniten pudonneen metallien jalostuksen vähäisemmästä painoarvosta. Siten metallien hintojen pudotus, joka näkyy selvästi Satakunnan viennin arvossa, ei vaikuta niin paljon valtakunnallisiin kehityslukuihin.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2604" y="2281152"/>
            <a:ext cx="6474505" cy="2220480"/>
          </a:xfrm>
          <a:prstGeom prst="rect">
            <a:avLst/>
          </a:prstGeom>
          <a:noFill/>
        </p:spPr>
        <p:txBody>
          <a:bodyPr wrap="square" rtlCol="0">
            <a:spAutoFit/>
          </a:bodyPr>
          <a:lstStyle/>
          <a:p>
            <a:pPr marL="230400" indent="-230400">
              <a:lnSpc>
                <a:spcPct val="80000"/>
              </a:lnSpc>
              <a:spcBef>
                <a:spcPts val="1000"/>
              </a:spcBef>
              <a:buFont typeface="Arial" panose="020B0604020202020204" pitchFamily="34" charset="0"/>
              <a:buChar char="•"/>
            </a:pPr>
            <a:r>
              <a:rPr lang="sv-SE" b="1" dirty="0">
                <a:highlight>
                  <a:srgbClr val="FFFF00"/>
                </a:highlight>
              </a:rPr>
              <a:t>Satakunnan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arvosta</a:t>
            </a:r>
            <a:r>
              <a:rPr lang="sv-SE" b="1" dirty="0">
                <a:highlight>
                  <a:srgbClr val="FFFF00"/>
                </a:highlight>
              </a:rPr>
              <a:t> 64 % </a:t>
            </a:r>
            <a:r>
              <a:rPr lang="sv-SE" b="1" dirty="0" err="1">
                <a:highlight>
                  <a:srgbClr val="FFFF00"/>
                </a:highlight>
              </a:rPr>
              <a:t>syntyy</a:t>
            </a:r>
            <a:r>
              <a:rPr lang="sv-SE" b="1" dirty="0">
                <a:highlight>
                  <a:srgbClr val="FFFF00"/>
                </a:highlight>
              </a:rPr>
              <a:t> </a:t>
            </a:r>
            <a:r>
              <a:rPr lang="sv-SE" b="1" dirty="0" err="1">
                <a:highlight>
                  <a:srgbClr val="FFFF00"/>
                </a:highlight>
              </a:rPr>
              <a:t>teknologiateollisuudessa</a:t>
            </a:r>
            <a:r>
              <a:rPr lang="sv-SE" b="1" dirty="0">
                <a:highlight>
                  <a:srgbClr val="FFFF00"/>
                </a:highlight>
              </a:rPr>
              <a:t> (3,5 </a:t>
            </a:r>
            <a:r>
              <a:rPr lang="sv-SE" b="1" dirty="0" err="1">
                <a:highlight>
                  <a:srgbClr val="FFFF00"/>
                </a:highlight>
              </a:rPr>
              <a:t>mrd</a:t>
            </a:r>
            <a:r>
              <a:rPr lang="sv-SE" b="1" dirty="0">
                <a:highlight>
                  <a:srgbClr val="FFFF00"/>
                </a:highlight>
              </a:rPr>
              <a:t>. €), 29 % </a:t>
            </a:r>
            <a:r>
              <a:rPr lang="sv-SE" b="1" dirty="0" err="1">
                <a:highlight>
                  <a:srgbClr val="FFFF00"/>
                </a:highlight>
              </a:rPr>
              <a:t>metsäteollisuudessa</a:t>
            </a:r>
            <a:r>
              <a:rPr lang="sv-SE" b="1" dirty="0">
                <a:highlight>
                  <a:srgbClr val="FFFF00"/>
                </a:highlight>
              </a:rPr>
              <a:t> (1,6 </a:t>
            </a:r>
            <a:r>
              <a:rPr lang="sv-SE" b="1" dirty="0" err="1">
                <a:highlight>
                  <a:srgbClr val="FFFF00"/>
                </a:highlight>
              </a:rPr>
              <a:t>mrd</a:t>
            </a:r>
            <a:r>
              <a:rPr lang="sv-SE" b="1" dirty="0">
                <a:highlight>
                  <a:srgbClr val="FFFF00"/>
                </a:highlight>
              </a:rPr>
              <a:t>. €) ja 1 % </a:t>
            </a:r>
            <a:r>
              <a:rPr lang="sv-SE" b="1" dirty="0" err="1">
                <a:highlight>
                  <a:srgbClr val="FFFF00"/>
                </a:highlight>
              </a:rPr>
              <a:t>elintarviketeollisuudessa</a:t>
            </a:r>
            <a:r>
              <a:rPr lang="sv-SE" b="1" dirty="0">
                <a:highlight>
                  <a:srgbClr val="FFFF00"/>
                </a:highlight>
              </a:rPr>
              <a:t> (49 milj. €) v. 2023. </a:t>
            </a:r>
            <a:r>
              <a:rPr lang="sv-SE" b="1" dirty="0" err="1">
                <a:highlight>
                  <a:srgbClr val="FFFF00"/>
                </a:highlight>
              </a:rPr>
              <a:t>Lopusta</a:t>
            </a:r>
            <a:r>
              <a:rPr lang="sv-SE" b="1" dirty="0">
                <a:highlight>
                  <a:srgbClr val="FFFF00"/>
                </a:highlight>
              </a:rPr>
              <a:t> n. 7 %:sta (353 milj. €) </a:t>
            </a:r>
            <a:r>
              <a:rPr lang="sv-SE" b="1" dirty="0" err="1">
                <a:highlight>
                  <a:srgbClr val="FFFF00"/>
                </a:highlight>
              </a:rPr>
              <a:t>valtaosa</a:t>
            </a:r>
            <a:r>
              <a:rPr lang="sv-SE" b="1" dirty="0">
                <a:highlight>
                  <a:srgbClr val="FFFF00"/>
                </a:highlight>
              </a:rPr>
              <a:t> </a:t>
            </a:r>
            <a:r>
              <a:rPr lang="sv-SE" b="1" dirty="0" err="1">
                <a:highlight>
                  <a:srgbClr val="FFFF00"/>
                </a:highlight>
              </a:rPr>
              <a:t>muodostuu</a:t>
            </a:r>
            <a:r>
              <a:rPr lang="sv-SE" b="1" dirty="0">
                <a:highlight>
                  <a:srgbClr val="FFFF00"/>
                </a:highlight>
              </a:rPr>
              <a:t> </a:t>
            </a:r>
            <a:r>
              <a:rPr lang="sv-SE" b="1" dirty="0" err="1">
                <a:highlight>
                  <a:srgbClr val="FFFF00"/>
                </a:highlight>
              </a:rPr>
              <a:t>kemianteollisuudesta</a:t>
            </a:r>
            <a:r>
              <a:rPr lang="sv-SE" b="1" dirty="0">
                <a:highlight>
                  <a:srgbClr val="FFFF00"/>
                </a:highlight>
              </a:rPr>
              <a:t>. </a:t>
            </a:r>
            <a:r>
              <a:rPr lang="sv-SE" b="1" dirty="0" err="1">
                <a:highlight>
                  <a:srgbClr val="FFFF00"/>
                </a:highlight>
              </a:rPr>
              <a:t>Yhteensä</a:t>
            </a:r>
            <a:r>
              <a:rPr lang="sv-SE" b="1" dirty="0">
                <a:highlight>
                  <a:srgbClr val="FFFF00"/>
                </a:highlight>
              </a:rPr>
              <a:t>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a:t>
            </a:r>
            <a:r>
              <a:rPr lang="sv-SE" b="1" dirty="0">
                <a:highlight>
                  <a:srgbClr val="FFFF00"/>
                </a:highlight>
              </a:rPr>
              <a:t> </a:t>
            </a:r>
            <a:r>
              <a:rPr lang="sv-SE" b="1" dirty="0" err="1">
                <a:highlight>
                  <a:srgbClr val="FFFF00"/>
                </a:highlight>
              </a:rPr>
              <a:t>oli</a:t>
            </a:r>
            <a:r>
              <a:rPr lang="sv-SE" b="1" dirty="0">
                <a:highlight>
                  <a:srgbClr val="FFFF00"/>
                </a:highlight>
              </a:rPr>
              <a:t> </a:t>
            </a:r>
            <a:r>
              <a:rPr lang="sv-SE" b="1" dirty="0" err="1">
                <a:highlight>
                  <a:srgbClr val="FFFF00"/>
                </a:highlight>
              </a:rPr>
              <a:t>ennakkotietojen</a:t>
            </a:r>
            <a:r>
              <a:rPr lang="sv-SE" b="1" dirty="0">
                <a:highlight>
                  <a:srgbClr val="FFFF00"/>
                </a:highlight>
              </a:rPr>
              <a:t> </a:t>
            </a:r>
            <a:r>
              <a:rPr lang="sv-SE" b="1" dirty="0" err="1">
                <a:highlight>
                  <a:srgbClr val="FFFF00"/>
                </a:highlight>
              </a:rPr>
              <a:t>mukaan</a:t>
            </a:r>
            <a:r>
              <a:rPr lang="sv-SE" b="1" dirty="0">
                <a:highlight>
                  <a:srgbClr val="FFFF00"/>
                </a:highlight>
              </a:rPr>
              <a:t> 5,4 </a:t>
            </a:r>
            <a:r>
              <a:rPr lang="sv-SE" b="1" dirty="0" err="1">
                <a:highlight>
                  <a:srgbClr val="FFFF00"/>
                </a:highlight>
              </a:rPr>
              <a:t>mrd</a:t>
            </a:r>
            <a:r>
              <a:rPr lang="sv-SE" b="1" dirty="0">
                <a:highlight>
                  <a:srgbClr val="FFFF00"/>
                </a:highlight>
              </a:rPr>
              <a:t>. € v. 2023. </a:t>
            </a:r>
          </a:p>
          <a:p>
            <a:pPr marL="230400" indent="-230400">
              <a:lnSpc>
                <a:spcPct val="80000"/>
              </a:lnSpc>
              <a:spcBef>
                <a:spcPts val="1000"/>
              </a:spcBef>
              <a:buFont typeface="Arial" panose="020B0604020202020204" pitchFamily="34" charset="0"/>
              <a:buChar char="•"/>
            </a:pPr>
            <a:r>
              <a:rPr lang="sv-SE" b="1" dirty="0" err="1">
                <a:highlight>
                  <a:srgbClr val="FFFF00"/>
                </a:highlight>
              </a:rPr>
              <a:t>Tullin</a:t>
            </a:r>
            <a:r>
              <a:rPr lang="sv-SE" b="1" dirty="0">
                <a:highlight>
                  <a:srgbClr val="FFFF00"/>
                </a:highlight>
              </a:rPr>
              <a:t> </a:t>
            </a:r>
            <a:r>
              <a:rPr lang="sv-SE" b="1" dirty="0" err="1">
                <a:highlight>
                  <a:srgbClr val="FFFF00"/>
                </a:highlight>
              </a:rPr>
              <a:t>mukaan</a:t>
            </a:r>
            <a:r>
              <a:rPr lang="sv-SE" b="1" dirty="0">
                <a:highlight>
                  <a:srgbClr val="FFFF00"/>
                </a:highlight>
              </a:rPr>
              <a:t> </a:t>
            </a:r>
            <a:r>
              <a:rPr lang="fi-FI" b="1" dirty="0">
                <a:highlight>
                  <a:srgbClr val="FFFF00"/>
                </a:highlight>
              </a:rPr>
              <a:t>Satakunnan osuus oli 8,1 % Suomen viennistä ja sija 4 (19 maakuntaa) v. 2022. Väestöosuus on 3,8 %.</a:t>
            </a:r>
            <a:r>
              <a:rPr lang="sv-SE" b="1" dirty="0">
                <a:highlight>
                  <a:srgbClr val="FFFF00"/>
                </a:highlight>
              </a:rPr>
              <a:t> </a:t>
            </a:r>
            <a:r>
              <a:rPr lang="sv-SE" b="1" dirty="0" err="1">
                <a:highlight>
                  <a:srgbClr val="FFFF00"/>
                </a:highlight>
              </a:rPr>
              <a:t>Henkeä</a:t>
            </a:r>
            <a:r>
              <a:rPr lang="sv-SE" b="1" dirty="0">
                <a:highlight>
                  <a:srgbClr val="FFFF00"/>
                </a:highlight>
              </a:rPr>
              <a:t> </a:t>
            </a:r>
            <a:r>
              <a:rPr lang="sv-SE" b="1" dirty="0" err="1">
                <a:highlight>
                  <a:srgbClr val="FFFF00"/>
                </a:highlight>
              </a:rPr>
              <a:t>kohti</a:t>
            </a:r>
            <a:r>
              <a:rPr lang="sv-SE" b="1" dirty="0">
                <a:highlight>
                  <a:srgbClr val="FFFF00"/>
                </a:highlight>
              </a:rPr>
              <a:t> </a:t>
            </a:r>
            <a:r>
              <a:rPr lang="sv-SE" b="1" dirty="0" err="1">
                <a:highlight>
                  <a:srgbClr val="FFFF00"/>
                </a:highlight>
              </a:rPr>
              <a:t>laskettuna</a:t>
            </a:r>
            <a:r>
              <a:rPr lang="sv-SE" b="1" dirty="0">
                <a:highlight>
                  <a:srgbClr val="FFFF00"/>
                </a:highlight>
              </a:rPr>
              <a:t> Satakunta </a:t>
            </a:r>
            <a:r>
              <a:rPr lang="sv-SE" b="1" dirty="0" err="1">
                <a:highlight>
                  <a:srgbClr val="FFFF00"/>
                </a:highlight>
              </a:rPr>
              <a:t>oli</a:t>
            </a:r>
            <a:r>
              <a:rPr lang="sv-SE" b="1" dirty="0">
                <a:highlight>
                  <a:srgbClr val="FFFF00"/>
                </a:highlight>
              </a:rPr>
              <a:t> </a:t>
            </a:r>
            <a:r>
              <a:rPr lang="sv-SE" b="1" dirty="0" err="1">
                <a:highlight>
                  <a:srgbClr val="FFFF00"/>
                </a:highlight>
              </a:rPr>
              <a:t>toisena</a:t>
            </a:r>
            <a:r>
              <a:rPr lang="sv-SE" b="1" dirty="0">
                <a:highlight>
                  <a:srgbClr val="FFFF00"/>
                </a:highlight>
              </a:rPr>
              <a:t> 19 </a:t>
            </a:r>
            <a:r>
              <a:rPr lang="sv-SE" b="1" dirty="0" err="1">
                <a:highlight>
                  <a:srgbClr val="FFFF00"/>
                </a:highlight>
              </a:rPr>
              <a:t>maakunnan</a:t>
            </a:r>
            <a:r>
              <a:rPr lang="sv-SE" b="1" dirty="0">
                <a:highlight>
                  <a:srgbClr val="FFFF00"/>
                </a:highlight>
              </a:rPr>
              <a:t> </a:t>
            </a:r>
            <a:r>
              <a:rPr lang="sv-SE" b="1" dirty="0" err="1">
                <a:highlight>
                  <a:srgbClr val="FFFF00"/>
                </a:highlight>
              </a:rPr>
              <a:t>joukossa</a:t>
            </a:r>
            <a:r>
              <a:rPr lang="sv-SE" b="1" dirty="0">
                <a:highlight>
                  <a:srgbClr val="FFFF00"/>
                </a:highlight>
              </a:rPr>
              <a:t>. </a:t>
            </a:r>
            <a:r>
              <a:rPr lang="fi-FI" b="1" dirty="0">
                <a:highlight>
                  <a:srgbClr val="FFFF00"/>
                </a:highlight>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6697928" y="1585542"/>
            <a:ext cx="6981259" cy="20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605B1A0C-F708-E69F-0270-7386938B3630}"/>
              </a:ext>
            </a:extLst>
          </p:cNvPr>
          <p:cNvPicPr>
            <a:picLocks noChangeAspect="1"/>
          </p:cNvPicPr>
          <p:nvPr/>
        </p:nvPicPr>
        <p:blipFill>
          <a:blip r:embed="rId3"/>
          <a:stretch>
            <a:fillRect/>
          </a:stretch>
        </p:blipFill>
        <p:spPr>
          <a:xfrm>
            <a:off x="6340766" y="2259895"/>
            <a:ext cx="5786243" cy="3782400"/>
          </a:xfrm>
          <a:prstGeom prst="rect">
            <a:avLst/>
          </a:prstGeom>
        </p:spPr>
      </p:pic>
      <p:pic>
        <p:nvPicPr>
          <p:cNvPr id="14" name="Picture 13">
            <a:extLst>
              <a:ext uri="{FF2B5EF4-FFF2-40B4-BE49-F238E27FC236}">
                <a16:creationId xmlns:a16="http://schemas.microsoft.com/office/drawing/2014/main" id="{435B3380-1F40-C2FC-2ABC-8C9E97C651DB}"/>
              </a:ext>
            </a:extLst>
          </p:cNvPr>
          <p:cNvPicPr>
            <a:picLocks noChangeAspect="1"/>
          </p:cNvPicPr>
          <p:nvPr/>
        </p:nvPicPr>
        <p:blipFill>
          <a:blip r:embed="rId4"/>
          <a:stretch>
            <a:fillRect/>
          </a:stretch>
        </p:blipFill>
        <p:spPr>
          <a:xfrm>
            <a:off x="338493" y="4493294"/>
            <a:ext cx="5191125" cy="22860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heinä−joulukuu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2023: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45897"/>
            <a:ext cx="5859366" cy="41350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palkkasumma kohosi koronakriisin alkuun saakka. Vuoden 2021 alussa palkkasumma kääntyi selvään nousuun sekä Satakunnassa että valtakunnallisesti. </a:t>
            </a:r>
          </a:p>
          <a:p>
            <a:pPr algn="just">
              <a:defRPr/>
            </a:pPr>
            <a:r>
              <a:rPr lang="fi-FI" altLang="fi-FI" sz="2000" b="1" dirty="0"/>
              <a:t>Siitä alkaen nousu on jatkunut ainakin vuoden 2023 loppuun saakka henkilöstömäärän kohotessa ja myös palkkojen noustessa. Kasvu on kuitenkin osoittanut tasaantumisen merkkejä loppuvuodesta.</a:t>
            </a:r>
          </a:p>
          <a:p>
            <a:pPr algn="just">
              <a:defRPr/>
            </a:pPr>
            <a:r>
              <a:rPr lang="fi-FI" altLang="fi-FI" sz="2000" b="1" dirty="0"/>
              <a:t>Palkkasumman kohoaminen osoittaa talouden rattaiden pyörineen edelleen, vaikka liikevaihto on laskenut osin roimasti. Liikevaihdon pudotus onkin peräisin osin hintojen laskusta. Tosin alakohtaiset erot ovat yhä suuria. Satakunnassa palkkasumman nousu on jäänyt edelleen maan keskiarvoa vähän vaisummaksi. </a:t>
            </a:r>
          </a:p>
          <a:p>
            <a:pPr marL="0" indent="0">
              <a:buNone/>
              <a:defRPr/>
            </a:pPr>
            <a:endParaRPr lang="fi-FI" altLang="fi-FI" sz="1400" b="1" dirty="0"/>
          </a:p>
          <a:p>
            <a:pPr marL="0" indent="0">
              <a:buNone/>
              <a:defRPr/>
            </a:pP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B6DD6A00-A07B-FC6F-2370-87ABAD399150}"/>
              </a:ext>
            </a:extLst>
          </p:cNvPr>
          <p:cNvPicPr>
            <a:picLocks noChangeAspect="1"/>
          </p:cNvPicPr>
          <p:nvPr/>
        </p:nvPicPr>
        <p:blipFill>
          <a:blip r:embed="rId3"/>
          <a:stretch>
            <a:fillRect/>
          </a:stretch>
        </p:blipFill>
        <p:spPr>
          <a:xfrm>
            <a:off x="6014229" y="921542"/>
            <a:ext cx="5859366" cy="3830200"/>
          </a:xfrm>
          <a:prstGeom prst="rect">
            <a:avLst/>
          </a:prstGeom>
        </p:spPr>
      </p:pic>
      <p:pic>
        <p:nvPicPr>
          <p:cNvPr id="11" name="Picture 10">
            <a:extLst>
              <a:ext uri="{FF2B5EF4-FFF2-40B4-BE49-F238E27FC236}">
                <a16:creationId xmlns:a16="http://schemas.microsoft.com/office/drawing/2014/main" id="{967A83E0-7CF8-C44B-B875-E7E73BA7DCB7}"/>
              </a:ext>
            </a:extLst>
          </p:cNvPr>
          <p:cNvPicPr>
            <a:picLocks noChangeAspect="1"/>
          </p:cNvPicPr>
          <p:nvPr/>
        </p:nvPicPr>
        <p:blipFill>
          <a:blip r:embed="rId4"/>
          <a:stretch>
            <a:fillRect/>
          </a:stretch>
        </p:blipFill>
        <p:spPr>
          <a:xfrm>
            <a:off x="337259" y="5304639"/>
            <a:ext cx="8273341" cy="1325563"/>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joulukuu</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2023: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1801" y="854590"/>
            <a:ext cx="5611016" cy="54476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Satakunnassa henkilöstömäärien hienoinen nousu jatkui vuoden 2023 lopussa. Teollisuudessa henkilöstömäärä laski keskimäärin vähän, mutta alakohtainen vaihtelu oli suurta. Rakentamisessa väkeä vähennettiin selvästi. Palvelualoilla henkilöstö kohosi selvästi. </a:t>
            </a:r>
          </a:p>
          <a:p>
            <a:pPr algn="just">
              <a:defRPr/>
            </a:pPr>
            <a:r>
              <a:rPr lang="fi-FI" altLang="fi-FI" sz="1800" b="1" dirty="0"/>
              <a:t>Satakunnassa oli maaliskuun 2024 lopussa 9 890 työtöntä työnhakijaa, mikä on 1 010 henkeä (11,4 %) enemmän kuin vuotta aikaisemmin. Maaliskuun aikana työttömien määrä laski noin 90 hengellä. Lomautettujen määrä kuitenkin kasvoi edellisestä kuukaudesta. Työttömien työnhakijoiden osuus työvoimasta oli maaliskuussa 10,3 %. </a:t>
            </a:r>
          </a:p>
          <a:p>
            <a:pPr algn="just">
              <a:defRPr/>
            </a:pPr>
            <a:r>
              <a:rPr lang="fi-FI" altLang="fi-FI" sz="1800" b="1" dirty="0"/>
              <a:t>Satakunnassa ilmoitettiin työ ja elinkeinotoimistoon maaliskuun aikana 1 791 uutta avointa työpaikkaa. Se on yli tuhat paikkaa vähemmän kuin vuosi sitten maaliskuussa. Yhteensä maaliskuussa oli avoinna reilut 4 600 työpaikkaa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43236"/>
            <a:ext cx="1856812" cy="480765"/>
          </a:xfrm>
          <a:prstGeom prst="rect">
            <a:avLst/>
          </a:prstGeom>
        </p:spPr>
      </p:pic>
      <p:pic>
        <p:nvPicPr>
          <p:cNvPr id="11" name="Picture 10">
            <a:extLst>
              <a:ext uri="{FF2B5EF4-FFF2-40B4-BE49-F238E27FC236}">
                <a16:creationId xmlns:a16="http://schemas.microsoft.com/office/drawing/2014/main" id="{41EC8C86-C10A-B491-BC23-122C4190FC9E}"/>
              </a:ext>
            </a:extLst>
          </p:cNvPr>
          <p:cNvPicPr>
            <a:picLocks noChangeAspect="1"/>
          </p:cNvPicPr>
          <p:nvPr/>
        </p:nvPicPr>
        <p:blipFill>
          <a:blip r:embed="rId3"/>
          <a:stretch>
            <a:fillRect/>
          </a:stretch>
        </p:blipFill>
        <p:spPr>
          <a:xfrm>
            <a:off x="5707561" y="4999946"/>
            <a:ext cx="6294041" cy="1140795"/>
          </a:xfrm>
          <a:prstGeom prst="rect">
            <a:avLst/>
          </a:prstGeom>
        </p:spPr>
      </p:pic>
      <p:pic>
        <p:nvPicPr>
          <p:cNvPr id="15" name="Picture 14">
            <a:extLst>
              <a:ext uri="{FF2B5EF4-FFF2-40B4-BE49-F238E27FC236}">
                <a16:creationId xmlns:a16="http://schemas.microsoft.com/office/drawing/2014/main" id="{10F24D6F-BEE7-F91B-CFFF-337335D8887F}"/>
              </a:ext>
            </a:extLst>
          </p:cNvPr>
          <p:cNvPicPr>
            <a:picLocks noChangeAspect="1"/>
          </p:cNvPicPr>
          <p:nvPr/>
        </p:nvPicPr>
        <p:blipFill>
          <a:blip r:embed="rId4"/>
          <a:stretch>
            <a:fillRect/>
          </a:stretch>
        </p:blipFill>
        <p:spPr>
          <a:xfrm>
            <a:off x="5744113" y="695747"/>
            <a:ext cx="6220936" cy="4065651"/>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37" y="-237207"/>
            <a:ext cx="12480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23</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756920"/>
            <a:ext cx="5353050" cy="4385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Vuoden 2023 tammi- ja syyskuun välillä henkilöstömäärät kasvoivat kaikissa Satakunnan seutukunnissa. Luvut sisältävät sekä alueen yritykset että julkisen sektorin. </a:t>
            </a:r>
          </a:p>
          <a:p>
            <a:pPr algn="just">
              <a:defRPr/>
            </a:pPr>
            <a:r>
              <a:rPr lang="fi-FI" altLang="fi-FI" sz="1800" b="1" dirty="0"/>
              <a:t>Porin seutukunnassa henkilöstömäärä kohosi vain vähän ja niukimmin alueen seutukunnista.  </a:t>
            </a:r>
          </a:p>
          <a:p>
            <a:pPr algn="just">
              <a:defRPr/>
            </a:pPr>
            <a:r>
              <a:rPr lang="fi-FI" altLang="fi-FI" sz="1800" b="1" dirty="0"/>
              <a:t>Rauman seutukunnassa kasvu oli hieman ripeämpää, mutta jäi silti jonkin verran alle valtakunnallisen tason vuoden 2023 tammi-syyskuussa. </a:t>
            </a:r>
          </a:p>
          <a:p>
            <a:pPr algn="just">
              <a:defRPr/>
            </a:pPr>
            <a:r>
              <a:rPr lang="fi-FI" altLang="fi-FI" sz="1800" b="1" dirty="0"/>
              <a:t>Pohjois-Satakunnassa kehitys oli suotuisinta ja henkilöstömäärän nousu ylitti selvästi koko maan keskiarvon. Tämä on ristiriidassa liikevaihdon selvän laskun kanssa. </a:t>
            </a:r>
          </a:p>
          <a:p>
            <a:pPr algn="just">
              <a:defRPr/>
            </a:pPr>
            <a:endParaRPr lang="fi-FI" altLang="fi-FI" sz="1800" b="1" dirty="0"/>
          </a:p>
          <a:p>
            <a:pPr algn="just">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9C3C3A4-662A-F423-6589-2636D5CBED94}"/>
              </a:ext>
            </a:extLst>
          </p:cNvPr>
          <p:cNvPicPr>
            <a:picLocks noChangeAspect="1"/>
          </p:cNvPicPr>
          <p:nvPr/>
        </p:nvPicPr>
        <p:blipFill>
          <a:blip r:embed="rId3"/>
          <a:stretch>
            <a:fillRect/>
          </a:stretch>
        </p:blipFill>
        <p:spPr>
          <a:xfrm>
            <a:off x="5374171" y="685094"/>
            <a:ext cx="6637271" cy="4029928"/>
          </a:xfrm>
          <a:prstGeom prst="rect">
            <a:avLst/>
          </a:prstGeom>
        </p:spPr>
      </p:pic>
      <p:pic>
        <p:nvPicPr>
          <p:cNvPr id="18" name="Picture 17">
            <a:extLst>
              <a:ext uri="{FF2B5EF4-FFF2-40B4-BE49-F238E27FC236}">
                <a16:creationId xmlns:a16="http://schemas.microsoft.com/office/drawing/2014/main" id="{AFFC0764-DF48-9422-DC20-8FCAF0610DF5}"/>
              </a:ext>
            </a:extLst>
          </p:cNvPr>
          <p:cNvPicPr>
            <a:picLocks noChangeAspect="1"/>
          </p:cNvPicPr>
          <p:nvPr/>
        </p:nvPicPr>
        <p:blipFill>
          <a:blip r:embed="rId4"/>
          <a:stretch>
            <a:fillRect/>
          </a:stretch>
        </p:blipFill>
        <p:spPr>
          <a:xfrm>
            <a:off x="301625" y="5215543"/>
            <a:ext cx="11588750" cy="933450"/>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7206" y="1108666"/>
            <a:ext cx="11998683" cy="4668832"/>
          </a:xfrm>
        </p:spPr>
        <p:txBody>
          <a:bodyPr>
            <a:normAutofit fontScale="85000" lnSpcReduction="10000"/>
          </a:bodyPr>
          <a:lstStyle/>
          <a:p>
            <a:pPr algn="just">
              <a:defRPr/>
            </a:pPr>
            <a:r>
              <a:rPr lang="fi-FI" altLang="fi-FI" sz="2400" b="1" dirty="0"/>
              <a:t>Elintarviketeollisuuden liikevaihto taittui laskuun vuoden 2023 loppukesällä Satakunnassa. Valtakunnallisesti ala kasvoi vielä hieman. Viennin arvo laski loppuvuonna 2023 selvästi sekä Satakunnassa että maassa keskimäärin. Henkilöstömäärä kasvoi heinä-joulukuussa yhä hieman Satakunnassa, mikä saattaa viitata osaltaan liikevaihdon muutoksen olevan peräisin hintojen vaihteluista. </a:t>
            </a:r>
          </a:p>
          <a:p>
            <a:pPr algn="just">
              <a:defRPr/>
            </a:pPr>
            <a:r>
              <a:rPr lang="fi-FI" altLang="fi-FI" sz="2400" b="1" dirty="0"/>
              <a:t>Pellervon maaliskuun lopun 2024 ennusteen mukaan Suomen elintarviketeollisuuden markkinaolosuhteet pysyvät tänä vuonna vielä haasteellisina. Keskeinen epävarmuutta aiheuttava tekijä on se, mihin suuntaan elintarvikkeiden kysyntä kehittyy osana yksityistä kulutusta. Tämä epävarmuus liittyy yksityisen kulutuksen kehitykseen yleisesti sekä julkisen talouden sopeuttamistoimien vaikutukseen kotitalouksien ostovoimaan. Vaikka SAK:n ammattiliittojen poliittiset lakot maaliskuussa eivät suoraan kohdistuneet elintarviketeollisuuteen, vaikuttavat ne jossain määrin elintarvikevientiin sekä elintarvikkeiden valmistuksessa tarvittavien tuontiraaka-aineiden ja muiden tuontipanosten saatavuuteen työtaistelujen pitkittyessä ja laajentuessa.</a:t>
            </a:r>
          </a:p>
          <a:p>
            <a:pPr algn="just">
              <a:defRPr/>
            </a:pPr>
            <a:r>
              <a:rPr lang="fi-FI" altLang="fi-FI" sz="2400" b="1" dirty="0"/>
              <a:t>Suomen elintarviketeollisuuden volyymi laski kaksi vuotta peräkkäin vuosina 2022 ja 2023. Vuoteen 2021 verrattuna laskua oli noin neljä prosenttia. Myös euroalueella elintarvikkeiden tuotanto oli laskusuuntainen viime vuonna.  Tänä vuonna volyymi palautuu hieman, ja elpyminen jatkuu ensi vuonna. </a:t>
            </a:r>
          </a:p>
          <a:p>
            <a:pPr marL="0" indent="0" algn="just">
              <a:buNone/>
              <a:defRPr/>
            </a:pPr>
            <a:r>
              <a:rPr lang="fi-FI" altLang="fi-FI" sz="2400" b="1" dirty="0"/>
              <a:t> </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25</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949" y="184666"/>
            <a:ext cx="1856812" cy="480765"/>
          </a:xfrm>
          <a:prstGeom prst="rect">
            <a:avLst/>
          </a:prstGeom>
        </p:spPr>
      </p:pic>
      <p:pic>
        <p:nvPicPr>
          <p:cNvPr id="9" name="Picture 8">
            <a:extLst>
              <a:ext uri="{FF2B5EF4-FFF2-40B4-BE49-F238E27FC236}">
                <a16:creationId xmlns:a16="http://schemas.microsoft.com/office/drawing/2014/main" id="{CB018EA3-ACDC-9EB8-1E1F-7FA639F92039}"/>
              </a:ext>
            </a:extLst>
          </p:cNvPr>
          <p:cNvPicPr>
            <a:picLocks noChangeAspect="1"/>
          </p:cNvPicPr>
          <p:nvPr/>
        </p:nvPicPr>
        <p:blipFill>
          <a:blip r:embed="rId3"/>
          <a:stretch>
            <a:fillRect/>
          </a:stretch>
        </p:blipFill>
        <p:spPr>
          <a:xfrm>
            <a:off x="264531" y="5576417"/>
            <a:ext cx="10031446" cy="11683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079" y="-289576"/>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65627" y="751404"/>
            <a:ext cx="6716974" cy="22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100668" y="3173863"/>
            <a:ext cx="6936174" cy="24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100668" y="292654"/>
            <a:ext cx="6889133" cy="23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AD569037-E792-2D58-1184-BF616FD7B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8" y="576910"/>
            <a:ext cx="4739780" cy="30977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BE829D-6658-E03D-6A20-03D457A41EA0}"/>
              </a:ext>
            </a:extLst>
          </p:cNvPr>
          <p:cNvPicPr>
            <a:picLocks noChangeAspect="1"/>
          </p:cNvPicPr>
          <p:nvPr/>
        </p:nvPicPr>
        <p:blipFill>
          <a:blip r:embed="rId4"/>
          <a:stretch>
            <a:fillRect/>
          </a:stretch>
        </p:blipFill>
        <p:spPr>
          <a:xfrm>
            <a:off x="100668" y="3721874"/>
            <a:ext cx="4800656" cy="3138133"/>
          </a:xfrm>
          <a:prstGeom prst="rect">
            <a:avLst/>
          </a:prstGeom>
        </p:spPr>
      </p:pic>
      <p:pic>
        <p:nvPicPr>
          <p:cNvPr id="16" name="Picture 15">
            <a:extLst>
              <a:ext uri="{FF2B5EF4-FFF2-40B4-BE49-F238E27FC236}">
                <a16:creationId xmlns:a16="http://schemas.microsoft.com/office/drawing/2014/main" id="{2E604A85-C0C0-5FB6-328C-FAE8F951F0C6}"/>
              </a:ext>
            </a:extLst>
          </p:cNvPr>
          <p:cNvPicPr>
            <a:picLocks noChangeAspect="1"/>
          </p:cNvPicPr>
          <p:nvPr/>
        </p:nvPicPr>
        <p:blipFill>
          <a:blip r:embed="rId5"/>
          <a:stretch>
            <a:fillRect/>
          </a:stretch>
        </p:blipFill>
        <p:spPr>
          <a:xfrm>
            <a:off x="5882645" y="580838"/>
            <a:ext cx="4571241" cy="2990447"/>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9275" y="885559"/>
            <a:ext cx="11718810" cy="3953173"/>
          </a:xfrm>
        </p:spPr>
        <p:txBody>
          <a:bodyPr>
            <a:noAutofit/>
          </a:bodyPr>
          <a:lstStyle/>
          <a:p>
            <a:pPr algn="just">
              <a:defRPr/>
            </a:pPr>
            <a:r>
              <a:rPr lang="fi-FI" altLang="fi-FI" sz="2000" b="1" dirty="0"/>
              <a:t>Metsäteollisuuden liikevaihto ja vienti supistuivat selvästi vuoden 2023 loppupuoliskolla. Myös viennin arvo sakkasi voimakkaasti. Satakunnassa pudotus oli edelleen hieman maan keskiarvoa suurempi. Satakunnassa kehitystä on aiemmin taannuttanut vuosikymmenen vaihteen tienoilla paperikoneen sulkeminen Raumalla, mutta uuden sahan avaaminen on tasapainottanut alan kehitystä. Myös uusia, merkittäviä investointeja on suunnitteilla. Metsäteollisuuden henkilöstömäärä kääntyi loivaan laskuun kesällä. </a:t>
            </a:r>
          </a:p>
          <a:p>
            <a:pPr algn="just">
              <a:defRPr/>
            </a:pPr>
            <a:r>
              <a:rPr lang="fi-FI" altLang="fi-FI" sz="2000" b="1" dirty="0"/>
              <a:t>PTT:n huhtikuisen ennusteen mukaan v</a:t>
            </a:r>
            <a:r>
              <a:rPr lang="fi-FI" sz="2000" b="1" dirty="0"/>
              <a:t>iime vuosi oli maamme metsäteollisuudelle hankala, ja tästäkin vuodesta on tulossa etenkin sahoilla vielä vaisu. Metsäteollisuuden suhdannenäkymät kohenevat hieman tänä vuonna. Sahoja painaa yhä rakentamisen alakulo ja talouden yleinen alavire. Sen sijaan sellun, paperin ja kartongin tuotanto ja vienti kasvavat maltillisesti. Rakentamisen elpyminen ja talouden yleinen virkistyminen alkavat lisätä vientiä selvemmin ensi vuonna. Tämän kevään poliittisten lakkojen lopullinen vaikutus metsäteollisuuden koko vuoden tuotantoon ja vientiin riippuu loppuvuoden kysynnästä. Tähänastiset menetykset on jo laskettu mukaan ennusteeseen.</a:t>
            </a:r>
          </a:p>
          <a:p>
            <a:pPr marL="0" indent="0" algn="just">
              <a:buNone/>
              <a:defRPr/>
            </a:pPr>
            <a:endParaRPr lang="fi-FI" altLang="fi-FI" sz="20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27</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733" y="66351"/>
            <a:ext cx="1856812" cy="480765"/>
          </a:xfrm>
          <a:prstGeom prst="rect">
            <a:avLst/>
          </a:prstGeom>
        </p:spPr>
      </p:pic>
      <p:pic>
        <p:nvPicPr>
          <p:cNvPr id="6" name="Picture 5">
            <a:extLst>
              <a:ext uri="{FF2B5EF4-FFF2-40B4-BE49-F238E27FC236}">
                <a16:creationId xmlns:a16="http://schemas.microsoft.com/office/drawing/2014/main" id="{C79DAE7D-A442-DF2D-02BF-C07F52C9A976}"/>
              </a:ext>
            </a:extLst>
          </p:cNvPr>
          <p:cNvPicPr>
            <a:picLocks noChangeAspect="1"/>
          </p:cNvPicPr>
          <p:nvPr/>
        </p:nvPicPr>
        <p:blipFill>
          <a:blip r:embed="rId3"/>
          <a:stretch>
            <a:fillRect/>
          </a:stretch>
        </p:blipFill>
        <p:spPr>
          <a:xfrm>
            <a:off x="225104" y="5279515"/>
            <a:ext cx="9245928" cy="1076835"/>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25702" y="587653"/>
            <a:ext cx="5802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71810"/>
            <a:ext cx="6322268"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5892800" y="112992"/>
            <a:ext cx="6752941"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01B1EEA5-190D-1CBB-13A3-D9D65A7B0568}"/>
              </a:ext>
            </a:extLst>
          </p:cNvPr>
          <p:cNvPicPr>
            <a:picLocks noChangeAspect="1"/>
          </p:cNvPicPr>
          <p:nvPr/>
        </p:nvPicPr>
        <p:blipFill>
          <a:blip r:embed="rId3"/>
          <a:stretch>
            <a:fillRect/>
          </a:stretch>
        </p:blipFill>
        <p:spPr>
          <a:xfrm>
            <a:off x="281331" y="506723"/>
            <a:ext cx="5166438" cy="3322548"/>
          </a:xfrm>
          <a:prstGeom prst="rect">
            <a:avLst/>
          </a:prstGeom>
        </p:spPr>
      </p:pic>
      <p:pic>
        <p:nvPicPr>
          <p:cNvPr id="15" name="Picture 14">
            <a:extLst>
              <a:ext uri="{FF2B5EF4-FFF2-40B4-BE49-F238E27FC236}">
                <a16:creationId xmlns:a16="http://schemas.microsoft.com/office/drawing/2014/main" id="{30060207-5F8A-1C67-A412-9E1B6A62767F}"/>
              </a:ext>
            </a:extLst>
          </p:cNvPr>
          <p:cNvPicPr>
            <a:picLocks noChangeAspect="1"/>
          </p:cNvPicPr>
          <p:nvPr/>
        </p:nvPicPr>
        <p:blipFill>
          <a:blip r:embed="rId4"/>
          <a:stretch>
            <a:fillRect/>
          </a:stretch>
        </p:blipFill>
        <p:spPr>
          <a:xfrm>
            <a:off x="276788" y="3690837"/>
            <a:ext cx="5036645" cy="3292396"/>
          </a:xfrm>
          <a:prstGeom prst="rect">
            <a:avLst/>
          </a:prstGeom>
        </p:spPr>
      </p:pic>
      <p:pic>
        <p:nvPicPr>
          <p:cNvPr id="16" name="Picture 15">
            <a:extLst>
              <a:ext uri="{FF2B5EF4-FFF2-40B4-BE49-F238E27FC236}">
                <a16:creationId xmlns:a16="http://schemas.microsoft.com/office/drawing/2014/main" id="{14F2BEF8-2BD6-FA5C-F598-3E18326D15DD}"/>
              </a:ext>
            </a:extLst>
          </p:cNvPr>
          <p:cNvPicPr>
            <a:picLocks noChangeAspect="1"/>
          </p:cNvPicPr>
          <p:nvPr/>
        </p:nvPicPr>
        <p:blipFill>
          <a:blip r:embed="rId5"/>
          <a:stretch>
            <a:fillRect/>
          </a:stretch>
        </p:blipFill>
        <p:spPr>
          <a:xfrm>
            <a:off x="5794375" y="482324"/>
            <a:ext cx="5393338" cy="3528253"/>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963359"/>
            <a:ext cx="7247966" cy="4961344"/>
          </a:xfrm>
        </p:spPr>
        <p:txBody>
          <a:bodyPr>
            <a:noAutofit/>
          </a:bodyPr>
          <a:lstStyle/>
          <a:p>
            <a:pPr algn="just">
              <a:defRPr/>
            </a:pPr>
            <a:r>
              <a:rPr lang="fi-FI" altLang="fi-FI" sz="2000" b="1" dirty="0"/>
              <a:t>Kemianteollisuuden (TOL 20-22) liikevaihdon voimakas lasku jatkui vuoden 2023 loppupuolella. Taustalla vaikuttaa ainakin osin hintojen lasku. Satakunnassa </a:t>
            </a:r>
            <a:r>
              <a:rPr lang="fi-FI" altLang="fi-FI" sz="2000" b="1" dirty="0" err="1"/>
              <a:t>Venatorin</a:t>
            </a:r>
            <a:r>
              <a:rPr lang="fi-FI" altLang="fi-FI" sz="2000" b="1" dirty="0"/>
              <a:t> jättämä aukko on edelleen suuri, sillä alan liikevaihto on Satakunnassa yhä selvästi matalampi kuin vuonna 2014, jonka jälkeen lasku alkoi. Myös henkilöstömäärä on pudonnut merkittävästi ja se aleni yhä loppuvuonnakin. Alan henkilöstömäärä oli Satakunnassa viime vuodenvaihteessa runsaan kolmanneksen pienempi kuin kahdeksan vuotta sitten. </a:t>
            </a:r>
          </a:p>
          <a:p>
            <a:pPr algn="just">
              <a:defRPr/>
            </a:pPr>
            <a:r>
              <a:rPr lang="fi-FI" altLang="fi-FI" sz="2000" b="1" dirty="0"/>
              <a:t>Koko maassa kemianteollisuuden liikevaihto aleni myös selvästi ja Satakuntaa voimakkaammin. </a:t>
            </a:r>
          </a:p>
          <a:p>
            <a:pPr algn="just">
              <a:defRPr/>
            </a:pPr>
            <a:r>
              <a:rPr lang="fi-FI" altLang="fi-FI" sz="2000" b="1" dirty="0"/>
              <a:t>Kemianteollisuus ry:n maaliskuun tiedotteen mukaan alalla menee poikkeuksellisen heikosti. Pitkään jatkuneen synkän suhdannetilanteen ja poliittisten lakkojen ryydittämänä puolet alan yrityksistä Suomessa arvioi tämänhetkisen tilanteensa huonoksi. Yritysten arviot omasta tilanteestaan ovat heikompia kuin koronakriisin pahimpina aikoina.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579" y="136525"/>
            <a:ext cx="1856812" cy="480765"/>
          </a:xfrm>
          <a:prstGeom prst="rect">
            <a:avLst/>
          </a:prstGeom>
        </p:spPr>
      </p:pic>
      <p:pic>
        <p:nvPicPr>
          <p:cNvPr id="6" name="Picture 5">
            <a:extLst>
              <a:ext uri="{FF2B5EF4-FFF2-40B4-BE49-F238E27FC236}">
                <a16:creationId xmlns:a16="http://schemas.microsoft.com/office/drawing/2014/main" id="{2969C175-B47E-4B59-51EA-19C0A75352E7}"/>
              </a:ext>
            </a:extLst>
          </p:cNvPr>
          <p:cNvPicPr>
            <a:picLocks noChangeAspect="1"/>
          </p:cNvPicPr>
          <p:nvPr/>
        </p:nvPicPr>
        <p:blipFill>
          <a:blip r:embed="rId3"/>
          <a:stretch>
            <a:fillRect/>
          </a:stretch>
        </p:blipFill>
        <p:spPr>
          <a:xfrm>
            <a:off x="7416025" y="617382"/>
            <a:ext cx="4488235" cy="2886394"/>
          </a:xfrm>
          <a:prstGeom prst="rect">
            <a:avLst/>
          </a:prstGeom>
        </p:spPr>
      </p:pic>
      <p:pic>
        <p:nvPicPr>
          <p:cNvPr id="15" name="Picture 14">
            <a:extLst>
              <a:ext uri="{FF2B5EF4-FFF2-40B4-BE49-F238E27FC236}">
                <a16:creationId xmlns:a16="http://schemas.microsoft.com/office/drawing/2014/main" id="{94D3A810-26CA-1537-D03E-5E01BC5A9AC2}"/>
              </a:ext>
            </a:extLst>
          </p:cNvPr>
          <p:cNvPicPr>
            <a:picLocks noChangeAspect="1"/>
          </p:cNvPicPr>
          <p:nvPr/>
        </p:nvPicPr>
        <p:blipFill>
          <a:blip r:embed="rId4"/>
          <a:stretch>
            <a:fillRect/>
          </a:stretch>
        </p:blipFill>
        <p:spPr>
          <a:xfrm>
            <a:off x="7454078" y="3478565"/>
            <a:ext cx="4610667" cy="3016239"/>
          </a:xfrm>
          <a:prstGeom prst="rect">
            <a:avLst/>
          </a:prstGeom>
        </p:spPr>
      </p:pic>
      <p:pic>
        <p:nvPicPr>
          <p:cNvPr id="16" name="Picture 15">
            <a:extLst>
              <a:ext uri="{FF2B5EF4-FFF2-40B4-BE49-F238E27FC236}">
                <a16:creationId xmlns:a16="http://schemas.microsoft.com/office/drawing/2014/main" id="{1BEB3A4D-AEBA-33B7-0F22-90F8A0155B60}"/>
              </a:ext>
            </a:extLst>
          </p:cNvPr>
          <p:cNvPicPr>
            <a:picLocks noChangeAspect="1"/>
          </p:cNvPicPr>
          <p:nvPr/>
        </p:nvPicPr>
        <p:blipFill>
          <a:blip r:embed="rId5"/>
          <a:stretch>
            <a:fillRect/>
          </a:stretch>
        </p:blipFill>
        <p:spPr>
          <a:xfrm>
            <a:off x="298333" y="5937451"/>
            <a:ext cx="6444800" cy="914678"/>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E0BAF-3C31-ADB8-02EE-B70A83AEA590}"/>
              </a:ext>
            </a:extLst>
          </p:cNvPr>
          <p:cNvPicPr>
            <a:picLocks noChangeAspect="1"/>
          </p:cNvPicPr>
          <p:nvPr/>
        </p:nvPicPr>
        <p:blipFill>
          <a:blip r:embed="rId2"/>
          <a:stretch>
            <a:fillRect/>
          </a:stretch>
        </p:blipFill>
        <p:spPr>
          <a:xfrm>
            <a:off x="8450857" y="3125402"/>
            <a:ext cx="2186698" cy="3097067"/>
          </a:xfrm>
          <a:prstGeom prst="rect">
            <a:avLst/>
          </a:prstGeom>
        </p:spPr>
      </p:pic>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13., Pohjois-Satakunta 14. ja Rauman sk</a:t>
            </a:r>
          </a:p>
          <a:p>
            <a:pPr lvl="1">
              <a:defRPr/>
            </a:pPr>
            <a:r>
              <a:rPr lang="fi-FI" sz="1400" b="1" dirty="0">
                <a:solidFill>
                  <a:prstClr val="black"/>
                </a:solidFill>
                <a:latin typeface="Calibri" panose="020F0502020204030204"/>
                <a:cs typeface="Arial" panose="020B0604020202020204" pitchFamily="34" charset="0"/>
              </a:rPr>
              <a:t>       18.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2022)</a:t>
            </a:r>
            <a:endParaRPr lang="fi-FI" b="1" dirty="0">
              <a:solidFill>
                <a:prstClr val="black"/>
              </a:solidFill>
              <a:latin typeface="Calibri" panose="020F0502020204030204"/>
              <a:cs typeface="Arial" panose="020B0604020202020204" pitchFamily="34" charset="0"/>
            </a:endParaRPr>
          </a:p>
          <a:p>
            <a:pPr>
              <a:defRPr/>
            </a:pPr>
            <a:r>
              <a:rPr lang="fi-FI" sz="12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57 % </a:t>
            </a:r>
            <a:r>
              <a:rPr lang="fi-FI" b="1" dirty="0">
                <a:solidFill>
                  <a:prstClr val="black"/>
                </a:solidFill>
                <a:latin typeface="Calibri" panose="020F0502020204030204"/>
                <a:cs typeface="Arial" panose="020B0604020202020204" pitchFamily="34" charset="0"/>
              </a:rPr>
              <a:t>(koko maa 27 %, v. 2021)</a:t>
            </a:r>
          </a:p>
          <a:p>
            <a:pPr>
              <a:defRPr/>
            </a:pPr>
            <a:r>
              <a:rPr lang="fi-FI" b="1" dirty="0">
                <a:solidFill>
                  <a:srgbClr val="2683C6">
                    <a:lumMod val="75000"/>
                  </a:srgbClr>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2022 (Tulli,  </a:t>
            </a:r>
          </a:p>
          <a:p>
            <a:pPr>
              <a:defRPr/>
            </a:pPr>
            <a:r>
              <a:rPr lang="fi-FI" b="1" dirty="0">
                <a:solidFill>
                  <a:prstClr val="black"/>
                </a:solidFill>
                <a:latin typeface="Calibri" panose="020F0502020204030204"/>
                <a:cs typeface="Arial" panose="020B0604020202020204" pitchFamily="34" charset="0"/>
              </a:rPr>
              <a:t>      arvo n. 4,9 mrd. €), osuus Suomen viennistä </a:t>
            </a:r>
            <a:r>
              <a:rPr lang="fi-FI" b="1" dirty="0">
                <a:solidFill>
                  <a:srgbClr val="099BDD"/>
                </a:solidFill>
                <a:latin typeface="Calibri" panose="020F0502020204030204"/>
                <a:cs typeface="Arial" panose="020B0604020202020204" pitchFamily="34" charset="0"/>
              </a:rPr>
              <a:t>8,1 %</a:t>
            </a:r>
            <a:r>
              <a:rPr lang="fi-FI" b="1" dirty="0">
                <a:solidFill>
                  <a:prstClr val="black"/>
                </a:solidFill>
                <a:latin typeface="Calibri" panose="020F0502020204030204"/>
                <a:cs typeface="Arial" panose="020B0604020202020204" pitchFamily="34" charset="0"/>
              </a:rPr>
              <a:t> (väestöosuus 3,8 %).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5,4 %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5,1 %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5,7 % </a:t>
            </a:r>
            <a:r>
              <a:rPr lang="fi-FI" b="1" dirty="0">
                <a:solidFill>
                  <a:prstClr val="black"/>
                </a:solidFill>
                <a:latin typeface="Calibri" panose="020F0502020204030204"/>
                <a:cs typeface="Arial" panose="020B0604020202020204" pitchFamily="34" charset="0"/>
              </a:rPr>
              <a:t>(v. 2022). Sata-</a:t>
            </a:r>
          </a:p>
          <a:p>
            <a:pPr>
              <a:defRPr/>
            </a:pPr>
            <a:r>
              <a:rPr lang="fi-FI" b="1" dirty="0">
                <a:solidFill>
                  <a:prstClr val="black"/>
                </a:solidFill>
                <a:latin typeface="Calibri" panose="020F0502020204030204"/>
                <a:cs typeface="Arial" panose="020B0604020202020204" pitchFamily="34" charset="0"/>
              </a:rPr>
              <a:t>      kunta tuottaa Suomen sähköstä n. </a:t>
            </a:r>
            <a:r>
              <a:rPr lang="fi-FI" b="1" dirty="0">
                <a:solidFill>
                  <a:srgbClr val="099BDD"/>
                </a:solidFill>
                <a:latin typeface="Calibri" panose="020F0502020204030204"/>
                <a:cs typeface="Arial" panose="020B0604020202020204" pitchFamily="34" charset="0"/>
              </a:rPr>
              <a:t>37 % </a:t>
            </a:r>
            <a:r>
              <a:rPr lang="fi-FI" b="1" dirty="0">
                <a:solidFill>
                  <a:prstClr val="black"/>
                </a:solidFill>
                <a:latin typeface="Calibri" panose="020F0502020204030204"/>
                <a:cs typeface="Arial" panose="020B0604020202020204" pitchFamily="34" charset="0"/>
              </a:rPr>
              <a:t>(OL3 maksimiteholla).  </a:t>
            </a: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2011-20:</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5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15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52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a:t>
            </a:r>
            <a:r>
              <a:rPr lang="fi-FI" b="1" dirty="0" err="1">
                <a:solidFill>
                  <a:srgbClr val="344068">
                    <a:lumMod val="60000"/>
                    <a:lumOff val="40000"/>
                  </a:srgbClr>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7. korkein </a:t>
            </a:r>
            <a:r>
              <a:rPr lang="fi-FI" b="1" dirty="0">
                <a:solidFill>
                  <a:prstClr val="black"/>
                </a:solidFill>
                <a:latin typeface="Calibri" panose="020F0502020204030204"/>
                <a:cs typeface="Arial" panose="020B0604020202020204" pitchFamily="34" charset="0"/>
              </a:rPr>
              <a:t>v. 2021. Satakunnan </a:t>
            </a:r>
          </a:p>
          <a:p>
            <a:pPr>
              <a:defRPr/>
            </a:pPr>
            <a:r>
              <a:rPr lang="fi-FI" b="1" dirty="0">
                <a:solidFill>
                  <a:prstClr val="black"/>
                </a:solidFill>
                <a:latin typeface="Calibri" panose="020F0502020204030204"/>
                <a:cs typeface="Arial" panose="020B0604020202020204" pitchFamily="34" charset="0"/>
              </a:rPr>
              <a:t>      jalostuksen arvonlisäys per </a:t>
            </a:r>
            <a:r>
              <a:rPr lang="fi-FI" b="1" dirty="0" err="1">
                <a:solidFill>
                  <a:prstClr val="black"/>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4. korkein 19 maakunnasta (v. 2022).</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2024</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213794"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5.2.2024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257" y="6295656"/>
            <a:ext cx="1856812" cy="480765"/>
          </a:xfrm>
          <a:prstGeom prst="rect">
            <a:avLst/>
          </a:prstGeom>
        </p:spPr>
      </p:pic>
      <p:pic>
        <p:nvPicPr>
          <p:cNvPr id="7" name="Picture 6">
            <a:extLst>
              <a:ext uri="{FF2B5EF4-FFF2-40B4-BE49-F238E27FC236}">
                <a16:creationId xmlns:a16="http://schemas.microsoft.com/office/drawing/2014/main" id="{756796D7-36F1-67D6-D6A9-9A324627CDF6}"/>
              </a:ext>
            </a:extLst>
          </p:cNvPr>
          <p:cNvPicPr>
            <a:picLocks noChangeAspect="1"/>
          </p:cNvPicPr>
          <p:nvPr/>
        </p:nvPicPr>
        <p:blipFill>
          <a:blip r:embed="rId4"/>
          <a:stretch>
            <a:fillRect/>
          </a:stretch>
        </p:blipFill>
        <p:spPr>
          <a:xfrm>
            <a:off x="8319343" y="0"/>
            <a:ext cx="2027452" cy="286903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284" y="633484"/>
            <a:ext cx="12230284" cy="3866910"/>
          </a:xfrm>
        </p:spPr>
        <p:txBody>
          <a:bodyPr>
            <a:noAutofit/>
          </a:bodyPr>
          <a:lstStyle/>
          <a:p>
            <a:pPr algn="just">
              <a:defRPr/>
            </a:pPr>
            <a:r>
              <a:rPr lang="fi-FI" altLang="fi-FI" sz="2000" b="1" dirty="0"/>
              <a:t>Teknologiateollisuudessa vuoden 2023 heinä-joulukuu sujui suurelta osin alavireisesti, mutta toimialoittain vaihtelevasti. Satakunnassa liikevaihto laski lähes kaikilla haaroilla meriteollisuutta sekä kone- ja laitevalmistusta lukuun ottamatta. Teknologiateollisuuden viennin arvo supistui selvästi. Meriteollisuus menestyi muista haaroista poiketen mainiosti, sillä liikevaihto ampaisi vauhdilla ylöspäin ja henkilöstöäkin lisättiin. Metallien jalostuksessa tuottajahintojen lasku ohensi selvästi liikevaihtoa painaen koko teknologiateollisuuden lukuja alaspäin. Silti tuotantomäärät ovat voineet pysyä lähes ennallaan, sillä henkilöstöä lisättiin hieman. Metallituotteiden valmistuksessa kehitys oli synkintä. Elektroniikka- ja sähkötuotteiden valmistuksessa liikevaihdon kehitys vaihteli voimakkaasti, mutta henkilöstöä lisättiin selvästi. Kaiken kaikkiaan metallialojen yhteenlasketun henkilöstömäärän yhä jatkunut hienoinen nousu viittaa osaltaan myönteiseen tuotantokehitykseen liikevaihdon laskusta huolimatta.</a:t>
            </a:r>
          </a:p>
          <a:p>
            <a:pPr algn="just">
              <a:defRPr/>
            </a:pPr>
            <a:r>
              <a:rPr lang="fi-FI" altLang="fi-FI" sz="2000" b="1" dirty="0"/>
              <a:t>Koko maassa keskimäärin liikevaihdon kehitys oli Satakuntaa hieman suotuisampaa. Viennissäkin ero oli samansuuntainen. Metallien jalostus ja konepajat menestyivät Satakuntaa paremmin, elektroniikka- ja metallituotteiden valmistus heikommin. Satakunnassa metallien jalostuksen painoarvo on huomattavasti maan keskitasoa korkeampi, joten hintojen muutosten vaikutus koko teknologiateollisuuden liikevaihtoon on paljon suurempi, mikä näkyy selvästi loppuvuoden luvuissa. </a:t>
            </a:r>
          </a:p>
          <a:p>
            <a:pPr algn="just">
              <a:defRPr/>
            </a:pPr>
            <a:r>
              <a:rPr lang="fi-FI" altLang="fi-FI" sz="2000" b="1" dirty="0"/>
              <a:t>Teknologiateollisuus ry:n mukaan tilauskannan arvo oli valtakunnallisesti joulukuun lopussa 3 % pienempi kuin syyskuun lopussa ja 16 % pienempi kuin vuoden 2022 joulukuussa. Alan yritysten liikevaihdon arvioidaan laskevan vuoden 2024 alkupuolella. </a:t>
            </a:r>
            <a:endParaRPr lang="fi-FI" altLang="fi-FI" sz="18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9606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BA3B3EB5-1364-56EE-55B4-2C19F8B557CE}"/>
              </a:ext>
            </a:extLst>
          </p:cNvPr>
          <p:cNvPicPr>
            <a:picLocks noChangeAspect="1"/>
          </p:cNvPicPr>
          <p:nvPr/>
        </p:nvPicPr>
        <p:blipFill>
          <a:blip r:embed="rId3"/>
          <a:stretch>
            <a:fillRect/>
          </a:stretch>
        </p:blipFill>
        <p:spPr>
          <a:xfrm>
            <a:off x="276788" y="5909420"/>
            <a:ext cx="7115175" cy="828675"/>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96" y="152400"/>
            <a:ext cx="1856812" cy="480765"/>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247998" y="578406"/>
            <a:ext cx="5284761" cy="20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106637" y="3282433"/>
            <a:ext cx="5721075" cy="2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5262826" y="747403"/>
            <a:ext cx="77127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5794374" y="3803904"/>
            <a:ext cx="4729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B3A75E49-C36D-E94F-CE02-E04E762883BB}"/>
              </a:ext>
            </a:extLst>
          </p:cNvPr>
          <p:cNvPicPr>
            <a:picLocks noChangeAspect="1"/>
          </p:cNvPicPr>
          <p:nvPr/>
        </p:nvPicPr>
        <p:blipFill>
          <a:blip r:embed="rId3"/>
          <a:stretch>
            <a:fillRect/>
          </a:stretch>
        </p:blipFill>
        <p:spPr>
          <a:xfrm>
            <a:off x="222773" y="707779"/>
            <a:ext cx="5035340" cy="3238239"/>
          </a:xfrm>
          <a:prstGeom prst="rect">
            <a:avLst/>
          </a:prstGeom>
        </p:spPr>
      </p:pic>
      <p:pic>
        <p:nvPicPr>
          <p:cNvPr id="15" name="Picture 14">
            <a:extLst>
              <a:ext uri="{FF2B5EF4-FFF2-40B4-BE49-F238E27FC236}">
                <a16:creationId xmlns:a16="http://schemas.microsoft.com/office/drawing/2014/main" id="{B474FEF4-355C-0C51-D291-88F04B33E3C3}"/>
              </a:ext>
            </a:extLst>
          </p:cNvPr>
          <p:cNvPicPr>
            <a:picLocks noChangeAspect="1"/>
          </p:cNvPicPr>
          <p:nvPr/>
        </p:nvPicPr>
        <p:blipFill>
          <a:blip r:embed="rId4"/>
          <a:stretch>
            <a:fillRect/>
          </a:stretch>
        </p:blipFill>
        <p:spPr>
          <a:xfrm>
            <a:off x="239655" y="3803904"/>
            <a:ext cx="5035340" cy="3294055"/>
          </a:xfrm>
          <a:prstGeom prst="rect">
            <a:avLst/>
          </a:prstGeom>
        </p:spPr>
      </p:pic>
      <p:pic>
        <p:nvPicPr>
          <p:cNvPr id="16" name="Picture 15">
            <a:extLst>
              <a:ext uri="{FF2B5EF4-FFF2-40B4-BE49-F238E27FC236}">
                <a16:creationId xmlns:a16="http://schemas.microsoft.com/office/drawing/2014/main" id="{BC689E3C-ABD1-D3FF-CA51-EB51F002AC6C}"/>
              </a:ext>
            </a:extLst>
          </p:cNvPr>
          <p:cNvPicPr>
            <a:picLocks noChangeAspect="1"/>
          </p:cNvPicPr>
          <p:nvPr/>
        </p:nvPicPr>
        <p:blipFill>
          <a:blip r:embed="rId5"/>
          <a:stretch>
            <a:fillRect/>
          </a:stretch>
        </p:blipFill>
        <p:spPr>
          <a:xfrm>
            <a:off x="5943848" y="697260"/>
            <a:ext cx="4914441" cy="3212514"/>
          </a:xfrm>
          <a:prstGeom prst="rect">
            <a:avLst/>
          </a:prstGeom>
        </p:spPr>
      </p:pic>
      <p:pic>
        <p:nvPicPr>
          <p:cNvPr id="17" name="Picture 16">
            <a:extLst>
              <a:ext uri="{FF2B5EF4-FFF2-40B4-BE49-F238E27FC236}">
                <a16:creationId xmlns:a16="http://schemas.microsoft.com/office/drawing/2014/main" id="{C73A19C5-5641-F81C-D266-86142D07DBF4}"/>
              </a:ext>
            </a:extLst>
          </p:cNvPr>
          <p:cNvPicPr>
            <a:picLocks noChangeAspect="1"/>
          </p:cNvPicPr>
          <p:nvPr/>
        </p:nvPicPr>
        <p:blipFill>
          <a:blip r:embed="rId6"/>
          <a:stretch>
            <a:fillRect/>
          </a:stretch>
        </p:blipFill>
        <p:spPr>
          <a:xfrm>
            <a:off x="6081209" y="3891033"/>
            <a:ext cx="4442803" cy="2906425"/>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6096" y="754857"/>
            <a:ext cx="7134801" cy="4769630"/>
          </a:xfrm>
        </p:spPr>
        <p:txBody>
          <a:bodyPr>
            <a:normAutofit/>
          </a:bodyPr>
          <a:lstStyle/>
          <a:p>
            <a:pPr algn="just">
              <a:defRPr/>
            </a:pPr>
            <a:r>
              <a:rPr lang="fi-FI" altLang="fi-FI" sz="1800" b="1" dirty="0"/>
              <a:t>Metallien jalostuksen liikevaihto romahti vuoden 2023 heinä-joulukuussa. Taustalla vaikuttaa tuottajahintojen voimakas lasku, joka on seurausta hiipuvasta talouskehityksestä. Valtakunnallisesti alan liikevaihto laski edelleen tuntuvasti. Satakunnassa henkilöstömäärä kasvoi kuitenkin yhä hieman, joten liikevaihdon laskusta ainakin osa on tullut laskevista hinnoista, ja itse tuotantomäärät ovat supistuneet loivemmin, jos ollenkaan.</a:t>
            </a:r>
          </a:p>
          <a:p>
            <a:pPr algn="just">
              <a:defRPr/>
            </a:pPr>
            <a:r>
              <a:rPr lang="fi-FI" altLang="fi-FI" sz="1800" b="1" dirty="0"/>
              <a:t>Teknologiateollisuus ry:n mukaan terästuotteiden, värimetallien, valujen ja metallimalmien yhteenlaskettu tuotannon määrä oli Suomessa tammi–marraskuussa 2023 prosentin suurempi kuin vuosi sitten vastaavaan aikaan. Metallien jalostusyritysten henkilöstömäärä Suomessa oli vuonna 2023 0,3 % suurempi kuin vuonna 2022.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91" y="-185731"/>
            <a:ext cx="11918888" cy="1299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997" y="88568"/>
            <a:ext cx="1856812" cy="480765"/>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7242070" y="3603830"/>
            <a:ext cx="56647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3"/>
          <a:stretch>
            <a:fillRect/>
          </a:stretch>
        </p:blipFill>
        <p:spPr>
          <a:xfrm>
            <a:off x="196993" y="5062596"/>
            <a:ext cx="4733653" cy="1807461"/>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4876701" y="6548049"/>
            <a:ext cx="2058640" cy="276999"/>
          </a:xfrm>
          <a:prstGeom prst="rect">
            <a:avLst/>
          </a:prstGeom>
          <a:noFill/>
        </p:spPr>
        <p:txBody>
          <a:bodyPr wrap="none" rtlCol="0">
            <a:spAutoFit/>
          </a:bodyPr>
          <a:lstStyle/>
          <a:p>
            <a:r>
              <a:rPr lang="fi-FI" sz="1200" dirty="0"/>
              <a:t>Lähde: Teknologiateollisuus ry</a:t>
            </a:r>
            <a:endParaRPr lang="en-US" sz="1200" dirty="0"/>
          </a:p>
        </p:txBody>
      </p:sp>
      <p:pic>
        <p:nvPicPr>
          <p:cNvPr id="16" name="Picture 15">
            <a:extLst>
              <a:ext uri="{FF2B5EF4-FFF2-40B4-BE49-F238E27FC236}">
                <a16:creationId xmlns:a16="http://schemas.microsoft.com/office/drawing/2014/main" id="{7AB52CC5-EF21-CF34-3DFB-AE6A665D8B4C}"/>
              </a:ext>
            </a:extLst>
          </p:cNvPr>
          <p:cNvPicPr>
            <a:picLocks noChangeAspect="1"/>
          </p:cNvPicPr>
          <p:nvPr/>
        </p:nvPicPr>
        <p:blipFill>
          <a:blip r:embed="rId4"/>
          <a:stretch>
            <a:fillRect/>
          </a:stretch>
        </p:blipFill>
        <p:spPr>
          <a:xfrm>
            <a:off x="7079203" y="533089"/>
            <a:ext cx="4931501" cy="3224008"/>
          </a:xfrm>
          <a:prstGeom prst="rect">
            <a:avLst/>
          </a:prstGeom>
        </p:spPr>
      </p:pic>
      <p:pic>
        <p:nvPicPr>
          <p:cNvPr id="18" name="Picture 17">
            <a:extLst>
              <a:ext uri="{FF2B5EF4-FFF2-40B4-BE49-F238E27FC236}">
                <a16:creationId xmlns:a16="http://schemas.microsoft.com/office/drawing/2014/main" id="{0F9F538C-5A92-F342-4024-5126DBCB05EF}"/>
              </a:ext>
            </a:extLst>
          </p:cNvPr>
          <p:cNvPicPr>
            <a:picLocks noChangeAspect="1"/>
          </p:cNvPicPr>
          <p:nvPr/>
        </p:nvPicPr>
        <p:blipFill>
          <a:blip r:embed="rId5"/>
          <a:stretch>
            <a:fillRect/>
          </a:stretch>
        </p:blipFill>
        <p:spPr>
          <a:xfrm>
            <a:off x="7280062" y="3694847"/>
            <a:ext cx="4626547" cy="3026628"/>
          </a:xfrm>
          <a:prstGeom prst="rect">
            <a:avLst/>
          </a:prstGeom>
        </p:spPr>
      </p:pic>
      <p:pic>
        <p:nvPicPr>
          <p:cNvPr id="19" name="Picture 18">
            <a:extLst>
              <a:ext uri="{FF2B5EF4-FFF2-40B4-BE49-F238E27FC236}">
                <a16:creationId xmlns:a16="http://schemas.microsoft.com/office/drawing/2014/main" id="{2EE84ACA-B81F-CDD9-BA3F-F2BDD7CA0861}"/>
              </a:ext>
            </a:extLst>
          </p:cNvPr>
          <p:cNvPicPr>
            <a:picLocks noChangeAspect="1"/>
          </p:cNvPicPr>
          <p:nvPr/>
        </p:nvPicPr>
        <p:blipFill>
          <a:blip r:embed="rId6"/>
          <a:stretch>
            <a:fillRect/>
          </a:stretch>
        </p:blipFill>
        <p:spPr>
          <a:xfrm>
            <a:off x="294076" y="4005079"/>
            <a:ext cx="5838825" cy="828675"/>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69" y="-93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70" y="970723"/>
            <a:ext cx="7057376" cy="4761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9647" y="1070974"/>
            <a:ext cx="7387394" cy="3426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Metallituotteiden valmistuksen liikevaihto aleni vuoden 2023 loppupuolella edelleen selvästi sekä Satakunnassa että etenkin maassa keskimäärin. Tuottajahinnat ovat olleet laskussa, mutta myös tuotantomäärät lienevät pudonneet. Satakunnassa henkilöstön väheneminen syveni vuodenvaihdetta kohden.</a:t>
            </a:r>
          </a:p>
          <a:p>
            <a:pPr algn="just">
              <a:defRPr/>
            </a:pPr>
            <a:r>
              <a:rPr lang="fi-FI" altLang="fi-FI" sz="1800" b="1" dirty="0"/>
              <a:t>Teknologiateollisuus ry:n mukaan maamme kone- ja metallituote-teollisuuden (ml. telakat) yritysten saamien uusien tilausten arvo oli loka–joulukuussa 48 % korkeampi kuin edellisellä neljänneksellä. Edellisvuoden vastaavaan ajanjaksoon verrattuna saatujen uusien tilausten arvo kuitenkin laski 16 %. Hintojen nousu huomioiden tilauskantakehitys oli poikkeuksellisen heikko. </a:t>
            </a:r>
          </a:p>
          <a:p>
            <a:pPr algn="just">
              <a:defRPr/>
            </a:pPr>
            <a:r>
              <a:rPr lang="fi-FI" altLang="fi-FI" sz="1800" b="1" dirty="0"/>
              <a:t>Tilauskannan arvo oli joulukuun lopussa 9 % pienempi kuin syyskuun lopussa ja 16 % matalampi kuin vuoden 2022 joulukuussa. Huomattavaa on edelleen telakoiden suuri osuus tilauskannan kokonaisarvosta. Loppuvuoden tilauskehityksen perusteella maamme kone- ja metallituoteteollisuuden yritysten liikevaihdon odotetaan laskevan vuoden 2024 ensimmäisellä puoliskolla.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208590"/>
            <a:ext cx="1856812" cy="480765"/>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7937141" y="482322"/>
            <a:ext cx="4885194" cy="17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98E5DE8F-B854-CE51-19FF-B802DE67F3E6}"/>
              </a:ext>
            </a:extLst>
          </p:cNvPr>
          <p:cNvPicPr>
            <a:picLocks noChangeAspect="1"/>
          </p:cNvPicPr>
          <p:nvPr/>
        </p:nvPicPr>
        <p:blipFill>
          <a:blip r:embed="rId3"/>
          <a:stretch>
            <a:fillRect/>
          </a:stretch>
        </p:blipFill>
        <p:spPr>
          <a:xfrm>
            <a:off x="7444865" y="832898"/>
            <a:ext cx="4516308" cy="2952572"/>
          </a:xfrm>
          <a:prstGeom prst="rect">
            <a:avLst/>
          </a:prstGeom>
        </p:spPr>
      </p:pic>
      <p:pic>
        <p:nvPicPr>
          <p:cNvPr id="16" name="Picture 15">
            <a:extLst>
              <a:ext uri="{FF2B5EF4-FFF2-40B4-BE49-F238E27FC236}">
                <a16:creationId xmlns:a16="http://schemas.microsoft.com/office/drawing/2014/main" id="{6D39B101-4594-AB65-C6FA-A1DB781C76FA}"/>
              </a:ext>
            </a:extLst>
          </p:cNvPr>
          <p:cNvPicPr>
            <a:picLocks noChangeAspect="1"/>
          </p:cNvPicPr>
          <p:nvPr/>
        </p:nvPicPr>
        <p:blipFill>
          <a:blip r:embed="rId4"/>
          <a:stretch>
            <a:fillRect/>
          </a:stretch>
        </p:blipFill>
        <p:spPr>
          <a:xfrm>
            <a:off x="7447452" y="3700943"/>
            <a:ext cx="4600839" cy="3009810"/>
          </a:xfrm>
          <a:prstGeom prst="rect">
            <a:avLst/>
          </a:prstGeom>
        </p:spPr>
      </p:pic>
      <p:pic>
        <p:nvPicPr>
          <p:cNvPr id="18" name="Picture 17">
            <a:extLst>
              <a:ext uri="{FF2B5EF4-FFF2-40B4-BE49-F238E27FC236}">
                <a16:creationId xmlns:a16="http://schemas.microsoft.com/office/drawing/2014/main" id="{7BDC01B2-431E-F776-5A90-E5A872BDA61F}"/>
              </a:ext>
            </a:extLst>
          </p:cNvPr>
          <p:cNvPicPr>
            <a:picLocks noChangeAspect="1"/>
          </p:cNvPicPr>
          <p:nvPr/>
        </p:nvPicPr>
        <p:blipFill>
          <a:blip r:embed="rId5"/>
          <a:stretch>
            <a:fillRect/>
          </a:stretch>
        </p:blipFill>
        <p:spPr>
          <a:xfrm>
            <a:off x="349541" y="5731856"/>
            <a:ext cx="5838825" cy="828675"/>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34475"/>
            <a:ext cx="7160908" cy="3766727"/>
          </a:xfrm>
        </p:spPr>
        <p:txBody>
          <a:bodyPr>
            <a:noAutofit/>
          </a:bodyPr>
          <a:lstStyle/>
          <a:p>
            <a:pPr algn="just">
              <a:defRPr/>
            </a:pPr>
            <a:r>
              <a:rPr lang="fi-FI" altLang="fi-FI" sz="2000" b="1" dirty="0"/>
              <a:t>Satakunnan koneiden ja laitteiden valmistus kärsi merkittävästi koronakriisistä, mutta toipuminen käynnistyi vahvana vuoden 2021 lopussa. Konepajateollisuuden tilanne on ollut Satakunnassa muutenkin ajoittain haastava, sillä jokunen merkittävä valmistaja on kohdannut kysyntähäiriöitä. Alan liikevaihto kääntyi kuitenkin nopeaan nousuun vuoden 2023 viimeisellä neljänneksellä, mutta liikevaihdon taso on edelleen hieman matalampi kuin huippuvuonna 2014. Korona-aikojen taso on tosin selvästi ylittynyt. Henkilöstöä vähennettiin loppuvuonna hieman. </a:t>
            </a:r>
          </a:p>
          <a:p>
            <a:pPr algn="just">
              <a:defRPr/>
            </a:pPr>
            <a:r>
              <a:rPr lang="fi-FI" altLang="fi-FI" sz="2000" b="1" dirty="0"/>
              <a:t>Koko maassa keskimäärin koronakriisi piti liikevaihdon tiukassa laskussa vuoden 2021 kevääseen saakka, jolloin monen muun alan tavoin rivakka elpyminen käynnistyi. Kasvua on riittänyt ainakin vuoden 2023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7744" y="-16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20021"/>
            <a:ext cx="1856812" cy="480765"/>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7012910" y="224529"/>
            <a:ext cx="6706806" cy="24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7371252" y="3290979"/>
            <a:ext cx="5603157" cy="23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9DE0F95E-1818-F392-C67E-F759E7F9FC2D}"/>
              </a:ext>
            </a:extLst>
          </p:cNvPr>
          <p:cNvPicPr>
            <a:picLocks noChangeAspect="1"/>
          </p:cNvPicPr>
          <p:nvPr/>
        </p:nvPicPr>
        <p:blipFill>
          <a:blip r:embed="rId3"/>
          <a:stretch>
            <a:fillRect/>
          </a:stretch>
        </p:blipFill>
        <p:spPr>
          <a:xfrm>
            <a:off x="7285995" y="754857"/>
            <a:ext cx="4740039" cy="3048330"/>
          </a:xfrm>
          <a:prstGeom prst="rect">
            <a:avLst/>
          </a:prstGeom>
        </p:spPr>
      </p:pic>
      <p:pic>
        <p:nvPicPr>
          <p:cNvPr id="15" name="Picture 14">
            <a:extLst>
              <a:ext uri="{FF2B5EF4-FFF2-40B4-BE49-F238E27FC236}">
                <a16:creationId xmlns:a16="http://schemas.microsoft.com/office/drawing/2014/main" id="{3CF5FFCB-69B7-3B9C-0EB7-43EFAEE63440}"/>
              </a:ext>
            </a:extLst>
          </p:cNvPr>
          <p:cNvPicPr>
            <a:picLocks noChangeAspect="1"/>
          </p:cNvPicPr>
          <p:nvPr/>
        </p:nvPicPr>
        <p:blipFill>
          <a:blip r:embed="rId4"/>
          <a:stretch>
            <a:fillRect/>
          </a:stretch>
        </p:blipFill>
        <p:spPr>
          <a:xfrm>
            <a:off x="7329184" y="3739634"/>
            <a:ext cx="4629653" cy="3028660"/>
          </a:xfrm>
          <a:prstGeom prst="rect">
            <a:avLst/>
          </a:prstGeom>
        </p:spPr>
      </p:pic>
      <p:pic>
        <p:nvPicPr>
          <p:cNvPr id="16" name="Picture 15">
            <a:extLst>
              <a:ext uri="{FF2B5EF4-FFF2-40B4-BE49-F238E27FC236}">
                <a16:creationId xmlns:a16="http://schemas.microsoft.com/office/drawing/2014/main" id="{084F6FAB-4915-559C-ABBB-E75115E475D5}"/>
              </a:ext>
            </a:extLst>
          </p:cNvPr>
          <p:cNvPicPr>
            <a:picLocks noChangeAspect="1"/>
          </p:cNvPicPr>
          <p:nvPr/>
        </p:nvPicPr>
        <p:blipFill>
          <a:blip r:embed="rId5"/>
          <a:stretch>
            <a:fillRect/>
          </a:stretch>
        </p:blipFill>
        <p:spPr>
          <a:xfrm>
            <a:off x="357188" y="5777576"/>
            <a:ext cx="5838825" cy="82867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189" y="-16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76" y="1202230"/>
            <a:ext cx="7202647" cy="472231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800" b="1" dirty="0"/>
              <a:t>Elektroniikka- ja sähkötuotteiden valmistuksen liikevaihdon kasvu jatkui edelleen vuoden 2023 heinä-syyskuussa Satakunnassa. Aivan vuoden lopussa liikevaihto kääntyi voimakkaaseen laskuun. Maassa keskimäärin liikevaihto sukelsi rajusti koko loppuvuoden ajan, vaikka tuottajahinnat ovat olleet loivassa nousussa. Satakunnassa olosuhteisiin nähden kohtuullisen kehityksen taustalla vaikuttaa se, että osa automaatio- ja robotiikka-alan yrityksistä sijoittuu tälle toimialalle ja niiden kasvu on ollut ajoittain hyvinkin nopeaa. Satakunnassa henkilöstömäärä kohosi silti yhä voimakkaasti, mikä tarkoittanee liikevaihdon laskun tulleen ainakin osin laskutusaikataulujen osumisesta vertailuajankohtaan. </a:t>
            </a:r>
          </a:p>
          <a:p>
            <a:pPr algn="just">
              <a:lnSpc>
                <a:spcPct val="100000"/>
              </a:lnSpc>
              <a:defRPr/>
            </a:pPr>
            <a:r>
              <a:rPr lang="fi-FI" altLang="fi-FI" sz="1800" b="1" dirty="0"/>
              <a:t>Teknologiateollisuus ry:n mukaan maamme elektroniikka- ja sähköteollisuudessa sekä uusien tilausten että tilauskannan arvo kohosivat loka–joulukuussa edelliseen neljännekseen verrattuna. Alalle ovat olleet viime vuosina tyypillisiä voimakkaat tilausvaihtelut vuosineljännesten välillä. Alan yritykset Suomessa keskimäärin saivat uusia tilauksia loka–joulukuussa arvoltaan 18 % runsaammin kuin heinä–syyskuussa, mutta 26 % niukemmin kuin vastaavalla ajanjaksolla vuonna 2022. Tilauskannan arvo oli joulukuun lopussa 14 % suurempi kuin syyskuun lopussa, mutta 21 % matalampi kuin vuoden 2022 joulukuussa. Viime aikojen tilauskehityksen perusteella alan yritysten liikevaihdon arvioidaan putoavan vuoden 2024 ensimmäisellä puoliskolla. </a:t>
            </a: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49083"/>
            <a:ext cx="1856812" cy="480765"/>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7387855" y="444586"/>
            <a:ext cx="6149441" cy="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7417492" y="3235597"/>
            <a:ext cx="4786993" cy="22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1F8E543B-ECDF-D826-E3E3-06B3495F64F0}"/>
              </a:ext>
            </a:extLst>
          </p:cNvPr>
          <p:cNvPicPr>
            <a:picLocks noChangeAspect="1"/>
          </p:cNvPicPr>
          <p:nvPr/>
        </p:nvPicPr>
        <p:blipFill>
          <a:blip r:embed="rId3"/>
          <a:stretch>
            <a:fillRect/>
          </a:stretch>
        </p:blipFill>
        <p:spPr>
          <a:xfrm>
            <a:off x="7226272" y="678198"/>
            <a:ext cx="4842459" cy="3165795"/>
          </a:xfrm>
          <a:prstGeom prst="rect">
            <a:avLst/>
          </a:prstGeom>
        </p:spPr>
      </p:pic>
      <p:pic>
        <p:nvPicPr>
          <p:cNvPr id="16" name="Picture 15">
            <a:extLst>
              <a:ext uri="{FF2B5EF4-FFF2-40B4-BE49-F238E27FC236}">
                <a16:creationId xmlns:a16="http://schemas.microsoft.com/office/drawing/2014/main" id="{FD046298-3DAF-6254-AEFF-A106FFA7D7C8}"/>
              </a:ext>
            </a:extLst>
          </p:cNvPr>
          <p:cNvPicPr>
            <a:picLocks noChangeAspect="1"/>
          </p:cNvPicPr>
          <p:nvPr/>
        </p:nvPicPr>
        <p:blipFill>
          <a:blip r:embed="rId4"/>
          <a:stretch>
            <a:fillRect/>
          </a:stretch>
        </p:blipFill>
        <p:spPr>
          <a:xfrm>
            <a:off x="7201646" y="3619909"/>
            <a:ext cx="4918586" cy="3217676"/>
          </a:xfrm>
          <a:prstGeom prst="rect">
            <a:avLst/>
          </a:prstGeom>
        </p:spPr>
      </p:pic>
      <p:pic>
        <p:nvPicPr>
          <p:cNvPr id="18" name="Picture 17">
            <a:extLst>
              <a:ext uri="{FF2B5EF4-FFF2-40B4-BE49-F238E27FC236}">
                <a16:creationId xmlns:a16="http://schemas.microsoft.com/office/drawing/2014/main" id="{FEF476AD-5FFB-4605-F13B-54CB198DBE1A}"/>
              </a:ext>
            </a:extLst>
          </p:cNvPr>
          <p:cNvPicPr>
            <a:picLocks noChangeAspect="1"/>
          </p:cNvPicPr>
          <p:nvPr/>
        </p:nvPicPr>
        <p:blipFill>
          <a:blip r:embed="rId5"/>
          <a:stretch>
            <a:fillRect/>
          </a:stretch>
        </p:blipFill>
        <p:spPr>
          <a:xfrm>
            <a:off x="349541" y="5793765"/>
            <a:ext cx="5838825" cy="828675"/>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9" y="1030674"/>
            <a:ext cx="6118299"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2000" b="1" dirty="0"/>
              <a:t>Automaatio- ja robotiikka-alan yritysten liikevaihto aleni vuoden 2023 heinä-syyskuussa, mutta kasvoi jälleen merkittävästi vuoden viimeisellä neljänneksellä. Taustalla saattaa piillä osin tilausten laskutusaikataulut. Henkilöstömäärä on kuitenkin kohonnut yhä hieman koko loppuvuoden aikana. Se voi taasen viitata tuotannon kasvuun. Kaiken kaikkiaan näyttäisi siltä, että yrityskohtainen vaihtelu on ollut edelleen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64" y="170401"/>
            <a:ext cx="1856812" cy="480765"/>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6997834" y="3785684"/>
            <a:ext cx="56972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8292BAA-EFEA-E8B8-C92B-7E3838A9ED8C}"/>
              </a:ext>
            </a:extLst>
          </p:cNvPr>
          <p:cNvPicPr>
            <a:picLocks noChangeAspect="1"/>
          </p:cNvPicPr>
          <p:nvPr/>
        </p:nvPicPr>
        <p:blipFill>
          <a:blip r:embed="rId3"/>
          <a:stretch>
            <a:fillRect/>
          </a:stretch>
        </p:blipFill>
        <p:spPr>
          <a:xfrm>
            <a:off x="6480757" y="523156"/>
            <a:ext cx="5240051" cy="3369889"/>
          </a:xfrm>
          <a:prstGeom prst="rect">
            <a:avLst/>
          </a:prstGeom>
        </p:spPr>
      </p:pic>
      <p:pic>
        <p:nvPicPr>
          <p:cNvPr id="14" name="Picture 13">
            <a:extLst>
              <a:ext uri="{FF2B5EF4-FFF2-40B4-BE49-F238E27FC236}">
                <a16:creationId xmlns:a16="http://schemas.microsoft.com/office/drawing/2014/main" id="{CF87C8BD-00A2-EF54-B415-159B969C0431}"/>
              </a:ext>
            </a:extLst>
          </p:cNvPr>
          <p:cNvPicPr>
            <a:picLocks noChangeAspect="1"/>
          </p:cNvPicPr>
          <p:nvPr/>
        </p:nvPicPr>
        <p:blipFill>
          <a:blip r:embed="rId4"/>
          <a:stretch>
            <a:fillRect/>
          </a:stretch>
        </p:blipFill>
        <p:spPr>
          <a:xfrm>
            <a:off x="6733451" y="3705173"/>
            <a:ext cx="4736345" cy="3098456"/>
          </a:xfrm>
          <a:prstGeom prst="rect">
            <a:avLst/>
          </a:prstGeom>
        </p:spPr>
      </p:pic>
      <p:pic>
        <p:nvPicPr>
          <p:cNvPr id="16" name="Picture 15">
            <a:extLst>
              <a:ext uri="{FF2B5EF4-FFF2-40B4-BE49-F238E27FC236}">
                <a16:creationId xmlns:a16="http://schemas.microsoft.com/office/drawing/2014/main" id="{996097EA-BDE1-ACE6-9DEC-971C46C630A4}"/>
              </a:ext>
            </a:extLst>
          </p:cNvPr>
          <p:cNvPicPr>
            <a:picLocks noChangeAspect="1"/>
          </p:cNvPicPr>
          <p:nvPr/>
        </p:nvPicPr>
        <p:blipFill>
          <a:blip r:embed="rId5"/>
          <a:stretch>
            <a:fillRect/>
          </a:stretch>
        </p:blipFill>
        <p:spPr>
          <a:xfrm>
            <a:off x="188657" y="5609641"/>
            <a:ext cx="6208969" cy="98393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yöristetty suorakulmio 9"/>
          <p:cNvSpPr/>
          <p:nvPr/>
        </p:nvSpPr>
        <p:spPr>
          <a:xfrm>
            <a:off x="1542314" y="375488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179728" y="258464"/>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80" y="3359255"/>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2010-2023</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1622693" y="2241535"/>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2024</a:t>
            </a:r>
          </a:p>
        </p:txBody>
      </p:sp>
      <p:sp>
        <p:nvSpPr>
          <p:cNvPr id="42" name="Tekstiruutu 41"/>
          <p:cNvSpPr txBox="1"/>
          <p:nvPr/>
        </p:nvSpPr>
        <p:spPr>
          <a:xfrm>
            <a:off x="6576977" y="50694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2023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313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440484" y="494614"/>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50 puhtaasti</a:t>
            </a:r>
          </a:p>
          <a:p>
            <a:pPr>
              <a:defRPr/>
            </a:pPr>
            <a:r>
              <a:rPr lang="fi-FI" sz="12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9490641" y="1577494"/>
            <a:ext cx="2080654"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42852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0645" y="3822745"/>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31,7 %</a:t>
            </a:r>
          </a:p>
          <a:p>
            <a:pPr algn="ctr">
              <a:defRPr/>
            </a:pPr>
            <a:r>
              <a:rPr lang="fi-FI" sz="1200" dirty="0">
                <a:solidFill>
                  <a:prstClr val="white">
                    <a:lumMod val="50000"/>
                  </a:prstClr>
                </a:solidFill>
                <a:latin typeface="Calibri" panose="020F0502020204030204"/>
              </a:rPr>
              <a:t>Teollisuus keskimäärin 17,1 % </a:t>
            </a:r>
          </a:p>
        </p:txBody>
      </p:sp>
      <p:sp>
        <p:nvSpPr>
          <p:cNvPr id="19" name="Rectangle 18"/>
          <p:cNvSpPr/>
          <p:nvPr/>
        </p:nvSpPr>
        <p:spPr>
          <a:xfrm>
            <a:off x="1767655" y="3596224"/>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93,2 %</a:t>
            </a:r>
          </a:p>
        </p:txBody>
      </p:sp>
      <p:sp>
        <p:nvSpPr>
          <p:cNvPr id="23" name="Rectangle 22"/>
          <p:cNvSpPr/>
          <p:nvPr/>
        </p:nvSpPr>
        <p:spPr>
          <a:xfrm>
            <a:off x="6580884" y="1719635"/>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2023</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1237 henkilötyövuotta</a:t>
            </a:r>
          </a:p>
        </p:txBody>
      </p:sp>
      <p:sp>
        <p:nvSpPr>
          <p:cNvPr id="45" name="Tekstiruutu 34"/>
          <p:cNvSpPr txBox="1"/>
          <p:nvPr/>
        </p:nvSpPr>
        <p:spPr>
          <a:xfrm>
            <a:off x="1462280" y="4099698"/>
            <a:ext cx="3300071" cy="584775"/>
          </a:xfrm>
          <a:prstGeom prst="rect">
            <a:avLst/>
          </a:prstGeom>
          <a:noFill/>
        </p:spPr>
        <p:txBody>
          <a:bodyPr wrap="none" rtlCol="0">
            <a:spAutoFit/>
          </a:bodyPr>
          <a:lstStyle/>
          <a:p>
            <a:pPr>
              <a:defRPr/>
            </a:pPr>
            <a:endParaRPr lang="fi-FI" sz="1200" dirty="0">
              <a:solidFill>
                <a:prstClr val="white">
                  <a:lumMod val="50000"/>
                </a:prstClr>
              </a:solidFill>
              <a:latin typeface="Calibri" panose="020F0502020204030204"/>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2010-2023</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565233" y="4681647"/>
            <a:ext cx="2050561"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101,3 %</a:t>
            </a:r>
          </a:p>
        </p:txBody>
      </p:sp>
      <p:sp>
        <p:nvSpPr>
          <p:cNvPr id="51" name="Suorakulmio 20"/>
          <p:cNvSpPr/>
          <p:nvPr/>
        </p:nvSpPr>
        <p:spPr>
          <a:xfrm>
            <a:off x="3514431" y="4902982"/>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3,7</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-7,0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19.4.2023</a:t>
            </a:r>
          </a:p>
        </p:txBody>
      </p:sp>
      <p:pic>
        <p:nvPicPr>
          <p:cNvPr id="11" name="Picture 10"/>
          <p:cNvPicPr>
            <a:picLocks noChangeAspect="1"/>
          </p:cNvPicPr>
          <p:nvPr/>
        </p:nvPicPr>
        <p:blipFill>
          <a:blip r:embed="rId4"/>
          <a:stretch>
            <a:fillRect/>
          </a:stretch>
        </p:blipFill>
        <p:spPr>
          <a:xfrm>
            <a:off x="8169605" y="5663960"/>
            <a:ext cx="2375968" cy="621254"/>
          </a:xfrm>
          <a:prstGeom prst="rect">
            <a:avLst/>
          </a:prstGeom>
        </p:spPr>
      </p:pic>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7760470" y="3029293"/>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7-12/23 vs. </a:t>
            </a:r>
          </a:p>
          <a:p>
            <a:pPr algn="ctr">
              <a:defRPr/>
            </a:pPr>
            <a:r>
              <a:rPr lang="fi-FI" sz="1400" b="1" dirty="0">
                <a:solidFill>
                  <a:prstClr val="black"/>
                </a:solidFill>
                <a:latin typeface="Calibri" panose="020F0502020204030204"/>
              </a:rPr>
              <a:t>7-12/23:</a:t>
            </a:r>
          </a:p>
          <a:p>
            <a:pPr>
              <a:defRPr/>
            </a:pPr>
            <a:r>
              <a:rPr lang="fi-FI" sz="1400" b="1" dirty="0">
                <a:solidFill>
                  <a:srgbClr val="0070C0"/>
                </a:solidFill>
                <a:latin typeface="Calibri" panose="020F0502020204030204"/>
              </a:rPr>
              <a:t>Liikevaihto </a:t>
            </a:r>
            <a:r>
              <a:rPr lang="fi-FI" sz="1400" b="1" dirty="0">
                <a:solidFill>
                  <a:schemeClr val="tx1"/>
                </a:solidFill>
                <a:latin typeface="Calibri" panose="020F0502020204030204"/>
              </a:rPr>
              <a:t>-8,3 </a:t>
            </a:r>
            <a:r>
              <a:rPr lang="fi-FI" sz="1400" b="1" dirty="0">
                <a:solidFill>
                  <a:prstClr val="black"/>
                </a:solidFill>
                <a:latin typeface="Calibri" panose="020F0502020204030204"/>
              </a:rPr>
              <a:t>%</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+2,0 %</a:t>
            </a:r>
          </a:p>
        </p:txBody>
      </p:sp>
      <p:sp>
        <p:nvSpPr>
          <p:cNvPr id="3" name="Kaarinuoli vasemmalle 2"/>
          <p:cNvSpPr/>
          <p:nvPr/>
        </p:nvSpPr>
        <p:spPr>
          <a:xfrm rot="16527547" flipH="1">
            <a:off x="6412195" y="4522025"/>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8" descr="Kuva, joka sisältää kohteen teksti, merkki, clipart-kuva&#10;&#10;Kuvaus luotu automaattisesti">
            <a:extLst>
              <a:ext uri="{FF2B5EF4-FFF2-40B4-BE49-F238E27FC236}">
                <a16:creationId xmlns:a16="http://schemas.microsoft.com/office/drawing/2014/main" id="{D6158401-88A9-63F0-C2CD-2836081C4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3" name="Picture 12">
            <a:extLst>
              <a:ext uri="{FF2B5EF4-FFF2-40B4-BE49-F238E27FC236}">
                <a16:creationId xmlns:a16="http://schemas.microsoft.com/office/drawing/2014/main" id="{C266EF4B-3FDF-D900-BE07-13E634770CD2}"/>
              </a:ext>
            </a:extLst>
          </p:cNvPr>
          <p:cNvPicPr>
            <a:picLocks noChangeAspect="1"/>
          </p:cNvPicPr>
          <p:nvPr/>
        </p:nvPicPr>
        <p:blipFill>
          <a:blip r:embed="rId6"/>
          <a:stretch>
            <a:fillRect/>
          </a:stretch>
        </p:blipFill>
        <p:spPr>
          <a:xfrm>
            <a:off x="1256016" y="976225"/>
            <a:ext cx="3906649" cy="2512066"/>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988" y="671024"/>
            <a:ext cx="7528462" cy="3858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meriklusteriin luetaan tässä yhteydessä noin 40 alueella toimivaa meriteollisuuden kone- ja laitevalmistajaa sekä telakkaa. Laivanrakennuksessa Rauma </a:t>
            </a:r>
            <a:r>
              <a:rPr lang="fi-FI" altLang="fi-FI" sz="2000" b="1" dirty="0" err="1"/>
              <a:t>Marine</a:t>
            </a:r>
            <a:r>
              <a:rPr lang="fi-FI" altLang="fi-FI" sz="2000" b="1" dirty="0"/>
              <a:t> </a:t>
            </a:r>
            <a:r>
              <a:rPr lang="fi-FI" altLang="fi-FI" sz="2000" b="1" dirty="0" err="1"/>
              <a:t>Constructions</a:t>
            </a:r>
            <a:r>
              <a:rPr lang="fi-FI" altLang="fi-FI" sz="2000" b="1" dirty="0"/>
              <a:t> Oy:llä (RMC) on tällä hetkellä vankka, noin 1,5 miljardin euron tilauskanta. Mäntyluodon telakan tilanne näyttäisi olevan vakautumassa uuden omistajan myötä. Meri-Porin teollisuusalueen ajoittaisesta suhteellisen suotuisasta kehityksestä päätellen Mäntyluodon telakan kehitys on selvästi piristynyt.</a:t>
            </a:r>
          </a:p>
          <a:p>
            <a:pPr algn="just">
              <a:defRPr/>
            </a:pPr>
            <a:r>
              <a:rPr lang="fi-FI" altLang="fi-FI" sz="2000" b="1" dirty="0"/>
              <a:t>Meriteollisuuden liikevaihdon nousu jatkui yhä hyvin voimakkaana vuoden 2023 heinä-joulukuussa. </a:t>
            </a:r>
            <a:r>
              <a:rPr lang="fi-FI" altLang="fi-FI" sz="2000" b="1" dirty="0" err="1"/>
              <a:t>RMC:n</a:t>
            </a:r>
            <a:r>
              <a:rPr lang="fi-FI" altLang="fi-FI" sz="2000" b="1" dirty="0"/>
              <a:t> telakalla on työn alla tasmanialaisen TT-Line Company -varustamon kahden matkustaja-autolautan kokoonpanovaihe. Liikevaihdon ennustettiin kasvavan selvästi viime vuonna, mikä näkyykin kasvuluvuissa.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2000" b="1" dirty="0" err="1"/>
              <a:t>RMC:n</a:t>
            </a:r>
            <a:r>
              <a:rPr lang="fi-FI" altLang="fi-FI" sz="200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106888"/>
            <a:ext cx="1856812" cy="480765"/>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7568449" y="723413"/>
            <a:ext cx="58747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7550134" y="3550384"/>
            <a:ext cx="52333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975AAEDB-2CB5-5C7C-6BA8-B77FD5C3C372}"/>
              </a:ext>
            </a:extLst>
          </p:cNvPr>
          <p:cNvPicPr>
            <a:picLocks noChangeAspect="1"/>
          </p:cNvPicPr>
          <p:nvPr/>
        </p:nvPicPr>
        <p:blipFill>
          <a:blip r:embed="rId3"/>
          <a:stretch>
            <a:fillRect/>
          </a:stretch>
        </p:blipFill>
        <p:spPr>
          <a:xfrm>
            <a:off x="7550134" y="587653"/>
            <a:ext cx="4507409" cy="2898725"/>
          </a:xfrm>
          <a:prstGeom prst="rect">
            <a:avLst/>
          </a:prstGeom>
        </p:spPr>
      </p:pic>
      <p:pic>
        <p:nvPicPr>
          <p:cNvPr id="15" name="Picture 14">
            <a:extLst>
              <a:ext uri="{FF2B5EF4-FFF2-40B4-BE49-F238E27FC236}">
                <a16:creationId xmlns:a16="http://schemas.microsoft.com/office/drawing/2014/main" id="{4AE5A0AC-CAB0-BFE8-9899-6326B538E9CC}"/>
              </a:ext>
            </a:extLst>
          </p:cNvPr>
          <p:cNvPicPr>
            <a:picLocks noChangeAspect="1"/>
          </p:cNvPicPr>
          <p:nvPr/>
        </p:nvPicPr>
        <p:blipFill>
          <a:blip r:embed="rId4"/>
          <a:stretch>
            <a:fillRect/>
          </a:stretch>
        </p:blipFill>
        <p:spPr>
          <a:xfrm>
            <a:off x="7525140" y="3485532"/>
            <a:ext cx="4557396" cy="2981390"/>
          </a:xfrm>
          <a:prstGeom prst="rect">
            <a:avLst/>
          </a:prstGeom>
        </p:spPr>
      </p:pic>
      <p:pic>
        <p:nvPicPr>
          <p:cNvPr id="16" name="Picture 15">
            <a:extLst>
              <a:ext uri="{FF2B5EF4-FFF2-40B4-BE49-F238E27FC236}">
                <a16:creationId xmlns:a16="http://schemas.microsoft.com/office/drawing/2014/main" id="{94239F0F-FF6F-20AB-E860-2A22C41ECBF3}"/>
              </a:ext>
            </a:extLst>
          </p:cNvPr>
          <p:cNvPicPr>
            <a:picLocks noChangeAspect="1"/>
          </p:cNvPicPr>
          <p:nvPr/>
        </p:nvPicPr>
        <p:blipFill>
          <a:blip r:embed="rId5"/>
          <a:stretch>
            <a:fillRect/>
          </a:stretch>
        </p:blipFill>
        <p:spPr>
          <a:xfrm>
            <a:off x="379263" y="5856009"/>
            <a:ext cx="5229225" cy="828675"/>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499"/>
            <a:ext cx="7424408" cy="4143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Pori–Huittinen-teollisuusvyöhyke koostuu noin 700:sta teollisuus- ja insinööripalveluyrityksestä, jotka toimivat Porin Reposaaresta Huittisiin ulottuvalla vyöhykkeellä. Mukana ovat myös Noormarkku sekä Porin keskusta ja lähiöt.</a:t>
            </a:r>
          </a:p>
          <a:p>
            <a:pPr algn="just">
              <a:defRPr/>
            </a:pPr>
            <a:r>
              <a:rPr lang="fi-FI" altLang="fi-FI" sz="2000" b="1" dirty="0"/>
              <a:t>Teollisuusvyöhykkeellä liikevaihto aleni selvästi vuoden 2023 loppupuoliskolla. Ainakin metallien jalostuksessa liikevaihto on pudonnut hintojen laskun myötä. Myös muun teollisuuden kehitys on pysynyt varsin harmaana. Sen sijaan liike-elämän palveluiden kehitys on ollut edelleen suhteellisen suotuisaa, ja tämä pätee mahdollisesti myös insinööripalveluyrityksiin. </a:t>
            </a:r>
          </a:p>
          <a:p>
            <a:pPr algn="just">
              <a:defRPr/>
            </a:pPr>
            <a:r>
              <a:rPr lang="fi-FI" altLang="fi-FI" sz="2000" b="1" dirty="0"/>
              <a:t>Vyöhykkeen teollisuuden henkilöstömäärä aleni loppuvuonna keskimäärin vain vähän, joten on mahdollista, että tuotanto ei ole laskenut merkittävästi. Liikevaihdon laskusta pääosa kun näyttäisi olevan tuottajahintojen laskua.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6" y="136525"/>
            <a:ext cx="1856812" cy="480765"/>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7452211" y="3622034"/>
            <a:ext cx="6084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7E19D481-D375-F452-F76E-DEBDCD812EF9}"/>
              </a:ext>
            </a:extLst>
          </p:cNvPr>
          <p:cNvPicPr>
            <a:picLocks noChangeAspect="1"/>
          </p:cNvPicPr>
          <p:nvPr/>
        </p:nvPicPr>
        <p:blipFill>
          <a:blip r:embed="rId3"/>
          <a:stretch>
            <a:fillRect/>
          </a:stretch>
        </p:blipFill>
        <p:spPr>
          <a:xfrm>
            <a:off x="7538629" y="779198"/>
            <a:ext cx="4653371" cy="2949477"/>
          </a:xfrm>
          <a:prstGeom prst="rect">
            <a:avLst/>
          </a:prstGeom>
        </p:spPr>
      </p:pic>
      <p:pic>
        <p:nvPicPr>
          <p:cNvPr id="15" name="Picture 14">
            <a:extLst>
              <a:ext uri="{FF2B5EF4-FFF2-40B4-BE49-F238E27FC236}">
                <a16:creationId xmlns:a16="http://schemas.microsoft.com/office/drawing/2014/main" id="{80C1FC32-DD6A-0320-CE5A-360ECDA18CE1}"/>
              </a:ext>
            </a:extLst>
          </p:cNvPr>
          <p:cNvPicPr>
            <a:picLocks noChangeAspect="1"/>
          </p:cNvPicPr>
          <p:nvPr/>
        </p:nvPicPr>
        <p:blipFill>
          <a:blip r:embed="rId4"/>
          <a:stretch>
            <a:fillRect/>
          </a:stretch>
        </p:blipFill>
        <p:spPr>
          <a:xfrm>
            <a:off x="7567094" y="3757097"/>
            <a:ext cx="4402174" cy="2879846"/>
          </a:xfrm>
          <a:prstGeom prst="rect">
            <a:avLst/>
          </a:prstGeom>
        </p:spPr>
      </p:pic>
      <p:pic>
        <p:nvPicPr>
          <p:cNvPr id="16" name="Picture 15">
            <a:extLst>
              <a:ext uri="{FF2B5EF4-FFF2-40B4-BE49-F238E27FC236}">
                <a16:creationId xmlns:a16="http://schemas.microsoft.com/office/drawing/2014/main" id="{33F684F2-CAB8-F958-5818-53562791715C}"/>
              </a:ext>
            </a:extLst>
          </p:cNvPr>
          <p:cNvPicPr>
            <a:picLocks noChangeAspect="1"/>
          </p:cNvPicPr>
          <p:nvPr/>
        </p:nvPicPr>
        <p:blipFill>
          <a:blip r:embed="rId5"/>
          <a:stretch>
            <a:fillRect/>
          </a:stretch>
        </p:blipFill>
        <p:spPr>
          <a:xfrm>
            <a:off x="447630" y="5398772"/>
            <a:ext cx="5229225" cy="828675"/>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486223"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1758478" y="826503"/>
            <a:ext cx="5417643" cy="5632311"/>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57 %, koko maa 27 % (2021)</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neljänneksi korkein v. 2022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8,1 % </a:t>
            </a:r>
            <a:r>
              <a:rPr lang="fi-FI" dirty="0">
                <a:solidFill>
                  <a:prstClr val="black"/>
                </a:solidFill>
                <a:latin typeface="Arial" panose="020B0604020202020204" pitchFamily="34" charset="0"/>
                <a:cs typeface="Arial" panose="020B0604020202020204" pitchFamily="34" charset="0"/>
              </a:rPr>
              <a:t>(väestöosuus 3,8 %)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arvon kasvu oli 35,6 % vuoden 2022 aikana (koko maa 18,7 %). </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2. korkein 19 maakunnasta! </a:t>
            </a:r>
            <a:r>
              <a:rPr lang="fi-FI" dirty="0">
                <a:solidFill>
                  <a:prstClr val="black"/>
                </a:solidFill>
                <a:latin typeface="Arial" panose="020B0604020202020204" pitchFamily="34" charset="0"/>
                <a:cs typeface="Arial" panose="020B0604020202020204" pitchFamily="34" charset="0"/>
              </a:rPr>
              <a:t>(v. 2022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10,4 % </a:t>
            </a:r>
            <a:r>
              <a:rPr lang="fi-FI" dirty="0">
                <a:solidFill>
                  <a:prstClr val="black"/>
                </a:solidFill>
                <a:latin typeface="Arial" panose="020B0604020202020204" pitchFamily="34" charset="0"/>
                <a:cs typeface="Arial" panose="020B0604020202020204" pitchFamily="34" charset="0"/>
              </a:rPr>
              <a:t>ja tuonnista 8,6 % (yht. 9,5 %), kun väestöosuus on 3,8 % (v. 2022).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2" name="Picture 11">
            <a:extLst>
              <a:ext uri="{FF2B5EF4-FFF2-40B4-BE49-F238E27FC236}">
                <a16:creationId xmlns:a16="http://schemas.microsoft.com/office/drawing/2014/main" id="{7D3338B3-CE9C-77CE-78A6-5761365A3A57}"/>
              </a:ext>
            </a:extLst>
          </p:cNvPr>
          <p:cNvPicPr>
            <a:picLocks noChangeAspect="1"/>
          </p:cNvPicPr>
          <p:nvPr/>
        </p:nvPicPr>
        <p:blipFill>
          <a:blip r:embed="rId3"/>
          <a:stretch>
            <a:fillRect/>
          </a:stretch>
        </p:blipFill>
        <p:spPr>
          <a:xfrm>
            <a:off x="7603902" y="938069"/>
            <a:ext cx="2619375" cy="4181475"/>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255" y="1191142"/>
            <a:ext cx="7413657"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Meri-Porin teollisuusalue koostuu noin 170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entinen </a:t>
            </a:r>
            <a:r>
              <a:rPr lang="fi-FI" altLang="fi-FI" sz="2000" b="1" dirty="0" err="1"/>
              <a:t>Venatorin</a:t>
            </a:r>
            <a:r>
              <a:rPr lang="fi-FI" altLang="fi-FI" sz="2000" b="1" dirty="0"/>
              <a:t> alue eivät sisälly alueen tietoihin. </a:t>
            </a:r>
          </a:p>
          <a:p>
            <a:pPr algn="just">
              <a:defRPr/>
            </a:pPr>
            <a:r>
              <a:rPr lang="fi-FI" altLang="fi-FI" sz="2000" b="1" dirty="0"/>
              <a:t>Alavireinen kehitys päättyi vuoden 2021 alussa. Liikevaihto kasvoi kohisten vuonna 2022. Mäntyluodon telakan kehitys lienee myönteisten lukujen takana ja telakka näyttääkin saaneen uutta puhtia omistajanvaihdoksen myötä. Liikevaihto kuitenkin aleni vuoden 2023 heinä-joulukuussa selvästi. Koska henkilöstöä lisättiin silti merkittävästi koko loppuvuoden ajan, kyse voi olla laskutusaikatauluista johtuvista eroista. Huomionarvoista on se, että vajaan 10 vuoden takainen  liikevaihto saadaan tällä hetkellä aikaiseksi lähes puolta pienemmällä henkilöstöllä.</a:t>
            </a:r>
          </a:p>
          <a:p>
            <a:pPr>
              <a:defRPr/>
            </a:pPr>
            <a:endParaRPr lang="fi-FI" altLang="fi-FI" sz="1800" b="1" dirty="0"/>
          </a:p>
          <a:p>
            <a:pPr>
              <a:defRPr/>
            </a:pPr>
            <a:endParaRPr lang="fi-FI" altLang="fi-FI" sz="1800" b="1" dirty="0"/>
          </a:p>
          <a:p>
            <a:pPr>
              <a:defRPr/>
            </a:pP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551" y="124538"/>
            <a:ext cx="1856812" cy="480765"/>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7351953" y="797033"/>
            <a:ext cx="61373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7442794" y="3687246"/>
            <a:ext cx="60055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76ACDEF-D268-2775-EF1B-CC1EE8401946}"/>
              </a:ext>
            </a:extLst>
          </p:cNvPr>
          <p:cNvPicPr>
            <a:picLocks noChangeAspect="1"/>
          </p:cNvPicPr>
          <p:nvPr/>
        </p:nvPicPr>
        <p:blipFill>
          <a:blip r:embed="rId3"/>
          <a:stretch>
            <a:fillRect/>
          </a:stretch>
        </p:blipFill>
        <p:spPr>
          <a:xfrm>
            <a:off x="7517466" y="754857"/>
            <a:ext cx="4376598" cy="2813849"/>
          </a:xfrm>
          <a:prstGeom prst="rect">
            <a:avLst/>
          </a:prstGeom>
        </p:spPr>
      </p:pic>
      <p:pic>
        <p:nvPicPr>
          <p:cNvPr id="15" name="Picture 14">
            <a:extLst>
              <a:ext uri="{FF2B5EF4-FFF2-40B4-BE49-F238E27FC236}">
                <a16:creationId xmlns:a16="http://schemas.microsoft.com/office/drawing/2014/main" id="{45650107-DACA-BB35-DB4A-97CB71002A09}"/>
              </a:ext>
            </a:extLst>
          </p:cNvPr>
          <p:cNvPicPr>
            <a:picLocks noChangeAspect="1"/>
          </p:cNvPicPr>
          <p:nvPr/>
        </p:nvPicPr>
        <p:blipFill>
          <a:blip r:embed="rId4"/>
          <a:stretch>
            <a:fillRect/>
          </a:stretch>
        </p:blipFill>
        <p:spPr>
          <a:xfrm>
            <a:off x="7472355" y="3644608"/>
            <a:ext cx="4700615" cy="3075082"/>
          </a:xfrm>
          <a:prstGeom prst="rect">
            <a:avLst/>
          </a:prstGeom>
        </p:spPr>
      </p:pic>
      <p:pic>
        <p:nvPicPr>
          <p:cNvPr id="16" name="Picture 15">
            <a:extLst>
              <a:ext uri="{FF2B5EF4-FFF2-40B4-BE49-F238E27FC236}">
                <a16:creationId xmlns:a16="http://schemas.microsoft.com/office/drawing/2014/main" id="{35EC28F8-A312-52D0-A871-94163AB1940D}"/>
              </a:ext>
            </a:extLst>
          </p:cNvPr>
          <p:cNvPicPr>
            <a:picLocks noChangeAspect="1"/>
          </p:cNvPicPr>
          <p:nvPr/>
        </p:nvPicPr>
        <p:blipFill>
          <a:blip r:embed="rId5"/>
          <a:stretch>
            <a:fillRect/>
          </a:stretch>
        </p:blipFill>
        <p:spPr>
          <a:xfrm>
            <a:off x="380891" y="5840478"/>
            <a:ext cx="5229225" cy="828675"/>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370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joulukuu</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2023: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5674" y="547287"/>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Rakentamisessa on jo pitkään vallinnut vahvasti hiipuva suhdannekuva. Tämä alkoi näkyä toden teolla vasta vuoden 2023 alussa, jolloin Satakunnan rakentamisen liikevaihto alkoi laskea. Pudotus on syventynyt loppuvuotta kohti. Henkilöstömääräkin on supistunut selvästi. Maassa keskimäärin rakennusalan liikevaihdon kehitys oli suurin piirtein samansuuntaista. </a:t>
            </a:r>
          </a:p>
          <a:p>
            <a:pPr algn="just">
              <a:defRPr/>
            </a:pPr>
            <a:r>
              <a:rPr lang="fi-FI" altLang="fi-FI" sz="1700" b="1" dirty="0"/>
              <a:t>Rakennusteollisuus RT ry:n kevään 2024 suhdannekatsauksen mukaan maamme rakentaminen väheni 11 % vuonna 2023, selvästi enemmän kuin finanssikriisissä. Rakentamisen kaikki sektorit hyytyivät, mutta asuntotuotannossa pudotus oli dramaattisin. Käännettä ei ole vielä näköpiirissä. </a:t>
            </a:r>
            <a:r>
              <a:rPr lang="fi-FI" altLang="fi-FI" sz="1700" b="1" dirty="0" err="1"/>
              <a:t>EK:n</a:t>
            </a:r>
            <a:r>
              <a:rPr lang="fi-FI" altLang="fi-FI" sz="1700" b="1" dirty="0"/>
              <a:t> mukaan huhtikuussa maamme rakentamisen luottamusta kuvaava saldoluku nousi arvoon -37. Saldoluku oli kolme pistettä enemmän kuin maaliskuussa. Pitkän aikavälin keskiarvo on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219438" y="2704861"/>
            <a:ext cx="6028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5552170" y="2612827"/>
            <a:ext cx="6771005" cy="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156C5F7-9B71-48C9-E3F7-E53D2BCDF32D}"/>
              </a:ext>
            </a:extLst>
          </p:cNvPr>
          <p:cNvPicPr>
            <a:picLocks noChangeAspect="1"/>
          </p:cNvPicPr>
          <p:nvPr/>
        </p:nvPicPr>
        <p:blipFill>
          <a:blip r:embed="rId3"/>
          <a:stretch>
            <a:fillRect/>
          </a:stretch>
        </p:blipFill>
        <p:spPr>
          <a:xfrm>
            <a:off x="484769" y="2711721"/>
            <a:ext cx="4691238" cy="3016946"/>
          </a:xfrm>
          <a:prstGeom prst="rect">
            <a:avLst/>
          </a:prstGeom>
        </p:spPr>
      </p:pic>
      <p:pic>
        <p:nvPicPr>
          <p:cNvPr id="14" name="Picture 13">
            <a:extLst>
              <a:ext uri="{FF2B5EF4-FFF2-40B4-BE49-F238E27FC236}">
                <a16:creationId xmlns:a16="http://schemas.microsoft.com/office/drawing/2014/main" id="{E2E08DCD-A997-60D8-3251-2A1DAC4E321B}"/>
              </a:ext>
            </a:extLst>
          </p:cNvPr>
          <p:cNvPicPr>
            <a:picLocks noChangeAspect="1"/>
          </p:cNvPicPr>
          <p:nvPr/>
        </p:nvPicPr>
        <p:blipFill>
          <a:blip r:embed="rId4"/>
          <a:stretch>
            <a:fillRect/>
          </a:stretch>
        </p:blipFill>
        <p:spPr>
          <a:xfrm>
            <a:off x="6599239" y="2636727"/>
            <a:ext cx="5006481" cy="3275176"/>
          </a:xfrm>
          <a:prstGeom prst="rect">
            <a:avLst/>
          </a:prstGeom>
        </p:spPr>
      </p:pic>
      <p:pic>
        <p:nvPicPr>
          <p:cNvPr id="16" name="Picture 15">
            <a:extLst>
              <a:ext uri="{FF2B5EF4-FFF2-40B4-BE49-F238E27FC236}">
                <a16:creationId xmlns:a16="http://schemas.microsoft.com/office/drawing/2014/main" id="{F09703F6-67C9-0ECF-19D6-B27036662B62}"/>
              </a:ext>
            </a:extLst>
          </p:cNvPr>
          <p:cNvPicPr>
            <a:picLocks noChangeAspect="1"/>
          </p:cNvPicPr>
          <p:nvPr/>
        </p:nvPicPr>
        <p:blipFill>
          <a:blip r:embed="rId5"/>
          <a:stretch>
            <a:fillRect/>
          </a:stretch>
        </p:blipFill>
        <p:spPr>
          <a:xfrm>
            <a:off x="501941" y="5771704"/>
            <a:ext cx="5838825" cy="82867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72697"/>
            <a:ext cx="1097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SOTE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1095098"/>
            <a:ext cx="6273557"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Satakunnan palvelualojen kehitys jatkui vuoden 2023 heinä-joulukuussa yhä vaihtelevana. Liikevaihdon nousu on jatkunut, mutta taustalla vaikuttaa ainakin osin edelleen kohonnut hintataso. Kaupan liikevaihto kasvoi aavistuksen, ja henkilöstöäkin lisättiin vähän. Liike-elämän palveluiden nousu jatkui liikevaihdossa, mutta henkilöstä vähennettiin. Majoitus- ja ravitsemistoiminnan liikevaihto alkoi jälleen pudota, ja henkilöstömääräkin aleni hieman. Yksityisten SOTE-alojen henkilöstö kasvoi selvästi. Sen sijaan luovilla aloilla suhdanteet piirtyivät synkkinä. </a:t>
            </a:r>
          </a:p>
          <a:p>
            <a:pPr algn="just">
              <a:defRPr/>
            </a:pPr>
            <a:r>
              <a:rPr lang="fi-FI" altLang="fi-FI" sz="1800" b="1" dirty="0"/>
              <a:t>Palvelualojen yhteenlaskettu henkilöstömäärä pl. luovat alat kasvoi heinä-joulukuussa selvästi. Kehitys oli toimialojen keskiarvoa huomattavasti parempaa. </a:t>
            </a:r>
          </a:p>
          <a:p>
            <a:pPr algn="just">
              <a:defRPr/>
            </a:pPr>
            <a:r>
              <a:rPr lang="fi-FI" altLang="fi-FI" sz="1800" b="1" dirty="0"/>
              <a:t>Maassa keskimäärin majoitus- ja ravitsemistoiminnan sekä liike-elämän palveluiden liikevaihto kasvoi jonkin verran. Kaupan liikevaihto sen sijaan supistui. Luovien alojen liikevaihto romahti. </a:t>
            </a:r>
          </a:p>
          <a:p>
            <a:pPr>
              <a:defRPr/>
            </a:pPr>
            <a:r>
              <a:rPr lang="fi-FI" altLang="fi-FI" sz="1800" b="1" dirty="0" err="1"/>
              <a:t>EK:n</a:t>
            </a:r>
            <a:r>
              <a:rPr lang="fi-FI" altLang="fi-FI" sz="1800" b="1" dirty="0"/>
              <a:t> mukaan maamme palvelualojen (pl. kauppa) luottamus putosi pisteen verran huhtikuussa. Luottamusta mittaava saldoluku oli -5. Palvelualojen indikaattorin pitkän aikavälin keskiarvo on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4998" y="184666"/>
            <a:ext cx="1856812" cy="480765"/>
          </a:xfrm>
          <a:prstGeom prst="rect">
            <a:avLst/>
          </a:prstGeom>
        </p:spPr>
      </p:pic>
      <p:pic>
        <p:nvPicPr>
          <p:cNvPr id="6" name="Picture 5">
            <a:extLst>
              <a:ext uri="{FF2B5EF4-FFF2-40B4-BE49-F238E27FC236}">
                <a16:creationId xmlns:a16="http://schemas.microsoft.com/office/drawing/2014/main" id="{62C49738-9AA3-E8B1-EC0A-C75C32E4EE61}"/>
              </a:ext>
            </a:extLst>
          </p:cNvPr>
          <p:cNvPicPr>
            <a:picLocks noChangeAspect="1"/>
          </p:cNvPicPr>
          <p:nvPr/>
        </p:nvPicPr>
        <p:blipFill>
          <a:blip r:embed="rId3"/>
          <a:stretch>
            <a:fillRect/>
          </a:stretch>
        </p:blipFill>
        <p:spPr>
          <a:xfrm>
            <a:off x="6340766" y="1063521"/>
            <a:ext cx="5591332" cy="3657778"/>
          </a:xfrm>
          <a:prstGeom prst="rect">
            <a:avLst/>
          </a:prstGeom>
        </p:spPr>
      </p:pic>
      <p:pic>
        <p:nvPicPr>
          <p:cNvPr id="11" name="Picture 10">
            <a:extLst>
              <a:ext uri="{FF2B5EF4-FFF2-40B4-BE49-F238E27FC236}">
                <a16:creationId xmlns:a16="http://schemas.microsoft.com/office/drawing/2014/main" id="{66487EBD-58D9-E8C8-3C22-05199B29EE80}"/>
              </a:ext>
            </a:extLst>
          </p:cNvPr>
          <p:cNvPicPr>
            <a:picLocks noChangeAspect="1"/>
          </p:cNvPicPr>
          <p:nvPr/>
        </p:nvPicPr>
        <p:blipFill>
          <a:blip r:embed="rId4"/>
          <a:stretch>
            <a:fillRect/>
          </a:stretch>
        </p:blipFill>
        <p:spPr>
          <a:xfrm>
            <a:off x="6489991" y="5133569"/>
            <a:ext cx="4572000" cy="828675"/>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94014"/>
            <a:ext cx="6824545"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tukku- ja vähittäiskaupan liikevaihto kasvoi edelleen todennäköisesti hintojen kohoamisen vuoksi vuoden 2023 syyskesällä. Liikevaihto laski kuitenkin hieman loka-joulukuussa. Henkilöstömäärä kasvoi kuitenkin keskimäärin vähän heinä-joulukuussa, mutta vuoden loppua kohti nousu hiipui lähes pysähtyen.</a:t>
            </a:r>
          </a:p>
          <a:p>
            <a:pPr algn="just">
              <a:defRPr/>
            </a:pPr>
            <a:r>
              <a:rPr lang="fi-FI" altLang="fi-FI" sz="2000" b="1" dirty="0"/>
              <a:t>Valtakunnallisesti liikevaihdon kehitys oli Satakuntaan verrattuna selvästi alavireisempää. Liikevaihto putosi ainoana tarkastelussa olevista palvelualoista luovien alojen ohella, vaikka hinnat ovat edelleen kohonneet.</a:t>
            </a:r>
          </a:p>
          <a:p>
            <a:pPr algn="just">
              <a:defRPr/>
            </a:pPr>
            <a:r>
              <a:rPr lang="fi-FI" altLang="fi-FI" sz="2000" b="1" dirty="0" err="1"/>
              <a:t>EK:n</a:t>
            </a:r>
            <a:r>
              <a:rPr lang="fi-FI" altLang="fi-FI" sz="2000" b="1" dirty="0"/>
              <a:t> mukaan maamme vähittäiskaupan luottamus laski huhtikuussa edelliskuusta lukemaan -16. Tämä on neljä pistettä vähemmän kuin maaliskuun lukema. Pitkän aikavälin keskiarvo on -1.</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191" y="152400"/>
            <a:ext cx="1856812" cy="480765"/>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6822769" y="905946"/>
            <a:ext cx="72044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0" y="-1"/>
            <a:ext cx="47275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B1F73DA-D18F-665E-AC50-522079D5E44D}"/>
              </a:ext>
            </a:extLst>
          </p:cNvPr>
          <p:cNvPicPr>
            <a:picLocks noChangeAspect="1"/>
          </p:cNvPicPr>
          <p:nvPr/>
        </p:nvPicPr>
        <p:blipFill>
          <a:blip r:embed="rId3"/>
          <a:stretch>
            <a:fillRect/>
          </a:stretch>
        </p:blipFill>
        <p:spPr>
          <a:xfrm>
            <a:off x="7317893" y="523020"/>
            <a:ext cx="4920255" cy="3164227"/>
          </a:xfrm>
          <a:prstGeom prst="rect">
            <a:avLst/>
          </a:prstGeom>
        </p:spPr>
      </p:pic>
      <p:pic>
        <p:nvPicPr>
          <p:cNvPr id="11" name="Picture 10">
            <a:extLst>
              <a:ext uri="{FF2B5EF4-FFF2-40B4-BE49-F238E27FC236}">
                <a16:creationId xmlns:a16="http://schemas.microsoft.com/office/drawing/2014/main" id="{C4B723C5-BE98-BEAE-CE3C-C148B2B1EA88}"/>
              </a:ext>
            </a:extLst>
          </p:cNvPr>
          <p:cNvPicPr>
            <a:picLocks noChangeAspect="1"/>
          </p:cNvPicPr>
          <p:nvPr/>
        </p:nvPicPr>
        <p:blipFill>
          <a:blip r:embed="rId4"/>
          <a:stretch>
            <a:fillRect/>
          </a:stretch>
        </p:blipFill>
        <p:spPr>
          <a:xfrm>
            <a:off x="7399509" y="3634458"/>
            <a:ext cx="4718859" cy="3087017"/>
          </a:xfrm>
          <a:prstGeom prst="rect">
            <a:avLst/>
          </a:prstGeom>
        </p:spPr>
      </p:pic>
      <p:pic>
        <p:nvPicPr>
          <p:cNvPr id="15" name="Picture 14">
            <a:extLst>
              <a:ext uri="{FF2B5EF4-FFF2-40B4-BE49-F238E27FC236}">
                <a16:creationId xmlns:a16="http://schemas.microsoft.com/office/drawing/2014/main" id="{0BC2F949-C724-9DC5-94EA-1DF74CBBC5B1}"/>
              </a:ext>
            </a:extLst>
          </p:cNvPr>
          <p:cNvPicPr>
            <a:picLocks noChangeAspect="1"/>
          </p:cNvPicPr>
          <p:nvPr/>
        </p:nvPicPr>
        <p:blipFill>
          <a:blip r:embed="rId5"/>
          <a:stretch>
            <a:fillRect/>
          </a:stretch>
        </p:blipFill>
        <p:spPr>
          <a:xfrm>
            <a:off x="317210" y="5851247"/>
            <a:ext cx="5838825" cy="83820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11109" y="1202230"/>
            <a:ext cx="6583600" cy="4190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majoitus- ja ravitsemistoiminnan liikevaihto laski voimakkaasti korona-aikaan. Pudotus on ollut toimialojen pahimpia. Toipumisen myötä alkanut kasvu näyttäisi kuitenkin tyrehtyneen loppukesästä. Koronaa edeltänyt tasokin on edelleen saavuttamatta. </a:t>
            </a:r>
          </a:p>
          <a:p>
            <a:pPr algn="just">
              <a:defRPr/>
            </a:pPr>
            <a:r>
              <a:rPr lang="fi-FI" altLang="fi-FI" sz="2000" b="1" dirty="0"/>
              <a:t>Satakunnassa henkilöstömäärä kääntyi laskuun viime vuoden lopussa. Taso on vajaan viidenneksen matalampi kuin huippuvuonna 2017. </a:t>
            </a:r>
          </a:p>
          <a:p>
            <a:pPr algn="just">
              <a:defRPr/>
            </a:pPr>
            <a:r>
              <a:rPr lang="fi-FI" altLang="fi-FI" sz="2000" b="1" dirty="0"/>
              <a:t>Maassa keskimäärin liikevaihto elpyi vauhdilla koko vuoden 2023. Satakunnasta poiketen kasvua riitti loppuvuodellekin.</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31" y="120134"/>
            <a:ext cx="1856812" cy="480765"/>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6606170" y="748574"/>
            <a:ext cx="71943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0"/>
            <a:ext cx="6021874" cy="2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2EFF05CA-F1C8-B9EC-C2E7-CFE6D5CF9DCF}"/>
              </a:ext>
            </a:extLst>
          </p:cNvPr>
          <p:cNvPicPr>
            <a:picLocks noChangeAspect="1"/>
          </p:cNvPicPr>
          <p:nvPr/>
        </p:nvPicPr>
        <p:blipFill>
          <a:blip r:embed="rId3"/>
          <a:stretch>
            <a:fillRect/>
          </a:stretch>
        </p:blipFill>
        <p:spPr>
          <a:xfrm>
            <a:off x="6998368" y="489466"/>
            <a:ext cx="5100501" cy="3279269"/>
          </a:xfrm>
          <a:prstGeom prst="rect">
            <a:avLst/>
          </a:prstGeom>
        </p:spPr>
      </p:pic>
      <p:pic>
        <p:nvPicPr>
          <p:cNvPr id="14" name="Picture 13">
            <a:extLst>
              <a:ext uri="{FF2B5EF4-FFF2-40B4-BE49-F238E27FC236}">
                <a16:creationId xmlns:a16="http://schemas.microsoft.com/office/drawing/2014/main" id="{9D0B2041-709D-4D3B-2B6A-AAE786C6488D}"/>
              </a:ext>
            </a:extLst>
          </p:cNvPr>
          <p:cNvPicPr>
            <a:picLocks noChangeAspect="1"/>
          </p:cNvPicPr>
          <p:nvPr/>
        </p:nvPicPr>
        <p:blipFill>
          <a:blip r:embed="rId4"/>
          <a:stretch>
            <a:fillRect/>
          </a:stretch>
        </p:blipFill>
        <p:spPr>
          <a:xfrm>
            <a:off x="7113381" y="3710950"/>
            <a:ext cx="4765016" cy="3117212"/>
          </a:xfrm>
          <a:prstGeom prst="rect">
            <a:avLst/>
          </a:prstGeom>
        </p:spPr>
      </p:pic>
      <p:pic>
        <p:nvPicPr>
          <p:cNvPr id="15" name="Picture 14">
            <a:extLst>
              <a:ext uri="{FF2B5EF4-FFF2-40B4-BE49-F238E27FC236}">
                <a16:creationId xmlns:a16="http://schemas.microsoft.com/office/drawing/2014/main" id="{19F4250D-0D4B-9DCC-8279-FE0D811AB7E5}"/>
              </a:ext>
            </a:extLst>
          </p:cNvPr>
          <p:cNvPicPr>
            <a:picLocks noChangeAspect="1"/>
          </p:cNvPicPr>
          <p:nvPr/>
        </p:nvPicPr>
        <p:blipFill>
          <a:blip r:embed="rId5"/>
          <a:stretch>
            <a:fillRect/>
          </a:stretch>
        </p:blipFill>
        <p:spPr>
          <a:xfrm>
            <a:off x="469610" y="4917132"/>
            <a:ext cx="5838825" cy="83820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43012"/>
            <a:ext cx="6694415" cy="3822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Liike-elämän palveluiden (TOL JLMN) liikevaihto kääntyi monen muun alan tavoin nousuun vuoden 2021 keväällä. Kasvu jatkui nopeana läpi koko loppuvuoden 2022 ja nousu on jatkunut ainakin vuoden 2023 loppuun asti. Kysyntää tuki- ja suunnittelupalveluille sekä henkilöstövuokraukselle lienee edelleen ollut talouden jäähtymisestä huolimatta. Toki hintatason nousu lienee osasyy liikevaihdon kasvulle. Henkilömäärä jatkoi kuitenkin laskuaan koko heinä-joulukuun ajan. </a:t>
            </a:r>
          </a:p>
          <a:p>
            <a:pPr algn="just">
              <a:defRPr/>
            </a:pPr>
            <a:r>
              <a:rPr lang="fi-FI" altLang="fi-FI" sz="2000" b="1" dirty="0"/>
              <a:t>Valtakunnallisesti alan liikevaihto kehittyi samansuuntaisesti kuin Satakunnassa, tosin kasvua kertyi edelleen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335" y="89426"/>
            <a:ext cx="1856812" cy="480765"/>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7216725" y="266921"/>
            <a:ext cx="5873189" cy="2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7470793" y="3082510"/>
            <a:ext cx="5411402" cy="2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7D41A5C-65DD-4039-BFF0-EEC53B90A5AA}"/>
              </a:ext>
            </a:extLst>
          </p:cNvPr>
          <p:cNvPicPr>
            <a:picLocks noChangeAspect="1"/>
          </p:cNvPicPr>
          <p:nvPr/>
        </p:nvPicPr>
        <p:blipFill>
          <a:blip r:embed="rId3"/>
          <a:stretch>
            <a:fillRect/>
          </a:stretch>
        </p:blipFill>
        <p:spPr>
          <a:xfrm>
            <a:off x="6933593" y="616347"/>
            <a:ext cx="5018712" cy="3227545"/>
          </a:xfrm>
          <a:prstGeom prst="rect">
            <a:avLst/>
          </a:prstGeom>
        </p:spPr>
      </p:pic>
      <p:pic>
        <p:nvPicPr>
          <p:cNvPr id="11" name="Picture 10">
            <a:extLst>
              <a:ext uri="{FF2B5EF4-FFF2-40B4-BE49-F238E27FC236}">
                <a16:creationId xmlns:a16="http://schemas.microsoft.com/office/drawing/2014/main" id="{7315F557-334A-1F90-1176-F664712030BB}"/>
              </a:ext>
            </a:extLst>
          </p:cNvPr>
          <p:cNvPicPr>
            <a:picLocks noChangeAspect="1"/>
          </p:cNvPicPr>
          <p:nvPr/>
        </p:nvPicPr>
        <p:blipFill>
          <a:blip r:embed="rId4"/>
          <a:stretch>
            <a:fillRect/>
          </a:stretch>
        </p:blipFill>
        <p:spPr>
          <a:xfrm>
            <a:off x="6997864" y="3627363"/>
            <a:ext cx="5006481" cy="3275176"/>
          </a:xfrm>
          <a:prstGeom prst="rect">
            <a:avLst/>
          </a:prstGeom>
        </p:spPr>
      </p:pic>
      <p:pic>
        <p:nvPicPr>
          <p:cNvPr id="15" name="Picture 14">
            <a:extLst>
              <a:ext uri="{FF2B5EF4-FFF2-40B4-BE49-F238E27FC236}">
                <a16:creationId xmlns:a16="http://schemas.microsoft.com/office/drawing/2014/main" id="{3CA85247-B49E-6F6E-958F-EBEFECB9D691}"/>
              </a:ext>
            </a:extLst>
          </p:cNvPr>
          <p:cNvPicPr>
            <a:picLocks noChangeAspect="1"/>
          </p:cNvPicPr>
          <p:nvPr/>
        </p:nvPicPr>
        <p:blipFill>
          <a:blip r:embed="rId5"/>
          <a:stretch>
            <a:fillRect/>
          </a:stretch>
        </p:blipFill>
        <p:spPr>
          <a:xfrm>
            <a:off x="357188" y="5589180"/>
            <a:ext cx="5838825" cy="83820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22131"/>
            <a:ext cx="6892130" cy="3768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2000" b="1" dirty="0"/>
              <a:t>Alan liikevaihto romahti vuoden 2023 heinä-joulukuussa sekä Satakunnassa että valtakunnallisesti. Lasku oli palvelusektorin pahin. Taustalla vaikuttaa ainakin kuluttajien luottamuksen lasku, joka lienee pienentänyt kysyntää kulttuuri- ja taidealoilla sekä viihde-elektroniikassa. Ainakin Satakunnassa henkilöstöä vähennettiin koko loppuvuoden ajan, joskin pudotus oli liikevaihtoa selvästi maltillisempaa.</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75" y="103288"/>
            <a:ext cx="1856812" cy="480765"/>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7095302" y="126852"/>
            <a:ext cx="6697710" cy="21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7308151" y="3806620"/>
            <a:ext cx="5348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46D07F68-9019-C06E-97A9-680AABCE418E}"/>
              </a:ext>
            </a:extLst>
          </p:cNvPr>
          <p:cNvPicPr>
            <a:picLocks noChangeAspect="1"/>
          </p:cNvPicPr>
          <p:nvPr/>
        </p:nvPicPr>
        <p:blipFill>
          <a:blip r:embed="rId3"/>
          <a:stretch>
            <a:fillRect/>
          </a:stretch>
        </p:blipFill>
        <p:spPr>
          <a:xfrm>
            <a:off x="7099767" y="570191"/>
            <a:ext cx="4868556" cy="3175146"/>
          </a:xfrm>
          <a:prstGeom prst="rect">
            <a:avLst/>
          </a:prstGeom>
        </p:spPr>
      </p:pic>
      <p:pic>
        <p:nvPicPr>
          <p:cNvPr id="14" name="Picture 13">
            <a:extLst>
              <a:ext uri="{FF2B5EF4-FFF2-40B4-BE49-F238E27FC236}">
                <a16:creationId xmlns:a16="http://schemas.microsoft.com/office/drawing/2014/main" id="{78B7569A-F8D2-B2D6-AC81-76B2BDC1EC12}"/>
              </a:ext>
            </a:extLst>
          </p:cNvPr>
          <p:cNvPicPr>
            <a:picLocks noChangeAspect="1"/>
          </p:cNvPicPr>
          <p:nvPr/>
        </p:nvPicPr>
        <p:blipFill>
          <a:blip r:embed="rId4"/>
          <a:stretch>
            <a:fillRect/>
          </a:stretch>
        </p:blipFill>
        <p:spPr>
          <a:xfrm>
            <a:off x="7142013" y="3625039"/>
            <a:ext cx="4784064" cy="3129673"/>
          </a:xfrm>
          <a:prstGeom prst="rect">
            <a:avLst/>
          </a:prstGeom>
        </p:spPr>
      </p:pic>
      <p:pic>
        <p:nvPicPr>
          <p:cNvPr id="15" name="Picture 14">
            <a:extLst>
              <a:ext uri="{FF2B5EF4-FFF2-40B4-BE49-F238E27FC236}">
                <a16:creationId xmlns:a16="http://schemas.microsoft.com/office/drawing/2014/main" id="{D02A4DC2-8250-6BBD-0344-EEB4C9E4C020}"/>
              </a:ext>
            </a:extLst>
          </p:cNvPr>
          <p:cNvPicPr>
            <a:picLocks noChangeAspect="1"/>
          </p:cNvPicPr>
          <p:nvPr/>
        </p:nvPicPr>
        <p:blipFill>
          <a:blip r:embed="rId5"/>
          <a:stretch>
            <a:fillRect/>
          </a:stretch>
        </p:blipFill>
        <p:spPr>
          <a:xfrm>
            <a:off x="317210" y="4769069"/>
            <a:ext cx="5838825" cy="83820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448880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yksityisten sosiaali- ja terveyspalvelujen henkilöstömäärä kasvoi edelleen selvästi vuoden 2023 heinä-joulukuun aikana. Kasvu ylitti paitsi toimialojen keskitason, myös muiden palvelualojen nousun. Pitkällä aikavälillä kasvu on ollut jo kauan toimialojen kärkiluokkaa. Ala työllistää tällä hetkellä vajaan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20134"/>
            <a:ext cx="1856812" cy="480765"/>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4839830" y="839272"/>
            <a:ext cx="917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A6CD88B6-B4B1-2675-AB53-AB2F371453BB}"/>
              </a:ext>
            </a:extLst>
          </p:cNvPr>
          <p:cNvPicPr>
            <a:picLocks noChangeAspect="1"/>
          </p:cNvPicPr>
          <p:nvPr/>
        </p:nvPicPr>
        <p:blipFill>
          <a:blip r:embed="rId3"/>
          <a:stretch>
            <a:fillRect/>
          </a:stretch>
        </p:blipFill>
        <p:spPr>
          <a:xfrm>
            <a:off x="5190649" y="862130"/>
            <a:ext cx="6505154" cy="4183479"/>
          </a:xfrm>
          <a:prstGeom prst="rect">
            <a:avLst/>
          </a:prstGeom>
        </p:spPr>
      </p:pic>
      <p:pic>
        <p:nvPicPr>
          <p:cNvPr id="11" name="Picture 10">
            <a:extLst>
              <a:ext uri="{FF2B5EF4-FFF2-40B4-BE49-F238E27FC236}">
                <a16:creationId xmlns:a16="http://schemas.microsoft.com/office/drawing/2014/main" id="{A464FB33-CD0E-AA5B-A9CC-50D33251989E}"/>
              </a:ext>
            </a:extLst>
          </p:cNvPr>
          <p:cNvPicPr>
            <a:picLocks noChangeAspect="1"/>
          </p:cNvPicPr>
          <p:nvPr/>
        </p:nvPicPr>
        <p:blipFill>
          <a:blip r:embed="rId4"/>
          <a:stretch>
            <a:fillRect/>
          </a:stretch>
        </p:blipFill>
        <p:spPr>
          <a:xfrm>
            <a:off x="317524" y="4699855"/>
            <a:ext cx="4572000" cy="828675"/>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48</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HEINÄ</a:t>
            </a:r>
            <a:r>
              <a:rPr lang="en-GB" altLang="fi-FI" sz="7200" b="1" dirty="0"/>
              <a:t>−JOULUK</a:t>
            </a:r>
            <a:r>
              <a:rPr lang="fi-FI" altLang="fi-FI" sz="7200" b="1" dirty="0"/>
              <a:t>UUSSA 2023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dirty="0"/>
              <a:t>Kaikki toimialat yhteensä </a:t>
            </a:r>
            <a:r>
              <a:rPr lang="fi-FI" altLang="fi-FI" sz="7200" dirty="0"/>
              <a:t>(Satakunta -7,9 % / Koko maa -7,6 %)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Teollisuus yhteensä </a:t>
            </a:r>
            <a:r>
              <a:rPr lang="fi-FI" altLang="fi-FI" sz="7200" dirty="0"/>
              <a:t>(Satakunta -16,7 % / Koko maa -13,6 %)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dirty="0"/>
              <a:t>Elintarviketeollisuus </a:t>
            </a:r>
            <a:r>
              <a:rPr lang="fi-FI" altLang="fi-FI" sz="7200" dirty="0"/>
              <a:t>(Satakunta -3,2 % / Koko maa 0,7 %)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Metsäteollisuus</a:t>
            </a:r>
            <a:r>
              <a:rPr lang="fi-FI" altLang="fi-FI" sz="7200" dirty="0"/>
              <a:t> (Satakunta -22,9 % / Koko maa -21,7 %)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u="sng" dirty="0"/>
              <a:t>Kemikaalien sekä kumi- ja muovituotteiden valmistus</a:t>
            </a:r>
            <a:r>
              <a:rPr lang="fi-FI" altLang="fi-FI" sz="7200" u="sng" dirty="0"/>
              <a:t> (Satakunta -13,0 % / Koko maa -16,2 %)</a:t>
            </a:r>
          </a:p>
          <a:p>
            <a:pPr lvl="1">
              <a:buFont typeface="Wingdings" panose="05000000000000000000" pitchFamily="2" charset="2"/>
              <a:buChar char="§"/>
            </a:pPr>
            <a:endParaRPr lang="fi-FI" altLang="fi-FI" sz="7200" u="sng" dirty="0"/>
          </a:p>
          <a:p>
            <a:pPr lvl="1">
              <a:buFont typeface="Wingdings" panose="05000000000000000000" pitchFamily="2" charset="2"/>
              <a:buChar char="§"/>
            </a:pPr>
            <a:r>
              <a:rPr lang="fi-FI" altLang="fi-FI" sz="7200" b="1" dirty="0"/>
              <a:t>Teknologiateollisuus yhteensä sis. telakat </a:t>
            </a:r>
            <a:r>
              <a:rPr lang="fi-FI" altLang="fi-FI" sz="7200" dirty="0"/>
              <a:t>(Satakunta -16,6 % / Koko maa -11,5 %) </a:t>
            </a:r>
          </a:p>
          <a:p>
            <a:pPr lvl="2">
              <a:buFont typeface="Wingdings" panose="05000000000000000000" pitchFamily="2" charset="2"/>
              <a:buChar char="Ä"/>
            </a:pPr>
            <a:r>
              <a:rPr lang="fi-FI" altLang="fi-FI" sz="7200" b="1" dirty="0"/>
              <a:t>Metallien jalostus</a:t>
            </a:r>
            <a:r>
              <a:rPr lang="fi-FI" altLang="fi-FI" sz="7200" dirty="0"/>
              <a:t> (Satakunta -30,4 % / Koko maa -22,4 %)</a:t>
            </a:r>
          </a:p>
          <a:p>
            <a:pPr lvl="2">
              <a:buFont typeface="Wingdings" panose="05000000000000000000" pitchFamily="2" charset="2"/>
              <a:buChar char="Ä"/>
            </a:pPr>
            <a:r>
              <a:rPr lang="fi-FI" altLang="fi-FI" sz="7200" b="1" u="sng" dirty="0"/>
              <a:t>Metallituotteiden valmistus </a:t>
            </a:r>
            <a:r>
              <a:rPr lang="fi-FI" altLang="fi-FI" sz="7200" u="sng" dirty="0"/>
              <a:t>(Satakunta -8,5 % / Koko maa -13,1 %)</a:t>
            </a:r>
          </a:p>
          <a:p>
            <a:pPr lvl="2">
              <a:buFont typeface="Wingdings" panose="05000000000000000000" pitchFamily="2" charset="2"/>
              <a:buChar char="Ä"/>
            </a:pPr>
            <a:r>
              <a:rPr lang="fi-FI" altLang="fi-FI" sz="7200" b="1" dirty="0"/>
              <a:t>Koneiden ja laitteiden valmistus </a:t>
            </a:r>
            <a:r>
              <a:rPr lang="fi-FI" altLang="fi-FI" sz="7200" dirty="0"/>
              <a:t>(Satakunta 0,1 % / Koko maa 3,1 %)</a:t>
            </a:r>
          </a:p>
          <a:p>
            <a:pPr lvl="2">
              <a:buFont typeface="Wingdings" panose="05000000000000000000" pitchFamily="2" charset="2"/>
              <a:buChar char="Ä"/>
            </a:pPr>
            <a:r>
              <a:rPr lang="fi-FI" altLang="fi-FI" sz="7200" b="1" u="sng" dirty="0"/>
              <a:t>Elektroniikka- ja sähkötuotteiden valmistus </a:t>
            </a:r>
            <a:r>
              <a:rPr lang="fi-FI" altLang="fi-FI" sz="7200" u="sng" dirty="0"/>
              <a:t>(Satakunta -7,7 % / Koko maa -20,5 %)</a:t>
            </a:r>
            <a:endParaRPr lang="fi-FI" altLang="fi-FI" sz="7200" b="1" u="sng"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7344840" y="1374857"/>
            <a:ext cx="4570372" cy="257083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HEINÄ</a:t>
            </a:r>
            <a:r>
              <a:rPr lang="en-GB" altLang="fi-FI" sz="1800" b="1" dirty="0"/>
              <a:t>−JOULUK</a:t>
            </a:r>
            <a:r>
              <a:rPr lang="fi-FI" altLang="fi-FI" sz="1800" b="1" dirty="0"/>
              <a:t>UUSSA 2023:</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dirty="0"/>
              <a:t>Rakentaminen </a:t>
            </a:r>
            <a:r>
              <a:rPr lang="fi-FI" altLang="fi-FI" sz="1800" dirty="0"/>
              <a:t>(Satakunta -9,4 % / Koko maa -8,8 %)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u="sng" dirty="0"/>
              <a:t>Tukku- ja vähittäiskauppa </a:t>
            </a:r>
            <a:r>
              <a:rPr lang="fi-FI" altLang="fi-FI" sz="1800" u="sng" dirty="0"/>
              <a:t>(Satakunta 0,2 % / Koko maa -3,8 %)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-0,7 % / Koko maa 2,3 %)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0,6 % / Koko maa 1,7 %)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Luovat alat (kulttuuri- ja käsityöalat)</a:t>
            </a:r>
            <a:r>
              <a:rPr lang="fi-FI" altLang="fi-FI" sz="1800" dirty="0"/>
              <a:t> (Satakunta -10,6 % / Koko maa -8,4 %)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7375007" y="1942679"/>
            <a:ext cx="4540205" cy="294403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1"/>
            <a:ext cx="4561615" cy="954107"/>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vienti</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yli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useat</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väestönkasvun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maakunnat</a:t>
            </a:r>
            <a:r>
              <a:rPr lang="sv-SE" sz="1400" b="1"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Vuonna</a:t>
            </a:r>
            <a:r>
              <a:rPr lang="sv-SE" sz="1400" b="1" dirty="0">
                <a:solidFill>
                  <a:prstClr val="black"/>
                </a:solidFill>
                <a:latin typeface="Arial" panose="020B0604020202020204" pitchFamily="34" charset="0"/>
                <a:cs typeface="Arial" panose="020B0604020202020204" pitchFamily="34" charset="0"/>
              </a:rPr>
              <a:t> 2022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kasvoi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edelleen</a:t>
            </a:r>
            <a:r>
              <a:rPr lang="sv-SE" sz="1400" b="1" dirty="0">
                <a:solidFill>
                  <a:prstClr val="black"/>
                </a:solidFill>
                <a:latin typeface="Arial" panose="020B0604020202020204" pitchFamily="34" charset="0"/>
                <a:cs typeface="Arial" panose="020B0604020202020204" pitchFamily="34" charset="0"/>
              </a:rPr>
              <a:t>.</a:t>
            </a:r>
            <a:endParaRPr lang="fi-FI" sz="1400" b="1" dirty="0">
              <a:solidFill>
                <a:prstClr val="black"/>
              </a:solidFill>
              <a:latin typeface="Arial" panose="020B0604020202020204" pitchFamily="34" charset="0"/>
              <a:cs typeface="Arial" panose="020B0604020202020204" pitchFamily="34" charset="0"/>
            </a:endParaRP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6" name="Picture 5">
            <a:extLst>
              <a:ext uri="{FF2B5EF4-FFF2-40B4-BE49-F238E27FC236}">
                <a16:creationId xmlns:a16="http://schemas.microsoft.com/office/drawing/2014/main" id="{B0DB5F74-660F-4E69-5EA3-0037D4464789}"/>
              </a:ext>
            </a:extLst>
          </p:cNvPr>
          <p:cNvPicPr>
            <a:picLocks noChangeAspect="1"/>
          </p:cNvPicPr>
          <p:nvPr/>
        </p:nvPicPr>
        <p:blipFill>
          <a:blip r:embed="rId3"/>
          <a:stretch>
            <a:fillRect/>
          </a:stretch>
        </p:blipFill>
        <p:spPr>
          <a:xfrm>
            <a:off x="6384033" y="597931"/>
            <a:ext cx="3068867" cy="4899028"/>
          </a:xfrm>
          <a:prstGeom prst="rect">
            <a:avLst/>
          </a:prstGeom>
        </p:spPr>
      </p:pic>
      <p:pic>
        <p:nvPicPr>
          <p:cNvPr id="8" name="Picture 7">
            <a:extLst>
              <a:ext uri="{FF2B5EF4-FFF2-40B4-BE49-F238E27FC236}">
                <a16:creationId xmlns:a16="http://schemas.microsoft.com/office/drawing/2014/main" id="{B105A546-8819-C019-695E-5ADECB026DE5}"/>
              </a:ext>
            </a:extLst>
          </p:cNvPr>
          <p:cNvPicPr>
            <a:picLocks noChangeAspect="1"/>
          </p:cNvPicPr>
          <p:nvPr/>
        </p:nvPicPr>
        <p:blipFill>
          <a:blip r:embed="rId4"/>
          <a:stretch>
            <a:fillRect/>
          </a:stretch>
        </p:blipFill>
        <p:spPr>
          <a:xfrm>
            <a:off x="1521162"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55E92524-4CEA-17CA-B4D6-CAF8FEE6E661}"/>
              </a:ext>
            </a:extLst>
          </p:cNvPr>
          <p:cNvPicPr>
            <a:picLocks noChangeAspect="1"/>
          </p:cNvPicPr>
          <p:nvPr/>
        </p:nvPicPr>
        <p:blipFill>
          <a:blip r:embed="rId3"/>
          <a:stretch>
            <a:fillRect/>
          </a:stretch>
        </p:blipFill>
        <p:spPr>
          <a:xfrm>
            <a:off x="348245" y="1214977"/>
            <a:ext cx="7268824" cy="4447591"/>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03" y="211442"/>
            <a:ext cx="1856812" cy="480765"/>
          </a:xfrm>
          <a:prstGeom prst="rect">
            <a:avLst/>
          </a:prstGeom>
        </p:spPr>
      </p:pic>
      <p:pic>
        <p:nvPicPr>
          <p:cNvPr id="6" name="Picture 5">
            <a:extLst>
              <a:ext uri="{FF2B5EF4-FFF2-40B4-BE49-F238E27FC236}">
                <a16:creationId xmlns:a16="http://schemas.microsoft.com/office/drawing/2014/main" id="{0ABF7CDF-7447-4CE6-CA7B-2641731DEF8D}"/>
              </a:ext>
            </a:extLst>
          </p:cNvPr>
          <p:cNvPicPr>
            <a:picLocks noChangeAspect="1"/>
          </p:cNvPicPr>
          <p:nvPr/>
        </p:nvPicPr>
        <p:blipFill>
          <a:blip r:embed="rId3"/>
          <a:stretch>
            <a:fillRect/>
          </a:stretch>
        </p:blipFill>
        <p:spPr>
          <a:xfrm>
            <a:off x="414337" y="1191142"/>
            <a:ext cx="11570462" cy="4749742"/>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7-12/2023:</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52</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86655" y="793677"/>
            <a:ext cx="8336560" cy="4893647"/>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Henkilöstömäärä keskimäärin ja palkkasumma edelleen nousussa</a:t>
            </a:r>
          </a:p>
          <a:p>
            <a:pPr>
              <a:spcAft>
                <a:spcPts val="0"/>
              </a:spcAft>
            </a:pPr>
            <a:r>
              <a:rPr lang="fi-FI" dirty="0">
                <a:latin typeface="Times New Roman" panose="02020603050405020304" pitchFamily="18" charset="0"/>
                <a:ea typeface="Times New Roman" panose="02020603050405020304" pitchFamily="18" charset="0"/>
              </a:rPr>
              <a:t>+ Meriteollisuus mainiossa vedossa</a:t>
            </a:r>
          </a:p>
          <a:p>
            <a:pPr>
              <a:spcAft>
                <a:spcPts val="0"/>
              </a:spcAft>
            </a:pPr>
            <a:r>
              <a:rPr lang="fi-FI" dirty="0">
                <a:latin typeface="Times New Roman" panose="02020603050405020304" pitchFamily="18" charset="0"/>
                <a:ea typeface="Times New Roman" panose="02020603050405020304" pitchFamily="18" charset="0"/>
              </a:rPr>
              <a:t>+ Teknologiateollisuuden henkilöstö noussut liikevaihdon laskusta huolimatta</a:t>
            </a:r>
          </a:p>
          <a:p>
            <a:pPr>
              <a:spcAft>
                <a:spcPts val="0"/>
              </a:spcAft>
            </a:pPr>
            <a:r>
              <a:rPr lang="fi-FI" dirty="0">
                <a:latin typeface="Times New Roman" panose="02020603050405020304" pitchFamily="18" charset="0"/>
                <a:ea typeface="Times New Roman" panose="02020603050405020304" pitchFamily="18" charset="0"/>
              </a:rPr>
              <a:t>+ Kaupan liikevaihto ja henkilöstö loivassa nousussa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Elintarviketeollisuuden liikevaihto taittunut laskuun</a:t>
            </a:r>
          </a:p>
          <a:p>
            <a:pPr>
              <a:spcAft>
                <a:spcPts val="0"/>
              </a:spcAft>
            </a:pPr>
            <a:r>
              <a:rPr lang="fi-FI" dirty="0">
                <a:latin typeface="Times New Roman" panose="02020603050405020304" pitchFamily="18" charset="0"/>
                <a:ea typeface="Times New Roman" panose="02020603050405020304" pitchFamily="18" charset="0"/>
              </a:rPr>
              <a:t>- Metsä- ja kemianteollisuudessa selvästi alavireinen suhdannekuva</a:t>
            </a:r>
          </a:p>
          <a:p>
            <a:pPr>
              <a:spcAft>
                <a:spcPts val="0"/>
              </a:spcAft>
            </a:pPr>
            <a:r>
              <a:rPr lang="fi-FI" dirty="0">
                <a:latin typeface="Times New Roman" panose="02020603050405020304" pitchFamily="18" charset="0"/>
                <a:ea typeface="Times New Roman" panose="02020603050405020304" pitchFamily="18" charset="0"/>
              </a:rPr>
              <a:t>- Metallien jalostuksen liikevaihto pudonnut selvästi, taustalla tosin osin hintojen lasku</a:t>
            </a:r>
          </a:p>
          <a:p>
            <a:pPr>
              <a:spcAft>
                <a:spcPts val="0"/>
              </a:spcAft>
            </a:pPr>
            <a:r>
              <a:rPr lang="fi-FI" dirty="0">
                <a:latin typeface="Times New Roman" panose="02020603050405020304" pitchFamily="18" charset="0"/>
                <a:ea typeface="Times New Roman" panose="02020603050405020304" pitchFamily="18" charset="0"/>
              </a:rPr>
              <a:t>- Metallituotteiden valmistus valahtanut alaspäin</a:t>
            </a:r>
          </a:p>
          <a:p>
            <a:pPr>
              <a:spcAft>
                <a:spcPts val="0"/>
              </a:spcAft>
            </a:pPr>
            <a:r>
              <a:rPr lang="fi-FI" dirty="0">
                <a:latin typeface="Times New Roman" panose="02020603050405020304" pitchFamily="18" charset="0"/>
                <a:ea typeface="Times New Roman" panose="02020603050405020304" pitchFamily="18" charset="0"/>
              </a:rPr>
              <a:t>- Rakentamisen tilanne edelleen vaikea</a:t>
            </a:r>
          </a:p>
          <a:p>
            <a:pPr>
              <a:spcAft>
                <a:spcPts val="0"/>
              </a:spcAft>
            </a:pPr>
            <a:r>
              <a:rPr lang="fi-FI" dirty="0">
                <a:latin typeface="Times New Roman" panose="02020603050405020304" pitchFamily="18" charset="0"/>
                <a:ea typeface="Times New Roman" panose="02020603050405020304" pitchFamily="18" charset="0"/>
              </a:rPr>
              <a:t>- Luovien alojen kehitys poikkeuksellisen kehnoa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8092059" y="1249856"/>
            <a:ext cx="3261741" cy="217619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Näkymät pysyneet varsin harmaina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1383"/>
            <a:ext cx="11918578" cy="586425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2100" b="1" u="sng" dirty="0"/>
              <a:t>Maailmantalouden pitkän ajan kasvunäkymät poikkeuksellisen vaimeat</a:t>
            </a:r>
          </a:p>
          <a:p>
            <a:pPr marL="0" indent="0">
              <a:buNone/>
              <a:defRPr/>
            </a:pPr>
            <a:endParaRPr lang="fi-FI" altLang="fi-FI" sz="1400" b="1" dirty="0"/>
          </a:p>
          <a:p>
            <a:pPr lvl="1">
              <a:buFont typeface="Wingdings" panose="05000000000000000000" pitchFamily="2" charset="2"/>
              <a:buChar char="Ä"/>
              <a:defRPr/>
            </a:pPr>
            <a:r>
              <a:rPr lang="fi-FI" altLang="fi-FI" sz="2100" dirty="0"/>
              <a:t>IMF:n huhtikatsauksen mukaan maailmantalous kasvaa tänä ja ensi vuonna 3,2 %. Nousuvauhti on sama kuin vuonna 2023 toteutunut kasvu. Teollisuusmaiden kasvu piristyy viime vuoden 1,6 %:sta kuluvan vuoden 1,7 %:iin ja ensi vuoden 1,8 %:iin. Tämän vastapainoksi kehittyvien talouksien viime vuoden 4,3 %:n kokonaistuotannon kasvu tasaantuu tänä vuonna 4,2 %:iin. Vuodelle 2025 ennustetaan nousun pysyttelevän samoissa lukemissa. Seuraavalle viidelle vuodelle ennakoitu maailmantalouden kasvu, 3,1 %, on matalin vuosikymmeniin. Maailmanlaajuinen inflaatio oli </a:t>
            </a:r>
            <a:r>
              <a:rPr lang="en-US" altLang="fi-FI" sz="2100" dirty="0"/>
              <a:t>6,8 % </a:t>
            </a:r>
            <a:r>
              <a:rPr lang="en-US" altLang="fi-FI" sz="2100" dirty="0" err="1"/>
              <a:t>vuonna</a:t>
            </a:r>
            <a:r>
              <a:rPr lang="en-US" altLang="fi-FI" sz="2100" dirty="0"/>
              <a:t> 2023. </a:t>
            </a:r>
            <a:r>
              <a:rPr lang="en-US" altLang="fi-FI" sz="2100" dirty="0" err="1"/>
              <a:t>Tänä</a:t>
            </a:r>
            <a:r>
              <a:rPr lang="en-US" altLang="fi-FI" sz="2100" dirty="0"/>
              <a:t> </a:t>
            </a:r>
            <a:r>
              <a:rPr lang="en-US" altLang="fi-FI" sz="2100" dirty="0" err="1"/>
              <a:t>vuonna</a:t>
            </a:r>
            <a:r>
              <a:rPr lang="en-US" altLang="fi-FI" sz="2100" dirty="0"/>
              <a:t> se </a:t>
            </a:r>
            <a:r>
              <a:rPr lang="en-US" altLang="fi-FI" sz="2100" dirty="0" err="1"/>
              <a:t>laantuu</a:t>
            </a:r>
            <a:r>
              <a:rPr lang="en-US" altLang="fi-FI" sz="2100" dirty="0"/>
              <a:t> 5,9 %:</a:t>
            </a:r>
            <a:r>
              <a:rPr lang="en-US" altLang="fi-FI" sz="2100" dirty="0" err="1"/>
              <a:t>iin</a:t>
            </a:r>
            <a:r>
              <a:rPr lang="en-US" altLang="fi-FI" sz="2100" dirty="0"/>
              <a:t> ja </a:t>
            </a:r>
            <a:r>
              <a:rPr lang="en-US" altLang="fi-FI" sz="2100" dirty="0" err="1"/>
              <a:t>ensi</a:t>
            </a:r>
            <a:r>
              <a:rPr lang="en-US" altLang="fi-FI" sz="2100" dirty="0"/>
              <a:t> </a:t>
            </a:r>
            <a:r>
              <a:rPr lang="en-US" altLang="fi-FI" sz="2100" dirty="0" err="1"/>
              <a:t>vuonna</a:t>
            </a:r>
            <a:r>
              <a:rPr lang="en-US" altLang="fi-FI" sz="2100" dirty="0"/>
              <a:t> 4,5 %:</a:t>
            </a:r>
            <a:r>
              <a:rPr lang="en-US" altLang="fi-FI" sz="2100" dirty="0" err="1"/>
              <a:t>iin</a:t>
            </a:r>
            <a:r>
              <a:rPr lang="en-US" altLang="fi-FI" sz="2100" dirty="0"/>
              <a:t>.</a:t>
            </a:r>
            <a:r>
              <a:rPr lang="fi-FI" altLang="fi-FI" sz="2100" dirty="0"/>
              <a:t> </a:t>
            </a:r>
          </a:p>
          <a:p>
            <a:pPr lvl="1">
              <a:buFont typeface="Wingdings" panose="05000000000000000000" pitchFamily="2" charset="2"/>
              <a:buChar char="Ä"/>
              <a:defRPr/>
            </a:pPr>
            <a:endParaRPr lang="fi-FI" altLang="fi-FI" sz="2100" dirty="0"/>
          </a:p>
          <a:p>
            <a:pPr lvl="1">
              <a:buFont typeface="Wingdings" panose="05000000000000000000" pitchFamily="2" charset="2"/>
              <a:buChar char="Ä"/>
              <a:defRPr/>
            </a:pPr>
            <a:r>
              <a:rPr lang="fi-FI" altLang="fi-FI" sz="2100" dirty="0"/>
              <a:t>Yhdysvaltojen ja Euroopan talousnäkymissä on merkittäviä eroja. Yhdysvaltojen talous kasvoi viime vuonna 2,5 %. Tänä vuonna nousu kiihtyy 2,7 %:iin, mutta ensi vuonna kasvu jäähtyy 1,9 %:iin. Euroalueen ennuste kuluvalle vuodelle on 0,8 % ja ensi vuodelle 1,5 %. Viime vuonna BKT kohosi 0,4 %. Pääsyy näihin eroihin on Venäjän hyökkäyksen vaikutus energian hintoihin. Toisin kuin Eurooppa, Yhdysvallat on energian nettoviejä, joten se hyötyy korkeista energian hinnoista. Kiinan BKT kasvoi viime vuonna 5,2 %. Kasvuennuste tälle vuodelle on 4,6 % ja ensi vuodelle enää 4,1 %. Suomen talous supistui viime vuonna 1,0 %. Tänä vuonna kasvua kertynee 0,4 %, ja ensi vuonna jo 1,9 %. Tämän vuoden ennuste on euroalueen heikoimpia. </a:t>
            </a:r>
          </a:p>
          <a:p>
            <a:pPr lvl="1">
              <a:buFont typeface="Wingdings" panose="05000000000000000000" pitchFamily="2" charset="2"/>
              <a:buChar char="Ä"/>
              <a:defRPr/>
            </a:pPr>
            <a:endParaRPr lang="fi-FI" altLang="fi-FI" sz="1800" b="1" dirty="0"/>
          </a:p>
          <a:p>
            <a:pPr>
              <a:defRPr/>
            </a:pPr>
            <a:r>
              <a:rPr lang="fi-FI" altLang="fi-FI" sz="2100" b="1" u="sng" dirty="0" err="1"/>
              <a:t>EK:n</a:t>
            </a:r>
            <a:r>
              <a:rPr lang="fi-FI" altLang="fi-FI" sz="2100" b="1" u="sng" dirty="0"/>
              <a:t> suhdannebarometrin mukaan pohjakosketus edessäpäin, Yrittäjien pk-yritysbarometrissakin selvää heikennystä</a:t>
            </a:r>
          </a:p>
          <a:p>
            <a:pPr>
              <a:defRPr/>
            </a:pPr>
            <a:endParaRPr lang="fi-FI" altLang="fi-FI" sz="1400" dirty="0"/>
          </a:p>
          <a:p>
            <a:pPr lvl="1">
              <a:buFont typeface="Wingdings" panose="05000000000000000000" pitchFamily="2" charset="2"/>
              <a:buChar char="Ä"/>
              <a:defRPr/>
            </a:pPr>
            <a:r>
              <a:rPr lang="fi-FI" sz="2100" dirty="0" err="1"/>
              <a:t>EK:n</a:t>
            </a:r>
            <a:r>
              <a:rPr lang="fi-FI" sz="2100" dirty="0"/>
              <a:t> huhtikuun lopun suhdannebarometrin perusteella suomalaisyritysten arviot suhdannetilanteesta ovat pysyneet kriisiaikojen tasolla. Yritysten suhdanneodotukset ovat kohonneet hieman viime tammikuun tiedustelusta, mutta ovat yhä selvästi mollivoittoiset. Talouden laskusuhdanne koettelee erityisesti rakentamista sekä teollisuutta. Palvelualat ovat puolestaan kannatelleet yhä Suomen taloutta ja etenkin työllisyyttä viime kuukausien aikana. Yritysten vastausten perusteella talouden tilanne kehittyy vielä heikommaksi ennen kuin se kääntyy paremmaksi. Eväitä loppuvuonna käynnistyvälle kasvulle on, mutta paljon on laskettu myös yhden kortin eli korkojen laskun varaan. </a:t>
            </a:r>
          </a:p>
          <a:p>
            <a:pPr lvl="1">
              <a:buFont typeface="Wingdings" panose="05000000000000000000" pitchFamily="2" charset="2"/>
              <a:buChar char="Ä"/>
              <a:defRPr/>
            </a:pPr>
            <a:r>
              <a:rPr lang="fi-FI" altLang="fi-FI" sz="2100" dirty="0"/>
              <a:t>Suomen Yrittäjien ja Finnveran syksyn 2023 barometrissa pk-yritysten suhdanneodotukset olivat lievässä nousussa ja näkymät palautuneet poikkeuksellisen negatiivisen alkuvuoden jälkeen vain lievästi negatiivisiksi. Kevään 2024 pk-yritysbarometrin mukaan tilanne muuttui, kun nopeasti kohonnut korkotaso ja inflaation syömä ostovoima heikensivät investointien ja yksityisen kulutuksen näkymiä. Nyt talouden tilan odotetaan heikkenevän seuraavan vuoden aikana. Pk-yritysten suhdanneodotukset ennakoivat Suomen taloudelle heikompaa kehitystä kuin suurin osa talousennusteista. Suhdannenäkymien saldoluku laski syksyn jo valmiiksi negatiivisesta lukemasta kahdeksalla yksiköllä arvoon -14. Vuoden takaiseen pk-yritysbarometriin verrattuna saldoluku nousi neljällä yksiköllä. Pk-yrityksistä 17 % arvioi suhdanteiden paranevan seuraavien 12 kuukauden aikana ja 31 % arvioi niiden heikkenevän.</a:t>
            </a:r>
          </a:p>
          <a:p>
            <a:pPr lvl="1">
              <a:buFont typeface="Wingdings" panose="05000000000000000000" pitchFamily="2" charset="2"/>
              <a:buChar char="Ä"/>
              <a:defRPr/>
            </a:pPr>
            <a:r>
              <a:rPr lang="fi-FI" altLang="fi-FI" sz="2100" dirty="0"/>
              <a:t>Satakuntalaisten yritysten odotukset ovat myös heikentyneet selvästi viime syksystä ja yleinen suhdannenäkymä on heikko (saldoluku -15). Satakunnassa kaikki osatekijät, kuten henkilöstön määrä, liikevaihdon kehitys ja kannattavuus, ovat miinuksella.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8520715" y="340241"/>
            <a:ext cx="3607615" cy="5632311"/>
          </a:xfrm>
          <a:prstGeom prst="rect">
            <a:avLst/>
          </a:prstGeom>
          <a:noFill/>
        </p:spPr>
        <p:txBody>
          <a:bodyPr wrap="square">
            <a:spAutoFit/>
          </a:bodyPr>
          <a:lstStyle/>
          <a:p>
            <a:pPr marL="285750" indent="-285750">
              <a:buFont typeface="Arial" panose="020B0604020202020204" pitchFamily="34" charset="0"/>
              <a:buChar char="•"/>
            </a:pPr>
            <a:r>
              <a:rPr lang="fi-FI" dirty="0" err="1"/>
              <a:t>EK:n</a:t>
            </a:r>
            <a:r>
              <a:rPr lang="fi-FI" dirty="0"/>
              <a:t> luottamusindikaattorin mukaan päätoimialoista ainoastaan rakentaminen oli nousussa huhtikuussa. Luottamusta kuvaava saldoluku nousi arvoon -37. Saldoluku oli kolme pistettä enemmän kuin maaliskuun lukema. Pitkän aikavälin keskiarvo on -8.</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Teollisuudessa luottamusta mittaava saldolukema oli huhtikuussa -17. Luottamus laski neljän pisteen verran edelliskuun tasolta. Luottamusindikaattori on yhä selvästi alle pitkän aikavälin keskiarvon, joka on +1.</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Palveluissa ja kaupassa luottamus heikkeni huhtikuussa. </a:t>
            </a:r>
            <a:endParaRPr lang="en-US" dirty="0"/>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B6D6D472-9A78-42AC-044E-48C17B0A2756}"/>
              </a:ext>
            </a:extLst>
          </p:cNvPr>
          <p:cNvPicPr>
            <a:picLocks noChangeAspect="1"/>
          </p:cNvPicPr>
          <p:nvPr/>
        </p:nvPicPr>
        <p:blipFill>
          <a:blip r:embed="rId3"/>
          <a:stretch>
            <a:fillRect/>
          </a:stretch>
        </p:blipFill>
        <p:spPr>
          <a:xfrm>
            <a:off x="76763" y="85725"/>
            <a:ext cx="8458200" cy="6772275"/>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60920" y="16649"/>
            <a:ext cx="11854292"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Teknologiateollisuuden kokonaiskysyntätilanne on edelleen varsin heikko</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60920" y="671691"/>
            <a:ext cx="5729051" cy="6186309"/>
          </a:xfrm>
          <a:prstGeom prst="rect">
            <a:avLst/>
          </a:prstGeom>
          <a:noFill/>
        </p:spPr>
        <p:txBody>
          <a:bodyPr wrap="square">
            <a:spAutoFit/>
          </a:bodyPr>
          <a:lstStyle/>
          <a:p>
            <a:r>
              <a:rPr lang="fi-FI" dirty="0"/>
              <a:t>Teknologiateollisuus ry:n mukaan saatujen uusien tilausten arvo oli vuoden 2023 loka–joulukuussa 33 % suurempi kuin edellisellä neljänneksellä mutta 19 % pienempi kuin vuoden 2022 vastaavalla ajanjaksolla. Suuri kasvu edelliseen neljännekseen verrattuna selittyy tilauskertymän</a:t>
            </a:r>
          </a:p>
          <a:p>
            <a:r>
              <a:rPr lang="fi-FI" dirty="0"/>
              <a:t>toipumisella kolmannen neljänneksen poikkeuksellisen heikosta tilauskertymästä.</a:t>
            </a:r>
          </a:p>
          <a:p>
            <a:endParaRPr lang="fi-FI" dirty="0"/>
          </a:p>
          <a:p>
            <a:r>
              <a:rPr lang="fi-FI" dirty="0"/>
              <a:t>Tarjouspyyntökyselyn saldoluku oli vuoden 2024 tammikuussa -23. Tammikuun aikana kerätty tieto viestii siitä, että tilauskertymän piristymisestä huolimatta kokonaiskysyntätilanne markkinoilla on edelleen varsin heikkoa.</a:t>
            </a:r>
          </a:p>
          <a:p>
            <a:endParaRPr lang="fi-FI" dirty="0"/>
          </a:p>
          <a:p>
            <a:r>
              <a:rPr lang="fi-FI" dirty="0"/>
              <a:t>Tilauskannan arvo oli joulukuun lopussa kolme prosenttia</a:t>
            </a:r>
          </a:p>
          <a:p>
            <a:r>
              <a:rPr lang="fi-FI" dirty="0"/>
              <a:t>pienempi kuin syyskuun lopussa ja 16 % pienempi kuin vuoden 2022 joulukuussa. Tilauskannan arvo on supistunut jatkuvasti koko viime vuoden ajan.</a:t>
            </a:r>
          </a:p>
          <a:p>
            <a:endParaRPr lang="fi-FI" dirty="0"/>
          </a:p>
          <a:p>
            <a:r>
              <a:rPr lang="fi-FI" dirty="0"/>
              <a:t>Viime vuoden lopun tilauskehityksen perusteella teknologiateollisuuden yritysten liikevaihdon arvioidaan olevan laskussa vuoden 2024 ensimmäisellä puoliskolla.</a:t>
            </a:r>
            <a:endParaRPr lang="en-US" dirty="0"/>
          </a:p>
        </p:txBody>
      </p:sp>
      <p:pic>
        <p:nvPicPr>
          <p:cNvPr id="14" name="Picture 13">
            <a:extLst>
              <a:ext uri="{FF2B5EF4-FFF2-40B4-BE49-F238E27FC236}">
                <a16:creationId xmlns:a16="http://schemas.microsoft.com/office/drawing/2014/main" id="{AF567584-176A-95C2-5F6B-6D7E70D32802}"/>
              </a:ext>
            </a:extLst>
          </p:cNvPr>
          <p:cNvPicPr>
            <a:picLocks noChangeAspect="1"/>
          </p:cNvPicPr>
          <p:nvPr/>
        </p:nvPicPr>
        <p:blipFill>
          <a:blip r:embed="rId3"/>
          <a:stretch>
            <a:fillRect/>
          </a:stretch>
        </p:blipFill>
        <p:spPr>
          <a:xfrm>
            <a:off x="5962650" y="956985"/>
            <a:ext cx="6229350" cy="4543425"/>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217AD35E-A884-488F-31C1-0DA327D825B1}"/>
              </a:ext>
            </a:extLst>
          </p:cNvPr>
          <p:cNvPicPr>
            <a:picLocks noChangeAspect="1"/>
          </p:cNvPicPr>
          <p:nvPr/>
        </p:nvPicPr>
        <p:blipFill>
          <a:blip r:embed="rId3"/>
          <a:stretch>
            <a:fillRect/>
          </a:stretch>
        </p:blipFill>
        <p:spPr>
          <a:xfrm>
            <a:off x="3125382" y="0"/>
            <a:ext cx="5941236" cy="68580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1549964" y="2924945"/>
            <a:ext cx="4185997"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Calibri"/>
              </a:rPr>
              <a:t>capita</a:t>
            </a:r>
            <a:r>
              <a:rPr lang="fi-FI" sz="2400" b="1" cap="all" spc="-50" dirty="0">
                <a:solidFill>
                  <a:srgbClr val="0070C0"/>
                </a:solidFill>
                <a:effectLst>
                  <a:outerShdw blurRad="38100" dist="38100" dir="2700000" algn="tl">
                    <a:srgbClr val="000000">
                      <a:alpha val="43137"/>
                    </a:srgbClr>
                  </a:outerShdw>
                </a:effectLst>
                <a:latin typeface="Calibri"/>
              </a:rPr>
              <a:t> </a:t>
            </a:r>
            <a:r>
              <a:rPr lang="fi-FI" sz="2000" dirty="0">
                <a:solidFill>
                  <a:prstClr val="black"/>
                </a:solidFill>
                <a:latin typeface="Calibri"/>
              </a:rPr>
              <a:t>vuonna 2022 (ennakkotieto) on Satakunnassa 4. korkein 19 maakunnasta (eli tavallaan BKT per </a:t>
            </a:r>
            <a:r>
              <a:rPr lang="fi-FI" sz="2000" dirty="0" err="1">
                <a:solidFill>
                  <a:prstClr val="black"/>
                </a:solidFill>
                <a:latin typeface="Calibri"/>
              </a:rPr>
              <a:t>capita</a:t>
            </a:r>
            <a:r>
              <a:rPr lang="fi-FI" sz="2000" dirty="0">
                <a:solidFill>
                  <a:prstClr val="black"/>
                </a:solidFill>
                <a:latin typeface="Calibri"/>
              </a:rPr>
              <a:t> jalostuksen, eli teollisuuden, energiantuotannon ja rakentamisen osalta).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Tämä kuvaa Satakunnan vahvaa kykyä tuottaa korkean jalostusarvon tuotteita, joita menee runsaasti myös vientiin. Siten Satakunta on kokoaan suurempi hyvinvoinnin tuottaja Suomessa.</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V. 2021 Rauman seutu oli sijalla 8, Porin seutu sijalla 32 ja Pohjois-Satakunta sijalla 38 69:stä seutukunnasta.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5" name="Picture 4">
            <a:extLst>
              <a:ext uri="{FF2B5EF4-FFF2-40B4-BE49-F238E27FC236}">
                <a16:creationId xmlns:a16="http://schemas.microsoft.com/office/drawing/2014/main" id="{059945C1-37D6-D4D7-E1EE-9C309C4673F9}"/>
              </a:ext>
            </a:extLst>
          </p:cNvPr>
          <p:cNvPicPr>
            <a:picLocks noChangeAspect="1"/>
          </p:cNvPicPr>
          <p:nvPr/>
        </p:nvPicPr>
        <p:blipFill>
          <a:blip r:embed="rId3"/>
          <a:stretch>
            <a:fillRect/>
          </a:stretch>
        </p:blipFill>
        <p:spPr>
          <a:xfrm>
            <a:off x="5621144" y="0"/>
            <a:ext cx="4849292" cy="6858000"/>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7</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pic>
        <p:nvPicPr>
          <p:cNvPr id="3" name="Kuva 8" descr="Kuva, joka sisältää kohteen teksti, merkki, clipart-kuva&#10;&#10;Kuvaus luotu automaattisesti">
            <a:extLst>
              <a:ext uri="{FF2B5EF4-FFF2-40B4-BE49-F238E27FC236}">
                <a16:creationId xmlns:a16="http://schemas.microsoft.com/office/drawing/2014/main" id="{8ADF3EBF-295E-03B1-3076-41285710E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a:solidFill>
            <a:schemeClr val="bg1"/>
          </a:solidFill>
        </p:spPr>
      </p:pic>
      <p:sp>
        <p:nvSpPr>
          <p:cNvPr id="4" name="TextBox 3">
            <a:extLst>
              <a:ext uri="{FF2B5EF4-FFF2-40B4-BE49-F238E27FC236}">
                <a16:creationId xmlns:a16="http://schemas.microsoft.com/office/drawing/2014/main" id="{5B5D2598-450C-01BD-4B35-1A7FF984B483}"/>
              </a:ext>
            </a:extLst>
          </p:cNvPr>
          <p:cNvSpPr txBox="1"/>
          <p:nvPr/>
        </p:nvSpPr>
        <p:spPr>
          <a:xfrm>
            <a:off x="2238932" y="6268940"/>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382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pic>
        <p:nvPicPr>
          <p:cNvPr id="4" name="Kuva 8" descr="Kuva, joka sisältää kohteen teksti, merkki, clipart-kuva&#10;&#10;Kuvaus luotu automaattisesti">
            <a:extLst>
              <a:ext uri="{FF2B5EF4-FFF2-40B4-BE49-F238E27FC236}">
                <a16:creationId xmlns:a16="http://schemas.microsoft.com/office/drawing/2014/main" id="{5DDE3DC1-BEE6-7B51-1EFF-81D296233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7700D53A-07C4-A60A-EA0C-46D02F4E1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a:solidFill>
            <a:schemeClr val="bg1"/>
          </a:solidFill>
        </p:spPr>
      </p:pic>
      <p:sp>
        <p:nvSpPr>
          <p:cNvPr id="6" name="TextBox 5">
            <a:extLst>
              <a:ext uri="{FF2B5EF4-FFF2-40B4-BE49-F238E27FC236}">
                <a16:creationId xmlns:a16="http://schemas.microsoft.com/office/drawing/2014/main" id="{8F55B33D-9233-CBEA-365D-C19EBDE8622A}"/>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77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pic>
        <p:nvPicPr>
          <p:cNvPr id="7" name="Kuva 8" descr="Kuva, joka sisältää kohteen teksti, merkki, clipart-kuva&#10;&#10;Kuvaus luotu automaattisesti">
            <a:extLst>
              <a:ext uri="{FF2B5EF4-FFF2-40B4-BE49-F238E27FC236}">
                <a16:creationId xmlns:a16="http://schemas.microsoft.com/office/drawing/2014/main" id="{B1BFC5E7-9F61-95D3-C27C-DCD9205A2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2" y="6240711"/>
            <a:ext cx="1856812" cy="480765"/>
          </a:xfrm>
          <a:prstGeom prst="rect">
            <a:avLst/>
          </a:prstGeom>
          <a:solidFill>
            <a:schemeClr val="bg1"/>
          </a:solidFill>
        </p:spPr>
      </p:pic>
    </p:spTree>
    <p:extLst>
      <p:ext uri="{BB962C8B-B14F-4D97-AF65-F5344CB8AC3E}">
        <p14:creationId xmlns:p14="http://schemas.microsoft.com/office/powerpoint/2010/main" val="197676759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Powerpointmalli_salmiakit</Template>
  <TotalTime>29699</TotalTime>
  <Words>5896</Words>
  <Application>Microsoft Office PowerPoint</Application>
  <PresentationFormat>Widescreen</PresentationFormat>
  <Paragraphs>495</Paragraphs>
  <Slides>56</Slides>
  <Notes>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56</vt:i4>
      </vt:variant>
    </vt:vector>
  </HeadingPairs>
  <TitlesOfParts>
    <vt:vector size="69" baseType="lpstr">
      <vt:lpstr>Arial</vt:lpstr>
      <vt:lpstr>Britannic Bold</vt:lpstr>
      <vt:lpstr>Calibri</vt:lpstr>
      <vt:lpstr>Calibri Light</vt:lpstr>
      <vt:lpstr>Times New Roman</vt:lpstr>
      <vt:lpstr>Wingdings</vt:lpstr>
      <vt:lpstr>Office-teema</vt:lpstr>
      <vt:lpstr>6_Retro</vt:lpstr>
      <vt:lpstr>pp-malli_tke</vt:lpstr>
      <vt:lpstr>1_pp-malli_tke</vt:lpstr>
      <vt:lpstr>2_pp-malli_tke</vt:lpstr>
      <vt:lpstr>3_pp-malli_tke</vt:lpstr>
      <vt:lpstr>9_Retro</vt:lpstr>
      <vt:lpstr>SATAKUNNAN TALOUS  Nykytila ja lähiajan näkymät 42  Toukokuu 2024  Aluekehitysasiantuntija Saku Vähäsantanen Satakuntaliitto Etunimi.sukunimi@satakunta.fi Puh. 044 711 4350 </vt:lpstr>
      <vt:lpstr>   SATAKUNNAN TALOUS  Nykytila ja lähiajan näkymät 42 Toukokuu 2024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Kansantalous, työn tuottavuus</vt:lpstr>
      <vt:lpstr>Kansantalous, työn tuottavuus</vt:lpstr>
      <vt:lpstr>Kansantalous, työn tuottavuus</vt:lpstr>
      <vt:lpstr>Aluetalous, työn tuottavuus Satakunnassa</vt:lpstr>
      <vt:lpstr>PowerPoint Presentation</vt:lpstr>
      <vt:lpstr>satakunnaN NOUSUTRENDEJÄ 2013-2023</vt:lpstr>
      <vt:lpstr>satakunnaN NOUSUTRENDEJÄ 2010-2023</vt:lpstr>
      <vt:lpstr>TEOLLISUUDEN SUHDANNEKUVA satakunnassa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1929</cp:revision>
  <dcterms:created xsi:type="dcterms:W3CDTF">2019-04-17T08:47:51Z</dcterms:created>
  <dcterms:modified xsi:type="dcterms:W3CDTF">2024-05-06T13:16:01Z</dcterms:modified>
</cp:coreProperties>
</file>